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1" r:id="rId4"/>
    <p:sldMasterId id="2147484121" r:id="rId5"/>
    <p:sldMasterId id="2147484030" r:id="rId6"/>
    <p:sldMasterId id="2147484133" r:id="rId7"/>
  </p:sldMasterIdLst>
  <p:notesMasterIdLst>
    <p:notesMasterId r:id="rId74"/>
  </p:notesMasterIdLst>
  <p:handoutMasterIdLst>
    <p:handoutMasterId r:id="rId75"/>
  </p:handoutMasterIdLst>
  <p:sldIdLst>
    <p:sldId id="854" r:id="rId8"/>
    <p:sldId id="894" r:id="rId9"/>
    <p:sldId id="892" r:id="rId10"/>
    <p:sldId id="847" r:id="rId11"/>
    <p:sldId id="856" r:id="rId12"/>
    <p:sldId id="801" r:id="rId13"/>
    <p:sldId id="846" r:id="rId14"/>
    <p:sldId id="806" r:id="rId15"/>
    <p:sldId id="891" r:id="rId16"/>
    <p:sldId id="808" r:id="rId17"/>
    <p:sldId id="809" r:id="rId18"/>
    <p:sldId id="824" r:id="rId19"/>
    <p:sldId id="845" r:id="rId20"/>
    <p:sldId id="803" r:id="rId21"/>
    <p:sldId id="828" r:id="rId22"/>
    <p:sldId id="882" r:id="rId23"/>
    <p:sldId id="831" r:id="rId24"/>
    <p:sldId id="832" r:id="rId25"/>
    <p:sldId id="849" r:id="rId26"/>
    <p:sldId id="833" r:id="rId27"/>
    <p:sldId id="883" r:id="rId28"/>
    <p:sldId id="835" r:id="rId29"/>
    <p:sldId id="837" r:id="rId30"/>
    <p:sldId id="838" r:id="rId31"/>
    <p:sldId id="839" r:id="rId32"/>
    <p:sldId id="842" r:id="rId33"/>
    <p:sldId id="881" r:id="rId34"/>
    <p:sldId id="843" r:id="rId35"/>
    <p:sldId id="850" r:id="rId36"/>
    <p:sldId id="841" r:id="rId37"/>
    <p:sldId id="811" r:id="rId38"/>
    <p:sldId id="810" r:id="rId39"/>
    <p:sldId id="853" r:id="rId40"/>
    <p:sldId id="851" r:id="rId41"/>
    <p:sldId id="855" r:id="rId42"/>
    <p:sldId id="812" r:id="rId43"/>
    <p:sldId id="813" r:id="rId44"/>
    <p:sldId id="814" r:id="rId45"/>
    <p:sldId id="815" r:id="rId46"/>
    <p:sldId id="858" r:id="rId47"/>
    <p:sldId id="884" r:id="rId48"/>
    <p:sldId id="816" r:id="rId49"/>
    <p:sldId id="862" r:id="rId50"/>
    <p:sldId id="863" r:id="rId51"/>
    <p:sldId id="866" r:id="rId52"/>
    <p:sldId id="885" r:id="rId53"/>
    <p:sldId id="869" r:id="rId54"/>
    <p:sldId id="880" r:id="rId55"/>
    <p:sldId id="870" r:id="rId56"/>
    <p:sldId id="871" r:id="rId57"/>
    <p:sldId id="873" r:id="rId58"/>
    <p:sldId id="874" r:id="rId59"/>
    <p:sldId id="889" r:id="rId60"/>
    <p:sldId id="875" r:id="rId61"/>
    <p:sldId id="817" r:id="rId62"/>
    <p:sldId id="818" r:id="rId63"/>
    <p:sldId id="879" r:id="rId64"/>
    <p:sldId id="888" r:id="rId65"/>
    <p:sldId id="877" r:id="rId66"/>
    <p:sldId id="825" r:id="rId67"/>
    <p:sldId id="859" r:id="rId68"/>
    <p:sldId id="860" r:id="rId69"/>
    <p:sldId id="820" r:id="rId70"/>
    <p:sldId id="878" r:id="rId71"/>
    <p:sldId id="848" r:id="rId72"/>
    <p:sldId id="861" r:id="rId73"/>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00" userDrawn="1">
          <p15:clr>
            <a:srgbClr val="A4A3A4"/>
          </p15:clr>
        </p15:guide>
        <p15:guide id="2" orient="horz" pos="1728" userDrawn="1">
          <p15:clr>
            <a:srgbClr val="A4A3A4"/>
          </p15:clr>
        </p15:guide>
        <p15:guide id="3" orient="horz" pos="216" userDrawn="1">
          <p15:clr>
            <a:srgbClr val="A4A3A4"/>
          </p15:clr>
        </p15:guide>
        <p15:guide id="4" orient="horz" pos="696" userDrawn="1">
          <p15:clr>
            <a:srgbClr val="A4A3A4"/>
          </p15:clr>
        </p15:guide>
        <p15:guide id="5" pos="3816" userDrawn="1">
          <p15:clr>
            <a:srgbClr val="A4A3A4"/>
          </p15:clr>
        </p15:guide>
      </p15:sldGuideLst>
    </p:ext>
    <p:ext uri="{2D200454-40CA-4A62-9FC3-DE9A4176ACB9}">
      <p15:notesGuideLst xmlns:p15="http://schemas.microsoft.com/office/powerpoint/2012/main">
        <p15:guide id="1" orient="horz" pos="2592">
          <p15:clr>
            <a:srgbClr val="A4A3A4"/>
          </p15:clr>
        </p15:guide>
        <p15:guide id="2" orient="horz" pos="5542">
          <p15:clr>
            <a:srgbClr val="A4A3A4"/>
          </p15:clr>
        </p15:guide>
        <p15:guide id="3" orient="horz" pos="5777">
          <p15:clr>
            <a:srgbClr val="A4A3A4"/>
          </p15:clr>
        </p15:guide>
        <p15:guide id="4" pos="286">
          <p15:clr>
            <a:srgbClr val="A4A3A4"/>
          </p15:clr>
        </p15:guide>
        <p15:guide id="5" pos="403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yeda, Elizabeth Rose" initials="ERM" lastIdx="235" clrIdx="0"/>
  <p:cmAuthor id="1" name="Mayeda, Elizabeth Rose" initials="MER" lastIdx="8" clrIdx="1">
    <p:extLst>
      <p:ext uri="{19B8F6BF-5375-455C-9EA6-DF929625EA0E}">
        <p15:presenceInfo xmlns:p15="http://schemas.microsoft.com/office/powerpoint/2012/main" userId="S-1-5-21-2695169584-3817918341-3537416689-1013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06D"/>
    <a:srgbClr val="003399"/>
    <a:srgbClr val="EE1682"/>
    <a:srgbClr val="3184BE"/>
    <a:srgbClr val="FFCC00"/>
    <a:srgbClr val="B483D9"/>
    <a:srgbClr val="CDACE6"/>
    <a:srgbClr val="DCC5ED"/>
    <a:srgbClr val="FFFF00"/>
    <a:srgbClr val="BC8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85410" autoAdjust="0"/>
  </p:normalViewPr>
  <p:slideViewPr>
    <p:cSldViewPr snapToGrid="0" showGuides="1">
      <p:cViewPr varScale="1">
        <p:scale>
          <a:sx n="55" d="100"/>
          <a:sy n="55" d="100"/>
        </p:scale>
        <p:origin x="248" y="52"/>
      </p:cViewPr>
      <p:guideLst>
        <p:guide orient="horz" pos="4200"/>
        <p:guide orient="horz" pos="1728"/>
        <p:guide orient="horz" pos="216"/>
        <p:guide orient="horz" pos="696"/>
        <p:guide pos="3816"/>
      </p:guideLst>
    </p:cSldViewPr>
  </p:slideViewPr>
  <p:outlineViewPr>
    <p:cViewPr>
      <p:scale>
        <a:sx n="33" d="100"/>
        <a:sy n="33" d="100"/>
      </p:scale>
      <p:origin x="84" y="12618"/>
    </p:cViewPr>
  </p:outlineViewPr>
  <p:notesTextViewPr>
    <p:cViewPr>
      <p:scale>
        <a:sx n="100" d="100"/>
        <a:sy n="100" d="100"/>
      </p:scale>
      <p:origin x="0" y="0"/>
    </p:cViewPr>
  </p:notesTextViewPr>
  <p:sorterViewPr>
    <p:cViewPr>
      <p:scale>
        <a:sx n="80" d="100"/>
        <a:sy n="80" d="100"/>
      </p:scale>
      <p:origin x="0" y="330"/>
    </p:cViewPr>
  </p:sorterViewPr>
  <p:notesViewPr>
    <p:cSldViewPr snapToGrid="0">
      <p:cViewPr varScale="1">
        <p:scale>
          <a:sx n="70" d="100"/>
          <a:sy n="70" d="100"/>
        </p:scale>
        <p:origin x="-3450" y="-114"/>
      </p:cViewPr>
      <p:guideLst>
        <p:guide orient="horz" pos="2592"/>
        <p:guide orient="horz" pos="5542"/>
        <p:guide orient="horz" pos="5777"/>
        <p:guide pos="286"/>
        <p:guide pos="4033"/>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Header Placeholder 1"/>
          <p:cNvSpPr>
            <a:spLocks noGrp="1"/>
          </p:cNvSpPr>
          <p:nvPr>
            <p:ph type="hdr" sz="quarter"/>
          </p:nvPr>
        </p:nvSpPr>
        <p:spPr>
          <a:xfrm>
            <a:off x="2220616" y="8863084"/>
            <a:ext cx="2664646" cy="137851"/>
          </a:xfrm>
          <a:prstGeom prst="rect">
            <a:avLst/>
          </a:prstGeom>
        </p:spPr>
        <p:txBody>
          <a:bodyPr vert="horz" wrap="square" lIns="0" tIns="0" rIns="0" bIns="0" rtlCol="0" anchor="t" anchorCtr="0"/>
          <a:lstStyle>
            <a:lvl1pPr algn="l">
              <a:defRPr sz="800"/>
            </a:lvl1p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7" name="Date Placeholder 2"/>
          <p:cNvSpPr>
            <a:spLocks noGrp="1"/>
          </p:cNvSpPr>
          <p:nvPr>
            <p:ph type="dt" idx="1"/>
          </p:nvPr>
        </p:nvSpPr>
        <p:spPr>
          <a:xfrm>
            <a:off x="1199311" y="8856576"/>
            <a:ext cx="880135" cy="146304"/>
          </a:xfrm>
          <a:prstGeom prst="rect">
            <a:avLst/>
          </a:prstGeom>
        </p:spPr>
        <p:txBody>
          <a:bodyPr vert="horz" lIns="0" tIns="0" rIns="0" bIns="0" rtlCol="0"/>
          <a:lstStyle>
            <a:lvl1pPr algn="r">
              <a:defRPr sz="800"/>
            </a:lvl1pPr>
          </a:lstStyle>
          <a:p>
            <a:pPr algn="l"/>
            <a:fld id="{9535A4AE-AB74-4BDA-B84A-019528CC2B4D}" type="datetimeFigureOut">
              <a:rPr lang="en-US" smtClean="0">
                <a:latin typeface="Arial" pitchFamily="34" charset="0"/>
                <a:cs typeface="Arial" pitchFamily="34" charset="0"/>
              </a:rPr>
              <a:pPr algn="l"/>
              <a:t>2/14/2019</a:t>
            </a:fld>
            <a:endParaRPr lang="en-US" dirty="0">
              <a:latin typeface="Arial" pitchFamily="34" charset="0"/>
              <a:cs typeface="Arial" pitchFamily="34" charset="0"/>
            </a:endParaRPr>
          </a:p>
        </p:txBody>
      </p:sp>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41507" y="8857103"/>
            <a:ext cx="554100"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fld id="{111E5896-917A-4035-A860-408E1EC3CD51}" type="slidenum">
              <a:rPr lang="en-US">
                <a:latin typeface="Arial" pitchFamily="34" charset="0"/>
                <a:cs typeface="Arial" pitchFamily="34" charset="0"/>
              </a:rPr>
              <a:pPr/>
              <a:t>‹#›</a:t>
            </a:fld>
            <a:endParaRPr lang="en-US" dirty="0">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12750" y="400050"/>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Header Placeholder 1"/>
          <p:cNvSpPr>
            <a:spLocks noGrp="1"/>
          </p:cNvSpPr>
          <p:nvPr>
            <p:ph type="hdr" sz="quarter"/>
          </p:nvPr>
        </p:nvSpPr>
        <p:spPr>
          <a:xfrm>
            <a:off x="2227340" y="8863084"/>
            <a:ext cx="2664646" cy="137851"/>
          </a:xfrm>
          <a:prstGeom prst="rect">
            <a:avLst/>
          </a:prstGeom>
        </p:spPr>
        <p:txBody>
          <a:bodyPr vert="horz" wrap="square" lIns="0" tIns="0" rIns="0" bIns="0" rtlCol="0" anchor="t" anchorCtr="0"/>
          <a:lstStyle>
            <a:lvl1pPr algn="l">
              <a:defRPr sz="800" i="0"/>
            </a:lvl1p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12" name="Date Placeholder 2"/>
          <p:cNvSpPr>
            <a:spLocks noGrp="1"/>
          </p:cNvSpPr>
          <p:nvPr>
            <p:ph type="dt" idx="1"/>
          </p:nvPr>
        </p:nvSpPr>
        <p:spPr>
          <a:xfrm>
            <a:off x="1206035" y="8856576"/>
            <a:ext cx="880135" cy="146304"/>
          </a:xfrm>
          <a:prstGeom prst="rect">
            <a:avLst/>
          </a:prstGeom>
        </p:spPr>
        <p:txBody>
          <a:bodyPr vert="horz" lIns="0" tIns="0" rIns="0" bIns="0" rtlCol="0"/>
          <a:lstStyle>
            <a:lvl1pPr algn="r">
              <a:defRPr sz="800" i="0"/>
            </a:lvl1pPr>
          </a:lstStyle>
          <a:p>
            <a:pPr algn="l"/>
            <a:fld id="{9535A4AE-AB74-4BDA-B84A-019528CC2B4D}" type="datetimeFigureOut">
              <a:rPr lang="en-US" smtClean="0">
                <a:latin typeface="Arial" pitchFamily="34" charset="0"/>
                <a:cs typeface="Arial" pitchFamily="34" charset="0"/>
              </a:rPr>
              <a:pPr algn="l"/>
              <a:t>2/14/2019</a:t>
            </a:fld>
            <a:endParaRPr lang="en-US" dirty="0">
              <a:latin typeface="Arial" pitchFamily="34" charset="0"/>
              <a:cs typeface="Arial" pitchFamily="34" charset="0"/>
            </a:endParaRPr>
          </a:p>
        </p:txBody>
      </p:sp>
      <p:sp>
        <p:nvSpPr>
          <p:cNvPr id="28" name="Slide Number Placeholder 6"/>
          <p:cNvSpPr>
            <a:spLocks noGrp="1"/>
          </p:cNvSpPr>
          <p:nvPr>
            <p:ph type="sldNum" sz="quarter" idx="5"/>
          </p:nvPr>
        </p:nvSpPr>
        <p:spPr>
          <a:xfrm>
            <a:off x="448231" y="8857103"/>
            <a:ext cx="554100" cy="105317"/>
          </a:xfrm>
          <a:prstGeom prst="rect">
            <a:avLst/>
          </a:prstGeom>
        </p:spPr>
        <p:txBody>
          <a:bodyPr vert="horz" wrap="square" lIns="0" tIns="0" rIns="0" bIns="0" rtlCol="0" anchor="b" anchorCtr="0"/>
          <a:lstStyle>
            <a:lvl1pPr marL="0" algn="l" defTabSz="914400" rtl="0" eaLnBrk="1" latinLnBrk="0" hangingPunct="1">
              <a:defRPr lang="en-US" sz="800" i="0" kern="1200" smtClean="0">
                <a:solidFill>
                  <a:schemeClr val="tx1"/>
                </a:solidFill>
                <a:latin typeface="+mn-lt"/>
                <a:ea typeface="+mn-ea"/>
                <a:cs typeface="+mn-cs"/>
              </a:defRPr>
            </a:lvl1pPr>
          </a:lstStyle>
          <a:p>
            <a:fld id="{111E5896-917A-4035-A860-408E1EC3CD51}" type="slidenum">
              <a:rPr lang="en-US" smtClean="0">
                <a:latin typeface="Arial" pitchFamily="34" charset="0"/>
                <a:cs typeface="Arial" pitchFamily="34" charset="0"/>
              </a:rPr>
              <a:pPr/>
              <a:t>‹#›</a:t>
            </a:fld>
            <a:endParaRPr lang="en-US" dirty="0">
              <a:latin typeface="Arial" pitchFamily="34" charset="0"/>
              <a:cs typeface="Arial" pitchFamily="34" charset="0"/>
            </a:endParaRP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p:notesStyle>
    <a:lvl1pPr marL="114300" indent="-114300" algn="l" defTabSz="914400" rtl="0" eaLnBrk="1" latinLnBrk="0" hangingPunct="1">
      <a:spcBef>
        <a:spcPts val="800"/>
      </a:spcBef>
      <a:buFont typeface="Arial" pitchFamily="34" charset="0"/>
      <a:buChar char="•"/>
      <a:defRPr sz="1200" kern="1200">
        <a:solidFill>
          <a:schemeClr val="tx1"/>
        </a:solidFill>
        <a:latin typeface="Arial" pitchFamily="34" charset="0"/>
        <a:ea typeface="+mn-ea"/>
        <a:cs typeface="Arial" pitchFamily="34" charset="0"/>
      </a:defRPr>
    </a:lvl1pPr>
    <a:lvl2pPr marL="285750" indent="-112713" algn="l" defTabSz="914400" rtl="0" eaLnBrk="1" latinLnBrk="0" hangingPunct="1">
      <a:spcBef>
        <a:spcPts val="200"/>
      </a:spcBef>
      <a:buFont typeface="Arial" pitchFamily="34" charset="0"/>
      <a:buChar char="•"/>
      <a:defRPr sz="1100" kern="1200">
        <a:solidFill>
          <a:schemeClr val="tx1"/>
        </a:solidFill>
        <a:latin typeface="Arial" pitchFamily="34" charset="0"/>
        <a:ea typeface="+mn-ea"/>
        <a:cs typeface="Arial" pitchFamily="34" charset="0"/>
      </a:defRPr>
    </a:lvl2pPr>
    <a:lvl3pPr marL="403225" indent="-117475"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3pPr>
    <a:lvl4pPr marL="569913" indent="-112713"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blog.stata.com/2012/07/18/using-statas-random-number-generators-part-1/"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blog.stata.com/2012/07/18/using-statas-random-number-generators-part-1/"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blog.stata.com/2012/07/18/using-statas-random-number-generators-part-1/"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blog.stata.com/2012/07/18/using-statas-random-number-generators-part-1/"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blog.stata.com/2012/07/18/using-statas-random-number-generators-part-1/"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blog.stata.com/2012/07/18/using-statas-random-number-generators-part-1/"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blog.stata.com/2012/07/18/using-statas-random-number-generators-part-1/"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05021225-8A8C-4241-A98D-06B2EC2166FB}"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4</a:t>
            </a:fld>
            <a:endParaRPr lang="en-US" dirty="0">
              <a:latin typeface="Arial" pitchFamily="34" charset="0"/>
              <a:cs typeface="Arial" pitchFamily="34" charset="0"/>
            </a:endParaRPr>
          </a:p>
        </p:txBody>
      </p:sp>
    </p:spTree>
    <p:extLst>
      <p:ext uri="{BB962C8B-B14F-4D97-AF65-F5344CB8AC3E}">
        <p14:creationId xmlns:p14="http://schemas.microsoft.com/office/powerpoint/2010/main" val="371952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 look at the preamble</a:t>
            </a:r>
            <a:r>
              <a:rPr lang="en-US" baseline="0" dirty="0" smtClean="0"/>
              <a:t> file to see the parameter inputs</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29C68A8B-07CE-4367-BC69-1A94172F669A}"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20</a:t>
            </a:fld>
            <a:endParaRPr lang="en-US" dirty="0">
              <a:latin typeface="Arial" pitchFamily="34" charset="0"/>
              <a:cs typeface="Arial" pitchFamily="34" charset="0"/>
            </a:endParaRPr>
          </a:p>
        </p:txBody>
      </p:sp>
    </p:spTree>
    <p:extLst>
      <p:ext uri="{BB962C8B-B14F-4D97-AF65-F5344CB8AC3E}">
        <p14:creationId xmlns:p14="http://schemas.microsoft.com/office/powerpoint/2010/main" val="2259040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smtClean="0">
                <a:latin typeface="Cabrini"/>
              </a:rPr>
              <a:t>Start with exogenous</a:t>
            </a:r>
            <a:r>
              <a:rPr lang="en-US" baseline="0" dirty="0" smtClean="0">
                <a:latin typeface="Cabrini"/>
              </a:rPr>
              <a:t> variables</a:t>
            </a:r>
            <a:endParaRPr lang="en-US" dirty="0" smtClean="0">
              <a:latin typeface="Cabrini"/>
            </a:endParaRPr>
          </a:p>
          <a:p>
            <a:pPr marL="114300" marR="0" lvl="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smtClean="0">
                <a:latin typeface="Cabrini"/>
              </a:rPr>
              <a:t>Documentation on Stata’s random number generators: </a:t>
            </a:r>
            <a:r>
              <a:rPr lang="en-US" dirty="0" smtClean="0">
                <a:latin typeface="Cabrini"/>
                <a:hlinkClick r:id="rId3"/>
              </a:rPr>
              <a:t>http://blog.stata.com/2012/07/18/using-statas-random-number-generators-part-1/</a:t>
            </a:r>
            <a:endParaRPr lang="en-US" dirty="0" smtClean="0">
              <a:latin typeface="Cabrini"/>
            </a:endParaRPr>
          </a:p>
          <a:p>
            <a:pPr marL="114300" marR="0" lvl="0" indent="-114300" algn="l" defTabSz="914400" rtl="0" eaLnBrk="1" fontAlgn="auto" latinLnBrk="0" hangingPunct="1">
              <a:lnSpc>
                <a:spcPct val="100000"/>
              </a:lnSpc>
              <a:spcBef>
                <a:spcPts val="800"/>
              </a:spcBef>
              <a:spcAft>
                <a:spcPts val="0"/>
              </a:spcAft>
              <a:buClrTx/>
              <a:buSzTx/>
              <a:buFont typeface="Arial" pitchFamily="34" charset="0"/>
              <a:buChar char="•"/>
              <a:tabLst/>
              <a:defRPr/>
            </a:pPr>
            <a:endParaRPr lang="en-US" dirty="0" smtClean="0">
              <a:latin typeface="Cabrini"/>
            </a:endParaRPr>
          </a:p>
          <a:p>
            <a:pPr lvl="1">
              <a:lnSpc>
                <a:spcPct val="114000"/>
              </a:lnSpc>
              <a:spcAft>
                <a:spcPts val="600"/>
              </a:spcAft>
            </a:pPr>
            <a:r>
              <a:rPr lang="en-US" sz="2000" dirty="0" smtClean="0">
                <a:solidFill>
                  <a:schemeClr val="accent5"/>
                </a:solidFill>
              </a:rPr>
              <a:t>For exogenous variables, generate the actual values for each person</a:t>
            </a:r>
          </a:p>
          <a:p>
            <a:pPr lvl="1">
              <a:lnSpc>
                <a:spcPct val="114000"/>
              </a:lnSpc>
              <a:spcAft>
                <a:spcPts val="600"/>
              </a:spcAft>
            </a:pPr>
            <a:r>
              <a:rPr lang="en-US" sz="2000" dirty="0" smtClean="0">
                <a:solidFill>
                  <a:schemeClr val="accent5"/>
                </a:solidFill>
              </a:rPr>
              <a:t>For each of the children, generate actual values for each person based on the probabilities specified in the data-generating rules</a:t>
            </a:r>
          </a:p>
          <a:p>
            <a:pPr marL="114300" marR="0" lvl="0" indent="-114300" algn="l" defTabSz="914400" rtl="0" eaLnBrk="1" fontAlgn="auto" latinLnBrk="0" hangingPunct="1">
              <a:lnSpc>
                <a:spcPct val="100000"/>
              </a:lnSpc>
              <a:spcBef>
                <a:spcPts val="800"/>
              </a:spcBef>
              <a:spcAft>
                <a:spcPts val="0"/>
              </a:spcAft>
              <a:buClrTx/>
              <a:buSzTx/>
              <a:buFont typeface="Arial" pitchFamily="34" charset="0"/>
              <a:buChar char="•"/>
              <a:tabLst/>
              <a:defRPr/>
            </a:pPr>
            <a:endParaRPr lang="en-US" dirty="0" smtClean="0">
              <a:latin typeface="Cabrini"/>
            </a:endParaRPr>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6D6233FE-26EF-4C72-8459-088CE7C1D82D}"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22</a:t>
            </a:fld>
            <a:endParaRPr lang="en-US" dirty="0">
              <a:latin typeface="Arial" pitchFamily="34" charset="0"/>
              <a:cs typeface="Arial" pitchFamily="34" charset="0"/>
            </a:endParaRPr>
          </a:p>
        </p:txBody>
      </p:sp>
    </p:spTree>
    <p:extLst>
      <p:ext uri="{BB962C8B-B14F-4D97-AF65-F5344CB8AC3E}">
        <p14:creationId xmlns:p14="http://schemas.microsoft.com/office/powerpoint/2010/main" val="1257351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4000"/>
              </a:lnSpc>
              <a:spcAft>
                <a:spcPts val="600"/>
              </a:spcAft>
            </a:pPr>
            <a:r>
              <a:rPr lang="en-US" sz="2100" dirty="0" smtClean="0">
                <a:solidFill>
                  <a:schemeClr val="accent5"/>
                </a:solidFill>
              </a:rPr>
              <a:t>For each of the children, generate actual values for each person based on the probabilities specified in the data-generating rules</a:t>
            </a:r>
            <a:endParaRPr lang="en-US" dirty="0" smtClean="0"/>
          </a:p>
          <a:p>
            <a:pPr marL="114300" marR="0" lvl="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smtClean="0"/>
              <a:t>Generate P(exposure)</a:t>
            </a:r>
            <a:r>
              <a:rPr lang="en-US" baseline="0" dirty="0" smtClean="0"/>
              <a:t> from a logistic model.</a:t>
            </a:r>
            <a:endParaRPr lang="en-US" dirty="0" smtClean="0"/>
          </a:p>
          <a:p>
            <a:pPr marL="114300" marR="0" lvl="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smtClean="0"/>
              <a:t>Generate exposure for each person </a:t>
            </a:r>
            <a:r>
              <a:rPr lang="en-US" i="1" dirty="0" err="1" smtClean="0"/>
              <a:t>i</a:t>
            </a:r>
            <a:r>
              <a:rPr lang="en-US" dirty="0" smtClean="0"/>
              <a:t> in the simulated sample by generating a random number from a uniform distribution (R1</a:t>
            </a:r>
            <a:r>
              <a:rPr lang="en-US" baseline="-25000" dirty="0" smtClean="0"/>
              <a:t>i</a:t>
            </a:r>
            <a:r>
              <a:rPr lang="en-US" dirty="0" smtClean="0"/>
              <a:t>~U[0,1)) and assign person</a:t>
            </a:r>
            <a:r>
              <a:rPr lang="en-US" i="1" dirty="0" smtClean="0"/>
              <a:t> </a:t>
            </a:r>
            <a:r>
              <a:rPr lang="en-US" i="1" dirty="0" err="1" smtClean="0"/>
              <a:t>i</a:t>
            </a:r>
            <a:r>
              <a:rPr lang="en-US" dirty="0" smtClean="0"/>
              <a:t> to exposure=1 if P(exposure&gt; R1</a:t>
            </a:r>
            <a:r>
              <a:rPr lang="en-US" baseline="-25000" dirty="0" smtClean="0"/>
              <a:t>i</a:t>
            </a:r>
            <a:r>
              <a:rPr lang="en-US" dirty="0" smtClean="0"/>
              <a:t>; otherwise exposure=0</a:t>
            </a:r>
          </a:p>
          <a:p>
            <a:pPr marL="114300" marR="0" lvl="0" indent="-114300" algn="l" defTabSz="914400" rtl="0" eaLnBrk="1" fontAlgn="auto" latinLnBrk="0" hangingPunct="1">
              <a:lnSpc>
                <a:spcPct val="100000"/>
              </a:lnSpc>
              <a:spcBef>
                <a:spcPts val="800"/>
              </a:spcBef>
              <a:spcAft>
                <a:spcPts val="0"/>
              </a:spcAft>
              <a:buClrTx/>
              <a:buSzTx/>
              <a:buFont typeface="Arial" pitchFamily="34" charset="0"/>
              <a:buChar char="•"/>
              <a:tabLst/>
              <a:defRPr/>
            </a:pPr>
            <a:endParaRPr lang="en-US" dirty="0" smtClean="0">
              <a:latin typeface="Cabrini"/>
            </a:endParaRPr>
          </a:p>
          <a:p>
            <a:pPr marL="114300" marR="0" lvl="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smtClean="0">
                <a:latin typeface="Cabrini"/>
              </a:rPr>
              <a:t>Documentation on Stata’s random number generators: </a:t>
            </a:r>
            <a:r>
              <a:rPr lang="en-US" dirty="0" smtClean="0">
                <a:latin typeface="Cabrini"/>
                <a:hlinkClick r:id="rId3"/>
              </a:rPr>
              <a:t>http://blog.stata.com/2012/07/18/using-statas-random-number-generators-part-1/</a:t>
            </a:r>
            <a:endParaRPr lang="en-US" dirty="0" smtClean="0">
              <a:latin typeface="Cabrini"/>
            </a:endParaRPr>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F2943EAB-EE69-437B-AF1F-4B12A87FE316}"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23</a:t>
            </a:fld>
            <a:endParaRPr lang="en-US" dirty="0">
              <a:latin typeface="Arial" pitchFamily="34" charset="0"/>
              <a:cs typeface="Arial" pitchFamily="34" charset="0"/>
            </a:endParaRPr>
          </a:p>
        </p:txBody>
      </p:sp>
    </p:spTree>
    <p:extLst>
      <p:ext uri="{BB962C8B-B14F-4D97-AF65-F5344CB8AC3E}">
        <p14:creationId xmlns:p14="http://schemas.microsoft.com/office/powerpoint/2010/main" val="2437096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sz="1200" dirty="0" smtClean="0">
                <a:solidFill>
                  <a:schemeClr val="accent5"/>
                </a:solidFill>
              </a:rPr>
              <a:t>For each of the children, generate actual values for each person based on the probabilities specified in the data-generating rules</a:t>
            </a:r>
            <a:endParaRPr lang="en-US" dirty="0" smtClean="0"/>
          </a:p>
          <a:p>
            <a:pPr marL="114300" marR="0" lvl="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smtClean="0"/>
              <a:t>Generate P(outcome)</a:t>
            </a:r>
            <a:r>
              <a:rPr lang="en-US" baseline="0" dirty="0" smtClean="0"/>
              <a:t> from a logistic model.</a:t>
            </a:r>
            <a:endParaRPr lang="en-US" dirty="0" smtClean="0"/>
          </a:p>
          <a:p>
            <a:pPr marL="114300" marR="0" lvl="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smtClean="0"/>
              <a:t>Generate outcome for each person </a:t>
            </a:r>
            <a:r>
              <a:rPr lang="en-US" i="1" dirty="0" err="1" smtClean="0"/>
              <a:t>i</a:t>
            </a:r>
            <a:r>
              <a:rPr lang="en-US" dirty="0" smtClean="0"/>
              <a:t> in the simulated sample by generating a random number from a uniform distribution (R2</a:t>
            </a:r>
            <a:r>
              <a:rPr lang="en-US" baseline="-25000" dirty="0" smtClean="0"/>
              <a:t>i</a:t>
            </a:r>
            <a:r>
              <a:rPr lang="en-US" dirty="0" smtClean="0"/>
              <a:t>~U[0,1)) and assign person</a:t>
            </a:r>
            <a:r>
              <a:rPr lang="en-US" i="1" dirty="0" smtClean="0"/>
              <a:t> </a:t>
            </a:r>
            <a:r>
              <a:rPr lang="en-US" i="1" dirty="0" err="1" smtClean="0"/>
              <a:t>i</a:t>
            </a:r>
            <a:r>
              <a:rPr lang="en-US" dirty="0" smtClean="0"/>
              <a:t> to outcome=1 if P(outcome&gt; R2</a:t>
            </a:r>
            <a:r>
              <a:rPr lang="en-US" baseline="-25000" dirty="0" smtClean="0"/>
              <a:t>i</a:t>
            </a:r>
            <a:r>
              <a:rPr lang="en-US" dirty="0" smtClean="0"/>
              <a:t>; otherwise outcome=0</a:t>
            </a:r>
          </a:p>
          <a:p>
            <a:pPr marL="114300" marR="0" lvl="0" indent="-114300" algn="l" defTabSz="914400" rtl="0" eaLnBrk="1" fontAlgn="auto" latinLnBrk="0" hangingPunct="1">
              <a:lnSpc>
                <a:spcPct val="100000"/>
              </a:lnSpc>
              <a:spcBef>
                <a:spcPts val="800"/>
              </a:spcBef>
              <a:spcAft>
                <a:spcPts val="0"/>
              </a:spcAft>
              <a:buClrTx/>
              <a:buSzTx/>
              <a:buFont typeface="Arial" pitchFamily="34" charset="0"/>
              <a:buChar char="•"/>
              <a:tabLst/>
              <a:defRPr/>
            </a:pPr>
            <a:endParaRPr lang="en-US" dirty="0" smtClean="0">
              <a:latin typeface="Cabrini"/>
            </a:endParaRPr>
          </a:p>
          <a:p>
            <a:pPr marL="114300" marR="0" lvl="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smtClean="0">
                <a:latin typeface="Cabrini"/>
              </a:rPr>
              <a:t>Documentation on Stata’s random number generators: </a:t>
            </a:r>
            <a:r>
              <a:rPr lang="en-US" dirty="0" smtClean="0">
                <a:latin typeface="Cabrini"/>
                <a:hlinkClick r:id="rId3"/>
              </a:rPr>
              <a:t>http://blog.stata.com/2012/07/18/using-statas-random-number-generators-part-1/</a:t>
            </a:r>
            <a:endParaRPr lang="en-US" dirty="0" smtClean="0">
              <a:latin typeface="Cabrini"/>
            </a:endParaRPr>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78D083FD-B801-469E-9C06-7DB8E80BE8F8}"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24</a:t>
            </a:fld>
            <a:endParaRPr lang="en-US" dirty="0">
              <a:latin typeface="Arial" pitchFamily="34" charset="0"/>
              <a:cs typeface="Arial" pitchFamily="34" charset="0"/>
            </a:endParaRPr>
          </a:p>
        </p:txBody>
      </p:sp>
    </p:spTree>
    <p:extLst>
      <p:ext uri="{BB962C8B-B14F-4D97-AF65-F5344CB8AC3E}">
        <p14:creationId xmlns:p14="http://schemas.microsoft.com/office/powerpoint/2010/main" val="745025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AB0939A5-F93A-4830-8FC8-849BD550BAAF}"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25</a:t>
            </a:fld>
            <a:endParaRPr lang="en-US" dirty="0">
              <a:latin typeface="Arial" pitchFamily="34" charset="0"/>
              <a:cs typeface="Arial" pitchFamily="34" charset="0"/>
            </a:endParaRPr>
          </a:p>
        </p:txBody>
      </p:sp>
    </p:spTree>
    <p:extLst>
      <p:ext uri="{BB962C8B-B14F-4D97-AF65-F5344CB8AC3E}">
        <p14:creationId xmlns:p14="http://schemas.microsoft.com/office/powerpoint/2010/main" val="818938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8837C602-E3AD-4EA8-AD03-953C0F9BF800}"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26</a:t>
            </a:fld>
            <a:endParaRPr lang="en-US" dirty="0">
              <a:latin typeface="Arial" pitchFamily="34" charset="0"/>
              <a:cs typeface="Arial" pitchFamily="34" charset="0"/>
            </a:endParaRPr>
          </a:p>
        </p:txBody>
      </p:sp>
    </p:spTree>
    <p:extLst>
      <p:ext uri="{BB962C8B-B14F-4D97-AF65-F5344CB8AC3E}">
        <p14:creationId xmlns:p14="http://schemas.microsoft.com/office/powerpoint/2010/main" val="425766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8837C602-E3AD-4EA8-AD03-953C0F9BF800}"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27</a:t>
            </a:fld>
            <a:endParaRPr lang="en-US" dirty="0">
              <a:latin typeface="Arial" pitchFamily="34" charset="0"/>
              <a:cs typeface="Arial" pitchFamily="34" charset="0"/>
            </a:endParaRPr>
          </a:p>
        </p:txBody>
      </p:sp>
    </p:spTree>
    <p:extLst>
      <p:ext uri="{BB962C8B-B14F-4D97-AF65-F5344CB8AC3E}">
        <p14:creationId xmlns:p14="http://schemas.microsoft.com/office/powerpoint/2010/main" val="1944348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storing results as scalars (behind the scenes variables)</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B289481F-CECD-406C-AC0D-55EF6B157F46}"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28</a:t>
            </a:fld>
            <a:endParaRPr lang="en-US" dirty="0">
              <a:latin typeface="Arial" pitchFamily="34" charset="0"/>
              <a:cs typeface="Arial" pitchFamily="34" charset="0"/>
            </a:endParaRPr>
          </a:p>
        </p:txBody>
      </p:sp>
    </p:spTree>
    <p:extLst>
      <p:ext uri="{BB962C8B-B14F-4D97-AF65-F5344CB8AC3E}">
        <p14:creationId xmlns:p14="http://schemas.microsoft.com/office/powerpoint/2010/main" val="2948450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EFFB5A15-95FF-4D9F-89E6-0861355AA297}"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29</a:t>
            </a:fld>
            <a:endParaRPr lang="en-US" dirty="0">
              <a:latin typeface="Arial" pitchFamily="34" charset="0"/>
              <a:cs typeface="Arial" pitchFamily="34" charset="0"/>
            </a:endParaRPr>
          </a:p>
        </p:txBody>
      </p:sp>
    </p:spTree>
    <p:extLst>
      <p:ext uri="{BB962C8B-B14F-4D97-AF65-F5344CB8AC3E}">
        <p14:creationId xmlns:p14="http://schemas.microsoft.com/office/powerpoint/2010/main" val="933459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smtClean="0"/>
              <a:t>Note that the first lines of code call in and assign the value from each scalar to a variable with the same name.</a:t>
            </a:r>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6868B31D-FF53-4038-891F-DCFC1CBFACE6}"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32</a:t>
            </a:fld>
            <a:endParaRPr lang="en-US" dirty="0">
              <a:latin typeface="Arial" pitchFamily="34" charset="0"/>
              <a:cs typeface="Arial" pitchFamily="34" charset="0"/>
            </a:endParaRPr>
          </a:p>
        </p:txBody>
      </p:sp>
    </p:spTree>
    <p:extLst>
      <p:ext uri="{BB962C8B-B14F-4D97-AF65-F5344CB8AC3E}">
        <p14:creationId xmlns:p14="http://schemas.microsoft.com/office/powerpoint/2010/main" val="2015099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r>
              <a:rPr lang="en-US" dirty="0" smtClean="0"/>
              <a:t>These</a:t>
            </a:r>
            <a:r>
              <a:rPr lang="en-US" baseline="0" dirty="0" smtClean="0"/>
              <a:t> steps are for one causal structure and one set of parameterizations. ..</a:t>
            </a:r>
            <a:r>
              <a:rPr lang="en-US" dirty="0" smtClean="0"/>
              <a:t>Different</a:t>
            </a:r>
            <a:r>
              <a:rPr lang="en-US" baseline="0" dirty="0" smtClean="0"/>
              <a:t> causal structures or different parameterizations, so often it’s useful to look across multiple scenarios</a:t>
            </a:r>
          </a:p>
          <a:p>
            <a:endParaRPr lang="en-US" baseline="0" dirty="0" smtClean="0"/>
          </a:p>
          <a:p>
            <a:r>
              <a:rPr lang="en-US" dirty="0" smtClean="0"/>
              <a:t>How many</a:t>
            </a:r>
            <a:r>
              <a:rPr lang="en-US" baseline="0" dirty="0" smtClean="0"/>
              <a:t> samples do you generate? A</a:t>
            </a:r>
            <a:r>
              <a:rPr lang="en-US" dirty="0" smtClean="0"/>
              <a:t> large</a:t>
            </a:r>
            <a:r>
              <a:rPr lang="en-US" baseline="0" dirty="0" smtClean="0"/>
              <a:t> n</a:t>
            </a:r>
            <a:r>
              <a:rPr lang="en-US" dirty="0" smtClean="0"/>
              <a:t>umber of samples so we get a stable sample of estimates from our simulated world.</a:t>
            </a:r>
          </a:p>
          <a:p>
            <a:endParaRPr lang="en-US" dirty="0" smtClean="0"/>
          </a:p>
          <a:p>
            <a:r>
              <a:rPr lang="en-US" dirty="0" smtClean="0"/>
              <a:t>Look at average beta hat and look at distribution of beta hats,</a:t>
            </a:r>
            <a:r>
              <a:rPr lang="en-US" baseline="0" dirty="0" smtClean="0"/>
              <a:t> other metrics. </a:t>
            </a:r>
            <a:endParaRPr lang="en-US" dirty="0"/>
          </a:p>
        </p:txBody>
      </p:sp>
      <p:sp>
        <p:nvSpPr>
          <p:cNvPr id="4" name="Header Placeholder 3"/>
          <p:cNvSpPr>
            <a:spLocks noGrp="1"/>
          </p:cNvSpPr>
          <p:nvPr>
            <p:ph type="hdr" sz="quarter" idx="10"/>
          </p:nvPr>
        </p:nvSpPr>
        <p:spPr/>
        <p:txBody>
          <a:body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C8BA3714-D858-4365-9DD6-50CCDDE93520}"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6</a:t>
            </a:fld>
            <a:endParaRPr lang="en-US" dirty="0">
              <a:latin typeface="Arial" pitchFamily="34" charset="0"/>
              <a:cs typeface="Arial" pitchFamily="34" charset="0"/>
            </a:endParaRPr>
          </a:p>
        </p:txBody>
      </p:sp>
    </p:spTree>
    <p:extLst>
      <p:ext uri="{BB962C8B-B14F-4D97-AF65-F5344CB8AC3E}">
        <p14:creationId xmlns:p14="http://schemas.microsoft.com/office/powerpoint/2010/main" val="2598323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scalar list </a:t>
            </a:r>
            <a:r>
              <a:rPr lang="en-US" dirty="0" err="1" smtClean="0"/>
              <a:t>mean_mean_U</a:t>
            </a:r>
            <a:r>
              <a:rPr lang="en-US" dirty="0" smtClean="0"/>
              <a:t> </a:t>
            </a:r>
            <a:r>
              <a:rPr lang="en-US" dirty="0" err="1" smtClean="0"/>
              <a:t>mean_p_exposure</a:t>
            </a:r>
            <a:r>
              <a:rPr lang="en-US" dirty="0" smtClean="0"/>
              <a:t> </a:t>
            </a:r>
            <a:r>
              <a:rPr lang="en-US" dirty="0" err="1" smtClean="0"/>
              <a:t>mean_p_outcome</a:t>
            </a:r>
            <a:endParaRPr lang="en-US" dirty="0" smtClean="0"/>
          </a:p>
          <a:p>
            <a:r>
              <a:rPr lang="en-US" dirty="0" err="1" smtClean="0"/>
              <a:t>mean_mean_U</a:t>
            </a:r>
            <a:r>
              <a:rPr lang="en-US" dirty="0" smtClean="0"/>
              <a:t> =          0</a:t>
            </a:r>
          </a:p>
          <a:p>
            <a:r>
              <a:rPr lang="en-US" dirty="0" err="1" smtClean="0"/>
              <a:t>mean_p_exposure</a:t>
            </a:r>
            <a:r>
              <a:rPr lang="en-US" dirty="0" smtClean="0"/>
              <a:t> =        .22</a:t>
            </a:r>
          </a:p>
          <a:p>
            <a:r>
              <a:rPr lang="en-US" dirty="0" err="1" smtClean="0"/>
              <a:t>mean_p_outcome</a:t>
            </a:r>
            <a:r>
              <a:rPr lang="en-US" dirty="0" smtClean="0"/>
              <a:t> =        .12</a:t>
            </a:r>
          </a:p>
          <a:p>
            <a:endParaRPr lang="en-US" dirty="0" smtClean="0"/>
          </a:p>
          <a:p>
            <a:r>
              <a:rPr lang="en-US" dirty="0" smtClean="0"/>
              <a:t>. </a:t>
            </a:r>
          </a:p>
          <a:p>
            <a:r>
              <a:rPr lang="en-US" dirty="0" smtClean="0"/>
              <a:t>. *Across B replications, average estimated OR for exposure on outcome, adjusting for U</a:t>
            </a:r>
          </a:p>
          <a:p>
            <a:r>
              <a:rPr lang="en-US" dirty="0" smtClean="0"/>
              <a:t>. scalar list </a:t>
            </a:r>
            <a:r>
              <a:rPr lang="en-US" dirty="0" err="1" smtClean="0"/>
              <a:t>mean_OR_exposure_Uyes</a:t>
            </a:r>
            <a:endParaRPr lang="en-US" dirty="0" smtClean="0"/>
          </a:p>
          <a:p>
            <a:r>
              <a:rPr lang="en-US" dirty="0" err="1" smtClean="0"/>
              <a:t>mean_OR_exposure_Uyes</a:t>
            </a:r>
            <a:r>
              <a:rPr lang="en-US" dirty="0" smtClean="0"/>
              <a:t> =       1.01</a:t>
            </a:r>
          </a:p>
          <a:p>
            <a:endParaRPr lang="en-US" dirty="0" smtClean="0"/>
          </a:p>
          <a:p>
            <a:r>
              <a:rPr lang="en-US" dirty="0" smtClean="0"/>
              <a:t>. </a:t>
            </a:r>
          </a:p>
          <a:p>
            <a:r>
              <a:rPr lang="en-US" dirty="0" smtClean="0"/>
              <a:t>. *Across B replications, average estimated OR for exposure on outcome, not adjusting for U</a:t>
            </a:r>
          </a:p>
          <a:p>
            <a:r>
              <a:rPr lang="en-US" dirty="0" smtClean="0"/>
              <a:t>. scalar list </a:t>
            </a:r>
            <a:r>
              <a:rPr lang="en-US" dirty="0" err="1" smtClean="0"/>
              <a:t>mean_OR_exposure_Uno</a:t>
            </a:r>
            <a:endParaRPr lang="en-US" dirty="0" smtClean="0"/>
          </a:p>
          <a:p>
            <a:r>
              <a:rPr lang="en-US" dirty="0" err="1" smtClean="0"/>
              <a:t>mean_OR_exposure_Uno</a:t>
            </a:r>
            <a:r>
              <a:rPr lang="en-US" dirty="0" smtClean="0"/>
              <a:t> =       1.53</a:t>
            </a:r>
          </a:p>
          <a:p>
            <a:endParaRPr lang="en-US" dirty="0" smtClean="0"/>
          </a:p>
          <a:p>
            <a:r>
              <a:rPr lang="en-US" dirty="0" smtClean="0"/>
              <a:t>. </a:t>
            </a:r>
          </a:p>
          <a:p>
            <a:r>
              <a:rPr lang="en-US" dirty="0" smtClean="0"/>
              <a:t>. *Proportion of 95% CIs for OR for exposure on outcome that include the causal/true OR </a:t>
            </a:r>
          </a:p>
          <a:p>
            <a:r>
              <a:rPr lang="en-US" dirty="0" smtClean="0"/>
              <a:t>. scalar list </a:t>
            </a:r>
            <a:r>
              <a:rPr lang="en-US" dirty="0" err="1" smtClean="0"/>
              <a:t>P_covg_OR_exposure_Uyes</a:t>
            </a:r>
            <a:r>
              <a:rPr lang="en-US" dirty="0" smtClean="0"/>
              <a:t> </a:t>
            </a:r>
            <a:r>
              <a:rPr lang="en-US" dirty="0" err="1" smtClean="0"/>
              <a:t>P_covg_OR_exposure_Uno</a:t>
            </a:r>
            <a:r>
              <a:rPr lang="en-US" dirty="0" smtClean="0"/>
              <a:t> </a:t>
            </a:r>
          </a:p>
          <a:p>
            <a:r>
              <a:rPr lang="en-US" dirty="0" err="1" smtClean="0"/>
              <a:t>P_covg_OR_exposure_Uyes</a:t>
            </a:r>
            <a:r>
              <a:rPr lang="en-US" dirty="0" smtClean="0"/>
              <a:t> =       .946</a:t>
            </a:r>
          </a:p>
          <a:p>
            <a:r>
              <a:rPr lang="en-US" dirty="0" err="1" smtClean="0"/>
              <a:t>P_covg_OR_exposure_Uno</a:t>
            </a:r>
            <a:r>
              <a:rPr lang="en-US" dirty="0" smtClean="0"/>
              <a:t> =       .008</a:t>
            </a:r>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D8449F29-DB0C-4943-A31D-88E21D26BD42}"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34</a:t>
            </a:fld>
            <a:endParaRPr lang="en-US" dirty="0">
              <a:latin typeface="Arial" pitchFamily="34" charset="0"/>
              <a:cs typeface="Arial" pitchFamily="34" charset="0"/>
            </a:endParaRPr>
          </a:p>
        </p:txBody>
      </p:sp>
    </p:spTree>
    <p:extLst>
      <p:ext uri="{BB962C8B-B14F-4D97-AF65-F5344CB8AC3E}">
        <p14:creationId xmlns:p14="http://schemas.microsoft.com/office/powerpoint/2010/main" val="826058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scalar list </a:t>
            </a:r>
            <a:r>
              <a:rPr lang="en-US" dirty="0" err="1" smtClean="0"/>
              <a:t>mean_mean_U</a:t>
            </a:r>
            <a:r>
              <a:rPr lang="en-US" dirty="0" smtClean="0"/>
              <a:t> </a:t>
            </a:r>
            <a:r>
              <a:rPr lang="en-US" dirty="0" err="1" smtClean="0"/>
              <a:t>mean_p_exposure</a:t>
            </a:r>
            <a:r>
              <a:rPr lang="en-US" dirty="0" smtClean="0"/>
              <a:t> </a:t>
            </a:r>
            <a:r>
              <a:rPr lang="en-US" dirty="0" err="1" smtClean="0"/>
              <a:t>mean_p_outcome</a:t>
            </a:r>
            <a:endParaRPr lang="en-US" dirty="0" smtClean="0"/>
          </a:p>
          <a:p>
            <a:r>
              <a:rPr lang="en-US" dirty="0" err="1" smtClean="0"/>
              <a:t>mean_mean_U</a:t>
            </a:r>
            <a:r>
              <a:rPr lang="en-US" dirty="0" smtClean="0"/>
              <a:t> =          0</a:t>
            </a:r>
          </a:p>
          <a:p>
            <a:r>
              <a:rPr lang="en-US" dirty="0" err="1" smtClean="0"/>
              <a:t>mean_p_exposure</a:t>
            </a:r>
            <a:r>
              <a:rPr lang="en-US" dirty="0" smtClean="0"/>
              <a:t> =        .22</a:t>
            </a:r>
          </a:p>
          <a:p>
            <a:r>
              <a:rPr lang="en-US" dirty="0" err="1" smtClean="0"/>
              <a:t>mean_p_outcome</a:t>
            </a:r>
            <a:r>
              <a:rPr lang="en-US" dirty="0" smtClean="0"/>
              <a:t> =        .12</a:t>
            </a:r>
          </a:p>
          <a:p>
            <a:endParaRPr lang="en-US" dirty="0" smtClean="0"/>
          </a:p>
          <a:p>
            <a:r>
              <a:rPr lang="en-US" dirty="0" smtClean="0"/>
              <a:t>. </a:t>
            </a:r>
          </a:p>
          <a:p>
            <a:r>
              <a:rPr lang="en-US" dirty="0" smtClean="0"/>
              <a:t>. *Across B replications, average estimated OR for exposure on outcome, adjusting for U</a:t>
            </a:r>
          </a:p>
          <a:p>
            <a:r>
              <a:rPr lang="en-US" dirty="0" smtClean="0"/>
              <a:t>. scalar list </a:t>
            </a:r>
            <a:r>
              <a:rPr lang="en-US" dirty="0" err="1" smtClean="0"/>
              <a:t>mean_OR_exposure_Uyes</a:t>
            </a:r>
            <a:endParaRPr lang="en-US" dirty="0" smtClean="0"/>
          </a:p>
          <a:p>
            <a:r>
              <a:rPr lang="en-US" dirty="0" err="1" smtClean="0"/>
              <a:t>mean_OR_exposure_Uyes</a:t>
            </a:r>
            <a:r>
              <a:rPr lang="en-US" dirty="0" smtClean="0"/>
              <a:t> =       1.01</a:t>
            </a:r>
          </a:p>
          <a:p>
            <a:endParaRPr lang="en-US" dirty="0" smtClean="0"/>
          </a:p>
          <a:p>
            <a:r>
              <a:rPr lang="en-US" dirty="0" smtClean="0"/>
              <a:t>. </a:t>
            </a:r>
          </a:p>
          <a:p>
            <a:r>
              <a:rPr lang="en-US" dirty="0" smtClean="0"/>
              <a:t>. *Across B replications, average estimated OR for exposure on outcome, not adjusting for U</a:t>
            </a:r>
          </a:p>
          <a:p>
            <a:r>
              <a:rPr lang="en-US" dirty="0" smtClean="0"/>
              <a:t>. scalar list </a:t>
            </a:r>
            <a:r>
              <a:rPr lang="en-US" dirty="0" err="1" smtClean="0"/>
              <a:t>mean_OR_exposure_Uno</a:t>
            </a:r>
            <a:endParaRPr lang="en-US" dirty="0" smtClean="0"/>
          </a:p>
          <a:p>
            <a:r>
              <a:rPr lang="en-US" dirty="0" err="1" smtClean="0"/>
              <a:t>mean_OR_exposure_Uno</a:t>
            </a:r>
            <a:r>
              <a:rPr lang="en-US" dirty="0" smtClean="0"/>
              <a:t> =       1.53</a:t>
            </a:r>
          </a:p>
          <a:p>
            <a:endParaRPr lang="en-US" dirty="0" smtClean="0"/>
          </a:p>
          <a:p>
            <a:r>
              <a:rPr lang="en-US" dirty="0" smtClean="0"/>
              <a:t>. </a:t>
            </a:r>
          </a:p>
          <a:p>
            <a:r>
              <a:rPr lang="en-US" dirty="0" smtClean="0"/>
              <a:t>. *Proportion of 95% CIs for OR for exposure on outcome that include the causal/true OR </a:t>
            </a:r>
          </a:p>
          <a:p>
            <a:r>
              <a:rPr lang="en-US" dirty="0" smtClean="0"/>
              <a:t>. scalar list </a:t>
            </a:r>
            <a:r>
              <a:rPr lang="en-US" dirty="0" err="1" smtClean="0"/>
              <a:t>P_covg_OR_exposure_Uyes</a:t>
            </a:r>
            <a:r>
              <a:rPr lang="en-US" dirty="0" smtClean="0"/>
              <a:t> </a:t>
            </a:r>
            <a:r>
              <a:rPr lang="en-US" dirty="0" err="1" smtClean="0"/>
              <a:t>P_covg_OR_exposure_Uno</a:t>
            </a:r>
            <a:r>
              <a:rPr lang="en-US" dirty="0" smtClean="0"/>
              <a:t> </a:t>
            </a:r>
          </a:p>
          <a:p>
            <a:r>
              <a:rPr lang="en-US" dirty="0" err="1" smtClean="0"/>
              <a:t>P_covg_OR_exposure_Uyes</a:t>
            </a:r>
            <a:r>
              <a:rPr lang="en-US" dirty="0" smtClean="0"/>
              <a:t> =       .946</a:t>
            </a:r>
          </a:p>
          <a:p>
            <a:r>
              <a:rPr lang="en-US" dirty="0" err="1" smtClean="0"/>
              <a:t>P_covg_OR_exposure_Uno</a:t>
            </a:r>
            <a:r>
              <a:rPr lang="en-US" dirty="0" smtClean="0"/>
              <a:t> =       .008</a:t>
            </a:r>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A0A34C4F-343C-406B-A55C-43EAFB93D219}"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35</a:t>
            </a:fld>
            <a:endParaRPr lang="en-US" dirty="0">
              <a:latin typeface="Arial" pitchFamily="34" charset="0"/>
              <a:cs typeface="Arial" pitchFamily="34" charset="0"/>
            </a:endParaRPr>
          </a:p>
        </p:txBody>
      </p:sp>
    </p:spTree>
    <p:extLst>
      <p:ext uri="{BB962C8B-B14F-4D97-AF65-F5344CB8AC3E}">
        <p14:creationId xmlns:p14="http://schemas.microsoft.com/office/powerpoint/2010/main" val="221500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normAutofit lnSpcReduction="10000"/>
          </a:bodyPr>
          <a:lstStyle/>
          <a:p>
            <a:pPr marL="0" indent="0">
              <a:buNone/>
            </a:pPr>
            <a:endParaRPr lang="en-US" b="1"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2C7D5165-0A03-4795-86C1-35EF91721A13}"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37</a:t>
            </a:fld>
            <a:endParaRPr lang="en-US" dirty="0">
              <a:latin typeface="Arial" pitchFamily="34" charset="0"/>
              <a:cs typeface="Arial" pitchFamily="34" charset="0"/>
            </a:endParaRPr>
          </a:p>
        </p:txBody>
      </p:sp>
    </p:spTree>
    <p:extLst>
      <p:ext uri="{BB962C8B-B14F-4D97-AF65-F5344CB8AC3E}">
        <p14:creationId xmlns:p14="http://schemas.microsoft.com/office/powerpoint/2010/main" val="2559625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800"/>
              </a:spcBef>
              <a:spcAft>
                <a:spcPts val="0"/>
              </a:spcAft>
              <a:buClrTx/>
              <a:buSzTx/>
              <a:buFont typeface="Arial" pitchFamily="34" charset="0"/>
              <a:buNone/>
              <a:tabLst/>
              <a:defRPr/>
            </a:pPr>
            <a:r>
              <a:rPr lang="en-US" sz="2100" dirty="0" err="1" smtClean="0">
                <a:sym typeface="Wingdings" panose="05000000000000000000" pitchFamily="2" charset="2"/>
              </a:rPr>
              <a:t>Pr</a:t>
            </a:r>
            <a:r>
              <a:rPr lang="en-US" sz="2100" dirty="0" smtClean="0">
                <a:sym typeface="Wingdings" panose="05000000000000000000" pitchFamily="2" charset="2"/>
              </a:rPr>
              <a:t>[Y=1|A=1,C=0]/</a:t>
            </a:r>
            <a:r>
              <a:rPr lang="en-US" sz="2100" dirty="0" err="1" smtClean="0">
                <a:sym typeface="Wingdings" panose="05000000000000000000" pitchFamily="2" charset="2"/>
              </a:rPr>
              <a:t>Pr</a:t>
            </a:r>
            <a:r>
              <a:rPr lang="en-US" sz="2100" dirty="0" smtClean="0">
                <a:sym typeface="Wingdings" panose="05000000000000000000" pitchFamily="2" charset="2"/>
              </a:rPr>
              <a:t>[Y=1|A=0,C=0] ≠ </a:t>
            </a:r>
            <a:r>
              <a:rPr lang="en-US" sz="2100" dirty="0" err="1" smtClean="0">
                <a:sym typeface="Wingdings" panose="05000000000000000000" pitchFamily="2" charset="2"/>
              </a:rPr>
              <a:t>Pr</a:t>
            </a:r>
            <a:r>
              <a:rPr lang="en-US" sz="2100" dirty="0" smtClean="0">
                <a:sym typeface="Wingdings" panose="05000000000000000000" pitchFamily="2" charset="2"/>
              </a:rPr>
              <a:t>[</a:t>
            </a:r>
            <a:r>
              <a:rPr lang="en-US" sz="2100" dirty="0" err="1" smtClean="0">
                <a:sym typeface="Wingdings" panose="05000000000000000000" pitchFamily="2" charset="2"/>
              </a:rPr>
              <a:t>Y</a:t>
            </a:r>
            <a:r>
              <a:rPr lang="en-US" sz="2100" baseline="30000" dirty="0" err="1" smtClean="0">
                <a:sym typeface="Wingdings" panose="05000000000000000000" pitchFamily="2" charset="2"/>
              </a:rPr>
              <a:t>a</a:t>
            </a:r>
            <a:r>
              <a:rPr lang="en-US" sz="2100" baseline="30000" dirty="0" smtClean="0">
                <a:sym typeface="Wingdings" panose="05000000000000000000" pitchFamily="2" charset="2"/>
              </a:rPr>
              <a:t>=1</a:t>
            </a:r>
            <a:r>
              <a:rPr lang="en-US" sz="2100" dirty="0" smtClean="0">
                <a:sym typeface="Wingdings" panose="05000000000000000000" pitchFamily="2" charset="2"/>
              </a:rPr>
              <a:t>=1]/</a:t>
            </a:r>
            <a:r>
              <a:rPr lang="en-US" sz="2100" dirty="0" err="1" smtClean="0">
                <a:sym typeface="Wingdings" panose="05000000000000000000" pitchFamily="2" charset="2"/>
              </a:rPr>
              <a:t>Pr</a:t>
            </a:r>
            <a:r>
              <a:rPr lang="en-US" sz="2100" dirty="0" smtClean="0">
                <a:sym typeface="Wingdings" panose="05000000000000000000" pitchFamily="2" charset="2"/>
              </a:rPr>
              <a:t>[</a:t>
            </a:r>
            <a:r>
              <a:rPr lang="en-US" sz="2100" dirty="0" err="1" smtClean="0">
                <a:sym typeface="Wingdings" panose="05000000000000000000" pitchFamily="2" charset="2"/>
              </a:rPr>
              <a:t>Y</a:t>
            </a:r>
            <a:r>
              <a:rPr lang="en-US" sz="2100" baseline="30000" dirty="0" err="1" smtClean="0">
                <a:sym typeface="Wingdings" panose="05000000000000000000" pitchFamily="2" charset="2"/>
              </a:rPr>
              <a:t>a</a:t>
            </a:r>
            <a:r>
              <a:rPr lang="en-US" sz="2100" baseline="30000" dirty="0" smtClean="0">
                <a:sym typeface="Wingdings" panose="05000000000000000000" pitchFamily="2" charset="2"/>
              </a:rPr>
              <a:t>=0</a:t>
            </a:r>
            <a:r>
              <a:rPr lang="en-US" sz="2100" dirty="0" smtClean="0">
                <a:sym typeface="Wingdings" panose="05000000000000000000" pitchFamily="2" charset="2"/>
              </a:rPr>
              <a:t>=1]</a:t>
            </a:r>
          </a:p>
          <a:p>
            <a:pPr marL="0" marR="0" lvl="1" indent="0" algn="l" defTabSz="914400" rtl="0" eaLnBrk="1" fontAlgn="auto" latinLnBrk="0" hangingPunct="1">
              <a:lnSpc>
                <a:spcPct val="100000"/>
              </a:lnSpc>
              <a:spcBef>
                <a:spcPts val="800"/>
              </a:spcBef>
              <a:spcAft>
                <a:spcPts val="0"/>
              </a:spcAft>
              <a:buClrTx/>
              <a:buSzTx/>
              <a:buFont typeface="Arial" pitchFamily="34" charset="0"/>
              <a:buNone/>
              <a:tabLst/>
              <a:defRPr/>
            </a:pPr>
            <a:endParaRPr lang="en-US" sz="2100" dirty="0" smtClean="0">
              <a:sym typeface="Wingdings" panose="05000000000000000000" pitchFamily="2" charset="2"/>
            </a:endParaRPr>
          </a:p>
          <a:p>
            <a:pPr marL="0" marR="0" lvl="1" indent="0" algn="l" defTabSz="914400" rtl="0" eaLnBrk="1" fontAlgn="auto" latinLnBrk="0" hangingPunct="1">
              <a:lnSpc>
                <a:spcPct val="100000"/>
              </a:lnSpc>
              <a:spcBef>
                <a:spcPts val="800"/>
              </a:spcBef>
              <a:spcAft>
                <a:spcPts val="0"/>
              </a:spcAft>
              <a:buClrTx/>
              <a:buSzTx/>
              <a:buFont typeface="Arial" pitchFamily="34" charset="0"/>
              <a:buNone/>
              <a:tabLst/>
              <a:defRPr/>
            </a:pPr>
            <a:r>
              <a:rPr lang="en-US" sz="2400" dirty="0" smtClean="0"/>
              <a:t>Figures 8.1 and 8.2</a:t>
            </a:r>
            <a:r>
              <a:rPr lang="en-US" sz="2400" baseline="0" dirty="0" smtClean="0"/>
              <a:t> from Hernan and Robins</a:t>
            </a:r>
          </a:p>
          <a:p>
            <a:pPr marL="0" marR="0" lvl="1" indent="0" algn="l" defTabSz="914400" rtl="0" eaLnBrk="1" fontAlgn="auto" latinLnBrk="0" hangingPunct="1">
              <a:lnSpc>
                <a:spcPct val="100000"/>
              </a:lnSpc>
              <a:spcBef>
                <a:spcPts val="800"/>
              </a:spcBef>
              <a:spcAft>
                <a:spcPts val="0"/>
              </a:spcAft>
              <a:buClrTx/>
              <a:buSzTx/>
              <a:buFont typeface="Arial" pitchFamily="34" charset="0"/>
              <a:buNone/>
              <a:tabLst/>
              <a:defRPr/>
            </a:pPr>
            <a:endParaRPr lang="en-US" sz="2100" dirty="0" smtClean="0">
              <a:sym typeface="Wingdings" panose="05000000000000000000" pitchFamily="2" charset="2"/>
            </a:endParaRPr>
          </a:p>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2CA68612-F06E-4D6C-855F-F2BC960EAB3F}"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38</a:t>
            </a:fld>
            <a:endParaRPr lang="en-US" dirty="0">
              <a:latin typeface="Arial" pitchFamily="34" charset="0"/>
              <a:cs typeface="Arial" pitchFamily="34" charset="0"/>
            </a:endParaRPr>
          </a:p>
        </p:txBody>
      </p:sp>
    </p:spTree>
    <p:extLst>
      <p:ext uri="{BB962C8B-B14F-4D97-AF65-F5344CB8AC3E}">
        <p14:creationId xmlns:p14="http://schemas.microsoft.com/office/powerpoint/2010/main" val="1506760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800"/>
              </a:spcBef>
              <a:spcAft>
                <a:spcPts val="0"/>
              </a:spcAft>
              <a:buClrTx/>
              <a:buSzTx/>
              <a:buFont typeface="Arial" pitchFamily="34" charset="0"/>
              <a:buNone/>
              <a:tabLst/>
              <a:defRPr/>
            </a:pPr>
            <a:endParaRPr lang="en-US" sz="2100" dirty="0" smtClean="0">
              <a:sym typeface="Wingdings" panose="05000000000000000000" pitchFamily="2" charset="2"/>
            </a:endParaRPr>
          </a:p>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2CA68612-F06E-4D6C-855F-F2BC960EAB3F}"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39</a:t>
            </a:fld>
            <a:endParaRPr lang="en-US" dirty="0">
              <a:latin typeface="Arial" pitchFamily="34" charset="0"/>
              <a:cs typeface="Arial" pitchFamily="34" charset="0"/>
            </a:endParaRPr>
          </a:p>
        </p:txBody>
      </p:sp>
    </p:spTree>
    <p:extLst>
      <p:ext uri="{BB962C8B-B14F-4D97-AF65-F5344CB8AC3E}">
        <p14:creationId xmlns:p14="http://schemas.microsoft.com/office/powerpoint/2010/main" val="1774763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pPr marL="0" indent="0">
              <a:buNone/>
            </a:pPr>
            <a:r>
              <a:rPr lang="en-US" dirty="0" smtClean="0"/>
              <a:t>Our data-generating model for memory is a logit link between anxiety and cerebrovascular disease and memory complaints, and then we generate probability of mem complaints from this data-generating model.</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2CA68612-F06E-4D6C-855F-F2BC960EAB3F}"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40</a:t>
            </a:fld>
            <a:endParaRPr lang="en-US" dirty="0">
              <a:latin typeface="Arial" pitchFamily="34" charset="0"/>
              <a:cs typeface="Arial" pitchFamily="34" charset="0"/>
            </a:endParaRPr>
          </a:p>
        </p:txBody>
      </p:sp>
    </p:spTree>
    <p:extLst>
      <p:ext uri="{BB962C8B-B14F-4D97-AF65-F5344CB8AC3E}">
        <p14:creationId xmlns:p14="http://schemas.microsoft.com/office/powerpoint/2010/main" val="1954337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AE9912A5-940C-4A28-9022-46FD22B59973}"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41</a:t>
            </a:fld>
            <a:endParaRPr lang="en-US" dirty="0">
              <a:latin typeface="Arial" pitchFamily="34" charset="0"/>
              <a:cs typeface="Arial" pitchFamily="34" charset="0"/>
            </a:endParaRPr>
          </a:p>
        </p:txBody>
      </p:sp>
    </p:spTree>
    <p:extLst>
      <p:ext uri="{BB962C8B-B14F-4D97-AF65-F5344CB8AC3E}">
        <p14:creationId xmlns:p14="http://schemas.microsoft.com/office/powerpoint/2010/main" val="2740490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smtClean="0"/>
              <a:t>Generate memory complaints for each person </a:t>
            </a:r>
            <a:r>
              <a:rPr lang="en-US" i="1" dirty="0" err="1" smtClean="0"/>
              <a:t>i</a:t>
            </a:r>
            <a:r>
              <a:rPr lang="en-US" dirty="0" smtClean="0"/>
              <a:t> in the simulated sample by generating a random number from a uniform distribution (U1</a:t>
            </a:r>
            <a:r>
              <a:rPr lang="en-US" baseline="-25000" dirty="0" smtClean="0"/>
              <a:t>i</a:t>
            </a:r>
            <a:r>
              <a:rPr lang="en-US" dirty="0" smtClean="0"/>
              <a:t>~U[0,1)) and assign person</a:t>
            </a:r>
            <a:r>
              <a:rPr lang="en-US" i="1" dirty="0" smtClean="0"/>
              <a:t> </a:t>
            </a:r>
            <a:r>
              <a:rPr lang="en-US" i="1" dirty="0" err="1" smtClean="0"/>
              <a:t>i</a:t>
            </a:r>
            <a:r>
              <a:rPr lang="en-US" dirty="0" smtClean="0"/>
              <a:t> to Memory complaints=1 if P(Memory complaints)</a:t>
            </a:r>
            <a:r>
              <a:rPr lang="en-US" baseline="-25000" dirty="0" err="1" smtClean="0"/>
              <a:t>i</a:t>
            </a:r>
            <a:r>
              <a:rPr lang="en-US" dirty="0" smtClean="0"/>
              <a:t> &gt; U1</a:t>
            </a:r>
            <a:r>
              <a:rPr lang="en-US" baseline="-25000" dirty="0" smtClean="0"/>
              <a:t>i</a:t>
            </a:r>
            <a:r>
              <a:rPr lang="en-US" dirty="0" smtClean="0"/>
              <a:t>; otherwise Memory complaints=0</a:t>
            </a:r>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C032AC4D-0A55-4A6D-9226-C7E4C32C3CFC}"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42</a:t>
            </a:fld>
            <a:endParaRPr lang="en-US" dirty="0">
              <a:latin typeface="Arial" pitchFamily="34" charset="0"/>
              <a:cs typeface="Arial" pitchFamily="34" charset="0"/>
            </a:endParaRPr>
          </a:p>
        </p:txBody>
      </p:sp>
    </p:spTree>
    <p:extLst>
      <p:ext uri="{BB962C8B-B14F-4D97-AF65-F5344CB8AC3E}">
        <p14:creationId xmlns:p14="http://schemas.microsoft.com/office/powerpoint/2010/main" val="2354984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smtClean="0"/>
              <a:t>Take a look at the preamble</a:t>
            </a:r>
            <a:r>
              <a:rPr lang="en-US" baseline="0" dirty="0" smtClean="0"/>
              <a:t> file to see the parameter inputs</a:t>
            </a:r>
            <a:endParaRPr lang="en-US" dirty="0" smtClean="0"/>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29C68A8B-07CE-4367-BC69-1A94172F669A}"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45</a:t>
            </a:fld>
            <a:endParaRPr lang="en-US" dirty="0">
              <a:latin typeface="Arial" pitchFamily="34" charset="0"/>
              <a:cs typeface="Arial" pitchFamily="34" charset="0"/>
            </a:endParaRPr>
          </a:p>
        </p:txBody>
      </p:sp>
    </p:spTree>
    <p:extLst>
      <p:ext uri="{BB962C8B-B14F-4D97-AF65-F5344CB8AC3E}">
        <p14:creationId xmlns:p14="http://schemas.microsoft.com/office/powerpoint/2010/main" val="3750313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smtClean="0">
                <a:latin typeface="Cabrini"/>
              </a:rPr>
              <a:t>Documentation on Stata’s random number generators: </a:t>
            </a:r>
            <a:r>
              <a:rPr lang="en-US" dirty="0" smtClean="0">
                <a:latin typeface="Cabrini"/>
                <a:hlinkClick r:id="rId3"/>
              </a:rPr>
              <a:t>http://blog.stata.com/2012/07/18/using-statas-random-number-generators-part-1/</a:t>
            </a:r>
            <a:endParaRPr lang="en-US" dirty="0" smtClean="0">
              <a:latin typeface="Cabrini"/>
            </a:endParaRPr>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6D6233FE-26EF-4C72-8459-088CE7C1D82D}"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47</a:t>
            </a:fld>
            <a:endParaRPr lang="en-US" dirty="0">
              <a:latin typeface="Arial" pitchFamily="34" charset="0"/>
              <a:cs typeface="Arial" pitchFamily="34" charset="0"/>
            </a:endParaRPr>
          </a:p>
        </p:txBody>
      </p:sp>
    </p:spTree>
    <p:extLst>
      <p:ext uri="{BB962C8B-B14F-4D97-AF65-F5344CB8AC3E}">
        <p14:creationId xmlns:p14="http://schemas.microsoft.com/office/powerpoint/2010/main" val="544927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61BC7424-1A6A-492E-9576-A1A7CD75BD1B}"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7</a:t>
            </a:fld>
            <a:endParaRPr lang="en-US" dirty="0">
              <a:latin typeface="Arial" pitchFamily="34" charset="0"/>
              <a:cs typeface="Arial" pitchFamily="34" charset="0"/>
            </a:endParaRPr>
          </a:p>
        </p:txBody>
      </p:sp>
    </p:spTree>
    <p:extLst>
      <p:ext uri="{BB962C8B-B14F-4D97-AF65-F5344CB8AC3E}">
        <p14:creationId xmlns:p14="http://schemas.microsoft.com/office/powerpoint/2010/main" val="3069380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smtClean="0">
                <a:latin typeface="Cabrini"/>
              </a:rPr>
              <a:t>Documentation on Stata’s random number generators: </a:t>
            </a:r>
            <a:r>
              <a:rPr lang="en-US" dirty="0" smtClean="0">
                <a:latin typeface="Cabrini"/>
                <a:hlinkClick r:id="rId3"/>
              </a:rPr>
              <a:t>http://blog.stata.com/2012/07/18/using-statas-random-number-generators-part-1/</a:t>
            </a:r>
            <a:endParaRPr lang="en-US" dirty="0" smtClean="0">
              <a:latin typeface="Cabrini"/>
            </a:endParaRPr>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6D6233FE-26EF-4C72-8459-088CE7C1D82D}"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48</a:t>
            </a:fld>
            <a:endParaRPr lang="en-US" dirty="0">
              <a:latin typeface="Arial" pitchFamily="34" charset="0"/>
              <a:cs typeface="Arial" pitchFamily="34" charset="0"/>
            </a:endParaRPr>
          </a:p>
        </p:txBody>
      </p:sp>
    </p:spTree>
    <p:extLst>
      <p:ext uri="{BB962C8B-B14F-4D97-AF65-F5344CB8AC3E}">
        <p14:creationId xmlns:p14="http://schemas.microsoft.com/office/powerpoint/2010/main" val="28716752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smtClean="0"/>
              <a:t>Generate memory complaints for each person </a:t>
            </a:r>
            <a:r>
              <a:rPr lang="en-US" i="1" dirty="0" err="1" smtClean="0"/>
              <a:t>i</a:t>
            </a:r>
            <a:r>
              <a:rPr lang="en-US" dirty="0" smtClean="0"/>
              <a:t> in the simulated sample by generating a random number from a uniform distribution (R1</a:t>
            </a:r>
            <a:r>
              <a:rPr lang="en-US" baseline="-25000" dirty="0" smtClean="0"/>
              <a:t>i</a:t>
            </a:r>
            <a:r>
              <a:rPr lang="en-US" dirty="0" smtClean="0"/>
              <a:t>~U[0,1)) and assign person</a:t>
            </a:r>
            <a:r>
              <a:rPr lang="en-US" i="1" dirty="0" smtClean="0"/>
              <a:t> </a:t>
            </a:r>
            <a:r>
              <a:rPr lang="en-US" i="1" dirty="0" err="1" smtClean="0"/>
              <a:t>i</a:t>
            </a:r>
            <a:r>
              <a:rPr lang="en-US" dirty="0" smtClean="0"/>
              <a:t> to Memory complaints=1 if P(Memory complaints)</a:t>
            </a:r>
            <a:r>
              <a:rPr lang="en-US" baseline="-25000" dirty="0" err="1" smtClean="0"/>
              <a:t>i</a:t>
            </a:r>
            <a:r>
              <a:rPr lang="en-US" dirty="0" smtClean="0"/>
              <a:t> &gt; R1</a:t>
            </a:r>
            <a:r>
              <a:rPr lang="en-US" baseline="-25000" dirty="0" smtClean="0"/>
              <a:t>i</a:t>
            </a:r>
            <a:r>
              <a:rPr lang="en-US" dirty="0" smtClean="0"/>
              <a:t>; otherwise Memory complaints=0</a:t>
            </a:r>
            <a:endParaRPr lang="en-US" dirty="0" smtClean="0">
              <a:latin typeface="Cabrini"/>
            </a:endParaRPr>
          </a:p>
          <a:p>
            <a:pPr marL="114300" marR="0" lvl="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smtClean="0">
                <a:latin typeface="Cabrini"/>
              </a:rPr>
              <a:t>Documentation on Stata’s random number generators: </a:t>
            </a:r>
            <a:r>
              <a:rPr lang="en-US" dirty="0" smtClean="0">
                <a:latin typeface="Cabrini"/>
                <a:hlinkClick r:id="rId3"/>
              </a:rPr>
              <a:t>http://blog.stata.com/2012/07/18/using-statas-random-number-generators-part-1/</a:t>
            </a:r>
            <a:endParaRPr lang="en-US" dirty="0" smtClean="0">
              <a:latin typeface="Cabrini"/>
            </a:endParaRPr>
          </a:p>
          <a:p>
            <a:pPr marL="114300" marR="0" lvl="0" indent="-114300" algn="l" defTabSz="914400" rtl="0" eaLnBrk="1" fontAlgn="auto" latinLnBrk="0" hangingPunct="1">
              <a:lnSpc>
                <a:spcPct val="100000"/>
              </a:lnSpc>
              <a:spcBef>
                <a:spcPts val="800"/>
              </a:spcBef>
              <a:spcAft>
                <a:spcPts val="0"/>
              </a:spcAft>
              <a:buClrTx/>
              <a:buSzTx/>
              <a:buFont typeface="Arial" pitchFamily="34" charset="0"/>
              <a:buChar char="•"/>
              <a:tabLst/>
              <a:defRPr/>
            </a:pPr>
            <a:endParaRPr lang="en-US" dirty="0" smtClean="0">
              <a:latin typeface="Cabrini"/>
            </a:endParaRPr>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6D6233FE-26EF-4C72-8459-088CE7C1D82D}"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49</a:t>
            </a:fld>
            <a:endParaRPr lang="en-US" dirty="0">
              <a:latin typeface="Arial" pitchFamily="34" charset="0"/>
              <a:cs typeface="Arial" pitchFamily="34" charset="0"/>
            </a:endParaRPr>
          </a:p>
        </p:txBody>
      </p:sp>
    </p:spTree>
    <p:extLst>
      <p:ext uri="{BB962C8B-B14F-4D97-AF65-F5344CB8AC3E}">
        <p14:creationId xmlns:p14="http://schemas.microsoft.com/office/powerpoint/2010/main" val="3374187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smtClean="0"/>
              <a:t>Generate Y for each person </a:t>
            </a:r>
            <a:r>
              <a:rPr lang="en-US" i="1" dirty="0" err="1" smtClean="0"/>
              <a:t>i</a:t>
            </a:r>
            <a:r>
              <a:rPr lang="en-US" dirty="0" smtClean="0"/>
              <a:t> in the simulated sample by generating a random number from a uniform distribution (R2</a:t>
            </a:r>
            <a:r>
              <a:rPr lang="en-US" baseline="-25000" dirty="0" smtClean="0"/>
              <a:t>i</a:t>
            </a:r>
            <a:r>
              <a:rPr lang="en-US" dirty="0" smtClean="0"/>
              <a:t>~U[0,1)) and assign person</a:t>
            </a:r>
            <a:r>
              <a:rPr lang="en-US" i="1" dirty="0" smtClean="0"/>
              <a:t> </a:t>
            </a:r>
            <a:r>
              <a:rPr lang="en-US" i="1" dirty="0" err="1" smtClean="0"/>
              <a:t>i</a:t>
            </a:r>
            <a:r>
              <a:rPr lang="en-US" dirty="0" smtClean="0"/>
              <a:t> to Y=1 if P(Y)</a:t>
            </a:r>
            <a:r>
              <a:rPr lang="en-US" baseline="-25000" dirty="0" err="1" smtClean="0"/>
              <a:t>i</a:t>
            </a:r>
            <a:r>
              <a:rPr lang="en-US" dirty="0" smtClean="0"/>
              <a:t> &gt; R2</a:t>
            </a:r>
            <a:r>
              <a:rPr lang="en-US" baseline="-25000" dirty="0" smtClean="0"/>
              <a:t>i</a:t>
            </a:r>
            <a:r>
              <a:rPr lang="en-US" dirty="0" smtClean="0"/>
              <a:t>; otherwise Y=0</a:t>
            </a:r>
          </a:p>
          <a:p>
            <a:pPr marL="114300" marR="0" lvl="0" indent="-114300" algn="l" defTabSz="914400" rtl="0" eaLnBrk="1" fontAlgn="auto" latinLnBrk="0" hangingPunct="1">
              <a:lnSpc>
                <a:spcPct val="100000"/>
              </a:lnSpc>
              <a:spcBef>
                <a:spcPts val="800"/>
              </a:spcBef>
              <a:spcAft>
                <a:spcPts val="0"/>
              </a:spcAft>
              <a:buClrTx/>
              <a:buSzTx/>
              <a:buFont typeface="Arial" pitchFamily="34" charset="0"/>
              <a:buChar char="•"/>
              <a:tabLst/>
              <a:defRPr/>
            </a:pPr>
            <a:endParaRPr lang="en-US" dirty="0" smtClean="0">
              <a:latin typeface="Cabrini"/>
            </a:endParaRPr>
          </a:p>
          <a:p>
            <a:pPr marL="114300" marR="0" lvl="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smtClean="0">
                <a:latin typeface="Cabrini"/>
              </a:rPr>
              <a:t>Documentation on Stata’s random number generators: </a:t>
            </a:r>
            <a:r>
              <a:rPr lang="en-US" dirty="0" smtClean="0">
                <a:latin typeface="Cabrini"/>
                <a:hlinkClick r:id="rId3"/>
              </a:rPr>
              <a:t>http://blog.stata.com/2012/07/18/using-statas-random-number-generators-part-1/</a:t>
            </a:r>
            <a:endParaRPr lang="en-US" dirty="0" smtClean="0">
              <a:latin typeface="Cabrini"/>
            </a:endParaRPr>
          </a:p>
          <a:p>
            <a:pPr marL="114300" marR="0" lvl="0" indent="-114300" algn="l" defTabSz="914400" rtl="0" eaLnBrk="1" fontAlgn="auto" latinLnBrk="0" hangingPunct="1">
              <a:lnSpc>
                <a:spcPct val="100000"/>
              </a:lnSpc>
              <a:spcBef>
                <a:spcPts val="800"/>
              </a:spcBef>
              <a:spcAft>
                <a:spcPts val="0"/>
              </a:spcAft>
              <a:buClrTx/>
              <a:buSzTx/>
              <a:buFont typeface="Arial" pitchFamily="34" charset="0"/>
              <a:buChar char="•"/>
              <a:tabLst/>
              <a:defRPr/>
            </a:pPr>
            <a:endParaRPr lang="en-US" dirty="0" smtClean="0">
              <a:latin typeface="Cabrini"/>
            </a:endParaRPr>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6D6233FE-26EF-4C72-8459-088CE7C1D82D}"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50</a:t>
            </a:fld>
            <a:endParaRPr lang="en-US" dirty="0">
              <a:latin typeface="Arial" pitchFamily="34" charset="0"/>
              <a:cs typeface="Arial" pitchFamily="34" charset="0"/>
            </a:endParaRPr>
          </a:p>
        </p:txBody>
      </p:sp>
    </p:spTree>
    <p:extLst>
      <p:ext uri="{BB962C8B-B14F-4D97-AF65-F5344CB8AC3E}">
        <p14:creationId xmlns:p14="http://schemas.microsoft.com/office/powerpoint/2010/main" val="11805545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14000"/>
              </a:lnSpc>
              <a:spcAft>
                <a:spcPts val="600"/>
              </a:spcAft>
            </a:pPr>
            <a:r>
              <a:rPr lang="en-US" sz="2000" dirty="0" smtClean="0">
                <a:solidFill>
                  <a:schemeClr val="accent5"/>
                </a:solidFill>
              </a:rPr>
              <a:t>For exogenous variables, generate the actual values for each person</a:t>
            </a:r>
          </a:p>
          <a:p>
            <a:pPr lvl="1">
              <a:lnSpc>
                <a:spcPct val="114000"/>
              </a:lnSpc>
              <a:spcAft>
                <a:spcPts val="600"/>
              </a:spcAft>
            </a:pPr>
            <a:r>
              <a:rPr lang="en-US" sz="2000" dirty="0" smtClean="0">
                <a:solidFill>
                  <a:schemeClr val="accent5"/>
                </a:solidFill>
              </a:rPr>
              <a:t>For each of the children, generate actual values for each person based on the probabilities specified in the data-generating rules</a:t>
            </a:r>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B2899E59-EE80-4224-9E18-A9691D1A6CE9}"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51</a:t>
            </a:fld>
            <a:endParaRPr lang="en-US" dirty="0">
              <a:latin typeface="Arial" pitchFamily="34" charset="0"/>
              <a:cs typeface="Arial" pitchFamily="34" charset="0"/>
            </a:endParaRPr>
          </a:p>
        </p:txBody>
      </p:sp>
    </p:spTree>
    <p:extLst>
      <p:ext uri="{BB962C8B-B14F-4D97-AF65-F5344CB8AC3E}">
        <p14:creationId xmlns:p14="http://schemas.microsoft.com/office/powerpoint/2010/main" val="24915803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There is more</a:t>
            </a:r>
            <a:r>
              <a:rPr lang="en-US" baseline="0" dirty="0" smtClean="0"/>
              <a:t> code for this section in the do file, but for now, let’s just look at the means to make sure we all generated the same data.</a:t>
            </a:r>
          </a:p>
          <a:p>
            <a:endParaRPr lang="en-US" dirty="0" smtClean="0"/>
          </a:p>
          <a:p>
            <a:r>
              <a:rPr lang="en-US" dirty="0" smtClean="0"/>
              <a:t>    Variable |        </a:t>
            </a:r>
            <a:r>
              <a:rPr lang="en-US" dirty="0" err="1" smtClean="0"/>
              <a:t>Obs</a:t>
            </a:r>
            <a:r>
              <a:rPr lang="en-US" dirty="0" smtClean="0"/>
              <a:t>        Mean    Std. Dev.       Min        Max</a:t>
            </a:r>
          </a:p>
          <a:p>
            <a:r>
              <a:rPr lang="en-US" dirty="0" smtClean="0"/>
              <a:t>-------------+---------------------------------------------------------</a:t>
            </a:r>
          </a:p>
          <a:p>
            <a:r>
              <a:rPr lang="en-US" dirty="0" smtClean="0"/>
              <a:t>           A |      5,000       .2028     .402125          0          1</a:t>
            </a:r>
          </a:p>
          <a:p>
            <a:endParaRPr lang="en-US" dirty="0" smtClean="0"/>
          </a:p>
          <a:p>
            <a:r>
              <a:rPr lang="en-US" dirty="0" smtClean="0"/>
              <a:t>    Variable |        </a:t>
            </a:r>
            <a:r>
              <a:rPr lang="en-US" dirty="0" err="1" smtClean="0"/>
              <a:t>Obs</a:t>
            </a:r>
            <a:r>
              <a:rPr lang="en-US" dirty="0" smtClean="0"/>
              <a:t>        Mean    Std. Dev.       Min        Max</a:t>
            </a:r>
          </a:p>
          <a:p>
            <a:r>
              <a:rPr lang="en-US" dirty="0" smtClean="0"/>
              <a:t>-------------+---------------------------------------------------------</a:t>
            </a:r>
          </a:p>
          <a:p>
            <a:r>
              <a:rPr lang="en-US" dirty="0" smtClean="0"/>
              <a:t>           U |      5,000    .0119757    1.017345   -4.06433   3.239829</a:t>
            </a:r>
          </a:p>
          <a:p>
            <a:endParaRPr lang="en-US" dirty="0" smtClean="0"/>
          </a:p>
          <a:p>
            <a:r>
              <a:rPr lang="en-US" dirty="0" smtClean="0"/>
              <a:t>    Variable |        </a:t>
            </a:r>
            <a:r>
              <a:rPr lang="en-US" dirty="0" err="1" smtClean="0"/>
              <a:t>Obs</a:t>
            </a:r>
            <a:r>
              <a:rPr lang="en-US" dirty="0" smtClean="0"/>
              <a:t>        Mean    Std. Dev.       Min        Max</a:t>
            </a:r>
          </a:p>
          <a:p>
            <a:r>
              <a:rPr lang="en-US" dirty="0" smtClean="0"/>
              <a:t>-------------+---------------------------------------------------------</a:t>
            </a:r>
          </a:p>
          <a:p>
            <a:r>
              <a:rPr lang="en-US" dirty="0" smtClean="0"/>
              <a:t>           S |      5,000       .2238    .4168313          0          1</a:t>
            </a:r>
          </a:p>
          <a:p>
            <a:endParaRPr lang="en-US" dirty="0" smtClean="0"/>
          </a:p>
          <a:p>
            <a:r>
              <a:rPr lang="en-US" dirty="0" smtClean="0"/>
              <a:t>    Variable |        </a:t>
            </a:r>
            <a:r>
              <a:rPr lang="en-US" dirty="0" err="1" smtClean="0"/>
              <a:t>Obs</a:t>
            </a:r>
            <a:r>
              <a:rPr lang="en-US" dirty="0" smtClean="0"/>
              <a:t>        Mean    Std. Dev.       Min        Max</a:t>
            </a:r>
          </a:p>
          <a:p>
            <a:r>
              <a:rPr lang="en-US" dirty="0" smtClean="0"/>
              <a:t>-------------+---------------------------------------------------------</a:t>
            </a:r>
          </a:p>
          <a:p>
            <a:r>
              <a:rPr lang="en-US" dirty="0" smtClean="0"/>
              <a:t>           Y |      5,000       .0988    .2984231          0          1</a:t>
            </a:r>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15AFB386-2940-409F-9B60-B79B6AD4477F}"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52</a:t>
            </a:fld>
            <a:endParaRPr lang="en-US" dirty="0">
              <a:latin typeface="Arial" pitchFamily="34" charset="0"/>
              <a:cs typeface="Arial" pitchFamily="34" charset="0"/>
            </a:endParaRPr>
          </a:p>
        </p:txBody>
      </p:sp>
    </p:spTree>
    <p:extLst>
      <p:ext uri="{BB962C8B-B14F-4D97-AF65-F5344CB8AC3E}">
        <p14:creationId xmlns:p14="http://schemas.microsoft.com/office/powerpoint/2010/main" val="2360871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There is more</a:t>
            </a:r>
            <a:r>
              <a:rPr lang="en-US" baseline="0" dirty="0" smtClean="0"/>
              <a:t> code for this section in the do file, but for now, let’s just look at the means to make sure we all generated the same data.</a:t>
            </a:r>
          </a:p>
          <a:p>
            <a:endParaRPr lang="en-US" dirty="0" smtClean="0"/>
          </a:p>
          <a:p>
            <a:r>
              <a:rPr lang="en-US" dirty="0" smtClean="0"/>
              <a:t>    Variable |        </a:t>
            </a:r>
            <a:r>
              <a:rPr lang="en-US" dirty="0" err="1" smtClean="0"/>
              <a:t>Obs</a:t>
            </a:r>
            <a:r>
              <a:rPr lang="en-US" dirty="0" smtClean="0"/>
              <a:t>        Mean    Std. Dev.       Min        Max</a:t>
            </a:r>
          </a:p>
          <a:p>
            <a:r>
              <a:rPr lang="en-US" dirty="0" smtClean="0"/>
              <a:t>-------------+---------------------------------------------------------</a:t>
            </a:r>
          </a:p>
          <a:p>
            <a:r>
              <a:rPr lang="en-US" dirty="0" smtClean="0"/>
              <a:t>           A |      5,000       .2028     .402125          0          1</a:t>
            </a:r>
          </a:p>
          <a:p>
            <a:endParaRPr lang="en-US" dirty="0" smtClean="0"/>
          </a:p>
          <a:p>
            <a:r>
              <a:rPr lang="en-US" dirty="0" smtClean="0"/>
              <a:t>    Variable |        </a:t>
            </a:r>
            <a:r>
              <a:rPr lang="en-US" dirty="0" err="1" smtClean="0"/>
              <a:t>Obs</a:t>
            </a:r>
            <a:r>
              <a:rPr lang="en-US" dirty="0" smtClean="0"/>
              <a:t>        Mean    Std. Dev.       Min        Max</a:t>
            </a:r>
          </a:p>
          <a:p>
            <a:r>
              <a:rPr lang="en-US" dirty="0" smtClean="0"/>
              <a:t>-------------+---------------------------------------------------------</a:t>
            </a:r>
          </a:p>
          <a:p>
            <a:r>
              <a:rPr lang="en-US" dirty="0" smtClean="0"/>
              <a:t>           U |      5,000    .0119757    1.017345   -4.06433   3.239829</a:t>
            </a:r>
          </a:p>
          <a:p>
            <a:endParaRPr lang="en-US" dirty="0" smtClean="0"/>
          </a:p>
          <a:p>
            <a:r>
              <a:rPr lang="en-US" dirty="0" smtClean="0"/>
              <a:t>    Variable |        </a:t>
            </a:r>
            <a:r>
              <a:rPr lang="en-US" dirty="0" err="1" smtClean="0"/>
              <a:t>Obs</a:t>
            </a:r>
            <a:r>
              <a:rPr lang="en-US" dirty="0" smtClean="0"/>
              <a:t>        Mean    Std. Dev.       Min        Max</a:t>
            </a:r>
          </a:p>
          <a:p>
            <a:r>
              <a:rPr lang="en-US" dirty="0" smtClean="0"/>
              <a:t>-------------+---------------------------------------------------------</a:t>
            </a:r>
          </a:p>
          <a:p>
            <a:r>
              <a:rPr lang="en-US" dirty="0" smtClean="0"/>
              <a:t>           S |      5,000       .2238    .4168313          0          1</a:t>
            </a:r>
          </a:p>
          <a:p>
            <a:endParaRPr lang="en-US" dirty="0" smtClean="0"/>
          </a:p>
          <a:p>
            <a:r>
              <a:rPr lang="en-US" dirty="0" smtClean="0"/>
              <a:t>    Variable |        </a:t>
            </a:r>
            <a:r>
              <a:rPr lang="en-US" dirty="0" err="1" smtClean="0"/>
              <a:t>Obs</a:t>
            </a:r>
            <a:r>
              <a:rPr lang="en-US" dirty="0" smtClean="0"/>
              <a:t>        Mean    Std. Dev.       Min        Max</a:t>
            </a:r>
          </a:p>
          <a:p>
            <a:r>
              <a:rPr lang="en-US" dirty="0" smtClean="0"/>
              <a:t>-------------+---------------------------------------------------------</a:t>
            </a:r>
          </a:p>
          <a:p>
            <a:r>
              <a:rPr lang="en-US" dirty="0" smtClean="0"/>
              <a:t>           Y |      5,000       .0988    .2984231          0          1</a:t>
            </a:r>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15AFB386-2940-409F-9B60-B79B6AD4477F}"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53</a:t>
            </a:fld>
            <a:endParaRPr lang="en-US" dirty="0">
              <a:latin typeface="Arial" pitchFamily="34" charset="0"/>
              <a:cs typeface="Arial" pitchFamily="34" charset="0"/>
            </a:endParaRPr>
          </a:p>
        </p:txBody>
      </p:sp>
    </p:spTree>
    <p:extLst>
      <p:ext uri="{BB962C8B-B14F-4D97-AF65-F5344CB8AC3E}">
        <p14:creationId xmlns:p14="http://schemas.microsoft.com/office/powerpoint/2010/main" val="41326174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 *Look at stored results</a:t>
            </a:r>
          </a:p>
          <a:p>
            <a:pPr marL="0" indent="0">
              <a:buNone/>
            </a:pPr>
            <a:r>
              <a:rPr lang="en-US" dirty="0" smtClean="0"/>
              <a:t>. scalar list</a:t>
            </a:r>
          </a:p>
          <a:p>
            <a:pPr marL="0" indent="0">
              <a:buNone/>
            </a:pPr>
            <a:r>
              <a:rPr lang="en-US" dirty="0" err="1" smtClean="0"/>
              <a:t>ub_OR_AY_all</a:t>
            </a:r>
            <a:r>
              <a:rPr lang="en-US" dirty="0" smtClean="0"/>
              <a:t> =  1.3069561</a:t>
            </a:r>
          </a:p>
          <a:p>
            <a:pPr marL="0" indent="0">
              <a:buNone/>
            </a:pPr>
            <a:r>
              <a:rPr lang="en-US" dirty="0" err="1" smtClean="0"/>
              <a:t>lb_OR_AY_all</a:t>
            </a:r>
            <a:r>
              <a:rPr lang="en-US" dirty="0" smtClean="0"/>
              <a:t> =  .82683915</a:t>
            </a:r>
          </a:p>
          <a:p>
            <a:pPr marL="0" indent="0">
              <a:buNone/>
            </a:pPr>
            <a:r>
              <a:rPr lang="en-US" dirty="0" smtClean="0"/>
              <a:t>ub_OR_AY_S1 =  .93670888</a:t>
            </a:r>
          </a:p>
          <a:p>
            <a:pPr marL="0" indent="0">
              <a:buNone/>
            </a:pPr>
            <a:r>
              <a:rPr lang="en-US" dirty="0" smtClean="0"/>
              <a:t>lb_OR_AY_S1 =  .51057748</a:t>
            </a:r>
          </a:p>
          <a:p>
            <a:pPr marL="0" indent="0">
              <a:buNone/>
            </a:pPr>
            <a:r>
              <a:rPr lang="en-US" dirty="0" smtClean="0"/>
              <a:t>  OR_AY_S1 =  .69156523</a:t>
            </a:r>
          </a:p>
          <a:p>
            <a:pPr marL="0" indent="0">
              <a:buNone/>
            </a:pPr>
            <a:r>
              <a:rPr lang="en-US" dirty="0" smtClean="0"/>
              <a:t> </a:t>
            </a:r>
            <a:r>
              <a:rPr lang="en-US" dirty="0" err="1" smtClean="0"/>
              <a:t>OR_AY_all</a:t>
            </a:r>
            <a:r>
              <a:rPr lang="en-US" dirty="0" smtClean="0"/>
              <a:t> =  1.0395395</a:t>
            </a:r>
          </a:p>
          <a:p>
            <a:pPr marL="0" indent="0">
              <a:buNone/>
            </a:pPr>
            <a:r>
              <a:rPr lang="en-US" dirty="0" smtClean="0"/>
              <a:t>mean_U_A1_S1 =  .70132251</a:t>
            </a:r>
          </a:p>
          <a:p>
            <a:pPr marL="0" indent="0">
              <a:buNone/>
            </a:pPr>
            <a:r>
              <a:rPr lang="en-US" dirty="0" smtClean="0"/>
              <a:t>mean_U_A0_S1 =  1.0340965</a:t>
            </a:r>
          </a:p>
          <a:p>
            <a:pPr marL="0" indent="0">
              <a:buNone/>
            </a:pPr>
            <a:r>
              <a:rPr lang="en-US" dirty="0" smtClean="0"/>
              <a:t>mean_U_A1_all =  .04079575</a:t>
            </a:r>
          </a:p>
          <a:p>
            <a:pPr marL="0" indent="0">
              <a:buNone/>
            </a:pPr>
            <a:r>
              <a:rPr lang="en-US" dirty="0" smtClean="0"/>
              <a:t>mean_U_A0_all =  .00464417</a:t>
            </a:r>
          </a:p>
          <a:p>
            <a:pPr marL="0" indent="0">
              <a:buNone/>
            </a:pPr>
            <a:r>
              <a:rPr lang="en-US" dirty="0" smtClean="0"/>
              <a:t> p_Y_A0_S1 =       .238</a:t>
            </a:r>
          </a:p>
          <a:p>
            <a:pPr marL="0" indent="0">
              <a:buNone/>
            </a:pPr>
            <a:r>
              <a:rPr lang="en-US" dirty="0" smtClean="0"/>
              <a:t> p_Y_A1_S1 =       .178</a:t>
            </a:r>
          </a:p>
          <a:p>
            <a:pPr marL="0" indent="0">
              <a:buNone/>
            </a:pPr>
            <a:r>
              <a:rPr lang="en-US" dirty="0" smtClean="0"/>
              <a:t>    p_Y_A0 =       .098</a:t>
            </a:r>
          </a:p>
          <a:p>
            <a:pPr marL="0" indent="0">
              <a:buNone/>
            </a:pPr>
            <a:r>
              <a:rPr lang="en-US" dirty="0" smtClean="0"/>
              <a:t>    p_Y_A1 =       .102</a:t>
            </a:r>
          </a:p>
          <a:p>
            <a:pPr marL="0" indent="0">
              <a:buNone/>
            </a:pPr>
            <a:r>
              <a:rPr lang="en-US" dirty="0" smtClean="0"/>
              <a:t>    p_S_A1 =       .421</a:t>
            </a:r>
          </a:p>
          <a:p>
            <a:pPr marL="0" indent="0">
              <a:buNone/>
            </a:pPr>
            <a:r>
              <a:rPr lang="en-US" dirty="0" smtClean="0"/>
              <a:t>    p_S_A0 =       .174</a:t>
            </a:r>
          </a:p>
          <a:p>
            <a:pPr marL="0" indent="0">
              <a:buNone/>
            </a:pPr>
            <a:r>
              <a:rPr lang="en-US" dirty="0" smtClean="0"/>
              <a:t>    </a:t>
            </a:r>
            <a:r>
              <a:rPr lang="en-US" dirty="0" err="1" smtClean="0"/>
              <a:t>mean_U</a:t>
            </a:r>
            <a:r>
              <a:rPr lang="en-US" dirty="0" smtClean="0"/>
              <a:t> =       .012</a:t>
            </a:r>
          </a:p>
          <a:p>
            <a:pPr marL="0" indent="0">
              <a:buNone/>
            </a:pPr>
            <a:r>
              <a:rPr lang="en-US" dirty="0" smtClean="0"/>
              <a:t>       </a:t>
            </a:r>
            <a:r>
              <a:rPr lang="en-US" dirty="0" err="1" smtClean="0"/>
              <a:t>p_Y</a:t>
            </a:r>
            <a:r>
              <a:rPr lang="en-US" dirty="0" smtClean="0"/>
              <a:t> =       .099</a:t>
            </a:r>
          </a:p>
          <a:p>
            <a:pPr marL="0" indent="0">
              <a:buNone/>
            </a:pPr>
            <a:r>
              <a:rPr lang="en-US" dirty="0" smtClean="0"/>
              <a:t>       </a:t>
            </a:r>
            <a:r>
              <a:rPr lang="en-US" dirty="0" err="1" smtClean="0"/>
              <a:t>p_S</a:t>
            </a:r>
            <a:r>
              <a:rPr lang="en-US" dirty="0" smtClean="0"/>
              <a:t> =       .224</a:t>
            </a:r>
          </a:p>
          <a:p>
            <a:pPr marL="0" indent="0">
              <a:buNone/>
            </a:pPr>
            <a:r>
              <a:rPr lang="en-US" dirty="0" smtClean="0"/>
              <a:t>       </a:t>
            </a:r>
            <a:r>
              <a:rPr lang="en-US" dirty="0" err="1" smtClean="0"/>
              <a:t>p_A</a:t>
            </a:r>
            <a:r>
              <a:rPr lang="en-US" dirty="0" smtClean="0"/>
              <a:t> =       .203</a:t>
            </a:r>
          </a:p>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5788934C-C092-47B1-9F32-30563B541416}"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55</a:t>
            </a:fld>
            <a:endParaRPr lang="en-US" dirty="0">
              <a:latin typeface="Arial" pitchFamily="34" charset="0"/>
              <a:cs typeface="Arial" pitchFamily="34" charset="0"/>
            </a:endParaRPr>
          </a:p>
        </p:txBody>
      </p:sp>
    </p:spTree>
    <p:extLst>
      <p:ext uri="{BB962C8B-B14F-4D97-AF65-F5344CB8AC3E}">
        <p14:creationId xmlns:p14="http://schemas.microsoft.com/office/powerpoint/2010/main" val="5077767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endParaRPr lang="en-US" dirty="0" smtClean="0"/>
          </a:p>
          <a:p>
            <a:endParaRPr lang="en-US" dirty="0" smtClean="0"/>
          </a:p>
          <a:p>
            <a:pPr>
              <a:lnSpc>
                <a:spcPct val="110000"/>
              </a:lnSpc>
              <a:spcBef>
                <a:spcPts val="600"/>
              </a:spcBef>
            </a:pPr>
            <a:r>
              <a:rPr lang="en-US" sz="2000" dirty="0" smtClean="0"/>
              <a:t>People who  volunteered for the study tended to take daily multivitamins or have a family history of heart disease</a:t>
            </a:r>
          </a:p>
          <a:p>
            <a:pPr lvl="1">
              <a:lnSpc>
                <a:spcPct val="110000"/>
              </a:lnSpc>
              <a:spcBef>
                <a:spcPts val="600"/>
              </a:spcBef>
            </a:pPr>
            <a:r>
              <a:rPr lang="en-US" sz="2000" dirty="0" smtClean="0"/>
              <a:t>Among study participants, people who take vitamins are less likely to have a family history of heart disease</a:t>
            </a:r>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1AB199F3-1220-414B-914C-C5FFD055F92B}"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56</a:t>
            </a:fld>
            <a:endParaRPr lang="en-US" dirty="0">
              <a:latin typeface="Arial" pitchFamily="34" charset="0"/>
              <a:cs typeface="Arial" pitchFamily="34" charset="0"/>
            </a:endParaRPr>
          </a:p>
        </p:txBody>
      </p:sp>
    </p:spTree>
    <p:extLst>
      <p:ext uri="{BB962C8B-B14F-4D97-AF65-F5344CB8AC3E}">
        <p14:creationId xmlns:p14="http://schemas.microsoft.com/office/powerpoint/2010/main" val="18027797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smtClean="0"/>
              <a:t>Note that the first lines of code call in and assign the value from each scalar to a variable with the same name.</a:t>
            </a:r>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6868B31D-FF53-4038-891F-DCFC1CBFACE6}"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59</a:t>
            </a:fld>
            <a:endParaRPr lang="en-US" dirty="0">
              <a:latin typeface="Arial" pitchFamily="34" charset="0"/>
              <a:cs typeface="Arial" pitchFamily="34" charset="0"/>
            </a:endParaRPr>
          </a:p>
        </p:txBody>
      </p:sp>
    </p:spTree>
    <p:extLst>
      <p:ext uri="{BB962C8B-B14F-4D97-AF65-F5344CB8AC3E}">
        <p14:creationId xmlns:p14="http://schemas.microsoft.com/office/powerpoint/2010/main" val="226782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 /***List results across the B iterations of sample generation***/</a:t>
            </a:r>
          </a:p>
          <a:p>
            <a:pPr marL="0" indent="0">
              <a:buNone/>
            </a:pPr>
            <a:r>
              <a:rPr lang="en-US" dirty="0" smtClean="0"/>
              <a:t>. </a:t>
            </a:r>
          </a:p>
          <a:p>
            <a:pPr marL="0" indent="0">
              <a:buNone/>
            </a:pPr>
            <a:r>
              <a:rPr lang="en-US" dirty="0" smtClean="0"/>
              <a:t>. *Check proportions of people with: </a:t>
            </a:r>
          </a:p>
          <a:p>
            <a:pPr marL="0" indent="0">
              <a:buNone/>
            </a:pPr>
            <a:r>
              <a:rPr lang="en-US" dirty="0" smtClean="0"/>
              <a:t>.         *exposure (A) = 1</a:t>
            </a:r>
          </a:p>
          <a:p>
            <a:pPr marL="0" indent="0">
              <a:buNone/>
            </a:pPr>
            <a:r>
              <a:rPr lang="en-US" dirty="0" smtClean="0"/>
              <a:t>.         *selection (S) = 1</a:t>
            </a:r>
          </a:p>
          <a:p>
            <a:pPr marL="0" indent="0">
              <a:buNone/>
            </a:pPr>
            <a:r>
              <a:rPr lang="en-US" dirty="0" smtClean="0"/>
              <a:t>.         *outcome (Y) = 1</a:t>
            </a:r>
          </a:p>
          <a:p>
            <a:pPr marL="0" indent="0">
              <a:buNone/>
            </a:pPr>
            <a:r>
              <a:rPr lang="en-US" dirty="0" smtClean="0"/>
              <a:t>.         *outcome (Y) = 1 by exposure (A)</a:t>
            </a:r>
          </a:p>
          <a:p>
            <a:pPr marL="0" indent="0">
              <a:buNone/>
            </a:pPr>
            <a:r>
              <a:rPr lang="en-US" dirty="0" smtClean="0"/>
              <a:t>. scalar list </a:t>
            </a:r>
            <a:r>
              <a:rPr lang="en-US" dirty="0" err="1" smtClean="0"/>
              <a:t>mean_p_A</a:t>
            </a:r>
            <a:r>
              <a:rPr lang="en-US" dirty="0" smtClean="0"/>
              <a:t> </a:t>
            </a:r>
            <a:r>
              <a:rPr lang="en-US" dirty="0" err="1" smtClean="0"/>
              <a:t>mean_p_S</a:t>
            </a:r>
            <a:r>
              <a:rPr lang="en-US" dirty="0" smtClean="0"/>
              <a:t> </a:t>
            </a:r>
            <a:r>
              <a:rPr lang="en-US" dirty="0" err="1" smtClean="0"/>
              <a:t>mean_p_Y</a:t>
            </a:r>
            <a:r>
              <a:rPr lang="en-US" dirty="0" smtClean="0"/>
              <a:t> mean_p_Y_A1 mean_p_Y_A0 </a:t>
            </a:r>
            <a:r>
              <a:rPr lang="en-US" dirty="0" err="1" smtClean="0"/>
              <a:t>mean_mean_U</a:t>
            </a:r>
            <a:r>
              <a:rPr lang="en-US" dirty="0" smtClean="0"/>
              <a:t> </a:t>
            </a:r>
          </a:p>
          <a:p>
            <a:pPr marL="0" indent="0">
              <a:buNone/>
            </a:pPr>
            <a:r>
              <a:rPr lang="en-US" dirty="0" smtClean="0"/>
              <a:t>  </a:t>
            </a:r>
            <a:r>
              <a:rPr lang="en-US" dirty="0" err="1" smtClean="0"/>
              <a:t>mean_p_A</a:t>
            </a:r>
            <a:r>
              <a:rPr lang="en-US" dirty="0" smtClean="0"/>
              <a:t> =         .2</a:t>
            </a:r>
          </a:p>
          <a:p>
            <a:pPr marL="0" indent="0">
              <a:buNone/>
            </a:pPr>
            <a:r>
              <a:rPr lang="en-US" dirty="0" smtClean="0"/>
              <a:t>  </a:t>
            </a:r>
            <a:r>
              <a:rPr lang="en-US" dirty="0" err="1" smtClean="0"/>
              <a:t>mean_p_S</a:t>
            </a:r>
            <a:r>
              <a:rPr lang="en-US" dirty="0" smtClean="0"/>
              <a:t> =       .221</a:t>
            </a:r>
          </a:p>
          <a:p>
            <a:pPr marL="0" indent="0">
              <a:buNone/>
            </a:pPr>
            <a:r>
              <a:rPr lang="en-US" dirty="0" smtClean="0"/>
              <a:t>  </a:t>
            </a:r>
            <a:r>
              <a:rPr lang="en-US" dirty="0" err="1" smtClean="0"/>
              <a:t>mean_p_Y</a:t>
            </a:r>
            <a:r>
              <a:rPr lang="en-US" dirty="0" smtClean="0"/>
              <a:t> =       .108</a:t>
            </a:r>
          </a:p>
          <a:p>
            <a:pPr marL="0" indent="0">
              <a:buNone/>
            </a:pPr>
            <a:r>
              <a:rPr lang="en-US" dirty="0" smtClean="0"/>
              <a:t>mean_p_Y_A1 =       .108</a:t>
            </a:r>
          </a:p>
          <a:p>
            <a:pPr marL="0" indent="0">
              <a:buNone/>
            </a:pPr>
            <a:r>
              <a:rPr lang="en-US" dirty="0" smtClean="0"/>
              <a:t>mean_p_Y_A0 =       .108</a:t>
            </a:r>
          </a:p>
          <a:p>
            <a:pPr marL="0" indent="0">
              <a:buNone/>
            </a:pPr>
            <a:r>
              <a:rPr lang="en-US" dirty="0" err="1" smtClean="0"/>
              <a:t>mean_mean_U</a:t>
            </a:r>
            <a:r>
              <a:rPr lang="en-US" dirty="0" smtClean="0"/>
              <a:t> =          0</a:t>
            </a:r>
          </a:p>
          <a:p>
            <a:pPr marL="0" indent="0">
              <a:buNone/>
            </a:pPr>
            <a:endParaRPr lang="en-US" dirty="0" smtClean="0"/>
          </a:p>
          <a:p>
            <a:pPr marL="0" indent="0">
              <a:buNone/>
            </a:pPr>
            <a:r>
              <a:rPr lang="en-US" dirty="0" smtClean="0"/>
              <a:t>. </a:t>
            </a:r>
          </a:p>
          <a:p>
            <a:pPr marL="0" indent="0">
              <a:buNone/>
            </a:pPr>
            <a:r>
              <a:rPr lang="en-US" dirty="0" smtClean="0"/>
              <a:t>. *Check proportion of people with outcome (Y) = 1 by exposure (A) among S=1</a:t>
            </a:r>
          </a:p>
          <a:p>
            <a:pPr marL="0" indent="0">
              <a:buNone/>
            </a:pPr>
            <a:r>
              <a:rPr lang="en-US" dirty="0" smtClean="0"/>
              <a:t>. scalar list mean_p_Y_A1_S1 mean_p_Y_A0_S1</a:t>
            </a:r>
          </a:p>
          <a:p>
            <a:pPr marL="0" indent="0">
              <a:buNone/>
            </a:pPr>
            <a:r>
              <a:rPr lang="en-US" dirty="0" smtClean="0"/>
              <a:t>mean_p_Y_A1_S1 =       .193</a:t>
            </a:r>
          </a:p>
          <a:p>
            <a:pPr marL="0" indent="0">
              <a:buNone/>
            </a:pPr>
            <a:r>
              <a:rPr lang="en-US" dirty="0" smtClean="0"/>
              <a:t>mean_p_Y_A0_S1 =       .265</a:t>
            </a:r>
          </a:p>
          <a:p>
            <a:pPr marL="0" indent="0">
              <a:buNone/>
            </a:pPr>
            <a:endParaRPr lang="en-US" dirty="0" smtClean="0"/>
          </a:p>
          <a:p>
            <a:pPr marL="0" indent="0">
              <a:buNone/>
            </a:pPr>
            <a:r>
              <a:rPr lang="en-US" dirty="0" smtClean="0"/>
              <a:t>. </a:t>
            </a:r>
          </a:p>
          <a:p>
            <a:pPr marL="0" indent="0">
              <a:buNone/>
            </a:pPr>
            <a:r>
              <a:rPr lang="en-US" dirty="0" smtClean="0"/>
              <a:t>. *Check distribution of U by A among S=1</a:t>
            </a:r>
          </a:p>
          <a:p>
            <a:pPr marL="0" indent="0">
              <a:buNone/>
            </a:pPr>
            <a:r>
              <a:rPr lang="en-US" dirty="0" smtClean="0"/>
              <a:t>. scalar list mean_mean_U_A1_S1 mean_mean_U_A0_S1 </a:t>
            </a:r>
          </a:p>
          <a:p>
            <a:pPr marL="0" indent="0">
              <a:buNone/>
            </a:pPr>
            <a:r>
              <a:rPr lang="en-US" dirty="0" smtClean="0"/>
              <a:t>mean_mean_U_A1_S1 =       .666</a:t>
            </a:r>
          </a:p>
          <a:p>
            <a:pPr marL="0" indent="0">
              <a:buNone/>
            </a:pPr>
            <a:r>
              <a:rPr lang="en-US" dirty="0" smtClean="0"/>
              <a:t>mean_mean_U_A0_S1 =       .984</a:t>
            </a:r>
          </a:p>
          <a:p>
            <a:pPr marL="0" indent="0">
              <a:buNone/>
            </a:pPr>
            <a:endParaRPr lang="en-US" dirty="0" smtClean="0"/>
          </a:p>
          <a:p>
            <a:pPr marL="0" indent="0">
              <a:buNone/>
            </a:pPr>
            <a:r>
              <a:rPr lang="en-US" dirty="0" smtClean="0"/>
              <a:t>. </a:t>
            </a:r>
          </a:p>
          <a:p>
            <a:pPr marL="0" indent="0">
              <a:buNone/>
            </a:pPr>
            <a:r>
              <a:rPr lang="en-US" dirty="0" smtClean="0"/>
              <a:t>. *Check distribution of U by A among full sample</a:t>
            </a:r>
          </a:p>
          <a:p>
            <a:pPr marL="0" indent="0">
              <a:buNone/>
            </a:pPr>
            <a:r>
              <a:rPr lang="en-US" dirty="0" smtClean="0"/>
              <a:t>. scalar list mean_U_A1_all mean_U_A0_all</a:t>
            </a:r>
          </a:p>
          <a:p>
            <a:pPr marL="0" indent="0">
              <a:buNone/>
            </a:pPr>
            <a:r>
              <a:rPr lang="en-US" dirty="0" smtClean="0"/>
              <a:t>mean_U_A1_all =  .02375461</a:t>
            </a:r>
          </a:p>
          <a:p>
            <a:pPr marL="0" indent="0">
              <a:buNone/>
            </a:pPr>
            <a:r>
              <a:rPr lang="en-US" dirty="0" smtClean="0"/>
              <a:t>mean_U_A0_all =  .01667605</a:t>
            </a:r>
          </a:p>
          <a:p>
            <a:pPr marL="0" indent="0">
              <a:buNone/>
            </a:pPr>
            <a:endParaRPr lang="en-US" dirty="0" smtClean="0"/>
          </a:p>
          <a:p>
            <a:pPr marL="0" indent="0">
              <a:buNone/>
            </a:pPr>
            <a:r>
              <a:rPr lang="en-US" dirty="0" smtClean="0"/>
              <a:t>. </a:t>
            </a:r>
          </a:p>
          <a:p>
            <a:pPr marL="0" indent="0">
              <a:buNone/>
            </a:pPr>
            <a:r>
              <a:rPr lang="en-US" dirty="0" smtClean="0"/>
              <a:t>. *Check ORs and 95% CI coverage in whole population (no bias anticipated)</a:t>
            </a:r>
          </a:p>
          <a:p>
            <a:pPr marL="0" indent="0">
              <a:buNone/>
            </a:pPr>
            <a:r>
              <a:rPr lang="en-US" dirty="0" smtClean="0"/>
              <a:t>. scalar list </a:t>
            </a:r>
            <a:r>
              <a:rPr lang="en-US" dirty="0" err="1" smtClean="0"/>
              <a:t>mean_OR_AY_all</a:t>
            </a:r>
            <a:endParaRPr lang="en-US" dirty="0" smtClean="0"/>
          </a:p>
          <a:p>
            <a:pPr marL="0" indent="0">
              <a:buNone/>
            </a:pPr>
            <a:r>
              <a:rPr lang="en-US" dirty="0" err="1" smtClean="0"/>
              <a:t>mean_OR_AY_all</a:t>
            </a:r>
            <a:r>
              <a:rPr lang="en-US" dirty="0" smtClean="0"/>
              <a:t> =      1.008</a:t>
            </a:r>
          </a:p>
          <a:p>
            <a:pPr marL="0" indent="0">
              <a:buNone/>
            </a:pPr>
            <a:endParaRPr lang="en-US" dirty="0" smtClean="0"/>
          </a:p>
          <a:p>
            <a:pPr marL="0" indent="0">
              <a:buNone/>
            </a:pPr>
            <a:r>
              <a:rPr lang="en-US" dirty="0" smtClean="0"/>
              <a:t>. scalar list </a:t>
            </a:r>
            <a:r>
              <a:rPr lang="en-US" dirty="0" err="1" smtClean="0"/>
              <a:t>P_covg_OR_AY_all</a:t>
            </a:r>
            <a:endParaRPr lang="en-US" dirty="0" smtClean="0"/>
          </a:p>
          <a:p>
            <a:pPr marL="0" indent="0">
              <a:buNone/>
            </a:pPr>
            <a:r>
              <a:rPr lang="en-US" dirty="0" err="1" smtClean="0"/>
              <a:t>P_covg_OR_AY_all</a:t>
            </a:r>
            <a:r>
              <a:rPr lang="en-US" dirty="0" smtClean="0"/>
              <a:t> =        .94</a:t>
            </a:r>
          </a:p>
          <a:p>
            <a:pPr marL="0" indent="0">
              <a:buNone/>
            </a:pPr>
            <a:endParaRPr lang="en-US" dirty="0" smtClean="0"/>
          </a:p>
          <a:p>
            <a:pPr marL="0" indent="0">
              <a:buNone/>
            </a:pPr>
            <a:r>
              <a:rPr lang="en-US" dirty="0" smtClean="0"/>
              <a:t>. </a:t>
            </a:r>
          </a:p>
          <a:p>
            <a:pPr marL="0" indent="0">
              <a:buNone/>
            </a:pPr>
            <a:r>
              <a:rPr lang="en-US" dirty="0" smtClean="0"/>
              <a:t>. *Estimate of primary interest: Estimated ORs among S=1</a:t>
            </a:r>
          </a:p>
          <a:p>
            <a:pPr marL="0" indent="0">
              <a:buNone/>
            </a:pPr>
            <a:r>
              <a:rPr lang="en-US" dirty="0" smtClean="0"/>
              <a:t>. scalar list mean_OR_AY_S1</a:t>
            </a:r>
          </a:p>
          <a:p>
            <a:pPr marL="0" indent="0">
              <a:buNone/>
            </a:pPr>
            <a:r>
              <a:rPr lang="en-US" dirty="0" smtClean="0"/>
              <a:t>mean_OR_AY_S1 =       .672</a:t>
            </a:r>
          </a:p>
          <a:p>
            <a:pPr marL="0" indent="0">
              <a:buNone/>
            </a:pPr>
            <a:endParaRPr lang="en-US" dirty="0" smtClean="0"/>
          </a:p>
          <a:p>
            <a:pPr marL="0" indent="0">
              <a:buNone/>
            </a:pPr>
            <a:r>
              <a:rPr lang="en-US" dirty="0" smtClean="0"/>
              <a:t>. </a:t>
            </a:r>
          </a:p>
          <a:p>
            <a:pPr marL="0" indent="0">
              <a:buNone/>
            </a:pPr>
            <a:r>
              <a:rPr lang="en-US" dirty="0" smtClean="0"/>
              <a:t>. *Proportion of 95% CIs that include the causal/true OR 95% CI coverage)</a:t>
            </a:r>
          </a:p>
          <a:p>
            <a:pPr marL="0" indent="0">
              <a:buNone/>
            </a:pPr>
            <a:r>
              <a:rPr lang="en-US" dirty="0" smtClean="0"/>
              <a:t>. scalar list P_covg_OR_AY_S1                                     </a:t>
            </a:r>
          </a:p>
          <a:p>
            <a:pPr marL="0" indent="0">
              <a:buNone/>
            </a:pPr>
            <a:r>
              <a:rPr lang="en-US" dirty="0" smtClean="0"/>
              <a:t>P_covg_OR_AY_S1 =       .238</a:t>
            </a:r>
          </a:p>
          <a:p>
            <a:pPr marL="0" indent="0">
              <a:buNone/>
            </a:pPr>
            <a:endParaRPr lang="en-US" dirty="0" smtClean="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25BD4ECA-D365-469E-B1C3-4AE560B6B8DA}"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61</a:t>
            </a:fld>
            <a:endParaRPr lang="en-US" dirty="0">
              <a:latin typeface="Arial" pitchFamily="34" charset="0"/>
              <a:cs typeface="Arial" pitchFamily="34" charset="0"/>
            </a:endParaRPr>
          </a:p>
        </p:txBody>
      </p:sp>
    </p:spTree>
    <p:extLst>
      <p:ext uri="{BB962C8B-B14F-4D97-AF65-F5344CB8AC3E}">
        <p14:creationId xmlns:p14="http://schemas.microsoft.com/office/powerpoint/2010/main" val="2497503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normAutofit fontScale="92500" lnSpcReduction="10000"/>
          </a:bodyPr>
          <a:lstStyle/>
          <a:p>
            <a:r>
              <a:rPr lang="en-US" dirty="0" smtClean="0"/>
              <a:t>Stata documentation on macros: “A macro is a string of characters, called the </a:t>
            </a:r>
            <a:r>
              <a:rPr lang="en-US" dirty="0" err="1" smtClean="0"/>
              <a:t>macroname</a:t>
            </a:r>
            <a:r>
              <a:rPr lang="en-US" dirty="0" smtClean="0"/>
              <a:t>, that stands for another string of characters, called the macro contents.” http://www.stata.com/manuals13/u18.pdf#u18.3Macros</a:t>
            </a:r>
          </a:p>
          <a:p>
            <a:r>
              <a:rPr lang="en-US" dirty="0" smtClean="0"/>
              <a:t>Stata documentation on global macros: ………………….</a:t>
            </a:r>
          </a:p>
          <a:p>
            <a:r>
              <a:rPr lang="en-US" dirty="0" smtClean="0"/>
              <a:t>Stata documentation on local macros:</a:t>
            </a:r>
            <a:r>
              <a:rPr lang="en-US" baseline="0" dirty="0" smtClean="0"/>
              <a:t> “</a:t>
            </a:r>
            <a:r>
              <a:rPr lang="en-US" dirty="0" smtClean="0"/>
              <a:t>Local macros exist solely within the program or do-file in which they are defined. If that program or do-file calls another program or do-file, the local macros previously defined temporarily cease to exist, and their existence is reestablished when the calling program regains control. When a program or do-file ends, its local macros are permanently deleted.</a:t>
            </a:r>
            <a:r>
              <a:rPr lang="en-US" baseline="0" dirty="0" smtClean="0"/>
              <a:t>”</a:t>
            </a:r>
          </a:p>
          <a:p>
            <a:r>
              <a:rPr lang="en-US" dirty="0" smtClean="0"/>
              <a:t>http://www.stata.com/manuals13/pmacro.pdf</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8753060-5103-4887-8AAD-AAF3A1EB7222}"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10</a:t>
            </a:fld>
            <a:endParaRPr lang="en-US" dirty="0">
              <a:latin typeface="Arial" pitchFamily="34" charset="0"/>
              <a:cs typeface="Arial" pitchFamily="34" charset="0"/>
            </a:endParaRPr>
          </a:p>
        </p:txBody>
      </p:sp>
    </p:spTree>
    <p:extLst>
      <p:ext uri="{BB962C8B-B14F-4D97-AF65-F5344CB8AC3E}">
        <p14:creationId xmlns:p14="http://schemas.microsoft.com/office/powerpoint/2010/main" val="24502047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 /***List results across the B iterations of sample generation***/</a:t>
            </a:r>
          </a:p>
          <a:p>
            <a:pPr marL="0" indent="0">
              <a:buNone/>
            </a:pPr>
            <a:r>
              <a:rPr lang="en-US" dirty="0" smtClean="0"/>
              <a:t>. </a:t>
            </a:r>
          </a:p>
          <a:p>
            <a:pPr marL="0" indent="0">
              <a:buNone/>
            </a:pPr>
            <a:r>
              <a:rPr lang="en-US" dirty="0" smtClean="0"/>
              <a:t>. *Check proportions of people with: </a:t>
            </a:r>
          </a:p>
          <a:p>
            <a:pPr marL="0" indent="0">
              <a:buNone/>
            </a:pPr>
            <a:r>
              <a:rPr lang="en-US" dirty="0" smtClean="0"/>
              <a:t>.         *exposure (A) = 1</a:t>
            </a:r>
          </a:p>
          <a:p>
            <a:pPr marL="0" indent="0">
              <a:buNone/>
            </a:pPr>
            <a:r>
              <a:rPr lang="en-US" dirty="0" smtClean="0"/>
              <a:t>.         *selection (S) = 1</a:t>
            </a:r>
          </a:p>
          <a:p>
            <a:pPr marL="0" indent="0">
              <a:buNone/>
            </a:pPr>
            <a:r>
              <a:rPr lang="en-US" dirty="0" smtClean="0"/>
              <a:t>.         *outcome (Y) = 1</a:t>
            </a:r>
          </a:p>
          <a:p>
            <a:pPr marL="0" indent="0">
              <a:buNone/>
            </a:pPr>
            <a:r>
              <a:rPr lang="en-US" dirty="0" smtClean="0"/>
              <a:t>.         *outcome (Y) = 1 by exposure (A)</a:t>
            </a:r>
          </a:p>
          <a:p>
            <a:pPr marL="0" indent="0">
              <a:buNone/>
            </a:pPr>
            <a:r>
              <a:rPr lang="en-US" dirty="0" smtClean="0"/>
              <a:t>. scalar list </a:t>
            </a:r>
            <a:r>
              <a:rPr lang="en-US" dirty="0" err="1" smtClean="0"/>
              <a:t>mean_p_A</a:t>
            </a:r>
            <a:r>
              <a:rPr lang="en-US" dirty="0" smtClean="0"/>
              <a:t> </a:t>
            </a:r>
            <a:r>
              <a:rPr lang="en-US" dirty="0" err="1" smtClean="0"/>
              <a:t>mean_p_S</a:t>
            </a:r>
            <a:r>
              <a:rPr lang="en-US" dirty="0" smtClean="0"/>
              <a:t> </a:t>
            </a:r>
            <a:r>
              <a:rPr lang="en-US" dirty="0" err="1" smtClean="0"/>
              <a:t>mean_p_Y</a:t>
            </a:r>
            <a:r>
              <a:rPr lang="en-US" dirty="0" smtClean="0"/>
              <a:t> mean_p_Y_A1 mean_p_Y_A0 </a:t>
            </a:r>
            <a:r>
              <a:rPr lang="en-US" dirty="0" err="1" smtClean="0"/>
              <a:t>mean_mean_U</a:t>
            </a:r>
            <a:r>
              <a:rPr lang="en-US" dirty="0" smtClean="0"/>
              <a:t> </a:t>
            </a:r>
          </a:p>
          <a:p>
            <a:pPr marL="0" indent="0">
              <a:buNone/>
            </a:pPr>
            <a:r>
              <a:rPr lang="en-US" dirty="0" smtClean="0"/>
              <a:t>  </a:t>
            </a:r>
            <a:r>
              <a:rPr lang="en-US" dirty="0" err="1" smtClean="0"/>
              <a:t>mean_p_A</a:t>
            </a:r>
            <a:r>
              <a:rPr lang="en-US" dirty="0" smtClean="0"/>
              <a:t> =         .2</a:t>
            </a:r>
          </a:p>
          <a:p>
            <a:pPr marL="0" indent="0">
              <a:buNone/>
            </a:pPr>
            <a:r>
              <a:rPr lang="en-US" dirty="0" smtClean="0"/>
              <a:t>  </a:t>
            </a:r>
            <a:r>
              <a:rPr lang="en-US" dirty="0" err="1" smtClean="0"/>
              <a:t>mean_p_S</a:t>
            </a:r>
            <a:r>
              <a:rPr lang="en-US" dirty="0" smtClean="0"/>
              <a:t> =       .221</a:t>
            </a:r>
          </a:p>
          <a:p>
            <a:pPr marL="0" indent="0">
              <a:buNone/>
            </a:pPr>
            <a:r>
              <a:rPr lang="en-US" dirty="0" smtClean="0"/>
              <a:t>  </a:t>
            </a:r>
            <a:r>
              <a:rPr lang="en-US" dirty="0" err="1" smtClean="0"/>
              <a:t>mean_p_Y</a:t>
            </a:r>
            <a:r>
              <a:rPr lang="en-US" dirty="0" smtClean="0"/>
              <a:t> =       .108</a:t>
            </a:r>
          </a:p>
          <a:p>
            <a:pPr marL="0" indent="0">
              <a:buNone/>
            </a:pPr>
            <a:r>
              <a:rPr lang="en-US" dirty="0" smtClean="0"/>
              <a:t>mean_p_Y_A1 =       .108</a:t>
            </a:r>
          </a:p>
          <a:p>
            <a:pPr marL="0" indent="0">
              <a:buNone/>
            </a:pPr>
            <a:r>
              <a:rPr lang="en-US" dirty="0" smtClean="0"/>
              <a:t>mean_p_Y_A0 =       .108</a:t>
            </a:r>
          </a:p>
          <a:p>
            <a:pPr marL="0" indent="0">
              <a:buNone/>
            </a:pPr>
            <a:r>
              <a:rPr lang="en-US" dirty="0" err="1" smtClean="0"/>
              <a:t>mean_mean_U</a:t>
            </a:r>
            <a:r>
              <a:rPr lang="en-US" dirty="0" smtClean="0"/>
              <a:t> =          0</a:t>
            </a:r>
          </a:p>
          <a:p>
            <a:pPr marL="0" indent="0">
              <a:buNone/>
            </a:pPr>
            <a:endParaRPr lang="en-US" dirty="0" smtClean="0"/>
          </a:p>
          <a:p>
            <a:pPr marL="0" indent="0">
              <a:buNone/>
            </a:pPr>
            <a:r>
              <a:rPr lang="en-US" dirty="0" smtClean="0"/>
              <a:t>. </a:t>
            </a:r>
          </a:p>
          <a:p>
            <a:pPr marL="0" indent="0">
              <a:buNone/>
            </a:pPr>
            <a:r>
              <a:rPr lang="en-US" dirty="0" smtClean="0"/>
              <a:t>. *Check proportion of people with outcome (Y) = 1 by exposure (A) among S=1</a:t>
            </a:r>
          </a:p>
          <a:p>
            <a:pPr marL="0" indent="0">
              <a:buNone/>
            </a:pPr>
            <a:r>
              <a:rPr lang="en-US" dirty="0" smtClean="0"/>
              <a:t>. scalar list mean_p_Y_A1_S1 mean_p_Y_A0_S1</a:t>
            </a:r>
          </a:p>
          <a:p>
            <a:pPr marL="0" indent="0">
              <a:buNone/>
            </a:pPr>
            <a:r>
              <a:rPr lang="en-US" dirty="0" smtClean="0"/>
              <a:t>mean_p_Y_A1_S1 =       .193</a:t>
            </a:r>
          </a:p>
          <a:p>
            <a:pPr marL="0" indent="0">
              <a:buNone/>
            </a:pPr>
            <a:r>
              <a:rPr lang="en-US" dirty="0" smtClean="0"/>
              <a:t>mean_p_Y_A0_S1 =       .265</a:t>
            </a:r>
          </a:p>
          <a:p>
            <a:pPr marL="0" indent="0">
              <a:buNone/>
            </a:pPr>
            <a:endParaRPr lang="en-US" dirty="0" smtClean="0"/>
          </a:p>
          <a:p>
            <a:pPr marL="0" indent="0">
              <a:buNone/>
            </a:pPr>
            <a:r>
              <a:rPr lang="en-US" dirty="0" smtClean="0"/>
              <a:t>. </a:t>
            </a:r>
          </a:p>
          <a:p>
            <a:pPr marL="0" indent="0">
              <a:buNone/>
            </a:pPr>
            <a:r>
              <a:rPr lang="en-US" dirty="0" smtClean="0"/>
              <a:t>. *Check distribution of U by A among S=1</a:t>
            </a:r>
          </a:p>
          <a:p>
            <a:pPr marL="0" indent="0">
              <a:buNone/>
            </a:pPr>
            <a:r>
              <a:rPr lang="en-US" dirty="0" smtClean="0"/>
              <a:t>. scalar list mean_mean_U_A1_S1 mean_mean_U_A0_S1 </a:t>
            </a:r>
          </a:p>
          <a:p>
            <a:pPr marL="0" indent="0">
              <a:buNone/>
            </a:pPr>
            <a:r>
              <a:rPr lang="en-US" dirty="0" smtClean="0"/>
              <a:t>mean_mean_U_A1_S1 =       .666</a:t>
            </a:r>
          </a:p>
          <a:p>
            <a:pPr marL="0" indent="0">
              <a:buNone/>
            </a:pPr>
            <a:r>
              <a:rPr lang="en-US" dirty="0" smtClean="0"/>
              <a:t>mean_mean_U_A0_S1 =       .984</a:t>
            </a:r>
          </a:p>
          <a:p>
            <a:pPr marL="0" indent="0">
              <a:buNone/>
            </a:pPr>
            <a:endParaRPr lang="en-US" dirty="0" smtClean="0"/>
          </a:p>
          <a:p>
            <a:pPr marL="0" indent="0">
              <a:buNone/>
            </a:pPr>
            <a:r>
              <a:rPr lang="en-US" dirty="0" smtClean="0"/>
              <a:t>. </a:t>
            </a:r>
          </a:p>
          <a:p>
            <a:pPr marL="0" indent="0">
              <a:buNone/>
            </a:pPr>
            <a:r>
              <a:rPr lang="en-US" dirty="0" smtClean="0"/>
              <a:t>. *Check distribution of U by A among full sample</a:t>
            </a:r>
          </a:p>
          <a:p>
            <a:pPr marL="0" indent="0">
              <a:buNone/>
            </a:pPr>
            <a:r>
              <a:rPr lang="en-US" dirty="0" smtClean="0"/>
              <a:t>. scalar list mean_U_A1_all mean_U_A0_all</a:t>
            </a:r>
          </a:p>
          <a:p>
            <a:pPr marL="0" indent="0">
              <a:buNone/>
            </a:pPr>
            <a:r>
              <a:rPr lang="en-US" dirty="0" smtClean="0"/>
              <a:t>mean_U_A1_all =  .02375461</a:t>
            </a:r>
          </a:p>
          <a:p>
            <a:pPr marL="0" indent="0">
              <a:buNone/>
            </a:pPr>
            <a:r>
              <a:rPr lang="en-US" dirty="0" smtClean="0"/>
              <a:t>mean_U_A0_all =  .01667605</a:t>
            </a:r>
          </a:p>
          <a:p>
            <a:pPr marL="0" indent="0">
              <a:buNone/>
            </a:pPr>
            <a:endParaRPr lang="en-US" dirty="0" smtClean="0"/>
          </a:p>
          <a:p>
            <a:pPr marL="0" indent="0">
              <a:buNone/>
            </a:pPr>
            <a:r>
              <a:rPr lang="en-US" dirty="0" smtClean="0"/>
              <a:t>. </a:t>
            </a:r>
          </a:p>
          <a:p>
            <a:pPr marL="0" indent="0">
              <a:buNone/>
            </a:pPr>
            <a:r>
              <a:rPr lang="en-US" dirty="0" smtClean="0"/>
              <a:t>. *Check ORs and 95% CI coverage in whole population (no bias anticipated)</a:t>
            </a:r>
          </a:p>
          <a:p>
            <a:pPr marL="0" indent="0">
              <a:buNone/>
            </a:pPr>
            <a:r>
              <a:rPr lang="en-US" dirty="0" smtClean="0"/>
              <a:t>. scalar list </a:t>
            </a:r>
            <a:r>
              <a:rPr lang="en-US" dirty="0" err="1" smtClean="0"/>
              <a:t>mean_OR_AY_all</a:t>
            </a:r>
            <a:endParaRPr lang="en-US" dirty="0" smtClean="0"/>
          </a:p>
          <a:p>
            <a:pPr marL="0" indent="0">
              <a:buNone/>
            </a:pPr>
            <a:r>
              <a:rPr lang="en-US" dirty="0" err="1" smtClean="0"/>
              <a:t>mean_OR_AY_all</a:t>
            </a:r>
            <a:r>
              <a:rPr lang="en-US" dirty="0" smtClean="0"/>
              <a:t> =      1.008</a:t>
            </a:r>
          </a:p>
          <a:p>
            <a:pPr marL="0" indent="0">
              <a:buNone/>
            </a:pPr>
            <a:endParaRPr lang="en-US" dirty="0" smtClean="0"/>
          </a:p>
          <a:p>
            <a:pPr marL="0" indent="0">
              <a:buNone/>
            </a:pPr>
            <a:r>
              <a:rPr lang="en-US" dirty="0" smtClean="0"/>
              <a:t>. scalar list </a:t>
            </a:r>
            <a:r>
              <a:rPr lang="en-US" dirty="0" err="1" smtClean="0"/>
              <a:t>P_covg_OR_AY_all</a:t>
            </a:r>
            <a:endParaRPr lang="en-US" dirty="0" smtClean="0"/>
          </a:p>
          <a:p>
            <a:pPr marL="0" indent="0">
              <a:buNone/>
            </a:pPr>
            <a:r>
              <a:rPr lang="en-US" dirty="0" err="1" smtClean="0"/>
              <a:t>P_covg_OR_AY_all</a:t>
            </a:r>
            <a:r>
              <a:rPr lang="en-US" dirty="0" smtClean="0"/>
              <a:t> =        .94</a:t>
            </a:r>
          </a:p>
          <a:p>
            <a:pPr marL="0" indent="0">
              <a:buNone/>
            </a:pPr>
            <a:endParaRPr lang="en-US" dirty="0" smtClean="0"/>
          </a:p>
          <a:p>
            <a:pPr marL="0" indent="0">
              <a:buNone/>
            </a:pPr>
            <a:r>
              <a:rPr lang="en-US" dirty="0" smtClean="0"/>
              <a:t>. </a:t>
            </a:r>
          </a:p>
          <a:p>
            <a:pPr marL="0" indent="0">
              <a:buNone/>
            </a:pPr>
            <a:r>
              <a:rPr lang="en-US" dirty="0" smtClean="0"/>
              <a:t>. *Estimate of primary interest: Estimated ORs among S=1</a:t>
            </a:r>
          </a:p>
          <a:p>
            <a:pPr marL="0" indent="0">
              <a:buNone/>
            </a:pPr>
            <a:r>
              <a:rPr lang="en-US" dirty="0" smtClean="0"/>
              <a:t>. scalar list mean_OR_AY_S1</a:t>
            </a:r>
          </a:p>
          <a:p>
            <a:pPr marL="0" indent="0">
              <a:buNone/>
            </a:pPr>
            <a:r>
              <a:rPr lang="en-US" dirty="0" smtClean="0"/>
              <a:t>mean_OR_AY_S1 =       .672</a:t>
            </a:r>
          </a:p>
          <a:p>
            <a:pPr marL="0" indent="0">
              <a:buNone/>
            </a:pPr>
            <a:endParaRPr lang="en-US" dirty="0" smtClean="0"/>
          </a:p>
          <a:p>
            <a:pPr marL="0" indent="0">
              <a:buNone/>
            </a:pPr>
            <a:r>
              <a:rPr lang="en-US" dirty="0" smtClean="0"/>
              <a:t>. </a:t>
            </a:r>
          </a:p>
          <a:p>
            <a:pPr marL="0" indent="0">
              <a:buNone/>
            </a:pPr>
            <a:r>
              <a:rPr lang="en-US" dirty="0" smtClean="0"/>
              <a:t>. *Proportion of 95% CIs that include the causal/true OR 95% CI coverage)</a:t>
            </a:r>
          </a:p>
          <a:p>
            <a:pPr marL="0" indent="0">
              <a:buNone/>
            </a:pPr>
            <a:r>
              <a:rPr lang="en-US" dirty="0" smtClean="0"/>
              <a:t>. scalar list P_covg_OR_AY_S1                                     </a:t>
            </a:r>
          </a:p>
          <a:p>
            <a:pPr marL="0" indent="0">
              <a:buNone/>
            </a:pPr>
            <a:r>
              <a:rPr lang="en-US" dirty="0" smtClean="0"/>
              <a:t>P_covg_OR_AY_S1 =       .238</a:t>
            </a:r>
          </a:p>
          <a:p>
            <a:pPr marL="0" indent="0">
              <a:buNone/>
            </a:pPr>
            <a:endParaRPr lang="en-US" dirty="0" smtClean="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25BD4ECA-D365-469E-B1C3-4AE560B6B8DA}"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62</a:t>
            </a:fld>
            <a:endParaRPr lang="en-US" dirty="0">
              <a:latin typeface="Arial" pitchFamily="34" charset="0"/>
              <a:cs typeface="Arial" pitchFamily="34" charset="0"/>
            </a:endParaRPr>
          </a:p>
        </p:txBody>
      </p:sp>
    </p:spTree>
    <p:extLst>
      <p:ext uri="{BB962C8B-B14F-4D97-AF65-F5344CB8AC3E}">
        <p14:creationId xmlns:p14="http://schemas.microsoft.com/office/powerpoint/2010/main" val="14908512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accent5"/>
                </a:solidFill>
              </a:rPr>
              <a:t>empirical SE =</a:t>
            </a:r>
            <a:r>
              <a:rPr lang="en-US" sz="1200" baseline="0" dirty="0" smtClean="0">
                <a:solidFill>
                  <a:schemeClr val="accent5"/>
                </a:solidFill>
              </a:rPr>
              <a:t> </a:t>
            </a:r>
            <a:r>
              <a:rPr lang="en-US" sz="1200" dirty="0" smtClean="0">
                <a:solidFill>
                  <a:schemeClr val="accent5"/>
                </a:solidFill>
              </a:rPr>
              <a:t>standard deviation of estimates of interest from all iterations of sample generation.</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46B6790E-C7D5-402D-B68C-B0B297F13A36}"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66</a:t>
            </a:fld>
            <a:endParaRPr lang="en-US" dirty="0">
              <a:latin typeface="Arial" pitchFamily="34" charset="0"/>
              <a:cs typeface="Arial" pitchFamily="34" charset="0"/>
            </a:endParaRPr>
          </a:p>
        </p:txBody>
      </p:sp>
    </p:spTree>
    <p:extLst>
      <p:ext uri="{BB962C8B-B14F-4D97-AF65-F5344CB8AC3E}">
        <p14:creationId xmlns:p14="http://schemas.microsoft.com/office/powerpoint/2010/main" val="1014665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8753060-5103-4887-8AAD-AAF3A1EB7222}"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11</a:t>
            </a:fld>
            <a:endParaRPr lang="en-US" dirty="0">
              <a:latin typeface="Arial" pitchFamily="34" charset="0"/>
              <a:cs typeface="Arial" pitchFamily="34" charset="0"/>
            </a:endParaRPr>
          </a:p>
        </p:txBody>
      </p:sp>
    </p:spTree>
    <p:extLst>
      <p:ext uri="{BB962C8B-B14F-4D97-AF65-F5344CB8AC3E}">
        <p14:creationId xmlns:p14="http://schemas.microsoft.com/office/powerpoint/2010/main" val="57698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normAutofit lnSpcReduction="10000"/>
          </a:bodyPr>
          <a:lstStyle/>
          <a:p>
            <a:pPr marL="0" indent="0">
              <a:buNone/>
            </a:pPr>
            <a:endParaRPr lang="en-US" b="1"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2C7D5165-0A03-4795-86C1-35EF91721A13}"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13</a:t>
            </a:fld>
            <a:endParaRPr lang="en-US" dirty="0">
              <a:latin typeface="Arial" pitchFamily="34" charset="0"/>
              <a:cs typeface="Arial" pitchFamily="34" charset="0"/>
            </a:endParaRPr>
          </a:p>
        </p:txBody>
      </p:sp>
    </p:spTree>
    <p:extLst>
      <p:ext uri="{BB962C8B-B14F-4D97-AF65-F5344CB8AC3E}">
        <p14:creationId xmlns:p14="http://schemas.microsoft.com/office/powerpoint/2010/main" val="731680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smtClean="0"/>
              <a:t>Our data-generating model for exposure is a logit link between U and exposure, and then we generate probability of exposure from this data-generating model. </a:t>
            </a:r>
          </a:p>
          <a:p>
            <a:pPr marL="114300" marR="0" lvl="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smtClean="0"/>
              <a:t>Same</a:t>
            </a:r>
            <a:r>
              <a:rPr lang="en-US" baseline="0" dirty="0" smtClean="0"/>
              <a:t> thing for the binary outcome</a:t>
            </a:r>
            <a:endParaRPr lang="en-US" dirty="0" smtClean="0"/>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5D121D7A-3476-4176-86A3-8E7C7F2DFAFA}"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15</a:t>
            </a:fld>
            <a:endParaRPr lang="en-US" dirty="0">
              <a:latin typeface="Arial" pitchFamily="34" charset="0"/>
              <a:cs typeface="Arial" pitchFamily="34" charset="0"/>
            </a:endParaRPr>
          </a:p>
        </p:txBody>
      </p:sp>
    </p:spTree>
    <p:extLst>
      <p:ext uri="{BB962C8B-B14F-4D97-AF65-F5344CB8AC3E}">
        <p14:creationId xmlns:p14="http://schemas.microsoft.com/office/powerpoint/2010/main" val="593889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AE9912A5-940C-4A28-9022-46FD22B59973}"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16</a:t>
            </a:fld>
            <a:endParaRPr lang="en-US" dirty="0">
              <a:latin typeface="Arial" pitchFamily="34" charset="0"/>
              <a:cs typeface="Arial" pitchFamily="34" charset="0"/>
            </a:endParaRPr>
          </a:p>
        </p:txBody>
      </p:sp>
    </p:spTree>
    <p:extLst>
      <p:ext uri="{BB962C8B-B14F-4D97-AF65-F5344CB8AC3E}">
        <p14:creationId xmlns:p14="http://schemas.microsoft.com/office/powerpoint/2010/main" val="992179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14000"/>
              </a:lnSpc>
              <a:spcAft>
                <a:spcPts val="600"/>
              </a:spcAft>
            </a:pPr>
            <a:r>
              <a:rPr lang="en-US" sz="2000" dirty="0" smtClean="0">
                <a:solidFill>
                  <a:schemeClr val="accent5"/>
                </a:solidFill>
              </a:rPr>
              <a:t>For exogenous variables, generate the actual values for each person</a:t>
            </a:r>
          </a:p>
          <a:p>
            <a:pPr lvl="1">
              <a:lnSpc>
                <a:spcPct val="114000"/>
              </a:lnSpc>
              <a:spcAft>
                <a:spcPts val="600"/>
              </a:spcAft>
            </a:pPr>
            <a:r>
              <a:rPr lang="en-US" sz="2000" dirty="0" smtClean="0">
                <a:solidFill>
                  <a:schemeClr val="accent5"/>
                </a:solidFill>
              </a:rPr>
              <a:t>For each of the children, generate actual values for each person based on the probabilities specified in the data-generating rules</a:t>
            </a:r>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AE9912A5-940C-4A28-9022-46FD22B59973}" type="datetime1">
              <a:rPr lang="en-US" smtClean="0">
                <a:latin typeface="Arial" pitchFamily="34" charset="0"/>
                <a:cs typeface="Arial" pitchFamily="34" charset="0"/>
              </a:rPr>
              <a:t>2/14/2019</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17</a:t>
            </a:fld>
            <a:endParaRPr lang="en-US" dirty="0">
              <a:latin typeface="Arial" pitchFamily="34" charset="0"/>
              <a:cs typeface="Arial" pitchFamily="34" charset="0"/>
            </a:endParaRPr>
          </a:p>
        </p:txBody>
      </p:sp>
    </p:spTree>
    <p:extLst>
      <p:ext uri="{BB962C8B-B14F-4D97-AF65-F5344CB8AC3E}">
        <p14:creationId xmlns:p14="http://schemas.microsoft.com/office/powerpoint/2010/main" val="3075084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864807" y="2883541"/>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872931" y="3436981"/>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997456" y="6045890"/>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smtClean="0"/>
              <a:t>1/29/2016</a:t>
            </a:r>
            <a:endParaRPr lang="en-US" dirty="0"/>
          </a:p>
        </p:txBody>
      </p:sp>
      <p:sp>
        <p:nvSpPr>
          <p:cNvPr id="3" name="Text Placeholder 2"/>
          <p:cNvSpPr>
            <a:spLocks noGrp="1"/>
          </p:cNvSpPr>
          <p:nvPr>
            <p:ph type="body" sz="quarter" idx="10"/>
          </p:nvPr>
        </p:nvSpPr>
        <p:spPr>
          <a:xfrm>
            <a:off x="996951" y="4352102"/>
            <a:ext cx="8636000" cy="4603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243" y="742962"/>
            <a:ext cx="1867516" cy="910729"/>
          </a:xfrm>
          <a:prstGeom prst="rect">
            <a:avLst/>
          </a:prstGeom>
        </p:spPr>
      </p:pic>
    </p:spTree>
    <p:extLst>
      <p:ext uri="{BB962C8B-B14F-4D97-AF65-F5344CB8AC3E}">
        <p14:creationId xmlns:p14="http://schemas.microsoft.com/office/powerpoint/2010/main" val="81084707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6834" y="438913"/>
            <a:ext cx="11218332"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486834" y="1127342"/>
            <a:ext cx="11218333" cy="4905952"/>
          </a:xfrm>
        </p:spPr>
        <p:txBody>
          <a:bodyPr vert="horz" wrap="square" lIns="91440" tIns="45720" rIns="91440" bIns="45720" rtlCol="0">
            <a:noAutofit/>
          </a:bodyPr>
          <a:lstStyle>
            <a:lvl1pPr>
              <a:lnSpc>
                <a:spcPct val="110000"/>
              </a:lnSpc>
              <a:defRPr lang="en-US" sz="2400" dirty="0" smtClean="0"/>
            </a:lvl1pPr>
            <a:lvl2pPr>
              <a:lnSpc>
                <a:spcPct val="110000"/>
              </a:lnSpc>
              <a:defRPr lang="en-US" dirty="0" smtClean="0"/>
            </a:lvl2pPr>
            <a:lvl3pPr>
              <a:lnSpc>
                <a:spcPct val="110000"/>
              </a:lnSpc>
              <a:defRPr lang="en-US" dirty="0" smtClean="0"/>
            </a:lvl3pPr>
            <a:lvl4pPr>
              <a:lnSpc>
                <a:spcPct val="110000"/>
              </a:lnSpc>
              <a:defRPr lang="en-US" dirty="0" smtClean="0"/>
            </a:lvl4pPr>
            <a:lvl5pPr>
              <a:lnSpc>
                <a:spcPct val="110000"/>
              </a:lnSpc>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5FD831D8-303E-40F4-A785-275913656087}" type="datetime1">
              <a:rPr lang="en-US" smtClean="0"/>
              <a:t>2/14/2019</a:t>
            </a:fld>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132762349"/>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851" y="362715"/>
            <a:ext cx="11029328" cy="510909"/>
          </a:xfrm>
        </p:spPr>
        <p:txBody>
          <a:bodyPr vert="horz" wrap="square" lIns="91440" tIns="45720" rIns="91440" bIns="45720" rtlCol="0" anchor="t" anchorCtr="0">
            <a:spAutoFit/>
          </a:bodyPr>
          <a:lstStyle>
            <a:lvl1pPr>
              <a:defRPr lang="en-US" sz="3200"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28851" y="1020278"/>
            <a:ext cx="11029328" cy="4554976"/>
          </a:xfrm>
        </p:spPr>
        <p:txBody>
          <a:bodyPr vert="horz" wrap="square" lIns="91440" tIns="45720" rIns="91440" bIns="45720" rtlCol="0">
            <a:noAutofit/>
          </a:bodyPr>
          <a:lstStyle>
            <a:lvl1pPr>
              <a:lnSpc>
                <a:spcPct val="110000"/>
              </a:lnSpc>
              <a:defRPr lang="en-US" dirty="0" smtClean="0"/>
            </a:lvl1pPr>
            <a:lvl2pPr>
              <a:lnSpc>
                <a:spcPct val="110000"/>
              </a:lnSpc>
              <a:defRPr lang="en-US" dirty="0" smtClean="0"/>
            </a:lvl2pPr>
            <a:lvl3pPr>
              <a:lnSpc>
                <a:spcPct val="110000"/>
              </a:lnSpc>
              <a:defRPr lang="en-US" dirty="0" smtClean="0"/>
            </a:lvl3pPr>
            <a:lvl4pPr>
              <a:lnSpc>
                <a:spcPct val="110000"/>
              </a:lnSpc>
              <a:defRPr lang="en-US" dirty="0" smtClean="0"/>
            </a:lvl4pPr>
            <a:lvl5pPr>
              <a:lnSpc>
                <a:spcPct val="110000"/>
              </a:lnSpc>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8446185" y="6452363"/>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1/29/2016</a:t>
            </a:r>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Racial and Ethnic Inequalities in Dementia Incidence and Survival</a:t>
            </a:r>
            <a:endParaRPr lang="en-US" dirty="0"/>
          </a:p>
        </p:txBody>
      </p:sp>
      <p:sp>
        <p:nvSpPr>
          <p:cNvPr id="10" name="Slide Number Placeholder 6"/>
          <p:cNvSpPr>
            <a:spLocks noGrp="1"/>
          </p:cNvSpPr>
          <p:nvPr>
            <p:ph type="sldNum" sz="quarter" idx="4"/>
          </p:nvPr>
        </p:nvSpPr>
        <p:spPr>
          <a:xfrm>
            <a:off x="477348" y="6453506"/>
            <a:ext cx="328081" cy="155233"/>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87185599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6834" y="438913"/>
            <a:ext cx="11218332"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486834" y="1127342"/>
            <a:ext cx="11218333" cy="4905952"/>
          </a:xfrm>
        </p:spPr>
        <p:txBody>
          <a:bodyPr vert="horz" wrap="square" lIns="91440" tIns="45720" rIns="91440" bIns="45720" rtlCol="0">
            <a:noAutofit/>
          </a:bodyPr>
          <a:lstStyle>
            <a:lvl1pPr>
              <a:lnSpc>
                <a:spcPct val="110000"/>
              </a:lnSpc>
              <a:defRPr lang="en-US" sz="2400" dirty="0" smtClean="0"/>
            </a:lvl1pPr>
            <a:lvl2pPr>
              <a:lnSpc>
                <a:spcPct val="110000"/>
              </a:lnSpc>
              <a:defRPr lang="en-US" dirty="0" smtClean="0"/>
            </a:lvl2pPr>
            <a:lvl3pPr>
              <a:lnSpc>
                <a:spcPct val="110000"/>
              </a:lnSpc>
              <a:defRPr lang="en-US" dirty="0" smtClean="0"/>
            </a:lvl3pPr>
            <a:lvl4pPr>
              <a:lnSpc>
                <a:spcPct val="110000"/>
              </a:lnSpc>
              <a:defRPr lang="en-US" dirty="0" smtClean="0"/>
            </a:lvl4pPr>
            <a:lvl5pPr>
              <a:lnSpc>
                <a:spcPct val="110000"/>
              </a:lnSpc>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5FD831D8-303E-40F4-A785-275913656087}" type="datetime1">
              <a:rPr lang="en-US" smtClean="0"/>
              <a:t>2/14/2019</a:t>
            </a:fld>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8022132"/>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7943AD-288A-4DC2-AEEF-86CF51A4DA31}"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1443473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943AD-288A-4DC2-AEEF-86CF51A4DA31}"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885626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7943AD-288A-4DC2-AEEF-86CF51A4DA31}"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666400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7943AD-288A-4DC2-AEEF-86CF51A4DA31}" type="datetimeFigureOut">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1544407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7943AD-288A-4DC2-AEEF-86CF51A4DA31}" type="datetimeFigureOut">
              <a:rPr lang="en-US" smtClean="0"/>
              <a:t>2/14/2019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661438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7943AD-288A-4DC2-AEEF-86CF51A4DA31}" type="datetimeFigureOut">
              <a:rPr lang="en-US" smtClean="0"/>
              <a:t>2/14/2019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3611354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943AD-288A-4DC2-AEEF-86CF51A4DA31}" type="datetimeFigureOut">
              <a:rPr lang="en-US" smtClean="0"/>
              <a:t>2/14/2019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3053693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851" y="362715"/>
            <a:ext cx="11029328" cy="510909"/>
          </a:xfrm>
        </p:spPr>
        <p:txBody>
          <a:bodyPr vert="horz" wrap="square" lIns="91440" tIns="45720" rIns="91440" bIns="45720" rtlCol="0" anchor="t" anchorCtr="0">
            <a:spAutoFit/>
          </a:bodyPr>
          <a:lstStyle>
            <a:lvl1pPr>
              <a:defRPr lang="en-US" sz="3200"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28851" y="1020278"/>
            <a:ext cx="11029328" cy="4554976"/>
          </a:xfrm>
        </p:spPr>
        <p:txBody>
          <a:bodyPr vert="horz" wrap="square" lIns="91440" tIns="45720" rIns="91440" bIns="45720" rtlCol="0">
            <a:noAutofit/>
          </a:bodyPr>
          <a:lstStyle>
            <a:lvl1pPr>
              <a:lnSpc>
                <a:spcPct val="110000"/>
              </a:lnSpc>
              <a:defRPr lang="en-US" dirty="0" smtClean="0"/>
            </a:lvl1pPr>
            <a:lvl2pPr>
              <a:lnSpc>
                <a:spcPct val="110000"/>
              </a:lnSpc>
              <a:defRPr lang="en-US" dirty="0" smtClean="0"/>
            </a:lvl2pPr>
            <a:lvl3pPr>
              <a:lnSpc>
                <a:spcPct val="110000"/>
              </a:lnSpc>
              <a:defRPr lang="en-US" dirty="0" smtClean="0"/>
            </a:lvl3pPr>
            <a:lvl4pPr>
              <a:lnSpc>
                <a:spcPct val="110000"/>
              </a:lnSpc>
              <a:defRPr lang="en-US" dirty="0" smtClean="0"/>
            </a:lvl4pPr>
            <a:lvl5pPr>
              <a:lnSpc>
                <a:spcPct val="110000"/>
              </a:lnSpc>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8446185" y="6452363"/>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1/29/2016</a:t>
            </a:r>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Racial and Ethnic Inequalities in Dementia Incidence and Survival</a:t>
            </a:r>
            <a:endParaRPr lang="en-US" dirty="0"/>
          </a:p>
        </p:txBody>
      </p:sp>
      <p:sp>
        <p:nvSpPr>
          <p:cNvPr id="10" name="Slide Number Placeholder 6"/>
          <p:cNvSpPr>
            <a:spLocks noGrp="1"/>
          </p:cNvSpPr>
          <p:nvPr>
            <p:ph type="sldNum" sz="quarter" idx="4"/>
          </p:nvPr>
        </p:nvSpPr>
        <p:spPr>
          <a:xfrm>
            <a:off x="11392395" y="6452363"/>
            <a:ext cx="328081" cy="155233"/>
          </a:xfrm>
          <a:prstGeom prst="rect">
            <a:avLst/>
          </a:prstGeom>
        </p:spPr>
        <p:txBody>
          <a:bodyPr vert="horz" wrap="square" lIns="0" tIns="0" rIns="0" bIns="0" rtlCol="0" anchor="b" anchorCtr="0"/>
          <a:lstStyle>
            <a:lvl1pPr algn="l">
              <a:defRPr sz="16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988668224"/>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7943AD-288A-4DC2-AEEF-86CF51A4DA31}" type="datetimeFigureOut">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1787689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7943AD-288A-4DC2-AEEF-86CF51A4DA31}" type="datetimeFigureOut">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3651704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943AD-288A-4DC2-AEEF-86CF51A4DA31}"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1205083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943AD-288A-4DC2-AEEF-86CF51A4DA31}"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7679686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685FCC-3AF7-4133-B490-05971A93B1F7}"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C0037-B5E5-4EEF-999C-200EBB20EE8A}" type="slidenum">
              <a:rPr lang="en-US" smtClean="0"/>
              <a:t>‹#›</a:t>
            </a:fld>
            <a:endParaRPr lang="en-US"/>
          </a:p>
        </p:txBody>
      </p:sp>
    </p:spTree>
    <p:extLst>
      <p:ext uri="{BB962C8B-B14F-4D97-AF65-F5344CB8AC3E}">
        <p14:creationId xmlns:p14="http://schemas.microsoft.com/office/powerpoint/2010/main" val="173683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685FCC-3AF7-4133-B490-05971A93B1F7}"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C0037-B5E5-4EEF-999C-200EBB20EE8A}" type="slidenum">
              <a:rPr lang="en-US" smtClean="0"/>
              <a:t>‹#›</a:t>
            </a:fld>
            <a:endParaRPr lang="en-US"/>
          </a:p>
        </p:txBody>
      </p:sp>
    </p:spTree>
    <p:extLst>
      <p:ext uri="{BB962C8B-B14F-4D97-AF65-F5344CB8AC3E}">
        <p14:creationId xmlns:p14="http://schemas.microsoft.com/office/powerpoint/2010/main" val="4044489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685FCC-3AF7-4133-B490-05971A93B1F7}"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C0037-B5E5-4EEF-999C-200EBB20EE8A}" type="slidenum">
              <a:rPr lang="en-US" smtClean="0"/>
              <a:t>‹#›</a:t>
            </a:fld>
            <a:endParaRPr lang="en-US"/>
          </a:p>
        </p:txBody>
      </p:sp>
    </p:spTree>
    <p:extLst>
      <p:ext uri="{BB962C8B-B14F-4D97-AF65-F5344CB8AC3E}">
        <p14:creationId xmlns:p14="http://schemas.microsoft.com/office/powerpoint/2010/main" val="5811653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5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825625"/>
            <a:ext cx="515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685FCC-3AF7-4133-B490-05971A93B1F7}" type="datetimeFigureOut">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DC0037-B5E5-4EEF-999C-200EBB20EE8A}" type="slidenum">
              <a:rPr lang="en-US" smtClean="0"/>
              <a:t>‹#›</a:t>
            </a:fld>
            <a:endParaRPr lang="en-US"/>
          </a:p>
        </p:txBody>
      </p:sp>
    </p:spTree>
    <p:extLst>
      <p:ext uri="{BB962C8B-B14F-4D97-AF65-F5344CB8AC3E}">
        <p14:creationId xmlns:p14="http://schemas.microsoft.com/office/powerpoint/2010/main" val="3301140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8"/>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685FCC-3AF7-4133-B490-05971A93B1F7}" type="datetimeFigureOut">
              <a:rPr lang="en-US" smtClean="0"/>
              <a:t>2/14/2019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DC0037-B5E5-4EEF-999C-200EBB20EE8A}" type="slidenum">
              <a:rPr lang="en-US" smtClean="0"/>
              <a:t>‹#›</a:t>
            </a:fld>
            <a:endParaRPr lang="en-US"/>
          </a:p>
        </p:txBody>
      </p:sp>
    </p:spTree>
    <p:extLst>
      <p:ext uri="{BB962C8B-B14F-4D97-AF65-F5344CB8AC3E}">
        <p14:creationId xmlns:p14="http://schemas.microsoft.com/office/powerpoint/2010/main" val="163338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685FCC-3AF7-4133-B490-05971A93B1F7}" type="datetimeFigureOut">
              <a:rPr lang="en-US" smtClean="0"/>
              <a:t>2/14/2019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DC0037-B5E5-4EEF-999C-200EBB20EE8A}" type="slidenum">
              <a:rPr lang="en-US" smtClean="0"/>
              <a:t>‹#›</a:t>
            </a:fld>
            <a:endParaRPr lang="en-US"/>
          </a:p>
        </p:txBody>
      </p:sp>
    </p:spTree>
    <p:extLst>
      <p:ext uri="{BB962C8B-B14F-4D97-AF65-F5344CB8AC3E}">
        <p14:creationId xmlns:p14="http://schemas.microsoft.com/office/powerpoint/2010/main" val="3350469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6835" y="362715"/>
            <a:ext cx="11171344" cy="510909"/>
          </a:xfrm>
        </p:spPr>
        <p:txBody>
          <a:bodyPr vert="horz" wrap="square" lIns="91440" tIns="45720" rIns="91440" bIns="45720" rtlCol="0" anchor="t" anchorCtr="0">
            <a:spAutoFit/>
          </a:bodyPr>
          <a:lstStyle>
            <a:lvl1pPr>
              <a:defRPr lang="en-US" sz="3200"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486833" y="1524000"/>
            <a:ext cx="11495731" cy="4509294"/>
          </a:xfrm>
        </p:spPr>
        <p:txBody>
          <a:bodyPr vert="horz" wrap="square" lIns="91440" tIns="45720" rIns="91440" bIns="45720" rtlCol="0">
            <a:noAutofit/>
          </a:bodyPr>
          <a:lstStyle>
            <a:lvl1pPr>
              <a:lnSpc>
                <a:spcPct val="110000"/>
              </a:lnSpc>
              <a:defRPr lang="en-US" dirty="0" smtClean="0"/>
            </a:lvl1pPr>
            <a:lvl2pPr>
              <a:lnSpc>
                <a:spcPct val="110000"/>
              </a:lnSpc>
              <a:defRPr lang="en-US" dirty="0" smtClean="0"/>
            </a:lvl2pPr>
            <a:lvl3pPr>
              <a:lnSpc>
                <a:spcPct val="110000"/>
              </a:lnSpc>
              <a:defRPr lang="en-US" dirty="0" smtClean="0"/>
            </a:lvl3pPr>
            <a:lvl4pPr>
              <a:lnSpc>
                <a:spcPct val="110000"/>
              </a:lnSpc>
              <a:defRPr lang="en-US" dirty="0" smtClean="0"/>
            </a:lvl4pPr>
            <a:lvl5pPr>
              <a:lnSpc>
                <a:spcPct val="110000"/>
              </a:lnSpc>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486835" y="1121724"/>
            <a:ext cx="11147029" cy="265116"/>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8446185" y="6452363"/>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1/29/2016</a:t>
            </a:r>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Racial and Ethnic Inequalities in Dementia Incidence and Survival</a:t>
            </a:r>
            <a:endParaRPr lang="en-US" dirty="0"/>
          </a:p>
        </p:txBody>
      </p:sp>
      <p:sp>
        <p:nvSpPr>
          <p:cNvPr id="10" name="Slide Number Placeholder 6"/>
          <p:cNvSpPr>
            <a:spLocks noGrp="1"/>
          </p:cNvSpPr>
          <p:nvPr>
            <p:ph type="sldNum" sz="quarter" idx="4"/>
          </p:nvPr>
        </p:nvSpPr>
        <p:spPr>
          <a:xfrm>
            <a:off x="477348" y="6453506"/>
            <a:ext cx="328081" cy="155233"/>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9241456"/>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85FCC-3AF7-4133-B490-05971A93B1F7}" type="datetimeFigureOut">
              <a:rPr lang="en-US" smtClean="0"/>
              <a:t>2/14/2019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DC0037-B5E5-4EEF-999C-200EBB20EE8A}" type="slidenum">
              <a:rPr lang="en-US" smtClean="0"/>
              <a:t>‹#›</a:t>
            </a:fld>
            <a:endParaRPr lang="en-US"/>
          </a:p>
        </p:txBody>
      </p:sp>
    </p:spTree>
    <p:extLst>
      <p:ext uri="{BB962C8B-B14F-4D97-AF65-F5344CB8AC3E}">
        <p14:creationId xmlns:p14="http://schemas.microsoft.com/office/powerpoint/2010/main" val="26121095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685FCC-3AF7-4133-B490-05971A93B1F7}" type="datetimeFigureOut">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DC0037-B5E5-4EEF-999C-200EBB20EE8A}" type="slidenum">
              <a:rPr lang="en-US" smtClean="0"/>
              <a:t>‹#›</a:t>
            </a:fld>
            <a:endParaRPr lang="en-US"/>
          </a:p>
        </p:txBody>
      </p:sp>
    </p:spTree>
    <p:extLst>
      <p:ext uri="{BB962C8B-B14F-4D97-AF65-F5344CB8AC3E}">
        <p14:creationId xmlns:p14="http://schemas.microsoft.com/office/powerpoint/2010/main" val="35901440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685FCC-3AF7-4133-B490-05971A93B1F7}" type="datetimeFigureOut">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DC0037-B5E5-4EEF-999C-200EBB20EE8A}" type="slidenum">
              <a:rPr lang="en-US" smtClean="0"/>
              <a:t>‹#›</a:t>
            </a:fld>
            <a:endParaRPr lang="en-US"/>
          </a:p>
        </p:txBody>
      </p:sp>
    </p:spTree>
    <p:extLst>
      <p:ext uri="{BB962C8B-B14F-4D97-AF65-F5344CB8AC3E}">
        <p14:creationId xmlns:p14="http://schemas.microsoft.com/office/powerpoint/2010/main" val="21676762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685FCC-3AF7-4133-B490-05971A93B1F7}"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C0037-B5E5-4EEF-999C-200EBB20EE8A}" type="slidenum">
              <a:rPr lang="en-US" smtClean="0"/>
              <a:t>‹#›</a:t>
            </a:fld>
            <a:endParaRPr lang="en-US"/>
          </a:p>
        </p:txBody>
      </p:sp>
    </p:spTree>
    <p:extLst>
      <p:ext uri="{BB962C8B-B14F-4D97-AF65-F5344CB8AC3E}">
        <p14:creationId xmlns:p14="http://schemas.microsoft.com/office/powerpoint/2010/main" val="25426248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2" y="365125"/>
            <a:ext cx="76835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685FCC-3AF7-4133-B490-05971A93B1F7}"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C0037-B5E5-4EEF-999C-200EBB20EE8A}" type="slidenum">
              <a:rPr lang="en-US" smtClean="0"/>
              <a:t>‹#›</a:t>
            </a:fld>
            <a:endParaRPr lang="en-US"/>
          </a:p>
        </p:txBody>
      </p:sp>
    </p:spTree>
    <p:extLst>
      <p:ext uri="{BB962C8B-B14F-4D97-AF65-F5344CB8AC3E}">
        <p14:creationId xmlns:p14="http://schemas.microsoft.com/office/powerpoint/2010/main" val="24368231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7943AD-288A-4DC2-AEEF-86CF51A4DA31}"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33639978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7943AD-288A-4DC2-AEEF-86CF51A4DA31}"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37136176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A07943AD-288A-4DC2-AEEF-86CF51A4DA31}" type="datetimeFigureOut">
              <a:rPr lang="en-US" smtClean="0"/>
              <a:t>2/14/2019</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3875DB0-F7A3-40DB-8331-DEB043A8C99F}" type="slidenum">
              <a:rPr lang="en-US" smtClean="0"/>
              <a:t>‹#›</a:t>
            </a:fld>
            <a:endParaRPr lang="en-US"/>
          </a:p>
        </p:txBody>
      </p:sp>
    </p:spTree>
    <p:extLst>
      <p:ext uri="{BB962C8B-B14F-4D97-AF65-F5344CB8AC3E}">
        <p14:creationId xmlns:p14="http://schemas.microsoft.com/office/powerpoint/2010/main" val="301938240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7943AD-288A-4DC2-AEEF-86CF51A4DA31}" type="datetimeFigureOut">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34495222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7943AD-288A-4DC2-AEEF-86CF51A4DA31}" type="datetimeFigureOut">
              <a:rPr lang="en-US" smtClean="0"/>
              <a:t>2/14/2019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2325134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6835" y="362715"/>
            <a:ext cx="11164824" cy="510909"/>
          </a:xfrm>
        </p:spPr>
        <p:txBody>
          <a:bodyPr vert="horz" wrap="square" lIns="91440" tIns="45720" rIns="91440" bIns="45720" rtlCol="0" anchor="t" anchorCtr="0">
            <a:spAutoFit/>
          </a:bodyPr>
          <a:lstStyle>
            <a:lvl1pPr>
              <a:defRPr lang="en-US" sz="3200"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487682" y="1562634"/>
            <a:ext cx="5489935" cy="3978016"/>
          </a:xfrm>
        </p:spPr>
        <p:txBody>
          <a:bodyPr vert="horz" wrap="square" lIns="91440" tIns="45720" rIns="91440" bIns="45720" rtlCol="0">
            <a:noAutofit/>
          </a:bodyPr>
          <a:lstStyle>
            <a:lvl1pPr>
              <a:lnSpc>
                <a:spcPct val="110000"/>
              </a:lnSpc>
              <a:defRPr lang="en-US" dirty="0" smtClean="0"/>
            </a:lvl1pPr>
            <a:lvl2pPr>
              <a:lnSpc>
                <a:spcPct val="110000"/>
              </a:lnSpc>
              <a:defRPr lang="en-US" dirty="0" smtClean="0"/>
            </a:lvl2pPr>
            <a:lvl3pPr>
              <a:lnSpc>
                <a:spcPct val="110000"/>
              </a:lnSpc>
              <a:defRPr lang="en-US" dirty="0" smtClean="0"/>
            </a:lvl3pPr>
            <a:lvl4pPr>
              <a:lnSpc>
                <a:spcPct val="110000"/>
              </a:lnSpc>
              <a:defRPr lang="en-US" dirty="0" smtClean="0"/>
            </a:lvl4pPr>
            <a:lvl5pPr>
              <a:lnSpc>
                <a:spcPct val="110000"/>
              </a:lnSpc>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486836" y="1013951"/>
            <a:ext cx="11138109"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6278883" y="1556703"/>
            <a:ext cx="5582221" cy="3978016"/>
          </a:xfrm>
        </p:spPr>
        <p:txBody>
          <a:bodyPr vert="horz" wrap="square" lIns="91440" tIns="45720" rIns="91440" bIns="45720" rtlCol="0">
            <a:noAutofit/>
          </a:bodyPr>
          <a:lstStyle>
            <a:lvl1pPr>
              <a:lnSpc>
                <a:spcPct val="110000"/>
              </a:lnSpc>
              <a:defRPr lang="en-US" dirty="0" smtClean="0"/>
            </a:lvl1pPr>
            <a:lvl2pPr>
              <a:lnSpc>
                <a:spcPct val="110000"/>
              </a:lnSpc>
              <a:defRPr lang="en-US" dirty="0" smtClean="0"/>
            </a:lvl2pPr>
            <a:lvl3pPr>
              <a:lnSpc>
                <a:spcPct val="110000"/>
              </a:lnSpc>
              <a:defRPr lang="en-US" dirty="0" smtClean="0"/>
            </a:lvl3pPr>
            <a:lvl4pPr>
              <a:lnSpc>
                <a:spcPct val="110000"/>
              </a:lnSpc>
              <a:defRPr lang="en-US" dirty="0" smtClean="0"/>
            </a:lvl4pPr>
            <a:lvl5pPr>
              <a:lnSpc>
                <a:spcPct val="110000"/>
              </a:lnSpc>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8446185" y="6452363"/>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1/29/2016</a:t>
            </a:r>
            <a:endParaRPr lang="en-US" dirty="0"/>
          </a:p>
        </p:txBody>
      </p:sp>
      <p:sp>
        <p:nvSpPr>
          <p:cNvPr id="11"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Racial and Ethnic Inequalities in Dementia Incidence and Survival</a:t>
            </a:r>
            <a:endParaRPr lang="en-US" dirty="0"/>
          </a:p>
        </p:txBody>
      </p:sp>
      <p:sp>
        <p:nvSpPr>
          <p:cNvPr id="12" name="Slide Number Placeholder 6"/>
          <p:cNvSpPr>
            <a:spLocks noGrp="1"/>
          </p:cNvSpPr>
          <p:nvPr>
            <p:ph type="sldNum" sz="quarter" idx="4"/>
          </p:nvPr>
        </p:nvSpPr>
        <p:spPr>
          <a:xfrm>
            <a:off x="477348" y="6453506"/>
            <a:ext cx="328081" cy="155233"/>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799981660"/>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7943AD-288A-4DC2-AEEF-86CF51A4DA31}" type="datetimeFigureOut">
              <a:rPr lang="en-US" smtClean="0"/>
              <a:t>2/14/2019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11119552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943AD-288A-4DC2-AEEF-86CF51A4DA31}" type="datetimeFigureOut">
              <a:rPr lang="en-US" smtClean="0"/>
              <a:t>2/14/2019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34713840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07943AD-288A-4DC2-AEEF-86CF51A4DA31}" type="datetimeFigureOut">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19551617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07943AD-288A-4DC2-AEEF-86CF51A4DA31}" type="datetimeFigureOut">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33963922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7943AD-288A-4DC2-AEEF-86CF51A4DA31}"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9119475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A07943AD-288A-4DC2-AEEF-86CF51A4DA31}" type="datetimeFigureOut">
              <a:rPr lang="en-US" smtClean="0"/>
              <a:t>2/14/2019</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2048666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6835" y="362715"/>
            <a:ext cx="11164824" cy="510909"/>
          </a:xfrm>
        </p:spPr>
        <p:txBody>
          <a:bodyPr vert="horz" wrap="square" lIns="91440" tIns="45720" rIns="91440" bIns="45720" rtlCol="0" anchor="t" anchorCtr="0">
            <a:spAutoFit/>
          </a:bodyPr>
          <a:lstStyle>
            <a:lvl1pPr>
              <a:defRPr lang="en-US" sz="3200"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486836" y="935792"/>
            <a:ext cx="11137121"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8446185" y="6452363"/>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1/29/2016</a:t>
            </a:r>
            <a:endParaRPr lang="en-US" dirty="0"/>
          </a:p>
        </p:txBody>
      </p:sp>
      <p:sp>
        <p:nvSpPr>
          <p:cNvPr id="8"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Racial and Ethnic Inequalities in Dementia Incidence and Survival</a:t>
            </a:r>
            <a:endParaRPr lang="en-US" dirty="0"/>
          </a:p>
        </p:txBody>
      </p:sp>
      <p:sp>
        <p:nvSpPr>
          <p:cNvPr id="9" name="Slide Number Placeholder 6"/>
          <p:cNvSpPr>
            <a:spLocks noGrp="1"/>
          </p:cNvSpPr>
          <p:nvPr>
            <p:ph type="sldNum" sz="quarter" idx="4"/>
          </p:nvPr>
        </p:nvSpPr>
        <p:spPr>
          <a:xfrm>
            <a:off x="477348" y="6453506"/>
            <a:ext cx="328081" cy="155233"/>
          </a:xfrm>
          <a:prstGeom prst="rect">
            <a:avLst/>
          </a:prstGeom>
        </p:spPr>
        <p:txBody>
          <a:bodyPr vert="horz" wrap="square" lIns="0" tIns="0" rIns="0" bIns="0" rtlCol="0" anchor="b" anchorCtr="0"/>
          <a:lstStyle>
            <a:lvl1pPr algn="l">
              <a:defRPr sz="11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65814791"/>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8446185" y="6452363"/>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1/29/2016</a:t>
            </a:r>
            <a:endParaRPr lang="en-US" dirty="0"/>
          </a:p>
        </p:txBody>
      </p:sp>
      <p:sp>
        <p:nvSpPr>
          <p:cNvPr id="6"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Racial and Ethnic Inequalities in Dementia Incidence and Survival</a:t>
            </a:r>
            <a:endParaRPr lang="en-US" dirty="0"/>
          </a:p>
        </p:txBody>
      </p:sp>
      <p:sp>
        <p:nvSpPr>
          <p:cNvPr id="7" name="Slide Number Placeholder 6"/>
          <p:cNvSpPr>
            <a:spLocks noGrp="1"/>
          </p:cNvSpPr>
          <p:nvPr>
            <p:ph type="sldNum" sz="quarter" idx="4"/>
          </p:nvPr>
        </p:nvSpPr>
        <p:spPr>
          <a:xfrm>
            <a:off x="477348" y="6453506"/>
            <a:ext cx="328081" cy="155233"/>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9184055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with Logo">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4840729" y="2701525"/>
            <a:ext cx="2814155"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26655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losing with Quote">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877811" y="639525"/>
            <a:ext cx="8272888"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245" y="3414216"/>
            <a:ext cx="2004241" cy="977406"/>
          </a:xfrm>
          <a:prstGeom prst="rect">
            <a:avLst/>
          </a:prstGeom>
        </p:spPr>
      </p:pic>
    </p:spTree>
    <p:extLst>
      <p:ext uri="{BB962C8B-B14F-4D97-AF65-F5344CB8AC3E}">
        <p14:creationId xmlns:p14="http://schemas.microsoft.com/office/powerpoint/2010/main" val="114180077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6834" y="438913"/>
            <a:ext cx="11218332"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486834" y="1127342"/>
            <a:ext cx="11218333" cy="4905952"/>
          </a:xfrm>
        </p:spPr>
        <p:txBody>
          <a:bodyPr vert="horz" wrap="square" lIns="91440" tIns="45720" rIns="91440" bIns="45720" rtlCol="0">
            <a:noAutofit/>
          </a:bodyPr>
          <a:lstStyle>
            <a:lvl1pPr>
              <a:lnSpc>
                <a:spcPct val="110000"/>
              </a:lnSpc>
              <a:defRPr lang="en-US" sz="2400" dirty="0" smtClean="0"/>
            </a:lvl1pPr>
            <a:lvl2pPr>
              <a:lnSpc>
                <a:spcPct val="110000"/>
              </a:lnSpc>
              <a:defRPr lang="en-US" dirty="0" smtClean="0"/>
            </a:lvl2pPr>
            <a:lvl3pPr>
              <a:lnSpc>
                <a:spcPct val="110000"/>
              </a:lnSpc>
              <a:defRPr lang="en-US" dirty="0" smtClean="0"/>
            </a:lvl3pPr>
            <a:lvl4pPr>
              <a:lnSpc>
                <a:spcPct val="110000"/>
              </a:lnSpc>
              <a:defRPr lang="en-US" dirty="0" smtClean="0"/>
            </a:lvl4pPr>
            <a:lvl5pPr>
              <a:lnSpc>
                <a:spcPct val="110000"/>
              </a:lnSpc>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5FD831D8-303E-40F4-A785-275913656087}" type="datetime1">
              <a:rPr lang="en-US" smtClean="0"/>
              <a:t>2/14/2019</a:t>
            </a:fld>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11402053" y="6453504"/>
            <a:ext cx="328081" cy="155233"/>
          </a:xfrm>
          <a:prstGeom prst="rect">
            <a:avLst/>
          </a:prstGeom>
        </p:spPr>
        <p:txBody>
          <a:bodyPr vert="horz" wrap="square" lIns="0" tIns="0" rIns="0" bIns="0" rtlCol="0" anchor="b" anchorCtr="0"/>
          <a:lstStyle>
            <a:lvl1pPr algn="l">
              <a:defRPr sz="16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608824543"/>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invGray">
          <a:xfrm>
            <a:off x="0" y="6250080"/>
            <a:ext cx="12192000" cy="607920"/>
          </a:xfrm>
          <a:prstGeom prst="rect">
            <a:avLst/>
          </a:prstGeom>
          <a:solidFill>
            <a:srgbClr val="17406D"/>
          </a:solidFill>
          <a:ln w="19050" algn="ctr">
            <a:solidFill>
              <a:srgbClr val="17406D"/>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2" name="Title Placeholder 1"/>
          <p:cNvSpPr>
            <a:spLocks noGrp="1"/>
          </p:cNvSpPr>
          <p:nvPr>
            <p:ph type="title"/>
          </p:nvPr>
        </p:nvSpPr>
        <p:spPr>
          <a:xfrm>
            <a:off x="457200" y="241856"/>
            <a:ext cx="112776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457200" y="1217640"/>
            <a:ext cx="11277600" cy="1999772"/>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8446185" y="6452363"/>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1/29/2016</a:t>
            </a:r>
            <a:endParaRPr lang="en-US" dirty="0"/>
          </a:p>
        </p:txBody>
      </p:sp>
      <p:sp>
        <p:nvSpPr>
          <p:cNvPr id="11"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Racial and Ethnic Inequalities in Dementia Incidence and Survival</a:t>
            </a:r>
            <a:endParaRPr lang="en-US" dirty="0"/>
          </a:p>
        </p:txBody>
      </p:sp>
      <p:sp>
        <p:nvSpPr>
          <p:cNvPr id="12" name="Slide Number Placeholder 6"/>
          <p:cNvSpPr>
            <a:spLocks noGrp="1"/>
          </p:cNvSpPr>
          <p:nvPr>
            <p:ph type="sldNum" sz="quarter" idx="4"/>
          </p:nvPr>
        </p:nvSpPr>
        <p:spPr>
          <a:xfrm>
            <a:off x="11398498" y="6446174"/>
            <a:ext cx="328081" cy="155233"/>
          </a:xfrm>
          <a:prstGeom prst="rect">
            <a:avLst/>
          </a:prstGeom>
        </p:spPr>
        <p:txBody>
          <a:bodyPr vert="horz" wrap="square" lIns="0" tIns="0" rIns="0" bIns="0" rtlCol="0" anchor="b" anchorCtr="0"/>
          <a:lstStyle>
            <a:lvl1pPr algn="l">
              <a:defRPr sz="16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987434878"/>
      </p:ext>
    </p:extLst>
  </p:cSld>
  <p:clrMap bg1="lt1" tx1="dk1" bg2="lt2" tx2="dk2" accent1="accent1" accent2="accent2" accent3="accent3" accent4="accent4" accent5="accent5" accent6="accent6" hlink="hlink" folHlink="folHlink"/>
  <p:sldLayoutIdLst>
    <p:sldLayoutId id="2147483972" r:id="rId1"/>
    <p:sldLayoutId id="2147483980" r:id="rId2"/>
    <p:sldLayoutId id="2147483981" r:id="rId3"/>
    <p:sldLayoutId id="2147483982" r:id="rId4"/>
    <p:sldLayoutId id="2147483983" r:id="rId5"/>
    <p:sldLayoutId id="2147483984" r:id="rId6"/>
    <p:sldLayoutId id="2147483987" r:id="rId7"/>
    <p:sldLayoutId id="2147483988" r:id="rId8"/>
    <p:sldLayoutId id="2147484068" r:id="rId9"/>
    <p:sldLayoutId id="2147484117" r:id="rId10"/>
    <p:sldLayoutId id="2147484118" r:id="rId11"/>
    <p:sldLayoutId id="2147484120" r:id="rId12"/>
  </p:sldLayoutIdLst>
  <p:transition>
    <p:fade/>
  </p:transition>
  <p:timing>
    <p:tnLst>
      <p:par>
        <p:cTn id="1" dur="indefinite" restart="never" nodeType="tmRoot"/>
      </p:par>
    </p:tnLst>
  </p:timing>
  <p:hf hdr="0" ftr="0" dt="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168275" indent="-168275" algn="l" defTabSz="914400" rtl="0" eaLnBrk="1" latinLnBrk="0" hangingPunct="1">
        <a:lnSpc>
          <a:spcPct val="110000"/>
        </a:lnSpc>
        <a:spcBef>
          <a:spcPts val="0"/>
        </a:spcBef>
        <a:spcAft>
          <a:spcPts val="1200"/>
        </a:spcAft>
        <a:buClr>
          <a:schemeClr val="accent1"/>
        </a:buClr>
        <a:buFont typeface="Wingdings" panose="05000000000000000000" pitchFamily="2" charset="2"/>
        <a:buChar char="§"/>
        <a:defRPr lang="en-US" sz="24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227013" algn="l" defTabSz="914400" rtl="0" eaLnBrk="1" latinLnBrk="0" hangingPunct="1">
        <a:lnSpc>
          <a:spcPct val="110000"/>
        </a:lnSpc>
        <a:spcBef>
          <a:spcPts val="0"/>
        </a:spcBef>
        <a:spcAft>
          <a:spcPts val="1200"/>
        </a:spcAft>
        <a:buClr>
          <a:schemeClr val="accent1"/>
        </a:buClr>
        <a:buFont typeface="Arial" panose="020B0604020202020204" pitchFamily="34" charset="0"/>
        <a:buChar char="•"/>
        <a:defRPr lang="en-US" sz="21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742950" indent="-227013" algn="l" defTabSz="914400" rtl="0" eaLnBrk="1" latinLnBrk="0" hangingPunct="1">
        <a:lnSpc>
          <a:spcPct val="110000"/>
        </a:lnSpc>
        <a:spcBef>
          <a:spcPts val="0"/>
        </a:spcBef>
        <a:spcAft>
          <a:spcPts val="1200"/>
        </a:spcAft>
        <a:buClr>
          <a:schemeClr val="accent1"/>
        </a:buClr>
        <a:buFont typeface="Arial" panose="020B0604020202020204" pitchFamily="34" charset="0"/>
        <a:buChar char="‒"/>
        <a:defRPr lang="en-US" sz="21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28700" indent="-228600" algn="l" defTabSz="914400" rtl="0" eaLnBrk="1" latinLnBrk="0" hangingPunct="1">
        <a:lnSpc>
          <a:spcPct val="110000"/>
        </a:lnSpc>
        <a:spcBef>
          <a:spcPts val="0"/>
        </a:spcBef>
        <a:spcAft>
          <a:spcPts val="1200"/>
        </a:spcAft>
        <a:buClr>
          <a:schemeClr val="accent1"/>
        </a:buClr>
        <a:buFont typeface="Wingdings" panose="05000000000000000000" pitchFamily="2" charset="2"/>
        <a:buChar char="§"/>
        <a:defRPr lang="en-US" sz="21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12863" indent="-227013" algn="l" defTabSz="914400" rtl="0" eaLnBrk="1" latinLnBrk="0" hangingPunct="1">
        <a:lnSpc>
          <a:spcPct val="110000"/>
        </a:lnSpc>
        <a:spcBef>
          <a:spcPts val="0"/>
        </a:spcBef>
        <a:spcAft>
          <a:spcPts val="1200"/>
        </a:spcAft>
        <a:buClr>
          <a:schemeClr val="accent1"/>
        </a:buClr>
        <a:buFont typeface="Arial" panose="020B0604020202020204" pitchFamily="34" charset="0"/>
        <a:buChar char="•"/>
        <a:defRPr lang="en-US" sz="2100" b="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44" userDrawn="1">
          <p15:clr>
            <a:srgbClr val="F26B43"/>
          </p15:clr>
        </p15:guide>
        <p15:guide id="2" pos="73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943AD-288A-4DC2-AEEF-86CF51A4DA31}" type="datetimeFigureOut">
              <a:rPr lang="en-US" smtClean="0"/>
              <a:t>2/14/2019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875DB0-F7A3-40DB-8331-DEB043A8C99F}" type="slidenum">
              <a:rPr lang="en-US" smtClean="0"/>
              <a:t>‹#›</a:t>
            </a:fld>
            <a:endParaRPr lang="en-US"/>
          </a:p>
        </p:txBody>
      </p:sp>
    </p:spTree>
    <p:extLst>
      <p:ext uri="{BB962C8B-B14F-4D97-AF65-F5344CB8AC3E}">
        <p14:creationId xmlns:p14="http://schemas.microsoft.com/office/powerpoint/2010/main" val="3590211384"/>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85FCC-3AF7-4133-B490-05971A93B1F7}" type="datetimeFigureOut">
              <a:rPr lang="en-US" smtClean="0"/>
              <a:t>2/14/2019</a:t>
            </a:fld>
            <a:endParaRPr lang="en-US"/>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C0037-B5E5-4EEF-999C-200EBB20EE8A}" type="slidenum">
              <a:rPr lang="en-US" smtClean="0"/>
              <a:t>‹#›</a:t>
            </a:fld>
            <a:endParaRPr lang="en-US"/>
          </a:p>
        </p:txBody>
      </p:sp>
    </p:spTree>
    <p:extLst>
      <p:ext uri="{BB962C8B-B14F-4D97-AF65-F5344CB8AC3E}">
        <p14:creationId xmlns:p14="http://schemas.microsoft.com/office/powerpoint/2010/main" val="1115995900"/>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r>
              <a:rPr lang="en-US" smtClean="0"/>
              <a:t>1/29/2016</a:t>
            </a:r>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en-US" smtClean="0"/>
              <a:t>Racial and Ethnic Inequalities in Dementia Incidence and Survival</a:t>
            </a:r>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195583512"/>
      </p:ext>
    </p:extLst>
  </p:cSld>
  <p:clrMap bg1="dk1" tx1="lt1" bg2="dk2" tx2="lt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Lst>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blog.stata.com/2012/07/18/using-statas-random-number-generators-part-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bit.ly/2SOJer8" TargetMode="Externa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0.png"/><Relationship Id="rId4" Type="http://schemas.openxmlformats.org/officeDocument/2006/relationships/image" Target="../media/image30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0.png"/><Relationship Id="rId4" Type="http://schemas.openxmlformats.org/officeDocument/2006/relationships/image" Target="../media/image30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0.png"/><Relationship Id="rId4" Type="http://schemas.openxmlformats.org/officeDocument/2006/relationships/image" Target="../media/image30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0.png"/><Relationship Id="rId4" Type="http://schemas.openxmlformats.org/officeDocument/2006/relationships/image" Target="../media/image300.png"/></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0.png"/><Relationship Id="rId4" Type="http://schemas.openxmlformats.org/officeDocument/2006/relationships/image" Target="../media/image30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0.png"/><Relationship Id="rId4" Type="http://schemas.openxmlformats.org/officeDocument/2006/relationships/image" Target="../media/image30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40.png"/></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048" y="2166364"/>
            <a:ext cx="11280276" cy="1739347"/>
          </a:xfrm>
        </p:spPr>
        <p:txBody>
          <a:bodyPr>
            <a:noAutofit/>
          </a:bodyPr>
          <a:lstStyle/>
          <a:p>
            <a:pPr algn="l">
              <a:lnSpc>
                <a:spcPct val="110000"/>
              </a:lnSpc>
            </a:pPr>
            <a:r>
              <a:rPr lang="en-US" sz="3200" dirty="0" smtClean="0">
                <a:latin typeface="Verdana" panose="020B0604030504040204" pitchFamily="34" charset="0"/>
                <a:ea typeface="Verdana" panose="020B0604030504040204" pitchFamily="34" charset="0"/>
                <a:cs typeface="Verdana" panose="020B0604030504040204" pitchFamily="34" charset="0"/>
              </a:rPr>
              <a:t>Part 2: Monte Carlo Simulations for quantifying confounding bias and Collider-Stratification bias</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1524000" y="3996250"/>
            <a:ext cx="9144000" cy="1756368"/>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Elizabeth Rose Mayeda, PhD, MPH</a:t>
            </a:r>
          </a:p>
          <a:p>
            <a:r>
              <a:rPr lang="en-US" dirty="0">
                <a:latin typeface="Verdana" panose="020B0604030504040204" pitchFamily="34" charset="0"/>
                <a:ea typeface="Verdana" panose="020B0604030504040204" pitchFamily="34" charset="0"/>
                <a:cs typeface="Verdana" panose="020B0604030504040204" pitchFamily="34" charset="0"/>
              </a:rPr>
              <a:t>UCSF Epi Tools Workshop </a:t>
            </a:r>
          </a:p>
          <a:p>
            <a:r>
              <a:rPr lang="en-US" dirty="0">
                <a:latin typeface="Verdana" panose="020B0604030504040204" pitchFamily="34" charset="0"/>
                <a:ea typeface="Verdana" panose="020B0604030504040204" pitchFamily="34" charset="0"/>
                <a:cs typeface="Verdana" panose="020B0604030504040204" pitchFamily="34" charset="0"/>
              </a:rPr>
              <a:t>Quantitative Bias Analysis</a:t>
            </a:r>
          </a:p>
          <a:p>
            <a:r>
              <a:rPr lang="en-US" dirty="0">
                <a:latin typeface="Verdana" panose="020B0604030504040204" pitchFamily="34" charset="0"/>
                <a:ea typeface="Verdana" panose="020B0604030504040204" pitchFamily="34" charset="0"/>
                <a:cs typeface="Verdana" panose="020B0604030504040204" pitchFamily="34" charset="0"/>
              </a:rPr>
              <a:t>February 14, 2019 </a:t>
            </a:r>
          </a:p>
          <a:p>
            <a:r>
              <a:rPr lang="en-US" dirty="0">
                <a:latin typeface="Verdana" panose="020B0604030504040204" pitchFamily="34" charset="0"/>
                <a:ea typeface="Verdana" panose="020B0604030504040204" pitchFamily="34" charset="0"/>
                <a:cs typeface="Verdana" panose="020B0604030504040204" pitchFamily="34" charset="0"/>
              </a:rPr>
              <a:t>ermayeda@ph.ucla.edu</a:t>
            </a:r>
          </a:p>
          <a:p>
            <a:r>
              <a:rPr lang="en-US" dirty="0">
                <a:latin typeface="Verdana" panose="020B0604030504040204" pitchFamily="34" charset="0"/>
                <a:ea typeface="Verdana" panose="020B0604030504040204" pitchFamily="34" charset="0"/>
                <a:cs typeface="Verdana" panose="020B0604030504040204" pitchFamily="34" charset="0"/>
              </a:rPr>
              <a:t>@</a:t>
            </a:r>
            <a:r>
              <a:rPr lang="en-US">
                <a:latin typeface="Verdana" panose="020B0604030504040204" pitchFamily="34" charset="0"/>
                <a:ea typeface="Verdana" panose="020B0604030504040204" pitchFamily="34" charset="0"/>
                <a:cs typeface="Verdana" panose="020B0604030504040204" pitchFamily="34" charset="0"/>
              </a:rPr>
              <a:t>er_mayeda</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a:xfrm>
            <a:off x="11119945" y="6422855"/>
            <a:ext cx="485246" cy="244646"/>
          </a:xfrm>
        </p:spPr>
        <p:txBody>
          <a:bodyPr/>
          <a:lstStyle/>
          <a:p>
            <a:fld id="{63875DB0-F7A3-40DB-8331-DEB043A8C99F}" type="slidenum">
              <a:rPr lang="en-US" sz="1600" smtClean="0">
                <a:latin typeface="Arial" panose="020B0604020202020204" pitchFamily="34" charset="0"/>
                <a:ea typeface="Verdana" panose="020B0604030504040204" pitchFamily="34" charset="0"/>
                <a:cs typeface="Arial" panose="020B0604020202020204" pitchFamily="34" charset="0"/>
              </a:rPr>
              <a:t>1</a:t>
            </a:fld>
            <a:endParaRPr lang="en-US" sz="16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863866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526" y="1388962"/>
            <a:ext cx="11171274" cy="4644332"/>
          </a:xfrm>
        </p:spPr>
        <p:txBody>
          <a:bodyPr/>
          <a:lstStyle/>
          <a:p>
            <a:r>
              <a:rPr lang="en-US" dirty="0" smtClean="0"/>
              <a:t>Local </a:t>
            </a:r>
            <a:r>
              <a:rPr lang="en-US" dirty="0"/>
              <a:t>macro variables</a:t>
            </a:r>
          </a:p>
          <a:p>
            <a:pPr lvl="1"/>
            <a:r>
              <a:rPr lang="en-US" sz="2000" dirty="0">
                <a:latin typeface="Courier New" panose="02070309020205020404" pitchFamily="49" charset="0"/>
                <a:cs typeface="Courier New" panose="02070309020205020404" pitchFamily="49" charset="0"/>
              </a:rPr>
              <a:t>local </a:t>
            </a:r>
            <a:r>
              <a:rPr lang="en-US" sz="2000" dirty="0" smtClean="0">
                <a:latin typeface="Courier New" panose="02070309020205020404" pitchFamily="49" charset="0"/>
                <a:cs typeface="Courier New" panose="02070309020205020404" pitchFamily="49" charset="0"/>
              </a:rPr>
              <a:t>x 1 </a:t>
            </a:r>
            <a:r>
              <a:rPr lang="en-US" sz="2000" dirty="0">
                <a:latin typeface="Courier New" panose="02070309020205020404" pitchFamily="49" charset="0"/>
                <a:cs typeface="Courier New" panose="02070309020205020404" pitchFamily="49" charset="0"/>
              </a:rPr>
              <a:t>//creates a local macro </a:t>
            </a:r>
            <a:r>
              <a:rPr lang="en-US" sz="2000" dirty="0" smtClean="0">
                <a:latin typeface="Courier New" panose="02070309020205020404" pitchFamily="49" charset="0"/>
                <a:cs typeface="Courier New" panose="02070309020205020404" pitchFamily="49" charset="0"/>
              </a:rPr>
              <a:t>variable named </a:t>
            </a:r>
            <a:r>
              <a:rPr lang="en-US" sz="2000" dirty="0">
                <a:latin typeface="Courier New" panose="02070309020205020404" pitchFamily="49" charset="0"/>
                <a:cs typeface="Courier New" panose="02070309020205020404" pitchFamily="49" charset="0"/>
              </a:rPr>
              <a:t>x </a:t>
            </a:r>
            <a:r>
              <a:rPr lang="en-US" sz="2000" dirty="0" smtClean="0">
                <a:latin typeface="Courier New" panose="02070309020205020404" pitchFamily="49" charset="0"/>
                <a:cs typeface="Courier New" panose="02070309020205020404" pitchFamily="49" charset="0"/>
              </a:rPr>
              <a:t>with value = </a:t>
            </a:r>
            <a:r>
              <a:rPr lang="en-US" sz="2000" dirty="0">
                <a:latin typeface="Courier New" panose="02070309020205020404" pitchFamily="49" charset="0"/>
                <a:cs typeface="Courier New" panose="02070309020205020404" pitchFamily="49" charset="0"/>
              </a:rPr>
              <a:t>1</a:t>
            </a:r>
          </a:p>
          <a:p>
            <a:pPr lvl="1"/>
            <a:r>
              <a:rPr lang="en-US" sz="2000" dirty="0"/>
              <a:t>To call the local </a:t>
            </a:r>
            <a:r>
              <a:rPr lang="en-US" sz="2000" dirty="0" smtClean="0"/>
              <a:t>macro variable, surrounded variable by </a:t>
            </a:r>
            <a:r>
              <a:rPr lang="en-US" sz="2000" dirty="0"/>
              <a:t>a specific set of quotation marks: </a:t>
            </a:r>
            <a:r>
              <a:rPr lang="en-US" sz="2000" dirty="0">
                <a:latin typeface="Courier New" panose="02070309020205020404" pitchFamily="49" charset="0"/>
                <a:cs typeface="Courier New" panose="02070309020205020404" pitchFamily="49" charset="0"/>
              </a:rPr>
              <a:t>`x’</a:t>
            </a:r>
          </a:p>
          <a:p>
            <a:pPr lvl="1"/>
            <a:r>
              <a:rPr lang="en-US" sz="2000" dirty="0"/>
              <a:t>A local macro </a:t>
            </a:r>
            <a:r>
              <a:rPr lang="en-US" sz="2000" dirty="0" smtClean="0"/>
              <a:t>variable is </a:t>
            </a:r>
            <a:r>
              <a:rPr lang="en-US" sz="2000" dirty="0"/>
              <a:t>temporarily </a:t>
            </a:r>
            <a:r>
              <a:rPr lang="en-US" sz="2000" dirty="0" smtClean="0"/>
              <a:t>defined and only </a:t>
            </a:r>
            <a:r>
              <a:rPr lang="en-US" sz="2000" dirty="0"/>
              <a:t>exists within the </a:t>
            </a:r>
            <a:r>
              <a:rPr lang="en-US" sz="2000" dirty="0" smtClean="0"/>
              <a:t>program </a:t>
            </a:r>
            <a:r>
              <a:rPr lang="en-US" sz="2000" dirty="0"/>
              <a:t>in which it is </a:t>
            </a:r>
            <a:r>
              <a:rPr lang="en-US" sz="2000" dirty="0" smtClean="0"/>
              <a:t>defined</a:t>
            </a:r>
          </a:p>
          <a:p>
            <a:r>
              <a:rPr lang="en-US" dirty="0"/>
              <a:t>Global macro variables</a:t>
            </a:r>
          </a:p>
          <a:p>
            <a:pPr marL="574675" lvl="1" indent="-287338"/>
            <a:r>
              <a:rPr lang="en-US" sz="2000" dirty="0">
                <a:latin typeface="Courier New" panose="02070309020205020404" pitchFamily="49" charset="0"/>
                <a:cs typeface="Courier New" panose="02070309020205020404" pitchFamily="49" charset="0"/>
              </a:rPr>
              <a:t>global x 1 //creates a global macro variable </a:t>
            </a:r>
            <a:r>
              <a:rPr lang="en-US" sz="2000" dirty="0">
                <a:solidFill>
                  <a:srgbClr val="17406D"/>
                </a:solidFill>
                <a:latin typeface="Courier New" panose="02070309020205020404" pitchFamily="49" charset="0"/>
                <a:cs typeface="Courier New" panose="02070309020205020404" pitchFamily="49" charset="0"/>
              </a:rPr>
              <a:t>named x with value = 1</a:t>
            </a:r>
          </a:p>
          <a:p>
            <a:pPr marL="574675" lvl="1" indent="-285750"/>
            <a:r>
              <a:rPr lang="en-US" sz="2000" dirty="0">
                <a:solidFill>
                  <a:srgbClr val="17406D"/>
                </a:solidFill>
              </a:rPr>
              <a:t>To call the global macro variable, put a “$” before the variable name: </a:t>
            </a:r>
            <a:r>
              <a:rPr lang="en-US" sz="2000" dirty="0">
                <a:solidFill>
                  <a:srgbClr val="17406D"/>
                </a:solidFill>
                <a:latin typeface="Courier New" panose="02070309020205020404" pitchFamily="49" charset="0"/>
                <a:cs typeface="Courier New" panose="02070309020205020404" pitchFamily="49" charset="0"/>
              </a:rPr>
              <a:t>$x</a:t>
            </a:r>
          </a:p>
          <a:p>
            <a:pPr marL="574675" lvl="1" indent="-285750"/>
            <a:r>
              <a:rPr lang="en-US" sz="2000" dirty="0">
                <a:solidFill>
                  <a:srgbClr val="17406D"/>
                </a:solidFill>
              </a:rPr>
              <a:t>A global macro </a:t>
            </a:r>
            <a:r>
              <a:rPr lang="en-US" sz="2000" dirty="0" smtClean="0">
                <a:solidFill>
                  <a:srgbClr val="17406D"/>
                </a:solidFill>
              </a:rPr>
              <a:t>variable is available to all programs in your Stata session</a:t>
            </a:r>
            <a:endParaRPr lang="en-US" sz="2000" dirty="0">
              <a:solidFill>
                <a:srgbClr val="17406D"/>
              </a:solidFill>
            </a:endParaRPr>
          </a:p>
          <a:p>
            <a:pPr lvl="1"/>
            <a:endParaRPr lang="en-US" sz="2000" dirty="0"/>
          </a:p>
          <a:p>
            <a:pPr lvl="3"/>
            <a:endParaRPr lang="en-US" sz="1800" dirty="0">
              <a:solidFill>
                <a:schemeClr val="accent5"/>
              </a:solidFill>
            </a:endParaRPr>
          </a:p>
        </p:txBody>
      </p:sp>
      <p:sp>
        <p:nvSpPr>
          <p:cNvPr id="4" name="Slide Number Placeholder 3"/>
          <p:cNvSpPr>
            <a:spLocks noGrp="1"/>
          </p:cNvSpPr>
          <p:nvPr>
            <p:ph type="sldNum" sz="quarter" idx="4"/>
          </p:nvPr>
        </p:nvSpPr>
        <p:spPr>
          <a:xfrm>
            <a:off x="11397551" y="6453504"/>
            <a:ext cx="328081" cy="155233"/>
          </a:xfrm>
        </p:spPr>
        <p:txBody>
          <a:bodyPr/>
          <a:lstStyle/>
          <a:p>
            <a:fld id="{7BCC8D0D-EAEC-449D-9161-023DFF90F2E2}" type="slidenum">
              <a:rPr lang="en-US" smtClean="0"/>
              <a:pPr/>
              <a:t>10</a:t>
            </a:fld>
            <a:endParaRPr lang="en-US" dirty="0"/>
          </a:p>
        </p:txBody>
      </p:sp>
      <p:sp>
        <p:nvSpPr>
          <p:cNvPr id="7" name="Title 1"/>
          <p:cNvSpPr>
            <a:spLocks noGrp="1"/>
          </p:cNvSpPr>
          <p:nvPr>
            <p:ph type="title"/>
          </p:nvPr>
        </p:nvSpPr>
        <p:spPr>
          <a:xfrm>
            <a:off x="486834" y="324613"/>
            <a:ext cx="11218332" cy="1077218"/>
          </a:xfrm>
        </p:spPr>
        <p:txBody>
          <a:bodyPr/>
          <a:lstStyle/>
          <a:p>
            <a:pPr>
              <a:lnSpc>
                <a:spcPct val="100000"/>
              </a:lnSpc>
            </a:pPr>
            <a:r>
              <a:rPr lang="en-US" sz="3200" dirty="0" smtClean="0">
                <a:solidFill>
                  <a:schemeClr val="tx2"/>
                </a:solidFill>
              </a:rPr>
              <a:t>Macro variables in Stata: Variables you are storing in Stata memory that you don’t see in your data set</a:t>
            </a:r>
            <a:endParaRPr lang="en-US" sz="3200" dirty="0">
              <a:solidFill>
                <a:schemeClr val="tx2"/>
              </a:solidFill>
            </a:endParaRPr>
          </a:p>
        </p:txBody>
      </p:sp>
    </p:spTree>
    <p:extLst>
      <p:ext uri="{BB962C8B-B14F-4D97-AF65-F5344CB8AC3E}">
        <p14:creationId xmlns:p14="http://schemas.microsoft.com/office/powerpoint/2010/main" val="61940375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711" y="353829"/>
            <a:ext cx="11000410" cy="929485"/>
          </a:xfrm>
        </p:spPr>
        <p:txBody>
          <a:bodyPr/>
          <a:lstStyle/>
          <a:p>
            <a:r>
              <a:rPr lang="en-US" sz="3200" dirty="0" smtClean="0"/>
              <a:t>Generating continuous and binary variables in Stata</a:t>
            </a:r>
            <a:endParaRPr lang="en-US" sz="3200" dirty="0"/>
          </a:p>
        </p:txBody>
      </p:sp>
      <p:sp>
        <p:nvSpPr>
          <p:cNvPr id="3" name="Content Placeholder 2"/>
          <p:cNvSpPr>
            <a:spLocks noGrp="1"/>
          </p:cNvSpPr>
          <p:nvPr>
            <p:ph idx="1"/>
          </p:nvPr>
        </p:nvSpPr>
        <p:spPr/>
        <p:txBody>
          <a:bodyPr/>
          <a:lstStyle/>
          <a:p>
            <a:pPr>
              <a:spcAft>
                <a:spcPts val="600"/>
              </a:spcAft>
            </a:pPr>
            <a:r>
              <a:rPr lang="en-US" dirty="0"/>
              <a:t>Generating continuous variables:</a:t>
            </a:r>
          </a:p>
          <a:p>
            <a:pPr marL="284163" indent="0">
              <a:spcAft>
                <a:spcPts val="600"/>
              </a:spcAft>
              <a:buNone/>
            </a:pPr>
            <a:r>
              <a:rPr lang="en-US" dirty="0">
                <a:latin typeface="Courier New" panose="02070309020205020404" pitchFamily="49" charset="0"/>
                <a:cs typeface="Courier New" panose="02070309020205020404" pitchFamily="49" charset="0"/>
              </a:rPr>
              <a:t>*Generate A, where A~N(0,1)</a:t>
            </a:r>
          </a:p>
          <a:p>
            <a:pPr marL="520700" indent="0">
              <a:spcAft>
                <a:spcPts val="600"/>
              </a:spcAft>
              <a:buNone/>
            </a:pPr>
            <a:r>
              <a:rPr lang="en-US" dirty="0">
                <a:latin typeface="Courier New" panose="02070309020205020404" pitchFamily="49" charset="0"/>
                <a:cs typeface="Courier New" panose="02070309020205020404" pitchFamily="49" charset="0"/>
              </a:rPr>
              <a:t>gen A = </a:t>
            </a:r>
            <a:r>
              <a:rPr lang="en-US" dirty="0" err="1">
                <a:latin typeface="Courier New" panose="02070309020205020404" pitchFamily="49" charset="0"/>
                <a:cs typeface="Courier New" panose="02070309020205020404" pitchFamily="49" charset="0"/>
              </a:rPr>
              <a:t>rnormal</a:t>
            </a:r>
            <a:r>
              <a:rPr lang="en-US" dirty="0" smtClean="0">
                <a:latin typeface="Courier New" panose="02070309020205020404" pitchFamily="49" charset="0"/>
                <a:cs typeface="Courier New" panose="02070309020205020404" pitchFamily="49" charset="0"/>
              </a:rPr>
              <a:t>()</a:t>
            </a:r>
          </a:p>
          <a:p>
            <a:pPr marL="520700" indent="0">
              <a:spcAft>
                <a:spcPts val="600"/>
              </a:spcAft>
              <a:buNone/>
            </a:pPr>
            <a:endParaRPr lang="en-US" sz="1600" dirty="0" smtClean="0">
              <a:latin typeface="Courier New" panose="02070309020205020404" pitchFamily="49" charset="0"/>
              <a:cs typeface="Courier New" panose="02070309020205020404" pitchFamily="49" charset="0"/>
            </a:endParaRPr>
          </a:p>
          <a:p>
            <a:pPr>
              <a:spcAft>
                <a:spcPts val="600"/>
              </a:spcAft>
            </a:pPr>
            <a:r>
              <a:rPr lang="en-US" dirty="0" smtClean="0"/>
              <a:t>Generating </a:t>
            </a:r>
            <a:r>
              <a:rPr lang="en-US" dirty="0"/>
              <a:t>binary variables:</a:t>
            </a:r>
          </a:p>
          <a:p>
            <a:pPr marL="230187" lvl="1" indent="0">
              <a:spcAft>
                <a:spcPts val="600"/>
              </a:spcAft>
              <a:buNone/>
            </a:pPr>
            <a:r>
              <a:rPr lang="en-US" sz="2400" dirty="0" smtClean="0">
                <a:latin typeface="Courier New" panose="02070309020205020404" pitchFamily="49" charset="0"/>
                <a:cs typeface="Courier New" panose="02070309020205020404" pitchFamily="49" charset="0"/>
              </a:rPr>
              <a:t>*Specify Probability(C)</a:t>
            </a:r>
            <a:endParaRPr lang="en-US" sz="2400" dirty="0">
              <a:latin typeface="Courier New" panose="02070309020205020404" pitchFamily="49" charset="0"/>
              <a:cs typeface="Courier New" panose="02070309020205020404" pitchFamily="49" charset="0"/>
            </a:endParaRPr>
          </a:p>
          <a:p>
            <a:pPr marL="515937" lvl="2" indent="0">
              <a:spcAft>
                <a:spcPts val="600"/>
              </a:spcAft>
              <a:buNone/>
            </a:pPr>
            <a:r>
              <a:rPr lang="en-US" sz="2400" dirty="0" smtClean="0">
                <a:latin typeface="Courier New" panose="02070309020205020404" pitchFamily="49" charset="0"/>
                <a:cs typeface="Courier New" panose="02070309020205020404" pitchFamily="49" charset="0"/>
              </a:rPr>
              <a:t>Gen P_C = </a:t>
            </a:r>
            <a:r>
              <a:rPr lang="en-US" sz="2400" dirty="0">
                <a:latin typeface="Courier New" panose="02070309020205020404" pitchFamily="49" charset="0"/>
                <a:cs typeface="Courier New" panose="02070309020205020404" pitchFamily="49" charset="0"/>
              </a:rPr>
              <a:t>0.67 </a:t>
            </a:r>
          </a:p>
          <a:p>
            <a:pPr marL="236538" lvl="2" indent="0">
              <a:spcAft>
                <a:spcPts val="600"/>
              </a:spcAft>
              <a:buNone/>
            </a:pPr>
            <a:r>
              <a:rPr lang="en-US" sz="2400" dirty="0">
                <a:latin typeface="Courier New" panose="02070309020205020404" pitchFamily="49" charset="0"/>
                <a:cs typeface="Courier New" panose="02070309020205020404" pitchFamily="49" charset="0"/>
              </a:rPr>
              <a:t>*Generate C</a:t>
            </a:r>
          </a:p>
          <a:p>
            <a:pPr marL="515937" lvl="2" indent="0">
              <a:spcAft>
                <a:spcPts val="600"/>
              </a:spcAft>
              <a:buNone/>
            </a:pPr>
            <a:r>
              <a:rPr lang="en-US" sz="2400" dirty="0" smtClean="0">
                <a:latin typeface="Courier New" panose="02070309020205020404" pitchFamily="49" charset="0"/>
                <a:cs typeface="Courier New" panose="02070309020205020404" pitchFamily="49" charset="0"/>
              </a:rPr>
              <a:t>gen </a:t>
            </a:r>
            <a:r>
              <a:rPr lang="en-US" sz="2400" dirty="0">
                <a:latin typeface="Courier New" panose="02070309020205020404" pitchFamily="49" charset="0"/>
                <a:cs typeface="Courier New" panose="02070309020205020404" pitchFamily="49" charset="0"/>
              </a:rPr>
              <a:t>C = </a:t>
            </a:r>
            <a:r>
              <a:rPr lang="en-US" sz="2400" dirty="0" err="1">
                <a:latin typeface="Courier New" panose="02070309020205020404" pitchFamily="49" charset="0"/>
                <a:cs typeface="Courier New" panose="02070309020205020404" pitchFamily="49" charset="0"/>
              </a:rPr>
              <a:t>runiform</a:t>
            </a:r>
            <a:r>
              <a:rPr lang="en-US" sz="2400" dirty="0" smtClean="0">
                <a:latin typeface="Courier New" panose="02070309020205020404" pitchFamily="49" charset="0"/>
                <a:cs typeface="Courier New" panose="02070309020205020404" pitchFamily="49" charset="0"/>
              </a:rPr>
              <a:t>()&gt; P_C</a:t>
            </a:r>
            <a:r>
              <a:rPr lang="en-US" sz="2400" dirty="0"/>
              <a:t>	</a:t>
            </a:r>
          </a:p>
        </p:txBody>
      </p:sp>
      <p:sp>
        <p:nvSpPr>
          <p:cNvPr id="4" name="Slide Number Placeholder 3"/>
          <p:cNvSpPr>
            <a:spLocks noGrp="1"/>
          </p:cNvSpPr>
          <p:nvPr>
            <p:ph type="sldNum" sz="quarter" idx="4"/>
          </p:nvPr>
        </p:nvSpPr>
        <p:spPr/>
        <p:txBody>
          <a:bodyPr/>
          <a:lstStyle/>
          <a:p>
            <a:fld id="{7BCC8D0D-EAEC-449D-9161-023DFF90F2E2}" type="slidenum">
              <a:rPr lang="en-US" smtClean="0"/>
              <a:pPr/>
              <a:t>11</a:t>
            </a:fld>
            <a:endParaRPr lang="en-US" dirty="0"/>
          </a:p>
        </p:txBody>
      </p:sp>
      <p:sp>
        <p:nvSpPr>
          <p:cNvPr id="5" name="Line Callout 2 4"/>
          <p:cNvSpPr/>
          <p:nvPr/>
        </p:nvSpPr>
        <p:spPr bwMode="auto">
          <a:xfrm>
            <a:off x="6411433" y="1730984"/>
            <a:ext cx="5323367" cy="3519290"/>
          </a:xfrm>
          <a:prstGeom prst="borderCallout2">
            <a:avLst>
              <a:gd name="adj1" fmla="val 48896"/>
              <a:gd name="adj2" fmla="val 191"/>
              <a:gd name="adj3" fmla="val 49002"/>
              <a:gd name="adj4" fmla="val -19094"/>
              <a:gd name="adj5" fmla="val 89756"/>
              <a:gd name="adj6" fmla="val -37795"/>
            </a:avLst>
          </a:prstGeom>
          <a:noFill/>
          <a:ln w="19050" algn="ctr">
            <a:solidFill>
              <a:schemeClr val="tx1"/>
            </a:solidFill>
            <a:miter lim="800000"/>
            <a:headEnd/>
            <a:tailEnd/>
          </a:ln>
        </p:spPr>
        <p:txBody>
          <a:bodyPr wrap="none" tIns="91440" bIns="91440" rtlCol="0" anchor="t"/>
          <a:lstStyle/>
          <a:p>
            <a:pPr algn="ctr">
              <a:lnSpc>
                <a:spcPct val="90000"/>
              </a:lnSpc>
            </a:pPr>
            <a:r>
              <a:rPr lang="en-US" sz="2400" dirty="0" err="1">
                <a:latin typeface="+mj-lt"/>
              </a:rPr>
              <a:t>runiform</a:t>
            </a:r>
            <a:r>
              <a:rPr lang="en-US" sz="2400" dirty="0">
                <a:latin typeface="+mj-lt"/>
              </a:rPr>
              <a:t>() produces random </a:t>
            </a:r>
          </a:p>
          <a:p>
            <a:pPr algn="ctr">
              <a:lnSpc>
                <a:spcPct val="90000"/>
              </a:lnSpc>
            </a:pPr>
            <a:r>
              <a:rPr lang="en-US" sz="2400" dirty="0">
                <a:latin typeface="+mj-lt"/>
              </a:rPr>
              <a:t>numbers over [0,1)</a:t>
            </a:r>
          </a:p>
          <a:p>
            <a:pPr algn="ctr">
              <a:lnSpc>
                <a:spcPct val="90000"/>
              </a:lnSpc>
            </a:pPr>
            <a:endParaRPr lang="en-US" sz="2400" dirty="0">
              <a:latin typeface="+mj-lt"/>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29" t="32781" r="73258" b="48864"/>
          <a:stretch/>
        </p:blipFill>
        <p:spPr bwMode="auto">
          <a:xfrm>
            <a:off x="6852394" y="2504473"/>
            <a:ext cx="4638788" cy="219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auto">
          <a:xfrm>
            <a:off x="6741044" y="2337096"/>
            <a:ext cx="132616" cy="2575145"/>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cxnSp>
        <p:nvCxnSpPr>
          <p:cNvPr id="10" name="Straight Arrow Connector 9"/>
          <p:cNvCxnSpPr>
            <a:stCxn id="12" idx="0"/>
          </p:cNvCxnSpPr>
          <p:nvPr/>
        </p:nvCxnSpPr>
        <p:spPr>
          <a:xfrm flipH="1" flipV="1">
            <a:off x="9898912" y="4359349"/>
            <a:ext cx="1304" cy="473981"/>
          </a:xfrm>
          <a:prstGeom prst="straightConnector1">
            <a:avLst/>
          </a:prstGeom>
          <a:ln w="28575">
            <a:solidFill>
              <a:schemeClr val="tx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auto">
          <a:xfrm>
            <a:off x="9497483" y="4833330"/>
            <a:ext cx="805466" cy="369332"/>
          </a:xfrm>
          <a:prstGeom prst="rect">
            <a:avLst/>
          </a:prstGeom>
          <a:noFill/>
          <a:ln w="19050" algn="ctr">
            <a:noFill/>
            <a:miter lim="800000"/>
            <a:headEnd/>
            <a:tailEnd/>
          </a:ln>
        </p:spPr>
        <p:txBody>
          <a:bodyPr wrap="square" lIns="0" tIns="0" rIns="0" bIns="0" rtlCol="0">
            <a:spAutoFit/>
          </a:bodyPr>
          <a:lstStyle/>
          <a:p>
            <a:pPr algn="ctr"/>
            <a:r>
              <a:rPr lang="en-US" sz="2400" dirty="0">
                <a:latin typeface="+mj-lt"/>
              </a:rPr>
              <a:t>0.67</a:t>
            </a:r>
          </a:p>
        </p:txBody>
      </p:sp>
      <p:sp>
        <p:nvSpPr>
          <p:cNvPr id="13" name="Rectangle 12"/>
          <p:cNvSpPr/>
          <p:nvPr/>
        </p:nvSpPr>
        <p:spPr>
          <a:xfrm>
            <a:off x="574158" y="5503107"/>
            <a:ext cx="11004697" cy="759503"/>
          </a:xfrm>
          <a:prstGeom prst="rect">
            <a:avLst/>
          </a:prstGeom>
        </p:spPr>
        <p:txBody>
          <a:bodyPr wrap="square">
            <a:spAutoFit/>
          </a:bodyPr>
          <a:lstStyle/>
          <a:p>
            <a:pPr>
              <a:lnSpc>
                <a:spcPct val="114000"/>
              </a:lnSpc>
            </a:pPr>
            <a:r>
              <a:rPr lang="en-US" sz="2000" dirty="0">
                <a:latin typeface="Verdana" panose="020B0604030504040204" pitchFamily="34" charset="0"/>
                <a:ea typeface="Verdana" panose="020B0604030504040204" pitchFamily="34" charset="0"/>
                <a:cs typeface="Verdana" panose="020B0604030504040204" pitchFamily="34" charset="0"/>
              </a:rPr>
              <a:t>Documentation on Stata’s random number generators: </a:t>
            </a:r>
            <a:r>
              <a:rPr lang="en-US" sz="2000" dirty="0">
                <a:latin typeface="Verdana" panose="020B0604030504040204" pitchFamily="34" charset="0"/>
                <a:ea typeface="Verdana" panose="020B0604030504040204" pitchFamily="34" charset="0"/>
                <a:cs typeface="Verdana" panose="020B0604030504040204" pitchFamily="34" charset="0"/>
                <a:hlinkClick r:id="rId4"/>
              </a:rPr>
              <a:t>http://blog.stata.com/2012/07/18/using-statas-random-number-generators-part-1</a:t>
            </a:r>
            <a:r>
              <a:rPr lang="en-US" sz="2000" dirty="0" smtClean="0">
                <a:latin typeface="Verdana" panose="020B0604030504040204" pitchFamily="34" charset="0"/>
                <a:ea typeface="Verdana" panose="020B0604030504040204" pitchFamily="34" charset="0"/>
                <a:cs typeface="Verdana" panose="020B0604030504040204" pitchFamily="34" charset="0"/>
                <a:hlinkClick r:id="rId4"/>
              </a:rPr>
              <a:t>/</a:t>
            </a:r>
            <a:endParaRPr lang="en-US" sz="20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8459720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pPr algn="l">
              <a:lnSpc>
                <a:spcPct val="110000"/>
              </a:lnSpc>
            </a:pPr>
            <a:r>
              <a:rPr lang="en-US" sz="4000" cap="none" dirty="0" smtClean="0">
                <a:latin typeface="Verdana" panose="020B0604030504040204" pitchFamily="34" charset="0"/>
                <a:ea typeface="Verdana" panose="020B0604030504040204" pitchFamily="34" charset="0"/>
                <a:cs typeface="Verdana" panose="020B0604030504040204" pitchFamily="34" charset="0"/>
              </a:rPr>
              <a:t>Simulation exercise: Confounding bias</a:t>
            </a:r>
            <a:endParaRPr lang="en-US" sz="4000" cap="none" dirty="0"/>
          </a:p>
        </p:txBody>
      </p:sp>
      <p:sp>
        <p:nvSpPr>
          <p:cNvPr id="5" name="Subtitle 4"/>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a:xfrm>
            <a:off x="11096367" y="6422855"/>
            <a:ext cx="508823" cy="244646"/>
          </a:xfrm>
        </p:spPr>
        <p:txBody>
          <a:bodyPr/>
          <a:lstStyle/>
          <a:p>
            <a:fld id="{19DC0037-B5E5-4EEF-999C-200EBB20EE8A}" type="slidenum">
              <a:rPr lang="en-US" sz="1600" smtClean="0">
                <a:latin typeface="Verdana" panose="020B0604030504040204" pitchFamily="34" charset="0"/>
                <a:ea typeface="Verdana" panose="020B0604030504040204" pitchFamily="34" charset="0"/>
                <a:cs typeface="Verdana" panose="020B0604030504040204" pitchFamily="34" charset="0"/>
              </a:rPr>
              <a:t>12</a:t>
            </a:fld>
            <a:endParaRPr lang="en-US"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92019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38913"/>
            <a:ext cx="11125201" cy="1125373"/>
          </a:xfrm>
        </p:spPr>
        <p:txBody>
          <a:bodyPr/>
          <a:lstStyle/>
          <a:p>
            <a:pPr>
              <a:lnSpc>
                <a:spcPct val="110000"/>
              </a:lnSpc>
            </a:pPr>
            <a:r>
              <a:rPr lang="en-US" dirty="0" smtClean="0">
                <a:solidFill>
                  <a:schemeClr val="tx2"/>
                </a:solidFill>
              </a:rPr>
              <a:t>Example: Hypothetical cohort study with an unmeasured confounder </a:t>
            </a:r>
            <a:endParaRPr lang="en-US" dirty="0">
              <a:solidFill>
                <a:schemeClr val="tx2"/>
              </a:solidFill>
            </a:endParaRPr>
          </a:p>
        </p:txBody>
      </p:sp>
      <p:sp>
        <p:nvSpPr>
          <p:cNvPr id="3" name="Slide Number Placeholder 2"/>
          <p:cNvSpPr>
            <a:spLocks noGrp="1"/>
          </p:cNvSpPr>
          <p:nvPr>
            <p:ph type="sldNum" sz="quarter" idx="4"/>
          </p:nvPr>
        </p:nvSpPr>
        <p:spPr/>
        <p:txBody>
          <a:bodyPr/>
          <a:lstStyle/>
          <a:p>
            <a:fld id="{7BCC8D0D-EAEC-449D-9161-023DFF90F2E2}" type="slidenum">
              <a:rPr lang="en-US" sz="1600" smtClean="0"/>
              <a:pPr/>
              <a:t>13</a:t>
            </a:fld>
            <a:endParaRPr lang="en-US" sz="1600" dirty="0"/>
          </a:p>
        </p:txBody>
      </p:sp>
      <p:sp>
        <p:nvSpPr>
          <p:cNvPr id="16" name="Text Placeholder 6"/>
          <p:cNvSpPr txBox="1">
            <a:spLocks/>
          </p:cNvSpPr>
          <p:nvPr/>
        </p:nvSpPr>
        <p:spPr>
          <a:xfrm>
            <a:off x="609599" y="1564285"/>
            <a:ext cx="10990521" cy="3780238"/>
          </a:xfrm>
          <a:prstGeom prst="rect">
            <a:avLst/>
          </a:prstGeom>
        </p:spPr>
        <p:txBody>
          <a:bodyPr vert="horz" wrap="square" lIns="91440" tIns="45720" rIns="91440" bIns="45720" rtlCol="0" anchor="t">
            <a:noAutofit/>
          </a:bodyPr>
          <a:lst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pPr>
            <a:r>
              <a:rPr lang="en-US" sz="2400" dirty="0"/>
              <a:t>Causal question: </a:t>
            </a:r>
            <a:r>
              <a:rPr lang="en-US" sz="2400" dirty="0" smtClean="0"/>
              <a:t>Does “exposure” cause “outcome”?</a:t>
            </a:r>
          </a:p>
          <a:p>
            <a:pPr>
              <a:lnSpc>
                <a:spcPct val="110000"/>
              </a:lnSpc>
            </a:pPr>
            <a:r>
              <a:rPr lang="en-US" sz="2400" dirty="0" smtClean="0"/>
              <a:t>Hypothetical cohort study of 5,000 people</a:t>
            </a:r>
          </a:p>
          <a:p>
            <a:pPr>
              <a:lnSpc>
                <a:spcPct val="110000"/>
              </a:lnSpc>
            </a:pPr>
            <a:r>
              <a:rPr lang="en-US" sz="2400" dirty="0" smtClean="0"/>
              <a:t>Binary exposure</a:t>
            </a:r>
          </a:p>
          <a:p>
            <a:pPr>
              <a:lnSpc>
                <a:spcPct val="110000"/>
              </a:lnSpc>
            </a:pPr>
            <a:r>
              <a:rPr lang="en-US" sz="2400" dirty="0" smtClean="0"/>
              <a:t>Binary outcome</a:t>
            </a:r>
          </a:p>
          <a:p>
            <a:pPr>
              <a:lnSpc>
                <a:spcPct val="110000"/>
              </a:lnSpc>
            </a:pPr>
            <a:r>
              <a:rPr lang="en-US" sz="2400" dirty="0" smtClean="0"/>
              <a:t>Unmeasured continuous confounder </a:t>
            </a:r>
            <a:r>
              <a:rPr lang="en-US" sz="2400" i="1" dirty="0" smtClean="0"/>
              <a:t>U</a:t>
            </a:r>
          </a:p>
          <a:p>
            <a:pPr>
              <a:lnSpc>
                <a:spcPct val="110000"/>
              </a:lnSpc>
            </a:pPr>
            <a:r>
              <a:rPr lang="en-US" sz="2400" dirty="0" err="1" smtClean="0">
                <a:solidFill>
                  <a:srgbClr val="17406D"/>
                </a:solidFill>
              </a:rPr>
              <a:t>Estimand</a:t>
            </a:r>
            <a:r>
              <a:rPr lang="en-US" sz="2400" dirty="0" smtClean="0">
                <a:solidFill>
                  <a:srgbClr val="17406D"/>
                </a:solidFill>
              </a:rPr>
              <a:t> of interest: odds ratio for the effect of exposure on the outcome </a:t>
            </a:r>
            <a:endParaRPr lang="en-US" sz="2400" dirty="0">
              <a:solidFill>
                <a:srgbClr val="17406D"/>
              </a:solidFill>
            </a:endParaRPr>
          </a:p>
          <a:p>
            <a:pPr>
              <a:lnSpc>
                <a:spcPct val="110000"/>
              </a:lnSpc>
            </a:pPr>
            <a:r>
              <a:rPr lang="en-US" sz="2400" dirty="0" smtClean="0"/>
              <a:t>For </a:t>
            </a:r>
            <a:r>
              <a:rPr lang="en-US" sz="2400" dirty="0"/>
              <a:t>simplicity, we will simulate under the sharp </a:t>
            </a:r>
            <a:r>
              <a:rPr lang="en-US" sz="2400" dirty="0" smtClean="0"/>
              <a:t>null</a:t>
            </a:r>
            <a:r>
              <a:rPr lang="en-US" sz="2400" i="1" dirty="0" smtClean="0"/>
              <a:t> </a:t>
            </a:r>
            <a:r>
              <a:rPr lang="en-US" sz="2400" dirty="0" smtClean="0"/>
              <a:t>in this exercise (no effect of exposure on the outcome for any individual in the population) and assume no other sources of bias</a:t>
            </a:r>
            <a:endParaRPr lang="en-US" dirty="0"/>
          </a:p>
        </p:txBody>
      </p:sp>
      <p:grpSp>
        <p:nvGrpSpPr>
          <p:cNvPr id="15" name="Group 14"/>
          <p:cNvGrpSpPr/>
          <p:nvPr/>
        </p:nvGrpSpPr>
        <p:grpSpPr>
          <a:xfrm>
            <a:off x="7111872" y="2323039"/>
            <a:ext cx="4622928" cy="1897937"/>
            <a:chOff x="0" y="-42057"/>
            <a:chExt cx="3124200" cy="1898633"/>
          </a:xfrm>
        </p:grpSpPr>
        <p:sp>
          <p:nvSpPr>
            <p:cNvPr id="17" name="TextBox 3"/>
            <p:cNvSpPr txBox="1"/>
            <p:nvPr/>
          </p:nvSpPr>
          <p:spPr>
            <a:xfrm>
              <a:off x="0" y="1394742"/>
              <a:ext cx="1066800" cy="461834"/>
            </a:xfrm>
            <a:prstGeom prst="rect">
              <a:avLst/>
            </a:prstGeom>
            <a:noFill/>
          </p:spPr>
          <p:txBody>
            <a:bodyPr wrap="square" rtlCol="0">
              <a:spAutoFit/>
            </a:bodyPr>
            <a:lstStyle/>
            <a:p>
              <a:pPr algn="ctr"/>
              <a:r>
                <a:rPr lang="en-US" sz="2400" dirty="0" smtClean="0">
                  <a:solidFill>
                    <a:schemeClr val="tx1">
                      <a:lumMod val="90000"/>
                      <a:lumOff val="10000"/>
                    </a:schemeClr>
                  </a:solidFill>
                  <a:latin typeface="+mj-lt"/>
                  <a:ea typeface="Times New Roman"/>
                  <a:cs typeface="Times New Roman"/>
                </a:rPr>
                <a:t>Exposure</a:t>
              </a:r>
              <a:endParaRPr lang="en-US" sz="2400" dirty="0">
                <a:solidFill>
                  <a:schemeClr val="tx1">
                    <a:lumMod val="90000"/>
                    <a:lumOff val="10000"/>
                  </a:schemeClr>
                </a:solidFill>
                <a:latin typeface="+mj-lt"/>
                <a:ea typeface="Times New Roman"/>
              </a:endParaRPr>
            </a:p>
          </p:txBody>
        </p:sp>
        <p:sp>
          <p:nvSpPr>
            <p:cNvPr id="18" name="TextBox 4"/>
            <p:cNvSpPr txBox="1"/>
            <p:nvPr/>
          </p:nvSpPr>
          <p:spPr>
            <a:xfrm>
              <a:off x="2057400" y="1375689"/>
              <a:ext cx="1066800" cy="461834"/>
            </a:xfrm>
            <a:prstGeom prst="rect">
              <a:avLst/>
            </a:prstGeom>
            <a:noFill/>
          </p:spPr>
          <p:txBody>
            <a:bodyPr wrap="square" rtlCol="0">
              <a:spAutoFit/>
            </a:bodyPr>
            <a:lstStyle/>
            <a:p>
              <a:pPr algn="ctr"/>
              <a:r>
                <a:rPr lang="en-US" sz="2400" dirty="0" smtClean="0">
                  <a:solidFill>
                    <a:schemeClr val="tx1">
                      <a:lumMod val="90000"/>
                      <a:lumOff val="10000"/>
                    </a:schemeClr>
                  </a:solidFill>
                  <a:latin typeface="+mj-lt"/>
                  <a:ea typeface="Times New Roman"/>
                  <a:cs typeface="Times New Roman"/>
                </a:rPr>
                <a:t>Outcome</a:t>
              </a:r>
              <a:endParaRPr lang="en-US" sz="2400" dirty="0">
                <a:solidFill>
                  <a:schemeClr val="tx1">
                    <a:lumMod val="90000"/>
                    <a:lumOff val="10000"/>
                  </a:schemeClr>
                </a:solidFill>
                <a:latin typeface="+mj-lt"/>
                <a:ea typeface="Times New Roman"/>
              </a:endParaRPr>
            </a:p>
          </p:txBody>
        </p:sp>
        <p:sp>
          <p:nvSpPr>
            <p:cNvPr id="19" name="TextBox 5"/>
            <p:cNvSpPr txBox="1"/>
            <p:nvPr/>
          </p:nvSpPr>
          <p:spPr>
            <a:xfrm>
              <a:off x="1046825" y="-42057"/>
              <a:ext cx="1030549" cy="461834"/>
            </a:xfrm>
            <a:prstGeom prst="rect">
              <a:avLst/>
            </a:prstGeom>
            <a:noFill/>
          </p:spPr>
          <p:txBody>
            <a:bodyPr wrap="square" rtlCol="0">
              <a:spAutoFit/>
            </a:bodyPr>
            <a:lstStyle/>
            <a:p>
              <a:pPr algn="ctr"/>
              <a:r>
                <a:rPr lang="en-US" sz="2400" i="1" dirty="0" smtClean="0">
                  <a:solidFill>
                    <a:schemeClr val="tx1">
                      <a:lumMod val="90000"/>
                      <a:lumOff val="10000"/>
                    </a:schemeClr>
                  </a:solidFill>
                  <a:latin typeface="+mj-lt"/>
                  <a:ea typeface="Times New Roman"/>
                  <a:cs typeface="Times New Roman"/>
                </a:rPr>
                <a:t>U</a:t>
              </a:r>
              <a:endParaRPr lang="en-US" sz="2400" i="1" dirty="0">
                <a:solidFill>
                  <a:schemeClr val="tx1">
                    <a:lumMod val="90000"/>
                    <a:lumOff val="10000"/>
                  </a:schemeClr>
                </a:solidFill>
                <a:latin typeface="+mj-lt"/>
                <a:ea typeface="Times New Roman"/>
              </a:endParaRPr>
            </a:p>
          </p:txBody>
        </p:sp>
        <p:cxnSp>
          <p:nvCxnSpPr>
            <p:cNvPr id="20" name="Straight Arrow Connector 19"/>
            <p:cNvCxnSpPr>
              <a:stCxn id="19" idx="2"/>
              <a:endCxn id="18" idx="0"/>
            </p:cNvCxnSpPr>
            <p:nvPr/>
          </p:nvCxnSpPr>
          <p:spPr>
            <a:xfrm>
              <a:off x="1562099" y="419777"/>
              <a:ext cx="1028701" cy="955911"/>
            </a:xfrm>
            <a:prstGeom prst="straightConnector1">
              <a:avLst/>
            </a:prstGeom>
            <a:ln w="28575">
              <a:solidFill>
                <a:schemeClr val="tx1">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9" idx="2"/>
              <a:endCxn id="17" idx="0"/>
            </p:cNvCxnSpPr>
            <p:nvPr/>
          </p:nvCxnSpPr>
          <p:spPr>
            <a:xfrm flipH="1">
              <a:off x="533400" y="419777"/>
              <a:ext cx="1028699" cy="974965"/>
            </a:xfrm>
            <a:prstGeom prst="straightConnector1">
              <a:avLst/>
            </a:prstGeom>
            <a:ln w="28575">
              <a:solidFill>
                <a:schemeClr val="tx1">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569335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627800" y="1109178"/>
            <a:ext cx="11106999" cy="984797"/>
          </a:xfrm>
        </p:spPr>
        <p:txBody>
          <a:bodyPr/>
          <a:lstStyle/>
          <a:p>
            <a:pPr marL="0" lvl="0" indent="0"/>
            <a:r>
              <a:rPr lang="en-US" dirty="0" smtClean="0"/>
              <a:t>Draw a DAG representing the exposure, the outcome, and confounder</a:t>
            </a:r>
          </a:p>
          <a:p>
            <a:endParaRPr lang="en-US" dirty="0"/>
          </a:p>
        </p:txBody>
      </p:sp>
      <p:sp>
        <p:nvSpPr>
          <p:cNvPr id="4" name="Slide Number Placeholder 3"/>
          <p:cNvSpPr>
            <a:spLocks noGrp="1"/>
          </p:cNvSpPr>
          <p:nvPr>
            <p:ph type="sldNum" sz="quarter" idx="4"/>
          </p:nvPr>
        </p:nvSpPr>
        <p:spPr>
          <a:xfrm>
            <a:off x="11406719" y="6474167"/>
            <a:ext cx="328081" cy="155233"/>
          </a:xfrm>
        </p:spPr>
        <p:txBody>
          <a:bodyPr/>
          <a:lstStyle/>
          <a:p>
            <a:fld id="{7BCC8D0D-EAEC-449D-9161-023DFF90F2E2}" type="slidenum">
              <a:rPr lang="en-US" sz="1600" smtClean="0"/>
              <a:pPr/>
              <a:t>14</a:t>
            </a:fld>
            <a:endParaRPr lang="en-US" sz="1600" dirty="0"/>
          </a:p>
        </p:txBody>
      </p:sp>
      <p:grpSp>
        <p:nvGrpSpPr>
          <p:cNvPr id="5" name="Group 4"/>
          <p:cNvGrpSpPr/>
          <p:nvPr/>
        </p:nvGrpSpPr>
        <p:grpSpPr>
          <a:xfrm>
            <a:off x="3746436" y="2172924"/>
            <a:ext cx="4622928" cy="1897937"/>
            <a:chOff x="0" y="-42057"/>
            <a:chExt cx="3124200" cy="1898633"/>
          </a:xfrm>
        </p:grpSpPr>
        <p:sp>
          <p:nvSpPr>
            <p:cNvPr id="6" name="TextBox 3"/>
            <p:cNvSpPr txBox="1"/>
            <p:nvPr/>
          </p:nvSpPr>
          <p:spPr>
            <a:xfrm>
              <a:off x="0" y="1394742"/>
              <a:ext cx="1066800" cy="461834"/>
            </a:xfrm>
            <a:prstGeom prst="rect">
              <a:avLst/>
            </a:prstGeom>
            <a:noFill/>
          </p:spPr>
          <p:txBody>
            <a:bodyPr wrap="square" rtlCol="0">
              <a:spAutoFit/>
            </a:bodyPr>
            <a:lstStyle/>
            <a:p>
              <a:pPr algn="ctr"/>
              <a:r>
                <a:rPr lang="en-US" sz="2400" dirty="0" smtClean="0">
                  <a:solidFill>
                    <a:schemeClr val="tx1">
                      <a:lumMod val="90000"/>
                      <a:lumOff val="10000"/>
                    </a:schemeClr>
                  </a:solidFill>
                  <a:latin typeface="+mj-lt"/>
                  <a:ea typeface="Times New Roman"/>
                  <a:cs typeface="Times New Roman"/>
                </a:rPr>
                <a:t>Exposure</a:t>
              </a:r>
              <a:endParaRPr lang="en-US" sz="2400" dirty="0">
                <a:solidFill>
                  <a:schemeClr val="tx1">
                    <a:lumMod val="90000"/>
                    <a:lumOff val="10000"/>
                  </a:schemeClr>
                </a:solidFill>
                <a:latin typeface="+mj-lt"/>
                <a:ea typeface="Times New Roman"/>
              </a:endParaRPr>
            </a:p>
          </p:txBody>
        </p:sp>
        <p:sp>
          <p:nvSpPr>
            <p:cNvPr id="7" name="TextBox 4"/>
            <p:cNvSpPr txBox="1"/>
            <p:nvPr/>
          </p:nvSpPr>
          <p:spPr>
            <a:xfrm>
              <a:off x="2057400" y="1375689"/>
              <a:ext cx="1066800" cy="461834"/>
            </a:xfrm>
            <a:prstGeom prst="rect">
              <a:avLst/>
            </a:prstGeom>
            <a:noFill/>
          </p:spPr>
          <p:txBody>
            <a:bodyPr wrap="square" rtlCol="0">
              <a:spAutoFit/>
            </a:bodyPr>
            <a:lstStyle/>
            <a:p>
              <a:pPr algn="ctr"/>
              <a:r>
                <a:rPr lang="en-US" sz="2400" dirty="0" smtClean="0">
                  <a:solidFill>
                    <a:schemeClr val="tx1">
                      <a:lumMod val="90000"/>
                      <a:lumOff val="10000"/>
                    </a:schemeClr>
                  </a:solidFill>
                  <a:latin typeface="+mj-lt"/>
                  <a:ea typeface="Times New Roman"/>
                  <a:cs typeface="Times New Roman"/>
                </a:rPr>
                <a:t>Outcome</a:t>
              </a:r>
              <a:endParaRPr lang="en-US" sz="2400" dirty="0">
                <a:solidFill>
                  <a:schemeClr val="tx1">
                    <a:lumMod val="90000"/>
                    <a:lumOff val="10000"/>
                  </a:schemeClr>
                </a:solidFill>
                <a:latin typeface="+mj-lt"/>
                <a:ea typeface="Times New Roman"/>
              </a:endParaRPr>
            </a:p>
          </p:txBody>
        </p:sp>
        <p:sp>
          <p:nvSpPr>
            <p:cNvPr id="8" name="TextBox 5"/>
            <p:cNvSpPr txBox="1"/>
            <p:nvPr/>
          </p:nvSpPr>
          <p:spPr>
            <a:xfrm>
              <a:off x="1046825" y="-42057"/>
              <a:ext cx="1030549" cy="461834"/>
            </a:xfrm>
            <a:prstGeom prst="rect">
              <a:avLst/>
            </a:prstGeom>
            <a:noFill/>
          </p:spPr>
          <p:txBody>
            <a:bodyPr wrap="square" rtlCol="0">
              <a:spAutoFit/>
            </a:bodyPr>
            <a:lstStyle/>
            <a:p>
              <a:pPr algn="ctr"/>
              <a:r>
                <a:rPr lang="en-US" sz="2400" i="1" dirty="0" smtClean="0">
                  <a:solidFill>
                    <a:schemeClr val="tx1">
                      <a:lumMod val="90000"/>
                      <a:lumOff val="10000"/>
                    </a:schemeClr>
                  </a:solidFill>
                  <a:latin typeface="+mj-lt"/>
                  <a:ea typeface="Times New Roman"/>
                  <a:cs typeface="Times New Roman"/>
                </a:rPr>
                <a:t>U</a:t>
              </a:r>
              <a:endParaRPr lang="en-US" sz="2400" i="1" dirty="0">
                <a:solidFill>
                  <a:schemeClr val="tx1">
                    <a:lumMod val="90000"/>
                    <a:lumOff val="10000"/>
                  </a:schemeClr>
                </a:solidFill>
                <a:latin typeface="+mj-lt"/>
                <a:ea typeface="Times New Roman"/>
              </a:endParaRPr>
            </a:p>
          </p:txBody>
        </p:sp>
        <p:cxnSp>
          <p:nvCxnSpPr>
            <p:cNvPr id="9" name="Straight Arrow Connector 8"/>
            <p:cNvCxnSpPr>
              <a:stCxn id="8" idx="2"/>
              <a:endCxn id="7" idx="0"/>
            </p:cNvCxnSpPr>
            <p:nvPr/>
          </p:nvCxnSpPr>
          <p:spPr>
            <a:xfrm>
              <a:off x="1562099" y="419777"/>
              <a:ext cx="1028701" cy="955911"/>
            </a:xfrm>
            <a:prstGeom prst="straightConnector1">
              <a:avLst/>
            </a:prstGeom>
            <a:ln w="28575">
              <a:solidFill>
                <a:schemeClr val="tx1">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2"/>
              <a:endCxn id="6" idx="0"/>
            </p:cNvCxnSpPr>
            <p:nvPr/>
          </p:nvCxnSpPr>
          <p:spPr>
            <a:xfrm flipH="1">
              <a:off x="533400" y="419777"/>
              <a:ext cx="1028699" cy="974964"/>
            </a:xfrm>
            <a:prstGeom prst="straightConnector1">
              <a:avLst/>
            </a:prstGeom>
            <a:ln w="28575">
              <a:solidFill>
                <a:schemeClr val="tx1">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1" name="Rounded Rectangle 4"/>
          <p:cNvSpPr/>
          <p:nvPr/>
        </p:nvSpPr>
        <p:spPr>
          <a:xfrm>
            <a:off x="627800" y="354296"/>
            <a:ext cx="10961688" cy="548640"/>
          </a:xfrm>
          <a:prstGeom prst="rect">
            <a:avLst/>
          </a:prstGeom>
          <a:solidFill>
            <a:srgbClr val="FFFF99">
              <a:alpha val="80000"/>
            </a:srgbClr>
          </a:solidFill>
          <a:ln>
            <a:solidFill>
              <a:srgbClr val="FFCC00"/>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defTabSz="800100">
              <a:lnSpc>
                <a:spcPct val="110000"/>
              </a:lnSpc>
              <a:spcBef>
                <a:spcPct val="0"/>
              </a:spcBef>
              <a:spcAft>
                <a:spcPct val="35000"/>
              </a:spcAft>
            </a:pPr>
            <a:r>
              <a:rPr lang="en-US" sz="2200" b="1" dirty="0">
                <a:latin typeface="Arial" panose="020B0604020202020204" pitchFamily="34" charset="0"/>
                <a:cs typeface="Arial" panose="020B0604020202020204" pitchFamily="34" charset="0"/>
              </a:rPr>
              <a:t>1. Express causal structure as a DAG</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219641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0"/>
              </p:nvPr>
            </p:nvSpPr>
            <p:spPr>
              <a:xfrm>
                <a:off x="574158" y="1111995"/>
                <a:ext cx="11160642" cy="5501006"/>
              </a:xfrm>
            </p:spPr>
            <p:txBody>
              <a:bodyPr/>
              <a:lstStyle/>
              <a:p>
                <a:pPr marL="0" indent="0"/>
                <a:r>
                  <a:rPr lang="en-US" dirty="0"/>
                  <a:t>For each variable in the DAG, specify the causal data-generating model, generating each variable as a function of its parents</a:t>
                </a:r>
              </a:p>
              <a:p>
                <a:pPr marL="342900" indent="-342900" fontAlgn="base">
                  <a:lnSpc>
                    <a:spcPct val="100000"/>
                  </a:lnSpc>
                  <a:buFont typeface="Arial" panose="020B0604020202020204" pitchFamily="34" charset="0"/>
                  <a:buChar char="•"/>
                </a:pPr>
                <a:r>
                  <a:rPr lang="en-US" dirty="0" smtClean="0"/>
                  <a:t>Continuous confounder: </a:t>
                </a:r>
                <a:r>
                  <a:rPr lang="en-US" i="1" dirty="0" smtClean="0"/>
                  <a:t>U</a:t>
                </a:r>
                <a:r>
                  <a:rPr lang="en-US" dirty="0" smtClean="0"/>
                  <a:t>~</a:t>
                </a:r>
                <a:r>
                  <a:rPr lang="en-US" i="1" dirty="0" smtClean="0"/>
                  <a:t>N</a:t>
                </a:r>
                <a:r>
                  <a:rPr lang="en-US" dirty="0" smtClean="0"/>
                  <a:t>(0,1)</a:t>
                </a:r>
              </a:p>
              <a:p>
                <a:pPr marL="342900" indent="-342900" fontAlgn="base">
                  <a:lnSpc>
                    <a:spcPct val="100000"/>
                  </a:lnSpc>
                  <a:spcAft>
                    <a:spcPts val="0"/>
                  </a:spcAft>
                  <a:buFont typeface="Arial" panose="020B0604020202020204" pitchFamily="34" charset="0"/>
                  <a:buChar char="•"/>
                </a:pPr>
                <a:r>
                  <a:rPr lang="en-US" dirty="0" smtClean="0"/>
                  <a:t>Binary exposure</a:t>
                </a:r>
                <a:r>
                  <a:rPr lang="en-US" dirty="0"/>
                  <a:t>:	</a:t>
                </a:r>
                <a:endParaRPr lang="en-US" dirty="0" smtClean="0">
                  <a:latin typeface="Cambria Math"/>
                </a:endParaRPr>
              </a:p>
              <a:p>
                <a:pPr fontAlgn="base">
                  <a:lnSpc>
                    <a:spcPct val="100000"/>
                  </a:lnSpc>
                </a:pPr>
                <a14:m>
                  <m:oMathPara xmlns:m="http://schemas.openxmlformats.org/officeDocument/2006/math">
                    <m:oMathParaPr>
                      <m:jc m:val="left"/>
                    </m:oMathParaPr>
                    <m:oMath xmlns:m="http://schemas.openxmlformats.org/officeDocument/2006/math">
                      <m:r>
                        <m:rPr>
                          <m:sty m:val="p"/>
                        </m:rPr>
                        <a:rPr lang="en-US" b="0" dirty="0">
                          <a:latin typeface="Cambria Math"/>
                        </a:rPr>
                        <m:t>P</m:t>
                      </m:r>
                      <m:d>
                        <m:dPr>
                          <m:ctrlPr>
                            <a:rPr lang="en-US" i="1" dirty="0">
                              <a:latin typeface="Cambria Math" panose="02040503050406030204" pitchFamily="18" charset="0"/>
                            </a:rPr>
                          </m:ctrlPr>
                        </m:dPr>
                        <m:e>
                          <m:r>
                            <m:rPr>
                              <m:sty m:val="p"/>
                            </m:rPr>
                            <a:rPr lang="en-US" b="0" dirty="0">
                              <a:latin typeface="Cambria Math"/>
                            </a:rPr>
                            <m:t>exposure</m:t>
                          </m:r>
                        </m:e>
                      </m:d>
                      <m:r>
                        <a:rPr lang="en-US" b="0" dirty="0">
                          <a:latin typeface="Cambria Math"/>
                        </a:rPr>
                        <m:t>=</m:t>
                      </m:r>
                      <m:f>
                        <m:fPr>
                          <m:ctrlPr>
                            <a:rPr lang="en-US" i="1" dirty="0">
                              <a:latin typeface="Cambria Math" panose="02040503050406030204" pitchFamily="18" charset="0"/>
                            </a:rPr>
                          </m:ctrlPr>
                        </m:fPr>
                        <m:num>
                          <m:r>
                            <m:rPr>
                              <m:sty m:val="p"/>
                            </m:rPr>
                            <a:rPr lang="en-US" b="0" dirty="0">
                              <a:latin typeface="Cambria Math"/>
                            </a:rPr>
                            <m:t>exp</m:t>
                          </m:r>
                          <m:r>
                            <a:rPr lang="en-US" b="0" dirty="0">
                              <a:latin typeface="Cambria Math"/>
                            </a:rPr>
                            <m:t>(</m:t>
                          </m:r>
                          <m:sSub>
                            <m:sSubPr>
                              <m:ctrlPr>
                                <a:rPr lang="en-US" i="1" dirty="0">
                                  <a:latin typeface="Cambria Math" panose="02040503050406030204" pitchFamily="18" charset="0"/>
                                </a:rPr>
                              </m:ctrlPr>
                            </m:sSubPr>
                            <m:e>
                              <m:r>
                                <m:rPr>
                                  <m:sty m:val="p"/>
                                </m:rPr>
                                <a:rPr lang="en-US" b="0" dirty="0">
                                  <a:latin typeface="Cambria Math"/>
                                </a:rPr>
                                <m:t>γ</m:t>
                              </m:r>
                            </m:e>
                            <m:sub>
                              <m:r>
                                <a:rPr lang="en-US" b="0" i="1" dirty="0">
                                  <a:latin typeface="Cambria Math"/>
                                </a:rPr>
                                <m:t>0</m:t>
                              </m:r>
                            </m:sub>
                          </m:sSub>
                          <m:r>
                            <a:rPr lang="en-US" b="0" dirty="0">
                              <a:latin typeface="Cambria Math"/>
                            </a:rPr>
                            <m:t>+</m:t>
                          </m:r>
                          <m:sSub>
                            <m:sSubPr>
                              <m:ctrlPr>
                                <a:rPr lang="en-US" i="1" dirty="0">
                                  <a:latin typeface="Cambria Math" panose="02040503050406030204" pitchFamily="18" charset="0"/>
                                </a:rPr>
                              </m:ctrlPr>
                            </m:sSubPr>
                            <m:e>
                              <m:r>
                                <m:rPr>
                                  <m:sty m:val="p"/>
                                </m:rPr>
                                <a:rPr lang="en-US" b="0" dirty="0">
                                  <a:latin typeface="Cambria Math"/>
                                </a:rPr>
                                <m:t>γ</m:t>
                              </m:r>
                            </m:e>
                            <m:sub>
                              <m:r>
                                <a:rPr lang="en-US" b="0" i="1" dirty="0">
                                  <a:latin typeface="Cambria Math"/>
                                </a:rPr>
                                <m:t>1</m:t>
                              </m:r>
                            </m:sub>
                          </m:sSub>
                          <m:r>
                            <a:rPr lang="en-US" b="0" i="1" dirty="0">
                              <a:latin typeface="Cambria Math"/>
                            </a:rPr>
                            <m:t>𝑈</m:t>
                          </m:r>
                          <m:r>
                            <a:rPr lang="en-US" b="0" dirty="0">
                              <a:latin typeface="Cambria Math"/>
                            </a:rPr>
                            <m:t>)</m:t>
                          </m:r>
                        </m:num>
                        <m:den>
                          <m:r>
                            <a:rPr lang="en-US" b="0" dirty="0">
                              <a:latin typeface="Cambria Math"/>
                            </a:rPr>
                            <m:t>1+</m:t>
                          </m:r>
                          <m:r>
                            <m:rPr>
                              <m:sty m:val="p"/>
                            </m:rPr>
                            <a:rPr lang="en-US" b="0" dirty="0">
                              <a:latin typeface="Cambria Math"/>
                            </a:rPr>
                            <m:t>exp</m:t>
                          </m:r>
                          <m:r>
                            <a:rPr lang="en-US" b="0" dirty="0">
                              <a:latin typeface="Cambria Math"/>
                            </a:rPr>
                            <m:t>(</m:t>
                          </m:r>
                          <m:sSub>
                            <m:sSubPr>
                              <m:ctrlPr>
                                <a:rPr lang="en-US" i="1" dirty="0">
                                  <a:latin typeface="Cambria Math" panose="02040503050406030204" pitchFamily="18" charset="0"/>
                                </a:rPr>
                              </m:ctrlPr>
                            </m:sSubPr>
                            <m:e>
                              <m:r>
                                <m:rPr>
                                  <m:sty m:val="p"/>
                                </m:rPr>
                                <a:rPr lang="en-US" b="0" dirty="0">
                                  <a:latin typeface="Cambria Math"/>
                                </a:rPr>
                                <m:t>γ</m:t>
                              </m:r>
                            </m:e>
                            <m:sub>
                              <m:r>
                                <a:rPr lang="en-US" b="0" i="1" dirty="0">
                                  <a:latin typeface="Cambria Math"/>
                                </a:rPr>
                                <m:t>0</m:t>
                              </m:r>
                            </m:sub>
                          </m:sSub>
                          <m:r>
                            <a:rPr lang="en-US" b="0" dirty="0">
                              <a:latin typeface="Cambria Math"/>
                            </a:rPr>
                            <m:t>+</m:t>
                          </m:r>
                          <m:sSub>
                            <m:sSubPr>
                              <m:ctrlPr>
                                <a:rPr lang="en-US" i="1" dirty="0">
                                  <a:latin typeface="Cambria Math" panose="02040503050406030204" pitchFamily="18" charset="0"/>
                                </a:rPr>
                              </m:ctrlPr>
                            </m:sSubPr>
                            <m:e>
                              <m:r>
                                <m:rPr>
                                  <m:sty m:val="p"/>
                                </m:rPr>
                                <a:rPr lang="en-US" b="0" dirty="0">
                                  <a:latin typeface="Cambria Math"/>
                                </a:rPr>
                                <m:t>γ</m:t>
                              </m:r>
                            </m:e>
                            <m:sub>
                              <m:r>
                                <a:rPr lang="en-US" b="0" i="1" dirty="0">
                                  <a:latin typeface="Cambria Math"/>
                                </a:rPr>
                                <m:t>1</m:t>
                              </m:r>
                            </m:sub>
                          </m:sSub>
                          <m:r>
                            <a:rPr lang="en-US" b="0" i="1" dirty="0">
                              <a:latin typeface="Cambria Math"/>
                            </a:rPr>
                            <m:t>𝑈</m:t>
                          </m:r>
                          <m:r>
                            <a:rPr lang="en-US" b="0" dirty="0">
                              <a:latin typeface="Cambria Math"/>
                            </a:rPr>
                            <m:t>)</m:t>
                          </m:r>
                        </m:den>
                      </m:f>
                    </m:oMath>
                  </m:oMathPara>
                </a14:m>
                <a:endParaRPr lang="en-US" dirty="0"/>
              </a:p>
              <a:p>
                <a:pPr marL="342900" indent="-342900" fontAlgn="base">
                  <a:lnSpc>
                    <a:spcPct val="100000"/>
                  </a:lnSpc>
                  <a:spcAft>
                    <a:spcPts val="0"/>
                  </a:spcAft>
                  <a:buFont typeface="Arial" panose="020B0604020202020204" pitchFamily="34" charset="0"/>
                  <a:buChar char="•"/>
                </a:pPr>
                <a:r>
                  <a:rPr lang="en-US" dirty="0" smtClean="0"/>
                  <a:t>Binary outcome</a:t>
                </a:r>
                <a:r>
                  <a:rPr lang="en-US" dirty="0"/>
                  <a:t>:</a:t>
                </a:r>
                <a:r>
                  <a:rPr lang="en-US" b="1" dirty="0"/>
                  <a:t>	</a:t>
                </a:r>
                <a:endParaRPr lang="en-US" b="1" dirty="0" smtClean="0"/>
              </a:p>
              <a:p>
                <a:pPr fontAlgn="base">
                  <a:lnSpc>
                    <a:spcPct val="100000"/>
                  </a:lnSpc>
                </a:pPr>
                <a14:m>
                  <m:oMathPara xmlns:m="http://schemas.openxmlformats.org/officeDocument/2006/math">
                    <m:oMathParaPr>
                      <m:jc m:val="left"/>
                    </m:oMathParaPr>
                    <m:oMath xmlns:m="http://schemas.openxmlformats.org/officeDocument/2006/math">
                      <m:r>
                        <m:rPr>
                          <m:sty m:val="p"/>
                        </m:rPr>
                        <a:rPr lang="en-US" dirty="0">
                          <a:latin typeface="Cambria Math"/>
                        </a:rPr>
                        <m:t>P</m:t>
                      </m:r>
                      <m:d>
                        <m:dPr>
                          <m:ctrlPr>
                            <a:rPr lang="en-US" i="1" dirty="0">
                              <a:latin typeface="Cambria Math" panose="02040503050406030204" pitchFamily="18" charset="0"/>
                            </a:rPr>
                          </m:ctrlPr>
                        </m:dPr>
                        <m:e>
                          <m:r>
                            <m:rPr>
                              <m:sty m:val="p"/>
                            </m:rPr>
                            <a:rPr lang="en-US" dirty="0">
                              <a:latin typeface="Cambria Math"/>
                            </a:rPr>
                            <m:t>outcome</m:t>
                          </m:r>
                        </m:e>
                      </m:d>
                      <m:r>
                        <a:rPr lang="en-US" dirty="0">
                          <a:latin typeface="Cambria Math"/>
                        </a:rPr>
                        <m:t>=</m:t>
                      </m:r>
                      <m:f>
                        <m:fPr>
                          <m:ctrlPr>
                            <a:rPr lang="en-US" i="1" dirty="0">
                              <a:latin typeface="Cambria Math" panose="02040503050406030204" pitchFamily="18" charset="0"/>
                            </a:rPr>
                          </m:ctrlPr>
                        </m:fPr>
                        <m:num>
                          <m:r>
                            <m:rPr>
                              <m:sty m:val="p"/>
                            </m:rPr>
                            <a:rPr lang="en-US" dirty="0">
                              <a:latin typeface="Cambria Math"/>
                            </a:rPr>
                            <m:t>exp</m:t>
                          </m:r>
                          <m:r>
                            <a:rPr lang="en-US" dirty="0">
                              <a:latin typeface="Cambria Math"/>
                            </a:rPr>
                            <m:t>(</m:t>
                          </m:r>
                          <m:sSub>
                            <m:sSubPr>
                              <m:ctrlPr>
                                <a:rPr lang="en-US" i="1" dirty="0">
                                  <a:latin typeface="Cambria Math" panose="02040503050406030204" pitchFamily="18" charset="0"/>
                                </a:rPr>
                              </m:ctrlPr>
                            </m:sSubPr>
                            <m:e>
                              <m:r>
                                <m:rPr>
                                  <m:sty m:val="p"/>
                                </m:rPr>
                                <a:rPr lang="en-US" dirty="0">
                                  <a:latin typeface="Cambria Math"/>
                                </a:rPr>
                                <m:t>β</m:t>
                              </m:r>
                            </m:e>
                            <m:sub>
                              <m:r>
                                <a:rPr lang="en-US" i="1" dirty="0">
                                  <a:latin typeface="Cambria Math"/>
                                </a:rPr>
                                <m:t>0</m:t>
                              </m:r>
                            </m:sub>
                          </m:sSub>
                          <m:r>
                            <a:rPr lang="en-US" dirty="0">
                              <a:latin typeface="Cambria Math"/>
                            </a:rPr>
                            <m:t>+</m:t>
                          </m:r>
                          <m:sSub>
                            <m:sSubPr>
                              <m:ctrlPr>
                                <a:rPr lang="en-US" i="1" dirty="0">
                                  <a:latin typeface="Cambria Math" panose="02040503050406030204" pitchFamily="18" charset="0"/>
                                </a:rPr>
                              </m:ctrlPr>
                            </m:sSubPr>
                            <m:e>
                              <m:r>
                                <m:rPr>
                                  <m:sty m:val="p"/>
                                </m:rPr>
                                <a:rPr lang="en-US" dirty="0">
                                  <a:latin typeface="Cambria Math"/>
                                </a:rPr>
                                <m:t>β</m:t>
                              </m:r>
                            </m:e>
                            <m:sub>
                              <m:r>
                                <a:rPr lang="en-US" i="1" dirty="0">
                                  <a:latin typeface="Cambria Math"/>
                                </a:rPr>
                                <m:t>1</m:t>
                              </m:r>
                            </m:sub>
                          </m:sSub>
                          <m:r>
                            <m:rPr>
                              <m:sty m:val="p"/>
                            </m:rPr>
                            <a:rPr lang="en-US" dirty="0">
                              <a:latin typeface="Cambria Math"/>
                            </a:rPr>
                            <m:t>exposure</m:t>
                          </m:r>
                          <m:r>
                            <a:rPr lang="en-US" dirty="0">
                              <a:latin typeface="Cambria Math"/>
                            </a:rPr>
                            <m:t>+</m:t>
                          </m:r>
                          <m:sSub>
                            <m:sSubPr>
                              <m:ctrlPr>
                                <a:rPr lang="en-US" i="1" dirty="0">
                                  <a:latin typeface="Cambria Math" panose="02040503050406030204" pitchFamily="18" charset="0"/>
                                </a:rPr>
                              </m:ctrlPr>
                            </m:sSubPr>
                            <m:e>
                              <m:r>
                                <m:rPr>
                                  <m:sty m:val="p"/>
                                </m:rPr>
                                <a:rPr lang="en-US" dirty="0">
                                  <a:latin typeface="Cambria Math"/>
                                </a:rPr>
                                <m:t>β</m:t>
                              </m:r>
                            </m:e>
                            <m:sub>
                              <m:r>
                                <a:rPr lang="en-US" i="1" dirty="0">
                                  <a:latin typeface="Cambria Math"/>
                                </a:rPr>
                                <m:t>2</m:t>
                              </m:r>
                            </m:sub>
                          </m:sSub>
                          <m:r>
                            <m:rPr>
                              <m:sty m:val="p"/>
                            </m:rPr>
                            <a:rPr lang="en-US" dirty="0">
                              <a:latin typeface="Cambria Math"/>
                            </a:rPr>
                            <m:t>U</m:t>
                          </m:r>
                          <m:r>
                            <a:rPr lang="en-US" dirty="0">
                              <a:latin typeface="Cambria Math"/>
                            </a:rPr>
                            <m:t>)</m:t>
                          </m:r>
                        </m:num>
                        <m:den>
                          <m:r>
                            <a:rPr lang="en-US" dirty="0">
                              <a:latin typeface="Cambria Math"/>
                            </a:rPr>
                            <m:t>1+</m:t>
                          </m:r>
                          <m:r>
                            <m:rPr>
                              <m:sty m:val="p"/>
                            </m:rPr>
                            <a:rPr lang="en-US" dirty="0">
                              <a:latin typeface="Cambria Math"/>
                            </a:rPr>
                            <m:t>exp</m:t>
                          </m:r>
                          <m:r>
                            <a:rPr lang="en-US" dirty="0">
                              <a:latin typeface="Cambria Math"/>
                            </a:rPr>
                            <m:t>(</m:t>
                          </m:r>
                          <m:sSub>
                            <m:sSubPr>
                              <m:ctrlPr>
                                <a:rPr lang="en-US" i="1" dirty="0">
                                  <a:latin typeface="Cambria Math" panose="02040503050406030204" pitchFamily="18" charset="0"/>
                                </a:rPr>
                              </m:ctrlPr>
                            </m:sSubPr>
                            <m:e>
                              <m:r>
                                <m:rPr>
                                  <m:sty m:val="p"/>
                                </m:rPr>
                                <a:rPr lang="en-US" dirty="0">
                                  <a:latin typeface="Cambria Math"/>
                                </a:rPr>
                                <m:t>β</m:t>
                              </m:r>
                            </m:e>
                            <m:sub>
                              <m:r>
                                <a:rPr lang="en-US" i="1" dirty="0">
                                  <a:latin typeface="Cambria Math"/>
                                </a:rPr>
                                <m:t>0</m:t>
                              </m:r>
                            </m:sub>
                          </m:sSub>
                          <m:r>
                            <a:rPr lang="en-US" dirty="0">
                              <a:latin typeface="Cambria Math"/>
                            </a:rPr>
                            <m:t>+</m:t>
                          </m:r>
                          <m:sSub>
                            <m:sSubPr>
                              <m:ctrlPr>
                                <a:rPr lang="en-US" i="1" dirty="0">
                                  <a:latin typeface="Cambria Math" panose="02040503050406030204" pitchFamily="18" charset="0"/>
                                </a:rPr>
                              </m:ctrlPr>
                            </m:sSubPr>
                            <m:e>
                              <m:r>
                                <m:rPr>
                                  <m:sty m:val="p"/>
                                </m:rPr>
                                <a:rPr lang="en-US" dirty="0">
                                  <a:latin typeface="Cambria Math"/>
                                </a:rPr>
                                <m:t>β</m:t>
                              </m:r>
                            </m:e>
                            <m:sub>
                              <m:r>
                                <a:rPr lang="en-US" i="1" dirty="0">
                                  <a:latin typeface="Cambria Math"/>
                                </a:rPr>
                                <m:t>1</m:t>
                              </m:r>
                            </m:sub>
                          </m:sSub>
                          <m:r>
                            <m:rPr>
                              <m:sty m:val="p"/>
                            </m:rPr>
                            <a:rPr lang="en-US" dirty="0">
                              <a:latin typeface="Cambria Math"/>
                            </a:rPr>
                            <m:t>exposure</m:t>
                          </m:r>
                          <m:r>
                            <a:rPr lang="en-US" dirty="0">
                              <a:latin typeface="Cambria Math"/>
                            </a:rPr>
                            <m:t>+</m:t>
                          </m:r>
                          <m:sSub>
                            <m:sSubPr>
                              <m:ctrlPr>
                                <a:rPr lang="en-US" i="1" dirty="0">
                                  <a:latin typeface="Cambria Math" panose="02040503050406030204" pitchFamily="18" charset="0"/>
                                </a:rPr>
                              </m:ctrlPr>
                            </m:sSubPr>
                            <m:e>
                              <m:r>
                                <m:rPr>
                                  <m:sty m:val="p"/>
                                </m:rPr>
                                <a:rPr lang="en-US" dirty="0">
                                  <a:latin typeface="Cambria Math"/>
                                </a:rPr>
                                <m:t>β</m:t>
                              </m:r>
                            </m:e>
                            <m:sub>
                              <m:r>
                                <a:rPr lang="en-US" i="1" dirty="0">
                                  <a:latin typeface="Cambria Math"/>
                                </a:rPr>
                                <m:t>2</m:t>
                              </m:r>
                            </m:sub>
                          </m:sSub>
                          <m:r>
                            <m:rPr>
                              <m:sty m:val="p"/>
                            </m:rPr>
                            <a:rPr lang="en-US" dirty="0">
                              <a:latin typeface="Cambria Math"/>
                            </a:rPr>
                            <m:t>U</m:t>
                          </m:r>
                          <m:r>
                            <a:rPr lang="en-US" dirty="0">
                              <a:latin typeface="Cambria Math"/>
                            </a:rPr>
                            <m:t>)</m:t>
                          </m:r>
                        </m:den>
                      </m:f>
                    </m:oMath>
                  </m:oMathPara>
                </a14:m>
                <a:endParaRPr lang="en-US" dirty="0"/>
              </a:p>
              <a:p>
                <a:pPr fontAlgn="base">
                  <a:lnSpc>
                    <a:spcPct val="100000"/>
                  </a:lnSpc>
                </a:pPr>
                <a:r>
                  <a:rPr lang="en-US" sz="2000" dirty="0"/>
                  <a:t>*In </a:t>
                </a:r>
                <a:r>
                  <a:rPr lang="en-US" sz="2000" dirty="0" smtClean="0"/>
                  <a:t>our </a:t>
                </a:r>
                <a:r>
                  <a:rPr lang="en-US" sz="2000" dirty="0"/>
                  <a:t>DAG </a:t>
                </a:r>
                <a14:m>
                  <m:oMath xmlns:m="http://schemas.openxmlformats.org/officeDocument/2006/math">
                    <m:sSub>
                      <m:sSubPr>
                        <m:ctrlPr>
                          <a:rPr lang="en-US" sz="2000" i="1" dirty="0">
                            <a:latin typeface="Cambria Math" panose="02040503050406030204" pitchFamily="18" charset="0"/>
                          </a:rPr>
                        </m:ctrlPr>
                      </m:sSubPr>
                      <m:e>
                        <m:r>
                          <m:rPr>
                            <m:sty m:val="p"/>
                          </m:rPr>
                          <a:rPr lang="en-US" sz="2000" dirty="0">
                            <a:latin typeface="Cambria Math"/>
                          </a:rPr>
                          <m:t>β</m:t>
                        </m:r>
                      </m:e>
                      <m:sub>
                        <m:r>
                          <a:rPr lang="en-US" sz="2000" i="1" dirty="0">
                            <a:latin typeface="Cambria Math"/>
                          </a:rPr>
                          <m:t>1</m:t>
                        </m:r>
                      </m:sub>
                    </m:sSub>
                    <m:r>
                      <a:rPr lang="en-US" sz="2000" i="1" dirty="0">
                        <a:latin typeface="Cambria Math"/>
                      </a:rPr>
                      <m:t>=0</m:t>
                    </m:r>
                  </m:oMath>
                </a14:m>
                <a:r>
                  <a:rPr lang="en-US" sz="2000" dirty="0"/>
                  <a:t> (no effect of the exposure on the outcome)</a:t>
                </a:r>
              </a:p>
              <a:p>
                <a:pPr marL="342900" indent="-342900" fontAlgn="base">
                  <a:lnSpc>
                    <a:spcPct val="100000"/>
                  </a:lnSpc>
                  <a:buFont typeface="Arial" panose="020B0604020202020204" pitchFamily="34" charset="0"/>
                  <a:buChar char="•"/>
                </a:pPr>
                <a:endParaRPr lang="en-US" dirty="0" smtClean="0"/>
              </a:p>
              <a:p>
                <a:r>
                  <a:rPr lang="en-US" dirty="0" smtClean="0"/>
                  <a:t> </a:t>
                </a: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0"/>
              </p:nvPr>
            </p:nvSpPr>
            <p:spPr>
              <a:xfrm>
                <a:off x="574158" y="1111995"/>
                <a:ext cx="11160642" cy="5501006"/>
              </a:xfrm>
              <a:blipFill>
                <a:blip r:embed="rId3"/>
                <a:stretch>
                  <a:fillRect l="-819" t="-886"/>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a:xfrm>
            <a:off x="11366020" y="6453506"/>
            <a:ext cx="328081" cy="155233"/>
          </a:xfrm>
        </p:spPr>
        <p:txBody>
          <a:bodyPr/>
          <a:lstStyle/>
          <a:p>
            <a:fld id="{7BCC8D0D-EAEC-449D-9161-023DFF90F2E2}" type="slidenum">
              <a:rPr lang="en-US" sz="1600" smtClean="0"/>
              <a:pPr/>
              <a:t>15</a:t>
            </a:fld>
            <a:endParaRPr lang="en-US" sz="1600" dirty="0"/>
          </a:p>
        </p:txBody>
      </p:sp>
      <p:sp>
        <p:nvSpPr>
          <p:cNvPr id="5" name="Rounded Rectangle 4"/>
          <p:cNvSpPr/>
          <p:nvPr/>
        </p:nvSpPr>
        <p:spPr>
          <a:xfrm>
            <a:off x="574158" y="347076"/>
            <a:ext cx="11146318" cy="548640"/>
          </a:xfrm>
          <a:prstGeom prst="rect">
            <a:avLst/>
          </a:prstGeom>
          <a:solidFill>
            <a:srgbClr val="CCFF99">
              <a:alpha val="80000"/>
            </a:srgbClr>
          </a:solidFill>
          <a:ln>
            <a:solidFill>
              <a:srgbClr val="00B050"/>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defTabSz="800100">
              <a:lnSpc>
                <a:spcPct val="110000"/>
              </a:lnSpc>
              <a:spcBef>
                <a:spcPct val="0"/>
              </a:spcBef>
            </a:pPr>
            <a:r>
              <a:rPr lang="en-US" sz="2200" b="1" dirty="0">
                <a:latin typeface="Arial" panose="020B0604020202020204" pitchFamily="34" charset="0"/>
                <a:cs typeface="Arial" panose="020B0604020202020204" pitchFamily="34" charset="0"/>
              </a:rPr>
              <a:t>2. Specify data generating rules corresponding with the DAG</a:t>
            </a:r>
          </a:p>
        </p:txBody>
      </p:sp>
      <p:grpSp>
        <p:nvGrpSpPr>
          <p:cNvPr id="23" name="Group 22"/>
          <p:cNvGrpSpPr/>
          <p:nvPr/>
        </p:nvGrpSpPr>
        <p:grpSpPr>
          <a:xfrm>
            <a:off x="6581554" y="2548762"/>
            <a:ext cx="5334000" cy="1838055"/>
            <a:chOff x="6057901" y="2209560"/>
            <a:chExt cx="5504726" cy="1838055"/>
          </a:xfrm>
        </p:grpSpPr>
        <p:grpSp>
          <p:nvGrpSpPr>
            <p:cNvPr id="24" name="Group 23"/>
            <p:cNvGrpSpPr/>
            <p:nvPr/>
          </p:nvGrpSpPr>
          <p:grpSpPr>
            <a:xfrm>
              <a:off x="6057901" y="2209560"/>
              <a:ext cx="5504726" cy="1838055"/>
              <a:chOff x="-573915" y="-42057"/>
              <a:chExt cx="3720126" cy="1838725"/>
            </a:xfrm>
          </p:grpSpPr>
          <p:sp>
            <p:nvSpPr>
              <p:cNvPr id="27" name="TextBox 3"/>
              <p:cNvSpPr txBox="1"/>
              <p:nvPr/>
            </p:nvSpPr>
            <p:spPr>
              <a:xfrm>
                <a:off x="-573915" y="1150100"/>
                <a:ext cx="2026280" cy="646568"/>
              </a:xfrm>
              <a:prstGeom prst="rect">
                <a:avLst/>
              </a:prstGeom>
              <a:noFill/>
            </p:spPr>
            <p:txBody>
              <a:bodyPr wrap="square" rtlCol="0">
                <a:spAutoFit/>
              </a:bodyPr>
              <a:lstStyle/>
              <a:p>
                <a:pPr algn="ctr"/>
                <a:r>
                  <a:rPr lang="en-US" dirty="0" smtClean="0">
                    <a:solidFill>
                      <a:srgbClr val="17406D"/>
                    </a:solidFill>
                    <a:latin typeface="+mj-lt"/>
                    <a:ea typeface="Times New Roman"/>
                    <a:cs typeface="Times New Roman"/>
                  </a:rPr>
                  <a:t>Exposure</a:t>
                </a:r>
              </a:p>
              <a:p>
                <a:pPr algn="ctr"/>
                <a:r>
                  <a:rPr lang="en-US" dirty="0" smtClean="0">
                    <a:solidFill>
                      <a:srgbClr val="17406D"/>
                    </a:solidFill>
                    <a:latin typeface="+mj-lt"/>
                    <a:ea typeface="Times New Roman"/>
                    <a:cs typeface="Times New Roman"/>
                  </a:rPr>
                  <a:t>Bernoulli(P(exposure))</a:t>
                </a:r>
                <a:endParaRPr lang="en-US" dirty="0">
                  <a:solidFill>
                    <a:srgbClr val="17406D"/>
                  </a:solidFill>
                  <a:latin typeface="+mj-lt"/>
                  <a:ea typeface="Times New Roman"/>
                </a:endParaRPr>
              </a:p>
            </p:txBody>
          </p:sp>
          <p:sp>
            <p:nvSpPr>
              <p:cNvPr id="28" name="TextBox 4"/>
              <p:cNvSpPr txBox="1"/>
              <p:nvPr/>
            </p:nvSpPr>
            <p:spPr>
              <a:xfrm>
                <a:off x="1321087" y="1146479"/>
                <a:ext cx="1825124" cy="646568"/>
              </a:xfrm>
              <a:prstGeom prst="rect">
                <a:avLst/>
              </a:prstGeom>
              <a:noFill/>
            </p:spPr>
            <p:txBody>
              <a:bodyPr wrap="square" rtlCol="0">
                <a:spAutoFit/>
              </a:bodyPr>
              <a:lstStyle/>
              <a:p>
                <a:pPr algn="ctr"/>
                <a:r>
                  <a:rPr lang="en-US" dirty="0" smtClean="0">
                    <a:solidFill>
                      <a:srgbClr val="17406D"/>
                    </a:solidFill>
                    <a:latin typeface="+mj-lt"/>
                    <a:ea typeface="Times New Roman"/>
                    <a:cs typeface="Times New Roman"/>
                  </a:rPr>
                  <a:t>Outcome</a:t>
                </a:r>
              </a:p>
              <a:p>
                <a:pPr algn="ctr"/>
                <a:r>
                  <a:rPr lang="en-US" dirty="0" smtClean="0">
                    <a:solidFill>
                      <a:srgbClr val="17406D"/>
                    </a:solidFill>
                    <a:latin typeface="+mj-lt"/>
                    <a:ea typeface="Times New Roman"/>
                    <a:cs typeface="Times New Roman"/>
                  </a:rPr>
                  <a:t>Bernoulli(P(outcome))</a:t>
                </a:r>
                <a:endParaRPr lang="en-US" dirty="0">
                  <a:solidFill>
                    <a:srgbClr val="17406D"/>
                  </a:solidFill>
                  <a:latin typeface="+mj-lt"/>
                  <a:ea typeface="Times New Roman"/>
                </a:endParaRPr>
              </a:p>
            </p:txBody>
          </p:sp>
          <p:sp>
            <p:nvSpPr>
              <p:cNvPr id="29" name="TextBox 5"/>
              <p:cNvSpPr txBox="1"/>
              <p:nvPr/>
            </p:nvSpPr>
            <p:spPr>
              <a:xfrm>
                <a:off x="871452" y="-42057"/>
                <a:ext cx="1030549" cy="369467"/>
              </a:xfrm>
              <a:prstGeom prst="rect">
                <a:avLst/>
              </a:prstGeom>
              <a:noFill/>
            </p:spPr>
            <p:txBody>
              <a:bodyPr wrap="square" rtlCol="0">
                <a:spAutoFit/>
              </a:bodyPr>
              <a:lstStyle/>
              <a:p>
                <a:pPr algn="ctr"/>
                <a:r>
                  <a:rPr lang="en-US" i="1" dirty="0" smtClean="0">
                    <a:solidFill>
                      <a:schemeClr val="tx1">
                        <a:lumMod val="90000"/>
                        <a:lumOff val="10000"/>
                      </a:schemeClr>
                    </a:solidFill>
                    <a:latin typeface="+mj-lt"/>
                    <a:ea typeface="Times New Roman"/>
                    <a:cs typeface="Times New Roman"/>
                  </a:rPr>
                  <a:t>U</a:t>
                </a:r>
                <a:r>
                  <a:rPr lang="en-US" dirty="0" smtClean="0">
                    <a:solidFill>
                      <a:schemeClr val="tx1">
                        <a:lumMod val="90000"/>
                        <a:lumOff val="10000"/>
                      </a:schemeClr>
                    </a:solidFill>
                    <a:latin typeface="+mj-lt"/>
                    <a:ea typeface="Times New Roman"/>
                    <a:cs typeface="Times New Roman"/>
                  </a:rPr>
                  <a:t>~</a:t>
                </a:r>
                <a:r>
                  <a:rPr lang="en-US" i="1" dirty="0" smtClean="0">
                    <a:solidFill>
                      <a:schemeClr val="tx1">
                        <a:lumMod val="90000"/>
                        <a:lumOff val="10000"/>
                      </a:schemeClr>
                    </a:solidFill>
                    <a:latin typeface="+mj-lt"/>
                    <a:ea typeface="Times New Roman"/>
                    <a:cs typeface="Times New Roman"/>
                  </a:rPr>
                  <a:t>N</a:t>
                </a:r>
                <a:r>
                  <a:rPr lang="en-US" dirty="0" smtClean="0">
                    <a:solidFill>
                      <a:schemeClr val="tx1">
                        <a:lumMod val="90000"/>
                        <a:lumOff val="10000"/>
                      </a:schemeClr>
                    </a:solidFill>
                    <a:latin typeface="+mj-lt"/>
                    <a:ea typeface="Times New Roman"/>
                    <a:cs typeface="Times New Roman"/>
                  </a:rPr>
                  <a:t>(0,1)</a:t>
                </a:r>
                <a:endParaRPr lang="en-US" dirty="0">
                  <a:solidFill>
                    <a:schemeClr val="tx1">
                      <a:lumMod val="90000"/>
                      <a:lumOff val="10000"/>
                    </a:schemeClr>
                  </a:solidFill>
                  <a:latin typeface="+mj-lt"/>
                  <a:ea typeface="Times New Roman"/>
                </a:endParaRPr>
              </a:p>
            </p:txBody>
          </p:sp>
          <p:cxnSp>
            <p:nvCxnSpPr>
              <p:cNvPr id="30" name="Straight Arrow Connector 29"/>
              <p:cNvCxnSpPr>
                <a:stCxn id="29" idx="2"/>
                <a:endCxn id="28" idx="0"/>
              </p:cNvCxnSpPr>
              <p:nvPr/>
            </p:nvCxnSpPr>
            <p:spPr>
              <a:xfrm>
                <a:off x="1386727" y="327410"/>
                <a:ext cx="846922" cy="819069"/>
              </a:xfrm>
              <a:prstGeom prst="straightConnector1">
                <a:avLst/>
              </a:prstGeom>
              <a:ln w="28575">
                <a:solidFill>
                  <a:schemeClr val="tx1">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9" idx="2"/>
                <a:endCxn id="27" idx="0"/>
              </p:cNvCxnSpPr>
              <p:nvPr/>
            </p:nvCxnSpPr>
            <p:spPr>
              <a:xfrm flipH="1">
                <a:off x="439225" y="327410"/>
                <a:ext cx="947502" cy="822691"/>
              </a:xfrm>
              <a:prstGeom prst="straightConnector1">
                <a:avLst/>
              </a:prstGeom>
              <a:ln w="28575">
                <a:solidFill>
                  <a:schemeClr val="tx1">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5" name="TextBox 24"/>
                <p:cNvSpPr txBox="1"/>
                <p:nvPr/>
              </p:nvSpPr>
              <p:spPr bwMode="auto">
                <a:xfrm>
                  <a:off x="7740308" y="2698600"/>
                  <a:ext cx="744279" cy="276999"/>
                </a:xfrm>
                <a:prstGeom prst="rect">
                  <a:avLst/>
                </a:prstGeom>
                <a:noFill/>
                <a:ln w="19050" algn="ctr">
                  <a:noFill/>
                  <a:miter lim="800000"/>
                  <a:headEnd/>
                  <a:tailEnd/>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chemeClr val="tx1">
                                    <a:lumMod val="90000"/>
                                    <a:lumOff val="10000"/>
                                  </a:schemeClr>
                                </a:solidFill>
                                <a:latin typeface="Cambria Math" panose="02040503050406030204" pitchFamily="18" charset="0"/>
                              </a:rPr>
                            </m:ctrlPr>
                          </m:sSubPr>
                          <m:e>
                            <m:r>
                              <m:rPr>
                                <m:sty m:val="p"/>
                              </m:rPr>
                              <a:rPr lang="en-US" dirty="0">
                                <a:solidFill>
                                  <a:schemeClr val="tx1">
                                    <a:lumMod val="90000"/>
                                    <a:lumOff val="10000"/>
                                  </a:schemeClr>
                                </a:solidFill>
                                <a:latin typeface="Cambria Math"/>
                              </a:rPr>
                              <m:t>γ</m:t>
                            </m:r>
                          </m:e>
                          <m:sub>
                            <m:r>
                              <a:rPr lang="en-US" b="0" i="1" dirty="0" smtClean="0">
                                <a:solidFill>
                                  <a:schemeClr val="tx1">
                                    <a:lumMod val="90000"/>
                                    <a:lumOff val="10000"/>
                                  </a:schemeClr>
                                </a:solidFill>
                                <a:latin typeface="Cambria Math" panose="02040503050406030204" pitchFamily="18" charset="0"/>
                              </a:rPr>
                              <m:t>1</m:t>
                            </m:r>
                          </m:sub>
                        </m:sSub>
                      </m:oMath>
                    </m:oMathPara>
                  </a14:m>
                  <a:endParaRPr lang="en-US" dirty="0" err="1" smtClean="0">
                    <a:solidFill>
                      <a:schemeClr val="tx1">
                        <a:lumMod val="90000"/>
                        <a:lumOff val="10000"/>
                      </a:schemeClr>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bwMode="auto">
                <a:xfrm>
                  <a:off x="7740308" y="2698600"/>
                  <a:ext cx="744279" cy="276999"/>
                </a:xfrm>
                <a:prstGeom prst="rect">
                  <a:avLst/>
                </a:prstGeom>
                <a:blipFill>
                  <a:blip r:embed="rId4"/>
                  <a:stretch>
                    <a:fillRect b="-21739"/>
                  </a:stretch>
                </a:blipFill>
                <a:ln w="19050" algn="ctr">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bwMode="auto">
                <a:xfrm>
                  <a:off x="9381185" y="2698600"/>
                  <a:ext cx="744279" cy="276999"/>
                </a:xfrm>
                <a:prstGeom prst="rect">
                  <a:avLst/>
                </a:prstGeom>
                <a:noFill/>
                <a:ln w="19050" algn="ctr">
                  <a:noFill/>
                  <a:miter lim="800000"/>
                  <a:headEnd/>
                  <a:tailEnd/>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chemeClr val="tx1">
                                    <a:lumMod val="90000"/>
                                    <a:lumOff val="10000"/>
                                  </a:schemeClr>
                                </a:solidFill>
                                <a:latin typeface="Cambria Math" panose="02040503050406030204" pitchFamily="18" charset="0"/>
                              </a:rPr>
                            </m:ctrlPr>
                          </m:sSubPr>
                          <m:e>
                            <m:r>
                              <m:rPr>
                                <m:sty m:val="p"/>
                              </m:rPr>
                              <a:rPr lang="en-US" i="0" dirty="0" smtClean="0">
                                <a:solidFill>
                                  <a:schemeClr val="tx1">
                                    <a:lumMod val="90000"/>
                                    <a:lumOff val="10000"/>
                                  </a:schemeClr>
                                </a:solidFill>
                                <a:latin typeface="Cambria Math" panose="02040503050406030204" pitchFamily="18" charset="0"/>
                                <a:ea typeface="Cambria Math" panose="02040503050406030204" pitchFamily="18" charset="0"/>
                              </a:rPr>
                              <m:t>β</m:t>
                            </m:r>
                          </m:e>
                          <m:sub>
                            <m:r>
                              <a:rPr lang="en-US" b="0" i="1" dirty="0" smtClean="0">
                                <a:solidFill>
                                  <a:schemeClr val="tx1">
                                    <a:lumMod val="90000"/>
                                    <a:lumOff val="10000"/>
                                  </a:schemeClr>
                                </a:solidFill>
                                <a:latin typeface="Cambria Math" panose="02040503050406030204" pitchFamily="18" charset="0"/>
                              </a:rPr>
                              <m:t>2</m:t>
                            </m:r>
                          </m:sub>
                        </m:sSub>
                      </m:oMath>
                    </m:oMathPara>
                  </a14:m>
                  <a:endParaRPr lang="en-US" dirty="0" err="1" smtClean="0">
                    <a:solidFill>
                      <a:schemeClr val="tx1">
                        <a:lumMod val="90000"/>
                        <a:lumOff val="10000"/>
                      </a:schemeClr>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bwMode="auto">
                <a:xfrm>
                  <a:off x="9381185" y="2698600"/>
                  <a:ext cx="744279" cy="276999"/>
                </a:xfrm>
                <a:prstGeom prst="rect">
                  <a:avLst/>
                </a:prstGeom>
                <a:blipFill>
                  <a:blip r:embed="rId5"/>
                  <a:stretch>
                    <a:fillRect t="-2174" b="-32609"/>
                  </a:stretch>
                </a:blipFill>
                <a:ln w="19050" algn="ctr">
                  <a:noFill/>
                  <a:miter lim="800000"/>
                  <a:headEnd/>
                  <a:tailEnd/>
                </a:ln>
              </p:spPr>
              <p:txBody>
                <a:bodyPr/>
                <a:lstStyle/>
                <a:p>
                  <a:r>
                    <a:rPr lang="en-US">
                      <a:noFill/>
                    </a:rPr>
                    <a:t> </a:t>
                  </a:r>
                </a:p>
              </p:txBody>
            </p:sp>
          </mc:Fallback>
        </mc:AlternateContent>
      </p:grpSp>
    </p:spTree>
    <p:extLst>
      <p:ext uri="{BB962C8B-B14F-4D97-AF65-F5344CB8AC3E}">
        <p14:creationId xmlns:p14="http://schemas.microsoft.com/office/powerpoint/2010/main" val="4038895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52893" y="1135064"/>
            <a:ext cx="11068493" cy="4440191"/>
          </a:xfrm>
        </p:spPr>
        <p:txBody>
          <a:bodyPr/>
          <a:lstStyle/>
          <a:p>
            <a:pPr>
              <a:lnSpc>
                <a:spcPct val="114000"/>
              </a:lnSpc>
            </a:pPr>
            <a:r>
              <a:rPr lang="en-US" dirty="0">
                <a:solidFill>
                  <a:srgbClr val="FF0000"/>
                </a:solidFill>
              </a:rPr>
              <a:t>Download </a:t>
            </a:r>
            <a:r>
              <a:rPr lang="en-US" dirty="0" smtClean="0">
                <a:solidFill>
                  <a:srgbClr val="FF0000"/>
                </a:solidFill>
              </a:rPr>
              <a:t>folder: “&lt;your file path</a:t>
            </a:r>
            <a:r>
              <a:rPr lang="en-US" dirty="0">
                <a:solidFill>
                  <a:srgbClr val="FF0000"/>
                </a:solidFill>
              </a:rPr>
              <a:t>&gt;\</a:t>
            </a:r>
            <a:r>
              <a:rPr lang="en-US" dirty="0" err="1">
                <a:solidFill>
                  <a:srgbClr val="FF0000"/>
                </a:solidFill>
              </a:rPr>
              <a:t>Confounding_simulation_tutorial</a:t>
            </a:r>
            <a:r>
              <a:rPr lang="en-US" dirty="0">
                <a:solidFill>
                  <a:srgbClr val="FF0000"/>
                </a:solidFill>
              </a:rPr>
              <a:t>”</a:t>
            </a:r>
            <a:endParaRPr lang="en-US" dirty="0">
              <a:solidFill>
                <a:srgbClr val="FF0000"/>
              </a:solidFill>
            </a:endParaRPr>
          </a:p>
          <a:p>
            <a:pPr>
              <a:lnSpc>
                <a:spcPct val="114000"/>
              </a:lnSpc>
            </a:pPr>
            <a:r>
              <a:rPr lang="en-US" dirty="0" smtClean="0">
                <a:solidFill>
                  <a:srgbClr val="FF0000"/>
                </a:solidFill>
              </a:rPr>
              <a:t>Open </a:t>
            </a:r>
            <a:r>
              <a:rPr lang="en-US" dirty="0">
                <a:solidFill>
                  <a:srgbClr val="FF0000"/>
                </a:solidFill>
              </a:rPr>
              <a:t>Stata file: </a:t>
            </a:r>
            <a:r>
              <a:rPr lang="en-US" sz="2200" dirty="0" smtClean="0">
                <a:solidFill>
                  <a:srgbClr val="FF0000"/>
                </a:solidFill>
              </a:rPr>
              <a:t>2_simulation_workshop_confounding_data_gen_analysis.do</a:t>
            </a:r>
            <a:endParaRPr lang="en-US" sz="2200" dirty="0" smtClean="0">
              <a:solidFill>
                <a:srgbClr val="FF0000"/>
              </a:solidFill>
            </a:endParaRPr>
          </a:p>
        </p:txBody>
      </p:sp>
      <p:sp>
        <p:nvSpPr>
          <p:cNvPr id="4" name="Slide Number Placeholder 3"/>
          <p:cNvSpPr>
            <a:spLocks noGrp="1"/>
          </p:cNvSpPr>
          <p:nvPr>
            <p:ph type="sldNum" sz="quarter" idx="4"/>
          </p:nvPr>
        </p:nvSpPr>
        <p:spPr/>
        <p:txBody>
          <a:bodyPr/>
          <a:lstStyle/>
          <a:p>
            <a:fld id="{7BCC8D0D-EAEC-449D-9161-023DFF90F2E2}" type="slidenum">
              <a:rPr lang="en-US" sz="1600" smtClean="0"/>
              <a:pPr/>
              <a:t>16</a:t>
            </a:fld>
            <a:endParaRPr lang="en-US" sz="1600" dirty="0"/>
          </a:p>
        </p:txBody>
      </p:sp>
      <p:sp>
        <p:nvSpPr>
          <p:cNvPr id="6" name="Rounded Rectangle 4"/>
          <p:cNvSpPr/>
          <p:nvPr/>
        </p:nvSpPr>
        <p:spPr>
          <a:xfrm>
            <a:off x="552893" y="349283"/>
            <a:ext cx="11181907" cy="548640"/>
          </a:xfrm>
          <a:prstGeom prst="rect">
            <a:avLst/>
          </a:prstGeom>
          <a:solidFill>
            <a:srgbClr val="66CCFF">
              <a:alpha val="80000"/>
            </a:srgbClr>
          </a:solidFill>
          <a:ln>
            <a:solidFill>
              <a:srgbClr val="0000FF"/>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82880" tIns="91440" rIns="182880" bIns="91440" numCol="1" spcCol="1270" anchor="ctr" anchorCtr="0">
            <a:noAutofit/>
          </a:bodyPr>
          <a:lstStyle/>
          <a:p>
            <a:pPr defTabSz="800100">
              <a:lnSpc>
                <a:spcPct val="110000"/>
              </a:lnSpc>
              <a:spcBef>
                <a:spcPct val="0"/>
              </a:spcBef>
              <a:spcAft>
                <a:spcPts val="600"/>
              </a:spcAft>
            </a:pPr>
            <a:r>
              <a:rPr lang="en-US" sz="2200" b="1" dirty="0">
                <a:latin typeface="Arial" panose="020B0604020202020204" pitchFamily="34" charset="0"/>
                <a:cs typeface="Arial" panose="020B0604020202020204" pitchFamily="34" charset="0"/>
              </a:rPr>
              <a:t>3. Generate data according to specified rules</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732397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52893" y="1135064"/>
            <a:ext cx="11068493" cy="4440191"/>
          </a:xfrm>
        </p:spPr>
        <p:txBody>
          <a:bodyPr/>
          <a:lstStyle/>
          <a:p>
            <a:pPr>
              <a:lnSpc>
                <a:spcPct val="114000"/>
              </a:lnSpc>
            </a:pPr>
            <a:r>
              <a:rPr lang="en-US" dirty="0"/>
              <a:t>Generate a </a:t>
            </a:r>
            <a:r>
              <a:rPr lang="en-US" dirty="0" smtClean="0"/>
              <a:t>blank data </a:t>
            </a:r>
            <a:r>
              <a:rPr lang="en-US" dirty="0"/>
              <a:t>set with n=5,000 observations</a:t>
            </a:r>
          </a:p>
          <a:p>
            <a:pPr>
              <a:lnSpc>
                <a:spcPct val="114000"/>
              </a:lnSpc>
              <a:spcAft>
                <a:spcPts val="600"/>
              </a:spcAft>
            </a:pPr>
            <a:r>
              <a:rPr lang="en-US" dirty="0"/>
              <a:t>Apply the data-generating rules sequentially to the data set, starting with the exogenous variables and then for each of their </a:t>
            </a:r>
            <a:r>
              <a:rPr lang="en-US" dirty="0" smtClean="0"/>
              <a:t>children</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z="1600" smtClean="0"/>
              <a:pPr/>
              <a:t>17</a:t>
            </a:fld>
            <a:endParaRPr lang="en-US" sz="1600" dirty="0"/>
          </a:p>
        </p:txBody>
      </p:sp>
      <p:sp>
        <p:nvSpPr>
          <p:cNvPr id="6" name="Rounded Rectangle 4"/>
          <p:cNvSpPr/>
          <p:nvPr/>
        </p:nvSpPr>
        <p:spPr>
          <a:xfrm>
            <a:off x="552893" y="349283"/>
            <a:ext cx="11181907" cy="548640"/>
          </a:xfrm>
          <a:prstGeom prst="rect">
            <a:avLst/>
          </a:prstGeom>
          <a:solidFill>
            <a:srgbClr val="66CCFF">
              <a:alpha val="80000"/>
            </a:srgbClr>
          </a:solidFill>
          <a:ln>
            <a:solidFill>
              <a:srgbClr val="0000FF"/>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82880" tIns="91440" rIns="182880" bIns="91440" numCol="1" spcCol="1270" anchor="ctr" anchorCtr="0">
            <a:noAutofit/>
          </a:bodyPr>
          <a:lstStyle/>
          <a:p>
            <a:pPr defTabSz="800100">
              <a:lnSpc>
                <a:spcPct val="110000"/>
              </a:lnSpc>
              <a:spcBef>
                <a:spcPct val="0"/>
              </a:spcBef>
              <a:spcAft>
                <a:spcPts val="600"/>
              </a:spcAft>
            </a:pPr>
            <a:r>
              <a:rPr lang="en-US" sz="2200" b="1" dirty="0">
                <a:latin typeface="Arial" panose="020B0604020202020204" pitchFamily="34" charset="0"/>
                <a:cs typeface="Arial" panose="020B0604020202020204" pitchFamily="34" charset="0"/>
              </a:rPr>
              <a:t>3. Generate data according to specified rules</a:t>
            </a:r>
            <a:endParaRPr lang="en-US" sz="2200" dirty="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02225694"/>
              </p:ext>
            </p:extLst>
          </p:nvPr>
        </p:nvGraphicFramePr>
        <p:xfrm>
          <a:off x="1559631" y="2963820"/>
          <a:ext cx="9072739" cy="2377440"/>
        </p:xfrm>
        <a:graphic>
          <a:graphicData uri="http://schemas.openxmlformats.org/drawingml/2006/table">
            <a:tbl>
              <a:tblPr firstRow="1" bandRow="1">
                <a:tableStyleId>{21E4AEA4-8DFA-4A89-87EB-49C32662AFE0}</a:tableStyleId>
              </a:tblPr>
              <a:tblGrid>
                <a:gridCol w="1014259">
                  <a:extLst>
                    <a:ext uri="{9D8B030D-6E8A-4147-A177-3AD203B41FA5}">
                      <a16:colId xmlns:a16="http://schemas.microsoft.com/office/drawing/2014/main" val="20000"/>
                    </a:ext>
                  </a:extLst>
                </a:gridCol>
                <a:gridCol w="1397574">
                  <a:extLst>
                    <a:ext uri="{9D8B030D-6E8A-4147-A177-3AD203B41FA5}">
                      <a16:colId xmlns:a16="http://schemas.microsoft.com/office/drawing/2014/main" val="20001"/>
                    </a:ext>
                  </a:extLst>
                </a:gridCol>
                <a:gridCol w="1825818">
                  <a:extLst>
                    <a:ext uri="{9D8B030D-6E8A-4147-A177-3AD203B41FA5}">
                      <a16:colId xmlns:a16="http://schemas.microsoft.com/office/drawing/2014/main" val="20003"/>
                    </a:ext>
                  </a:extLst>
                </a:gridCol>
                <a:gridCol w="1611696">
                  <a:extLst>
                    <a:ext uri="{9D8B030D-6E8A-4147-A177-3AD203B41FA5}">
                      <a16:colId xmlns:a16="http://schemas.microsoft.com/office/drawing/2014/main" val="20004"/>
                    </a:ext>
                  </a:extLst>
                </a:gridCol>
                <a:gridCol w="1687379">
                  <a:extLst>
                    <a:ext uri="{9D8B030D-6E8A-4147-A177-3AD203B41FA5}">
                      <a16:colId xmlns:a16="http://schemas.microsoft.com/office/drawing/2014/main" val="20005"/>
                    </a:ext>
                  </a:extLst>
                </a:gridCol>
                <a:gridCol w="1536013">
                  <a:extLst>
                    <a:ext uri="{9D8B030D-6E8A-4147-A177-3AD203B41FA5}">
                      <a16:colId xmlns:a16="http://schemas.microsoft.com/office/drawing/2014/main" val="20006"/>
                    </a:ext>
                  </a:extLst>
                </a:gridCol>
              </a:tblGrid>
              <a:tr h="370840">
                <a:tc>
                  <a:txBody>
                    <a:bodyPr/>
                    <a:lstStyle/>
                    <a:p>
                      <a:pPr algn="ctr"/>
                      <a:r>
                        <a:rPr lang="en-US" sz="2000" dirty="0" smtClean="0">
                          <a:latin typeface="+mj-lt"/>
                        </a:rPr>
                        <a:t>id</a:t>
                      </a:r>
                      <a:endParaRPr lang="en-US" sz="2000" dirty="0">
                        <a:latin typeface="+mj-lt"/>
                      </a:endParaRPr>
                    </a:p>
                  </a:txBody>
                  <a:tcPr/>
                </a:tc>
                <a:tc>
                  <a:txBody>
                    <a:bodyPr/>
                    <a:lstStyle/>
                    <a:p>
                      <a:pPr algn="ctr"/>
                      <a:r>
                        <a:rPr lang="en-US" sz="2000" i="1" dirty="0" smtClean="0">
                          <a:latin typeface="+mj-lt"/>
                        </a:rPr>
                        <a:t>U</a:t>
                      </a:r>
                      <a:endParaRPr lang="en-US" sz="2000" i="1" dirty="0">
                        <a:latin typeface="+mj-lt"/>
                      </a:endParaRPr>
                    </a:p>
                  </a:txBody>
                  <a:tcPr/>
                </a:tc>
                <a:tc>
                  <a:txBody>
                    <a:bodyPr/>
                    <a:lstStyle/>
                    <a:p>
                      <a:pPr algn="ctr"/>
                      <a:r>
                        <a:rPr lang="en-US" sz="2000" dirty="0" smtClean="0">
                          <a:latin typeface="+mj-lt"/>
                        </a:rPr>
                        <a:t>P(Exposure)</a:t>
                      </a:r>
                      <a:endParaRPr lang="en-US" sz="2000" dirty="0">
                        <a:latin typeface="+mj-lt"/>
                      </a:endParaRPr>
                    </a:p>
                  </a:txBody>
                  <a:tcPr/>
                </a:tc>
                <a:tc>
                  <a:txBody>
                    <a:bodyPr/>
                    <a:lstStyle/>
                    <a:p>
                      <a:pPr algn="ctr"/>
                      <a:r>
                        <a:rPr lang="en-US" sz="2000" dirty="0" smtClean="0">
                          <a:latin typeface="+mj-lt"/>
                        </a:rPr>
                        <a:t>Exposure</a:t>
                      </a:r>
                      <a:endParaRPr lang="en-US" sz="2000" dirty="0">
                        <a:latin typeface="+mj-lt"/>
                      </a:endParaRPr>
                    </a:p>
                  </a:txBody>
                  <a:tcPr/>
                </a:tc>
                <a:tc>
                  <a:txBody>
                    <a:bodyPr/>
                    <a:lstStyle/>
                    <a:p>
                      <a:pPr algn="ctr"/>
                      <a:r>
                        <a:rPr lang="en-US" sz="2000" dirty="0" smtClean="0">
                          <a:latin typeface="+mj-lt"/>
                        </a:rPr>
                        <a:t>P(Outcome)</a:t>
                      </a:r>
                      <a:endParaRPr lang="en-US" sz="2000" dirty="0">
                        <a:latin typeface="+mj-lt"/>
                      </a:endParaRPr>
                    </a:p>
                  </a:txBody>
                  <a:tcPr/>
                </a:tc>
                <a:tc>
                  <a:txBody>
                    <a:bodyPr/>
                    <a:lstStyle/>
                    <a:p>
                      <a:pPr algn="ctr"/>
                      <a:r>
                        <a:rPr lang="en-US" sz="2000" dirty="0" smtClean="0">
                          <a:latin typeface="+mj-lt"/>
                        </a:rPr>
                        <a:t>Outcome</a:t>
                      </a:r>
                      <a:endParaRPr lang="en-US" sz="2000" dirty="0">
                        <a:latin typeface="+mj-lt"/>
                      </a:endParaRPr>
                    </a:p>
                  </a:txBody>
                  <a:tcPr/>
                </a:tc>
                <a:extLst>
                  <a:ext uri="{0D108BD9-81ED-4DB2-BD59-A6C34878D82A}">
                    <a16:rowId xmlns:a16="http://schemas.microsoft.com/office/drawing/2014/main" val="10000"/>
                  </a:ext>
                </a:extLst>
              </a:tr>
              <a:tr h="370840">
                <a:tc>
                  <a:txBody>
                    <a:bodyPr/>
                    <a:lstStyle/>
                    <a:p>
                      <a:pPr algn="ctr"/>
                      <a:r>
                        <a:rPr lang="en-US" sz="2000" dirty="0" smtClean="0">
                          <a:latin typeface="+mj-lt"/>
                        </a:rPr>
                        <a:t>1</a:t>
                      </a:r>
                    </a:p>
                  </a:txBody>
                  <a:tcPr/>
                </a:tc>
                <a:tc>
                  <a:txBody>
                    <a:bodyPr/>
                    <a:lstStyle/>
                    <a:p>
                      <a:pPr marL="0" algn="ctr" defTabSz="914400" rtl="0" eaLnBrk="1" fontAlgn="b" latinLnBrk="0" hangingPunct="1"/>
                      <a:r>
                        <a:rPr lang="en-US" sz="2000" kern="1200" dirty="0">
                          <a:solidFill>
                            <a:schemeClr val="dk1"/>
                          </a:solidFill>
                          <a:latin typeface="+mj-lt"/>
                          <a:ea typeface="+mn-ea"/>
                          <a:cs typeface="+mn-cs"/>
                        </a:rPr>
                        <a:t>1.829</a:t>
                      </a:r>
                    </a:p>
                  </a:txBody>
                  <a:tcPr marL="6350" marR="6350" marT="6350" marB="0" anchor="ctr"/>
                </a:tc>
                <a:tc>
                  <a:txBody>
                    <a:bodyPr/>
                    <a:lstStyle/>
                    <a:p>
                      <a:pPr marL="0" algn="ctr" defTabSz="914400" rtl="0" eaLnBrk="1" fontAlgn="b" latinLnBrk="0" hangingPunct="1"/>
                      <a:r>
                        <a:rPr lang="en-US" sz="2000" kern="1200" dirty="0">
                          <a:solidFill>
                            <a:schemeClr val="dk1"/>
                          </a:solidFill>
                          <a:latin typeface="+mj-lt"/>
                          <a:ea typeface="+mn-ea"/>
                          <a:cs typeface="+mn-cs"/>
                        </a:rPr>
                        <a:t>0.470</a:t>
                      </a:r>
                    </a:p>
                  </a:txBody>
                  <a:tcPr marL="6350" marR="6350" marT="6350" marB="0" anchor="ctr"/>
                </a:tc>
                <a:tc>
                  <a:txBody>
                    <a:bodyPr/>
                    <a:lstStyle/>
                    <a:p>
                      <a:pPr marL="0" algn="ctr" defTabSz="914400" rtl="0" eaLnBrk="1" fontAlgn="b" latinLnBrk="0" hangingPunct="1"/>
                      <a:r>
                        <a:rPr lang="en-US" sz="2000" kern="1200">
                          <a:solidFill>
                            <a:schemeClr val="dk1"/>
                          </a:solidFill>
                          <a:latin typeface="+mj-lt"/>
                          <a:ea typeface="+mn-ea"/>
                          <a:cs typeface="+mn-cs"/>
                        </a:rPr>
                        <a:t>1</a:t>
                      </a:r>
                    </a:p>
                  </a:txBody>
                  <a:tcPr marL="6350" marR="6350" marT="6350" marB="0" anchor="ctr"/>
                </a:tc>
                <a:tc>
                  <a:txBody>
                    <a:bodyPr/>
                    <a:lstStyle/>
                    <a:p>
                      <a:pPr marL="0" algn="ctr" defTabSz="914400" rtl="0" eaLnBrk="1" fontAlgn="b" latinLnBrk="0" hangingPunct="1"/>
                      <a:r>
                        <a:rPr lang="en-US" sz="2000" kern="1200">
                          <a:solidFill>
                            <a:schemeClr val="dk1"/>
                          </a:solidFill>
                          <a:latin typeface="+mj-lt"/>
                          <a:ea typeface="+mn-ea"/>
                          <a:cs typeface="+mn-cs"/>
                        </a:rPr>
                        <a:t>0.283</a:t>
                      </a:r>
                    </a:p>
                  </a:txBody>
                  <a:tcPr marL="6350" marR="6350" marT="6350" marB="0" anchor="ctr"/>
                </a:tc>
                <a:tc>
                  <a:txBody>
                    <a:bodyPr/>
                    <a:lstStyle/>
                    <a:p>
                      <a:pPr marL="0" algn="ctr" defTabSz="914400" rtl="0" eaLnBrk="1" fontAlgn="b" latinLnBrk="0" hangingPunct="1"/>
                      <a:r>
                        <a:rPr lang="en-US" sz="2000" kern="1200">
                          <a:solidFill>
                            <a:schemeClr val="dk1"/>
                          </a:solidFill>
                          <a:latin typeface="+mj-lt"/>
                          <a:ea typeface="+mn-ea"/>
                          <a:cs typeface="+mn-cs"/>
                        </a:rPr>
                        <a:t>1</a:t>
                      </a:r>
                    </a:p>
                  </a:txBody>
                  <a:tcPr marL="6350" marR="6350" marT="6350" marB="0" anchor="ctr"/>
                </a:tc>
                <a:extLst>
                  <a:ext uri="{0D108BD9-81ED-4DB2-BD59-A6C34878D82A}">
                    <a16:rowId xmlns:a16="http://schemas.microsoft.com/office/drawing/2014/main" val="10001"/>
                  </a:ext>
                </a:extLst>
              </a:tr>
              <a:tr h="370840">
                <a:tc>
                  <a:txBody>
                    <a:bodyPr/>
                    <a:lstStyle/>
                    <a:p>
                      <a:pPr algn="ctr"/>
                      <a:r>
                        <a:rPr lang="en-US" sz="2000" dirty="0" smtClean="0">
                          <a:latin typeface="+mj-lt"/>
                        </a:rPr>
                        <a:t>2</a:t>
                      </a:r>
                      <a:endParaRPr lang="en-US" sz="2000" dirty="0">
                        <a:latin typeface="+mj-lt"/>
                      </a:endParaRPr>
                    </a:p>
                  </a:txBody>
                  <a:tcPr/>
                </a:tc>
                <a:tc>
                  <a:txBody>
                    <a:bodyPr/>
                    <a:lstStyle/>
                    <a:p>
                      <a:pPr marL="0" algn="ctr" defTabSz="914400" rtl="0" eaLnBrk="1" fontAlgn="b" latinLnBrk="0" hangingPunct="1"/>
                      <a:r>
                        <a:rPr lang="en-US" sz="2000" kern="1200" dirty="0">
                          <a:solidFill>
                            <a:schemeClr val="dk1"/>
                          </a:solidFill>
                          <a:latin typeface="+mj-lt"/>
                          <a:ea typeface="+mn-ea"/>
                          <a:cs typeface="+mn-cs"/>
                        </a:rPr>
                        <a:t>-0.487</a:t>
                      </a:r>
                    </a:p>
                  </a:txBody>
                  <a:tcPr marL="6350" marR="6350" marT="6350" marB="0" anchor="ctr"/>
                </a:tc>
                <a:tc>
                  <a:txBody>
                    <a:bodyPr/>
                    <a:lstStyle/>
                    <a:p>
                      <a:pPr marL="0" algn="ctr" defTabSz="914400" rtl="0" eaLnBrk="1" fontAlgn="b" latinLnBrk="0" hangingPunct="1"/>
                      <a:r>
                        <a:rPr lang="en-US" sz="2000" kern="1200" dirty="0">
                          <a:solidFill>
                            <a:schemeClr val="dk1"/>
                          </a:solidFill>
                          <a:latin typeface="+mj-lt"/>
                          <a:ea typeface="+mn-ea"/>
                          <a:cs typeface="+mn-cs"/>
                        </a:rPr>
                        <a:t>0.151</a:t>
                      </a:r>
                    </a:p>
                  </a:txBody>
                  <a:tcPr marL="6350" marR="6350" marT="6350" marB="0" anchor="ctr"/>
                </a:tc>
                <a:tc>
                  <a:txBody>
                    <a:bodyPr/>
                    <a:lstStyle/>
                    <a:p>
                      <a:pPr marL="0" algn="ctr" defTabSz="914400" rtl="0" eaLnBrk="1" fontAlgn="b" latinLnBrk="0" hangingPunct="1"/>
                      <a:r>
                        <a:rPr lang="en-US" sz="2000" kern="1200">
                          <a:solidFill>
                            <a:schemeClr val="dk1"/>
                          </a:solidFill>
                          <a:latin typeface="+mj-lt"/>
                          <a:ea typeface="+mn-ea"/>
                          <a:cs typeface="+mn-cs"/>
                        </a:rPr>
                        <a:t>0</a:t>
                      </a:r>
                    </a:p>
                  </a:txBody>
                  <a:tcPr marL="6350" marR="6350" marT="6350" marB="0" anchor="ctr"/>
                </a:tc>
                <a:tc>
                  <a:txBody>
                    <a:bodyPr/>
                    <a:lstStyle/>
                    <a:p>
                      <a:pPr marL="0" algn="ctr" defTabSz="914400" rtl="0" eaLnBrk="1" fontAlgn="b" latinLnBrk="0" hangingPunct="1"/>
                      <a:r>
                        <a:rPr lang="en-US" sz="2000" kern="1200">
                          <a:solidFill>
                            <a:schemeClr val="dk1"/>
                          </a:solidFill>
                          <a:latin typeface="+mj-lt"/>
                          <a:ea typeface="+mn-ea"/>
                          <a:cs typeface="+mn-cs"/>
                        </a:rPr>
                        <a:t>0.073</a:t>
                      </a:r>
                    </a:p>
                  </a:txBody>
                  <a:tcPr marL="6350" marR="6350" marT="6350" marB="0" anchor="ctr"/>
                </a:tc>
                <a:tc>
                  <a:txBody>
                    <a:bodyPr/>
                    <a:lstStyle/>
                    <a:p>
                      <a:pPr marL="0" algn="ctr" defTabSz="914400" rtl="0" eaLnBrk="1" fontAlgn="b" latinLnBrk="0" hangingPunct="1"/>
                      <a:r>
                        <a:rPr lang="en-US" sz="2000" kern="1200">
                          <a:solidFill>
                            <a:schemeClr val="dk1"/>
                          </a:solidFill>
                          <a:latin typeface="+mj-lt"/>
                          <a:ea typeface="+mn-ea"/>
                          <a:cs typeface="+mn-cs"/>
                        </a:rPr>
                        <a:t>0</a:t>
                      </a:r>
                    </a:p>
                  </a:txBody>
                  <a:tcPr marL="6350" marR="6350" marT="6350" marB="0" anchor="ctr"/>
                </a:tc>
                <a:extLst>
                  <a:ext uri="{0D108BD9-81ED-4DB2-BD59-A6C34878D82A}">
                    <a16:rowId xmlns:a16="http://schemas.microsoft.com/office/drawing/2014/main" val="10002"/>
                  </a:ext>
                </a:extLst>
              </a:tr>
              <a:tr h="370840">
                <a:tc>
                  <a:txBody>
                    <a:bodyPr/>
                    <a:lstStyle/>
                    <a:p>
                      <a:pPr algn="ctr"/>
                      <a:r>
                        <a:rPr lang="en-US" sz="2000" dirty="0" smtClean="0">
                          <a:latin typeface="+mj-lt"/>
                        </a:rPr>
                        <a:t>3</a:t>
                      </a:r>
                      <a:endParaRPr lang="en-US" sz="2000" dirty="0">
                        <a:latin typeface="+mj-lt"/>
                      </a:endParaRPr>
                    </a:p>
                  </a:txBody>
                  <a:tcPr/>
                </a:tc>
                <a:tc>
                  <a:txBody>
                    <a:bodyPr/>
                    <a:lstStyle/>
                    <a:p>
                      <a:pPr marL="0" algn="ctr" defTabSz="914400" rtl="0" eaLnBrk="1" fontAlgn="b" latinLnBrk="0" hangingPunct="1"/>
                      <a:r>
                        <a:rPr lang="en-US" sz="2000" kern="1200">
                          <a:solidFill>
                            <a:schemeClr val="dk1"/>
                          </a:solidFill>
                          <a:latin typeface="+mj-lt"/>
                          <a:ea typeface="+mn-ea"/>
                          <a:cs typeface="+mn-cs"/>
                        </a:rPr>
                        <a:t>0.391</a:t>
                      </a:r>
                    </a:p>
                  </a:txBody>
                  <a:tcPr marL="6350" marR="6350" marT="6350" marB="0" anchor="ctr"/>
                </a:tc>
                <a:tc>
                  <a:txBody>
                    <a:bodyPr/>
                    <a:lstStyle/>
                    <a:p>
                      <a:pPr marL="0" algn="ctr" defTabSz="914400" rtl="0" eaLnBrk="1" fontAlgn="b" latinLnBrk="0" hangingPunct="1"/>
                      <a:r>
                        <a:rPr lang="en-US" sz="2000" kern="1200" dirty="0">
                          <a:solidFill>
                            <a:schemeClr val="dk1"/>
                          </a:solidFill>
                          <a:latin typeface="+mj-lt"/>
                          <a:ea typeface="+mn-ea"/>
                          <a:cs typeface="+mn-cs"/>
                        </a:rPr>
                        <a:t>0.247</a:t>
                      </a:r>
                    </a:p>
                  </a:txBody>
                  <a:tcPr marL="6350" marR="6350" marT="6350" marB="0" anchor="ctr"/>
                </a:tc>
                <a:tc>
                  <a:txBody>
                    <a:bodyPr/>
                    <a:lstStyle/>
                    <a:p>
                      <a:pPr marL="0" algn="ctr" defTabSz="914400" rtl="0" eaLnBrk="1" fontAlgn="b" latinLnBrk="0" hangingPunct="1"/>
                      <a:r>
                        <a:rPr lang="en-US" sz="2000" kern="1200">
                          <a:solidFill>
                            <a:schemeClr val="dk1"/>
                          </a:solidFill>
                          <a:latin typeface="+mj-lt"/>
                          <a:ea typeface="+mn-ea"/>
                          <a:cs typeface="+mn-cs"/>
                        </a:rPr>
                        <a:t>0</a:t>
                      </a:r>
                    </a:p>
                  </a:txBody>
                  <a:tcPr marL="6350" marR="6350" marT="6350" marB="0" anchor="ctr"/>
                </a:tc>
                <a:tc>
                  <a:txBody>
                    <a:bodyPr/>
                    <a:lstStyle/>
                    <a:p>
                      <a:pPr marL="0" algn="ctr" defTabSz="914400" rtl="0" eaLnBrk="1" fontAlgn="b" latinLnBrk="0" hangingPunct="1"/>
                      <a:r>
                        <a:rPr lang="en-US" sz="2000" kern="1200" dirty="0">
                          <a:solidFill>
                            <a:schemeClr val="dk1"/>
                          </a:solidFill>
                          <a:latin typeface="+mj-lt"/>
                          <a:ea typeface="+mn-ea"/>
                          <a:cs typeface="+mn-cs"/>
                        </a:rPr>
                        <a:t>0.127</a:t>
                      </a:r>
                    </a:p>
                  </a:txBody>
                  <a:tcPr marL="6350" marR="6350" marT="6350" marB="0" anchor="ctr"/>
                </a:tc>
                <a:tc>
                  <a:txBody>
                    <a:bodyPr/>
                    <a:lstStyle/>
                    <a:p>
                      <a:pPr marL="0" algn="ctr" defTabSz="914400" rtl="0" eaLnBrk="1" fontAlgn="b" latinLnBrk="0" hangingPunct="1"/>
                      <a:r>
                        <a:rPr lang="en-US" sz="2000" kern="1200" dirty="0">
                          <a:solidFill>
                            <a:schemeClr val="dk1"/>
                          </a:solidFill>
                          <a:latin typeface="+mj-lt"/>
                          <a:ea typeface="+mn-ea"/>
                          <a:cs typeface="+mn-cs"/>
                        </a:rPr>
                        <a:t>1</a:t>
                      </a:r>
                    </a:p>
                  </a:txBody>
                  <a:tcPr marL="6350" marR="6350" marT="6350" marB="0" anchor="ctr"/>
                </a:tc>
                <a:extLst>
                  <a:ext uri="{0D108BD9-81ED-4DB2-BD59-A6C34878D82A}">
                    <a16:rowId xmlns:a16="http://schemas.microsoft.com/office/drawing/2014/main" val="10003"/>
                  </a:ext>
                </a:extLst>
              </a:tr>
              <a:tr h="370840">
                <a:tc>
                  <a:txBody>
                    <a:bodyPr/>
                    <a:lstStyle/>
                    <a:p>
                      <a:pPr algn="ctr"/>
                      <a:r>
                        <a:rPr lang="en-US" sz="2000" dirty="0" smtClean="0">
                          <a:latin typeface="+mj-lt"/>
                        </a:rPr>
                        <a:t>…</a:t>
                      </a:r>
                      <a:endParaRPr lang="en-US" sz="2000" dirty="0">
                        <a:latin typeface="+mj-lt"/>
                      </a:endParaRPr>
                    </a:p>
                  </a:txBody>
                  <a:tcPr/>
                </a:tc>
                <a:tc>
                  <a:txBody>
                    <a:bodyPr/>
                    <a:lstStyle/>
                    <a:p>
                      <a:pPr marL="0" algn="ctr" defTabSz="914400" rtl="0" eaLnBrk="1" latinLnBrk="0" hangingPunct="1"/>
                      <a:endParaRPr lang="en-US" sz="2000" kern="1200" dirty="0">
                        <a:solidFill>
                          <a:schemeClr val="dk1"/>
                        </a:solidFill>
                        <a:latin typeface="+mj-lt"/>
                        <a:ea typeface="+mn-ea"/>
                        <a:cs typeface="+mn-cs"/>
                      </a:endParaRPr>
                    </a:p>
                  </a:txBody>
                  <a:tcPr anchor="ctr"/>
                </a:tc>
                <a:tc>
                  <a:txBody>
                    <a:bodyPr/>
                    <a:lstStyle/>
                    <a:p>
                      <a:pPr marL="0" algn="ctr" defTabSz="914400" rtl="0" eaLnBrk="1" latinLnBrk="0" hangingPunct="1"/>
                      <a:endParaRPr lang="en-US" sz="2000" kern="1200" dirty="0">
                        <a:solidFill>
                          <a:schemeClr val="dk1"/>
                        </a:solidFill>
                        <a:latin typeface="+mj-lt"/>
                        <a:ea typeface="+mn-ea"/>
                        <a:cs typeface="+mn-cs"/>
                      </a:endParaRPr>
                    </a:p>
                  </a:txBody>
                  <a:tcPr anchor="ctr"/>
                </a:tc>
                <a:tc>
                  <a:txBody>
                    <a:bodyPr/>
                    <a:lstStyle/>
                    <a:p>
                      <a:pPr marL="0" algn="ctr" defTabSz="914400" rtl="0" eaLnBrk="1" latinLnBrk="0" hangingPunct="1"/>
                      <a:endParaRPr lang="en-US" sz="2000" kern="1200" dirty="0">
                        <a:solidFill>
                          <a:schemeClr val="dk1"/>
                        </a:solidFill>
                        <a:latin typeface="+mj-lt"/>
                        <a:ea typeface="+mn-ea"/>
                        <a:cs typeface="+mn-cs"/>
                      </a:endParaRPr>
                    </a:p>
                  </a:txBody>
                  <a:tcPr anchor="ctr"/>
                </a:tc>
                <a:tc>
                  <a:txBody>
                    <a:bodyPr/>
                    <a:lstStyle/>
                    <a:p>
                      <a:pPr marL="0" algn="ctr" defTabSz="914400" rtl="0" eaLnBrk="1" latinLnBrk="0" hangingPunct="1"/>
                      <a:endParaRPr lang="en-US" sz="2000" kern="1200" dirty="0">
                        <a:solidFill>
                          <a:schemeClr val="dk1"/>
                        </a:solidFill>
                        <a:latin typeface="+mj-lt"/>
                        <a:ea typeface="+mn-ea"/>
                        <a:cs typeface="+mn-cs"/>
                      </a:endParaRPr>
                    </a:p>
                  </a:txBody>
                  <a:tcPr anchor="ctr"/>
                </a:tc>
                <a:tc>
                  <a:txBody>
                    <a:bodyPr/>
                    <a:lstStyle/>
                    <a:p>
                      <a:pPr marL="0" algn="ctr" defTabSz="914400" rtl="0" eaLnBrk="1" latinLnBrk="0" hangingPunct="1"/>
                      <a:endParaRPr lang="en-US" sz="2000" kern="1200" dirty="0">
                        <a:solidFill>
                          <a:schemeClr val="dk1"/>
                        </a:solidFill>
                        <a:latin typeface="+mj-lt"/>
                        <a:ea typeface="+mn-ea"/>
                        <a:cs typeface="+mn-cs"/>
                      </a:endParaRPr>
                    </a:p>
                  </a:txBody>
                  <a:tcPr anchor="ctr"/>
                </a:tc>
                <a:extLst>
                  <a:ext uri="{0D108BD9-81ED-4DB2-BD59-A6C34878D82A}">
                    <a16:rowId xmlns:a16="http://schemas.microsoft.com/office/drawing/2014/main" val="10004"/>
                  </a:ext>
                </a:extLst>
              </a:tr>
              <a:tr h="370840">
                <a:tc>
                  <a:txBody>
                    <a:bodyPr/>
                    <a:lstStyle/>
                    <a:p>
                      <a:pPr algn="ctr"/>
                      <a:r>
                        <a:rPr lang="en-US" sz="2000" dirty="0" smtClean="0">
                          <a:latin typeface="+mj-lt"/>
                        </a:rPr>
                        <a:t>5,000</a:t>
                      </a:r>
                      <a:endParaRPr lang="en-US" sz="2000" dirty="0">
                        <a:latin typeface="+mj-lt"/>
                      </a:endParaRPr>
                    </a:p>
                  </a:txBody>
                  <a:tcPr/>
                </a:tc>
                <a:tc>
                  <a:txBody>
                    <a:bodyPr/>
                    <a:lstStyle/>
                    <a:p>
                      <a:pPr marL="0" algn="ctr" defTabSz="914400" rtl="0" eaLnBrk="1" fontAlgn="b" latinLnBrk="0" hangingPunct="1"/>
                      <a:r>
                        <a:rPr lang="en-US" sz="2000" kern="1200">
                          <a:solidFill>
                            <a:schemeClr val="dk1"/>
                          </a:solidFill>
                          <a:latin typeface="+mj-lt"/>
                          <a:ea typeface="+mn-ea"/>
                          <a:cs typeface="+mn-cs"/>
                        </a:rPr>
                        <a:t>-2.345</a:t>
                      </a:r>
                    </a:p>
                  </a:txBody>
                  <a:tcPr marL="6350" marR="6350" marT="6350" marB="0" anchor="ctr"/>
                </a:tc>
                <a:tc>
                  <a:txBody>
                    <a:bodyPr/>
                    <a:lstStyle/>
                    <a:p>
                      <a:pPr marL="0" algn="ctr" defTabSz="914400" rtl="0" eaLnBrk="1" fontAlgn="b" latinLnBrk="0" hangingPunct="1"/>
                      <a:r>
                        <a:rPr lang="en-US" sz="2000" kern="1200">
                          <a:solidFill>
                            <a:schemeClr val="dk1"/>
                          </a:solidFill>
                          <a:latin typeface="+mj-lt"/>
                          <a:ea typeface="+mn-ea"/>
                          <a:cs typeface="+mn-cs"/>
                        </a:rPr>
                        <a:t>0.047</a:t>
                      </a:r>
                    </a:p>
                  </a:txBody>
                  <a:tcPr marL="6350" marR="6350" marT="6350" marB="0" anchor="ctr"/>
                </a:tc>
                <a:tc>
                  <a:txBody>
                    <a:bodyPr/>
                    <a:lstStyle/>
                    <a:p>
                      <a:pPr marL="0" algn="ctr" defTabSz="914400" rtl="0" eaLnBrk="1" fontAlgn="b" latinLnBrk="0" hangingPunct="1"/>
                      <a:r>
                        <a:rPr lang="en-US" sz="2000" kern="1200" dirty="0">
                          <a:solidFill>
                            <a:schemeClr val="dk1"/>
                          </a:solidFill>
                          <a:latin typeface="+mj-lt"/>
                          <a:ea typeface="+mn-ea"/>
                          <a:cs typeface="+mn-cs"/>
                        </a:rPr>
                        <a:t>0</a:t>
                      </a:r>
                    </a:p>
                  </a:txBody>
                  <a:tcPr marL="6350" marR="6350" marT="6350" marB="0" anchor="ctr"/>
                </a:tc>
                <a:tc>
                  <a:txBody>
                    <a:bodyPr/>
                    <a:lstStyle/>
                    <a:p>
                      <a:pPr marL="0" algn="ctr" defTabSz="914400" rtl="0" eaLnBrk="1" fontAlgn="b" latinLnBrk="0" hangingPunct="1"/>
                      <a:r>
                        <a:rPr lang="en-US" sz="2000" kern="1200" dirty="0">
                          <a:solidFill>
                            <a:schemeClr val="dk1"/>
                          </a:solidFill>
                          <a:latin typeface="+mj-lt"/>
                          <a:ea typeface="+mn-ea"/>
                          <a:cs typeface="+mn-cs"/>
                        </a:rPr>
                        <a:t>0.021</a:t>
                      </a:r>
                    </a:p>
                  </a:txBody>
                  <a:tcPr marL="6350" marR="6350" marT="6350" marB="0" anchor="ctr"/>
                </a:tc>
                <a:tc>
                  <a:txBody>
                    <a:bodyPr/>
                    <a:lstStyle/>
                    <a:p>
                      <a:pPr marL="0" algn="ctr" defTabSz="914400" rtl="0" eaLnBrk="1" fontAlgn="b" latinLnBrk="0" hangingPunct="1"/>
                      <a:r>
                        <a:rPr lang="en-US" sz="2000" kern="1200" dirty="0">
                          <a:solidFill>
                            <a:schemeClr val="dk1"/>
                          </a:solidFill>
                          <a:latin typeface="+mj-lt"/>
                          <a:ea typeface="+mn-ea"/>
                          <a:cs typeface="+mn-cs"/>
                        </a:rPr>
                        <a:t>0</a:t>
                      </a:r>
                    </a:p>
                  </a:txBody>
                  <a:tcPr marL="6350" marR="6350" marT="635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6252071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52893" y="1135064"/>
            <a:ext cx="11068493" cy="4440191"/>
          </a:xfrm>
        </p:spPr>
        <p:txBody>
          <a:bodyPr/>
          <a:lstStyle/>
          <a:p>
            <a:pPr marL="0" indent="0">
              <a:lnSpc>
                <a:spcPct val="114000"/>
              </a:lnSpc>
              <a:buNone/>
            </a:pPr>
            <a:r>
              <a:rPr lang="en-US" dirty="0" smtClean="0"/>
              <a:t>Start with a blank data set (no observations)</a:t>
            </a:r>
          </a:p>
          <a:p>
            <a:pPr>
              <a:lnSpc>
                <a:spcPct val="114000"/>
              </a:lnSpc>
            </a:pPr>
            <a:endParaRPr lang="en-US" sz="2000" dirty="0"/>
          </a:p>
          <a:p>
            <a:pPr>
              <a:lnSpc>
                <a:spcPct val="114000"/>
              </a:lnSpc>
            </a:pPr>
            <a:endParaRPr lang="en-US" sz="2000" dirty="0" smtClean="0"/>
          </a:p>
          <a:p>
            <a:pPr>
              <a:lnSpc>
                <a:spcPct val="114000"/>
              </a:lnSpc>
            </a:pPr>
            <a:endParaRPr lang="en-US" sz="2000" dirty="0"/>
          </a:p>
        </p:txBody>
      </p:sp>
      <p:sp>
        <p:nvSpPr>
          <p:cNvPr id="4" name="Slide Number Placeholder 3"/>
          <p:cNvSpPr>
            <a:spLocks noGrp="1"/>
          </p:cNvSpPr>
          <p:nvPr>
            <p:ph type="sldNum" sz="quarter" idx="4"/>
          </p:nvPr>
        </p:nvSpPr>
        <p:spPr/>
        <p:txBody>
          <a:bodyPr/>
          <a:lstStyle/>
          <a:p>
            <a:fld id="{7BCC8D0D-EAEC-449D-9161-023DFF90F2E2}" type="slidenum">
              <a:rPr lang="en-US" sz="1600" smtClean="0"/>
              <a:pPr/>
              <a:t>18</a:t>
            </a:fld>
            <a:endParaRPr lang="en-US" sz="1600" dirty="0"/>
          </a:p>
        </p:txBody>
      </p:sp>
      <p:sp>
        <p:nvSpPr>
          <p:cNvPr id="6" name="Rounded Rectangle 4"/>
          <p:cNvSpPr/>
          <p:nvPr/>
        </p:nvSpPr>
        <p:spPr>
          <a:xfrm>
            <a:off x="552893" y="349283"/>
            <a:ext cx="11181907" cy="548640"/>
          </a:xfrm>
          <a:prstGeom prst="rect">
            <a:avLst/>
          </a:prstGeom>
          <a:solidFill>
            <a:srgbClr val="66CCFF">
              <a:alpha val="80000"/>
            </a:srgbClr>
          </a:solidFill>
          <a:ln>
            <a:solidFill>
              <a:srgbClr val="0000FF"/>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82880" tIns="91440" rIns="182880" bIns="91440" numCol="1" spcCol="1270" anchor="ctr" anchorCtr="0">
            <a:noAutofit/>
          </a:bodyPr>
          <a:lstStyle/>
          <a:p>
            <a:pPr defTabSz="800100">
              <a:lnSpc>
                <a:spcPct val="110000"/>
              </a:lnSpc>
              <a:spcBef>
                <a:spcPct val="0"/>
              </a:spcBef>
              <a:spcAft>
                <a:spcPts val="600"/>
              </a:spcAft>
            </a:pPr>
            <a:r>
              <a:rPr lang="en-US" sz="2200" b="1" dirty="0">
                <a:latin typeface="Arial" panose="020B0604020202020204" pitchFamily="34" charset="0"/>
                <a:cs typeface="Arial" panose="020B0604020202020204" pitchFamily="34" charset="0"/>
              </a:rPr>
              <a:t>3. Generate data according to specified rules</a:t>
            </a:r>
            <a:endParaRPr lang="en-US" sz="22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a:stretch>
            <a:fillRect/>
          </a:stretch>
        </p:blipFill>
        <p:spPr>
          <a:xfrm>
            <a:off x="629204" y="1762867"/>
            <a:ext cx="10487025" cy="1381125"/>
          </a:xfrm>
          <a:prstGeom prst="rect">
            <a:avLst/>
          </a:prstGeom>
        </p:spPr>
      </p:pic>
      <p:sp>
        <p:nvSpPr>
          <p:cNvPr id="15" name="Rectangle 14"/>
          <p:cNvSpPr/>
          <p:nvPr/>
        </p:nvSpPr>
        <p:spPr bwMode="auto">
          <a:xfrm>
            <a:off x="629204" y="2505419"/>
            <a:ext cx="10563336" cy="690563"/>
          </a:xfrm>
          <a:prstGeom prst="rect">
            <a:avLst/>
          </a:prstGeom>
          <a:noFill/>
          <a:ln w="28575" algn="ctr">
            <a:solidFill>
              <a:schemeClr val="accent5"/>
            </a:solidFill>
            <a:miter lim="800000"/>
            <a:headEnd/>
            <a:tailEnd/>
          </a:ln>
        </p:spPr>
        <p:txBody>
          <a:bodyPr wrap="none" rtlCol="0" anchor="ctr"/>
          <a:lstStyle/>
          <a:p>
            <a:pPr algn="ctr">
              <a:lnSpc>
                <a:spcPct val="90000"/>
              </a:lnSpc>
            </a:pPr>
            <a:endParaRPr lang="en-US" dirty="0" smtClean="0">
              <a:latin typeface="+mj-lt"/>
            </a:endParaRPr>
          </a:p>
        </p:txBody>
      </p:sp>
      <p:pic>
        <p:nvPicPr>
          <p:cNvPr id="17" name="Picture 16"/>
          <p:cNvPicPr>
            <a:picLocks noChangeAspect="1"/>
          </p:cNvPicPr>
          <p:nvPr/>
        </p:nvPicPr>
        <p:blipFill>
          <a:blip r:embed="rId3"/>
          <a:stretch>
            <a:fillRect/>
          </a:stretch>
        </p:blipFill>
        <p:spPr>
          <a:xfrm>
            <a:off x="552893" y="4566337"/>
            <a:ext cx="10439400" cy="1495425"/>
          </a:xfrm>
          <a:prstGeom prst="rect">
            <a:avLst/>
          </a:prstGeom>
        </p:spPr>
      </p:pic>
      <p:sp>
        <p:nvSpPr>
          <p:cNvPr id="16" name="Rectangle 15"/>
          <p:cNvSpPr/>
          <p:nvPr/>
        </p:nvSpPr>
        <p:spPr bwMode="auto">
          <a:xfrm>
            <a:off x="552893" y="5398606"/>
            <a:ext cx="10563336" cy="690563"/>
          </a:xfrm>
          <a:prstGeom prst="rect">
            <a:avLst/>
          </a:prstGeom>
          <a:noFill/>
          <a:ln w="28575" algn="ctr">
            <a:solidFill>
              <a:schemeClr val="accent5"/>
            </a:solidFill>
            <a:miter lim="800000"/>
            <a:headEnd/>
            <a:tailEnd/>
          </a:ln>
        </p:spPr>
        <p:txBody>
          <a:bodyPr wrap="none" rtlCol="0" anchor="ctr"/>
          <a:lstStyle/>
          <a:p>
            <a:pPr algn="ctr">
              <a:lnSpc>
                <a:spcPct val="90000"/>
              </a:lnSpc>
            </a:pPr>
            <a:endParaRPr lang="en-US" dirty="0" smtClean="0">
              <a:latin typeface="+mj-lt"/>
            </a:endParaRPr>
          </a:p>
        </p:txBody>
      </p:sp>
      <p:cxnSp>
        <p:nvCxnSpPr>
          <p:cNvPr id="19" name="Straight Arrow Connector 18"/>
          <p:cNvCxnSpPr/>
          <p:nvPr/>
        </p:nvCxnSpPr>
        <p:spPr>
          <a:xfrm>
            <a:off x="956930" y="3195982"/>
            <a:ext cx="10633" cy="1393779"/>
          </a:xfrm>
          <a:prstGeom prst="straightConnector1">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bwMode="auto">
          <a:xfrm>
            <a:off x="1127051" y="3355159"/>
            <a:ext cx="10494335" cy="1015663"/>
          </a:xfrm>
          <a:prstGeom prst="rect">
            <a:avLst/>
          </a:prstGeom>
          <a:noFill/>
          <a:ln w="19050" algn="ctr">
            <a:noFill/>
            <a:miter lim="800000"/>
            <a:headEnd/>
            <a:tailEnd/>
          </a:ln>
        </p:spPr>
        <p:txBody>
          <a:bodyPr wrap="square" lIns="0" tIns="0" rIns="0" bIns="0" rtlCol="0">
            <a:spAutoFit/>
          </a:bodyPr>
          <a:lstStyle/>
          <a:p>
            <a:pPr>
              <a:lnSpc>
                <a:spcPct val="110000"/>
              </a:lnSpc>
            </a:pPr>
            <a:r>
              <a:rPr lang="en-US" sz="2000" dirty="0" smtClean="0">
                <a:latin typeface="Verdana" panose="020B0604030504040204" pitchFamily="34" charset="0"/>
                <a:ea typeface="Verdana" panose="020B0604030504040204" pitchFamily="34" charset="0"/>
                <a:cs typeface="Verdana" panose="020B0604030504040204" pitchFamily="34" charset="0"/>
              </a:rPr>
              <a:t>We will set a seed for one iteration of sample generation so we can check our work. Before we run multiple iterations of sample generation, we’ll need to comment this line of code back out.</a:t>
            </a:r>
          </a:p>
        </p:txBody>
      </p:sp>
    </p:spTree>
    <p:extLst>
      <p:ext uri="{BB962C8B-B14F-4D97-AF65-F5344CB8AC3E}">
        <p14:creationId xmlns:p14="http://schemas.microsoft.com/office/powerpoint/2010/main" val="231987546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52893" y="1135064"/>
            <a:ext cx="11068493" cy="4440191"/>
          </a:xfrm>
        </p:spPr>
        <p:txBody>
          <a:bodyPr/>
          <a:lstStyle/>
          <a:p>
            <a:pPr marL="0" indent="0">
              <a:lnSpc>
                <a:spcPct val="114000"/>
              </a:lnSpc>
              <a:buNone/>
            </a:pPr>
            <a:r>
              <a:rPr lang="en-US" dirty="0" smtClean="0"/>
              <a:t>Generate </a:t>
            </a:r>
            <a:r>
              <a:rPr lang="en-US" dirty="0"/>
              <a:t>a data set with n=5,000 </a:t>
            </a:r>
            <a:r>
              <a:rPr lang="en-US" dirty="0" smtClean="0"/>
              <a:t>observations</a:t>
            </a:r>
          </a:p>
          <a:p>
            <a:pPr marL="0" indent="0">
              <a:spcAft>
                <a:spcPts val="0"/>
              </a:spcAft>
              <a:buNone/>
            </a:pPr>
            <a:r>
              <a:rPr lang="en-US" sz="2000" dirty="0">
                <a:solidFill>
                  <a:schemeClr val="accent4">
                    <a:lumMod val="50000"/>
                  </a:schemeClr>
                </a:solidFill>
                <a:latin typeface="Courier New" panose="02070309020205020404" pitchFamily="49" charset="0"/>
                <a:cs typeface="Courier New" panose="02070309020205020404" pitchFamily="49" charset="0"/>
              </a:rPr>
              <a:t>*call preamble file</a:t>
            </a:r>
          </a:p>
          <a:p>
            <a:pPr marL="0" indent="0">
              <a:spcAft>
                <a:spcPts val="0"/>
              </a:spcAft>
              <a:buNone/>
            </a:pPr>
            <a:r>
              <a:rPr lang="en-US" sz="2000" dirty="0">
                <a:solidFill>
                  <a:schemeClr val="accent4">
                    <a:lumMod val="50000"/>
                  </a:schemeClr>
                </a:solidFill>
                <a:latin typeface="Courier New" panose="02070309020205020404" pitchFamily="49" charset="0"/>
                <a:cs typeface="Courier New" panose="02070309020205020404" pitchFamily="49" charset="0"/>
              </a:rPr>
              <a:t>do 1_simulation_workshop_confounding_preamble.do</a:t>
            </a:r>
          </a:p>
          <a:p>
            <a:pPr marL="0" indent="0">
              <a:spcAft>
                <a:spcPts val="0"/>
              </a:spcAft>
              <a:buNone/>
            </a:pPr>
            <a:endParaRPr lang="en-US" sz="2000" dirty="0" smtClean="0">
              <a:solidFill>
                <a:schemeClr val="accent4">
                  <a:lumMod val="50000"/>
                </a:schemeClr>
              </a:solidFill>
              <a:latin typeface="Courier New" panose="02070309020205020404" pitchFamily="49" charset="0"/>
              <a:cs typeface="Courier New" panose="02070309020205020404" pitchFamily="49" charset="0"/>
            </a:endParaRPr>
          </a:p>
          <a:p>
            <a:pPr marL="0" indent="0">
              <a:spcAft>
                <a:spcPts val="0"/>
              </a:spcAft>
              <a:buNone/>
            </a:pPr>
            <a:r>
              <a:rPr lang="en-US" sz="2000" dirty="0" smtClean="0">
                <a:solidFill>
                  <a:schemeClr val="accent4">
                    <a:lumMod val="50000"/>
                  </a:schemeClr>
                </a:solidFill>
                <a:latin typeface="Courier New" panose="02070309020205020404" pitchFamily="49" charset="0"/>
                <a:cs typeface="Courier New" panose="02070309020205020404" pitchFamily="49" charset="0"/>
              </a:rPr>
              <a:t>/************************************************************/</a:t>
            </a:r>
            <a:endParaRPr lang="en-US" sz="2000" dirty="0">
              <a:solidFill>
                <a:schemeClr val="accent4">
                  <a:lumMod val="50000"/>
                </a:schemeClr>
              </a:solidFill>
              <a:latin typeface="Courier New" panose="02070309020205020404" pitchFamily="49" charset="0"/>
              <a:cs typeface="Courier New" panose="02070309020205020404" pitchFamily="49" charset="0"/>
            </a:endParaRPr>
          </a:p>
          <a:p>
            <a:pPr marL="0" indent="0">
              <a:spcAft>
                <a:spcPts val="0"/>
              </a:spcAft>
              <a:buNone/>
            </a:pPr>
            <a:r>
              <a:rPr lang="en-US" sz="2000" dirty="0">
                <a:solidFill>
                  <a:schemeClr val="accent4">
                    <a:lumMod val="50000"/>
                  </a:schemeClr>
                </a:solidFill>
                <a:latin typeface="Courier New" panose="02070309020205020404" pitchFamily="49" charset="0"/>
                <a:cs typeface="Courier New" panose="02070309020205020404" pitchFamily="49" charset="0"/>
              </a:rPr>
              <a:t>/********	Step A. Create blank data set	  	</a:t>
            </a:r>
            <a:r>
              <a:rPr lang="en-US" sz="2000" dirty="0" smtClean="0">
                <a:solidFill>
                  <a:schemeClr val="accent4">
                    <a:lumMod val="50000"/>
                  </a:schemeClr>
                </a:solidFill>
                <a:latin typeface="Courier New" panose="02070309020205020404" pitchFamily="49" charset="0"/>
                <a:cs typeface="Courier New" panose="02070309020205020404" pitchFamily="49" charset="0"/>
              </a:rPr>
              <a:t>	********/</a:t>
            </a:r>
            <a:endParaRPr lang="en-US" sz="2000" dirty="0">
              <a:solidFill>
                <a:schemeClr val="accent4">
                  <a:lumMod val="50000"/>
                </a:schemeClr>
              </a:solidFill>
              <a:latin typeface="Courier New" panose="02070309020205020404" pitchFamily="49" charset="0"/>
              <a:cs typeface="Courier New" panose="02070309020205020404" pitchFamily="49" charset="0"/>
            </a:endParaRPr>
          </a:p>
          <a:p>
            <a:pPr marL="0" indent="0">
              <a:spcAft>
                <a:spcPts val="0"/>
              </a:spcAft>
              <a:buNone/>
            </a:pPr>
            <a:r>
              <a:rPr lang="en-US" sz="2000" dirty="0">
                <a:solidFill>
                  <a:schemeClr val="accent4">
                    <a:lumMod val="50000"/>
                  </a:schemeClr>
                </a:solidFill>
                <a:latin typeface="Courier New" panose="02070309020205020404" pitchFamily="49" charset="0"/>
                <a:cs typeface="Courier New" panose="02070309020205020404" pitchFamily="49" charset="0"/>
              </a:rPr>
              <a:t>/************************************************************/</a:t>
            </a:r>
          </a:p>
          <a:p>
            <a:pPr marL="0" indent="0">
              <a:spcAft>
                <a:spcPts val="0"/>
              </a:spcAft>
              <a:buNone/>
            </a:pPr>
            <a:endParaRPr lang="en-US" sz="2000" dirty="0" smtClean="0">
              <a:solidFill>
                <a:schemeClr val="accent4">
                  <a:lumMod val="50000"/>
                </a:schemeClr>
              </a:solidFill>
              <a:latin typeface="Courier New" panose="02070309020205020404" pitchFamily="49" charset="0"/>
              <a:cs typeface="Courier New" panose="02070309020205020404" pitchFamily="49" charset="0"/>
            </a:endParaRPr>
          </a:p>
          <a:p>
            <a:pPr marL="0" indent="0">
              <a:spcAft>
                <a:spcPts val="0"/>
              </a:spcAft>
              <a:buNone/>
            </a:pPr>
            <a:r>
              <a:rPr lang="en-US" sz="2000" dirty="0" smtClean="0">
                <a:solidFill>
                  <a:schemeClr val="accent4">
                    <a:lumMod val="50000"/>
                  </a:schemeClr>
                </a:solidFill>
                <a:latin typeface="Courier New" panose="02070309020205020404" pitchFamily="49" charset="0"/>
                <a:cs typeface="Courier New" panose="02070309020205020404" pitchFamily="49" charset="0"/>
              </a:rPr>
              <a:t>set </a:t>
            </a:r>
            <a:r>
              <a:rPr lang="en-US" sz="2000" dirty="0" err="1">
                <a:solidFill>
                  <a:schemeClr val="accent4">
                    <a:lumMod val="50000"/>
                  </a:schemeClr>
                </a:solidFill>
                <a:latin typeface="Courier New" panose="02070309020205020404" pitchFamily="49" charset="0"/>
                <a:cs typeface="Courier New" panose="02070309020205020404" pitchFamily="49" charset="0"/>
              </a:rPr>
              <a:t>obs</a:t>
            </a:r>
            <a:r>
              <a:rPr lang="en-US" sz="2000" dirty="0">
                <a:solidFill>
                  <a:schemeClr val="accent4">
                    <a:lumMod val="50000"/>
                  </a:schemeClr>
                </a:solidFill>
                <a:latin typeface="Courier New" panose="02070309020205020404" pitchFamily="49" charset="0"/>
                <a:cs typeface="Courier New" panose="02070309020205020404" pitchFamily="49" charset="0"/>
              </a:rPr>
              <a:t> 5000 //creates blank dataset with desired # observations</a:t>
            </a:r>
          </a:p>
          <a:p>
            <a:pPr marL="0" indent="0">
              <a:spcAft>
                <a:spcPts val="0"/>
              </a:spcAft>
              <a:buNone/>
            </a:pPr>
            <a:r>
              <a:rPr lang="en-US" sz="2000" dirty="0">
                <a:solidFill>
                  <a:schemeClr val="accent4">
                    <a:lumMod val="50000"/>
                  </a:schemeClr>
                </a:solidFill>
                <a:latin typeface="Courier New" panose="02070309020205020404" pitchFamily="49" charset="0"/>
                <a:cs typeface="Courier New" panose="02070309020205020404" pitchFamily="49" charset="0"/>
              </a:rPr>
              <a:t>gen id = _n</a:t>
            </a:r>
          </a:p>
          <a:p>
            <a:pPr>
              <a:lnSpc>
                <a:spcPct val="114000"/>
              </a:lnSpc>
            </a:pPr>
            <a:endParaRPr lang="en-US" sz="2000" dirty="0" smtClean="0"/>
          </a:p>
          <a:p>
            <a:pPr>
              <a:lnSpc>
                <a:spcPct val="114000"/>
              </a:lnSpc>
            </a:pPr>
            <a:endParaRPr lang="en-US" sz="2000" dirty="0"/>
          </a:p>
        </p:txBody>
      </p:sp>
      <p:sp>
        <p:nvSpPr>
          <p:cNvPr id="4" name="Slide Number Placeholder 3"/>
          <p:cNvSpPr>
            <a:spLocks noGrp="1"/>
          </p:cNvSpPr>
          <p:nvPr>
            <p:ph type="sldNum" sz="quarter" idx="4"/>
          </p:nvPr>
        </p:nvSpPr>
        <p:spPr/>
        <p:txBody>
          <a:bodyPr/>
          <a:lstStyle/>
          <a:p>
            <a:fld id="{7BCC8D0D-EAEC-449D-9161-023DFF90F2E2}" type="slidenum">
              <a:rPr lang="en-US" sz="1600" smtClean="0"/>
              <a:pPr/>
              <a:t>19</a:t>
            </a:fld>
            <a:endParaRPr lang="en-US" sz="1600" dirty="0"/>
          </a:p>
        </p:txBody>
      </p:sp>
      <p:sp>
        <p:nvSpPr>
          <p:cNvPr id="6" name="Rounded Rectangle 4"/>
          <p:cNvSpPr/>
          <p:nvPr/>
        </p:nvSpPr>
        <p:spPr>
          <a:xfrm>
            <a:off x="552893" y="349283"/>
            <a:ext cx="11181907" cy="548640"/>
          </a:xfrm>
          <a:prstGeom prst="rect">
            <a:avLst/>
          </a:prstGeom>
          <a:solidFill>
            <a:srgbClr val="66CCFF">
              <a:alpha val="80000"/>
            </a:srgbClr>
          </a:solidFill>
          <a:ln>
            <a:solidFill>
              <a:srgbClr val="0000FF"/>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82880" tIns="91440" rIns="182880" bIns="91440" numCol="1" spcCol="1270" anchor="ctr" anchorCtr="0">
            <a:noAutofit/>
          </a:bodyPr>
          <a:lstStyle/>
          <a:p>
            <a:pPr defTabSz="800100">
              <a:lnSpc>
                <a:spcPct val="110000"/>
              </a:lnSpc>
              <a:spcBef>
                <a:spcPct val="0"/>
              </a:spcBef>
              <a:spcAft>
                <a:spcPts val="600"/>
              </a:spcAft>
            </a:pPr>
            <a:r>
              <a:rPr lang="en-US" sz="2200" b="1" dirty="0">
                <a:latin typeface="Arial" panose="020B0604020202020204" pitchFamily="34" charset="0"/>
                <a:cs typeface="Arial" panose="020B0604020202020204" pitchFamily="34" charset="0"/>
              </a:rPr>
              <a:t>3. Generate data according to specified rules</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07678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048" y="2166364"/>
            <a:ext cx="11280276" cy="1739347"/>
          </a:xfrm>
        </p:spPr>
        <p:txBody>
          <a:bodyPr>
            <a:noAutofit/>
          </a:bodyPr>
          <a:lstStyle/>
          <a:p>
            <a:pPr algn="l">
              <a:lnSpc>
                <a:spcPct val="110000"/>
              </a:lnSpc>
            </a:pPr>
            <a:r>
              <a:rPr lang="en-US" sz="3200" dirty="0" smtClean="0">
                <a:latin typeface="Verdana" panose="020B0604030504040204" pitchFamily="34" charset="0"/>
                <a:ea typeface="Verdana" panose="020B0604030504040204" pitchFamily="34" charset="0"/>
                <a:cs typeface="Verdana" panose="020B0604030504040204" pitchFamily="34" charset="0"/>
              </a:rPr>
              <a:t>Link to BOX with simulation tutorial files: </a:t>
            </a:r>
            <a:r>
              <a:rPr lang="en-US" sz="3200" dirty="0" smtClean="0">
                <a:latin typeface="Verdana" panose="020B0604030504040204" pitchFamily="34" charset="0"/>
                <a:ea typeface="Verdana" panose="020B0604030504040204" pitchFamily="34" charset="0"/>
                <a:cs typeface="Verdana" panose="020B0604030504040204" pitchFamily="34" charset="0"/>
                <a:hlinkClick r:id="rId2"/>
              </a:rPr>
              <a:t>https://bit.ly/2SOJer8</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1524000" y="3996250"/>
            <a:ext cx="9144000" cy="1756368"/>
          </a:xfrm>
        </p:spPr>
        <p:txBody>
          <a:bodyPr/>
          <a:lstStyle/>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a:xfrm>
            <a:off x="11119945" y="6422855"/>
            <a:ext cx="485246" cy="244646"/>
          </a:xfrm>
        </p:spPr>
        <p:txBody>
          <a:bodyPr/>
          <a:lstStyle/>
          <a:p>
            <a:fld id="{63875DB0-F7A3-40DB-8331-DEB043A8C99F}" type="slidenum">
              <a:rPr lang="en-US" sz="1600" smtClean="0">
                <a:latin typeface="Arial" panose="020B0604020202020204" pitchFamily="34" charset="0"/>
                <a:ea typeface="Verdana" panose="020B0604030504040204" pitchFamily="34" charset="0"/>
                <a:cs typeface="Arial" panose="020B0604020202020204" pitchFamily="34" charset="0"/>
              </a:rPr>
              <a:t>2</a:t>
            </a:fld>
            <a:endParaRPr lang="en-US" sz="16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877183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52893" y="1135064"/>
            <a:ext cx="11181907" cy="4440191"/>
          </a:xfrm>
        </p:spPr>
        <p:txBody>
          <a:bodyPr/>
          <a:lstStyle/>
          <a:p>
            <a:pPr marL="0" indent="0">
              <a:spcAft>
                <a:spcPts val="600"/>
              </a:spcAft>
              <a:buNone/>
            </a:pPr>
            <a:r>
              <a:rPr lang="en-US" dirty="0" smtClean="0"/>
              <a:t>Set parameters</a:t>
            </a:r>
          </a:p>
          <a:p>
            <a:pPr marL="0" indent="0">
              <a:spcAft>
                <a:spcPts val="0"/>
              </a:spcAft>
              <a:buNone/>
            </a:pPr>
            <a:r>
              <a:rPr lang="en-US" sz="1900" dirty="0">
                <a:solidFill>
                  <a:schemeClr val="accent4">
                    <a:lumMod val="50000"/>
                  </a:schemeClr>
                </a:solidFill>
                <a:latin typeface="Courier New" panose="02070309020205020404" pitchFamily="49" charset="0"/>
                <a:cs typeface="Courier New" panose="02070309020205020404" pitchFamily="49" charset="0"/>
              </a:rPr>
              <a:t>/************************************************************/</a:t>
            </a:r>
          </a:p>
          <a:p>
            <a:pPr marL="0" indent="0">
              <a:spcAft>
                <a:spcPts val="0"/>
              </a:spcAft>
              <a:buNone/>
            </a:pPr>
            <a:r>
              <a:rPr lang="en-US" sz="1900" dirty="0">
                <a:solidFill>
                  <a:schemeClr val="accent4">
                    <a:lumMod val="50000"/>
                  </a:schemeClr>
                </a:solidFill>
                <a:latin typeface="Courier New" panose="02070309020205020404" pitchFamily="49" charset="0"/>
                <a:cs typeface="Courier New" panose="02070309020205020404" pitchFamily="49" charset="0"/>
              </a:rPr>
              <a:t>/********	Step B. Set parameters			</a:t>
            </a:r>
            <a:r>
              <a:rPr lang="en-US" sz="1900" dirty="0" smtClean="0">
                <a:solidFill>
                  <a:schemeClr val="accent4">
                    <a:lumMod val="50000"/>
                  </a:schemeClr>
                </a:solidFill>
                <a:latin typeface="Courier New" panose="02070309020205020404" pitchFamily="49" charset="0"/>
                <a:cs typeface="Courier New" panose="02070309020205020404" pitchFamily="49" charset="0"/>
              </a:rPr>
              <a:t>********/</a:t>
            </a:r>
            <a:endParaRPr lang="en-US" sz="1900" dirty="0">
              <a:solidFill>
                <a:schemeClr val="accent4">
                  <a:lumMod val="50000"/>
                </a:schemeClr>
              </a:solidFill>
              <a:latin typeface="Courier New" panose="02070309020205020404" pitchFamily="49" charset="0"/>
              <a:cs typeface="Courier New" panose="02070309020205020404" pitchFamily="49" charset="0"/>
            </a:endParaRPr>
          </a:p>
          <a:p>
            <a:pPr marL="0" indent="0">
              <a:spcAft>
                <a:spcPts val="0"/>
              </a:spcAft>
              <a:buNone/>
            </a:pPr>
            <a:r>
              <a:rPr lang="en-US" sz="1900" dirty="0">
                <a:solidFill>
                  <a:schemeClr val="accent4">
                    <a:lumMod val="50000"/>
                  </a:schemeClr>
                </a:solidFill>
                <a:latin typeface="Courier New" panose="02070309020205020404" pitchFamily="49" charset="0"/>
                <a:cs typeface="Courier New" panose="02070309020205020404" pitchFamily="49" charset="0"/>
              </a:rPr>
              <a:t>/************************************************************/</a:t>
            </a:r>
          </a:p>
          <a:p>
            <a:pPr marL="0" indent="0">
              <a:spcAft>
                <a:spcPts val="0"/>
              </a:spcAft>
              <a:buNone/>
            </a:pPr>
            <a:endParaRPr lang="en-US" sz="1900" dirty="0">
              <a:solidFill>
                <a:schemeClr val="accent4">
                  <a:lumMod val="50000"/>
                </a:schemeClr>
              </a:solidFill>
              <a:latin typeface="Courier New" panose="02070309020205020404" pitchFamily="49" charset="0"/>
              <a:cs typeface="Courier New" panose="02070309020205020404" pitchFamily="49" charset="0"/>
            </a:endParaRPr>
          </a:p>
          <a:p>
            <a:pPr marL="0" indent="0">
              <a:spcAft>
                <a:spcPts val="0"/>
              </a:spcAft>
              <a:buNone/>
            </a:pPr>
            <a:r>
              <a:rPr lang="en-US" sz="1900" dirty="0">
                <a:solidFill>
                  <a:schemeClr val="accent4">
                    <a:lumMod val="50000"/>
                  </a:schemeClr>
                </a:solidFill>
                <a:latin typeface="Courier New" panose="02070309020205020404" pitchFamily="49" charset="0"/>
                <a:cs typeface="Courier New" panose="02070309020205020404" pitchFamily="49" charset="0"/>
              </a:rPr>
              <a:t>*Parameters for odds of exposure</a:t>
            </a:r>
          </a:p>
          <a:p>
            <a:pPr marL="0" indent="0">
              <a:spcAft>
                <a:spcPts val="0"/>
              </a:spcAft>
              <a:buNone/>
            </a:pPr>
            <a:r>
              <a:rPr lang="en-US" sz="1900" dirty="0">
                <a:solidFill>
                  <a:schemeClr val="accent4">
                    <a:lumMod val="50000"/>
                  </a:schemeClr>
                </a:solidFill>
                <a:latin typeface="Courier New" panose="02070309020205020404" pitchFamily="49" charset="0"/>
                <a:cs typeface="Courier New" panose="02070309020205020404" pitchFamily="49" charset="0"/>
              </a:rPr>
              <a:t>local g0 = $g0 //log odds [p/(1-p)] of exposure for ref group (U=0)</a:t>
            </a:r>
          </a:p>
          <a:p>
            <a:pPr marL="0" indent="0">
              <a:spcAft>
                <a:spcPts val="0"/>
              </a:spcAft>
              <a:buNone/>
            </a:pPr>
            <a:r>
              <a:rPr lang="en-US" sz="1900" dirty="0">
                <a:solidFill>
                  <a:schemeClr val="accent4">
                    <a:lumMod val="50000"/>
                  </a:schemeClr>
                </a:solidFill>
                <a:latin typeface="Courier New" panose="02070309020205020404" pitchFamily="49" charset="0"/>
                <a:cs typeface="Courier New" panose="02070309020205020404" pitchFamily="49" charset="0"/>
              </a:rPr>
              <a:t>local g1 = $g1 //effect of one-unit higher U on log odds of exposure </a:t>
            </a:r>
          </a:p>
          <a:p>
            <a:pPr marL="0" indent="0">
              <a:spcAft>
                <a:spcPts val="0"/>
              </a:spcAft>
              <a:buNone/>
            </a:pPr>
            <a:endParaRPr lang="en-US" sz="1900" dirty="0">
              <a:solidFill>
                <a:schemeClr val="accent4">
                  <a:lumMod val="50000"/>
                </a:schemeClr>
              </a:solidFill>
              <a:latin typeface="Courier New" panose="02070309020205020404" pitchFamily="49" charset="0"/>
              <a:cs typeface="Courier New" panose="02070309020205020404" pitchFamily="49" charset="0"/>
            </a:endParaRPr>
          </a:p>
          <a:p>
            <a:pPr marL="0" indent="0">
              <a:spcAft>
                <a:spcPts val="0"/>
              </a:spcAft>
              <a:buNone/>
            </a:pPr>
            <a:r>
              <a:rPr lang="en-US" sz="1900" dirty="0">
                <a:solidFill>
                  <a:schemeClr val="accent4">
                    <a:lumMod val="50000"/>
                  </a:schemeClr>
                </a:solidFill>
                <a:latin typeface="Courier New" panose="02070309020205020404" pitchFamily="49" charset="0"/>
                <a:cs typeface="Courier New" panose="02070309020205020404" pitchFamily="49" charset="0"/>
              </a:rPr>
              <a:t>*Parameters for odds of outcome</a:t>
            </a:r>
          </a:p>
          <a:p>
            <a:pPr marL="0" indent="0">
              <a:spcAft>
                <a:spcPts val="0"/>
              </a:spcAft>
              <a:buNone/>
            </a:pPr>
            <a:r>
              <a:rPr lang="en-US" sz="1900" dirty="0">
                <a:solidFill>
                  <a:schemeClr val="accent4">
                    <a:lumMod val="50000"/>
                  </a:schemeClr>
                </a:solidFill>
                <a:latin typeface="Courier New" panose="02070309020205020404" pitchFamily="49" charset="0"/>
                <a:cs typeface="Courier New" panose="02070309020205020404" pitchFamily="49" charset="0"/>
              </a:rPr>
              <a:t>local b0 = $b0 //log odds [p/(1-p)] of outcome for ref group (U=0,exp=0)</a:t>
            </a:r>
          </a:p>
          <a:p>
            <a:pPr marL="0" indent="0">
              <a:spcAft>
                <a:spcPts val="0"/>
              </a:spcAft>
              <a:buNone/>
            </a:pPr>
            <a:r>
              <a:rPr lang="en-US" sz="1900" dirty="0">
                <a:solidFill>
                  <a:schemeClr val="accent4">
                    <a:lumMod val="50000"/>
                  </a:schemeClr>
                </a:solidFill>
                <a:latin typeface="Courier New" panose="02070309020205020404" pitchFamily="49" charset="0"/>
                <a:cs typeface="Courier New" panose="02070309020205020404" pitchFamily="49" charset="0"/>
              </a:rPr>
              <a:t>local b1 = $b1 //effect of exposure on log odds of outcome</a:t>
            </a:r>
          </a:p>
          <a:p>
            <a:pPr marL="0" indent="0">
              <a:spcAft>
                <a:spcPts val="0"/>
              </a:spcAft>
              <a:buNone/>
            </a:pPr>
            <a:r>
              <a:rPr lang="en-US" sz="1900" dirty="0">
                <a:solidFill>
                  <a:schemeClr val="accent4">
                    <a:lumMod val="50000"/>
                  </a:schemeClr>
                </a:solidFill>
                <a:latin typeface="Courier New" panose="02070309020205020404" pitchFamily="49" charset="0"/>
                <a:cs typeface="Courier New" panose="02070309020205020404" pitchFamily="49" charset="0"/>
              </a:rPr>
              <a:t>local b2 = $b2 //effect of one-unit higher U on log odds of outcome </a:t>
            </a:r>
          </a:p>
          <a:p>
            <a:pPr>
              <a:lnSpc>
                <a:spcPct val="114000"/>
              </a:lnSpc>
            </a:pPr>
            <a:endParaRPr lang="en-US" sz="2000" dirty="0" smtClean="0"/>
          </a:p>
          <a:p>
            <a:pPr>
              <a:lnSpc>
                <a:spcPct val="114000"/>
              </a:lnSpc>
            </a:pPr>
            <a:endParaRPr lang="en-US" sz="2000" dirty="0"/>
          </a:p>
          <a:p>
            <a:pPr>
              <a:lnSpc>
                <a:spcPct val="114000"/>
              </a:lnSpc>
            </a:pPr>
            <a:endParaRPr lang="en-US" sz="2000" dirty="0" smtClean="0"/>
          </a:p>
        </p:txBody>
      </p:sp>
      <p:sp>
        <p:nvSpPr>
          <p:cNvPr id="4" name="Slide Number Placeholder 3"/>
          <p:cNvSpPr>
            <a:spLocks noGrp="1"/>
          </p:cNvSpPr>
          <p:nvPr>
            <p:ph type="sldNum" sz="quarter" idx="4"/>
          </p:nvPr>
        </p:nvSpPr>
        <p:spPr/>
        <p:txBody>
          <a:bodyPr/>
          <a:lstStyle/>
          <a:p>
            <a:fld id="{7BCC8D0D-EAEC-449D-9161-023DFF90F2E2}" type="slidenum">
              <a:rPr lang="en-US" sz="1600" smtClean="0"/>
              <a:pPr/>
              <a:t>20</a:t>
            </a:fld>
            <a:endParaRPr lang="en-US" sz="1600" dirty="0"/>
          </a:p>
        </p:txBody>
      </p:sp>
      <p:sp>
        <p:nvSpPr>
          <p:cNvPr id="6" name="Rounded Rectangle 4"/>
          <p:cNvSpPr/>
          <p:nvPr/>
        </p:nvSpPr>
        <p:spPr>
          <a:xfrm>
            <a:off x="552893" y="349283"/>
            <a:ext cx="11181907" cy="548640"/>
          </a:xfrm>
          <a:prstGeom prst="rect">
            <a:avLst/>
          </a:prstGeom>
          <a:solidFill>
            <a:srgbClr val="66CCFF">
              <a:alpha val="80000"/>
            </a:srgbClr>
          </a:solidFill>
          <a:ln>
            <a:solidFill>
              <a:srgbClr val="0000FF"/>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82880" tIns="91440" rIns="182880" bIns="91440" numCol="1" spcCol="1270" anchor="ctr" anchorCtr="0">
            <a:noAutofit/>
          </a:bodyPr>
          <a:lstStyle/>
          <a:p>
            <a:pPr defTabSz="800100">
              <a:lnSpc>
                <a:spcPct val="110000"/>
              </a:lnSpc>
              <a:spcBef>
                <a:spcPct val="0"/>
              </a:spcBef>
              <a:spcAft>
                <a:spcPts val="600"/>
              </a:spcAft>
            </a:pPr>
            <a:r>
              <a:rPr lang="en-US" sz="2200" b="1" dirty="0">
                <a:latin typeface="Arial" panose="020B0604020202020204" pitchFamily="34" charset="0"/>
                <a:cs typeface="Arial" panose="020B0604020202020204" pitchFamily="34" charset="0"/>
              </a:rPr>
              <a:t>3. Generate data according to specified rules</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451940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View parameter inputs: </a:t>
            </a:r>
          </a:p>
          <a:p>
            <a:pPr marL="288925" lvl="1" indent="0">
              <a:buNone/>
            </a:pPr>
            <a:r>
              <a:rPr lang="en-US" sz="2400" dirty="0"/>
              <a:t>1_simulation_workshop_confounding_preamble.do</a:t>
            </a:r>
            <a:endParaRPr lang="en-US" sz="2400"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21</a:t>
            </a:fld>
            <a:endParaRPr lang="en-US" dirty="0"/>
          </a:p>
        </p:txBody>
      </p:sp>
      <p:sp>
        <p:nvSpPr>
          <p:cNvPr id="7" name="Rounded Rectangle 4"/>
          <p:cNvSpPr/>
          <p:nvPr/>
        </p:nvSpPr>
        <p:spPr>
          <a:xfrm>
            <a:off x="552893" y="349283"/>
            <a:ext cx="11181907" cy="548640"/>
          </a:xfrm>
          <a:prstGeom prst="rect">
            <a:avLst/>
          </a:prstGeom>
          <a:solidFill>
            <a:srgbClr val="66CCFF">
              <a:alpha val="80000"/>
            </a:srgbClr>
          </a:solidFill>
          <a:ln>
            <a:solidFill>
              <a:srgbClr val="0000FF"/>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82880" tIns="91440" rIns="182880" bIns="91440" numCol="1" spcCol="1270" anchor="ctr" anchorCtr="0">
            <a:noAutofit/>
          </a:bodyPr>
          <a:lstStyle/>
          <a:p>
            <a:pPr defTabSz="800100">
              <a:lnSpc>
                <a:spcPct val="110000"/>
              </a:lnSpc>
              <a:spcBef>
                <a:spcPct val="0"/>
              </a:spcBef>
              <a:spcAft>
                <a:spcPts val="600"/>
              </a:spcAft>
            </a:pPr>
            <a:r>
              <a:rPr lang="en-US" sz="2200" b="1" dirty="0">
                <a:latin typeface="Arial" panose="020B0604020202020204" pitchFamily="34" charset="0"/>
                <a:cs typeface="Arial" panose="020B0604020202020204" pitchFamily="34" charset="0"/>
              </a:rPr>
              <a:t>3. Generate data according to specified rules</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250583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52893" y="1135064"/>
            <a:ext cx="11068493" cy="4440191"/>
          </a:xfrm>
        </p:spPr>
        <p:txBody>
          <a:bodyPr/>
          <a:lstStyle/>
          <a:p>
            <a:pPr marL="0" indent="0">
              <a:lnSpc>
                <a:spcPct val="114000"/>
              </a:lnSpc>
              <a:buNone/>
            </a:pPr>
            <a:r>
              <a:rPr lang="en-US" dirty="0" smtClean="0"/>
              <a:t>Generate continuous confounder </a:t>
            </a:r>
            <a:r>
              <a:rPr lang="en-US" i="1" dirty="0"/>
              <a:t>U</a:t>
            </a:r>
            <a:r>
              <a:rPr lang="en-US" dirty="0"/>
              <a:t>, where </a:t>
            </a:r>
            <a:r>
              <a:rPr lang="en-US" i="1" dirty="0"/>
              <a:t>U</a:t>
            </a:r>
            <a:r>
              <a:rPr lang="en-US" dirty="0"/>
              <a:t>~N(0,1</a:t>
            </a:r>
            <a:r>
              <a:rPr lang="en-US" dirty="0" smtClean="0"/>
              <a:t>)</a:t>
            </a:r>
            <a:endParaRPr lang="en-US" dirty="0"/>
          </a:p>
          <a:p>
            <a:pPr marL="0" indent="0">
              <a:lnSpc>
                <a:spcPct val="100000"/>
              </a:lnSpc>
              <a:spcAft>
                <a:spcPts val="0"/>
              </a:spcAft>
              <a:buNone/>
            </a:pPr>
            <a:r>
              <a:rPr lang="en-US" sz="1900" dirty="0">
                <a:solidFill>
                  <a:schemeClr val="accent4">
                    <a:lumMod val="50000"/>
                  </a:schemeClr>
                </a:solidFill>
                <a:latin typeface="Courier New" panose="02070309020205020404" pitchFamily="49" charset="0"/>
                <a:cs typeface="Courier New" panose="02070309020205020404" pitchFamily="49" charset="0"/>
              </a:rPr>
              <a:t>/************************************************************/</a:t>
            </a:r>
          </a:p>
          <a:p>
            <a:pPr marL="0" indent="0">
              <a:lnSpc>
                <a:spcPct val="100000"/>
              </a:lnSpc>
              <a:spcAft>
                <a:spcPts val="0"/>
              </a:spcAft>
              <a:buNone/>
            </a:pPr>
            <a:r>
              <a:rPr lang="en-US" sz="1900" dirty="0">
                <a:solidFill>
                  <a:schemeClr val="accent4">
                    <a:lumMod val="50000"/>
                  </a:schemeClr>
                </a:solidFill>
                <a:latin typeface="Courier New" panose="02070309020205020404" pitchFamily="49" charset="0"/>
                <a:cs typeface="Courier New" panose="02070309020205020404" pitchFamily="49" charset="0"/>
              </a:rPr>
              <a:t>/********	Step C. Generate data			</a:t>
            </a:r>
            <a:r>
              <a:rPr lang="en-US" sz="1900" dirty="0" smtClean="0">
                <a:solidFill>
                  <a:schemeClr val="accent4">
                    <a:lumMod val="50000"/>
                  </a:schemeClr>
                </a:solidFill>
                <a:latin typeface="Courier New" panose="02070309020205020404" pitchFamily="49" charset="0"/>
                <a:cs typeface="Courier New" panose="02070309020205020404" pitchFamily="49" charset="0"/>
              </a:rPr>
              <a:t>  ********/</a:t>
            </a:r>
            <a:endParaRPr lang="en-US" sz="1900" dirty="0">
              <a:solidFill>
                <a:schemeClr val="accent4">
                  <a:lumMod val="50000"/>
                </a:schemeClr>
              </a:solidFill>
              <a:latin typeface="Courier New" panose="02070309020205020404" pitchFamily="49" charset="0"/>
              <a:cs typeface="Courier New" panose="02070309020205020404" pitchFamily="49" charset="0"/>
            </a:endParaRPr>
          </a:p>
          <a:p>
            <a:pPr marL="0" indent="0">
              <a:lnSpc>
                <a:spcPct val="100000"/>
              </a:lnSpc>
              <a:spcAft>
                <a:spcPts val="0"/>
              </a:spcAft>
              <a:buNone/>
            </a:pPr>
            <a:r>
              <a:rPr lang="en-US" sz="1900" dirty="0">
                <a:solidFill>
                  <a:schemeClr val="accent4">
                    <a:lumMod val="50000"/>
                  </a:schemeClr>
                </a:solidFill>
                <a:latin typeface="Courier New" panose="02070309020205020404" pitchFamily="49" charset="0"/>
                <a:cs typeface="Courier New" panose="02070309020205020404" pitchFamily="49" charset="0"/>
              </a:rPr>
              <a:t>/************************************************************/</a:t>
            </a:r>
          </a:p>
          <a:p>
            <a:pPr marL="0" indent="0">
              <a:lnSpc>
                <a:spcPct val="100000"/>
              </a:lnSpc>
              <a:spcAft>
                <a:spcPts val="0"/>
              </a:spcAft>
              <a:buNone/>
            </a:pPr>
            <a:endParaRPr lang="en-US" sz="1900" dirty="0">
              <a:solidFill>
                <a:schemeClr val="accent4">
                  <a:lumMod val="50000"/>
                </a:schemeClr>
              </a:solidFill>
              <a:latin typeface="Courier New" panose="02070309020205020404" pitchFamily="49" charset="0"/>
              <a:cs typeface="Courier New" panose="02070309020205020404" pitchFamily="49" charset="0"/>
            </a:endParaRPr>
          </a:p>
          <a:p>
            <a:pPr marL="0" indent="0">
              <a:lnSpc>
                <a:spcPct val="100000"/>
              </a:lnSpc>
              <a:spcAft>
                <a:spcPts val="0"/>
              </a:spcAft>
              <a:buNone/>
            </a:pPr>
            <a:r>
              <a:rPr lang="en-US" sz="1900" dirty="0">
                <a:solidFill>
                  <a:schemeClr val="accent4">
                    <a:lumMod val="50000"/>
                  </a:schemeClr>
                </a:solidFill>
                <a:latin typeface="Courier New" panose="02070309020205020404" pitchFamily="49" charset="0"/>
                <a:cs typeface="Courier New" panose="02070309020205020404" pitchFamily="49" charset="0"/>
              </a:rPr>
              <a:t>*Generate U, where U~N(0,1)</a:t>
            </a:r>
          </a:p>
          <a:p>
            <a:pPr marL="0" indent="0">
              <a:lnSpc>
                <a:spcPct val="100000"/>
              </a:lnSpc>
              <a:spcAft>
                <a:spcPts val="0"/>
              </a:spcAft>
              <a:buNone/>
            </a:pPr>
            <a:r>
              <a:rPr lang="en-US" sz="1900" dirty="0">
                <a:solidFill>
                  <a:schemeClr val="accent4">
                    <a:lumMod val="50000"/>
                  </a:schemeClr>
                </a:solidFill>
                <a:latin typeface="Courier New" panose="02070309020205020404" pitchFamily="49" charset="0"/>
                <a:cs typeface="Courier New" panose="02070309020205020404" pitchFamily="49" charset="0"/>
              </a:rPr>
              <a:t>gen U = </a:t>
            </a:r>
            <a:r>
              <a:rPr lang="en-US" sz="1900" dirty="0" err="1">
                <a:solidFill>
                  <a:schemeClr val="accent4">
                    <a:lumMod val="50000"/>
                  </a:schemeClr>
                </a:solidFill>
                <a:latin typeface="Courier New" panose="02070309020205020404" pitchFamily="49" charset="0"/>
                <a:cs typeface="Courier New" panose="02070309020205020404" pitchFamily="49" charset="0"/>
              </a:rPr>
              <a:t>rnormal</a:t>
            </a:r>
            <a:r>
              <a:rPr lang="en-US" sz="1900" dirty="0">
                <a:solidFill>
                  <a:schemeClr val="accent4">
                    <a:lumMod val="50000"/>
                  </a:schemeClr>
                </a:solidFill>
                <a:latin typeface="Courier New" panose="02070309020205020404" pitchFamily="49" charset="0"/>
                <a:cs typeface="Courier New" panose="02070309020205020404" pitchFamily="49" charset="0"/>
              </a:rPr>
              <a:t>()</a:t>
            </a:r>
          </a:p>
        </p:txBody>
      </p:sp>
      <p:sp>
        <p:nvSpPr>
          <p:cNvPr id="4" name="Slide Number Placeholder 3"/>
          <p:cNvSpPr>
            <a:spLocks noGrp="1"/>
          </p:cNvSpPr>
          <p:nvPr>
            <p:ph type="sldNum" sz="quarter" idx="4"/>
          </p:nvPr>
        </p:nvSpPr>
        <p:spPr/>
        <p:txBody>
          <a:bodyPr/>
          <a:lstStyle/>
          <a:p>
            <a:fld id="{7BCC8D0D-EAEC-449D-9161-023DFF90F2E2}" type="slidenum">
              <a:rPr lang="en-US" sz="1600" smtClean="0"/>
              <a:pPr/>
              <a:t>22</a:t>
            </a:fld>
            <a:endParaRPr lang="en-US" sz="1600" dirty="0"/>
          </a:p>
        </p:txBody>
      </p:sp>
      <p:sp>
        <p:nvSpPr>
          <p:cNvPr id="6" name="Rounded Rectangle 4"/>
          <p:cNvSpPr/>
          <p:nvPr/>
        </p:nvSpPr>
        <p:spPr>
          <a:xfrm>
            <a:off x="552893" y="349283"/>
            <a:ext cx="11181907" cy="548640"/>
          </a:xfrm>
          <a:prstGeom prst="rect">
            <a:avLst/>
          </a:prstGeom>
          <a:solidFill>
            <a:srgbClr val="66CCFF">
              <a:alpha val="80000"/>
            </a:srgbClr>
          </a:solidFill>
          <a:ln>
            <a:solidFill>
              <a:srgbClr val="0000FF"/>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82880" tIns="91440" rIns="182880" bIns="91440" numCol="1" spcCol="1270" anchor="ctr" anchorCtr="0">
            <a:noAutofit/>
          </a:bodyPr>
          <a:lstStyle/>
          <a:p>
            <a:pPr defTabSz="800100">
              <a:lnSpc>
                <a:spcPct val="110000"/>
              </a:lnSpc>
              <a:spcBef>
                <a:spcPct val="0"/>
              </a:spcBef>
              <a:spcAft>
                <a:spcPts val="600"/>
              </a:spcAft>
            </a:pPr>
            <a:r>
              <a:rPr lang="en-US" sz="2200" b="1" dirty="0">
                <a:latin typeface="Arial" panose="020B0604020202020204" pitchFamily="34" charset="0"/>
                <a:cs typeface="Arial" panose="020B0604020202020204" pitchFamily="34" charset="0"/>
              </a:rPr>
              <a:t>3. Generate data according to specified rules</a:t>
            </a:r>
            <a:endParaRPr lang="en-US" sz="2200" dirty="0">
              <a:latin typeface="Arial" panose="020B0604020202020204" pitchFamily="34" charset="0"/>
              <a:cs typeface="Arial" panose="020B0604020202020204" pitchFamily="34" charset="0"/>
            </a:endParaRPr>
          </a:p>
        </p:txBody>
      </p:sp>
      <p:grpSp>
        <p:nvGrpSpPr>
          <p:cNvPr id="26" name="Group 25"/>
          <p:cNvGrpSpPr/>
          <p:nvPr/>
        </p:nvGrpSpPr>
        <p:grpSpPr>
          <a:xfrm>
            <a:off x="3280144" y="3575947"/>
            <a:ext cx="5334000" cy="1838055"/>
            <a:chOff x="6057901" y="2209560"/>
            <a:chExt cx="5504726" cy="1838055"/>
          </a:xfrm>
        </p:grpSpPr>
        <p:grpSp>
          <p:nvGrpSpPr>
            <p:cNvPr id="27" name="Group 26"/>
            <p:cNvGrpSpPr/>
            <p:nvPr/>
          </p:nvGrpSpPr>
          <p:grpSpPr>
            <a:xfrm>
              <a:off x="6057901" y="2209560"/>
              <a:ext cx="5504726" cy="1838055"/>
              <a:chOff x="-573915" y="-42057"/>
              <a:chExt cx="3720126" cy="1838725"/>
            </a:xfrm>
          </p:grpSpPr>
          <p:sp>
            <p:nvSpPr>
              <p:cNvPr id="30" name="TextBox 3"/>
              <p:cNvSpPr txBox="1"/>
              <p:nvPr/>
            </p:nvSpPr>
            <p:spPr>
              <a:xfrm>
                <a:off x="-573915" y="1150100"/>
                <a:ext cx="2026280" cy="646568"/>
              </a:xfrm>
              <a:prstGeom prst="rect">
                <a:avLst/>
              </a:prstGeom>
              <a:noFill/>
            </p:spPr>
            <p:txBody>
              <a:bodyPr wrap="square" rtlCol="0">
                <a:spAutoFit/>
              </a:bodyPr>
              <a:lstStyle/>
              <a:p>
                <a:pPr algn="ctr"/>
                <a:r>
                  <a:rPr lang="en-US" dirty="0" smtClean="0">
                    <a:solidFill>
                      <a:srgbClr val="17406D"/>
                    </a:solidFill>
                    <a:latin typeface="+mj-lt"/>
                    <a:ea typeface="Times New Roman"/>
                    <a:cs typeface="Times New Roman"/>
                  </a:rPr>
                  <a:t>Exposure</a:t>
                </a:r>
              </a:p>
              <a:p>
                <a:pPr algn="ctr"/>
                <a:r>
                  <a:rPr lang="en-US" dirty="0" smtClean="0">
                    <a:solidFill>
                      <a:srgbClr val="17406D"/>
                    </a:solidFill>
                    <a:latin typeface="+mj-lt"/>
                    <a:ea typeface="Times New Roman"/>
                    <a:cs typeface="Times New Roman"/>
                  </a:rPr>
                  <a:t>Bernoulli(P(exposure))</a:t>
                </a:r>
                <a:endParaRPr lang="en-US" dirty="0">
                  <a:solidFill>
                    <a:srgbClr val="17406D"/>
                  </a:solidFill>
                  <a:latin typeface="+mj-lt"/>
                  <a:ea typeface="Times New Roman"/>
                </a:endParaRPr>
              </a:p>
            </p:txBody>
          </p:sp>
          <p:sp>
            <p:nvSpPr>
              <p:cNvPr id="31" name="TextBox 4"/>
              <p:cNvSpPr txBox="1"/>
              <p:nvPr/>
            </p:nvSpPr>
            <p:spPr>
              <a:xfrm>
                <a:off x="1321087" y="1146479"/>
                <a:ext cx="1825124" cy="646568"/>
              </a:xfrm>
              <a:prstGeom prst="rect">
                <a:avLst/>
              </a:prstGeom>
              <a:noFill/>
            </p:spPr>
            <p:txBody>
              <a:bodyPr wrap="square" rtlCol="0">
                <a:spAutoFit/>
              </a:bodyPr>
              <a:lstStyle/>
              <a:p>
                <a:pPr algn="ctr"/>
                <a:r>
                  <a:rPr lang="en-US" dirty="0" smtClean="0">
                    <a:solidFill>
                      <a:srgbClr val="17406D"/>
                    </a:solidFill>
                    <a:latin typeface="+mj-lt"/>
                    <a:ea typeface="Times New Roman"/>
                    <a:cs typeface="Times New Roman"/>
                  </a:rPr>
                  <a:t>Outcome</a:t>
                </a:r>
              </a:p>
              <a:p>
                <a:pPr algn="ctr"/>
                <a:r>
                  <a:rPr lang="en-US" dirty="0" smtClean="0">
                    <a:solidFill>
                      <a:srgbClr val="17406D"/>
                    </a:solidFill>
                    <a:latin typeface="+mj-lt"/>
                    <a:ea typeface="Times New Roman"/>
                    <a:cs typeface="Times New Roman"/>
                  </a:rPr>
                  <a:t>Bernoulli(P(outcome))</a:t>
                </a:r>
                <a:endParaRPr lang="en-US" dirty="0">
                  <a:solidFill>
                    <a:srgbClr val="17406D"/>
                  </a:solidFill>
                  <a:latin typeface="+mj-lt"/>
                  <a:ea typeface="Times New Roman"/>
                </a:endParaRPr>
              </a:p>
            </p:txBody>
          </p:sp>
          <p:sp>
            <p:nvSpPr>
              <p:cNvPr id="32" name="TextBox 5"/>
              <p:cNvSpPr txBox="1"/>
              <p:nvPr/>
            </p:nvSpPr>
            <p:spPr>
              <a:xfrm>
                <a:off x="871452" y="-42057"/>
                <a:ext cx="1030549" cy="369467"/>
              </a:xfrm>
              <a:prstGeom prst="rect">
                <a:avLst/>
              </a:prstGeom>
              <a:noFill/>
            </p:spPr>
            <p:txBody>
              <a:bodyPr wrap="square" rtlCol="0">
                <a:spAutoFit/>
              </a:bodyPr>
              <a:lstStyle/>
              <a:p>
                <a:pPr algn="ctr"/>
                <a:r>
                  <a:rPr lang="en-US" i="1" dirty="0" smtClean="0">
                    <a:solidFill>
                      <a:schemeClr val="tx1">
                        <a:lumMod val="90000"/>
                        <a:lumOff val="10000"/>
                      </a:schemeClr>
                    </a:solidFill>
                    <a:latin typeface="+mj-lt"/>
                    <a:ea typeface="Times New Roman"/>
                    <a:cs typeface="Times New Roman"/>
                  </a:rPr>
                  <a:t>U</a:t>
                </a:r>
                <a:r>
                  <a:rPr lang="en-US" dirty="0" smtClean="0">
                    <a:solidFill>
                      <a:schemeClr val="tx1">
                        <a:lumMod val="90000"/>
                        <a:lumOff val="10000"/>
                      </a:schemeClr>
                    </a:solidFill>
                    <a:latin typeface="+mj-lt"/>
                    <a:ea typeface="Times New Roman"/>
                    <a:cs typeface="Times New Roman"/>
                  </a:rPr>
                  <a:t>~</a:t>
                </a:r>
                <a:r>
                  <a:rPr lang="en-US" i="1" dirty="0" smtClean="0">
                    <a:solidFill>
                      <a:schemeClr val="tx1">
                        <a:lumMod val="90000"/>
                        <a:lumOff val="10000"/>
                      </a:schemeClr>
                    </a:solidFill>
                    <a:latin typeface="+mj-lt"/>
                    <a:ea typeface="Times New Roman"/>
                    <a:cs typeface="Times New Roman"/>
                  </a:rPr>
                  <a:t>N</a:t>
                </a:r>
                <a:r>
                  <a:rPr lang="en-US" dirty="0" smtClean="0">
                    <a:solidFill>
                      <a:schemeClr val="tx1">
                        <a:lumMod val="90000"/>
                        <a:lumOff val="10000"/>
                      </a:schemeClr>
                    </a:solidFill>
                    <a:latin typeface="+mj-lt"/>
                    <a:ea typeface="Times New Roman"/>
                    <a:cs typeface="Times New Roman"/>
                  </a:rPr>
                  <a:t>(0,1)</a:t>
                </a:r>
                <a:endParaRPr lang="en-US" dirty="0">
                  <a:solidFill>
                    <a:schemeClr val="tx1">
                      <a:lumMod val="90000"/>
                      <a:lumOff val="10000"/>
                    </a:schemeClr>
                  </a:solidFill>
                  <a:latin typeface="+mj-lt"/>
                  <a:ea typeface="Times New Roman"/>
                </a:endParaRPr>
              </a:p>
            </p:txBody>
          </p:sp>
          <p:cxnSp>
            <p:nvCxnSpPr>
              <p:cNvPr id="33" name="Straight Arrow Connector 32"/>
              <p:cNvCxnSpPr>
                <a:stCxn id="32" idx="2"/>
                <a:endCxn id="31" idx="0"/>
              </p:cNvCxnSpPr>
              <p:nvPr/>
            </p:nvCxnSpPr>
            <p:spPr>
              <a:xfrm>
                <a:off x="1386727" y="327410"/>
                <a:ext cx="846922" cy="819069"/>
              </a:xfrm>
              <a:prstGeom prst="straightConnector1">
                <a:avLst/>
              </a:prstGeom>
              <a:ln w="28575">
                <a:solidFill>
                  <a:schemeClr val="tx1">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2" idx="2"/>
                <a:endCxn id="30" idx="0"/>
              </p:cNvCxnSpPr>
              <p:nvPr/>
            </p:nvCxnSpPr>
            <p:spPr>
              <a:xfrm flipH="1">
                <a:off x="439225" y="327410"/>
                <a:ext cx="947502" cy="822691"/>
              </a:xfrm>
              <a:prstGeom prst="straightConnector1">
                <a:avLst/>
              </a:prstGeom>
              <a:ln w="28575">
                <a:solidFill>
                  <a:schemeClr val="tx1">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8" name="TextBox 27"/>
                <p:cNvSpPr txBox="1"/>
                <p:nvPr/>
              </p:nvSpPr>
              <p:spPr bwMode="auto">
                <a:xfrm>
                  <a:off x="7740308" y="2698600"/>
                  <a:ext cx="744279" cy="276999"/>
                </a:xfrm>
                <a:prstGeom prst="rect">
                  <a:avLst/>
                </a:prstGeom>
                <a:noFill/>
                <a:ln w="19050" algn="ctr">
                  <a:noFill/>
                  <a:miter lim="800000"/>
                  <a:headEnd/>
                  <a:tailEnd/>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chemeClr val="tx1">
                                    <a:lumMod val="90000"/>
                                    <a:lumOff val="10000"/>
                                  </a:schemeClr>
                                </a:solidFill>
                                <a:latin typeface="Cambria Math" panose="02040503050406030204" pitchFamily="18" charset="0"/>
                              </a:rPr>
                            </m:ctrlPr>
                          </m:sSubPr>
                          <m:e>
                            <m:r>
                              <m:rPr>
                                <m:sty m:val="p"/>
                              </m:rPr>
                              <a:rPr lang="en-US" dirty="0">
                                <a:solidFill>
                                  <a:schemeClr val="tx1">
                                    <a:lumMod val="90000"/>
                                    <a:lumOff val="10000"/>
                                  </a:schemeClr>
                                </a:solidFill>
                                <a:latin typeface="Cambria Math"/>
                              </a:rPr>
                              <m:t>γ</m:t>
                            </m:r>
                          </m:e>
                          <m:sub>
                            <m:r>
                              <a:rPr lang="en-US" b="0" i="1" dirty="0" smtClean="0">
                                <a:solidFill>
                                  <a:schemeClr val="tx1">
                                    <a:lumMod val="90000"/>
                                    <a:lumOff val="10000"/>
                                  </a:schemeClr>
                                </a:solidFill>
                                <a:latin typeface="Cambria Math" panose="02040503050406030204" pitchFamily="18" charset="0"/>
                              </a:rPr>
                              <m:t>1</m:t>
                            </m:r>
                          </m:sub>
                        </m:sSub>
                      </m:oMath>
                    </m:oMathPara>
                  </a14:m>
                  <a:endParaRPr lang="en-US" dirty="0" err="1" smtClean="0">
                    <a:solidFill>
                      <a:schemeClr val="tx1">
                        <a:lumMod val="90000"/>
                        <a:lumOff val="10000"/>
                      </a:schemeClr>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bwMode="auto">
                <a:xfrm>
                  <a:off x="7740308" y="2698600"/>
                  <a:ext cx="744279" cy="276999"/>
                </a:xfrm>
                <a:prstGeom prst="rect">
                  <a:avLst/>
                </a:prstGeom>
                <a:blipFill>
                  <a:blip r:embed="rId4"/>
                  <a:stretch>
                    <a:fillRect b="-22222"/>
                  </a:stretch>
                </a:blipFill>
                <a:ln w="19050" algn="ctr">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bwMode="auto">
                <a:xfrm>
                  <a:off x="9381185" y="2698600"/>
                  <a:ext cx="744279" cy="276999"/>
                </a:xfrm>
                <a:prstGeom prst="rect">
                  <a:avLst/>
                </a:prstGeom>
                <a:noFill/>
                <a:ln w="19050" algn="ctr">
                  <a:noFill/>
                  <a:miter lim="800000"/>
                  <a:headEnd/>
                  <a:tailEnd/>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chemeClr val="tx1">
                                    <a:lumMod val="90000"/>
                                    <a:lumOff val="10000"/>
                                  </a:schemeClr>
                                </a:solidFill>
                                <a:latin typeface="Cambria Math" panose="02040503050406030204" pitchFamily="18" charset="0"/>
                              </a:rPr>
                            </m:ctrlPr>
                          </m:sSubPr>
                          <m:e>
                            <m:r>
                              <m:rPr>
                                <m:sty m:val="p"/>
                              </m:rPr>
                              <a:rPr lang="en-US" i="0" dirty="0" smtClean="0">
                                <a:solidFill>
                                  <a:schemeClr val="tx1">
                                    <a:lumMod val="90000"/>
                                    <a:lumOff val="10000"/>
                                  </a:schemeClr>
                                </a:solidFill>
                                <a:latin typeface="Cambria Math" panose="02040503050406030204" pitchFamily="18" charset="0"/>
                                <a:ea typeface="Cambria Math" panose="02040503050406030204" pitchFamily="18" charset="0"/>
                              </a:rPr>
                              <m:t>β</m:t>
                            </m:r>
                          </m:e>
                          <m:sub>
                            <m:r>
                              <a:rPr lang="en-US" b="0" i="1" dirty="0" smtClean="0">
                                <a:solidFill>
                                  <a:schemeClr val="tx1">
                                    <a:lumMod val="90000"/>
                                    <a:lumOff val="10000"/>
                                  </a:schemeClr>
                                </a:solidFill>
                                <a:latin typeface="Cambria Math" panose="02040503050406030204" pitchFamily="18" charset="0"/>
                              </a:rPr>
                              <m:t>2</m:t>
                            </m:r>
                          </m:sub>
                        </m:sSub>
                      </m:oMath>
                    </m:oMathPara>
                  </a14:m>
                  <a:endParaRPr lang="en-US" dirty="0" err="1" smtClean="0">
                    <a:solidFill>
                      <a:schemeClr val="tx1">
                        <a:lumMod val="90000"/>
                        <a:lumOff val="10000"/>
                      </a:schemeClr>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bwMode="auto">
                <a:xfrm>
                  <a:off x="9381185" y="2698600"/>
                  <a:ext cx="744279" cy="276999"/>
                </a:xfrm>
                <a:prstGeom prst="rect">
                  <a:avLst/>
                </a:prstGeom>
                <a:blipFill>
                  <a:blip r:embed="rId5"/>
                  <a:stretch>
                    <a:fillRect t="-2222" b="-35556"/>
                  </a:stretch>
                </a:blipFill>
                <a:ln w="19050" algn="ctr">
                  <a:noFill/>
                  <a:miter lim="800000"/>
                  <a:headEnd/>
                  <a:tailEnd/>
                </a:ln>
              </p:spPr>
              <p:txBody>
                <a:bodyPr/>
                <a:lstStyle/>
                <a:p>
                  <a:r>
                    <a:rPr lang="en-US">
                      <a:noFill/>
                    </a:rPr>
                    <a:t> </a:t>
                  </a:r>
                </a:p>
              </p:txBody>
            </p:sp>
          </mc:Fallback>
        </mc:AlternateContent>
      </p:grpSp>
    </p:spTree>
    <p:extLst>
      <p:ext uri="{BB962C8B-B14F-4D97-AF65-F5344CB8AC3E}">
        <p14:creationId xmlns:p14="http://schemas.microsoft.com/office/powerpoint/2010/main" val="237006001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552893" y="952184"/>
                <a:ext cx="11068493" cy="4440191"/>
              </a:xfrm>
            </p:spPr>
            <p:txBody>
              <a:bodyPr/>
              <a:lstStyle/>
              <a:p>
                <a:pPr marL="0" indent="0" fontAlgn="base">
                  <a:lnSpc>
                    <a:spcPct val="100000"/>
                  </a:lnSpc>
                  <a:buNone/>
                </a:pPr>
                <a:r>
                  <a:rPr lang="en-US" dirty="0" smtClean="0"/>
                  <a:t>Generate binary exposure</a:t>
                </a:r>
              </a:p>
              <a:p>
                <a:pPr marL="0" indent="0" fontAlgn="base">
                  <a:lnSpc>
                    <a:spcPct val="100000"/>
                  </a:lnSpc>
                  <a:buNone/>
                </a:pPr>
                <a:r>
                  <a:rPr lang="en-US" dirty="0" smtClean="0"/>
                  <a:t>Generate P(exposure)</a:t>
                </a:r>
                <a:r>
                  <a:rPr lang="en-US" dirty="0"/>
                  <a:t>	</a:t>
                </a:r>
                <a:endParaRPr lang="en-US" dirty="0">
                  <a:latin typeface="Cambria Math"/>
                </a:endParaRPr>
              </a:p>
              <a:p>
                <a:pPr marL="0" indent="0" fontAlgn="base">
                  <a:lnSpc>
                    <a:spcPct val="100000"/>
                  </a:lnSpc>
                  <a:buNone/>
                </a:pPr>
                <a14:m>
                  <m:oMathPara xmlns:m="http://schemas.openxmlformats.org/officeDocument/2006/math">
                    <m:oMathParaPr>
                      <m:jc m:val="left"/>
                    </m:oMathParaPr>
                    <m:oMath xmlns:m="http://schemas.openxmlformats.org/officeDocument/2006/math">
                      <m:r>
                        <m:rPr>
                          <m:sty m:val="p"/>
                        </m:rPr>
                        <a:rPr lang="en-US" dirty="0">
                          <a:latin typeface="Cambria Math"/>
                        </a:rPr>
                        <m:t>P</m:t>
                      </m:r>
                      <m:d>
                        <m:dPr>
                          <m:ctrlPr>
                            <a:rPr lang="en-US" i="1" dirty="0">
                              <a:latin typeface="Cambria Math" panose="02040503050406030204" pitchFamily="18" charset="0"/>
                            </a:rPr>
                          </m:ctrlPr>
                        </m:dPr>
                        <m:e>
                          <m:r>
                            <m:rPr>
                              <m:sty m:val="p"/>
                            </m:rPr>
                            <a:rPr lang="en-US" dirty="0">
                              <a:latin typeface="Cambria Math"/>
                            </a:rPr>
                            <m:t>exposure</m:t>
                          </m:r>
                        </m:e>
                      </m:d>
                      <m:r>
                        <a:rPr lang="en-US" dirty="0">
                          <a:latin typeface="Cambria Math"/>
                        </a:rPr>
                        <m:t>=</m:t>
                      </m:r>
                      <m:f>
                        <m:fPr>
                          <m:ctrlPr>
                            <a:rPr lang="en-US" i="1" dirty="0">
                              <a:latin typeface="Cambria Math" panose="02040503050406030204" pitchFamily="18" charset="0"/>
                            </a:rPr>
                          </m:ctrlPr>
                        </m:fPr>
                        <m:num>
                          <m:r>
                            <m:rPr>
                              <m:sty m:val="p"/>
                            </m:rPr>
                            <a:rPr lang="en-US" dirty="0">
                              <a:latin typeface="Cambria Math"/>
                            </a:rPr>
                            <m:t>exp</m:t>
                          </m:r>
                          <m:r>
                            <a:rPr lang="en-US" dirty="0">
                              <a:latin typeface="Cambria Math"/>
                            </a:rPr>
                            <m:t>(</m:t>
                          </m:r>
                          <m:sSub>
                            <m:sSubPr>
                              <m:ctrlPr>
                                <a:rPr lang="en-US" i="1" dirty="0">
                                  <a:latin typeface="Cambria Math" panose="02040503050406030204" pitchFamily="18" charset="0"/>
                                </a:rPr>
                              </m:ctrlPr>
                            </m:sSubPr>
                            <m:e>
                              <m:r>
                                <m:rPr>
                                  <m:sty m:val="p"/>
                                </m:rPr>
                                <a:rPr lang="en-US" dirty="0">
                                  <a:latin typeface="Cambria Math"/>
                                </a:rPr>
                                <m:t>γ</m:t>
                              </m:r>
                            </m:e>
                            <m:sub>
                              <m:r>
                                <a:rPr lang="en-US" i="1" dirty="0">
                                  <a:latin typeface="Cambria Math"/>
                                </a:rPr>
                                <m:t>0</m:t>
                              </m:r>
                            </m:sub>
                          </m:sSub>
                          <m:r>
                            <a:rPr lang="en-US" dirty="0">
                              <a:latin typeface="Cambria Math"/>
                            </a:rPr>
                            <m:t>+</m:t>
                          </m:r>
                          <m:sSub>
                            <m:sSubPr>
                              <m:ctrlPr>
                                <a:rPr lang="en-US" i="1" dirty="0">
                                  <a:latin typeface="Cambria Math" panose="02040503050406030204" pitchFamily="18" charset="0"/>
                                </a:rPr>
                              </m:ctrlPr>
                            </m:sSubPr>
                            <m:e>
                              <m:r>
                                <m:rPr>
                                  <m:sty m:val="p"/>
                                </m:rPr>
                                <a:rPr lang="en-US" dirty="0">
                                  <a:latin typeface="Cambria Math"/>
                                </a:rPr>
                                <m:t>γ</m:t>
                              </m:r>
                            </m:e>
                            <m:sub>
                              <m:r>
                                <a:rPr lang="en-US" i="1" dirty="0">
                                  <a:latin typeface="Cambria Math"/>
                                </a:rPr>
                                <m:t>1</m:t>
                              </m:r>
                            </m:sub>
                          </m:sSub>
                          <m:r>
                            <m:rPr>
                              <m:sty m:val="p"/>
                            </m:rPr>
                            <a:rPr lang="en-US" dirty="0">
                              <a:latin typeface="Cambria Math"/>
                            </a:rPr>
                            <m:t>U</m:t>
                          </m:r>
                          <m:r>
                            <a:rPr lang="en-US" dirty="0">
                              <a:latin typeface="Cambria Math"/>
                            </a:rPr>
                            <m:t>)</m:t>
                          </m:r>
                        </m:num>
                        <m:den>
                          <m:r>
                            <a:rPr lang="en-US" dirty="0">
                              <a:latin typeface="Cambria Math"/>
                            </a:rPr>
                            <m:t>1+</m:t>
                          </m:r>
                          <m:r>
                            <m:rPr>
                              <m:sty m:val="p"/>
                            </m:rPr>
                            <a:rPr lang="en-US" dirty="0">
                              <a:latin typeface="Cambria Math"/>
                            </a:rPr>
                            <m:t>exp</m:t>
                          </m:r>
                          <m:r>
                            <a:rPr lang="en-US" dirty="0">
                              <a:latin typeface="Cambria Math"/>
                            </a:rPr>
                            <m:t>(</m:t>
                          </m:r>
                          <m:sSub>
                            <m:sSubPr>
                              <m:ctrlPr>
                                <a:rPr lang="en-US" i="1" dirty="0">
                                  <a:latin typeface="Cambria Math" panose="02040503050406030204" pitchFamily="18" charset="0"/>
                                </a:rPr>
                              </m:ctrlPr>
                            </m:sSubPr>
                            <m:e>
                              <m:r>
                                <m:rPr>
                                  <m:sty m:val="p"/>
                                </m:rPr>
                                <a:rPr lang="en-US" dirty="0">
                                  <a:latin typeface="Cambria Math"/>
                                </a:rPr>
                                <m:t>γ</m:t>
                              </m:r>
                            </m:e>
                            <m:sub>
                              <m:r>
                                <a:rPr lang="en-US" i="1" dirty="0">
                                  <a:latin typeface="Cambria Math"/>
                                </a:rPr>
                                <m:t>0</m:t>
                              </m:r>
                            </m:sub>
                          </m:sSub>
                          <m:r>
                            <a:rPr lang="en-US" dirty="0">
                              <a:latin typeface="Cambria Math"/>
                            </a:rPr>
                            <m:t>+</m:t>
                          </m:r>
                          <m:sSub>
                            <m:sSubPr>
                              <m:ctrlPr>
                                <a:rPr lang="en-US" i="1" dirty="0">
                                  <a:latin typeface="Cambria Math" panose="02040503050406030204" pitchFamily="18" charset="0"/>
                                </a:rPr>
                              </m:ctrlPr>
                            </m:sSubPr>
                            <m:e>
                              <m:r>
                                <m:rPr>
                                  <m:sty m:val="p"/>
                                </m:rPr>
                                <a:rPr lang="en-US" dirty="0">
                                  <a:latin typeface="Cambria Math"/>
                                </a:rPr>
                                <m:t>γ</m:t>
                              </m:r>
                            </m:e>
                            <m:sub>
                              <m:r>
                                <a:rPr lang="en-US" i="1" dirty="0">
                                  <a:latin typeface="Cambria Math"/>
                                </a:rPr>
                                <m:t>1</m:t>
                              </m:r>
                            </m:sub>
                          </m:sSub>
                          <m:r>
                            <m:rPr>
                              <m:sty m:val="p"/>
                            </m:rPr>
                            <a:rPr lang="en-US" dirty="0">
                              <a:latin typeface="Cambria Math"/>
                            </a:rPr>
                            <m:t>U</m:t>
                          </m:r>
                          <m:r>
                            <a:rPr lang="en-US" dirty="0">
                              <a:latin typeface="Cambria Math"/>
                            </a:rPr>
                            <m:t>)</m:t>
                          </m:r>
                        </m:den>
                      </m:f>
                    </m:oMath>
                  </m:oMathPara>
                </a14:m>
                <a:endParaRPr lang="en-US" dirty="0" smtClean="0"/>
              </a:p>
              <a:p>
                <a:pPr marL="0" indent="0" fontAlgn="base">
                  <a:lnSpc>
                    <a:spcPct val="100000"/>
                  </a:lnSpc>
                  <a:buNone/>
                </a:pPr>
                <a:r>
                  <a:rPr lang="en-US" dirty="0"/>
                  <a:t>Generate exposure for each person </a:t>
                </a:r>
                <a:r>
                  <a:rPr lang="en-US" i="1" dirty="0" smtClean="0"/>
                  <a:t>i</a:t>
                </a:r>
                <a:r>
                  <a:rPr lang="en-US" dirty="0" smtClean="0"/>
                  <a:t>:</a:t>
                </a:r>
              </a:p>
              <a:p>
                <a:pPr lvl="1" fontAlgn="base">
                  <a:lnSpc>
                    <a:spcPct val="100000"/>
                  </a:lnSpc>
                </a:pPr>
                <a:r>
                  <a:rPr lang="en-US" dirty="0" smtClean="0"/>
                  <a:t>Generate </a:t>
                </a:r>
                <a:r>
                  <a:rPr lang="en-US" dirty="0"/>
                  <a:t>a random number from a uniform distribution </a:t>
                </a:r>
                <a:r>
                  <a:rPr lang="en-US" dirty="0" smtClean="0"/>
                  <a:t>(R1</a:t>
                </a:r>
                <a:r>
                  <a:rPr lang="en-US" baseline="-25000" dirty="0" smtClean="0"/>
                  <a:t>i</a:t>
                </a:r>
                <a:r>
                  <a:rPr lang="en-US" dirty="0" smtClean="0"/>
                  <a:t>~U[0,1</a:t>
                </a:r>
                <a:r>
                  <a:rPr lang="en-US" dirty="0"/>
                  <a:t>)) </a:t>
                </a:r>
                <a:endParaRPr lang="en-US" dirty="0" smtClean="0"/>
              </a:p>
              <a:p>
                <a:pPr lvl="1" fontAlgn="base">
                  <a:lnSpc>
                    <a:spcPct val="100000"/>
                  </a:lnSpc>
                </a:pPr>
                <a:r>
                  <a:rPr lang="en-US" dirty="0" smtClean="0"/>
                  <a:t>Assign </a:t>
                </a:r>
                <a:r>
                  <a:rPr lang="en-US" dirty="0"/>
                  <a:t>person</a:t>
                </a:r>
                <a:r>
                  <a:rPr lang="en-US" i="1" dirty="0"/>
                  <a:t> </a:t>
                </a:r>
                <a:r>
                  <a:rPr lang="en-US" i="1" dirty="0" err="1"/>
                  <a:t>i</a:t>
                </a:r>
                <a:r>
                  <a:rPr lang="en-US" dirty="0"/>
                  <a:t> </a:t>
                </a:r>
                <a:r>
                  <a:rPr lang="en-US" dirty="0" smtClean="0"/>
                  <a:t>exposure=1 </a:t>
                </a:r>
                <a:r>
                  <a:rPr lang="en-US" dirty="0"/>
                  <a:t>if P(exposure)</a:t>
                </a:r>
                <a:r>
                  <a:rPr lang="en-US" baseline="-25000" dirty="0" err="1"/>
                  <a:t>i</a:t>
                </a:r>
                <a:r>
                  <a:rPr lang="en-US" dirty="0"/>
                  <a:t> &gt; </a:t>
                </a:r>
                <a:r>
                  <a:rPr lang="en-US" dirty="0" smtClean="0"/>
                  <a:t>R1</a:t>
                </a:r>
                <a:r>
                  <a:rPr lang="en-US" baseline="-25000" dirty="0" smtClean="0"/>
                  <a:t>i</a:t>
                </a:r>
                <a:r>
                  <a:rPr lang="en-US" dirty="0"/>
                  <a:t>; otherwise exposure=0 </a:t>
                </a:r>
              </a:p>
              <a:p>
                <a:pPr marL="0" indent="0" fontAlgn="base">
                  <a:lnSpc>
                    <a:spcPct val="100000"/>
                  </a:lnSpc>
                  <a:spcAft>
                    <a:spcPts val="0"/>
                  </a:spcAft>
                  <a:buNone/>
                </a:pPr>
                <a:r>
                  <a:rPr lang="en-US" sz="1900" dirty="0">
                    <a:solidFill>
                      <a:schemeClr val="accent4">
                        <a:lumMod val="50000"/>
                      </a:schemeClr>
                    </a:solidFill>
                    <a:latin typeface="Courier New" panose="02070309020205020404" pitchFamily="49" charset="0"/>
                    <a:cs typeface="Courier New" panose="02070309020205020404" pitchFamily="49" charset="0"/>
                  </a:rPr>
                  <a:t>*Generate exposure</a:t>
                </a:r>
              </a:p>
              <a:p>
                <a:pPr marL="0" indent="0" fontAlgn="base">
                  <a:lnSpc>
                    <a:spcPct val="100000"/>
                  </a:lnSpc>
                  <a:spcAft>
                    <a:spcPts val="0"/>
                  </a:spcAft>
                  <a:buNone/>
                </a:pPr>
                <a:r>
                  <a:rPr lang="en-US" sz="1900" dirty="0">
                    <a:solidFill>
                      <a:schemeClr val="accent4">
                        <a:lumMod val="50000"/>
                      </a:schemeClr>
                    </a:solidFill>
                    <a:latin typeface="Courier New" panose="02070309020205020404" pitchFamily="49" charset="0"/>
                    <a:cs typeface="Courier New" panose="02070309020205020404" pitchFamily="49" charset="0"/>
                  </a:rPr>
                  <a:t>*First, generate P(exposure)</a:t>
                </a:r>
              </a:p>
              <a:p>
                <a:pPr marL="0" indent="0" fontAlgn="base">
                  <a:lnSpc>
                    <a:spcPct val="100000"/>
                  </a:lnSpc>
                  <a:spcAft>
                    <a:spcPts val="0"/>
                  </a:spcAft>
                  <a:buNone/>
                </a:pPr>
                <a:r>
                  <a:rPr lang="en-US" sz="1900" dirty="0">
                    <a:solidFill>
                      <a:schemeClr val="accent4">
                        <a:lumMod val="50000"/>
                      </a:schemeClr>
                    </a:solidFill>
                    <a:latin typeface="Courier New" panose="02070309020205020404" pitchFamily="49" charset="0"/>
                    <a:cs typeface="Courier New" panose="02070309020205020404" pitchFamily="49" charset="0"/>
                  </a:rPr>
                  <a:t>*Next, assign each person exposure status based on P(exposure)</a:t>
                </a:r>
              </a:p>
              <a:p>
                <a:pPr marL="0" indent="0" fontAlgn="base">
                  <a:lnSpc>
                    <a:spcPct val="100000"/>
                  </a:lnSpc>
                  <a:spcAft>
                    <a:spcPts val="0"/>
                  </a:spcAft>
                  <a:buNone/>
                </a:pPr>
                <a:r>
                  <a:rPr lang="en-US" sz="1900" dirty="0">
                    <a:solidFill>
                      <a:schemeClr val="accent4">
                        <a:lumMod val="50000"/>
                      </a:schemeClr>
                    </a:solidFill>
                    <a:latin typeface="Courier New" panose="02070309020205020404" pitchFamily="49" charset="0"/>
                    <a:cs typeface="Courier New" panose="02070309020205020404" pitchFamily="49" charset="0"/>
                  </a:rPr>
                  <a:t>gen </a:t>
                </a:r>
                <a:r>
                  <a:rPr lang="en-US" sz="1900" dirty="0" err="1">
                    <a:solidFill>
                      <a:schemeClr val="accent4">
                        <a:lumMod val="50000"/>
                      </a:schemeClr>
                    </a:solidFill>
                    <a:latin typeface="Courier New" panose="02070309020205020404" pitchFamily="49" charset="0"/>
                    <a:cs typeface="Courier New" panose="02070309020205020404" pitchFamily="49" charset="0"/>
                  </a:rPr>
                  <a:t>Pexposure</a:t>
                </a:r>
                <a:r>
                  <a:rPr lang="en-US" sz="1900" dirty="0">
                    <a:solidFill>
                      <a:schemeClr val="accent4">
                        <a:lumMod val="50000"/>
                      </a:schemeClr>
                    </a:solidFill>
                    <a:latin typeface="Courier New" panose="02070309020205020404" pitchFamily="49" charset="0"/>
                    <a:cs typeface="Courier New" panose="02070309020205020404" pitchFamily="49" charset="0"/>
                  </a:rPr>
                  <a:t> = </a:t>
                </a:r>
                <a:r>
                  <a:rPr lang="en-US" sz="1900" dirty="0" err="1">
                    <a:solidFill>
                      <a:schemeClr val="accent4">
                        <a:lumMod val="50000"/>
                      </a:schemeClr>
                    </a:solidFill>
                    <a:latin typeface="Courier New" panose="02070309020205020404" pitchFamily="49" charset="0"/>
                    <a:cs typeface="Courier New" panose="02070309020205020404" pitchFamily="49" charset="0"/>
                  </a:rPr>
                  <a:t>exp</a:t>
                </a:r>
                <a:r>
                  <a:rPr lang="en-US" sz="1900" dirty="0">
                    <a:solidFill>
                      <a:schemeClr val="accent4">
                        <a:lumMod val="50000"/>
                      </a:schemeClr>
                    </a:solidFill>
                    <a:latin typeface="Courier New" panose="02070309020205020404" pitchFamily="49" charset="0"/>
                    <a:cs typeface="Courier New" panose="02070309020205020404" pitchFamily="49" charset="0"/>
                  </a:rPr>
                  <a:t>(`g0' + `g1'*U )/(1 + </a:t>
                </a:r>
                <a:r>
                  <a:rPr lang="en-US" sz="1900" dirty="0" err="1">
                    <a:solidFill>
                      <a:schemeClr val="accent4">
                        <a:lumMod val="50000"/>
                      </a:schemeClr>
                    </a:solidFill>
                    <a:latin typeface="Courier New" panose="02070309020205020404" pitchFamily="49" charset="0"/>
                    <a:cs typeface="Courier New" panose="02070309020205020404" pitchFamily="49" charset="0"/>
                  </a:rPr>
                  <a:t>exp</a:t>
                </a:r>
                <a:r>
                  <a:rPr lang="en-US" sz="1900" dirty="0">
                    <a:solidFill>
                      <a:schemeClr val="accent4">
                        <a:lumMod val="50000"/>
                      </a:schemeClr>
                    </a:solidFill>
                    <a:latin typeface="Courier New" panose="02070309020205020404" pitchFamily="49" charset="0"/>
                    <a:cs typeface="Courier New" panose="02070309020205020404" pitchFamily="49" charset="0"/>
                  </a:rPr>
                  <a:t>(`g0' + `g1'*U))			</a:t>
                </a:r>
              </a:p>
              <a:p>
                <a:pPr marL="0" indent="0" fontAlgn="base">
                  <a:lnSpc>
                    <a:spcPct val="100000"/>
                  </a:lnSpc>
                  <a:spcAft>
                    <a:spcPts val="0"/>
                  </a:spcAft>
                  <a:buNone/>
                </a:pPr>
                <a:r>
                  <a:rPr lang="en-US" sz="1900" dirty="0">
                    <a:solidFill>
                      <a:schemeClr val="accent4">
                        <a:lumMod val="50000"/>
                      </a:schemeClr>
                    </a:solidFill>
                    <a:latin typeface="Courier New" panose="02070309020205020404" pitchFamily="49" charset="0"/>
                    <a:cs typeface="Courier New" panose="02070309020205020404" pitchFamily="49" charset="0"/>
                  </a:rPr>
                  <a:t>gen exposure= </a:t>
                </a:r>
                <a:r>
                  <a:rPr lang="en-US" sz="1900" dirty="0" err="1">
                    <a:solidFill>
                      <a:schemeClr val="accent4">
                        <a:lumMod val="50000"/>
                      </a:schemeClr>
                    </a:solidFill>
                    <a:latin typeface="Courier New" panose="02070309020205020404" pitchFamily="49" charset="0"/>
                    <a:cs typeface="Courier New" panose="02070309020205020404" pitchFamily="49" charset="0"/>
                  </a:rPr>
                  <a:t>runiform</a:t>
                </a:r>
                <a:r>
                  <a:rPr lang="en-US" sz="1900" dirty="0">
                    <a:solidFill>
                      <a:schemeClr val="accent4">
                        <a:lumMod val="50000"/>
                      </a:schemeClr>
                    </a:solidFill>
                    <a:latin typeface="Courier New" panose="02070309020205020404" pitchFamily="49" charset="0"/>
                    <a:cs typeface="Courier New" panose="02070309020205020404" pitchFamily="49" charset="0"/>
                  </a:rPr>
                  <a:t>()&lt;</a:t>
                </a:r>
                <a:r>
                  <a:rPr lang="en-US" sz="1900" dirty="0" err="1">
                    <a:solidFill>
                      <a:schemeClr val="accent4">
                        <a:lumMod val="50000"/>
                      </a:schemeClr>
                    </a:solidFill>
                    <a:latin typeface="Courier New" panose="02070309020205020404" pitchFamily="49" charset="0"/>
                    <a:cs typeface="Courier New" panose="02070309020205020404" pitchFamily="49" charset="0"/>
                  </a:rPr>
                  <a:t>Pexposure</a:t>
                </a:r>
                <a:endParaRPr lang="en-US" sz="1900" dirty="0">
                  <a:solidFill>
                    <a:schemeClr val="accent4">
                      <a:lumMod val="50000"/>
                    </a:schemeClr>
                  </a:solidFill>
                  <a:latin typeface="Courier New" panose="02070309020205020404" pitchFamily="49" charset="0"/>
                  <a:cs typeface="Courier New" panose="02070309020205020404" pitchFamily="49" charset="0"/>
                </a:endParaRPr>
              </a:p>
              <a:p>
                <a:pPr>
                  <a:lnSpc>
                    <a:spcPct val="114000"/>
                  </a:lnSpc>
                </a:pPr>
                <a:endParaRPr lang="en-US" sz="2000" dirty="0"/>
              </a:p>
              <a:p>
                <a:pPr>
                  <a:lnSpc>
                    <a:spcPct val="114000"/>
                  </a:lnSpc>
                </a:pPr>
                <a:endParaRPr lang="en-US" sz="2000" dirty="0" smtClean="0"/>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552893" y="952184"/>
                <a:ext cx="11068493" cy="4440191"/>
              </a:xfrm>
              <a:blipFill>
                <a:blip r:embed="rId3"/>
                <a:stretch>
                  <a:fillRect l="-882" t="-1097" b="-20302"/>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7BCC8D0D-EAEC-449D-9161-023DFF90F2E2}" type="slidenum">
              <a:rPr lang="en-US" sz="1600" smtClean="0"/>
              <a:pPr/>
              <a:t>23</a:t>
            </a:fld>
            <a:endParaRPr lang="en-US" sz="1600" dirty="0"/>
          </a:p>
        </p:txBody>
      </p:sp>
      <p:sp>
        <p:nvSpPr>
          <p:cNvPr id="6" name="Rounded Rectangle 4"/>
          <p:cNvSpPr/>
          <p:nvPr/>
        </p:nvSpPr>
        <p:spPr>
          <a:xfrm>
            <a:off x="552893" y="349283"/>
            <a:ext cx="11181907" cy="548640"/>
          </a:xfrm>
          <a:prstGeom prst="rect">
            <a:avLst/>
          </a:prstGeom>
          <a:solidFill>
            <a:srgbClr val="66CCFF">
              <a:alpha val="80000"/>
            </a:srgbClr>
          </a:solidFill>
          <a:ln>
            <a:solidFill>
              <a:srgbClr val="0000FF"/>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82880" tIns="91440" rIns="182880" bIns="91440" numCol="1" spcCol="1270" anchor="ctr" anchorCtr="0">
            <a:noAutofit/>
          </a:bodyPr>
          <a:lstStyle/>
          <a:p>
            <a:pPr defTabSz="800100">
              <a:lnSpc>
                <a:spcPct val="110000"/>
              </a:lnSpc>
              <a:spcBef>
                <a:spcPct val="0"/>
              </a:spcBef>
              <a:spcAft>
                <a:spcPts val="600"/>
              </a:spcAft>
            </a:pPr>
            <a:r>
              <a:rPr lang="en-US" sz="2200" b="1" dirty="0">
                <a:latin typeface="Arial" panose="020B0604020202020204" pitchFamily="34" charset="0"/>
                <a:cs typeface="Arial" panose="020B0604020202020204" pitchFamily="34" charset="0"/>
              </a:rPr>
              <a:t>3. Generate data according to specified rules</a:t>
            </a:r>
            <a:endParaRPr lang="en-US" sz="2200" dirty="0">
              <a:latin typeface="Arial" panose="020B0604020202020204" pitchFamily="34" charset="0"/>
              <a:cs typeface="Arial" panose="020B0604020202020204" pitchFamily="34" charset="0"/>
            </a:endParaRPr>
          </a:p>
        </p:txBody>
      </p:sp>
      <p:grpSp>
        <p:nvGrpSpPr>
          <p:cNvPr id="23" name="Group 22"/>
          <p:cNvGrpSpPr/>
          <p:nvPr/>
        </p:nvGrpSpPr>
        <p:grpSpPr>
          <a:xfrm>
            <a:off x="6858000" y="943245"/>
            <a:ext cx="5334000" cy="1838056"/>
            <a:chOff x="6057901" y="2209560"/>
            <a:chExt cx="5504726" cy="1838056"/>
          </a:xfrm>
        </p:grpSpPr>
        <p:grpSp>
          <p:nvGrpSpPr>
            <p:cNvPr id="24" name="Group 23"/>
            <p:cNvGrpSpPr/>
            <p:nvPr/>
          </p:nvGrpSpPr>
          <p:grpSpPr>
            <a:xfrm>
              <a:off x="6057901" y="2209560"/>
              <a:ext cx="5504726" cy="1838056"/>
              <a:chOff x="-573915" y="-42057"/>
              <a:chExt cx="3720126" cy="1838726"/>
            </a:xfrm>
          </p:grpSpPr>
          <p:sp>
            <p:nvSpPr>
              <p:cNvPr id="27" name="TextBox 3"/>
              <p:cNvSpPr txBox="1"/>
              <p:nvPr/>
            </p:nvSpPr>
            <p:spPr>
              <a:xfrm>
                <a:off x="-573915" y="1150101"/>
                <a:ext cx="2026280" cy="646568"/>
              </a:xfrm>
              <a:prstGeom prst="rect">
                <a:avLst/>
              </a:prstGeom>
              <a:noFill/>
            </p:spPr>
            <p:txBody>
              <a:bodyPr wrap="square" rtlCol="0">
                <a:spAutoFit/>
              </a:bodyPr>
              <a:lstStyle/>
              <a:p>
                <a:pPr algn="ctr"/>
                <a:r>
                  <a:rPr lang="en-US" dirty="0" smtClean="0">
                    <a:solidFill>
                      <a:srgbClr val="17406D"/>
                    </a:solidFill>
                    <a:latin typeface="+mj-lt"/>
                    <a:ea typeface="Times New Roman"/>
                    <a:cs typeface="Times New Roman"/>
                  </a:rPr>
                  <a:t>Exposure</a:t>
                </a:r>
              </a:p>
              <a:p>
                <a:pPr algn="ctr"/>
                <a:r>
                  <a:rPr lang="en-US" dirty="0" smtClean="0">
                    <a:solidFill>
                      <a:srgbClr val="17406D"/>
                    </a:solidFill>
                    <a:latin typeface="+mj-lt"/>
                    <a:ea typeface="Times New Roman"/>
                    <a:cs typeface="Times New Roman"/>
                  </a:rPr>
                  <a:t>Bernoulli(P(exposure))</a:t>
                </a:r>
                <a:endParaRPr lang="en-US" dirty="0">
                  <a:solidFill>
                    <a:srgbClr val="17406D"/>
                  </a:solidFill>
                  <a:latin typeface="+mj-lt"/>
                  <a:ea typeface="Times New Roman"/>
                </a:endParaRPr>
              </a:p>
            </p:txBody>
          </p:sp>
          <p:sp>
            <p:nvSpPr>
              <p:cNvPr id="28" name="TextBox 4"/>
              <p:cNvSpPr txBox="1"/>
              <p:nvPr/>
            </p:nvSpPr>
            <p:spPr>
              <a:xfrm>
                <a:off x="1321087" y="1146479"/>
                <a:ext cx="1825124" cy="646568"/>
              </a:xfrm>
              <a:prstGeom prst="rect">
                <a:avLst/>
              </a:prstGeom>
              <a:noFill/>
            </p:spPr>
            <p:txBody>
              <a:bodyPr wrap="square" rtlCol="0">
                <a:spAutoFit/>
              </a:bodyPr>
              <a:lstStyle/>
              <a:p>
                <a:pPr algn="ctr"/>
                <a:r>
                  <a:rPr lang="en-US" dirty="0" smtClean="0">
                    <a:solidFill>
                      <a:srgbClr val="17406D"/>
                    </a:solidFill>
                    <a:latin typeface="+mj-lt"/>
                    <a:ea typeface="Times New Roman"/>
                    <a:cs typeface="Times New Roman"/>
                  </a:rPr>
                  <a:t>Outcome</a:t>
                </a:r>
              </a:p>
              <a:p>
                <a:pPr algn="ctr"/>
                <a:r>
                  <a:rPr lang="en-US" dirty="0" smtClean="0">
                    <a:solidFill>
                      <a:srgbClr val="17406D"/>
                    </a:solidFill>
                    <a:latin typeface="+mj-lt"/>
                    <a:ea typeface="Times New Roman"/>
                    <a:cs typeface="Times New Roman"/>
                  </a:rPr>
                  <a:t>Bernoulli(P(outcome))</a:t>
                </a:r>
                <a:endParaRPr lang="en-US" dirty="0">
                  <a:solidFill>
                    <a:srgbClr val="17406D"/>
                  </a:solidFill>
                  <a:latin typeface="+mj-lt"/>
                  <a:ea typeface="Times New Roman"/>
                </a:endParaRPr>
              </a:p>
            </p:txBody>
          </p:sp>
          <p:sp>
            <p:nvSpPr>
              <p:cNvPr id="29" name="TextBox 5"/>
              <p:cNvSpPr txBox="1"/>
              <p:nvPr/>
            </p:nvSpPr>
            <p:spPr>
              <a:xfrm>
                <a:off x="871452" y="-42057"/>
                <a:ext cx="1030549" cy="369467"/>
              </a:xfrm>
              <a:prstGeom prst="rect">
                <a:avLst/>
              </a:prstGeom>
              <a:noFill/>
            </p:spPr>
            <p:txBody>
              <a:bodyPr wrap="square" rtlCol="0">
                <a:spAutoFit/>
              </a:bodyPr>
              <a:lstStyle/>
              <a:p>
                <a:pPr algn="ctr"/>
                <a:r>
                  <a:rPr lang="en-US" i="1" dirty="0" smtClean="0">
                    <a:solidFill>
                      <a:schemeClr val="tx1">
                        <a:lumMod val="90000"/>
                        <a:lumOff val="10000"/>
                      </a:schemeClr>
                    </a:solidFill>
                    <a:latin typeface="+mj-lt"/>
                    <a:ea typeface="Times New Roman"/>
                    <a:cs typeface="Times New Roman"/>
                  </a:rPr>
                  <a:t>U</a:t>
                </a:r>
                <a:r>
                  <a:rPr lang="en-US" dirty="0" smtClean="0">
                    <a:solidFill>
                      <a:schemeClr val="tx1">
                        <a:lumMod val="90000"/>
                        <a:lumOff val="10000"/>
                      </a:schemeClr>
                    </a:solidFill>
                    <a:latin typeface="+mj-lt"/>
                    <a:ea typeface="Times New Roman"/>
                    <a:cs typeface="Times New Roman"/>
                  </a:rPr>
                  <a:t>~</a:t>
                </a:r>
                <a:r>
                  <a:rPr lang="en-US" i="1" dirty="0" smtClean="0">
                    <a:solidFill>
                      <a:schemeClr val="tx1">
                        <a:lumMod val="90000"/>
                        <a:lumOff val="10000"/>
                      </a:schemeClr>
                    </a:solidFill>
                    <a:latin typeface="+mj-lt"/>
                    <a:ea typeface="Times New Roman"/>
                    <a:cs typeface="Times New Roman"/>
                  </a:rPr>
                  <a:t>N</a:t>
                </a:r>
                <a:r>
                  <a:rPr lang="en-US" dirty="0" smtClean="0">
                    <a:solidFill>
                      <a:schemeClr val="tx1">
                        <a:lumMod val="90000"/>
                        <a:lumOff val="10000"/>
                      </a:schemeClr>
                    </a:solidFill>
                    <a:latin typeface="+mj-lt"/>
                    <a:ea typeface="Times New Roman"/>
                    <a:cs typeface="Times New Roman"/>
                  </a:rPr>
                  <a:t>(0,1)</a:t>
                </a:r>
                <a:endParaRPr lang="en-US" dirty="0">
                  <a:solidFill>
                    <a:schemeClr val="tx1">
                      <a:lumMod val="90000"/>
                      <a:lumOff val="10000"/>
                    </a:schemeClr>
                  </a:solidFill>
                  <a:latin typeface="+mj-lt"/>
                  <a:ea typeface="Times New Roman"/>
                </a:endParaRPr>
              </a:p>
            </p:txBody>
          </p:sp>
          <p:cxnSp>
            <p:nvCxnSpPr>
              <p:cNvPr id="30" name="Straight Arrow Connector 29"/>
              <p:cNvCxnSpPr>
                <a:stCxn id="29" idx="2"/>
                <a:endCxn id="28" idx="0"/>
              </p:cNvCxnSpPr>
              <p:nvPr/>
            </p:nvCxnSpPr>
            <p:spPr>
              <a:xfrm>
                <a:off x="1386727" y="327410"/>
                <a:ext cx="846922" cy="819069"/>
              </a:xfrm>
              <a:prstGeom prst="straightConnector1">
                <a:avLst/>
              </a:prstGeom>
              <a:ln w="28575">
                <a:solidFill>
                  <a:schemeClr val="tx1">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9" idx="2"/>
                <a:endCxn id="27" idx="0"/>
              </p:cNvCxnSpPr>
              <p:nvPr/>
            </p:nvCxnSpPr>
            <p:spPr>
              <a:xfrm flipH="1">
                <a:off x="439225" y="327410"/>
                <a:ext cx="947502" cy="822691"/>
              </a:xfrm>
              <a:prstGeom prst="straightConnector1">
                <a:avLst/>
              </a:prstGeom>
              <a:ln w="28575">
                <a:solidFill>
                  <a:schemeClr val="tx1">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5" name="TextBox 24"/>
                <p:cNvSpPr txBox="1"/>
                <p:nvPr/>
              </p:nvSpPr>
              <p:spPr bwMode="auto">
                <a:xfrm>
                  <a:off x="7740308" y="2698600"/>
                  <a:ext cx="744279" cy="276999"/>
                </a:xfrm>
                <a:prstGeom prst="rect">
                  <a:avLst/>
                </a:prstGeom>
                <a:noFill/>
                <a:ln w="19050" algn="ctr">
                  <a:noFill/>
                  <a:miter lim="800000"/>
                  <a:headEnd/>
                  <a:tailEnd/>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chemeClr val="tx1">
                                    <a:lumMod val="90000"/>
                                    <a:lumOff val="10000"/>
                                  </a:schemeClr>
                                </a:solidFill>
                                <a:latin typeface="Cambria Math" panose="02040503050406030204" pitchFamily="18" charset="0"/>
                              </a:rPr>
                            </m:ctrlPr>
                          </m:sSubPr>
                          <m:e>
                            <m:r>
                              <m:rPr>
                                <m:sty m:val="p"/>
                              </m:rPr>
                              <a:rPr lang="en-US" dirty="0">
                                <a:solidFill>
                                  <a:schemeClr val="tx1">
                                    <a:lumMod val="90000"/>
                                    <a:lumOff val="10000"/>
                                  </a:schemeClr>
                                </a:solidFill>
                                <a:latin typeface="Cambria Math"/>
                              </a:rPr>
                              <m:t>γ</m:t>
                            </m:r>
                          </m:e>
                          <m:sub>
                            <m:r>
                              <a:rPr lang="en-US" b="0" i="1" dirty="0" smtClean="0">
                                <a:solidFill>
                                  <a:schemeClr val="tx1">
                                    <a:lumMod val="90000"/>
                                    <a:lumOff val="10000"/>
                                  </a:schemeClr>
                                </a:solidFill>
                                <a:latin typeface="Cambria Math" panose="02040503050406030204" pitchFamily="18" charset="0"/>
                              </a:rPr>
                              <m:t>1</m:t>
                            </m:r>
                          </m:sub>
                        </m:sSub>
                      </m:oMath>
                    </m:oMathPara>
                  </a14:m>
                  <a:endParaRPr lang="en-US" dirty="0" err="1" smtClean="0">
                    <a:solidFill>
                      <a:schemeClr val="tx1">
                        <a:lumMod val="90000"/>
                        <a:lumOff val="10000"/>
                      </a:schemeClr>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bwMode="auto">
                <a:xfrm>
                  <a:off x="7740308" y="2698600"/>
                  <a:ext cx="744279" cy="276999"/>
                </a:xfrm>
                <a:prstGeom prst="rect">
                  <a:avLst/>
                </a:prstGeom>
                <a:blipFill>
                  <a:blip r:embed="rId5"/>
                  <a:stretch>
                    <a:fillRect b="-22222"/>
                  </a:stretch>
                </a:blipFill>
                <a:ln w="19050" algn="ctr">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bwMode="auto">
                <a:xfrm>
                  <a:off x="9381185" y="2698600"/>
                  <a:ext cx="744279" cy="276999"/>
                </a:xfrm>
                <a:prstGeom prst="rect">
                  <a:avLst/>
                </a:prstGeom>
                <a:noFill/>
                <a:ln w="19050" algn="ctr">
                  <a:noFill/>
                  <a:miter lim="800000"/>
                  <a:headEnd/>
                  <a:tailEnd/>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chemeClr val="tx1">
                                    <a:lumMod val="90000"/>
                                    <a:lumOff val="10000"/>
                                  </a:schemeClr>
                                </a:solidFill>
                                <a:latin typeface="Cambria Math" panose="02040503050406030204" pitchFamily="18" charset="0"/>
                              </a:rPr>
                            </m:ctrlPr>
                          </m:sSubPr>
                          <m:e>
                            <m:r>
                              <m:rPr>
                                <m:sty m:val="p"/>
                              </m:rPr>
                              <a:rPr lang="en-US" i="0" dirty="0" smtClean="0">
                                <a:solidFill>
                                  <a:schemeClr val="tx1">
                                    <a:lumMod val="90000"/>
                                    <a:lumOff val="10000"/>
                                  </a:schemeClr>
                                </a:solidFill>
                                <a:latin typeface="Cambria Math" panose="02040503050406030204" pitchFamily="18" charset="0"/>
                                <a:ea typeface="Cambria Math" panose="02040503050406030204" pitchFamily="18" charset="0"/>
                              </a:rPr>
                              <m:t>β</m:t>
                            </m:r>
                          </m:e>
                          <m:sub>
                            <m:r>
                              <a:rPr lang="en-US" b="0" i="1" dirty="0" smtClean="0">
                                <a:solidFill>
                                  <a:schemeClr val="tx1">
                                    <a:lumMod val="90000"/>
                                    <a:lumOff val="10000"/>
                                  </a:schemeClr>
                                </a:solidFill>
                                <a:latin typeface="Cambria Math" panose="02040503050406030204" pitchFamily="18" charset="0"/>
                              </a:rPr>
                              <m:t>2</m:t>
                            </m:r>
                          </m:sub>
                        </m:sSub>
                      </m:oMath>
                    </m:oMathPara>
                  </a14:m>
                  <a:endParaRPr lang="en-US" dirty="0" err="1" smtClean="0">
                    <a:solidFill>
                      <a:schemeClr val="tx1">
                        <a:lumMod val="90000"/>
                        <a:lumOff val="10000"/>
                      </a:schemeClr>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bwMode="auto">
                <a:xfrm>
                  <a:off x="9381185" y="2698600"/>
                  <a:ext cx="744279" cy="276999"/>
                </a:xfrm>
                <a:prstGeom prst="rect">
                  <a:avLst/>
                </a:prstGeom>
                <a:blipFill>
                  <a:blip r:embed="rId6"/>
                  <a:stretch>
                    <a:fillRect t="-2222" b="-35556"/>
                  </a:stretch>
                </a:blipFill>
                <a:ln w="19050" algn="ctr">
                  <a:noFill/>
                  <a:miter lim="800000"/>
                  <a:headEnd/>
                  <a:tailEnd/>
                </a:ln>
              </p:spPr>
              <p:txBody>
                <a:bodyPr/>
                <a:lstStyle/>
                <a:p>
                  <a:r>
                    <a:rPr lang="en-US">
                      <a:noFill/>
                    </a:rPr>
                    <a:t> </a:t>
                  </a:r>
                </a:p>
              </p:txBody>
            </p:sp>
          </mc:Fallback>
        </mc:AlternateContent>
      </p:grpSp>
    </p:spTree>
    <p:extLst>
      <p:ext uri="{BB962C8B-B14F-4D97-AF65-F5344CB8AC3E}">
        <p14:creationId xmlns:p14="http://schemas.microsoft.com/office/powerpoint/2010/main" val="25740026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552893" y="872174"/>
                <a:ext cx="11068493" cy="4440191"/>
              </a:xfrm>
            </p:spPr>
            <p:txBody>
              <a:bodyPr/>
              <a:lstStyle/>
              <a:p>
                <a:pPr marL="0" indent="0" fontAlgn="base">
                  <a:lnSpc>
                    <a:spcPct val="100000"/>
                  </a:lnSpc>
                  <a:spcAft>
                    <a:spcPts val="600"/>
                  </a:spcAft>
                  <a:buNone/>
                </a:pPr>
                <a:r>
                  <a:rPr lang="en-US" dirty="0" smtClean="0"/>
                  <a:t>Generate binary outcome</a:t>
                </a:r>
                <a:endParaRPr lang="en-US" dirty="0"/>
              </a:p>
              <a:p>
                <a:pPr marL="0" indent="0" fontAlgn="base">
                  <a:lnSpc>
                    <a:spcPct val="100000"/>
                  </a:lnSpc>
                  <a:buNone/>
                </a:pPr>
                <a:r>
                  <a:rPr lang="en-US" dirty="0" smtClean="0"/>
                  <a:t>Generate P(outcome)</a:t>
                </a:r>
              </a:p>
              <a:p>
                <a:pPr marL="0" indent="0" fontAlgn="base">
                  <a:lnSpc>
                    <a:spcPct val="100000"/>
                  </a:lnSpc>
                  <a:buNone/>
                </a:pPr>
                <a14:m>
                  <m:oMathPara xmlns:m="http://schemas.openxmlformats.org/officeDocument/2006/math">
                    <m:oMathParaPr>
                      <m:jc m:val="left"/>
                    </m:oMathParaPr>
                    <m:oMath xmlns:m="http://schemas.openxmlformats.org/officeDocument/2006/math">
                      <m:r>
                        <m:rPr>
                          <m:sty m:val="p"/>
                        </m:rPr>
                        <a:rPr lang="en-US" dirty="0">
                          <a:latin typeface="Cambria Math"/>
                        </a:rPr>
                        <m:t>P</m:t>
                      </m:r>
                      <m:d>
                        <m:dPr>
                          <m:ctrlPr>
                            <a:rPr lang="en-US" i="1" dirty="0">
                              <a:latin typeface="Cambria Math" panose="02040503050406030204" pitchFamily="18" charset="0"/>
                            </a:rPr>
                          </m:ctrlPr>
                        </m:dPr>
                        <m:e>
                          <m:r>
                            <m:rPr>
                              <m:sty m:val="p"/>
                            </m:rPr>
                            <a:rPr lang="en-US" dirty="0">
                              <a:latin typeface="Cambria Math"/>
                            </a:rPr>
                            <m:t>outcome</m:t>
                          </m:r>
                        </m:e>
                      </m:d>
                      <m:r>
                        <a:rPr lang="en-US" dirty="0">
                          <a:latin typeface="Cambria Math"/>
                        </a:rPr>
                        <m:t>=</m:t>
                      </m:r>
                      <m:f>
                        <m:fPr>
                          <m:ctrlPr>
                            <a:rPr lang="en-US" i="1" dirty="0">
                              <a:latin typeface="Cambria Math" panose="02040503050406030204" pitchFamily="18" charset="0"/>
                            </a:rPr>
                          </m:ctrlPr>
                        </m:fPr>
                        <m:num>
                          <m:r>
                            <m:rPr>
                              <m:sty m:val="p"/>
                            </m:rPr>
                            <a:rPr lang="en-US" dirty="0">
                              <a:latin typeface="Cambria Math"/>
                            </a:rPr>
                            <m:t>exp</m:t>
                          </m:r>
                          <m:r>
                            <a:rPr lang="en-US" dirty="0">
                              <a:latin typeface="Cambria Math"/>
                            </a:rPr>
                            <m:t>(</m:t>
                          </m:r>
                          <m:sSub>
                            <m:sSubPr>
                              <m:ctrlPr>
                                <a:rPr lang="en-US" i="1" dirty="0">
                                  <a:latin typeface="Cambria Math" panose="02040503050406030204" pitchFamily="18" charset="0"/>
                                </a:rPr>
                              </m:ctrlPr>
                            </m:sSubPr>
                            <m:e>
                              <m:r>
                                <m:rPr>
                                  <m:sty m:val="p"/>
                                </m:rPr>
                                <a:rPr lang="en-US" dirty="0">
                                  <a:latin typeface="Cambria Math"/>
                                </a:rPr>
                                <m:t>β</m:t>
                              </m:r>
                            </m:e>
                            <m:sub>
                              <m:r>
                                <a:rPr lang="en-US" i="1" dirty="0">
                                  <a:latin typeface="Cambria Math"/>
                                </a:rPr>
                                <m:t>0</m:t>
                              </m:r>
                            </m:sub>
                          </m:sSub>
                          <m:r>
                            <a:rPr lang="en-US" dirty="0">
                              <a:latin typeface="Cambria Math"/>
                            </a:rPr>
                            <m:t>+</m:t>
                          </m:r>
                          <m:sSub>
                            <m:sSubPr>
                              <m:ctrlPr>
                                <a:rPr lang="en-US" i="1" dirty="0">
                                  <a:latin typeface="Cambria Math" panose="02040503050406030204" pitchFamily="18" charset="0"/>
                                </a:rPr>
                              </m:ctrlPr>
                            </m:sSubPr>
                            <m:e>
                              <m:r>
                                <m:rPr>
                                  <m:sty m:val="p"/>
                                </m:rPr>
                                <a:rPr lang="en-US" dirty="0">
                                  <a:latin typeface="Cambria Math"/>
                                </a:rPr>
                                <m:t>β</m:t>
                              </m:r>
                            </m:e>
                            <m:sub>
                              <m:r>
                                <a:rPr lang="en-US" i="1" dirty="0">
                                  <a:latin typeface="Cambria Math"/>
                                </a:rPr>
                                <m:t>1</m:t>
                              </m:r>
                            </m:sub>
                          </m:sSub>
                          <m:r>
                            <m:rPr>
                              <m:sty m:val="p"/>
                            </m:rPr>
                            <a:rPr lang="en-US" dirty="0">
                              <a:latin typeface="Cambria Math"/>
                            </a:rPr>
                            <m:t>exposure</m:t>
                          </m:r>
                          <m:r>
                            <a:rPr lang="en-US" dirty="0">
                              <a:latin typeface="Cambria Math"/>
                            </a:rPr>
                            <m:t>+</m:t>
                          </m:r>
                          <m:sSub>
                            <m:sSubPr>
                              <m:ctrlPr>
                                <a:rPr lang="en-US" i="1" dirty="0">
                                  <a:latin typeface="Cambria Math" panose="02040503050406030204" pitchFamily="18" charset="0"/>
                                </a:rPr>
                              </m:ctrlPr>
                            </m:sSubPr>
                            <m:e>
                              <m:r>
                                <m:rPr>
                                  <m:sty m:val="p"/>
                                </m:rPr>
                                <a:rPr lang="en-US" dirty="0">
                                  <a:latin typeface="Cambria Math"/>
                                </a:rPr>
                                <m:t>β</m:t>
                              </m:r>
                            </m:e>
                            <m:sub>
                              <m:r>
                                <a:rPr lang="en-US" i="1" dirty="0">
                                  <a:latin typeface="Cambria Math"/>
                                </a:rPr>
                                <m:t>2</m:t>
                              </m:r>
                            </m:sub>
                          </m:sSub>
                          <m:r>
                            <m:rPr>
                              <m:sty m:val="p"/>
                            </m:rPr>
                            <a:rPr lang="en-US" dirty="0">
                              <a:latin typeface="Cambria Math"/>
                            </a:rPr>
                            <m:t>U</m:t>
                          </m:r>
                          <m:r>
                            <a:rPr lang="en-US" dirty="0">
                              <a:latin typeface="Cambria Math"/>
                            </a:rPr>
                            <m:t>)</m:t>
                          </m:r>
                        </m:num>
                        <m:den>
                          <m:r>
                            <a:rPr lang="en-US" dirty="0">
                              <a:latin typeface="Cambria Math"/>
                            </a:rPr>
                            <m:t>1+</m:t>
                          </m:r>
                          <m:r>
                            <m:rPr>
                              <m:sty m:val="p"/>
                            </m:rPr>
                            <a:rPr lang="en-US" dirty="0">
                              <a:latin typeface="Cambria Math"/>
                            </a:rPr>
                            <m:t>exp</m:t>
                          </m:r>
                          <m:r>
                            <a:rPr lang="en-US" dirty="0">
                              <a:latin typeface="Cambria Math"/>
                            </a:rPr>
                            <m:t>(</m:t>
                          </m:r>
                          <m:sSub>
                            <m:sSubPr>
                              <m:ctrlPr>
                                <a:rPr lang="en-US" i="1" dirty="0">
                                  <a:latin typeface="Cambria Math" panose="02040503050406030204" pitchFamily="18" charset="0"/>
                                </a:rPr>
                              </m:ctrlPr>
                            </m:sSubPr>
                            <m:e>
                              <m:r>
                                <m:rPr>
                                  <m:sty m:val="p"/>
                                </m:rPr>
                                <a:rPr lang="en-US" dirty="0">
                                  <a:latin typeface="Cambria Math"/>
                                </a:rPr>
                                <m:t>β</m:t>
                              </m:r>
                            </m:e>
                            <m:sub>
                              <m:r>
                                <a:rPr lang="en-US" i="1" dirty="0">
                                  <a:latin typeface="Cambria Math"/>
                                </a:rPr>
                                <m:t>0</m:t>
                              </m:r>
                            </m:sub>
                          </m:sSub>
                          <m:r>
                            <a:rPr lang="en-US" dirty="0">
                              <a:latin typeface="Cambria Math"/>
                            </a:rPr>
                            <m:t>+</m:t>
                          </m:r>
                          <m:sSub>
                            <m:sSubPr>
                              <m:ctrlPr>
                                <a:rPr lang="en-US" i="1" dirty="0">
                                  <a:latin typeface="Cambria Math" panose="02040503050406030204" pitchFamily="18" charset="0"/>
                                </a:rPr>
                              </m:ctrlPr>
                            </m:sSubPr>
                            <m:e>
                              <m:r>
                                <m:rPr>
                                  <m:sty m:val="p"/>
                                </m:rPr>
                                <a:rPr lang="en-US" dirty="0">
                                  <a:latin typeface="Cambria Math"/>
                                </a:rPr>
                                <m:t>β</m:t>
                              </m:r>
                            </m:e>
                            <m:sub>
                              <m:r>
                                <a:rPr lang="en-US" i="1" dirty="0">
                                  <a:latin typeface="Cambria Math"/>
                                </a:rPr>
                                <m:t>1</m:t>
                              </m:r>
                            </m:sub>
                          </m:sSub>
                          <m:r>
                            <m:rPr>
                              <m:sty m:val="p"/>
                            </m:rPr>
                            <a:rPr lang="en-US" dirty="0">
                              <a:latin typeface="Cambria Math"/>
                            </a:rPr>
                            <m:t>exposure</m:t>
                          </m:r>
                          <m:r>
                            <a:rPr lang="en-US" dirty="0">
                              <a:latin typeface="Cambria Math"/>
                            </a:rPr>
                            <m:t>+</m:t>
                          </m:r>
                          <m:sSub>
                            <m:sSubPr>
                              <m:ctrlPr>
                                <a:rPr lang="en-US" i="1" dirty="0">
                                  <a:latin typeface="Cambria Math" panose="02040503050406030204" pitchFamily="18" charset="0"/>
                                </a:rPr>
                              </m:ctrlPr>
                            </m:sSubPr>
                            <m:e>
                              <m:r>
                                <m:rPr>
                                  <m:sty m:val="p"/>
                                </m:rPr>
                                <a:rPr lang="en-US" dirty="0">
                                  <a:latin typeface="Cambria Math"/>
                                </a:rPr>
                                <m:t>β</m:t>
                              </m:r>
                            </m:e>
                            <m:sub>
                              <m:r>
                                <a:rPr lang="en-US" i="1" dirty="0">
                                  <a:latin typeface="Cambria Math"/>
                                </a:rPr>
                                <m:t>2</m:t>
                              </m:r>
                            </m:sub>
                          </m:sSub>
                          <m:r>
                            <m:rPr>
                              <m:sty m:val="p"/>
                            </m:rPr>
                            <a:rPr lang="en-US" dirty="0">
                              <a:latin typeface="Cambria Math"/>
                            </a:rPr>
                            <m:t>U</m:t>
                          </m:r>
                          <m:r>
                            <a:rPr lang="en-US" dirty="0">
                              <a:latin typeface="Cambria Math"/>
                            </a:rPr>
                            <m:t>)</m:t>
                          </m:r>
                        </m:den>
                      </m:f>
                    </m:oMath>
                  </m:oMathPara>
                </a14:m>
                <a:endParaRPr lang="en-US" dirty="0"/>
              </a:p>
              <a:p>
                <a:pPr marL="0" indent="0" fontAlgn="base">
                  <a:lnSpc>
                    <a:spcPct val="100000"/>
                  </a:lnSpc>
                  <a:buNone/>
                </a:pPr>
                <a:r>
                  <a:rPr lang="en-US" sz="1400" dirty="0"/>
                  <a:t>*In our DAG </a:t>
                </a:r>
                <a14:m>
                  <m:oMath xmlns:m="http://schemas.openxmlformats.org/officeDocument/2006/math">
                    <m:sSub>
                      <m:sSubPr>
                        <m:ctrlPr>
                          <a:rPr lang="en-US" sz="1400" i="1" dirty="0">
                            <a:latin typeface="Cambria Math" panose="02040503050406030204" pitchFamily="18" charset="0"/>
                          </a:rPr>
                        </m:ctrlPr>
                      </m:sSubPr>
                      <m:e>
                        <m:r>
                          <m:rPr>
                            <m:sty m:val="p"/>
                          </m:rPr>
                          <a:rPr lang="en-US" sz="1400" dirty="0">
                            <a:latin typeface="Cambria Math"/>
                          </a:rPr>
                          <m:t>β</m:t>
                        </m:r>
                      </m:e>
                      <m:sub>
                        <m:r>
                          <a:rPr lang="en-US" sz="1400" i="1" dirty="0">
                            <a:latin typeface="Cambria Math"/>
                          </a:rPr>
                          <m:t>1</m:t>
                        </m:r>
                      </m:sub>
                    </m:sSub>
                    <m:r>
                      <a:rPr lang="en-US" sz="1400" i="1" dirty="0">
                        <a:latin typeface="Cambria Math"/>
                      </a:rPr>
                      <m:t>=0</m:t>
                    </m:r>
                  </m:oMath>
                </a14:m>
                <a:r>
                  <a:rPr lang="en-US" sz="1400" dirty="0"/>
                  <a:t> (no effect of the exposure on the outcome)</a:t>
                </a:r>
              </a:p>
              <a:p>
                <a:pPr marL="0" indent="0" fontAlgn="base">
                  <a:lnSpc>
                    <a:spcPct val="100000"/>
                  </a:lnSpc>
                  <a:spcAft>
                    <a:spcPts val="600"/>
                  </a:spcAft>
                  <a:buNone/>
                </a:pPr>
                <a:r>
                  <a:rPr lang="en-US" dirty="0" smtClean="0"/>
                  <a:t>Generate outcome for each person </a:t>
                </a:r>
                <a:r>
                  <a:rPr lang="en-US" i="1" dirty="0" smtClean="0"/>
                  <a:t>i</a:t>
                </a:r>
                <a:r>
                  <a:rPr lang="en-US" dirty="0" smtClean="0"/>
                  <a:t>:</a:t>
                </a:r>
              </a:p>
              <a:p>
                <a:pPr lvl="1" fontAlgn="base">
                  <a:lnSpc>
                    <a:spcPct val="100000"/>
                  </a:lnSpc>
                  <a:spcAft>
                    <a:spcPts val="600"/>
                  </a:spcAft>
                </a:pPr>
                <a:r>
                  <a:rPr lang="en-US" dirty="0" smtClean="0"/>
                  <a:t>Generate </a:t>
                </a:r>
                <a:r>
                  <a:rPr lang="en-US" dirty="0"/>
                  <a:t>a random number from a uniform distribution </a:t>
                </a:r>
                <a:r>
                  <a:rPr lang="en-US" dirty="0" smtClean="0"/>
                  <a:t>(R2</a:t>
                </a:r>
                <a:r>
                  <a:rPr lang="en-US" baseline="-25000" dirty="0" smtClean="0"/>
                  <a:t>i</a:t>
                </a:r>
                <a:r>
                  <a:rPr lang="en-US" dirty="0" smtClean="0"/>
                  <a:t>~U[0,1</a:t>
                </a:r>
                <a:r>
                  <a:rPr lang="en-US" dirty="0"/>
                  <a:t>)) </a:t>
                </a:r>
                <a:endParaRPr lang="en-US" dirty="0" smtClean="0"/>
              </a:p>
              <a:p>
                <a:pPr lvl="1" fontAlgn="base">
                  <a:lnSpc>
                    <a:spcPct val="100000"/>
                  </a:lnSpc>
                </a:pPr>
                <a:r>
                  <a:rPr lang="en-US" dirty="0" smtClean="0"/>
                  <a:t>Assign </a:t>
                </a:r>
                <a:r>
                  <a:rPr lang="en-US" dirty="0"/>
                  <a:t>person</a:t>
                </a:r>
                <a:r>
                  <a:rPr lang="en-US" i="1" dirty="0"/>
                  <a:t> i</a:t>
                </a:r>
                <a:r>
                  <a:rPr lang="en-US" dirty="0" smtClean="0"/>
                  <a:t> outcome=1 </a:t>
                </a:r>
                <a:r>
                  <a:rPr lang="en-US" dirty="0"/>
                  <a:t>if </a:t>
                </a:r>
                <a:r>
                  <a:rPr lang="en-US" dirty="0" smtClean="0"/>
                  <a:t>P(outcome)</a:t>
                </a:r>
                <a:r>
                  <a:rPr lang="en-US" baseline="-25000" dirty="0" err="1" smtClean="0"/>
                  <a:t>i</a:t>
                </a:r>
                <a:r>
                  <a:rPr lang="en-US" dirty="0" smtClean="0"/>
                  <a:t> </a:t>
                </a:r>
                <a:r>
                  <a:rPr lang="en-US" dirty="0"/>
                  <a:t>&gt; </a:t>
                </a:r>
                <a:r>
                  <a:rPr lang="en-US" dirty="0" smtClean="0"/>
                  <a:t>R2</a:t>
                </a:r>
                <a:r>
                  <a:rPr lang="en-US" baseline="-25000" dirty="0" smtClean="0"/>
                  <a:t>i</a:t>
                </a:r>
                <a:r>
                  <a:rPr lang="en-US" dirty="0"/>
                  <a:t>; otherwise </a:t>
                </a:r>
                <a:r>
                  <a:rPr lang="en-US" dirty="0" smtClean="0"/>
                  <a:t>outcome=0</a:t>
                </a:r>
                <a:r>
                  <a:rPr lang="en-US" dirty="0"/>
                  <a:t> </a:t>
                </a:r>
              </a:p>
              <a:p>
                <a:pPr marL="0" indent="-288925" fontAlgn="base">
                  <a:lnSpc>
                    <a:spcPct val="100000"/>
                  </a:lnSpc>
                  <a:spcAft>
                    <a:spcPts val="0"/>
                  </a:spcAft>
                  <a:buNone/>
                </a:pPr>
                <a:r>
                  <a:rPr lang="en-US" sz="1900" dirty="0" smtClean="0">
                    <a:solidFill>
                      <a:schemeClr val="accent4">
                        <a:lumMod val="50000"/>
                      </a:schemeClr>
                    </a:solidFill>
                    <a:latin typeface="Courier New" panose="02070309020205020404" pitchFamily="49" charset="0"/>
                    <a:cs typeface="Courier New" panose="02070309020205020404" pitchFamily="49" charset="0"/>
                  </a:rPr>
                  <a:t>*Generate outcome</a:t>
                </a:r>
              </a:p>
              <a:p>
                <a:pPr marL="0" indent="-288925" fontAlgn="base">
                  <a:lnSpc>
                    <a:spcPct val="100000"/>
                  </a:lnSpc>
                  <a:spcAft>
                    <a:spcPts val="0"/>
                  </a:spcAft>
                  <a:buNone/>
                </a:pPr>
                <a:r>
                  <a:rPr lang="en-US" sz="1900" dirty="0" smtClean="0">
                    <a:solidFill>
                      <a:schemeClr val="accent4">
                        <a:lumMod val="50000"/>
                      </a:schemeClr>
                    </a:solidFill>
                    <a:latin typeface="Courier New" panose="02070309020205020404" pitchFamily="49" charset="0"/>
                    <a:cs typeface="Courier New" panose="02070309020205020404" pitchFamily="49" charset="0"/>
                  </a:rPr>
                  <a:t>*First, generate P(outcome)</a:t>
                </a:r>
              </a:p>
              <a:p>
                <a:pPr marL="0" indent="-288925" fontAlgn="base">
                  <a:lnSpc>
                    <a:spcPct val="100000"/>
                  </a:lnSpc>
                  <a:spcAft>
                    <a:spcPts val="0"/>
                  </a:spcAft>
                  <a:buNone/>
                </a:pPr>
                <a:r>
                  <a:rPr lang="en-US" sz="1900" dirty="0" smtClean="0">
                    <a:solidFill>
                      <a:schemeClr val="accent4">
                        <a:lumMod val="50000"/>
                      </a:schemeClr>
                    </a:solidFill>
                    <a:latin typeface="Courier New" panose="02070309020205020404" pitchFamily="49" charset="0"/>
                    <a:cs typeface="Courier New" panose="02070309020205020404" pitchFamily="49" charset="0"/>
                  </a:rPr>
                  <a:t>*Next, assign each person outcome status based on P(exposure)</a:t>
                </a:r>
              </a:p>
              <a:p>
                <a:pPr marL="0" indent="-288925" fontAlgn="base">
                  <a:lnSpc>
                    <a:spcPct val="100000"/>
                  </a:lnSpc>
                  <a:spcAft>
                    <a:spcPts val="0"/>
                  </a:spcAft>
                  <a:buNone/>
                </a:pPr>
                <a:r>
                  <a:rPr lang="en-US" sz="1900" dirty="0" smtClean="0">
                    <a:solidFill>
                      <a:schemeClr val="accent4">
                        <a:lumMod val="50000"/>
                      </a:schemeClr>
                    </a:solidFill>
                    <a:latin typeface="Courier New" panose="02070309020205020404" pitchFamily="49" charset="0"/>
                    <a:cs typeface="Courier New" panose="02070309020205020404" pitchFamily="49" charset="0"/>
                  </a:rPr>
                  <a:t>gen </a:t>
                </a:r>
                <a:r>
                  <a:rPr lang="en-US" sz="1900" dirty="0" err="1" smtClean="0">
                    <a:solidFill>
                      <a:schemeClr val="accent4">
                        <a:lumMod val="50000"/>
                      </a:schemeClr>
                    </a:solidFill>
                    <a:latin typeface="Courier New" panose="02070309020205020404" pitchFamily="49" charset="0"/>
                    <a:cs typeface="Courier New" panose="02070309020205020404" pitchFamily="49" charset="0"/>
                  </a:rPr>
                  <a:t>Poutcome</a:t>
                </a:r>
                <a:r>
                  <a:rPr lang="en-US" sz="1900" dirty="0" smtClean="0">
                    <a:solidFill>
                      <a:schemeClr val="accent4">
                        <a:lumMod val="50000"/>
                      </a:schemeClr>
                    </a:solidFill>
                    <a:latin typeface="Courier New" panose="02070309020205020404" pitchFamily="49" charset="0"/>
                    <a:cs typeface="Courier New" panose="02070309020205020404" pitchFamily="49" charset="0"/>
                  </a:rPr>
                  <a:t> = </a:t>
                </a:r>
                <a:r>
                  <a:rPr lang="en-US" sz="1900" dirty="0" err="1" smtClean="0">
                    <a:solidFill>
                      <a:schemeClr val="accent4">
                        <a:lumMod val="50000"/>
                      </a:schemeClr>
                    </a:solidFill>
                    <a:latin typeface="Courier New" panose="02070309020205020404" pitchFamily="49" charset="0"/>
                    <a:cs typeface="Courier New" panose="02070309020205020404" pitchFamily="49" charset="0"/>
                  </a:rPr>
                  <a:t>exp</a:t>
                </a:r>
                <a:r>
                  <a:rPr lang="en-US" sz="1900" dirty="0" smtClean="0">
                    <a:solidFill>
                      <a:schemeClr val="accent4">
                        <a:lumMod val="50000"/>
                      </a:schemeClr>
                    </a:solidFill>
                    <a:latin typeface="Courier New" panose="02070309020205020404" pitchFamily="49" charset="0"/>
                    <a:cs typeface="Courier New" panose="02070309020205020404" pitchFamily="49" charset="0"/>
                  </a:rPr>
                  <a:t>(`b0' + `b1'*exposure + `b2'*U)/(1 + </a:t>
                </a:r>
                <a:r>
                  <a:rPr lang="en-US" sz="1900" dirty="0" err="1" smtClean="0">
                    <a:solidFill>
                      <a:schemeClr val="accent4">
                        <a:lumMod val="50000"/>
                      </a:schemeClr>
                    </a:solidFill>
                    <a:latin typeface="Courier New" panose="02070309020205020404" pitchFamily="49" charset="0"/>
                    <a:cs typeface="Courier New" panose="02070309020205020404" pitchFamily="49" charset="0"/>
                  </a:rPr>
                  <a:t>exp</a:t>
                </a:r>
                <a:r>
                  <a:rPr lang="en-US" sz="1900" dirty="0" smtClean="0">
                    <a:solidFill>
                      <a:schemeClr val="accent4">
                        <a:lumMod val="50000"/>
                      </a:schemeClr>
                    </a:solidFill>
                    <a:latin typeface="Courier New" panose="02070309020205020404" pitchFamily="49" charset="0"/>
                    <a:cs typeface="Courier New" panose="02070309020205020404" pitchFamily="49" charset="0"/>
                  </a:rPr>
                  <a:t>(`b0' + `b1'*exposure + `b2'*U))</a:t>
                </a:r>
              </a:p>
              <a:p>
                <a:pPr marL="0" indent="-288925" fontAlgn="base">
                  <a:lnSpc>
                    <a:spcPct val="100000"/>
                  </a:lnSpc>
                  <a:spcAft>
                    <a:spcPts val="0"/>
                  </a:spcAft>
                  <a:buNone/>
                </a:pPr>
                <a:r>
                  <a:rPr lang="en-US" sz="1900" dirty="0" smtClean="0">
                    <a:solidFill>
                      <a:schemeClr val="accent4">
                        <a:lumMod val="50000"/>
                      </a:schemeClr>
                    </a:solidFill>
                    <a:latin typeface="Courier New" panose="02070309020205020404" pitchFamily="49" charset="0"/>
                    <a:cs typeface="Courier New" panose="02070309020205020404" pitchFamily="49" charset="0"/>
                  </a:rPr>
                  <a:t>gen outcome= </a:t>
                </a:r>
                <a:r>
                  <a:rPr lang="en-US" sz="1900" dirty="0" err="1" smtClean="0">
                    <a:solidFill>
                      <a:schemeClr val="accent4">
                        <a:lumMod val="50000"/>
                      </a:schemeClr>
                    </a:solidFill>
                    <a:latin typeface="Courier New" panose="02070309020205020404" pitchFamily="49" charset="0"/>
                    <a:cs typeface="Courier New" panose="02070309020205020404" pitchFamily="49" charset="0"/>
                  </a:rPr>
                  <a:t>runiform</a:t>
                </a:r>
                <a:r>
                  <a:rPr lang="en-US" sz="1900" dirty="0" smtClean="0">
                    <a:solidFill>
                      <a:schemeClr val="accent4">
                        <a:lumMod val="50000"/>
                      </a:schemeClr>
                    </a:solidFill>
                    <a:latin typeface="Courier New" panose="02070309020205020404" pitchFamily="49" charset="0"/>
                    <a:cs typeface="Courier New" panose="02070309020205020404" pitchFamily="49" charset="0"/>
                  </a:rPr>
                  <a:t>()&lt;</a:t>
                </a:r>
                <a:r>
                  <a:rPr lang="en-US" sz="1900" dirty="0" err="1" smtClean="0">
                    <a:solidFill>
                      <a:schemeClr val="accent4">
                        <a:lumMod val="50000"/>
                      </a:schemeClr>
                    </a:solidFill>
                    <a:latin typeface="Courier New" panose="02070309020205020404" pitchFamily="49" charset="0"/>
                    <a:cs typeface="Courier New" panose="02070309020205020404" pitchFamily="49" charset="0"/>
                  </a:rPr>
                  <a:t>Poutcome</a:t>
                </a:r>
                <a:endParaRPr lang="en-US" sz="1900" dirty="0" smtClean="0">
                  <a:solidFill>
                    <a:schemeClr val="accent4">
                      <a:lumMod val="50000"/>
                    </a:schemeClr>
                  </a:solidFill>
                  <a:latin typeface="Courier New" panose="02070309020205020404" pitchFamily="49" charset="0"/>
                  <a:cs typeface="Courier New" panose="02070309020205020404" pitchFamily="49" charset="0"/>
                </a:endParaRPr>
              </a:p>
              <a:p>
                <a:pPr marL="0" indent="0" fontAlgn="base">
                  <a:lnSpc>
                    <a:spcPct val="100000"/>
                  </a:lnSpc>
                  <a:buNone/>
                </a:pPr>
                <a:endParaRPr lang="en-US" sz="2000" dirty="0" smtClean="0"/>
              </a:p>
              <a:p>
                <a:pPr>
                  <a:lnSpc>
                    <a:spcPct val="114000"/>
                  </a:lnSpc>
                </a:pPr>
                <a:endParaRPr lang="en-US" sz="2000" dirty="0"/>
              </a:p>
              <a:p>
                <a:pPr>
                  <a:lnSpc>
                    <a:spcPct val="114000"/>
                  </a:lnSpc>
                </a:pPr>
                <a:endParaRPr lang="en-US" sz="2000" dirty="0" smtClean="0"/>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552893" y="872174"/>
                <a:ext cx="11068493" cy="4440191"/>
              </a:xfrm>
              <a:blipFill>
                <a:blip r:embed="rId3"/>
                <a:stretch>
                  <a:fillRect l="-882" t="-1099" b="-23626"/>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7BCC8D0D-EAEC-449D-9161-023DFF90F2E2}" type="slidenum">
              <a:rPr lang="en-US" sz="1600" smtClean="0"/>
              <a:pPr/>
              <a:t>24</a:t>
            </a:fld>
            <a:endParaRPr lang="en-US" sz="1600" dirty="0"/>
          </a:p>
        </p:txBody>
      </p:sp>
      <p:sp>
        <p:nvSpPr>
          <p:cNvPr id="6" name="Rounded Rectangle 4"/>
          <p:cNvSpPr/>
          <p:nvPr/>
        </p:nvSpPr>
        <p:spPr>
          <a:xfrm>
            <a:off x="552893" y="349283"/>
            <a:ext cx="11181907" cy="548640"/>
          </a:xfrm>
          <a:prstGeom prst="rect">
            <a:avLst/>
          </a:prstGeom>
          <a:solidFill>
            <a:srgbClr val="66CCFF">
              <a:alpha val="80000"/>
            </a:srgbClr>
          </a:solidFill>
          <a:ln>
            <a:solidFill>
              <a:srgbClr val="0000FF"/>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82880" tIns="91440" rIns="182880" bIns="91440" numCol="1" spcCol="1270" anchor="ctr" anchorCtr="0">
            <a:noAutofit/>
          </a:bodyPr>
          <a:lstStyle/>
          <a:p>
            <a:pPr defTabSz="800100">
              <a:lnSpc>
                <a:spcPct val="110000"/>
              </a:lnSpc>
              <a:spcBef>
                <a:spcPct val="0"/>
              </a:spcBef>
              <a:spcAft>
                <a:spcPts val="600"/>
              </a:spcAft>
            </a:pPr>
            <a:r>
              <a:rPr lang="en-US" sz="2200" b="1" dirty="0">
                <a:latin typeface="Arial" panose="020B0604020202020204" pitchFamily="34" charset="0"/>
                <a:cs typeface="Arial" panose="020B0604020202020204" pitchFamily="34" charset="0"/>
              </a:rPr>
              <a:t>3. Generate data according to specified rules</a:t>
            </a:r>
            <a:endParaRPr lang="en-US" sz="2200" dirty="0">
              <a:latin typeface="Arial" panose="020B0604020202020204" pitchFamily="34" charset="0"/>
              <a:cs typeface="Arial" panose="020B0604020202020204" pitchFamily="34" charset="0"/>
            </a:endParaRPr>
          </a:p>
        </p:txBody>
      </p:sp>
      <p:grpSp>
        <p:nvGrpSpPr>
          <p:cNvPr id="24" name="Group 23"/>
          <p:cNvGrpSpPr/>
          <p:nvPr/>
        </p:nvGrpSpPr>
        <p:grpSpPr>
          <a:xfrm>
            <a:off x="6858000" y="943245"/>
            <a:ext cx="5334000" cy="1838055"/>
            <a:chOff x="6057901" y="2209560"/>
            <a:chExt cx="5504726" cy="1838055"/>
          </a:xfrm>
        </p:grpSpPr>
        <p:grpSp>
          <p:nvGrpSpPr>
            <p:cNvPr id="25" name="Group 24"/>
            <p:cNvGrpSpPr/>
            <p:nvPr/>
          </p:nvGrpSpPr>
          <p:grpSpPr>
            <a:xfrm>
              <a:off x="6057901" y="2209560"/>
              <a:ext cx="5504726" cy="1838055"/>
              <a:chOff x="-573915" y="-42057"/>
              <a:chExt cx="3720126" cy="1838725"/>
            </a:xfrm>
          </p:grpSpPr>
          <p:sp>
            <p:nvSpPr>
              <p:cNvPr id="28" name="TextBox 3"/>
              <p:cNvSpPr txBox="1"/>
              <p:nvPr/>
            </p:nvSpPr>
            <p:spPr>
              <a:xfrm>
                <a:off x="-573915" y="1150100"/>
                <a:ext cx="2026280" cy="646568"/>
              </a:xfrm>
              <a:prstGeom prst="rect">
                <a:avLst/>
              </a:prstGeom>
              <a:noFill/>
            </p:spPr>
            <p:txBody>
              <a:bodyPr wrap="square" rtlCol="0">
                <a:spAutoFit/>
              </a:bodyPr>
              <a:lstStyle/>
              <a:p>
                <a:pPr algn="ctr"/>
                <a:r>
                  <a:rPr lang="en-US" dirty="0" smtClean="0">
                    <a:solidFill>
                      <a:srgbClr val="17406D"/>
                    </a:solidFill>
                    <a:latin typeface="+mj-lt"/>
                    <a:ea typeface="Times New Roman"/>
                    <a:cs typeface="Times New Roman"/>
                  </a:rPr>
                  <a:t>Exposure</a:t>
                </a:r>
              </a:p>
              <a:p>
                <a:pPr algn="ctr"/>
                <a:r>
                  <a:rPr lang="en-US" dirty="0" smtClean="0">
                    <a:solidFill>
                      <a:srgbClr val="17406D"/>
                    </a:solidFill>
                    <a:latin typeface="+mj-lt"/>
                    <a:ea typeface="Times New Roman"/>
                    <a:cs typeface="Times New Roman"/>
                  </a:rPr>
                  <a:t>Bernoulli(P(exposure))</a:t>
                </a:r>
                <a:endParaRPr lang="en-US" dirty="0">
                  <a:solidFill>
                    <a:srgbClr val="17406D"/>
                  </a:solidFill>
                  <a:latin typeface="+mj-lt"/>
                  <a:ea typeface="Times New Roman"/>
                </a:endParaRPr>
              </a:p>
            </p:txBody>
          </p:sp>
          <p:sp>
            <p:nvSpPr>
              <p:cNvPr id="29" name="TextBox 4"/>
              <p:cNvSpPr txBox="1"/>
              <p:nvPr/>
            </p:nvSpPr>
            <p:spPr>
              <a:xfrm>
                <a:off x="1321087" y="1146479"/>
                <a:ext cx="1825124" cy="646568"/>
              </a:xfrm>
              <a:prstGeom prst="rect">
                <a:avLst/>
              </a:prstGeom>
              <a:noFill/>
            </p:spPr>
            <p:txBody>
              <a:bodyPr wrap="square" rtlCol="0">
                <a:spAutoFit/>
              </a:bodyPr>
              <a:lstStyle/>
              <a:p>
                <a:pPr algn="ctr"/>
                <a:r>
                  <a:rPr lang="en-US" dirty="0" smtClean="0">
                    <a:solidFill>
                      <a:srgbClr val="17406D"/>
                    </a:solidFill>
                    <a:latin typeface="+mj-lt"/>
                    <a:ea typeface="Times New Roman"/>
                    <a:cs typeface="Times New Roman"/>
                  </a:rPr>
                  <a:t>Outcome</a:t>
                </a:r>
              </a:p>
              <a:p>
                <a:pPr algn="ctr"/>
                <a:r>
                  <a:rPr lang="en-US" dirty="0" smtClean="0">
                    <a:solidFill>
                      <a:srgbClr val="17406D"/>
                    </a:solidFill>
                    <a:latin typeface="+mj-lt"/>
                    <a:ea typeface="Times New Roman"/>
                    <a:cs typeface="Times New Roman"/>
                  </a:rPr>
                  <a:t>Bernoulli(P(outcome))</a:t>
                </a:r>
                <a:endParaRPr lang="en-US" dirty="0">
                  <a:solidFill>
                    <a:srgbClr val="17406D"/>
                  </a:solidFill>
                  <a:latin typeface="+mj-lt"/>
                  <a:ea typeface="Times New Roman"/>
                </a:endParaRPr>
              </a:p>
            </p:txBody>
          </p:sp>
          <p:sp>
            <p:nvSpPr>
              <p:cNvPr id="30" name="TextBox 5"/>
              <p:cNvSpPr txBox="1"/>
              <p:nvPr/>
            </p:nvSpPr>
            <p:spPr>
              <a:xfrm>
                <a:off x="871452" y="-42057"/>
                <a:ext cx="1030549" cy="369467"/>
              </a:xfrm>
              <a:prstGeom prst="rect">
                <a:avLst/>
              </a:prstGeom>
              <a:noFill/>
            </p:spPr>
            <p:txBody>
              <a:bodyPr wrap="square" rtlCol="0">
                <a:spAutoFit/>
              </a:bodyPr>
              <a:lstStyle/>
              <a:p>
                <a:pPr algn="ctr"/>
                <a:r>
                  <a:rPr lang="en-US" i="1" dirty="0" smtClean="0">
                    <a:solidFill>
                      <a:schemeClr val="tx1">
                        <a:lumMod val="90000"/>
                        <a:lumOff val="10000"/>
                      </a:schemeClr>
                    </a:solidFill>
                    <a:latin typeface="+mj-lt"/>
                    <a:ea typeface="Times New Roman"/>
                    <a:cs typeface="Times New Roman"/>
                  </a:rPr>
                  <a:t>U</a:t>
                </a:r>
                <a:r>
                  <a:rPr lang="en-US" dirty="0" smtClean="0">
                    <a:solidFill>
                      <a:schemeClr val="tx1">
                        <a:lumMod val="90000"/>
                        <a:lumOff val="10000"/>
                      </a:schemeClr>
                    </a:solidFill>
                    <a:latin typeface="+mj-lt"/>
                    <a:ea typeface="Times New Roman"/>
                    <a:cs typeface="Times New Roman"/>
                  </a:rPr>
                  <a:t>~</a:t>
                </a:r>
                <a:r>
                  <a:rPr lang="en-US" i="1" dirty="0" smtClean="0">
                    <a:solidFill>
                      <a:schemeClr val="tx1">
                        <a:lumMod val="90000"/>
                        <a:lumOff val="10000"/>
                      </a:schemeClr>
                    </a:solidFill>
                    <a:latin typeface="+mj-lt"/>
                    <a:ea typeface="Times New Roman"/>
                    <a:cs typeface="Times New Roman"/>
                  </a:rPr>
                  <a:t>N</a:t>
                </a:r>
                <a:r>
                  <a:rPr lang="en-US" dirty="0" smtClean="0">
                    <a:solidFill>
                      <a:schemeClr val="tx1">
                        <a:lumMod val="90000"/>
                        <a:lumOff val="10000"/>
                      </a:schemeClr>
                    </a:solidFill>
                    <a:latin typeface="+mj-lt"/>
                    <a:ea typeface="Times New Roman"/>
                    <a:cs typeface="Times New Roman"/>
                  </a:rPr>
                  <a:t>(0,1)</a:t>
                </a:r>
                <a:endParaRPr lang="en-US" dirty="0">
                  <a:solidFill>
                    <a:schemeClr val="tx1">
                      <a:lumMod val="90000"/>
                      <a:lumOff val="10000"/>
                    </a:schemeClr>
                  </a:solidFill>
                  <a:latin typeface="+mj-lt"/>
                  <a:ea typeface="Times New Roman"/>
                </a:endParaRPr>
              </a:p>
            </p:txBody>
          </p:sp>
          <p:cxnSp>
            <p:nvCxnSpPr>
              <p:cNvPr id="31" name="Straight Arrow Connector 30"/>
              <p:cNvCxnSpPr>
                <a:stCxn id="30" idx="2"/>
                <a:endCxn id="29" idx="0"/>
              </p:cNvCxnSpPr>
              <p:nvPr/>
            </p:nvCxnSpPr>
            <p:spPr>
              <a:xfrm>
                <a:off x="1386727" y="327410"/>
                <a:ext cx="846922" cy="819069"/>
              </a:xfrm>
              <a:prstGeom prst="straightConnector1">
                <a:avLst/>
              </a:prstGeom>
              <a:ln w="28575">
                <a:solidFill>
                  <a:schemeClr val="tx1">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30" idx="2"/>
                <a:endCxn id="28" idx="0"/>
              </p:cNvCxnSpPr>
              <p:nvPr/>
            </p:nvCxnSpPr>
            <p:spPr>
              <a:xfrm flipH="1">
                <a:off x="439225" y="327410"/>
                <a:ext cx="947502" cy="822691"/>
              </a:xfrm>
              <a:prstGeom prst="straightConnector1">
                <a:avLst/>
              </a:prstGeom>
              <a:ln w="28575">
                <a:solidFill>
                  <a:schemeClr val="tx1">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6" name="TextBox 25"/>
                <p:cNvSpPr txBox="1"/>
                <p:nvPr/>
              </p:nvSpPr>
              <p:spPr bwMode="auto">
                <a:xfrm>
                  <a:off x="7740308" y="2698600"/>
                  <a:ext cx="744279" cy="276999"/>
                </a:xfrm>
                <a:prstGeom prst="rect">
                  <a:avLst/>
                </a:prstGeom>
                <a:noFill/>
                <a:ln w="19050" algn="ctr">
                  <a:noFill/>
                  <a:miter lim="800000"/>
                  <a:headEnd/>
                  <a:tailEnd/>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chemeClr val="tx1">
                                    <a:lumMod val="90000"/>
                                    <a:lumOff val="10000"/>
                                  </a:schemeClr>
                                </a:solidFill>
                                <a:latin typeface="Cambria Math" panose="02040503050406030204" pitchFamily="18" charset="0"/>
                              </a:rPr>
                            </m:ctrlPr>
                          </m:sSubPr>
                          <m:e>
                            <m:r>
                              <m:rPr>
                                <m:sty m:val="p"/>
                              </m:rPr>
                              <a:rPr lang="en-US" dirty="0">
                                <a:solidFill>
                                  <a:schemeClr val="tx1">
                                    <a:lumMod val="90000"/>
                                    <a:lumOff val="10000"/>
                                  </a:schemeClr>
                                </a:solidFill>
                                <a:latin typeface="Cambria Math"/>
                              </a:rPr>
                              <m:t>γ</m:t>
                            </m:r>
                          </m:e>
                          <m:sub>
                            <m:r>
                              <a:rPr lang="en-US" b="0" i="1" dirty="0" smtClean="0">
                                <a:solidFill>
                                  <a:schemeClr val="tx1">
                                    <a:lumMod val="90000"/>
                                    <a:lumOff val="10000"/>
                                  </a:schemeClr>
                                </a:solidFill>
                                <a:latin typeface="Cambria Math" panose="02040503050406030204" pitchFamily="18" charset="0"/>
                              </a:rPr>
                              <m:t>1</m:t>
                            </m:r>
                          </m:sub>
                        </m:sSub>
                      </m:oMath>
                    </m:oMathPara>
                  </a14:m>
                  <a:endParaRPr lang="en-US" dirty="0" err="1" smtClean="0">
                    <a:solidFill>
                      <a:schemeClr val="tx1">
                        <a:lumMod val="90000"/>
                        <a:lumOff val="10000"/>
                      </a:schemeClr>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bwMode="auto">
                <a:xfrm>
                  <a:off x="7740308" y="2698600"/>
                  <a:ext cx="744279" cy="276999"/>
                </a:xfrm>
                <a:prstGeom prst="rect">
                  <a:avLst/>
                </a:prstGeom>
                <a:blipFill>
                  <a:blip r:embed="rId5"/>
                  <a:stretch>
                    <a:fillRect b="-22222"/>
                  </a:stretch>
                </a:blipFill>
                <a:ln w="19050" algn="ctr">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bwMode="auto">
                <a:xfrm>
                  <a:off x="9381185" y="2698600"/>
                  <a:ext cx="744279" cy="276999"/>
                </a:xfrm>
                <a:prstGeom prst="rect">
                  <a:avLst/>
                </a:prstGeom>
                <a:noFill/>
                <a:ln w="19050" algn="ctr">
                  <a:noFill/>
                  <a:miter lim="800000"/>
                  <a:headEnd/>
                  <a:tailEnd/>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chemeClr val="tx1">
                                    <a:lumMod val="90000"/>
                                    <a:lumOff val="10000"/>
                                  </a:schemeClr>
                                </a:solidFill>
                                <a:latin typeface="Cambria Math" panose="02040503050406030204" pitchFamily="18" charset="0"/>
                              </a:rPr>
                            </m:ctrlPr>
                          </m:sSubPr>
                          <m:e>
                            <m:r>
                              <m:rPr>
                                <m:sty m:val="p"/>
                              </m:rPr>
                              <a:rPr lang="en-US" i="0" dirty="0" smtClean="0">
                                <a:solidFill>
                                  <a:schemeClr val="tx1">
                                    <a:lumMod val="90000"/>
                                    <a:lumOff val="10000"/>
                                  </a:schemeClr>
                                </a:solidFill>
                                <a:latin typeface="Cambria Math" panose="02040503050406030204" pitchFamily="18" charset="0"/>
                                <a:ea typeface="Cambria Math" panose="02040503050406030204" pitchFamily="18" charset="0"/>
                              </a:rPr>
                              <m:t>β</m:t>
                            </m:r>
                          </m:e>
                          <m:sub>
                            <m:r>
                              <a:rPr lang="en-US" b="0" i="1" dirty="0" smtClean="0">
                                <a:solidFill>
                                  <a:schemeClr val="tx1">
                                    <a:lumMod val="90000"/>
                                    <a:lumOff val="10000"/>
                                  </a:schemeClr>
                                </a:solidFill>
                                <a:latin typeface="Cambria Math" panose="02040503050406030204" pitchFamily="18" charset="0"/>
                              </a:rPr>
                              <m:t>2</m:t>
                            </m:r>
                          </m:sub>
                        </m:sSub>
                      </m:oMath>
                    </m:oMathPara>
                  </a14:m>
                  <a:endParaRPr lang="en-US" dirty="0" err="1" smtClean="0">
                    <a:solidFill>
                      <a:schemeClr val="tx1">
                        <a:lumMod val="90000"/>
                        <a:lumOff val="10000"/>
                      </a:schemeClr>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bwMode="auto">
                <a:xfrm>
                  <a:off x="9381185" y="2698600"/>
                  <a:ext cx="744279" cy="276999"/>
                </a:xfrm>
                <a:prstGeom prst="rect">
                  <a:avLst/>
                </a:prstGeom>
                <a:blipFill>
                  <a:blip r:embed="rId6"/>
                  <a:stretch>
                    <a:fillRect t="-2222" b="-35556"/>
                  </a:stretch>
                </a:blipFill>
                <a:ln w="19050" algn="ctr">
                  <a:noFill/>
                  <a:miter lim="800000"/>
                  <a:headEnd/>
                  <a:tailEnd/>
                </a:ln>
              </p:spPr>
              <p:txBody>
                <a:bodyPr/>
                <a:lstStyle/>
                <a:p>
                  <a:r>
                    <a:rPr lang="en-US">
                      <a:noFill/>
                    </a:rPr>
                    <a:t> </a:t>
                  </a:r>
                </a:p>
              </p:txBody>
            </p:sp>
          </mc:Fallback>
        </mc:AlternateContent>
      </p:grpSp>
    </p:spTree>
    <p:extLst>
      <p:ext uri="{BB962C8B-B14F-4D97-AF65-F5344CB8AC3E}">
        <p14:creationId xmlns:p14="http://schemas.microsoft.com/office/powerpoint/2010/main" val="31414044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52893" y="1135064"/>
            <a:ext cx="11068493" cy="4440191"/>
          </a:xfrm>
        </p:spPr>
        <p:txBody>
          <a:bodyPr/>
          <a:lstStyle/>
          <a:p>
            <a:pPr marL="0" indent="0">
              <a:lnSpc>
                <a:spcPct val="114000"/>
              </a:lnSpc>
              <a:buNone/>
            </a:pPr>
            <a:r>
              <a:rPr lang="en-US" dirty="0" smtClean="0"/>
              <a:t>Take a look at the data you generated!</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z="1600" smtClean="0"/>
              <a:pPr/>
              <a:t>25</a:t>
            </a:fld>
            <a:endParaRPr lang="en-US" sz="1600" dirty="0"/>
          </a:p>
        </p:txBody>
      </p:sp>
      <p:sp>
        <p:nvSpPr>
          <p:cNvPr id="6" name="Rounded Rectangle 4"/>
          <p:cNvSpPr/>
          <p:nvPr/>
        </p:nvSpPr>
        <p:spPr>
          <a:xfrm>
            <a:off x="552893" y="349283"/>
            <a:ext cx="11181907" cy="548640"/>
          </a:xfrm>
          <a:prstGeom prst="rect">
            <a:avLst/>
          </a:prstGeom>
          <a:solidFill>
            <a:srgbClr val="66CCFF">
              <a:alpha val="80000"/>
            </a:srgbClr>
          </a:solidFill>
          <a:ln>
            <a:solidFill>
              <a:srgbClr val="0000FF"/>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82880" tIns="91440" rIns="182880" bIns="91440" numCol="1" spcCol="1270" anchor="ctr" anchorCtr="0">
            <a:noAutofit/>
          </a:bodyPr>
          <a:lstStyle/>
          <a:p>
            <a:pPr defTabSz="800100">
              <a:lnSpc>
                <a:spcPct val="110000"/>
              </a:lnSpc>
              <a:spcBef>
                <a:spcPct val="0"/>
              </a:spcBef>
              <a:spcAft>
                <a:spcPts val="600"/>
              </a:spcAft>
            </a:pPr>
            <a:r>
              <a:rPr lang="en-US" sz="2200" b="1" dirty="0">
                <a:latin typeface="Arial" panose="020B0604020202020204" pitchFamily="34" charset="0"/>
                <a:cs typeface="Arial" panose="020B0604020202020204" pitchFamily="34" charset="0"/>
              </a:rPr>
              <a:t>3. Generate data according to specified rules</a:t>
            </a:r>
            <a:endParaRPr lang="en-US" sz="2200" dirty="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577320097"/>
              </p:ext>
            </p:extLst>
          </p:nvPr>
        </p:nvGraphicFramePr>
        <p:xfrm>
          <a:off x="1559631" y="2087520"/>
          <a:ext cx="9072739" cy="2377440"/>
        </p:xfrm>
        <a:graphic>
          <a:graphicData uri="http://schemas.openxmlformats.org/drawingml/2006/table">
            <a:tbl>
              <a:tblPr firstRow="1" bandRow="1">
                <a:tableStyleId>{21E4AEA4-8DFA-4A89-87EB-49C32662AFE0}</a:tableStyleId>
              </a:tblPr>
              <a:tblGrid>
                <a:gridCol w="1014259">
                  <a:extLst>
                    <a:ext uri="{9D8B030D-6E8A-4147-A177-3AD203B41FA5}">
                      <a16:colId xmlns:a16="http://schemas.microsoft.com/office/drawing/2014/main" val="20000"/>
                    </a:ext>
                  </a:extLst>
                </a:gridCol>
                <a:gridCol w="1397574">
                  <a:extLst>
                    <a:ext uri="{9D8B030D-6E8A-4147-A177-3AD203B41FA5}">
                      <a16:colId xmlns:a16="http://schemas.microsoft.com/office/drawing/2014/main" val="20001"/>
                    </a:ext>
                  </a:extLst>
                </a:gridCol>
                <a:gridCol w="1825818">
                  <a:extLst>
                    <a:ext uri="{9D8B030D-6E8A-4147-A177-3AD203B41FA5}">
                      <a16:colId xmlns:a16="http://schemas.microsoft.com/office/drawing/2014/main" val="20003"/>
                    </a:ext>
                  </a:extLst>
                </a:gridCol>
                <a:gridCol w="1611696">
                  <a:extLst>
                    <a:ext uri="{9D8B030D-6E8A-4147-A177-3AD203B41FA5}">
                      <a16:colId xmlns:a16="http://schemas.microsoft.com/office/drawing/2014/main" val="20004"/>
                    </a:ext>
                  </a:extLst>
                </a:gridCol>
                <a:gridCol w="1687379">
                  <a:extLst>
                    <a:ext uri="{9D8B030D-6E8A-4147-A177-3AD203B41FA5}">
                      <a16:colId xmlns:a16="http://schemas.microsoft.com/office/drawing/2014/main" val="20005"/>
                    </a:ext>
                  </a:extLst>
                </a:gridCol>
                <a:gridCol w="1536013">
                  <a:extLst>
                    <a:ext uri="{9D8B030D-6E8A-4147-A177-3AD203B41FA5}">
                      <a16:colId xmlns:a16="http://schemas.microsoft.com/office/drawing/2014/main" val="20006"/>
                    </a:ext>
                  </a:extLst>
                </a:gridCol>
              </a:tblGrid>
              <a:tr h="370840">
                <a:tc>
                  <a:txBody>
                    <a:bodyPr/>
                    <a:lstStyle/>
                    <a:p>
                      <a:pPr algn="ctr"/>
                      <a:r>
                        <a:rPr lang="en-US" sz="2000" dirty="0" smtClean="0">
                          <a:latin typeface="+mj-lt"/>
                        </a:rPr>
                        <a:t>id</a:t>
                      </a:r>
                      <a:endParaRPr lang="en-US" sz="2000" dirty="0">
                        <a:latin typeface="+mj-lt"/>
                      </a:endParaRPr>
                    </a:p>
                  </a:txBody>
                  <a:tcPr/>
                </a:tc>
                <a:tc>
                  <a:txBody>
                    <a:bodyPr/>
                    <a:lstStyle/>
                    <a:p>
                      <a:pPr algn="ctr"/>
                      <a:r>
                        <a:rPr lang="en-US" sz="2000" i="1" dirty="0" smtClean="0">
                          <a:latin typeface="+mj-lt"/>
                        </a:rPr>
                        <a:t>U</a:t>
                      </a:r>
                      <a:endParaRPr lang="en-US" sz="2000" i="1" dirty="0">
                        <a:latin typeface="+mj-lt"/>
                      </a:endParaRPr>
                    </a:p>
                  </a:txBody>
                  <a:tcPr/>
                </a:tc>
                <a:tc>
                  <a:txBody>
                    <a:bodyPr/>
                    <a:lstStyle/>
                    <a:p>
                      <a:pPr algn="ctr"/>
                      <a:r>
                        <a:rPr lang="en-US" sz="2000" dirty="0" smtClean="0">
                          <a:latin typeface="+mj-lt"/>
                        </a:rPr>
                        <a:t>P(Exposure)</a:t>
                      </a:r>
                      <a:endParaRPr lang="en-US" sz="2000" dirty="0">
                        <a:latin typeface="+mj-lt"/>
                      </a:endParaRPr>
                    </a:p>
                  </a:txBody>
                  <a:tcPr/>
                </a:tc>
                <a:tc>
                  <a:txBody>
                    <a:bodyPr/>
                    <a:lstStyle/>
                    <a:p>
                      <a:pPr algn="ctr"/>
                      <a:r>
                        <a:rPr lang="en-US" sz="2000" dirty="0" smtClean="0">
                          <a:latin typeface="+mj-lt"/>
                        </a:rPr>
                        <a:t>Exposure</a:t>
                      </a:r>
                      <a:endParaRPr lang="en-US" sz="2000" dirty="0">
                        <a:latin typeface="+mj-lt"/>
                      </a:endParaRPr>
                    </a:p>
                  </a:txBody>
                  <a:tcPr/>
                </a:tc>
                <a:tc>
                  <a:txBody>
                    <a:bodyPr/>
                    <a:lstStyle/>
                    <a:p>
                      <a:pPr algn="ctr"/>
                      <a:r>
                        <a:rPr lang="en-US" sz="2000" dirty="0" smtClean="0">
                          <a:latin typeface="+mj-lt"/>
                        </a:rPr>
                        <a:t>P(Outcome)</a:t>
                      </a:r>
                      <a:endParaRPr lang="en-US" sz="2000" dirty="0">
                        <a:latin typeface="+mj-lt"/>
                      </a:endParaRPr>
                    </a:p>
                  </a:txBody>
                  <a:tcPr/>
                </a:tc>
                <a:tc>
                  <a:txBody>
                    <a:bodyPr/>
                    <a:lstStyle/>
                    <a:p>
                      <a:pPr algn="ctr"/>
                      <a:r>
                        <a:rPr lang="en-US" sz="2000" dirty="0" smtClean="0">
                          <a:latin typeface="+mj-lt"/>
                        </a:rPr>
                        <a:t>Outcome</a:t>
                      </a:r>
                      <a:endParaRPr lang="en-US" sz="2000" dirty="0">
                        <a:latin typeface="+mj-lt"/>
                      </a:endParaRPr>
                    </a:p>
                  </a:txBody>
                  <a:tcPr/>
                </a:tc>
                <a:extLst>
                  <a:ext uri="{0D108BD9-81ED-4DB2-BD59-A6C34878D82A}">
                    <a16:rowId xmlns:a16="http://schemas.microsoft.com/office/drawing/2014/main" val="10000"/>
                  </a:ext>
                </a:extLst>
              </a:tr>
              <a:tr h="370840">
                <a:tc>
                  <a:txBody>
                    <a:bodyPr/>
                    <a:lstStyle/>
                    <a:p>
                      <a:pPr algn="ctr"/>
                      <a:r>
                        <a:rPr lang="en-US" sz="2000" dirty="0" smtClean="0">
                          <a:latin typeface="+mj-lt"/>
                        </a:rPr>
                        <a:t>1</a:t>
                      </a:r>
                    </a:p>
                  </a:txBody>
                  <a:tcPr/>
                </a:tc>
                <a:tc>
                  <a:txBody>
                    <a:bodyPr/>
                    <a:lstStyle/>
                    <a:p>
                      <a:pPr marL="0" algn="ctr" defTabSz="914400" rtl="0" eaLnBrk="1" fontAlgn="b" latinLnBrk="0" hangingPunct="1"/>
                      <a:r>
                        <a:rPr lang="en-US" sz="2000" kern="1200" dirty="0">
                          <a:solidFill>
                            <a:schemeClr val="dk1"/>
                          </a:solidFill>
                          <a:latin typeface="+mj-lt"/>
                          <a:ea typeface="+mn-ea"/>
                          <a:cs typeface="+mn-cs"/>
                        </a:rPr>
                        <a:t>1.829</a:t>
                      </a:r>
                    </a:p>
                  </a:txBody>
                  <a:tcPr marL="6350" marR="6350" marT="6350" marB="0" anchor="ctr"/>
                </a:tc>
                <a:tc>
                  <a:txBody>
                    <a:bodyPr/>
                    <a:lstStyle/>
                    <a:p>
                      <a:pPr marL="0" algn="ctr" defTabSz="914400" rtl="0" eaLnBrk="1" fontAlgn="b" latinLnBrk="0" hangingPunct="1"/>
                      <a:r>
                        <a:rPr lang="en-US" sz="2000" kern="1200" dirty="0">
                          <a:solidFill>
                            <a:schemeClr val="dk1"/>
                          </a:solidFill>
                          <a:latin typeface="+mj-lt"/>
                          <a:ea typeface="+mn-ea"/>
                          <a:cs typeface="+mn-cs"/>
                        </a:rPr>
                        <a:t>0.470</a:t>
                      </a:r>
                    </a:p>
                  </a:txBody>
                  <a:tcPr marL="6350" marR="6350" marT="6350" marB="0" anchor="ctr"/>
                </a:tc>
                <a:tc>
                  <a:txBody>
                    <a:bodyPr/>
                    <a:lstStyle/>
                    <a:p>
                      <a:pPr marL="0" algn="ctr" defTabSz="914400" rtl="0" eaLnBrk="1" fontAlgn="b" latinLnBrk="0" hangingPunct="1"/>
                      <a:r>
                        <a:rPr lang="en-US" sz="2000" kern="1200">
                          <a:solidFill>
                            <a:schemeClr val="dk1"/>
                          </a:solidFill>
                          <a:latin typeface="+mj-lt"/>
                          <a:ea typeface="+mn-ea"/>
                          <a:cs typeface="+mn-cs"/>
                        </a:rPr>
                        <a:t>1</a:t>
                      </a:r>
                    </a:p>
                  </a:txBody>
                  <a:tcPr marL="6350" marR="6350" marT="6350" marB="0" anchor="ctr"/>
                </a:tc>
                <a:tc>
                  <a:txBody>
                    <a:bodyPr/>
                    <a:lstStyle/>
                    <a:p>
                      <a:pPr marL="0" algn="ctr" defTabSz="914400" rtl="0" eaLnBrk="1" fontAlgn="b" latinLnBrk="0" hangingPunct="1"/>
                      <a:r>
                        <a:rPr lang="en-US" sz="2000" kern="1200">
                          <a:solidFill>
                            <a:schemeClr val="dk1"/>
                          </a:solidFill>
                          <a:latin typeface="+mj-lt"/>
                          <a:ea typeface="+mn-ea"/>
                          <a:cs typeface="+mn-cs"/>
                        </a:rPr>
                        <a:t>0.283</a:t>
                      </a:r>
                    </a:p>
                  </a:txBody>
                  <a:tcPr marL="6350" marR="6350" marT="6350" marB="0" anchor="ctr"/>
                </a:tc>
                <a:tc>
                  <a:txBody>
                    <a:bodyPr/>
                    <a:lstStyle/>
                    <a:p>
                      <a:pPr marL="0" algn="ctr" defTabSz="914400" rtl="0" eaLnBrk="1" fontAlgn="b" latinLnBrk="0" hangingPunct="1"/>
                      <a:r>
                        <a:rPr lang="en-US" sz="2000" kern="1200">
                          <a:solidFill>
                            <a:schemeClr val="dk1"/>
                          </a:solidFill>
                          <a:latin typeface="+mj-lt"/>
                          <a:ea typeface="+mn-ea"/>
                          <a:cs typeface="+mn-cs"/>
                        </a:rPr>
                        <a:t>1</a:t>
                      </a:r>
                    </a:p>
                  </a:txBody>
                  <a:tcPr marL="6350" marR="6350" marT="6350" marB="0" anchor="ctr"/>
                </a:tc>
                <a:extLst>
                  <a:ext uri="{0D108BD9-81ED-4DB2-BD59-A6C34878D82A}">
                    <a16:rowId xmlns:a16="http://schemas.microsoft.com/office/drawing/2014/main" val="10001"/>
                  </a:ext>
                </a:extLst>
              </a:tr>
              <a:tr h="370840">
                <a:tc>
                  <a:txBody>
                    <a:bodyPr/>
                    <a:lstStyle/>
                    <a:p>
                      <a:pPr algn="ctr"/>
                      <a:r>
                        <a:rPr lang="en-US" sz="2000" dirty="0" smtClean="0">
                          <a:latin typeface="+mj-lt"/>
                        </a:rPr>
                        <a:t>2</a:t>
                      </a:r>
                      <a:endParaRPr lang="en-US" sz="2000" dirty="0">
                        <a:latin typeface="+mj-lt"/>
                      </a:endParaRPr>
                    </a:p>
                  </a:txBody>
                  <a:tcPr/>
                </a:tc>
                <a:tc>
                  <a:txBody>
                    <a:bodyPr/>
                    <a:lstStyle/>
                    <a:p>
                      <a:pPr marL="0" algn="ctr" defTabSz="914400" rtl="0" eaLnBrk="1" fontAlgn="b" latinLnBrk="0" hangingPunct="1"/>
                      <a:r>
                        <a:rPr lang="en-US" sz="2000" kern="1200" dirty="0">
                          <a:solidFill>
                            <a:schemeClr val="dk1"/>
                          </a:solidFill>
                          <a:latin typeface="+mj-lt"/>
                          <a:ea typeface="+mn-ea"/>
                          <a:cs typeface="+mn-cs"/>
                        </a:rPr>
                        <a:t>-0.487</a:t>
                      </a:r>
                    </a:p>
                  </a:txBody>
                  <a:tcPr marL="6350" marR="6350" marT="6350" marB="0" anchor="ctr"/>
                </a:tc>
                <a:tc>
                  <a:txBody>
                    <a:bodyPr/>
                    <a:lstStyle/>
                    <a:p>
                      <a:pPr marL="0" algn="ctr" defTabSz="914400" rtl="0" eaLnBrk="1" fontAlgn="b" latinLnBrk="0" hangingPunct="1"/>
                      <a:r>
                        <a:rPr lang="en-US" sz="2000" kern="1200" dirty="0">
                          <a:solidFill>
                            <a:schemeClr val="dk1"/>
                          </a:solidFill>
                          <a:latin typeface="+mj-lt"/>
                          <a:ea typeface="+mn-ea"/>
                          <a:cs typeface="+mn-cs"/>
                        </a:rPr>
                        <a:t>0.151</a:t>
                      </a:r>
                    </a:p>
                  </a:txBody>
                  <a:tcPr marL="6350" marR="6350" marT="6350" marB="0" anchor="ctr"/>
                </a:tc>
                <a:tc>
                  <a:txBody>
                    <a:bodyPr/>
                    <a:lstStyle/>
                    <a:p>
                      <a:pPr marL="0" algn="ctr" defTabSz="914400" rtl="0" eaLnBrk="1" fontAlgn="b" latinLnBrk="0" hangingPunct="1"/>
                      <a:r>
                        <a:rPr lang="en-US" sz="2000" kern="1200">
                          <a:solidFill>
                            <a:schemeClr val="dk1"/>
                          </a:solidFill>
                          <a:latin typeface="+mj-lt"/>
                          <a:ea typeface="+mn-ea"/>
                          <a:cs typeface="+mn-cs"/>
                        </a:rPr>
                        <a:t>0</a:t>
                      </a:r>
                    </a:p>
                  </a:txBody>
                  <a:tcPr marL="6350" marR="6350" marT="6350" marB="0" anchor="ctr"/>
                </a:tc>
                <a:tc>
                  <a:txBody>
                    <a:bodyPr/>
                    <a:lstStyle/>
                    <a:p>
                      <a:pPr marL="0" algn="ctr" defTabSz="914400" rtl="0" eaLnBrk="1" fontAlgn="b" latinLnBrk="0" hangingPunct="1"/>
                      <a:r>
                        <a:rPr lang="en-US" sz="2000" kern="1200">
                          <a:solidFill>
                            <a:schemeClr val="dk1"/>
                          </a:solidFill>
                          <a:latin typeface="+mj-lt"/>
                          <a:ea typeface="+mn-ea"/>
                          <a:cs typeface="+mn-cs"/>
                        </a:rPr>
                        <a:t>0.073</a:t>
                      </a:r>
                    </a:p>
                  </a:txBody>
                  <a:tcPr marL="6350" marR="6350" marT="6350" marB="0" anchor="ctr"/>
                </a:tc>
                <a:tc>
                  <a:txBody>
                    <a:bodyPr/>
                    <a:lstStyle/>
                    <a:p>
                      <a:pPr marL="0" algn="ctr" defTabSz="914400" rtl="0" eaLnBrk="1" fontAlgn="b" latinLnBrk="0" hangingPunct="1"/>
                      <a:r>
                        <a:rPr lang="en-US" sz="2000" kern="1200">
                          <a:solidFill>
                            <a:schemeClr val="dk1"/>
                          </a:solidFill>
                          <a:latin typeface="+mj-lt"/>
                          <a:ea typeface="+mn-ea"/>
                          <a:cs typeface="+mn-cs"/>
                        </a:rPr>
                        <a:t>0</a:t>
                      </a:r>
                    </a:p>
                  </a:txBody>
                  <a:tcPr marL="6350" marR="6350" marT="6350" marB="0" anchor="ctr"/>
                </a:tc>
                <a:extLst>
                  <a:ext uri="{0D108BD9-81ED-4DB2-BD59-A6C34878D82A}">
                    <a16:rowId xmlns:a16="http://schemas.microsoft.com/office/drawing/2014/main" val="10002"/>
                  </a:ext>
                </a:extLst>
              </a:tr>
              <a:tr h="370840">
                <a:tc>
                  <a:txBody>
                    <a:bodyPr/>
                    <a:lstStyle/>
                    <a:p>
                      <a:pPr algn="ctr"/>
                      <a:r>
                        <a:rPr lang="en-US" sz="2000" dirty="0" smtClean="0">
                          <a:latin typeface="+mj-lt"/>
                        </a:rPr>
                        <a:t>3</a:t>
                      </a:r>
                      <a:endParaRPr lang="en-US" sz="2000" dirty="0">
                        <a:latin typeface="+mj-lt"/>
                      </a:endParaRPr>
                    </a:p>
                  </a:txBody>
                  <a:tcPr/>
                </a:tc>
                <a:tc>
                  <a:txBody>
                    <a:bodyPr/>
                    <a:lstStyle/>
                    <a:p>
                      <a:pPr marL="0" algn="ctr" defTabSz="914400" rtl="0" eaLnBrk="1" fontAlgn="b" latinLnBrk="0" hangingPunct="1"/>
                      <a:r>
                        <a:rPr lang="en-US" sz="2000" kern="1200">
                          <a:solidFill>
                            <a:schemeClr val="dk1"/>
                          </a:solidFill>
                          <a:latin typeface="+mj-lt"/>
                          <a:ea typeface="+mn-ea"/>
                          <a:cs typeface="+mn-cs"/>
                        </a:rPr>
                        <a:t>0.391</a:t>
                      </a:r>
                    </a:p>
                  </a:txBody>
                  <a:tcPr marL="6350" marR="6350" marT="6350" marB="0" anchor="ctr"/>
                </a:tc>
                <a:tc>
                  <a:txBody>
                    <a:bodyPr/>
                    <a:lstStyle/>
                    <a:p>
                      <a:pPr marL="0" algn="ctr" defTabSz="914400" rtl="0" eaLnBrk="1" fontAlgn="b" latinLnBrk="0" hangingPunct="1"/>
                      <a:r>
                        <a:rPr lang="en-US" sz="2000" kern="1200" dirty="0">
                          <a:solidFill>
                            <a:schemeClr val="dk1"/>
                          </a:solidFill>
                          <a:latin typeface="+mj-lt"/>
                          <a:ea typeface="+mn-ea"/>
                          <a:cs typeface="+mn-cs"/>
                        </a:rPr>
                        <a:t>0.247</a:t>
                      </a:r>
                    </a:p>
                  </a:txBody>
                  <a:tcPr marL="6350" marR="6350" marT="6350" marB="0" anchor="ctr"/>
                </a:tc>
                <a:tc>
                  <a:txBody>
                    <a:bodyPr/>
                    <a:lstStyle/>
                    <a:p>
                      <a:pPr marL="0" algn="ctr" defTabSz="914400" rtl="0" eaLnBrk="1" fontAlgn="b" latinLnBrk="0" hangingPunct="1"/>
                      <a:r>
                        <a:rPr lang="en-US" sz="2000" kern="1200">
                          <a:solidFill>
                            <a:schemeClr val="dk1"/>
                          </a:solidFill>
                          <a:latin typeface="+mj-lt"/>
                          <a:ea typeface="+mn-ea"/>
                          <a:cs typeface="+mn-cs"/>
                        </a:rPr>
                        <a:t>0</a:t>
                      </a:r>
                    </a:p>
                  </a:txBody>
                  <a:tcPr marL="6350" marR="6350" marT="6350" marB="0" anchor="ctr"/>
                </a:tc>
                <a:tc>
                  <a:txBody>
                    <a:bodyPr/>
                    <a:lstStyle/>
                    <a:p>
                      <a:pPr marL="0" algn="ctr" defTabSz="914400" rtl="0" eaLnBrk="1" fontAlgn="b" latinLnBrk="0" hangingPunct="1"/>
                      <a:r>
                        <a:rPr lang="en-US" sz="2000" kern="1200" dirty="0">
                          <a:solidFill>
                            <a:schemeClr val="dk1"/>
                          </a:solidFill>
                          <a:latin typeface="+mj-lt"/>
                          <a:ea typeface="+mn-ea"/>
                          <a:cs typeface="+mn-cs"/>
                        </a:rPr>
                        <a:t>0.127</a:t>
                      </a:r>
                    </a:p>
                  </a:txBody>
                  <a:tcPr marL="6350" marR="6350" marT="6350" marB="0" anchor="ctr"/>
                </a:tc>
                <a:tc>
                  <a:txBody>
                    <a:bodyPr/>
                    <a:lstStyle/>
                    <a:p>
                      <a:pPr marL="0" algn="ctr" defTabSz="914400" rtl="0" eaLnBrk="1" fontAlgn="b" latinLnBrk="0" hangingPunct="1"/>
                      <a:r>
                        <a:rPr lang="en-US" sz="2000" kern="1200" dirty="0">
                          <a:solidFill>
                            <a:schemeClr val="dk1"/>
                          </a:solidFill>
                          <a:latin typeface="+mj-lt"/>
                          <a:ea typeface="+mn-ea"/>
                          <a:cs typeface="+mn-cs"/>
                        </a:rPr>
                        <a:t>1</a:t>
                      </a:r>
                    </a:p>
                  </a:txBody>
                  <a:tcPr marL="6350" marR="6350" marT="6350" marB="0" anchor="ctr"/>
                </a:tc>
                <a:extLst>
                  <a:ext uri="{0D108BD9-81ED-4DB2-BD59-A6C34878D82A}">
                    <a16:rowId xmlns:a16="http://schemas.microsoft.com/office/drawing/2014/main" val="10003"/>
                  </a:ext>
                </a:extLst>
              </a:tr>
              <a:tr h="370840">
                <a:tc>
                  <a:txBody>
                    <a:bodyPr/>
                    <a:lstStyle/>
                    <a:p>
                      <a:pPr algn="ctr"/>
                      <a:r>
                        <a:rPr lang="en-US" sz="2000" dirty="0" smtClean="0">
                          <a:latin typeface="+mj-lt"/>
                        </a:rPr>
                        <a:t>…</a:t>
                      </a:r>
                      <a:endParaRPr lang="en-US" sz="2000" dirty="0">
                        <a:latin typeface="+mj-lt"/>
                      </a:endParaRPr>
                    </a:p>
                  </a:txBody>
                  <a:tcPr/>
                </a:tc>
                <a:tc>
                  <a:txBody>
                    <a:bodyPr/>
                    <a:lstStyle/>
                    <a:p>
                      <a:pPr marL="0" algn="ctr" defTabSz="914400" rtl="0" eaLnBrk="1" latinLnBrk="0" hangingPunct="1"/>
                      <a:endParaRPr lang="en-US" sz="2000" kern="1200" dirty="0">
                        <a:solidFill>
                          <a:schemeClr val="dk1"/>
                        </a:solidFill>
                        <a:latin typeface="+mj-lt"/>
                        <a:ea typeface="+mn-ea"/>
                        <a:cs typeface="+mn-cs"/>
                      </a:endParaRPr>
                    </a:p>
                  </a:txBody>
                  <a:tcPr anchor="ctr"/>
                </a:tc>
                <a:tc>
                  <a:txBody>
                    <a:bodyPr/>
                    <a:lstStyle/>
                    <a:p>
                      <a:pPr marL="0" algn="ctr" defTabSz="914400" rtl="0" eaLnBrk="1" latinLnBrk="0" hangingPunct="1"/>
                      <a:endParaRPr lang="en-US" sz="2000" kern="1200" dirty="0">
                        <a:solidFill>
                          <a:schemeClr val="dk1"/>
                        </a:solidFill>
                        <a:latin typeface="+mj-lt"/>
                        <a:ea typeface="+mn-ea"/>
                        <a:cs typeface="+mn-cs"/>
                      </a:endParaRPr>
                    </a:p>
                  </a:txBody>
                  <a:tcPr anchor="ctr"/>
                </a:tc>
                <a:tc>
                  <a:txBody>
                    <a:bodyPr/>
                    <a:lstStyle/>
                    <a:p>
                      <a:pPr marL="0" algn="ctr" defTabSz="914400" rtl="0" eaLnBrk="1" latinLnBrk="0" hangingPunct="1"/>
                      <a:endParaRPr lang="en-US" sz="2000" kern="1200" dirty="0">
                        <a:solidFill>
                          <a:schemeClr val="dk1"/>
                        </a:solidFill>
                        <a:latin typeface="+mj-lt"/>
                        <a:ea typeface="+mn-ea"/>
                        <a:cs typeface="+mn-cs"/>
                      </a:endParaRPr>
                    </a:p>
                  </a:txBody>
                  <a:tcPr anchor="ctr"/>
                </a:tc>
                <a:tc>
                  <a:txBody>
                    <a:bodyPr/>
                    <a:lstStyle/>
                    <a:p>
                      <a:pPr marL="0" algn="ctr" defTabSz="914400" rtl="0" eaLnBrk="1" latinLnBrk="0" hangingPunct="1"/>
                      <a:endParaRPr lang="en-US" sz="2000" kern="1200" dirty="0">
                        <a:solidFill>
                          <a:schemeClr val="dk1"/>
                        </a:solidFill>
                        <a:latin typeface="+mj-lt"/>
                        <a:ea typeface="+mn-ea"/>
                        <a:cs typeface="+mn-cs"/>
                      </a:endParaRPr>
                    </a:p>
                  </a:txBody>
                  <a:tcPr anchor="ctr"/>
                </a:tc>
                <a:tc>
                  <a:txBody>
                    <a:bodyPr/>
                    <a:lstStyle/>
                    <a:p>
                      <a:pPr marL="0" algn="ctr" defTabSz="914400" rtl="0" eaLnBrk="1" latinLnBrk="0" hangingPunct="1"/>
                      <a:endParaRPr lang="en-US" sz="2000" kern="1200" dirty="0">
                        <a:solidFill>
                          <a:schemeClr val="dk1"/>
                        </a:solidFill>
                        <a:latin typeface="+mj-lt"/>
                        <a:ea typeface="+mn-ea"/>
                        <a:cs typeface="+mn-cs"/>
                      </a:endParaRPr>
                    </a:p>
                  </a:txBody>
                  <a:tcPr anchor="ctr"/>
                </a:tc>
                <a:extLst>
                  <a:ext uri="{0D108BD9-81ED-4DB2-BD59-A6C34878D82A}">
                    <a16:rowId xmlns:a16="http://schemas.microsoft.com/office/drawing/2014/main" val="10004"/>
                  </a:ext>
                </a:extLst>
              </a:tr>
              <a:tr h="370840">
                <a:tc>
                  <a:txBody>
                    <a:bodyPr/>
                    <a:lstStyle/>
                    <a:p>
                      <a:pPr algn="ctr"/>
                      <a:r>
                        <a:rPr lang="en-US" sz="2000" dirty="0" smtClean="0">
                          <a:latin typeface="+mj-lt"/>
                        </a:rPr>
                        <a:t>5,000</a:t>
                      </a:r>
                      <a:endParaRPr lang="en-US" sz="2000" dirty="0">
                        <a:latin typeface="+mj-lt"/>
                      </a:endParaRPr>
                    </a:p>
                  </a:txBody>
                  <a:tcPr/>
                </a:tc>
                <a:tc>
                  <a:txBody>
                    <a:bodyPr/>
                    <a:lstStyle/>
                    <a:p>
                      <a:pPr marL="0" algn="ctr" defTabSz="914400" rtl="0" eaLnBrk="1" fontAlgn="b" latinLnBrk="0" hangingPunct="1"/>
                      <a:r>
                        <a:rPr lang="en-US" sz="2000" kern="1200">
                          <a:solidFill>
                            <a:schemeClr val="dk1"/>
                          </a:solidFill>
                          <a:latin typeface="+mj-lt"/>
                          <a:ea typeface="+mn-ea"/>
                          <a:cs typeface="+mn-cs"/>
                        </a:rPr>
                        <a:t>-2.345</a:t>
                      </a:r>
                    </a:p>
                  </a:txBody>
                  <a:tcPr marL="6350" marR="6350" marT="6350" marB="0" anchor="ctr"/>
                </a:tc>
                <a:tc>
                  <a:txBody>
                    <a:bodyPr/>
                    <a:lstStyle/>
                    <a:p>
                      <a:pPr marL="0" algn="ctr" defTabSz="914400" rtl="0" eaLnBrk="1" fontAlgn="b" latinLnBrk="0" hangingPunct="1"/>
                      <a:r>
                        <a:rPr lang="en-US" sz="2000" kern="1200">
                          <a:solidFill>
                            <a:schemeClr val="dk1"/>
                          </a:solidFill>
                          <a:latin typeface="+mj-lt"/>
                          <a:ea typeface="+mn-ea"/>
                          <a:cs typeface="+mn-cs"/>
                        </a:rPr>
                        <a:t>0.047</a:t>
                      </a:r>
                    </a:p>
                  </a:txBody>
                  <a:tcPr marL="6350" marR="6350" marT="6350" marB="0" anchor="ctr"/>
                </a:tc>
                <a:tc>
                  <a:txBody>
                    <a:bodyPr/>
                    <a:lstStyle/>
                    <a:p>
                      <a:pPr marL="0" algn="ctr" defTabSz="914400" rtl="0" eaLnBrk="1" fontAlgn="b" latinLnBrk="0" hangingPunct="1"/>
                      <a:r>
                        <a:rPr lang="en-US" sz="2000" kern="1200" dirty="0">
                          <a:solidFill>
                            <a:schemeClr val="dk1"/>
                          </a:solidFill>
                          <a:latin typeface="+mj-lt"/>
                          <a:ea typeface="+mn-ea"/>
                          <a:cs typeface="+mn-cs"/>
                        </a:rPr>
                        <a:t>0</a:t>
                      </a:r>
                    </a:p>
                  </a:txBody>
                  <a:tcPr marL="6350" marR="6350" marT="6350" marB="0" anchor="ctr"/>
                </a:tc>
                <a:tc>
                  <a:txBody>
                    <a:bodyPr/>
                    <a:lstStyle/>
                    <a:p>
                      <a:pPr marL="0" algn="ctr" defTabSz="914400" rtl="0" eaLnBrk="1" fontAlgn="b" latinLnBrk="0" hangingPunct="1"/>
                      <a:r>
                        <a:rPr lang="en-US" sz="2000" kern="1200" dirty="0">
                          <a:solidFill>
                            <a:schemeClr val="dk1"/>
                          </a:solidFill>
                          <a:latin typeface="+mj-lt"/>
                          <a:ea typeface="+mn-ea"/>
                          <a:cs typeface="+mn-cs"/>
                        </a:rPr>
                        <a:t>0.021</a:t>
                      </a:r>
                    </a:p>
                  </a:txBody>
                  <a:tcPr marL="6350" marR="6350" marT="6350" marB="0" anchor="ctr"/>
                </a:tc>
                <a:tc>
                  <a:txBody>
                    <a:bodyPr/>
                    <a:lstStyle/>
                    <a:p>
                      <a:pPr marL="0" algn="ctr" defTabSz="914400" rtl="0" eaLnBrk="1" fontAlgn="b" latinLnBrk="0" hangingPunct="1"/>
                      <a:r>
                        <a:rPr lang="en-US" sz="2000" kern="1200" dirty="0">
                          <a:solidFill>
                            <a:schemeClr val="dk1"/>
                          </a:solidFill>
                          <a:latin typeface="+mj-lt"/>
                          <a:ea typeface="+mn-ea"/>
                          <a:cs typeface="+mn-cs"/>
                        </a:rPr>
                        <a:t>0</a:t>
                      </a:r>
                    </a:p>
                  </a:txBody>
                  <a:tcPr marL="6350" marR="6350" marT="635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7335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solidFill>
                  <a:srgbClr val="17406D"/>
                </a:solidFill>
              </a:rPr>
              <a:t>Before estimating exposure-outcome association, check out your results: Did you generate the data you intended to?</a:t>
            </a:r>
            <a:endParaRPr lang="en-US" dirty="0">
              <a:solidFill>
                <a:srgbClr val="17406D"/>
              </a:solidFill>
            </a:endParaRPr>
          </a:p>
        </p:txBody>
      </p:sp>
      <p:sp>
        <p:nvSpPr>
          <p:cNvPr id="4" name="Slide Number Placeholder 3"/>
          <p:cNvSpPr>
            <a:spLocks noGrp="1"/>
          </p:cNvSpPr>
          <p:nvPr>
            <p:ph type="sldNum" sz="quarter" idx="4"/>
          </p:nvPr>
        </p:nvSpPr>
        <p:spPr/>
        <p:txBody>
          <a:bodyPr/>
          <a:lstStyle/>
          <a:p>
            <a:fld id="{7BCC8D0D-EAEC-449D-9161-023DFF90F2E2}" type="slidenum">
              <a:rPr lang="en-US" sz="1600" smtClean="0"/>
              <a:pPr/>
              <a:t>26</a:t>
            </a:fld>
            <a:endParaRPr lang="en-US" sz="1600" dirty="0"/>
          </a:p>
        </p:txBody>
      </p:sp>
      <mc:AlternateContent xmlns:mc="http://schemas.openxmlformats.org/markup-compatibility/2006" xmlns:a14="http://schemas.microsoft.com/office/drawing/2010/main">
        <mc:Choice Requires="a14">
          <p:sp>
            <p:nvSpPr>
              <p:cNvPr id="5" name="Rounded Rectangle 4"/>
              <p:cNvSpPr/>
              <p:nvPr/>
            </p:nvSpPr>
            <p:spPr>
              <a:xfrm>
                <a:off x="575686" y="343849"/>
                <a:ext cx="11082493" cy="548640"/>
              </a:xfrm>
              <a:prstGeom prst="rect">
                <a:avLst/>
              </a:prstGeom>
              <a:solidFill>
                <a:srgbClr val="CC66FF">
                  <a:alpha val="80000"/>
                </a:srgbClr>
              </a:solidFill>
              <a:ln>
                <a:solidFill>
                  <a:srgbClr val="7030A0"/>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defTabSz="800100">
                  <a:lnSpc>
                    <a:spcPct val="110000"/>
                  </a:lnSpc>
                  <a:spcBef>
                    <a:spcPct val="0"/>
                  </a:spcBef>
                  <a:spcAft>
                    <a:spcPts val="600"/>
                  </a:spcAft>
                </a:pPr>
                <a:r>
                  <a:rPr lang="en-US" sz="2200" b="1" dirty="0">
                    <a:latin typeface="Arial" panose="020B0604020202020204" pitchFamily="34" charset="0"/>
                    <a:cs typeface="Arial" panose="020B0604020202020204" pitchFamily="34" charset="0"/>
                  </a:rPr>
                  <a:t>4. Estimate exposure-outcome association </a:t>
                </a:r>
                <a:r>
                  <a:rPr lang="en-US" sz="2200" dirty="0">
                    <a:latin typeface="Arial" panose="020B0604020202020204" pitchFamily="34" charset="0"/>
                    <a:cs typeface="Arial" panose="020B0604020202020204" pitchFamily="34" charset="0"/>
                  </a:rPr>
                  <a:t>(</a:t>
                </a:r>
                <a14:m>
                  <m:oMath xmlns:m="http://schemas.openxmlformats.org/officeDocument/2006/math">
                    <m:acc>
                      <m:accPr>
                        <m:chr m:val="̂"/>
                        <m:ctrlPr>
                          <a:rPr lang="en-US" sz="2200" i="1">
                            <a:latin typeface="Cambria Math" panose="02040503050406030204" pitchFamily="18" charset="0"/>
                          </a:rPr>
                        </m:ctrlPr>
                      </m:accPr>
                      <m:e>
                        <m:r>
                          <m:rPr>
                            <m:sty m:val="p"/>
                          </m:rPr>
                          <a:rPr lang="en-US" sz="2200">
                            <a:latin typeface="Cambria Math"/>
                            <a:ea typeface="Cambria Math"/>
                          </a:rPr>
                          <m:t>β</m:t>
                        </m:r>
                      </m:e>
                    </m:acc>
                  </m:oMath>
                </a14:m>
                <a:r>
                  <a:rPr lang="en-US" sz="2200" dirty="0">
                    <a:latin typeface="Arial" panose="020B0604020202020204" pitchFamily="34" charset="0"/>
                    <a:cs typeface="Arial" panose="020B0604020202020204" pitchFamily="34" charset="0"/>
                  </a:rPr>
                  <a:t>)</a:t>
                </a:r>
              </a:p>
            </p:txBody>
          </p:sp>
        </mc:Choice>
        <mc:Fallback xmlns="">
          <p:sp>
            <p:nvSpPr>
              <p:cNvPr id="5" name="Rounded Rectangle 4"/>
              <p:cNvSpPr>
                <a:spLocks noRot="1" noChangeAspect="1" noMove="1" noResize="1" noEditPoints="1" noAdjustHandles="1" noChangeArrowheads="1" noChangeShapeType="1" noTextEdit="1"/>
              </p:cNvSpPr>
              <p:nvPr/>
            </p:nvSpPr>
            <p:spPr>
              <a:xfrm>
                <a:off x="575686" y="343849"/>
                <a:ext cx="11082493" cy="548640"/>
              </a:xfrm>
              <a:prstGeom prst="rect">
                <a:avLst/>
              </a:prstGeom>
              <a:blipFill>
                <a:blip r:embed="rId3"/>
                <a:stretch>
                  <a:fillRect l="-548" b="-6186"/>
                </a:stretch>
              </a:blipFill>
              <a:ln>
                <a:solidFill>
                  <a:srgbClr val="7030A0"/>
                </a:solidFill>
              </a:ln>
            </p:spPr>
            <p:txBody>
              <a:bodyPr/>
              <a:lstStyle/>
              <a:p>
                <a:r>
                  <a:rPr lang="en-US">
                    <a:noFill/>
                  </a:rPr>
                  <a:t> </a:t>
                </a:r>
              </a:p>
            </p:txBody>
          </p:sp>
        </mc:Fallback>
      </mc:AlternateContent>
      <p:sp>
        <p:nvSpPr>
          <p:cNvPr id="2" name="Rectangle 1"/>
          <p:cNvSpPr/>
          <p:nvPr/>
        </p:nvSpPr>
        <p:spPr>
          <a:xfrm>
            <a:off x="798786" y="1769598"/>
            <a:ext cx="11005773" cy="4539704"/>
          </a:xfrm>
          <a:prstGeom prst="rect">
            <a:avLst/>
          </a:prstGeom>
        </p:spPr>
        <p:txBody>
          <a:bodyPr wrap="square">
            <a:spAutoFit/>
          </a:bodyPr>
          <a:lstStyle/>
          <a:p>
            <a:pPr indent="-288925" fontAlgn="base">
              <a:buClr>
                <a:schemeClr val="accent1"/>
              </a:buClr>
            </a:pPr>
            <a:r>
              <a:rPr lang="en-US" sz="1700" dirty="0">
                <a:solidFill>
                  <a:schemeClr val="accent4">
                    <a:lumMod val="50000"/>
                  </a:schemeClr>
                </a:solidFill>
                <a:latin typeface="Courier New" panose="02070309020205020404" pitchFamily="49" charset="0"/>
                <a:ea typeface="Verdana" panose="020B0604030504040204" pitchFamily="34" charset="0"/>
                <a:cs typeface="Courier New" panose="02070309020205020404" pitchFamily="49" charset="0"/>
              </a:rPr>
              <a:t>/*************************************************************/</a:t>
            </a:r>
          </a:p>
          <a:p>
            <a:pPr indent="-288925" fontAlgn="base">
              <a:buClr>
                <a:schemeClr val="accent1"/>
              </a:buClr>
            </a:pPr>
            <a:r>
              <a:rPr lang="en-US" sz="1700" dirty="0">
                <a:solidFill>
                  <a:schemeClr val="accent4">
                    <a:lumMod val="50000"/>
                  </a:schemeClr>
                </a:solidFill>
                <a:latin typeface="Courier New" panose="02070309020205020404" pitchFamily="49" charset="0"/>
                <a:ea typeface="Verdana" panose="020B0604030504040204" pitchFamily="34" charset="0"/>
                <a:cs typeface="Courier New" panose="02070309020205020404" pitchFamily="49" charset="0"/>
              </a:rPr>
              <a:t>/********	Step D. Analyze data &amp; store results     ********/</a:t>
            </a:r>
          </a:p>
          <a:p>
            <a:pPr indent="-288925" fontAlgn="base">
              <a:buClr>
                <a:schemeClr val="accent1"/>
              </a:buClr>
            </a:pPr>
            <a:r>
              <a:rPr lang="en-US" sz="1700" dirty="0">
                <a:solidFill>
                  <a:schemeClr val="accent4">
                    <a:lumMod val="50000"/>
                  </a:schemeClr>
                </a:solidFill>
                <a:latin typeface="Courier New" panose="02070309020205020404" pitchFamily="49" charset="0"/>
                <a:ea typeface="Verdana" panose="020B0604030504040204" pitchFamily="34" charset="0"/>
                <a:cs typeface="Courier New" panose="02070309020205020404" pitchFamily="49" charset="0"/>
              </a:rPr>
              <a:t>/*************************************************************/</a:t>
            </a:r>
          </a:p>
          <a:p>
            <a:pPr indent="-288925" fontAlgn="base">
              <a:buClr>
                <a:schemeClr val="accent1"/>
              </a:buClr>
            </a:pPr>
            <a:endParaRPr lang="en-US" sz="1700" dirty="0">
              <a:solidFill>
                <a:schemeClr val="accent4">
                  <a:lumMod val="50000"/>
                </a:schemeClr>
              </a:solidFill>
              <a:latin typeface="Courier New" panose="02070309020205020404" pitchFamily="49" charset="0"/>
              <a:ea typeface="Verdana" panose="020B0604030504040204" pitchFamily="34" charset="0"/>
              <a:cs typeface="Courier New" panose="02070309020205020404" pitchFamily="49" charset="0"/>
            </a:endParaRPr>
          </a:p>
          <a:p>
            <a:pPr indent="-288925" fontAlgn="base">
              <a:buClr>
                <a:schemeClr val="accent1"/>
              </a:buClr>
            </a:pPr>
            <a:r>
              <a:rPr lang="en-US" sz="1700" dirty="0">
                <a:solidFill>
                  <a:schemeClr val="accent4">
                    <a:lumMod val="50000"/>
                  </a:schemeClr>
                </a:solidFill>
                <a:latin typeface="Courier New" panose="02070309020205020404" pitchFamily="49" charset="0"/>
                <a:ea typeface="Verdana" panose="020B0604030504040204" pitchFamily="34" charset="0"/>
                <a:cs typeface="Courier New" panose="02070309020205020404" pitchFamily="49" charset="0"/>
              </a:rPr>
              <a:t>*Store results as scalar variables	 </a:t>
            </a:r>
          </a:p>
          <a:p>
            <a:pPr indent="-288925" fontAlgn="base">
              <a:buClr>
                <a:schemeClr val="accent1"/>
              </a:buClr>
            </a:pPr>
            <a:r>
              <a:rPr lang="en-US" sz="1700" dirty="0">
                <a:solidFill>
                  <a:schemeClr val="accent4">
                    <a:lumMod val="50000"/>
                  </a:schemeClr>
                </a:solidFill>
                <a:latin typeface="Courier New" panose="02070309020205020404" pitchFamily="49" charset="0"/>
                <a:ea typeface="Verdana" panose="020B0604030504040204" pitchFamily="34" charset="0"/>
                <a:cs typeface="Courier New" panose="02070309020205020404" pitchFamily="49" charset="0"/>
              </a:rPr>
              <a:t>*Scalar variables store single numbers or  stings, not variables in the dataset								</a:t>
            </a:r>
          </a:p>
          <a:p>
            <a:pPr indent="-288925" fontAlgn="base">
              <a:buClr>
                <a:schemeClr val="accent1"/>
              </a:buClr>
            </a:pPr>
            <a:endParaRPr lang="en-US" sz="1700" dirty="0">
              <a:solidFill>
                <a:schemeClr val="accent4">
                  <a:lumMod val="50000"/>
                </a:schemeClr>
              </a:solidFill>
              <a:latin typeface="Courier New" panose="02070309020205020404" pitchFamily="49" charset="0"/>
              <a:ea typeface="Verdana" panose="020B0604030504040204" pitchFamily="34" charset="0"/>
              <a:cs typeface="Courier New" panose="02070309020205020404" pitchFamily="49" charset="0"/>
            </a:endParaRPr>
          </a:p>
          <a:p>
            <a:pPr indent="-288925" fontAlgn="base">
              <a:buClr>
                <a:schemeClr val="accent1"/>
              </a:buClr>
            </a:pPr>
            <a:r>
              <a:rPr lang="en-US" sz="1700" dirty="0">
                <a:solidFill>
                  <a:schemeClr val="accent4">
                    <a:lumMod val="50000"/>
                  </a:schemeClr>
                </a:solidFill>
                <a:latin typeface="Courier New" panose="02070309020205020404" pitchFamily="49" charset="0"/>
                <a:ea typeface="Verdana" panose="020B0604030504040204" pitchFamily="34" charset="0"/>
                <a:cs typeface="Courier New" panose="02070309020205020404" pitchFamily="49" charset="0"/>
              </a:rPr>
              <a:t>/**** Check distributions and store results ***/</a:t>
            </a:r>
          </a:p>
          <a:p>
            <a:pPr indent="-288925" fontAlgn="base">
              <a:buClr>
                <a:schemeClr val="accent1"/>
              </a:buClr>
            </a:pPr>
            <a:endParaRPr lang="en-US" sz="1700" dirty="0">
              <a:solidFill>
                <a:schemeClr val="accent4">
                  <a:lumMod val="50000"/>
                </a:schemeClr>
              </a:solidFill>
              <a:latin typeface="Courier New" panose="02070309020205020404" pitchFamily="49" charset="0"/>
              <a:ea typeface="Verdana" panose="020B0604030504040204" pitchFamily="34" charset="0"/>
              <a:cs typeface="Courier New" panose="02070309020205020404" pitchFamily="49" charset="0"/>
            </a:endParaRPr>
          </a:p>
          <a:p>
            <a:pPr indent="-288925" fontAlgn="base">
              <a:buClr>
                <a:schemeClr val="accent1"/>
              </a:buClr>
            </a:pPr>
            <a:r>
              <a:rPr lang="en-US" sz="1700" dirty="0">
                <a:solidFill>
                  <a:schemeClr val="accent4">
                    <a:lumMod val="50000"/>
                  </a:schemeClr>
                </a:solidFill>
                <a:latin typeface="Courier New" panose="02070309020205020404" pitchFamily="49" charset="0"/>
                <a:ea typeface="Verdana" panose="020B0604030504040204" pitchFamily="34" charset="0"/>
                <a:cs typeface="Courier New" panose="02070309020205020404" pitchFamily="49" charset="0"/>
              </a:rPr>
              <a:t>*Check mean value of U and proportion of people with exposure=1 and outcome=1</a:t>
            </a:r>
          </a:p>
          <a:p>
            <a:pPr indent="-288925" fontAlgn="base">
              <a:buClr>
                <a:schemeClr val="accent1"/>
              </a:buClr>
            </a:pPr>
            <a:r>
              <a:rPr lang="en-US" sz="1700" dirty="0" err="1">
                <a:solidFill>
                  <a:schemeClr val="accent4">
                    <a:lumMod val="50000"/>
                  </a:schemeClr>
                </a:solidFill>
                <a:latin typeface="Courier New" panose="02070309020205020404" pitchFamily="49" charset="0"/>
                <a:ea typeface="Verdana" panose="020B0604030504040204" pitchFamily="34" charset="0"/>
                <a:cs typeface="Courier New" panose="02070309020205020404" pitchFamily="49" charset="0"/>
              </a:rPr>
              <a:t>foreach</a:t>
            </a:r>
            <a:r>
              <a:rPr lang="en-US" sz="1700" dirty="0">
                <a:solidFill>
                  <a:schemeClr val="accent4">
                    <a:lumMod val="50000"/>
                  </a:schemeClr>
                </a:solidFill>
                <a:latin typeface="Courier New" panose="02070309020205020404" pitchFamily="49" charset="0"/>
                <a:ea typeface="Verdana" panose="020B0604030504040204" pitchFamily="34" charset="0"/>
                <a:cs typeface="Courier New" panose="02070309020205020404" pitchFamily="49" charset="0"/>
              </a:rPr>
              <a:t> x in U exposure outcome {</a:t>
            </a:r>
          </a:p>
          <a:p>
            <a:pPr indent="-288925" fontAlgn="base">
              <a:buClr>
                <a:schemeClr val="accent1"/>
              </a:buClr>
            </a:pPr>
            <a:r>
              <a:rPr lang="en-US" sz="1700" dirty="0">
                <a:solidFill>
                  <a:schemeClr val="accent4">
                    <a:lumMod val="50000"/>
                  </a:schemeClr>
                </a:solidFill>
                <a:latin typeface="Courier New" panose="02070309020205020404" pitchFamily="49" charset="0"/>
                <a:ea typeface="Verdana" panose="020B0604030504040204" pitchFamily="34" charset="0"/>
                <a:cs typeface="Courier New" panose="02070309020205020404" pitchFamily="49" charset="0"/>
              </a:rPr>
              <a:t>summarize `x'</a:t>
            </a:r>
          </a:p>
          <a:p>
            <a:pPr indent="-288925" fontAlgn="base">
              <a:buClr>
                <a:schemeClr val="accent1"/>
              </a:buClr>
            </a:pPr>
            <a:r>
              <a:rPr lang="en-US" sz="1700" dirty="0">
                <a:solidFill>
                  <a:schemeClr val="accent4">
                    <a:lumMod val="50000"/>
                  </a:schemeClr>
                </a:solidFill>
                <a:latin typeface="Courier New" panose="02070309020205020404" pitchFamily="49" charset="0"/>
                <a:ea typeface="Verdana" panose="020B0604030504040204" pitchFamily="34" charset="0"/>
                <a:cs typeface="Courier New" panose="02070309020205020404" pitchFamily="49" charset="0"/>
              </a:rPr>
              <a:t>scalar </a:t>
            </a:r>
            <a:r>
              <a:rPr lang="en-US" sz="1700" dirty="0" err="1">
                <a:solidFill>
                  <a:schemeClr val="accent4">
                    <a:lumMod val="50000"/>
                  </a:schemeClr>
                </a:solidFill>
                <a:latin typeface="Courier New" panose="02070309020205020404" pitchFamily="49" charset="0"/>
                <a:ea typeface="Verdana" panose="020B0604030504040204" pitchFamily="34" charset="0"/>
                <a:cs typeface="Courier New" panose="02070309020205020404" pitchFamily="49" charset="0"/>
              </a:rPr>
              <a:t>p_`x</a:t>
            </a:r>
            <a:r>
              <a:rPr lang="en-US" sz="1700" dirty="0">
                <a:solidFill>
                  <a:schemeClr val="accent4">
                    <a:lumMod val="50000"/>
                  </a:schemeClr>
                </a:solidFill>
                <a:latin typeface="Courier New" panose="02070309020205020404" pitchFamily="49" charset="0"/>
                <a:ea typeface="Verdana" panose="020B0604030504040204" pitchFamily="34" charset="0"/>
                <a:cs typeface="Courier New" panose="02070309020205020404" pitchFamily="49" charset="0"/>
              </a:rPr>
              <a:t>' = round(r(mean),0.001)</a:t>
            </a:r>
          </a:p>
          <a:p>
            <a:pPr indent="-288925" fontAlgn="base">
              <a:buClr>
                <a:schemeClr val="accent1"/>
              </a:buClr>
            </a:pPr>
            <a:r>
              <a:rPr lang="en-US" sz="1700" dirty="0">
                <a:solidFill>
                  <a:schemeClr val="accent4">
                    <a:lumMod val="50000"/>
                  </a:schemeClr>
                </a:solidFill>
                <a:latin typeface="Courier New" panose="02070309020205020404" pitchFamily="49" charset="0"/>
                <a:ea typeface="Verdana" panose="020B0604030504040204" pitchFamily="34" charset="0"/>
                <a:cs typeface="Courier New" panose="02070309020205020404" pitchFamily="49" charset="0"/>
              </a:rPr>
              <a:t>}</a:t>
            </a:r>
          </a:p>
          <a:p>
            <a:pPr indent="-288925" fontAlgn="base">
              <a:buClr>
                <a:schemeClr val="accent1"/>
              </a:buClr>
            </a:pPr>
            <a:r>
              <a:rPr lang="en-US" sz="1700" dirty="0">
                <a:solidFill>
                  <a:schemeClr val="accent4">
                    <a:lumMod val="50000"/>
                  </a:schemeClr>
                </a:solidFill>
                <a:latin typeface="Courier New" panose="02070309020205020404" pitchFamily="49" charset="0"/>
                <a:ea typeface="Verdana" panose="020B0604030504040204" pitchFamily="34" charset="0"/>
                <a:cs typeface="Courier New" panose="02070309020205020404" pitchFamily="49" charset="0"/>
              </a:rPr>
              <a:t>scalar </a:t>
            </a:r>
            <a:r>
              <a:rPr lang="en-US" sz="1700" dirty="0" err="1">
                <a:solidFill>
                  <a:schemeClr val="accent4">
                    <a:lumMod val="50000"/>
                  </a:schemeClr>
                </a:solidFill>
                <a:latin typeface="Courier New" panose="02070309020205020404" pitchFamily="49" charset="0"/>
                <a:ea typeface="Verdana" panose="020B0604030504040204" pitchFamily="34" charset="0"/>
                <a:cs typeface="Courier New" panose="02070309020205020404" pitchFamily="49" charset="0"/>
              </a:rPr>
              <a:t>mean_U</a:t>
            </a:r>
            <a:r>
              <a:rPr lang="en-US" sz="1700" dirty="0">
                <a:solidFill>
                  <a:schemeClr val="accent4">
                    <a:lumMod val="50000"/>
                  </a:schemeClr>
                </a:solidFill>
                <a:latin typeface="Courier New" panose="02070309020205020404" pitchFamily="49" charset="0"/>
                <a:ea typeface="Verdana" panose="020B0604030504040204" pitchFamily="34" charset="0"/>
                <a:cs typeface="Courier New" panose="02070309020205020404" pitchFamily="49" charset="0"/>
              </a:rPr>
              <a:t> = </a:t>
            </a:r>
            <a:r>
              <a:rPr lang="en-US" sz="1700" dirty="0" err="1">
                <a:solidFill>
                  <a:schemeClr val="accent4">
                    <a:lumMod val="50000"/>
                  </a:schemeClr>
                </a:solidFill>
                <a:latin typeface="Courier New" panose="02070309020205020404" pitchFamily="49" charset="0"/>
                <a:ea typeface="Verdana" panose="020B0604030504040204" pitchFamily="34" charset="0"/>
                <a:cs typeface="Courier New" panose="02070309020205020404" pitchFamily="49" charset="0"/>
              </a:rPr>
              <a:t>p_U</a:t>
            </a:r>
            <a:endParaRPr lang="en-US" sz="1700" dirty="0">
              <a:solidFill>
                <a:schemeClr val="accent4">
                  <a:lumMod val="50000"/>
                </a:schemeClr>
              </a:solidFill>
              <a:latin typeface="Courier New" panose="02070309020205020404" pitchFamily="49" charset="0"/>
              <a:ea typeface="Verdana" panose="020B0604030504040204" pitchFamily="34" charset="0"/>
              <a:cs typeface="Courier New" panose="02070309020205020404" pitchFamily="49" charset="0"/>
            </a:endParaRPr>
          </a:p>
          <a:p>
            <a:pPr indent="-288925" fontAlgn="base">
              <a:buClr>
                <a:schemeClr val="accent1"/>
              </a:buClr>
            </a:pPr>
            <a:r>
              <a:rPr lang="en-US" sz="1700" dirty="0">
                <a:solidFill>
                  <a:schemeClr val="accent4">
                    <a:lumMod val="50000"/>
                  </a:schemeClr>
                </a:solidFill>
                <a:latin typeface="Courier New" panose="02070309020205020404" pitchFamily="49" charset="0"/>
                <a:ea typeface="Verdana" panose="020B0604030504040204" pitchFamily="34" charset="0"/>
                <a:cs typeface="Courier New" panose="02070309020205020404" pitchFamily="49" charset="0"/>
              </a:rPr>
              <a:t>scalar drop </a:t>
            </a:r>
            <a:r>
              <a:rPr lang="en-US" sz="1700" dirty="0" err="1">
                <a:solidFill>
                  <a:schemeClr val="accent4">
                    <a:lumMod val="50000"/>
                  </a:schemeClr>
                </a:solidFill>
                <a:latin typeface="Courier New" panose="02070309020205020404" pitchFamily="49" charset="0"/>
                <a:ea typeface="Verdana" panose="020B0604030504040204" pitchFamily="34" charset="0"/>
                <a:cs typeface="Courier New" panose="02070309020205020404" pitchFamily="49" charset="0"/>
              </a:rPr>
              <a:t>p_U</a:t>
            </a:r>
            <a:r>
              <a:rPr lang="en-US" sz="1700" dirty="0">
                <a:solidFill>
                  <a:schemeClr val="accent4">
                    <a:lumMod val="50000"/>
                  </a:schemeClr>
                </a:solidFill>
                <a:latin typeface="Courier New" panose="02070309020205020404" pitchFamily="49" charset="0"/>
                <a:ea typeface="Verdana" panose="020B0604030504040204" pitchFamily="34" charset="0"/>
                <a:cs typeface="Courier New" panose="02070309020205020404" pitchFamily="49" charset="0"/>
              </a:rPr>
              <a:t> </a:t>
            </a:r>
          </a:p>
        </p:txBody>
      </p:sp>
    </p:spTree>
    <p:extLst>
      <p:ext uri="{BB962C8B-B14F-4D97-AF65-F5344CB8AC3E}">
        <p14:creationId xmlns:p14="http://schemas.microsoft.com/office/powerpoint/2010/main" val="238874496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solidFill>
                  <a:srgbClr val="17406D"/>
                </a:solidFill>
              </a:rPr>
              <a:t>Before estimating exposure-outcome association, check out your results: Did you generate the data you intended to?</a:t>
            </a:r>
            <a:endParaRPr lang="en-US" dirty="0">
              <a:solidFill>
                <a:srgbClr val="17406D"/>
              </a:solidFill>
            </a:endParaRPr>
          </a:p>
        </p:txBody>
      </p:sp>
      <p:sp>
        <p:nvSpPr>
          <p:cNvPr id="4" name="Slide Number Placeholder 3"/>
          <p:cNvSpPr>
            <a:spLocks noGrp="1"/>
          </p:cNvSpPr>
          <p:nvPr>
            <p:ph type="sldNum" sz="quarter" idx="4"/>
          </p:nvPr>
        </p:nvSpPr>
        <p:spPr/>
        <p:txBody>
          <a:bodyPr/>
          <a:lstStyle/>
          <a:p>
            <a:fld id="{7BCC8D0D-EAEC-449D-9161-023DFF90F2E2}" type="slidenum">
              <a:rPr lang="en-US" sz="1600" smtClean="0"/>
              <a:pPr/>
              <a:t>27</a:t>
            </a:fld>
            <a:endParaRPr lang="en-US" sz="1600" dirty="0"/>
          </a:p>
        </p:txBody>
      </p:sp>
      <mc:AlternateContent xmlns:mc="http://schemas.openxmlformats.org/markup-compatibility/2006" xmlns:a14="http://schemas.microsoft.com/office/drawing/2010/main">
        <mc:Choice Requires="a14">
          <p:sp>
            <p:nvSpPr>
              <p:cNvPr id="5" name="Rounded Rectangle 4"/>
              <p:cNvSpPr/>
              <p:nvPr/>
            </p:nvSpPr>
            <p:spPr>
              <a:xfrm>
                <a:off x="575686" y="343849"/>
                <a:ext cx="11082493" cy="548640"/>
              </a:xfrm>
              <a:prstGeom prst="rect">
                <a:avLst/>
              </a:prstGeom>
              <a:solidFill>
                <a:srgbClr val="CC66FF">
                  <a:alpha val="80000"/>
                </a:srgbClr>
              </a:solidFill>
              <a:ln>
                <a:solidFill>
                  <a:srgbClr val="7030A0"/>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defTabSz="800100">
                  <a:lnSpc>
                    <a:spcPct val="110000"/>
                  </a:lnSpc>
                  <a:spcBef>
                    <a:spcPct val="0"/>
                  </a:spcBef>
                  <a:spcAft>
                    <a:spcPts val="600"/>
                  </a:spcAft>
                </a:pPr>
                <a:r>
                  <a:rPr lang="en-US" sz="2200" b="1" dirty="0">
                    <a:latin typeface="Arial" panose="020B0604020202020204" pitchFamily="34" charset="0"/>
                    <a:cs typeface="Arial" panose="020B0604020202020204" pitchFamily="34" charset="0"/>
                  </a:rPr>
                  <a:t>4. Estimate exposure-outcome association </a:t>
                </a:r>
                <a:r>
                  <a:rPr lang="en-US" sz="2200" dirty="0">
                    <a:latin typeface="Arial" panose="020B0604020202020204" pitchFamily="34" charset="0"/>
                    <a:cs typeface="Arial" panose="020B0604020202020204" pitchFamily="34" charset="0"/>
                  </a:rPr>
                  <a:t>(</a:t>
                </a:r>
                <a14:m>
                  <m:oMath xmlns:m="http://schemas.openxmlformats.org/officeDocument/2006/math">
                    <m:acc>
                      <m:accPr>
                        <m:chr m:val="̂"/>
                        <m:ctrlPr>
                          <a:rPr lang="en-US" sz="2200" i="1">
                            <a:latin typeface="Cambria Math" panose="02040503050406030204" pitchFamily="18" charset="0"/>
                          </a:rPr>
                        </m:ctrlPr>
                      </m:accPr>
                      <m:e>
                        <m:r>
                          <m:rPr>
                            <m:sty m:val="p"/>
                          </m:rPr>
                          <a:rPr lang="en-US" sz="2200">
                            <a:latin typeface="Cambria Math"/>
                            <a:ea typeface="Cambria Math"/>
                          </a:rPr>
                          <m:t>β</m:t>
                        </m:r>
                      </m:e>
                    </m:acc>
                  </m:oMath>
                </a14:m>
                <a:r>
                  <a:rPr lang="en-US" sz="2200" dirty="0">
                    <a:latin typeface="Arial" panose="020B0604020202020204" pitchFamily="34" charset="0"/>
                    <a:cs typeface="Arial" panose="020B0604020202020204" pitchFamily="34" charset="0"/>
                  </a:rPr>
                  <a:t>)</a:t>
                </a:r>
              </a:p>
            </p:txBody>
          </p:sp>
        </mc:Choice>
        <mc:Fallback xmlns="">
          <p:sp>
            <p:nvSpPr>
              <p:cNvPr id="5" name="Rounded Rectangle 4"/>
              <p:cNvSpPr>
                <a:spLocks noRot="1" noChangeAspect="1" noMove="1" noResize="1" noEditPoints="1" noAdjustHandles="1" noChangeArrowheads="1" noChangeShapeType="1" noTextEdit="1"/>
              </p:cNvSpPr>
              <p:nvPr/>
            </p:nvSpPr>
            <p:spPr>
              <a:xfrm>
                <a:off x="575686" y="343849"/>
                <a:ext cx="11082493" cy="548640"/>
              </a:xfrm>
              <a:prstGeom prst="rect">
                <a:avLst/>
              </a:prstGeom>
              <a:blipFill>
                <a:blip r:embed="rId3"/>
                <a:stretch>
                  <a:fillRect l="-548" b="-6186"/>
                </a:stretch>
              </a:blipFill>
              <a:ln>
                <a:solidFill>
                  <a:srgbClr val="7030A0"/>
                </a:solidFill>
              </a:ln>
            </p:spPr>
            <p:txBody>
              <a:bodyPr/>
              <a:lstStyle/>
              <a:p>
                <a:r>
                  <a:rPr lang="en-US">
                    <a:noFill/>
                  </a:rPr>
                  <a:t> </a:t>
                </a:r>
              </a:p>
            </p:txBody>
          </p:sp>
        </mc:Fallback>
      </mc:AlternateContent>
      <p:sp>
        <p:nvSpPr>
          <p:cNvPr id="2" name="Rectangle 1"/>
          <p:cNvSpPr/>
          <p:nvPr/>
        </p:nvSpPr>
        <p:spPr>
          <a:xfrm>
            <a:off x="628851" y="2157514"/>
            <a:ext cx="10763544" cy="3139321"/>
          </a:xfrm>
          <a:prstGeom prst="rect">
            <a:avLst/>
          </a:prstGeom>
        </p:spPr>
        <p:txBody>
          <a:bodyPr wrap="square">
            <a:spAutoFit/>
          </a:bodyPr>
          <a:lstStyle/>
          <a:p>
            <a:r>
              <a:rPr lang="en-US" dirty="0">
                <a:latin typeface="Courier New" panose="02070309020205020404" pitchFamily="49" charset="0"/>
                <a:cs typeface="Courier New" panose="02070309020205020404" pitchFamily="49" charset="0"/>
              </a:rPr>
              <a:t> Variable |        </a:t>
            </a:r>
            <a:r>
              <a:rPr lang="en-US" dirty="0" err="1">
                <a:latin typeface="Courier New" panose="02070309020205020404" pitchFamily="49" charset="0"/>
                <a:cs typeface="Courier New" panose="02070309020205020404" pitchFamily="49" charset="0"/>
              </a:rPr>
              <a:t>Obs</a:t>
            </a:r>
            <a:r>
              <a:rPr lang="en-US" dirty="0">
                <a:latin typeface="Courier New" panose="02070309020205020404" pitchFamily="49" charset="0"/>
                <a:cs typeface="Courier New" panose="02070309020205020404" pitchFamily="49" charset="0"/>
              </a:rPr>
              <a:t>        Mean    Std. Dev.       Min        Max</a:t>
            </a:r>
          </a:p>
          <a:p>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U |      5,000    .0097761    1.014481   -4.06433   3.791389</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    Variable |        </a:t>
            </a:r>
            <a:r>
              <a:rPr lang="en-US" dirty="0" err="1">
                <a:latin typeface="Courier New" panose="02070309020205020404" pitchFamily="49" charset="0"/>
                <a:cs typeface="Courier New" panose="02070309020205020404" pitchFamily="49" charset="0"/>
              </a:rPr>
              <a:t>Obs</a:t>
            </a:r>
            <a:r>
              <a:rPr lang="en-US" dirty="0">
                <a:latin typeface="Courier New" panose="02070309020205020404" pitchFamily="49" charset="0"/>
                <a:cs typeface="Courier New" panose="02070309020205020404" pitchFamily="49" charset="0"/>
              </a:rPr>
              <a:t>        Mean    Std. Dev.       Min        Max</a:t>
            </a:r>
          </a:p>
          <a:p>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exposure |      5,000       .2344    .4236656          0          1</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    Variable |        </a:t>
            </a:r>
            <a:r>
              <a:rPr lang="en-US" dirty="0" err="1">
                <a:latin typeface="Courier New" panose="02070309020205020404" pitchFamily="49" charset="0"/>
                <a:cs typeface="Courier New" panose="02070309020205020404" pitchFamily="49" charset="0"/>
              </a:rPr>
              <a:t>Obs</a:t>
            </a:r>
            <a:r>
              <a:rPr lang="en-US" dirty="0">
                <a:latin typeface="Courier New" panose="02070309020205020404" pitchFamily="49" charset="0"/>
                <a:cs typeface="Courier New" panose="02070309020205020404" pitchFamily="49" charset="0"/>
              </a:rPr>
              <a:t>        Mean    Std. Dev.       Min        Max</a:t>
            </a:r>
          </a:p>
          <a:p>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outcome |      5,000       .1112    .3144111          0          1</a:t>
            </a:r>
          </a:p>
        </p:txBody>
      </p:sp>
    </p:spTree>
    <p:extLst>
      <p:ext uri="{BB962C8B-B14F-4D97-AF65-F5344CB8AC3E}">
        <p14:creationId xmlns:p14="http://schemas.microsoft.com/office/powerpoint/2010/main" val="161850241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100000"/>
              </a:lnSpc>
              <a:spcAft>
                <a:spcPts val="0"/>
              </a:spcAft>
              <a:buNone/>
            </a:pPr>
            <a:r>
              <a:rPr lang="en-US" sz="1500" dirty="0">
                <a:solidFill>
                  <a:schemeClr val="accent4">
                    <a:lumMod val="50000"/>
                  </a:schemeClr>
                </a:solidFill>
                <a:latin typeface="Courier New" panose="02070309020205020404" pitchFamily="49" charset="0"/>
                <a:cs typeface="Courier New" panose="02070309020205020404" pitchFamily="49" charset="0"/>
              </a:rPr>
              <a:t>/*** Look at associations and store results ***/</a:t>
            </a:r>
          </a:p>
          <a:p>
            <a:pPr marL="0" indent="0">
              <a:lnSpc>
                <a:spcPct val="100000"/>
              </a:lnSpc>
              <a:spcAft>
                <a:spcPts val="0"/>
              </a:spcAft>
              <a:buNone/>
            </a:pPr>
            <a:endParaRPr lang="en-US" sz="1500" dirty="0">
              <a:solidFill>
                <a:schemeClr val="accent4">
                  <a:lumMod val="50000"/>
                </a:schemeClr>
              </a:solidFill>
              <a:latin typeface="Courier New" panose="02070309020205020404" pitchFamily="49" charset="0"/>
              <a:cs typeface="Courier New" panose="02070309020205020404" pitchFamily="49" charset="0"/>
            </a:endParaRPr>
          </a:p>
          <a:p>
            <a:pPr marL="0" indent="0">
              <a:lnSpc>
                <a:spcPct val="100000"/>
              </a:lnSpc>
              <a:spcAft>
                <a:spcPts val="0"/>
              </a:spcAft>
              <a:buNone/>
            </a:pPr>
            <a:r>
              <a:rPr lang="en-US" sz="1500" dirty="0">
                <a:solidFill>
                  <a:schemeClr val="accent4">
                    <a:lumMod val="50000"/>
                  </a:schemeClr>
                </a:solidFill>
                <a:latin typeface="Courier New" panose="02070309020205020404" pitchFamily="49" charset="0"/>
                <a:cs typeface="Courier New" panose="02070309020205020404" pitchFamily="49" charset="0"/>
              </a:rPr>
              <a:t>*Estimated OR &amp; 95% CI for exposure-outcome association</a:t>
            </a:r>
          </a:p>
          <a:p>
            <a:pPr marL="0" indent="0">
              <a:lnSpc>
                <a:spcPct val="100000"/>
              </a:lnSpc>
              <a:spcAft>
                <a:spcPts val="0"/>
              </a:spcAft>
              <a:buNone/>
            </a:pPr>
            <a:r>
              <a:rPr lang="en-US" sz="1500" dirty="0">
                <a:solidFill>
                  <a:schemeClr val="accent4">
                    <a:lumMod val="50000"/>
                  </a:schemeClr>
                </a:solidFill>
                <a:latin typeface="Courier New" panose="02070309020205020404" pitchFamily="49" charset="0"/>
                <a:cs typeface="Courier New" panose="02070309020205020404" pitchFamily="49" charset="0"/>
              </a:rPr>
              <a:t>*Adjusting for U (confounder)</a:t>
            </a:r>
          </a:p>
          <a:p>
            <a:pPr marL="0" indent="0">
              <a:lnSpc>
                <a:spcPct val="100000"/>
              </a:lnSpc>
              <a:spcAft>
                <a:spcPts val="0"/>
              </a:spcAft>
              <a:buNone/>
            </a:pPr>
            <a:r>
              <a:rPr lang="en-US" sz="1500" dirty="0">
                <a:solidFill>
                  <a:schemeClr val="accent4">
                    <a:lumMod val="50000"/>
                  </a:schemeClr>
                </a:solidFill>
                <a:latin typeface="Courier New" panose="02070309020205020404" pitchFamily="49" charset="0"/>
                <a:cs typeface="Courier New" panose="02070309020205020404" pitchFamily="49" charset="0"/>
              </a:rPr>
              <a:t>logistic outcome </a:t>
            </a:r>
            <a:r>
              <a:rPr lang="en-US" sz="1500" dirty="0" err="1">
                <a:solidFill>
                  <a:schemeClr val="accent4">
                    <a:lumMod val="50000"/>
                  </a:schemeClr>
                </a:solidFill>
                <a:latin typeface="Courier New" panose="02070309020205020404" pitchFamily="49" charset="0"/>
                <a:cs typeface="Courier New" panose="02070309020205020404" pitchFamily="49" charset="0"/>
              </a:rPr>
              <a:t>i.exposure</a:t>
            </a:r>
            <a:r>
              <a:rPr lang="en-US" sz="1500" dirty="0">
                <a:solidFill>
                  <a:schemeClr val="accent4">
                    <a:lumMod val="50000"/>
                  </a:schemeClr>
                </a:solidFill>
                <a:latin typeface="Courier New" panose="02070309020205020404" pitchFamily="49" charset="0"/>
                <a:cs typeface="Courier New" panose="02070309020205020404" pitchFamily="49" charset="0"/>
              </a:rPr>
              <a:t> </a:t>
            </a:r>
            <a:r>
              <a:rPr lang="en-US" sz="1500" dirty="0" err="1">
                <a:solidFill>
                  <a:schemeClr val="accent4">
                    <a:lumMod val="50000"/>
                  </a:schemeClr>
                </a:solidFill>
                <a:latin typeface="Courier New" panose="02070309020205020404" pitchFamily="49" charset="0"/>
                <a:cs typeface="Courier New" panose="02070309020205020404" pitchFamily="49" charset="0"/>
              </a:rPr>
              <a:t>c.U</a:t>
            </a:r>
            <a:r>
              <a:rPr lang="en-US" sz="1500" dirty="0">
                <a:solidFill>
                  <a:schemeClr val="accent4">
                    <a:lumMod val="50000"/>
                  </a:schemeClr>
                </a:solidFill>
                <a:latin typeface="Courier New" panose="02070309020205020404" pitchFamily="49" charset="0"/>
                <a:cs typeface="Courier New" panose="02070309020205020404" pitchFamily="49" charset="0"/>
              </a:rPr>
              <a:t> </a:t>
            </a:r>
          </a:p>
          <a:p>
            <a:pPr marL="0" indent="0">
              <a:lnSpc>
                <a:spcPct val="100000"/>
              </a:lnSpc>
              <a:spcAft>
                <a:spcPts val="0"/>
              </a:spcAft>
              <a:buNone/>
            </a:pPr>
            <a:r>
              <a:rPr lang="en-US" sz="1500" dirty="0">
                <a:solidFill>
                  <a:schemeClr val="accent4">
                    <a:lumMod val="50000"/>
                  </a:schemeClr>
                </a:solidFill>
                <a:latin typeface="Courier New" panose="02070309020205020404" pitchFamily="49" charset="0"/>
                <a:cs typeface="Courier New" panose="02070309020205020404" pitchFamily="49" charset="0"/>
              </a:rPr>
              <a:t>	matrix list r(table)</a:t>
            </a:r>
          </a:p>
          <a:p>
            <a:pPr marL="0" indent="0">
              <a:lnSpc>
                <a:spcPct val="100000"/>
              </a:lnSpc>
              <a:spcAft>
                <a:spcPts val="0"/>
              </a:spcAft>
              <a:buNone/>
            </a:pPr>
            <a:r>
              <a:rPr lang="en-US" sz="1500" dirty="0">
                <a:solidFill>
                  <a:schemeClr val="accent4">
                    <a:lumMod val="50000"/>
                  </a:schemeClr>
                </a:solidFill>
                <a:latin typeface="Courier New" panose="02070309020205020404" pitchFamily="49" charset="0"/>
                <a:cs typeface="Courier New" panose="02070309020205020404" pitchFamily="49" charset="0"/>
              </a:rPr>
              <a:t>	matrix logit1 = r(table)</a:t>
            </a:r>
          </a:p>
          <a:p>
            <a:pPr marL="0" indent="0">
              <a:lnSpc>
                <a:spcPct val="100000"/>
              </a:lnSpc>
              <a:spcAft>
                <a:spcPts val="0"/>
              </a:spcAft>
              <a:buNone/>
            </a:pPr>
            <a:r>
              <a:rPr lang="en-US" sz="1500" dirty="0">
                <a:solidFill>
                  <a:schemeClr val="accent4">
                    <a:lumMod val="50000"/>
                  </a:schemeClr>
                </a:solidFill>
                <a:latin typeface="Courier New" panose="02070309020205020404" pitchFamily="49" charset="0"/>
                <a:cs typeface="Courier New" panose="02070309020205020404" pitchFamily="49" charset="0"/>
              </a:rPr>
              <a:t>	scalar </a:t>
            </a:r>
            <a:r>
              <a:rPr lang="en-US" sz="1500" dirty="0" err="1">
                <a:solidFill>
                  <a:schemeClr val="accent4">
                    <a:lumMod val="50000"/>
                  </a:schemeClr>
                </a:solidFill>
                <a:latin typeface="Courier New" panose="02070309020205020404" pitchFamily="49" charset="0"/>
                <a:cs typeface="Courier New" panose="02070309020205020404" pitchFamily="49" charset="0"/>
              </a:rPr>
              <a:t>OR_exposure_Uyes</a:t>
            </a:r>
            <a:r>
              <a:rPr lang="en-US" sz="1500" dirty="0">
                <a:solidFill>
                  <a:schemeClr val="accent4">
                    <a:lumMod val="50000"/>
                  </a:schemeClr>
                </a:solidFill>
                <a:latin typeface="Courier New" panose="02070309020205020404" pitchFamily="49" charset="0"/>
                <a:cs typeface="Courier New" panose="02070309020205020404" pitchFamily="49" charset="0"/>
              </a:rPr>
              <a:t> = logit1[1,2]</a:t>
            </a:r>
          </a:p>
          <a:p>
            <a:pPr marL="0" indent="0">
              <a:lnSpc>
                <a:spcPct val="100000"/>
              </a:lnSpc>
              <a:spcAft>
                <a:spcPts val="0"/>
              </a:spcAft>
              <a:buNone/>
            </a:pPr>
            <a:r>
              <a:rPr lang="en-US" sz="1500" dirty="0">
                <a:solidFill>
                  <a:schemeClr val="accent4">
                    <a:lumMod val="50000"/>
                  </a:schemeClr>
                </a:solidFill>
                <a:latin typeface="Courier New" panose="02070309020205020404" pitchFamily="49" charset="0"/>
                <a:cs typeface="Courier New" panose="02070309020205020404" pitchFamily="49" charset="0"/>
              </a:rPr>
              <a:t>	scalar </a:t>
            </a:r>
            <a:r>
              <a:rPr lang="en-US" sz="1500" dirty="0" err="1">
                <a:solidFill>
                  <a:schemeClr val="accent4">
                    <a:lumMod val="50000"/>
                  </a:schemeClr>
                </a:solidFill>
                <a:latin typeface="Courier New" panose="02070309020205020404" pitchFamily="49" charset="0"/>
                <a:cs typeface="Courier New" panose="02070309020205020404" pitchFamily="49" charset="0"/>
              </a:rPr>
              <a:t>lb_OR_exposure_Uyes</a:t>
            </a:r>
            <a:r>
              <a:rPr lang="en-US" sz="1500" dirty="0">
                <a:solidFill>
                  <a:schemeClr val="accent4">
                    <a:lumMod val="50000"/>
                  </a:schemeClr>
                </a:solidFill>
                <a:latin typeface="Courier New" panose="02070309020205020404" pitchFamily="49" charset="0"/>
                <a:cs typeface="Courier New" panose="02070309020205020404" pitchFamily="49" charset="0"/>
              </a:rPr>
              <a:t> = logit1[5,2]</a:t>
            </a:r>
          </a:p>
          <a:p>
            <a:pPr marL="0" indent="0">
              <a:lnSpc>
                <a:spcPct val="100000"/>
              </a:lnSpc>
              <a:spcAft>
                <a:spcPts val="0"/>
              </a:spcAft>
              <a:buNone/>
            </a:pPr>
            <a:r>
              <a:rPr lang="en-US" sz="1500" dirty="0">
                <a:solidFill>
                  <a:schemeClr val="accent4">
                    <a:lumMod val="50000"/>
                  </a:schemeClr>
                </a:solidFill>
                <a:latin typeface="Courier New" panose="02070309020205020404" pitchFamily="49" charset="0"/>
                <a:cs typeface="Courier New" panose="02070309020205020404" pitchFamily="49" charset="0"/>
              </a:rPr>
              <a:t>	scalar </a:t>
            </a:r>
            <a:r>
              <a:rPr lang="en-US" sz="1500" dirty="0" err="1">
                <a:solidFill>
                  <a:schemeClr val="accent4">
                    <a:lumMod val="50000"/>
                  </a:schemeClr>
                </a:solidFill>
                <a:latin typeface="Courier New" panose="02070309020205020404" pitchFamily="49" charset="0"/>
                <a:cs typeface="Courier New" panose="02070309020205020404" pitchFamily="49" charset="0"/>
              </a:rPr>
              <a:t>ub_OR_exposure_Uyes</a:t>
            </a:r>
            <a:r>
              <a:rPr lang="en-US" sz="1500" dirty="0">
                <a:solidFill>
                  <a:schemeClr val="accent4">
                    <a:lumMod val="50000"/>
                  </a:schemeClr>
                </a:solidFill>
                <a:latin typeface="Courier New" panose="02070309020205020404" pitchFamily="49" charset="0"/>
                <a:cs typeface="Courier New" panose="02070309020205020404" pitchFamily="49" charset="0"/>
              </a:rPr>
              <a:t> = logit1[6,2]</a:t>
            </a:r>
          </a:p>
          <a:p>
            <a:pPr marL="0" indent="0">
              <a:lnSpc>
                <a:spcPct val="100000"/>
              </a:lnSpc>
              <a:spcAft>
                <a:spcPts val="0"/>
              </a:spcAft>
              <a:buNone/>
            </a:pPr>
            <a:r>
              <a:rPr lang="en-US" sz="1500" dirty="0">
                <a:solidFill>
                  <a:schemeClr val="accent4">
                    <a:lumMod val="50000"/>
                  </a:schemeClr>
                </a:solidFill>
                <a:latin typeface="Courier New" panose="02070309020205020404" pitchFamily="49" charset="0"/>
                <a:cs typeface="Courier New" panose="02070309020205020404" pitchFamily="49" charset="0"/>
              </a:rPr>
              <a:t>	</a:t>
            </a:r>
          </a:p>
          <a:p>
            <a:pPr marL="0" indent="0">
              <a:lnSpc>
                <a:spcPct val="100000"/>
              </a:lnSpc>
              <a:spcAft>
                <a:spcPts val="0"/>
              </a:spcAft>
              <a:buNone/>
            </a:pPr>
            <a:r>
              <a:rPr lang="en-US" sz="1500" dirty="0">
                <a:solidFill>
                  <a:schemeClr val="accent4">
                    <a:lumMod val="50000"/>
                  </a:schemeClr>
                </a:solidFill>
                <a:latin typeface="Courier New" panose="02070309020205020404" pitchFamily="49" charset="0"/>
                <a:cs typeface="Courier New" panose="02070309020205020404" pitchFamily="49" charset="0"/>
              </a:rPr>
              <a:t>*Estimated OR &amp; 95% CI for exposure-outcome association</a:t>
            </a:r>
          </a:p>
          <a:p>
            <a:pPr marL="0" indent="0">
              <a:lnSpc>
                <a:spcPct val="100000"/>
              </a:lnSpc>
              <a:spcAft>
                <a:spcPts val="0"/>
              </a:spcAft>
              <a:buNone/>
            </a:pPr>
            <a:r>
              <a:rPr lang="en-US" sz="1500" dirty="0">
                <a:solidFill>
                  <a:schemeClr val="accent4">
                    <a:lumMod val="50000"/>
                  </a:schemeClr>
                </a:solidFill>
                <a:latin typeface="Courier New" panose="02070309020205020404" pitchFamily="49" charset="0"/>
                <a:cs typeface="Courier New" panose="02070309020205020404" pitchFamily="49" charset="0"/>
              </a:rPr>
              <a:t>*Without adjusting for U (confounder)</a:t>
            </a:r>
          </a:p>
          <a:p>
            <a:pPr marL="0" indent="0">
              <a:lnSpc>
                <a:spcPct val="100000"/>
              </a:lnSpc>
              <a:spcAft>
                <a:spcPts val="0"/>
              </a:spcAft>
              <a:buNone/>
            </a:pPr>
            <a:r>
              <a:rPr lang="en-US" sz="1500" dirty="0">
                <a:solidFill>
                  <a:schemeClr val="accent4">
                    <a:lumMod val="50000"/>
                  </a:schemeClr>
                </a:solidFill>
                <a:latin typeface="Courier New" panose="02070309020205020404" pitchFamily="49" charset="0"/>
                <a:cs typeface="Courier New" panose="02070309020205020404" pitchFamily="49" charset="0"/>
              </a:rPr>
              <a:t>logistic outcome </a:t>
            </a:r>
            <a:r>
              <a:rPr lang="en-US" sz="1500" dirty="0" err="1">
                <a:solidFill>
                  <a:schemeClr val="accent4">
                    <a:lumMod val="50000"/>
                  </a:schemeClr>
                </a:solidFill>
                <a:latin typeface="Courier New" panose="02070309020205020404" pitchFamily="49" charset="0"/>
                <a:cs typeface="Courier New" panose="02070309020205020404" pitchFamily="49" charset="0"/>
              </a:rPr>
              <a:t>i.exposure</a:t>
            </a:r>
            <a:r>
              <a:rPr lang="en-US" sz="1500" dirty="0">
                <a:solidFill>
                  <a:schemeClr val="accent4">
                    <a:lumMod val="50000"/>
                  </a:schemeClr>
                </a:solidFill>
                <a:latin typeface="Courier New" panose="02070309020205020404" pitchFamily="49" charset="0"/>
                <a:cs typeface="Courier New" panose="02070309020205020404" pitchFamily="49" charset="0"/>
              </a:rPr>
              <a:t> </a:t>
            </a:r>
          </a:p>
          <a:p>
            <a:pPr marL="0" indent="0">
              <a:lnSpc>
                <a:spcPct val="100000"/>
              </a:lnSpc>
              <a:spcAft>
                <a:spcPts val="0"/>
              </a:spcAft>
              <a:buNone/>
            </a:pPr>
            <a:r>
              <a:rPr lang="en-US" sz="1500" dirty="0">
                <a:solidFill>
                  <a:schemeClr val="accent4">
                    <a:lumMod val="50000"/>
                  </a:schemeClr>
                </a:solidFill>
                <a:latin typeface="Courier New" panose="02070309020205020404" pitchFamily="49" charset="0"/>
                <a:cs typeface="Courier New" panose="02070309020205020404" pitchFamily="49" charset="0"/>
              </a:rPr>
              <a:t>	matrix list r(table)</a:t>
            </a:r>
          </a:p>
          <a:p>
            <a:pPr marL="0" indent="0">
              <a:lnSpc>
                <a:spcPct val="100000"/>
              </a:lnSpc>
              <a:spcAft>
                <a:spcPts val="0"/>
              </a:spcAft>
              <a:buNone/>
            </a:pPr>
            <a:r>
              <a:rPr lang="en-US" sz="1500" dirty="0">
                <a:solidFill>
                  <a:schemeClr val="accent4">
                    <a:lumMod val="50000"/>
                  </a:schemeClr>
                </a:solidFill>
                <a:latin typeface="Courier New" panose="02070309020205020404" pitchFamily="49" charset="0"/>
                <a:cs typeface="Courier New" panose="02070309020205020404" pitchFamily="49" charset="0"/>
              </a:rPr>
              <a:t>	matrix logit2 = r(table)</a:t>
            </a:r>
          </a:p>
          <a:p>
            <a:pPr marL="0" indent="0">
              <a:lnSpc>
                <a:spcPct val="100000"/>
              </a:lnSpc>
              <a:spcAft>
                <a:spcPts val="0"/>
              </a:spcAft>
              <a:buNone/>
            </a:pPr>
            <a:r>
              <a:rPr lang="en-US" sz="1500" dirty="0">
                <a:solidFill>
                  <a:schemeClr val="accent4">
                    <a:lumMod val="50000"/>
                  </a:schemeClr>
                </a:solidFill>
                <a:latin typeface="Courier New" panose="02070309020205020404" pitchFamily="49" charset="0"/>
                <a:cs typeface="Courier New" panose="02070309020205020404" pitchFamily="49" charset="0"/>
              </a:rPr>
              <a:t>	scalar </a:t>
            </a:r>
            <a:r>
              <a:rPr lang="en-US" sz="1500" dirty="0" err="1">
                <a:solidFill>
                  <a:schemeClr val="accent4">
                    <a:lumMod val="50000"/>
                  </a:schemeClr>
                </a:solidFill>
                <a:latin typeface="Courier New" panose="02070309020205020404" pitchFamily="49" charset="0"/>
                <a:cs typeface="Courier New" panose="02070309020205020404" pitchFamily="49" charset="0"/>
              </a:rPr>
              <a:t>OR_exposure_Uno</a:t>
            </a:r>
            <a:r>
              <a:rPr lang="en-US" sz="1500" dirty="0">
                <a:solidFill>
                  <a:schemeClr val="accent4">
                    <a:lumMod val="50000"/>
                  </a:schemeClr>
                </a:solidFill>
                <a:latin typeface="Courier New" panose="02070309020205020404" pitchFamily="49" charset="0"/>
                <a:cs typeface="Courier New" panose="02070309020205020404" pitchFamily="49" charset="0"/>
              </a:rPr>
              <a:t> = logit2[1,2]</a:t>
            </a:r>
          </a:p>
          <a:p>
            <a:pPr marL="0" indent="0">
              <a:lnSpc>
                <a:spcPct val="100000"/>
              </a:lnSpc>
              <a:spcAft>
                <a:spcPts val="0"/>
              </a:spcAft>
              <a:buNone/>
            </a:pPr>
            <a:r>
              <a:rPr lang="en-US" sz="1500" dirty="0">
                <a:solidFill>
                  <a:schemeClr val="accent4">
                    <a:lumMod val="50000"/>
                  </a:schemeClr>
                </a:solidFill>
                <a:latin typeface="Courier New" panose="02070309020205020404" pitchFamily="49" charset="0"/>
                <a:cs typeface="Courier New" panose="02070309020205020404" pitchFamily="49" charset="0"/>
              </a:rPr>
              <a:t>	scalar </a:t>
            </a:r>
            <a:r>
              <a:rPr lang="en-US" sz="1500" dirty="0" err="1">
                <a:solidFill>
                  <a:schemeClr val="accent4">
                    <a:lumMod val="50000"/>
                  </a:schemeClr>
                </a:solidFill>
                <a:latin typeface="Courier New" panose="02070309020205020404" pitchFamily="49" charset="0"/>
                <a:cs typeface="Courier New" panose="02070309020205020404" pitchFamily="49" charset="0"/>
              </a:rPr>
              <a:t>lb_OR_exposure_Uno</a:t>
            </a:r>
            <a:r>
              <a:rPr lang="en-US" sz="1500" dirty="0">
                <a:solidFill>
                  <a:schemeClr val="accent4">
                    <a:lumMod val="50000"/>
                  </a:schemeClr>
                </a:solidFill>
                <a:latin typeface="Courier New" panose="02070309020205020404" pitchFamily="49" charset="0"/>
                <a:cs typeface="Courier New" panose="02070309020205020404" pitchFamily="49" charset="0"/>
              </a:rPr>
              <a:t> = logit2[5,2]</a:t>
            </a:r>
          </a:p>
          <a:p>
            <a:pPr marL="0" indent="0">
              <a:lnSpc>
                <a:spcPct val="100000"/>
              </a:lnSpc>
              <a:spcAft>
                <a:spcPts val="0"/>
              </a:spcAft>
              <a:buNone/>
            </a:pPr>
            <a:r>
              <a:rPr lang="en-US" sz="1500" dirty="0">
                <a:solidFill>
                  <a:schemeClr val="accent4">
                    <a:lumMod val="50000"/>
                  </a:schemeClr>
                </a:solidFill>
                <a:latin typeface="Courier New" panose="02070309020205020404" pitchFamily="49" charset="0"/>
                <a:cs typeface="Courier New" panose="02070309020205020404" pitchFamily="49" charset="0"/>
              </a:rPr>
              <a:t>	scalar </a:t>
            </a:r>
            <a:r>
              <a:rPr lang="en-US" sz="1500" dirty="0" err="1">
                <a:solidFill>
                  <a:schemeClr val="accent4">
                    <a:lumMod val="50000"/>
                  </a:schemeClr>
                </a:solidFill>
                <a:latin typeface="Courier New" panose="02070309020205020404" pitchFamily="49" charset="0"/>
                <a:cs typeface="Courier New" panose="02070309020205020404" pitchFamily="49" charset="0"/>
              </a:rPr>
              <a:t>ub_OR_exposure_Uno</a:t>
            </a:r>
            <a:r>
              <a:rPr lang="en-US" sz="1500" dirty="0">
                <a:solidFill>
                  <a:schemeClr val="accent4">
                    <a:lumMod val="50000"/>
                  </a:schemeClr>
                </a:solidFill>
                <a:latin typeface="Courier New" panose="02070309020205020404" pitchFamily="49" charset="0"/>
                <a:cs typeface="Courier New" panose="02070309020205020404" pitchFamily="49" charset="0"/>
              </a:rPr>
              <a:t> = logit2[6,2]</a:t>
            </a:r>
          </a:p>
          <a:p>
            <a:pPr marL="0" indent="0">
              <a:lnSpc>
                <a:spcPct val="100000"/>
              </a:lnSpc>
              <a:spcAft>
                <a:spcPts val="0"/>
              </a:spcAft>
              <a:buNone/>
            </a:pPr>
            <a:r>
              <a:rPr lang="en-US" sz="1500" dirty="0">
                <a:solidFill>
                  <a:schemeClr val="accent4">
                    <a:lumMod val="50000"/>
                  </a:schemeClr>
                </a:solidFill>
                <a:latin typeface="Courier New" panose="02070309020205020404" pitchFamily="49" charset="0"/>
                <a:cs typeface="Courier New" panose="02070309020205020404" pitchFamily="49" charset="0"/>
              </a:rPr>
              <a:t>	</a:t>
            </a:r>
          </a:p>
          <a:p>
            <a:pPr marL="0" indent="0">
              <a:lnSpc>
                <a:spcPct val="100000"/>
              </a:lnSpc>
              <a:spcAft>
                <a:spcPts val="0"/>
              </a:spcAft>
              <a:buNone/>
            </a:pPr>
            <a:r>
              <a:rPr lang="en-US" sz="1500" dirty="0">
                <a:solidFill>
                  <a:schemeClr val="accent4">
                    <a:lumMod val="50000"/>
                  </a:schemeClr>
                </a:solidFill>
                <a:latin typeface="Courier New" panose="02070309020205020404" pitchFamily="49" charset="0"/>
                <a:cs typeface="Courier New" panose="02070309020205020404" pitchFamily="49" charset="0"/>
              </a:rPr>
              <a:t>*Look at stored results</a:t>
            </a:r>
          </a:p>
          <a:p>
            <a:pPr marL="0" indent="0">
              <a:lnSpc>
                <a:spcPct val="100000"/>
              </a:lnSpc>
              <a:spcAft>
                <a:spcPts val="0"/>
              </a:spcAft>
              <a:buNone/>
            </a:pPr>
            <a:r>
              <a:rPr lang="en-US" sz="1500" dirty="0">
                <a:solidFill>
                  <a:schemeClr val="accent4">
                    <a:lumMod val="50000"/>
                  </a:schemeClr>
                </a:solidFill>
                <a:latin typeface="Courier New" panose="02070309020205020404" pitchFamily="49" charset="0"/>
                <a:cs typeface="Courier New" panose="02070309020205020404" pitchFamily="49" charset="0"/>
              </a:rPr>
              <a:t>scalar list</a:t>
            </a:r>
          </a:p>
        </p:txBody>
      </p:sp>
      <p:sp>
        <p:nvSpPr>
          <p:cNvPr id="4" name="Slide Number Placeholder 3"/>
          <p:cNvSpPr>
            <a:spLocks noGrp="1"/>
          </p:cNvSpPr>
          <p:nvPr>
            <p:ph type="sldNum" sz="quarter" idx="4"/>
          </p:nvPr>
        </p:nvSpPr>
        <p:spPr/>
        <p:txBody>
          <a:bodyPr/>
          <a:lstStyle/>
          <a:p>
            <a:fld id="{7BCC8D0D-EAEC-449D-9161-023DFF90F2E2}" type="slidenum">
              <a:rPr lang="en-US" sz="1600" smtClean="0"/>
              <a:pPr/>
              <a:t>28</a:t>
            </a:fld>
            <a:endParaRPr lang="en-US" sz="1600" dirty="0"/>
          </a:p>
        </p:txBody>
      </p:sp>
      <mc:AlternateContent xmlns:mc="http://schemas.openxmlformats.org/markup-compatibility/2006" xmlns:a14="http://schemas.microsoft.com/office/drawing/2010/main">
        <mc:Choice Requires="a14">
          <p:sp>
            <p:nvSpPr>
              <p:cNvPr id="5" name="Rounded Rectangle 4"/>
              <p:cNvSpPr/>
              <p:nvPr/>
            </p:nvSpPr>
            <p:spPr>
              <a:xfrm>
                <a:off x="575686" y="343849"/>
                <a:ext cx="11082493" cy="548640"/>
              </a:xfrm>
              <a:prstGeom prst="rect">
                <a:avLst/>
              </a:prstGeom>
              <a:solidFill>
                <a:srgbClr val="CC66FF">
                  <a:alpha val="80000"/>
                </a:srgbClr>
              </a:solidFill>
              <a:ln>
                <a:solidFill>
                  <a:srgbClr val="7030A0"/>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defTabSz="800100">
                  <a:lnSpc>
                    <a:spcPct val="110000"/>
                  </a:lnSpc>
                  <a:spcBef>
                    <a:spcPct val="0"/>
                  </a:spcBef>
                  <a:spcAft>
                    <a:spcPts val="600"/>
                  </a:spcAft>
                </a:pPr>
                <a:r>
                  <a:rPr lang="en-US" sz="2200" b="1" dirty="0">
                    <a:latin typeface="Arial" panose="020B0604020202020204" pitchFamily="34" charset="0"/>
                    <a:cs typeface="Arial" panose="020B0604020202020204" pitchFamily="34" charset="0"/>
                  </a:rPr>
                  <a:t>4. Estimate exposure-outcome association </a:t>
                </a:r>
                <a:r>
                  <a:rPr lang="en-US" sz="2200" dirty="0">
                    <a:latin typeface="Arial" panose="020B0604020202020204" pitchFamily="34" charset="0"/>
                    <a:cs typeface="Arial" panose="020B0604020202020204" pitchFamily="34" charset="0"/>
                  </a:rPr>
                  <a:t>(</a:t>
                </a:r>
                <a14:m>
                  <m:oMath xmlns:m="http://schemas.openxmlformats.org/officeDocument/2006/math">
                    <m:acc>
                      <m:accPr>
                        <m:chr m:val="̂"/>
                        <m:ctrlPr>
                          <a:rPr lang="en-US" sz="2200" i="1">
                            <a:latin typeface="Cambria Math" panose="02040503050406030204" pitchFamily="18" charset="0"/>
                          </a:rPr>
                        </m:ctrlPr>
                      </m:accPr>
                      <m:e>
                        <m:r>
                          <m:rPr>
                            <m:sty m:val="p"/>
                          </m:rPr>
                          <a:rPr lang="en-US" sz="2200">
                            <a:latin typeface="Cambria Math"/>
                            <a:ea typeface="Cambria Math"/>
                          </a:rPr>
                          <m:t>β</m:t>
                        </m:r>
                      </m:e>
                    </m:acc>
                  </m:oMath>
                </a14:m>
                <a:r>
                  <a:rPr lang="en-US" sz="2200" dirty="0">
                    <a:latin typeface="Arial" panose="020B0604020202020204" pitchFamily="34" charset="0"/>
                    <a:cs typeface="Arial" panose="020B0604020202020204" pitchFamily="34" charset="0"/>
                  </a:rPr>
                  <a:t>)</a:t>
                </a:r>
              </a:p>
            </p:txBody>
          </p:sp>
        </mc:Choice>
        <mc:Fallback xmlns="">
          <p:sp>
            <p:nvSpPr>
              <p:cNvPr id="5" name="Rounded Rectangle 4"/>
              <p:cNvSpPr>
                <a:spLocks noRot="1" noChangeAspect="1" noMove="1" noResize="1" noEditPoints="1" noAdjustHandles="1" noChangeArrowheads="1" noChangeShapeType="1" noTextEdit="1"/>
              </p:cNvSpPr>
              <p:nvPr/>
            </p:nvSpPr>
            <p:spPr>
              <a:xfrm>
                <a:off x="575686" y="343849"/>
                <a:ext cx="11082493" cy="548640"/>
              </a:xfrm>
              <a:prstGeom prst="rect">
                <a:avLst/>
              </a:prstGeom>
              <a:blipFill>
                <a:blip r:embed="rId3"/>
                <a:stretch>
                  <a:fillRect l="-548" b="-6186"/>
                </a:stretch>
              </a:blipFill>
              <a:ln>
                <a:solidFill>
                  <a:srgbClr val="7030A0"/>
                </a:solidFill>
              </a:ln>
            </p:spPr>
            <p:txBody>
              <a:bodyPr/>
              <a:lstStyle/>
              <a:p>
                <a:r>
                  <a:rPr lang="en-US">
                    <a:noFill/>
                  </a:rPr>
                  <a:t> </a:t>
                </a:r>
              </a:p>
            </p:txBody>
          </p:sp>
        </mc:Fallback>
      </mc:AlternateContent>
    </p:spTree>
    <p:extLst>
      <p:ext uri="{BB962C8B-B14F-4D97-AF65-F5344CB8AC3E}">
        <p14:creationId xmlns:p14="http://schemas.microsoft.com/office/powerpoint/2010/main" val="166265670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850" y="1701208"/>
                <a:ext cx="11309149" cy="3874045"/>
              </a:xfrm>
            </p:spPr>
            <p:txBody>
              <a:bodyPr/>
              <a:lstStyle/>
              <a:p>
                <a:pPr>
                  <a:spcAft>
                    <a:spcPts val="2400"/>
                  </a:spcAft>
                </a:pPr>
                <a:r>
                  <a:rPr lang="en-US" dirty="0" smtClean="0"/>
                  <a:t>In our simulated world, there is no causal effect of the exposure on the outcome (</a:t>
                </a:r>
                <a14:m>
                  <m:oMath xmlns:m="http://schemas.openxmlformats.org/officeDocument/2006/math">
                    <m:r>
                      <m:rPr>
                        <m:sty m:val="p"/>
                      </m:rPr>
                      <a:rPr lang="en-US" b="0" i="0" dirty="0" smtClean="0">
                        <a:latin typeface="Cambria Math" panose="02040503050406030204" pitchFamily="18" charset="0"/>
                        <a:ea typeface="Cambria Math"/>
                      </a:rPr>
                      <m:t>exp</m:t>
                    </m:r>
                    <m:d>
                      <m:dPr>
                        <m:ctrlPr>
                          <a:rPr lang="en-US" b="0" i="1" dirty="0" smtClean="0">
                            <a:latin typeface="Cambria Math" panose="02040503050406030204" pitchFamily="18" charset="0"/>
                            <a:ea typeface="Cambria Math"/>
                          </a:rPr>
                        </m:ctrlPr>
                      </m:dPr>
                      <m:e>
                        <m:sSub>
                          <m:sSubPr>
                            <m:ctrlPr>
                              <a:rPr lang="en-US" b="0" i="1" dirty="0" smtClean="0">
                                <a:latin typeface="Cambria Math" panose="02040503050406030204" pitchFamily="18" charset="0"/>
                                <a:ea typeface="Cambria Math"/>
                              </a:rPr>
                            </m:ctrlPr>
                          </m:sSubPr>
                          <m:e>
                            <m:r>
                              <m:rPr>
                                <m:sty m:val="p"/>
                              </m:rPr>
                              <a:rPr lang="en-US" b="0" i="0" dirty="0" smtClean="0">
                                <a:latin typeface="Cambria Math" panose="02040503050406030204" pitchFamily="18" charset="0"/>
                                <a:ea typeface="Cambria Math" panose="02040503050406030204" pitchFamily="18" charset="0"/>
                              </a:rPr>
                              <m:t>β</m:t>
                            </m:r>
                          </m:e>
                          <m:sub>
                            <m:r>
                              <a:rPr lang="en-US" b="0" i="0" dirty="0" smtClean="0">
                                <a:latin typeface="Cambria Math" panose="02040503050406030204" pitchFamily="18" charset="0"/>
                                <a:ea typeface="Cambria Math"/>
                              </a:rPr>
                              <m:t>1</m:t>
                            </m:r>
                          </m:sub>
                        </m:sSub>
                      </m:e>
                    </m:d>
                    <m:r>
                      <a:rPr lang="en-US" b="0" i="0" dirty="0" smtClean="0">
                        <a:latin typeface="Cambria Math" panose="02040503050406030204" pitchFamily="18" charset="0"/>
                        <a:ea typeface="Cambria Math"/>
                      </a:rPr>
                      <m:t>=</m:t>
                    </m:r>
                    <m:r>
                      <m:rPr>
                        <m:sty m:val="p"/>
                      </m:rPr>
                      <a:rPr lang="en-US" dirty="0">
                        <a:latin typeface="Cambria Math" panose="02040503050406030204" pitchFamily="18" charset="0"/>
                        <a:ea typeface="Cambria Math"/>
                      </a:rPr>
                      <m:t>OR</m:t>
                    </m:r>
                  </m:oMath>
                </a14:m>
                <a:r>
                  <a:rPr lang="en-US" dirty="0"/>
                  <a:t>=1.0)</a:t>
                </a:r>
              </a:p>
              <a:p>
                <a:pPr>
                  <a:spcAft>
                    <a:spcPts val="2400"/>
                  </a:spcAft>
                </a:pP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m:rPr>
                                <m:sty m:val="p"/>
                              </m:rPr>
                              <a:rPr lang="en-US" b="0" i="0" smtClean="0">
                                <a:latin typeface="Cambria Math" panose="02040503050406030204" pitchFamily="18" charset="0"/>
                              </a:rPr>
                              <m:t>OR</m:t>
                            </m:r>
                          </m:e>
                        </m:acc>
                      </m:e>
                      <m:sub>
                        <m:r>
                          <m:rPr>
                            <m:sty m:val="p"/>
                          </m:rPr>
                          <a:rPr lang="en-US" b="0" i="0" smtClean="0">
                            <a:latin typeface="Cambria Math" panose="02040503050406030204" pitchFamily="18" charset="0"/>
                          </a:rPr>
                          <m:t>crude</m:t>
                        </m:r>
                      </m:sub>
                    </m:sSub>
                    <m:r>
                      <a:rPr lang="en-US" i="1">
                        <a:latin typeface="Cambria Math"/>
                      </a:rPr>
                      <m:t>=</m:t>
                    </m:r>
                    <m:sSub>
                      <m:sSubPr>
                        <m:ctrlPr>
                          <a:rPr lang="en-US" i="1">
                            <a:latin typeface="Cambria Math" panose="02040503050406030204" pitchFamily="18" charset="0"/>
                          </a:rPr>
                        </m:ctrlPr>
                      </m:sSubPr>
                      <m:e>
                        <m:r>
                          <m:rPr>
                            <m:sty m:val="p"/>
                          </m:rPr>
                          <a:rPr lang="en-US">
                            <a:latin typeface="Cambria Math"/>
                          </a:rPr>
                          <m:t>exp</m:t>
                        </m:r>
                        <m:r>
                          <a:rPr lang="en-US" i="1">
                            <a:latin typeface="Cambria Math"/>
                          </a:rPr>
                          <m:t>⁡(</m:t>
                        </m:r>
                        <m:acc>
                          <m:accPr>
                            <m:chr m:val="̂"/>
                            <m:ctrlPr>
                              <a:rPr lang="en-US" i="1">
                                <a:latin typeface="Cambria Math" panose="02040503050406030204" pitchFamily="18" charset="0"/>
                              </a:rPr>
                            </m:ctrlPr>
                          </m:accPr>
                          <m:e>
                            <m:r>
                              <m:rPr>
                                <m:sty m:val="p"/>
                              </m:rPr>
                              <a:rPr lang="en-US">
                                <a:latin typeface="Cambria Math"/>
                                <a:ea typeface="Cambria Math"/>
                              </a:rPr>
                              <m:t>β</m:t>
                            </m:r>
                          </m:e>
                        </m:acc>
                      </m:e>
                      <m:sub>
                        <m:r>
                          <a:rPr lang="en-US" i="1">
                            <a:latin typeface="Cambria Math"/>
                          </a:rPr>
                          <m:t>1</m:t>
                        </m:r>
                      </m:sub>
                    </m:sSub>
                  </m:oMath>
                </a14:m>
                <a:r>
                  <a:rPr lang="en-US" dirty="0">
                    <a:latin typeface="Arial" panose="020B0604020202020204" pitchFamily="34" charset="0"/>
                    <a:cs typeface="Arial" panose="020B0604020202020204" pitchFamily="34" charset="0"/>
                  </a:rPr>
                  <a:t>) = </a:t>
                </a:r>
                <a:r>
                  <a:rPr lang="en-US" dirty="0" smtClean="0"/>
                  <a:t>1.75 (95% </a:t>
                </a:r>
                <a:r>
                  <a:rPr lang="en-US" dirty="0"/>
                  <a:t>CI: </a:t>
                </a:r>
                <a:r>
                  <a:rPr lang="en-US" dirty="0" smtClean="0"/>
                  <a:t>1.44, 2.11) </a:t>
                </a:r>
                <a:endParaRPr lang="en-US" dirty="0"/>
              </a:p>
              <a:p>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m:rPr>
                                <m:sty m:val="p"/>
                              </m:rPr>
                              <a:rPr lang="en-US">
                                <a:latin typeface="Cambria Math" panose="02040503050406030204" pitchFamily="18" charset="0"/>
                              </a:rPr>
                              <m:t>OR</m:t>
                            </m:r>
                          </m:e>
                        </m:acc>
                      </m:e>
                      <m:sub>
                        <m:r>
                          <m:rPr>
                            <m:sty m:val="p"/>
                          </m:rPr>
                          <a:rPr lang="en-US" b="0" i="0" smtClean="0">
                            <a:latin typeface="Cambria Math" panose="02040503050406030204" pitchFamily="18" charset="0"/>
                          </a:rPr>
                          <m:t>adjusted</m:t>
                        </m:r>
                      </m:sub>
                    </m:sSub>
                    <m:r>
                      <a:rPr lang="en-US" i="1">
                        <a:latin typeface="Cambria Math"/>
                      </a:rPr>
                      <m:t>=</m:t>
                    </m:r>
                    <m:sSub>
                      <m:sSubPr>
                        <m:ctrlPr>
                          <a:rPr lang="en-US" i="1">
                            <a:latin typeface="Cambria Math" panose="02040503050406030204" pitchFamily="18" charset="0"/>
                          </a:rPr>
                        </m:ctrlPr>
                      </m:sSubPr>
                      <m:e>
                        <m:r>
                          <m:rPr>
                            <m:sty m:val="p"/>
                          </m:rPr>
                          <a:rPr lang="en-US">
                            <a:latin typeface="Cambria Math"/>
                          </a:rPr>
                          <m:t>exp</m:t>
                        </m:r>
                        <m:r>
                          <a:rPr lang="en-US" i="1">
                            <a:latin typeface="Cambria Math"/>
                          </a:rPr>
                          <m:t>⁡(</m:t>
                        </m:r>
                        <m:acc>
                          <m:accPr>
                            <m:chr m:val="̂"/>
                            <m:ctrlPr>
                              <a:rPr lang="en-US" i="1">
                                <a:latin typeface="Cambria Math" panose="02040503050406030204" pitchFamily="18" charset="0"/>
                              </a:rPr>
                            </m:ctrlPr>
                          </m:accPr>
                          <m:e>
                            <m:r>
                              <m:rPr>
                                <m:sty m:val="p"/>
                              </m:rPr>
                              <a:rPr lang="en-US">
                                <a:latin typeface="Cambria Math"/>
                                <a:ea typeface="Cambria Math"/>
                              </a:rPr>
                              <m:t>β</m:t>
                            </m:r>
                          </m:e>
                        </m:acc>
                      </m:e>
                      <m:sub>
                        <m:r>
                          <a:rPr lang="en-US" i="1">
                            <a:latin typeface="Cambria Math"/>
                          </a:rPr>
                          <m:t>1</m:t>
                        </m:r>
                      </m:sub>
                    </m:sSub>
                  </m:oMath>
                </a14:m>
                <a:r>
                  <a:rPr lang="en-US" dirty="0">
                    <a:latin typeface="Arial" panose="020B0604020202020204" pitchFamily="34" charset="0"/>
                    <a:cs typeface="Arial" panose="020B0604020202020204" pitchFamily="34" charset="0"/>
                  </a:rPr>
                  <a:t>) </a:t>
                </a:r>
                <a:r>
                  <a:rPr lang="en-US" dirty="0"/>
                  <a:t>= 1.14 (95% CI: </a:t>
                </a:r>
                <a:r>
                  <a:rPr lang="en-US" dirty="0" smtClean="0"/>
                  <a:t>0.93, 1.40)</a:t>
                </a:r>
                <a:endParaRPr lang="en-US" dirty="0"/>
              </a:p>
              <a:p>
                <a:endParaRPr lang="en-US" dirty="0" smtClean="0">
                  <a:solidFill>
                    <a:schemeClr val="accent5"/>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850" y="1701208"/>
                <a:ext cx="11309149" cy="3874045"/>
              </a:xfrm>
              <a:blipFill>
                <a:blip r:embed="rId3"/>
                <a:stretch>
                  <a:fillRect l="-701" t="-1258"/>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7BCC8D0D-EAEC-449D-9161-023DFF90F2E2}" type="slidenum">
              <a:rPr lang="en-US" smtClean="0"/>
              <a:pPr/>
              <a:t>29</a:t>
            </a:fld>
            <a:endParaRPr lang="en-US" dirty="0"/>
          </a:p>
        </p:txBody>
      </p:sp>
      <mc:AlternateContent xmlns:mc="http://schemas.openxmlformats.org/markup-compatibility/2006" xmlns:a14="http://schemas.microsoft.com/office/drawing/2010/main">
        <mc:Choice Requires="a14">
          <p:sp>
            <p:nvSpPr>
              <p:cNvPr id="6" name="Rounded Rectangle 4"/>
              <p:cNvSpPr/>
              <p:nvPr/>
            </p:nvSpPr>
            <p:spPr>
              <a:xfrm>
                <a:off x="628852" y="342900"/>
                <a:ext cx="11029328" cy="1188720"/>
              </a:xfrm>
              <a:prstGeom prst="rect">
                <a:avLst/>
              </a:prstGeom>
              <a:solidFill>
                <a:srgbClr val="FF99FF">
                  <a:alpha val="80000"/>
                </a:srgbClr>
              </a:solidFill>
              <a:ln>
                <a:solidFill>
                  <a:schemeClr val="accent5">
                    <a:lumMod val="60000"/>
                    <a:lumOff val="40000"/>
                  </a:schemeClr>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defTabSz="800100">
                  <a:lnSpc>
                    <a:spcPct val="110000"/>
                  </a:lnSpc>
                  <a:spcBef>
                    <a:spcPct val="0"/>
                  </a:spcBef>
                  <a:spcAft>
                    <a:spcPts val="600"/>
                  </a:spcAft>
                </a:pPr>
                <a:r>
                  <a:rPr lang="en-US" sz="2200" b="1" dirty="0">
                    <a:latin typeface="Arial" panose="020B0604020202020204" pitchFamily="34" charset="0"/>
                    <a:cs typeface="Arial" panose="020B0604020202020204" pitchFamily="34" charset="0"/>
                  </a:rPr>
                  <a:t>5. Quantify magnitude of bias:</a:t>
                </a:r>
                <a:r>
                  <a:rPr lang="en-US" sz="2200" dirty="0">
                    <a:latin typeface="Arial" panose="020B0604020202020204" pitchFamily="34" charset="0"/>
                    <a:cs typeface="Arial" panose="020B0604020202020204" pitchFamily="34" charset="0"/>
                  </a:rPr>
                  <a:t> Compare estimated exposure-outcome association with the causal effect  (</a:t>
                </a:r>
                <a14:m>
                  <m:oMath xmlns:m="http://schemas.openxmlformats.org/officeDocument/2006/math">
                    <m:acc>
                      <m:accPr>
                        <m:chr m:val="̂"/>
                        <m:ctrlPr>
                          <a:rPr lang="en-US" sz="2200" i="1">
                            <a:latin typeface="Cambria Math" panose="02040503050406030204" pitchFamily="18" charset="0"/>
                          </a:rPr>
                        </m:ctrlPr>
                      </m:accPr>
                      <m:e>
                        <m:r>
                          <m:rPr>
                            <m:sty m:val="p"/>
                          </m:rPr>
                          <a:rPr lang="en-US" sz="2200">
                            <a:latin typeface="Cambria Math"/>
                            <a:ea typeface="Cambria Math"/>
                          </a:rPr>
                          <m:t>β</m:t>
                        </m:r>
                      </m:e>
                    </m:acc>
                  </m:oMath>
                </a14:m>
                <a:r>
                  <a:rPr lang="en-US" sz="2200" dirty="0">
                    <a:latin typeface="Arial" panose="020B0604020202020204" pitchFamily="34" charset="0"/>
                    <a:cs typeface="Arial" panose="020B0604020202020204" pitchFamily="34" charset="0"/>
                  </a:rPr>
                  <a:t> vs.</a:t>
                </a:r>
                <a:r>
                  <a:rPr lang="en-US" sz="2200" dirty="0">
                    <a:ea typeface="Cambria Math"/>
                  </a:rPr>
                  <a:t> </a:t>
                </a:r>
                <a14:m>
                  <m:oMath xmlns:m="http://schemas.openxmlformats.org/officeDocument/2006/math">
                    <m:r>
                      <m:rPr>
                        <m:sty m:val="p"/>
                      </m:rPr>
                      <a:rPr lang="en-US" sz="2200" dirty="0">
                        <a:latin typeface="Cambria Math"/>
                        <a:ea typeface="Cambria Math"/>
                      </a:rPr>
                      <m:t>β</m:t>
                    </m:r>
                  </m:oMath>
                </a14:m>
                <a:r>
                  <a:rPr lang="en-US" sz="2200" dirty="0">
                    <a:latin typeface="Arial" panose="020B0604020202020204" pitchFamily="34" charset="0"/>
                    <a:cs typeface="Arial" panose="020B0604020202020204" pitchFamily="34" charset="0"/>
                  </a:rPr>
                  <a:t>)</a:t>
                </a:r>
              </a:p>
            </p:txBody>
          </p:sp>
        </mc:Choice>
        <mc:Fallback xmlns="">
          <p:sp>
            <p:nvSpPr>
              <p:cNvPr id="6" name="Rounded Rectangle 4"/>
              <p:cNvSpPr>
                <a:spLocks noRot="1" noChangeAspect="1" noMove="1" noResize="1" noEditPoints="1" noAdjustHandles="1" noChangeArrowheads="1" noChangeShapeType="1" noTextEdit="1"/>
              </p:cNvSpPr>
              <p:nvPr/>
            </p:nvSpPr>
            <p:spPr>
              <a:xfrm>
                <a:off x="628852" y="342900"/>
                <a:ext cx="11029328" cy="1188720"/>
              </a:xfrm>
              <a:prstGeom prst="rect">
                <a:avLst/>
              </a:prstGeom>
              <a:blipFill>
                <a:blip r:embed="rId4"/>
                <a:stretch>
                  <a:fillRect l="-551"/>
                </a:stretch>
              </a:blipFill>
              <a:ln>
                <a:solidFill>
                  <a:schemeClr val="accent5">
                    <a:lumMod val="60000"/>
                    <a:lumOff val="4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89672432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pPr>
              <a:lnSpc>
                <a:spcPct val="111000"/>
              </a:lnSpc>
            </a:pPr>
            <a:r>
              <a:rPr lang="en-US" dirty="0"/>
              <a:t>Part 2: Monte Carlo </a:t>
            </a:r>
            <a:r>
              <a:rPr lang="en-US" dirty="0" smtClean="0"/>
              <a:t>simulations </a:t>
            </a:r>
            <a:r>
              <a:rPr lang="en-US" dirty="0"/>
              <a:t>for quantifying confounding bias </a:t>
            </a:r>
            <a:r>
              <a:rPr lang="en-US"/>
              <a:t>and </a:t>
            </a:r>
            <a:r>
              <a:rPr lang="en-US" smtClean="0"/>
              <a:t>collider-stratification </a:t>
            </a:r>
            <a:r>
              <a:rPr lang="en-US" dirty="0"/>
              <a:t>bias</a:t>
            </a:r>
          </a:p>
          <a:p>
            <a:pPr lvl="1">
              <a:lnSpc>
                <a:spcPct val="111000"/>
              </a:lnSpc>
            </a:pPr>
            <a:r>
              <a:rPr lang="en-US" sz="2400" dirty="0"/>
              <a:t>Why simulate?</a:t>
            </a:r>
          </a:p>
          <a:p>
            <a:pPr lvl="1">
              <a:lnSpc>
                <a:spcPct val="111000"/>
              </a:lnSpc>
            </a:pPr>
            <a:r>
              <a:rPr lang="en-US" sz="2400" dirty="0"/>
              <a:t>Simulation steps</a:t>
            </a:r>
          </a:p>
          <a:p>
            <a:pPr lvl="1">
              <a:lnSpc>
                <a:spcPct val="111000"/>
              </a:lnSpc>
            </a:pPr>
            <a:r>
              <a:rPr lang="en-US" sz="2400" dirty="0"/>
              <a:t>Simulation exercise: confounding bias</a:t>
            </a:r>
          </a:p>
          <a:p>
            <a:pPr lvl="1">
              <a:lnSpc>
                <a:spcPct val="111000"/>
              </a:lnSpc>
            </a:pPr>
            <a:r>
              <a:rPr lang="en-US" sz="2400" dirty="0"/>
              <a:t>Simulation exercise: collider-stratification bias</a:t>
            </a:r>
          </a:p>
          <a:p>
            <a:pPr lvl="1">
              <a:lnSpc>
                <a:spcPct val="111000"/>
              </a:lnSpc>
            </a:pPr>
            <a:r>
              <a:rPr lang="en-US" sz="2400" dirty="0"/>
              <a:t>Briefly: extension to simulating information bias</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3</a:t>
            </a:fld>
            <a:endParaRPr lang="en-US" dirty="0"/>
          </a:p>
        </p:txBody>
      </p:sp>
    </p:spTree>
    <p:extLst>
      <p:ext uri="{BB962C8B-B14F-4D97-AF65-F5344CB8AC3E}">
        <p14:creationId xmlns:p14="http://schemas.microsoft.com/office/powerpoint/2010/main" val="386897323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851" y="362715"/>
            <a:ext cx="11029328" cy="510909"/>
          </a:xfrm>
        </p:spPr>
        <p:txBody>
          <a:bodyPr/>
          <a:lstStyle/>
          <a:p>
            <a:r>
              <a:rPr lang="en-US" dirty="0" smtClean="0"/>
              <a:t>Run multiple iterations of sample generation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solidFill>
                      <a:schemeClr val="tx1"/>
                    </a:solidFill>
                  </a:rPr>
                  <a:t>Run multiple (several hundred to several thousand) iterations </a:t>
                </a:r>
                <a:r>
                  <a:rPr lang="en-US" dirty="0">
                    <a:solidFill>
                      <a:schemeClr val="tx1"/>
                    </a:solidFill>
                  </a:rPr>
                  <a:t>of sample generation, </a:t>
                </a:r>
                <a:r>
                  <a:rPr lang="en-US" dirty="0" smtClean="0">
                    <a:solidFill>
                      <a:schemeClr val="tx1"/>
                    </a:solidFill>
                  </a:rPr>
                  <a:t>compare</a:t>
                </a:r>
                <a:r>
                  <a:rPr lang="en-US" dirty="0">
                    <a:solidFill>
                      <a:schemeClr val="tx1"/>
                    </a:solidFill>
                  </a:rPr>
                  <a:t> </a:t>
                </a:r>
                <a14:m>
                  <m:oMath xmlns:m="http://schemas.openxmlformats.org/officeDocument/2006/math">
                    <m:acc>
                      <m:accPr>
                        <m:chr m:val="̅"/>
                        <m:ctrlPr>
                          <a:rPr lang="en-US" i="1">
                            <a:solidFill>
                              <a:schemeClr val="tx1"/>
                            </a:solidFill>
                            <a:latin typeface="Cambria Math" panose="02040503050406030204" pitchFamily="18" charset="0"/>
                          </a:rPr>
                        </m:ctrlPr>
                      </m:accPr>
                      <m:e>
                        <m:acc>
                          <m:accPr>
                            <m:chr m:val="̂"/>
                            <m:ctrlPr>
                              <a:rPr lang="en-US" i="1">
                                <a:solidFill>
                                  <a:schemeClr val="tx1"/>
                                </a:solidFill>
                                <a:latin typeface="Cambria Math" panose="02040503050406030204" pitchFamily="18" charset="0"/>
                              </a:rPr>
                            </m:ctrlPr>
                          </m:accPr>
                          <m:e>
                            <m:r>
                              <m:rPr>
                                <m:sty m:val="p"/>
                              </m:rPr>
                              <a:rPr lang="en-US">
                                <a:solidFill>
                                  <a:schemeClr val="tx1"/>
                                </a:solidFill>
                                <a:latin typeface="Cambria Math"/>
                                <a:ea typeface="Cambria Math"/>
                              </a:rPr>
                              <m:t>β</m:t>
                            </m:r>
                          </m:e>
                        </m:acc>
                      </m:e>
                    </m:acc>
                  </m:oMath>
                </a14:m>
                <a:r>
                  <a:rPr lang="en-US" dirty="0">
                    <a:solidFill>
                      <a:schemeClr val="tx1"/>
                    </a:solidFill>
                    <a:latin typeface="Arial" panose="020B0604020202020204" pitchFamily="34" charset="0"/>
                    <a:cs typeface="Arial" panose="020B0604020202020204" pitchFamily="34" charset="0"/>
                  </a:rPr>
                  <a:t> </a:t>
                </a:r>
                <a:r>
                  <a:rPr lang="en-US" dirty="0">
                    <a:solidFill>
                      <a:schemeClr val="tx1"/>
                    </a:solidFill>
                  </a:rPr>
                  <a:t>vs. </a:t>
                </a:r>
                <a14:m>
                  <m:oMath xmlns:m="http://schemas.openxmlformats.org/officeDocument/2006/math">
                    <m:r>
                      <m:rPr>
                        <m:sty m:val="p"/>
                      </m:rPr>
                      <a:rPr lang="en-US" dirty="0">
                        <a:solidFill>
                          <a:schemeClr val="tx1"/>
                        </a:solidFill>
                        <a:latin typeface="Cambria Math"/>
                        <a:ea typeface="Cambria Math"/>
                      </a:rPr>
                      <m:t>β</m:t>
                    </m:r>
                  </m:oMath>
                </a14:m>
                <a:endParaRPr lang="en-US" dirty="0" smtClean="0">
                  <a:solidFill>
                    <a:schemeClr val="tx1"/>
                  </a:solidFill>
                </a:endParaRPr>
              </a:p>
              <a:p>
                <a:r>
                  <a:rPr lang="en-US" sz="2000" dirty="0" smtClean="0"/>
                  <a:t>Don’t forget to comment out the seed in the data generation and analysis file or else you will generate the same data set over and over again!</a:t>
                </a:r>
                <a:endParaRPr lang="en-US" sz="20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29" t="-1070"/>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7BCC8D0D-EAEC-449D-9161-023DFF90F2E2}" type="slidenum">
              <a:rPr lang="en-US" sz="1600" smtClean="0"/>
              <a:pPr/>
              <a:t>30</a:t>
            </a:fld>
            <a:endParaRPr lang="en-US" sz="1600" dirty="0"/>
          </a:p>
        </p:txBody>
      </p:sp>
      <p:pic>
        <p:nvPicPr>
          <p:cNvPr id="5" name="Picture 4"/>
          <p:cNvPicPr>
            <a:picLocks noChangeAspect="1"/>
          </p:cNvPicPr>
          <p:nvPr/>
        </p:nvPicPr>
        <p:blipFill>
          <a:blip r:embed="rId3"/>
          <a:stretch>
            <a:fillRect/>
          </a:stretch>
        </p:blipFill>
        <p:spPr>
          <a:xfrm>
            <a:off x="628256" y="4755343"/>
            <a:ext cx="10487025" cy="1381125"/>
          </a:xfrm>
          <a:prstGeom prst="rect">
            <a:avLst/>
          </a:prstGeom>
        </p:spPr>
      </p:pic>
      <p:sp>
        <p:nvSpPr>
          <p:cNvPr id="6" name="Rectangle 5"/>
          <p:cNvSpPr/>
          <p:nvPr/>
        </p:nvSpPr>
        <p:spPr bwMode="auto">
          <a:xfrm>
            <a:off x="628256" y="5497895"/>
            <a:ext cx="10563336" cy="690563"/>
          </a:xfrm>
          <a:prstGeom prst="rect">
            <a:avLst/>
          </a:prstGeom>
          <a:noFill/>
          <a:ln w="28575" algn="ctr">
            <a:solidFill>
              <a:schemeClr val="accent5"/>
            </a:solidFill>
            <a:miter lim="800000"/>
            <a:headEnd/>
            <a:tailEnd/>
          </a:ln>
        </p:spPr>
        <p:txBody>
          <a:bodyPr wrap="none" rtlCol="0" anchor="ctr"/>
          <a:lstStyle/>
          <a:p>
            <a:pPr algn="ctr">
              <a:lnSpc>
                <a:spcPct val="90000"/>
              </a:lnSpc>
            </a:pPr>
            <a:endParaRPr lang="en-US" dirty="0" smtClean="0">
              <a:latin typeface="+mj-lt"/>
            </a:endParaRPr>
          </a:p>
        </p:txBody>
      </p:sp>
      <p:pic>
        <p:nvPicPr>
          <p:cNvPr id="7" name="Picture 6"/>
          <p:cNvPicPr>
            <a:picLocks noChangeAspect="1"/>
          </p:cNvPicPr>
          <p:nvPr/>
        </p:nvPicPr>
        <p:blipFill>
          <a:blip r:embed="rId4"/>
          <a:stretch>
            <a:fillRect/>
          </a:stretch>
        </p:blipFill>
        <p:spPr>
          <a:xfrm>
            <a:off x="628256" y="2811140"/>
            <a:ext cx="10439400" cy="1495425"/>
          </a:xfrm>
          <a:prstGeom prst="rect">
            <a:avLst/>
          </a:prstGeom>
        </p:spPr>
      </p:pic>
      <p:sp>
        <p:nvSpPr>
          <p:cNvPr id="8" name="Rectangle 7"/>
          <p:cNvSpPr/>
          <p:nvPr/>
        </p:nvSpPr>
        <p:spPr bwMode="auto">
          <a:xfrm>
            <a:off x="628256" y="3643409"/>
            <a:ext cx="10563336" cy="690563"/>
          </a:xfrm>
          <a:prstGeom prst="rect">
            <a:avLst/>
          </a:prstGeom>
          <a:noFill/>
          <a:ln w="28575" algn="ctr">
            <a:solidFill>
              <a:schemeClr val="accent5"/>
            </a:solidFill>
            <a:miter lim="800000"/>
            <a:headEnd/>
            <a:tailEnd/>
          </a:ln>
        </p:spPr>
        <p:txBody>
          <a:bodyPr wrap="none" rtlCol="0" anchor="ctr"/>
          <a:lstStyle/>
          <a:p>
            <a:pPr algn="ctr">
              <a:lnSpc>
                <a:spcPct val="90000"/>
              </a:lnSpc>
            </a:pPr>
            <a:endParaRPr lang="en-US" dirty="0" smtClean="0">
              <a:latin typeface="+mj-lt"/>
            </a:endParaRPr>
          </a:p>
        </p:txBody>
      </p:sp>
      <p:cxnSp>
        <p:nvCxnSpPr>
          <p:cNvPr id="9" name="Straight Arrow Connector 8"/>
          <p:cNvCxnSpPr/>
          <p:nvPr/>
        </p:nvCxnSpPr>
        <p:spPr>
          <a:xfrm>
            <a:off x="1063256" y="4333972"/>
            <a:ext cx="10632" cy="484075"/>
          </a:xfrm>
          <a:prstGeom prst="straightConnector1">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17926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9816041" cy="521425"/>
          </a:xfrm>
        </p:spPr>
        <p:txBody>
          <a:bodyPr/>
          <a:lstStyle/>
          <a:p>
            <a:r>
              <a:rPr lang="en-US" sz="3200" dirty="0"/>
              <a:t>Run simulation file</a:t>
            </a:r>
          </a:p>
        </p:txBody>
      </p:sp>
      <p:sp>
        <p:nvSpPr>
          <p:cNvPr id="3" name="Content Placeholder 2"/>
          <p:cNvSpPr>
            <a:spLocks noGrp="1"/>
          </p:cNvSpPr>
          <p:nvPr>
            <p:ph idx="1"/>
          </p:nvPr>
        </p:nvSpPr>
        <p:spPr/>
        <p:txBody>
          <a:bodyPr/>
          <a:lstStyle/>
          <a:p>
            <a:pPr>
              <a:lnSpc>
                <a:spcPct val="111000"/>
              </a:lnSpc>
              <a:spcAft>
                <a:spcPts val="1800"/>
              </a:spcAft>
            </a:pPr>
            <a:r>
              <a:rPr lang="en-US" dirty="0" smtClean="0">
                <a:solidFill>
                  <a:schemeClr val="tx2"/>
                </a:solidFill>
              </a:rPr>
              <a:t>File name: </a:t>
            </a:r>
            <a:r>
              <a:rPr lang="en-US" dirty="0" smtClean="0">
                <a:solidFill>
                  <a:srgbClr val="FF0000"/>
                </a:solidFill>
              </a:rPr>
              <a:t>3_simulation_workshop_confounding_run.do</a:t>
            </a:r>
            <a:endParaRPr lang="en-US" dirty="0">
              <a:solidFill>
                <a:srgbClr val="FF0000"/>
              </a:solidFill>
            </a:endParaRPr>
          </a:p>
          <a:p>
            <a:pPr>
              <a:lnSpc>
                <a:spcPct val="111000"/>
              </a:lnSpc>
              <a:spcAft>
                <a:spcPts val="1800"/>
              </a:spcAft>
            </a:pPr>
            <a:r>
              <a:rPr lang="en-US" dirty="0" smtClean="0">
                <a:solidFill>
                  <a:schemeClr val="tx2"/>
                </a:solidFill>
              </a:rPr>
              <a:t>Call </a:t>
            </a:r>
            <a:r>
              <a:rPr lang="en-US" dirty="0">
                <a:solidFill>
                  <a:schemeClr val="tx2"/>
                </a:solidFill>
              </a:rPr>
              <a:t>the data generation and analysis file B times to generate and </a:t>
            </a:r>
            <a:r>
              <a:rPr lang="en-US" dirty="0" smtClean="0">
                <a:solidFill>
                  <a:schemeClr val="tx2"/>
                </a:solidFill>
              </a:rPr>
              <a:t>analyze </a:t>
            </a:r>
            <a:r>
              <a:rPr lang="en-US" dirty="0">
                <a:solidFill>
                  <a:schemeClr val="tx2"/>
                </a:solidFill>
              </a:rPr>
              <a:t>B data </a:t>
            </a:r>
            <a:r>
              <a:rPr lang="en-US" dirty="0" smtClean="0">
                <a:solidFill>
                  <a:schemeClr val="tx2"/>
                </a:solidFill>
              </a:rPr>
              <a:t>sets</a:t>
            </a:r>
          </a:p>
          <a:p>
            <a:pPr>
              <a:lnSpc>
                <a:spcPct val="111000"/>
              </a:lnSpc>
              <a:spcAft>
                <a:spcPts val="1800"/>
              </a:spcAft>
            </a:pPr>
            <a:r>
              <a:rPr lang="en-US" dirty="0" smtClean="0">
                <a:solidFill>
                  <a:schemeClr val="tx2"/>
                </a:solidFill>
              </a:rPr>
              <a:t>Summarize </a:t>
            </a:r>
            <a:r>
              <a:rPr lang="en-US" dirty="0">
                <a:solidFill>
                  <a:schemeClr val="tx2"/>
                </a:solidFill>
              </a:rPr>
              <a:t>results across the B </a:t>
            </a:r>
            <a:r>
              <a:rPr lang="en-US" dirty="0" smtClean="0">
                <a:solidFill>
                  <a:schemeClr val="tx2"/>
                </a:solidFill>
              </a:rPr>
              <a:t>replications</a:t>
            </a:r>
            <a:endParaRPr lang="en-US" dirty="0">
              <a:solidFill>
                <a:schemeClr val="tx2"/>
              </a:solidFill>
            </a:endParaRPr>
          </a:p>
          <a:p>
            <a:pPr>
              <a:lnSpc>
                <a:spcPct val="111000"/>
              </a:lnSpc>
              <a:spcAft>
                <a:spcPts val="1800"/>
              </a:spcAft>
            </a:pPr>
            <a:r>
              <a:rPr lang="en-US" dirty="0" smtClean="0">
                <a:solidFill>
                  <a:schemeClr val="tx2"/>
                </a:solidFill>
              </a:rPr>
              <a:t>Stores </a:t>
            </a:r>
            <a:r>
              <a:rPr lang="en-US" dirty="0">
                <a:solidFill>
                  <a:schemeClr val="tx2"/>
                </a:solidFill>
              </a:rPr>
              <a:t>the results from the B replications </a:t>
            </a:r>
            <a:r>
              <a:rPr lang="en-US" dirty="0" smtClean="0">
                <a:solidFill>
                  <a:schemeClr val="tx2"/>
                </a:solidFill>
              </a:rPr>
              <a:t>(</a:t>
            </a:r>
            <a:r>
              <a:rPr lang="en-US" dirty="0">
                <a:solidFill>
                  <a:schemeClr val="tx2"/>
                </a:solidFill>
              </a:rPr>
              <a:t>one replication = one row in the file</a:t>
            </a:r>
            <a:r>
              <a:rPr lang="en-US" dirty="0" smtClean="0">
                <a:solidFill>
                  <a:schemeClr val="tx2"/>
                </a:solidFill>
              </a:rPr>
              <a:t>)</a:t>
            </a:r>
            <a:endParaRPr lang="en-US" dirty="0">
              <a:solidFill>
                <a:schemeClr val="tx2"/>
              </a:solidFill>
            </a:endParaRPr>
          </a:p>
        </p:txBody>
      </p:sp>
      <p:sp>
        <p:nvSpPr>
          <p:cNvPr id="4" name="Slide Number Placeholder 3"/>
          <p:cNvSpPr>
            <a:spLocks noGrp="1"/>
          </p:cNvSpPr>
          <p:nvPr>
            <p:ph type="sldNum" sz="quarter" idx="4"/>
          </p:nvPr>
        </p:nvSpPr>
        <p:spPr/>
        <p:txBody>
          <a:bodyPr/>
          <a:lstStyle/>
          <a:p>
            <a:fld id="{7BCC8D0D-EAEC-449D-9161-023DFF90F2E2}" type="slidenum">
              <a:rPr lang="en-US" smtClean="0"/>
              <a:pPr/>
              <a:t>31</a:t>
            </a:fld>
            <a:endParaRPr lang="en-US" dirty="0"/>
          </a:p>
        </p:txBody>
      </p:sp>
    </p:spTree>
    <p:extLst>
      <p:ext uri="{BB962C8B-B14F-4D97-AF65-F5344CB8AC3E}">
        <p14:creationId xmlns:p14="http://schemas.microsoft.com/office/powerpoint/2010/main" val="50746583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526" y="438913"/>
            <a:ext cx="11057860" cy="521425"/>
          </a:xfrm>
        </p:spPr>
        <p:txBody>
          <a:bodyPr/>
          <a:lstStyle/>
          <a:p>
            <a:r>
              <a:rPr lang="en-US" sz="3200" dirty="0"/>
              <a:t>Run simulation file</a:t>
            </a:r>
          </a:p>
        </p:txBody>
      </p:sp>
      <p:sp>
        <p:nvSpPr>
          <p:cNvPr id="3" name="Content Placeholder 2"/>
          <p:cNvSpPr>
            <a:spLocks noGrp="1"/>
          </p:cNvSpPr>
          <p:nvPr>
            <p:ph idx="1"/>
          </p:nvPr>
        </p:nvSpPr>
        <p:spPr/>
        <p:txBody>
          <a:bodyPr/>
          <a:lstStyle/>
          <a:p>
            <a:r>
              <a:rPr lang="en-US" dirty="0"/>
              <a:t>The simulate command performs Monte Carlo-type simulations </a:t>
            </a:r>
          </a:p>
          <a:p>
            <a:r>
              <a:rPr lang="en-US" dirty="0"/>
              <a:t>Basic form of the code is: </a:t>
            </a:r>
          </a:p>
          <a:p>
            <a:pPr lvl="1"/>
            <a:r>
              <a:rPr lang="en-US" sz="2000" dirty="0">
                <a:latin typeface="Courier New" panose="02070309020205020404" pitchFamily="49" charset="0"/>
                <a:cs typeface="Courier New" panose="02070309020205020404" pitchFamily="49" charset="0"/>
              </a:rPr>
              <a:t>simulate [list of scalars stored from each replication], reps(B) seed(#): do [data generation and analysis do file]</a:t>
            </a:r>
          </a:p>
          <a:p>
            <a:pPr lvl="1"/>
            <a:r>
              <a:rPr lang="en-US" sz="2000" dirty="0"/>
              <a:t>This will replicate B data sets using the data generating code and perform the analyses in the do file. Then it will pull the results from each replication we stored as scalars so we can summarize results across all B repetitions. </a:t>
            </a:r>
          </a:p>
          <a:p>
            <a:pPr lvl="1"/>
            <a:r>
              <a:rPr lang="en-US" sz="2000" dirty="0">
                <a:latin typeface="Courier New" panose="02070309020205020404" pitchFamily="49" charset="0"/>
                <a:cs typeface="Courier New" panose="02070309020205020404" pitchFamily="49" charset="0"/>
              </a:rPr>
              <a:t>"reps(B)" specifies the number of replications</a:t>
            </a:r>
          </a:p>
          <a:p>
            <a:pPr lvl="1"/>
            <a:r>
              <a:rPr lang="en-US" sz="2000" dirty="0">
                <a:latin typeface="Courier New" panose="02070309020205020404" pitchFamily="49" charset="0"/>
                <a:cs typeface="Courier New" panose="02070309020205020404" pitchFamily="49" charset="0"/>
              </a:rPr>
              <a:t>"seed(#)" specifies the random number seed</a:t>
            </a:r>
          </a:p>
          <a:p>
            <a:pPr lvl="1"/>
            <a:r>
              <a:rPr lang="en-US" sz="2000" dirty="0"/>
              <a:t>Simulate documentation: http://www.stata.com/manuals13/rsimulate.pdf</a:t>
            </a:r>
          </a:p>
          <a:p>
            <a:endParaRPr lang="en-US" sz="2000"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32</a:t>
            </a:fld>
            <a:endParaRPr lang="en-US" dirty="0"/>
          </a:p>
        </p:txBody>
      </p:sp>
    </p:spTree>
    <p:extLst>
      <p:ext uri="{BB962C8B-B14F-4D97-AF65-F5344CB8AC3E}">
        <p14:creationId xmlns:p14="http://schemas.microsoft.com/office/powerpoint/2010/main" val="111185298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90000"/>
                    <a:lumOff val="10000"/>
                  </a:schemeClr>
                </a:solidFill>
              </a:rPr>
              <a:t>Simulation results</a:t>
            </a:r>
            <a:endParaRPr lang="en-US" dirty="0">
              <a:solidFill>
                <a:schemeClr val="tx1">
                  <a:lumMod val="90000"/>
                  <a:lumOff val="10000"/>
                </a:schemeClr>
              </a:solidFill>
            </a:endParaRPr>
          </a:p>
        </p:txBody>
      </p:sp>
      <p:sp>
        <p:nvSpPr>
          <p:cNvPr id="4" name="Slide Number Placeholder 3"/>
          <p:cNvSpPr>
            <a:spLocks noGrp="1"/>
          </p:cNvSpPr>
          <p:nvPr>
            <p:ph type="sldNum" sz="quarter" idx="4"/>
          </p:nvPr>
        </p:nvSpPr>
        <p:spPr/>
        <p:txBody>
          <a:bodyPr/>
          <a:lstStyle/>
          <a:p>
            <a:fld id="{7BCC8D0D-EAEC-449D-9161-023DFF90F2E2}" type="slidenum">
              <a:rPr lang="en-US" smtClean="0"/>
              <a:pPr/>
              <a:t>33</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9643235"/>
              </p:ext>
            </p:extLst>
          </p:nvPr>
        </p:nvGraphicFramePr>
        <p:xfrm>
          <a:off x="579892" y="1104900"/>
          <a:ext cx="11002507" cy="4218215"/>
        </p:xfrm>
        <a:graphic>
          <a:graphicData uri="http://schemas.openxmlformats.org/drawingml/2006/table">
            <a:tbl>
              <a:tblPr firstRow="1" bandRow="1">
                <a:tableStyleId>{21E4AEA4-8DFA-4A89-87EB-49C32662AFE0}</a:tableStyleId>
              </a:tblPr>
              <a:tblGrid>
                <a:gridCol w="925615">
                  <a:extLst>
                    <a:ext uri="{9D8B030D-6E8A-4147-A177-3AD203B41FA5}">
                      <a16:colId xmlns:a16="http://schemas.microsoft.com/office/drawing/2014/main" val="20000"/>
                    </a:ext>
                  </a:extLst>
                </a:gridCol>
                <a:gridCol w="660772">
                  <a:extLst>
                    <a:ext uri="{9D8B030D-6E8A-4147-A177-3AD203B41FA5}">
                      <a16:colId xmlns:a16="http://schemas.microsoft.com/office/drawing/2014/main" val="20001"/>
                    </a:ext>
                  </a:extLst>
                </a:gridCol>
                <a:gridCol w="1127801">
                  <a:extLst>
                    <a:ext uri="{9D8B030D-6E8A-4147-A177-3AD203B41FA5}">
                      <a16:colId xmlns:a16="http://schemas.microsoft.com/office/drawing/2014/main" val="20002"/>
                    </a:ext>
                  </a:extLst>
                </a:gridCol>
                <a:gridCol w="1127801">
                  <a:extLst>
                    <a:ext uri="{9D8B030D-6E8A-4147-A177-3AD203B41FA5}">
                      <a16:colId xmlns:a16="http://schemas.microsoft.com/office/drawing/2014/main" val="20003"/>
                    </a:ext>
                  </a:extLst>
                </a:gridCol>
                <a:gridCol w="845851">
                  <a:extLst>
                    <a:ext uri="{9D8B030D-6E8A-4147-A177-3AD203B41FA5}">
                      <a16:colId xmlns:a16="http://schemas.microsoft.com/office/drawing/2014/main" val="20004"/>
                    </a:ext>
                  </a:extLst>
                </a:gridCol>
                <a:gridCol w="845851">
                  <a:extLst>
                    <a:ext uri="{9D8B030D-6E8A-4147-A177-3AD203B41FA5}">
                      <a16:colId xmlns:a16="http://schemas.microsoft.com/office/drawing/2014/main" val="20005"/>
                    </a:ext>
                  </a:extLst>
                </a:gridCol>
                <a:gridCol w="897287">
                  <a:extLst>
                    <a:ext uri="{9D8B030D-6E8A-4147-A177-3AD203B41FA5}">
                      <a16:colId xmlns:a16="http://schemas.microsoft.com/office/drawing/2014/main" val="20006"/>
                    </a:ext>
                  </a:extLst>
                </a:gridCol>
                <a:gridCol w="897287">
                  <a:extLst>
                    <a:ext uri="{9D8B030D-6E8A-4147-A177-3AD203B41FA5}">
                      <a16:colId xmlns:a16="http://schemas.microsoft.com/office/drawing/2014/main" val="738648582"/>
                    </a:ext>
                  </a:extLst>
                </a:gridCol>
                <a:gridCol w="897287">
                  <a:extLst>
                    <a:ext uri="{9D8B030D-6E8A-4147-A177-3AD203B41FA5}">
                      <a16:colId xmlns:a16="http://schemas.microsoft.com/office/drawing/2014/main" val="3627069570"/>
                    </a:ext>
                  </a:extLst>
                </a:gridCol>
                <a:gridCol w="897287">
                  <a:extLst>
                    <a:ext uri="{9D8B030D-6E8A-4147-A177-3AD203B41FA5}">
                      <a16:colId xmlns:a16="http://schemas.microsoft.com/office/drawing/2014/main" val="1605355539"/>
                    </a:ext>
                  </a:extLst>
                </a:gridCol>
                <a:gridCol w="939834">
                  <a:extLst>
                    <a:ext uri="{9D8B030D-6E8A-4147-A177-3AD203B41FA5}">
                      <a16:colId xmlns:a16="http://schemas.microsoft.com/office/drawing/2014/main" val="3176077020"/>
                    </a:ext>
                  </a:extLst>
                </a:gridCol>
                <a:gridCol w="939834">
                  <a:extLst>
                    <a:ext uri="{9D8B030D-6E8A-4147-A177-3AD203B41FA5}">
                      <a16:colId xmlns:a16="http://schemas.microsoft.com/office/drawing/2014/main" val="1813802238"/>
                    </a:ext>
                  </a:extLst>
                </a:gridCol>
              </a:tblGrid>
              <a:tr h="1260099">
                <a:tc>
                  <a:txBody>
                    <a:bodyPr/>
                    <a:lstStyle/>
                    <a:p>
                      <a:pPr algn="ctr" fontAlgn="b"/>
                      <a:r>
                        <a:rPr lang="en-US" sz="1800" b="1" i="0" u="none" strike="noStrike" dirty="0" smtClean="0">
                          <a:effectLst/>
                          <a:latin typeface="+mj-lt"/>
                        </a:rPr>
                        <a:t>Sample</a:t>
                      </a:r>
                      <a:endParaRPr lang="en-US" sz="1800" b="1" i="0" u="none" strike="noStrike" dirty="0">
                        <a:effectLst/>
                        <a:latin typeface="+mj-lt"/>
                      </a:endParaRPr>
                    </a:p>
                  </a:txBody>
                  <a:tcPr marL="6350" marR="6350" marT="6350" marB="0" anchor="ctr"/>
                </a:tc>
                <a:tc>
                  <a:txBody>
                    <a:bodyPr/>
                    <a:lstStyle/>
                    <a:p>
                      <a:pPr algn="ctr" fontAlgn="b"/>
                      <a:r>
                        <a:rPr lang="en-US" sz="1800" u="none" strike="noStrike" dirty="0" err="1" smtClean="0">
                          <a:effectLst/>
                          <a:latin typeface="+mj-lt"/>
                        </a:rPr>
                        <a:t>MeanU</a:t>
                      </a:r>
                      <a:endParaRPr lang="en-US" sz="1800" b="0" i="0" u="none" strike="noStrike" dirty="0">
                        <a:effectLst/>
                        <a:latin typeface="+mj-lt"/>
                      </a:endParaRPr>
                    </a:p>
                  </a:txBody>
                  <a:tcPr marL="6350" marR="6350" marT="6350" marB="0" anchor="ctr"/>
                </a:tc>
                <a:tc>
                  <a:txBody>
                    <a:bodyPr/>
                    <a:lstStyle/>
                    <a:p>
                      <a:pPr algn="ctr" fontAlgn="b"/>
                      <a:r>
                        <a:rPr lang="en-US" sz="1800" u="none" strike="noStrike" dirty="0" err="1" smtClean="0">
                          <a:effectLst/>
                          <a:latin typeface="+mj-lt"/>
                        </a:rPr>
                        <a:t>Prev</a:t>
                      </a:r>
                      <a:endParaRPr lang="en-US" sz="1800" u="none" strike="noStrike" dirty="0" smtClean="0">
                        <a:effectLst/>
                        <a:latin typeface="+mj-lt"/>
                      </a:endParaRPr>
                    </a:p>
                    <a:p>
                      <a:pPr algn="ctr" fontAlgn="b"/>
                      <a:r>
                        <a:rPr lang="en-US" sz="1800" u="none" strike="noStrike" baseline="0" dirty="0" smtClean="0">
                          <a:effectLst/>
                          <a:latin typeface="+mj-lt"/>
                        </a:rPr>
                        <a:t>exposure</a:t>
                      </a:r>
                      <a:endParaRPr lang="en-US" sz="1800" b="0" i="0" u="none" strike="noStrike" baseline="0" dirty="0">
                        <a:effectLst/>
                        <a:latin typeface="+mj-lt"/>
                      </a:endParaRPr>
                    </a:p>
                  </a:txBody>
                  <a:tcPr marL="6350" marR="6350" marT="6350" marB="0" anchor="ctr"/>
                </a:tc>
                <a:tc>
                  <a:txBody>
                    <a:bodyPr/>
                    <a:lstStyle/>
                    <a:p>
                      <a:pPr algn="ctr" fontAlgn="b"/>
                      <a:r>
                        <a:rPr lang="en-US" sz="1800" u="none" strike="noStrike" dirty="0" err="1" smtClean="0">
                          <a:effectLst/>
                          <a:latin typeface="+mj-lt"/>
                        </a:rPr>
                        <a:t>Prev</a:t>
                      </a:r>
                      <a:endParaRPr lang="en-US" sz="1800" u="none" strike="noStrike" dirty="0" smtClean="0">
                        <a:effectLst/>
                        <a:latin typeface="+mj-lt"/>
                      </a:endParaRPr>
                    </a:p>
                    <a:p>
                      <a:pPr algn="ctr" fontAlgn="b"/>
                      <a:r>
                        <a:rPr lang="en-US" sz="1800" u="none" strike="noStrike" baseline="0" dirty="0" smtClean="0">
                          <a:effectLst/>
                          <a:latin typeface="+mj-lt"/>
                        </a:rPr>
                        <a:t>outcome</a:t>
                      </a:r>
                      <a:endParaRPr lang="en-US" sz="1800" b="0" i="0" u="none" strike="noStrike" baseline="0" dirty="0">
                        <a:effectLst/>
                        <a:latin typeface="+mj-lt"/>
                      </a:endParaRPr>
                    </a:p>
                  </a:txBody>
                  <a:tcPr marL="6350" marR="6350" marT="6350" marB="0" anchor="ctr"/>
                </a:tc>
                <a:tc>
                  <a:txBody>
                    <a:bodyPr/>
                    <a:lstStyle/>
                    <a:p>
                      <a:pPr algn="ctr" fontAlgn="b"/>
                      <a:r>
                        <a:rPr lang="en-US" sz="1800" u="none" strike="noStrike" dirty="0" err="1" smtClean="0">
                          <a:effectLst/>
                          <a:latin typeface="+mj-lt"/>
                        </a:rPr>
                        <a:t>OR</a:t>
                      </a:r>
                      <a:r>
                        <a:rPr lang="en-US" sz="1800" u="none" strike="noStrike" baseline="-25000" dirty="0" err="1" smtClean="0">
                          <a:effectLst/>
                          <a:latin typeface="+mj-lt"/>
                        </a:rPr>
                        <a:t>adj</a:t>
                      </a:r>
                      <a:endParaRPr lang="en-US" sz="1800" b="0" i="0" u="none" strike="noStrike" baseline="-25000" dirty="0">
                        <a:effectLst/>
                        <a:latin typeface="+mj-lt"/>
                      </a:endParaRPr>
                    </a:p>
                  </a:txBody>
                  <a:tcPr marL="6350" marR="6350" marT="6350" marB="0" anchor="ctr"/>
                </a:tc>
                <a:tc>
                  <a:txBody>
                    <a:bodyPr/>
                    <a:lstStyle/>
                    <a:p>
                      <a:pPr algn="ctr" fontAlgn="b"/>
                      <a:r>
                        <a:rPr lang="en-US" sz="1800" u="none" strike="noStrike" dirty="0" err="1" smtClean="0">
                          <a:effectLst/>
                          <a:latin typeface="+mj-lt"/>
                        </a:rPr>
                        <a:t>OR</a:t>
                      </a:r>
                      <a:r>
                        <a:rPr lang="en-US" sz="1800" u="none" strike="noStrike" baseline="-25000" dirty="0" err="1" smtClean="0">
                          <a:effectLst/>
                          <a:latin typeface="+mj-lt"/>
                        </a:rPr>
                        <a:t>crude</a:t>
                      </a:r>
                      <a:endParaRPr lang="en-US" sz="1800" b="0" i="0" u="none" strike="noStrike" baseline="-25000" dirty="0">
                        <a:effectLst/>
                        <a:latin typeface="+mj-lt"/>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smtClean="0">
                          <a:effectLst/>
                          <a:latin typeface="+mj-lt"/>
                        </a:rPr>
                        <a:t>Lower CL </a:t>
                      </a:r>
                      <a:r>
                        <a:rPr lang="en-US" sz="1800" b="1" u="none" strike="noStrike" kern="1200" dirty="0" err="1" smtClean="0">
                          <a:solidFill>
                            <a:schemeClr val="lt1"/>
                          </a:solidFill>
                          <a:effectLst/>
                          <a:latin typeface="+mj-lt"/>
                          <a:ea typeface="+mn-ea"/>
                          <a:cs typeface="+mn-cs"/>
                        </a:rPr>
                        <a:t>OR</a:t>
                      </a:r>
                      <a:r>
                        <a:rPr lang="en-US" sz="1800" b="1" u="none" strike="noStrike" kern="1200" baseline="-25000" dirty="0" err="1" smtClean="0">
                          <a:solidFill>
                            <a:schemeClr val="lt1"/>
                          </a:solidFill>
                          <a:effectLst/>
                          <a:latin typeface="+mj-lt"/>
                          <a:ea typeface="+mn-ea"/>
                          <a:cs typeface="+mn-cs"/>
                        </a:rPr>
                        <a:t>adj</a:t>
                      </a:r>
                      <a:endParaRPr lang="en-US" sz="1800" b="0" i="0" u="none" strike="noStrike" kern="1200" baseline="-25000" dirty="0" smtClean="0">
                        <a:solidFill>
                          <a:schemeClr val="lt1"/>
                        </a:solidFill>
                        <a:effectLst/>
                        <a:latin typeface="+mj-lt"/>
                        <a:ea typeface="+mn-ea"/>
                        <a:cs typeface="+mn-cs"/>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u="none" strike="noStrike" kern="1200" dirty="0" smtClean="0">
                          <a:solidFill>
                            <a:schemeClr val="lt1"/>
                          </a:solidFill>
                          <a:effectLst/>
                          <a:latin typeface="+mj-lt"/>
                          <a:ea typeface="+mn-ea"/>
                          <a:cs typeface="+mn-cs"/>
                        </a:rPr>
                        <a:t>Upper</a:t>
                      </a:r>
                      <a:r>
                        <a:rPr lang="en-US" sz="1800" b="1" u="none" strike="noStrike" kern="1200" baseline="0" dirty="0" smtClean="0">
                          <a:solidFill>
                            <a:schemeClr val="lt1"/>
                          </a:solidFill>
                          <a:effectLst/>
                          <a:latin typeface="+mj-lt"/>
                          <a:ea typeface="+mn-ea"/>
                          <a:cs typeface="+mn-cs"/>
                        </a:rPr>
                        <a:t> </a:t>
                      </a:r>
                      <a:r>
                        <a:rPr lang="en-US" sz="1800" b="1" u="none" strike="noStrike" kern="1200" dirty="0" smtClean="0">
                          <a:solidFill>
                            <a:schemeClr val="lt1"/>
                          </a:solidFill>
                          <a:effectLst/>
                          <a:latin typeface="+mj-lt"/>
                          <a:ea typeface="+mn-ea"/>
                          <a:cs typeface="+mn-cs"/>
                        </a:rPr>
                        <a:t>CL </a:t>
                      </a:r>
                      <a:r>
                        <a:rPr lang="en-US" sz="1800" b="1" u="none" strike="noStrike" kern="1200" dirty="0" err="1" smtClean="0">
                          <a:solidFill>
                            <a:schemeClr val="lt1"/>
                          </a:solidFill>
                          <a:effectLst/>
                          <a:latin typeface="+mj-lt"/>
                          <a:ea typeface="+mn-ea"/>
                          <a:cs typeface="+mn-cs"/>
                        </a:rPr>
                        <a:t>OR</a:t>
                      </a:r>
                      <a:r>
                        <a:rPr lang="en-US" sz="1800" b="1" u="none" strike="noStrike" kern="1200" baseline="-25000" dirty="0" err="1" smtClean="0">
                          <a:solidFill>
                            <a:schemeClr val="lt1"/>
                          </a:solidFill>
                          <a:effectLst/>
                          <a:latin typeface="+mj-lt"/>
                          <a:ea typeface="+mn-ea"/>
                          <a:cs typeface="+mn-cs"/>
                        </a:rPr>
                        <a:t>adj</a:t>
                      </a:r>
                      <a:endParaRPr lang="en-US" sz="1800" b="0" i="0" u="none" strike="noStrike" kern="1200" baseline="-25000" dirty="0" smtClean="0">
                        <a:solidFill>
                          <a:schemeClr val="lt1"/>
                        </a:solidFill>
                        <a:effectLst/>
                        <a:latin typeface="+mj-lt"/>
                        <a:ea typeface="+mn-ea"/>
                        <a:cs typeface="+mn-cs"/>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smtClean="0">
                          <a:effectLst/>
                          <a:latin typeface="+mj-lt"/>
                        </a:rPr>
                        <a:t>Lower CL </a:t>
                      </a:r>
                      <a:r>
                        <a:rPr lang="en-US" sz="1800" b="1" u="none" strike="noStrike" kern="1200" dirty="0" err="1" smtClean="0">
                          <a:solidFill>
                            <a:schemeClr val="lt1"/>
                          </a:solidFill>
                          <a:effectLst/>
                          <a:latin typeface="+mj-lt"/>
                          <a:ea typeface="+mn-ea"/>
                          <a:cs typeface="+mn-cs"/>
                        </a:rPr>
                        <a:t>OR</a:t>
                      </a:r>
                      <a:r>
                        <a:rPr lang="en-US" sz="1800" b="1" u="none" strike="noStrike" kern="1200" baseline="-25000" dirty="0" err="1" smtClean="0">
                          <a:solidFill>
                            <a:schemeClr val="lt1"/>
                          </a:solidFill>
                          <a:effectLst/>
                          <a:latin typeface="+mj-lt"/>
                          <a:ea typeface="+mn-ea"/>
                          <a:cs typeface="+mn-cs"/>
                        </a:rPr>
                        <a:t>crude</a:t>
                      </a:r>
                      <a:endParaRPr lang="en-US" sz="1800" b="0" i="0" u="none" strike="noStrike" kern="1200" baseline="-25000" dirty="0" smtClean="0">
                        <a:solidFill>
                          <a:schemeClr val="lt1"/>
                        </a:solidFill>
                        <a:effectLst/>
                        <a:latin typeface="+mj-lt"/>
                        <a:ea typeface="+mn-ea"/>
                        <a:cs typeface="+mn-cs"/>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u="none" strike="noStrike" kern="1200" dirty="0" smtClean="0">
                          <a:solidFill>
                            <a:schemeClr val="lt1"/>
                          </a:solidFill>
                          <a:effectLst/>
                          <a:latin typeface="+mj-lt"/>
                          <a:ea typeface="+mn-ea"/>
                          <a:cs typeface="+mn-cs"/>
                        </a:rPr>
                        <a:t>Upper</a:t>
                      </a:r>
                      <a:r>
                        <a:rPr lang="en-US" sz="1800" b="1" u="none" strike="noStrike" kern="1200" baseline="0" dirty="0" smtClean="0">
                          <a:solidFill>
                            <a:schemeClr val="lt1"/>
                          </a:solidFill>
                          <a:effectLst/>
                          <a:latin typeface="+mj-lt"/>
                          <a:ea typeface="+mn-ea"/>
                          <a:cs typeface="+mn-cs"/>
                        </a:rPr>
                        <a:t> </a:t>
                      </a:r>
                      <a:r>
                        <a:rPr lang="en-US" sz="1800" b="1" u="none" strike="noStrike" kern="1200" dirty="0" smtClean="0">
                          <a:solidFill>
                            <a:schemeClr val="lt1"/>
                          </a:solidFill>
                          <a:effectLst/>
                          <a:latin typeface="+mj-lt"/>
                          <a:ea typeface="+mn-ea"/>
                          <a:cs typeface="+mn-cs"/>
                        </a:rPr>
                        <a:t>CL </a:t>
                      </a:r>
                      <a:r>
                        <a:rPr lang="en-US" sz="1800" b="1" u="none" strike="noStrike" kern="1200" dirty="0" err="1" smtClean="0">
                          <a:solidFill>
                            <a:schemeClr val="lt1"/>
                          </a:solidFill>
                          <a:effectLst/>
                          <a:latin typeface="+mj-lt"/>
                          <a:ea typeface="+mn-ea"/>
                          <a:cs typeface="+mn-cs"/>
                        </a:rPr>
                        <a:t>OR</a:t>
                      </a:r>
                      <a:r>
                        <a:rPr lang="en-US" sz="1800" b="1" u="none" strike="noStrike" kern="1200" baseline="-25000" dirty="0" err="1" smtClean="0">
                          <a:solidFill>
                            <a:schemeClr val="lt1"/>
                          </a:solidFill>
                          <a:effectLst/>
                          <a:latin typeface="+mj-lt"/>
                          <a:ea typeface="+mn-ea"/>
                          <a:cs typeface="+mn-cs"/>
                        </a:rPr>
                        <a:t>crude</a:t>
                      </a:r>
                      <a:endParaRPr lang="en-US" sz="1800" b="0" i="0" u="none" strike="noStrike" kern="1200" baseline="-25000" dirty="0" smtClean="0">
                        <a:solidFill>
                          <a:schemeClr val="lt1"/>
                        </a:solidFill>
                        <a:effectLst/>
                        <a:latin typeface="+mj-lt"/>
                        <a:ea typeface="+mn-ea"/>
                        <a:cs typeface="+mn-cs"/>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smtClean="0">
                          <a:effectLst/>
                          <a:latin typeface="+mj-lt"/>
                        </a:rPr>
                        <a:t>95% CI covers</a:t>
                      </a:r>
                      <a:r>
                        <a:rPr lang="en-US" sz="1800" u="none" strike="noStrike" baseline="0" dirty="0" smtClean="0">
                          <a:effectLst/>
                          <a:latin typeface="+mj-lt"/>
                        </a:rPr>
                        <a:t> truth </a:t>
                      </a:r>
                      <a:r>
                        <a:rPr lang="en-US" sz="1800" b="1" u="none" strike="noStrike" kern="1200" dirty="0" err="1" smtClean="0">
                          <a:solidFill>
                            <a:schemeClr val="lt1"/>
                          </a:solidFill>
                          <a:effectLst/>
                          <a:latin typeface="+mj-lt"/>
                          <a:ea typeface="+mn-ea"/>
                          <a:cs typeface="+mn-cs"/>
                        </a:rPr>
                        <a:t>OR</a:t>
                      </a:r>
                      <a:r>
                        <a:rPr lang="en-US" sz="1800" b="1" u="none" strike="noStrike" kern="1200" baseline="-25000" dirty="0" err="1" smtClean="0">
                          <a:solidFill>
                            <a:schemeClr val="lt1"/>
                          </a:solidFill>
                          <a:effectLst/>
                          <a:latin typeface="+mj-lt"/>
                          <a:ea typeface="+mn-ea"/>
                          <a:cs typeface="+mn-cs"/>
                        </a:rPr>
                        <a:t>adj</a:t>
                      </a:r>
                      <a:endParaRPr lang="en-US" sz="1800" b="0" i="0" u="none" strike="noStrike" kern="1200" baseline="-25000" dirty="0" smtClean="0">
                        <a:solidFill>
                          <a:schemeClr val="lt1"/>
                        </a:solidFill>
                        <a:effectLst/>
                        <a:latin typeface="+mj-lt"/>
                        <a:ea typeface="+mn-ea"/>
                        <a:cs typeface="+mn-cs"/>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u="none" strike="noStrike" kern="1200" dirty="0" smtClean="0">
                          <a:solidFill>
                            <a:schemeClr val="lt1"/>
                          </a:solidFill>
                          <a:effectLst/>
                          <a:latin typeface="+mj-lt"/>
                          <a:ea typeface="+mn-ea"/>
                          <a:cs typeface="+mn-cs"/>
                        </a:rPr>
                        <a:t>95% CI covers truth </a:t>
                      </a:r>
                      <a:r>
                        <a:rPr lang="en-US" sz="1800" b="1" u="none" strike="noStrike" kern="1200" dirty="0" err="1" smtClean="0">
                          <a:solidFill>
                            <a:schemeClr val="lt1"/>
                          </a:solidFill>
                          <a:effectLst/>
                          <a:latin typeface="+mj-lt"/>
                          <a:ea typeface="+mn-ea"/>
                          <a:cs typeface="+mn-cs"/>
                        </a:rPr>
                        <a:t>OR</a:t>
                      </a:r>
                      <a:r>
                        <a:rPr lang="en-US" sz="1800" b="1" u="none" strike="noStrike" kern="1200" baseline="-25000" dirty="0" err="1" smtClean="0">
                          <a:solidFill>
                            <a:schemeClr val="lt1"/>
                          </a:solidFill>
                          <a:effectLst/>
                          <a:latin typeface="+mj-lt"/>
                          <a:ea typeface="+mn-ea"/>
                          <a:cs typeface="+mn-cs"/>
                        </a:rPr>
                        <a:t>crude</a:t>
                      </a:r>
                      <a:endParaRPr lang="en-US" sz="1800" b="0" i="0" u="none" strike="noStrike" kern="1200" baseline="-25000" dirty="0" smtClean="0">
                        <a:solidFill>
                          <a:schemeClr val="lt1"/>
                        </a:solidFill>
                        <a:effectLst/>
                        <a:latin typeface="+mj-lt"/>
                        <a:ea typeface="+mn-ea"/>
                        <a:cs typeface="+mn-cs"/>
                      </a:endParaRPr>
                    </a:p>
                  </a:txBody>
                  <a:tcPr marL="6350" marR="6350" marT="6350" marB="0" anchor="ctr"/>
                </a:tc>
                <a:extLst>
                  <a:ext uri="{0D108BD9-81ED-4DB2-BD59-A6C34878D82A}">
                    <a16:rowId xmlns:a16="http://schemas.microsoft.com/office/drawing/2014/main" val="10000"/>
                  </a:ext>
                </a:extLst>
              </a:tr>
              <a:tr h="633675">
                <a:tc>
                  <a:txBody>
                    <a:bodyPr/>
                    <a:lstStyle/>
                    <a:p>
                      <a:pPr algn="ctr" fontAlgn="b"/>
                      <a:r>
                        <a:rPr lang="en-US" sz="1800" b="0" i="0" u="none" strike="noStrike" dirty="0" smtClean="0">
                          <a:effectLst/>
                          <a:latin typeface="+mj-lt"/>
                        </a:rPr>
                        <a:t>1</a:t>
                      </a:r>
                    </a:p>
                  </a:txBody>
                  <a:tcPr marL="6350" marR="6350" marT="6350" marB="0" anchor="ctr"/>
                </a:tc>
                <a:tc>
                  <a:txBody>
                    <a:bodyPr/>
                    <a:lstStyle/>
                    <a:p>
                      <a:pPr algn="ctr" rtl="0" fontAlgn="b"/>
                      <a:r>
                        <a:rPr lang="en-US" sz="1800" b="0" i="0" u="none" strike="noStrike" dirty="0">
                          <a:solidFill>
                            <a:srgbClr val="052049"/>
                          </a:solidFill>
                          <a:effectLst/>
                          <a:latin typeface="+mj-lt"/>
                        </a:rPr>
                        <a:t>0.010</a:t>
                      </a:r>
                    </a:p>
                  </a:txBody>
                  <a:tcPr marL="6350" marR="6350" marT="6350" marB="0" anchor="ctr"/>
                </a:tc>
                <a:tc>
                  <a:txBody>
                    <a:bodyPr/>
                    <a:lstStyle/>
                    <a:p>
                      <a:pPr algn="ctr" rtl="0" fontAlgn="b"/>
                      <a:r>
                        <a:rPr lang="en-US" sz="1800" b="0" i="0" u="none" strike="noStrike" dirty="0">
                          <a:solidFill>
                            <a:srgbClr val="052049"/>
                          </a:solidFill>
                          <a:effectLst/>
                          <a:latin typeface="+mj-lt"/>
                        </a:rPr>
                        <a:t>0.234</a:t>
                      </a:r>
                    </a:p>
                  </a:txBody>
                  <a:tcPr marL="6350" marR="6350" marT="6350" marB="0" anchor="ctr"/>
                </a:tc>
                <a:tc>
                  <a:txBody>
                    <a:bodyPr/>
                    <a:lstStyle/>
                    <a:p>
                      <a:pPr algn="ctr" rtl="0" fontAlgn="b"/>
                      <a:r>
                        <a:rPr lang="en-US" sz="1800" b="0" i="0" u="none" strike="noStrike" dirty="0">
                          <a:solidFill>
                            <a:srgbClr val="052049"/>
                          </a:solidFill>
                          <a:effectLst/>
                          <a:latin typeface="+mj-lt"/>
                        </a:rPr>
                        <a:t>0.111</a:t>
                      </a:r>
                    </a:p>
                  </a:txBody>
                  <a:tcPr marL="6350" marR="6350" marT="6350" marB="0" anchor="ctr"/>
                </a:tc>
                <a:tc>
                  <a:txBody>
                    <a:bodyPr/>
                    <a:lstStyle/>
                    <a:p>
                      <a:pPr algn="ctr" rtl="0" fontAlgn="b"/>
                      <a:r>
                        <a:rPr lang="en-US" sz="1800" b="0" i="0" u="none" strike="noStrike">
                          <a:solidFill>
                            <a:srgbClr val="052049"/>
                          </a:solidFill>
                          <a:effectLst/>
                          <a:latin typeface="+mj-lt"/>
                        </a:rPr>
                        <a:t>1.14</a:t>
                      </a:r>
                    </a:p>
                  </a:txBody>
                  <a:tcPr marL="6350" marR="6350" marT="6350" marB="0" anchor="ctr"/>
                </a:tc>
                <a:tc>
                  <a:txBody>
                    <a:bodyPr/>
                    <a:lstStyle/>
                    <a:p>
                      <a:pPr algn="ctr" rtl="0" fontAlgn="b"/>
                      <a:r>
                        <a:rPr lang="en-US" sz="1800" b="0" i="0" u="none" strike="noStrike" dirty="0">
                          <a:solidFill>
                            <a:srgbClr val="052049"/>
                          </a:solidFill>
                          <a:effectLst/>
                          <a:latin typeface="+mj-lt"/>
                        </a:rPr>
                        <a:t>1.75</a:t>
                      </a:r>
                    </a:p>
                  </a:txBody>
                  <a:tcPr marL="6350" marR="6350" marT="6350" marB="0" anchor="ctr"/>
                </a:tc>
                <a:tc>
                  <a:txBody>
                    <a:bodyPr/>
                    <a:lstStyle/>
                    <a:p>
                      <a:pPr algn="ctr" rtl="0" fontAlgn="b"/>
                      <a:r>
                        <a:rPr lang="en-US" sz="1800" b="0" i="0" u="none" strike="noStrike">
                          <a:solidFill>
                            <a:srgbClr val="052049"/>
                          </a:solidFill>
                          <a:effectLst/>
                          <a:latin typeface="+mj-lt"/>
                        </a:rPr>
                        <a:t>0.93</a:t>
                      </a:r>
                    </a:p>
                  </a:txBody>
                  <a:tcPr marL="6350" marR="6350" marT="6350" marB="0" anchor="ctr"/>
                </a:tc>
                <a:tc>
                  <a:txBody>
                    <a:bodyPr/>
                    <a:lstStyle/>
                    <a:p>
                      <a:pPr algn="ctr" rtl="0" fontAlgn="b"/>
                      <a:r>
                        <a:rPr lang="en-US" sz="1800" b="0" i="0" u="none" strike="noStrike">
                          <a:solidFill>
                            <a:srgbClr val="052049"/>
                          </a:solidFill>
                          <a:effectLst/>
                          <a:latin typeface="+mj-lt"/>
                        </a:rPr>
                        <a:t>1.40</a:t>
                      </a:r>
                    </a:p>
                  </a:txBody>
                  <a:tcPr marL="6350" marR="6350" marT="6350" marB="0" anchor="ctr"/>
                </a:tc>
                <a:tc>
                  <a:txBody>
                    <a:bodyPr/>
                    <a:lstStyle/>
                    <a:p>
                      <a:pPr algn="ctr" rtl="0" fontAlgn="b"/>
                      <a:r>
                        <a:rPr lang="en-US" sz="1800" b="0" i="0" u="none" strike="noStrike">
                          <a:solidFill>
                            <a:srgbClr val="052049"/>
                          </a:solidFill>
                          <a:effectLst/>
                          <a:latin typeface="+mj-lt"/>
                        </a:rPr>
                        <a:t>1.44</a:t>
                      </a:r>
                    </a:p>
                  </a:txBody>
                  <a:tcPr marL="6350" marR="6350" marT="6350" marB="0" anchor="ctr"/>
                </a:tc>
                <a:tc>
                  <a:txBody>
                    <a:bodyPr/>
                    <a:lstStyle/>
                    <a:p>
                      <a:pPr algn="ctr" rtl="0" fontAlgn="b"/>
                      <a:r>
                        <a:rPr lang="en-US" sz="1800" b="0" i="0" u="none" strike="noStrike">
                          <a:solidFill>
                            <a:srgbClr val="052049"/>
                          </a:solidFill>
                          <a:effectLst/>
                          <a:latin typeface="+mj-lt"/>
                        </a:rPr>
                        <a:t>2.11</a:t>
                      </a:r>
                    </a:p>
                  </a:txBody>
                  <a:tcPr marL="6350" marR="6350" marT="6350" marB="0" anchor="ctr"/>
                </a:tc>
                <a:tc>
                  <a:txBody>
                    <a:bodyPr/>
                    <a:lstStyle/>
                    <a:p>
                      <a:pPr algn="ctr" fontAlgn="b"/>
                      <a:r>
                        <a:rPr lang="en-US" sz="1800" u="none" strike="noStrike" dirty="0">
                          <a:effectLst/>
                          <a:latin typeface="+mj-lt"/>
                        </a:rPr>
                        <a:t>1</a:t>
                      </a:r>
                      <a:endParaRPr lang="en-US" sz="1800" b="0" i="0" u="none" strike="noStrike" dirty="0">
                        <a:effectLst/>
                        <a:latin typeface="+mj-lt"/>
                      </a:endParaRPr>
                    </a:p>
                  </a:txBody>
                  <a:tcPr marL="6350" marR="6350" marT="6350" marB="0" anchor="ctr"/>
                </a:tc>
                <a:tc>
                  <a:txBody>
                    <a:bodyPr/>
                    <a:lstStyle/>
                    <a:p>
                      <a:pPr algn="ctr" fontAlgn="b"/>
                      <a:r>
                        <a:rPr lang="en-US" sz="1800" u="none" strike="noStrike">
                          <a:effectLst/>
                          <a:latin typeface="+mj-lt"/>
                        </a:rPr>
                        <a:t>0</a:t>
                      </a:r>
                      <a:endParaRPr lang="en-US" sz="1800" b="0" i="0" u="none" strike="noStrike">
                        <a:effectLst/>
                        <a:latin typeface="+mj-lt"/>
                      </a:endParaRPr>
                    </a:p>
                  </a:txBody>
                  <a:tcPr marL="6350" marR="6350" marT="6350" marB="0" anchor="ctr"/>
                </a:tc>
                <a:extLst>
                  <a:ext uri="{0D108BD9-81ED-4DB2-BD59-A6C34878D82A}">
                    <a16:rowId xmlns:a16="http://schemas.microsoft.com/office/drawing/2014/main" val="10001"/>
                  </a:ext>
                </a:extLst>
              </a:tr>
              <a:tr h="633675">
                <a:tc>
                  <a:txBody>
                    <a:bodyPr/>
                    <a:lstStyle/>
                    <a:p>
                      <a:pPr algn="ctr" fontAlgn="b"/>
                      <a:r>
                        <a:rPr lang="en-US" sz="1800" b="0" i="0" u="none" strike="noStrike" dirty="0" smtClean="0">
                          <a:effectLst/>
                          <a:latin typeface="+mj-lt"/>
                        </a:rPr>
                        <a:t>2</a:t>
                      </a:r>
                      <a:endParaRPr lang="en-US" sz="1800" b="0" i="0" u="none" strike="noStrike" dirty="0">
                        <a:effectLst/>
                        <a:latin typeface="+mj-lt"/>
                      </a:endParaRPr>
                    </a:p>
                  </a:txBody>
                  <a:tcPr marL="6350" marR="6350" marT="6350" marB="0" anchor="ctr"/>
                </a:tc>
                <a:tc>
                  <a:txBody>
                    <a:bodyPr/>
                    <a:lstStyle/>
                    <a:p>
                      <a:pPr algn="ctr" rtl="0" fontAlgn="b"/>
                      <a:r>
                        <a:rPr lang="en-US" sz="1800" b="0" i="0" u="none" strike="noStrike" dirty="0">
                          <a:solidFill>
                            <a:srgbClr val="052049"/>
                          </a:solidFill>
                          <a:effectLst/>
                          <a:latin typeface="+mj-lt"/>
                        </a:rPr>
                        <a:t>-0.006</a:t>
                      </a:r>
                    </a:p>
                  </a:txBody>
                  <a:tcPr marL="6350" marR="6350" marT="6350" marB="0" anchor="ctr"/>
                </a:tc>
                <a:tc>
                  <a:txBody>
                    <a:bodyPr/>
                    <a:lstStyle/>
                    <a:p>
                      <a:pPr algn="ctr" rtl="0" fontAlgn="b"/>
                      <a:r>
                        <a:rPr lang="en-US" sz="1800" b="0" i="0" u="none" strike="noStrike" dirty="0">
                          <a:solidFill>
                            <a:srgbClr val="052049"/>
                          </a:solidFill>
                          <a:effectLst/>
                          <a:latin typeface="+mj-lt"/>
                        </a:rPr>
                        <a:t>0.208</a:t>
                      </a:r>
                    </a:p>
                  </a:txBody>
                  <a:tcPr marL="6350" marR="6350" marT="6350" marB="0" anchor="ctr"/>
                </a:tc>
                <a:tc>
                  <a:txBody>
                    <a:bodyPr/>
                    <a:lstStyle/>
                    <a:p>
                      <a:pPr algn="ctr" rtl="0" fontAlgn="b"/>
                      <a:r>
                        <a:rPr lang="en-US" sz="1800" b="0" i="0" u="none" strike="noStrike" dirty="0">
                          <a:solidFill>
                            <a:srgbClr val="052049"/>
                          </a:solidFill>
                          <a:effectLst/>
                          <a:latin typeface="+mj-lt"/>
                        </a:rPr>
                        <a:t>0.115</a:t>
                      </a:r>
                    </a:p>
                  </a:txBody>
                  <a:tcPr marL="6350" marR="6350" marT="6350" marB="0" anchor="ctr"/>
                </a:tc>
                <a:tc>
                  <a:txBody>
                    <a:bodyPr/>
                    <a:lstStyle/>
                    <a:p>
                      <a:pPr algn="ctr" rtl="0" fontAlgn="b"/>
                      <a:r>
                        <a:rPr lang="en-US" sz="1800" b="0" i="0" u="none" strike="noStrike">
                          <a:solidFill>
                            <a:srgbClr val="052049"/>
                          </a:solidFill>
                          <a:effectLst/>
                          <a:latin typeface="+mj-lt"/>
                        </a:rPr>
                        <a:t>1.15</a:t>
                      </a:r>
                    </a:p>
                  </a:txBody>
                  <a:tcPr marL="6350" marR="6350" marT="6350" marB="0" anchor="ctr"/>
                </a:tc>
                <a:tc>
                  <a:txBody>
                    <a:bodyPr/>
                    <a:lstStyle/>
                    <a:p>
                      <a:pPr algn="ctr" rtl="0" fontAlgn="b"/>
                      <a:r>
                        <a:rPr lang="en-US" sz="1800" b="0" i="0" u="none" strike="noStrike" dirty="0">
                          <a:solidFill>
                            <a:srgbClr val="052049"/>
                          </a:solidFill>
                          <a:effectLst/>
                          <a:latin typeface="+mj-lt"/>
                        </a:rPr>
                        <a:t>1.70</a:t>
                      </a:r>
                    </a:p>
                  </a:txBody>
                  <a:tcPr marL="6350" marR="6350" marT="6350" marB="0" anchor="ctr"/>
                </a:tc>
                <a:tc>
                  <a:txBody>
                    <a:bodyPr/>
                    <a:lstStyle/>
                    <a:p>
                      <a:pPr algn="ctr" rtl="0" fontAlgn="b"/>
                      <a:r>
                        <a:rPr lang="en-US" sz="1800" b="0" i="0" u="none" strike="noStrike">
                          <a:solidFill>
                            <a:srgbClr val="052049"/>
                          </a:solidFill>
                          <a:effectLst/>
                          <a:latin typeface="+mj-lt"/>
                        </a:rPr>
                        <a:t>0.94</a:t>
                      </a:r>
                    </a:p>
                  </a:txBody>
                  <a:tcPr marL="6350" marR="6350" marT="6350" marB="0" anchor="ctr"/>
                </a:tc>
                <a:tc>
                  <a:txBody>
                    <a:bodyPr/>
                    <a:lstStyle/>
                    <a:p>
                      <a:pPr algn="ctr" rtl="0" fontAlgn="b"/>
                      <a:r>
                        <a:rPr lang="en-US" sz="1800" b="0" i="0" u="none" strike="noStrike">
                          <a:solidFill>
                            <a:srgbClr val="052049"/>
                          </a:solidFill>
                          <a:effectLst/>
                          <a:latin typeface="+mj-lt"/>
                        </a:rPr>
                        <a:t>1.41</a:t>
                      </a:r>
                    </a:p>
                  </a:txBody>
                  <a:tcPr marL="6350" marR="6350" marT="6350" marB="0" anchor="ctr"/>
                </a:tc>
                <a:tc>
                  <a:txBody>
                    <a:bodyPr/>
                    <a:lstStyle/>
                    <a:p>
                      <a:pPr algn="ctr" rtl="0" fontAlgn="b"/>
                      <a:r>
                        <a:rPr lang="en-US" sz="1800" b="0" i="0" u="none" strike="noStrike">
                          <a:solidFill>
                            <a:srgbClr val="052049"/>
                          </a:solidFill>
                          <a:effectLst/>
                          <a:latin typeface="+mj-lt"/>
                        </a:rPr>
                        <a:t>1.40</a:t>
                      </a:r>
                    </a:p>
                  </a:txBody>
                  <a:tcPr marL="6350" marR="6350" marT="6350" marB="0" anchor="ctr"/>
                </a:tc>
                <a:tc>
                  <a:txBody>
                    <a:bodyPr/>
                    <a:lstStyle/>
                    <a:p>
                      <a:pPr algn="ctr" rtl="0" fontAlgn="b"/>
                      <a:r>
                        <a:rPr lang="en-US" sz="1800" b="0" i="0" u="none" strike="noStrike">
                          <a:solidFill>
                            <a:srgbClr val="052049"/>
                          </a:solidFill>
                          <a:effectLst/>
                          <a:latin typeface="+mj-lt"/>
                        </a:rPr>
                        <a:t>2.06</a:t>
                      </a:r>
                    </a:p>
                  </a:txBody>
                  <a:tcPr marL="6350" marR="6350" marT="6350" marB="0" anchor="ctr"/>
                </a:tc>
                <a:tc>
                  <a:txBody>
                    <a:bodyPr/>
                    <a:lstStyle/>
                    <a:p>
                      <a:pPr algn="ctr" fontAlgn="b"/>
                      <a:r>
                        <a:rPr lang="en-US" sz="1800" u="none" strike="noStrike">
                          <a:effectLst/>
                          <a:latin typeface="+mj-lt"/>
                        </a:rPr>
                        <a:t>1</a:t>
                      </a:r>
                      <a:endParaRPr lang="en-US" sz="1800" b="0" i="0" u="none" strike="noStrike">
                        <a:effectLst/>
                        <a:latin typeface="+mj-lt"/>
                      </a:endParaRPr>
                    </a:p>
                  </a:txBody>
                  <a:tcPr marL="6350" marR="6350" marT="6350" marB="0" anchor="ctr"/>
                </a:tc>
                <a:tc>
                  <a:txBody>
                    <a:bodyPr/>
                    <a:lstStyle/>
                    <a:p>
                      <a:pPr algn="ctr" fontAlgn="b"/>
                      <a:r>
                        <a:rPr lang="en-US" sz="1800" u="none" strike="noStrike" dirty="0">
                          <a:effectLst/>
                          <a:latin typeface="+mj-lt"/>
                        </a:rPr>
                        <a:t>0</a:t>
                      </a:r>
                      <a:endParaRPr lang="en-US" sz="1800" b="0" i="0" u="none" strike="noStrike" dirty="0">
                        <a:effectLst/>
                        <a:latin typeface="+mj-lt"/>
                      </a:endParaRPr>
                    </a:p>
                  </a:txBody>
                  <a:tcPr marL="6350" marR="6350" marT="6350" marB="0" anchor="ctr"/>
                </a:tc>
                <a:extLst>
                  <a:ext uri="{0D108BD9-81ED-4DB2-BD59-A6C34878D82A}">
                    <a16:rowId xmlns:a16="http://schemas.microsoft.com/office/drawing/2014/main" val="10002"/>
                  </a:ext>
                </a:extLst>
              </a:tr>
              <a:tr h="633675">
                <a:tc>
                  <a:txBody>
                    <a:bodyPr/>
                    <a:lstStyle/>
                    <a:p>
                      <a:pPr algn="ctr" fontAlgn="b"/>
                      <a:r>
                        <a:rPr lang="en-US" sz="1800" b="0" i="0" u="none" strike="noStrike" dirty="0" smtClean="0">
                          <a:effectLst/>
                          <a:latin typeface="+mj-lt"/>
                        </a:rPr>
                        <a:t>3</a:t>
                      </a:r>
                      <a:endParaRPr lang="en-US" sz="1800" b="0" i="0" u="none" strike="noStrike" dirty="0">
                        <a:effectLst/>
                        <a:latin typeface="+mj-lt"/>
                      </a:endParaRPr>
                    </a:p>
                  </a:txBody>
                  <a:tcPr marL="6350" marR="6350" marT="6350" marB="0" anchor="ctr"/>
                </a:tc>
                <a:tc>
                  <a:txBody>
                    <a:bodyPr/>
                    <a:lstStyle/>
                    <a:p>
                      <a:pPr algn="ctr" rtl="0" fontAlgn="b"/>
                      <a:r>
                        <a:rPr lang="en-US" sz="1800" b="0" i="0" u="none" strike="noStrike">
                          <a:solidFill>
                            <a:srgbClr val="052049"/>
                          </a:solidFill>
                          <a:effectLst/>
                          <a:latin typeface="+mj-lt"/>
                        </a:rPr>
                        <a:t>-0.003</a:t>
                      </a:r>
                    </a:p>
                  </a:txBody>
                  <a:tcPr marL="6350" marR="6350" marT="6350" marB="0" anchor="ctr"/>
                </a:tc>
                <a:tc>
                  <a:txBody>
                    <a:bodyPr/>
                    <a:lstStyle/>
                    <a:p>
                      <a:pPr algn="ctr" rtl="0" fontAlgn="b"/>
                      <a:r>
                        <a:rPr lang="en-US" sz="1800" b="0" i="0" u="none" strike="noStrike" dirty="0">
                          <a:solidFill>
                            <a:srgbClr val="052049"/>
                          </a:solidFill>
                          <a:effectLst/>
                          <a:latin typeface="+mj-lt"/>
                        </a:rPr>
                        <a:t>0.219</a:t>
                      </a:r>
                    </a:p>
                  </a:txBody>
                  <a:tcPr marL="6350" marR="6350" marT="6350" marB="0" anchor="ctr"/>
                </a:tc>
                <a:tc>
                  <a:txBody>
                    <a:bodyPr/>
                    <a:lstStyle/>
                    <a:p>
                      <a:pPr algn="ctr" rtl="0" fontAlgn="b"/>
                      <a:r>
                        <a:rPr lang="en-US" sz="1800" b="0" i="0" u="none" strike="noStrike" dirty="0">
                          <a:solidFill>
                            <a:srgbClr val="052049"/>
                          </a:solidFill>
                          <a:effectLst/>
                          <a:latin typeface="+mj-lt"/>
                        </a:rPr>
                        <a:t>0.118</a:t>
                      </a:r>
                    </a:p>
                  </a:txBody>
                  <a:tcPr marL="6350" marR="6350" marT="6350" marB="0" anchor="ctr"/>
                </a:tc>
                <a:tc>
                  <a:txBody>
                    <a:bodyPr/>
                    <a:lstStyle/>
                    <a:p>
                      <a:pPr algn="ctr" rtl="0" fontAlgn="b"/>
                      <a:r>
                        <a:rPr lang="en-US" sz="1800" b="0" i="0" u="none" strike="noStrike">
                          <a:solidFill>
                            <a:srgbClr val="052049"/>
                          </a:solidFill>
                          <a:effectLst/>
                          <a:latin typeface="+mj-lt"/>
                        </a:rPr>
                        <a:t>1.03</a:t>
                      </a:r>
                    </a:p>
                  </a:txBody>
                  <a:tcPr marL="6350" marR="6350" marT="6350" marB="0" anchor="ctr"/>
                </a:tc>
                <a:tc>
                  <a:txBody>
                    <a:bodyPr/>
                    <a:lstStyle/>
                    <a:p>
                      <a:pPr algn="ctr" rtl="0" fontAlgn="b"/>
                      <a:r>
                        <a:rPr lang="en-US" sz="1800" b="0" i="0" u="none" strike="noStrike" dirty="0">
                          <a:solidFill>
                            <a:srgbClr val="052049"/>
                          </a:solidFill>
                          <a:effectLst/>
                          <a:latin typeface="+mj-lt"/>
                        </a:rPr>
                        <a:t>1.57</a:t>
                      </a:r>
                    </a:p>
                  </a:txBody>
                  <a:tcPr marL="6350" marR="6350" marT="6350" marB="0" anchor="ctr"/>
                </a:tc>
                <a:tc>
                  <a:txBody>
                    <a:bodyPr/>
                    <a:lstStyle/>
                    <a:p>
                      <a:pPr algn="ctr" rtl="0" fontAlgn="b"/>
                      <a:r>
                        <a:rPr lang="en-US" sz="1800" b="0" i="0" u="none" strike="noStrike">
                          <a:solidFill>
                            <a:srgbClr val="052049"/>
                          </a:solidFill>
                          <a:effectLst/>
                          <a:latin typeface="+mj-lt"/>
                        </a:rPr>
                        <a:t>0.84</a:t>
                      </a:r>
                    </a:p>
                  </a:txBody>
                  <a:tcPr marL="6350" marR="6350" marT="6350" marB="0" anchor="ctr"/>
                </a:tc>
                <a:tc>
                  <a:txBody>
                    <a:bodyPr/>
                    <a:lstStyle/>
                    <a:p>
                      <a:pPr algn="ctr" rtl="0" fontAlgn="b"/>
                      <a:r>
                        <a:rPr lang="en-US" sz="1800" b="0" i="0" u="none" strike="noStrike">
                          <a:solidFill>
                            <a:srgbClr val="052049"/>
                          </a:solidFill>
                          <a:effectLst/>
                          <a:latin typeface="+mj-lt"/>
                        </a:rPr>
                        <a:t>1.26</a:t>
                      </a:r>
                    </a:p>
                  </a:txBody>
                  <a:tcPr marL="6350" marR="6350" marT="6350" marB="0" anchor="ctr"/>
                </a:tc>
                <a:tc>
                  <a:txBody>
                    <a:bodyPr/>
                    <a:lstStyle/>
                    <a:p>
                      <a:pPr algn="ctr" rtl="0" fontAlgn="b"/>
                      <a:r>
                        <a:rPr lang="en-US" sz="1800" b="0" i="0" u="none" strike="noStrike">
                          <a:solidFill>
                            <a:srgbClr val="052049"/>
                          </a:solidFill>
                          <a:effectLst/>
                          <a:latin typeface="+mj-lt"/>
                        </a:rPr>
                        <a:t>1.30</a:t>
                      </a:r>
                    </a:p>
                  </a:txBody>
                  <a:tcPr marL="6350" marR="6350" marT="6350" marB="0" anchor="ctr"/>
                </a:tc>
                <a:tc>
                  <a:txBody>
                    <a:bodyPr/>
                    <a:lstStyle/>
                    <a:p>
                      <a:pPr algn="ctr" rtl="0" fontAlgn="b"/>
                      <a:r>
                        <a:rPr lang="en-US" sz="1800" b="0" i="0" u="none" strike="noStrike">
                          <a:solidFill>
                            <a:srgbClr val="052049"/>
                          </a:solidFill>
                          <a:effectLst/>
                          <a:latin typeface="+mj-lt"/>
                        </a:rPr>
                        <a:t>1.90</a:t>
                      </a:r>
                    </a:p>
                  </a:txBody>
                  <a:tcPr marL="6350" marR="6350" marT="6350" marB="0" anchor="ctr"/>
                </a:tc>
                <a:tc>
                  <a:txBody>
                    <a:bodyPr/>
                    <a:lstStyle/>
                    <a:p>
                      <a:pPr algn="ctr" fontAlgn="b"/>
                      <a:r>
                        <a:rPr lang="en-US" sz="1800" u="none" strike="noStrike">
                          <a:effectLst/>
                          <a:latin typeface="+mj-lt"/>
                        </a:rPr>
                        <a:t>1</a:t>
                      </a:r>
                      <a:endParaRPr lang="en-US" sz="1800" b="0" i="0" u="none" strike="noStrike">
                        <a:effectLst/>
                        <a:latin typeface="+mj-lt"/>
                      </a:endParaRPr>
                    </a:p>
                  </a:txBody>
                  <a:tcPr marL="6350" marR="6350" marT="6350" marB="0" anchor="ctr"/>
                </a:tc>
                <a:tc>
                  <a:txBody>
                    <a:bodyPr/>
                    <a:lstStyle/>
                    <a:p>
                      <a:pPr algn="ctr" fontAlgn="b"/>
                      <a:r>
                        <a:rPr lang="en-US" sz="1800" u="none" strike="noStrike" dirty="0">
                          <a:effectLst/>
                          <a:latin typeface="+mj-lt"/>
                        </a:rPr>
                        <a:t>0</a:t>
                      </a:r>
                      <a:endParaRPr lang="en-US" sz="1800" b="0" i="0" u="none" strike="noStrike" dirty="0">
                        <a:effectLst/>
                        <a:latin typeface="+mj-lt"/>
                      </a:endParaRPr>
                    </a:p>
                  </a:txBody>
                  <a:tcPr marL="6350" marR="6350" marT="6350" marB="0" anchor="ctr"/>
                </a:tc>
                <a:extLst>
                  <a:ext uri="{0D108BD9-81ED-4DB2-BD59-A6C34878D82A}">
                    <a16:rowId xmlns:a16="http://schemas.microsoft.com/office/drawing/2014/main" val="10003"/>
                  </a:ext>
                </a:extLst>
              </a:tr>
              <a:tr h="423416">
                <a:tc>
                  <a:txBody>
                    <a:bodyPr/>
                    <a:lstStyle/>
                    <a:p>
                      <a:pPr algn="ctr" fontAlgn="b"/>
                      <a:r>
                        <a:rPr lang="en-US" sz="1800" b="0" i="0" u="none" strike="noStrike" dirty="0" smtClean="0">
                          <a:effectLst/>
                          <a:latin typeface="+mj-lt"/>
                        </a:rPr>
                        <a:t>…</a:t>
                      </a:r>
                      <a:endParaRPr lang="en-US" sz="1800" b="0" i="0" u="none" strike="noStrike" dirty="0">
                        <a:effectLst/>
                        <a:latin typeface="+mj-lt"/>
                      </a:endParaRPr>
                    </a:p>
                  </a:txBody>
                  <a:tcPr marL="6350" marR="6350" marT="6350" marB="0" anchor="ctr"/>
                </a:tc>
                <a:tc>
                  <a:txBody>
                    <a:bodyPr/>
                    <a:lstStyle/>
                    <a:p>
                      <a:pPr algn="ctr" fontAlgn="b"/>
                      <a:r>
                        <a:rPr lang="en-US" sz="1800" b="0" i="0" u="none" strike="noStrike">
                          <a:solidFill>
                            <a:srgbClr val="000000"/>
                          </a:solidFill>
                          <a:effectLst/>
                          <a:latin typeface="+mj-lt"/>
                        </a:rPr>
                        <a:t> </a:t>
                      </a:r>
                    </a:p>
                  </a:txBody>
                  <a:tcPr marL="6350" marR="6350" marT="6350" marB="0" anchor="ctr"/>
                </a:tc>
                <a:tc>
                  <a:txBody>
                    <a:bodyPr/>
                    <a:lstStyle/>
                    <a:p>
                      <a:pPr algn="ctr" fontAlgn="b"/>
                      <a:r>
                        <a:rPr lang="en-US" sz="1800" b="0" i="0" u="none" strike="noStrike">
                          <a:solidFill>
                            <a:srgbClr val="000000"/>
                          </a:solidFill>
                          <a:effectLst/>
                          <a:latin typeface="+mj-lt"/>
                        </a:rPr>
                        <a:t> </a:t>
                      </a:r>
                    </a:p>
                  </a:txBody>
                  <a:tcPr marL="6350" marR="6350" marT="6350" marB="0" anchor="ctr"/>
                </a:tc>
                <a:tc>
                  <a:txBody>
                    <a:bodyPr/>
                    <a:lstStyle/>
                    <a:p>
                      <a:pPr algn="ctr" fontAlgn="b"/>
                      <a:r>
                        <a:rPr lang="en-US" sz="1800" b="0" i="0" u="none" strike="noStrike" dirty="0">
                          <a:solidFill>
                            <a:srgbClr val="000000"/>
                          </a:solidFill>
                          <a:effectLst/>
                          <a:latin typeface="+mj-lt"/>
                        </a:rPr>
                        <a:t> </a:t>
                      </a:r>
                    </a:p>
                  </a:txBody>
                  <a:tcPr marL="6350" marR="6350" marT="6350" marB="0" anchor="ctr"/>
                </a:tc>
                <a:tc>
                  <a:txBody>
                    <a:bodyPr/>
                    <a:lstStyle/>
                    <a:p>
                      <a:pPr algn="ctr" fontAlgn="b"/>
                      <a:r>
                        <a:rPr lang="en-US" sz="1800" b="0" i="0" u="none" strike="noStrike">
                          <a:solidFill>
                            <a:srgbClr val="000000"/>
                          </a:solidFill>
                          <a:effectLst/>
                          <a:latin typeface="+mj-lt"/>
                        </a:rPr>
                        <a:t> </a:t>
                      </a:r>
                    </a:p>
                  </a:txBody>
                  <a:tcPr marL="6350" marR="6350" marT="6350" marB="0" anchor="ctr"/>
                </a:tc>
                <a:tc>
                  <a:txBody>
                    <a:bodyPr/>
                    <a:lstStyle/>
                    <a:p>
                      <a:pPr algn="ctr" fontAlgn="b"/>
                      <a:r>
                        <a:rPr lang="en-US" sz="1800" b="0" i="0" u="none" strike="noStrike" dirty="0">
                          <a:solidFill>
                            <a:srgbClr val="000000"/>
                          </a:solidFill>
                          <a:effectLst/>
                          <a:latin typeface="+mj-lt"/>
                        </a:rPr>
                        <a:t> </a:t>
                      </a:r>
                    </a:p>
                  </a:txBody>
                  <a:tcPr marL="6350" marR="6350" marT="6350" marB="0" anchor="ctr"/>
                </a:tc>
                <a:tc>
                  <a:txBody>
                    <a:bodyPr/>
                    <a:lstStyle/>
                    <a:p>
                      <a:pPr algn="ctr" fontAlgn="b"/>
                      <a:r>
                        <a:rPr lang="en-US" sz="1800" b="0" i="0" u="none" strike="noStrike" dirty="0">
                          <a:solidFill>
                            <a:srgbClr val="000000"/>
                          </a:solidFill>
                          <a:effectLst/>
                          <a:latin typeface="+mj-lt"/>
                        </a:rPr>
                        <a:t> </a:t>
                      </a:r>
                    </a:p>
                  </a:txBody>
                  <a:tcPr marL="6350" marR="6350" marT="6350" marB="0" anchor="ctr"/>
                </a:tc>
                <a:tc>
                  <a:txBody>
                    <a:bodyPr/>
                    <a:lstStyle/>
                    <a:p>
                      <a:pPr algn="ctr" fontAlgn="b"/>
                      <a:r>
                        <a:rPr lang="en-US" sz="1800" b="0" i="0" u="none" strike="noStrike">
                          <a:solidFill>
                            <a:srgbClr val="000000"/>
                          </a:solidFill>
                          <a:effectLst/>
                          <a:latin typeface="+mj-lt"/>
                        </a:rPr>
                        <a:t> </a:t>
                      </a:r>
                    </a:p>
                  </a:txBody>
                  <a:tcPr marL="6350" marR="6350" marT="6350" marB="0" anchor="ctr"/>
                </a:tc>
                <a:tc>
                  <a:txBody>
                    <a:bodyPr/>
                    <a:lstStyle/>
                    <a:p>
                      <a:pPr algn="ctr" fontAlgn="b"/>
                      <a:r>
                        <a:rPr lang="en-US" sz="1800" b="0" i="0" u="none" strike="noStrike">
                          <a:solidFill>
                            <a:srgbClr val="000000"/>
                          </a:solidFill>
                          <a:effectLst/>
                          <a:latin typeface="+mj-lt"/>
                        </a:rPr>
                        <a:t> </a:t>
                      </a:r>
                    </a:p>
                  </a:txBody>
                  <a:tcPr marL="6350" marR="6350" marT="6350" marB="0" anchor="ctr"/>
                </a:tc>
                <a:tc>
                  <a:txBody>
                    <a:bodyPr/>
                    <a:lstStyle/>
                    <a:p>
                      <a:pPr algn="ctr" fontAlgn="b"/>
                      <a:r>
                        <a:rPr lang="en-US" sz="1800" b="0" i="0" u="none" strike="noStrike">
                          <a:solidFill>
                            <a:srgbClr val="000000"/>
                          </a:solidFill>
                          <a:effectLst/>
                          <a:latin typeface="+mj-lt"/>
                        </a:rPr>
                        <a:t> </a:t>
                      </a:r>
                    </a:p>
                  </a:txBody>
                  <a:tcPr marL="6350" marR="6350" marT="6350" marB="0" anchor="ctr"/>
                </a:tc>
                <a:tc>
                  <a:txBody>
                    <a:bodyPr/>
                    <a:lstStyle/>
                    <a:p>
                      <a:pPr algn="ctr" fontAlgn="b"/>
                      <a:endParaRPr lang="en-US" sz="1800" b="0" i="0" u="none" strike="noStrike" dirty="0">
                        <a:effectLst/>
                        <a:latin typeface="+mj-lt"/>
                      </a:endParaRPr>
                    </a:p>
                  </a:txBody>
                  <a:tcPr marL="6350" marR="6350" marT="6350" marB="0" anchor="ctr"/>
                </a:tc>
                <a:tc>
                  <a:txBody>
                    <a:bodyPr/>
                    <a:lstStyle/>
                    <a:p>
                      <a:pPr algn="ctr" fontAlgn="b"/>
                      <a:endParaRPr lang="en-US" sz="1800" b="0" i="0" u="none" strike="noStrike" dirty="0">
                        <a:effectLst/>
                        <a:latin typeface="+mj-lt"/>
                      </a:endParaRPr>
                    </a:p>
                  </a:txBody>
                  <a:tcPr marL="6350" marR="6350" marT="6350" marB="0" anchor="ctr"/>
                </a:tc>
                <a:extLst>
                  <a:ext uri="{0D108BD9-81ED-4DB2-BD59-A6C34878D82A}">
                    <a16:rowId xmlns:a16="http://schemas.microsoft.com/office/drawing/2014/main" val="10004"/>
                  </a:ext>
                </a:extLst>
              </a:tr>
              <a:tr h="633675">
                <a:tc>
                  <a:txBody>
                    <a:bodyPr/>
                    <a:lstStyle/>
                    <a:p>
                      <a:pPr algn="ctr" fontAlgn="b"/>
                      <a:r>
                        <a:rPr lang="en-US" sz="1800" b="0" i="0" u="none" strike="noStrike" dirty="0" smtClean="0">
                          <a:effectLst/>
                          <a:latin typeface="+mj-lt"/>
                        </a:rPr>
                        <a:t>1,000</a:t>
                      </a:r>
                      <a:endParaRPr lang="en-US" sz="1800" b="0" i="0" u="none" strike="noStrike" dirty="0">
                        <a:effectLst/>
                        <a:latin typeface="+mj-lt"/>
                      </a:endParaRPr>
                    </a:p>
                  </a:txBody>
                  <a:tcPr marL="6350" marR="6350" marT="6350" marB="0" anchor="ctr"/>
                </a:tc>
                <a:tc>
                  <a:txBody>
                    <a:bodyPr/>
                    <a:lstStyle/>
                    <a:p>
                      <a:pPr algn="ctr" rtl="0" fontAlgn="b"/>
                      <a:r>
                        <a:rPr lang="en-US" sz="1800" b="0" i="0" u="none" strike="noStrike">
                          <a:solidFill>
                            <a:srgbClr val="052049"/>
                          </a:solidFill>
                          <a:effectLst/>
                          <a:latin typeface="+mj-lt"/>
                        </a:rPr>
                        <a:t>-0.026</a:t>
                      </a:r>
                    </a:p>
                  </a:txBody>
                  <a:tcPr marL="6350" marR="6350" marT="6350" marB="0" anchor="ctr"/>
                </a:tc>
                <a:tc>
                  <a:txBody>
                    <a:bodyPr/>
                    <a:lstStyle/>
                    <a:p>
                      <a:pPr algn="ctr" rtl="0" fontAlgn="b"/>
                      <a:r>
                        <a:rPr lang="en-US" sz="1800" b="0" i="0" u="none" strike="noStrike">
                          <a:solidFill>
                            <a:srgbClr val="052049"/>
                          </a:solidFill>
                          <a:effectLst/>
                          <a:latin typeface="+mj-lt"/>
                        </a:rPr>
                        <a:t>0.216</a:t>
                      </a:r>
                    </a:p>
                  </a:txBody>
                  <a:tcPr marL="6350" marR="6350" marT="6350" marB="0" anchor="ctr"/>
                </a:tc>
                <a:tc>
                  <a:txBody>
                    <a:bodyPr/>
                    <a:lstStyle/>
                    <a:p>
                      <a:pPr algn="ctr" rtl="0" fontAlgn="b"/>
                      <a:r>
                        <a:rPr lang="en-US" sz="1800" b="0" i="0" u="none" strike="noStrike" dirty="0">
                          <a:solidFill>
                            <a:srgbClr val="052049"/>
                          </a:solidFill>
                          <a:effectLst/>
                          <a:latin typeface="+mj-lt"/>
                        </a:rPr>
                        <a:t>0.115</a:t>
                      </a:r>
                    </a:p>
                  </a:txBody>
                  <a:tcPr marL="6350" marR="6350" marT="6350" marB="0" anchor="ctr"/>
                </a:tc>
                <a:tc>
                  <a:txBody>
                    <a:bodyPr/>
                    <a:lstStyle/>
                    <a:p>
                      <a:pPr algn="ctr" rtl="0" fontAlgn="b"/>
                      <a:r>
                        <a:rPr lang="en-US" sz="1800" b="0" i="0" u="none" strike="noStrike" dirty="0">
                          <a:solidFill>
                            <a:srgbClr val="052049"/>
                          </a:solidFill>
                          <a:effectLst/>
                          <a:latin typeface="+mj-lt"/>
                        </a:rPr>
                        <a:t>0.99</a:t>
                      </a:r>
                    </a:p>
                  </a:txBody>
                  <a:tcPr marL="6350" marR="6350" marT="6350" marB="0" anchor="ctr"/>
                </a:tc>
                <a:tc>
                  <a:txBody>
                    <a:bodyPr/>
                    <a:lstStyle/>
                    <a:p>
                      <a:pPr algn="ctr" rtl="0" fontAlgn="b"/>
                      <a:r>
                        <a:rPr lang="en-US" sz="1800" b="0" i="0" u="none" strike="noStrike" dirty="0">
                          <a:solidFill>
                            <a:srgbClr val="052049"/>
                          </a:solidFill>
                          <a:effectLst/>
                          <a:latin typeface="+mj-lt"/>
                        </a:rPr>
                        <a:t>1.44</a:t>
                      </a:r>
                    </a:p>
                  </a:txBody>
                  <a:tcPr marL="6350" marR="6350" marT="6350" marB="0" anchor="ctr"/>
                </a:tc>
                <a:tc>
                  <a:txBody>
                    <a:bodyPr/>
                    <a:lstStyle/>
                    <a:p>
                      <a:pPr algn="ctr" rtl="0" fontAlgn="b"/>
                      <a:r>
                        <a:rPr lang="en-US" sz="1800" b="0" i="0" u="none" strike="noStrike" dirty="0">
                          <a:solidFill>
                            <a:srgbClr val="052049"/>
                          </a:solidFill>
                          <a:effectLst/>
                          <a:latin typeface="+mj-lt"/>
                        </a:rPr>
                        <a:t>0.80</a:t>
                      </a:r>
                    </a:p>
                  </a:txBody>
                  <a:tcPr marL="6350" marR="6350" marT="6350" marB="0" anchor="ctr"/>
                </a:tc>
                <a:tc>
                  <a:txBody>
                    <a:bodyPr/>
                    <a:lstStyle/>
                    <a:p>
                      <a:pPr algn="ctr" rtl="0" fontAlgn="b"/>
                      <a:r>
                        <a:rPr lang="en-US" sz="1800" b="0" i="0" u="none" strike="noStrike" dirty="0">
                          <a:solidFill>
                            <a:srgbClr val="052049"/>
                          </a:solidFill>
                          <a:effectLst/>
                          <a:latin typeface="+mj-lt"/>
                        </a:rPr>
                        <a:t>1.22</a:t>
                      </a:r>
                    </a:p>
                  </a:txBody>
                  <a:tcPr marL="6350" marR="6350" marT="6350" marB="0" anchor="ctr"/>
                </a:tc>
                <a:tc>
                  <a:txBody>
                    <a:bodyPr/>
                    <a:lstStyle/>
                    <a:p>
                      <a:pPr algn="ctr" rtl="0" fontAlgn="b"/>
                      <a:r>
                        <a:rPr lang="en-US" sz="1800" b="0" i="0" u="none" strike="noStrike" dirty="0">
                          <a:solidFill>
                            <a:srgbClr val="052049"/>
                          </a:solidFill>
                          <a:effectLst/>
                          <a:latin typeface="+mj-lt"/>
                        </a:rPr>
                        <a:t>1.19</a:t>
                      </a:r>
                    </a:p>
                  </a:txBody>
                  <a:tcPr marL="6350" marR="6350" marT="6350" marB="0" anchor="ctr"/>
                </a:tc>
                <a:tc>
                  <a:txBody>
                    <a:bodyPr/>
                    <a:lstStyle/>
                    <a:p>
                      <a:pPr algn="ctr" rtl="0" fontAlgn="b"/>
                      <a:r>
                        <a:rPr lang="en-US" sz="1800" b="0" i="0" u="none" strike="noStrike" dirty="0">
                          <a:solidFill>
                            <a:srgbClr val="052049"/>
                          </a:solidFill>
                          <a:effectLst/>
                          <a:latin typeface="+mj-lt"/>
                        </a:rPr>
                        <a:t>1.76</a:t>
                      </a:r>
                    </a:p>
                  </a:txBody>
                  <a:tcPr marL="6350" marR="6350" marT="6350" marB="0" anchor="ctr"/>
                </a:tc>
                <a:tc>
                  <a:txBody>
                    <a:bodyPr/>
                    <a:lstStyle/>
                    <a:p>
                      <a:pPr algn="ctr" fontAlgn="b"/>
                      <a:r>
                        <a:rPr lang="en-US" sz="1800" b="0" i="0" u="none" strike="noStrike" dirty="0">
                          <a:effectLst/>
                          <a:latin typeface="+mj-lt"/>
                        </a:rPr>
                        <a:t>1</a:t>
                      </a:r>
                    </a:p>
                  </a:txBody>
                  <a:tcPr marL="6350" marR="6350" marT="6350" marB="0" anchor="ctr"/>
                </a:tc>
                <a:tc>
                  <a:txBody>
                    <a:bodyPr/>
                    <a:lstStyle/>
                    <a:p>
                      <a:pPr algn="ctr" fontAlgn="b"/>
                      <a:r>
                        <a:rPr lang="en-US" sz="1800" b="0" i="0" u="none" strike="noStrike" dirty="0">
                          <a:effectLst/>
                          <a:latin typeface="+mj-lt"/>
                        </a:rPr>
                        <a:t>0</a:t>
                      </a:r>
                    </a:p>
                  </a:txBody>
                  <a:tcPr marL="6350" marR="6350" marT="635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4079886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86834" y="438913"/>
                <a:ext cx="11218332" cy="525016"/>
              </a:xfrm>
            </p:spPr>
            <p:txBody>
              <a:bodyPr/>
              <a:lstStyle/>
              <a:p>
                <a:r>
                  <a:rPr lang="en-US" sz="3200" dirty="0" smtClean="0">
                    <a:solidFill>
                      <a:schemeClr val="tx2"/>
                    </a:solidFill>
                  </a:rPr>
                  <a:t>Simulation results: Adjusted </a:t>
                </a:r>
                <a14:m>
                  <m:oMath xmlns:m="http://schemas.openxmlformats.org/officeDocument/2006/math">
                    <m:acc>
                      <m:accPr>
                        <m:chr m:val="̂"/>
                        <m:ctrlPr>
                          <a:rPr lang="en-US" sz="3200" i="1" smtClean="0">
                            <a:solidFill>
                              <a:schemeClr val="tx2"/>
                            </a:solidFill>
                            <a:latin typeface="Cambria Math" panose="02040503050406030204" pitchFamily="18" charset="0"/>
                          </a:rPr>
                        </m:ctrlPr>
                      </m:accPr>
                      <m:e>
                        <m:r>
                          <m:rPr>
                            <m:sty m:val="p"/>
                          </m:rPr>
                          <a:rPr lang="en-US" sz="3200" b="0" i="0" smtClean="0">
                            <a:solidFill>
                              <a:schemeClr val="tx2"/>
                            </a:solidFill>
                            <a:latin typeface="Cambria Math" panose="02040503050406030204" pitchFamily="18" charset="0"/>
                          </a:rPr>
                          <m:t>OR</m:t>
                        </m:r>
                      </m:e>
                    </m:acc>
                    <m:r>
                      <a:rPr lang="en-US" sz="3200" b="0" i="1" smtClean="0">
                        <a:solidFill>
                          <a:schemeClr val="tx2"/>
                        </a:solidFill>
                        <a:latin typeface="Cambria Math" panose="02040503050406030204" pitchFamily="18" charset="0"/>
                      </a:rPr>
                      <m:t> </m:t>
                    </m:r>
                  </m:oMath>
                </a14:m>
                <a:r>
                  <a:rPr lang="en-US" sz="3200" dirty="0" smtClean="0">
                    <a:solidFill>
                      <a:schemeClr val="tx2"/>
                    </a:solidFill>
                  </a:rPr>
                  <a:t>and 95 % CI</a:t>
                </a:r>
                <a:endParaRPr lang="en-US" sz="3200" dirty="0">
                  <a:solidFill>
                    <a:schemeClr val="tx2"/>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86834" y="438913"/>
                <a:ext cx="11218332" cy="525016"/>
              </a:xfrm>
              <a:blipFill>
                <a:blip r:embed="rId3"/>
                <a:stretch>
                  <a:fillRect l="-1413" t="-27907" b="-360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 xmlns:m="http://schemas.openxmlformats.org/officeDocument/2006/math">
                    <m:sSub>
                      <m:sSubPr>
                        <m:ctrlPr>
                          <a:rPr lang="en-US" i="1" smtClean="0">
                            <a:solidFill>
                              <a:schemeClr val="tx1"/>
                            </a:solidFill>
                            <a:latin typeface="Cambria Math" panose="02040503050406030204" pitchFamily="18" charset="0"/>
                          </a:rPr>
                        </m:ctrlPr>
                      </m:sSubPr>
                      <m:e>
                        <m:acc>
                          <m:accPr>
                            <m:chr m:val="̅"/>
                            <m:ctrlPr>
                              <a:rPr lang="en-US" i="1" smtClean="0">
                                <a:solidFill>
                                  <a:schemeClr val="tx1"/>
                                </a:solidFill>
                                <a:latin typeface="Cambria Math" panose="02040503050406030204" pitchFamily="18" charset="0"/>
                              </a:rPr>
                            </m:ctrlPr>
                          </m:accPr>
                          <m:e>
                            <m:acc>
                              <m:accPr>
                                <m:chr m:val="̂"/>
                                <m:ctrlPr>
                                  <a:rPr lang="en-US" i="1" smtClean="0">
                                    <a:solidFill>
                                      <a:schemeClr val="tx1"/>
                                    </a:solidFill>
                                    <a:latin typeface="Cambria Math" panose="02040503050406030204" pitchFamily="18" charset="0"/>
                                  </a:rPr>
                                </m:ctrlPr>
                              </m:accPr>
                              <m:e>
                                <m:r>
                                  <m:rPr>
                                    <m:sty m:val="p"/>
                                  </m:rPr>
                                  <a:rPr lang="en-US" b="0" i="0" smtClean="0">
                                    <a:solidFill>
                                      <a:schemeClr val="tx1"/>
                                    </a:solidFill>
                                    <a:latin typeface="Cambria Math" panose="02040503050406030204" pitchFamily="18" charset="0"/>
                                  </a:rPr>
                                  <m:t>OR</m:t>
                                </m:r>
                              </m:e>
                            </m:acc>
                          </m:e>
                        </m:acc>
                      </m:e>
                      <m:sub>
                        <m:r>
                          <m:rPr>
                            <m:sty m:val="p"/>
                          </m:rPr>
                          <a:rPr lang="en-US" b="0" i="0" smtClean="0">
                            <a:solidFill>
                              <a:schemeClr val="tx1"/>
                            </a:solidFill>
                            <a:latin typeface="Cambria Math" panose="02040503050406030204" pitchFamily="18" charset="0"/>
                          </a:rPr>
                          <m:t>adjusted</m:t>
                        </m:r>
                      </m:sub>
                    </m:sSub>
                  </m:oMath>
                </a14:m>
                <a:r>
                  <a:rPr lang="en-US" dirty="0" smtClean="0">
                    <a:solidFill>
                      <a:schemeClr val="tx1"/>
                    </a:solidFill>
                  </a:rPr>
                  <a:t>= 1.01, 95% CI coverage = 0.946</a:t>
                </a:r>
                <a:endParaRPr lang="en-US" dirty="0">
                  <a:solidFill>
                    <a:schemeClr val="tx1"/>
                  </a:solidFill>
                </a:endParaRPr>
              </a:p>
              <a:p>
                <a:pPr marL="0" indent="0">
                  <a:buNone/>
                </a:pPr>
                <a:endParaRPr lang="en-US" dirty="0" smtClean="0">
                  <a:solidFill>
                    <a:schemeClr val="accent5"/>
                  </a:solidFill>
                </a:endParaRPr>
              </a:p>
              <a:p>
                <a:endParaRPr lang="en-US" dirty="0">
                  <a:solidFill>
                    <a:schemeClr val="accent5"/>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7BCC8D0D-EAEC-449D-9161-023DFF90F2E2}" type="slidenum">
              <a:rPr lang="en-US" smtClean="0"/>
              <a:pPr/>
              <a:t>34</a:t>
            </a:fld>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5226" y="1716147"/>
            <a:ext cx="6163207" cy="4480560"/>
          </a:xfrm>
          <a:prstGeom prst="rect">
            <a:avLst/>
          </a:prstGeom>
        </p:spPr>
      </p:pic>
    </p:spTree>
    <p:extLst>
      <p:ext uri="{BB962C8B-B14F-4D97-AF65-F5344CB8AC3E}">
        <p14:creationId xmlns:p14="http://schemas.microsoft.com/office/powerpoint/2010/main" val="254079340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86834" y="438913"/>
                <a:ext cx="11218332" cy="578685"/>
              </a:xfrm>
            </p:spPr>
            <p:txBody>
              <a:bodyPr/>
              <a:lstStyle/>
              <a:p>
                <a:r>
                  <a:rPr lang="en-US" dirty="0" smtClean="0">
                    <a:solidFill>
                      <a:schemeClr val="tx2"/>
                    </a:solidFill>
                  </a:rPr>
                  <a:t>Simulation results:</a:t>
                </a:r>
                <a:r>
                  <a:rPr lang="en-US" dirty="0">
                    <a:solidFill>
                      <a:schemeClr val="tx2"/>
                    </a:solidFill>
                  </a:rPr>
                  <a:t> </a:t>
                </a:r>
                <a:r>
                  <a:rPr lang="en-US" dirty="0" smtClean="0">
                    <a:solidFill>
                      <a:schemeClr val="tx2"/>
                    </a:solidFill>
                  </a:rPr>
                  <a:t>Crude </a:t>
                </a:r>
                <a14:m>
                  <m:oMath xmlns:m="http://schemas.openxmlformats.org/officeDocument/2006/math">
                    <m:acc>
                      <m:accPr>
                        <m:chr m:val="̂"/>
                        <m:ctrlPr>
                          <a:rPr lang="en-US" i="1">
                            <a:solidFill>
                              <a:schemeClr val="tx2"/>
                            </a:solidFill>
                            <a:latin typeface="Cambria Math" panose="02040503050406030204" pitchFamily="18" charset="0"/>
                          </a:rPr>
                        </m:ctrlPr>
                      </m:accPr>
                      <m:e>
                        <m:r>
                          <m:rPr>
                            <m:sty m:val="p"/>
                          </m:rPr>
                          <a:rPr lang="en-US">
                            <a:solidFill>
                              <a:schemeClr val="tx2"/>
                            </a:solidFill>
                            <a:latin typeface="Cambria Math" panose="02040503050406030204" pitchFamily="18" charset="0"/>
                          </a:rPr>
                          <m:t>OR</m:t>
                        </m:r>
                      </m:e>
                    </m:acc>
                    <m:r>
                      <a:rPr lang="en-US" i="1">
                        <a:solidFill>
                          <a:schemeClr val="tx2"/>
                        </a:solidFill>
                        <a:latin typeface="Cambria Math" panose="02040503050406030204" pitchFamily="18" charset="0"/>
                      </a:rPr>
                      <m:t> </m:t>
                    </m:r>
                  </m:oMath>
                </a14:m>
                <a:r>
                  <a:rPr lang="en-US" dirty="0">
                    <a:solidFill>
                      <a:schemeClr val="tx2"/>
                    </a:solidFill>
                  </a:rPr>
                  <a:t>and 95 % CI</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86834" y="438913"/>
                <a:ext cx="11218332" cy="578685"/>
              </a:xfrm>
              <a:blipFill>
                <a:blip r:embed="rId3"/>
                <a:stretch>
                  <a:fillRect l="-1685" t="-28421" b="-3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 xmlns:m="http://schemas.openxmlformats.org/officeDocument/2006/math">
                    <m:sSub>
                      <m:sSubPr>
                        <m:ctrlPr>
                          <a:rPr lang="en-US" i="1" smtClean="0">
                            <a:latin typeface="Cambria Math" panose="02040503050406030204" pitchFamily="18" charset="0"/>
                          </a:rPr>
                        </m:ctrlPr>
                      </m:sSubPr>
                      <m:e>
                        <m:acc>
                          <m:accPr>
                            <m:chr m:val="̅"/>
                            <m:ctrlPr>
                              <a:rPr lang="en-US" i="1">
                                <a:latin typeface="Cambria Math" panose="02040503050406030204" pitchFamily="18" charset="0"/>
                              </a:rPr>
                            </m:ctrlPr>
                          </m:accPr>
                          <m:e>
                            <m:acc>
                              <m:accPr>
                                <m:chr m:val="̂"/>
                                <m:ctrlPr>
                                  <a:rPr lang="en-US" i="1">
                                    <a:latin typeface="Cambria Math" panose="02040503050406030204" pitchFamily="18" charset="0"/>
                                  </a:rPr>
                                </m:ctrlPr>
                              </m:accPr>
                              <m:e>
                                <m:r>
                                  <m:rPr>
                                    <m:sty m:val="p"/>
                                  </m:rPr>
                                  <a:rPr lang="en-US">
                                    <a:latin typeface="Cambria Math" panose="02040503050406030204" pitchFamily="18" charset="0"/>
                                  </a:rPr>
                                  <m:t>OR</m:t>
                                </m:r>
                              </m:e>
                            </m:acc>
                          </m:e>
                        </m:acc>
                      </m:e>
                      <m:sub>
                        <m:r>
                          <m:rPr>
                            <m:sty m:val="p"/>
                          </m:rPr>
                          <a:rPr lang="en-US" b="0" i="0" smtClean="0">
                            <a:latin typeface="Cambria Math" panose="02040503050406030204" pitchFamily="18" charset="0"/>
                          </a:rPr>
                          <m:t>crude</m:t>
                        </m:r>
                      </m:sub>
                    </m:sSub>
                  </m:oMath>
                </a14:m>
                <a:r>
                  <a:rPr lang="en-US" dirty="0"/>
                  <a:t>= </a:t>
                </a:r>
                <a:r>
                  <a:rPr lang="en-US" dirty="0" smtClean="0"/>
                  <a:t>1.53, </a:t>
                </a:r>
                <a:r>
                  <a:rPr lang="en-US" dirty="0"/>
                  <a:t>95% CI coverage = </a:t>
                </a:r>
                <a:r>
                  <a:rPr lang="en-US" dirty="0" smtClean="0"/>
                  <a:t>0.008</a:t>
                </a:r>
                <a:endParaRPr lang="en-US" dirty="0"/>
              </a:p>
              <a:p>
                <a:pPr marL="0" indent="0">
                  <a:buNone/>
                </a:pPr>
                <a:endParaRPr lang="en-US" dirty="0">
                  <a:solidFill>
                    <a:schemeClr val="accent5"/>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7BCC8D0D-EAEC-449D-9161-023DFF90F2E2}" type="slidenum">
              <a:rPr lang="en-US" smtClean="0"/>
              <a:pPr/>
              <a:t>35</a:t>
            </a:fld>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4393" y="1662478"/>
            <a:ext cx="6163214" cy="4480560"/>
          </a:xfrm>
          <a:prstGeom prst="rect">
            <a:avLst/>
          </a:prstGeom>
        </p:spPr>
      </p:pic>
    </p:spTree>
    <p:extLst>
      <p:ext uri="{BB962C8B-B14F-4D97-AF65-F5344CB8AC3E}">
        <p14:creationId xmlns:p14="http://schemas.microsoft.com/office/powerpoint/2010/main" val="391405184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lnSpc>
                <a:spcPct val="110000"/>
              </a:lnSpc>
            </a:pPr>
            <a:r>
              <a:rPr lang="en-US" sz="4000" cap="none" dirty="0" smtClean="0">
                <a:latin typeface="Verdana" panose="020B0604030504040204" pitchFamily="34" charset="0"/>
                <a:ea typeface="Verdana" panose="020B0604030504040204" pitchFamily="34" charset="0"/>
                <a:cs typeface="Verdana" panose="020B0604030504040204" pitchFamily="34" charset="0"/>
              </a:rPr>
              <a:t>Simulation exercise: </a:t>
            </a:r>
            <a:br>
              <a:rPr lang="en-US" sz="4000" cap="none" dirty="0" smtClean="0">
                <a:latin typeface="Verdana" panose="020B0604030504040204" pitchFamily="34" charset="0"/>
                <a:ea typeface="Verdana" panose="020B0604030504040204" pitchFamily="34" charset="0"/>
                <a:cs typeface="Verdana" panose="020B0604030504040204" pitchFamily="34" charset="0"/>
              </a:rPr>
            </a:br>
            <a:r>
              <a:rPr lang="en-US" sz="4000" cap="none" dirty="0" smtClean="0">
                <a:latin typeface="Verdana" panose="020B0604030504040204" pitchFamily="34" charset="0"/>
                <a:ea typeface="Verdana" panose="020B0604030504040204" pitchFamily="34" charset="0"/>
                <a:cs typeface="Verdana" panose="020B0604030504040204" pitchFamily="34" charset="0"/>
              </a:rPr>
              <a:t>Collider-stratification bias</a:t>
            </a:r>
            <a:endParaRPr lang="en-US" sz="4000" cap="none"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4294967295"/>
          </p:nvPr>
        </p:nvSpPr>
        <p:spPr>
          <a:xfrm>
            <a:off x="11122279" y="6511925"/>
            <a:ext cx="618309" cy="155575"/>
          </a:xfrm>
        </p:spPr>
        <p:txBody>
          <a:bodyPr/>
          <a:lstStyle/>
          <a:p>
            <a:fld id="{7BCC8D0D-EAEC-449D-9161-023DFF90F2E2}" type="slidenum">
              <a:rPr lang="en-US" sz="1600" smtClean="0">
                <a:latin typeface="Arial" panose="020B0604020202020204" pitchFamily="34" charset="0"/>
                <a:cs typeface="Arial" panose="020B0604020202020204" pitchFamily="34" charset="0"/>
              </a:rPr>
              <a:pPr/>
              <a:t>36</a:t>
            </a:fld>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0141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8913"/>
            <a:ext cx="9658034" cy="521425"/>
          </a:xfrm>
        </p:spPr>
        <p:txBody>
          <a:bodyPr/>
          <a:lstStyle/>
          <a:p>
            <a:r>
              <a:rPr lang="en-US" dirty="0"/>
              <a:t>Example </a:t>
            </a:r>
          </a:p>
        </p:txBody>
      </p:sp>
      <p:sp>
        <p:nvSpPr>
          <p:cNvPr id="3" name="Slide Number Placeholder 2"/>
          <p:cNvSpPr>
            <a:spLocks noGrp="1"/>
          </p:cNvSpPr>
          <p:nvPr>
            <p:ph type="sldNum" sz="quarter" idx="4"/>
          </p:nvPr>
        </p:nvSpPr>
        <p:spPr/>
        <p:txBody>
          <a:bodyPr/>
          <a:lstStyle/>
          <a:p>
            <a:fld id="{7BCC8D0D-EAEC-449D-9161-023DFF90F2E2}" type="slidenum">
              <a:rPr lang="en-US" sz="1600" smtClean="0"/>
              <a:pPr/>
              <a:t>37</a:t>
            </a:fld>
            <a:endParaRPr lang="en-US" sz="1600" dirty="0"/>
          </a:p>
        </p:txBody>
      </p:sp>
      <p:sp>
        <p:nvSpPr>
          <p:cNvPr id="16" name="Text Placeholder 6"/>
          <p:cNvSpPr txBox="1">
            <a:spLocks/>
          </p:cNvSpPr>
          <p:nvPr/>
        </p:nvSpPr>
        <p:spPr>
          <a:xfrm>
            <a:off x="609600" y="1136651"/>
            <a:ext cx="9512136" cy="3090966"/>
          </a:xfrm>
          <a:prstGeom prst="rect">
            <a:avLst/>
          </a:prstGeom>
        </p:spPr>
        <p:txBody>
          <a:bodyPr vert="horz" wrap="square" lIns="91440" tIns="45720" rIns="91440" bIns="45720" rtlCol="0" anchor="t">
            <a:noAutofit/>
          </a:bodyPr>
          <a:lst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pPr>
            <a:r>
              <a:rPr lang="en-US" sz="2400" dirty="0"/>
              <a:t>Causal question: Does anxiety influence risk of stroke?</a:t>
            </a:r>
          </a:p>
          <a:p>
            <a:pPr marL="454025" lvl="2" indent="-168275">
              <a:lnSpc>
                <a:spcPct val="110000"/>
              </a:lnSpc>
              <a:buFont typeface="Wingdings" panose="05000000000000000000" pitchFamily="2" charset="2"/>
              <a:buChar char="§"/>
            </a:pPr>
            <a:r>
              <a:rPr lang="en-US" dirty="0"/>
              <a:t>Study: Cohort study of adults with memory complaints</a:t>
            </a:r>
          </a:p>
          <a:p>
            <a:pPr lvl="2"/>
            <a:r>
              <a:rPr lang="en-US" dirty="0"/>
              <a:t>Exposure: Anxiety</a:t>
            </a:r>
          </a:p>
          <a:p>
            <a:pPr lvl="2"/>
            <a:r>
              <a:rPr lang="en-US" dirty="0"/>
              <a:t>Outcome: Acute stroke during the next 5 years</a:t>
            </a:r>
          </a:p>
          <a:p>
            <a:pPr lvl="2"/>
            <a:r>
              <a:rPr lang="en-US" dirty="0"/>
              <a:t>Selection factor/Collider: Memory complaints</a:t>
            </a:r>
          </a:p>
          <a:p>
            <a:pPr lvl="2"/>
            <a:r>
              <a:rPr lang="en-US" dirty="0"/>
              <a:t>U: Underlying cerebrovascular disease</a:t>
            </a:r>
          </a:p>
        </p:txBody>
      </p:sp>
      <p:grpSp>
        <p:nvGrpSpPr>
          <p:cNvPr id="48" name="Group 47"/>
          <p:cNvGrpSpPr/>
          <p:nvPr/>
        </p:nvGrpSpPr>
        <p:grpSpPr>
          <a:xfrm>
            <a:off x="2555542" y="4240675"/>
            <a:ext cx="7157020" cy="2000381"/>
            <a:chOff x="1128794" y="1340683"/>
            <a:chExt cx="6248552" cy="1952396"/>
          </a:xfrm>
        </p:grpSpPr>
        <p:sp>
          <p:nvSpPr>
            <p:cNvPr id="49" name="TextBox 48"/>
            <p:cNvSpPr txBox="1"/>
            <p:nvPr/>
          </p:nvSpPr>
          <p:spPr>
            <a:xfrm>
              <a:off x="1324407" y="1340683"/>
              <a:ext cx="1480884" cy="360473"/>
            </a:xfrm>
            <a:prstGeom prst="rect">
              <a:avLst/>
            </a:prstGeom>
            <a:noFill/>
          </p:spPr>
          <p:txBody>
            <a:bodyPr wrap="square" rtlCol="0" anchor="ctr">
              <a:spAutoFit/>
            </a:bodyPr>
            <a:lstStyle/>
            <a:p>
              <a:pPr algn="r"/>
              <a:r>
                <a:rPr lang="en-US" dirty="0">
                  <a:latin typeface="+mj-lt"/>
                </a:rPr>
                <a:t>Anxiety</a:t>
              </a:r>
            </a:p>
          </p:txBody>
        </p:sp>
        <p:sp>
          <p:nvSpPr>
            <p:cNvPr id="50" name="TextBox 49"/>
            <p:cNvSpPr txBox="1"/>
            <p:nvPr/>
          </p:nvSpPr>
          <p:spPr>
            <a:xfrm>
              <a:off x="3707583" y="1860842"/>
              <a:ext cx="1463040" cy="630827"/>
            </a:xfrm>
            <a:prstGeom prst="rect">
              <a:avLst/>
            </a:prstGeom>
            <a:noFill/>
            <a:ln>
              <a:solidFill>
                <a:schemeClr val="tx1"/>
              </a:solidFill>
            </a:ln>
          </p:spPr>
          <p:txBody>
            <a:bodyPr wrap="square" rtlCol="0">
              <a:spAutoFit/>
            </a:bodyPr>
            <a:lstStyle/>
            <a:p>
              <a:pPr algn="ctr"/>
              <a:r>
                <a:rPr lang="en-US" dirty="0">
                  <a:latin typeface="+mj-lt"/>
                </a:rPr>
                <a:t>Memory complaints</a:t>
              </a:r>
            </a:p>
          </p:txBody>
        </p:sp>
        <p:sp>
          <p:nvSpPr>
            <p:cNvPr id="51" name="TextBox 50"/>
            <p:cNvSpPr txBox="1"/>
            <p:nvPr/>
          </p:nvSpPr>
          <p:spPr>
            <a:xfrm>
              <a:off x="1128794" y="2662252"/>
              <a:ext cx="1676497" cy="630827"/>
            </a:xfrm>
            <a:prstGeom prst="rect">
              <a:avLst/>
            </a:prstGeom>
            <a:noFill/>
          </p:spPr>
          <p:txBody>
            <a:bodyPr wrap="square" rtlCol="0">
              <a:spAutoFit/>
            </a:bodyPr>
            <a:lstStyle/>
            <a:p>
              <a:pPr algn="ctr"/>
              <a:r>
                <a:rPr lang="en-US" dirty="0">
                  <a:latin typeface="+mj-lt"/>
                </a:rPr>
                <a:t>Cerebrovascular disease</a:t>
              </a:r>
            </a:p>
          </p:txBody>
        </p:sp>
        <p:sp>
          <p:nvSpPr>
            <p:cNvPr id="52" name="TextBox 51"/>
            <p:cNvSpPr txBox="1"/>
            <p:nvPr/>
          </p:nvSpPr>
          <p:spPr>
            <a:xfrm>
              <a:off x="5983244" y="1996019"/>
              <a:ext cx="1394102" cy="360473"/>
            </a:xfrm>
            <a:prstGeom prst="rect">
              <a:avLst/>
            </a:prstGeom>
            <a:noFill/>
          </p:spPr>
          <p:txBody>
            <a:bodyPr wrap="square" rtlCol="0">
              <a:spAutoFit/>
            </a:bodyPr>
            <a:lstStyle/>
            <a:p>
              <a:pPr algn="ctr"/>
              <a:r>
                <a:rPr lang="en-US" dirty="0">
                  <a:latin typeface="+mj-lt"/>
                </a:rPr>
                <a:t>Acute stroke</a:t>
              </a:r>
            </a:p>
          </p:txBody>
        </p:sp>
        <p:cxnSp>
          <p:nvCxnSpPr>
            <p:cNvPr id="53" name="Straight Arrow Connector 52"/>
            <p:cNvCxnSpPr>
              <a:stCxn id="49" idx="3"/>
              <a:endCxn id="50" idx="1"/>
            </p:cNvCxnSpPr>
            <p:nvPr/>
          </p:nvCxnSpPr>
          <p:spPr>
            <a:xfrm>
              <a:off x="2805292" y="1520919"/>
              <a:ext cx="902291" cy="655337"/>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51" idx="3"/>
              <a:endCxn id="50" idx="1"/>
            </p:cNvCxnSpPr>
            <p:nvPr/>
          </p:nvCxnSpPr>
          <p:spPr>
            <a:xfrm flipV="1">
              <a:off x="2805291" y="2176256"/>
              <a:ext cx="902292" cy="80141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12"/>
            <p:cNvCxnSpPr>
              <a:stCxn id="51" idx="3"/>
              <a:endCxn id="52" idx="2"/>
            </p:cNvCxnSpPr>
            <p:nvPr/>
          </p:nvCxnSpPr>
          <p:spPr>
            <a:xfrm flipV="1">
              <a:off x="2805291" y="2356493"/>
              <a:ext cx="3875005" cy="621173"/>
            </a:xfrm>
            <a:prstGeom prst="curvedConnector2">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110438" y="1886679"/>
              <a:ext cx="260252" cy="360473"/>
            </a:xfrm>
            <a:prstGeom prst="rect">
              <a:avLst/>
            </a:prstGeom>
            <a:noFill/>
          </p:spPr>
          <p:txBody>
            <a:bodyPr wrap="square" rtlCol="0">
              <a:spAutoFit/>
            </a:bodyPr>
            <a:lstStyle/>
            <a:p>
              <a:pPr algn="ctr"/>
              <a:endParaRPr lang="en-US" dirty="0">
                <a:solidFill>
                  <a:srgbClr val="FF0000"/>
                </a:solidFill>
                <a:latin typeface="+mj-lt"/>
              </a:endParaRPr>
            </a:p>
          </p:txBody>
        </p:sp>
        <p:sp>
          <p:nvSpPr>
            <p:cNvPr id="62" name="TextBox 61"/>
            <p:cNvSpPr txBox="1"/>
            <p:nvPr/>
          </p:nvSpPr>
          <p:spPr>
            <a:xfrm>
              <a:off x="4439103" y="1449283"/>
              <a:ext cx="260252" cy="360473"/>
            </a:xfrm>
            <a:prstGeom prst="rect">
              <a:avLst/>
            </a:prstGeom>
            <a:noFill/>
          </p:spPr>
          <p:txBody>
            <a:bodyPr wrap="square" rtlCol="0">
              <a:spAutoFit/>
            </a:bodyPr>
            <a:lstStyle/>
            <a:p>
              <a:pPr algn="ctr"/>
              <a:endParaRPr lang="en-US" dirty="0">
                <a:solidFill>
                  <a:srgbClr val="FF0000"/>
                </a:solidFill>
                <a:latin typeface="+mj-lt"/>
              </a:endParaRPr>
            </a:p>
          </p:txBody>
        </p:sp>
      </p:grpSp>
    </p:spTree>
    <p:extLst>
      <p:ext uri="{BB962C8B-B14F-4D97-AF65-F5344CB8AC3E}">
        <p14:creationId xmlns:p14="http://schemas.microsoft.com/office/powerpoint/2010/main" val="36683845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882775" y="1133342"/>
            <a:ext cx="8628148" cy="4441913"/>
          </a:xfrm>
          <a:prstGeom prst="rect">
            <a:avLst/>
          </a:prstGeom>
        </p:spPr>
        <p:txBody>
          <a:bodyPr vert="horz" wrap="square" lIns="91440" tIns="45720" rIns="91440" bIns="45720" rtlCol="0">
            <a:noAutofit/>
          </a:bodyPr>
          <a:lst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2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0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0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0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3" name="Slide Number Placeholder 2"/>
          <p:cNvSpPr>
            <a:spLocks noGrp="1"/>
          </p:cNvSpPr>
          <p:nvPr>
            <p:ph type="sldNum" sz="quarter" idx="4"/>
          </p:nvPr>
        </p:nvSpPr>
        <p:spPr/>
        <p:txBody>
          <a:bodyPr/>
          <a:lstStyle/>
          <a:p>
            <a:fld id="{7BCC8D0D-EAEC-449D-9161-023DFF90F2E2}" type="slidenum">
              <a:rPr lang="en-US" sz="1600" smtClean="0"/>
              <a:pPr/>
              <a:t>38</a:t>
            </a:fld>
            <a:endParaRPr lang="en-US" sz="1600" dirty="0"/>
          </a:p>
        </p:txBody>
      </p:sp>
      <p:sp>
        <p:nvSpPr>
          <p:cNvPr id="16" name="Rounded Rectangle 4"/>
          <p:cNvSpPr/>
          <p:nvPr/>
        </p:nvSpPr>
        <p:spPr>
          <a:xfrm>
            <a:off x="574158" y="352869"/>
            <a:ext cx="11146318" cy="548640"/>
          </a:xfrm>
          <a:prstGeom prst="rect">
            <a:avLst/>
          </a:prstGeom>
          <a:solidFill>
            <a:srgbClr val="FFFF99">
              <a:alpha val="80000"/>
            </a:srgbClr>
          </a:solidFill>
          <a:ln>
            <a:solidFill>
              <a:srgbClr val="FFCC00"/>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defTabSz="800100">
              <a:lnSpc>
                <a:spcPct val="110000"/>
              </a:lnSpc>
              <a:spcBef>
                <a:spcPct val="0"/>
              </a:spcBef>
              <a:spcAft>
                <a:spcPct val="35000"/>
              </a:spcAft>
            </a:pPr>
            <a:r>
              <a:rPr lang="en-US" sz="2200" b="1" dirty="0">
                <a:latin typeface="Arial" panose="020B0604020202020204" pitchFamily="34" charset="0"/>
                <a:cs typeface="Arial" panose="020B0604020202020204" pitchFamily="34" charset="0"/>
              </a:rPr>
              <a:t>1. Express causal structure as a DAG</a:t>
            </a:r>
            <a:endParaRPr lang="en-US" sz="2200" dirty="0">
              <a:latin typeface="Arial" panose="020B0604020202020204" pitchFamily="34" charset="0"/>
              <a:cs typeface="Arial" panose="020B0604020202020204" pitchFamily="34" charset="0"/>
            </a:endParaRPr>
          </a:p>
        </p:txBody>
      </p:sp>
      <p:grpSp>
        <p:nvGrpSpPr>
          <p:cNvPr id="15" name="Group 14"/>
          <p:cNvGrpSpPr/>
          <p:nvPr/>
        </p:nvGrpSpPr>
        <p:grpSpPr>
          <a:xfrm>
            <a:off x="1765005" y="2025011"/>
            <a:ext cx="8623004" cy="2231213"/>
            <a:chOff x="471825" y="1295624"/>
            <a:chExt cx="7207693" cy="2177691"/>
          </a:xfrm>
        </p:grpSpPr>
        <p:sp>
          <p:nvSpPr>
            <p:cNvPr id="27" name="TextBox 26"/>
            <p:cNvSpPr txBox="1"/>
            <p:nvPr/>
          </p:nvSpPr>
          <p:spPr>
            <a:xfrm>
              <a:off x="1324407" y="1295624"/>
              <a:ext cx="1480884" cy="450591"/>
            </a:xfrm>
            <a:prstGeom prst="rect">
              <a:avLst/>
            </a:prstGeom>
            <a:noFill/>
          </p:spPr>
          <p:txBody>
            <a:bodyPr wrap="square" rtlCol="0" anchor="ctr">
              <a:spAutoFit/>
            </a:bodyPr>
            <a:lstStyle/>
            <a:p>
              <a:pPr algn="r"/>
              <a:r>
                <a:rPr lang="en-US" sz="2400" dirty="0">
                  <a:latin typeface="+mj-lt"/>
                </a:rPr>
                <a:t>Anxiety</a:t>
              </a:r>
            </a:p>
          </p:txBody>
        </p:sp>
        <p:sp>
          <p:nvSpPr>
            <p:cNvPr id="28" name="TextBox 27"/>
            <p:cNvSpPr txBox="1"/>
            <p:nvPr/>
          </p:nvSpPr>
          <p:spPr>
            <a:xfrm>
              <a:off x="3707583" y="1860842"/>
              <a:ext cx="1712042" cy="811063"/>
            </a:xfrm>
            <a:prstGeom prst="rect">
              <a:avLst/>
            </a:prstGeom>
            <a:noFill/>
            <a:ln w="19050">
              <a:solidFill>
                <a:schemeClr val="tx1"/>
              </a:solidFill>
            </a:ln>
          </p:spPr>
          <p:txBody>
            <a:bodyPr wrap="square" rtlCol="0">
              <a:spAutoFit/>
            </a:bodyPr>
            <a:lstStyle/>
            <a:p>
              <a:pPr algn="ctr"/>
              <a:r>
                <a:rPr lang="en-US" sz="2400" dirty="0">
                  <a:latin typeface="+mj-lt"/>
                </a:rPr>
                <a:t>Memory complaints</a:t>
              </a:r>
            </a:p>
          </p:txBody>
        </p:sp>
        <p:sp>
          <p:nvSpPr>
            <p:cNvPr id="29" name="TextBox 28"/>
            <p:cNvSpPr txBox="1"/>
            <p:nvPr/>
          </p:nvSpPr>
          <p:spPr>
            <a:xfrm>
              <a:off x="471825" y="2662252"/>
              <a:ext cx="2333466" cy="811063"/>
            </a:xfrm>
            <a:prstGeom prst="rect">
              <a:avLst/>
            </a:prstGeom>
            <a:noFill/>
          </p:spPr>
          <p:txBody>
            <a:bodyPr wrap="square" rtlCol="0">
              <a:spAutoFit/>
            </a:bodyPr>
            <a:lstStyle/>
            <a:p>
              <a:pPr algn="ctr"/>
              <a:r>
                <a:rPr lang="en-US" sz="2400" dirty="0">
                  <a:latin typeface="+mj-lt"/>
                </a:rPr>
                <a:t>Cerebrovascular disease</a:t>
              </a:r>
            </a:p>
          </p:txBody>
        </p:sp>
        <p:sp>
          <p:nvSpPr>
            <p:cNvPr id="30" name="TextBox 29"/>
            <p:cNvSpPr txBox="1"/>
            <p:nvPr/>
          </p:nvSpPr>
          <p:spPr>
            <a:xfrm>
              <a:off x="5983244" y="1996019"/>
              <a:ext cx="1696274" cy="450591"/>
            </a:xfrm>
            <a:prstGeom prst="rect">
              <a:avLst/>
            </a:prstGeom>
            <a:noFill/>
          </p:spPr>
          <p:txBody>
            <a:bodyPr wrap="square" rtlCol="0">
              <a:spAutoFit/>
            </a:bodyPr>
            <a:lstStyle/>
            <a:p>
              <a:pPr algn="ctr"/>
              <a:r>
                <a:rPr lang="en-US" sz="2400" dirty="0">
                  <a:latin typeface="+mj-lt"/>
                </a:rPr>
                <a:t>Acute stroke</a:t>
              </a:r>
            </a:p>
          </p:txBody>
        </p:sp>
        <p:cxnSp>
          <p:nvCxnSpPr>
            <p:cNvPr id="31" name="Straight Arrow Connector 30"/>
            <p:cNvCxnSpPr>
              <a:stCxn id="27" idx="3"/>
              <a:endCxn id="28" idx="1"/>
            </p:cNvCxnSpPr>
            <p:nvPr/>
          </p:nvCxnSpPr>
          <p:spPr>
            <a:xfrm>
              <a:off x="2805291" y="1520920"/>
              <a:ext cx="902292" cy="745455"/>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9" idx="3"/>
              <a:endCxn id="28" idx="1"/>
            </p:cNvCxnSpPr>
            <p:nvPr/>
          </p:nvCxnSpPr>
          <p:spPr>
            <a:xfrm flipV="1">
              <a:off x="2805291" y="2266374"/>
              <a:ext cx="902292" cy="801409"/>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12"/>
            <p:cNvCxnSpPr>
              <a:stCxn id="29" idx="3"/>
              <a:endCxn id="30" idx="2"/>
            </p:cNvCxnSpPr>
            <p:nvPr/>
          </p:nvCxnSpPr>
          <p:spPr>
            <a:xfrm flipV="1">
              <a:off x="2805291" y="2446610"/>
              <a:ext cx="4026090" cy="621174"/>
            </a:xfrm>
            <a:prstGeom prst="curved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110438" y="1886679"/>
              <a:ext cx="260252" cy="450591"/>
            </a:xfrm>
            <a:prstGeom prst="rect">
              <a:avLst/>
            </a:prstGeom>
            <a:noFill/>
          </p:spPr>
          <p:txBody>
            <a:bodyPr wrap="square" rtlCol="0">
              <a:spAutoFit/>
            </a:bodyPr>
            <a:lstStyle/>
            <a:p>
              <a:pPr algn="ctr"/>
              <a:endParaRPr lang="en-US" sz="2400" dirty="0">
                <a:solidFill>
                  <a:srgbClr val="FF0000"/>
                </a:solidFill>
                <a:latin typeface="+mj-lt"/>
              </a:endParaRPr>
            </a:p>
          </p:txBody>
        </p:sp>
        <p:sp>
          <p:nvSpPr>
            <p:cNvPr id="35" name="TextBox 34"/>
            <p:cNvSpPr txBox="1"/>
            <p:nvPr/>
          </p:nvSpPr>
          <p:spPr>
            <a:xfrm>
              <a:off x="4439103" y="1449283"/>
              <a:ext cx="260252" cy="450591"/>
            </a:xfrm>
            <a:prstGeom prst="rect">
              <a:avLst/>
            </a:prstGeom>
            <a:noFill/>
          </p:spPr>
          <p:txBody>
            <a:bodyPr wrap="square" rtlCol="0">
              <a:spAutoFit/>
            </a:bodyPr>
            <a:lstStyle/>
            <a:p>
              <a:pPr algn="ctr"/>
              <a:endParaRPr lang="en-US" sz="2400" dirty="0">
                <a:solidFill>
                  <a:srgbClr val="FF0000"/>
                </a:solidFill>
                <a:latin typeface="+mj-lt"/>
              </a:endParaRPr>
            </a:p>
          </p:txBody>
        </p:sp>
      </p:grpSp>
    </p:spTree>
    <p:extLst>
      <p:ext uri="{BB962C8B-B14F-4D97-AF65-F5344CB8AC3E}">
        <p14:creationId xmlns:p14="http://schemas.microsoft.com/office/powerpoint/2010/main" val="86059755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882775" y="1133342"/>
            <a:ext cx="8628148" cy="4441913"/>
          </a:xfrm>
          <a:prstGeom prst="rect">
            <a:avLst/>
          </a:prstGeom>
        </p:spPr>
        <p:txBody>
          <a:bodyPr vert="horz" wrap="square" lIns="91440" tIns="45720" rIns="91440" bIns="45720" rtlCol="0">
            <a:noAutofit/>
          </a:bodyPr>
          <a:lst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2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0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0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0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48" name="Content Placeholder 2"/>
          <p:cNvSpPr>
            <a:spLocks noGrp="1"/>
          </p:cNvSpPr>
          <p:nvPr>
            <p:ph idx="1"/>
          </p:nvPr>
        </p:nvSpPr>
        <p:spPr>
          <a:xfrm>
            <a:off x="574158" y="1135064"/>
            <a:ext cx="11036595" cy="4960936"/>
          </a:xfrm>
        </p:spPr>
        <p:txBody>
          <a:bodyPr/>
          <a:lstStyle/>
          <a:p>
            <a:pPr marL="0" indent="0">
              <a:spcAft>
                <a:spcPts val="1800"/>
              </a:spcAft>
              <a:buNone/>
            </a:pPr>
            <a:r>
              <a:rPr lang="en-US" dirty="0" smtClean="0">
                <a:solidFill>
                  <a:schemeClr val="tx1"/>
                </a:solidFill>
              </a:rPr>
              <a:t>For each variable in the DAG, specify the causal data-generating model, generating each variable as a function of its parents</a:t>
            </a:r>
          </a:p>
          <a:p>
            <a:pPr>
              <a:spcAft>
                <a:spcPts val="1800"/>
              </a:spcAft>
              <a:buFont typeface="Arial" panose="020B0604020202020204" pitchFamily="34" charset="0"/>
              <a:buChar char="•"/>
            </a:pPr>
            <a:r>
              <a:rPr lang="en-US" dirty="0" smtClean="0">
                <a:solidFill>
                  <a:schemeClr val="tx1"/>
                </a:solidFill>
              </a:rPr>
              <a:t>Binary exposure: Anxiety </a:t>
            </a:r>
            <a:r>
              <a:rPr lang="en-US" dirty="0">
                <a:solidFill>
                  <a:schemeClr val="tx1"/>
                </a:solidFill>
              </a:rPr>
              <a:t>~ Bernoulli(0.2)</a:t>
            </a:r>
          </a:p>
          <a:p>
            <a:pPr>
              <a:spcAft>
                <a:spcPts val="1800"/>
              </a:spcAft>
              <a:buFont typeface="Arial" panose="020B0604020202020204" pitchFamily="34" charset="0"/>
              <a:buChar char="•"/>
            </a:pPr>
            <a:r>
              <a:rPr lang="en-US" dirty="0" smtClean="0">
                <a:solidFill>
                  <a:schemeClr val="tx1"/>
                </a:solidFill>
              </a:rPr>
              <a:t>Continuous common cause of selection and outcome: Cerebrovascular </a:t>
            </a:r>
            <a:r>
              <a:rPr lang="en-US" dirty="0">
                <a:solidFill>
                  <a:schemeClr val="tx1"/>
                </a:solidFill>
              </a:rPr>
              <a:t>disease ~ </a:t>
            </a:r>
            <a:r>
              <a:rPr lang="en-US" i="1" dirty="0">
                <a:solidFill>
                  <a:schemeClr val="tx1"/>
                </a:solidFill>
              </a:rPr>
              <a:t>N</a:t>
            </a:r>
            <a:r>
              <a:rPr lang="en-US" dirty="0">
                <a:solidFill>
                  <a:schemeClr val="tx1"/>
                </a:solidFill>
              </a:rPr>
              <a:t>(0,1</a:t>
            </a:r>
            <a:r>
              <a:rPr lang="en-US" dirty="0" smtClean="0">
                <a:solidFill>
                  <a:schemeClr val="tx1"/>
                </a:solidFill>
              </a:rPr>
              <a:t>)</a:t>
            </a:r>
          </a:p>
          <a:p>
            <a:pPr lvl="1">
              <a:spcAft>
                <a:spcPts val="600"/>
              </a:spcAft>
            </a:pPr>
            <a:endParaRPr lang="en-US" sz="2000" dirty="0">
              <a:solidFill>
                <a:schemeClr val="tx1"/>
              </a:solidFill>
            </a:endParaRPr>
          </a:p>
          <a:p>
            <a:pPr lvl="2"/>
            <a:endParaRPr lang="en-US" sz="1800" dirty="0"/>
          </a:p>
        </p:txBody>
      </p:sp>
      <p:sp>
        <p:nvSpPr>
          <p:cNvPr id="3" name="Slide Number Placeholder 2"/>
          <p:cNvSpPr>
            <a:spLocks noGrp="1"/>
          </p:cNvSpPr>
          <p:nvPr>
            <p:ph type="sldNum" sz="quarter" idx="4"/>
          </p:nvPr>
        </p:nvSpPr>
        <p:spPr/>
        <p:txBody>
          <a:bodyPr/>
          <a:lstStyle/>
          <a:p>
            <a:fld id="{7BCC8D0D-EAEC-449D-9161-023DFF90F2E2}" type="slidenum">
              <a:rPr lang="en-US" sz="1600" smtClean="0"/>
              <a:pPr/>
              <a:t>39</a:t>
            </a:fld>
            <a:endParaRPr lang="en-US" sz="1600" dirty="0"/>
          </a:p>
        </p:txBody>
      </p:sp>
      <p:grpSp>
        <p:nvGrpSpPr>
          <p:cNvPr id="2" name="Group 1"/>
          <p:cNvGrpSpPr/>
          <p:nvPr/>
        </p:nvGrpSpPr>
        <p:grpSpPr>
          <a:xfrm>
            <a:off x="6196849" y="4458153"/>
            <a:ext cx="5588876" cy="1473465"/>
            <a:chOff x="9133008" y="3067256"/>
            <a:chExt cx="5588876" cy="1473465"/>
          </a:xfrm>
        </p:grpSpPr>
        <p:sp>
          <p:nvSpPr>
            <p:cNvPr id="65" name="TextBox 64"/>
            <p:cNvSpPr txBox="1"/>
            <p:nvPr/>
          </p:nvSpPr>
          <p:spPr>
            <a:xfrm>
              <a:off x="9361610" y="3089353"/>
              <a:ext cx="1280159" cy="338554"/>
            </a:xfrm>
            <a:prstGeom prst="rect">
              <a:avLst/>
            </a:prstGeom>
            <a:noFill/>
          </p:spPr>
          <p:txBody>
            <a:bodyPr wrap="square" rtlCol="0" anchor="ctr">
              <a:spAutoFit/>
            </a:bodyPr>
            <a:lstStyle/>
            <a:p>
              <a:pPr algn="r"/>
              <a:r>
                <a:rPr lang="en-US" sz="1600" dirty="0">
                  <a:latin typeface="+mj-lt"/>
                </a:rPr>
                <a:t>Anxiety</a:t>
              </a:r>
            </a:p>
          </p:txBody>
        </p:sp>
        <p:sp>
          <p:nvSpPr>
            <p:cNvPr id="66" name="TextBox 65"/>
            <p:cNvSpPr txBox="1"/>
            <p:nvPr/>
          </p:nvSpPr>
          <p:spPr>
            <a:xfrm>
              <a:off x="11720476" y="3343673"/>
              <a:ext cx="1278242" cy="594361"/>
            </a:xfrm>
            <a:prstGeom prst="rect">
              <a:avLst/>
            </a:prstGeom>
            <a:noFill/>
            <a:ln>
              <a:solidFill>
                <a:schemeClr val="tx1"/>
              </a:solidFill>
            </a:ln>
          </p:spPr>
          <p:txBody>
            <a:bodyPr wrap="square" rtlCol="0">
              <a:spAutoFit/>
            </a:bodyPr>
            <a:lstStyle/>
            <a:p>
              <a:pPr algn="ctr"/>
              <a:r>
                <a:rPr lang="en-US" sz="1600" dirty="0">
                  <a:latin typeface="+mj-lt"/>
                </a:rPr>
                <a:t>Memory complaints</a:t>
              </a:r>
            </a:p>
          </p:txBody>
        </p:sp>
        <p:sp>
          <p:nvSpPr>
            <p:cNvPr id="67" name="TextBox 66"/>
            <p:cNvSpPr txBox="1"/>
            <p:nvPr/>
          </p:nvSpPr>
          <p:spPr>
            <a:xfrm>
              <a:off x="9133008" y="3955946"/>
              <a:ext cx="1737360" cy="584775"/>
            </a:xfrm>
            <a:prstGeom prst="rect">
              <a:avLst/>
            </a:prstGeom>
            <a:noFill/>
          </p:spPr>
          <p:txBody>
            <a:bodyPr wrap="square" rtlCol="0">
              <a:spAutoFit/>
            </a:bodyPr>
            <a:lstStyle/>
            <a:p>
              <a:pPr algn="ctr"/>
              <a:r>
                <a:rPr lang="en-US" sz="1600" dirty="0">
                  <a:latin typeface="+mj-lt"/>
                </a:rPr>
                <a:t>Cerebrovascular disease</a:t>
              </a:r>
            </a:p>
          </p:txBody>
        </p:sp>
        <p:sp>
          <p:nvSpPr>
            <p:cNvPr id="68" name="TextBox 67"/>
            <p:cNvSpPr txBox="1"/>
            <p:nvPr/>
          </p:nvSpPr>
          <p:spPr>
            <a:xfrm>
              <a:off x="13350284" y="3534218"/>
              <a:ext cx="1371600" cy="338554"/>
            </a:xfrm>
            <a:prstGeom prst="rect">
              <a:avLst/>
            </a:prstGeom>
            <a:noFill/>
          </p:spPr>
          <p:txBody>
            <a:bodyPr wrap="square" rtlCol="0">
              <a:spAutoFit/>
            </a:bodyPr>
            <a:lstStyle/>
            <a:p>
              <a:pPr algn="ctr"/>
              <a:r>
                <a:rPr lang="en-US" sz="1600" dirty="0">
                  <a:latin typeface="+mj-lt"/>
                </a:rPr>
                <a:t>Acute stroke</a:t>
              </a:r>
            </a:p>
          </p:txBody>
        </p:sp>
        <p:cxnSp>
          <p:nvCxnSpPr>
            <p:cNvPr id="69" name="Straight Arrow Connector 68"/>
            <p:cNvCxnSpPr>
              <a:stCxn id="65" idx="3"/>
              <a:endCxn id="66" idx="1"/>
            </p:cNvCxnSpPr>
            <p:nvPr/>
          </p:nvCxnSpPr>
          <p:spPr>
            <a:xfrm>
              <a:off x="10641768" y="3258631"/>
              <a:ext cx="1078708" cy="382223"/>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7" idx="3"/>
              <a:endCxn id="66" idx="1"/>
            </p:cNvCxnSpPr>
            <p:nvPr/>
          </p:nvCxnSpPr>
          <p:spPr>
            <a:xfrm flipV="1">
              <a:off x="10870368" y="3640853"/>
              <a:ext cx="850108" cy="60748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12"/>
            <p:cNvCxnSpPr>
              <a:stCxn id="67" idx="3"/>
              <a:endCxn id="68" idx="2"/>
            </p:cNvCxnSpPr>
            <p:nvPr/>
          </p:nvCxnSpPr>
          <p:spPr>
            <a:xfrm flipV="1">
              <a:off x="10870368" y="3872773"/>
              <a:ext cx="3165716" cy="375561"/>
            </a:xfrm>
            <a:prstGeom prst="curvedConnector2">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p:cNvSpPr txBox="1"/>
                <p:nvPr/>
              </p:nvSpPr>
              <p:spPr>
                <a:xfrm>
                  <a:off x="11012999" y="3067256"/>
                  <a:ext cx="227379"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1600" i="1" dirty="0">
                                <a:latin typeface="Cambria Math" panose="02040503050406030204" pitchFamily="18" charset="0"/>
                              </a:rPr>
                            </m:ctrlPr>
                          </m:sSubPr>
                          <m:e>
                            <m:r>
                              <m:rPr>
                                <m:sty m:val="p"/>
                              </m:rPr>
                              <a:rPr lang="en-US" sz="1600" dirty="0">
                                <a:latin typeface="Cambria Math"/>
                                <a:ea typeface="Cambria Math"/>
                              </a:rPr>
                              <m:t>γ</m:t>
                            </m:r>
                          </m:e>
                          <m:sub>
                            <m:r>
                              <a:rPr lang="en-US" sz="1600" i="1" dirty="0">
                                <a:latin typeface="Cambria Math"/>
                              </a:rPr>
                              <m:t>1</m:t>
                            </m:r>
                          </m:sub>
                        </m:sSub>
                      </m:oMath>
                    </m:oMathPara>
                  </a14:m>
                  <a:endParaRPr lang="en-US" sz="1600" dirty="0">
                    <a:latin typeface="+mj-lt"/>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11012999" y="3067256"/>
                  <a:ext cx="227379" cy="338554"/>
                </a:xfrm>
                <a:prstGeom prst="rect">
                  <a:avLst/>
                </a:prstGeom>
                <a:blipFill>
                  <a:blip r:embed="rId4"/>
                  <a:stretch>
                    <a:fillRect l="-34211" b="-17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11056331" y="3633141"/>
                  <a:ext cx="227379"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1600" i="1" dirty="0">
                                <a:latin typeface="Cambria Math" panose="02040503050406030204" pitchFamily="18" charset="0"/>
                              </a:rPr>
                            </m:ctrlPr>
                          </m:sSubPr>
                          <m:e>
                            <m:r>
                              <m:rPr>
                                <m:sty m:val="p"/>
                              </m:rPr>
                              <a:rPr lang="en-US" sz="1600" dirty="0">
                                <a:latin typeface="Cambria Math"/>
                                <a:ea typeface="Cambria Math"/>
                              </a:rPr>
                              <m:t>γ</m:t>
                            </m:r>
                          </m:e>
                          <m:sub>
                            <m:r>
                              <a:rPr lang="en-US" sz="1600" i="1" dirty="0">
                                <a:latin typeface="Cambria Math"/>
                              </a:rPr>
                              <m:t>2</m:t>
                            </m:r>
                          </m:sub>
                        </m:sSub>
                      </m:oMath>
                    </m:oMathPara>
                  </a14:m>
                  <a:endParaRPr lang="en-US" sz="1600" dirty="0">
                    <a:latin typeface="+mj-lt"/>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11056331" y="3633141"/>
                  <a:ext cx="227379" cy="338554"/>
                </a:xfrm>
                <a:prstGeom prst="rect">
                  <a:avLst/>
                </a:prstGeom>
                <a:blipFill>
                  <a:blip r:embed="rId5"/>
                  <a:stretch>
                    <a:fillRect l="-34211" b="-17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12408230" y="4184265"/>
                  <a:ext cx="227379"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1600" i="1" dirty="0">
                                <a:latin typeface="Cambria Math" panose="02040503050406030204" pitchFamily="18" charset="0"/>
                              </a:rPr>
                            </m:ctrlPr>
                          </m:sSubPr>
                          <m:e>
                            <m:r>
                              <m:rPr>
                                <m:sty m:val="p"/>
                              </m:rPr>
                              <a:rPr lang="en-US" sz="1600" dirty="0">
                                <a:latin typeface="Cambria Math"/>
                                <a:ea typeface="Cambria Math"/>
                              </a:rPr>
                              <m:t>β</m:t>
                            </m:r>
                          </m:e>
                          <m:sub>
                            <m:r>
                              <a:rPr lang="en-US" sz="1600" i="1" dirty="0">
                                <a:latin typeface="Cambria Math"/>
                                <a:ea typeface="Cambria Math"/>
                              </a:rPr>
                              <m:t>2</m:t>
                            </m:r>
                          </m:sub>
                        </m:sSub>
                      </m:oMath>
                    </m:oMathPara>
                  </a14:m>
                  <a:endParaRPr lang="en-US" sz="1600" dirty="0">
                    <a:latin typeface="+mj-lt"/>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12408230" y="4184265"/>
                  <a:ext cx="227379" cy="338554"/>
                </a:xfrm>
                <a:prstGeom prst="rect">
                  <a:avLst/>
                </a:prstGeom>
                <a:blipFill>
                  <a:blip r:embed="rId6"/>
                  <a:stretch>
                    <a:fillRect l="-48649" b="-12727"/>
                  </a:stretch>
                </a:blipFill>
              </p:spPr>
              <p:txBody>
                <a:bodyPr/>
                <a:lstStyle/>
                <a:p>
                  <a:r>
                    <a:rPr lang="en-US">
                      <a:noFill/>
                    </a:rPr>
                    <a:t> </a:t>
                  </a:r>
                </a:p>
              </p:txBody>
            </p:sp>
          </mc:Fallback>
        </mc:AlternateContent>
      </p:grpSp>
      <p:sp>
        <p:nvSpPr>
          <p:cNvPr id="27" name="Rounded Rectangle 4"/>
          <p:cNvSpPr/>
          <p:nvPr/>
        </p:nvSpPr>
        <p:spPr>
          <a:xfrm>
            <a:off x="574158" y="347076"/>
            <a:ext cx="11146318" cy="548640"/>
          </a:xfrm>
          <a:prstGeom prst="rect">
            <a:avLst/>
          </a:prstGeom>
          <a:solidFill>
            <a:srgbClr val="CCFF99">
              <a:alpha val="80000"/>
            </a:srgbClr>
          </a:solidFill>
          <a:ln>
            <a:solidFill>
              <a:srgbClr val="00B050"/>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defTabSz="800100">
              <a:lnSpc>
                <a:spcPct val="110000"/>
              </a:lnSpc>
              <a:spcBef>
                <a:spcPct val="0"/>
              </a:spcBef>
            </a:pPr>
            <a:r>
              <a:rPr lang="en-US" sz="2200" b="1" dirty="0">
                <a:latin typeface="Arial" panose="020B0604020202020204" pitchFamily="34" charset="0"/>
                <a:cs typeface="Arial" panose="020B0604020202020204" pitchFamily="34" charset="0"/>
              </a:rPr>
              <a:t>2. Specify data generating rules corresponding with the DAG</a:t>
            </a:r>
          </a:p>
        </p:txBody>
      </p:sp>
      <p:sp>
        <p:nvSpPr>
          <p:cNvPr id="5" name="TextBox 4"/>
          <p:cNvSpPr txBox="1"/>
          <p:nvPr/>
        </p:nvSpPr>
        <p:spPr bwMode="auto">
          <a:xfrm>
            <a:off x="15597352" y="3531477"/>
            <a:ext cx="65" cy="307777"/>
          </a:xfrm>
          <a:prstGeom prst="rect">
            <a:avLst/>
          </a:prstGeom>
          <a:noFill/>
          <a:ln w="19050" algn="ctr">
            <a:noFill/>
            <a:miter lim="800000"/>
            <a:headEnd/>
            <a:tailEnd/>
          </a:ln>
        </p:spPr>
        <p:txBody>
          <a:bodyPr wrap="none" lIns="0" tIns="0" rIns="0" bIns="0" rtlCol="0">
            <a:spAutoFit/>
          </a:bodyPr>
          <a:lstStyle/>
          <a:p>
            <a:endParaRPr lang="en-US" sz="2000" dirty="0" err="1"/>
          </a:p>
        </p:txBody>
      </p:sp>
    </p:spTree>
    <p:extLst>
      <p:ext uri="{BB962C8B-B14F-4D97-AF65-F5344CB8AC3E}">
        <p14:creationId xmlns:p14="http://schemas.microsoft.com/office/powerpoint/2010/main" val="242938481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94" y="438912"/>
            <a:ext cx="9749982" cy="575094"/>
          </a:xfrm>
        </p:spPr>
        <p:txBody>
          <a:bodyPr/>
          <a:lstStyle/>
          <a:p>
            <a:r>
              <a:rPr lang="en-US" dirty="0" smtClean="0"/>
              <a:t>Why simulate?</a:t>
            </a:r>
            <a:endParaRPr lang="en-US" dirty="0"/>
          </a:p>
        </p:txBody>
      </p:sp>
      <p:sp>
        <p:nvSpPr>
          <p:cNvPr id="3" name="Content Placeholder 2"/>
          <p:cNvSpPr>
            <a:spLocks noGrp="1"/>
          </p:cNvSpPr>
          <p:nvPr>
            <p:ph idx="1"/>
          </p:nvPr>
        </p:nvSpPr>
        <p:spPr>
          <a:xfrm>
            <a:off x="552894" y="1127342"/>
            <a:ext cx="11057859" cy="4937760"/>
          </a:xfrm>
        </p:spPr>
        <p:txBody>
          <a:bodyPr/>
          <a:lstStyle/>
          <a:p>
            <a:pPr>
              <a:lnSpc>
                <a:spcPct val="111000"/>
              </a:lnSpc>
            </a:pPr>
            <a:r>
              <a:rPr lang="en-US" dirty="0" smtClean="0"/>
              <a:t>Simulation </a:t>
            </a:r>
            <a:r>
              <a:rPr lang="en-US" dirty="0"/>
              <a:t>studies </a:t>
            </a:r>
            <a:r>
              <a:rPr lang="en-US" dirty="0" smtClean="0"/>
              <a:t>provide a means for quantifying </a:t>
            </a:r>
            <a:r>
              <a:rPr lang="en-US" dirty="0"/>
              <a:t>expected </a:t>
            </a:r>
            <a:r>
              <a:rPr lang="en-US" dirty="0" smtClean="0"/>
              <a:t>magnitude </a:t>
            </a:r>
            <a:r>
              <a:rPr lang="en-US" dirty="0"/>
              <a:t>of </a:t>
            </a:r>
            <a:r>
              <a:rPr lang="en-US" dirty="0" smtClean="0"/>
              <a:t>bias</a:t>
            </a:r>
          </a:p>
          <a:p>
            <a:pPr>
              <a:lnSpc>
                <a:spcPct val="111000"/>
              </a:lnSpc>
            </a:pPr>
            <a:r>
              <a:rPr lang="en-US" dirty="0" smtClean="0"/>
              <a:t>Why might you simulate vs. use bias equations for quantitative bias analysis?</a:t>
            </a:r>
          </a:p>
          <a:p>
            <a:pPr lvl="1">
              <a:lnSpc>
                <a:spcPct val="111000"/>
              </a:lnSpc>
            </a:pPr>
            <a:r>
              <a:rPr lang="en-US" sz="2400" dirty="0"/>
              <a:t>Flexible</a:t>
            </a:r>
          </a:p>
          <a:p>
            <a:pPr lvl="1">
              <a:lnSpc>
                <a:spcPct val="111000"/>
              </a:lnSpc>
            </a:pPr>
            <a:r>
              <a:rPr lang="en-US" sz="2400" dirty="0"/>
              <a:t>Complex data-generating processes</a:t>
            </a:r>
          </a:p>
          <a:p>
            <a:pPr lvl="1">
              <a:lnSpc>
                <a:spcPct val="111000"/>
              </a:lnSpc>
            </a:pPr>
            <a:r>
              <a:rPr lang="en-US" sz="2400" dirty="0"/>
              <a:t>One tool that can be used for quantifying multiple sources of bias in your study (i.e., </a:t>
            </a:r>
            <a:r>
              <a:rPr lang="en-US" sz="2400" dirty="0" smtClean="0"/>
              <a:t>confounding, selection bias, information bias)</a:t>
            </a:r>
            <a:endParaRPr lang="en-US" sz="2400" dirty="0"/>
          </a:p>
          <a:p>
            <a:pPr lvl="1">
              <a:lnSpc>
                <a:spcPct val="111000"/>
              </a:lnSpc>
            </a:pPr>
            <a:r>
              <a:rPr lang="en-US" sz="2400" dirty="0" smtClean="0"/>
              <a:t>Allows </a:t>
            </a:r>
            <a:r>
              <a:rPr lang="en-US" sz="2400" dirty="0"/>
              <a:t>for comparison of alternative analytic tools</a:t>
            </a:r>
          </a:p>
          <a:p>
            <a:pPr>
              <a:lnSpc>
                <a:spcPct val="111000"/>
              </a:lnSpc>
            </a:pPr>
            <a:endParaRPr lang="en-US" sz="2300" dirty="0"/>
          </a:p>
          <a:p>
            <a:pPr lvl="1">
              <a:lnSpc>
                <a:spcPct val="111000"/>
              </a:lnSpc>
            </a:pPr>
            <a:endParaRPr lang="en-US" sz="2000" dirty="0"/>
          </a:p>
        </p:txBody>
      </p:sp>
      <p:sp>
        <p:nvSpPr>
          <p:cNvPr id="4" name="Slide Number Placeholder 3"/>
          <p:cNvSpPr>
            <a:spLocks noGrp="1"/>
          </p:cNvSpPr>
          <p:nvPr>
            <p:ph type="sldNum" sz="quarter" idx="4"/>
          </p:nvPr>
        </p:nvSpPr>
        <p:spPr>
          <a:xfrm>
            <a:off x="11406719" y="6474167"/>
            <a:ext cx="328081" cy="155233"/>
          </a:xfrm>
        </p:spPr>
        <p:txBody>
          <a:bodyPr/>
          <a:lstStyle/>
          <a:p>
            <a:fld id="{7BCC8D0D-EAEC-449D-9161-023DFF90F2E2}" type="slidenum">
              <a:rPr lang="en-US" sz="1600" smtClean="0"/>
              <a:pPr/>
              <a:t>4</a:t>
            </a:fld>
            <a:endParaRPr lang="en-US" sz="1600" dirty="0"/>
          </a:p>
        </p:txBody>
      </p:sp>
    </p:spTree>
    <p:extLst>
      <p:ext uri="{BB962C8B-B14F-4D97-AF65-F5344CB8AC3E}">
        <p14:creationId xmlns:p14="http://schemas.microsoft.com/office/powerpoint/2010/main" val="254864602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882775" y="1133342"/>
            <a:ext cx="8628148" cy="4441913"/>
          </a:xfrm>
          <a:prstGeom prst="rect">
            <a:avLst/>
          </a:prstGeom>
        </p:spPr>
        <p:txBody>
          <a:bodyPr vert="horz" wrap="square" lIns="91440" tIns="45720" rIns="91440" bIns="45720" rtlCol="0">
            <a:noAutofit/>
          </a:bodyPr>
          <a:lst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2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0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0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0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mc:AlternateContent xmlns:mc="http://schemas.openxmlformats.org/markup-compatibility/2006" xmlns:a14="http://schemas.microsoft.com/office/drawing/2010/main">
        <mc:Choice Requires="a14">
          <p:sp>
            <p:nvSpPr>
              <p:cNvPr id="48" name="Content Placeholder 2"/>
              <p:cNvSpPr>
                <a:spLocks noGrp="1"/>
              </p:cNvSpPr>
              <p:nvPr>
                <p:ph idx="1"/>
              </p:nvPr>
            </p:nvSpPr>
            <p:spPr>
              <a:xfrm>
                <a:off x="574158" y="1135064"/>
                <a:ext cx="11036595" cy="4960936"/>
              </a:xfrm>
            </p:spPr>
            <p:txBody>
              <a:bodyPr/>
              <a:lstStyle/>
              <a:p>
                <a:pPr>
                  <a:spcAft>
                    <a:spcPts val="600"/>
                  </a:spcAft>
                  <a:buFont typeface="Arial" panose="020B0604020202020204" pitchFamily="34" charset="0"/>
                  <a:buChar char="•"/>
                </a:pPr>
                <a:r>
                  <a:rPr lang="en-US" dirty="0" smtClean="0">
                    <a:solidFill>
                      <a:schemeClr val="tx1"/>
                    </a:solidFill>
                  </a:rPr>
                  <a:t>Binary selection factor: Memory complaints</a:t>
                </a:r>
                <a:endParaRPr lang="en-US" dirty="0">
                  <a:solidFill>
                    <a:schemeClr val="tx1"/>
                  </a:solidFill>
                </a:endParaRPr>
              </a:p>
              <a:p>
                <a:pPr marL="0" indent="0">
                  <a:spcAft>
                    <a:spcPts val="1800"/>
                  </a:spcAft>
                  <a:buNone/>
                </a:pPr>
                <a:r>
                  <a:rPr lang="en-US" dirty="0" smtClean="0">
                    <a:solidFill>
                      <a:schemeClr val="tx1"/>
                    </a:solidFill>
                  </a:rPr>
                  <a:t>P(memory </a:t>
                </a:r>
                <a:r>
                  <a:rPr lang="en-US" dirty="0">
                    <a:solidFill>
                      <a:schemeClr val="tx1"/>
                    </a:solidFill>
                  </a:rPr>
                  <a:t>complaints)</a:t>
                </a:r>
                <a14:m>
                  <m:oMath xmlns:m="http://schemas.openxmlformats.org/officeDocument/2006/math">
                    <m:r>
                      <a:rPr lang="en-US" dirty="0">
                        <a:solidFill>
                          <a:schemeClr val="tx1"/>
                        </a:solidFill>
                        <a:latin typeface="Cambria Math"/>
                      </a:rPr>
                      <m:t> =</m:t>
                    </m:r>
                    <m:f>
                      <m:fPr>
                        <m:ctrlPr>
                          <a:rPr lang="en-US" i="1" dirty="0">
                            <a:solidFill>
                              <a:schemeClr val="tx1"/>
                            </a:solidFill>
                            <a:latin typeface="Cambria Math" panose="02040503050406030204" pitchFamily="18" charset="0"/>
                          </a:rPr>
                        </m:ctrlPr>
                      </m:fPr>
                      <m:num>
                        <m:r>
                          <m:rPr>
                            <m:sty m:val="p"/>
                          </m:rPr>
                          <a:rPr lang="en-US" dirty="0">
                            <a:solidFill>
                              <a:schemeClr val="tx1"/>
                            </a:solidFill>
                            <a:latin typeface="Cambria Math"/>
                          </a:rPr>
                          <m:t>exp</m:t>
                        </m:r>
                        <m:r>
                          <a:rPr lang="en-US" dirty="0">
                            <a:solidFill>
                              <a:schemeClr val="tx1"/>
                            </a:solidFill>
                            <a:latin typeface="Cambria Math"/>
                          </a:rPr>
                          <m:t>(</m:t>
                        </m:r>
                        <m:sSub>
                          <m:sSubPr>
                            <m:ctrlPr>
                              <a:rPr lang="en-US" i="1" dirty="0">
                                <a:solidFill>
                                  <a:schemeClr val="tx1"/>
                                </a:solidFill>
                                <a:latin typeface="Cambria Math" panose="02040503050406030204" pitchFamily="18" charset="0"/>
                              </a:rPr>
                            </m:ctrlPr>
                          </m:sSubPr>
                          <m:e>
                            <m:r>
                              <m:rPr>
                                <m:sty m:val="p"/>
                              </m:rPr>
                              <a:rPr lang="en-US" dirty="0">
                                <a:solidFill>
                                  <a:schemeClr val="tx1"/>
                                </a:solidFill>
                                <a:latin typeface="Cambria Math"/>
                                <a:ea typeface="Cambria Math"/>
                              </a:rPr>
                              <m:t>γ</m:t>
                            </m:r>
                          </m:e>
                          <m:sub>
                            <m:r>
                              <a:rPr lang="en-US" i="1" dirty="0">
                                <a:solidFill>
                                  <a:schemeClr val="tx1"/>
                                </a:solidFill>
                                <a:latin typeface="Cambria Math"/>
                              </a:rPr>
                              <m:t>0</m:t>
                            </m:r>
                          </m:sub>
                        </m:sSub>
                        <m:r>
                          <a:rPr lang="en-US" dirty="0">
                            <a:solidFill>
                              <a:schemeClr val="tx1"/>
                            </a:solidFill>
                            <a:latin typeface="Cambria Math"/>
                          </a:rPr>
                          <m:t>+</m:t>
                        </m:r>
                        <m:sSub>
                          <m:sSubPr>
                            <m:ctrlPr>
                              <a:rPr lang="en-US" i="1" dirty="0">
                                <a:solidFill>
                                  <a:schemeClr val="tx1"/>
                                </a:solidFill>
                                <a:latin typeface="Cambria Math" panose="02040503050406030204" pitchFamily="18" charset="0"/>
                              </a:rPr>
                            </m:ctrlPr>
                          </m:sSubPr>
                          <m:e>
                            <m:r>
                              <m:rPr>
                                <m:sty m:val="p"/>
                              </m:rPr>
                              <a:rPr lang="en-US" dirty="0">
                                <a:solidFill>
                                  <a:schemeClr val="tx1"/>
                                </a:solidFill>
                                <a:latin typeface="Cambria Math"/>
                                <a:ea typeface="Cambria Math"/>
                              </a:rPr>
                              <m:t>γ</m:t>
                            </m:r>
                          </m:e>
                          <m:sub>
                            <m:r>
                              <a:rPr lang="en-US" i="1" dirty="0">
                                <a:solidFill>
                                  <a:schemeClr val="tx1"/>
                                </a:solidFill>
                                <a:latin typeface="Cambria Math"/>
                              </a:rPr>
                              <m:t>1</m:t>
                            </m:r>
                          </m:sub>
                        </m:sSub>
                        <m:r>
                          <m:rPr>
                            <m:sty m:val="p"/>
                          </m:rPr>
                          <a:rPr lang="en-US" dirty="0">
                            <a:solidFill>
                              <a:schemeClr val="tx1"/>
                            </a:solidFill>
                            <a:latin typeface="Cambria Math"/>
                          </a:rPr>
                          <m:t>anxiety</m:t>
                        </m:r>
                        <m:r>
                          <a:rPr lang="en-US" dirty="0">
                            <a:solidFill>
                              <a:schemeClr val="tx1"/>
                            </a:solidFill>
                            <a:latin typeface="Cambria Math"/>
                          </a:rPr>
                          <m:t>+</m:t>
                        </m:r>
                        <m:sSub>
                          <m:sSubPr>
                            <m:ctrlPr>
                              <a:rPr lang="en-US" i="1" dirty="0">
                                <a:solidFill>
                                  <a:schemeClr val="tx1"/>
                                </a:solidFill>
                                <a:latin typeface="Cambria Math" panose="02040503050406030204" pitchFamily="18" charset="0"/>
                              </a:rPr>
                            </m:ctrlPr>
                          </m:sSubPr>
                          <m:e>
                            <m:r>
                              <m:rPr>
                                <m:sty m:val="p"/>
                              </m:rPr>
                              <a:rPr lang="en-US" dirty="0">
                                <a:solidFill>
                                  <a:schemeClr val="tx1"/>
                                </a:solidFill>
                                <a:latin typeface="Cambria Math"/>
                                <a:ea typeface="Cambria Math"/>
                              </a:rPr>
                              <m:t>γ</m:t>
                            </m:r>
                          </m:e>
                          <m:sub>
                            <m:r>
                              <a:rPr lang="en-US" i="1" dirty="0">
                                <a:solidFill>
                                  <a:schemeClr val="tx1"/>
                                </a:solidFill>
                                <a:latin typeface="Cambria Math"/>
                              </a:rPr>
                              <m:t>2</m:t>
                            </m:r>
                          </m:sub>
                        </m:sSub>
                        <m:r>
                          <m:rPr>
                            <m:sty m:val="p"/>
                          </m:rPr>
                          <a:rPr lang="en-US" dirty="0">
                            <a:solidFill>
                              <a:schemeClr val="tx1"/>
                            </a:solidFill>
                            <a:latin typeface="Cambria Math"/>
                          </a:rPr>
                          <m:t>cerebrovascular</m:t>
                        </m:r>
                        <m:r>
                          <a:rPr lang="en-US" dirty="0">
                            <a:solidFill>
                              <a:schemeClr val="tx1"/>
                            </a:solidFill>
                            <a:latin typeface="Cambria Math"/>
                          </a:rPr>
                          <m:t> </m:t>
                        </m:r>
                        <m:r>
                          <m:rPr>
                            <m:sty m:val="p"/>
                          </m:rPr>
                          <a:rPr lang="en-US" dirty="0">
                            <a:solidFill>
                              <a:schemeClr val="tx1"/>
                            </a:solidFill>
                            <a:latin typeface="Cambria Math"/>
                          </a:rPr>
                          <m:t>disease</m:t>
                        </m:r>
                        <m:r>
                          <a:rPr lang="en-US" dirty="0">
                            <a:solidFill>
                              <a:schemeClr val="tx1"/>
                            </a:solidFill>
                            <a:latin typeface="Cambria Math"/>
                          </a:rPr>
                          <m:t>)</m:t>
                        </m:r>
                      </m:num>
                      <m:den>
                        <m:r>
                          <a:rPr lang="en-US" dirty="0">
                            <a:solidFill>
                              <a:schemeClr val="tx1"/>
                            </a:solidFill>
                            <a:latin typeface="Cambria Math"/>
                          </a:rPr>
                          <m:t>1+</m:t>
                        </m:r>
                        <m:r>
                          <m:rPr>
                            <m:sty m:val="p"/>
                          </m:rPr>
                          <a:rPr lang="en-US" dirty="0">
                            <a:solidFill>
                              <a:schemeClr val="tx1"/>
                            </a:solidFill>
                            <a:latin typeface="Cambria Math"/>
                          </a:rPr>
                          <m:t>exp</m:t>
                        </m:r>
                        <m:r>
                          <a:rPr lang="en-US" dirty="0">
                            <a:solidFill>
                              <a:schemeClr val="tx1"/>
                            </a:solidFill>
                            <a:latin typeface="Cambria Math"/>
                          </a:rPr>
                          <m:t>(</m:t>
                        </m:r>
                        <m:sSub>
                          <m:sSubPr>
                            <m:ctrlPr>
                              <a:rPr lang="en-US" i="1" dirty="0">
                                <a:solidFill>
                                  <a:schemeClr val="tx1"/>
                                </a:solidFill>
                                <a:latin typeface="Cambria Math" panose="02040503050406030204" pitchFamily="18" charset="0"/>
                              </a:rPr>
                            </m:ctrlPr>
                          </m:sSubPr>
                          <m:e>
                            <m:r>
                              <m:rPr>
                                <m:sty m:val="p"/>
                              </m:rPr>
                              <a:rPr lang="en-US" dirty="0">
                                <a:solidFill>
                                  <a:schemeClr val="tx1"/>
                                </a:solidFill>
                                <a:latin typeface="Cambria Math"/>
                                <a:ea typeface="Cambria Math"/>
                              </a:rPr>
                              <m:t>γ</m:t>
                            </m:r>
                          </m:e>
                          <m:sub>
                            <m:r>
                              <a:rPr lang="en-US" i="1" dirty="0">
                                <a:solidFill>
                                  <a:schemeClr val="tx1"/>
                                </a:solidFill>
                                <a:latin typeface="Cambria Math"/>
                              </a:rPr>
                              <m:t>0</m:t>
                            </m:r>
                          </m:sub>
                        </m:sSub>
                        <m:r>
                          <a:rPr lang="en-US" dirty="0">
                            <a:solidFill>
                              <a:schemeClr val="tx1"/>
                            </a:solidFill>
                            <a:latin typeface="Cambria Math"/>
                          </a:rPr>
                          <m:t>+</m:t>
                        </m:r>
                        <m:sSub>
                          <m:sSubPr>
                            <m:ctrlPr>
                              <a:rPr lang="en-US" i="1" dirty="0">
                                <a:solidFill>
                                  <a:schemeClr val="tx1"/>
                                </a:solidFill>
                                <a:latin typeface="Cambria Math" panose="02040503050406030204" pitchFamily="18" charset="0"/>
                              </a:rPr>
                            </m:ctrlPr>
                          </m:sSubPr>
                          <m:e>
                            <m:r>
                              <m:rPr>
                                <m:sty m:val="p"/>
                              </m:rPr>
                              <a:rPr lang="en-US" dirty="0">
                                <a:solidFill>
                                  <a:schemeClr val="tx1"/>
                                </a:solidFill>
                                <a:latin typeface="Cambria Math"/>
                                <a:ea typeface="Cambria Math"/>
                              </a:rPr>
                              <m:t>γ</m:t>
                            </m:r>
                          </m:e>
                          <m:sub>
                            <m:r>
                              <a:rPr lang="en-US" i="1" dirty="0">
                                <a:solidFill>
                                  <a:schemeClr val="tx1"/>
                                </a:solidFill>
                                <a:latin typeface="Cambria Math"/>
                              </a:rPr>
                              <m:t>1</m:t>
                            </m:r>
                          </m:sub>
                        </m:sSub>
                        <m:r>
                          <m:rPr>
                            <m:sty m:val="p"/>
                          </m:rPr>
                          <a:rPr lang="en-US" dirty="0">
                            <a:solidFill>
                              <a:schemeClr val="tx1"/>
                            </a:solidFill>
                            <a:latin typeface="Cambria Math"/>
                          </a:rPr>
                          <m:t>anxiety</m:t>
                        </m:r>
                        <m:r>
                          <a:rPr lang="en-US" dirty="0">
                            <a:solidFill>
                              <a:schemeClr val="tx1"/>
                            </a:solidFill>
                            <a:latin typeface="Cambria Math"/>
                          </a:rPr>
                          <m:t>+</m:t>
                        </m:r>
                        <m:sSub>
                          <m:sSubPr>
                            <m:ctrlPr>
                              <a:rPr lang="en-US" i="1" dirty="0">
                                <a:solidFill>
                                  <a:schemeClr val="tx1"/>
                                </a:solidFill>
                                <a:latin typeface="Cambria Math" panose="02040503050406030204" pitchFamily="18" charset="0"/>
                              </a:rPr>
                            </m:ctrlPr>
                          </m:sSubPr>
                          <m:e>
                            <m:r>
                              <m:rPr>
                                <m:sty m:val="p"/>
                              </m:rPr>
                              <a:rPr lang="en-US" dirty="0">
                                <a:solidFill>
                                  <a:schemeClr val="tx1"/>
                                </a:solidFill>
                                <a:latin typeface="Cambria Math"/>
                                <a:ea typeface="Cambria Math"/>
                              </a:rPr>
                              <m:t>γ</m:t>
                            </m:r>
                          </m:e>
                          <m:sub>
                            <m:r>
                              <a:rPr lang="en-US" i="1" dirty="0">
                                <a:solidFill>
                                  <a:schemeClr val="tx1"/>
                                </a:solidFill>
                                <a:latin typeface="Cambria Math"/>
                              </a:rPr>
                              <m:t>2</m:t>
                            </m:r>
                          </m:sub>
                        </m:sSub>
                        <m:r>
                          <m:rPr>
                            <m:sty m:val="p"/>
                          </m:rPr>
                          <a:rPr lang="en-US" dirty="0">
                            <a:solidFill>
                              <a:schemeClr val="tx1"/>
                            </a:solidFill>
                            <a:latin typeface="Cambria Math"/>
                          </a:rPr>
                          <m:t>cerebrovascular</m:t>
                        </m:r>
                        <m:r>
                          <a:rPr lang="en-US" dirty="0">
                            <a:solidFill>
                              <a:schemeClr val="tx1"/>
                            </a:solidFill>
                            <a:latin typeface="Cambria Math"/>
                          </a:rPr>
                          <m:t> </m:t>
                        </m:r>
                        <m:r>
                          <m:rPr>
                            <m:sty m:val="p"/>
                          </m:rPr>
                          <a:rPr lang="en-US" dirty="0">
                            <a:solidFill>
                              <a:schemeClr val="tx1"/>
                            </a:solidFill>
                            <a:latin typeface="Cambria Math"/>
                          </a:rPr>
                          <m:t>disease</m:t>
                        </m:r>
                        <m:r>
                          <a:rPr lang="en-US" dirty="0">
                            <a:solidFill>
                              <a:schemeClr val="tx1"/>
                            </a:solidFill>
                            <a:latin typeface="Cambria Math"/>
                          </a:rPr>
                          <m:t>)</m:t>
                        </m:r>
                      </m:den>
                    </m:f>
                  </m:oMath>
                </a14:m>
                <a:endParaRPr lang="en-US" dirty="0">
                  <a:solidFill>
                    <a:schemeClr val="tx1"/>
                  </a:solidFill>
                </a:endParaRPr>
              </a:p>
              <a:p>
                <a:pPr>
                  <a:spcAft>
                    <a:spcPts val="600"/>
                  </a:spcAft>
                  <a:buFont typeface="Arial" panose="020B0604020202020204" pitchFamily="34" charset="0"/>
                  <a:buChar char="•"/>
                </a:pPr>
                <a:r>
                  <a:rPr lang="en-US" dirty="0" smtClean="0">
                    <a:solidFill>
                      <a:schemeClr val="tx1"/>
                    </a:solidFill>
                  </a:rPr>
                  <a:t>Binary outcome: Acute stroke</a:t>
                </a:r>
              </a:p>
              <a:p>
                <a:pPr marL="0" indent="0">
                  <a:spcAft>
                    <a:spcPts val="600"/>
                  </a:spcAft>
                  <a:buNone/>
                </a:pPr>
                <a:r>
                  <a:rPr lang="en-US" dirty="0" smtClean="0">
                    <a:solidFill>
                      <a:schemeClr val="tx1"/>
                    </a:solidFill>
                  </a:rPr>
                  <a:t>P(acute </a:t>
                </a:r>
                <a:r>
                  <a:rPr lang="en-US" dirty="0">
                    <a:solidFill>
                      <a:schemeClr val="tx1"/>
                    </a:solidFill>
                  </a:rPr>
                  <a:t>stroke) </a:t>
                </a:r>
                <a14:m>
                  <m:oMath xmlns:m="http://schemas.openxmlformats.org/officeDocument/2006/math">
                    <m:r>
                      <a:rPr lang="en-US" dirty="0">
                        <a:solidFill>
                          <a:schemeClr val="tx1"/>
                        </a:solidFill>
                        <a:latin typeface="Cambria Math"/>
                      </a:rPr>
                      <m:t>=</m:t>
                    </m:r>
                    <m:f>
                      <m:fPr>
                        <m:ctrlPr>
                          <a:rPr lang="en-US" i="1" dirty="0">
                            <a:solidFill>
                              <a:schemeClr val="tx1"/>
                            </a:solidFill>
                            <a:latin typeface="Cambria Math" panose="02040503050406030204" pitchFamily="18" charset="0"/>
                          </a:rPr>
                        </m:ctrlPr>
                      </m:fPr>
                      <m:num>
                        <m:r>
                          <m:rPr>
                            <m:sty m:val="p"/>
                          </m:rPr>
                          <a:rPr lang="en-US" dirty="0">
                            <a:solidFill>
                              <a:schemeClr val="tx1"/>
                            </a:solidFill>
                            <a:latin typeface="Cambria Math"/>
                          </a:rPr>
                          <m:t>exp</m:t>
                        </m:r>
                        <m:r>
                          <a:rPr lang="en-US" dirty="0">
                            <a:solidFill>
                              <a:schemeClr val="tx1"/>
                            </a:solidFill>
                            <a:latin typeface="Cambria Math"/>
                          </a:rPr>
                          <m:t>(</m:t>
                        </m:r>
                        <m:sSub>
                          <m:sSubPr>
                            <m:ctrlPr>
                              <a:rPr lang="en-US" i="1" dirty="0">
                                <a:solidFill>
                                  <a:schemeClr val="tx1"/>
                                </a:solidFill>
                                <a:latin typeface="Cambria Math" panose="02040503050406030204" pitchFamily="18" charset="0"/>
                              </a:rPr>
                            </m:ctrlPr>
                          </m:sSubPr>
                          <m:e>
                            <m:r>
                              <m:rPr>
                                <m:sty m:val="p"/>
                              </m:rPr>
                              <a:rPr lang="en-US" dirty="0">
                                <a:solidFill>
                                  <a:schemeClr val="tx1"/>
                                </a:solidFill>
                                <a:latin typeface="Cambria Math"/>
                                <a:ea typeface="Cambria Math"/>
                              </a:rPr>
                              <m:t>β</m:t>
                            </m:r>
                          </m:e>
                          <m:sub>
                            <m:r>
                              <a:rPr lang="en-US" i="1" dirty="0">
                                <a:solidFill>
                                  <a:schemeClr val="tx1"/>
                                </a:solidFill>
                                <a:latin typeface="Cambria Math"/>
                              </a:rPr>
                              <m:t>0</m:t>
                            </m:r>
                          </m:sub>
                        </m:sSub>
                        <m:r>
                          <a:rPr lang="en-US" dirty="0">
                            <a:solidFill>
                              <a:schemeClr val="tx1"/>
                            </a:solidFill>
                            <a:latin typeface="Cambria Math"/>
                          </a:rPr>
                          <m:t>+</m:t>
                        </m:r>
                        <m:sSub>
                          <m:sSubPr>
                            <m:ctrlPr>
                              <a:rPr lang="en-US" i="1" dirty="0">
                                <a:solidFill>
                                  <a:schemeClr val="tx1"/>
                                </a:solidFill>
                                <a:latin typeface="Cambria Math" panose="02040503050406030204" pitchFamily="18" charset="0"/>
                              </a:rPr>
                            </m:ctrlPr>
                          </m:sSubPr>
                          <m:e>
                            <m:r>
                              <m:rPr>
                                <m:sty m:val="p"/>
                              </m:rPr>
                              <a:rPr lang="en-US" dirty="0">
                                <a:solidFill>
                                  <a:schemeClr val="tx1"/>
                                </a:solidFill>
                                <a:latin typeface="Cambria Math"/>
                                <a:ea typeface="Cambria Math"/>
                              </a:rPr>
                              <m:t>β</m:t>
                            </m:r>
                          </m:e>
                          <m:sub>
                            <m:r>
                              <a:rPr lang="en-US" i="1" dirty="0">
                                <a:solidFill>
                                  <a:schemeClr val="tx1"/>
                                </a:solidFill>
                                <a:latin typeface="Cambria Math"/>
                                <a:ea typeface="Cambria Math"/>
                              </a:rPr>
                              <m:t>1</m:t>
                            </m:r>
                          </m:sub>
                        </m:sSub>
                        <m:r>
                          <m:rPr>
                            <m:sty m:val="p"/>
                          </m:rPr>
                          <a:rPr lang="en-US" dirty="0">
                            <a:solidFill>
                              <a:schemeClr val="tx1"/>
                            </a:solidFill>
                            <a:latin typeface="Cambria Math"/>
                          </a:rPr>
                          <m:t>anxiety</m:t>
                        </m:r>
                        <m:r>
                          <a:rPr lang="en-US" dirty="0">
                            <a:solidFill>
                              <a:schemeClr val="tx1"/>
                            </a:solidFill>
                            <a:latin typeface="Cambria Math"/>
                          </a:rPr>
                          <m:t>+</m:t>
                        </m:r>
                        <m:sSub>
                          <m:sSubPr>
                            <m:ctrlPr>
                              <a:rPr lang="en-US" i="1" dirty="0">
                                <a:solidFill>
                                  <a:schemeClr val="tx1"/>
                                </a:solidFill>
                                <a:latin typeface="Cambria Math" panose="02040503050406030204" pitchFamily="18" charset="0"/>
                              </a:rPr>
                            </m:ctrlPr>
                          </m:sSubPr>
                          <m:e>
                            <m:r>
                              <m:rPr>
                                <m:sty m:val="p"/>
                              </m:rPr>
                              <a:rPr lang="en-US" dirty="0">
                                <a:solidFill>
                                  <a:schemeClr val="tx1"/>
                                </a:solidFill>
                                <a:latin typeface="Cambria Math"/>
                                <a:ea typeface="Cambria Math"/>
                              </a:rPr>
                              <m:t>β</m:t>
                            </m:r>
                          </m:e>
                          <m:sub>
                            <m:r>
                              <a:rPr lang="en-US" i="1" dirty="0">
                                <a:solidFill>
                                  <a:schemeClr val="tx1"/>
                                </a:solidFill>
                                <a:latin typeface="Cambria Math"/>
                                <a:ea typeface="Cambria Math"/>
                              </a:rPr>
                              <m:t>2</m:t>
                            </m:r>
                          </m:sub>
                        </m:sSub>
                        <m:r>
                          <m:rPr>
                            <m:sty m:val="p"/>
                          </m:rPr>
                          <a:rPr lang="en-US" dirty="0">
                            <a:solidFill>
                              <a:schemeClr val="tx1"/>
                            </a:solidFill>
                            <a:latin typeface="Cambria Math"/>
                          </a:rPr>
                          <m:t>cerebrovascular</m:t>
                        </m:r>
                        <m:r>
                          <a:rPr lang="en-US" dirty="0">
                            <a:solidFill>
                              <a:schemeClr val="tx1"/>
                            </a:solidFill>
                            <a:latin typeface="Cambria Math"/>
                          </a:rPr>
                          <m:t> </m:t>
                        </m:r>
                        <m:r>
                          <m:rPr>
                            <m:sty m:val="p"/>
                          </m:rPr>
                          <a:rPr lang="en-US" dirty="0">
                            <a:solidFill>
                              <a:schemeClr val="tx1"/>
                            </a:solidFill>
                            <a:latin typeface="Cambria Math"/>
                          </a:rPr>
                          <m:t>disease</m:t>
                        </m:r>
                        <m:r>
                          <a:rPr lang="en-US" dirty="0">
                            <a:solidFill>
                              <a:schemeClr val="tx1"/>
                            </a:solidFill>
                            <a:latin typeface="Cambria Math"/>
                          </a:rPr>
                          <m:t>)</m:t>
                        </m:r>
                      </m:num>
                      <m:den>
                        <m:eqArr>
                          <m:eqArrPr>
                            <m:ctrlPr>
                              <a:rPr lang="en-US" i="1" dirty="0" smtClean="0">
                                <a:solidFill>
                                  <a:schemeClr val="tx1"/>
                                </a:solidFill>
                                <a:latin typeface="Cambria Math" panose="02040503050406030204" pitchFamily="18" charset="0"/>
                              </a:rPr>
                            </m:ctrlPr>
                          </m:eqArrPr>
                          <m:e>
                            <m:r>
                              <a:rPr lang="en-US" dirty="0">
                                <a:solidFill>
                                  <a:schemeClr val="tx1"/>
                                </a:solidFill>
                                <a:latin typeface="Cambria Math"/>
                              </a:rPr>
                              <m:t>1+</m:t>
                            </m:r>
                            <m:r>
                              <m:rPr>
                                <m:sty m:val="p"/>
                              </m:rPr>
                              <a:rPr lang="en-US" dirty="0">
                                <a:solidFill>
                                  <a:schemeClr val="tx1"/>
                                </a:solidFill>
                                <a:latin typeface="Cambria Math"/>
                              </a:rPr>
                              <m:t>exp</m:t>
                            </m:r>
                            <m:r>
                              <a:rPr lang="en-US" dirty="0">
                                <a:solidFill>
                                  <a:schemeClr val="tx1"/>
                                </a:solidFill>
                                <a:latin typeface="Cambria Math"/>
                              </a:rPr>
                              <m:t>(</m:t>
                            </m:r>
                            <m:sSub>
                              <m:sSubPr>
                                <m:ctrlPr>
                                  <a:rPr lang="en-US" i="1" dirty="0">
                                    <a:solidFill>
                                      <a:schemeClr val="tx1"/>
                                    </a:solidFill>
                                    <a:latin typeface="Cambria Math" panose="02040503050406030204" pitchFamily="18" charset="0"/>
                                  </a:rPr>
                                </m:ctrlPr>
                              </m:sSubPr>
                              <m:e>
                                <m:r>
                                  <m:rPr>
                                    <m:sty m:val="p"/>
                                  </m:rPr>
                                  <a:rPr lang="en-US" dirty="0">
                                    <a:solidFill>
                                      <a:schemeClr val="tx1"/>
                                    </a:solidFill>
                                    <a:latin typeface="Cambria Math"/>
                                    <a:ea typeface="Cambria Math"/>
                                  </a:rPr>
                                  <m:t>β</m:t>
                                </m:r>
                              </m:e>
                              <m:sub>
                                <m:r>
                                  <a:rPr lang="en-US" i="1" dirty="0">
                                    <a:solidFill>
                                      <a:schemeClr val="tx1"/>
                                    </a:solidFill>
                                    <a:latin typeface="Cambria Math"/>
                                  </a:rPr>
                                  <m:t>0</m:t>
                                </m:r>
                              </m:sub>
                            </m:sSub>
                            <m:r>
                              <a:rPr lang="en-US" dirty="0">
                                <a:solidFill>
                                  <a:schemeClr val="tx1"/>
                                </a:solidFill>
                                <a:latin typeface="Cambria Math"/>
                              </a:rPr>
                              <m:t>+</m:t>
                            </m:r>
                            <m:sSub>
                              <m:sSubPr>
                                <m:ctrlPr>
                                  <a:rPr lang="en-US" i="1" dirty="0">
                                    <a:solidFill>
                                      <a:schemeClr val="tx1"/>
                                    </a:solidFill>
                                    <a:latin typeface="Cambria Math" panose="02040503050406030204" pitchFamily="18" charset="0"/>
                                  </a:rPr>
                                </m:ctrlPr>
                              </m:sSubPr>
                              <m:e>
                                <m:r>
                                  <m:rPr>
                                    <m:sty m:val="p"/>
                                  </m:rPr>
                                  <a:rPr lang="en-US" dirty="0">
                                    <a:solidFill>
                                      <a:schemeClr val="tx1"/>
                                    </a:solidFill>
                                    <a:latin typeface="Cambria Math"/>
                                    <a:ea typeface="Cambria Math"/>
                                  </a:rPr>
                                  <m:t>β</m:t>
                                </m:r>
                              </m:e>
                              <m:sub>
                                <m:r>
                                  <a:rPr lang="en-US" i="1" dirty="0">
                                    <a:solidFill>
                                      <a:schemeClr val="tx1"/>
                                    </a:solidFill>
                                    <a:latin typeface="Cambria Math"/>
                                    <a:ea typeface="Cambria Math"/>
                                  </a:rPr>
                                  <m:t>1</m:t>
                                </m:r>
                              </m:sub>
                            </m:sSub>
                            <m:r>
                              <m:rPr>
                                <m:sty m:val="p"/>
                              </m:rPr>
                              <a:rPr lang="en-US" dirty="0">
                                <a:solidFill>
                                  <a:schemeClr val="tx1"/>
                                </a:solidFill>
                                <a:latin typeface="Cambria Math"/>
                              </a:rPr>
                              <m:t>anxiety</m:t>
                            </m:r>
                            <m:r>
                              <a:rPr lang="en-US" dirty="0">
                                <a:solidFill>
                                  <a:schemeClr val="tx1"/>
                                </a:solidFill>
                                <a:latin typeface="Cambria Math"/>
                              </a:rPr>
                              <m:t>+</m:t>
                            </m:r>
                            <m:sSub>
                              <m:sSubPr>
                                <m:ctrlPr>
                                  <a:rPr lang="en-US" i="1" dirty="0">
                                    <a:solidFill>
                                      <a:schemeClr val="tx1"/>
                                    </a:solidFill>
                                    <a:latin typeface="Cambria Math" panose="02040503050406030204" pitchFamily="18" charset="0"/>
                                  </a:rPr>
                                </m:ctrlPr>
                              </m:sSubPr>
                              <m:e>
                                <m:r>
                                  <m:rPr>
                                    <m:sty m:val="p"/>
                                  </m:rPr>
                                  <a:rPr lang="en-US" dirty="0">
                                    <a:solidFill>
                                      <a:schemeClr val="tx1"/>
                                    </a:solidFill>
                                    <a:latin typeface="Cambria Math"/>
                                    <a:ea typeface="Cambria Math"/>
                                  </a:rPr>
                                  <m:t>β</m:t>
                                </m:r>
                              </m:e>
                              <m:sub>
                                <m:r>
                                  <a:rPr lang="en-US" i="1" dirty="0">
                                    <a:solidFill>
                                      <a:schemeClr val="tx1"/>
                                    </a:solidFill>
                                    <a:latin typeface="Cambria Math"/>
                                    <a:ea typeface="Cambria Math"/>
                                  </a:rPr>
                                  <m:t>2</m:t>
                                </m:r>
                              </m:sub>
                            </m:sSub>
                            <m:r>
                              <m:rPr>
                                <m:sty m:val="p"/>
                              </m:rPr>
                              <a:rPr lang="en-US" dirty="0">
                                <a:solidFill>
                                  <a:schemeClr val="tx1"/>
                                </a:solidFill>
                                <a:latin typeface="Cambria Math"/>
                              </a:rPr>
                              <m:t>cerebrovascular</m:t>
                            </m:r>
                            <m:r>
                              <a:rPr lang="en-US" dirty="0">
                                <a:solidFill>
                                  <a:schemeClr val="tx1"/>
                                </a:solidFill>
                                <a:latin typeface="Cambria Math"/>
                              </a:rPr>
                              <m:t> </m:t>
                            </m:r>
                            <m:r>
                              <m:rPr>
                                <m:sty m:val="p"/>
                              </m:rPr>
                              <a:rPr lang="en-US" dirty="0">
                                <a:solidFill>
                                  <a:schemeClr val="tx1"/>
                                </a:solidFill>
                                <a:latin typeface="Cambria Math"/>
                              </a:rPr>
                              <m:t>disease</m:t>
                            </m:r>
                            <m:r>
                              <a:rPr lang="en-US" dirty="0">
                                <a:solidFill>
                                  <a:schemeClr val="tx1"/>
                                </a:solidFill>
                                <a:latin typeface="Cambria Math"/>
                              </a:rPr>
                              <m:t>)</m:t>
                            </m:r>
                          </m:e>
                          <m:e/>
                        </m:eqArr>
                      </m:den>
                    </m:f>
                  </m:oMath>
                </a14:m>
                <a:endParaRPr lang="en-US" dirty="0" smtClean="0">
                  <a:solidFill>
                    <a:schemeClr val="tx1"/>
                  </a:solidFill>
                </a:endParaRPr>
              </a:p>
              <a:p>
                <a:pPr marL="0" indent="0">
                  <a:spcAft>
                    <a:spcPts val="600"/>
                  </a:spcAft>
                  <a:buNone/>
                </a:pPr>
                <a:r>
                  <a:rPr lang="en-US" sz="2000" dirty="0">
                    <a:solidFill>
                      <a:schemeClr val="tx1"/>
                    </a:solidFill>
                  </a:rPr>
                  <a:t>*In our DAG </a:t>
                </a:r>
                <a14:m>
                  <m:oMath xmlns:m="http://schemas.openxmlformats.org/officeDocument/2006/math">
                    <m:sSub>
                      <m:sSubPr>
                        <m:ctrlPr>
                          <a:rPr lang="en-US" sz="2000" i="1" dirty="0">
                            <a:solidFill>
                              <a:schemeClr val="tx1"/>
                            </a:solidFill>
                            <a:latin typeface="Cambria Math" panose="02040503050406030204" pitchFamily="18" charset="0"/>
                          </a:rPr>
                        </m:ctrlPr>
                      </m:sSubPr>
                      <m:e>
                        <m:r>
                          <m:rPr>
                            <m:sty m:val="p"/>
                          </m:rPr>
                          <a:rPr lang="en-US" sz="2000" dirty="0">
                            <a:solidFill>
                              <a:schemeClr val="tx1"/>
                            </a:solidFill>
                            <a:latin typeface="Cambria Math"/>
                          </a:rPr>
                          <m:t>β</m:t>
                        </m:r>
                      </m:e>
                      <m:sub>
                        <m:r>
                          <a:rPr lang="en-US" sz="2000" i="1" dirty="0">
                            <a:solidFill>
                              <a:schemeClr val="tx1"/>
                            </a:solidFill>
                            <a:latin typeface="Cambria Math"/>
                          </a:rPr>
                          <m:t>1</m:t>
                        </m:r>
                      </m:sub>
                    </m:sSub>
                    <m:r>
                      <a:rPr lang="en-US" sz="2000" i="1" dirty="0">
                        <a:solidFill>
                          <a:schemeClr val="tx1"/>
                        </a:solidFill>
                        <a:latin typeface="Cambria Math"/>
                      </a:rPr>
                      <m:t>=0</m:t>
                    </m:r>
                  </m:oMath>
                </a14:m>
                <a:r>
                  <a:rPr lang="en-US" sz="2000" dirty="0">
                    <a:solidFill>
                      <a:schemeClr val="tx1"/>
                    </a:solidFill>
                  </a:rPr>
                  <a:t> (no effect of the exposure on the outcome)</a:t>
                </a:r>
              </a:p>
              <a:p>
                <a:pPr lvl="1">
                  <a:spcAft>
                    <a:spcPts val="600"/>
                  </a:spcAft>
                </a:pPr>
                <a:endParaRPr lang="en-US" sz="2000" dirty="0">
                  <a:solidFill>
                    <a:schemeClr val="tx1"/>
                  </a:solidFill>
                </a:endParaRPr>
              </a:p>
              <a:p>
                <a:pPr lvl="2"/>
                <a:endParaRPr lang="en-US" sz="1800" dirty="0"/>
              </a:p>
            </p:txBody>
          </p:sp>
        </mc:Choice>
        <mc:Fallback xmlns="">
          <p:sp>
            <p:nvSpPr>
              <p:cNvPr id="48" name="Content Placeholder 2"/>
              <p:cNvSpPr>
                <a:spLocks noGrp="1" noRot="1" noChangeAspect="1" noMove="1" noResize="1" noEditPoints="1" noAdjustHandles="1" noChangeArrowheads="1" noChangeShapeType="1" noTextEdit="1"/>
              </p:cNvSpPr>
              <p:nvPr>
                <p:ph idx="1"/>
              </p:nvPr>
            </p:nvSpPr>
            <p:spPr>
              <a:xfrm>
                <a:off x="574158" y="1135064"/>
                <a:ext cx="11036595" cy="4960936"/>
              </a:xfrm>
              <a:blipFill>
                <a:blip r:embed="rId3"/>
                <a:stretch>
                  <a:fillRect l="-828" t="-983"/>
                </a:stretch>
              </a:blipFill>
            </p:spPr>
            <p:txBody>
              <a:bodyPr/>
              <a:lstStyle/>
              <a:p>
                <a:r>
                  <a:rPr lang="en-US">
                    <a:noFill/>
                  </a:rPr>
                  <a:t> </a:t>
                </a:r>
              </a:p>
            </p:txBody>
          </p:sp>
        </mc:Fallback>
      </mc:AlternateContent>
      <p:sp>
        <p:nvSpPr>
          <p:cNvPr id="3" name="Slide Number Placeholder 2"/>
          <p:cNvSpPr>
            <a:spLocks noGrp="1"/>
          </p:cNvSpPr>
          <p:nvPr>
            <p:ph type="sldNum" sz="quarter" idx="4"/>
          </p:nvPr>
        </p:nvSpPr>
        <p:spPr/>
        <p:txBody>
          <a:bodyPr/>
          <a:lstStyle/>
          <a:p>
            <a:fld id="{7BCC8D0D-EAEC-449D-9161-023DFF90F2E2}" type="slidenum">
              <a:rPr lang="en-US" sz="1600" smtClean="0"/>
              <a:pPr/>
              <a:t>40</a:t>
            </a:fld>
            <a:endParaRPr lang="en-US" sz="1600" dirty="0"/>
          </a:p>
        </p:txBody>
      </p:sp>
      <p:sp>
        <p:nvSpPr>
          <p:cNvPr id="27" name="Rounded Rectangle 4"/>
          <p:cNvSpPr/>
          <p:nvPr/>
        </p:nvSpPr>
        <p:spPr>
          <a:xfrm>
            <a:off x="574158" y="347076"/>
            <a:ext cx="11146318" cy="548640"/>
          </a:xfrm>
          <a:prstGeom prst="rect">
            <a:avLst/>
          </a:prstGeom>
          <a:solidFill>
            <a:srgbClr val="CCFF99">
              <a:alpha val="80000"/>
            </a:srgbClr>
          </a:solidFill>
          <a:ln>
            <a:solidFill>
              <a:srgbClr val="00B050"/>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defTabSz="800100">
              <a:lnSpc>
                <a:spcPct val="110000"/>
              </a:lnSpc>
              <a:spcBef>
                <a:spcPct val="0"/>
              </a:spcBef>
            </a:pPr>
            <a:r>
              <a:rPr lang="en-US" sz="2200" b="1" dirty="0">
                <a:latin typeface="Arial" panose="020B0604020202020204" pitchFamily="34" charset="0"/>
                <a:cs typeface="Arial" panose="020B0604020202020204" pitchFamily="34" charset="0"/>
              </a:rPr>
              <a:t>2. Specify data generating rules corresponding with the DAG</a:t>
            </a:r>
          </a:p>
        </p:txBody>
      </p:sp>
      <p:sp>
        <p:nvSpPr>
          <p:cNvPr id="5" name="TextBox 4"/>
          <p:cNvSpPr txBox="1"/>
          <p:nvPr/>
        </p:nvSpPr>
        <p:spPr bwMode="auto">
          <a:xfrm>
            <a:off x="15597352" y="3531477"/>
            <a:ext cx="65" cy="307777"/>
          </a:xfrm>
          <a:prstGeom prst="rect">
            <a:avLst/>
          </a:prstGeom>
          <a:noFill/>
          <a:ln w="19050" algn="ctr">
            <a:noFill/>
            <a:miter lim="800000"/>
            <a:headEnd/>
            <a:tailEnd/>
          </a:ln>
        </p:spPr>
        <p:txBody>
          <a:bodyPr wrap="none" lIns="0" tIns="0" rIns="0" bIns="0" rtlCol="0">
            <a:spAutoFit/>
          </a:bodyPr>
          <a:lstStyle/>
          <a:p>
            <a:endParaRPr lang="en-US" sz="2000" dirty="0" err="1"/>
          </a:p>
        </p:txBody>
      </p:sp>
      <p:grpSp>
        <p:nvGrpSpPr>
          <p:cNvPr id="18" name="Group 17"/>
          <p:cNvGrpSpPr/>
          <p:nvPr/>
        </p:nvGrpSpPr>
        <p:grpSpPr>
          <a:xfrm>
            <a:off x="6196849" y="4458153"/>
            <a:ext cx="5588876" cy="1473465"/>
            <a:chOff x="9133008" y="3067256"/>
            <a:chExt cx="5588876" cy="1473465"/>
          </a:xfrm>
        </p:grpSpPr>
        <p:sp>
          <p:nvSpPr>
            <p:cNvPr id="19" name="TextBox 18"/>
            <p:cNvSpPr txBox="1"/>
            <p:nvPr/>
          </p:nvSpPr>
          <p:spPr>
            <a:xfrm>
              <a:off x="9361610" y="3089353"/>
              <a:ext cx="1280159" cy="338554"/>
            </a:xfrm>
            <a:prstGeom prst="rect">
              <a:avLst/>
            </a:prstGeom>
            <a:noFill/>
          </p:spPr>
          <p:txBody>
            <a:bodyPr wrap="square" rtlCol="0" anchor="ctr">
              <a:spAutoFit/>
            </a:bodyPr>
            <a:lstStyle/>
            <a:p>
              <a:pPr algn="r"/>
              <a:r>
                <a:rPr lang="en-US" sz="1600" dirty="0">
                  <a:latin typeface="+mj-lt"/>
                </a:rPr>
                <a:t>Anxiety</a:t>
              </a:r>
            </a:p>
          </p:txBody>
        </p:sp>
        <p:sp>
          <p:nvSpPr>
            <p:cNvPr id="20" name="TextBox 19"/>
            <p:cNvSpPr txBox="1"/>
            <p:nvPr/>
          </p:nvSpPr>
          <p:spPr>
            <a:xfrm>
              <a:off x="11720476" y="3343673"/>
              <a:ext cx="1278242" cy="594361"/>
            </a:xfrm>
            <a:prstGeom prst="rect">
              <a:avLst/>
            </a:prstGeom>
            <a:noFill/>
            <a:ln>
              <a:solidFill>
                <a:schemeClr val="tx1"/>
              </a:solidFill>
            </a:ln>
          </p:spPr>
          <p:txBody>
            <a:bodyPr wrap="square" rtlCol="0">
              <a:spAutoFit/>
            </a:bodyPr>
            <a:lstStyle/>
            <a:p>
              <a:pPr algn="ctr"/>
              <a:r>
                <a:rPr lang="en-US" sz="1600" dirty="0">
                  <a:latin typeface="+mj-lt"/>
                </a:rPr>
                <a:t>Memory complaints</a:t>
              </a:r>
            </a:p>
          </p:txBody>
        </p:sp>
        <p:sp>
          <p:nvSpPr>
            <p:cNvPr id="21" name="TextBox 20"/>
            <p:cNvSpPr txBox="1"/>
            <p:nvPr/>
          </p:nvSpPr>
          <p:spPr>
            <a:xfrm>
              <a:off x="9133008" y="3955946"/>
              <a:ext cx="1737360" cy="584775"/>
            </a:xfrm>
            <a:prstGeom prst="rect">
              <a:avLst/>
            </a:prstGeom>
            <a:noFill/>
          </p:spPr>
          <p:txBody>
            <a:bodyPr wrap="square" rtlCol="0">
              <a:spAutoFit/>
            </a:bodyPr>
            <a:lstStyle/>
            <a:p>
              <a:pPr algn="ctr"/>
              <a:r>
                <a:rPr lang="en-US" sz="1600" dirty="0">
                  <a:latin typeface="+mj-lt"/>
                </a:rPr>
                <a:t>Cerebrovascular disease</a:t>
              </a:r>
            </a:p>
          </p:txBody>
        </p:sp>
        <p:sp>
          <p:nvSpPr>
            <p:cNvPr id="22" name="TextBox 21"/>
            <p:cNvSpPr txBox="1"/>
            <p:nvPr/>
          </p:nvSpPr>
          <p:spPr>
            <a:xfrm>
              <a:off x="13350284" y="3534218"/>
              <a:ext cx="1371600" cy="338554"/>
            </a:xfrm>
            <a:prstGeom prst="rect">
              <a:avLst/>
            </a:prstGeom>
            <a:noFill/>
          </p:spPr>
          <p:txBody>
            <a:bodyPr wrap="square" rtlCol="0">
              <a:spAutoFit/>
            </a:bodyPr>
            <a:lstStyle/>
            <a:p>
              <a:pPr algn="ctr"/>
              <a:r>
                <a:rPr lang="en-US" sz="1600" dirty="0">
                  <a:latin typeface="+mj-lt"/>
                </a:rPr>
                <a:t>Acute stroke</a:t>
              </a:r>
            </a:p>
          </p:txBody>
        </p:sp>
        <p:cxnSp>
          <p:nvCxnSpPr>
            <p:cNvPr id="23" name="Straight Arrow Connector 22"/>
            <p:cNvCxnSpPr>
              <a:stCxn id="19" idx="3"/>
              <a:endCxn id="20" idx="1"/>
            </p:cNvCxnSpPr>
            <p:nvPr/>
          </p:nvCxnSpPr>
          <p:spPr>
            <a:xfrm>
              <a:off x="10641768" y="3258631"/>
              <a:ext cx="1078708" cy="382223"/>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1" idx="3"/>
              <a:endCxn id="20" idx="1"/>
            </p:cNvCxnSpPr>
            <p:nvPr/>
          </p:nvCxnSpPr>
          <p:spPr>
            <a:xfrm flipV="1">
              <a:off x="10870368" y="3640853"/>
              <a:ext cx="850108" cy="60748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12"/>
            <p:cNvCxnSpPr>
              <a:stCxn id="21" idx="3"/>
              <a:endCxn id="22" idx="2"/>
            </p:cNvCxnSpPr>
            <p:nvPr/>
          </p:nvCxnSpPr>
          <p:spPr>
            <a:xfrm flipV="1">
              <a:off x="10870368" y="3872773"/>
              <a:ext cx="3165716" cy="375561"/>
            </a:xfrm>
            <a:prstGeom prst="curvedConnector2">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11012999" y="3067256"/>
                  <a:ext cx="227379"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1600" i="1" dirty="0">
                                <a:latin typeface="Cambria Math" panose="02040503050406030204" pitchFamily="18" charset="0"/>
                              </a:rPr>
                            </m:ctrlPr>
                          </m:sSubPr>
                          <m:e>
                            <m:r>
                              <m:rPr>
                                <m:sty m:val="p"/>
                              </m:rPr>
                              <a:rPr lang="en-US" sz="1600" dirty="0">
                                <a:latin typeface="Cambria Math"/>
                                <a:ea typeface="Cambria Math"/>
                              </a:rPr>
                              <m:t>γ</m:t>
                            </m:r>
                          </m:e>
                          <m:sub>
                            <m:r>
                              <a:rPr lang="en-US" sz="1600" i="1" dirty="0">
                                <a:latin typeface="Cambria Math"/>
                              </a:rPr>
                              <m:t>1</m:t>
                            </m:r>
                          </m:sub>
                        </m:sSub>
                      </m:oMath>
                    </m:oMathPara>
                  </a14:m>
                  <a:endParaRPr lang="en-US" sz="1600" dirty="0">
                    <a:latin typeface="+mj-lt"/>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11012999" y="3067256"/>
                  <a:ext cx="227379" cy="338554"/>
                </a:xfrm>
                <a:prstGeom prst="rect">
                  <a:avLst/>
                </a:prstGeom>
                <a:blipFill>
                  <a:blip r:embed="rId4"/>
                  <a:stretch>
                    <a:fillRect l="-34211" b="-17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1056331" y="3633141"/>
                  <a:ext cx="227379"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1600" i="1" dirty="0">
                                <a:latin typeface="Cambria Math" panose="02040503050406030204" pitchFamily="18" charset="0"/>
                              </a:rPr>
                            </m:ctrlPr>
                          </m:sSubPr>
                          <m:e>
                            <m:r>
                              <m:rPr>
                                <m:sty m:val="p"/>
                              </m:rPr>
                              <a:rPr lang="en-US" sz="1600" dirty="0">
                                <a:latin typeface="Cambria Math"/>
                                <a:ea typeface="Cambria Math"/>
                              </a:rPr>
                              <m:t>γ</m:t>
                            </m:r>
                          </m:e>
                          <m:sub>
                            <m:r>
                              <a:rPr lang="en-US" sz="1600" i="1" dirty="0">
                                <a:latin typeface="Cambria Math"/>
                              </a:rPr>
                              <m:t>2</m:t>
                            </m:r>
                          </m:sub>
                        </m:sSub>
                      </m:oMath>
                    </m:oMathPara>
                  </a14:m>
                  <a:endParaRPr lang="en-US" sz="1600" dirty="0">
                    <a:latin typeface="+mj-lt"/>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11056331" y="3633141"/>
                  <a:ext cx="227379" cy="338554"/>
                </a:xfrm>
                <a:prstGeom prst="rect">
                  <a:avLst/>
                </a:prstGeom>
                <a:blipFill>
                  <a:blip r:embed="rId5"/>
                  <a:stretch>
                    <a:fillRect l="-34211" b="-17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2408230" y="4184265"/>
                  <a:ext cx="227379"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1600" i="1" dirty="0">
                                <a:latin typeface="Cambria Math" panose="02040503050406030204" pitchFamily="18" charset="0"/>
                              </a:rPr>
                            </m:ctrlPr>
                          </m:sSubPr>
                          <m:e>
                            <m:r>
                              <m:rPr>
                                <m:sty m:val="p"/>
                              </m:rPr>
                              <a:rPr lang="en-US" sz="1600" dirty="0">
                                <a:latin typeface="Cambria Math"/>
                                <a:ea typeface="Cambria Math"/>
                              </a:rPr>
                              <m:t>β</m:t>
                            </m:r>
                          </m:e>
                          <m:sub>
                            <m:r>
                              <a:rPr lang="en-US" sz="1600" i="1" dirty="0">
                                <a:latin typeface="Cambria Math"/>
                                <a:ea typeface="Cambria Math"/>
                              </a:rPr>
                              <m:t>2</m:t>
                            </m:r>
                          </m:sub>
                        </m:sSub>
                      </m:oMath>
                    </m:oMathPara>
                  </a14:m>
                  <a:endParaRPr lang="en-US" sz="1600" dirty="0">
                    <a:latin typeface="+mj-lt"/>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12408230" y="4184265"/>
                  <a:ext cx="227379" cy="338554"/>
                </a:xfrm>
                <a:prstGeom prst="rect">
                  <a:avLst/>
                </a:prstGeom>
                <a:blipFill>
                  <a:blip r:embed="rId6"/>
                  <a:stretch>
                    <a:fillRect l="-48649" b="-12727"/>
                  </a:stretch>
                </a:blipFill>
              </p:spPr>
              <p:txBody>
                <a:bodyPr/>
                <a:lstStyle/>
                <a:p>
                  <a:r>
                    <a:rPr lang="en-US">
                      <a:noFill/>
                    </a:rPr>
                    <a:t> </a:t>
                  </a:r>
                </a:p>
              </p:txBody>
            </p:sp>
          </mc:Fallback>
        </mc:AlternateContent>
      </p:grpSp>
    </p:spTree>
    <p:extLst>
      <p:ext uri="{BB962C8B-B14F-4D97-AF65-F5344CB8AC3E}">
        <p14:creationId xmlns:p14="http://schemas.microsoft.com/office/powerpoint/2010/main" val="3442531453"/>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52893" y="1135064"/>
            <a:ext cx="11299583" cy="4440191"/>
          </a:xfrm>
        </p:spPr>
        <p:txBody>
          <a:bodyPr/>
          <a:lstStyle/>
          <a:p>
            <a:pPr>
              <a:lnSpc>
                <a:spcPct val="114000"/>
              </a:lnSpc>
            </a:pPr>
            <a:r>
              <a:rPr lang="en-US" dirty="0"/>
              <a:t>Download </a:t>
            </a:r>
            <a:r>
              <a:rPr lang="en-US" dirty="0" smtClean="0"/>
              <a:t>folder: “&lt;your file path</a:t>
            </a:r>
            <a:r>
              <a:rPr lang="en-US" dirty="0"/>
              <a:t>&gt;\</a:t>
            </a:r>
            <a:r>
              <a:rPr lang="en-US" dirty="0" err="1" smtClean="0"/>
              <a:t>Collider_bias_simulation_tutorial</a:t>
            </a:r>
            <a:r>
              <a:rPr lang="en-US" dirty="0" smtClean="0"/>
              <a:t>”</a:t>
            </a:r>
          </a:p>
          <a:p>
            <a:pPr>
              <a:lnSpc>
                <a:spcPct val="114000"/>
              </a:lnSpc>
            </a:pPr>
            <a:r>
              <a:rPr lang="en-US" dirty="0" smtClean="0"/>
              <a:t>Open </a:t>
            </a:r>
            <a:r>
              <a:rPr lang="en-US" dirty="0"/>
              <a:t>Stata file: </a:t>
            </a:r>
            <a:r>
              <a:rPr lang="en-US" sz="2200" dirty="0" smtClean="0"/>
              <a:t>2_simulation_workshop_collider_bias_data_gen_analysis.do</a:t>
            </a:r>
            <a:endParaRPr lang="en-US" sz="2200" dirty="0" smtClean="0"/>
          </a:p>
        </p:txBody>
      </p:sp>
      <p:sp>
        <p:nvSpPr>
          <p:cNvPr id="4" name="Slide Number Placeholder 3"/>
          <p:cNvSpPr>
            <a:spLocks noGrp="1"/>
          </p:cNvSpPr>
          <p:nvPr>
            <p:ph type="sldNum" sz="quarter" idx="4"/>
          </p:nvPr>
        </p:nvSpPr>
        <p:spPr/>
        <p:txBody>
          <a:bodyPr/>
          <a:lstStyle/>
          <a:p>
            <a:fld id="{7BCC8D0D-EAEC-449D-9161-023DFF90F2E2}" type="slidenum">
              <a:rPr lang="en-US" sz="1600" smtClean="0"/>
              <a:pPr/>
              <a:t>41</a:t>
            </a:fld>
            <a:endParaRPr lang="en-US" sz="1600" dirty="0"/>
          </a:p>
        </p:txBody>
      </p:sp>
      <p:sp>
        <p:nvSpPr>
          <p:cNvPr id="6" name="Rounded Rectangle 4"/>
          <p:cNvSpPr/>
          <p:nvPr/>
        </p:nvSpPr>
        <p:spPr>
          <a:xfrm>
            <a:off x="552893" y="349283"/>
            <a:ext cx="11181907" cy="548640"/>
          </a:xfrm>
          <a:prstGeom prst="rect">
            <a:avLst/>
          </a:prstGeom>
          <a:solidFill>
            <a:srgbClr val="66CCFF">
              <a:alpha val="80000"/>
            </a:srgbClr>
          </a:solidFill>
          <a:ln>
            <a:solidFill>
              <a:srgbClr val="0000FF"/>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82880" tIns="91440" rIns="182880" bIns="91440" numCol="1" spcCol="1270" anchor="ctr" anchorCtr="0">
            <a:noAutofit/>
          </a:bodyPr>
          <a:lstStyle/>
          <a:p>
            <a:pPr defTabSz="800100">
              <a:lnSpc>
                <a:spcPct val="110000"/>
              </a:lnSpc>
              <a:spcBef>
                <a:spcPct val="0"/>
              </a:spcBef>
              <a:spcAft>
                <a:spcPts val="600"/>
              </a:spcAft>
            </a:pPr>
            <a:r>
              <a:rPr lang="en-US" sz="2200" b="1" dirty="0">
                <a:latin typeface="Arial" panose="020B0604020202020204" pitchFamily="34" charset="0"/>
                <a:cs typeface="Arial" panose="020B0604020202020204" pitchFamily="34" charset="0"/>
              </a:rPr>
              <a:t>3. Generate data according to specified rules</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5723157"/>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52893" y="1135064"/>
            <a:ext cx="11068493" cy="4440191"/>
          </a:xfrm>
        </p:spPr>
        <p:txBody>
          <a:bodyPr/>
          <a:lstStyle/>
          <a:p>
            <a:pPr>
              <a:lnSpc>
                <a:spcPct val="114000"/>
              </a:lnSpc>
            </a:pPr>
            <a:r>
              <a:rPr lang="en-US" dirty="0"/>
              <a:t>Generate a data set with n=5,000 observations</a:t>
            </a:r>
          </a:p>
          <a:p>
            <a:pPr>
              <a:lnSpc>
                <a:spcPct val="114000"/>
              </a:lnSpc>
              <a:spcAft>
                <a:spcPts val="600"/>
              </a:spcAft>
            </a:pPr>
            <a:r>
              <a:rPr lang="en-US" dirty="0"/>
              <a:t>Apply the data-generating rules sequentially to the data set, starting with the exogenous variables and then for each of their </a:t>
            </a:r>
            <a:r>
              <a:rPr lang="en-US" dirty="0" smtClean="0"/>
              <a:t>children</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z="1600" smtClean="0"/>
              <a:pPr/>
              <a:t>42</a:t>
            </a:fld>
            <a:endParaRPr lang="en-US" sz="1600" dirty="0"/>
          </a:p>
        </p:txBody>
      </p:sp>
      <p:sp>
        <p:nvSpPr>
          <p:cNvPr id="6" name="Rounded Rectangle 4"/>
          <p:cNvSpPr/>
          <p:nvPr/>
        </p:nvSpPr>
        <p:spPr>
          <a:xfrm>
            <a:off x="552893" y="349283"/>
            <a:ext cx="11181907" cy="548640"/>
          </a:xfrm>
          <a:prstGeom prst="rect">
            <a:avLst/>
          </a:prstGeom>
          <a:solidFill>
            <a:srgbClr val="66CCFF">
              <a:alpha val="80000"/>
            </a:srgbClr>
          </a:solidFill>
          <a:ln>
            <a:solidFill>
              <a:srgbClr val="0000FF"/>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82880" tIns="91440" rIns="182880" bIns="91440" numCol="1" spcCol="1270" anchor="ctr" anchorCtr="0">
            <a:noAutofit/>
          </a:bodyPr>
          <a:lstStyle/>
          <a:p>
            <a:pPr defTabSz="800100">
              <a:lnSpc>
                <a:spcPct val="110000"/>
              </a:lnSpc>
              <a:spcBef>
                <a:spcPct val="0"/>
              </a:spcBef>
              <a:spcAft>
                <a:spcPts val="600"/>
              </a:spcAft>
            </a:pPr>
            <a:r>
              <a:rPr lang="en-US" sz="2200" b="1" dirty="0">
                <a:latin typeface="Arial" panose="020B0604020202020204" pitchFamily="34" charset="0"/>
                <a:cs typeface="Arial" panose="020B0604020202020204" pitchFamily="34" charset="0"/>
              </a:rPr>
              <a:t>3. Generate data according to specified rules</a:t>
            </a:r>
            <a:endParaRPr lang="en-US" sz="2200" dirty="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310833899"/>
              </p:ext>
            </p:extLst>
          </p:nvPr>
        </p:nvGraphicFramePr>
        <p:xfrm>
          <a:off x="569571" y="2726638"/>
          <a:ext cx="10744195" cy="2682240"/>
        </p:xfrm>
        <a:graphic>
          <a:graphicData uri="http://schemas.openxmlformats.org/drawingml/2006/table">
            <a:tbl>
              <a:tblPr firstRow="1" bandRow="1">
                <a:tableStyleId>{21E4AEA4-8DFA-4A89-87EB-49C32662AFE0}</a:tableStyleId>
              </a:tblPr>
              <a:tblGrid>
                <a:gridCol w="1011256">
                  <a:extLst>
                    <a:ext uri="{9D8B030D-6E8A-4147-A177-3AD203B41FA5}">
                      <a16:colId xmlns:a16="http://schemas.microsoft.com/office/drawing/2014/main" val="20000"/>
                    </a:ext>
                  </a:extLst>
                </a:gridCol>
                <a:gridCol w="1084881">
                  <a:extLst>
                    <a:ext uri="{9D8B030D-6E8A-4147-A177-3AD203B41FA5}">
                      <a16:colId xmlns:a16="http://schemas.microsoft.com/office/drawing/2014/main" val="20001"/>
                    </a:ext>
                  </a:extLst>
                </a:gridCol>
                <a:gridCol w="2293750">
                  <a:extLst>
                    <a:ext uri="{9D8B030D-6E8A-4147-A177-3AD203B41FA5}">
                      <a16:colId xmlns:a16="http://schemas.microsoft.com/office/drawing/2014/main" val="20002"/>
                    </a:ext>
                  </a:extLst>
                </a:gridCol>
                <a:gridCol w="1689315">
                  <a:extLst>
                    <a:ext uri="{9D8B030D-6E8A-4147-A177-3AD203B41FA5}">
                      <a16:colId xmlns:a16="http://schemas.microsoft.com/office/drawing/2014/main" val="20003"/>
                    </a:ext>
                  </a:extLst>
                </a:gridCol>
                <a:gridCol w="1627322">
                  <a:extLst>
                    <a:ext uri="{9D8B030D-6E8A-4147-A177-3AD203B41FA5}">
                      <a16:colId xmlns:a16="http://schemas.microsoft.com/office/drawing/2014/main" val="20004"/>
                    </a:ext>
                  </a:extLst>
                </a:gridCol>
                <a:gridCol w="1720312">
                  <a:extLst>
                    <a:ext uri="{9D8B030D-6E8A-4147-A177-3AD203B41FA5}">
                      <a16:colId xmlns:a16="http://schemas.microsoft.com/office/drawing/2014/main" val="20005"/>
                    </a:ext>
                  </a:extLst>
                </a:gridCol>
                <a:gridCol w="1317359">
                  <a:extLst>
                    <a:ext uri="{9D8B030D-6E8A-4147-A177-3AD203B41FA5}">
                      <a16:colId xmlns:a16="http://schemas.microsoft.com/office/drawing/2014/main" val="20006"/>
                    </a:ext>
                  </a:extLst>
                </a:gridCol>
              </a:tblGrid>
              <a:tr h="370840">
                <a:tc>
                  <a:txBody>
                    <a:bodyPr/>
                    <a:lstStyle/>
                    <a:p>
                      <a:pPr algn="ctr"/>
                      <a:r>
                        <a:rPr lang="en-US" sz="2000" dirty="0" smtClean="0">
                          <a:latin typeface="+mj-lt"/>
                        </a:rPr>
                        <a:t>id</a:t>
                      </a:r>
                      <a:endParaRPr lang="en-US" sz="2000" dirty="0">
                        <a:latin typeface="+mj-lt"/>
                      </a:endParaRPr>
                    </a:p>
                  </a:txBody>
                  <a:tcPr anchor="ctr"/>
                </a:tc>
                <a:tc>
                  <a:txBody>
                    <a:bodyPr/>
                    <a:lstStyle/>
                    <a:p>
                      <a:pPr algn="ctr"/>
                      <a:r>
                        <a:rPr lang="en-US" sz="2000" dirty="0" smtClean="0">
                          <a:latin typeface="+mj-lt"/>
                        </a:rPr>
                        <a:t>anxiety</a:t>
                      </a:r>
                      <a:endParaRPr lang="en-US" sz="2000" dirty="0">
                        <a:latin typeface="+mj-lt"/>
                      </a:endParaRPr>
                    </a:p>
                  </a:txBody>
                  <a:tcPr anchor="ctr"/>
                </a:tc>
                <a:tc>
                  <a:txBody>
                    <a:bodyPr/>
                    <a:lstStyle/>
                    <a:p>
                      <a:pPr algn="ctr"/>
                      <a:r>
                        <a:rPr lang="en-US" sz="2000" dirty="0" smtClean="0">
                          <a:latin typeface="+mj-lt"/>
                        </a:rPr>
                        <a:t>cerebrovascular</a:t>
                      </a:r>
                      <a:r>
                        <a:rPr lang="en-US" sz="2000" baseline="0" dirty="0" smtClean="0">
                          <a:latin typeface="+mj-lt"/>
                        </a:rPr>
                        <a:t> disease</a:t>
                      </a:r>
                      <a:endParaRPr lang="en-US" sz="2000" dirty="0">
                        <a:latin typeface="+mj-lt"/>
                      </a:endParaRPr>
                    </a:p>
                  </a:txBody>
                  <a:tcPr anchor="ctr"/>
                </a:tc>
                <a:tc>
                  <a:txBody>
                    <a:bodyPr/>
                    <a:lstStyle/>
                    <a:p>
                      <a:pPr algn="ctr"/>
                      <a:r>
                        <a:rPr lang="en-US" sz="2000" dirty="0" smtClean="0">
                          <a:latin typeface="+mj-lt"/>
                        </a:rPr>
                        <a:t>P(memory complaints)</a:t>
                      </a:r>
                      <a:endParaRPr lang="en-US" sz="2000" dirty="0">
                        <a:latin typeface="+mj-lt"/>
                      </a:endParaRPr>
                    </a:p>
                  </a:txBody>
                  <a:tcPr anchor="ctr"/>
                </a:tc>
                <a:tc>
                  <a:txBody>
                    <a:bodyPr/>
                    <a:lstStyle/>
                    <a:p>
                      <a:pPr algn="ctr"/>
                      <a:r>
                        <a:rPr lang="en-US" sz="2000" dirty="0" smtClean="0">
                          <a:latin typeface="+mj-lt"/>
                        </a:rPr>
                        <a:t>memory complaints</a:t>
                      </a:r>
                      <a:endParaRPr lang="en-US" sz="2000" dirty="0">
                        <a:latin typeface="+mj-lt"/>
                      </a:endParaRPr>
                    </a:p>
                  </a:txBody>
                  <a:tcPr anchor="ctr"/>
                </a:tc>
                <a:tc>
                  <a:txBody>
                    <a:bodyPr/>
                    <a:lstStyle/>
                    <a:p>
                      <a:pPr algn="ctr"/>
                      <a:r>
                        <a:rPr lang="en-US" sz="2000" dirty="0" smtClean="0">
                          <a:latin typeface="+mj-lt"/>
                        </a:rPr>
                        <a:t>P(acute stroke)</a:t>
                      </a:r>
                      <a:endParaRPr lang="en-US" sz="2000" dirty="0">
                        <a:latin typeface="+mj-lt"/>
                      </a:endParaRPr>
                    </a:p>
                  </a:txBody>
                  <a:tcPr anchor="ctr"/>
                </a:tc>
                <a:tc>
                  <a:txBody>
                    <a:bodyPr/>
                    <a:lstStyle/>
                    <a:p>
                      <a:pPr algn="ctr"/>
                      <a:r>
                        <a:rPr lang="en-US" sz="2000" dirty="0" smtClean="0">
                          <a:latin typeface="+mj-lt"/>
                        </a:rPr>
                        <a:t>acute</a:t>
                      </a:r>
                      <a:r>
                        <a:rPr lang="en-US" sz="2000" baseline="0" dirty="0" smtClean="0">
                          <a:latin typeface="+mj-lt"/>
                        </a:rPr>
                        <a:t> stroke</a:t>
                      </a:r>
                      <a:endParaRPr lang="en-US" sz="2000" dirty="0">
                        <a:latin typeface="+mj-lt"/>
                      </a:endParaRPr>
                    </a:p>
                  </a:txBody>
                  <a:tcPr anchor="ctr"/>
                </a:tc>
                <a:extLst>
                  <a:ext uri="{0D108BD9-81ED-4DB2-BD59-A6C34878D82A}">
                    <a16:rowId xmlns:a16="http://schemas.microsoft.com/office/drawing/2014/main" val="10000"/>
                  </a:ext>
                </a:extLst>
              </a:tr>
              <a:tr h="370840">
                <a:tc>
                  <a:txBody>
                    <a:bodyPr/>
                    <a:lstStyle/>
                    <a:p>
                      <a:pPr algn="ctr"/>
                      <a:r>
                        <a:rPr lang="en-US" sz="2000" dirty="0" smtClean="0">
                          <a:latin typeface="+mj-lt"/>
                        </a:rPr>
                        <a:t>1</a:t>
                      </a:r>
                    </a:p>
                  </a:txBody>
                  <a:tcPr anchor="ctr"/>
                </a:tc>
                <a:tc>
                  <a:txBody>
                    <a:bodyPr/>
                    <a:lstStyle/>
                    <a:p>
                      <a:pPr algn="ctr" fontAlgn="b"/>
                      <a:r>
                        <a:rPr lang="en-US" sz="2000" b="0" i="0" u="none" strike="noStrike" dirty="0">
                          <a:solidFill>
                            <a:srgbClr val="000000"/>
                          </a:solidFill>
                          <a:effectLst/>
                          <a:latin typeface="+mj-lt"/>
                        </a:rPr>
                        <a:t>0</a:t>
                      </a:r>
                    </a:p>
                  </a:txBody>
                  <a:tcPr marL="6350" marR="6350" marT="6350" marB="0" anchor="ctr"/>
                </a:tc>
                <a:tc>
                  <a:txBody>
                    <a:bodyPr/>
                    <a:lstStyle/>
                    <a:p>
                      <a:pPr algn="ctr" fontAlgn="b"/>
                      <a:r>
                        <a:rPr lang="en-US" sz="2000" b="0" i="0" u="none" strike="noStrike">
                          <a:solidFill>
                            <a:srgbClr val="000000"/>
                          </a:solidFill>
                          <a:effectLst/>
                          <a:latin typeface="+mj-lt"/>
                        </a:rPr>
                        <a:t>-0.630</a:t>
                      </a:r>
                    </a:p>
                  </a:txBody>
                  <a:tcPr marL="6350" marR="6350" marT="6350" marB="0" anchor="ctr"/>
                </a:tc>
                <a:tc>
                  <a:txBody>
                    <a:bodyPr/>
                    <a:lstStyle/>
                    <a:p>
                      <a:pPr algn="ctr" fontAlgn="b"/>
                      <a:r>
                        <a:rPr lang="en-US" sz="2000" b="0" i="0" u="none" strike="noStrike">
                          <a:solidFill>
                            <a:srgbClr val="000000"/>
                          </a:solidFill>
                          <a:effectLst/>
                          <a:latin typeface="+mj-lt"/>
                        </a:rPr>
                        <a:t>0.039</a:t>
                      </a:r>
                    </a:p>
                  </a:txBody>
                  <a:tcPr marL="6350" marR="6350" marT="6350" marB="0" anchor="ctr"/>
                </a:tc>
                <a:tc>
                  <a:txBody>
                    <a:bodyPr/>
                    <a:lstStyle/>
                    <a:p>
                      <a:pPr algn="ctr" fontAlgn="b"/>
                      <a:r>
                        <a:rPr lang="en-US" sz="2000" b="0" i="0" u="none" strike="noStrike">
                          <a:solidFill>
                            <a:srgbClr val="000000"/>
                          </a:solidFill>
                          <a:effectLst/>
                          <a:latin typeface="+mj-lt"/>
                        </a:rPr>
                        <a:t>0</a:t>
                      </a:r>
                    </a:p>
                  </a:txBody>
                  <a:tcPr marL="6350" marR="6350" marT="6350" marB="0" anchor="ctr"/>
                </a:tc>
                <a:tc>
                  <a:txBody>
                    <a:bodyPr/>
                    <a:lstStyle/>
                    <a:p>
                      <a:pPr algn="ctr" fontAlgn="b"/>
                      <a:r>
                        <a:rPr lang="en-US" sz="2000" b="0" i="0" u="none" strike="noStrike">
                          <a:solidFill>
                            <a:srgbClr val="000000"/>
                          </a:solidFill>
                          <a:effectLst/>
                          <a:latin typeface="+mj-lt"/>
                        </a:rPr>
                        <a:t>0.019</a:t>
                      </a:r>
                    </a:p>
                  </a:txBody>
                  <a:tcPr marL="6350" marR="6350" marT="6350" marB="0" anchor="ctr"/>
                </a:tc>
                <a:tc>
                  <a:txBody>
                    <a:bodyPr/>
                    <a:lstStyle/>
                    <a:p>
                      <a:pPr algn="ctr" fontAlgn="b"/>
                      <a:r>
                        <a:rPr lang="en-US" sz="2000" b="0" i="0" u="none" strike="noStrike">
                          <a:solidFill>
                            <a:srgbClr val="000000"/>
                          </a:solidFill>
                          <a:effectLst/>
                          <a:latin typeface="+mj-lt"/>
                        </a:rPr>
                        <a:t>0</a:t>
                      </a:r>
                    </a:p>
                  </a:txBody>
                  <a:tcPr marL="6350" marR="6350" marT="6350" marB="0" anchor="ctr"/>
                </a:tc>
                <a:extLst>
                  <a:ext uri="{0D108BD9-81ED-4DB2-BD59-A6C34878D82A}">
                    <a16:rowId xmlns:a16="http://schemas.microsoft.com/office/drawing/2014/main" val="10001"/>
                  </a:ext>
                </a:extLst>
              </a:tr>
              <a:tr h="370840">
                <a:tc>
                  <a:txBody>
                    <a:bodyPr/>
                    <a:lstStyle/>
                    <a:p>
                      <a:pPr algn="ctr"/>
                      <a:r>
                        <a:rPr lang="en-US" sz="2000" dirty="0" smtClean="0">
                          <a:latin typeface="+mj-lt"/>
                        </a:rPr>
                        <a:t>2</a:t>
                      </a:r>
                      <a:endParaRPr lang="en-US" sz="2000" dirty="0">
                        <a:latin typeface="+mj-lt"/>
                      </a:endParaRPr>
                    </a:p>
                  </a:txBody>
                  <a:tcPr anchor="ctr"/>
                </a:tc>
                <a:tc>
                  <a:txBody>
                    <a:bodyPr/>
                    <a:lstStyle/>
                    <a:p>
                      <a:pPr algn="ctr" fontAlgn="b"/>
                      <a:r>
                        <a:rPr lang="en-US" sz="2000" b="0" i="0" u="none" strike="noStrike">
                          <a:solidFill>
                            <a:srgbClr val="000000"/>
                          </a:solidFill>
                          <a:effectLst/>
                          <a:latin typeface="+mj-lt"/>
                        </a:rPr>
                        <a:t>1</a:t>
                      </a:r>
                    </a:p>
                  </a:txBody>
                  <a:tcPr marL="6350" marR="6350" marT="6350" marB="0" anchor="ctr"/>
                </a:tc>
                <a:tc>
                  <a:txBody>
                    <a:bodyPr/>
                    <a:lstStyle/>
                    <a:p>
                      <a:pPr algn="ctr" fontAlgn="b"/>
                      <a:r>
                        <a:rPr lang="en-US" sz="2000" b="0" i="0" u="none" strike="noStrike" dirty="0">
                          <a:solidFill>
                            <a:srgbClr val="000000"/>
                          </a:solidFill>
                          <a:effectLst/>
                          <a:latin typeface="+mj-lt"/>
                        </a:rPr>
                        <a:t>-1.018</a:t>
                      </a:r>
                    </a:p>
                  </a:txBody>
                  <a:tcPr marL="6350" marR="6350" marT="6350" marB="0" anchor="ctr"/>
                </a:tc>
                <a:tc>
                  <a:txBody>
                    <a:bodyPr/>
                    <a:lstStyle/>
                    <a:p>
                      <a:pPr algn="ctr" fontAlgn="b"/>
                      <a:r>
                        <a:rPr lang="en-US" sz="2000" b="0" i="0" u="none" strike="noStrike">
                          <a:solidFill>
                            <a:srgbClr val="000000"/>
                          </a:solidFill>
                          <a:effectLst/>
                          <a:latin typeface="+mj-lt"/>
                        </a:rPr>
                        <a:t>0.097</a:t>
                      </a:r>
                    </a:p>
                  </a:txBody>
                  <a:tcPr marL="6350" marR="6350" marT="6350" marB="0" anchor="ctr"/>
                </a:tc>
                <a:tc>
                  <a:txBody>
                    <a:bodyPr/>
                    <a:lstStyle/>
                    <a:p>
                      <a:pPr algn="ctr" fontAlgn="b"/>
                      <a:r>
                        <a:rPr lang="en-US" sz="2000" b="0" i="0" u="none" strike="noStrike">
                          <a:solidFill>
                            <a:srgbClr val="000000"/>
                          </a:solidFill>
                          <a:effectLst/>
                          <a:latin typeface="+mj-lt"/>
                        </a:rPr>
                        <a:t>0</a:t>
                      </a:r>
                    </a:p>
                  </a:txBody>
                  <a:tcPr marL="6350" marR="6350" marT="6350" marB="0" anchor="ctr"/>
                </a:tc>
                <a:tc>
                  <a:txBody>
                    <a:bodyPr/>
                    <a:lstStyle/>
                    <a:p>
                      <a:pPr algn="ctr" fontAlgn="b"/>
                      <a:r>
                        <a:rPr lang="en-US" sz="2000" b="0" i="0" u="none" strike="noStrike">
                          <a:solidFill>
                            <a:srgbClr val="000000"/>
                          </a:solidFill>
                          <a:effectLst/>
                          <a:latin typeface="+mj-lt"/>
                        </a:rPr>
                        <a:t>0.010</a:t>
                      </a:r>
                    </a:p>
                  </a:txBody>
                  <a:tcPr marL="6350" marR="6350" marT="6350" marB="0" anchor="ctr"/>
                </a:tc>
                <a:tc>
                  <a:txBody>
                    <a:bodyPr/>
                    <a:lstStyle/>
                    <a:p>
                      <a:pPr algn="ctr" fontAlgn="b"/>
                      <a:r>
                        <a:rPr lang="en-US" sz="2000" b="0" i="0" u="none" strike="noStrike">
                          <a:solidFill>
                            <a:srgbClr val="000000"/>
                          </a:solidFill>
                          <a:effectLst/>
                          <a:latin typeface="+mj-lt"/>
                        </a:rPr>
                        <a:t>0</a:t>
                      </a:r>
                    </a:p>
                  </a:txBody>
                  <a:tcPr marL="6350" marR="6350" marT="6350" marB="0" anchor="ctr"/>
                </a:tc>
                <a:extLst>
                  <a:ext uri="{0D108BD9-81ED-4DB2-BD59-A6C34878D82A}">
                    <a16:rowId xmlns:a16="http://schemas.microsoft.com/office/drawing/2014/main" val="10002"/>
                  </a:ext>
                </a:extLst>
              </a:tr>
              <a:tr h="370840">
                <a:tc>
                  <a:txBody>
                    <a:bodyPr/>
                    <a:lstStyle/>
                    <a:p>
                      <a:pPr algn="ctr"/>
                      <a:r>
                        <a:rPr lang="en-US" sz="2000" dirty="0" smtClean="0">
                          <a:latin typeface="+mj-lt"/>
                        </a:rPr>
                        <a:t>3</a:t>
                      </a:r>
                      <a:endParaRPr lang="en-US" sz="2000" dirty="0">
                        <a:latin typeface="+mj-lt"/>
                      </a:endParaRPr>
                    </a:p>
                  </a:txBody>
                  <a:tcPr anchor="ctr"/>
                </a:tc>
                <a:tc>
                  <a:txBody>
                    <a:bodyPr/>
                    <a:lstStyle/>
                    <a:p>
                      <a:pPr algn="ctr" fontAlgn="b"/>
                      <a:r>
                        <a:rPr lang="en-US" sz="2000" b="0" i="0" u="none" strike="noStrike">
                          <a:solidFill>
                            <a:srgbClr val="000000"/>
                          </a:solidFill>
                          <a:effectLst/>
                          <a:latin typeface="+mj-lt"/>
                        </a:rPr>
                        <a:t>0</a:t>
                      </a:r>
                    </a:p>
                  </a:txBody>
                  <a:tcPr marL="6350" marR="6350" marT="6350" marB="0" anchor="ctr"/>
                </a:tc>
                <a:tc>
                  <a:txBody>
                    <a:bodyPr/>
                    <a:lstStyle/>
                    <a:p>
                      <a:pPr algn="ctr" fontAlgn="b"/>
                      <a:r>
                        <a:rPr lang="en-US" sz="2000" b="0" i="0" u="none" strike="noStrike" dirty="0">
                          <a:solidFill>
                            <a:srgbClr val="000000"/>
                          </a:solidFill>
                          <a:effectLst/>
                          <a:latin typeface="+mj-lt"/>
                        </a:rPr>
                        <a:t>-0.147</a:t>
                      </a:r>
                    </a:p>
                  </a:txBody>
                  <a:tcPr marL="6350" marR="6350" marT="6350" marB="0" anchor="ctr"/>
                </a:tc>
                <a:tc>
                  <a:txBody>
                    <a:bodyPr/>
                    <a:lstStyle/>
                    <a:p>
                      <a:pPr algn="ctr" fontAlgn="b"/>
                      <a:r>
                        <a:rPr lang="en-US" sz="2000" b="0" i="0" u="none" strike="noStrike" dirty="0">
                          <a:solidFill>
                            <a:srgbClr val="000000"/>
                          </a:solidFill>
                          <a:effectLst/>
                          <a:latin typeface="+mj-lt"/>
                        </a:rPr>
                        <a:t>0.081</a:t>
                      </a:r>
                    </a:p>
                  </a:txBody>
                  <a:tcPr marL="6350" marR="6350" marT="6350" marB="0" anchor="ctr"/>
                </a:tc>
                <a:tc>
                  <a:txBody>
                    <a:bodyPr/>
                    <a:lstStyle/>
                    <a:p>
                      <a:pPr algn="ctr" fontAlgn="b"/>
                      <a:r>
                        <a:rPr lang="en-US" sz="2000" b="0" i="0" u="none" strike="noStrike" dirty="0">
                          <a:solidFill>
                            <a:srgbClr val="000000"/>
                          </a:solidFill>
                          <a:effectLst/>
                          <a:latin typeface="+mj-lt"/>
                        </a:rPr>
                        <a:t>0</a:t>
                      </a:r>
                    </a:p>
                  </a:txBody>
                  <a:tcPr marL="6350" marR="6350" marT="6350" marB="0" anchor="ctr"/>
                </a:tc>
                <a:tc>
                  <a:txBody>
                    <a:bodyPr/>
                    <a:lstStyle/>
                    <a:p>
                      <a:pPr algn="ctr" fontAlgn="b"/>
                      <a:r>
                        <a:rPr lang="en-US" sz="2000" b="0" i="0" u="none" strike="noStrike" dirty="0">
                          <a:solidFill>
                            <a:srgbClr val="000000"/>
                          </a:solidFill>
                          <a:effectLst/>
                          <a:latin typeface="+mj-lt"/>
                        </a:rPr>
                        <a:t>0.040</a:t>
                      </a:r>
                    </a:p>
                  </a:txBody>
                  <a:tcPr marL="6350" marR="6350" marT="6350" marB="0" anchor="ctr"/>
                </a:tc>
                <a:tc>
                  <a:txBody>
                    <a:bodyPr/>
                    <a:lstStyle/>
                    <a:p>
                      <a:pPr algn="ctr" fontAlgn="b"/>
                      <a:r>
                        <a:rPr lang="en-US" sz="2000" b="0" i="0" u="none" strike="noStrike" dirty="0">
                          <a:solidFill>
                            <a:srgbClr val="000000"/>
                          </a:solidFill>
                          <a:effectLst/>
                          <a:latin typeface="+mj-lt"/>
                        </a:rPr>
                        <a:t>0</a:t>
                      </a:r>
                    </a:p>
                  </a:txBody>
                  <a:tcPr marL="6350" marR="6350" marT="6350" marB="0" anchor="ctr"/>
                </a:tc>
                <a:extLst>
                  <a:ext uri="{0D108BD9-81ED-4DB2-BD59-A6C34878D82A}">
                    <a16:rowId xmlns:a16="http://schemas.microsoft.com/office/drawing/2014/main" val="10003"/>
                  </a:ext>
                </a:extLst>
              </a:tr>
              <a:tr h="370840">
                <a:tc>
                  <a:txBody>
                    <a:bodyPr/>
                    <a:lstStyle/>
                    <a:p>
                      <a:pPr algn="ctr"/>
                      <a:r>
                        <a:rPr lang="en-US" sz="2000" dirty="0" smtClean="0">
                          <a:latin typeface="+mj-lt"/>
                        </a:rPr>
                        <a:t>…</a:t>
                      </a:r>
                      <a:endParaRPr lang="en-US" sz="2000" dirty="0">
                        <a:latin typeface="+mj-lt"/>
                      </a:endParaRPr>
                    </a:p>
                  </a:txBody>
                  <a:tcPr anchor="ctr"/>
                </a:tc>
                <a:tc>
                  <a:txBody>
                    <a:bodyPr/>
                    <a:lstStyle/>
                    <a:p>
                      <a:pPr algn="ctr"/>
                      <a:endParaRPr lang="en-US" sz="2000" dirty="0">
                        <a:latin typeface="+mj-lt"/>
                      </a:endParaRPr>
                    </a:p>
                  </a:txBody>
                  <a:tcPr anchor="ctr"/>
                </a:tc>
                <a:tc>
                  <a:txBody>
                    <a:bodyPr/>
                    <a:lstStyle/>
                    <a:p>
                      <a:pPr algn="ctr"/>
                      <a:endParaRPr lang="en-US" sz="2000" dirty="0">
                        <a:latin typeface="+mj-lt"/>
                      </a:endParaRPr>
                    </a:p>
                  </a:txBody>
                  <a:tcPr anchor="ctr"/>
                </a:tc>
                <a:tc>
                  <a:txBody>
                    <a:bodyPr/>
                    <a:lstStyle/>
                    <a:p>
                      <a:pPr algn="ctr"/>
                      <a:endParaRPr lang="en-US" sz="2000" dirty="0">
                        <a:latin typeface="+mj-lt"/>
                      </a:endParaRPr>
                    </a:p>
                  </a:txBody>
                  <a:tcPr anchor="ctr"/>
                </a:tc>
                <a:tc>
                  <a:txBody>
                    <a:bodyPr/>
                    <a:lstStyle/>
                    <a:p>
                      <a:pPr algn="ctr"/>
                      <a:endParaRPr lang="en-US" sz="2000" dirty="0">
                        <a:latin typeface="+mj-lt"/>
                      </a:endParaRPr>
                    </a:p>
                  </a:txBody>
                  <a:tcPr anchor="ctr"/>
                </a:tc>
                <a:tc>
                  <a:txBody>
                    <a:bodyPr/>
                    <a:lstStyle/>
                    <a:p>
                      <a:pPr algn="ctr"/>
                      <a:endParaRPr lang="en-US" sz="2000" dirty="0">
                        <a:latin typeface="+mj-lt"/>
                      </a:endParaRPr>
                    </a:p>
                  </a:txBody>
                  <a:tcPr anchor="ctr"/>
                </a:tc>
                <a:tc>
                  <a:txBody>
                    <a:bodyPr/>
                    <a:lstStyle/>
                    <a:p>
                      <a:pPr algn="ctr"/>
                      <a:endParaRPr lang="en-US" sz="2000" dirty="0">
                        <a:latin typeface="+mj-lt"/>
                      </a:endParaRPr>
                    </a:p>
                  </a:txBody>
                  <a:tcPr anchor="ctr"/>
                </a:tc>
                <a:extLst>
                  <a:ext uri="{0D108BD9-81ED-4DB2-BD59-A6C34878D82A}">
                    <a16:rowId xmlns:a16="http://schemas.microsoft.com/office/drawing/2014/main" val="10004"/>
                  </a:ext>
                </a:extLst>
              </a:tr>
              <a:tr h="370840">
                <a:tc>
                  <a:txBody>
                    <a:bodyPr/>
                    <a:lstStyle/>
                    <a:p>
                      <a:pPr algn="ctr"/>
                      <a:r>
                        <a:rPr lang="en-US" sz="2000" dirty="0" smtClean="0">
                          <a:latin typeface="+mj-lt"/>
                        </a:rPr>
                        <a:t>5,000</a:t>
                      </a:r>
                      <a:endParaRPr lang="en-US" sz="2000" dirty="0">
                        <a:latin typeface="+mj-lt"/>
                      </a:endParaRPr>
                    </a:p>
                  </a:txBody>
                  <a:tcPr anchor="ctr"/>
                </a:tc>
                <a:tc>
                  <a:txBody>
                    <a:bodyPr/>
                    <a:lstStyle/>
                    <a:p>
                      <a:pPr algn="ctr" fontAlgn="b"/>
                      <a:r>
                        <a:rPr lang="en-US" sz="2000" b="0" i="0" u="none" strike="noStrike">
                          <a:solidFill>
                            <a:srgbClr val="000000"/>
                          </a:solidFill>
                          <a:effectLst/>
                          <a:latin typeface="+mj-lt"/>
                        </a:rPr>
                        <a:t>1</a:t>
                      </a:r>
                    </a:p>
                  </a:txBody>
                  <a:tcPr marL="6350" marR="6350" marT="6350" marB="0" anchor="ctr"/>
                </a:tc>
                <a:tc>
                  <a:txBody>
                    <a:bodyPr/>
                    <a:lstStyle/>
                    <a:p>
                      <a:pPr algn="ctr" fontAlgn="b"/>
                      <a:r>
                        <a:rPr lang="en-US" sz="2000" b="0" i="0" u="none" strike="noStrike">
                          <a:solidFill>
                            <a:srgbClr val="000000"/>
                          </a:solidFill>
                          <a:effectLst/>
                          <a:latin typeface="+mj-lt"/>
                        </a:rPr>
                        <a:t>-1.420</a:t>
                      </a:r>
                    </a:p>
                  </a:txBody>
                  <a:tcPr marL="6350" marR="6350" marT="6350" marB="0" anchor="ctr"/>
                </a:tc>
                <a:tc>
                  <a:txBody>
                    <a:bodyPr/>
                    <a:lstStyle/>
                    <a:p>
                      <a:pPr algn="ctr" fontAlgn="b"/>
                      <a:r>
                        <a:rPr lang="en-US" sz="2000" b="0" i="0" u="none" strike="noStrike">
                          <a:solidFill>
                            <a:srgbClr val="000000"/>
                          </a:solidFill>
                          <a:effectLst/>
                          <a:latin typeface="+mj-lt"/>
                        </a:rPr>
                        <a:t>0.054</a:t>
                      </a:r>
                    </a:p>
                  </a:txBody>
                  <a:tcPr marL="6350" marR="6350" marT="6350" marB="0" anchor="ctr"/>
                </a:tc>
                <a:tc>
                  <a:txBody>
                    <a:bodyPr/>
                    <a:lstStyle/>
                    <a:p>
                      <a:pPr algn="ctr" fontAlgn="b"/>
                      <a:r>
                        <a:rPr lang="en-US" sz="2000" b="0" i="0" u="none" strike="noStrike" dirty="0">
                          <a:solidFill>
                            <a:srgbClr val="000000"/>
                          </a:solidFill>
                          <a:effectLst/>
                          <a:latin typeface="+mj-lt"/>
                        </a:rPr>
                        <a:t>0</a:t>
                      </a:r>
                    </a:p>
                  </a:txBody>
                  <a:tcPr marL="6350" marR="6350" marT="6350" marB="0" anchor="ctr"/>
                </a:tc>
                <a:tc>
                  <a:txBody>
                    <a:bodyPr/>
                    <a:lstStyle/>
                    <a:p>
                      <a:pPr algn="ctr" fontAlgn="b"/>
                      <a:r>
                        <a:rPr lang="en-US" sz="2000" b="0" i="0" u="none" strike="noStrike" dirty="0">
                          <a:solidFill>
                            <a:srgbClr val="000000"/>
                          </a:solidFill>
                          <a:effectLst/>
                          <a:latin typeface="+mj-lt"/>
                        </a:rPr>
                        <a:t>0.005</a:t>
                      </a:r>
                    </a:p>
                  </a:txBody>
                  <a:tcPr marL="6350" marR="6350" marT="6350" marB="0" anchor="ctr"/>
                </a:tc>
                <a:tc>
                  <a:txBody>
                    <a:bodyPr/>
                    <a:lstStyle/>
                    <a:p>
                      <a:pPr algn="ctr" fontAlgn="b"/>
                      <a:r>
                        <a:rPr lang="en-US" sz="2000" b="0" i="0" u="none" strike="noStrike" dirty="0">
                          <a:solidFill>
                            <a:srgbClr val="000000"/>
                          </a:solidFill>
                          <a:effectLst/>
                          <a:latin typeface="+mj-lt"/>
                        </a:rPr>
                        <a:t>0</a:t>
                      </a:r>
                    </a:p>
                  </a:txBody>
                  <a:tcPr marL="6350" marR="6350" marT="635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14482782"/>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52893" y="1135064"/>
            <a:ext cx="11068493" cy="4440191"/>
          </a:xfrm>
        </p:spPr>
        <p:txBody>
          <a:bodyPr/>
          <a:lstStyle/>
          <a:p>
            <a:pPr marL="0" indent="0">
              <a:lnSpc>
                <a:spcPct val="114000"/>
              </a:lnSpc>
              <a:buNone/>
            </a:pPr>
            <a:r>
              <a:rPr lang="en-US" dirty="0" smtClean="0"/>
              <a:t>Start with a blank data set (no observations)</a:t>
            </a:r>
          </a:p>
          <a:p>
            <a:pPr>
              <a:lnSpc>
                <a:spcPct val="114000"/>
              </a:lnSpc>
            </a:pPr>
            <a:endParaRPr lang="en-US" sz="2000" dirty="0"/>
          </a:p>
          <a:p>
            <a:pPr>
              <a:lnSpc>
                <a:spcPct val="114000"/>
              </a:lnSpc>
            </a:pPr>
            <a:endParaRPr lang="en-US" sz="2000" dirty="0" smtClean="0"/>
          </a:p>
          <a:p>
            <a:pPr>
              <a:lnSpc>
                <a:spcPct val="114000"/>
              </a:lnSpc>
            </a:pPr>
            <a:endParaRPr lang="en-US" sz="2000" dirty="0"/>
          </a:p>
        </p:txBody>
      </p:sp>
      <p:sp>
        <p:nvSpPr>
          <p:cNvPr id="4" name="Slide Number Placeholder 3"/>
          <p:cNvSpPr>
            <a:spLocks noGrp="1"/>
          </p:cNvSpPr>
          <p:nvPr>
            <p:ph type="sldNum" sz="quarter" idx="4"/>
          </p:nvPr>
        </p:nvSpPr>
        <p:spPr/>
        <p:txBody>
          <a:bodyPr/>
          <a:lstStyle/>
          <a:p>
            <a:fld id="{7BCC8D0D-EAEC-449D-9161-023DFF90F2E2}" type="slidenum">
              <a:rPr lang="en-US" sz="1600" smtClean="0"/>
              <a:pPr/>
              <a:t>43</a:t>
            </a:fld>
            <a:endParaRPr lang="en-US" sz="1600" dirty="0"/>
          </a:p>
        </p:txBody>
      </p:sp>
      <p:sp>
        <p:nvSpPr>
          <p:cNvPr id="6" name="Rounded Rectangle 4"/>
          <p:cNvSpPr/>
          <p:nvPr/>
        </p:nvSpPr>
        <p:spPr>
          <a:xfrm>
            <a:off x="552893" y="349283"/>
            <a:ext cx="11181907" cy="548640"/>
          </a:xfrm>
          <a:prstGeom prst="rect">
            <a:avLst/>
          </a:prstGeom>
          <a:solidFill>
            <a:srgbClr val="66CCFF">
              <a:alpha val="80000"/>
            </a:srgbClr>
          </a:solidFill>
          <a:ln>
            <a:solidFill>
              <a:srgbClr val="0000FF"/>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82880" tIns="91440" rIns="182880" bIns="91440" numCol="1" spcCol="1270" anchor="ctr" anchorCtr="0">
            <a:noAutofit/>
          </a:bodyPr>
          <a:lstStyle/>
          <a:p>
            <a:pPr defTabSz="800100">
              <a:lnSpc>
                <a:spcPct val="110000"/>
              </a:lnSpc>
              <a:spcBef>
                <a:spcPct val="0"/>
              </a:spcBef>
              <a:spcAft>
                <a:spcPts val="600"/>
              </a:spcAft>
            </a:pPr>
            <a:r>
              <a:rPr lang="en-US" sz="2200" b="1" dirty="0">
                <a:latin typeface="Arial" panose="020B0604020202020204" pitchFamily="34" charset="0"/>
                <a:cs typeface="Arial" panose="020B0604020202020204" pitchFamily="34" charset="0"/>
              </a:rPr>
              <a:t>3. Generate data according to specified rules</a:t>
            </a:r>
            <a:endParaRPr lang="en-US" sz="22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a:stretch>
            <a:fillRect/>
          </a:stretch>
        </p:blipFill>
        <p:spPr>
          <a:xfrm>
            <a:off x="629204" y="1762867"/>
            <a:ext cx="10487025" cy="1381125"/>
          </a:xfrm>
          <a:prstGeom prst="rect">
            <a:avLst/>
          </a:prstGeom>
        </p:spPr>
      </p:pic>
      <p:sp>
        <p:nvSpPr>
          <p:cNvPr id="15" name="Rectangle 14"/>
          <p:cNvSpPr/>
          <p:nvPr/>
        </p:nvSpPr>
        <p:spPr bwMode="auto">
          <a:xfrm>
            <a:off x="629204" y="2505419"/>
            <a:ext cx="10563336" cy="690563"/>
          </a:xfrm>
          <a:prstGeom prst="rect">
            <a:avLst/>
          </a:prstGeom>
          <a:noFill/>
          <a:ln w="28575" algn="ctr">
            <a:solidFill>
              <a:schemeClr val="accent5"/>
            </a:solidFill>
            <a:miter lim="800000"/>
            <a:headEnd/>
            <a:tailEnd/>
          </a:ln>
        </p:spPr>
        <p:txBody>
          <a:bodyPr wrap="none" rtlCol="0" anchor="ctr"/>
          <a:lstStyle/>
          <a:p>
            <a:pPr algn="ctr">
              <a:lnSpc>
                <a:spcPct val="90000"/>
              </a:lnSpc>
            </a:pPr>
            <a:endParaRPr lang="en-US" dirty="0" smtClean="0">
              <a:latin typeface="+mj-lt"/>
            </a:endParaRPr>
          </a:p>
        </p:txBody>
      </p:sp>
      <p:pic>
        <p:nvPicPr>
          <p:cNvPr id="17" name="Picture 16"/>
          <p:cNvPicPr>
            <a:picLocks noChangeAspect="1"/>
          </p:cNvPicPr>
          <p:nvPr/>
        </p:nvPicPr>
        <p:blipFill>
          <a:blip r:embed="rId3"/>
          <a:stretch>
            <a:fillRect/>
          </a:stretch>
        </p:blipFill>
        <p:spPr>
          <a:xfrm>
            <a:off x="552893" y="4566337"/>
            <a:ext cx="10439400" cy="1495425"/>
          </a:xfrm>
          <a:prstGeom prst="rect">
            <a:avLst/>
          </a:prstGeom>
        </p:spPr>
      </p:pic>
      <p:sp>
        <p:nvSpPr>
          <p:cNvPr id="16" name="Rectangle 15"/>
          <p:cNvSpPr/>
          <p:nvPr/>
        </p:nvSpPr>
        <p:spPr bwMode="auto">
          <a:xfrm>
            <a:off x="552893" y="5398606"/>
            <a:ext cx="10563336" cy="690563"/>
          </a:xfrm>
          <a:prstGeom prst="rect">
            <a:avLst/>
          </a:prstGeom>
          <a:noFill/>
          <a:ln w="28575" algn="ctr">
            <a:solidFill>
              <a:schemeClr val="accent5"/>
            </a:solidFill>
            <a:miter lim="800000"/>
            <a:headEnd/>
            <a:tailEnd/>
          </a:ln>
        </p:spPr>
        <p:txBody>
          <a:bodyPr wrap="none" rtlCol="0" anchor="ctr"/>
          <a:lstStyle/>
          <a:p>
            <a:pPr algn="ctr">
              <a:lnSpc>
                <a:spcPct val="90000"/>
              </a:lnSpc>
            </a:pPr>
            <a:endParaRPr lang="en-US" dirty="0" smtClean="0">
              <a:latin typeface="+mj-lt"/>
            </a:endParaRPr>
          </a:p>
        </p:txBody>
      </p:sp>
      <p:cxnSp>
        <p:nvCxnSpPr>
          <p:cNvPr id="19" name="Straight Arrow Connector 18"/>
          <p:cNvCxnSpPr/>
          <p:nvPr/>
        </p:nvCxnSpPr>
        <p:spPr>
          <a:xfrm>
            <a:off x="956930" y="3195982"/>
            <a:ext cx="10633" cy="1393779"/>
          </a:xfrm>
          <a:prstGeom prst="straightConnector1">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bwMode="auto">
          <a:xfrm>
            <a:off x="1127051" y="3355159"/>
            <a:ext cx="10494335" cy="1015663"/>
          </a:xfrm>
          <a:prstGeom prst="rect">
            <a:avLst/>
          </a:prstGeom>
          <a:noFill/>
          <a:ln w="19050" algn="ctr">
            <a:noFill/>
            <a:miter lim="800000"/>
            <a:headEnd/>
            <a:tailEnd/>
          </a:ln>
        </p:spPr>
        <p:txBody>
          <a:bodyPr wrap="square" lIns="0" tIns="0" rIns="0" bIns="0" rtlCol="0">
            <a:spAutoFit/>
          </a:bodyPr>
          <a:lstStyle/>
          <a:p>
            <a:pPr>
              <a:lnSpc>
                <a:spcPct val="110000"/>
              </a:lnSpc>
            </a:pPr>
            <a:r>
              <a:rPr lang="en-US" sz="2000" dirty="0" smtClean="0">
                <a:latin typeface="Verdana" panose="020B0604030504040204" pitchFamily="34" charset="0"/>
                <a:ea typeface="Verdana" panose="020B0604030504040204" pitchFamily="34" charset="0"/>
                <a:cs typeface="Verdana" panose="020B0604030504040204" pitchFamily="34" charset="0"/>
              </a:rPr>
              <a:t>We will set a seed for one iteration of sample generation so we can check our work. Before we run multiple iterations of sample generation, we’ll need to comment this line of code back out.</a:t>
            </a:r>
          </a:p>
        </p:txBody>
      </p:sp>
    </p:spTree>
    <p:extLst>
      <p:ext uri="{BB962C8B-B14F-4D97-AF65-F5344CB8AC3E}">
        <p14:creationId xmlns:p14="http://schemas.microsoft.com/office/powerpoint/2010/main" val="347105054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52893" y="1135064"/>
            <a:ext cx="11068493" cy="4440191"/>
          </a:xfrm>
        </p:spPr>
        <p:txBody>
          <a:bodyPr/>
          <a:lstStyle/>
          <a:p>
            <a:pPr marL="0" indent="0">
              <a:lnSpc>
                <a:spcPct val="114000"/>
              </a:lnSpc>
              <a:buNone/>
            </a:pPr>
            <a:r>
              <a:rPr lang="en-US" dirty="0"/>
              <a:t>Generate a data set with n=5,000 </a:t>
            </a:r>
            <a:r>
              <a:rPr lang="en-US" dirty="0" smtClean="0"/>
              <a:t>observations</a:t>
            </a:r>
          </a:p>
          <a:p>
            <a:pPr marL="0" indent="0">
              <a:spcAft>
                <a:spcPts val="0"/>
              </a:spcAft>
              <a:buNone/>
            </a:pPr>
            <a:r>
              <a:rPr lang="en-US" sz="2000" dirty="0">
                <a:solidFill>
                  <a:schemeClr val="accent4">
                    <a:lumMod val="50000"/>
                  </a:schemeClr>
                </a:solidFill>
                <a:latin typeface="Courier New" panose="02070309020205020404" pitchFamily="49" charset="0"/>
                <a:cs typeface="Courier New" panose="02070309020205020404" pitchFamily="49" charset="0"/>
              </a:rPr>
              <a:t>*call preamble file</a:t>
            </a:r>
          </a:p>
          <a:p>
            <a:pPr marL="0" indent="0">
              <a:spcAft>
                <a:spcPts val="0"/>
              </a:spcAft>
              <a:buNone/>
            </a:pPr>
            <a:r>
              <a:rPr lang="en-US" sz="2000" dirty="0">
                <a:solidFill>
                  <a:schemeClr val="accent4">
                    <a:lumMod val="50000"/>
                  </a:schemeClr>
                </a:solidFill>
                <a:latin typeface="Courier New" panose="02070309020205020404" pitchFamily="49" charset="0"/>
                <a:cs typeface="Courier New" panose="02070309020205020404" pitchFamily="49" charset="0"/>
              </a:rPr>
              <a:t>do 1_simulation_workshop_collider_bias_preamble.do					</a:t>
            </a:r>
          </a:p>
          <a:p>
            <a:pPr marL="0" indent="0">
              <a:spcAft>
                <a:spcPts val="0"/>
              </a:spcAft>
              <a:buNone/>
            </a:pPr>
            <a:r>
              <a:rPr lang="en-US" sz="2000" dirty="0" smtClean="0">
                <a:solidFill>
                  <a:schemeClr val="accent4">
                    <a:lumMod val="50000"/>
                  </a:schemeClr>
                </a:solidFill>
                <a:latin typeface="Courier New" panose="02070309020205020404" pitchFamily="49" charset="0"/>
                <a:cs typeface="Courier New" panose="02070309020205020404" pitchFamily="49" charset="0"/>
              </a:rPr>
              <a:t>/************************************************************/</a:t>
            </a:r>
            <a:endParaRPr lang="en-US" sz="2000" dirty="0">
              <a:solidFill>
                <a:schemeClr val="accent4">
                  <a:lumMod val="50000"/>
                </a:schemeClr>
              </a:solidFill>
              <a:latin typeface="Courier New" panose="02070309020205020404" pitchFamily="49" charset="0"/>
              <a:cs typeface="Courier New" panose="02070309020205020404" pitchFamily="49" charset="0"/>
            </a:endParaRPr>
          </a:p>
          <a:p>
            <a:pPr marL="0" indent="0">
              <a:spcAft>
                <a:spcPts val="0"/>
              </a:spcAft>
              <a:buNone/>
            </a:pPr>
            <a:r>
              <a:rPr lang="en-US" sz="2000" dirty="0">
                <a:solidFill>
                  <a:schemeClr val="accent4">
                    <a:lumMod val="50000"/>
                  </a:schemeClr>
                </a:solidFill>
                <a:latin typeface="Courier New" panose="02070309020205020404" pitchFamily="49" charset="0"/>
                <a:cs typeface="Courier New" panose="02070309020205020404" pitchFamily="49" charset="0"/>
              </a:rPr>
              <a:t>/********	Step A. Create blank data </a:t>
            </a:r>
            <a:r>
              <a:rPr lang="en-US" sz="2000" dirty="0" smtClean="0">
                <a:solidFill>
                  <a:schemeClr val="accent4">
                    <a:lumMod val="50000"/>
                  </a:schemeClr>
                </a:solidFill>
                <a:latin typeface="Courier New" panose="02070309020205020404" pitchFamily="49" charset="0"/>
                <a:cs typeface="Courier New" panose="02070309020205020404" pitchFamily="49" charset="0"/>
              </a:rPr>
              <a:t>set </a:t>
            </a:r>
            <a:r>
              <a:rPr lang="en-US" sz="2000" dirty="0">
                <a:solidFill>
                  <a:schemeClr val="accent4">
                    <a:lumMod val="50000"/>
                  </a:schemeClr>
                </a:solidFill>
                <a:latin typeface="Courier New" panose="02070309020205020404" pitchFamily="49" charset="0"/>
                <a:cs typeface="Courier New" panose="02070309020205020404" pitchFamily="49" charset="0"/>
              </a:rPr>
              <a:t>	</a:t>
            </a:r>
            <a:r>
              <a:rPr lang="en-US" sz="2000" dirty="0" smtClean="0">
                <a:solidFill>
                  <a:schemeClr val="accent4">
                    <a:lumMod val="50000"/>
                  </a:schemeClr>
                </a:solidFill>
                <a:latin typeface="Courier New" panose="02070309020205020404" pitchFamily="49" charset="0"/>
                <a:cs typeface="Courier New" panose="02070309020205020404" pitchFamily="49" charset="0"/>
              </a:rPr>
              <a:t>	 ********/</a:t>
            </a:r>
            <a:endParaRPr lang="en-US" sz="2000" dirty="0">
              <a:solidFill>
                <a:schemeClr val="accent4">
                  <a:lumMod val="50000"/>
                </a:schemeClr>
              </a:solidFill>
              <a:latin typeface="Courier New" panose="02070309020205020404" pitchFamily="49" charset="0"/>
              <a:cs typeface="Courier New" panose="02070309020205020404" pitchFamily="49" charset="0"/>
            </a:endParaRPr>
          </a:p>
          <a:p>
            <a:pPr marL="0" indent="0">
              <a:spcAft>
                <a:spcPts val="0"/>
              </a:spcAft>
              <a:buNone/>
            </a:pPr>
            <a:r>
              <a:rPr lang="en-US" sz="2000" dirty="0">
                <a:solidFill>
                  <a:schemeClr val="accent4">
                    <a:lumMod val="50000"/>
                  </a:schemeClr>
                </a:solidFill>
                <a:latin typeface="Courier New" panose="02070309020205020404" pitchFamily="49" charset="0"/>
                <a:cs typeface="Courier New" panose="02070309020205020404" pitchFamily="49" charset="0"/>
              </a:rPr>
              <a:t>/************************************************************/</a:t>
            </a:r>
          </a:p>
          <a:p>
            <a:pPr marL="0" indent="0">
              <a:spcAft>
                <a:spcPts val="0"/>
              </a:spcAft>
              <a:buNone/>
            </a:pPr>
            <a:endParaRPr lang="en-US" sz="2000" dirty="0">
              <a:solidFill>
                <a:schemeClr val="accent4">
                  <a:lumMod val="50000"/>
                </a:schemeClr>
              </a:solidFill>
              <a:latin typeface="Courier New" panose="02070309020205020404" pitchFamily="49" charset="0"/>
              <a:cs typeface="Courier New" panose="02070309020205020404" pitchFamily="49" charset="0"/>
            </a:endParaRPr>
          </a:p>
          <a:p>
            <a:pPr marL="0" indent="0">
              <a:spcAft>
                <a:spcPts val="0"/>
              </a:spcAft>
              <a:buNone/>
            </a:pPr>
            <a:r>
              <a:rPr lang="en-US" sz="2000" dirty="0">
                <a:solidFill>
                  <a:schemeClr val="accent4">
                    <a:lumMod val="50000"/>
                  </a:schemeClr>
                </a:solidFill>
                <a:latin typeface="Courier New" panose="02070309020205020404" pitchFamily="49" charset="0"/>
                <a:cs typeface="Courier New" panose="02070309020205020404" pitchFamily="49" charset="0"/>
              </a:rPr>
              <a:t>set </a:t>
            </a:r>
            <a:r>
              <a:rPr lang="en-US" sz="2000" dirty="0" err="1">
                <a:solidFill>
                  <a:schemeClr val="accent4">
                    <a:lumMod val="50000"/>
                  </a:schemeClr>
                </a:solidFill>
                <a:latin typeface="Courier New" panose="02070309020205020404" pitchFamily="49" charset="0"/>
                <a:cs typeface="Courier New" panose="02070309020205020404" pitchFamily="49" charset="0"/>
              </a:rPr>
              <a:t>obs</a:t>
            </a:r>
            <a:r>
              <a:rPr lang="en-US" sz="2000" dirty="0">
                <a:solidFill>
                  <a:schemeClr val="accent4">
                    <a:lumMod val="50000"/>
                  </a:schemeClr>
                </a:solidFill>
                <a:latin typeface="Courier New" panose="02070309020205020404" pitchFamily="49" charset="0"/>
                <a:cs typeface="Courier New" panose="02070309020205020404" pitchFamily="49" charset="0"/>
              </a:rPr>
              <a:t> 5000 //creates blank dataset with desired # observations</a:t>
            </a:r>
          </a:p>
          <a:p>
            <a:pPr marL="0" indent="0">
              <a:spcAft>
                <a:spcPts val="0"/>
              </a:spcAft>
              <a:buNone/>
            </a:pPr>
            <a:r>
              <a:rPr lang="en-US" sz="2000" dirty="0">
                <a:solidFill>
                  <a:schemeClr val="accent4">
                    <a:lumMod val="50000"/>
                  </a:schemeClr>
                </a:solidFill>
                <a:latin typeface="Courier New" panose="02070309020205020404" pitchFamily="49" charset="0"/>
                <a:cs typeface="Courier New" panose="02070309020205020404" pitchFamily="49" charset="0"/>
              </a:rPr>
              <a:t>gen id = _n</a:t>
            </a:r>
          </a:p>
          <a:p>
            <a:pPr>
              <a:lnSpc>
                <a:spcPct val="114000"/>
              </a:lnSpc>
            </a:pPr>
            <a:endParaRPr lang="en-US" sz="2000" dirty="0" smtClean="0"/>
          </a:p>
          <a:p>
            <a:pPr>
              <a:lnSpc>
                <a:spcPct val="114000"/>
              </a:lnSpc>
            </a:pPr>
            <a:endParaRPr lang="en-US" sz="2000" dirty="0"/>
          </a:p>
        </p:txBody>
      </p:sp>
      <p:sp>
        <p:nvSpPr>
          <p:cNvPr id="4" name="Slide Number Placeholder 3"/>
          <p:cNvSpPr>
            <a:spLocks noGrp="1"/>
          </p:cNvSpPr>
          <p:nvPr>
            <p:ph type="sldNum" sz="quarter" idx="4"/>
          </p:nvPr>
        </p:nvSpPr>
        <p:spPr/>
        <p:txBody>
          <a:bodyPr/>
          <a:lstStyle/>
          <a:p>
            <a:fld id="{7BCC8D0D-EAEC-449D-9161-023DFF90F2E2}" type="slidenum">
              <a:rPr lang="en-US" sz="1600" smtClean="0"/>
              <a:pPr/>
              <a:t>44</a:t>
            </a:fld>
            <a:endParaRPr lang="en-US" sz="1600" dirty="0"/>
          </a:p>
        </p:txBody>
      </p:sp>
      <p:sp>
        <p:nvSpPr>
          <p:cNvPr id="6" name="Rounded Rectangle 4"/>
          <p:cNvSpPr/>
          <p:nvPr/>
        </p:nvSpPr>
        <p:spPr>
          <a:xfrm>
            <a:off x="552893" y="349283"/>
            <a:ext cx="11181907" cy="548640"/>
          </a:xfrm>
          <a:prstGeom prst="rect">
            <a:avLst/>
          </a:prstGeom>
          <a:solidFill>
            <a:srgbClr val="66CCFF">
              <a:alpha val="80000"/>
            </a:srgbClr>
          </a:solidFill>
          <a:ln>
            <a:solidFill>
              <a:srgbClr val="0000FF"/>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82880" tIns="91440" rIns="182880" bIns="91440" numCol="1" spcCol="1270" anchor="ctr" anchorCtr="0">
            <a:noAutofit/>
          </a:bodyPr>
          <a:lstStyle/>
          <a:p>
            <a:pPr defTabSz="800100">
              <a:lnSpc>
                <a:spcPct val="110000"/>
              </a:lnSpc>
              <a:spcBef>
                <a:spcPct val="0"/>
              </a:spcBef>
              <a:spcAft>
                <a:spcPts val="600"/>
              </a:spcAft>
            </a:pPr>
            <a:r>
              <a:rPr lang="en-US" sz="2200" b="1" dirty="0">
                <a:latin typeface="Arial" panose="020B0604020202020204" pitchFamily="34" charset="0"/>
                <a:cs typeface="Arial" panose="020B0604020202020204" pitchFamily="34" charset="0"/>
              </a:rPr>
              <a:t>3. Generate data according to specified rules</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386695"/>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52893" y="1021278"/>
            <a:ext cx="11181907" cy="4553977"/>
          </a:xfrm>
        </p:spPr>
        <p:txBody>
          <a:bodyPr/>
          <a:lstStyle/>
          <a:p>
            <a:pPr marL="0" indent="0">
              <a:spcAft>
                <a:spcPts val="600"/>
              </a:spcAft>
              <a:buNone/>
            </a:pPr>
            <a:r>
              <a:rPr lang="en-US" sz="2000" dirty="0" smtClean="0"/>
              <a:t>Set parameters</a:t>
            </a:r>
          </a:p>
          <a:p>
            <a:pPr marL="0" indent="0">
              <a:spcAft>
                <a:spcPts val="0"/>
              </a:spcAft>
              <a:buNone/>
            </a:pPr>
            <a:r>
              <a:rPr lang="en-US" sz="1400" dirty="0">
                <a:solidFill>
                  <a:schemeClr val="accent4">
                    <a:lumMod val="50000"/>
                  </a:schemeClr>
                </a:solidFill>
                <a:latin typeface="Courier New" panose="02070309020205020404" pitchFamily="49" charset="0"/>
                <a:cs typeface="Courier New" panose="02070309020205020404" pitchFamily="49" charset="0"/>
              </a:rPr>
              <a:t>/*******************************************************/</a:t>
            </a:r>
          </a:p>
          <a:p>
            <a:pPr marL="0" indent="0">
              <a:spcAft>
                <a:spcPts val="0"/>
              </a:spcAft>
              <a:buNone/>
            </a:pPr>
            <a:r>
              <a:rPr lang="en-US" sz="1400" dirty="0">
                <a:solidFill>
                  <a:schemeClr val="accent4">
                    <a:lumMod val="50000"/>
                  </a:schemeClr>
                </a:solidFill>
                <a:latin typeface="Courier New" panose="02070309020205020404" pitchFamily="49" charset="0"/>
                <a:cs typeface="Courier New" panose="02070309020205020404" pitchFamily="49" charset="0"/>
              </a:rPr>
              <a:t>/********	Step </a:t>
            </a:r>
            <a:r>
              <a:rPr lang="en-US" sz="1400" dirty="0" smtClean="0">
                <a:solidFill>
                  <a:schemeClr val="accent4">
                    <a:lumMod val="50000"/>
                  </a:schemeClr>
                </a:solidFill>
                <a:latin typeface="Courier New" panose="02070309020205020404" pitchFamily="49" charset="0"/>
                <a:cs typeface="Courier New" panose="02070309020205020404" pitchFamily="49" charset="0"/>
              </a:rPr>
              <a:t>B. </a:t>
            </a:r>
            <a:r>
              <a:rPr lang="en-US" sz="1400" dirty="0">
                <a:solidFill>
                  <a:schemeClr val="accent4">
                    <a:lumMod val="50000"/>
                  </a:schemeClr>
                </a:solidFill>
                <a:latin typeface="Courier New" panose="02070309020205020404" pitchFamily="49" charset="0"/>
                <a:cs typeface="Courier New" panose="02070309020205020404" pitchFamily="49" charset="0"/>
              </a:rPr>
              <a:t>Set parameters	 </a:t>
            </a:r>
            <a:r>
              <a:rPr lang="en-US" sz="1400" dirty="0" smtClean="0">
                <a:solidFill>
                  <a:schemeClr val="accent4">
                    <a:lumMod val="50000"/>
                  </a:schemeClr>
                </a:solidFill>
                <a:latin typeface="Courier New" panose="02070309020205020404" pitchFamily="49" charset="0"/>
                <a:cs typeface="Courier New" panose="02070309020205020404" pitchFamily="49" charset="0"/>
              </a:rPr>
              <a:t>    ********/</a:t>
            </a:r>
            <a:endParaRPr lang="en-US" sz="1400" dirty="0">
              <a:solidFill>
                <a:schemeClr val="accent4">
                  <a:lumMod val="50000"/>
                </a:schemeClr>
              </a:solidFill>
              <a:latin typeface="Courier New" panose="02070309020205020404" pitchFamily="49" charset="0"/>
              <a:cs typeface="Courier New" panose="02070309020205020404" pitchFamily="49" charset="0"/>
            </a:endParaRPr>
          </a:p>
          <a:p>
            <a:pPr marL="0" indent="0">
              <a:spcAft>
                <a:spcPts val="0"/>
              </a:spcAft>
              <a:buNone/>
            </a:pPr>
            <a:r>
              <a:rPr lang="en-US" sz="1400" dirty="0">
                <a:solidFill>
                  <a:schemeClr val="accent4">
                    <a:lumMod val="50000"/>
                  </a:schemeClr>
                </a:solidFill>
                <a:latin typeface="Courier New" panose="02070309020205020404" pitchFamily="49" charset="0"/>
                <a:cs typeface="Courier New" panose="02070309020205020404" pitchFamily="49" charset="0"/>
              </a:rPr>
              <a:t>/*******************************************************/</a:t>
            </a:r>
          </a:p>
          <a:p>
            <a:pPr marL="0" indent="0">
              <a:spcAft>
                <a:spcPts val="0"/>
              </a:spcAft>
              <a:buNone/>
            </a:pPr>
            <a:endParaRPr lang="en-US" sz="1400" dirty="0">
              <a:solidFill>
                <a:schemeClr val="accent4">
                  <a:lumMod val="50000"/>
                </a:schemeClr>
              </a:solidFill>
              <a:latin typeface="Courier New" panose="02070309020205020404" pitchFamily="49" charset="0"/>
              <a:cs typeface="Courier New" panose="02070309020205020404" pitchFamily="49" charset="0"/>
            </a:endParaRPr>
          </a:p>
          <a:p>
            <a:pPr marL="0" indent="0">
              <a:spcAft>
                <a:spcPts val="0"/>
              </a:spcAft>
              <a:buNone/>
            </a:pPr>
            <a:r>
              <a:rPr lang="en-US" sz="1400" dirty="0">
                <a:solidFill>
                  <a:schemeClr val="accent4">
                    <a:lumMod val="50000"/>
                  </a:schemeClr>
                </a:solidFill>
                <a:latin typeface="Courier New" panose="02070309020205020404" pitchFamily="49" charset="0"/>
                <a:cs typeface="Courier New" panose="02070309020205020404" pitchFamily="49" charset="0"/>
              </a:rPr>
              <a:t>*Specify prevalence of A (exposure)</a:t>
            </a:r>
          </a:p>
          <a:p>
            <a:pPr marL="0" indent="0">
              <a:spcAft>
                <a:spcPts val="0"/>
              </a:spcAft>
              <a:buNone/>
            </a:pPr>
            <a:r>
              <a:rPr lang="en-US" sz="1400" dirty="0">
                <a:solidFill>
                  <a:schemeClr val="accent4">
                    <a:lumMod val="50000"/>
                  </a:schemeClr>
                </a:solidFill>
                <a:latin typeface="Courier New" panose="02070309020205020404" pitchFamily="49" charset="0"/>
                <a:cs typeface="Courier New" panose="02070309020205020404" pitchFamily="49" charset="0"/>
              </a:rPr>
              <a:t>local P_A = $P_A </a:t>
            </a:r>
          </a:p>
          <a:p>
            <a:pPr marL="0" indent="0">
              <a:spcAft>
                <a:spcPts val="0"/>
              </a:spcAft>
              <a:buNone/>
            </a:pPr>
            <a:endParaRPr lang="en-US" sz="1400" dirty="0">
              <a:solidFill>
                <a:schemeClr val="accent4">
                  <a:lumMod val="50000"/>
                </a:schemeClr>
              </a:solidFill>
              <a:latin typeface="Courier New" panose="02070309020205020404" pitchFamily="49" charset="0"/>
              <a:cs typeface="Courier New" panose="02070309020205020404" pitchFamily="49" charset="0"/>
            </a:endParaRPr>
          </a:p>
          <a:p>
            <a:pPr marL="0" indent="0">
              <a:spcAft>
                <a:spcPts val="0"/>
              </a:spcAft>
              <a:buNone/>
            </a:pPr>
            <a:r>
              <a:rPr lang="en-US" sz="1400" dirty="0">
                <a:solidFill>
                  <a:schemeClr val="accent4">
                    <a:lumMod val="50000"/>
                  </a:schemeClr>
                </a:solidFill>
                <a:latin typeface="Courier New" panose="02070309020205020404" pitchFamily="49" charset="0"/>
                <a:cs typeface="Courier New" panose="02070309020205020404" pitchFamily="49" charset="0"/>
              </a:rPr>
              <a:t>*Parameters for odds of S (selection)</a:t>
            </a:r>
          </a:p>
          <a:p>
            <a:pPr marL="0" indent="0">
              <a:spcAft>
                <a:spcPts val="0"/>
              </a:spcAft>
              <a:buNone/>
            </a:pPr>
            <a:r>
              <a:rPr lang="en-US" sz="1400" dirty="0">
                <a:solidFill>
                  <a:schemeClr val="accent4">
                    <a:lumMod val="50000"/>
                  </a:schemeClr>
                </a:solidFill>
                <a:latin typeface="Courier New" panose="02070309020205020404" pitchFamily="49" charset="0"/>
                <a:cs typeface="Courier New" panose="02070309020205020404" pitchFamily="49" charset="0"/>
              </a:rPr>
              <a:t>local g0 = $g0 	//log odds of S for ref group (A=0 and U=0) </a:t>
            </a:r>
          </a:p>
          <a:p>
            <a:pPr marL="0" indent="0">
              <a:spcAft>
                <a:spcPts val="0"/>
              </a:spcAft>
              <a:buNone/>
            </a:pPr>
            <a:r>
              <a:rPr lang="en-US" sz="1400" dirty="0">
                <a:solidFill>
                  <a:schemeClr val="accent4">
                    <a:lumMod val="50000"/>
                  </a:schemeClr>
                </a:solidFill>
                <a:latin typeface="Courier New" panose="02070309020205020404" pitchFamily="49" charset="0"/>
                <a:cs typeface="Courier New" panose="02070309020205020404" pitchFamily="49" charset="0"/>
              </a:rPr>
              <a:t>local g1 = $g1 	//log OR for effect of A on log odds of selection (OR=5.0)	</a:t>
            </a:r>
          </a:p>
          <a:p>
            <a:pPr marL="0" indent="0">
              <a:spcAft>
                <a:spcPts val="0"/>
              </a:spcAft>
              <a:buNone/>
            </a:pPr>
            <a:r>
              <a:rPr lang="en-US" sz="1400" dirty="0">
                <a:solidFill>
                  <a:schemeClr val="accent4">
                    <a:lumMod val="50000"/>
                  </a:schemeClr>
                </a:solidFill>
                <a:latin typeface="Courier New" panose="02070309020205020404" pitchFamily="49" charset="0"/>
                <a:cs typeface="Courier New" panose="02070309020205020404" pitchFamily="49" charset="0"/>
              </a:rPr>
              <a:t>local g2 = $g2 	//log OR for effect of U on log odds of selection (OR=5.0)</a:t>
            </a:r>
          </a:p>
          <a:p>
            <a:pPr marL="0" indent="0">
              <a:spcAft>
                <a:spcPts val="0"/>
              </a:spcAft>
              <a:buNone/>
            </a:pPr>
            <a:r>
              <a:rPr lang="en-US" sz="1400" dirty="0">
                <a:solidFill>
                  <a:schemeClr val="accent4">
                    <a:lumMod val="50000"/>
                  </a:schemeClr>
                </a:solidFill>
                <a:latin typeface="Courier New" panose="02070309020205020404" pitchFamily="49" charset="0"/>
                <a:cs typeface="Courier New" panose="02070309020205020404" pitchFamily="49" charset="0"/>
              </a:rPr>
              <a:t>local g3 = $g3 	//log OR for interaction between A and U on  (OR=1.0)</a:t>
            </a:r>
          </a:p>
          <a:p>
            <a:pPr marL="0" indent="0">
              <a:spcAft>
                <a:spcPts val="0"/>
              </a:spcAft>
              <a:buNone/>
            </a:pPr>
            <a:endParaRPr lang="en-US" sz="1400" dirty="0">
              <a:solidFill>
                <a:schemeClr val="accent4">
                  <a:lumMod val="50000"/>
                </a:schemeClr>
              </a:solidFill>
              <a:latin typeface="Courier New" panose="02070309020205020404" pitchFamily="49" charset="0"/>
              <a:cs typeface="Courier New" panose="02070309020205020404" pitchFamily="49" charset="0"/>
            </a:endParaRPr>
          </a:p>
          <a:p>
            <a:pPr marL="0" indent="0">
              <a:spcAft>
                <a:spcPts val="0"/>
              </a:spcAft>
              <a:buNone/>
            </a:pPr>
            <a:endParaRPr lang="en-US" sz="1400" dirty="0">
              <a:solidFill>
                <a:schemeClr val="accent4">
                  <a:lumMod val="50000"/>
                </a:schemeClr>
              </a:solidFill>
              <a:latin typeface="Courier New" panose="02070309020205020404" pitchFamily="49" charset="0"/>
              <a:cs typeface="Courier New" panose="02070309020205020404" pitchFamily="49" charset="0"/>
            </a:endParaRPr>
          </a:p>
          <a:p>
            <a:pPr marL="0" indent="0">
              <a:spcAft>
                <a:spcPts val="0"/>
              </a:spcAft>
              <a:buNone/>
            </a:pPr>
            <a:r>
              <a:rPr lang="en-US" sz="1400" dirty="0">
                <a:solidFill>
                  <a:schemeClr val="accent4">
                    <a:lumMod val="50000"/>
                  </a:schemeClr>
                </a:solidFill>
                <a:latin typeface="Courier New" panose="02070309020205020404" pitchFamily="49" charset="0"/>
                <a:cs typeface="Courier New" panose="02070309020205020404" pitchFamily="49" charset="0"/>
              </a:rPr>
              <a:t>*Parameters for odds of Y (outcome)</a:t>
            </a:r>
          </a:p>
          <a:p>
            <a:pPr marL="0" indent="0">
              <a:spcAft>
                <a:spcPts val="0"/>
              </a:spcAft>
              <a:buNone/>
            </a:pPr>
            <a:r>
              <a:rPr lang="en-US" sz="1400" dirty="0">
                <a:solidFill>
                  <a:schemeClr val="accent4">
                    <a:lumMod val="50000"/>
                  </a:schemeClr>
                </a:solidFill>
                <a:latin typeface="Courier New" panose="02070309020205020404" pitchFamily="49" charset="0"/>
                <a:cs typeface="Courier New" panose="02070309020205020404" pitchFamily="49" charset="0"/>
              </a:rPr>
              <a:t>local b0 = $b0 	//log odds of Y for ref group (A=0, U=0, and S=0)</a:t>
            </a:r>
          </a:p>
          <a:p>
            <a:pPr marL="0" indent="0">
              <a:spcAft>
                <a:spcPts val="0"/>
              </a:spcAft>
              <a:buNone/>
            </a:pPr>
            <a:r>
              <a:rPr lang="en-US" sz="1400" dirty="0">
                <a:solidFill>
                  <a:schemeClr val="accent4">
                    <a:lumMod val="50000"/>
                  </a:schemeClr>
                </a:solidFill>
                <a:latin typeface="Courier New" panose="02070309020205020404" pitchFamily="49" charset="0"/>
                <a:cs typeface="Courier New" panose="02070309020205020404" pitchFamily="49" charset="0"/>
              </a:rPr>
              <a:t>local b1 = $b1 	//log OR for effect of A on log odds of Y (OR=1.0) </a:t>
            </a:r>
          </a:p>
          <a:p>
            <a:pPr marL="0" indent="0">
              <a:spcAft>
                <a:spcPts val="0"/>
              </a:spcAft>
              <a:buNone/>
            </a:pPr>
            <a:r>
              <a:rPr lang="en-US" sz="1400" dirty="0">
                <a:solidFill>
                  <a:schemeClr val="accent4">
                    <a:lumMod val="50000"/>
                  </a:schemeClr>
                </a:solidFill>
                <a:latin typeface="Courier New" panose="02070309020205020404" pitchFamily="49" charset="0"/>
                <a:cs typeface="Courier New" panose="02070309020205020404" pitchFamily="49" charset="0"/>
              </a:rPr>
              <a:t>local b2 = $b2 	//log OR for effect of U on log odds of Y (OR=5.0)</a:t>
            </a:r>
            <a:endParaRPr lang="en-US" sz="1400" dirty="0" smtClean="0"/>
          </a:p>
        </p:txBody>
      </p:sp>
      <p:sp>
        <p:nvSpPr>
          <p:cNvPr id="4" name="Slide Number Placeholder 3"/>
          <p:cNvSpPr>
            <a:spLocks noGrp="1"/>
          </p:cNvSpPr>
          <p:nvPr>
            <p:ph type="sldNum" sz="quarter" idx="4"/>
          </p:nvPr>
        </p:nvSpPr>
        <p:spPr/>
        <p:txBody>
          <a:bodyPr/>
          <a:lstStyle/>
          <a:p>
            <a:fld id="{7BCC8D0D-EAEC-449D-9161-023DFF90F2E2}" type="slidenum">
              <a:rPr lang="en-US" sz="1600" smtClean="0"/>
              <a:pPr/>
              <a:t>45</a:t>
            </a:fld>
            <a:endParaRPr lang="en-US" sz="1600" dirty="0"/>
          </a:p>
        </p:txBody>
      </p:sp>
      <p:sp>
        <p:nvSpPr>
          <p:cNvPr id="6" name="Rounded Rectangle 4"/>
          <p:cNvSpPr/>
          <p:nvPr/>
        </p:nvSpPr>
        <p:spPr>
          <a:xfrm>
            <a:off x="552893" y="349283"/>
            <a:ext cx="11181907" cy="548640"/>
          </a:xfrm>
          <a:prstGeom prst="rect">
            <a:avLst/>
          </a:prstGeom>
          <a:solidFill>
            <a:srgbClr val="66CCFF">
              <a:alpha val="80000"/>
            </a:srgbClr>
          </a:solidFill>
          <a:ln>
            <a:solidFill>
              <a:srgbClr val="0000FF"/>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82880" tIns="91440" rIns="182880" bIns="91440" numCol="1" spcCol="1270" anchor="ctr" anchorCtr="0">
            <a:noAutofit/>
          </a:bodyPr>
          <a:lstStyle/>
          <a:p>
            <a:pPr defTabSz="800100">
              <a:lnSpc>
                <a:spcPct val="110000"/>
              </a:lnSpc>
              <a:spcBef>
                <a:spcPct val="0"/>
              </a:spcBef>
              <a:spcAft>
                <a:spcPts val="600"/>
              </a:spcAft>
            </a:pPr>
            <a:r>
              <a:rPr lang="en-US" sz="2200" b="1" dirty="0">
                <a:latin typeface="Arial" panose="020B0604020202020204" pitchFamily="34" charset="0"/>
                <a:cs typeface="Arial" panose="020B0604020202020204" pitchFamily="34" charset="0"/>
              </a:rPr>
              <a:t>3. Generate data according to specified rules</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4841630"/>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View parameter inputs: </a:t>
            </a:r>
          </a:p>
          <a:p>
            <a:pPr marL="288925" lvl="1" indent="0">
              <a:buNone/>
            </a:pPr>
            <a:r>
              <a:rPr lang="en-US" sz="2400" dirty="0" smtClean="0"/>
              <a:t>1_simulation_workshop_collider_bias_preamble.do</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46</a:t>
            </a:fld>
            <a:endParaRPr lang="en-US" dirty="0"/>
          </a:p>
        </p:txBody>
      </p:sp>
      <p:sp>
        <p:nvSpPr>
          <p:cNvPr id="7" name="Rounded Rectangle 4"/>
          <p:cNvSpPr/>
          <p:nvPr/>
        </p:nvSpPr>
        <p:spPr>
          <a:xfrm>
            <a:off x="552893" y="349283"/>
            <a:ext cx="11181907" cy="548640"/>
          </a:xfrm>
          <a:prstGeom prst="rect">
            <a:avLst/>
          </a:prstGeom>
          <a:solidFill>
            <a:srgbClr val="66CCFF">
              <a:alpha val="80000"/>
            </a:srgbClr>
          </a:solidFill>
          <a:ln>
            <a:solidFill>
              <a:srgbClr val="0000FF"/>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82880" tIns="91440" rIns="182880" bIns="91440" numCol="1" spcCol="1270" anchor="ctr" anchorCtr="0">
            <a:noAutofit/>
          </a:bodyPr>
          <a:lstStyle/>
          <a:p>
            <a:pPr defTabSz="800100">
              <a:lnSpc>
                <a:spcPct val="110000"/>
              </a:lnSpc>
              <a:spcBef>
                <a:spcPct val="0"/>
              </a:spcBef>
              <a:spcAft>
                <a:spcPts val="600"/>
              </a:spcAft>
            </a:pPr>
            <a:r>
              <a:rPr lang="en-US" sz="2200" b="1" dirty="0">
                <a:latin typeface="Arial" panose="020B0604020202020204" pitchFamily="34" charset="0"/>
                <a:cs typeface="Arial" panose="020B0604020202020204" pitchFamily="34" charset="0"/>
              </a:rPr>
              <a:t>3. Generate data according to specified rules</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513417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52893" y="1135064"/>
            <a:ext cx="11068493" cy="4440191"/>
          </a:xfrm>
        </p:spPr>
        <p:txBody>
          <a:bodyPr/>
          <a:lstStyle/>
          <a:p>
            <a:pPr marL="0" indent="0">
              <a:lnSpc>
                <a:spcPct val="114000"/>
              </a:lnSpc>
              <a:buNone/>
            </a:pPr>
            <a:r>
              <a:rPr lang="en-US" dirty="0" smtClean="0"/>
              <a:t>Generate binary Anxiety (</a:t>
            </a:r>
            <a:r>
              <a:rPr lang="en-US" i="1" dirty="0" smtClean="0"/>
              <a:t>A</a:t>
            </a:r>
            <a:r>
              <a:rPr lang="en-US" dirty="0" smtClean="0"/>
              <a:t>), where </a:t>
            </a:r>
            <a:r>
              <a:rPr lang="en-US" i="1" dirty="0" err="1" smtClean="0">
                <a:solidFill>
                  <a:srgbClr val="17406D"/>
                </a:solidFill>
              </a:rPr>
              <a:t>A</a:t>
            </a:r>
            <a:r>
              <a:rPr lang="en-US" dirty="0" err="1" smtClean="0">
                <a:solidFill>
                  <a:srgbClr val="17406D"/>
                </a:solidFill>
              </a:rPr>
              <a:t>~Bernoulli</a:t>
            </a:r>
            <a:r>
              <a:rPr lang="en-US" dirty="0" smtClean="0">
                <a:solidFill>
                  <a:srgbClr val="17406D"/>
                </a:solidFill>
              </a:rPr>
              <a:t>(Probability(A))</a:t>
            </a:r>
          </a:p>
          <a:p>
            <a:pPr marL="0" indent="0">
              <a:lnSpc>
                <a:spcPct val="100000"/>
              </a:lnSpc>
              <a:spcAft>
                <a:spcPts val="0"/>
              </a:spcAft>
              <a:buNone/>
            </a:pPr>
            <a:r>
              <a:rPr lang="en-US" sz="2000" dirty="0" smtClean="0">
                <a:solidFill>
                  <a:schemeClr val="accent4">
                    <a:lumMod val="50000"/>
                  </a:schemeClr>
                </a:solidFill>
                <a:latin typeface="Courier New" panose="02070309020205020404" pitchFamily="49" charset="0"/>
                <a:cs typeface="Courier New" panose="02070309020205020404" pitchFamily="49" charset="0"/>
              </a:rPr>
              <a:t>/*******************************************************/</a:t>
            </a:r>
            <a:endParaRPr lang="en-US" sz="2000" dirty="0">
              <a:solidFill>
                <a:schemeClr val="accent4">
                  <a:lumMod val="50000"/>
                </a:schemeClr>
              </a:solidFill>
              <a:latin typeface="Courier New" panose="02070309020205020404" pitchFamily="49" charset="0"/>
              <a:cs typeface="Courier New" panose="02070309020205020404" pitchFamily="49" charset="0"/>
            </a:endParaRPr>
          </a:p>
          <a:p>
            <a:pPr marL="0" indent="0">
              <a:lnSpc>
                <a:spcPct val="100000"/>
              </a:lnSpc>
              <a:spcAft>
                <a:spcPts val="0"/>
              </a:spcAft>
              <a:buNone/>
            </a:pPr>
            <a:r>
              <a:rPr lang="en-US" sz="2000" dirty="0">
                <a:solidFill>
                  <a:schemeClr val="accent4">
                    <a:lumMod val="50000"/>
                  </a:schemeClr>
                </a:solidFill>
                <a:latin typeface="Courier New" panose="02070309020205020404" pitchFamily="49" charset="0"/>
                <a:cs typeface="Courier New" panose="02070309020205020404" pitchFamily="49" charset="0"/>
              </a:rPr>
              <a:t>/********	Step </a:t>
            </a:r>
            <a:r>
              <a:rPr lang="en-US" sz="2000" dirty="0" smtClean="0">
                <a:solidFill>
                  <a:schemeClr val="accent4">
                    <a:lumMod val="50000"/>
                  </a:schemeClr>
                </a:solidFill>
                <a:latin typeface="Courier New" panose="02070309020205020404" pitchFamily="49" charset="0"/>
                <a:cs typeface="Courier New" panose="02070309020205020404" pitchFamily="49" charset="0"/>
              </a:rPr>
              <a:t>C. </a:t>
            </a:r>
            <a:r>
              <a:rPr lang="en-US" sz="2000" dirty="0">
                <a:solidFill>
                  <a:schemeClr val="accent4">
                    <a:lumMod val="50000"/>
                  </a:schemeClr>
                </a:solidFill>
                <a:latin typeface="Courier New" panose="02070309020205020404" pitchFamily="49" charset="0"/>
                <a:cs typeface="Courier New" panose="02070309020205020404" pitchFamily="49" charset="0"/>
              </a:rPr>
              <a:t>Generate data			</a:t>
            </a:r>
            <a:r>
              <a:rPr lang="en-US" sz="2000" dirty="0" smtClean="0">
                <a:solidFill>
                  <a:schemeClr val="accent4">
                    <a:lumMod val="50000"/>
                  </a:schemeClr>
                </a:solidFill>
                <a:latin typeface="Courier New" panose="02070309020205020404" pitchFamily="49" charset="0"/>
                <a:cs typeface="Courier New" panose="02070309020205020404" pitchFamily="49" charset="0"/>
              </a:rPr>
              <a:t>********/</a:t>
            </a:r>
            <a:endParaRPr lang="en-US" sz="2000" dirty="0">
              <a:solidFill>
                <a:schemeClr val="accent4">
                  <a:lumMod val="50000"/>
                </a:schemeClr>
              </a:solidFill>
              <a:latin typeface="Courier New" panose="02070309020205020404" pitchFamily="49" charset="0"/>
              <a:cs typeface="Courier New" panose="02070309020205020404" pitchFamily="49" charset="0"/>
            </a:endParaRPr>
          </a:p>
          <a:p>
            <a:pPr marL="0" indent="0">
              <a:lnSpc>
                <a:spcPct val="100000"/>
              </a:lnSpc>
              <a:spcAft>
                <a:spcPts val="0"/>
              </a:spcAft>
              <a:buNone/>
            </a:pPr>
            <a:r>
              <a:rPr lang="en-US" sz="2000" dirty="0">
                <a:solidFill>
                  <a:schemeClr val="accent4">
                    <a:lumMod val="50000"/>
                  </a:schemeClr>
                </a:solidFill>
                <a:latin typeface="Courier New" panose="02070309020205020404" pitchFamily="49" charset="0"/>
                <a:cs typeface="Courier New" panose="02070309020205020404" pitchFamily="49" charset="0"/>
              </a:rPr>
              <a:t>/*******************************************************/</a:t>
            </a:r>
          </a:p>
          <a:p>
            <a:pPr marL="0" indent="0">
              <a:lnSpc>
                <a:spcPct val="100000"/>
              </a:lnSpc>
              <a:spcAft>
                <a:spcPts val="0"/>
              </a:spcAft>
              <a:buNone/>
            </a:pPr>
            <a:endParaRPr lang="en-US" sz="2000" dirty="0">
              <a:solidFill>
                <a:schemeClr val="accent4">
                  <a:lumMod val="50000"/>
                </a:schemeClr>
              </a:solidFill>
              <a:latin typeface="Courier New" panose="02070309020205020404" pitchFamily="49" charset="0"/>
              <a:cs typeface="Courier New" panose="02070309020205020404" pitchFamily="49" charset="0"/>
            </a:endParaRPr>
          </a:p>
          <a:p>
            <a:pPr marL="0" indent="0">
              <a:lnSpc>
                <a:spcPct val="100000"/>
              </a:lnSpc>
              <a:spcAft>
                <a:spcPts val="0"/>
              </a:spcAft>
              <a:buNone/>
            </a:pPr>
            <a:r>
              <a:rPr lang="en-US" sz="2000" dirty="0">
                <a:solidFill>
                  <a:schemeClr val="accent4">
                    <a:lumMod val="50000"/>
                  </a:schemeClr>
                </a:solidFill>
                <a:latin typeface="Courier New" panose="02070309020205020404" pitchFamily="49" charset="0"/>
                <a:cs typeface="Courier New" panose="02070309020205020404" pitchFamily="49" charset="0"/>
              </a:rPr>
              <a:t>*Generate A</a:t>
            </a:r>
          </a:p>
          <a:p>
            <a:pPr marL="0" indent="0">
              <a:lnSpc>
                <a:spcPct val="100000"/>
              </a:lnSpc>
              <a:spcAft>
                <a:spcPts val="0"/>
              </a:spcAft>
              <a:buNone/>
            </a:pPr>
            <a:r>
              <a:rPr lang="en-US" sz="2000" dirty="0">
                <a:solidFill>
                  <a:schemeClr val="accent4">
                    <a:lumMod val="50000"/>
                  </a:schemeClr>
                </a:solidFill>
                <a:latin typeface="Courier New" panose="02070309020205020404" pitchFamily="49" charset="0"/>
                <a:cs typeface="Courier New" panose="02070309020205020404" pitchFamily="49" charset="0"/>
              </a:rPr>
              <a:t>gen A = 0</a:t>
            </a:r>
          </a:p>
          <a:p>
            <a:pPr marL="0" indent="0">
              <a:lnSpc>
                <a:spcPct val="100000"/>
              </a:lnSpc>
              <a:spcAft>
                <a:spcPts val="0"/>
              </a:spcAft>
              <a:buNone/>
            </a:pPr>
            <a:r>
              <a:rPr lang="en-US" sz="2000" dirty="0">
                <a:solidFill>
                  <a:schemeClr val="accent4">
                    <a:lumMod val="50000"/>
                  </a:schemeClr>
                </a:solidFill>
                <a:latin typeface="Courier New" panose="02070309020205020404" pitchFamily="49" charset="0"/>
                <a:cs typeface="Courier New" panose="02070309020205020404" pitchFamily="49" charset="0"/>
              </a:rPr>
              <a:t>replace A = </a:t>
            </a:r>
            <a:r>
              <a:rPr lang="en-US" sz="2000" dirty="0" err="1">
                <a:solidFill>
                  <a:schemeClr val="accent4">
                    <a:lumMod val="50000"/>
                  </a:schemeClr>
                </a:solidFill>
                <a:latin typeface="Courier New" panose="02070309020205020404" pitchFamily="49" charset="0"/>
                <a:cs typeface="Courier New" panose="02070309020205020404" pitchFamily="49" charset="0"/>
              </a:rPr>
              <a:t>runiform</a:t>
            </a:r>
            <a:r>
              <a:rPr lang="en-US" sz="2000" dirty="0">
                <a:solidFill>
                  <a:schemeClr val="accent4">
                    <a:lumMod val="50000"/>
                  </a:schemeClr>
                </a:solidFill>
                <a:latin typeface="Courier New" panose="02070309020205020404" pitchFamily="49" charset="0"/>
                <a:cs typeface="Courier New" panose="02070309020205020404" pitchFamily="49" charset="0"/>
              </a:rPr>
              <a:t>()&lt;`P_A'</a:t>
            </a:r>
          </a:p>
          <a:p>
            <a:pPr marL="0" indent="0">
              <a:lnSpc>
                <a:spcPct val="100000"/>
              </a:lnSpc>
              <a:spcAft>
                <a:spcPts val="0"/>
              </a:spcAft>
              <a:buNone/>
            </a:pPr>
            <a:endParaRPr lang="en-US" sz="2000" dirty="0">
              <a:solidFill>
                <a:schemeClr val="accent4">
                  <a:lumMod val="50000"/>
                </a:schemeClr>
              </a:solidFill>
              <a:latin typeface="Courier New" panose="02070309020205020404" pitchFamily="49" charset="0"/>
              <a:cs typeface="Courier New" panose="02070309020205020404" pitchFamily="49" charset="0"/>
            </a:endParaRPr>
          </a:p>
          <a:p>
            <a:pPr>
              <a:lnSpc>
                <a:spcPct val="100000"/>
              </a:lnSpc>
              <a:spcAft>
                <a:spcPts val="0"/>
              </a:spcAft>
            </a:pPr>
            <a:endParaRPr lang="en-US" sz="2000" dirty="0">
              <a:solidFill>
                <a:schemeClr val="accent4">
                  <a:lumMod val="50000"/>
                </a:schemeClr>
              </a:solidFill>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4"/>
          </p:nvPr>
        </p:nvSpPr>
        <p:spPr/>
        <p:txBody>
          <a:bodyPr/>
          <a:lstStyle/>
          <a:p>
            <a:fld id="{7BCC8D0D-EAEC-449D-9161-023DFF90F2E2}" type="slidenum">
              <a:rPr lang="en-US" sz="1600" smtClean="0"/>
              <a:pPr/>
              <a:t>47</a:t>
            </a:fld>
            <a:endParaRPr lang="en-US" sz="1600" dirty="0"/>
          </a:p>
        </p:txBody>
      </p:sp>
      <p:sp>
        <p:nvSpPr>
          <p:cNvPr id="6" name="Rounded Rectangle 4"/>
          <p:cNvSpPr/>
          <p:nvPr/>
        </p:nvSpPr>
        <p:spPr>
          <a:xfrm>
            <a:off x="552893" y="349283"/>
            <a:ext cx="11181907" cy="548640"/>
          </a:xfrm>
          <a:prstGeom prst="rect">
            <a:avLst/>
          </a:prstGeom>
          <a:solidFill>
            <a:srgbClr val="66CCFF">
              <a:alpha val="80000"/>
            </a:srgbClr>
          </a:solidFill>
          <a:ln>
            <a:solidFill>
              <a:srgbClr val="0000FF"/>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82880" tIns="91440" rIns="182880" bIns="91440" numCol="1" spcCol="1270" anchor="ctr" anchorCtr="0">
            <a:noAutofit/>
          </a:bodyPr>
          <a:lstStyle/>
          <a:p>
            <a:pPr defTabSz="800100">
              <a:lnSpc>
                <a:spcPct val="110000"/>
              </a:lnSpc>
              <a:spcBef>
                <a:spcPct val="0"/>
              </a:spcBef>
              <a:spcAft>
                <a:spcPts val="600"/>
              </a:spcAft>
            </a:pPr>
            <a:r>
              <a:rPr lang="en-US" sz="2200" b="1" dirty="0">
                <a:latin typeface="Arial" panose="020B0604020202020204" pitchFamily="34" charset="0"/>
                <a:cs typeface="Arial" panose="020B0604020202020204" pitchFamily="34" charset="0"/>
              </a:rPr>
              <a:t>3. Generate data according to specified rules</a:t>
            </a:r>
            <a:endParaRPr lang="en-US" sz="2200" dirty="0">
              <a:latin typeface="Arial" panose="020B0604020202020204" pitchFamily="34" charset="0"/>
              <a:cs typeface="Arial" panose="020B0604020202020204" pitchFamily="34" charset="0"/>
            </a:endParaRPr>
          </a:p>
        </p:txBody>
      </p:sp>
      <p:grpSp>
        <p:nvGrpSpPr>
          <p:cNvPr id="36" name="Group 35"/>
          <p:cNvGrpSpPr/>
          <p:nvPr/>
        </p:nvGrpSpPr>
        <p:grpSpPr>
          <a:xfrm>
            <a:off x="5657069" y="3833059"/>
            <a:ext cx="6017186" cy="1473465"/>
            <a:chOff x="9133008" y="3067256"/>
            <a:chExt cx="6017186" cy="1473465"/>
          </a:xfrm>
        </p:grpSpPr>
        <p:sp>
          <p:nvSpPr>
            <p:cNvPr id="37" name="TextBox 36"/>
            <p:cNvSpPr txBox="1"/>
            <p:nvPr/>
          </p:nvSpPr>
          <p:spPr>
            <a:xfrm>
              <a:off x="9361610" y="3089353"/>
              <a:ext cx="1280159" cy="338554"/>
            </a:xfrm>
            <a:prstGeom prst="rect">
              <a:avLst/>
            </a:prstGeom>
            <a:noFill/>
          </p:spPr>
          <p:txBody>
            <a:bodyPr wrap="square" rtlCol="0" anchor="ctr">
              <a:spAutoFit/>
            </a:bodyPr>
            <a:lstStyle/>
            <a:p>
              <a:pPr algn="r"/>
              <a:r>
                <a:rPr lang="en-US" sz="1600" dirty="0" smtClean="0">
                  <a:latin typeface="+mj-lt"/>
                </a:rPr>
                <a:t>Anxiety (A)</a:t>
              </a:r>
              <a:endParaRPr lang="en-US" sz="1600" dirty="0">
                <a:latin typeface="+mj-lt"/>
              </a:endParaRPr>
            </a:p>
          </p:txBody>
        </p:sp>
        <p:sp>
          <p:nvSpPr>
            <p:cNvPr id="38" name="TextBox 37"/>
            <p:cNvSpPr txBox="1"/>
            <p:nvPr/>
          </p:nvSpPr>
          <p:spPr>
            <a:xfrm>
              <a:off x="11720475" y="3343673"/>
              <a:ext cx="1520909" cy="584775"/>
            </a:xfrm>
            <a:prstGeom prst="rect">
              <a:avLst/>
            </a:prstGeom>
            <a:noFill/>
            <a:ln>
              <a:solidFill>
                <a:schemeClr val="tx1"/>
              </a:solidFill>
            </a:ln>
          </p:spPr>
          <p:txBody>
            <a:bodyPr wrap="square" rtlCol="0">
              <a:spAutoFit/>
            </a:bodyPr>
            <a:lstStyle/>
            <a:p>
              <a:pPr algn="ctr"/>
              <a:r>
                <a:rPr lang="en-US" sz="1600" dirty="0">
                  <a:latin typeface="+mj-lt"/>
                </a:rPr>
                <a:t>Memory </a:t>
              </a:r>
              <a:r>
                <a:rPr lang="en-US" sz="1600" dirty="0" smtClean="0">
                  <a:latin typeface="+mj-lt"/>
                </a:rPr>
                <a:t>complaints (S)</a:t>
              </a:r>
              <a:endParaRPr lang="en-US" sz="1600" dirty="0">
                <a:latin typeface="+mj-lt"/>
              </a:endParaRPr>
            </a:p>
          </p:txBody>
        </p:sp>
        <p:sp>
          <p:nvSpPr>
            <p:cNvPr id="39" name="TextBox 38"/>
            <p:cNvSpPr txBox="1"/>
            <p:nvPr/>
          </p:nvSpPr>
          <p:spPr>
            <a:xfrm>
              <a:off x="9133008" y="3955946"/>
              <a:ext cx="1737360" cy="584775"/>
            </a:xfrm>
            <a:prstGeom prst="rect">
              <a:avLst/>
            </a:prstGeom>
            <a:noFill/>
          </p:spPr>
          <p:txBody>
            <a:bodyPr wrap="square" rtlCol="0">
              <a:spAutoFit/>
            </a:bodyPr>
            <a:lstStyle/>
            <a:p>
              <a:pPr algn="ctr"/>
              <a:r>
                <a:rPr lang="en-US" sz="1600" dirty="0">
                  <a:latin typeface="+mj-lt"/>
                </a:rPr>
                <a:t>Cerebrovascular </a:t>
              </a:r>
              <a:r>
                <a:rPr lang="en-US" sz="1600" dirty="0" smtClean="0">
                  <a:latin typeface="+mj-lt"/>
                </a:rPr>
                <a:t>disease (U)</a:t>
              </a:r>
              <a:endParaRPr lang="en-US" sz="1600" dirty="0">
                <a:latin typeface="+mj-lt"/>
              </a:endParaRPr>
            </a:p>
          </p:txBody>
        </p:sp>
        <p:sp>
          <p:nvSpPr>
            <p:cNvPr id="40" name="TextBox 39"/>
            <p:cNvSpPr txBox="1"/>
            <p:nvPr/>
          </p:nvSpPr>
          <p:spPr>
            <a:xfrm>
              <a:off x="13350283" y="3534218"/>
              <a:ext cx="1799911" cy="338554"/>
            </a:xfrm>
            <a:prstGeom prst="rect">
              <a:avLst/>
            </a:prstGeom>
            <a:noFill/>
          </p:spPr>
          <p:txBody>
            <a:bodyPr wrap="square" rtlCol="0">
              <a:spAutoFit/>
            </a:bodyPr>
            <a:lstStyle/>
            <a:p>
              <a:pPr algn="ctr"/>
              <a:r>
                <a:rPr lang="en-US" sz="1600" dirty="0">
                  <a:latin typeface="+mj-lt"/>
                </a:rPr>
                <a:t>Acute </a:t>
              </a:r>
              <a:r>
                <a:rPr lang="en-US" sz="1600" dirty="0" smtClean="0">
                  <a:latin typeface="+mj-lt"/>
                </a:rPr>
                <a:t>stroke (Y)</a:t>
              </a:r>
              <a:endParaRPr lang="en-US" sz="1600" dirty="0">
                <a:latin typeface="+mj-lt"/>
              </a:endParaRPr>
            </a:p>
          </p:txBody>
        </p:sp>
        <p:cxnSp>
          <p:nvCxnSpPr>
            <p:cNvPr id="41" name="Straight Arrow Connector 40"/>
            <p:cNvCxnSpPr>
              <a:stCxn id="37" idx="3"/>
              <a:endCxn id="38" idx="1"/>
            </p:cNvCxnSpPr>
            <p:nvPr/>
          </p:nvCxnSpPr>
          <p:spPr>
            <a:xfrm>
              <a:off x="10641768" y="3258631"/>
              <a:ext cx="1078708" cy="382223"/>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9" idx="3"/>
              <a:endCxn id="38" idx="1"/>
            </p:cNvCxnSpPr>
            <p:nvPr/>
          </p:nvCxnSpPr>
          <p:spPr>
            <a:xfrm flipV="1">
              <a:off x="10870368" y="3640853"/>
              <a:ext cx="850108" cy="60748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12"/>
            <p:cNvCxnSpPr>
              <a:stCxn id="39" idx="3"/>
              <a:endCxn id="40" idx="2"/>
            </p:cNvCxnSpPr>
            <p:nvPr/>
          </p:nvCxnSpPr>
          <p:spPr>
            <a:xfrm flipV="1">
              <a:off x="10870368" y="3872773"/>
              <a:ext cx="3165716" cy="375561"/>
            </a:xfrm>
            <a:prstGeom prst="curvedConnector2">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p:cNvSpPr txBox="1"/>
                <p:nvPr/>
              </p:nvSpPr>
              <p:spPr>
                <a:xfrm>
                  <a:off x="11012999" y="3067256"/>
                  <a:ext cx="227379"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1600" i="1" dirty="0">
                                <a:latin typeface="Cambria Math" panose="02040503050406030204" pitchFamily="18" charset="0"/>
                              </a:rPr>
                            </m:ctrlPr>
                          </m:sSubPr>
                          <m:e>
                            <m:r>
                              <m:rPr>
                                <m:sty m:val="p"/>
                              </m:rPr>
                              <a:rPr lang="en-US" sz="1600" dirty="0">
                                <a:latin typeface="Cambria Math"/>
                                <a:ea typeface="Cambria Math"/>
                              </a:rPr>
                              <m:t>γ</m:t>
                            </m:r>
                          </m:e>
                          <m:sub>
                            <m:r>
                              <a:rPr lang="en-US" sz="1600" i="1" dirty="0">
                                <a:latin typeface="Cambria Math"/>
                              </a:rPr>
                              <m:t>1</m:t>
                            </m:r>
                          </m:sub>
                        </m:sSub>
                      </m:oMath>
                    </m:oMathPara>
                  </a14:m>
                  <a:endParaRPr lang="en-US" sz="1600" dirty="0">
                    <a:latin typeface="+mj-lt"/>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11012999" y="3067256"/>
                  <a:ext cx="227379" cy="338554"/>
                </a:xfrm>
                <a:prstGeom prst="rect">
                  <a:avLst/>
                </a:prstGeom>
                <a:blipFill>
                  <a:blip r:embed="rId4"/>
                  <a:stretch>
                    <a:fillRect l="-34211" b="-17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11056331" y="3633141"/>
                  <a:ext cx="227379"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1600" i="1" dirty="0">
                                <a:latin typeface="Cambria Math" panose="02040503050406030204" pitchFamily="18" charset="0"/>
                              </a:rPr>
                            </m:ctrlPr>
                          </m:sSubPr>
                          <m:e>
                            <m:r>
                              <m:rPr>
                                <m:sty m:val="p"/>
                              </m:rPr>
                              <a:rPr lang="en-US" sz="1600" dirty="0">
                                <a:latin typeface="Cambria Math"/>
                                <a:ea typeface="Cambria Math"/>
                              </a:rPr>
                              <m:t>γ</m:t>
                            </m:r>
                          </m:e>
                          <m:sub>
                            <m:r>
                              <a:rPr lang="en-US" sz="1600" i="1" dirty="0">
                                <a:latin typeface="Cambria Math"/>
                              </a:rPr>
                              <m:t>2</m:t>
                            </m:r>
                          </m:sub>
                        </m:sSub>
                      </m:oMath>
                    </m:oMathPara>
                  </a14:m>
                  <a:endParaRPr lang="en-US" sz="1600" dirty="0">
                    <a:latin typeface="+mj-lt"/>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11056331" y="3633141"/>
                  <a:ext cx="227379" cy="338554"/>
                </a:xfrm>
                <a:prstGeom prst="rect">
                  <a:avLst/>
                </a:prstGeom>
                <a:blipFill>
                  <a:blip r:embed="rId5"/>
                  <a:stretch>
                    <a:fillRect l="-34211" b="-17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12408230" y="4184265"/>
                  <a:ext cx="227379"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1600" i="1" dirty="0">
                                <a:latin typeface="Cambria Math" panose="02040503050406030204" pitchFamily="18" charset="0"/>
                              </a:rPr>
                            </m:ctrlPr>
                          </m:sSubPr>
                          <m:e>
                            <m:r>
                              <m:rPr>
                                <m:sty m:val="p"/>
                              </m:rPr>
                              <a:rPr lang="en-US" sz="1600" dirty="0">
                                <a:latin typeface="Cambria Math"/>
                                <a:ea typeface="Cambria Math"/>
                              </a:rPr>
                              <m:t>β</m:t>
                            </m:r>
                          </m:e>
                          <m:sub>
                            <m:r>
                              <a:rPr lang="en-US" sz="1600" i="1" dirty="0">
                                <a:latin typeface="Cambria Math"/>
                                <a:ea typeface="Cambria Math"/>
                              </a:rPr>
                              <m:t>2</m:t>
                            </m:r>
                          </m:sub>
                        </m:sSub>
                      </m:oMath>
                    </m:oMathPara>
                  </a14:m>
                  <a:endParaRPr lang="en-US" sz="1600" dirty="0">
                    <a:latin typeface="+mj-lt"/>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12408230" y="4184265"/>
                  <a:ext cx="227379" cy="338554"/>
                </a:xfrm>
                <a:prstGeom prst="rect">
                  <a:avLst/>
                </a:prstGeom>
                <a:blipFill>
                  <a:blip r:embed="rId6"/>
                  <a:stretch>
                    <a:fillRect l="-48649" b="-12727"/>
                  </a:stretch>
                </a:blipFill>
              </p:spPr>
              <p:txBody>
                <a:bodyPr/>
                <a:lstStyle/>
                <a:p>
                  <a:r>
                    <a:rPr lang="en-US">
                      <a:noFill/>
                    </a:rPr>
                    <a:t> </a:t>
                  </a:r>
                </a:p>
              </p:txBody>
            </p:sp>
          </mc:Fallback>
        </mc:AlternateContent>
      </p:grpSp>
    </p:spTree>
    <p:extLst>
      <p:ext uri="{BB962C8B-B14F-4D97-AF65-F5344CB8AC3E}">
        <p14:creationId xmlns:p14="http://schemas.microsoft.com/office/powerpoint/2010/main" val="73601744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52893" y="1135064"/>
            <a:ext cx="11068493" cy="4440191"/>
          </a:xfrm>
        </p:spPr>
        <p:txBody>
          <a:bodyPr/>
          <a:lstStyle/>
          <a:p>
            <a:pPr marL="0" indent="0">
              <a:lnSpc>
                <a:spcPct val="114000"/>
              </a:lnSpc>
              <a:buNone/>
            </a:pPr>
            <a:r>
              <a:rPr lang="en-US" dirty="0" smtClean="0"/>
              <a:t>Generate continuous Cerebrovascular disease (</a:t>
            </a:r>
            <a:r>
              <a:rPr lang="en-US" i="1" dirty="0" smtClean="0"/>
              <a:t>U</a:t>
            </a:r>
            <a:r>
              <a:rPr lang="en-US" dirty="0" smtClean="0"/>
              <a:t>), </a:t>
            </a:r>
            <a:r>
              <a:rPr lang="en-US" dirty="0"/>
              <a:t>where </a:t>
            </a:r>
            <a:r>
              <a:rPr lang="en-US" i="1" dirty="0"/>
              <a:t>U</a:t>
            </a:r>
            <a:r>
              <a:rPr lang="en-US" dirty="0"/>
              <a:t>~N(0,1)</a:t>
            </a:r>
          </a:p>
          <a:p>
            <a:pPr marL="0" indent="0">
              <a:lnSpc>
                <a:spcPct val="100000"/>
              </a:lnSpc>
              <a:spcAft>
                <a:spcPts val="0"/>
              </a:spcAft>
              <a:buNone/>
            </a:pPr>
            <a:r>
              <a:rPr lang="en-US" sz="2000" dirty="0" smtClean="0">
                <a:solidFill>
                  <a:schemeClr val="accent4">
                    <a:lumMod val="50000"/>
                  </a:schemeClr>
                </a:solidFill>
                <a:latin typeface="Courier New" panose="02070309020205020404" pitchFamily="49" charset="0"/>
                <a:cs typeface="Courier New" panose="02070309020205020404" pitchFamily="49" charset="0"/>
              </a:rPr>
              <a:t>*</a:t>
            </a:r>
            <a:r>
              <a:rPr lang="en-US" sz="2000" dirty="0">
                <a:solidFill>
                  <a:schemeClr val="accent4">
                    <a:lumMod val="50000"/>
                  </a:schemeClr>
                </a:solidFill>
                <a:latin typeface="Courier New" panose="02070309020205020404" pitchFamily="49" charset="0"/>
                <a:cs typeface="Courier New" panose="02070309020205020404" pitchFamily="49" charset="0"/>
              </a:rPr>
              <a:t>Generate U, where U~N(0,1)</a:t>
            </a:r>
          </a:p>
          <a:p>
            <a:pPr marL="0" indent="0">
              <a:lnSpc>
                <a:spcPct val="100000"/>
              </a:lnSpc>
              <a:spcAft>
                <a:spcPts val="0"/>
              </a:spcAft>
              <a:buNone/>
            </a:pPr>
            <a:r>
              <a:rPr lang="en-US" sz="2000" dirty="0">
                <a:solidFill>
                  <a:schemeClr val="accent4">
                    <a:lumMod val="50000"/>
                  </a:schemeClr>
                </a:solidFill>
                <a:latin typeface="Courier New" panose="02070309020205020404" pitchFamily="49" charset="0"/>
                <a:cs typeface="Courier New" panose="02070309020205020404" pitchFamily="49" charset="0"/>
              </a:rPr>
              <a:t>gen U = </a:t>
            </a:r>
            <a:r>
              <a:rPr lang="en-US" sz="2000" dirty="0" err="1">
                <a:solidFill>
                  <a:schemeClr val="accent4">
                    <a:lumMod val="50000"/>
                  </a:schemeClr>
                </a:solidFill>
                <a:latin typeface="Courier New" panose="02070309020205020404" pitchFamily="49" charset="0"/>
                <a:cs typeface="Courier New" panose="02070309020205020404" pitchFamily="49" charset="0"/>
              </a:rPr>
              <a:t>rnormal</a:t>
            </a:r>
            <a:r>
              <a:rPr lang="en-US" sz="2000" dirty="0">
                <a:solidFill>
                  <a:schemeClr val="accent4">
                    <a:lumMod val="50000"/>
                  </a:schemeClr>
                </a:solidFill>
                <a:latin typeface="Courier New" panose="02070309020205020404" pitchFamily="49" charset="0"/>
                <a:cs typeface="Courier New" panose="02070309020205020404" pitchFamily="49" charset="0"/>
              </a:rPr>
              <a:t>() </a:t>
            </a:r>
          </a:p>
          <a:p>
            <a:pPr>
              <a:lnSpc>
                <a:spcPct val="100000"/>
              </a:lnSpc>
              <a:spcAft>
                <a:spcPts val="0"/>
              </a:spcAft>
            </a:pPr>
            <a:endParaRPr lang="en-US" sz="2000" dirty="0">
              <a:solidFill>
                <a:schemeClr val="accent4">
                  <a:lumMod val="50000"/>
                </a:schemeClr>
              </a:solidFill>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4"/>
          </p:nvPr>
        </p:nvSpPr>
        <p:spPr/>
        <p:txBody>
          <a:bodyPr/>
          <a:lstStyle/>
          <a:p>
            <a:fld id="{7BCC8D0D-EAEC-449D-9161-023DFF90F2E2}" type="slidenum">
              <a:rPr lang="en-US" sz="1600" smtClean="0"/>
              <a:pPr/>
              <a:t>48</a:t>
            </a:fld>
            <a:endParaRPr lang="en-US" sz="1600" dirty="0"/>
          </a:p>
        </p:txBody>
      </p:sp>
      <p:sp>
        <p:nvSpPr>
          <p:cNvPr id="6" name="Rounded Rectangle 4"/>
          <p:cNvSpPr/>
          <p:nvPr/>
        </p:nvSpPr>
        <p:spPr>
          <a:xfrm>
            <a:off x="552893" y="349283"/>
            <a:ext cx="11181907" cy="548640"/>
          </a:xfrm>
          <a:prstGeom prst="rect">
            <a:avLst/>
          </a:prstGeom>
          <a:solidFill>
            <a:srgbClr val="66CCFF">
              <a:alpha val="80000"/>
            </a:srgbClr>
          </a:solidFill>
          <a:ln>
            <a:solidFill>
              <a:srgbClr val="0000FF"/>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82880" tIns="91440" rIns="182880" bIns="91440" numCol="1" spcCol="1270" anchor="ctr" anchorCtr="0">
            <a:noAutofit/>
          </a:bodyPr>
          <a:lstStyle/>
          <a:p>
            <a:pPr defTabSz="800100">
              <a:lnSpc>
                <a:spcPct val="110000"/>
              </a:lnSpc>
              <a:spcBef>
                <a:spcPct val="0"/>
              </a:spcBef>
              <a:spcAft>
                <a:spcPts val="600"/>
              </a:spcAft>
            </a:pPr>
            <a:r>
              <a:rPr lang="en-US" sz="2200" b="1" dirty="0">
                <a:latin typeface="Arial" panose="020B0604020202020204" pitchFamily="34" charset="0"/>
                <a:cs typeface="Arial" panose="020B0604020202020204" pitchFamily="34" charset="0"/>
              </a:rPr>
              <a:t>3. Generate data according to specified rules</a:t>
            </a:r>
            <a:endParaRPr lang="en-US" sz="2200" dirty="0">
              <a:latin typeface="Arial" panose="020B0604020202020204" pitchFamily="34" charset="0"/>
              <a:cs typeface="Arial" panose="020B0604020202020204" pitchFamily="34" charset="0"/>
            </a:endParaRPr>
          </a:p>
        </p:txBody>
      </p:sp>
      <p:grpSp>
        <p:nvGrpSpPr>
          <p:cNvPr id="26" name="Group 25"/>
          <p:cNvGrpSpPr/>
          <p:nvPr/>
        </p:nvGrpSpPr>
        <p:grpSpPr>
          <a:xfrm>
            <a:off x="3078546" y="2938410"/>
            <a:ext cx="6017186" cy="1473465"/>
            <a:chOff x="9133008" y="3067256"/>
            <a:chExt cx="6017186" cy="1473465"/>
          </a:xfrm>
        </p:grpSpPr>
        <p:sp>
          <p:nvSpPr>
            <p:cNvPr id="27" name="TextBox 26"/>
            <p:cNvSpPr txBox="1"/>
            <p:nvPr/>
          </p:nvSpPr>
          <p:spPr>
            <a:xfrm>
              <a:off x="9361610" y="3089353"/>
              <a:ext cx="1280159" cy="338554"/>
            </a:xfrm>
            <a:prstGeom prst="rect">
              <a:avLst/>
            </a:prstGeom>
            <a:noFill/>
          </p:spPr>
          <p:txBody>
            <a:bodyPr wrap="square" rtlCol="0" anchor="ctr">
              <a:spAutoFit/>
            </a:bodyPr>
            <a:lstStyle/>
            <a:p>
              <a:pPr algn="r"/>
              <a:r>
                <a:rPr lang="en-US" sz="1600" dirty="0" smtClean="0">
                  <a:latin typeface="+mj-lt"/>
                </a:rPr>
                <a:t>Anxiety (A)</a:t>
              </a:r>
              <a:endParaRPr lang="en-US" sz="1600" dirty="0">
                <a:latin typeface="+mj-lt"/>
              </a:endParaRPr>
            </a:p>
          </p:txBody>
        </p:sp>
        <p:sp>
          <p:nvSpPr>
            <p:cNvPr id="28" name="TextBox 27"/>
            <p:cNvSpPr txBox="1"/>
            <p:nvPr/>
          </p:nvSpPr>
          <p:spPr>
            <a:xfrm>
              <a:off x="11720475" y="3343673"/>
              <a:ext cx="1520909" cy="584775"/>
            </a:xfrm>
            <a:prstGeom prst="rect">
              <a:avLst/>
            </a:prstGeom>
            <a:noFill/>
            <a:ln>
              <a:solidFill>
                <a:schemeClr val="tx1"/>
              </a:solidFill>
            </a:ln>
          </p:spPr>
          <p:txBody>
            <a:bodyPr wrap="square" rtlCol="0">
              <a:spAutoFit/>
            </a:bodyPr>
            <a:lstStyle/>
            <a:p>
              <a:pPr algn="ctr"/>
              <a:r>
                <a:rPr lang="en-US" sz="1600" dirty="0">
                  <a:latin typeface="+mj-lt"/>
                </a:rPr>
                <a:t>Memory </a:t>
              </a:r>
              <a:r>
                <a:rPr lang="en-US" sz="1600" dirty="0" smtClean="0">
                  <a:latin typeface="+mj-lt"/>
                </a:rPr>
                <a:t>complaints (S)</a:t>
              </a:r>
              <a:endParaRPr lang="en-US" sz="1600" dirty="0">
                <a:latin typeface="+mj-lt"/>
              </a:endParaRPr>
            </a:p>
          </p:txBody>
        </p:sp>
        <p:sp>
          <p:nvSpPr>
            <p:cNvPr id="29" name="TextBox 28"/>
            <p:cNvSpPr txBox="1"/>
            <p:nvPr/>
          </p:nvSpPr>
          <p:spPr>
            <a:xfrm>
              <a:off x="9133008" y="3955946"/>
              <a:ext cx="1737360" cy="584775"/>
            </a:xfrm>
            <a:prstGeom prst="rect">
              <a:avLst/>
            </a:prstGeom>
            <a:noFill/>
          </p:spPr>
          <p:txBody>
            <a:bodyPr wrap="square" rtlCol="0">
              <a:spAutoFit/>
            </a:bodyPr>
            <a:lstStyle/>
            <a:p>
              <a:pPr algn="ctr"/>
              <a:r>
                <a:rPr lang="en-US" sz="1600" dirty="0">
                  <a:latin typeface="+mj-lt"/>
                </a:rPr>
                <a:t>Cerebrovascular </a:t>
              </a:r>
              <a:r>
                <a:rPr lang="en-US" sz="1600" dirty="0" smtClean="0">
                  <a:latin typeface="+mj-lt"/>
                </a:rPr>
                <a:t>disease (U)</a:t>
              </a:r>
              <a:endParaRPr lang="en-US" sz="1600" dirty="0">
                <a:latin typeface="+mj-lt"/>
              </a:endParaRPr>
            </a:p>
          </p:txBody>
        </p:sp>
        <p:sp>
          <p:nvSpPr>
            <p:cNvPr id="30" name="TextBox 29"/>
            <p:cNvSpPr txBox="1"/>
            <p:nvPr/>
          </p:nvSpPr>
          <p:spPr>
            <a:xfrm>
              <a:off x="13350283" y="3534218"/>
              <a:ext cx="1799911" cy="338554"/>
            </a:xfrm>
            <a:prstGeom prst="rect">
              <a:avLst/>
            </a:prstGeom>
            <a:noFill/>
          </p:spPr>
          <p:txBody>
            <a:bodyPr wrap="square" rtlCol="0">
              <a:spAutoFit/>
            </a:bodyPr>
            <a:lstStyle/>
            <a:p>
              <a:pPr algn="ctr"/>
              <a:r>
                <a:rPr lang="en-US" sz="1600" dirty="0">
                  <a:latin typeface="+mj-lt"/>
                </a:rPr>
                <a:t>Acute </a:t>
              </a:r>
              <a:r>
                <a:rPr lang="en-US" sz="1600" dirty="0" smtClean="0">
                  <a:latin typeface="+mj-lt"/>
                </a:rPr>
                <a:t>stroke (Y)</a:t>
              </a:r>
              <a:endParaRPr lang="en-US" sz="1600" dirty="0">
                <a:latin typeface="+mj-lt"/>
              </a:endParaRPr>
            </a:p>
          </p:txBody>
        </p:sp>
        <p:cxnSp>
          <p:nvCxnSpPr>
            <p:cNvPr id="31" name="Straight Arrow Connector 30"/>
            <p:cNvCxnSpPr>
              <a:stCxn id="27" idx="3"/>
              <a:endCxn id="28" idx="1"/>
            </p:cNvCxnSpPr>
            <p:nvPr/>
          </p:nvCxnSpPr>
          <p:spPr>
            <a:xfrm>
              <a:off x="10641768" y="3258631"/>
              <a:ext cx="1078708" cy="382223"/>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9" idx="3"/>
              <a:endCxn id="28" idx="1"/>
            </p:cNvCxnSpPr>
            <p:nvPr/>
          </p:nvCxnSpPr>
          <p:spPr>
            <a:xfrm flipV="1">
              <a:off x="10870368" y="3640853"/>
              <a:ext cx="850108" cy="60748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12"/>
            <p:cNvCxnSpPr>
              <a:stCxn id="29" idx="3"/>
              <a:endCxn id="30" idx="2"/>
            </p:cNvCxnSpPr>
            <p:nvPr/>
          </p:nvCxnSpPr>
          <p:spPr>
            <a:xfrm flipV="1">
              <a:off x="10870368" y="3872773"/>
              <a:ext cx="3165716" cy="375561"/>
            </a:xfrm>
            <a:prstGeom prst="curvedConnector2">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11012999" y="3067256"/>
                  <a:ext cx="227379"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1600" i="1" dirty="0">
                                <a:latin typeface="Cambria Math" panose="02040503050406030204" pitchFamily="18" charset="0"/>
                              </a:rPr>
                            </m:ctrlPr>
                          </m:sSubPr>
                          <m:e>
                            <m:r>
                              <m:rPr>
                                <m:sty m:val="p"/>
                              </m:rPr>
                              <a:rPr lang="en-US" sz="1600" dirty="0">
                                <a:latin typeface="Cambria Math"/>
                                <a:ea typeface="Cambria Math"/>
                              </a:rPr>
                              <m:t>γ</m:t>
                            </m:r>
                          </m:e>
                          <m:sub>
                            <m:r>
                              <a:rPr lang="en-US" sz="1600" i="1" dirty="0">
                                <a:latin typeface="Cambria Math"/>
                              </a:rPr>
                              <m:t>1</m:t>
                            </m:r>
                          </m:sub>
                        </m:sSub>
                      </m:oMath>
                    </m:oMathPara>
                  </a14:m>
                  <a:endParaRPr lang="en-US" sz="1600" dirty="0">
                    <a:latin typeface="+mj-lt"/>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11012999" y="3067256"/>
                  <a:ext cx="227379" cy="338554"/>
                </a:xfrm>
                <a:prstGeom prst="rect">
                  <a:avLst/>
                </a:prstGeom>
                <a:blipFill>
                  <a:blip r:embed="rId4"/>
                  <a:stretch>
                    <a:fillRect l="-34211" b="-17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11056331" y="3633141"/>
                  <a:ext cx="227379"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1600" i="1" dirty="0">
                                <a:latin typeface="Cambria Math" panose="02040503050406030204" pitchFamily="18" charset="0"/>
                              </a:rPr>
                            </m:ctrlPr>
                          </m:sSubPr>
                          <m:e>
                            <m:r>
                              <m:rPr>
                                <m:sty m:val="p"/>
                              </m:rPr>
                              <a:rPr lang="en-US" sz="1600" dirty="0">
                                <a:latin typeface="Cambria Math"/>
                                <a:ea typeface="Cambria Math"/>
                              </a:rPr>
                              <m:t>γ</m:t>
                            </m:r>
                          </m:e>
                          <m:sub>
                            <m:r>
                              <a:rPr lang="en-US" sz="1600" i="1" dirty="0">
                                <a:latin typeface="Cambria Math"/>
                              </a:rPr>
                              <m:t>2</m:t>
                            </m:r>
                          </m:sub>
                        </m:sSub>
                      </m:oMath>
                    </m:oMathPara>
                  </a14:m>
                  <a:endParaRPr lang="en-US" sz="1600" dirty="0">
                    <a:latin typeface="+mj-lt"/>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11056331" y="3633141"/>
                  <a:ext cx="227379" cy="338554"/>
                </a:xfrm>
                <a:prstGeom prst="rect">
                  <a:avLst/>
                </a:prstGeom>
                <a:blipFill>
                  <a:blip r:embed="rId5"/>
                  <a:stretch>
                    <a:fillRect l="-34211" b="-17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12408230" y="4184265"/>
                  <a:ext cx="227379"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1600" i="1" dirty="0">
                                <a:latin typeface="Cambria Math" panose="02040503050406030204" pitchFamily="18" charset="0"/>
                              </a:rPr>
                            </m:ctrlPr>
                          </m:sSubPr>
                          <m:e>
                            <m:r>
                              <m:rPr>
                                <m:sty m:val="p"/>
                              </m:rPr>
                              <a:rPr lang="en-US" sz="1600" dirty="0">
                                <a:latin typeface="Cambria Math"/>
                                <a:ea typeface="Cambria Math"/>
                              </a:rPr>
                              <m:t>β</m:t>
                            </m:r>
                          </m:e>
                          <m:sub>
                            <m:r>
                              <a:rPr lang="en-US" sz="1600" i="1" dirty="0">
                                <a:latin typeface="Cambria Math"/>
                                <a:ea typeface="Cambria Math"/>
                              </a:rPr>
                              <m:t>2</m:t>
                            </m:r>
                          </m:sub>
                        </m:sSub>
                      </m:oMath>
                    </m:oMathPara>
                  </a14:m>
                  <a:endParaRPr lang="en-US" sz="1600" dirty="0">
                    <a:latin typeface="+mj-lt"/>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12408230" y="4184265"/>
                  <a:ext cx="227379" cy="338554"/>
                </a:xfrm>
                <a:prstGeom prst="rect">
                  <a:avLst/>
                </a:prstGeom>
                <a:blipFill>
                  <a:blip r:embed="rId6"/>
                  <a:stretch>
                    <a:fillRect l="-48649" b="-12727"/>
                  </a:stretch>
                </a:blipFill>
              </p:spPr>
              <p:txBody>
                <a:bodyPr/>
                <a:lstStyle/>
                <a:p>
                  <a:r>
                    <a:rPr lang="en-US">
                      <a:noFill/>
                    </a:rPr>
                    <a:t> </a:t>
                  </a:r>
                </a:p>
              </p:txBody>
            </p:sp>
          </mc:Fallback>
        </mc:AlternateContent>
      </p:grpSp>
    </p:spTree>
    <p:extLst>
      <p:ext uri="{BB962C8B-B14F-4D97-AF65-F5344CB8AC3E}">
        <p14:creationId xmlns:p14="http://schemas.microsoft.com/office/powerpoint/2010/main" val="1841438744"/>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552893" y="895034"/>
                <a:ext cx="11068493" cy="4440191"/>
              </a:xfrm>
            </p:spPr>
            <p:txBody>
              <a:bodyPr/>
              <a:lstStyle/>
              <a:p>
                <a:pPr marL="0" indent="0">
                  <a:lnSpc>
                    <a:spcPct val="114000"/>
                  </a:lnSpc>
                  <a:buNone/>
                </a:pPr>
                <a:r>
                  <a:rPr lang="en-US" dirty="0" smtClean="0"/>
                  <a:t>Generate binary Memory complaints (Selection factor, </a:t>
                </a:r>
                <a:r>
                  <a:rPr lang="en-US" i="1" dirty="0" smtClean="0"/>
                  <a:t>S</a:t>
                </a:r>
                <a:r>
                  <a:rPr lang="en-US" dirty="0" smtClean="0"/>
                  <a:t>)</a:t>
                </a:r>
              </a:p>
              <a:p>
                <a:pPr marL="0" indent="0" fontAlgn="base">
                  <a:lnSpc>
                    <a:spcPct val="100000"/>
                  </a:lnSpc>
                  <a:buNone/>
                </a:pPr>
                <a:r>
                  <a:rPr lang="en-US" dirty="0"/>
                  <a:t>Generate </a:t>
                </a:r>
                <a:r>
                  <a:rPr lang="en-US" dirty="0" smtClean="0"/>
                  <a:t>P(S)</a:t>
                </a:r>
                <a:r>
                  <a:rPr lang="en-US" dirty="0"/>
                  <a:t>	</a:t>
                </a:r>
                <a:endParaRPr lang="en-US" dirty="0">
                  <a:latin typeface="Cambria Math"/>
                </a:endParaRPr>
              </a:p>
              <a:p>
                <a:pPr marL="0" indent="0" fontAlgn="base">
                  <a:lnSpc>
                    <a:spcPct val="100000"/>
                  </a:lnSpc>
                  <a:buNone/>
                </a:pPr>
                <a14:m>
                  <m:oMathPara xmlns:m="http://schemas.openxmlformats.org/officeDocument/2006/math">
                    <m:oMathParaPr>
                      <m:jc m:val="left"/>
                    </m:oMathParaPr>
                    <m:oMath xmlns:m="http://schemas.openxmlformats.org/officeDocument/2006/math">
                      <m:r>
                        <m:rPr>
                          <m:sty m:val="p"/>
                        </m:rPr>
                        <a:rPr lang="en-US" dirty="0">
                          <a:latin typeface="Cambria Math"/>
                        </a:rPr>
                        <m:t>P</m:t>
                      </m:r>
                      <m:d>
                        <m:dPr>
                          <m:ctrlPr>
                            <a:rPr lang="en-US" i="1" dirty="0">
                              <a:latin typeface="Cambria Math" panose="02040503050406030204" pitchFamily="18" charset="0"/>
                            </a:rPr>
                          </m:ctrlPr>
                        </m:dPr>
                        <m:e>
                          <m:r>
                            <m:rPr>
                              <m:sty m:val="p"/>
                            </m:rPr>
                            <a:rPr lang="en-US" b="0" i="0" dirty="0" smtClean="0">
                              <a:latin typeface="Cambria Math" panose="02040503050406030204" pitchFamily="18" charset="0"/>
                            </a:rPr>
                            <m:t>S</m:t>
                          </m:r>
                        </m:e>
                      </m:d>
                      <m:r>
                        <a:rPr lang="en-US" dirty="0">
                          <a:latin typeface="Cambria Math"/>
                        </a:rPr>
                        <m:t>=</m:t>
                      </m:r>
                      <m:f>
                        <m:fPr>
                          <m:ctrlPr>
                            <a:rPr lang="en-US" i="1" dirty="0">
                              <a:latin typeface="Cambria Math" panose="02040503050406030204" pitchFamily="18" charset="0"/>
                            </a:rPr>
                          </m:ctrlPr>
                        </m:fPr>
                        <m:num>
                          <m:r>
                            <m:rPr>
                              <m:sty m:val="p"/>
                            </m:rPr>
                            <a:rPr lang="en-US" dirty="0">
                              <a:latin typeface="Cambria Math"/>
                            </a:rPr>
                            <m:t>exp</m:t>
                          </m:r>
                          <m:r>
                            <a:rPr lang="en-US" dirty="0">
                              <a:latin typeface="Cambria Math"/>
                            </a:rPr>
                            <m:t>(</m:t>
                          </m:r>
                          <m:sSub>
                            <m:sSubPr>
                              <m:ctrlPr>
                                <a:rPr lang="en-US" i="1" dirty="0">
                                  <a:latin typeface="Cambria Math" panose="02040503050406030204" pitchFamily="18" charset="0"/>
                                </a:rPr>
                              </m:ctrlPr>
                            </m:sSubPr>
                            <m:e>
                              <m:r>
                                <m:rPr>
                                  <m:sty m:val="p"/>
                                </m:rPr>
                                <a:rPr lang="en-US" dirty="0">
                                  <a:latin typeface="Cambria Math"/>
                                </a:rPr>
                                <m:t>γ</m:t>
                              </m:r>
                            </m:e>
                            <m:sub>
                              <m:r>
                                <a:rPr lang="en-US" i="1" dirty="0">
                                  <a:latin typeface="Cambria Math"/>
                                </a:rPr>
                                <m:t>0</m:t>
                              </m:r>
                            </m:sub>
                          </m:sSub>
                          <m:r>
                            <a:rPr lang="en-US" dirty="0">
                              <a:latin typeface="Cambria Math"/>
                            </a:rPr>
                            <m:t>+</m:t>
                          </m:r>
                          <m:sSub>
                            <m:sSubPr>
                              <m:ctrlPr>
                                <a:rPr lang="en-US" i="1" dirty="0">
                                  <a:latin typeface="Cambria Math" panose="02040503050406030204" pitchFamily="18" charset="0"/>
                                </a:rPr>
                              </m:ctrlPr>
                            </m:sSubPr>
                            <m:e>
                              <m:r>
                                <m:rPr>
                                  <m:sty m:val="p"/>
                                </m:rPr>
                                <a:rPr lang="en-US" dirty="0">
                                  <a:latin typeface="Cambria Math"/>
                                </a:rPr>
                                <m:t>γ</m:t>
                              </m:r>
                            </m:e>
                            <m:sub>
                              <m:r>
                                <a:rPr lang="en-US" i="1" dirty="0">
                                  <a:latin typeface="Cambria Math"/>
                                </a:rPr>
                                <m:t>1</m:t>
                              </m:r>
                            </m:sub>
                          </m:sSub>
                          <m:r>
                            <m:rPr>
                              <m:sty m:val="p"/>
                            </m:rPr>
                            <a:rPr lang="en-US" b="0" i="0" dirty="0" smtClean="0">
                              <a:latin typeface="Cambria Math" panose="02040503050406030204" pitchFamily="18" charset="0"/>
                            </a:rPr>
                            <m:t>A</m:t>
                          </m:r>
                          <m:r>
                            <a:rPr lang="en-US" dirty="0">
                              <a:latin typeface="Cambria Math"/>
                            </a:rPr>
                            <m:t>+</m:t>
                          </m:r>
                          <m:sSub>
                            <m:sSubPr>
                              <m:ctrlPr>
                                <a:rPr lang="en-US" i="1" dirty="0" smtClean="0">
                                  <a:latin typeface="Cambria Math" panose="02040503050406030204" pitchFamily="18" charset="0"/>
                                </a:rPr>
                              </m:ctrlPr>
                            </m:sSubPr>
                            <m:e>
                              <m:r>
                                <m:rPr>
                                  <m:sty m:val="p"/>
                                </m:rPr>
                                <a:rPr lang="en-US" dirty="0">
                                  <a:latin typeface="Cambria Math"/>
                                </a:rPr>
                                <m:t>γ</m:t>
                              </m:r>
                            </m:e>
                            <m:sub>
                              <m:r>
                                <a:rPr lang="en-US" b="0" i="1" dirty="0" smtClean="0">
                                  <a:latin typeface="Cambria Math" panose="02040503050406030204" pitchFamily="18" charset="0"/>
                                </a:rPr>
                                <m:t>2</m:t>
                              </m:r>
                            </m:sub>
                          </m:sSub>
                          <m:r>
                            <m:rPr>
                              <m:sty m:val="p"/>
                            </m:rPr>
                            <a:rPr lang="en-US" dirty="0">
                              <a:latin typeface="Cambria Math"/>
                            </a:rPr>
                            <m:t>U</m:t>
                          </m:r>
                          <m:r>
                            <a:rPr lang="en-US" dirty="0">
                              <a:latin typeface="Cambria Math"/>
                            </a:rPr>
                            <m:t>+</m:t>
                          </m:r>
                          <m:sSub>
                            <m:sSubPr>
                              <m:ctrlPr>
                                <a:rPr lang="en-US" i="1" dirty="0">
                                  <a:latin typeface="Cambria Math" panose="02040503050406030204" pitchFamily="18" charset="0"/>
                                </a:rPr>
                              </m:ctrlPr>
                            </m:sSubPr>
                            <m:e>
                              <m:r>
                                <m:rPr>
                                  <m:sty m:val="p"/>
                                </m:rPr>
                                <a:rPr lang="en-US" dirty="0">
                                  <a:latin typeface="Cambria Math"/>
                                </a:rPr>
                                <m:t>γ</m:t>
                              </m:r>
                            </m:e>
                            <m:sub>
                              <m:r>
                                <a:rPr lang="en-US" b="0" i="1" dirty="0" smtClean="0">
                                  <a:latin typeface="Cambria Math" panose="02040503050406030204" pitchFamily="18" charset="0"/>
                                </a:rPr>
                                <m:t>3</m:t>
                              </m:r>
                            </m:sub>
                          </m:sSub>
                          <m:r>
                            <m:rPr>
                              <m:sty m:val="p"/>
                            </m:rPr>
                            <a:rPr lang="en-US" b="0" i="0" dirty="0" smtClean="0">
                              <a:latin typeface="Cambria Math" panose="02040503050406030204" pitchFamily="18" charset="0"/>
                            </a:rPr>
                            <m:t>A</m:t>
                          </m:r>
                          <m:r>
                            <a:rPr lang="en-US" b="0" i="0" dirty="0" smtClean="0">
                              <a:latin typeface="Cambria Math" panose="02040503050406030204" pitchFamily="18" charset="0"/>
                            </a:rPr>
                            <m:t>∗</m:t>
                          </m:r>
                          <m:r>
                            <m:rPr>
                              <m:sty m:val="p"/>
                            </m:rPr>
                            <a:rPr lang="en-US" dirty="0">
                              <a:latin typeface="Cambria Math"/>
                            </a:rPr>
                            <m:t>U</m:t>
                          </m:r>
                          <m:r>
                            <a:rPr lang="en-US" dirty="0">
                              <a:latin typeface="Cambria Math"/>
                            </a:rPr>
                            <m:t>)</m:t>
                          </m:r>
                        </m:num>
                        <m:den>
                          <m:r>
                            <a:rPr lang="en-US" dirty="0">
                              <a:latin typeface="Cambria Math"/>
                            </a:rPr>
                            <m:t>1+</m:t>
                          </m:r>
                          <m:r>
                            <m:rPr>
                              <m:sty m:val="p"/>
                            </m:rPr>
                            <a:rPr lang="en-US" dirty="0">
                              <a:latin typeface="Cambria Math"/>
                            </a:rPr>
                            <m:t>exp</m:t>
                          </m:r>
                          <m:r>
                            <a:rPr lang="en-US" dirty="0">
                              <a:latin typeface="Cambria Math"/>
                            </a:rPr>
                            <m:t>(</m:t>
                          </m:r>
                          <m:sSub>
                            <m:sSubPr>
                              <m:ctrlPr>
                                <a:rPr lang="en-US" i="1" dirty="0">
                                  <a:latin typeface="Cambria Math" panose="02040503050406030204" pitchFamily="18" charset="0"/>
                                </a:rPr>
                              </m:ctrlPr>
                            </m:sSubPr>
                            <m:e>
                              <m:r>
                                <m:rPr>
                                  <m:sty m:val="p"/>
                                </m:rPr>
                                <a:rPr lang="en-US" dirty="0">
                                  <a:latin typeface="Cambria Math"/>
                                </a:rPr>
                                <m:t>γ</m:t>
                              </m:r>
                            </m:e>
                            <m:sub>
                              <m:r>
                                <a:rPr lang="en-US" i="1" dirty="0">
                                  <a:latin typeface="Cambria Math"/>
                                </a:rPr>
                                <m:t>0</m:t>
                              </m:r>
                            </m:sub>
                          </m:sSub>
                          <m:r>
                            <a:rPr lang="en-US" dirty="0">
                              <a:latin typeface="Cambria Math"/>
                            </a:rPr>
                            <m:t>+</m:t>
                          </m:r>
                          <m:sSub>
                            <m:sSubPr>
                              <m:ctrlPr>
                                <a:rPr lang="en-US" i="1" dirty="0">
                                  <a:latin typeface="Cambria Math" panose="02040503050406030204" pitchFamily="18" charset="0"/>
                                </a:rPr>
                              </m:ctrlPr>
                            </m:sSubPr>
                            <m:e>
                              <m:r>
                                <m:rPr>
                                  <m:sty m:val="p"/>
                                </m:rPr>
                                <a:rPr lang="en-US" dirty="0">
                                  <a:latin typeface="Cambria Math"/>
                                </a:rPr>
                                <m:t>γ</m:t>
                              </m:r>
                            </m:e>
                            <m:sub>
                              <m:r>
                                <a:rPr lang="en-US" i="1" dirty="0">
                                  <a:latin typeface="Cambria Math"/>
                                </a:rPr>
                                <m:t>1</m:t>
                              </m:r>
                            </m:sub>
                          </m:sSub>
                          <m:r>
                            <m:rPr>
                              <m:sty m:val="p"/>
                            </m:rPr>
                            <a:rPr lang="en-US" dirty="0">
                              <a:latin typeface="Cambria Math" panose="02040503050406030204" pitchFamily="18" charset="0"/>
                            </a:rPr>
                            <m:t>A</m:t>
                          </m:r>
                          <m:r>
                            <a:rPr lang="en-US" dirty="0">
                              <a:latin typeface="Cambria Math"/>
                            </a:rPr>
                            <m:t>+</m:t>
                          </m:r>
                          <m:sSub>
                            <m:sSubPr>
                              <m:ctrlPr>
                                <a:rPr lang="en-US" i="1" dirty="0">
                                  <a:latin typeface="Cambria Math" panose="02040503050406030204" pitchFamily="18" charset="0"/>
                                </a:rPr>
                              </m:ctrlPr>
                            </m:sSubPr>
                            <m:e>
                              <m:r>
                                <m:rPr>
                                  <m:sty m:val="p"/>
                                </m:rPr>
                                <a:rPr lang="en-US" dirty="0">
                                  <a:latin typeface="Cambria Math"/>
                                </a:rPr>
                                <m:t>γ</m:t>
                              </m:r>
                            </m:e>
                            <m:sub>
                              <m:r>
                                <a:rPr lang="en-US" i="1" dirty="0">
                                  <a:latin typeface="Cambria Math" panose="02040503050406030204" pitchFamily="18" charset="0"/>
                                </a:rPr>
                                <m:t>2</m:t>
                              </m:r>
                            </m:sub>
                          </m:sSub>
                          <m:r>
                            <m:rPr>
                              <m:sty m:val="p"/>
                            </m:rPr>
                            <a:rPr lang="en-US" dirty="0">
                              <a:latin typeface="Cambria Math"/>
                            </a:rPr>
                            <m:t>U</m:t>
                          </m:r>
                          <m:r>
                            <a:rPr lang="en-US" dirty="0">
                              <a:latin typeface="Cambria Math"/>
                            </a:rPr>
                            <m:t>+</m:t>
                          </m:r>
                          <m:sSub>
                            <m:sSubPr>
                              <m:ctrlPr>
                                <a:rPr lang="en-US" i="1" dirty="0">
                                  <a:latin typeface="Cambria Math" panose="02040503050406030204" pitchFamily="18" charset="0"/>
                                </a:rPr>
                              </m:ctrlPr>
                            </m:sSubPr>
                            <m:e>
                              <m:r>
                                <m:rPr>
                                  <m:sty m:val="p"/>
                                </m:rPr>
                                <a:rPr lang="en-US" dirty="0">
                                  <a:latin typeface="Cambria Math"/>
                                </a:rPr>
                                <m:t>γ</m:t>
                              </m:r>
                            </m:e>
                            <m:sub>
                              <m:r>
                                <a:rPr lang="en-US" i="1" dirty="0">
                                  <a:latin typeface="Cambria Math" panose="02040503050406030204" pitchFamily="18" charset="0"/>
                                </a:rPr>
                                <m:t>3</m:t>
                              </m:r>
                            </m:sub>
                          </m:sSub>
                          <m:r>
                            <m:rPr>
                              <m:sty m:val="p"/>
                            </m:rPr>
                            <a:rPr lang="en-US" dirty="0">
                              <a:latin typeface="Cambria Math" panose="02040503050406030204" pitchFamily="18" charset="0"/>
                            </a:rPr>
                            <m:t>A</m:t>
                          </m:r>
                          <m:r>
                            <a:rPr lang="en-US" dirty="0">
                              <a:latin typeface="Cambria Math" panose="02040503050406030204" pitchFamily="18" charset="0"/>
                            </a:rPr>
                            <m:t>∗</m:t>
                          </m:r>
                          <m:r>
                            <m:rPr>
                              <m:sty m:val="p"/>
                            </m:rPr>
                            <a:rPr lang="en-US" dirty="0">
                              <a:latin typeface="Cambria Math"/>
                            </a:rPr>
                            <m:t>U</m:t>
                          </m:r>
                          <m:r>
                            <a:rPr lang="en-US" dirty="0">
                              <a:latin typeface="Cambria Math"/>
                            </a:rPr>
                            <m:t>)</m:t>
                          </m:r>
                        </m:den>
                      </m:f>
                    </m:oMath>
                  </m:oMathPara>
                </a14:m>
                <a:endParaRPr lang="en-US" dirty="0"/>
              </a:p>
              <a:p>
                <a:pPr marL="0" indent="0" fontAlgn="base">
                  <a:lnSpc>
                    <a:spcPct val="100000"/>
                  </a:lnSpc>
                  <a:buNone/>
                </a:pPr>
                <a:r>
                  <a:rPr lang="en-US" dirty="0"/>
                  <a:t>Generate </a:t>
                </a:r>
                <a:r>
                  <a:rPr lang="en-US" dirty="0" smtClean="0"/>
                  <a:t>S </a:t>
                </a:r>
                <a:r>
                  <a:rPr lang="en-US" dirty="0"/>
                  <a:t>for each person </a:t>
                </a:r>
                <a:r>
                  <a:rPr lang="en-US" i="1" dirty="0"/>
                  <a:t>i</a:t>
                </a:r>
                <a:r>
                  <a:rPr lang="en-US" dirty="0"/>
                  <a:t>:</a:t>
                </a:r>
              </a:p>
              <a:p>
                <a:pPr lvl="1" fontAlgn="base">
                  <a:lnSpc>
                    <a:spcPct val="100000"/>
                  </a:lnSpc>
                </a:pPr>
                <a:r>
                  <a:rPr lang="en-US" dirty="0"/>
                  <a:t>Generate a random number from a uniform distribution (R1</a:t>
                </a:r>
                <a:r>
                  <a:rPr lang="en-US" baseline="-25000" dirty="0"/>
                  <a:t>i</a:t>
                </a:r>
                <a:r>
                  <a:rPr lang="en-US" dirty="0"/>
                  <a:t>~U[0,1)) </a:t>
                </a:r>
              </a:p>
              <a:p>
                <a:pPr lvl="1" fontAlgn="base">
                  <a:lnSpc>
                    <a:spcPct val="100000"/>
                  </a:lnSpc>
                </a:pPr>
                <a:r>
                  <a:rPr lang="en-US" dirty="0"/>
                  <a:t>Assign person</a:t>
                </a:r>
                <a:r>
                  <a:rPr lang="en-US" i="1" dirty="0"/>
                  <a:t> </a:t>
                </a:r>
                <a:r>
                  <a:rPr lang="en-US" i="1" dirty="0" err="1"/>
                  <a:t>i</a:t>
                </a:r>
                <a:r>
                  <a:rPr lang="en-US" dirty="0"/>
                  <a:t> </a:t>
                </a:r>
                <a:r>
                  <a:rPr lang="en-US" dirty="0" smtClean="0"/>
                  <a:t>S=1 </a:t>
                </a:r>
                <a:r>
                  <a:rPr lang="en-US" dirty="0"/>
                  <a:t>if </a:t>
                </a:r>
                <a:r>
                  <a:rPr lang="en-US" dirty="0" smtClean="0"/>
                  <a:t>P(S)</a:t>
                </a:r>
                <a:r>
                  <a:rPr lang="en-US" baseline="-25000" dirty="0" err="1" smtClean="0"/>
                  <a:t>i</a:t>
                </a:r>
                <a:r>
                  <a:rPr lang="en-US" dirty="0" smtClean="0"/>
                  <a:t> </a:t>
                </a:r>
                <a:r>
                  <a:rPr lang="en-US" dirty="0"/>
                  <a:t>&gt; R1</a:t>
                </a:r>
                <a:r>
                  <a:rPr lang="en-US" baseline="-25000" dirty="0"/>
                  <a:t>i</a:t>
                </a:r>
                <a:r>
                  <a:rPr lang="en-US" dirty="0"/>
                  <a:t>; otherwise </a:t>
                </a:r>
                <a:r>
                  <a:rPr lang="en-US" dirty="0" smtClean="0"/>
                  <a:t>S=0</a:t>
                </a:r>
                <a:r>
                  <a:rPr lang="en-US" dirty="0"/>
                  <a:t> </a:t>
                </a:r>
                <a:endParaRPr lang="en-US" dirty="0" smtClean="0"/>
              </a:p>
              <a:p>
                <a:pPr marL="0" indent="0">
                  <a:lnSpc>
                    <a:spcPct val="100000"/>
                  </a:lnSpc>
                  <a:spcAft>
                    <a:spcPts val="0"/>
                  </a:spcAft>
                  <a:buNone/>
                </a:pPr>
                <a:r>
                  <a:rPr lang="en-US" sz="2000" dirty="0" smtClean="0">
                    <a:solidFill>
                      <a:schemeClr val="accent4">
                        <a:lumMod val="50000"/>
                      </a:schemeClr>
                    </a:solidFill>
                    <a:latin typeface="Courier New" panose="02070309020205020404" pitchFamily="49" charset="0"/>
                    <a:cs typeface="Courier New" panose="02070309020205020404" pitchFamily="49" charset="0"/>
                  </a:rPr>
                  <a:t>*</a:t>
                </a:r>
                <a:r>
                  <a:rPr lang="en-US" sz="2000" dirty="0">
                    <a:solidFill>
                      <a:schemeClr val="accent4">
                        <a:lumMod val="50000"/>
                      </a:schemeClr>
                    </a:solidFill>
                    <a:latin typeface="Courier New" panose="02070309020205020404" pitchFamily="49" charset="0"/>
                    <a:cs typeface="Courier New" panose="02070309020205020404" pitchFamily="49" charset="0"/>
                  </a:rPr>
                  <a:t>Generate S</a:t>
                </a:r>
              </a:p>
              <a:p>
                <a:pPr marL="0" indent="0">
                  <a:lnSpc>
                    <a:spcPct val="100000"/>
                  </a:lnSpc>
                  <a:spcAft>
                    <a:spcPts val="0"/>
                  </a:spcAft>
                  <a:buNone/>
                </a:pPr>
                <a:r>
                  <a:rPr lang="en-US" sz="2000" dirty="0">
                    <a:solidFill>
                      <a:schemeClr val="accent4">
                        <a:lumMod val="50000"/>
                      </a:schemeClr>
                    </a:solidFill>
                    <a:latin typeface="Courier New" panose="02070309020205020404" pitchFamily="49" charset="0"/>
                    <a:cs typeface="Courier New" panose="02070309020205020404" pitchFamily="49" charset="0"/>
                  </a:rPr>
                  <a:t>*First, generate P(S)</a:t>
                </a:r>
              </a:p>
              <a:p>
                <a:pPr marL="0" indent="0">
                  <a:lnSpc>
                    <a:spcPct val="100000"/>
                  </a:lnSpc>
                  <a:spcAft>
                    <a:spcPts val="0"/>
                  </a:spcAft>
                  <a:buNone/>
                </a:pPr>
                <a:r>
                  <a:rPr lang="en-US" sz="2000" dirty="0">
                    <a:solidFill>
                      <a:schemeClr val="accent4">
                        <a:lumMod val="50000"/>
                      </a:schemeClr>
                    </a:solidFill>
                    <a:latin typeface="Courier New" panose="02070309020205020404" pitchFamily="49" charset="0"/>
                    <a:cs typeface="Courier New" panose="02070309020205020404" pitchFamily="49" charset="0"/>
                  </a:rPr>
                  <a:t>*Next, assign each person S status based on P(S)</a:t>
                </a:r>
              </a:p>
              <a:p>
                <a:pPr marL="0" indent="0">
                  <a:lnSpc>
                    <a:spcPct val="100000"/>
                  </a:lnSpc>
                  <a:spcAft>
                    <a:spcPts val="0"/>
                  </a:spcAft>
                  <a:buNone/>
                </a:pPr>
                <a:r>
                  <a:rPr lang="en-US" sz="2000" dirty="0">
                    <a:solidFill>
                      <a:schemeClr val="accent4">
                        <a:lumMod val="50000"/>
                      </a:schemeClr>
                    </a:solidFill>
                    <a:latin typeface="Courier New" panose="02070309020205020404" pitchFamily="49" charset="0"/>
                    <a:cs typeface="Courier New" panose="02070309020205020404" pitchFamily="49" charset="0"/>
                  </a:rPr>
                  <a:t>gen P_S = </a:t>
                </a:r>
                <a:r>
                  <a:rPr lang="en-US" sz="2000" dirty="0" err="1">
                    <a:solidFill>
                      <a:schemeClr val="accent4">
                        <a:lumMod val="50000"/>
                      </a:schemeClr>
                    </a:solidFill>
                    <a:latin typeface="Courier New" panose="02070309020205020404" pitchFamily="49" charset="0"/>
                    <a:cs typeface="Courier New" panose="02070309020205020404" pitchFamily="49" charset="0"/>
                  </a:rPr>
                  <a:t>exp</a:t>
                </a:r>
                <a:r>
                  <a:rPr lang="en-US" sz="2000" dirty="0">
                    <a:solidFill>
                      <a:schemeClr val="accent4">
                        <a:lumMod val="50000"/>
                      </a:schemeClr>
                    </a:solidFill>
                    <a:latin typeface="Courier New" panose="02070309020205020404" pitchFamily="49" charset="0"/>
                    <a:cs typeface="Courier New" panose="02070309020205020404" pitchFamily="49" charset="0"/>
                  </a:rPr>
                  <a:t>(`g0' + `g1'*A + `g2'*U + `g3'*U*A)/(1 + </a:t>
                </a:r>
                <a:r>
                  <a:rPr lang="en-US" sz="2000" dirty="0" err="1">
                    <a:solidFill>
                      <a:schemeClr val="accent4">
                        <a:lumMod val="50000"/>
                      </a:schemeClr>
                    </a:solidFill>
                    <a:latin typeface="Courier New" panose="02070309020205020404" pitchFamily="49" charset="0"/>
                    <a:cs typeface="Courier New" panose="02070309020205020404" pitchFamily="49" charset="0"/>
                  </a:rPr>
                  <a:t>exp</a:t>
                </a:r>
                <a:r>
                  <a:rPr lang="en-US" sz="2000" dirty="0">
                    <a:solidFill>
                      <a:schemeClr val="accent4">
                        <a:lumMod val="50000"/>
                      </a:schemeClr>
                    </a:solidFill>
                    <a:latin typeface="Courier New" panose="02070309020205020404" pitchFamily="49" charset="0"/>
                    <a:cs typeface="Courier New" panose="02070309020205020404" pitchFamily="49" charset="0"/>
                  </a:rPr>
                  <a:t>(`g0' + `g1'*A + `g2'*U + `g3'*U*A))			</a:t>
                </a:r>
              </a:p>
              <a:p>
                <a:pPr marL="0" indent="0">
                  <a:lnSpc>
                    <a:spcPct val="100000"/>
                  </a:lnSpc>
                  <a:spcAft>
                    <a:spcPts val="0"/>
                  </a:spcAft>
                  <a:buNone/>
                </a:pPr>
                <a:r>
                  <a:rPr lang="en-US" sz="2000" dirty="0">
                    <a:solidFill>
                      <a:schemeClr val="accent4">
                        <a:lumMod val="50000"/>
                      </a:schemeClr>
                    </a:solidFill>
                    <a:latin typeface="Courier New" panose="02070309020205020404" pitchFamily="49" charset="0"/>
                    <a:cs typeface="Courier New" panose="02070309020205020404" pitchFamily="49" charset="0"/>
                  </a:rPr>
                  <a:t>gen S = </a:t>
                </a:r>
                <a:r>
                  <a:rPr lang="en-US" sz="2000" dirty="0" err="1">
                    <a:solidFill>
                      <a:schemeClr val="accent4">
                        <a:lumMod val="50000"/>
                      </a:schemeClr>
                    </a:solidFill>
                    <a:latin typeface="Courier New" panose="02070309020205020404" pitchFamily="49" charset="0"/>
                    <a:cs typeface="Courier New" panose="02070309020205020404" pitchFamily="49" charset="0"/>
                  </a:rPr>
                  <a:t>runiform</a:t>
                </a:r>
                <a:r>
                  <a:rPr lang="en-US" sz="2000" dirty="0">
                    <a:solidFill>
                      <a:schemeClr val="accent4">
                        <a:lumMod val="50000"/>
                      </a:schemeClr>
                    </a:solidFill>
                    <a:latin typeface="Courier New" panose="02070309020205020404" pitchFamily="49" charset="0"/>
                    <a:cs typeface="Courier New" panose="02070309020205020404" pitchFamily="49" charset="0"/>
                  </a:rPr>
                  <a:t>()&lt;P_S</a:t>
                </a:r>
              </a:p>
              <a:p>
                <a:pPr marL="0" indent="0">
                  <a:lnSpc>
                    <a:spcPct val="100000"/>
                  </a:lnSpc>
                  <a:spcAft>
                    <a:spcPts val="0"/>
                  </a:spcAft>
                  <a:buNone/>
                </a:pPr>
                <a:endParaRPr lang="en-US" sz="2000" dirty="0">
                  <a:solidFill>
                    <a:schemeClr val="accent4">
                      <a:lumMod val="50000"/>
                    </a:schemeClr>
                  </a:solidFill>
                  <a:latin typeface="Courier New" panose="02070309020205020404" pitchFamily="49" charset="0"/>
                  <a:cs typeface="Courier New" panose="02070309020205020404" pitchFamily="49" charset="0"/>
                </a:endParaRPr>
              </a:p>
              <a:p>
                <a:pPr>
                  <a:lnSpc>
                    <a:spcPct val="100000"/>
                  </a:lnSpc>
                  <a:spcAft>
                    <a:spcPts val="0"/>
                  </a:spcAft>
                </a:pPr>
                <a:endParaRPr lang="en-US" sz="2000" dirty="0">
                  <a:solidFill>
                    <a:schemeClr val="accent4">
                      <a:lumMod val="50000"/>
                    </a:schemeClr>
                  </a:solidFill>
                  <a:latin typeface="Courier New" panose="02070309020205020404" pitchFamily="49" charset="0"/>
                  <a:cs typeface="Courier New" panose="02070309020205020404" pitchFamily="49" charset="0"/>
                </a:endParaRPr>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552893" y="895034"/>
                <a:ext cx="11068493" cy="4440191"/>
              </a:xfrm>
              <a:blipFill>
                <a:blip r:embed="rId3"/>
                <a:stretch>
                  <a:fillRect l="-882" t="-962" r="-1377" b="-23901"/>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7BCC8D0D-EAEC-449D-9161-023DFF90F2E2}" type="slidenum">
              <a:rPr lang="en-US" sz="1600" smtClean="0"/>
              <a:pPr/>
              <a:t>49</a:t>
            </a:fld>
            <a:endParaRPr lang="en-US" sz="1600" dirty="0"/>
          </a:p>
        </p:txBody>
      </p:sp>
      <p:sp>
        <p:nvSpPr>
          <p:cNvPr id="6" name="Rounded Rectangle 4"/>
          <p:cNvSpPr/>
          <p:nvPr/>
        </p:nvSpPr>
        <p:spPr>
          <a:xfrm>
            <a:off x="552893" y="349283"/>
            <a:ext cx="11181907" cy="548640"/>
          </a:xfrm>
          <a:prstGeom prst="rect">
            <a:avLst/>
          </a:prstGeom>
          <a:solidFill>
            <a:srgbClr val="66CCFF">
              <a:alpha val="80000"/>
            </a:srgbClr>
          </a:solidFill>
          <a:ln>
            <a:solidFill>
              <a:srgbClr val="0000FF"/>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82880" tIns="91440" rIns="182880" bIns="91440" numCol="1" spcCol="1270" anchor="ctr" anchorCtr="0">
            <a:noAutofit/>
          </a:bodyPr>
          <a:lstStyle/>
          <a:p>
            <a:pPr defTabSz="800100">
              <a:lnSpc>
                <a:spcPct val="110000"/>
              </a:lnSpc>
              <a:spcBef>
                <a:spcPct val="0"/>
              </a:spcBef>
              <a:spcAft>
                <a:spcPts val="600"/>
              </a:spcAft>
            </a:pPr>
            <a:r>
              <a:rPr lang="en-US" sz="2200" b="1" dirty="0">
                <a:latin typeface="Arial" panose="020B0604020202020204" pitchFamily="34" charset="0"/>
                <a:cs typeface="Arial" panose="020B0604020202020204" pitchFamily="34" charset="0"/>
              </a:rPr>
              <a:t>3. Generate data according to specified rules</a:t>
            </a:r>
            <a:endParaRPr lang="en-US" sz="2200" dirty="0">
              <a:latin typeface="Arial" panose="020B0604020202020204" pitchFamily="34" charset="0"/>
              <a:cs typeface="Arial" panose="020B0604020202020204" pitchFamily="34" charset="0"/>
            </a:endParaRPr>
          </a:p>
        </p:txBody>
      </p:sp>
      <p:grpSp>
        <p:nvGrpSpPr>
          <p:cNvPr id="26" name="Group 25"/>
          <p:cNvGrpSpPr/>
          <p:nvPr/>
        </p:nvGrpSpPr>
        <p:grpSpPr>
          <a:xfrm>
            <a:off x="6174814" y="1443674"/>
            <a:ext cx="6017186" cy="1473465"/>
            <a:chOff x="9133008" y="3067256"/>
            <a:chExt cx="6017186" cy="1473465"/>
          </a:xfrm>
        </p:grpSpPr>
        <p:sp>
          <p:nvSpPr>
            <p:cNvPr id="27" name="TextBox 26"/>
            <p:cNvSpPr txBox="1"/>
            <p:nvPr/>
          </p:nvSpPr>
          <p:spPr>
            <a:xfrm>
              <a:off x="9361610" y="3089353"/>
              <a:ext cx="1280159" cy="338554"/>
            </a:xfrm>
            <a:prstGeom prst="rect">
              <a:avLst/>
            </a:prstGeom>
            <a:noFill/>
          </p:spPr>
          <p:txBody>
            <a:bodyPr wrap="square" rtlCol="0" anchor="ctr">
              <a:spAutoFit/>
            </a:bodyPr>
            <a:lstStyle/>
            <a:p>
              <a:pPr algn="r"/>
              <a:r>
                <a:rPr lang="en-US" sz="1600" dirty="0" smtClean="0">
                  <a:latin typeface="+mj-lt"/>
                </a:rPr>
                <a:t>Anxiety (A)</a:t>
              </a:r>
              <a:endParaRPr lang="en-US" sz="1600" dirty="0">
                <a:latin typeface="+mj-lt"/>
              </a:endParaRPr>
            </a:p>
          </p:txBody>
        </p:sp>
        <p:sp>
          <p:nvSpPr>
            <p:cNvPr id="28" name="TextBox 27"/>
            <p:cNvSpPr txBox="1"/>
            <p:nvPr/>
          </p:nvSpPr>
          <p:spPr>
            <a:xfrm>
              <a:off x="11720475" y="3343673"/>
              <a:ext cx="1520909" cy="584775"/>
            </a:xfrm>
            <a:prstGeom prst="rect">
              <a:avLst/>
            </a:prstGeom>
            <a:noFill/>
            <a:ln>
              <a:solidFill>
                <a:schemeClr val="tx1"/>
              </a:solidFill>
            </a:ln>
          </p:spPr>
          <p:txBody>
            <a:bodyPr wrap="square" rtlCol="0">
              <a:spAutoFit/>
            </a:bodyPr>
            <a:lstStyle/>
            <a:p>
              <a:pPr algn="ctr"/>
              <a:r>
                <a:rPr lang="en-US" sz="1600" dirty="0">
                  <a:latin typeface="+mj-lt"/>
                </a:rPr>
                <a:t>Memory </a:t>
              </a:r>
              <a:r>
                <a:rPr lang="en-US" sz="1600" dirty="0" smtClean="0">
                  <a:latin typeface="+mj-lt"/>
                </a:rPr>
                <a:t>complaints (S)</a:t>
              </a:r>
              <a:endParaRPr lang="en-US" sz="1600" dirty="0">
                <a:latin typeface="+mj-lt"/>
              </a:endParaRPr>
            </a:p>
          </p:txBody>
        </p:sp>
        <p:sp>
          <p:nvSpPr>
            <p:cNvPr id="29" name="TextBox 28"/>
            <p:cNvSpPr txBox="1"/>
            <p:nvPr/>
          </p:nvSpPr>
          <p:spPr>
            <a:xfrm>
              <a:off x="9133008" y="3955946"/>
              <a:ext cx="1737360" cy="584775"/>
            </a:xfrm>
            <a:prstGeom prst="rect">
              <a:avLst/>
            </a:prstGeom>
            <a:noFill/>
          </p:spPr>
          <p:txBody>
            <a:bodyPr wrap="square" rtlCol="0">
              <a:spAutoFit/>
            </a:bodyPr>
            <a:lstStyle/>
            <a:p>
              <a:pPr algn="ctr"/>
              <a:r>
                <a:rPr lang="en-US" sz="1600" dirty="0">
                  <a:latin typeface="+mj-lt"/>
                </a:rPr>
                <a:t>Cerebrovascular </a:t>
              </a:r>
              <a:r>
                <a:rPr lang="en-US" sz="1600" dirty="0" smtClean="0">
                  <a:latin typeface="+mj-lt"/>
                </a:rPr>
                <a:t>disease (U)</a:t>
              </a:r>
              <a:endParaRPr lang="en-US" sz="1600" dirty="0">
                <a:latin typeface="+mj-lt"/>
              </a:endParaRPr>
            </a:p>
          </p:txBody>
        </p:sp>
        <p:sp>
          <p:nvSpPr>
            <p:cNvPr id="30" name="TextBox 29"/>
            <p:cNvSpPr txBox="1"/>
            <p:nvPr/>
          </p:nvSpPr>
          <p:spPr>
            <a:xfrm>
              <a:off x="13350283" y="3534218"/>
              <a:ext cx="1799911" cy="338554"/>
            </a:xfrm>
            <a:prstGeom prst="rect">
              <a:avLst/>
            </a:prstGeom>
            <a:noFill/>
          </p:spPr>
          <p:txBody>
            <a:bodyPr wrap="square" rtlCol="0">
              <a:spAutoFit/>
            </a:bodyPr>
            <a:lstStyle/>
            <a:p>
              <a:pPr algn="ctr"/>
              <a:r>
                <a:rPr lang="en-US" sz="1600" dirty="0">
                  <a:latin typeface="+mj-lt"/>
                </a:rPr>
                <a:t>Acute </a:t>
              </a:r>
              <a:r>
                <a:rPr lang="en-US" sz="1600" dirty="0" smtClean="0">
                  <a:latin typeface="+mj-lt"/>
                </a:rPr>
                <a:t>stroke (Y)</a:t>
              </a:r>
              <a:endParaRPr lang="en-US" sz="1600" dirty="0">
                <a:latin typeface="+mj-lt"/>
              </a:endParaRPr>
            </a:p>
          </p:txBody>
        </p:sp>
        <p:cxnSp>
          <p:nvCxnSpPr>
            <p:cNvPr id="31" name="Straight Arrow Connector 30"/>
            <p:cNvCxnSpPr>
              <a:stCxn id="27" idx="3"/>
              <a:endCxn id="28" idx="1"/>
            </p:cNvCxnSpPr>
            <p:nvPr/>
          </p:nvCxnSpPr>
          <p:spPr>
            <a:xfrm>
              <a:off x="10641768" y="3258631"/>
              <a:ext cx="1078708" cy="382223"/>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9" idx="3"/>
              <a:endCxn id="28" idx="1"/>
            </p:cNvCxnSpPr>
            <p:nvPr/>
          </p:nvCxnSpPr>
          <p:spPr>
            <a:xfrm flipV="1">
              <a:off x="10870368" y="3640853"/>
              <a:ext cx="850108" cy="60748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12"/>
            <p:cNvCxnSpPr>
              <a:stCxn id="29" idx="3"/>
              <a:endCxn id="30" idx="2"/>
            </p:cNvCxnSpPr>
            <p:nvPr/>
          </p:nvCxnSpPr>
          <p:spPr>
            <a:xfrm flipV="1">
              <a:off x="10870368" y="3872773"/>
              <a:ext cx="3165716" cy="375561"/>
            </a:xfrm>
            <a:prstGeom prst="curvedConnector2">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11012999" y="3067256"/>
                  <a:ext cx="227379"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1600" i="1" dirty="0">
                                <a:latin typeface="Cambria Math" panose="02040503050406030204" pitchFamily="18" charset="0"/>
                              </a:rPr>
                            </m:ctrlPr>
                          </m:sSubPr>
                          <m:e>
                            <m:r>
                              <m:rPr>
                                <m:sty m:val="p"/>
                              </m:rPr>
                              <a:rPr lang="en-US" sz="1600" dirty="0">
                                <a:latin typeface="Cambria Math"/>
                                <a:ea typeface="Cambria Math"/>
                              </a:rPr>
                              <m:t>γ</m:t>
                            </m:r>
                          </m:e>
                          <m:sub>
                            <m:r>
                              <a:rPr lang="en-US" sz="1600" i="1" dirty="0">
                                <a:latin typeface="Cambria Math"/>
                              </a:rPr>
                              <m:t>1</m:t>
                            </m:r>
                          </m:sub>
                        </m:sSub>
                      </m:oMath>
                    </m:oMathPara>
                  </a14:m>
                  <a:endParaRPr lang="en-US" sz="1600" dirty="0">
                    <a:latin typeface="+mj-lt"/>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11012999" y="3067256"/>
                  <a:ext cx="227379" cy="338554"/>
                </a:xfrm>
                <a:prstGeom prst="rect">
                  <a:avLst/>
                </a:prstGeom>
                <a:blipFill>
                  <a:blip r:embed="rId4"/>
                  <a:stretch>
                    <a:fillRect l="-34211" b="-17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11056331" y="3633141"/>
                  <a:ext cx="227379"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1600" i="1" dirty="0">
                                <a:latin typeface="Cambria Math" panose="02040503050406030204" pitchFamily="18" charset="0"/>
                              </a:rPr>
                            </m:ctrlPr>
                          </m:sSubPr>
                          <m:e>
                            <m:r>
                              <m:rPr>
                                <m:sty m:val="p"/>
                              </m:rPr>
                              <a:rPr lang="en-US" sz="1600" dirty="0">
                                <a:latin typeface="Cambria Math"/>
                                <a:ea typeface="Cambria Math"/>
                              </a:rPr>
                              <m:t>γ</m:t>
                            </m:r>
                          </m:e>
                          <m:sub>
                            <m:r>
                              <a:rPr lang="en-US" sz="1600" i="1" dirty="0">
                                <a:latin typeface="Cambria Math"/>
                              </a:rPr>
                              <m:t>2</m:t>
                            </m:r>
                          </m:sub>
                        </m:sSub>
                      </m:oMath>
                    </m:oMathPara>
                  </a14:m>
                  <a:endParaRPr lang="en-US" sz="1600" dirty="0">
                    <a:latin typeface="+mj-lt"/>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11056331" y="3633141"/>
                  <a:ext cx="227379" cy="338554"/>
                </a:xfrm>
                <a:prstGeom prst="rect">
                  <a:avLst/>
                </a:prstGeom>
                <a:blipFill>
                  <a:blip r:embed="rId5"/>
                  <a:stretch>
                    <a:fillRect l="-34211" b="-17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12408230" y="4184265"/>
                  <a:ext cx="227379"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1600" i="1" dirty="0">
                                <a:latin typeface="Cambria Math" panose="02040503050406030204" pitchFamily="18" charset="0"/>
                              </a:rPr>
                            </m:ctrlPr>
                          </m:sSubPr>
                          <m:e>
                            <m:r>
                              <m:rPr>
                                <m:sty m:val="p"/>
                              </m:rPr>
                              <a:rPr lang="en-US" sz="1600" dirty="0">
                                <a:latin typeface="Cambria Math"/>
                                <a:ea typeface="Cambria Math"/>
                              </a:rPr>
                              <m:t>β</m:t>
                            </m:r>
                          </m:e>
                          <m:sub>
                            <m:r>
                              <a:rPr lang="en-US" sz="1600" i="1" dirty="0">
                                <a:latin typeface="Cambria Math"/>
                                <a:ea typeface="Cambria Math"/>
                              </a:rPr>
                              <m:t>2</m:t>
                            </m:r>
                          </m:sub>
                        </m:sSub>
                      </m:oMath>
                    </m:oMathPara>
                  </a14:m>
                  <a:endParaRPr lang="en-US" sz="1600" dirty="0">
                    <a:latin typeface="+mj-lt"/>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12408230" y="4184265"/>
                  <a:ext cx="227379" cy="338554"/>
                </a:xfrm>
                <a:prstGeom prst="rect">
                  <a:avLst/>
                </a:prstGeom>
                <a:blipFill>
                  <a:blip r:embed="rId6"/>
                  <a:stretch>
                    <a:fillRect l="-48649" b="-12727"/>
                  </a:stretch>
                </a:blipFill>
              </p:spPr>
              <p:txBody>
                <a:bodyPr/>
                <a:lstStyle/>
                <a:p>
                  <a:r>
                    <a:rPr lang="en-US">
                      <a:noFill/>
                    </a:rPr>
                    <a:t> </a:t>
                  </a:r>
                </a:p>
              </p:txBody>
            </p:sp>
          </mc:Fallback>
        </mc:AlternateContent>
      </p:grpSp>
    </p:spTree>
    <p:extLst>
      <p:ext uri="{BB962C8B-B14F-4D97-AF65-F5344CB8AC3E}">
        <p14:creationId xmlns:p14="http://schemas.microsoft.com/office/powerpoint/2010/main" val="37346846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65759" y="2103304"/>
            <a:ext cx="11471565" cy="1739347"/>
          </a:xfrm>
        </p:spPr>
        <p:txBody>
          <a:bodyPr>
            <a:noAutofit/>
          </a:bodyPr>
          <a:lstStyle/>
          <a:p>
            <a:pPr algn="l">
              <a:lnSpc>
                <a:spcPct val="100000"/>
              </a:lnSpc>
            </a:pPr>
            <a:r>
              <a:rPr lang="en-US" sz="3200" cap="none" dirty="0">
                <a:latin typeface="Verdana" panose="020B0604030504040204" pitchFamily="34" charset="0"/>
                <a:ea typeface="Verdana" panose="020B0604030504040204" pitchFamily="34" charset="0"/>
                <a:cs typeface="Verdana" panose="020B0604030504040204" pitchFamily="34" charset="0"/>
              </a:rPr>
              <a:t>Steps for using Monte Carlo simulations for quantitative bias analysis from a </a:t>
            </a:r>
            <a:r>
              <a:rPr lang="en-US" sz="3200" cap="none" dirty="0" smtClean="0">
                <a:solidFill>
                  <a:srgbClr val="17406D"/>
                </a:solidFill>
                <a:latin typeface="Verdana" panose="020B0604030504040204" pitchFamily="34" charset="0"/>
                <a:ea typeface="Verdana" panose="020B0604030504040204" pitchFamily="34" charset="0"/>
                <a:cs typeface="Verdana" panose="020B0604030504040204" pitchFamily="34" charset="0"/>
              </a:rPr>
              <a:t>simulated </a:t>
            </a:r>
            <a:r>
              <a:rPr lang="en-US" sz="3200" cap="none" dirty="0">
                <a:solidFill>
                  <a:srgbClr val="17406D"/>
                </a:solidFill>
                <a:latin typeface="Verdana" panose="020B0604030504040204" pitchFamily="34" charset="0"/>
                <a:ea typeface="Verdana" panose="020B0604030504040204" pitchFamily="34" charset="0"/>
                <a:cs typeface="Verdana" panose="020B0604030504040204" pitchFamily="34" charset="0"/>
              </a:rPr>
              <a:t>data set</a:t>
            </a:r>
            <a:endParaRPr lang="en-US" sz="3200" dirty="0">
              <a:solidFill>
                <a:srgbClr val="17406D"/>
              </a:solidFill>
            </a:endParaRPr>
          </a:p>
        </p:txBody>
      </p:sp>
      <p:sp>
        <p:nvSpPr>
          <p:cNvPr id="6" name="Subtitle 5"/>
          <p:cNvSpPr>
            <a:spLocks noGrp="1"/>
          </p:cNvSpPr>
          <p:nvPr>
            <p:ph type="subTitle" idx="1"/>
          </p:nvPr>
        </p:nvSpPr>
        <p:spPr/>
        <p:txBody>
          <a:bodyPr/>
          <a:lstStyle/>
          <a:p>
            <a:endParaRPr lang="en-US" dirty="0"/>
          </a:p>
        </p:txBody>
      </p:sp>
      <p:sp>
        <p:nvSpPr>
          <p:cNvPr id="4" name="Slide Number Placeholder 3"/>
          <p:cNvSpPr>
            <a:spLocks noGrp="1"/>
          </p:cNvSpPr>
          <p:nvPr>
            <p:ph type="sldNum" sz="quarter" idx="4294967295"/>
          </p:nvPr>
        </p:nvSpPr>
        <p:spPr>
          <a:xfrm>
            <a:off x="0" y="6453188"/>
            <a:ext cx="327025" cy="155575"/>
          </a:xfrm>
        </p:spPr>
        <p:txBody>
          <a:bodyPr/>
          <a:lstStyle/>
          <a:p>
            <a:fld id="{7BCC8D0D-EAEC-449D-9161-023DFF90F2E2}" type="slidenum">
              <a:rPr lang="en-US" smtClean="0"/>
              <a:pPr/>
              <a:t>5</a:t>
            </a:fld>
            <a:endParaRPr lang="en-US" dirty="0"/>
          </a:p>
        </p:txBody>
      </p:sp>
    </p:spTree>
    <p:extLst>
      <p:ext uri="{BB962C8B-B14F-4D97-AF65-F5344CB8AC3E}">
        <p14:creationId xmlns:p14="http://schemas.microsoft.com/office/powerpoint/2010/main" val="2431739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552893" y="928309"/>
                <a:ext cx="11068493" cy="4440191"/>
              </a:xfrm>
            </p:spPr>
            <p:txBody>
              <a:bodyPr/>
              <a:lstStyle/>
              <a:p>
                <a:pPr marL="0" indent="0">
                  <a:lnSpc>
                    <a:spcPct val="114000"/>
                  </a:lnSpc>
                  <a:spcAft>
                    <a:spcPts val="600"/>
                  </a:spcAft>
                  <a:buNone/>
                </a:pPr>
                <a:r>
                  <a:rPr lang="en-US" dirty="0" smtClean="0"/>
                  <a:t>Generate the Acute Stroke (Y)</a:t>
                </a:r>
              </a:p>
              <a:p>
                <a:pPr marL="0" indent="0">
                  <a:lnSpc>
                    <a:spcPct val="114000"/>
                  </a:lnSpc>
                  <a:spcAft>
                    <a:spcPts val="0"/>
                  </a:spcAft>
                  <a:buNone/>
                </a:pPr>
                <a:r>
                  <a:rPr lang="en-US" dirty="0"/>
                  <a:t>Generate </a:t>
                </a:r>
                <a:r>
                  <a:rPr lang="en-US" dirty="0" smtClean="0"/>
                  <a:t>P(Y)</a:t>
                </a:r>
              </a:p>
              <a:p>
                <a:pPr marL="0" indent="0" fontAlgn="base">
                  <a:lnSpc>
                    <a:spcPct val="100000"/>
                  </a:lnSpc>
                  <a:buNone/>
                </a:pPr>
                <a14:m>
                  <m:oMathPara xmlns:m="http://schemas.openxmlformats.org/officeDocument/2006/math">
                    <m:oMathParaPr>
                      <m:jc m:val="left"/>
                    </m:oMathParaPr>
                    <m:oMath xmlns:m="http://schemas.openxmlformats.org/officeDocument/2006/math">
                      <m:r>
                        <m:rPr>
                          <m:sty m:val="p"/>
                        </m:rPr>
                        <a:rPr lang="en-US" dirty="0">
                          <a:latin typeface="Cambria Math"/>
                        </a:rPr>
                        <m:t>P</m:t>
                      </m:r>
                      <m:d>
                        <m:dPr>
                          <m:ctrlPr>
                            <a:rPr lang="en-US" i="1" dirty="0">
                              <a:latin typeface="Cambria Math" panose="02040503050406030204" pitchFamily="18" charset="0"/>
                            </a:rPr>
                          </m:ctrlPr>
                        </m:dPr>
                        <m:e>
                          <m:r>
                            <m:rPr>
                              <m:sty m:val="p"/>
                            </m:rPr>
                            <a:rPr lang="en-US" b="0" i="0" dirty="0" smtClean="0">
                              <a:latin typeface="Cambria Math" panose="02040503050406030204" pitchFamily="18" charset="0"/>
                            </a:rPr>
                            <m:t>Y</m:t>
                          </m:r>
                        </m:e>
                      </m:d>
                      <m:r>
                        <a:rPr lang="en-US" dirty="0">
                          <a:latin typeface="Cambria Math"/>
                        </a:rPr>
                        <m:t>=</m:t>
                      </m:r>
                      <m:f>
                        <m:fPr>
                          <m:ctrlPr>
                            <a:rPr lang="en-US" i="1" dirty="0">
                              <a:latin typeface="Cambria Math" panose="02040503050406030204" pitchFamily="18" charset="0"/>
                            </a:rPr>
                          </m:ctrlPr>
                        </m:fPr>
                        <m:num>
                          <m:r>
                            <m:rPr>
                              <m:sty m:val="p"/>
                            </m:rPr>
                            <a:rPr lang="en-US" dirty="0">
                              <a:latin typeface="Cambria Math"/>
                            </a:rPr>
                            <m:t>exp</m:t>
                          </m:r>
                          <m:r>
                            <a:rPr lang="en-US" dirty="0">
                              <a:latin typeface="Cambria Math"/>
                            </a:rPr>
                            <m:t>(</m:t>
                          </m:r>
                          <m:sSub>
                            <m:sSubPr>
                              <m:ctrlPr>
                                <a:rPr lang="en-US" i="1" dirty="0">
                                  <a:latin typeface="Cambria Math" panose="02040503050406030204" pitchFamily="18" charset="0"/>
                                </a:rPr>
                              </m:ctrlPr>
                            </m:sSubPr>
                            <m:e>
                              <m:r>
                                <m:rPr>
                                  <m:sty m:val="p"/>
                                </m:rPr>
                                <a:rPr lang="en-US" dirty="0">
                                  <a:latin typeface="Cambria Math"/>
                                </a:rPr>
                                <m:t>β</m:t>
                              </m:r>
                            </m:e>
                            <m:sub>
                              <m:r>
                                <a:rPr lang="en-US" i="1" dirty="0">
                                  <a:latin typeface="Cambria Math"/>
                                </a:rPr>
                                <m:t>0</m:t>
                              </m:r>
                            </m:sub>
                          </m:sSub>
                          <m:r>
                            <a:rPr lang="en-US" dirty="0">
                              <a:latin typeface="Cambria Math"/>
                            </a:rPr>
                            <m:t>+</m:t>
                          </m:r>
                          <m:sSub>
                            <m:sSubPr>
                              <m:ctrlPr>
                                <a:rPr lang="en-US" i="1" dirty="0">
                                  <a:latin typeface="Cambria Math" panose="02040503050406030204" pitchFamily="18" charset="0"/>
                                </a:rPr>
                              </m:ctrlPr>
                            </m:sSubPr>
                            <m:e>
                              <m:r>
                                <m:rPr>
                                  <m:sty m:val="p"/>
                                </m:rPr>
                                <a:rPr lang="en-US" dirty="0">
                                  <a:latin typeface="Cambria Math"/>
                                </a:rPr>
                                <m:t>β</m:t>
                              </m:r>
                            </m:e>
                            <m:sub>
                              <m:r>
                                <a:rPr lang="en-US" i="1" dirty="0">
                                  <a:latin typeface="Cambria Math"/>
                                </a:rPr>
                                <m:t>1</m:t>
                              </m:r>
                            </m:sub>
                          </m:sSub>
                          <m:r>
                            <m:rPr>
                              <m:sty m:val="p"/>
                            </m:rPr>
                            <a:rPr lang="en-US" b="0" i="0" dirty="0" smtClean="0">
                              <a:latin typeface="Cambria Math" panose="02040503050406030204" pitchFamily="18" charset="0"/>
                            </a:rPr>
                            <m:t>A</m:t>
                          </m:r>
                          <m:r>
                            <a:rPr lang="en-US" dirty="0">
                              <a:latin typeface="Cambria Math"/>
                            </a:rPr>
                            <m:t>+</m:t>
                          </m:r>
                          <m:sSub>
                            <m:sSubPr>
                              <m:ctrlPr>
                                <a:rPr lang="en-US" i="1" dirty="0">
                                  <a:latin typeface="Cambria Math" panose="02040503050406030204" pitchFamily="18" charset="0"/>
                                </a:rPr>
                              </m:ctrlPr>
                            </m:sSubPr>
                            <m:e>
                              <m:r>
                                <m:rPr>
                                  <m:sty m:val="p"/>
                                </m:rPr>
                                <a:rPr lang="en-US" dirty="0">
                                  <a:latin typeface="Cambria Math"/>
                                </a:rPr>
                                <m:t>β</m:t>
                              </m:r>
                            </m:e>
                            <m:sub>
                              <m:r>
                                <a:rPr lang="en-US" i="1" dirty="0">
                                  <a:latin typeface="Cambria Math"/>
                                </a:rPr>
                                <m:t>2</m:t>
                              </m:r>
                            </m:sub>
                          </m:sSub>
                          <m:r>
                            <m:rPr>
                              <m:sty m:val="p"/>
                            </m:rPr>
                            <a:rPr lang="en-US" dirty="0">
                              <a:latin typeface="Cambria Math"/>
                            </a:rPr>
                            <m:t>U</m:t>
                          </m:r>
                          <m:r>
                            <a:rPr lang="en-US" dirty="0">
                              <a:latin typeface="Cambria Math"/>
                            </a:rPr>
                            <m:t>)</m:t>
                          </m:r>
                        </m:num>
                        <m:den>
                          <m:r>
                            <a:rPr lang="en-US" dirty="0">
                              <a:latin typeface="Cambria Math"/>
                            </a:rPr>
                            <m:t>1+</m:t>
                          </m:r>
                          <m:r>
                            <m:rPr>
                              <m:sty m:val="p"/>
                            </m:rPr>
                            <a:rPr lang="en-US" dirty="0">
                              <a:latin typeface="Cambria Math"/>
                            </a:rPr>
                            <m:t>exp</m:t>
                          </m:r>
                          <m:r>
                            <a:rPr lang="en-US" dirty="0">
                              <a:latin typeface="Cambria Math"/>
                            </a:rPr>
                            <m:t>(</m:t>
                          </m:r>
                          <m:sSub>
                            <m:sSubPr>
                              <m:ctrlPr>
                                <a:rPr lang="en-US" i="1" dirty="0">
                                  <a:latin typeface="Cambria Math" panose="02040503050406030204" pitchFamily="18" charset="0"/>
                                </a:rPr>
                              </m:ctrlPr>
                            </m:sSubPr>
                            <m:e>
                              <m:r>
                                <m:rPr>
                                  <m:sty m:val="p"/>
                                </m:rPr>
                                <a:rPr lang="en-US" dirty="0">
                                  <a:latin typeface="Cambria Math"/>
                                </a:rPr>
                                <m:t>β</m:t>
                              </m:r>
                            </m:e>
                            <m:sub>
                              <m:r>
                                <a:rPr lang="en-US" i="1" dirty="0">
                                  <a:latin typeface="Cambria Math"/>
                                </a:rPr>
                                <m:t>0</m:t>
                              </m:r>
                            </m:sub>
                          </m:sSub>
                          <m:r>
                            <a:rPr lang="en-US" dirty="0">
                              <a:latin typeface="Cambria Math"/>
                            </a:rPr>
                            <m:t>+</m:t>
                          </m:r>
                          <m:sSub>
                            <m:sSubPr>
                              <m:ctrlPr>
                                <a:rPr lang="en-US" i="1" dirty="0">
                                  <a:latin typeface="Cambria Math" panose="02040503050406030204" pitchFamily="18" charset="0"/>
                                </a:rPr>
                              </m:ctrlPr>
                            </m:sSubPr>
                            <m:e>
                              <m:r>
                                <m:rPr>
                                  <m:sty m:val="p"/>
                                </m:rPr>
                                <a:rPr lang="en-US" dirty="0">
                                  <a:latin typeface="Cambria Math"/>
                                </a:rPr>
                                <m:t>β</m:t>
                              </m:r>
                            </m:e>
                            <m:sub>
                              <m:r>
                                <a:rPr lang="en-US" i="1" dirty="0">
                                  <a:latin typeface="Cambria Math"/>
                                </a:rPr>
                                <m:t>1</m:t>
                              </m:r>
                            </m:sub>
                          </m:sSub>
                          <m:r>
                            <m:rPr>
                              <m:sty m:val="p"/>
                            </m:rPr>
                            <a:rPr lang="en-US" b="0" i="0" dirty="0" smtClean="0">
                              <a:latin typeface="Cambria Math" panose="02040503050406030204" pitchFamily="18" charset="0"/>
                            </a:rPr>
                            <m:t>A</m:t>
                          </m:r>
                          <m:r>
                            <a:rPr lang="en-US" dirty="0">
                              <a:latin typeface="Cambria Math"/>
                            </a:rPr>
                            <m:t>+</m:t>
                          </m:r>
                          <m:sSub>
                            <m:sSubPr>
                              <m:ctrlPr>
                                <a:rPr lang="en-US" i="1" dirty="0">
                                  <a:latin typeface="Cambria Math" panose="02040503050406030204" pitchFamily="18" charset="0"/>
                                </a:rPr>
                              </m:ctrlPr>
                            </m:sSubPr>
                            <m:e>
                              <m:r>
                                <m:rPr>
                                  <m:sty m:val="p"/>
                                </m:rPr>
                                <a:rPr lang="en-US" dirty="0">
                                  <a:latin typeface="Cambria Math"/>
                                </a:rPr>
                                <m:t>β</m:t>
                              </m:r>
                            </m:e>
                            <m:sub>
                              <m:r>
                                <a:rPr lang="en-US" i="1" dirty="0">
                                  <a:latin typeface="Cambria Math"/>
                                </a:rPr>
                                <m:t>2</m:t>
                              </m:r>
                            </m:sub>
                          </m:sSub>
                          <m:r>
                            <m:rPr>
                              <m:sty m:val="p"/>
                            </m:rPr>
                            <a:rPr lang="en-US" dirty="0">
                              <a:latin typeface="Cambria Math"/>
                            </a:rPr>
                            <m:t>U</m:t>
                          </m:r>
                          <m:r>
                            <a:rPr lang="en-US" dirty="0">
                              <a:latin typeface="Cambria Math"/>
                            </a:rPr>
                            <m:t>)</m:t>
                          </m:r>
                        </m:den>
                      </m:f>
                    </m:oMath>
                  </m:oMathPara>
                </a14:m>
                <a:endParaRPr lang="en-US" dirty="0"/>
              </a:p>
              <a:p>
                <a:pPr marL="0" indent="0" fontAlgn="base">
                  <a:lnSpc>
                    <a:spcPct val="100000"/>
                  </a:lnSpc>
                  <a:buNone/>
                </a:pPr>
                <a:r>
                  <a:rPr lang="en-US" sz="1400" dirty="0"/>
                  <a:t>*In our DAG </a:t>
                </a:r>
                <a14:m>
                  <m:oMath xmlns:m="http://schemas.openxmlformats.org/officeDocument/2006/math">
                    <m:sSub>
                      <m:sSubPr>
                        <m:ctrlPr>
                          <a:rPr lang="en-US" sz="1400" i="1" dirty="0">
                            <a:latin typeface="Cambria Math" panose="02040503050406030204" pitchFamily="18" charset="0"/>
                          </a:rPr>
                        </m:ctrlPr>
                      </m:sSubPr>
                      <m:e>
                        <m:r>
                          <m:rPr>
                            <m:sty m:val="p"/>
                          </m:rPr>
                          <a:rPr lang="en-US" sz="1400" dirty="0">
                            <a:latin typeface="Cambria Math"/>
                          </a:rPr>
                          <m:t>β</m:t>
                        </m:r>
                      </m:e>
                      <m:sub>
                        <m:r>
                          <a:rPr lang="en-US" sz="1400" i="1" dirty="0">
                            <a:latin typeface="Cambria Math"/>
                          </a:rPr>
                          <m:t>1</m:t>
                        </m:r>
                      </m:sub>
                    </m:sSub>
                    <m:r>
                      <a:rPr lang="en-US" sz="1400" i="1" dirty="0">
                        <a:latin typeface="Cambria Math"/>
                      </a:rPr>
                      <m:t>=0</m:t>
                    </m:r>
                  </m:oMath>
                </a14:m>
                <a:r>
                  <a:rPr lang="en-US" sz="1400" dirty="0"/>
                  <a:t> (no effect of the </a:t>
                </a:r>
                <a:r>
                  <a:rPr lang="en-US" sz="1400" dirty="0" smtClean="0"/>
                  <a:t>A </a:t>
                </a:r>
                <a:r>
                  <a:rPr lang="en-US" sz="1400" dirty="0"/>
                  <a:t>on </a:t>
                </a:r>
                <a:r>
                  <a:rPr lang="en-US" sz="1400" dirty="0" smtClean="0"/>
                  <a:t>Y)</a:t>
                </a:r>
              </a:p>
              <a:p>
                <a:pPr marL="0" indent="0" fontAlgn="base">
                  <a:lnSpc>
                    <a:spcPct val="100000"/>
                  </a:lnSpc>
                  <a:spcAft>
                    <a:spcPts val="600"/>
                  </a:spcAft>
                  <a:buNone/>
                </a:pPr>
                <a:r>
                  <a:rPr lang="en-US" dirty="0"/>
                  <a:t>Generate </a:t>
                </a:r>
                <a:r>
                  <a:rPr lang="en-US" dirty="0" smtClean="0"/>
                  <a:t>Y </a:t>
                </a:r>
                <a:r>
                  <a:rPr lang="en-US" dirty="0"/>
                  <a:t>for each person </a:t>
                </a:r>
                <a:r>
                  <a:rPr lang="en-US" i="1" dirty="0"/>
                  <a:t>i</a:t>
                </a:r>
                <a:r>
                  <a:rPr lang="en-US" dirty="0"/>
                  <a:t>:</a:t>
                </a:r>
              </a:p>
              <a:p>
                <a:pPr lvl="1" fontAlgn="base">
                  <a:lnSpc>
                    <a:spcPct val="100000"/>
                  </a:lnSpc>
                  <a:spcAft>
                    <a:spcPts val="600"/>
                  </a:spcAft>
                </a:pPr>
                <a:r>
                  <a:rPr lang="en-US" dirty="0"/>
                  <a:t>Generate a random number from a uniform distribution (</a:t>
                </a:r>
                <a:r>
                  <a:rPr lang="en-US" dirty="0" smtClean="0"/>
                  <a:t>R2</a:t>
                </a:r>
                <a:r>
                  <a:rPr lang="en-US" baseline="-25000" dirty="0" smtClean="0"/>
                  <a:t>i</a:t>
                </a:r>
                <a:r>
                  <a:rPr lang="en-US" dirty="0" smtClean="0"/>
                  <a:t>~U[0,1</a:t>
                </a:r>
                <a:r>
                  <a:rPr lang="en-US" dirty="0"/>
                  <a:t>)) </a:t>
                </a:r>
              </a:p>
              <a:p>
                <a:pPr lvl="1" fontAlgn="base">
                  <a:lnSpc>
                    <a:spcPct val="100000"/>
                  </a:lnSpc>
                  <a:spcAft>
                    <a:spcPts val="600"/>
                  </a:spcAft>
                </a:pPr>
                <a:r>
                  <a:rPr lang="en-US" dirty="0"/>
                  <a:t>Assign person</a:t>
                </a:r>
                <a:r>
                  <a:rPr lang="en-US" i="1" dirty="0"/>
                  <a:t> </a:t>
                </a:r>
                <a:r>
                  <a:rPr lang="en-US" i="1" dirty="0" err="1"/>
                  <a:t>i</a:t>
                </a:r>
                <a:r>
                  <a:rPr lang="en-US" dirty="0"/>
                  <a:t> </a:t>
                </a:r>
                <a:r>
                  <a:rPr lang="en-US" dirty="0" smtClean="0"/>
                  <a:t>Y=1 </a:t>
                </a:r>
                <a:r>
                  <a:rPr lang="en-US" dirty="0"/>
                  <a:t>if </a:t>
                </a:r>
                <a:r>
                  <a:rPr lang="en-US" dirty="0" smtClean="0"/>
                  <a:t>P(Y)</a:t>
                </a:r>
                <a:r>
                  <a:rPr lang="en-US" baseline="-25000" dirty="0" err="1" smtClean="0"/>
                  <a:t>i</a:t>
                </a:r>
                <a:r>
                  <a:rPr lang="en-US" dirty="0" smtClean="0"/>
                  <a:t> </a:t>
                </a:r>
                <a:r>
                  <a:rPr lang="en-US" dirty="0"/>
                  <a:t>&gt; </a:t>
                </a:r>
                <a:r>
                  <a:rPr lang="en-US" dirty="0" smtClean="0"/>
                  <a:t>R2</a:t>
                </a:r>
                <a:r>
                  <a:rPr lang="en-US" baseline="-25000" dirty="0" smtClean="0"/>
                  <a:t>i</a:t>
                </a:r>
                <a:r>
                  <a:rPr lang="en-US" dirty="0"/>
                  <a:t>; otherwise </a:t>
                </a:r>
                <a:r>
                  <a:rPr lang="en-US" dirty="0" smtClean="0"/>
                  <a:t>Y=0</a:t>
                </a:r>
                <a:r>
                  <a:rPr lang="en-US" dirty="0"/>
                  <a:t> </a:t>
                </a:r>
              </a:p>
              <a:p>
                <a:pPr marL="0" indent="0">
                  <a:lnSpc>
                    <a:spcPct val="100000"/>
                  </a:lnSpc>
                  <a:spcAft>
                    <a:spcPts val="0"/>
                  </a:spcAft>
                  <a:buNone/>
                </a:pPr>
                <a:r>
                  <a:rPr lang="es-ES" sz="2000" dirty="0" smtClean="0">
                    <a:solidFill>
                      <a:schemeClr val="accent4">
                        <a:lumMod val="50000"/>
                      </a:schemeClr>
                    </a:solidFill>
                    <a:latin typeface="Courier New" panose="02070309020205020404" pitchFamily="49" charset="0"/>
                    <a:cs typeface="Courier New" panose="02070309020205020404" pitchFamily="49" charset="0"/>
                  </a:rPr>
                  <a:t>*</a:t>
                </a:r>
                <a:r>
                  <a:rPr lang="en-US" sz="2000" dirty="0" smtClean="0">
                    <a:solidFill>
                      <a:schemeClr val="accent4">
                        <a:lumMod val="50000"/>
                      </a:schemeClr>
                    </a:solidFill>
                    <a:latin typeface="Courier New" panose="02070309020205020404" pitchFamily="49" charset="0"/>
                    <a:cs typeface="Courier New" panose="02070309020205020404" pitchFamily="49" charset="0"/>
                  </a:rPr>
                  <a:t>Generate</a:t>
                </a:r>
                <a:r>
                  <a:rPr lang="es-ES" sz="2000" dirty="0" smtClean="0">
                    <a:solidFill>
                      <a:schemeClr val="accent4">
                        <a:lumMod val="50000"/>
                      </a:schemeClr>
                    </a:solidFill>
                    <a:latin typeface="Courier New" panose="02070309020205020404" pitchFamily="49" charset="0"/>
                    <a:cs typeface="Courier New" panose="02070309020205020404" pitchFamily="49" charset="0"/>
                  </a:rPr>
                  <a:t> </a:t>
                </a:r>
                <a:r>
                  <a:rPr lang="es-ES" sz="2000" dirty="0">
                    <a:solidFill>
                      <a:schemeClr val="accent4">
                        <a:lumMod val="50000"/>
                      </a:schemeClr>
                    </a:solidFill>
                    <a:latin typeface="Courier New" panose="02070309020205020404" pitchFamily="49" charset="0"/>
                    <a:cs typeface="Courier New" panose="02070309020205020404" pitchFamily="49" charset="0"/>
                  </a:rPr>
                  <a:t>Y </a:t>
                </a:r>
                <a:endParaRPr lang="es-ES" sz="2000" dirty="0" smtClean="0">
                  <a:solidFill>
                    <a:schemeClr val="accent4">
                      <a:lumMod val="50000"/>
                    </a:schemeClr>
                  </a:solidFill>
                  <a:latin typeface="Courier New" panose="02070309020205020404" pitchFamily="49" charset="0"/>
                  <a:cs typeface="Courier New" panose="02070309020205020404" pitchFamily="49" charset="0"/>
                </a:endParaRPr>
              </a:p>
              <a:p>
                <a:pPr marL="0" indent="0">
                  <a:lnSpc>
                    <a:spcPct val="100000"/>
                  </a:lnSpc>
                  <a:spcAft>
                    <a:spcPts val="0"/>
                  </a:spcAft>
                  <a:buNone/>
                </a:pPr>
                <a:r>
                  <a:rPr lang="en-US" sz="2000" dirty="0">
                    <a:solidFill>
                      <a:schemeClr val="accent4">
                        <a:lumMod val="50000"/>
                      </a:schemeClr>
                    </a:solidFill>
                    <a:latin typeface="Courier New" panose="02070309020205020404" pitchFamily="49" charset="0"/>
                    <a:cs typeface="Courier New" panose="02070309020205020404" pitchFamily="49" charset="0"/>
                  </a:rPr>
                  <a:t>*First, generate P(Y)</a:t>
                </a:r>
              </a:p>
              <a:p>
                <a:pPr marL="0" indent="0">
                  <a:lnSpc>
                    <a:spcPct val="100000"/>
                  </a:lnSpc>
                  <a:spcAft>
                    <a:spcPts val="0"/>
                  </a:spcAft>
                  <a:buNone/>
                </a:pPr>
                <a:r>
                  <a:rPr lang="en-US" sz="2000" dirty="0">
                    <a:solidFill>
                      <a:schemeClr val="accent4">
                        <a:lumMod val="50000"/>
                      </a:schemeClr>
                    </a:solidFill>
                    <a:latin typeface="Courier New" panose="02070309020205020404" pitchFamily="49" charset="0"/>
                    <a:cs typeface="Courier New" panose="02070309020205020404" pitchFamily="49" charset="0"/>
                  </a:rPr>
                  <a:t>*Next, assign each person Y status based on P(Y)</a:t>
                </a:r>
                <a:endParaRPr lang="es-ES" sz="2000" dirty="0">
                  <a:solidFill>
                    <a:schemeClr val="accent4">
                      <a:lumMod val="50000"/>
                    </a:schemeClr>
                  </a:solidFill>
                  <a:latin typeface="Courier New" panose="02070309020205020404" pitchFamily="49" charset="0"/>
                  <a:cs typeface="Courier New" panose="02070309020205020404" pitchFamily="49" charset="0"/>
                </a:endParaRPr>
              </a:p>
              <a:p>
                <a:pPr marL="0" indent="0">
                  <a:lnSpc>
                    <a:spcPct val="100000"/>
                  </a:lnSpc>
                  <a:spcAft>
                    <a:spcPts val="0"/>
                  </a:spcAft>
                  <a:buNone/>
                </a:pPr>
                <a:r>
                  <a:rPr lang="es-ES" sz="2000" dirty="0">
                    <a:solidFill>
                      <a:schemeClr val="accent4">
                        <a:lumMod val="50000"/>
                      </a:schemeClr>
                    </a:solidFill>
                    <a:latin typeface="Courier New" panose="02070309020205020404" pitchFamily="49" charset="0"/>
                    <a:cs typeface="Courier New" panose="02070309020205020404" pitchFamily="49" charset="0"/>
                  </a:rPr>
                  <a:t>gen P_Y = </a:t>
                </a:r>
                <a:r>
                  <a:rPr lang="es-ES" sz="2000" dirty="0" err="1">
                    <a:solidFill>
                      <a:schemeClr val="accent4">
                        <a:lumMod val="50000"/>
                      </a:schemeClr>
                    </a:solidFill>
                    <a:latin typeface="Courier New" panose="02070309020205020404" pitchFamily="49" charset="0"/>
                    <a:cs typeface="Courier New" panose="02070309020205020404" pitchFamily="49" charset="0"/>
                  </a:rPr>
                  <a:t>exp</a:t>
                </a:r>
                <a:r>
                  <a:rPr lang="es-ES" sz="2000" dirty="0">
                    <a:solidFill>
                      <a:schemeClr val="accent4">
                        <a:lumMod val="50000"/>
                      </a:schemeClr>
                    </a:solidFill>
                    <a:latin typeface="Courier New" panose="02070309020205020404" pitchFamily="49" charset="0"/>
                    <a:cs typeface="Courier New" panose="02070309020205020404" pitchFamily="49" charset="0"/>
                  </a:rPr>
                  <a:t>(`b0' + `b1'*A + `b2'*U)/(1 + </a:t>
                </a:r>
                <a:r>
                  <a:rPr lang="es-ES" sz="2000" dirty="0" err="1">
                    <a:solidFill>
                      <a:schemeClr val="accent4">
                        <a:lumMod val="50000"/>
                      </a:schemeClr>
                    </a:solidFill>
                    <a:latin typeface="Courier New" panose="02070309020205020404" pitchFamily="49" charset="0"/>
                    <a:cs typeface="Courier New" panose="02070309020205020404" pitchFamily="49" charset="0"/>
                  </a:rPr>
                  <a:t>exp</a:t>
                </a:r>
                <a:r>
                  <a:rPr lang="es-ES" sz="2000" dirty="0">
                    <a:solidFill>
                      <a:schemeClr val="accent4">
                        <a:lumMod val="50000"/>
                      </a:schemeClr>
                    </a:solidFill>
                    <a:latin typeface="Courier New" panose="02070309020205020404" pitchFamily="49" charset="0"/>
                    <a:cs typeface="Courier New" panose="02070309020205020404" pitchFamily="49" charset="0"/>
                  </a:rPr>
                  <a:t>(`b0' + `b1'*A + `b2'*U))		</a:t>
                </a:r>
              </a:p>
              <a:p>
                <a:pPr marL="0" indent="0">
                  <a:lnSpc>
                    <a:spcPct val="100000"/>
                  </a:lnSpc>
                  <a:spcAft>
                    <a:spcPts val="0"/>
                  </a:spcAft>
                  <a:buNone/>
                </a:pPr>
                <a:r>
                  <a:rPr lang="es-ES" sz="2000" dirty="0">
                    <a:solidFill>
                      <a:schemeClr val="accent4">
                        <a:lumMod val="50000"/>
                      </a:schemeClr>
                    </a:solidFill>
                    <a:latin typeface="Courier New" panose="02070309020205020404" pitchFamily="49" charset="0"/>
                    <a:cs typeface="Courier New" panose="02070309020205020404" pitchFamily="49" charset="0"/>
                  </a:rPr>
                  <a:t>gen Y = </a:t>
                </a:r>
                <a:r>
                  <a:rPr lang="es-ES" sz="2000" dirty="0" err="1">
                    <a:solidFill>
                      <a:schemeClr val="accent4">
                        <a:lumMod val="50000"/>
                      </a:schemeClr>
                    </a:solidFill>
                    <a:latin typeface="Courier New" panose="02070309020205020404" pitchFamily="49" charset="0"/>
                    <a:cs typeface="Courier New" panose="02070309020205020404" pitchFamily="49" charset="0"/>
                  </a:rPr>
                  <a:t>runiform</a:t>
                </a:r>
                <a:r>
                  <a:rPr lang="es-ES" sz="2000" dirty="0">
                    <a:solidFill>
                      <a:schemeClr val="accent4">
                        <a:lumMod val="50000"/>
                      </a:schemeClr>
                    </a:solidFill>
                    <a:latin typeface="Courier New" panose="02070309020205020404" pitchFamily="49" charset="0"/>
                    <a:cs typeface="Courier New" panose="02070309020205020404" pitchFamily="49" charset="0"/>
                  </a:rPr>
                  <a:t>()&lt;P_Y</a:t>
                </a:r>
              </a:p>
              <a:p>
                <a:pPr marL="0" indent="0">
                  <a:lnSpc>
                    <a:spcPct val="100000"/>
                  </a:lnSpc>
                  <a:spcAft>
                    <a:spcPts val="0"/>
                  </a:spcAft>
                  <a:buNone/>
                </a:pPr>
                <a:endParaRPr lang="es-ES" sz="2000" dirty="0">
                  <a:solidFill>
                    <a:schemeClr val="accent4">
                      <a:lumMod val="50000"/>
                    </a:schemeClr>
                  </a:solidFill>
                  <a:latin typeface="Courier New" panose="02070309020205020404" pitchFamily="49" charset="0"/>
                  <a:cs typeface="Courier New" panose="02070309020205020404" pitchFamily="49" charset="0"/>
                </a:endParaRPr>
              </a:p>
              <a:p>
                <a:pPr>
                  <a:lnSpc>
                    <a:spcPct val="100000"/>
                  </a:lnSpc>
                  <a:spcAft>
                    <a:spcPts val="0"/>
                  </a:spcAft>
                </a:pPr>
                <a:endParaRPr lang="en-US" sz="2000" dirty="0">
                  <a:solidFill>
                    <a:schemeClr val="accent4">
                      <a:lumMod val="50000"/>
                    </a:schemeClr>
                  </a:solidFill>
                  <a:latin typeface="Courier New" panose="02070309020205020404" pitchFamily="49" charset="0"/>
                  <a:cs typeface="Courier New" panose="02070309020205020404" pitchFamily="49" charset="0"/>
                </a:endParaRPr>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552893" y="928309"/>
                <a:ext cx="11068493" cy="4440191"/>
              </a:xfrm>
              <a:blipFill>
                <a:blip r:embed="rId3"/>
                <a:stretch>
                  <a:fillRect l="-882" t="-960" b="-22771"/>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7BCC8D0D-EAEC-449D-9161-023DFF90F2E2}" type="slidenum">
              <a:rPr lang="en-US" sz="1600" smtClean="0"/>
              <a:pPr/>
              <a:t>50</a:t>
            </a:fld>
            <a:endParaRPr lang="en-US" sz="1600" dirty="0"/>
          </a:p>
        </p:txBody>
      </p:sp>
      <p:sp>
        <p:nvSpPr>
          <p:cNvPr id="6" name="Rounded Rectangle 4"/>
          <p:cNvSpPr/>
          <p:nvPr/>
        </p:nvSpPr>
        <p:spPr>
          <a:xfrm>
            <a:off x="552893" y="349283"/>
            <a:ext cx="11181907" cy="548640"/>
          </a:xfrm>
          <a:prstGeom prst="rect">
            <a:avLst/>
          </a:prstGeom>
          <a:solidFill>
            <a:srgbClr val="66CCFF">
              <a:alpha val="80000"/>
            </a:srgbClr>
          </a:solidFill>
          <a:ln>
            <a:solidFill>
              <a:srgbClr val="0000FF"/>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82880" tIns="91440" rIns="182880" bIns="91440" numCol="1" spcCol="1270" anchor="ctr" anchorCtr="0">
            <a:noAutofit/>
          </a:bodyPr>
          <a:lstStyle/>
          <a:p>
            <a:pPr defTabSz="800100">
              <a:lnSpc>
                <a:spcPct val="110000"/>
              </a:lnSpc>
              <a:spcBef>
                <a:spcPct val="0"/>
              </a:spcBef>
              <a:spcAft>
                <a:spcPts val="600"/>
              </a:spcAft>
            </a:pPr>
            <a:r>
              <a:rPr lang="en-US" sz="2200" b="1" dirty="0">
                <a:latin typeface="Arial" panose="020B0604020202020204" pitchFamily="34" charset="0"/>
                <a:cs typeface="Arial" panose="020B0604020202020204" pitchFamily="34" charset="0"/>
              </a:rPr>
              <a:t>3. Generate data according to specified rules</a:t>
            </a:r>
            <a:endParaRPr lang="en-US" sz="2200" dirty="0">
              <a:latin typeface="Arial" panose="020B0604020202020204" pitchFamily="34" charset="0"/>
              <a:cs typeface="Arial" panose="020B0604020202020204" pitchFamily="34" charset="0"/>
            </a:endParaRPr>
          </a:p>
        </p:txBody>
      </p:sp>
      <p:grpSp>
        <p:nvGrpSpPr>
          <p:cNvPr id="16" name="Group 15"/>
          <p:cNvGrpSpPr/>
          <p:nvPr/>
        </p:nvGrpSpPr>
        <p:grpSpPr>
          <a:xfrm>
            <a:off x="5949979" y="1164028"/>
            <a:ext cx="6017186" cy="1473465"/>
            <a:chOff x="9133008" y="3067256"/>
            <a:chExt cx="6017186" cy="1473465"/>
          </a:xfrm>
        </p:grpSpPr>
        <p:sp>
          <p:nvSpPr>
            <p:cNvPr id="17" name="TextBox 16"/>
            <p:cNvSpPr txBox="1"/>
            <p:nvPr/>
          </p:nvSpPr>
          <p:spPr>
            <a:xfrm>
              <a:off x="9361610" y="3089353"/>
              <a:ext cx="1280159" cy="338554"/>
            </a:xfrm>
            <a:prstGeom prst="rect">
              <a:avLst/>
            </a:prstGeom>
            <a:noFill/>
          </p:spPr>
          <p:txBody>
            <a:bodyPr wrap="square" rtlCol="0" anchor="ctr">
              <a:spAutoFit/>
            </a:bodyPr>
            <a:lstStyle/>
            <a:p>
              <a:pPr algn="r"/>
              <a:r>
                <a:rPr lang="en-US" sz="1600" dirty="0" smtClean="0">
                  <a:latin typeface="+mj-lt"/>
                </a:rPr>
                <a:t>Anxiety (A)</a:t>
              </a:r>
              <a:endParaRPr lang="en-US" sz="1600" dirty="0">
                <a:latin typeface="+mj-lt"/>
              </a:endParaRPr>
            </a:p>
          </p:txBody>
        </p:sp>
        <p:sp>
          <p:nvSpPr>
            <p:cNvPr id="18" name="TextBox 17"/>
            <p:cNvSpPr txBox="1"/>
            <p:nvPr/>
          </p:nvSpPr>
          <p:spPr>
            <a:xfrm>
              <a:off x="11720475" y="3343673"/>
              <a:ext cx="1520909" cy="584775"/>
            </a:xfrm>
            <a:prstGeom prst="rect">
              <a:avLst/>
            </a:prstGeom>
            <a:noFill/>
            <a:ln>
              <a:solidFill>
                <a:schemeClr val="tx1"/>
              </a:solidFill>
            </a:ln>
          </p:spPr>
          <p:txBody>
            <a:bodyPr wrap="square" rtlCol="0">
              <a:spAutoFit/>
            </a:bodyPr>
            <a:lstStyle/>
            <a:p>
              <a:pPr algn="ctr"/>
              <a:r>
                <a:rPr lang="en-US" sz="1600" dirty="0">
                  <a:latin typeface="+mj-lt"/>
                </a:rPr>
                <a:t>Memory </a:t>
              </a:r>
              <a:r>
                <a:rPr lang="en-US" sz="1600" dirty="0" smtClean="0">
                  <a:latin typeface="+mj-lt"/>
                </a:rPr>
                <a:t>complaints (S)</a:t>
              </a:r>
              <a:endParaRPr lang="en-US" sz="1600" dirty="0">
                <a:latin typeface="+mj-lt"/>
              </a:endParaRPr>
            </a:p>
          </p:txBody>
        </p:sp>
        <p:sp>
          <p:nvSpPr>
            <p:cNvPr id="19" name="TextBox 18"/>
            <p:cNvSpPr txBox="1"/>
            <p:nvPr/>
          </p:nvSpPr>
          <p:spPr>
            <a:xfrm>
              <a:off x="9133008" y="3955946"/>
              <a:ext cx="1737360" cy="584775"/>
            </a:xfrm>
            <a:prstGeom prst="rect">
              <a:avLst/>
            </a:prstGeom>
            <a:noFill/>
          </p:spPr>
          <p:txBody>
            <a:bodyPr wrap="square" rtlCol="0">
              <a:spAutoFit/>
            </a:bodyPr>
            <a:lstStyle/>
            <a:p>
              <a:pPr algn="ctr"/>
              <a:r>
                <a:rPr lang="en-US" sz="1600" dirty="0">
                  <a:latin typeface="+mj-lt"/>
                </a:rPr>
                <a:t>Cerebrovascular </a:t>
              </a:r>
              <a:r>
                <a:rPr lang="en-US" sz="1600" dirty="0" smtClean="0">
                  <a:latin typeface="+mj-lt"/>
                </a:rPr>
                <a:t>disease (U)</a:t>
              </a:r>
              <a:endParaRPr lang="en-US" sz="1600" dirty="0">
                <a:latin typeface="+mj-lt"/>
              </a:endParaRPr>
            </a:p>
          </p:txBody>
        </p:sp>
        <p:sp>
          <p:nvSpPr>
            <p:cNvPr id="20" name="TextBox 19"/>
            <p:cNvSpPr txBox="1"/>
            <p:nvPr/>
          </p:nvSpPr>
          <p:spPr>
            <a:xfrm>
              <a:off x="13350283" y="3534218"/>
              <a:ext cx="1799911" cy="338554"/>
            </a:xfrm>
            <a:prstGeom prst="rect">
              <a:avLst/>
            </a:prstGeom>
            <a:noFill/>
          </p:spPr>
          <p:txBody>
            <a:bodyPr wrap="square" rtlCol="0">
              <a:spAutoFit/>
            </a:bodyPr>
            <a:lstStyle/>
            <a:p>
              <a:pPr algn="ctr"/>
              <a:r>
                <a:rPr lang="en-US" sz="1600" dirty="0">
                  <a:latin typeface="+mj-lt"/>
                </a:rPr>
                <a:t>Acute </a:t>
              </a:r>
              <a:r>
                <a:rPr lang="en-US" sz="1600" dirty="0" smtClean="0">
                  <a:latin typeface="+mj-lt"/>
                </a:rPr>
                <a:t>stroke (Y)</a:t>
              </a:r>
              <a:endParaRPr lang="en-US" sz="1600" dirty="0">
                <a:latin typeface="+mj-lt"/>
              </a:endParaRPr>
            </a:p>
          </p:txBody>
        </p:sp>
        <p:cxnSp>
          <p:nvCxnSpPr>
            <p:cNvPr id="21" name="Straight Arrow Connector 20"/>
            <p:cNvCxnSpPr>
              <a:stCxn id="17" idx="3"/>
              <a:endCxn id="18" idx="1"/>
            </p:cNvCxnSpPr>
            <p:nvPr/>
          </p:nvCxnSpPr>
          <p:spPr>
            <a:xfrm>
              <a:off x="10641768" y="3258631"/>
              <a:ext cx="1078708" cy="382223"/>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9" idx="3"/>
              <a:endCxn id="18" idx="1"/>
            </p:cNvCxnSpPr>
            <p:nvPr/>
          </p:nvCxnSpPr>
          <p:spPr>
            <a:xfrm flipV="1">
              <a:off x="10870368" y="3640853"/>
              <a:ext cx="850108" cy="60748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12"/>
            <p:cNvCxnSpPr>
              <a:stCxn id="19" idx="3"/>
              <a:endCxn id="20" idx="2"/>
            </p:cNvCxnSpPr>
            <p:nvPr/>
          </p:nvCxnSpPr>
          <p:spPr>
            <a:xfrm flipV="1">
              <a:off x="10870368" y="3872773"/>
              <a:ext cx="3165716" cy="375561"/>
            </a:xfrm>
            <a:prstGeom prst="curvedConnector2">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11012999" y="3067256"/>
                  <a:ext cx="227379"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1600" i="1" dirty="0">
                                <a:latin typeface="Cambria Math" panose="02040503050406030204" pitchFamily="18" charset="0"/>
                              </a:rPr>
                            </m:ctrlPr>
                          </m:sSubPr>
                          <m:e>
                            <m:r>
                              <m:rPr>
                                <m:sty m:val="p"/>
                              </m:rPr>
                              <a:rPr lang="en-US" sz="1600" dirty="0">
                                <a:latin typeface="Cambria Math"/>
                                <a:ea typeface="Cambria Math"/>
                              </a:rPr>
                              <m:t>γ</m:t>
                            </m:r>
                          </m:e>
                          <m:sub>
                            <m:r>
                              <a:rPr lang="en-US" sz="1600" i="1" dirty="0">
                                <a:latin typeface="Cambria Math"/>
                              </a:rPr>
                              <m:t>1</m:t>
                            </m:r>
                          </m:sub>
                        </m:sSub>
                      </m:oMath>
                    </m:oMathPara>
                  </a14:m>
                  <a:endParaRPr lang="en-US" sz="1600" dirty="0">
                    <a:latin typeface="+mj-lt"/>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11012999" y="3067256"/>
                  <a:ext cx="227379" cy="338554"/>
                </a:xfrm>
                <a:prstGeom prst="rect">
                  <a:avLst/>
                </a:prstGeom>
                <a:blipFill>
                  <a:blip r:embed="rId4"/>
                  <a:stretch>
                    <a:fillRect l="-34211" b="-17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11056331" y="3633141"/>
                  <a:ext cx="227379"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1600" i="1" dirty="0">
                                <a:latin typeface="Cambria Math" panose="02040503050406030204" pitchFamily="18" charset="0"/>
                              </a:rPr>
                            </m:ctrlPr>
                          </m:sSubPr>
                          <m:e>
                            <m:r>
                              <m:rPr>
                                <m:sty m:val="p"/>
                              </m:rPr>
                              <a:rPr lang="en-US" sz="1600" dirty="0">
                                <a:latin typeface="Cambria Math"/>
                                <a:ea typeface="Cambria Math"/>
                              </a:rPr>
                              <m:t>γ</m:t>
                            </m:r>
                          </m:e>
                          <m:sub>
                            <m:r>
                              <a:rPr lang="en-US" sz="1600" i="1" dirty="0">
                                <a:latin typeface="Cambria Math"/>
                              </a:rPr>
                              <m:t>2</m:t>
                            </m:r>
                          </m:sub>
                        </m:sSub>
                      </m:oMath>
                    </m:oMathPara>
                  </a14:m>
                  <a:endParaRPr lang="en-US" sz="1600" dirty="0">
                    <a:latin typeface="+mj-lt"/>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11056331" y="3633141"/>
                  <a:ext cx="227379" cy="338554"/>
                </a:xfrm>
                <a:prstGeom prst="rect">
                  <a:avLst/>
                </a:prstGeom>
                <a:blipFill>
                  <a:blip r:embed="rId5"/>
                  <a:stretch>
                    <a:fillRect l="-34211" b="-17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2408230" y="4184265"/>
                  <a:ext cx="227379"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1600" i="1" dirty="0">
                                <a:latin typeface="Cambria Math" panose="02040503050406030204" pitchFamily="18" charset="0"/>
                              </a:rPr>
                            </m:ctrlPr>
                          </m:sSubPr>
                          <m:e>
                            <m:r>
                              <m:rPr>
                                <m:sty m:val="p"/>
                              </m:rPr>
                              <a:rPr lang="en-US" sz="1600" dirty="0">
                                <a:latin typeface="Cambria Math"/>
                                <a:ea typeface="Cambria Math"/>
                              </a:rPr>
                              <m:t>β</m:t>
                            </m:r>
                          </m:e>
                          <m:sub>
                            <m:r>
                              <a:rPr lang="en-US" sz="1600" i="1" dirty="0">
                                <a:latin typeface="Cambria Math"/>
                                <a:ea typeface="Cambria Math"/>
                              </a:rPr>
                              <m:t>2</m:t>
                            </m:r>
                          </m:sub>
                        </m:sSub>
                      </m:oMath>
                    </m:oMathPara>
                  </a14:m>
                  <a:endParaRPr lang="en-US" sz="1600" dirty="0">
                    <a:latin typeface="+mj-lt"/>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12408230" y="4184265"/>
                  <a:ext cx="227379" cy="338554"/>
                </a:xfrm>
                <a:prstGeom prst="rect">
                  <a:avLst/>
                </a:prstGeom>
                <a:blipFill>
                  <a:blip r:embed="rId6"/>
                  <a:stretch>
                    <a:fillRect l="-48649" b="-12727"/>
                  </a:stretch>
                </a:blipFill>
              </p:spPr>
              <p:txBody>
                <a:bodyPr/>
                <a:lstStyle/>
                <a:p>
                  <a:r>
                    <a:rPr lang="en-US">
                      <a:noFill/>
                    </a:rPr>
                    <a:t> </a:t>
                  </a:r>
                </a:p>
              </p:txBody>
            </p:sp>
          </mc:Fallback>
        </mc:AlternateContent>
      </p:grpSp>
    </p:spTree>
    <p:extLst>
      <p:ext uri="{BB962C8B-B14F-4D97-AF65-F5344CB8AC3E}">
        <p14:creationId xmlns:p14="http://schemas.microsoft.com/office/powerpoint/2010/main" val="30287603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52893" y="1135064"/>
            <a:ext cx="11068493" cy="4440191"/>
          </a:xfrm>
        </p:spPr>
        <p:txBody>
          <a:bodyPr/>
          <a:lstStyle/>
          <a:p>
            <a:pPr marL="0" indent="0">
              <a:lnSpc>
                <a:spcPct val="114000"/>
              </a:lnSpc>
              <a:buNone/>
            </a:pPr>
            <a:r>
              <a:rPr lang="en-US" dirty="0" smtClean="0"/>
              <a:t>Take a look at the data you generated!</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z="1600" smtClean="0"/>
              <a:pPr/>
              <a:t>51</a:t>
            </a:fld>
            <a:endParaRPr lang="en-US" sz="1600" dirty="0"/>
          </a:p>
        </p:txBody>
      </p:sp>
      <p:sp>
        <p:nvSpPr>
          <p:cNvPr id="6" name="Rounded Rectangle 4"/>
          <p:cNvSpPr/>
          <p:nvPr/>
        </p:nvSpPr>
        <p:spPr>
          <a:xfrm>
            <a:off x="552893" y="349283"/>
            <a:ext cx="11181907" cy="548640"/>
          </a:xfrm>
          <a:prstGeom prst="rect">
            <a:avLst/>
          </a:prstGeom>
          <a:solidFill>
            <a:srgbClr val="66CCFF">
              <a:alpha val="80000"/>
            </a:srgbClr>
          </a:solidFill>
          <a:ln>
            <a:solidFill>
              <a:srgbClr val="0000FF"/>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82880" tIns="91440" rIns="182880" bIns="91440" numCol="1" spcCol="1270" anchor="ctr" anchorCtr="0">
            <a:noAutofit/>
          </a:bodyPr>
          <a:lstStyle/>
          <a:p>
            <a:pPr defTabSz="800100">
              <a:lnSpc>
                <a:spcPct val="110000"/>
              </a:lnSpc>
              <a:spcBef>
                <a:spcPct val="0"/>
              </a:spcBef>
              <a:spcAft>
                <a:spcPts val="600"/>
              </a:spcAft>
            </a:pPr>
            <a:r>
              <a:rPr lang="en-US" sz="2200" b="1" dirty="0">
                <a:latin typeface="Arial" panose="020B0604020202020204" pitchFamily="34" charset="0"/>
                <a:cs typeface="Arial" panose="020B0604020202020204" pitchFamily="34" charset="0"/>
              </a:rPr>
              <a:t>3. Generate data according to specified rules</a:t>
            </a:r>
            <a:endParaRPr lang="en-US" sz="2200"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962673554"/>
              </p:ext>
            </p:extLst>
          </p:nvPr>
        </p:nvGraphicFramePr>
        <p:xfrm>
          <a:off x="569571" y="1889729"/>
          <a:ext cx="10744195" cy="2682240"/>
        </p:xfrm>
        <a:graphic>
          <a:graphicData uri="http://schemas.openxmlformats.org/drawingml/2006/table">
            <a:tbl>
              <a:tblPr firstRow="1" bandRow="1">
                <a:tableStyleId>{21E4AEA4-8DFA-4A89-87EB-49C32662AFE0}</a:tableStyleId>
              </a:tblPr>
              <a:tblGrid>
                <a:gridCol w="1011256">
                  <a:extLst>
                    <a:ext uri="{9D8B030D-6E8A-4147-A177-3AD203B41FA5}">
                      <a16:colId xmlns:a16="http://schemas.microsoft.com/office/drawing/2014/main" val="20000"/>
                    </a:ext>
                  </a:extLst>
                </a:gridCol>
                <a:gridCol w="1084881">
                  <a:extLst>
                    <a:ext uri="{9D8B030D-6E8A-4147-A177-3AD203B41FA5}">
                      <a16:colId xmlns:a16="http://schemas.microsoft.com/office/drawing/2014/main" val="20001"/>
                    </a:ext>
                  </a:extLst>
                </a:gridCol>
                <a:gridCol w="2293750">
                  <a:extLst>
                    <a:ext uri="{9D8B030D-6E8A-4147-A177-3AD203B41FA5}">
                      <a16:colId xmlns:a16="http://schemas.microsoft.com/office/drawing/2014/main" val="20002"/>
                    </a:ext>
                  </a:extLst>
                </a:gridCol>
                <a:gridCol w="1689315">
                  <a:extLst>
                    <a:ext uri="{9D8B030D-6E8A-4147-A177-3AD203B41FA5}">
                      <a16:colId xmlns:a16="http://schemas.microsoft.com/office/drawing/2014/main" val="20003"/>
                    </a:ext>
                  </a:extLst>
                </a:gridCol>
                <a:gridCol w="1627322">
                  <a:extLst>
                    <a:ext uri="{9D8B030D-6E8A-4147-A177-3AD203B41FA5}">
                      <a16:colId xmlns:a16="http://schemas.microsoft.com/office/drawing/2014/main" val="20004"/>
                    </a:ext>
                  </a:extLst>
                </a:gridCol>
                <a:gridCol w="1720312">
                  <a:extLst>
                    <a:ext uri="{9D8B030D-6E8A-4147-A177-3AD203B41FA5}">
                      <a16:colId xmlns:a16="http://schemas.microsoft.com/office/drawing/2014/main" val="20005"/>
                    </a:ext>
                  </a:extLst>
                </a:gridCol>
                <a:gridCol w="1317359">
                  <a:extLst>
                    <a:ext uri="{9D8B030D-6E8A-4147-A177-3AD203B41FA5}">
                      <a16:colId xmlns:a16="http://schemas.microsoft.com/office/drawing/2014/main" val="20006"/>
                    </a:ext>
                  </a:extLst>
                </a:gridCol>
              </a:tblGrid>
              <a:tr h="370840">
                <a:tc>
                  <a:txBody>
                    <a:bodyPr/>
                    <a:lstStyle/>
                    <a:p>
                      <a:pPr algn="ctr"/>
                      <a:r>
                        <a:rPr lang="en-US" sz="2000" dirty="0" smtClean="0">
                          <a:latin typeface="+mj-lt"/>
                        </a:rPr>
                        <a:t>id</a:t>
                      </a:r>
                      <a:endParaRPr lang="en-US" sz="2000" dirty="0">
                        <a:latin typeface="+mj-lt"/>
                      </a:endParaRPr>
                    </a:p>
                  </a:txBody>
                  <a:tcPr anchor="ctr"/>
                </a:tc>
                <a:tc>
                  <a:txBody>
                    <a:bodyPr/>
                    <a:lstStyle/>
                    <a:p>
                      <a:pPr algn="ctr"/>
                      <a:r>
                        <a:rPr lang="en-US" sz="2000" dirty="0" smtClean="0">
                          <a:latin typeface="+mj-lt"/>
                        </a:rPr>
                        <a:t>anxiety</a:t>
                      </a:r>
                      <a:endParaRPr lang="en-US" sz="2000" dirty="0">
                        <a:latin typeface="+mj-lt"/>
                      </a:endParaRPr>
                    </a:p>
                  </a:txBody>
                  <a:tcPr anchor="ctr"/>
                </a:tc>
                <a:tc>
                  <a:txBody>
                    <a:bodyPr/>
                    <a:lstStyle/>
                    <a:p>
                      <a:pPr algn="ctr"/>
                      <a:r>
                        <a:rPr lang="en-US" sz="2000" dirty="0" smtClean="0">
                          <a:latin typeface="+mj-lt"/>
                        </a:rPr>
                        <a:t>cerebrovascular</a:t>
                      </a:r>
                      <a:r>
                        <a:rPr lang="en-US" sz="2000" baseline="0" dirty="0" smtClean="0">
                          <a:latin typeface="+mj-lt"/>
                        </a:rPr>
                        <a:t> disease</a:t>
                      </a:r>
                      <a:endParaRPr lang="en-US" sz="2000" dirty="0">
                        <a:latin typeface="+mj-lt"/>
                      </a:endParaRPr>
                    </a:p>
                  </a:txBody>
                  <a:tcPr anchor="ctr"/>
                </a:tc>
                <a:tc>
                  <a:txBody>
                    <a:bodyPr/>
                    <a:lstStyle/>
                    <a:p>
                      <a:pPr algn="ctr"/>
                      <a:r>
                        <a:rPr lang="en-US" sz="2000" dirty="0" smtClean="0">
                          <a:latin typeface="+mj-lt"/>
                        </a:rPr>
                        <a:t>P(memory complaints)</a:t>
                      </a:r>
                      <a:endParaRPr lang="en-US" sz="2000" dirty="0">
                        <a:latin typeface="+mj-lt"/>
                      </a:endParaRPr>
                    </a:p>
                  </a:txBody>
                  <a:tcPr anchor="ctr"/>
                </a:tc>
                <a:tc>
                  <a:txBody>
                    <a:bodyPr/>
                    <a:lstStyle/>
                    <a:p>
                      <a:pPr algn="ctr"/>
                      <a:r>
                        <a:rPr lang="en-US" sz="2000" dirty="0" smtClean="0">
                          <a:latin typeface="+mj-lt"/>
                        </a:rPr>
                        <a:t>memory complaints</a:t>
                      </a:r>
                      <a:endParaRPr lang="en-US" sz="2000" dirty="0">
                        <a:latin typeface="+mj-lt"/>
                      </a:endParaRPr>
                    </a:p>
                  </a:txBody>
                  <a:tcPr anchor="ctr"/>
                </a:tc>
                <a:tc>
                  <a:txBody>
                    <a:bodyPr/>
                    <a:lstStyle/>
                    <a:p>
                      <a:pPr algn="ctr"/>
                      <a:r>
                        <a:rPr lang="en-US" sz="2000" dirty="0" smtClean="0">
                          <a:latin typeface="+mj-lt"/>
                        </a:rPr>
                        <a:t>P(acute stroke)</a:t>
                      </a:r>
                      <a:endParaRPr lang="en-US" sz="2000" dirty="0">
                        <a:latin typeface="+mj-lt"/>
                      </a:endParaRPr>
                    </a:p>
                  </a:txBody>
                  <a:tcPr anchor="ctr"/>
                </a:tc>
                <a:tc>
                  <a:txBody>
                    <a:bodyPr/>
                    <a:lstStyle/>
                    <a:p>
                      <a:pPr algn="ctr"/>
                      <a:r>
                        <a:rPr lang="en-US" sz="2000" dirty="0" smtClean="0">
                          <a:latin typeface="+mj-lt"/>
                        </a:rPr>
                        <a:t>acute</a:t>
                      </a:r>
                      <a:r>
                        <a:rPr lang="en-US" sz="2000" baseline="0" dirty="0" smtClean="0">
                          <a:latin typeface="+mj-lt"/>
                        </a:rPr>
                        <a:t> stroke</a:t>
                      </a:r>
                      <a:endParaRPr lang="en-US" sz="2000" dirty="0">
                        <a:latin typeface="+mj-lt"/>
                      </a:endParaRPr>
                    </a:p>
                  </a:txBody>
                  <a:tcPr anchor="ctr"/>
                </a:tc>
                <a:extLst>
                  <a:ext uri="{0D108BD9-81ED-4DB2-BD59-A6C34878D82A}">
                    <a16:rowId xmlns:a16="http://schemas.microsoft.com/office/drawing/2014/main" val="10000"/>
                  </a:ext>
                </a:extLst>
              </a:tr>
              <a:tr h="370840">
                <a:tc>
                  <a:txBody>
                    <a:bodyPr/>
                    <a:lstStyle/>
                    <a:p>
                      <a:pPr algn="ctr"/>
                      <a:r>
                        <a:rPr lang="en-US" sz="2000" dirty="0" smtClean="0">
                          <a:latin typeface="+mj-lt"/>
                        </a:rPr>
                        <a:t>1</a:t>
                      </a:r>
                    </a:p>
                  </a:txBody>
                  <a:tcPr anchor="ctr"/>
                </a:tc>
                <a:tc>
                  <a:txBody>
                    <a:bodyPr/>
                    <a:lstStyle/>
                    <a:p>
                      <a:pPr algn="ctr" fontAlgn="b"/>
                      <a:r>
                        <a:rPr lang="en-US" sz="2000" b="0" i="0" u="none" strike="noStrike" dirty="0">
                          <a:solidFill>
                            <a:srgbClr val="000000"/>
                          </a:solidFill>
                          <a:effectLst/>
                          <a:latin typeface="+mj-lt"/>
                        </a:rPr>
                        <a:t>0</a:t>
                      </a:r>
                    </a:p>
                  </a:txBody>
                  <a:tcPr marL="6350" marR="6350" marT="6350" marB="0" anchor="ctr"/>
                </a:tc>
                <a:tc>
                  <a:txBody>
                    <a:bodyPr/>
                    <a:lstStyle/>
                    <a:p>
                      <a:pPr algn="ctr" fontAlgn="b"/>
                      <a:r>
                        <a:rPr lang="en-US" sz="2000" b="0" i="0" u="none" strike="noStrike">
                          <a:solidFill>
                            <a:srgbClr val="000000"/>
                          </a:solidFill>
                          <a:effectLst/>
                          <a:latin typeface="+mj-lt"/>
                        </a:rPr>
                        <a:t>-0.630</a:t>
                      </a:r>
                    </a:p>
                  </a:txBody>
                  <a:tcPr marL="6350" marR="6350" marT="6350" marB="0" anchor="ctr"/>
                </a:tc>
                <a:tc>
                  <a:txBody>
                    <a:bodyPr/>
                    <a:lstStyle/>
                    <a:p>
                      <a:pPr algn="ctr" fontAlgn="b"/>
                      <a:r>
                        <a:rPr lang="en-US" sz="2000" b="0" i="0" u="none" strike="noStrike">
                          <a:solidFill>
                            <a:srgbClr val="000000"/>
                          </a:solidFill>
                          <a:effectLst/>
                          <a:latin typeface="+mj-lt"/>
                        </a:rPr>
                        <a:t>0.039</a:t>
                      </a:r>
                    </a:p>
                  </a:txBody>
                  <a:tcPr marL="6350" marR="6350" marT="6350" marB="0" anchor="ctr"/>
                </a:tc>
                <a:tc>
                  <a:txBody>
                    <a:bodyPr/>
                    <a:lstStyle/>
                    <a:p>
                      <a:pPr algn="ctr" fontAlgn="b"/>
                      <a:r>
                        <a:rPr lang="en-US" sz="2000" b="0" i="0" u="none" strike="noStrike">
                          <a:solidFill>
                            <a:srgbClr val="000000"/>
                          </a:solidFill>
                          <a:effectLst/>
                          <a:latin typeface="+mj-lt"/>
                        </a:rPr>
                        <a:t>0</a:t>
                      </a:r>
                    </a:p>
                  </a:txBody>
                  <a:tcPr marL="6350" marR="6350" marT="6350" marB="0" anchor="ctr"/>
                </a:tc>
                <a:tc>
                  <a:txBody>
                    <a:bodyPr/>
                    <a:lstStyle/>
                    <a:p>
                      <a:pPr algn="ctr" fontAlgn="b"/>
                      <a:r>
                        <a:rPr lang="en-US" sz="2000" b="0" i="0" u="none" strike="noStrike">
                          <a:solidFill>
                            <a:srgbClr val="000000"/>
                          </a:solidFill>
                          <a:effectLst/>
                          <a:latin typeface="+mj-lt"/>
                        </a:rPr>
                        <a:t>0.019</a:t>
                      </a:r>
                    </a:p>
                  </a:txBody>
                  <a:tcPr marL="6350" marR="6350" marT="6350" marB="0" anchor="ctr"/>
                </a:tc>
                <a:tc>
                  <a:txBody>
                    <a:bodyPr/>
                    <a:lstStyle/>
                    <a:p>
                      <a:pPr algn="ctr" fontAlgn="b"/>
                      <a:r>
                        <a:rPr lang="en-US" sz="2000" b="0" i="0" u="none" strike="noStrike">
                          <a:solidFill>
                            <a:srgbClr val="000000"/>
                          </a:solidFill>
                          <a:effectLst/>
                          <a:latin typeface="+mj-lt"/>
                        </a:rPr>
                        <a:t>0</a:t>
                      </a:r>
                    </a:p>
                  </a:txBody>
                  <a:tcPr marL="6350" marR="6350" marT="6350" marB="0" anchor="ctr"/>
                </a:tc>
                <a:extLst>
                  <a:ext uri="{0D108BD9-81ED-4DB2-BD59-A6C34878D82A}">
                    <a16:rowId xmlns:a16="http://schemas.microsoft.com/office/drawing/2014/main" val="10001"/>
                  </a:ext>
                </a:extLst>
              </a:tr>
              <a:tr h="370840">
                <a:tc>
                  <a:txBody>
                    <a:bodyPr/>
                    <a:lstStyle/>
                    <a:p>
                      <a:pPr algn="ctr"/>
                      <a:r>
                        <a:rPr lang="en-US" sz="2000" dirty="0" smtClean="0">
                          <a:latin typeface="+mj-lt"/>
                        </a:rPr>
                        <a:t>2</a:t>
                      </a:r>
                      <a:endParaRPr lang="en-US" sz="2000" dirty="0">
                        <a:latin typeface="+mj-lt"/>
                      </a:endParaRPr>
                    </a:p>
                  </a:txBody>
                  <a:tcPr anchor="ctr"/>
                </a:tc>
                <a:tc>
                  <a:txBody>
                    <a:bodyPr/>
                    <a:lstStyle/>
                    <a:p>
                      <a:pPr algn="ctr" fontAlgn="b"/>
                      <a:r>
                        <a:rPr lang="en-US" sz="2000" b="0" i="0" u="none" strike="noStrike">
                          <a:solidFill>
                            <a:srgbClr val="000000"/>
                          </a:solidFill>
                          <a:effectLst/>
                          <a:latin typeface="+mj-lt"/>
                        </a:rPr>
                        <a:t>1</a:t>
                      </a:r>
                    </a:p>
                  </a:txBody>
                  <a:tcPr marL="6350" marR="6350" marT="6350" marB="0" anchor="ctr"/>
                </a:tc>
                <a:tc>
                  <a:txBody>
                    <a:bodyPr/>
                    <a:lstStyle/>
                    <a:p>
                      <a:pPr algn="ctr" fontAlgn="b"/>
                      <a:r>
                        <a:rPr lang="en-US" sz="2000" b="0" i="0" u="none" strike="noStrike" dirty="0">
                          <a:solidFill>
                            <a:srgbClr val="000000"/>
                          </a:solidFill>
                          <a:effectLst/>
                          <a:latin typeface="+mj-lt"/>
                        </a:rPr>
                        <a:t>-1.018</a:t>
                      </a:r>
                    </a:p>
                  </a:txBody>
                  <a:tcPr marL="6350" marR="6350" marT="6350" marB="0" anchor="ctr"/>
                </a:tc>
                <a:tc>
                  <a:txBody>
                    <a:bodyPr/>
                    <a:lstStyle/>
                    <a:p>
                      <a:pPr algn="ctr" fontAlgn="b"/>
                      <a:r>
                        <a:rPr lang="en-US" sz="2000" b="0" i="0" u="none" strike="noStrike">
                          <a:solidFill>
                            <a:srgbClr val="000000"/>
                          </a:solidFill>
                          <a:effectLst/>
                          <a:latin typeface="+mj-lt"/>
                        </a:rPr>
                        <a:t>0.097</a:t>
                      </a:r>
                    </a:p>
                  </a:txBody>
                  <a:tcPr marL="6350" marR="6350" marT="6350" marB="0" anchor="ctr"/>
                </a:tc>
                <a:tc>
                  <a:txBody>
                    <a:bodyPr/>
                    <a:lstStyle/>
                    <a:p>
                      <a:pPr algn="ctr" fontAlgn="b"/>
                      <a:r>
                        <a:rPr lang="en-US" sz="2000" b="0" i="0" u="none" strike="noStrike">
                          <a:solidFill>
                            <a:srgbClr val="000000"/>
                          </a:solidFill>
                          <a:effectLst/>
                          <a:latin typeface="+mj-lt"/>
                        </a:rPr>
                        <a:t>0</a:t>
                      </a:r>
                    </a:p>
                  </a:txBody>
                  <a:tcPr marL="6350" marR="6350" marT="6350" marB="0" anchor="ctr"/>
                </a:tc>
                <a:tc>
                  <a:txBody>
                    <a:bodyPr/>
                    <a:lstStyle/>
                    <a:p>
                      <a:pPr algn="ctr" fontAlgn="b"/>
                      <a:r>
                        <a:rPr lang="en-US" sz="2000" b="0" i="0" u="none" strike="noStrike">
                          <a:solidFill>
                            <a:srgbClr val="000000"/>
                          </a:solidFill>
                          <a:effectLst/>
                          <a:latin typeface="+mj-lt"/>
                        </a:rPr>
                        <a:t>0.010</a:t>
                      </a:r>
                    </a:p>
                  </a:txBody>
                  <a:tcPr marL="6350" marR="6350" marT="6350" marB="0" anchor="ctr"/>
                </a:tc>
                <a:tc>
                  <a:txBody>
                    <a:bodyPr/>
                    <a:lstStyle/>
                    <a:p>
                      <a:pPr algn="ctr" fontAlgn="b"/>
                      <a:r>
                        <a:rPr lang="en-US" sz="2000" b="0" i="0" u="none" strike="noStrike">
                          <a:solidFill>
                            <a:srgbClr val="000000"/>
                          </a:solidFill>
                          <a:effectLst/>
                          <a:latin typeface="+mj-lt"/>
                        </a:rPr>
                        <a:t>0</a:t>
                      </a:r>
                    </a:p>
                  </a:txBody>
                  <a:tcPr marL="6350" marR="6350" marT="6350" marB="0" anchor="ctr"/>
                </a:tc>
                <a:extLst>
                  <a:ext uri="{0D108BD9-81ED-4DB2-BD59-A6C34878D82A}">
                    <a16:rowId xmlns:a16="http://schemas.microsoft.com/office/drawing/2014/main" val="10002"/>
                  </a:ext>
                </a:extLst>
              </a:tr>
              <a:tr h="370840">
                <a:tc>
                  <a:txBody>
                    <a:bodyPr/>
                    <a:lstStyle/>
                    <a:p>
                      <a:pPr algn="ctr"/>
                      <a:r>
                        <a:rPr lang="en-US" sz="2000" dirty="0" smtClean="0">
                          <a:latin typeface="+mj-lt"/>
                        </a:rPr>
                        <a:t>3</a:t>
                      </a:r>
                      <a:endParaRPr lang="en-US" sz="2000" dirty="0">
                        <a:latin typeface="+mj-lt"/>
                      </a:endParaRPr>
                    </a:p>
                  </a:txBody>
                  <a:tcPr anchor="ctr"/>
                </a:tc>
                <a:tc>
                  <a:txBody>
                    <a:bodyPr/>
                    <a:lstStyle/>
                    <a:p>
                      <a:pPr algn="ctr" fontAlgn="b"/>
                      <a:r>
                        <a:rPr lang="en-US" sz="2000" b="0" i="0" u="none" strike="noStrike">
                          <a:solidFill>
                            <a:srgbClr val="000000"/>
                          </a:solidFill>
                          <a:effectLst/>
                          <a:latin typeface="+mj-lt"/>
                        </a:rPr>
                        <a:t>0</a:t>
                      </a:r>
                    </a:p>
                  </a:txBody>
                  <a:tcPr marL="6350" marR="6350" marT="6350" marB="0" anchor="ctr"/>
                </a:tc>
                <a:tc>
                  <a:txBody>
                    <a:bodyPr/>
                    <a:lstStyle/>
                    <a:p>
                      <a:pPr algn="ctr" fontAlgn="b"/>
                      <a:r>
                        <a:rPr lang="en-US" sz="2000" b="0" i="0" u="none" strike="noStrike" dirty="0">
                          <a:solidFill>
                            <a:srgbClr val="000000"/>
                          </a:solidFill>
                          <a:effectLst/>
                          <a:latin typeface="+mj-lt"/>
                        </a:rPr>
                        <a:t>-0.147</a:t>
                      </a:r>
                    </a:p>
                  </a:txBody>
                  <a:tcPr marL="6350" marR="6350" marT="6350" marB="0" anchor="ctr"/>
                </a:tc>
                <a:tc>
                  <a:txBody>
                    <a:bodyPr/>
                    <a:lstStyle/>
                    <a:p>
                      <a:pPr algn="ctr" fontAlgn="b"/>
                      <a:r>
                        <a:rPr lang="en-US" sz="2000" b="0" i="0" u="none" strike="noStrike" dirty="0">
                          <a:solidFill>
                            <a:srgbClr val="000000"/>
                          </a:solidFill>
                          <a:effectLst/>
                          <a:latin typeface="+mj-lt"/>
                        </a:rPr>
                        <a:t>0.081</a:t>
                      </a:r>
                    </a:p>
                  </a:txBody>
                  <a:tcPr marL="6350" marR="6350" marT="6350" marB="0" anchor="ctr"/>
                </a:tc>
                <a:tc>
                  <a:txBody>
                    <a:bodyPr/>
                    <a:lstStyle/>
                    <a:p>
                      <a:pPr algn="ctr" fontAlgn="b"/>
                      <a:r>
                        <a:rPr lang="en-US" sz="2000" b="0" i="0" u="none" strike="noStrike" dirty="0">
                          <a:solidFill>
                            <a:srgbClr val="000000"/>
                          </a:solidFill>
                          <a:effectLst/>
                          <a:latin typeface="+mj-lt"/>
                        </a:rPr>
                        <a:t>0</a:t>
                      </a:r>
                    </a:p>
                  </a:txBody>
                  <a:tcPr marL="6350" marR="6350" marT="6350" marB="0" anchor="ctr"/>
                </a:tc>
                <a:tc>
                  <a:txBody>
                    <a:bodyPr/>
                    <a:lstStyle/>
                    <a:p>
                      <a:pPr algn="ctr" fontAlgn="b"/>
                      <a:r>
                        <a:rPr lang="en-US" sz="2000" b="0" i="0" u="none" strike="noStrike" dirty="0">
                          <a:solidFill>
                            <a:srgbClr val="000000"/>
                          </a:solidFill>
                          <a:effectLst/>
                          <a:latin typeface="+mj-lt"/>
                        </a:rPr>
                        <a:t>0.040</a:t>
                      </a:r>
                    </a:p>
                  </a:txBody>
                  <a:tcPr marL="6350" marR="6350" marT="6350" marB="0" anchor="ctr"/>
                </a:tc>
                <a:tc>
                  <a:txBody>
                    <a:bodyPr/>
                    <a:lstStyle/>
                    <a:p>
                      <a:pPr algn="ctr" fontAlgn="b"/>
                      <a:r>
                        <a:rPr lang="en-US" sz="2000" b="0" i="0" u="none" strike="noStrike" dirty="0">
                          <a:solidFill>
                            <a:srgbClr val="000000"/>
                          </a:solidFill>
                          <a:effectLst/>
                          <a:latin typeface="+mj-lt"/>
                        </a:rPr>
                        <a:t>0</a:t>
                      </a:r>
                    </a:p>
                  </a:txBody>
                  <a:tcPr marL="6350" marR="6350" marT="6350" marB="0" anchor="ctr"/>
                </a:tc>
                <a:extLst>
                  <a:ext uri="{0D108BD9-81ED-4DB2-BD59-A6C34878D82A}">
                    <a16:rowId xmlns:a16="http://schemas.microsoft.com/office/drawing/2014/main" val="10003"/>
                  </a:ext>
                </a:extLst>
              </a:tr>
              <a:tr h="370840">
                <a:tc>
                  <a:txBody>
                    <a:bodyPr/>
                    <a:lstStyle/>
                    <a:p>
                      <a:pPr algn="ctr"/>
                      <a:r>
                        <a:rPr lang="en-US" sz="2000" dirty="0" smtClean="0">
                          <a:latin typeface="+mj-lt"/>
                        </a:rPr>
                        <a:t>…</a:t>
                      </a:r>
                      <a:endParaRPr lang="en-US" sz="2000" dirty="0">
                        <a:latin typeface="+mj-lt"/>
                      </a:endParaRPr>
                    </a:p>
                  </a:txBody>
                  <a:tcPr anchor="ctr"/>
                </a:tc>
                <a:tc>
                  <a:txBody>
                    <a:bodyPr/>
                    <a:lstStyle/>
                    <a:p>
                      <a:pPr algn="ctr"/>
                      <a:endParaRPr lang="en-US" sz="2000" dirty="0">
                        <a:latin typeface="+mj-lt"/>
                      </a:endParaRPr>
                    </a:p>
                  </a:txBody>
                  <a:tcPr anchor="ctr"/>
                </a:tc>
                <a:tc>
                  <a:txBody>
                    <a:bodyPr/>
                    <a:lstStyle/>
                    <a:p>
                      <a:pPr algn="ctr"/>
                      <a:endParaRPr lang="en-US" sz="2000" dirty="0">
                        <a:latin typeface="+mj-lt"/>
                      </a:endParaRPr>
                    </a:p>
                  </a:txBody>
                  <a:tcPr anchor="ctr"/>
                </a:tc>
                <a:tc>
                  <a:txBody>
                    <a:bodyPr/>
                    <a:lstStyle/>
                    <a:p>
                      <a:pPr algn="ctr"/>
                      <a:endParaRPr lang="en-US" sz="2000" dirty="0">
                        <a:latin typeface="+mj-lt"/>
                      </a:endParaRPr>
                    </a:p>
                  </a:txBody>
                  <a:tcPr anchor="ctr"/>
                </a:tc>
                <a:tc>
                  <a:txBody>
                    <a:bodyPr/>
                    <a:lstStyle/>
                    <a:p>
                      <a:pPr algn="ctr"/>
                      <a:endParaRPr lang="en-US" sz="2000" dirty="0">
                        <a:latin typeface="+mj-lt"/>
                      </a:endParaRPr>
                    </a:p>
                  </a:txBody>
                  <a:tcPr anchor="ctr"/>
                </a:tc>
                <a:tc>
                  <a:txBody>
                    <a:bodyPr/>
                    <a:lstStyle/>
                    <a:p>
                      <a:pPr algn="ctr"/>
                      <a:endParaRPr lang="en-US" sz="2000" dirty="0">
                        <a:latin typeface="+mj-lt"/>
                      </a:endParaRPr>
                    </a:p>
                  </a:txBody>
                  <a:tcPr anchor="ctr"/>
                </a:tc>
                <a:tc>
                  <a:txBody>
                    <a:bodyPr/>
                    <a:lstStyle/>
                    <a:p>
                      <a:pPr algn="ctr"/>
                      <a:endParaRPr lang="en-US" sz="2000" dirty="0">
                        <a:latin typeface="+mj-lt"/>
                      </a:endParaRPr>
                    </a:p>
                  </a:txBody>
                  <a:tcPr anchor="ctr"/>
                </a:tc>
                <a:extLst>
                  <a:ext uri="{0D108BD9-81ED-4DB2-BD59-A6C34878D82A}">
                    <a16:rowId xmlns:a16="http://schemas.microsoft.com/office/drawing/2014/main" val="10004"/>
                  </a:ext>
                </a:extLst>
              </a:tr>
              <a:tr h="370840">
                <a:tc>
                  <a:txBody>
                    <a:bodyPr/>
                    <a:lstStyle/>
                    <a:p>
                      <a:pPr algn="ctr"/>
                      <a:r>
                        <a:rPr lang="en-US" sz="2000" dirty="0" smtClean="0">
                          <a:latin typeface="+mj-lt"/>
                        </a:rPr>
                        <a:t>5,000</a:t>
                      </a:r>
                      <a:endParaRPr lang="en-US" sz="2000" dirty="0">
                        <a:latin typeface="+mj-lt"/>
                      </a:endParaRPr>
                    </a:p>
                  </a:txBody>
                  <a:tcPr anchor="ctr"/>
                </a:tc>
                <a:tc>
                  <a:txBody>
                    <a:bodyPr/>
                    <a:lstStyle/>
                    <a:p>
                      <a:pPr algn="ctr" fontAlgn="b"/>
                      <a:r>
                        <a:rPr lang="en-US" sz="2000" b="0" i="0" u="none" strike="noStrike">
                          <a:solidFill>
                            <a:srgbClr val="000000"/>
                          </a:solidFill>
                          <a:effectLst/>
                          <a:latin typeface="+mj-lt"/>
                        </a:rPr>
                        <a:t>1</a:t>
                      </a:r>
                    </a:p>
                  </a:txBody>
                  <a:tcPr marL="6350" marR="6350" marT="6350" marB="0" anchor="ctr"/>
                </a:tc>
                <a:tc>
                  <a:txBody>
                    <a:bodyPr/>
                    <a:lstStyle/>
                    <a:p>
                      <a:pPr algn="ctr" fontAlgn="b"/>
                      <a:r>
                        <a:rPr lang="en-US" sz="2000" b="0" i="0" u="none" strike="noStrike">
                          <a:solidFill>
                            <a:srgbClr val="000000"/>
                          </a:solidFill>
                          <a:effectLst/>
                          <a:latin typeface="+mj-lt"/>
                        </a:rPr>
                        <a:t>-1.420</a:t>
                      </a:r>
                    </a:p>
                  </a:txBody>
                  <a:tcPr marL="6350" marR="6350" marT="6350" marB="0" anchor="ctr"/>
                </a:tc>
                <a:tc>
                  <a:txBody>
                    <a:bodyPr/>
                    <a:lstStyle/>
                    <a:p>
                      <a:pPr algn="ctr" fontAlgn="b"/>
                      <a:r>
                        <a:rPr lang="en-US" sz="2000" b="0" i="0" u="none" strike="noStrike">
                          <a:solidFill>
                            <a:srgbClr val="000000"/>
                          </a:solidFill>
                          <a:effectLst/>
                          <a:latin typeface="+mj-lt"/>
                        </a:rPr>
                        <a:t>0.054</a:t>
                      </a:r>
                    </a:p>
                  </a:txBody>
                  <a:tcPr marL="6350" marR="6350" marT="6350" marB="0" anchor="ctr"/>
                </a:tc>
                <a:tc>
                  <a:txBody>
                    <a:bodyPr/>
                    <a:lstStyle/>
                    <a:p>
                      <a:pPr algn="ctr" fontAlgn="b"/>
                      <a:r>
                        <a:rPr lang="en-US" sz="2000" b="0" i="0" u="none" strike="noStrike" dirty="0">
                          <a:solidFill>
                            <a:srgbClr val="000000"/>
                          </a:solidFill>
                          <a:effectLst/>
                          <a:latin typeface="+mj-lt"/>
                        </a:rPr>
                        <a:t>0</a:t>
                      </a:r>
                    </a:p>
                  </a:txBody>
                  <a:tcPr marL="6350" marR="6350" marT="6350" marB="0" anchor="ctr"/>
                </a:tc>
                <a:tc>
                  <a:txBody>
                    <a:bodyPr/>
                    <a:lstStyle/>
                    <a:p>
                      <a:pPr algn="ctr" fontAlgn="b"/>
                      <a:r>
                        <a:rPr lang="en-US" sz="2000" b="0" i="0" u="none" strike="noStrike" dirty="0">
                          <a:solidFill>
                            <a:srgbClr val="000000"/>
                          </a:solidFill>
                          <a:effectLst/>
                          <a:latin typeface="+mj-lt"/>
                        </a:rPr>
                        <a:t>0.005</a:t>
                      </a:r>
                    </a:p>
                  </a:txBody>
                  <a:tcPr marL="6350" marR="6350" marT="6350" marB="0" anchor="ctr"/>
                </a:tc>
                <a:tc>
                  <a:txBody>
                    <a:bodyPr/>
                    <a:lstStyle/>
                    <a:p>
                      <a:pPr algn="ctr" fontAlgn="b"/>
                      <a:r>
                        <a:rPr lang="en-US" sz="2000" b="0" i="0" u="none" strike="noStrike" dirty="0">
                          <a:solidFill>
                            <a:srgbClr val="000000"/>
                          </a:solidFill>
                          <a:effectLst/>
                          <a:latin typeface="+mj-lt"/>
                        </a:rPr>
                        <a:t>0</a:t>
                      </a:r>
                    </a:p>
                  </a:txBody>
                  <a:tcPr marL="6350" marR="6350" marT="635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60883824"/>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851" y="1020278"/>
            <a:ext cx="11029328" cy="5145744"/>
          </a:xfrm>
        </p:spPr>
        <p:txBody>
          <a:bodyPr/>
          <a:lstStyle/>
          <a:p>
            <a:pPr marL="0" indent="0">
              <a:spcAft>
                <a:spcPts val="600"/>
              </a:spcAft>
              <a:buNone/>
            </a:pPr>
            <a:r>
              <a:rPr lang="en-US" dirty="0" smtClean="0">
                <a:solidFill>
                  <a:srgbClr val="17406D"/>
                </a:solidFill>
              </a:rPr>
              <a:t>Before estimating exposure-outcome association, check out your results: Did you generate the data you intended to?</a:t>
            </a:r>
          </a:p>
          <a:p>
            <a:pPr marL="0" indent="0">
              <a:lnSpc>
                <a:spcPct val="100000"/>
              </a:lnSpc>
              <a:spcAft>
                <a:spcPts val="0"/>
              </a:spcAft>
              <a:buNone/>
            </a:pPr>
            <a:r>
              <a:rPr lang="en-US" sz="1800" dirty="0">
                <a:solidFill>
                  <a:schemeClr val="accent4">
                    <a:lumMod val="50000"/>
                  </a:schemeClr>
                </a:solidFill>
                <a:latin typeface="Courier New" panose="02070309020205020404" pitchFamily="49" charset="0"/>
                <a:cs typeface="Courier New" panose="02070309020205020404" pitchFamily="49" charset="0"/>
              </a:rPr>
              <a:t>/*******************************************************/</a:t>
            </a:r>
          </a:p>
          <a:p>
            <a:pPr marL="0" indent="0">
              <a:lnSpc>
                <a:spcPct val="100000"/>
              </a:lnSpc>
              <a:spcAft>
                <a:spcPts val="0"/>
              </a:spcAft>
              <a:buNone/>
            </a:pPr>
            <a:r>
              <a:rPr lang="en-US" sz="1800" dirty="0">
                <a:solidFill>
                  <a:schemeClr val="accent4">
                    <a:lumMod val="50000"/>
                  </a:schemeClr>
                </a:solidFill>
                <a:latin typeface="Courier New" panose="02070309020205020404" pitchFamily="49" charset="0"/>
                <a:cs typeface="Courier New" panose="02070309020205020404" pitchFamily="49" charset="0"/>
              </a:rPr>
              <a:t>/********	Step D. Look at data 		</a:t>
            </a:r>
            <a:r>
              <a:rPr lang="en-US" sz="1800" dirty="0" smtClean="0">
                <a:solidFill>
                  <a:schemeClr val="accent4">
                    <a:lumMod val="50000"/>
                  </a:schemeClr>
                </a:solidFill>
                <a:latin typeface="Courier New" panose="02070309020205020404" pitchFamily="49" charset="0"/>
                <a:cs typeface="Courier New" panose="02070309020205020404" pitchFamily="49" charset="0"/>
              </a:rPr>
              <a:t> ********/</a:t>
            </a:r>
            <a:endParaRPr lang="en-US" sz="1800" dirty="0">
              <a:solidFill>
                <a:schemeClr val="accent4">
                  <a:lumMod val="50000"/>
                </a:schemeClr>
              </a:solidFill>
              <a:latin typeface="Courier New" panose="02070309020205020404" pitchFamily="49" charset="0"/>
              <a:cs typeface="Courier New" panose="02070309020205020404" pitchFamily="49" charset="0"/>
            </a:endParaRPr>
          </a:p>
          <a:p>
            <a:pPr marL="0" indent="0">
              <a:lnSpc>
                <a:spcPct val="100000"/>
              </a:lnSpc>
              <a:spcAft>
                <a:spcPts val="0"/>
              </a:spcAft>
              <a:buNone/>
            </a:pPr>
            <a:r>
              <a:rPr lang="en-US" sz="1800" dirty="0">
                <a:solidFill>
                  <a:schemeClr val="accent4">
                    <a:lumMod val="50000"/>
                  </a:schemeClr>
                </a:solidFill>
                <a:latin typeface="Courier New" panose="02070309020205020404" pitchFamily="49" charset="0"/>
                <a:cs typeface="Courier New" panose="02070309020205020404" pitchFamily="49" charset="0"/>
              </a:rPr>
              <a:t>/*******************************************************/</a:t>
            </a:r>
          </a:p>
          <a:p>
            <a:pPr marL="0" indent="0">
              <a:lnSpc>
                <a:spcPct val="100000"/>
              </a:lnSpc>
              <a:spcAft>
                <a:spcPts val="0"/>
              </a:spcAft>
              <a:buNone/>
            </a:pPr>
            <a:endParaRPr lang="en-US" sz="1800" dirty="0">
              <a:solidFill>
                <a:schemeClr val="accent4">
                  <a:lumMod val="50000"/>
                </a:schemeClr>
              </a:solidFill>
              <a:latin typeface="Courier New" panose="02070309020205020404" pitchFamily="49" charset="0"/>
              <a:cs typeface="Courier New" panose="02070309020205020404" pitchFamily="49" charset="0"/>
            </a:endParaRPr>
          </a:p>
          <a:p>
            <a:pPr marL="0" indent="0">
              <a:lnSpc>
                <a:spcPct val="100000"/>
              </a:lnSpc>
              <a:spcAft>
                <a:spcPts val="0"/>
              </a:spcAft>
              <a:buNone/>
            </a:pPr>
            <a:r>
              <a:rPr lang="en-US" sz="1800" dirty="0">
                <a:solidFill>
                  <a:schemeClr val="accent4">
                    <a:lumMod val="50000"/>
                  </a:schemeClr>
                </a:solidFill>
                <a:latin typeface="Courier New" panose="02070309020205020404" pitchFamily="49" charset="0"/>
                <a:cs typeface="Courier New" panose="02070309020205020404" pitchFamily="49" charset="0"/>
              </a:rPr>
              <a:t>/********Check distributions of variables and store results********/</a:t>
            </a:r>
          </a:p>
          <a:p>
            <a:pPr marL="0" indent="0">
              <a:lnSpc>
                <a:spcPct val="100000"/>
              </a:lnSpc>
              <a:spcAft>
                <a:spcPts val="0"/>
              </a:spcAft>
              <a:buNone/>
            </a:pPr>
            <a:endParaRPr lang="en-US" sz="1800" dirty="0">
              <a:solidFill>
                <a:schemeClr val="accent4">
                  <a:lumMod val="50000"/>
                </a:schemeClr>
              </a:solidFill>
              <a:latin typeface="Courier New" panose="02070309020205020404" pitchFamily="49" charset="0"/>
              <a:cs typeface="Courier New" panose="02070309020205020404" pitchFamily="49" charset="0"/>
            </a:endParaRPr>
          </a:p>
          <a:p>
            <a:pPr marL="0" indent="0">
              <a:lnSpc>
                <a:spcPct val="100000"/>
              </a:lnSpc>
              <a:spcAft>
                <a:spcPts val="0"/>
              </a:spcAft>
              <a:buNone/>
            </a:pPr>
            <a:r>
              <a:rPr lang="en-US" sz="1800" dirty="0">
                <a:solidFill>
                  <a:schemeClr val="accent4">
                    <a:lumMod val="50000"/>
                  </a:schemeClr>
                </a:solidFill>
                <a:latin typeface="Courier New" panose="02070309020205020404" pitchFamily="49" charset="0"/>
                <a:cs typeface="Courier New" panose="02070309020205020404" pitchFamily="49" charset="0"/>
              </a:rPr>
              <a:t>*Check proportions of people with: exposure (A) = 1, selection (S) = 1, outcome (Y) = 1</a:t>
            </a:r>
          </a:p>
          <a:p>
            <a:pPr marL="0" indent="0">
              <a:lnSpc>
                <a:spcPct val="100000"/>
              </a:lnSpc>
              <a:spcAft>
                <a:spcPts val="0"/>
              </a:spcAft>
              <a:buNone/>
            </a:pPr>
            <a:r>
              <a:rPr lang="en-US" sz="1800" dirty="0">
                <a:solidFill>
                  <a:schemeClr val="accent4">
                    <a:lumMod val="50000"/>
                  </a:schemeClr>
                </a:solidFill>
                <a:latin typeface="Courier New" panose="02070309020205020404" pitchFamily="49" charset="0"/>
                <a:cs typeface="Courier New" panose="02070309020205020404" pitchFamily="49" charset="0"/>
              </a:rPr>
              <a:t>*Check mean U</a:t>
            </a:r>
          </a:p>
          <a:p>
            <a:pPr marL="0" indent="0">
              <a:lnSpc>
                <a:spcPct val="100000"/>
              </a:lnSpc>
              <a:spcAft>
                <a:spcPts val="0"/>
              </a:spcAft>
              <a:buNone/>
            </a:pPr>
            <a:r>
              <a:rPr lang="en-US" sz="1800" dirty="0" err="1">
                <a:solidFill>
                  <a:schemeClr val="accent4">
                    <a:lumMod val="50000"/>
                  </a:schemeClr>
                </a:solidFill>
                <a:latin typeface="Courier New" panose="02070309020205020404" pitchFamily="49" charset="0"/>
                <a:cs typeface="Courier New" panose="02070309020205020404" pitchFamily="49" charset="0"/>
              </a:rPr>
              <a:t>foreach</a:t>
            </a:r>
            <a:r>
              <a:rPr lang="en-US" sz="1800" dirty="0">
                <a:solidFill>
                  <a:schemeClr val="accent4">
                    <a:lumMod val="50000"/>
                  </a:schemeClr>
                </a:solidFill>
                <a:latin typeface="Courier New" panose="02070309020205020404" pitchFamily="49" charset="0"/>
                <a:cs typeface="Courier New" panose="02070309020205020404" pitchFamily="49" charset="0"/>
              </a:rPr>
              <a:t> x in A U S Y {</a:t>
            </a:r>
          </a:p>
          <a:p>
            <a:pPr marL="0" indent="0">
              <a:lnSpc>
                <a:spcPct val="100000"/>
              </a:lnSpc>
              <a:spcAft>
                <a:spcPts val="0"/>
              </a:spcAft>
              <a:buNone/>
            </a:pPr>
            <a:r>
              <a:rPr lang="en-US" sz="1800" dirty="0">
                <a:solidFill>
                  <a:schemeClr val="accent4">
                    <a:lumMod val="50000"/>
                  </a:schemeClr>
                </a:solidFill>
                <a:latin typeface="Courier New" panose="02070309020205020404" pitchFamily="49" charset="0"/>
                <a:cs typeface="Courier New" panose="02070309020205020404" pitchFamily="49" charset="0"/>
              </a:rPr>
              <a:t>summarize `x', </a:t>
            </a:r>
            <a:r>
              <a:rPr lang="en-US" sz="1800" dirty="0" err="1">
                <a:solidFill>
                  <a:schemeClr val="accent4">
                    <a:lumMod val="50000"/>
                  </a:schemeClr>
                </a:solidFill>
                <a:latin typeface="Courier New" panose="02070309020205020404" pitchFamily="49" charset="0"/>
                <a:cs typeface="Courier New" panose="02070309020205020404" pitchFamily="49" charset="0"/>
              </a:rPr>
              <a:t>meanonly</a:t>
            </a:r>
            <a:endParaRPr lang="en-US" sz="1800" dirty="0">
              <a:solidFill>
                <a:schemeClr val="accent4">
                  <a:lumMod val="50000"/>
                </a:schemeClr>
              </a:solidFill>
              <a:latin typeface="Courier New" panose="02070309020205020404" pitchFamily="49" charset="0"/>
              <a:cs typeface="Courier New" panose="02070309020205020404" pitchFamily="49" charset="0"/>
            </a:endParaRPr>
          </a:p>
          <a:p>
            <a:pPr marL="0" indent="0">
              <a:lnSpc>
                <a:spcPct val="100000"/>
              </a:lnSpc>
              <a:spcAft>
                <a:spcPts val="0"/>
              </a:spcAft>
              <a:buNone/>
            </a:pPr>
            <a:r>
              <a:rPr lang="en-US" sz="1800" dirty="0">
                <a:solidFill>
                  <a:schemeClr val="accent4">
                    <a:lumMod val="50000"/>
                  </a:schemeClr>
                </a:solidFill>
                <a:latin typeface="Courier New" panose="02070309020205020404" pitchFamily="49" charset="0"/>
                <a:cs typeface="Courier New" panose="02070309020205020404" pitchFamily="49" charset="0"/>
              </a:rPr>
              <a:t>	scalar </a:t>
            </a:r>
            <a:r>
              <a:rPr lang="en-US" sz="1800" dirty="0" err="1">
                <a:solidFill>
                  <a:schemeClr val="accent4">
                    <a:lumMod val="50000"/>
                  </a:schemeClr>
                </a:solidFill>
                <a:latin typeface="Courier New" panose="02070309020205020404" pitchFamily="49" charset="0"/>
                <a:cs typeface="Courier New" panose="02070309020205020404" pitchFamily="49" charset="0"/>
              </a:rPr>
              <a:t>p_`x</a:t>
            </a:r>
            <a:r>
              <a:rPr lang="en-US" sz="1800" dirty="0">
                <a:solidFill>
                  <a:schemeClr val="accent4">
                    <a:lumMod val="50000"/>
                  </a:schemeClr>
                </a:solidFill>
                <a:latin typeface="Courier New" panose="02070309020205020404" pitchFamily="49" charset="0"/>
                <a:cs typeface="Courier New" panose="02070309020205020404" pitchFamily="49" charset="0"/>
              </a:rPr>
              <a:t>' = round(r(mean),0.001)</a:t>
            </a:r>
          </a:p>
          <a:p>
            <a:pPr marL="0" indent="0">
              <a:lnSpc>
                <a:spcPct val="100000"/>
              </a:lnSpc>
              <a:spcAft>
                <a:spcPts val="0"/>
              </a:spcAft>
              <a:buNone/>
            </a:pPr>
            <a:r>
              <a:rPr lang="en-US" sz="1800" dirty="0">
                <a:solidFill>
                  <a:schemeClr val="accent4">
                    <a:lumMod val="50000"/>
                  </a:schemeClr>
                </a:solidFill>
                <a:latin typeface="Courier New" panose="02070309020205020404" pitchFamily="49" charset="0"/>
                <a:cs typeface="Courier New" panose="02070309020205020404" pitchFamily="49" charset="0"/>
              </a:rPr>
              <a:t>}</a:t>
            </a:r>
          </a:p>
          <a:p>
            <a:pPr marL="0" indent="0">
              <a:lnSpc>
                <a:spcPct val="100000"/>
              </a:lnSpc>
              <a:spcAft>
                <a:spcPts val="0"/>
              </a:spcAft>
              <a:buNone/>
            </a:pPr>
            <a:r>
              <a:rPr lang="en-US" sz="1800" dirty="0">
                <a:solidFill>
                  <a:schemeClr val="accent4">
                    <a:lumMod val="50000"/>
                  </a:schemeClr>
                </a:solidFill>
                <a:latin typeface="Courier New" panose="02070309020205020404" pitchFamily="49" charset="0"/>
                <a:cs typeface="Courier New" panose="02070309020205020404" pitchFamily="49" charset="0"/>
              </a:rPr>
              <a:t>scalar </a:t>
            </a:r>
            <a:r>
              <a:rPr lang="en-US" sz="1800" dirty="0" err="1">
                <a:solidFill>
                  <a:schemeClr val="accent4">
                    <a:lumMod val="50000"/>
                  </a:schemeClr>
                </a:solidFill>
                <a:latin typeface="Courier New" panose="02070309020205020404" pitchFamily="49" charset="0"/>
                <a:cs typeface="Courier New" panose="02070309020205020404" pitchFamily="49" charset="0"/>
              </a:rPr>
              <a:t>mean_U</a:t>
            </a:r>
            <a:r>
              <a:rPr lang="en-US" sz="1800" dirty="0">
                <a:solidFill>
                  <a:schemeClr val="accent4">
                    <a:lumMod val="50000"/>
                  </a:schemeClr>
                </a:solidFill>
                <a:latin typeface="Courier New" panose="02070309020205020404" pitchFamily="49" charset="0"/>
                <a:cs typeface="Courier New" panose="02070309020205020404" pitchFamily="49" charset="0"/>
              </a:rPr>
              <a:t> = </a:t>
            </a:r>
            <a:r>
              <a:rPr lang="en-US" sz="1800" dirty="0" err="1">
                <a:solidFill>
                  <a:schemeClr val="accent4">
                    <a:lumMod val="50000"/>
                  </a:schemeClr>
                </a:solidFill>
                <a:latin typeface="Courier New" panose="02070309020205020404" pitchFamily="49" charset="0"/>
                <a:cs typeface="Courier New" panose="02070309020205020404" pitchFamily="49" charset="0"/>
              </a:rPr>
              <a:t>p_U</a:t>
            </a:r>
            <a:endParaRPr lang="en-US" sz="1800" dirty="0">
              <a:solidFill>
                <a:schemeClr val="accent4">
                  <a:lumMod val="50000"/>
                </a:schemeClr>
              </a:solidFill>
              <a:latin typeface="Courier New" panose="02070309020205020404" pitchFamily="49" charset="0"/>
              <a:cs typeface="Courier New" panose="02070309020205020404" pitchFamily="49" charset="0"/>
            </a:endParaRPr>
          </a:p>
          <a:p>
            <a:pPr marL="0" indent="0">
              <a:lnSpc>
                <a:spcPct val="100000"/>
              </a:lnSpc>
              <a:spcAft>
                <a:spcPts val="0"/>
              </a:spcAft>
              <a:buNone/>
            </a:pPr>
            <a:r>
              <a:rPr lang="en-US" sz="1800" dirty="0">
                <a:solidFill>
                  <a:schemeClr val="accent4">
                    <a:lumMod val="50000"/>
                  </a:schemeClr>
                </a:solidFill>
                <a:latin typeface="Courier New" panose="02070309020205020404" pitchFamily="49" charset="0"/>
                <a:cs typeface="Courier New" panose="02070309020205020404" pitchFamily="49" charset="0"/>
              </a:rPr>
              <a:t>	scalar drop </a:t>
            </a:r>
            <a:r>
              <a:rPr lang="en-US" sz="1800" dirty="0" err="1">
                <a:solidFill>
                  <a:schemeClr val="accent4">
                    <a:lumMod val="50000"/>
                  </a:schemeClr>
                </a:solidFill>
                <a:latin typeface="Courier New" panose="02070309020205020404" pitchFamily="49" charset="0"/>
                <a:cs typeface="Courier New" panose="02070309020205020404" pitchFamily="49" charset="0"/>
              </a:rPr>
              <a:t>p_U</a:t>
            </a:r>
            <a:endParaRPr lang="en-US" sz="1800" dirty="0">
              <a:solidFill>
                <a:schemeClr val="accent4">
                  <a:lumMod val="50000"/>
                </a:schemeClr>
              </a:solidFill>
              <a:latin typeface="Courier New" panose="02070309020205020404" pitchFamily="49" charset="0"/>
              <a:cs typeface="Courier New" panose="02070309020205020404" pitchFamily="49" charset="0"/>
            </a:endParaRPr>
          </a:p>
          <a:p>
            <a:pPr marL="0" indent="0">
              <a:lnSpc>
                <a:spcPct val="100000"/>
              </a:lnSpc>
              <a:spcAft>
                <a:spcPts val="0"/>
              </a:spcAft>
              <a:buNone/>
            </a:pPr>
            <a:endParaRPr lang="en-US" sz="1800" dirty="0">
              <a:solidFill>
                <a:schemeClr val="accent4">
                  <a:lumMod val="50000"/>
                </a:schemeClr>
              </a:solidFill>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4"/>
          </p:nvPr>
        </p:nvSpPr>
        <p:spPr/>
        <p:txBody>
          <a:bodyPr/>
          <a:lstStyle/>
          <a:p>
            <a:fld id="{7BCC8D0D-EAEC-449D-9161-023DFF90F2E2}" type="slidenum">
              <a:rPr lang="en-US" sz="1600" smtClean="0"/>
              <a:pPr/>
              <a:t>52</a:t>
            </a:fld>
            <a:endParaRPr lang="en-US" sz="1600" dirty="0"/>
          </a:p>
        </p:txBody>
      </p:sp>
      <mc:AlternateContent xmlns:mc="http://schemas.openxmlformats.org/markup-compatibility/2006" xmlns:a14="http://schemas.microsoft.com/office/drawing/2010/main">
        <mc:Choice Requires="a14">
          <p:sp>
            <p:nvSpPr>
              <p:cNvPr id="5" name="Rounded Rectangle 4"/>
              <p:cNvSpPr/>
              <p:nvPr/>
            </p:nvSpPr>
            <p:spPr>
              <a:xfrm>
                <a:off x="575686" y="343849"/>
                <a:ext cx="11082493" cy="548640"/>
              </a:xfrm>
              <a:prstGeom prst="rect">
                <a:avLst/>
              </a:prstGeom>
              <a:solidFill>
                <a:srgbClr val="CC66FF">
                  <a:alpha val="80000"/>
                </a:srgbClr>
              </a:solidFill>
              <a:ln>
                <a:solidFill>
                  <a:srgbClr val="7030A0"/>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defTabSz="800100">
                  <a:lnSpc>
                    <a:spcPct val="110000"/>
                  </a:lnSpc>
                  <a:spcBef>
                    <a:spcPct val="0"/>
                  </a:spcBef>
                  <a:spcAft>
                    <a:spcPts val="600"/>
                  </a:spcAft>
                </a:pPr>
                <a:r>
                  <a:rPr lang="en-US" sz="2200" b="1" dirty="0">
                    <a:latin typeface="Arial" panose="020B0604020202020204" pitchFamily="34" charset="0"/>
                    <a:cs typeface="Arial" panose="020B0604020202020204" pitchFamily="34" charset="0"/>
                  </a:rPr>
                  <a:t>4. Estimate exposure-outcome association </a:t>
                </a:r>
                <a:r>
                  <a:rPr lang="en-US" sz="2200" dirty="0">
                    <a:latin typeface="Arial" panose="020B0604020202020204" pitchFamily="34" charset="0"/>
                    <a:cs typeface="Arial" panose="020B0604020202020204" pitchFamily="34" charset="0"/>
                  </a:rPr>
                  <a:t>(</a:t>
                </a:r>
                <a14:m>
                  <m:oMath xmlns:m="http://schemas.openxmlformats.org/officeDocument/2006/math">
                    <m:acc>
                      <m:accPr>
                        <m:chr m:val="̂"/>
                        <m:ctrlPr>
                          <a:rPr lang="en-US" sz="2200" i="1">
                            <a:latin typeface="Cambria Math" panose="02040503050406030204" pitchFamily="18" charset="0"/>
                          </a:rPr>
                        </m:ctrlPr>
                      </m:accPr>
                      <m:e>
                        <m:r>
                          <m:rPr>
                            <m:sty m:val="p"/>
                          </m:rPr>
                          <a:rPr lang="en-US" sz="2200">
                            <a:latin typeface="Cambria Math"/>
                            <a:ea typeface="Cambria Math"/>
                          </a:rPr>
                          <m:t>β</m:t>
                        </m:r>
                      </m:e>
                    </m:acc>
                  </m:oMath>
                </a14:m>
                <a:r>
                  <a:rPr lang="en-US" sz="2200" dirty="0">
                    <a:latin typeface="Arial" panose="020B0604020202020204" pitchFamily="34" charset="0"/>
                    <a:cs typeface="Arial" panose="020B0604020202020204" pitchFamily="34" charset="0"/>
                  </a:rPr>
                  <a:t>)</a:t>
                </a:r>
              </a:p>
            </p:txBody>
          </p:sp>
        </mc:Choice>
        <mc:Fallback xmlns="">
          <p:sp>
            <p:nvSpPr>
              <p:cNvPr id="5" name="Rounded Rectangle 4"/>
              <p:cNvSpPr>
                <a:spLocks noRot="1" noChangeAspect="1" noMove="1" noResize="1" noEditPoints="1" noAdjustHandles="1" noChangeArrowheads="1" noChangeShapeType="1" noTextEdit="1"/>
              </p:cNvSpPr>
              <p:nvPr/>
            </p:nvSpPr>
            <p:spPr>
              <a:xfrm>
                <a:off x="575686" y="343849"/>
                <a:ext cx="11082493" cy="548640"/>
              </a:xfrm>
              <a:prstGeom prst="rect">
                <a:avLst/>
              </a:prstGeom>
              <a:blipFill>
                <a:blip r:embed="rId3"/>
                <a:stretch>
                  <a:fillRect l="-548" b="-6186"/>
                </a:stretch>
              </a:blipFill>
              <a:ln>
                <a:solidFill>
                  <a:srgbClr val="7030A0"/>
                </a:solidFill>
              </a:ln>
            </p:spPr>
            <p:txBody>
              <a:bodyPr/>
              <a:lstStyle/>
              <a:p>
                <a:r>
                  <a:rPr lang="en-US">
                    <a:noFill/>
                  </a:rPr>
                  <a:t> </a:t>
                </a:r>
              </a:p>
            </p:txBody>
          </p:sp>
        </mc:Fallback>
      </mc:AlternateContent>
    </p:spTree>
    <p:extLst>
      <p:ext uri="{BB962C8B-B14F-4D97-AF65-F5344CB8AC3E}">
        <p14:creationId xmlns:p14="http://schemas.microsoft.com/office/powerpoint/2010/main" val="3737503934"/>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851" y="1020278"/>
            <a:ext cx="11029328" cy="5145744"/>
          </a:xfrm>
        </p:spPr>
        <p:txBody>
          <a:bodyPr/>
          <a:lstStyle/>
          <a:p>
            <a:pPr marL="0" indent="0">
              <a:lnSpc>
                <a:spcPct val="100000"/>
              </a:lnSpc>
              <a:spcAft>
                <a:spcPts val="0"/>
              </a:spcAft>
              <a:buNone/>
            </a:pPr>
            <a:endParaRPr lang="en-US" sz="1800" dirty="0">
              <a:solidFill>
                <a:schemeClr val="accent4">
                  <a:lumMod val="50000"/>
                </a:schemeClr>
              </a:solidFill>
              <a:latin typeface="Courier New" panose="02070309020205020404" pitchFamily="49" charset="0"/>
              <a:cs typeface="Courier New" panose="02070309020205020404" pitchFamily="49" charset="0"/>
            </a:endParaRPr>
          </a:p>
          <a:p>
            <a:pPr marL="0" indent="0">
              <a:lnSpc>
                <a:spcPct val="100000"/>
              </a:lnSpc>
              <a:spcAft>
                <a:spcPts val="0"/>
              </a:spcAft>
              <a:buNone/>
            </a:pPr>
            <a:r>
              <a:rPr lang="en-US" sz="1800" dirty="0">
                <a:latin typeface="Courier New" panose="02070309020205020404" pitchFamily="49" charset="0"/>
                <a:cs typeface="Courier New" panose="02070309020205020404" pitchFamily="49" charset="0"/>
              </a:rPr>
              <a:t>    Variable |        </a:t>
            </a:r>
            <a:r>
              <a:rPr lang="en-US" sz="1800" dirty="0" err="1">
                <a:latin typeface="Courier New" panose="02070309020205020404" pitchFamily="49" charset="0"/>
                <a:cs typeface="Courier New" panose="02070309020205020404" pitchFamily="49" charset="0"/>
              </a:rPr>
              <a:t>Obs</a:t>
            </a:r>
            <a:r>
              <a:rPr lang="en-US" sz="1800" dirty="0">
                <a:latin typeface="Courier New" panose="02070309020205020404" pitchFamily="49" charset="0"/>
                <a:cs typeface="Courier New" panose="02070309020205020404" pitchFamily="49" charset="0"/>
              </a:rPr>
              <a:t>        Mean    Std. Dev.       Min        Max</a:t>
            </a:r>
          </a:p>
          <a:p>
            <a:pPr marL="0" indent="0">
              <a:lnSpc>
                <a:spcPct val="100000"/>
              </a:lnSpc>
              <a:spcAft>
                <a:spcPts val="0"/>
              </a:spcAft>
              <a:buNone/>
            </a:pPr>
            <a:r>
              <a:rPr lang="en-US" sz="1800" dirty="0">
                <a:latin typeface="Courier New" panose="02070309020205020404" pitchFamily="49" charset="0"/>
                <a:cs typeface="Courier New" panose="02070309020205020404" pitchFamily="49" charset="0"/>
              </a:rPr>
              <a:t>-------------+---------------------------------------------------------</a:t>
            </a:r>
          </a:p>
          <a:p>
            <a:pPr marL="0" indent="0">
              <a:lnSpc>
                <a:spcPct val="100000"/>
              </a:lnSpc>
              <a:spcAft>
                <a:spcPts val="0"/>
              </a:spcAft>
              <a:buNone/>
            </a:pPr>
            <a:r>
              <a:rPr lang="en-US" sz="1800" dirty="0">
                <a:latin typeface="Courier New" panose="02070309020205020404" pitchFamily="49" charset="0"/>
                <a:cs typeface="Courier New" panose="02070309020205020404" pitchFamily="49" charset="0"/>
              </a:rPr>
              <a:t>           A |      5,000       .2028     .402125          0          1</a:t>
            </a:r>
          </a:p>
          <a:p>
            <a:pPr marL="0" indent="0">
              <a:lnSpc>
                <a:spcPct val="100000"/>
              </a:lnSpc>
              <a:spcAft>
                <a:spcPts val="0"/>
              </a:spcAft>
              <a:buNone/>
            </a:pPr>
            <a:endParaRPr lang="en-US" sz="1800" dirty="0">
              <a:latin typeface="Courier New" panose="02070309020205020404" pitchFamily="49" charset="0"/>
              <a:cs typeface="Courier New" panose="02070309020205020404" pitchFamily="49" charset="0"/>
            </a:endParaRPr>
          </a:p>
          <a:p>
            <a:pPr marL="0" indent="0">
              <a:lnSpc>
                <a:spcPct val="100000"/>
              </a:lnSpc>
              <a:spcAft>
                <a:spcPts val="0"/>
              </a:spcAft>
              <a:buNone/>
            </a:pPr>
            <a:r>
              <a:rPr lang="en-US" sz="1800" dirty="0">
                <a:latin typeface="Courier New" panose="02070309020205020404" pitchFamily="49" charset="0"/>
                <a:cs typeface="Courier New" panose="02070309020205020404" pitchFamily="49" charset="0"/>
              </a:rPr>
              <a:t>    Variable |        </a:t>
            </a:r>
            <a:r>
              <a:rPr lang="en-US" sz="1800" dirty="0" err="1">
                <a:latin typeface="Courier New" panose="02070309020205020404" pitchFamily="49" charset="0"/>
                <a:cs typeface="Courier New" panose="02070309020205020404" pitchFamily="49" charset="0"/>
              </a:rPr>
              <a:t>Obs</a:t>
            </a:r>
            <a:r>
              <a:rPr lang="en-US" sz="1800" dirty="0">
                <a:latin typeface="Courier New" panose="02070309020205020404" pitchFamily="49" charset="0"/>
                <a:cs typeface="Courier New" panose="02070309020205020404" pitchFamily="49" charset="0"/>
              </a:rPr>
              <a:t>        Mean    Std. Dev.       Min        Max</a:t>
            </a:r>
          </a:p>
          <a:p>
            <a:pPr marL="0" indent="0">
              <a:lnSpc>
                <a:spcPct val="100000"/>
              </a:lnSpc>
              <a:spcAft>
                <a:spcPts val="0"/>
              </a:spcAft>
              <a:buNone/>
            </a:pPr>
            <a:r>
              <a:rPr lang="en-US" sz="1800" dirty="0">
                <a:latin typeface="Courier New" panose="02070309020205020404" pitchFamily="49" charset="0"/>
                <a:cs typeface="Courier New" panose="02070309020205020404" pitchFamily="49" charset="0"/>
              </a:rPr>
              <a:t>-------------+---------------------------------------------------------</a:t>
            </a:r>
          </a:p>
          <a:p>
            <a:pPr marL="0" indent="0">
              <a:lnSpc>
                <a:spcPct val="100000"/>
              </a:lnSpc>
              <a:spcAft>
                <a:spcPts val="0"/>
              </a:spcAft>
              <a:buNone/>
            </a:pPr>
            <a:r>
              <a:rPr lang="en-US" sz="1800" dirty="0">
                <a:latin typeface="Courier New" panose="02070309020205020404" pitchFamily="49" charset="0"/>
                <a:cs typeface="Courier New" panose="02070309020205020404" pitchFamily="49" charset="0"/>
              </a:rPr>
              <a:t>           U |      5,000    .0119757    1.017345   -4.06433   3.239829</a:t>
            </a:r>
          </a:p>
          <a:p>
            <a:pPr marL="0" indent="0">
              <a:lnSpc>
                <a:spcPct val="100000"/>
              </a:lnSpc>
              <a:spcAft>
                <a:spcPts val="0"/>
              </a:spcAft>
              <a:buNone/>
            </a:pPr>
            <a:endParaRPr lang="en-US" sz="1800" dirty="0">
              <a:latin typeface="Courier New" panose="02070309020205020404" pitchFamily="49" charset="0"/>
              <a:cs typeface="Courier New" panose="02070309020205020404" pitchFamily="49" charset="0"/>
            </a:endParaRPr>
          </a:p>
          <a:p>
            <a:pPr marL="0" indent="0">
              <a:lnSpc>
                <a:spcPct val="100000"/>
              </a:lnSpc>
              <a:spcAft>
                <a:spcPts val="0"/>
              </a:spcAft>
              <a:buNone/>
            </a:pPr>
            <a:r>
              <a:rPr lang="en-US" sz="1800" dirty="0">
                <a:latin typeface="Courier New" panose="02070309020205020404" pitchFamily="49" charset="0"/>
                <a:cs typeface="Courier New" panose="02070309020205020404" pitchFamily="49" charset="0"/>
              </a:rPr>
              <a:t>    Variable |        </a:t>
            </a:r>
            <a:r>
              <a:rPr lang="en-US" sz="1800" dirty="0" err="1">
                <a:latin typeface="Courier New" panose="02070309020205020404" pitchFamily="49" charset="0"/>
                <a:cs typeface="Courier New" panose="02070309020205020404" pitchFamily="49" charset="0"/>
              </a:rPr>
              <a:t>Obs</a:t>
            </a:r>
            <a:r>
              <a:rPr lang="en-US" sz="1800" dirty="0">
                <a:latin typeface="Courier New" panose="02070309020205020404" pitchFamily="49" charset="0"/>
                <a:cs typeface="Courier New" panose="02070309020205020404" pitchFamily="49" charset="0"/>
              </a:rPr>
              <a:t>        Mean    Std. Dev.       Min        Max</a:t>
            </a:r>
          </a:p>
          <a:p>
            <a:pPr marL="0" indent="0">
              <a:lnSpc>
                <a:spcPct val="100000"/>
              </a:lnSpc>
              <a:spcAft>
                <a:spcPts val="0"/>
              </a:spcAft>
              <a:buNone/>
            </a:pPr>
            <a:r>
              <a:rPr lang="en-US" sz="1800" dirty="0">
                <a:latin typeface="Courier New" panose="02070309020205020404" pitchFamily="49" charset="0"/>
                <a:cs typeface="Courier New" panose="02070309020205020404" pitchFamily="49" charset="0"/>
              </a:rPr>
              <a:t>-------------+---------------------------------------------------------</a:t>
            </a:r>
          </a:p>
          <a:p>
            <a:pPr marL="0" indent="0">
              <a:lnSpc>
                <a:spcPct val="100000"/>
              </a:lnSpc>
              <a:spcAft>
                <a:spcPts val="0"/>
              </a:spcAft>
              <a:buNone/>
            </a:pPr>
            <a:r>
              <a:rPr lang="en-US" sz="1800" dirty="0">
                <a:latin typeface="Courier New" panose="02070309020205020404" pitchFamily="49" charset="0"/>
                <a:cs typeface="Courier New" panose="02070309020205020404" pitchFamily="49" charset="0"/>
              </a:rPr>
              <a:t>           S |      5,000       .2238    .4168313          0          1</a:t>
            </a:r>
          </a:p>
          <a:p>
            <a:pPr marL="0" indent="0">
              <a:lnSpc>
                <a:spcPct val="100000"/>
              </a:lnSpc>
              <a:spcAft>
                <a:spcPts val="0"/>
              </a:spcAft>
              <a:buNone/>
            </a:pPr>
            <a:endParaRPr lang="en-US" sz="1800" dirty="0">
              <a:latin typeface="Courier New" panose="02070309020205020404" pitchFamily="49" charset="0"/>
              <a:cs typeface="Courier New" panose="02070309020205020404" pitchFamily="49" charset="0"/>
            </a:endParaRPr>
          </a:p>
          <a:p>
            <a:pPr marL="0" indent="0">
              <a:lnSpc>
                <a:spcPct val="100000"/>
              </a:lnSpc>
              <a:spcAft>
                <a:spcPts val="0"/>
              </a:spcAft>
              <a:buNone/>
            </a:pPr>
            <a:r>
              <a:rPr lang="en-US" sz="1800" dirty="0">
                <a:latin typeface="Courier New" panose="02070309020205020404" pitchFamily="49" charset="0"/>
                <a:cs typeface="Courier New" panose="02070309020205020404" pitchFamily="49" charset="0"/>
              </a:rPr>
              <a:t>    Variable |        </a:t>
            </a:r>
            <a:r>
              <a:rPr lang="en-US" sz="1800" dirty="0" err="1">
                <a:latin typeface="Courier New" panose="02070309020205020404" pitchFamily="49" charset="0"/>
                <a:cs typeface="Courier New" panose="02070309020205020404" pitchFamily="49" charset="0"/>
              </a:rPr>
              <a:t>Obs</a:t>
            </a:r>
            <a:r>
              <a:rPr lang="en-US" sz="1800" dirty="0">
                <a:latin typeface="Courier New" panose="02070309020205020404" pitchFamily="49" charset="0"/>
                <a:cs typeface="Courier New" panose="02070309020205020404" pitchFamily="49" charset="0"/>
              </a:rPr>
              <a:t>        Mean    Std. Dev.       Min        Max</a:t>
            </a:r>
          </a:p>
          <a:p>
            <a:pPr marL="0" indent="0">
              <a:lnSpc>
                <a:spcPct val="100000"/>
              </a:lnSpc>
              <a:spcAft>
                <a:spcPts val="0"/>
              </a:spcAft>
              <a:buNone/>
            </a:pPr>
            <a:r>
              <a:rPr lang="en-US" sz="1800" dirty="0">
                <a:latin typeface="Courier New" panose="02070309020205020404" pitchFamily="49" charset="0"/>
                <a:cs typeface="Courier New" panose="02070309020205020404" pitchFamily="49" charset="0"/>
              </a:rPr>
              <a:t>-------------+---------------------------------------------------------</a:t>
            </a:r>
          </a:p>
          <a:p>
            <a:pPr marL="0" indent="0">
              <a:lnSpc>
                <a:spcPct val="100000"/>
              </a:lnSpc>
              <a:spcAft>
                <a:spcPts val="0"/>
              </a:spcAft>
              <a:buNone/>
            </a:pPr>
            <a:r>
              <a:rPr lang="en-US" sz="1800" dirty="0">
                <a:latin typeface="Courier New" panose="02070309020205020404" pitchFamily="49" charset="0"/>
                <a:cs typeface="Courier New" panose="02070309020205020404" pitchFamily="49" charset="0"/>
              </a:rPr>
              <a:t>           Y |      5,000       .0988    .2984231          0          1</a:t>
            </a:r>
          </a:p>
          <a:p>
            <a:pPr marL="0" indent="0">
              <a:lnSpc>
                <a:spcPct val="100000"/>
              </a:lnSpc>
              <a:spcAft>
                <a:spcPts val="0"/>
              </a:spcAft>
              <a:buNone/>
            </a:pPr>
            <a:endParaRPr lang="en-US" sz="1800"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4"/>
          </p:nvPr>
        </p:nvSpPr>
        <p:spPr/>
        <p:txBody>
          <a:bodyPr/>
          <a:lstStyle/>
          <a:p>
            <a:fld id="{7BCC8D0D-EAEC-449D-9161-023DFF90F2E2}" type="slidenum">
              <a:rPr lang="en-US" sz="1600" smtClean="0"/>
              <a:pPr/>
              <a:t>53</a:t>
            </a:fld>
            <a:endParaRPr lang="en-US" sz="1600" dirty="0"/>
          </a:p>
        </p:txBody>
      </p:sp>
      <mc:AlternateContent xmlns:mc="http://schemas.openxmlformats.org/markup-compatibility/2006" xmlns:a14="http://schemas.microsoft.com/office/drawing/2010/main">
        <mc:Choice Requires="a14">
          <p:sp>
            <p:nvSpPr>
              <p:cNvPr id="5" name="Rounded Rectangle 4"/>
              <p:cNvSpPr/>
              <p:nvPr/>
            </p:nvSpPr>
            <p:spPr>
              <a:xfrm>
                <a:off x="575686" y="343849"/>
                <a:ext cx="11082493" cy="548640"/>
              </a:xfrm>
              <a:prstGeom prst="rect">
                <a:avLst/>
              </a:prstGeom>
              <a:solidFill>
                <a:srgbClr val="CC66FF">
                  <a:alpha val="80000"/>
                </a:srgbClr>
              </a:solidFill>
              <a:ln>
                <a:solidFill>
                  <a:srgbClr val="7030A0"/>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defTabSz="800100">
                  <a:lnSpc>
                    <a:spcPct val="110000"/>
                  </a:lnSpc>
                  <a:spcBef>
                    <a:spcPct val="0"/>
                  </a:spcBef>
                  <a:spcAft>
                    <a:spcPts val="600"/>
                  </a:spcAft>
                </a:pPr>
                <a:r>
                  <a:rPr lang="en-US" sz="2200" b="1" dirty="0">
                    <a:latin typeface="Arial" panose="020B0604020202020204" pitchFamily="34" charset="0"/>
                    <a:cs typeface="Arial" panose="020B0604020202020204" pitchFamily="34" charset="0"/>
                  </a:rPr>
                  <a:t>4. Estimate exposure-outcome association </a:t>
                </a:r>
                <a:r>
                  <a:rPr lang="en-US" sz="2200" dirty="0">
                    <a:latin typeface="Arial" panose="020B0604020202020204" pitchFamily="34" charset="0"/>
                    <a:cs typeface="Arial" panose="020B0604020202020204" pitchFamily="34" charset="0"/>
                  </a:rPr>
                  <a:t>(</a:t>
                </a:r>
                <a14:m>
                  <m:oMath xmlns:m="http://schemas.openxmlformats.org/officeDocument/2006/math">
                    <m:acc>
                      <m:accPr>
                        <m:chr m:val="̂"/>
                        <m:ctrlPr>
                          <a:rPr lang="en-US" sz="2200" i="1">
                            <a:latin typeface="Cambria Math" panose="02040503050406030204" pitchFamily="18" charset="0"/>
                          </a:rPr>
                        </m:ctrlPr>
                      </m:accPr>
                      <m:e>
                        <m:r>
                          <m:rPr>
                            <m:sty m:val="p"/>
                          </m:rPr>
                          <a:rPr lang="en-US" sz="2200">
                            <a:latin typeface="Cambria Math"/>
                            <a:ea typeface="Cambria Math"/>
                          </a:rPr>
                          <m:t>β</m:t>
                        </m:r>
                      </m:e>
                    </m:acc>
                  </m:oMath>
                </a14:m>
                <a:r>
                  <a:rPr lang="en-US" sz="2200" dirty="0">
                    <a:latin typeface="Arial" panose="020B0604020202020204" pitchFamily="34" charset="0"/>
                    <a:cs typeface="Arial" panose="020B0604020202020204" pitchFamily="34" charset="0"/>
                  </a:rPr>
                  <a:t>)</a:t>
                </a:r>
              </a:p>
            </p:txBody>
          </p:sp>
        </mc:Choice>
        <mc:Fallback xmlns="">
          <p:sp>
            <p:nvSpPr>
              <p:cNvPr id="5" name="Rounded Rectangle 4"/>
              <p:cNvSpPr>
                <a:spLocks noRot="1" noChangeAspect="1" noMove="1" noResize="1" noEditPoints="1" noAdjustHandles="1" noChangeArrowheads="1" noChangeShapeType="1" noTextEdit="1"/>
              </p:cNvSpPr>
              <p:nvPr/>
            </p:nvSpPr>
            <p:spPr>
              <a:xfrm>
                <a:off x="575686" y="343849"/>
                <a:ext cx="11082493" cy="548640"/>
              </a:xfrm>
              <a:prstGeom prst="rect">
                <a:avLst/>
              </a:prstGeom>
              <a:blipFill>
                <a:blip r:embed="rId3"/>
                <a:stretch>
                  <a:fillRect l="-548" b="-6186"/>
                </a:stretch>
              </a:blipFill>
              <a:ln>
                <a:solidFill>
                  <a:srgbClr val="7030A0"/>
                </a:solidFill>
              </a:ln>
            </p:spPr>
            <p:txBody>
              <a:bodyPr/>
              <a:lstStyle/>
              <a:p>
                <a:r>
                  <a:rPr lang="en-US">
                    <a:noFill/>
                  </a:rPr>
                  <a:t> </a:t>
                </a:r>
              </a:p>
            </p:txBody>
          </p:sp>
        </mc:Fallback>
      </mc:AlternateContent>
    </p:spTree>
    <p:extLst>
      <p:ext uri="{BB962C8B-B14F-4D97-AF65-F5344CB8AC3E}">
        <p14:creationId xmlns:p14="http://schemas.microsoft.com/office/powerpoint/2010/main" val="1348431865"/>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851" y="923002"/>
            <a:ext cx="11029328" cy="4554976"/>
          </a:xfrm>
        </p:spPr>
        <p:txBody>
          <a:bodyPr/>
          <a:lstStyle/>
          <a:p>
            <a:pPr marL="0" indent="0">
              <a:lnSpc>
                <a:spcPct val="100000"/>
              </a:lnSpc>
              <a:spcAft>
                <a:spcPts val="0"/>
              </a:spcAft>
              <a:buNone/>
            </a:pPr>
            <a:r>
              <a:rPr lang="en-US" sz="1700" dirty="0">
                <a:solidFill>
                  <a:schemeClr val="accent4">
                    <a:lumMod val="50000"/>
                  </a:schemeClr>
                </a:solidFill>
                <a:latin typeface="Courier New" panose="02070309020205020404" pitchFamily="49" charset="0"/>
                <a:cs typeface="Courier New" panose="02070309020205020404" pitchFamily="49" charset="0"/>
              </a:rPr>
              <a:t>/********Look at associations and store results********/</a:t>
            </a:r>
          </a:p>
          <a:p>
            <a:pPr marL="0" indent="0">
              <a:lnSpc>
                <a:spcPct val="100000"/>
              </a:lnSpc>
              <a:spcAft>
                <a:spcPts val="0"/>
              </a:spcAft>
              <a:buNone/>
            </a:pPr>
            <a:endParaRPr lang="en-US" sz="1700" dirty="0">
              <a:solidFill>
                <a:schemeClr val="accent4">
                  <a:lumMod val="50000"/>
                </a:schemeClr>
              </a:solidFill>
              <a:latin typeface="Courier New" panose="02070309020205020404" pitchFamily="49" charset="0"/>
              <a:cs typeface="Courier New" panose="02070309020205020404" pitchFamily="49" charset="0"/>
            </a:endParaRPr>
          </a:p>
          <a:p>
            <a:pPr marL="0" indent="0">
              <a:lnSpc>
                <a:spcPct val="100000"/>
              </a:lnSpc>
              <a:spcAft>
                <a:spcPts val="0"/>
              </a:spcAft>
              <a:buNone/>
            </a:pPr>
            <a:r>
              <a:rPr lang="en-US" sz="1700" dirty="0">
                <a:solidFill>
                  <a:schemeClr val="accent4">
                    <a:lumMod val="50000"/>
                  </a:schemeClr>
                </a:solidFill>
                <a:latin typeface="Courier New" panose="02070309020205020404" pitchFamily="49" charset="0"/>
                <a:cs typeface="Courier New" panose="02070309020205020404" pitchFamily="49" charset="0"/>
              </a:rPr>
              <a:t>*Check ORs for A and Y (whole population). No bias anticipated</a:t>
            </a:r>
          </a:p>
          <a:p>
            <a:pPr marL="0" indent="0">
              <a:lnSpc>
                <a:spcPct val="100000"/>
              </a:lnSpc>
              <a:spcAft>
                <a:spcPts val="0"/>
              </a:spcAft>
              <a:buNone/>
            </a:pPr>
            <a:r>
              <a:rPr lang="en-US" sz="1700" dirty="0">
                <a:solidFill>
                  <a:schemeClr val="accent4">
                    <a:lumMod val="50000"/>
                  </a:schemeClr>
                </a:solidFill>
                <a:latin typeface="Courier New" panose="02070309020205020404" pitchFamily="49" charset="0"/>
                <a:cs typeface="Courier New" panose="02070309020205020404" pitchFamily="49" charset="0"/>
              </a:rPr>
              <a:t>logistic Y A</a:t>
            </a:r>
          </a:p>
          <a:p>
            <a:pPr marL="0" indent="0">
              <a:lnSpc>
                <a:spcPct val="100000"/>
              </a:lnSpc>
              <a:spcAft>
                <a:spcPts val="0"/>
              </a:spcAft>
              <a:buNone/>
            </a:pPr>
            <a:r>
              <a:rPr lang="en-US" sz="1700" dirty="0">
                <a:solidFill>
                  <a:schemeClr val="accent4">
                    <a:lumMod val="50000"/>
                  </a:schemeClr>
                </a:solidFill>
                <a:latin typeface="Courier New" panose="02070309020205020404" pitchFamily="49" charset="0"/>
                <a:cs typeface="Courier New" panose="02070309020205020404" pitchFamily="49" charset="0"/>
              </a:rPr>
              <a:t>	matrix list r(table)</a:t>
            </a:r>
          </a:p>
          <a:p>
            <a:pPr marL="0" indent="0">
              <a:lnSpc>
                <a:spcPct val="100000"/>
              </a:lnSpc>
              <a:spcAft>
                <a:spcPts val="0"/>
              </a:spcAft>
              <a:buNone/>
            </a:pPr>
            <a:r>
              <a:rPr lang="en-US" sz="1700" dirty="0">
                <a:solidFill>
                  <a:schemeClr val="accent4">
                    <a:lumMod val="50000"/>
                  </a:schemeClr>
                </a:solidFill>
                <a:latin typeface="Courier New" panose="02070309020205020404" pitchFamily="49" charset="0"/>
                <a:cs typeface="Courier New" panose="02070309020205020404" pitchFamily="49" charset="0"/>
              </a:rPr>
              <a:t>	matrix matrix2 = r(table)</a:t>
            </a:r>
          </a:p>
          <a:p>
            <a:pPr marL="0" indent="0">
              <a:lnSpc>
                <a:spcPct val="100000"/>
              </a:lnSpc>
              <a:spcAft>
                <a:spcPts val="0"/>
              </a:spcAft>
              <a:buNone/>
            </a:pPr>
            <a:r>
              <a:rPr lang="en-US" sz="1700" dirty="0">
                <a:solidFill>
                  <a:schemeClr val="accent4">
                    <a:lumMod val="50000"/>
                  </a:schemeClr>
                </a:solidFill>
                <a:latin typeface="Courier New" panose="02070309020205020404" pitchFamily="49" charset="0"/>
                <a:cs typeface="Courier New" panose="02070309020205020404" pitchFamily="49" charset="0"/>
              </a:rPr>
              <a:t>	scalar </a:t>
            </a:r>
            <a:r>
              <a:rPr lang="en-US" sz="1700" dirty="0" err="1">
                <a:solidFill>
                  <a:schemeClr val="accent4">
                    <a:lumMod val="50000"/>
                  </a:schemeClr>
                </a:solidFill>
                <a:latin typeface="Courier New" panose="02070309020205020404" pitchFamily="49" charset="0"/>
                <a:cs typeface="Courier New" panose="02070309020205020404" pitchFamily="49" charset="0"/>
              </a:rPr>
              <a:t>OR_AY_all</a:t>
            </a:r>
            <a:r>
              <a:rPr lang="en-US" sz="1700" dirty="0">
                <a:solidFill>
                  <a:schemeClr val="accent4">
                    <a:lumMod val="50000"/>
                  </a:schemeClr>
                </a:solidFill>
                <a:latin typeface="Courier New" panose="02070309020205020404" pitchFamily="49" charset="0"/>
                <a:cs typeface="Courier New" panose="02070309020205020404" pitchFamily="49" charset="0"/>
              </a:rPr>
              <a:t> = matrix2[1,1]</a:t>
            </a:r>
          </a:p>
          <a:p>
            <a:pPr marL="0" indent="0">
              <a:lnSpc>
                <a:spcPct val="100000"/>
              </a:lnSpc>
              <a:spcAft>
                <a:spcPts val="0"/>
              </a:spcAft>
              <a:buNone/>
            </a:pPr>
            <a:r>
              <a:rPr lang="en-US" sz="1700" dirty="0">
                <a:solidFill>
                  <a:schemeClr val="accent4">
                    <a:lumMod val="50000"/>
                  </a:schemeClr>
                </a:solidFill>
                <a:latin typeface="Courier New" panose="02070309020205020404" pitchFamily="49" charset="0"/>
                <a:cs typeface="Courier New" panose="02070309020205020404" pitchFamily="49" charset="0"/>
              </a:rPr>
              <a:t>	scalar </a:t>
            </a:r>
            <a:r>
              <a:rPr lang="en-US" sz="1700" dirty="0" err="1">
                <a:solidFill>
                  <a:schemeClr val="accent4">
                    <a:lumMod val="50000"/>
                  </a:schemeClr>
                </a:solidFill>
                <a:latin typeface="Courier New" panose="02070309020205020404" pitchFamily="49" charset="0"/>
                <a:cs typeface="Courier New" panose="02070309020205020404" pitchFamily="49" charset="0"/>
              </a:rPr>
              <a:t>lb_OR_AY_all</a:t>
            </a:r>
            <a:r>
              <a:rPr lang="en-US" sz="1700" dirty="0">
                <a:solidFill>
                  <a:schemeClr val="accent4">
                    <a:lumMod val="50000"/>
                  </a:schemeClr>
                </a:solidFill>
                <a:latin typeface="Courier New" panose="02070309020205020404" pitchFamily="49" charset="0"/>
                <a:cs typeface="Courier New" panose="02070309020205020404" pitchFamily="49" charset="0"/>
              </a:rPr>
              <a:t> = matrix2[5,1]</a:t>
            </a:r>
          </a:p>
          <a:p>
            <a:pPr marL="0" indent="0">
              <a:lnSpc>
                <a:spcPct val="100000"/>
              </a:lnSpc>
              <a:spcAft>
                <a:spcPts val="0"/>
              </a:spcAft>
              <a:buNone/>
            </a:pPr>
            <a:r>
              <a:rPr lang="en-US" sz="1700" dirty="0">
                <a:solidFill>
                  <a:schemeClr val="accent4">
                    <a:lumMod val="50000"/>
                  </a:schemeClr>
                </a:solidFill>
                <a:latin typeface="Courier New" panose="02070309020205020404" pitchFamily="49" charset="0"/>
                <a:cs typeface="Courier New" panose="02070309020205020404" pitchFamily="49" charset="0"/>
              </a:rPr>
              <a:t>	scalar </a:t>
            </a:r>
            <a:r>
              <a:rPr lang="en-US" sz="1700" dirty="0" err="1">
                <a:solidFill>
                  <a:schemeClr val="accent4">
                    <a:lumMod val="50000"/>
                  </a:schemeClr>
                </a:solidFill>
                <a:latin typeface="Courier New" panose="02070309020205020404" pitchFamily="49" charset="0"/>
                <a:cs typeface="Courier New" panose="02070309020205020404" pitchFamily="49" charset="0"/>
              </a:rPr>
              <a:t>ub_OR_AY_all</a:t>
            </a:r>
            <a:r>
              <a:rPr lang="en-US" sz="1700" dirty="0">
                <a:solidFill>
                  <a:schemeClr val="accent4">
                    <a:lumMod val="50000"/>
                  </a:schemeClr>
                </a:solidFill>
                <a:latin typeface="Courier New" panose="02070309020205020404" pitchFamily="49" charset="0"/>
                <a:cs typeface="Courier New" panose="02070309020205020404" pitchFamily="49" charset="0"/>
              </a:rPr>
              <a:t> = matrix2[6,1]</a:t>
            </a:r>
          </a:p>
          <a:p>
            <a:pPr marL="0" indent="0">
              <a:lnSpc>
                <a:spcPct val="100000"/>
              </a:lnSpc>
              <a:spcAft>
                <a:spcPts val="0"/>
              </a:spcAft>
              <a:buNone/>
            </a:pPr>
            <a:r>
              <a:rPr lang="en-US" sz="1700" dirty="0">
                <a:solidFill>
                  <a:schemeClr val="accent4">
                    <a:lumMod val="50000"/>
                  </a:schemeClr>
                </a:solidFill>
                <a:latin typeface="Courier New" panose="02070309020205020404" pitchFamily="49" charset="0"/>
                <a:cs typeface="Courier New" panose="02070309020205020404" pitchFamily="49" charset="0"/>
              </a:rPr>
              <a:t>	</a:t>
            </a:r>
          </a:p>
          <a:p>
            <a:pPr marL="0" indent="0">
              <a:lnSpc>
                <a:spcPct val="100000"/>
              </a:lnSpc>
              <a:spcAft>
                <a:spcPts val="0"/>
              </a:spcAft>
              <a:buNone/>
            </a:pPr>
            <a:r>
              <a:rPr lang="en-US" sz="1700" dirty="0">
                <a:solidFill>
                  <a:schemeClr val="accent4">
                    <a:lumMod val="50000"/>
                  </a:schemeClr>
                </a:solidFill>
                <a:latin typeface="Courier New" panose="02070309020205020404" pitchFamily="49" charset="0"/>
                <a:cs typeface="Courier New" panose="02070309020205020404" pitchFamily="49" charset="0"/>
              </a:rPr>
              <a:t>*Estimates of primary interest: Estimated ORs for A and Y among S=1 (store ORs and 95% CI limits)</a:t>
            </a:r>
          </a:p>
          <a:p>
            <a:pPr marL="0" indent="0">
              <a:lnSpc>
                <a:spcPct val="100000"/>
              </a:lnSpc>
              <a:spcAft>
                <a:spcPts val="0"/>
              </a:spcAft>
              <a:buNone/>
            </a:pPr>
            <a:r>
              <a:rPr lang="en-US" sz="1700" dirty="0">
                <a:solidFill>
                  <a:schemeClr val="accent4">
                    <a:lumMod val="50000"/>
                  </a:schemeClr>
                </a:solidFill>
                <a:latin typeface="Courier New" panose="02070309020205020404" pitchFamily="49" charset="0"/>
                <a:cs typeface="Courier New" panose="02070309020205020404" pitchFamily="49" charset="0"/>
              </a:rPr>
              <a:t>logistic Y A if (S==1)</a:t>
            </a:r>
          </a:p>
          <a:p>
            <a:pPr marL="0" indent="0">
              <a:lnSpc>
                <a:spcPct val="100000"/>
              </a:lnSpc>
              <a:spcAft>
                <a:spcPts val="0"/>
              </a:spcAft>
              <a:buNone/>
            </a:pPr>
            <a:r>
              <a:rPr lang="en-US" sz="1700" dirty="0">
                <a:solidFill>
                  <a:schemeClr val="accent4">
                    <a:lumMod val="50000"/>
                  </a:schemeClr>
                </a:solidFill>
                <a:latin typeface="Courier New" panose="02070309020205020404" pitchFamily="49" charset="0"/>
                <a:cs typeface="Courier New" panose="02070309020205020404" pitchFamily="49" charset="0"/>
              </a:rPr>
              <a:t>	matrix list r(table)</a:t>
            </a:r>
          </a:p>
          <a:p>
            <a:pPr marL="0" indent="0">
              <a:lnSpc>
                <a:spcPct val="100000"/>
              </a:lnSpc>
              <a:spcAft>
                <a:spcPts val="0"/>
              </a:spcAft>
              <a:buNone/>
            </a:pPr>
            <a:r>
              <a:rPr lang="en-US" sz="1700" dirty="0">
                <a:solidFill>
                  <a:schemeClr val="accent4">
                    <a:lumMod val="50000"/>
                  </a:schemeClr>
                </a:solidFill>
                <a:latin typeface="Courier New" panose="02070309020205020404" pitchFamily="49" charset="0"/>
                <a:cs typeface="Courier New" panose="02070309020205020404" pitchFamily="49" charset="0"/>
              </a:rPr>
              <a:t>	matrix matrix3 = r(table)</a:t>
            </a:r>
          </a:p>
          <a:p>
            <a:pPr marL="0" indent="0">
              <a:lnSpc>
                <a:spcPct val="100000"/>
              </a:lnSpc>
              <a:spcAft>
                <a:spcPts val="0"/>
              </a:spcAft>
              <a:buNone/>
            </a:pPr>
            <a:r>
              <a:rPr lang="en-US" sz="1700" dirty="0">
                <a:solidFill>
                  <a:schemeClr val="accent4">
                    <a:lumMod val="50000"/>
                  </a:schemeClr>
                </a:solidFill>
                <a:latin typeface="Courier New" panose="02070309020205020404" pitchFamily="49" charset="0"/>
                <a:cs typeface="Courier New" panose="02070309020205020404" pitchFamily="49" charset="0"/>
              </a:rPr>
              <a:t>	scalar OR_AY_S1 = matrix3[1,1]</a:t>
            </a:r>
          </a:p>
          <a:p>
            <a:pPr marL="0" indent="0">
              <a:lnSpc>
                <a:spcPct val="100000"/>
              </a:lnSpc>
              <a:spcAft>
                <a:spcPts val="0"/>
              </a:spcAft>
              <a:buNone/>
            </a:pPr>
            <a:r>
              <a:rPr lang="en-US" sz="1700" dirty="0">
                <a:solidFill>
                  <a:schemeClr val="accent4">
                    <a:lumMod val="50000"/>
                  </a:schemeClr>
                </a:solidFill>
                <a:latin typeface="Courier New" panose="02070309020205020404" pitchFamily="49" charset="0"/>
                <a:cs typeface="Courier New" panose="02070309020205020404" pitchFamily="49" charset="0"/>
              </a:rPr>
              <a:t>	scalar lb_OR_AY_S1 = matrix3[5,1]</a:t>
            </a:r>
          </a:p>
          <a:p>
            <a:pPr marL="0" indent="0">
              <a:lnSpc>
                <a:spcPct val="100000"/>
              </a:lnSpc>
              <a:spcAft>
                <a:spcPts val="0"/>
              </a:spcAft>
              <a:buNone/>
            </a:pPr>
            <a:r>
              <a:rPr lang="en-US" sz="1700" dirty="0">
                <a:solidFill>
                  <a:schemeClr val="accent4">
                    <a:lumMod val="50000"/>
                  </a:schemeClr>
                </a:solidFill>
                <a:latin typeface="Courier New" panose="02070309020205020404" pitchFamily="49" charset="0"/>
                <a:cs typeface="Courier New" panose="02070309020205020404" pitchFamily="49" charset="0"/>
              </a:rPr>
              <a:t>	scalar ub_OR_AY_S1 = matrix3[6,1</a:t>
            </a:r>
            <a:r>
              <a:rPr lang="en-US" sz="1700" dirty="0" smtClean="0">
                <a:solidFill>
                  <a:schemeClr val="accent4">
                    <a:lumMod val="50000"/>
                  </a:schemeClr>
                </a:solidFill>
                <a:latin typeface="Courier New" panose="02070309020205020404" pitchFamily="49" charset="0"/>
                <a:cs typeface="Courier New" panose="02070309020205020404" pitchFamily="49" charset="0"/>
              </a:rPr>
              <a:t>]</a:t>
            </a:r>
          </a:p>
          <a:p>
            <a:pPr marL="0" indent="0">
              <a:lnSpc>
                <a:spcPct val="100000"/>
              </a:lnSpc>
              <a:spcAft>
                <a:spcPts val="0"/>
              </a:spcAft>
              <a:buNone/>
            </a:pPr>
            <a:r>
              <a:rPr lang="en-US" sz="1700" dirty="0">
                <a:solidFill>
                  <a:schemeClr val="accent4">
                    <a:lumMod val="50000"/>
                  </a:schemeClr>
                </a:solidFill>
                <a:latin typeface="Courier New" panose="02070309020205020404" pitchFamily="49" charset="0"/>
                <a:cs typeface="Courier New" panose="02070309020205020404" pitchFamily="49" charset="0"/>
              </a:rPr>
              <a:t>*Look at stored results</a:t>
            </a:r>
          </a:p>
          <a:p>
            <a:pPr marL="0" indent="0">
              <a:lnSpc>
                <a:spcPct val="100000"/>
              </a:lnSpc>
              <a:spcAft>
                <a:spcPts val="0"/>
              </a:spcAft>
              <a:buNone/>
            </a:pPr>
            <a:r>
              <a:rPr lang="en-US" sz="1700" dirty="0" smtClean="0">
                <a:solidFill>
                  <a:schemeClr val="accent4">
                    <a:lumMod val="50000"/>
                  </a:schemeClr>
                </a:solidFill>
                <a:latin typeface="Courier New" panose="02070309020205020404" pitchFamily="49" charset="0"/>
                <a:cs typeface="Courier New" panose="02070309020205020404" pitchFamily="49" charset="0"/>
              </a:rPr>
              <a:t>scalar list</a:t>
            </a:r>
            <a:endParaRPr lang="en-US" sz="1700" dirty="0">
              <a:solidFill>
                <a:schemeClr val="accent4">
                  <a:lumMod val="50000"/>
                </a:schemeClr>
              </a:solidFill>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4"/>
          </p:nvPr>
        </p:nvSpPr>
        <p:spPr/>
        <p:txBody>
          <a:bodyPr/>
          <a:lstStyle/>
          <a:p>
            <a:fld id="{7BCC8D0D-EAEC-449D-9161-023DFF90F2E2}" type="slidenum">
              <a:rPr lang="en-US" sz="1600" smtClean="0"/>
              <a:pPr/>
              <a:t>54</a:t>
            </a:fld>
            <a:endParaRPr lang="en-US" sz="1600" dirty="0"/>
          </a:p>
        </p:txBody>
      </p:sp>
      <mc:AlternateContent xmlns:mc="http://schemas.openxmlformats.org/markup-compatibility/2006" xmlns:a14="http://schemas.microsoft.com/office/drawing/2010/main">
        <mc:Choice Requires="a14">
          <p:sp>
            <p:nvSpPr>
              <p:cNvPr id="5" name="Rounded Rectangle 4"/>
              <p:cNvSpPr/>
              <p:nvPr/>
            </p:nvSpPr>
            <p:spPr>
              <a:xfrm>
                <a:off x="575686" y="343849"/>
                <a:ext cx="11082493" cy="548640"/>
              </a:xfrm>
              <a:prstGeom prst="rect">
                <a:avLst/>
              </a:prstGeom>
              <a:solidFill>
                <a:srgbClr val="CC66FF">
                  <a:alpha val="80000"/>
                </a:srgbClr>
              </a:solidFill>
              <a:ln>
                <a:solidFill>
                  <a:srgbClr val="7030A0"/>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defTabSz="800100">
                  <a:lnSpc>
                    <a:spcPct val="110000"/>
                  </a:lnSpc>
                  <a:spcBef>
                    <a:spcPct val="0"/>
                  </a:spcBef>
                  <a:spcAft>
                    <a:spcPts val="600"/>
                  </a:spcAft>
                </a:pPr>
                <a:r>
                  <a:rPr lang="en-US" sz="2200" b="1" dirty="0">
                    <a:latin typeface="Arial" panose="020B0604020202020204" pitchFamily="34" charset="0"/>
                    <a:cs typeface="Arial" panose="020B0604020202020204" pitchFamily="34" charset="0"/>
                  </a:rPr>
                  <a:t>4. Estimate exposure-outcome association </a:t>
                </a:r>
                <a:r>
                  <a:rPr lang="en-US" sz="2200" dirty="0">
                    <a:latin typeface="Arial" panose="020B0604020202020204" pitchFamily="34" charset="0"/>
                    <a:cs typeface="Arial" panose="020B0604020202020204" pitchFamily="34" charset="0"/>
                  </a:rPr>
                  <a:t>(</a:t>
                </a:r>
                <a14:m>
                  <m:oMath xmlns:m="http://schemas.openxmlformats.org/officeDocument/2006/math">
                    <m:acc>
                      <m:accPr>
                        <m:chr m:val="̂"/>
                        <m:ctrlPr>
                          <a:rPr lang="en-US" sz="2200" i="1">
                            <a:latin typeface="Cambria Math" panose="02040503050406030204" pitchFamily="18" charset="0"/>
                          </a:rPr>
                        </m:ctrlPr>
                      </m:accPr>
                      <m:e>
                        <m:r>
                          <m:rPr>
                            <m:sty m:val="p"/>
                          </m:rPr>
                          <a:rPr lang="en-US" sz="2200">
                            <a:latin typeface="Cambria Math"/>
                            <a:ea typeface="Cambria Math"/>
                          </a:rPr>
                          <m:t>β</m:t>
                        </m:r>
                      </m:e>
                    </m:acc>
                  </m:oMath>
                </a14:m>
                <a:r>
                  <a:rPr lang="en-US" sz="2200" dirty="0">
                    <a:latin typeface="Arial" panose="020B0604020202020204" pitchFamily="34" charset="0"/>
                    <a:cs typeface="Arial" panose="020B0604020202020204" pitchFamily="34" charset="0"/>
                  </a:rPr>
                  <a:t>)</a:t>
                </a:r>
              </a:p>
            </p:txBody>
          </p:sp>
        </mc:Choice>
        <mc:Fallback xmlns="">
          <p:sp>
            <p:nvSpPr>
              <p:cNvPr id="5" name="Rounded Rectangle 4"/>
              <p:cNvSpPr>
                <a:spLocks noRot="1" noChangeAspect="1" noMove="1" noResize="1" noEditPoints="1" noAdjustHandles="1" noChangeArrowheads="1" noChangeShapeType="1" noTextEdit="1"/>
              </p:cNvSpPr>
              <p:nvPr/>
            </p:nvSpPr>
            <p:spPr>
              <a:xfrm>
                <a:off x="575686" y="343849"/>
                <a:ext cx="11082493" cy="548640"/>
              </a:xfrm>
              <a:prstGeom prst="rect">
                <a:avLst/>
              </a:prstGeom>
              <a:blipFill>
                <a:blip r:embed="rId2"/>
                <a:stretch>
                  <a:fillRect l="-548" b="-6186"/>
                </a:stretch>
              </a:blipFill>
              <a:ln>
                <a:solidFill>
                  <a:srgbClr val="7030A0"/>
                </a:solidFill>
              </a:ln>
            </p:spPr>
            <p:txBody>
              <a:bodyPr/>
              <a:lstStyle/>
              <a:p>
                <a:r>
                  <a:rPr lang="en-US">
                    <a:noFill/>
                  </a:rPr>
                  <a:t> </a:t>
                </a:r>
              </a:p>
            </p:txBody>
          </p:sp>
        </mc:Fallback>
      </mc:AlternateContent>
    </p:spTree>
    <p:extLst>
      <p:ext uri="{BB962C8B-B14F-4D97-AF65-F5344CB8AC3E}">
        <p14:creationId xmlns:p14="http://schemas.microsoft.com/office/powerpoint/2010/main" val="1949521489"/>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63526" y="1135064"/>
                <a:ext cx="11057860" cy="4440191"/>
              </a:xfrm>
            </p:spPr>
            <p:txBody>
              <a:bodyPr/>
              <a:lstStyle/>
              <a:p>
                <a:r>
                  <a:rPr lang="en-US" dirty="0" smtClean="0">
                    <a:solidFill>
                      <a:schemeClr val="tx1"/>
                    </a:solidFill>
                  </a:rPr>
                  <a:t>Among people with memory complaints = 1, estimate effect of anxiety on risk of acute stroke:</a:t>
                </a:r>
              </a:p>
              <a:p>
                <a:pPr lvl="1"/>
                <a14:m>
                  <m:oMath xmlns:m="http://schemas.openxmlformats.org/officeDocument/2006/math">
                    <m:r>
                      <m:rPr>
                        <m:sty m:val="p"/>
                      </m:rPr>
                      <a:rPr lang="en-US" sz="2400" dirty="0">
                        <a:solidFill>
                          <a:schemeClr val="tx1"/>
                        </a:solidFill>
                        <a:latin typeface="Cambria Math"/>
                      </a:rPr>
                      <m:t>Logit</m:t>
                    </m:r>
                    <m:d>
                      <m:dPr>
                        <m:ctrlPr>
                          <a:rPr lang="en-US" sz="2400" i="1" dirty="0">
                            <a:solidFill>
                              <a:schemeClr val="tx1"/>
                            </a:solidFill>
                            <a:latin typeface="Cambria Math" panose="02040503050406030204" pitchFamily="18" charset="0"/>
                          </a:rPr>
                        </m:ctrlPr>
                      </m:dPr>
                      <m:e>
                        <m:r>
                          <m:rPr>
                            <m:sty m:val="p"/>
                          </m:rPr>
                          <a:rPr lang="en-US" sz="2400" dirty="0">
                            <a:solidFill>
                              <a:schemeClr val="tx1"/>
                            </a:solidFill>
                            <a:latin typeface="Cambria Math"/>
                          </a:rPr>
                          <m:t>acute</m:t>
                        </m:r>
                        <m:r>
                          <a:rPr lang="en-US" sz="2400" dirty="0">
                            <a:solidFill>
                              <a:schemeClr val="tx1"/>
                            </a:solidFill>
                            <a:latin typeface="Cambria Math"/>
                          </a:rPr>
                          <m:t> </m:t>
                        </m:r>
                        <m:r>
                          <m:rPr>
                            <m:sty m:val="p"/>
                          </m:rPr>
                          <a:rPr lang="en-US" sz="2400" dirty="0">
                            <a:solidFill>
                              <a:schemeClr val="tx1"/>
                            </a:solidFill>
                            <a:latin typeface="Cambria Math"/>
                          </a:rPr>
                          <m:t>stroke</m:t>
                        </m:r>
                      </m:e>
                      <m:e>
                        <m:r>
                          <m:rPr>
                            <m:sty m:val="p"/>
                          </m:rPr>
                          <a:rPr lang="en-US" sz="2400" dirty="0">
                            <a:solidFill>
                              <a:schemeClr val="tx1"/>
                            </a:solidFill>
                            <a:latin typeface="Cambria Math"/>
                          </a:rPr>
                          <m:t>anxiety</m:t>
                        </m:r>
                        <m:r>
                          <a:rPr lang="en-US" sz="2400" dirty="0">
                            <a:solidFill>
                              <a:schemeClr val="tx1"/>
                            </a:solidFill>
                            <a:latin typeface="Cambria Math"/>
                          </a:rPr>
                          <m:t>, </m:t>
                        </m:r>
                        <m:r>
                          <m:rPr>
                            <m:sty m:val="p"/>
                          </m:rPr>
                          <a:rPr lang="en-US" sz="2400" dirty="0">
                            <a:solidFill>
                              <a:schemeClr val="tx1"/>
                            </a:solidFill>
                            <a:latin typeface="Cambria Math"/>
                          </a:rPr>
                          <m:t>memory</m:t>
                        </m:r>
                        <m:r>
                          <a:rPr lang="en-US" sz="2400" dirty="0">
                            <a:solidFill>
                              <a:schemeClr val="tx1"/>
                            </a:solidFill>
                            <a:latin typeface="Cambria Math"/>
                          </a:rPr>
                          <m:t> </m:t>
                        </m:r>
                        <m:r>
                          <m:rPr>
                            <m:sty m:val="p"/>
                          </m:rPr>
                          <a:rPr lang="en-US" sz="2400" dirty="0">
                            <a:solidFill>
                              <a:schemeClr val="tx1"/>
                            </a:solidFill>
                            <a:latin typeface="Cambria Math"/>
                          </a:rPr>
                          <m:t>complaints</m:t>
                        </m:r>
                        <m:r>
                          <a:rPr lang="en-US" sz="2400" dirty="0">
                            <a:solidFill>
                              <a:schemeClr val="tx1"/>
                            </a:solidFill>
                            <a:latin typeface="Cambria Math"/>
                          </a:rPr>
                          <m:t>=1</m:t>
                        </m:r>
                      </m:e>
                    </m:d>
                    <m:r>
                      <a:rPr lang="en-US" sz="2400" dirty="0">
                        <a:solidFill>
                          <a:schemeClr val="tx1"/>
                        </a:solidFill>
                        <a:latin typeface="Cambria Math"/>
                      </a:rPr>
                      <m:t>= </m:t>
                    </m:r>
                    <m:r>
                      <m:rPr>
                        <m:sty m:val="p"/>
                      </m:rPr>
                      <a:rPr lang="en-US" sz="2400" dirty="0">
                        <a:solidFill>
                          <a:schemeClr val="tx1"/>
                        </a:solidFill>
                        <a:latin typeface="Cambria Math"/>
                      </a:rPr>
                      <m:t>exp</m:t>
                    </m:r>
                    <m:r>
                      <a:rPr lang="en-US" sz="2400" dirty="0">
                        <a:solidFill>
                          <a:schemeClr val="tx1"/>
                        </a:solidFill>
                        <a:latin typeface="Cambria Math"/>
                      </a:rPr>
                      <m:t>(</m:t>
                    </m:r>
                    <m:sSub>
                      <m:sSubPr>
                        <m:ctrlPr>
                          <a:rPr lang="en-US" sz="2400" i="1" dirty="0">
                            <a:solidFill>
                              <a:schemeClr val="tx1"/>
                            </a:solidFill>
                            <a:latin typeface="Cambria Math" panose="02040503050406030204" pitchFamily="18" charset="0"/>
                          </a:rPr>
                        </m:ctrlPr>
                      </m:sSubPr>
                      <m:e>
                        <m:acc>
                          <m:accPr>
                            <m:chr m:val="̂"/>
                            <m:ctrlPr>
                              <a:rPr lang="en-US" sz="2400" i="1" dirty="0">
                                <a:solidFill>
                                  <a:schemeClr val="tx1"/>
                                </a:solidFill>
                                <a:latin typeface="Cambria Math" panose="02040503050406030204" pitchFamily="18" charset="0"/>
                              </a:rPr>
                            </m:ctrlPr>
                          </m:accPr>
                          <m:e>
                            <m:r>
                              <m:rPr>
                                <m:sty m:val="p"/>
                              </m:rPr>
                              <a:rPr lang="en-US" sz="2400" dirty="0">
                                <a:solidFill>
                                  <a:schemeClr val="tx1"/>
                                </a:solidFill>
                                <a:latin typeface="Cambria Math"/>
                              </a:rPr>
                              <m:t>β</m:t>
                            </m:r>
                          </m:e>
                        </m:acc>
                      </m:e>
                      <m:sub>
                        <m:r>
                          <a:rPr lang="en-US" sz="2400" i="1" dirty="0">
                            <a:solidFill>
                              <a:schemeClr val="tx1"/>
                            </a:solidFill>
                            <a:latin typeface="Cambria Math"/>
                          </a:rPr>
                          <m:t>0</m:t>
                        </m:r>
                      </m:sub>
                    </m:sSub>
                    <m:r>
                      <a:rPr lang="en-US" sz="2400" dirty="0">
                        <a:solidFill>
                          <a:schemeClr val="tx1"/>
                        </a:solidFill>
                        <a:latin typeface="Cambria Math"/>
                      </a:rPr>
                      <m:t>+</m:t>
                    </m:r>
                    <m:sSub>
                      <m:sSubPr>
                        <m:ctrlPr>
                          <a:rPr lang="en-US" sz="2400" i="1" dirty="0">
                            <a:solidFill>
                              <a:schemeClr val="tx1"/>
                            </a:solidFill>
                            <a:latin typeface="Cambria Math" panose="02040503050406030204" pitchFamily="18" charset="0"/>
                          </a:rPr>
                        </m:ctrlPr>
                      </m:sSubPr>
                      <m:e>
                        <m:acc>
                          <m:accPr>
                            <m:chr m:val="̂"/>
                            <m:ctrlPr>
                              <a:rPr lang="en-US" sz="2400" i="1" dirty="0">
                                <a:solidFill>
                                  <a:schemeClr val="tx1"/>
                                </a:solidFill>
                                <a:latin typeface="Cambria Math" panose="02040503050406030204" pitchFamily="18" charset="0"/>
                              </a:rPr>
                            </m:ctrlPr>
                          </m:accPr>
                          <m:e>
                            <m:r>
                              <m:rPr>
                                <m:sty m:val="p"/>
                              </m:rPr>
                              <a:rPr lang="en-US" sz="2400" dirty="0">
                                <a:solidFill>
                                  <a:schemeClr val="tx1"/>
                                </a:solidFill>
                                <a:latin typeface="Cambria Math"/>
                              </a:rPr>
                              <m:t>β</m:t>
                            </m:r>
                          </m:e>
                        </m:acc>
                      </m:e>
                      <m:sub>
                        <m:r>
                          <a:rPr lang="en-US" sz="2400" i="1" dirty="0">
                            <a:solidFill>
                              <a:schemeClr val="tx1"/>
                            </a:solidFill>
                            <a:latin typeface="Cambria Math"/>
                          </a:rPr>
                          <m:t>1</m:t>
                        </m:r>
                      </m:sub>
                    </m:sSub>
                    <m:r>
                      <m:rPr>
                        <m:sty m:val="p"/>
                      </m:rPr>
                      <a:rPr lang="en-US" sz="2400" dirty="0">
                        <a:solidFill>
                          <a:schemeClr val="tx1"/>
                        </a:solidFill>
                        <a:latin typeface="Cambria Math"/>
                      </a:rPr>
                      <m:t>anxiety</m:t>
                    </m:r>
                  </m:oMath>
                </a14:m>
                <a:r>
                  <a:rPr lang="en-US" sz="2400" dirty="0">
                    <a:solidFill>
                      <a:schemeClr val="tx1"/>
                    </a:solidFill>
                  </a:rPr>
                  <a:t>)</a:t>
                </a:r>
              </a:p>
              <a:p>
                <a:pPr lvl="1"/>
                <a14:m>
                  <m:oMath xmlns:m="http://schemas.openxmlformats.org/officeDocument/2006/math">
                    <m:sSub>
                      <m:sSubPr>
                        <m:ctrlPr>
                          <a:rPr lang="en-US" sz="2400" i="1">
                            <a:solidFill>
                              <a:schemeClr val="tx1"/>
                            </a:solidFill>
                            <a:latin typeface="Cambria Math" panose="02040503050406030204" pitchFamily="18" charset="0"/>
                          </a:rPr>
                        </m:ctrlPr>
                      </m:sSubPr>
                      <m:e>
                        <m:acc>
                          <m:accPr>
                            <m:chr m:val="̂"/>
                            <m:ctrlPr>
                              <a:rPr lang="en-US" sz="2400" i="1">
                                <a:solidFill>
                                  <a:schemeClr val="tx1"/>
                                </a:solidFill>
                                <a:latin typeface="Cambria Math" panose="02040503050406030204" pitchFamily="18" charset="0"/>
                              </a:rPr>
                            </m:ctrlPr>
                          </m:accPr>
                          <m:e>
                            <m:r>
                              <m:rPr>
                                <m:sty m:val="p"/>
                              </m:rPr>
                              <a:rPr lang="en-US" sz="2400">
                                <a:solidFill>
                                  <a:schemeClr val="tx1"/>
                                </a:solidFill>
                                <a:latin typeface="Cambria Math"/>
                              </a:rPr>
                              <m:t>OR</m:t>
                            </m:r>
                          </m:e>
                        </m:acc>
                      </m:e>
                      <m:sub>
                        <m:r>
                          <m:rPr>
                            <m:sty m:val="p"/>
                          </m:rPr>
                          <a:rPr lang="en-US" sz="2400">
                            <a:solidFill>
                              <a:schemeClr val="tx1"/>
                            </a:solidFill>
                            <a:latin typeface="Cambria Math"/>
                          </a:rPr>
                          <m:t>AY</m:t>
                        </m:r>
                        <m:r>
                          <a:rPr lang="en-US" sz="2400">
                            <a:solidFill>
                              <a:schemeClr val="tx1"/>
                            </a:solidFill>
                            <a:latin typeface="Cambria Math"/>
                          </a:rPr>
                          <m:t>|</m:t>
                        </m:r>
                        <m:r>
                          <m:rPr>
                            <m:sty m:val="p"/>
                          </m:rPr>
                          <a:rPr lang="en-US" sz="2400">
                            <a:solidFill>
                              <a:schemeClr val="tx1"/>
                            </a:solidFill>
                            <a:latin typeface="Cambria Math"/>
                          </a:rPr>
                          <m:t>S</m:t>
                        </m:r>
                        <m:r>
                          <a:rPr lang="en-US" sz="2400">
                            <a:solidFill>
                              <a:schemeClr val="tx1"/>
                            </a:solidFill>
                            <a:latin typeface="Cambria Math"/>
                          </a:rPr>
                          <m:t>=1</m:t>
                        </m:r>
                      </m:sub>
                    </m:sSub>
                    <m:r>
                      <a:rPr lang="en-US" sz="2400" i="1">
                        <a:solidFill>
                          <a:schemeClr val="tx1"/>
                        </a:solidFill>
                        <a:latin typeface="Cambria Math"/>
                      </a:rPr>
                      <m:t>=</m:t>
                    </m:r>
                    <m:sSub>
                      <m:sSubPr>
                        <m:ctrlPr>
                          <a:rPr lang="en-US" sz="2400" i="1">
                            <a:solidFill>
                              <a:schemeClr val="tx1"/>
                            </a:solidFill>
                            <a:latin typeface="Cambria Math" panose="02040503050406030204" pitchFamily="18" charset="0"/>
                          </a:rPr>
                        </m:ctrlPr>
                      </m:sSubPr>
                      <m:e>
                        <m:r>
                          <m:rPr>
                            <m:sty m:val="p"/>
                          </m:rPr>
                          <a:rPr lang="en-US" sz="2400">
                            <a:solidFill>
                              <a:schemeClr val="tx1"/>
                            </a:solidFill>
                            <a:latin typeface="Cambria Math"/>
                          </a:rPr>
                          <m:t>exp</m:t>
                        </m:r>
                        <m:r>
                          <a:rPr lang="en-US" sz="2400" i="1">
                            <a:solidFill>
                              <a:schemeClr val="tx1"/>
                            </a:solidFill>
                            <a:latin typeface="Cambria Math"/>
                          </a:rPr>
                          <m:t>⁡(</m:t>
                        </m:r>
                        <m:acc>
                          <m:accPr>
                            <m:chr m:val="̂"/>
                            <m:ctrlPr>
                              <a:rPr lang="en-US" sz="2400" i="1">
                                <a:solidFill>
                                  <a:schemeClr val="tx1"/>
                                </a:solidFill>
                                <a:latin typeface="Cambria Math" panose="02040503050406030204" pitchFamily="18" charset="0"/>
                              </a:rPr>
                            </m:ctrlPr>
                          </m:accPr>
                          <m:e>
                            <m:r>
                              <m:rPr>
                                <m:sty m:val="p"/>
                              </m:rPr>
                              <a:rPr lang="en-US" sz="2400">
                                <a:solidFill>
                                  <a:schemeClr val="tx1"/>
                                </a:solidFill>
                                <a:latin typeface="Cambria Math"/>
                                <a:ea typeface="Cambria Math"/>
                              </a:rPr>
                              <m:t>β</m:t>
                            </m:r>
                          </m:e>
                        </m:acc>
                      </m:e>
                      <m:sub>
                        <m:r>
                          <a:rPr lang="en-US" sz="2400" i="1">
                            <a:solidFill>
                              <a:schemeClr val="tx1"/>
                            </a:solidFill>
                            <a:latin typeface="Cambria Math"/>
                          </a:rPr>
                          <m:t>1</m:t>
                        </m:r>
                      </m:sub>
                    </m:sSub>
                  </m:oMath>
                </a14:m>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0.69 (95% CI: 0.51, 0.94)</a:t>
                </a:r>
              </a:p>
              <a:p>
                <a:pPr marL="230187" lvl="1" indent="0">
                  <a:buNone/>
                </a:pPr>
                <a:endParaRPr lang="en-US" sz="2400" dirty="0">
                  <a:latin typeface="Arial" panose="020B0604020202020204" pitchFamily="34" charset="0"/>
                  <a:cs typeface="Arial" panose="020B0604020202020204" pitchFamily="34" charset="0"/>
                </a:endParaRPr>
              </a:p>
              <a:p>
                <a:r>
                  <a:rPr lang="en-US" sz="2700" dirty="0" smtClean="0">
                    <a:solidFill>
                      <a:schemeClr val="tx1"/>
                    </a:solidFill>
                    <a:latin typeface="Arial" panose="020B0604020202020204" pitchFamily="34" charset="0"/>
                    <a:cs typeface="Arial" panose="020B0604020202020204" pitchFamily="34" charset="0"/>
                  </a:rPr>
                  <a:t>In full sample, estimate effect of anxiety on risk of acute stroke</a:t>
                </a:r>
              </a:p>
              <a:p>
                <a:pPr lvl="1"/>
                <a14:m>
                  <m:oMath xmlns:m="http://schemas.openxmlformats.org/officeDocument/2006/math">
                    <m:r>
                      <m:rPr>
                        <m:sty m:val="p"/>
                      </m:rPr>
                      <a:rPr lang="en-US" sz="2400" dirty="0">
                        <a:latin typeface="Cambria Math"/>
                      </a:rPr>
                      <m:t>Logit</m:t>
                    </m:r>
                    <m:d>
                      <m:dPr>
                        <m:ctrlPr>
                          <a:rPr lang="en-US" sz="2400" i="1" dirty="0">
                            <a:latin typeface="Cambria Math" panose="02040503050406030204" pitchFamily="18" charset="0"/>
                          </a:rPr>
                        </m:ctrlPr>
                      </m:dPr>
                      <m:e>
                        <m:r>
                          <m:rPr>
                            <m:sty m:val="p"/>
                          </m:rPr>
                          <a:rPr lang="en-US" sz="2400" dirty="0">
                            <a:latin typeface="Cambria Math"/>
                          </a:rPr>
                          <m:t>acute</m:t>
                        </m:r>
                        <m:r>
                          <a:rPr lang="en-US" sz="2400" dirty="0">
                            <a:latin typeface="Cambria Math"/>
                          </a:rPr>
                          <m:t> </m:t>
                        </m:r>
                        <m:r>
                          <m:rPr>
                            <m:sty m:val="p"/>
                          </m:rPr>
                          <a:rPr lang="en-US" sz="2400" dirty="0">
                            <a:latin typeface="Cambria Math"/>
                          </a:rPr>
                          <m:t>stroke</m:t>
                        </m:r>
                      </m:e>
                      <m:e>
                        <m:r>
                          <m:rPr>
                            <m:sty m:val="p"/>
                          </m:rPr>
                          <a:rPr lang="en-US" sz="2400" dirty="0">
                            <a:latin typeface="Cambria Math"/>
                          </a:rPr>
                          <m:t>anxiety</m:t>
                        </m:r>
                      </m:e>
                    </m:d>
                    <m:r>
                      <a:rPr lang="en-US" sz="2400" dirty="0">
                        <a:latin typeface="Cambria Math"/>
                      </a:rPr>
                      <m:t>= </m:t>
                    </m:r>
                    <m:r>
                      <m:rPr>
                        <m:sty m:val="p"/>
                      </m:rPr>
                      <a:rPr lang="en-US" sz="2400" dirty="0">
                        <a:latin typeface="Cambria Math"/>
                      </a:rPr>
                      <m:t>exp</m:t>
                    </m:r>
                    <m:r>
                      <a:rPr lang="en-US" sz="2400" dirty="0">
                        <a:latin typeface="Cambria Math"/>
                      </a:rPr>
                      <m:t>(</m:t>
                    </m:r>
                    <m:sSub>
                      <m:sSubPr>
                        <m:ctrlPr>
                          <a:rPr lang="en-US" sz="2400" i="1" dirty="0">
                            <a:latin typeface="Cambria Math" panose="02040503050406030204" pitchFamily="18" charset="0"/>
                          </a:rPr>
                        </m:ctrlPr>
                      </m:sSubPr>
                      <m:e>
                        <m:acc>
                          <m:accPr>
                            <m:chr m:val="̂"/>
                            <m:ctrlPr>
                              <a:rPr lang="en-US" sz="2400" i="1" dirty="0">
                                <a:latin typeface="Cambria Math" panose="02040503050406030204" pitchFamily="18" charset="0"/>
                              </a:rPr>
                            </m:ctrlPr>
                          </m:accPr>
                          <m:e>
                            <m:r>
                              <m:rPr>
                                <m:sty m:val="p"/>
                              </m:rPr>
                              <a:rPr lang="en-US" sz="2400" dirty="0">
                                <a:latin typeface="Cambria Math"/>
                              </a:rPr>
                              <m:t>β</m:t>
                            </m:r>
                          </m:e>
                        </m:acc>
                      </m:e>
                      <m:sub>
                        <m:r>
                          <a:rPr lang="en-US" sz="2400" i="1" dirty="0">
                            <a:latin typeface="Cambria Math"/>
                          </a:rPr>
                          <m:t>0</m:t>
                        </m:r>
                      </m:sub>
                    </m:sSub>
                    <m:r>
                      <a:rPr lang="en-US" sz="2400" dirty="0">
                        <a:latin typeface="Cambria Math"/>
                      </a:rPr>
                      <m:t>+</m:t>
                    </m:r>
                    <m:sSub>
                      <m:sSubPr>
                        <m:ctrlPr>
                          <a:rPr lang="en-US" sz="2400" i="1" dirty="0">
                            <a:latin typeface="Cambria Math" panose="02040503050406030204" pitchFamily="18" charset="0"/>
                          </a:rPr>
                        </m:ctrlPr>
                      </m:sSubPr>
                      <m:e>
                        <m:acc>
                          <m:accPr>
                            <m:chr m:val="̂"/>
                            <m:ctrlPr>
                              <a:rPr lang="en-US" sz="2400" i="1" dirty="0">
                                <a:latin typeface="Cambria Math" panose="02040503050406030204" pitchFamily="18" charset="0"/>
                              </a:rPr>
                            </m:ctrlPr>
                          </m:accPr>
                          <m:e>
                            <m:r>
                              <m:rPr>
                                <m:sty m:val="p"/>
                              </m:rPr>
                              <a:rPr lang="en-US" sz="2400" dirty="0">
                                <a:latin typeface="Cambria Math"/>
                              </a:rPr>
                              <m:t>β</m:t>
                            </m:r>
                          </m:e>
                        </m:acc>
                      </m:e>
                      <m:sub>
                        <m:r>
                          <a:rPr lang="en-US" sz="2400" i="1" dirty="0">
                            <a:latin typeface="Cambria Math"/>
                          </a:rPr>
                          <m:t>1</m:t>
                        </m:r>
                      </m:sub>
                    </m:sSub>
                    <m:r>
                      <m:rPr>
                        <m:sty m:val="p"/>
                      </m:rPr>
                      <a:rPr lang="en-US" sz="2400" dirty="0">
                        <a:latin typeface="Cambria Math"/>
                      </a:rPr>
                      <m:t>anxiety</m:t>
                    </m:r>
                  </m:oMath>
                </a14:m>
                <a:r>
                  <a:rPr lang="en-US" sz="2400" dirty="0"/>
                  <a:t>)</a:t>
                </a:r>
              </a:p>
              <a:p>
                <a:pPr lvl="1"/>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m:rPr>
                                <m:sty m:val="p"/>
                              </m:rPr>
                              <a:rPr lang="en-US" sz="2400">
                                <a:latin typeface="Cambria Math"/>
                              </a:rPr>
                              <m:t>OR</m:t>
                            </m:r>
                          </m:e>
                        </m:acc>
                      </m:e>
                      <m:sub>
                        <m:r>
                          <m:rPr>
                            <m:sty m:val="p"/>
                          </m:rPr>
                          <a:rPr lang="en-US" sz="2400">
                            <a:latin typeface="Cambria Math"/>
                          </a:rPr>
                          <m:t>AY</m:t>
                        </m:r>
                      </m:sub>
                    </m:sSub>
                    <m:r>
                      <a:rPr lang="en-US" sz="2400" i="1">
                        <a:latin typeface="Cambria Math"/>
                      </a:rPr>
                      <m:t>=</m:t>
                    </m:r>
                    <m:sSub>
                      <m:sSubPr>
                        <m:ctrlPr>
                          <a:rPr lang="en-US" sz="2400" i="1">
                            <a:latin typeface="Cambria Math" panose="02040503050406030204" pitchFamily="18" charset="0"/>
                          </a:rPr>
                        </m:ctrlPr>
                      </m:sSubPr>
                      <m:e>
                        <m:r>
                          <m:rPr>
                            <m:sty m:val="p"/>
                          </m:rPr>
                          <a:rPr lang="en-US" sz="2400">
                            <a:latin typeface="Cambria Math"/>
                          </a:rPr>
                          <m:t>exp</m:t>
                        </m:r>
                        <m:r>
                          <a:rPr lang="en-US" sz="2400" i="1">
                            <a:latin typeface="Cambria Math"/>
                          </a:rPr>
                          <m:t>⁡(</m:t>
                        </m:r>
                        <m:acc>
                          <m:accPr>
                            <m:chr m:val="̂"/>
                            <m:ctrlPr>
                              <a:rPr lang="en-US" sz="2400" i="1">
                                <a:latin typeface="Cambria Math" panose="02040503050406030204" pitchFamily="18" charset="0"/>
                              </a:rPr>
                            </m:ctrlPr>
                          </m:accPr>
                          <m:e>
                            <m:r>
                              <m:rPr>
                                <m:sty m:val="p"/>
                              </m:rPr>
                              <a:rPr lang="en-US" sz="2400">
                                <a:latin typeface="Cambria Math"/>
                                <a:ea typeface="Cambria Math"/>
                              </a:rPr>
                              <m:t>β</m:t>
                            </m:r>
                          </m:e>
                        </m:acc>
                      </m:e>
                      <m:sub>
                        <m:r>
                          <a:rPr lang="en-US" sz="2400" i="1">
                            <a:latin typeface="Cambria Math"/>
                          </a:rPr>
                          <m:t>1</m:t>
                        </m:r>
                      </m:sub>
                    </m:sSub>
                  </m:oMath>
                </a14:m>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1.04 </a:t>
                </a:r>
                <a:r>
                  <a:rPr lang="en-US" sz="2400" dirty="0">
                    <a:latin typeface="Arial" panose="020B0604020202020204" pitchFamily="34" charset="0"/>
                    <a:cs typeface="Arial" panose="020B0604020202020204" pitchFamily="34" charset="0"/>
                  </a:rPr>
                  <a:t>(95% </a:t>
                </a:r>
                <a:r>
                  <a:rPr lang="en-US" sz="2400" dirty="0" smtClean="0">
                    <a:latin typeface="Arial" panose="020B0604020202020204" pitchFamily="34" charset="0"/>
                    <a:cs typeface="Arial" panose="020B0604020202020204" pitchFamily="34" charset="0"/>
                  </a:rPr>
                  <a:t>CI: 0.83, 1.31)</a:t>
                </a:r>
                <a:endParaRPr lang="en-US" sz="2400" dirty="0">
                  <a:latin typeface="Arial" panose="020B0604020202020204" pitchFamily="34" charset="0"/>
                  <a:cs typeface="Arial" panose="020B0604020202020204" pitchFamily="34" charset="0"/>
                </a:endParaRPr>
              </a:p>
              <a:p>
                <a:endParaRPr lang="en-US" sz="2700" dirty="0" smtClean="0">
                  <a:solidFill>
                    <a:schemeClr val="tx1"/>
                  </a:solidFill>
                  <a:latin typeface="Arial" panose="020B0604020202020204" pitchFamily="34" charset="0"/>
                  <a:cs typeface="Arial" panose="020B0604020202020204" pitchFamily="34" charset="0"/>
                </a:endParaRPr>
              </a:p>
              <a:p>
                <a:pPr lvl="1"/>
                <a:endParaRPr lang="en-US" sz="2000" dirty="0">
                  <a:solidFill>
                    <a:schemeClr val="accent5"/>
                  </a:solidFill>
                  <a:latin typeface="Arial" panose="020B0604020202020204" pitchFamily="34" charset="0"/>
                  <a:cs typeface="Arial" panose="020B0604020202020204" pitchFamily="34" charset="0"/>
                </a:endParaRPr>
              </a:p>
              <a:p>
                <a:pPr lvl="1"/>
                <a:endParaRPr lang="en-US" sz="2000" dirty="0">
                  <a:solidFill>
                    <a:schemeClr val="accent5"/>
                  </a:solidFill>
                </a:endParaRPr>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63526" y="1135064"/>
                <a:ext cx="11057860" cy="4440191"/>
              </a:xfrm>
              <a:blipFill>
                <a:blip r:embed="rId3"/>
                <a:stretch>
                  <a:fillRect l="-882" t="-1097" b="-1646"/>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7BCC8D0D-EAEC-449D-9161-023DFF90F2E2}" type="slidenum">
              <a:rPr lang="en-US" sz="1600" smtClean="0"/>
              <a:pPr/>
              <a:t>55</a:t>
            </a:fld>
            <a:endParaRPr lang="en-US" dirty="0"/>
          </a:p>
        </p:txBody>
      </p:sp>
      <mc:AlternateContent xmlns:mc="http://schemas.openxmlformats.org/markup-compatibility/2006" xmlns:a14="http://schemas.microsoft.com/office/drawing/2010/main">
        <mc:Choice Requires="a14">
          <p:sp>
            <p:nvSpPr>
              <p:cNvPr id="6" name="Rounded Rectangle 4"/>
              <p:cNvSpPr/>
              <p:nvPr/>
            </p:nvSpPr>
            <p:spPr>
              <a:xfrm>
                <a:off x="563526" y="336239"/>
                <a:ext cx="11057860" cy="548640"/>
              </a:xfrm>
              <a:prstGeom prst="rect">
                <a:avLst/>
              </a:prstGeom>
              <a:solidFill>
                <a:srgbClr val="CC66FF">
                  <a:alpha val="80000"/>
                </a:srgbClr>
              </a:solidFill>
              <a:ln>
                <a:solidFill>
                  <a:srgbClr val="7030A0"/>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82880" tIns="91440" rIns="182880" bIns="91440" numCol="1" spcCol="1270" anchor="ctr" anchorCtr="0">
                <a:noAutofit/>
              </a:bodyPr>
              <a:lstStyle/>
              <a:p>
                <a:pPr defTabSz="800100">
                  <a:lnSpc>
                    <a:spcPct val="110000"/>
                  </a:lnSpc>
                  <a:spcBef>
                    <a:spcPct val="0"/>
                  </a:spcBef>
                  <a:spcAft>
                    <a:spcPts val="600"/>
                  </a:spcAft>
                </a:pPr>
                <a:r>
                  <a:rPr lang="en-US" sz="2200" b="1" dirty="0">
                    <a:latin typeface="Arial" panose="020B0604020202020204" pitchFamily="34" charset="0"/>
                    <a:cs typeface="Arial" panose="020B0604020202020204" pitchFamily="34" charset="0"/>
                  </a:rPr>
                  <a:t>4. Estimate exposure-outcome association </a:t>
                </a:r>
                <a:r>
                  <a:rPr lang="en-US" sz="2200" dirty="0">
                    <a:latin typeface="Arial" panose="020B0604020202020204" pitchFamily="34" charset="0"/>
                    <a:cs typeface="Arial" panose="020B0604020202020204" pitchFamily="34" charset="0"/>
                  </a:rPr>
                  <a:t>(</a:t>
                </a:r>
                <a14:m>
                  <m:oMath xmlns:m="http://schemas.openxmlformats.org/officeDocument/2006/math">
                    <m:acc>
                      <m:accPr>
                        <m:chr m:val="̂"/>
                        <m:ctrlPr>
                          <a:rPr lang="en-US" sz="2200" i="1">
                            <a:latin typeface="Cambria Math" panose="02040503050406030204" pitchFamily="18" charset="0"/>
                          </a:rPr>
                        </m:ctrlPr>
                      </m:accPr>
                      <m:e>
                        <m:r>
                          <m:rPr>
                            <m:sty m:val="p"/>
                          </m:rPr>
                          <a:rPr lang="en-US" sz="2200">
                            <a:latin typeface="Cambria Math"/>
                            <a:ea typeface="Cambria Math"/>
                          </a:rPr>
                          <m:t>β</m:t>
                        </m:r>
                      </m:e>
                    </m:acc>
                  </m:oMath>
                </a14:m>
                <a:r>
                  <a:rPr lang="en-US" sz="2200" dirty="0">
                    <a:latin typeface="Arial" panose="020B0604020202020204" pitchFamily="34" charset="0"/>
                    <a:cs typeface="Arial" panose="020B0604020202020204" pitchFamily="34" charset="0"/>
                  </a:rPr>
                  <a:t>)</a:t>
                </a:r>
              </a:p>
            </p:txBody>
          </p:sp>
        </mc:Choice>
        <mc:Fallback xmlns="">
          <p:sp>
            <p:nvSpPr>
              <p:cNvPr id="6" name="Rounded Rectangle 4"/>
              <p:cNvSpPr>
                <a:spLocks noRot="1" noChangeAspect="1" noMove="1" noResize="1" noEditPoints="1" noAdjustHandles="1" noChangeArrowheads="1" noChangeShapeType="1" noTextEdit="1"/>
              </p:cNvSpPr>
              <p:nvPr/>
            </p:nvSpPr>
            <p:spPr>
              <a:xfrm>
                <a:off x="563526" y="336239"/>
                <a:ext cx="11057860" cy="548640"/>
              </a:xfrm>
              <a:prstGeom prst="rect">
                <a:avLst/>
              </a:prstGeom>
              <a:blipFill>
                <a:blip r:embed="rId4"/>
                <a:stretch>
                  <a:fillRect b="-7292"/>
                </a:stretch>
              </a:blipFill>
              <a:ln>
                <a:solidFill>
                  <a:srgbClr val="7030A0"/>
                </a:solidFill>
              </a:ln>
            </p:spPr>
            <p:txBody>
              <a:bodyPr/>
              <a:lstStyle/>
              <a:p>
                <a:r>
                  <a:rPr lang="en-US">
                    <a:noFill/>
                  </a:rPr>
                  <a:t> </a:t>
                </a:r>
              </a:p>
            </p:txBody>
          </p:sp>
        </mc:Fallback>
      </mc:AlternateContent>
    </p:spTree>
    <p:extLst>
      <p:ext uri="{BB962C8B-B14F-4D97-AF65-F5344CB8AC3E}">
        <p14:creationId xmlns:p14="http://schemas.microsoft.com/office/powerpoint/2010/main" val="389503861"/>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4159" y="1348740"/>
                <a:ext cx="11036594" cy="4226515"/>
              </a:xfrm>
              <a:ln>
                <a:noFill/>
              </a:ln>
            </p:spPr>
            <p:txBody>
              <a:bodyPr/>
              <a:lstStyle/>
              <a:p>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m:rPr>
                                <m:sty m:val="p"/>
                              </m:rPr>
                              <a:rPr lang="en-US">
                                <a:latin typeface="Cambria Math"/>
                              </a:rPr>
                              <m:t>OR</m:t>
                            </m:r>
                          </m:e>
                        </m:acc>
                      </m:e>
                      <m:sub>
                        <m:r>
                          <m:rPr>
                            <m:sty m:val="p"/>
                          </m:rPr>
                          <a:rPr lang="en-US">
                            <a:latin typeface="Cambria Math"/>
                          </a:rPr>
                          <m:t>AY</m:t>
                        </m:r>
                        <m:r>
                          <a:rPr lang="en-US">
                            <a:latin typeface="Cambria Math"/>
                          </a:rPr>
                          <m:t>|</m:t>
                        </m:r>
                        <m:r>
                          <m:rPr>
                            <m:sty m:val="p"/>
                          </m:rPr>
                          <a:rPr lang="en-US">
                            <a:latin typeface="Cambria Math"/>
                          </a:rPr>
                          <m:t>S</m:t>
                        </m:r>
                        <m:r>
                          <a:rPr lang="en-US">
                            <a:latin typeface="Cambria Math"/>
                          </a:rPr>
                          <m:t>=1</m:t>
                        </m:r>
                      </m:sub>
                    </m:sSub>
                    <m:r>
                      <a:rPr lang="en-US" i="1">
                        <a:latin typeface="Cambria Math"/>
                      </a:rPr>
                      <m:t>=</m:t>
                    </m:r>
                    <m:sSub>
                      <m:sSubPr>
                        <m:ctrlPr>
                          <a:rPr lang="en-US" i="1">
                            <a:latin typeface="Cambria Math" panose="02040503050406030204" pitchFamily="18" charset="0"/>
                          </a:rPr>
                        </m:ctrlPr>
                      </m:sSubPr>
                      <m:e>
                        <m:r>
                          <m:rPr>
                            <m:sty m:val="p"/>
                          </m:rPr>
                          <a:rPr lang="en-US">
                            <a:latin typeface="Cambria Math"/>
                          </a:rPr>
                          <m:t>exp</m:t>
                        </m:r>
                        <m:r>
                          <a:rPr lang="en-US" i="1">
                            <a:latin typeface="Cambria Math"/>
                          </a:rPr>
                          <m:t>⁡(</m:t>
                        </m:r>
                        <m:acc>
                          <m:accPr>
                            <m:chr m:val="̂"/>
                            <m:ctrlPr>
                              <a:rPr lang="en-US" i="1">
                                <a:latin typeface="Cambria Math" panose="02040503050406030204" pitchFamily="18" charset="0"/>
                              </a:rPr>
                            </m:ctrlPr>
                          </m:accPr>
                          <m:e>
                            <m:r>
                              <m:rPr>
                                <m:sty m:val="p"/>
                              </m:rPr>
                              <a:rPr lang="en-US">
                                <a:latin typeface="Cambria Math"/>
                                <a:ea typeface="Cambria Math"/>
                              </a:rPr>
                              <m:t>β</m:t>
                            </m:r>
                          </m:e>
                        </m:acc>
                      </m:e>
                      <m:sub>
                        <m:r>
                          <a:rPr lang="en-US" i="1">
                            <a:latin typeface="Cambria Math"/>
                          </a:rPr>
                          <m:t>1</m:t>
                        </m:r>
                      </m:sub>
                    </m:sSub>
                  </m:oMath>
                </a14:m>
                <a:r>
                  <a:rPr lang="en-US" dirty="0">
                    <a:latin typeface="Arial" panose="020B0604020202020204" pitchFamily="34" charset="0"/>
                    <a:cs typeface="Arial" panose="020B0604020202020204" pitchFamily="34" charset="0"/>
                  </a:rPr>
                  <a:t>) = 0.69 vs.</a:t>
                </a:r>
                <a:r>
                  <a:rPr lang="en-US" dirty="0">
                    <a:ea typeface="Cambria Math"/>
                  </a:rPr>
                  <a:t> </a:t>
                </a:r>
                <a14:m>
                  <m:oMath xmlns:m="http://schemas.openxmlformats.org/officeDocument/2006/math">
                    <m:r>
                      <m:rPr>
                        <m:sty m:val="p"/>
                      </m:rPr>
                      <a:rPr lang="en-US" dirty="0">
                        <a:latin typeface="Cambria Math"/>
                        <a:ea typeface="Cambria Math"/>
                      </a:rPr>
                      <m:t>OR</m:t>
                    </m:r>
                    <m:r>
                      <m:rPr>
                        <m:sty m:val="p"/>
                      </m:rPr>
                      <a:rPr lang="en-US" baseline="-25000" dirty="0">
                        <a:latin typeface="Cambria Math"/>
                        <a:ea typeface="Cambria Math"/>
                      </a:rPr>
                      <m:t>AY</m:t>
                    </m:r>
                    <m:r>
                      <a:rPr lang="en-US" dirty="0">
                        <a:latin typeface="Cambria Math"/>
                        <a:ea typeface="Cambria Math"/>
                      </a:rPr>
                      <m:t>=</m:t>
                    </m:r>
                    <m:r>
                      <m:rPr>
                        <m:sty m:val="p"/>
                      </m:rPr>
                      <a:rPr lang="en-US" dirty="0">
                        <a:latin typeface="Cambria Math"/>
                        <a:ea typeface="Cambria Math"/>
                      </a:rPr>
                      <m:t>exp</m:t>
                    </m:r>
                    <m:r>
                      <a:rPr lang="en-US" dirty="0">
                        <a:latin typeface="Cambria Math"/>
                        <a:ea typeface="Cambria Math"/>
                      </a:rPr>
                      <m:t>(</m:t>
                    </m:r>
                    <m:sSub>
                      <m:sSubPr>
                        <m:ctrlPr>
                          <a:rPr lang="en-US" i="1" dirty="0">
                            <a:latin typeface="Cambria Math" panose="02040503050406030204" pitchFamily="18" charset="0"/>
                            <a:ea typeface="Cambria Math"/>
                          </a:rPr>
                        </m:ctrlPr>
                      </m:sSubPr>
                      <m:e>
                        <m:r>
                          <m:rPr>
                            <m:sty m:val="p"/>
                          </m:rPr>
                          <a:rPr lang="en-US" dirty="0">
                            <a:latin typeface="Cambria Math"/>
                            <a:ea typeface="Cambria Math"/>
                          </a:rPr>
                          <m:t>β</m:t>
                        </m:r>
                      </m:e>
                      <m:sub>
                        <m:r>
                          <a:rPr lang="en-US" i="1" dirty="0">
                            <a:latin typeface="Cambria Math"/>
                            <a:ea typeface="Cambria Math"/>
                          </a:rPr>
                          <m:t>1</m:t>
                        </m:r>
                      </m:sub>
                    </m:sSub>
                    <m:r>
                      <a:rPr lang="en-US" dirty="0">
                        <a:latin typeface="Cambria Math"/>
                        <a:ea typeface="Cambria Math"/>
                      </a:rPr>
                      <m:t>)</m:t>
                    </m:r>
                  </m:oMath>
                </a14:m>
                <a:r>
                  <a:rPr lang="en-US" dirty="0"/>
                  <a:t> = </a:t>
                </a:r>
                <a:r>
                  <a:rPr lang="en-US" dirty="0" smtClean="0"/>
                  <a:t>1.00</a:t>
                </a:r>
                <a:endParaRPr lang="en-US" dirty="0"/>
              </a:p>
              <a:p>
                <a:pPr>
                  <a:lnSpc>
                    <a:spcPct val="110000"/>
                  </a:lnSpc>
                </a:pPr>
                <a:r>
                  <a:rPr lang="en-US" dirty="0"/>
                  <a:t>In our simulated world, there is no causal effect of anxiety on acute stroke (</a:t>
                </a:r>
                <a14:m>
                  <m:oMath xmlns:m="http://schemas.openxmlformats.org/officeDocument/2006/math">
                    <m:r>
                      <m:rPr>
                        <m:sty m:val="p"/>
                      </m:rPr>
                      <a:rPr lang="en-US" dirty="0">
                        <a:latin typeface="Cambria Math"/>
                        <a:ea typeface="Cambria Math"/>
                      </a:rPr>
                      <m:t>OR</m:t>
                    </m:r>
                    <m:r>
                      <m:rPr>
                        <m:sty m:val="p"/>
                      </m:rPr>
                      <a:rPr lang="en-US" baseline="-25000" dirty="0">
                        <a:latin typeface="Cambria Math"/>
                        <a:ea typeface="Cambria Math"/>
                      </a:rPr>
                      <m:t>AY</m:t>
                    </m:r>
                  </m:oMath>
                </a14:m>
                <a:r>
                  <a:rPr lang="en-US" dirty="0"/>
                  <a:t>=1.</a:t>
                </a:r>
                <a:r>
                  <a:rPr lang="en-US" dirty="0" smtClean="0"/>
                  <a:t>0</a:t>
                </a:r>
                <a:r>
                  <a:rPr lang="en-US" dirty="0"/>
                  <a:t>0)</a:t>
                </a:r>
              </a:p>
              <a:p>
                <a:pPr>
                  <a:spcBef>
                    <a:spcPts val="600"/>
                  </a:spcBef>
                </a:pPr>
                <a:r>
                  <a:rPr lang="en-US" sz="2300" dirty="0"/>
                  <a:t>In our hypothetical cohort of people with memory complaints, people with anxiety are less likely to have underlying cerebrovascular disease, inducing a spurious protective association between anxiety and acute stroke (</a:t>
                </a:r>
                <a14:m>
                  <m:oMath xmlns:m="http://schemas.openxmlformats.org/officeDocument/2006/math">
                    <m:sSub>
                      <m:sSubPr>
                        <m:ctrlPr>
                          <a:rPr lang="en-US" sz="2300" i="1">
                            <a:latin typeface="Cambria Math" panose="02040503050406030204" pitchFamily="18" charset="0"/>
                          </a:rPr>
                        </m:ctrlPr>
                      </m:sSubPr>
                      <m:e>
                        <m:acc>
                          <m:accPr>
                            <m:chr m:val="̂"/>
                            <m:ctrlPr>
                              <a:rPr lang="en-US" sz="2300" i="1">
                                <a:latin typeface="Cambria Math" panose="02040503050406030204" pitchFamily="18" charset="0"/>
                              </a:rPr>
                            </m:ctrlPr>
                          </m:accPr>
                          <m:e>
                            <m:r>
                              <m:rPr>
                                <m:sty m:val="p"/>
                              </m:rPr>
                              <a:rPr lang="en-US" sz="2300">
                                <a:latin typeface="Cambria Math"/>
                              </a:rPr>
                              <m:t>OR</m:t>
                            </m:r>
                          </m:e>
                        </m:acc>
                      </m:e>
                      <m:sub>
                        <m:r>
                          <m:rPr>
                            <m:sty m:val="p"/>
                          </m:rPr>
                          <a:rPr lang="en-US" sz="2300">
                            <a:latin typeface="Cambria Math"/>
                          </a:rPr>
                          <m:t>AY</m:t>
                        </m:r>
                        <m:r>
                          <a:rPr lang="en-US" sz="2300">
                            <a:latin typeface="Cambria Math"/>
                          </a:rPr>
                          <m:t>|</m:t>
                        </m:r>
                        <m:r>
                          <m:rPr>
                            <m:sty m:val="p"/>
                          </m:rPr>
                          <a:rPr lang="en-US" sz="2300">
                            <a:latin typeface="Cambria Math"/>
                          </a:rPr>
                          <m:t>S</m:t>
                        </m:r>
                        <m:r>
                          <a:rPr lang="en-US" sz="2300">
                            <a:latin typeface="Cambria Math"/>
                          </a:rPr>
                          <m:t>=1</m:t>
                        </m:r>
                      </m:sub>
                    </m:sSub>
                  </m:oMath>
                </a14:m>
                <a:r>
                  <a:rPr lang="en-US" sz="2300" dirty="0"/>
                  <a:t>&lt;1.0)</a:t>
                </a:r>
              </a:p>
              <a:p>
                <a:endParaRPr lang="en-US" dirty="0">
                  <a:solidFill>
                    <a:srgbClr val="FF0000"/>
                  </a:solidFill>
                </a:endParaRPr>
              </a:p>
              <a:p>
                <a:endParaRPr lang="en-US"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4159" y="1348740"/>
                <a:ext cx="11036594" cy="4226515"/>
              </a:xfrm>
              <a:blipFill>
                <a:blip r:embed="rId3"/>
                <a:stretch>
                  <a:fillRect l="-718"/>
                </a:stretch>
              </a:blipFill>
              <a:ln>
                <a:noFill/>
              </a:ln>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7BCC8D0D-EAEC-449D-9161-023DFF90F2E2}" type="slidenum">
              <a:rPr lang="en-US" sz="1600" smtClean="0"/>
              <a:pPr/>
              <a:t>56</a:t>
            </a:fld>
            <a:endParaRPr lang="en-US" sz="1600" dirty="0"/>
          </a:p>
        </p:txBody>
      </p:sp>
      <p:sp>
        <p:nvSpPr>
          <p:cNvPr id="2" name="Freeform 1"/>
          <p:cNvSpPr/>
          <p:nvPr/>
        </p:nvSpPr>
        <p:spPr bwMode="auto">
          <a:xfrm>
            <a:off x="2236089" y="3764479"/>
            <a:ext cx="7281539" cy="2121885"/>
          </a:xfrm>
          <a:custGeom>
            <a:avLst/>
            <a:gdLst>
              <a:gd name="connsiteX0" fmla="*/ 1591725 w 7281539"/>
              <a:gd name="connsiteY0" fmla="*/ 0 h 2121885"/>
              <a:gd name="connsiteX1" fmla="*/ 431 w 7281539"/>
              <a:gd name="connsiteY1" fmla="*/ 1389413 h 2121885"/>
              <a:gd name="connsiteX2" fmla="*/ 1722354 w 7281539"/>
              <a:gd name="connsiteY2" fmla="*/ 2113808 h 2121885"/>
              <a:gd name="connsiteX3" fmla="*/ 5736213 w 7281539"/>
              <a:gd name="connsiteY3" fmla="*/ 1733797 h 2121885"/>
              <a:gd name="connsiteX4" fmla="*/ 7149377 w 7281539"/>
              <a:gd name="connsiteY4" fmla="*/ 1056904 h 2121885"/>
              <a:gd name="connsiteX5" fmla="*/ 7137502 w 7281539"/>
              <a:gd name="connsiteY5" fmla="*/ 1056904 h 212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539" h="2121885">
                <a:moveTo>
                  <a:pt x="1591725" y="0"/>
                </a:moveTo>
                <a:cubicBezTo>
                  <a:pt x="785192" y="518556"/>
                  <a:pt x="-21341" y="1037112"/>
                  <a:pt x="431" y="1389413"/>
                </a:cubicBezTo>
                <a:cubicBezTo>
                  <a:pt x="22202" y="1741714"/>
                  <a:pt x="766390" y="2056411"/>
                  <a:pt x="1722354" y="2113808"/>
                </a:cubicBezTo>
                <a:cubicBezTo>
                  <a:pt x="2678318" y="2171205"/>
                  <a:pt x="4831709" y="1909948"/>
                  <a:pt x="5736213" y="1733797"/>
                </a:cubicBezTo>
                <a:cubicBezTo>
                  <a:pt x="6640717" y="1557646"/>
                  <a:pt x="6915829" y="1169720"/>
                  <a:pt x="7149377" y="1056904"/>
                </a:cubicBezTo>
                <a:cubicBezTo>
                  <a:pt x="7382925" y="944088"/>
                  <a:pt x="7260213" y="1000496"/>
                  <a:pt x="7137502" y="1056904"/>
                </a:cubicBezTo>
              </a:path>
            </a:pathLst>
          </a:custGeom>
          <a:noFill/>
          <a:ln w="19050" algn="ctr">
            <a:noFill/>
            <a:miter lim="800000"/>
            <a:headEnd/>
            <a:tailEnd/>
          </a:ln>
        </p:spPr>
        <p:txBody>
          <a:bodyPr rtlCol="0" anchor="ctr"/>
          <a:lstStyle/>
          <a:p>
            <a:pPr algn="ctr"/>
            <a:endParaRPr lang="en-US"/>
          </a:p>
        </p:txBody>
      </p:sp>
      <p:sp>
        <p:nvSpPr>
          <p:cNvPr id="22" name="Freeform 21"/>
          <p:cNvSpPr/>
          <p:nvPr/>
        </p:nvSpPr>
        <p:spPr bwMode="auto">
          <a:xfrm>
            <a:off x="2388489" y="3916879"/>
            <a:ext cx="7301099" cy="2121885"/>
          </a:xfrm>
          <a:custGeom>
            <a:avLst/>
            <a:gdLst>
              <a:gd name="connsiteX0" fmla="*/ 1591725 w 7281539"/>
              <a:gd name="connsiteY0" fmla="*/ 0 h 2121885"/>
              <a:gd name="connsiteX1" fmla="*/ 431 w 7281539"/>
              <a:gd name="connsiteY1" fmla="*/ 1389413 h 2121885"/>
              <a:gd name="connsiteX2" fmla="*/ 1722354 w 7281539"/>
              <a:gd name="connsiteY2" fmla="*/ 2113808 h 2121885"/>
              <a:gd name="connsiteX3" fmla="*/ 5736213 w 7281539"/>
              <a:gd name="connsiteY3" fmla="*/ 1733797 h 2121885"/>
              <a:gd name="connsiteX4" fmla="*/ 7149377 w 7281539"/>
              <a:gd name="connsiteY4" fmla="*/ 1056904 h 2121885"/>
              <a:gd name="connsiteX5" fmla="*/ 7137502 w 7281539"/>
              <a:gd name="connsiteY5" fmla="*/ 1056904 h 2121885"/>
              <a:gd name="connsiteX0" fmla="*/ 1591725 w 7281539"/>
              <a:gd name="connsiteY0" fmla="*/ 0 h 2121885"/>
              <a:gd name="connsiteX1" fmla="*/ 431 w 7281539"/>
              <a:gd name="connsiteY1" fmla="*/ 1389413 h 2121885"/>
              <a:gd name="connsiteX2" fmla="*/ 1722354 w 7281539"/>
              <a:gd name="connsiteY2" fmla="*/ 2113808 h 2121885"/>
              <a:gd name="connsiteX3" fmla="*/ 5736213 w 7281539"/>
              <a:gd name="connsiteY3" fmla="*/ 1733797 h 2121885"/>
              <a:gd name="connsiteX4" fmla="*/ 7149377 w 7281539"/>
              <a:gd name="connsiteY4" fmla="*/ 1056904 h 2121885"/>
              <a:gd name="connsiteX5" fmla="*/ 7137502 w 7281539"/>
              <a:gd name="connsiteY5" fmla="*/ 1056904 h 2121885"/>
              <a:gd name="connsiteX0" fmla="*/ 1591725 w 7301099"/>
              <a:gd name="connsiteY0" fmla="*/ 0 h 2121885"/>
              <a:gd name="connsiteX1" fmla="*/ 431 w 7301099"/>
              <a:gd name="connsiteY1" fmla="*/ 1389413 h 2121885"/>
              <a:gd name="connsiteX2" fmla="*/ 1722354 w 7301099"/>
              <a:gd name="connsiteY2" fmla="*/ 2113808 h 2121885"/>
              <a:gd name="connsiteX3" fmla="*/ 5736213 w 7301099"/>
              <a:gd name="connsiteY3" fmla="*/ 1733797 h 2121885"/>
              <a:gd name="connsiteX4" fmla="*/ 7149377 w 7301099"/>
              <a:gd name="connsiteY4" fmla="*/ 1056904 h 2121885"/>
              <a:gd name="connsiteX5" fmla="*/ 7184798 w 7301099"/>
              <a:gd name="connsiteY5" fmla="*/ 1088435 h 212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01099" h="2121885">
                <a:moveTo>
                  <a:pt x="1591725" y="0"/>
                </a:moveTo>
                <a:cubicBezTo>
                  <a:pt x="785192" y="518556"/>
                  <a:pt x="-21341" y="1037112"/>
                  <a:pt x="431" y="1389413"/>
                </a:cubicBezTo>
                <a:cubicBezTo>
                  <a:pt x="22202" y="1741714"/>
                  <a:pt x="766390" y="2056411"/>
                  <a:pt x="1722354" y="2113808"/>
                </a:cubicBezTo>
                <a:cubicBezTo>
                  <a:pt x="2678318" y="2171205"/>
                  <a:pt x="4831709" y="1909948"/>
                  <a:pt x="5736213" y="1733797"/>
                </a:cubicBezTo>
                <a:cubicBezTo>
                  <a:pt x="6640717" y="1557646"/>
                  <a:pt x="7057719" y="1280078"/>
                  <a:pt x="7149377" y="1056904"/>
                </a:cubicBezTo>
                <a:cubicBezTo>
                  <a:pt x="7382925" y="944088"/>
                  <a:pt x="7307509" y="1032027"/>
                  <a:pt x="7184798" y="1088435"/>
                </a:cubicBezTo>
              </a:path>
            </a:pathLst>
          </a:custGeom>
          <a:noFill/>
          <a:ln w="19050" algn="ctr">
            <a:noFill/>
            <a:miter lim="800000"/>
            <a:headEnd/>
            <a:tailEnd/>
          </a:ln>
        </p:spPr>
        <p:txBody>
          <a:bodyPr rtlCol="0" anchor="ctr"/>
          <a:lstStyle/>
          <a:p>
            <a:pPr algn="ctr"/>
            <a:endParaRPr lang="en-US"/>
          </a:p>
        </p:txBody>
      </p:sp>
      <p:grpSp>
        <p:nvGrpSpPr>
          <p:cNvPr id="5" name="Group 4"/>
          <p:cNvGrpSpPr/>
          <p:nvPr/>
        </p:nvGrpSpPr>
        <p:grpSpPr>
          <a:xfrm>
            <a:off x="3760146" y="4259888"/>
            <a:ext cx="7281234" cy="1976588"/>
            <a:chOff x="2721759" y="3999693"/>
            <a:chExt cx="7281234" cy="1976588"/>
          </a:xfrm>
        </p:grpSpPr>
        <p:grpSp>
          <p:nvGrpSpPr>
            <p:cNvPr id="27" name="Group 26"/>
            <p:cNvGrpSpPr/>
            <p:nvPr/>
          </p:nvGrpSpPr>
          <p:grpSpPr>
            <a:xfrm>
              <a:off x="2721759" y="3999693"/>
              <a:ext cx="7281234" cy="1976588"/>
              <a:chOff x="1128794" y="1340683"/>
              <a:chExt cx="6356999" cy="1929174"/>
            </a:xfrm>
          </p:grpSpPr>
          <p:sp>
            <p:nvSpPr>
              <p:cNvPr id="29" name="TextBox 28"/>
              <p:cNvSpPr txBox="1"/>
              <p:nvPr/>
            </p:nvSpPr>
            <p:spPr>
              <a:xfrm>
                <a:off x="1324407" y="1340683"/>
                <a:ext cx="1480884" cy="360473"/>
              </a:xfrm>
              <a:prstGeom prst="rect">
                <a:avLst/>
              </a:prstGeom>
              <a:noFill/>
            </p:spPr>
            <p:txBody>
              <a:bodyPr wrap="square" rtlCol="0" anchor="ctr">
                <a:spAutoFit/>
              </a:bodyPr>
              <a:lstStyle/>
              <a:p>
                <a:pPr algn="r"/>
                <a:r>
                  <a:rPr lang="en-US" dirty="0" smtClean="0">
                    <a:latin typeface="+mj-lt"/>
                  </a:rPr>
                  <a:t>Anxiety (A)</a:t>
                </a:r>
                <a:endParaRPr lang="en-US" dirty="0">
                  <a:latin typeface="+mj-lt"/>
                </a:endParaRPr>
              </a:p>
            </p:txBody>
          </p:sp>
          <p:sp>
            <p:nvSpPr>
              <p:cNvPr id="30" name="TextBox 29"/>
              <p:cNvSpPr txBox="1"/>
              <p:nvPr/>
            </p:nvSpPr>
            <p:spPr>
              <a:xfrm>
                <a:off x="3707583" y="1860842"/>
                <a:ext cx="1463040" cy="630827"/>
              </a:xfrm>
              <a:prstGeom prst="rect">
                <a:avLst/>
              </a:prstGeom>
              <a:noFill/>
              <a:ln>
                <a:solidFill>
                  <a:schemeClr val="tx1"/>
                </a:solidFill>
              </a:ln>
            </p:spPr>
            <p:txBody>
              <a:bodyPr wrap="square" rtlCol="0">
                <a:spAutoFit/>
              </a:bodyPr>
              <a:lstStyle/>
              <a:p>
                <a:pPr algn="ctr"/>
                <a:r>
                  <a:rPr lang="en-US" dirty="0">
                    <a:latin typeface="+mj-lt"/>
                  </a:rPr>
                  <a:t>Memory </a:t>
                </a:r>
                <a:r>
                  <a:rPr lang="en-US" dirty="0" smtClean="0">
                    <a:latin typeface="+mj-lt"/>
                  </a:rPr>
                  <a:t>complaints (S)</a:t>
                </a:r>
                <a:endParaRPr lang="en-US" dirty="0">
                  <a:latin typeface="+mj-lt"/>
                </a:endParaRPr>
              </a:p>
            </p:txBody>
          </p:sp>
          <p:sp>
            <p:nvSpPr>
              <p:cNvPr id="31" name="TextBox 30"/>
              <p:cNvSpPr txBox="1"/>
              <p:nvPr/>
            </p:nvSpPr>
            <p:spPr>
              <a:xfrm>
                <a:off x="1128794" y="2639030"/>
                <a:ext cx="1676497" cy="630827"/>
              </a:xfrm>
              <a:prstGeom prst="rect">
                <a:avLst/>
              </a:prstGeom>
              <a:noFill/>
            </p:spPr>
            <p:txBody>
              <a:bodyPr wrap="square" rtlCol="0">
                <a:spAutoFit/>
              </a:bodyPr>
              <a:lstStyle/>
              <a:p>
                <a:pPr algn="ctr"/>
                <a:r>
                  <a:rPr lang="en-US" dirty="0">
                    <a:latin typeface="+mj-lt"/>
                  </a:rPr>
                  <a:t>Cerebrovascular </a:t>
                </a:r>
                <a:r>
                  <a:rPr lang="en-US" dirty="0" smtClean="0">
                    <a:latin typeface="+mj-lt"/>
                  </a:rPr>
                  <a:t>disease (U)</a:t>
                </a:r>
                <a:endParaRPr lang="en-US" dirty="0">
                  <a:latin typeface="+mj-lt"/>
                </a:endParaRPr>
              </a:p>
            </p:txBody>
          </p:sp>
          <p:sp>
            <p:nvSpPr>
              <p:cNvPr id="32" name="TextBox 31"/>
              <p:cNvSpPr txBox="1"/>
              <p:nvPr/>
            </p:nvSpPr>
            <p:spPr>
              <a:xfrm>
                <a:off x="5983244" y="1996020"/>
                <a:ext cx="1502549" cy="630827"/>
              </a:xfrm>
              <a:prstGeom prst="rect">
                <a:avLst/>
              </a:prstGeom>
              <a:noFill/>
            </p:spPr>
            <p:txBody>
              <a:bodyPr wrap="square" rtlCol="0">
                <a:spAutoFit/>
              </a:bodyPr>
              <a:lstStyle/>
              <a:p>
                <a:pPr algn="ctr"/>
                <a:r>
                  <a:rPr lang="en-US" dirty="0">
                    <a:latin typeface="+mj-lt"/>
                  </a:rPr>
                  <a:t>Acute </a:t>
                </a:r>
                <a:r>
                  <a:rPr lang="en-US" dirty="0" smtClean="0">
                    <a:latin typeface="+mj-lt"/>
                  </a:rPr>
                  <a:t>stroke (Y)</a:t>
                </a:r>
                <a:endParaRPr lang="en-US" dirty="0">
                  <a:latin typeface="+mj-lt"/>
                </a:endParaRPr>
              </a:p>
            </p:txBody>
          </p:sp>
          <p:cxnSp>
            <p:nvCxnSpPr>
              <p:cNvPr id="33" name="Straight Arrow Connector 32"/>
              <p:cNvCxnSpPr>
                <a:stCxn id="29" idx="3"/>
                <a:endCxn id="30" idx="1"/>
              </p:cNvCxnSpPr>
              <p:nvPr/>
            </p:nvCxnSpPr>
            <p:spPr>
              <a:xfrm>
                <a:off x="2805292" y="1520919"/>
                <a:ext cx="902291" cy="655337"/>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1" idx="3"/>
                <a:endCxn id="30" idx="1"/>
              </p:cNvCxnSpPr>
              <p:nvPr/>
            </p:nvCxnSpPr>
            <p:spPr>
              <a:xfrm flipV="1">
                <a:off x="2805291" y="2176256"/>
                <a:ext cx="902292" cy="778188"/>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12"/>
              <p:cNvCxnSpPr>
                <a:stCxn id="31" idx="3"/>
                <a:endCxn id="32" idx="2"/>
              </p:cNvCxnSpPr>
              <p:nvPr/>
            </p:nvCxnSpPr>
            <p:spPr>
              <a:xfrm flipV="1">
                <a:off x="2805291" y="2626846"/>
                <a:ext cx="3929227" cy="327598"/>
              </a:xfrm>
              <a:prstGeom prst="curvedConnector2">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110438" y="1886679"/>
                <a:ext cx="260252" cy="360473"/>
              </a:xfrm>
              <a:prstGeom prst="rect">
                <a:avLst/>
              </a:prstGeom>
              <a:noFill/>
            </p:spPr>
            <p:txBody>
              <a:bodyPr wrap="square" rtlCol="0">
                <a:spAutoFit/>
              </a:bodyPr>
              <a:lstStyle/>
              <a:p>
                <a:pPr algn="ctr"/>
                <a:endParaRPr lang="en-US" dirty="0">
                  <a:solidFill>
                    <a:srgbClr val="FF0000"/>
                  </a:solidFill>
                  <a:latin typeface="+mj-lt"/>
                </a:endParaRPr>
              </a:p>
            </p:txBody>
          </p:sp>
          <p:sp>
            <p:nvSpPr>
              <p:cNvPr id="37" name="TextBox 36"/>
              <p:cNvSpPr txBox="1"/>
              <p:nvPr/>
            </p:nvSpPr>
            <p:spPr>
              <a:xfrm>
                <a:off x="4439103" y="1449283"/>
                <a:ext cx="260252" cy="360473"/>
              </a:xfrm>
              <a:prstGeom prst="rect">
                <a:avLst/>
              </a:prstGeom>
              <a:noFill/>
            </p:spPr>
            <p:txBody>
              <a:bodyPr wrap="square" rtlCol="0">
                <a:spAutoFit/>
              </a:bodyPr>
              <a:lstStyle/>
              <a:p>
                <a:pPr algn="ctr"/>
                <a:endParaRPr lang="en-US" dirty="0">
                  <a:solidFill>
                    <a:srgbClr val="FF0000"/>
                  </a:solidFill>
                  <a:latin typeface="+mj-lt"/>
                </a:endParaRPr>
              </a:p>
            </p:txBody>
          </p:sp>
        </p:grpSp>
        <p:cxnSp>
          <p:nvCxnSpPr>
            <p:cNvPr id="6" name="Straight Connector 5"/>
            <p:cNvCxnSpPr/>
            <p:nvPr/>
          </p:nvCxnSpPr>
          <p:spPr>
            <a:xfrm>
              <a:off x="4155435" y="4367029"/>
              <a:ext cx="10590" cy="996620"/>
            </a:xfrm>
            <a:prstGeom prst="line">
              <a:avLst/>
            </a:prstGeom>
            <a:ln w="28575">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9" name="Rounded Rectangle 4"/>
              <p:cNvSpPr/>
              <p:nvPr/>
            </p:nvSpPr>
            <p:spPr>
              <a:xfrm>
                <a:off x="628852" y="342900"/>
                <a:ext cx="11029328" cy="1005840"/>
              </a:xfrm>
              <a:prstGeom prst="rect">
                <a:avLst/>
              </a:prstGeom>
              <a:solidFill>
                <a:srgbClr val="FF99FF">
                  <a:alpha val="80000"/>
                </a:srgbClr>
              </a:solidFill>
              <a:ln>
                <a:solidFill>
                  <a:schemeClr val="accent5">
                    <a:lumMod val="60000"/>
                    <a:lumOff val="40000"/>
                  </a:schemeClr>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defTabSz="800100">
                  <a:lnSpc>
                    <a:spcPct val="110000"/>
                  </a:lnSpc>
                  <a:spcBef>
                    <a:spcPct val="0"/>
                  </a:spcBef>
                  <a:spcAft>
                    <a:spcPts val="600"/>
                  </a:spcAft>
                </a:pPr>
                <a:r>
                  <a:rPr lang="en-US" sz="2200" b="1" dirty="0">
                    <a:latin typeface="Arial" panose="020B0604020202020204" pitchFamily="34" charset="0"/>
                    <a:cs typeface="Arial" panose="020B0604020202020204" pitchFamily="34" charset="0"/>
                  </a:rPr>
                  <a:t>5. Quantify magnitude of bias:</a:t>
                </a:r>
                <a:r>
                  <a:rPr lang="en-US" sz="2200" dirty="0">
                    <a:latin typeface="Arial" panose="020B0604020202020204" pitchFamily="34" charset="0"/>
                    <a:cs typeface="Arial" panose="020B0604020202020204" pitchFamily="34" charset="0"/>
                  </a:rPr>
                  <a:t> Compare estimated exposure-outcome association with the causal effect  (</a:t>
                </a:r>
                <a14:m>
                  <m:oMath xmlns:m="http://schemas.openxmlformats.org/officeDocument/2006/math">
                    <m:acc>
                      <m:accPr>
                        <m:chr m:val="̂"/>
                        <m:ctrlPr>
                          <a:rPr lang="en-US" sz="2200" i="1">
                            <a:latin typeface="Cambria Math" panose="02040503050406030204" pitchFamily="18" charset="0"/>
                          </a:rPr>
                        </m:ctrlPr>
                      </m:accPr>
                      <m:e>
                        <m:r>
                          <m:rPr>
                            <m:sty m:val="p"/>
                          </m:rPr>
                          <a:rPr lang="en-US" sz="2200">
                            <a:latin typeface="Cambria Math"/>
                            <a:ea typeface="Cambria Math"/>
                          </a:rPr>
                          <m:t>β</m:t>
                        </m:r>
                      </m:e>
                    </m:acc>
                  </m:oMath>
                </a14:m>
                <a:r>
                  <a:rPr lang="en-US" sz="2200" dirty="0">
                    <a:latin typeface="Arial" panose="020B0604020202020204" pitchFamily="34" charset="0"/>
                    <a:cs typeface="Arial" panose="020B0604020202020204" pitchFamily="34" charset="0"/>
                  </a:rPr>
                  <a:t> vs.</a:t>
                </a:r>
                <a:r>
                  <a:rPr lang="en-US" sz="2200" dirty="0">
                    <a:ea typeface="Cambria Math"/>
                  </a:rPr>
                  <a:t> </a:t>
                </a:r>
                <a14:m>
                  <m:oMath xmlns:m="http://schemas.openxmlformats.org/officeDocument/2006/math">
                    <m:r>
                      <m:rPr>
                        <m:sty m:val="p"/>
                      </m:rPr>
                      <a:rPr lang="en-US" sz="2200" dirty="0">
                        <a:latin typeface="Cambria Math"/>
                        <a:ea typeface="Cambria Math"/>
                      </a:rPr>
                      <m:t>β</m:t>
                    </m:r>
                  </m:oMath>
                </a14:m>
                <a:r>
                  <a:rPr lang="en-US" sz="2200" dirty="0">
                    <a:latin typeface="Arial" panose="020B0604020202020204" pitchFamily="34" charset="0"/>
                    <a:cs typeface="Arial" panose="020B0604020202020204" pitchFamily="34" charset="0"/>
                  </a:rPr>
                  <a:t>)</a:t>
                </a:r>
              </a:p>
            </p:txBody>
          </p:sp>
        </mc:Choice>
        <mc:Fallback xmlns="">
          <p:sp>
            <p:nvSpPr>
              <p:cNvPr id="19" name="Rounded Rectangle 4"/>
              <p:cNvSpPr>
                <a:spLocks noRot="1" noChangeAspect="1" noMove="1" noResize="1" noEditPoints="1" noAdjustHandles="1" noChangeArrowheads="1" noChangeShapeType="1" noTextEdit="1"/>
              </p:cNvSpPr>
              <p:nvPr/>
            </p:nvSpPr>
            <p:spPr>
              <a:xfrm>
                <a:off x="628852" y="342900"/>
                <a:ext cx="11029328" cy="1005840"/>
              </a:xfrm>
              <a:prstGeom prst="rect">
                <a:avLst/>
              </a:prstGeom>
              <a:blipFill>
                <a:blip r:embed="rId4"/>
                <a:stretch>
                  <a:fillRect l="-551"/>
                </a:stretch>
              </a:blipFill>
              <a:ln>
                <a:solidFill>
                  <a:schemeClr val="accent5">
                    <a:lumMod val="60000"/>
                    <a:lumOff val="4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2815455500"/>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851" y="362715"/>
            <a:ext cx="11029328" cy="510909"/>
          </a:xfrm>
        </p:spPr>
        <p:txBody>
          <a:bodyPr/>
          <a:lstStyle/>
          <a:p>
            <a:r>
              <a:rPr lang="en-US" dirty="0" smtClean="0"/>
              <a:t>Run multiple iterations of sample generation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solidFill>
                      <a:schemeClr val="tx1"/>
                    </a:solidFill>
                  </a:rPr>
                  <a:t>Run multiple (several hundred to several thousand) iterations </a:t>
                </a:r>
                <a:r>
                  <a:rPr lang="en-US" dirty="0">
                    <a:solidFill>
                      <a:schemeClr val="tx1"/>
                    </a:solidFill>
                  </a:rPr>
                  <a:t>of sample generation, </a:t>
                </a:r>
                <a:r>
                  <a:rPr lang="en-US" dirty="0" smtClean="0">
                    <a:solidFill>
                      <a:schemeClr val="tx1"/>
                    </a:solidFill>
                  </a:rPr>
                  <a:t>compare</a:t>
                </a:r>
                <a:r>
                  <a:rPr lang="en-US" dirty="0">
                    <a:solidFill>
                      <a:schemeClr val="tx1"/>
                    </a:solidFill>
                  </a:rPr>
                  <a:t> </a:t>
                </a:r>
                <a14:m>
                  <m:oMath xmlns:m="http://schemas.openxmlformats.org/officeDocument/2006/math">
                    <m:acc>
                      <m:accPr>
                        <m:chr m:val="̅"/>
                        <m:ctrlPr>
                          <a:rPr lang="en-US" i="1">
                            <a:solidFill>
                              <a:schemeClr val="tx1"/>
                            </a:solidFill>
                            <a:latin typeface="Cambria Math" panose="02040503050406030204" pitchFamily="18" charset="0"/>
                          </a:rPr>
                        </m:ctrlPr>
                      </m:accPr>
                      <m:e>
                        <m:acc>
                          <m:accPr>
                            <m:chr m:val="̂"/>
                            <m:ctrlPr>
                              <a:rPr lang="en-US" i="1">
                                <a:solidFill>
                                  <a:schemeClr val="tx1"/>
                                </a:solidFill>
                                <a:latin typeface="Cambria Math" panose="02040503050406030204" pitchFamily="18" charset="0"/>
                              </a:rPr>
                            </m:ctrlPr>
                          </m:accPr>
                          <m:e>
                            <m:r>
                              <m:rPr>
                                <m:sty m:val="p"/>
                              </m:rPr>
                              <a:rPr lang="en-US">
                                <a:solidFill>
                                  <a:schemeClr val="tx1"/>
                                </a:solidFill>
                                <a:latin typeface="Cambria Math"/>
                                <a:ea typeface="Cambria Math"/>
                              </a:rPr>
                              <m:t>β</m:t>
                            </m:r>
                          </m:e>
                        </m:acc>
                      </m:e>
                    </m:acc>
                  </m:oMath>
                </a14:m>
                <a:r>
                  <a:rPr lang="en-US" dirty="0">
                    <a:solidFill>
                      <a:schemeClr val="tx1"/>
                    </a:solidFill>
                    <a:latin typeface="Arial" panose="020B0604020202020204" pitchFamily="34" charset="0"/>
                    <a:cs typeface="Arial" panose="020B0604020202020204" pitchFamily="34" charset="0"/>
                  </a:rPr>
                  <a:t> </a:t>
                </a:r>
                <a:r>
                  <a:rPr lang="en-US" dirty="0">
                    <a:solidFill>
                      <a:schemeClr val="tx1"/>
                    </a:solidFill>
                  </a:rPr>
                  <a:t>vs. </a:t>
                </a:r>
                <a14:m>
                  <m:oMath xmlns:m="http://schemas.openxmlformats.org/officeDocument/2006/math">
                    <m:r>
                      <m:rPr>
                        <m:sty m:val="p"/>
                      </m:rPr>
                      <a:rPr lang="en-US" dirty="0">
                        <a:solidFill>
                          <a:schemeClr val="tx1"/>
                        </a:solidFill>
                        <a:latin typeface="Cambria Math"/>
                        <a:ea typeface="Cambria Math"/>
                      </a:rPr>
                      <m:t>β</m:t>
                    </m:r>
                  </m:oMath>
                </a14:m>
                <a:endParaRPr lang="en-US" dirty="0" smtClean="0">
                  <a:solidFill>
                    <a:schemeClr val="tx1"/>
                  </a:solidFill>
                </a:endParaRPr>
              </a:p>
              <a:p>
                <a:r>
                  <a:rPr lang="en-US" sz="2000" dirty="0" smtClean="0"/>
                  <a:t>Don’t forget to comment out the seed in the data generation and analysis file or else you will generate the same data set over and over again!</a:t>
                </a:r>
                <a:endParaRPr lang="en-US" sz="20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29" t="-1070"/>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7BCC8D0D-EAEC-449D-9161-023DFF90F2E2}" type="slidenum">
              <a:rPr lang="en-US" sz="1600" smtClean="0"/>
              <a:pPr/>
              <a:t>57</a:t>
            </a:fld>
            <a:endParaRPr lang="en-US" sz="1600" dirty="0"/>
          </a:p>
        </p:txBody>
      </p:sp>
      <p:pic>
        <p:nvPicPr>
          <p:cNvPr id="5" name="Picture 4"/>
          <p:cNvPicPr>
            <a:picLocks noChangeAspect="1"/>
          </p:cNvPicPr>
          <p:nvPr/>
        </p:nvPicPr>
        <p:blipFill>
          <a:blip r:embed="rId3"/>
          <a:stretch>
            <a:fillRect/>
          </a:stretch>
        </p:blipFill>
        <p:spPr>
          <a:xfrm>
            <a:off x="628256" y="4755343"/>
            <a:ext cx="10487025" cy="1381125"/>
          </a:xfrm>
          <a:prstGeom prst="rect">
            <a:avLst/>
          </a:prstGeom>
        </p:spPr>
      </p:pic>
      <p:sp>
        <p:nvSpPr>
          <p:cNvPr id="6" name="Rectangle 5"/>
          <p:cNvSpPr/>
          <p:nvPr/>
        </p:nvSpPr>
        <p:spPr bwMode="auto">
          <a:xfrm>
            <a:off x="628256" y="5497895"/>
            <a:ext cx="10563336" cy="690563"/>
          </a:xfrm>
          <a:prstGeom prst="rect">
            <a:avLst/>
          </a:prstGeom>
          <a:noFill/>
          <a:ln w="28575" algn="ctr">
            <a:solidFill>
              <a:schemeClr val="accent5"/>
            </a:solidFill>
            <a:miter lim="800000"/>
            <a:headEnd/>
            <a:tailEnd/>
          </a:ln>
        </p:spPr>
        <p:txBody>
          <a:bodyPr wrap="none" rtlCol="0" anchor="ctr"/>
          <a:lstStyle/>
          <a:p>
            <a:pPr algn="ctr">
              <a:lnSpc>
                <a:spcPct val="90000"/>
              </a:lnSpc>
            </a:pPr>
            <a:endParaRPr lang="en-US" dirty="0" smtClean="0">
              <a:latin typeface="+mj-lt"/>
            </a:endParaRPr>
          </a:p>
        </p:txBody>
      </p:sp>
      <p:pic>
        <p:nvPicPr>
          <p:cNvPr id="7" name="Picture 6"/>
          <p:cNvPicPr>
            <a:picLocks noChangeAspect="1"/>
          </p:cNvPicPr>
          <p:nvPr/>
        </p:nvPicPr>
        <p:blipFill>
          <a:blip r:embed="rId4"/>
          <a:stretch>
            <a:fillRect/>
          </a:stretch>
        </p:blipFill>
        <p:spPr>
          <a:xfrm>
            <a:off x="628256" y="2811140"/>
            <a:ext cx="10439400" cy="1495425"/>
          </a:xfrm>
          <a:prstGeom prst="rect">
            <a:avLst/>
          </a:prstGeom>
        </p:spPr>
      </p:pic>
      <p:sp>
        <p:nvSpPr>
          <p:cNvPr id="8" name="Rectangle 7"/>
          <p:cNvSpPr/>
          <p:nvPr/>
        </p:nvSpPr>
        <p:spPr bwMode="auto">
          <a:xfrm>
            <a:off x="628256" y="3643409"/>
            <a:ext cx="10563336" cy="690563"/>
          </a:xfrm>
          <a:prstGeom prst="rect">
            <a:avLst/>
          </a:prstGeom>
          <a:noFill/>
          <a:ln w="28575" algn="ctr">
            <a:solidFill>
              <a:schemeClr val="accent5"/>
            </a:solidFill>
            <a:miter lim="800000"/>
            <a:headEnd/>
            <a:tailEnd/>
          </a:ln>
        </p:spPr>
        <p:txBody>
          <a:bodyPr wrap="none" rtlCol="0" anchor="ctr"/>
          <a:lstStyle/>
          <a:p>
            <a:pPr algn="ctr">
              <a:lnSpc>
                <a:spcPct val="90000"/>
              </a:lnSpc>
            </a:pPr>
            <a:endParaRPr lang="en-US" dirty="0" smtClean="0">
              <a:latin typeface="+mj-lt"/>
            </a:endParaRPr>
          </a:p>
        </p:txBody>
      </p:sp>
      <p:cxnSp>
        <p:nvCxnSpPr>
          <p:cNvPr id="9" name="Straight Arrow Connector 8"/>
          <p:cNvCxnSpPr/>
          <p:nvPr/>
        </p:nvCxnSpPr>
        <p:spPr>
          <a:xfrm>
            <a:off x="1063256" y="4333972"/>
            <a:ext cx="10632" cy="484075"/>
          </a:xfrm>
          <a:prstGeom prst="straightConnector1">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16502"/>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9816041" cy="521425"/>
          </a:xfrm>
        </p:spPr>
        <p:txBody>
          <a:bodyPr/>
          <a:lstStyle/>
          <a:p>
            <a:r>
              <a:rPr lang="en-US" sz="3200" dirty="0"/>
              <a:t>Run simulation file</a:t>
            </a:r>
          </a:p>
        </p:txBody>
      </p:sp>
      <p:sp>
        <p:nvSpPr>
          <p:cNvPr id="3" name="Content Placeholder 2"/>
          <p:cNvSpPr>
            <a:spLocks noGrp="1"/>
          </p:cNvSpPr>
          <p:nvPr>
            <p:ph idx="1"/>
          </p:nvPr>
        </p:nvSpPr>
        <p:spPr/>
        <p:txBody>
          <a:bodyPr/>
          <a:lstStyle/>
          <a:p>
            <a:pPr>
              <a:lnSpc>
                <a:spcPct val="111000"/>
              </a:lnSpc>
              <a:spcAft>
                <a:spcPts val="1800"/>
              </a:spcAft>
            </a:pPr>
            <a:r>
              <a:rPr lang="en-US" dirty="0" smtClean="0">
                <a:solidFill>
                  <a:srgbClr val="17406D"/>
                </a:solidFill>
              </a:rPr>
              <a:t>File name: </a:t>
            </a:r>
            <a:r>
              <a:rPr lang="en-US" dirty="0" smtClean="0">
                <a:solidFill>
                  <a:srgbClr val="FF0000"/>
                </a:solidFill>
              </a:rPr>
              <a:t>3_SER_simulation_workshop_2018_collider_bias_run.do</a:t>
            </a:r>
            <a:endParaRPr lang="en-US" dirty="0">
              <a:solidFill>
                <a:srgbClr val="FF0000"/>
              </a:solidFill>
            </a:endParaRPr>
          </a:p>
          <a:p>
            <a:pPr>
              <a:lnSpc>
                <a:spcPct val="111000"/>
              </a:lnSpc>
              <a:spcAft>
                <a:spcPts val="1800"/>
              </a:spcAft>
            </a:pPr>
            <a:r>
              <a:rPr lang="en-US" dirty="0" smtClean="0">
                <a:solidFill>
                  <a:srgbClr val="17406D"/>
                </a:solidFill>
              </a:rPr>
              <a:t>Call </a:t>
            </a:r>
            <a:r>
              <a:rPr lang="en-US" dirty="0">
                <a:solidFill>
                  <a:srgbClr val="17406D"/>
                </a:solidFill>
              </a:rPr>
              <a:t>the data generation and analysis file B times to generate and </a:t>
            </a:r>
            <a:r>
              <a:rPr lang="en-US" dirty="0" smtClean="0">
                <a:solidFill>
                  <a:srgbClr val="17406D"/>
                </a:solidFill>
              </a:rPr>
              <a:t>analyze </a:t>
            </a:r>
            <a:r>
              <a:rPr lang="en-US" dirty="0">
                <a:solidFill>
                  <a:srgbClr val="17406D"/>
                </a:solidFill>
              </a:rPr>
              <a:t>B data </a:t>
            </a:r>
            <a:r>
              <a:rPr lang="en-US" dirty="0" smtClean="0">
                <a:solidFill>
                  <a:srgbClr val="17406D"/>
                </a:solidFill>
              </a:rPr>
              <a:t>sets</a:t>
            </a:r>
          </a:p>
          <a:p>
            <a:pPr>
              <a:lnSpc>
                <a:spcPct val="111000"/>
              </a:lnSpc>
              <a:spcAft>
                <a:spcPts val="1800"/>
              </a:spcAft>
            </a:pPr>
            <a:r>
              <a:rPr lang="en-US" dirty="0" smtClean="0">
                <a:solidFill>
                  <a:srgbClr val="17406D"/>
                </a:solidFill>
              </a:rPr>
              <a:t>Summarize </a:t>
            </a:r>
            <a:r>
              <a:rPr lang="en-US" dirty="0">
                <a:solidFill>
                  <a:srgbClr val="17406D"/>
                </a:solidFill>
              </a:rPr>
              <a:t>results across the B </a:t>
            </a:r>
            <a:r>
              <a:rPr lang="en-US" dirty="0" smtClean="0">
                <a:solidFill>
                  <a:srgbClr val="17406D"/>
                </a:solidFill>
              </a:rPr>
              <a:t>replications</a:t>
            </a:r>
            <a:endParaRPr lang="en-US" dirty="0">
              <a:solidFill>
                <a:srgbClr val="17406D"/>
              </a:solidFill>
            </a:endParaRPr>
          </a:p>
          <a:p>
            <a:pPr>
              <a:lnSpc>
                <a:spcPct val="111000"/>
              </a:lnSpc>
              <a:spcAft>
                <a:spcPts val="1800"/>
              </a:spcAft>
            </a:pPr>
            <a:r>
              <a:rPr lang="en-US" dirty="0" smtClean="0">
                <a:solidFill>
                  <a:srgbClr val="17406D"/>
                </a:solidFill>
              </a:rPr>
              <a:t>Stores </a:t>
            </a:r>
            <a:r>
              <a:rPr lang="en-US" dirty="0">
                <a:solidFill>
                  <a:srgbClr val="17406D"/>
                </a:solidFill>
              </a:rPr>
              <a:t>the results from the B replications </a:t>
            </a:r>
            <a:r>
              <a:rPr lang="en-US" dirty="0" smtClean="0">
                <a:solidFill>
                  <a:srgbClr val="17406D"/>
                </a:solidFill>
              </a:rPr>
              <a:t>(</a:t>
            </a:r>
            <a:r>
              <a:rPr lang="en-US" dirty="0">
                <a:solidFill>
                  <a:srgbClr val="17406D"/>
                </a:solidFill>
              </a:rPr>
              <a:t>one replication = one row in the file</a:t>
            </a:r>
            <a:r>
              <a:rPr lang="en-US" dirty="0" smtClean="0">
                <a:solidFill>
                  <a:srgbClr val="17406D"/>
                </a:solidFill>
              </a:rPr>
              <a:t>)</a:t>
            </a:r>
            <a:endParaRPr lang="en-US" dirty="0">
              <a:solidFill>
                <a:srgbClr val="17406D"/>
              </a:solidFill>
            </a:endParaRPr>
          </a:p>
        </p:txBody>
      </p:sp>
      <p:sp>
        <p:nvSpPr>
          <p:cNvPr id="4" name="Slide Number Placeholder 3"/>
          <p:cNvSpPr>
            <a:spLocks noGrp="1"/>
          </p:cNvSpPr>
          <p:nvPr>
            <p:ph type="sldNum" sz="quarter" idx="4"/>
          </p:nvPr>
        </p:nvSpPr>
        <p:spPr/>
        <p:txBody>
          <a:bodyPr/>
          <a:lstStyle/>
          <a:p>
            <a:fld id="{7BCC8D0D-EAEC-449D-9161-023DFF90F2E2}" type="slidenum">
              <a:rPr lang="en-US" smtClean="0"/>
              <a:pPr/>
              <a:t>58</a:t>
            </a:fld>
            <a:endParaRPr lang="en-US" dirty="0"/>
          </a:p>
        </p:txBody>
      </p:sp>
    </p:spTree>
    <p:extLst>
      <p:ext uri="{BB962C8B-B14F-4D97-AF65-F5344CB8AC3E}">
        <p14:creationId xmlns:p14="http://schemas.microsoft.com/office/powerpoint/2010/main" val="3278796557"/>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526" y="438913"/>
            <a:ext cx="11057860" cy="521425"/>
          </a:xfrm>
        </p:spPr>
        <p:txBody>
          <a:bodyPr/>
          <a:lstStyle/>
          <a:p>
            <a:r>
              <a:rPr lang="en-US" sz="3200" dirty="0"/>
              <a:t>Run simulation file</a:t>
            </a:r>
          </a:p>
        </p:txBody>
      </p:sp>
      <p:sp>
        <p:nvSpPr>
          <p:cNvPr id="3" name="Content Placeholder 2"/>
          <p:cNvSpPr>
            <a:spLocks noGrp="1"/>
          </p:cNvSpPr>
          <p:nvPr>
            <p:ph idx="1"/>
          </p:nvPr>
        </p:nvSpPr>
        <p:spPr/>
        <p:txBody>
          <a:bodyPr/>
          <a:lstStyle/>
          <a:p>
            <a:r>
              <a:rPr lang="en-US" dirty="0"/>
              <a:t>The simulate command performs Monte Carlo-type simulations </a:t>
            </a:r>
          </a:p>
          <a:p>
            <a:r>
              <a:rPr lang="en-US" dirty="0"/>
              <a:t>Basic form of the code is: </a:t>
            </a:r>
          </a:p>
          <a:p>
            <a:pPr lvl="1"/>
            <a:r>
              <a:rPr lang="en-US" sz="2000" dirty="0">
                <a:latin typeface="Courier New" panose="02070309020205020404" pitchFamily="49" charset="0"/>
                <a:cs typeface="Courier New" panose="02070309020205020404" pitchFamily="49" charset="0"/>
              </a:rPr>
              <a:t>simulate [list of scalars stored from each replication], reps(B) seed(#): do [data generation and analysis do file]</a:t>
            </a:r>
          </a:p>
          <a:p>
            <a:pPr lvl="1"/>
            <a:r>
              <a:rPr lang="en-US" sz="2000" dirty="0"/>
              <a:t>This will replicate B data sets using the data generating code and perform the analyses in the do file. Then it will pull the results from each replication we stored as scalars so we can summarize results across all B repetitions. </a:t>
            </a:r>
          </a:p>
          <a:p>
            <a:pPr lvl="1"/>
            <a:r>
              <a:rPr lang="en-US" sz="2000" dirty="0">
                <a:latin typeface="Courier New" panose="02070309020205020404" pitchFamily="49" charset="0"/>
                <a:cs typeface="Courier New" panose="02070309020205020404" pitchFamily="49" charset="0"/>
              </a:rPr>
              <a:t>"reps(B)" specifies the number of replications</a:t>
            </a:r>
          </a:p>
          <a:p>
            <a:pPr lvl="1"/>
            <a:r>
              <a:rPr lang="en-US" sz="2000" dirty="0">
                <a:latin typeface="Courier New" panose="02070309020205020404" pitchFamily="49" charset="0"/>
                <a:cs typeface="Courier New" panose="02070309020205020404" pitchFamily="49" charset="0"/>
              </a:rPr>
              <a:t>"seed(#)" specifies the random number seed</a:t>
            </a:r>
          </a:p>
          <a:p>
            <a:pPr lvl="1"/>
            <a:r>
              <a:rPr lang="en-US" sz="2000" dirty="0"/>
              <a:t>Simulate documentation: http://www.stata.com/manuals13/rsimulate.pdf</a:t>
            </a:r>
          </a:p>
          <a:p>
            <a:endParaRPr lang="en-US" sz="2000"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59</a:t>
            </a:fld>
            <a:endParaRPr lang="en-US" dirty="0"/>
          </a:p>
        </p:txBody>
      </p:sp>
    </p:spTree>
    <p:extLst>
      <p:ext uri="{BB962C8B-B14F-4D97-AF65-F5344CB8AC3E}">
        <p14:creationId xmlns:p14="http://schemas.microsoft.com/office/powerpoint/2010/main" val="289599404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288111" y="6421821"/>
            <a:ext cx="446690" cy="207579"/>
          </a:xfrm>
          <a:prstGeom prst="rect">
            <a:avLst/>
          </a:prstGeom>
        </p:spPr>
        <p:txBody>
          <a:bodyPr/>
          <a:lstStyle/>
          <a:p>
            <a:fld id="{7BCC8D0D-EAEC-449D-9161-023DFF90F2E2}" type="slidenum">
              <a:rPr lang="en-US" sz="1600" smtClean="0"/>
              <a:pPr/>
              <a:t>6</a:t>
            </a:fld>
            <a:endParaRPr lang="en-US" sz="1600" dirty="0"/>
          </a:p>
        </p:txBody>
      </p:sp>
      <p:sp>
        <p:nvSpPr>
          <p:cNvPr id="9" name="Rounded Rectangle 4"/>
          <p:cNvSpPr/>
          <p:nvPr/>
        </p:nvSpPr>
        <p:spPr>
          <a:xfrm>
            <a:off x="627800" y="354296"/>
            <a:ext cx="7906533" cy="548640"/>
          </a:xfrm>
          <a:prstGeom prst="rect">
            <a:avLst/>
          </a:prstGeom>
          <a:solidFill>
            <a:srgbClr val="FFFF99">
              <a:alpha val="80000"/>
            </a:srgbClr>
          </a:solidFill>
          <a:ln>
            <a:solidFill>
              <a:srgbClr val="FFCC00"/>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defTabSz="800100">
              <a:lnSpc>
                <a:spcPct val="110000"/>
              </a:lnSpc>
              <a:spcBef>
                <a:spcPct val="0"/>
              </a:spcBef>
              <a:spcAft>
                <a:spcPct val="35000"/>
              </a:spcAft>
            </a:pPr>
            <a:r>
              <a:rPr lang="en-US" sz="2200" b="1" dirty="0">
                <a:latin typeface="Arial" panose="020B0604020202020204" pitchFamily="34" charset="0"/>
                <a:cs typeface="Arial" panose="020B0604020202020204" pitchFamily="34" charset="0"/>
              </a:rPr>
              <a:t>1. Express causal structure as a DAG</a:t>
            </a:r>
            <a:endParaRPr lang="en-US" sz="22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ounded Rectangle 4"/>
              <p:cNvSpPr/>
              <p:nvPr/>
            </p:nvSpPr>
            <p:spPr>
              <a:xfrm>
                <a:off x="627800" y="1167330"/>
                <a:ext cx="7906533" cy="1920240"/>
              </a:xfrm>
              <a:prstGeom prst="rect">
                <a:avLst/>
              </a:prstGeom>
              <a:solidFill>
                <a:srgbClr val="CCFF99">
                  <a:alpha val="80000"/>
                </a:srgbClr>
              </a:solidFill>
              <a:ln>
                <a:solidFill>
                  <a:srgbClr val="00B050"/>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defTabSz="800100">
                  <a:lnSpc>
                    <a:spcPct val="110000"/>
                  </a:lnSpc>
                  <a:spcBef>
                    <a:spcPct val="0"/>
                  </a:spcBef>
                </a:pPr>
                <a:r>
                  <a:rPr lang="en-US" sz="2200" b="1" dirty="0">
                    <a:latin typeface="Arial" panose="020B0604020202020204" pitchFamily="34" charset="0"/>
                    <a:cs typeface="Arial" panose="020B0604020202020204" pitchFamily="34" charset="0"/>
                  </a:rPr>
                  <a:t>2. Specify data generating rules corresponding with the DAG</a:t>
                </a:r>
              </a:p>
              <a:p>
                <a:pPr defTabSz="800100">
                  <a:lnSpc>
                    <a:spcPct val="110000"/>
                  </a:lnSpc>
                  <a:spcBef>
                    <a:spcPct val="0"/>
                  </a:spcBef>
                  <a:spcAft>
                    <a:spcPts val="600"/>
                  </a:spcAft>
                </a:pPr>
                <a:r>
                  <a:rPr lang="en-US" sz="2200" dirty="0">
                    <a:latin typeface="Arial" panose="020B0604020202020204" pitchFamily="34" charset="0"/>
                    <a:cs typeface="Arial" panose="020B0604020202020204" pitchFamily="34" charset="0"/>
                  </a:rPr>
                  <a:t>Since we are generating the data, we are generating the causal effect of the exposure on the outcome (</a:t>
                </a:r>
                <a14:m>
                  <m:oMath xmlns:m="http://schemas.openxmlformats.org/officeDocument/2006/math">
                    <m:r>
                      <m:rPr>
                        <m:sty m:val="p"/>
                      </m:rPr>
                      <a:rPr lang="en-US" sz="2200" dirty="0">
                        <a:latin typeface="Cambria Math"/>
                        <a:ea typeface="Cambria Math"/>
                      </a:rPr>
                      <m:t>β</m:t>
                    </m:r>
                  </m:oMath>
                </a14:m>
                <a:r>
                  <a:rPr lang="en-US" sz="2200" dirty="0">
                    <a:latin typeface="Arial" panose="020B0604020202020204" pitchFamily="34" charset="0"/>
                    <a:cs typeface="Arial" panose="020B0604020202020204" pitchFamily="34" charset="0"/>
                  </a:rPr>
                  <a:t>)</a:t>
                </a:r>
              </a:p>
            </p:txBody>
          </p:sp>
        </mc:Choice>
        <mc:Fallback xmlns="">
          <p:sp>
            <p:nvSpPr>
              <p:cNvPr id="10" name="Rounded Rectangle 4"/>
              <p:cNvSpPr>
                <a:spLocks noRot="1" noChangeAspect="1" noMove="1" noResize="1" noEditPoints="1" noAdjustHandles="1" noChangeArrowheads="1" noChangeShapeType="1" noTextEdit="1"/>
              </p:cNvSpPr>
              <p:nvPr/>
            </p:nvSpPr>
            <p:spPr>
              <a:xfrm>
                <a:off x="627800" y="1167330"/>
                <a:ext cx="7906533" cy="1920240"/>
              </a:xfrm>
              <a:prstGeom prst="rect">
                <a:avLst/>
              </a:prstGeom>
              <a:blipFill>
                <a:blip r:embed="rId3"/>
                <a:stretch>
                  <a:fillRect l="-767"/>
                </a:stretch>
              </a:blipFill>
              <a:ln>
                <a:solidFill>
                  <a:srgbClr val="00B050"/>
                </a:solidFill>
              </a:ln>
            </p:spPr>
            <p:txBody>
              <a:bodyPr/>
              <a:lstStyle/>
              <a:p>
                <a:r>
                  <a:rPr lang="en-US">
                    <a:noFill/>
                  </a:rPr>
                  <a:t> </a:t>
                </a:r>
              </a:p>
            </p:txBody>
          </p:sp>
        </mc:Fallback>
      </mc:AlternateContent>
      <p:sp>
        <p:nvSpPr>
          <p:cNvPr id="11" name="Rounded Rectangle 4"/>
          <p:cNvSpPr/>
          <p:nvPr/>
        </p:nvSpPr>
        <p:spPr>
          <a:xfrm>
            <a:off x="627800" y="3351964"/>
            <a:ext cx="7906533" cy="548640"/>
          </a:xfrm>
          <a:prstGeom prst="rect">
            <a:avLst/>
          </a:prstGeom>
          <a:solidFill>
            <a:srgbClr val="66CCFF">
              <a:alpha val="80000"/>
            </a:srgbClr>
          </a:solidFill>
          <a:ln>
            <a:solidFill>
              <a:srgbClr val="0000FF"/>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defTabSz="800100">
              <a:lnSpc>
                <a:spcPct val="110000"/>
              </a:lnSpc>
              <a:spcBef>
                <a:spcPct val="0"/>
              </a:spcBef>
              <a:spcAft>
                <a:spcPts val="600"/>
              </a:spcAft>
            </a:pPr>
            <a:r>
              <a:rPr lang="en-US" sz="2200" b="1" dirty="0">
                <a:latin typeface="Arial" panose="020B0604020202020204" pitchFamily="34" charset="0"/>
                <a:cs typeface="Arial" panose="020B0604020202020204" pitchFamily="34" charset="0"/>
              </a:rPr>
              <a:t>3. Generate data according to specified rules</a:t>
            </a:r>
            <a:endParaRPr lang="en-US" sz="22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ounded Rectangle 4"/>
              <p:cNvSpPr/>
              <p:nvPr/>
            </p:nvSpPr>
            <p:spPr>
              <a:xfrm>
                <a:off x="627800" y="4991685"/>
                <a:ext cx="7906533" cy="1188720"/>
              </a:xfrm>
              <a:prstGeom prst="rect">
                <a:avLst/>
              </a:prstGeom>
              <a:solidFill>
                <a:srgbClr val="FF99FF">
                  <a:alpha val="80000"/>
                </a:srgbClr>
              </a:solidFill>
              <a:ln>
                <a:solidFill>
                  <a:schemeClr val="accent5">
                    <a:lumMod val="60000"/>
                    <a:lumOff val="40000"/>
                  </a:schemeClr>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defTabSz="800100">
                  <a:lnSpc>
                    <a:spcPct val="110000"/>
                  </a:lnSpc>
                  <a:spcBef>
                    <a:spcPct val="0"/>
                  </a:spcBef>
                  <a:spcAft>
                    <a:spcPts val="600"/>
                  </a:spcAft>
                </a:pPr>
                <a:r>
                  <a:rPr lang="en-US" sz="2200" b="1" dirty="0">
                    <a:latin typeface="Arial" panose="020B0604020202020204" pitchFamily="34" charset="0"/>
                    <a:cs typeface="Arial" panose="020B0604020202020204" pitchFamily="34" charset="0"/>
                  </a:rPr>
                  <a:t>5. Quantify magnitude of bias:</a:t>
                </a:r>
                <a:r>
                  <a:rPr lang="en-US" sz="2200" dirty="0">
                    <a:latin typeface="Arial" panose="020B0604020202020204" pitchFamily="34" charset="0"/>
                    <a:cs typeface="Arial" panose="020B0604020202020204" pitchFamily="34" charset="0"/>
                  </a:rPr>
                  <a:t> Compare estimated exposure-outcome association with the causal effect  (</a:t>
                </a:r>
                <a14:m>
                  <m:oMath xmlns:m="http://schemas.openxmlformats.org/officeDocument/2006/math">
                    <m:acc>
                      <m:accPr>
                        <m:chr m:val="̂"/>
                        <m:ctrlPr>
                          <a:rPr lang="en-US" sz="2200" i="1">
                            <a:latin typeface="Cambria Math" panose="02040503050406030204" pitchFamily="18" charset="0"/>
                          </a:rPr>
                        </m:ctrlPr>
                      </m:accPr>
                      <m:e>
                        <m:r>
                          <m:rPr>
                            <m:sty m:val="p"/>
                          </m:rPr>
                          <a:rPr lang="en-US" sz="2200">
                            <a:latin typeface="Cambria Math"/>
                            <a:ea typeface="Cambria Math"/>
                          </a:rPr>
                          <m:t>β</m:t>
                        </m:r>
                      </m:e>
                    </m:acc>
                  </m:oMath>
                </a14:m>
                <a:r>
                  <a:rPr lang="en-US" sz="2200" dirty="0">
                    <a:latin typeface="Arial" panose="020B0604020202020204" pitchFamily="34" charset="0"/>
                    <a:cs typeface="Arial" panose="020B0604020202020204" pitchFamily="34" charset="0"/>
                  </a:rPr>
                  <a:t> vs.</a:t>
                </a:r>
                <a:r>
                  <a:rPr lang="en-US" sz="2200" dirty="0">
                    <a:ea typeface="Cambria Math"/>
                  </a:rPr>
                  <a:t> </a:t>
                </a:r>
                <a14:m>
                  <m:oMath xmlns:m="http://schemas.openxmlformats.org/officeDocument/2006/math">
                    <m:r>
                      <m:rPr>
                        <m:sty m:val="p"/>
                      </m:rPr>
                      <a:rPr lang="en-US" sz="2200" dirty="0">
                        <a:latin typeface="Cambria Math"/>
                        <a:ea typeface="Cambria Math"/>
                      </a:rPr>
                      <m:t>β</m:t>
                    </m:r>
                  </m:oMath>
                </a14:m>
                <a:r>
                  <a:rPr lang="en-US" sz="2200" dirty="0">
                    <a:latin typeface="Arial" panose="020B0604020202020204" pitchFamily="34" charset="0"/>
                    <a:cs typeface="Arial" panose="020B0604020202020204" pitchFamily="34" charset="0"/>
                  </a:rPr>
                  <a:t>)</a:t>
                </a:r>
              </a:p>
            </p:txBody>
          </p:sp>
        </mc:Choice>
        <mc:Fallback xmlns="">
          <p:sp>
            <p:nvSpPr>
              <p:cNvPr id="12" name="Rounded Rectangle 4"/>
              <p:cNvSpPr>
                <a:spLocks noRot="1" noChangeAspect="1" noMove="1" noResize="1" noEditPoints="1" noAdjustHandles="1" noChangeArrowheads="1" noChangeShapeType="1" noTextEdit="1"/>
              </p:cNvSpPr>
              <p:nvPr/>
            </p:nvSpPr>
            <p:spPr>
              <a:xfrm>
                <a:off x="627800" y="4991685"/>
                <a:ext cx="7906533" cy="1188720"/>
              </a:xfrm>
              <a:prstGeom prst="rect">
                <a:avLst/>
              </a:prstGeom>
              <a:blipFill>
                <a:blip r:embed="rId4"/>
                <a:stretch>
                  <a:fillRect l="-767"/>
                </a:stretch>
              </a:blipFill>
              <a:ln>
                <a:solidFill>
                  <a:schemeClr val="accent5">
                    <a:lumMod val="60000"/>
                    <a:lumOff val="40000"/>
                  </a:schemeClr>
                </a:solidFill>
              </a:ln>
            </p:spPr>
            <p:txBody>
              <a:bodyPr/>
              <a:lstStyle/>
              <a:p>
                <a:r>
                  <a:rPr lang="en-US">
                    <a:noFill/>
                  </a:rPr>
                  <a:t> </a:t>
                </a:r>
              </a:p>
            </p:txBody>
          </p:sp>
        </mc:Fallback>
      </mc:AlternateContent>
      <p:sp>
        <p:nvSpPr>
          <p:cNvPr id="13" name="Down Arrow 12"/>
          <p:cNvSpPr/>
          <p:nvPr/>
        </p:nvSpPr>
        <p:spPr bwMode="auto">
          <a:xfrm>
            <a:off x="4399245" y="875113"/>
            <a:ext cx="363642" cy="320040"/>
          </a:xfrm>
          <a:prstGeom prst="downArrow">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p:spPr>
        <p:txBody>
          <a:bodyPr lIns="182880" tIns="91440" rIns="182880" bIns="91440"/>
          <a:lstStyle/>
          <a:p>
            <a:pPr>
              <a:defRPr/>
            </a:pPr>
            <a:endParaRPr lang="en-US" dirty="0">
              <a:latin typeface="Arial" panose="020B0604020202020204" pitchFamily="34" charset="0"/>
              <a:cs typeface="Arial" panose="020B0604020202020204" pitchFamily="34" charset="0"/>
            </a:endParaRPr>
          </a:p>
        </p:txBody>
      </p:sp>
      <p:sp>
        <p:nvSpPr>
          <p:cNvPr id="14" name="Down Arrow 13"/>
          <p:cNvSpPr/>
          <p:nvPr/>
        </p:nvSpPr>
        <p:spPr bwMode="auto">
          <a:xfrm>
            <a:off x="4399245" y="3059747"/>
            <a:ext cx="363642" cy="320040"/>
          </a:xfrm>
          <a:prstGeom prst="downArrow">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p:spPr>
        <p:txBody>
          <a:bodyPr lIns="182880" tIns="91440" rIns="182880" bIns="91440"/>
          <a:lstStyle/>
          <a:p>
            <a:pPr>
              <a:defRPr/>
            </a:pPr>
            <a:endParaRPr lang="en-US" dirty="0">
              <a:latin typeface="Arial" panose="020B0604020202020204" pitchFamily="34" charset="0"/>
              <a:cs typeface="Arial" panose="020B0604020202020204" pitchFamily="34" charset="0"/>
            </a:endParaRPr>
          </a:p>
        </p:txBody>
      </p:sp>
      <p:sp>
        <p:nvSpPr>
          <p:cNvPr id="3" name="Right Brace 2"/>
          <p:cNvSpPr/>
          <p:nvPr/>
        </p:nvSpPr>
        <p:spPr>
          <a:xfrm>
            <a:off x="8532928" y="3219767"/>
            <a:ext cx="365760" cy="3017520"/>
          </a:xfrm>
          <a:prstGeom prst="righ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 name="TextBox 3"/>
              <p:cNvSpPr txBox="1"/>
              <p:nvPr/>
            </p:nvSpPr>
            <p:spPr bwMode="auto">
              <a:xfrm>
                <a:off x="8897283" y="3637847"/>
                <a:ext cx="3092784" cy="2600455"/>
              </a:xfrm>
              <a:prstGeom prst="rect">
                <a:avLst/>
              </a:prstGeom>
              <a:noFill/>
              <a:ln w="19050" algn="ctr">
                <a:noFill/>
                <a:miter lim="800000"/>
                <a:headEnd/>
                <a:tailEnd/>
              </a:ln>
            </p:spPr>
            <p:txBody>
              <a:bodyPr wrap="square" lIns="0" tIns="0" rIns="0" bIns="0" rtlCol="0">
                <a:spAutoFit/>
              </a:bodyPr>
              <a:lstStyle/>
              <a:p>
                <a:pPr>
                  <a:lnSpc>
                    <a:spcPct val="110000"/>
                  </a:lnSpc>
                </a:pPr>
                <a:r>
                  <a:rPr lang="en-US" sz="2400" dirty="0" smtClean="0">
                    <a:solidFill>
                      <a:schemeClr val="tx2"/>
                    </a:solidFill>
                    <a:latin typeface="Arial" panose="020B0604020202020204" pitchFamily="34" charset="0"/>
                    <a:cs typeface="Arial" panose="020B0604020202020204" pitchFamily="34" charset="0"/>
                  </a:rPr>
                  <a:t>Run multiple* iterations </a:t>
                </a:r>
                <a:r>
                  <a:rPr lang="en-US" sz="2400" dirty="0">
                    <a:solidFill>
                      <a:schemeClr val="tx2"/>
                    </a:solidFill>
                    <a:latin typeface="Arial" panose="020B0604020202020204" pitchFamily="34" charset="0"/>
                    <a:cs typeface="Arial" panose="020B0604020202020204" pitchFamily="34" charset="0"/>
                  </a:rPr>
                  <a:t>of sample generation, </a:t>
                </a:r>
              </a:p>
              <a:p>
                <a:pPr>
                  <a:lnSpc>
                    <a:spcPct val="110000"/>
                  </a:lnSpc>
                </a:pPr>
                <a:r>
                  <a:rPr lang="en-US" sz="2400" dirty="0">
                    <a:solidFill>
                      <a:schemeClr val="tx2"/>
                    </a:solidFill>
                    <a:latin typeface="Arial" panose="020B0604020202020204" pitchFamily="34" charset="0"/>
                    <a:cs typeface="Arial" panose="020B0604020202020204" pitchFamily="34" charset="0"/>
                  </a:rPr>
                  <a:t>compare</a:t>
                </a:r>
              </a:p>
              <a:p>
                <a:pPr>
                  <a:lnSpc>
                    <a:spcPct val="110000"/>
                  </a:lnSpc>
                </a:pPr>
                <a14:m>
                  <m:oMath xmlns:m="http://schemas.openxmlformats.org/officeDocument/2006/math">
                    <m:acc>
                      <m:accPr>
                        <m:chr m:val="̅"/>
                        <m:ctrlPr>
                          <a:rPr lang="en-US" sz="2400" i="1">
                            <a:solidFill>
                              <a:schemeClr val="tx2"/>
                            </a:solidFill>
                            <a:latin typeface="Cambria Math" panose="02040503050406030204" pitchFamily="18" charset="0"/>
                          </a:rPr>
                        </m:ctrlPr>
                      </m:accPr>
                      <m:e>
                        <m:acc>
                          <m:accPr>
                            <m:chr m:val="̂"/>
                            <m:ctrlPr>
                              <a:rPr lang="en-US" sz="2400" i="1">
                                <a:solidFill>
                                  <a:schemeClr val="tx2"/>
                                </a:solidFill>
                                <a:latin typeface="Cambria Math" panose="02040503050406030204" pitchFamily="18" charset="0"/>
                              </a:rPr>
                            </m:ctrlPr>
                          </m:accPr>
                          <m:e>
                            <m:r>
                              <m:rPr>
                                <m:sty m:val="p"/>
                              </m:rPr>
                              <a:rPr lang="en-US" sz="2400">
                                <a:solidFill>
                                  <a:schemeClr val="tx2"/>
                                </a:solidFill>
                                <a:latin typeface="Cambria Math"/>
                                <a:ea typeface="Cambria Math"/>
                              </a:rPr>
                              <m:t>β</m:t>
                            </m:r>
                          </m:e>
                        </m:acc>
                      </m:e>
                    </m:acc>
                  </m:oMath>
                </a14:m>
                <a:r>
                  <a:rPr lang="en-US" sz="2400" dirty="0">
                    <a:solidFill>
                      <a:schemeClr val="tx2"/>
                    </a:solidFill>
                    <a:latin typeface="Arial" panose="020B0604020202020204" pitchFamily="34" charset="0"/>
                    <a:cs typeface="Arial" panose="020B0604020202020204" pitchFamily="34" charset="0"/>
                  </a:rPr>
                  <a:t> vs.</a:t>
                </a:r>
                <a:r>
                  <a:rPr lang="en-US" sz="2400" dirty="0">
                    <a:solidFill>
                      <a:schemeClr val="tx2"/>
                    </a:solidFill>
                    <a:latin typeface="Arial" panose="020B0604020202020204" pitchFamily="34" charset="0"/>
                    <a:ea typeface="Cambria Math"/>
                    <a:cs typeface="Arial" panose="020B0604020202020204" pitchFamily="34" charset="0"/>
                  </a:rPr>
                  <a:t> </a:t>
                </a:r>
                <a14:m>
                  <m:oMath xmlns:m="http://schemas.openxmlformats.org/officeDocument/2006/math">
                    <m:r>
                      <m:rPr>
                        <m:sty m:val="p"/>
                      </m:rPr>
                      <a:rPr lang="en-US" sz="2400" dirty="0">
                        <a:solidFill>
                          <a:schemeClr val="tx2"/>
                        </a:solidFill>
                        <a:latin typeface="Cambria Math"/>
                        <a:ea typeface="Cambria Math"/>
                      </a:rPr>
                      <m:t>β</m:t>
                    </m:r>
                  </m:oMath>
                </a14:m>
                <a:endParaRPr lang="en-US" sz="2400" dirty="0" smtClean="0">
                  <a:solidFill>
                    <a:schemeClr val="tx2"/>
                  </a:solidFill>
                  <a:latin typeface="+mj-lt"/>
                </a:endParaRPr>
              </a:p>
              <a:p>
                <a:pPr>
                  <a:lnSpc>
                    <a:spcPct val="110000"/>
                  </a:lnSpc>
                  <a:spcBef>
                    <a:spcPts val="1200"/>
                  </a:spcBef>
                </a:pPr>
                <a:r>
                  <a:rPr lang="en-US" sz="2000" dirty="0" smtClean="0">
                    <a:solidFill>
                      <a:schemeClr val="tx2"/>
                    </a:solidFill>
                    <a:latin typeface="+mj-lt"/>
                  </a:rPr>
                  <a:t>*e.g. 1,000</a:t>
                </a:r>
                <a:endParaRPr lang="en-US" sz="2000" dirty="0">
                  <a:solidFill>
                    <a:schemeClr val="tx2"/>
                  </a:solidFill>
                  <a:latin typeface="+mj-lt"/>
                </a:endParaRPr>
              </a:p>
            </p:txBody>
          </p:sp>
        </mc:Choice>
        <mc:Fallback xmlns="">
          <p:sp>
            <p:nvSpPr>
              <p:cNvPr id="4" name="TextBox 3"/>
              <p:cNvSpPr txBox="1">
                <a:spLocks noRot="1" noChangeAspect="1" noMove="1" noResize="1" noEditPoints="1" noAdjustHandles="1" noChangeArrowheads="1" noChangeShapeType="1" noTextEdit="1"/>
              </p:cNvSpPr>
              <p:nvPr/>
            </p:nvSpPr>
            <p:spPr bwMode="auto">
              <a:xfrm>
                <a:off x="8897283" y="3637847"/>
                <a:ext cx="3092784" cy="2600455"/>
              </a:xfrm>
              <a:prstGeom prst="rect">
                <a:avLst/>
              </a:prstGeom>
              <a:blipFill>
                <a:blip r:embed="rId5"/>
                <a:stretch>
                  <a:fillRect l="-6114" t="-3286" b="-4225"/>
                </a:stretch>
              </a:blipFill>
              <a:ln w="19050" algn="ctr">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ounded Rectangle 4"/>
              <p:cNvSpPr/>
              <p:nvPr/>
            </p:nvSpPr>
            <p:spPr>
              <a:xfrm>
                <a:off x="627800" y="4164998"/>
                <a:ext cx="7906533" cy="548640"/>
              </a:xfrm>
              <a:prstGeom prst="rect">
                <a:avLst/>
              </a:prstGeom>
              <a:solidFill>
                <a:srgbClr val="CC66FF">
                  <a:alpha val="80000"/>
                </a:srgbClr>
              </a:solidFill>
              <a:ln>
                <a:solidFill>
                  <a:srgbClr val="7030A0"/>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defTabSz="800100">
                  <a:lnSpc>
                    <a:spcPct val="110000"/>
                  </a:lnSpc>
                  <a:spcBef>
                    <a:spcPct val="0"/>
                  </a:spcBef>
                  <a:spcAft>
                    <a:spcPts val="600"/>
                  </a:spcAft>
                </a:pPr>
                <a:r>
                  <a:rPr lang="en-US" sz="2200" b="1" dirty="0">
                    <a:latin typeface="Arial" panose="020B0604020202020204" pitchFamily="34" charset="0"/>
                    <a:cs typeface="Arial" panose="020B0604020202020204" pitchFamily="34" charset="0"/>
                  </a:rPr>
                  <a:t>4. Estimate exposure-outcome association </a:t>
                </a:r>
                <a:r>
                  <a:rPr lang="en-US" sz="2200" dirty="0">
                    <a:latin typeface="Arial" panose="020B0604020202020204" pitchFamily="34" charset="0"/>
                    <a:cs typeface="Arial" panose="020B0604020202020204" pitchFamily="34" charset="0"/>
                  </a:rPr>
                  <a:t>(</a:t>
                </a:r>
                <a14:m>
                  <m:oMath xmlns:m="http://schemas.openxmlformats.org/officeDocument/2006/math">
                    <m:acc>
                      <m:accPr>
                        <m:chr m:val="̂"/>
                        <m:ctrlPr>
                          <a:rPr lang="en-US" sz="2200" i="1">
                            <a:latin typeface="Cambria Math" panose="02040503050406030204" pitchFamily="18" charset="0"/>
                          </a:rPr>
                        </m:ctrlPr>
                      </m:accPr>
                      <m:e>
                        <m:r>
                          <m:rPr>
                            <m:sty m:val="p"/>
                          </m:rPr>
                          <a:rPr lang="en-US" sz="2200">
                            <a:latin typeface="Cambria Math"/>
                            <a:ea typeface="Cambria Math"/>
                          </a:rPr>
                          <m:t>β</m:t>
                        </m:r>
                      </m:e>
                    </m:acc>
                  </m:oMath>
                </a14:m>
                <a:r>
                  <a:rPr lang="en-US" sz="2200" dirty="0">
                    <a:latin typeface="Arial" panose="020B0604020202020204" pitchFamily="34" charset="0"/>
                    <a:cs typeface="Arial" panose="020B0604020202020204" pitchFamily="34" charset="0"/>
                  </a:rPr>
                  <a:t>)</a:t>
                </a:r>
              </a:p>
            </p:txBody>
          </p:sp>
        </mc:Choice>
        <mc:Fallback xmlns="">
          <p:sp>
            <p:nvSpPr>
              <p:cNvPr id="18" name="Rounded Rectangle 4"/>
              <p:cNvSpPr>
                <a:spLocks noRot="1" noChangeAspect="1" noMove="1" noResize="1" noEditPoints="1" noAdjustHandles="1" noChangeArrowheads="1" noChangeShapeType="1" noTextEdit="1"/>
              </p:cNvSpPr>
              <p:nvPr/>
            </p:nvSpPr>
            <p:spPr>
              <a:xfrm>
                <a:off x="627800" y="4164998"/>
                <a:ext cx="7906533" cy="548640"/>
              </a:xfrm>
              <a:prstGeom prst="rect">
                <a:avLst/>
              </a:prstGeom>
              <a:blipFill>
                <a:blip r:embed="rId6"/>
                <a:stretch>
                  <a:fillRect l="-767" b="-6186"/>
                </a:stretch>
              </a:blipFill>
              <a:ln>
                <a:solidFill>
                  <a:srgbClr val="7030A0"/>
                </a:solidFill>
              </a:ln>
            </p:spPr>
            <p:txBody>
              <a:bodyPr/>
              <a:lstStyle/>
              <a:p>
                <a:r>
                  <a:rPr lang="en-US">
                    <a:noFill/>
                  </a:rPr>
                  <a:t> </a:t>
                </a:r>
              </a:p>
            </p:txBody>
          </p:sp>
        </mc:Fallback>
      </mc:AlternateContent>
      <p:sp>
        <p:nvSpPr>
          <p:cNvPr id="16" name="TextBox 15"/>
          <p:cNvSpPr txBox="1"/>
          <p:nvPr/>
        </p:nvSpPr>
        <p:spPr bwMode="auto">
          <a:xfrm>
            <a:off x="8897283" y="1713929"/>
            <a:ext cx="3026753" cy="1654556"/>
          </a:xfrm>
          <a:prstGeom prst="rect">
            <a:avLst/>
          </a:prstGeom>
          <a:noFill/>
          <a:ln w="19050" algn="ctr">
            <a:noFill/>
            <a:miter lim="800000"/>
            <a:headEnd/>
            <a:tailEnd/>
          </a:ln>
        </p:spPr>
        <p:txBody>
          <a:bodyPr wrap="square" lIns="0" tIns="0" rIns="0" bIns="0" rtlCol="0">
            <a:spAutoFit/>
          </a:bodyPr>
          <a:lstStyle/>
          <a:p>
            <a:pPr>
              <a:lnSpc>
                <a:spcPct val="112000"/>
              </a:lnSpc>
            </a:pPr>
            <a:r>
              <a:rPr lang="en-US" sz="2400" dirty="0">
                <a:latin typeface="Arial" panose="020B0604020202020204" pitchFamily="34" charset="0"/>
                <a:ea typeface="Verdana" panose="020B0604030504040204" pitchFamily="34" charset="0"/>
                <a:cs typeface="Arial" panose="020B0604020202020204" pitchFamily="34" charset="0"/>
              </a:rPr>
              <a:t>Repeat!</a:t>
            </a:r>
          </a:p>
          <a:p>
            <a:pPr>
              <a:lnSpc>
                <a:spcPct val="112000"/>
              </a:lnSpc>
            </a:pPr>
            <a:r>
              <a:rPr lang="en-US" sz="2400" dirty="0">
                <a:latin typeface="Arial" panose="020B0604020202020204" pitchFamily="34" charset="0"/>
                <a:ea typeface="Verdana" panose="020B0604030504040204" pitchFamily="34" charset="0"/>
                <a:cs typeface="Arial" panose="020B0604020202020204" pitchFamily="34" charset="0"/>
              </a:rPr>
              <a:t>Varying causal structure and parameterizations</a:t>
            </a:r>
          </a:p>
        </p:txBody>
      </p:sp>
      <p:sp>
        <p:nvSpPr>
          <p:cNvPr id="17" name="Down Arrow 16"/>
          <p:cNvSpPr/>
          <p:nvPr/>
        </p:nvSpPr>
        <p:spPr bwMode="auto">
          <a:xfrm>
            <a:off x="4399245" y="3872781"/>
            <a:ext cx="363642" cy="320040"/>
          </a:xfrm>
          <a:prstGeom prst="downArrow">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p:spPr>
        <p:txBody>
          <a:bodyPr lIns="182880" tIns="91440" rIns="182880" bIns="91440"/>
          <a:lstStyle/>
          <a:p>
            <a:pPr>
              <a:defRPr/>
            </a:pPr>
            <a:endParaRPr lang="en-US" dirty="0">
              <a:latin typeface="Arial" panose="020B0604020202020204" pitchFamily="34" charset="0"/>
              <a:cs typeface="Arial" panose="020B0604020202020204" pitchFamily="34" charset="0"/>
            </a:endParaRPr>
          </a:p>
        </p:txBody>
      </p:sp>
      <p:sp>
        <p:nvSpPr>
          <p:cNvPr id="15" name="Down Arrow 14"/>
          <p:cNvSpPr/>
          <p:nvPr/>
        </p:nvSpPr>
        <p:spPr bwMode="auto">
          <a:xfrm>
            <a:off x="4399245" y="4685815"/>
            <a:ext cx="363642" cy="320040"/>
          </a:xfrm>
          <a:prstGeom prst="downArrow">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p:spPr>
        <p:txBody>
          <a:bodyPr lIns="182880" tIns="91440" rIns="182880" bIns="91440"/>
          <a:lstStyle/>
          <a:p>
            <a:pPr>
              <a:defRPr/>
            </a:pPr>
            <a:endParaRPr lang="en-US" dirty="0">
              <a:latin typeface="Arial" panose="020B0604020202020204" pitchFamily="34" charset="0"/>
              <a:cs typeface="Arial" panose="020B0604020202020204" pitchFamily="34" charset="0"/>
            </a:endParaRPr>
          </a:p>
        </p:txBody>
      </p:sp>
      <p:sp>
        <p:nvSpPr>
          <p:cNvPr id="19" name="Right Brace 18"/>
          <p:cNvSpPr/>
          <p:nvPr/>
        </p:nvSpPr>
        <p:spPr>
          <a:xfrm>
            <a:off x="8348643" y="270827"/>
            <a:ext cx="548640" cy="5989320"/>
          </a:xfrm>
          <a:prstGeom prst="rightBrace">
            <a:avLst>
              <a:gd name="adj1" fmla="val 8333"/>
              <a:gd name="adj2" fmla="val 35604"/>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097635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3" grpId="0" animBg="1"/>
      <p:bldP spid="4" grpId="0"/>
      <p:bldP spid="18" grpId="0" animBg="1"/>
      <p:bldP spid="16" grpId="0"/>
      <p:bldP spid="17" grpId="0" animBg="1"/>
      <p:bldP spid="15" grpId="0" animBg="1"/>
      <p:bldP spid="1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90000"/>
                    <a:lumOff val="10000"/>
                  </a:schemeClr>
                </a:solidFill>
              </a:rPr>
              <a:t>Simulation </a:t>
            </a:r>
            <a:r>
              <a:rPr lang="en-US" dirty="0" smtClean="0">
                <a:solidFill>
                  <a:schemeClr val="tx1">
                    <a:lumMod val="90000"/>
                    <a:lumOff val="10000"/>
                  </a:schemeClr>
                </a:solidFill>
              </a:rPr>
              <a:t>results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z="1600" smtClean="0"/>
              <a:pPr/>
              <a:t>60</a:t>
            </a:fld>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2419457452"/>
              </p:ext>
            </p:extLst>
          </p:nvPr>
        </p:nvGraphicFramePr>
        <p:xfrm>
          <a:off x="628851" y="1020278"/>
          <a:ext cx="11029328" cy="3328440"/>
        </p:xfrm>
        <a:graphic>
          <a:graphicData uri="http://schemas.openxmlformats.org/drawingml/2006/table">
            <a:tbl>
              <a:tblPr firstRow="1" bandRow="1">
                <a:tableStyleId>{21E4AEA4-8DFA-4A89-87EB-49C32662AFE0}</a:tableStyleId>
              </a:tblPr>
              <a:tblGrid>
                <a:gridCol w="1332998">
                  <a:extLst>
                    <a:ext uri="{9D8B030D-6E8A-4147-A177-3AD203B41FA5}">
                      <a16:colId xmlns:a16="http://schemas.microsoft.com/office/drawing/2014/main" val="20000"/>
                    </a:ext>
                  </a:extLst>
                </a:gridCol>
                <a:gridCol w="1042967">
                  <a:extLst>
                    <a:ext uri="{9D8B030D-6E8A-4147-A177-3AD203B41FA5}">
                      <a16:colId xmlns:a16="http://schemas.microsoft.com/office/drawing/2014/main" val="20001"/>
                    </a:ext>
                  </a:extLst>
                </a:gridCol>
                <a:gridCol w="1404531">
                  <a:extLst>
                    <a:ext uri="{9D8B030D-6E8A-4147-A177-3AD203B41FA5}">
                      <a16:colId xmlns:a16="http://schemas.microsoft.com/office/drawing/2014/main" val="20002"/>
                    </a:ext>
                  </a:extLst>
                </a:gridCol>
                <a:gridCol w="1446249">
                  <a:extLst>
                    <a:ext uri="{9D8B030D-6E8A-4147-A177-3AD203B41FA5}">
                      <a16:colId xmlns:a16="http://schemas.microsoft.com/office/drawing/2014/main" val="20003"/>
                    </a:ext>
                  </a:extLst>
                </a:gridCol>
                <a:gridCol w="1239281">
                  <a:extLst>
                    <a:ext uri="{9D8B030D-6E8A-4147-A177-3AD203B41FA5}">
                      <a16:colId xmlns:a16="http://schemas.microsoft.com/office/drawing/2014/main" val="20004"/>
                    </a:ext>
                  </a:extLst>
                </a:gridCol>
                <a:gridCol w="1430716">
                  <a:extLst>
                    <a:ext uri="{9D8B030D-6E8A-4147-A177-3AD203B41FA5}">
                      <a16:colId xmlns:a16="http://schemas.microsoft.com/office/drawing/2014/main" val="20005"/>
                    </a:ext>
                  </a:extLst>
                </a:gridCol>
                <a:gridCol w="1251561">
                  <a:extLst>
                    <a:ext uri="{9D8B030D-6E8A-4147-A177-3AD203B41FA5}">
                      <a16:colId xmlns:a16="http://schemas.microsoft.com/office/drawing/2014/main" val="20006"/>
                    </a:ext>
                  </a:extLst>
                </a:gridCol>
                <a:gridCol w="749077">
                  <a:extLst>
                    <a:ext uri="{9D8B030D-6E8A-4147-A177-3AD203B41FA5}">
                      <a16:colId xmlns:a16="http://schemas.microsoft.com/office/drawing/2014/main" val="2306081603"/>
                    </a:ext>
                  </a:extLst>
                </a:gridCol>
                <a:gridCol w="1131948">
                  <a:extLst>
                    <a:ext uri="{9D8B030D-6E8A-4147-A177-3AD203B41FA5}">
                      <a16:colId xmlns:a16="http://schemas.microsoft.com/office/drawing/2014/main" val="2391677267"/>
                    </a:ext>
                  </a:extLst>
                </a:gridCol>
              </a:tblGrid>
              <a:tr h="819155">
                <a:tc>
                  <a:txBody>
                    <a:bodyPr/>
                    <a:lstStyle/>
                    <a:p>
                      <a:pPr algn="ctr"/>
                      <a:r>
                        <a:rPr lang="en-US" sz="1800" dirty="0" smtClean="0">
                          <a:latin typeface="+mj-lt"/>
                        </a:rPr>
                        <a:t>Sample</a:t>
                      </a:r>
                      <a:endParaRPr lang="en-US" sz="1800" dirty="0">
                        <a:latin typeface="+mj-lt"/>
                      </a:endParaRPr>
                    </a:p>
                  </a:txBody>
                  <a:tcPr anchor="ctr"/>
                </a:tc>
                <a:tc>
                  <a:txBody>
                    <a:bodyPr/>
                    <a:lstStyle/>
                    <a:p>
                      <a:pPr algn="ctr" fontAlgn="b"/>
                      <a:r>
                        <a:rPr lang="en-US" sz="1800" b="1" kern="1200" dirty="0" smtClean="0">
                          <a:solidFill>
                            <a:schemeClr val="lt1"/>
                          </a:solidFill>
                          <a:latin typeface="+mj-lt"/>
                          <a:ea typeface="+mn-ea"/>
                          <a:cs typeface="+mn-cs"/>
                        </a:rPr>
                        <a:t>OR</a:t>
                      </a:r>
                      <a:r>
                        <a:rPr lang="en-US" sz="1800" b="1" kern="1200" baseline="-25000" dirty="0" smtClean="0">
                          <a:solidFill>
                            <a:schemeClr val="lt1"/>
                          </a:solidFill>
                          <a:latin typeface="+mj-lt"/>
                          <a:ea typeface="+mn-ea"/>
                          <a:cs typeface="+mn-cs"/>
                        </a:rPr>
                        <a:t>S1</a:t>
                      </a:r>
                      <a:endParaRPr lang="en-US" sz="1800" b="1" kern="1200" baseline="-25000" dirty="0">
                        <a:solidFill>
                          <a:schemeClr val="lt1"/>
                        </a:solidFill>
                        <a:latin typeface="+mj-lt"/>
                        <a:ea typeface="+mn-ea"/>
                        <a:cs typeface="+mn-cs"/>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j-lt"/>
                          <a:ea typeface="+mn-ea"/>
                          <a:cs typeface="+mn-cs"/>
                        </a:rPr>
                        <a:t>Upper CL OR</a:t>
                      </a:r>
                      <a:r>
                        <a:rPr lang="en-US" sz="1800" b="1" kern="1200" baseline="-25000" dirty="0" smtClean="0">
                          <a:solidFill>
                            <a:schemeClr val="lt1"/>
                          </a:solidFill>
                          <a:latin typeface="+mj-lt"/>
                          <a:ea typeface="+mn-ea"/>
                          <a:cs typeface="+mn-cs"/>
                        </a:rPr>
                        <a:t>S1</a:t>
                      </a: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u="none" strike="noStrike" kern="1200" dirty="0" smtClean="0">
                          <a:solidFill>
                            <a:schemeClr val="lt1"/>
                          </a:solidFill>
                          <a:effectLst/>
                          <a:latin typeface="+mj-lt"/>
                          <a:ea typeface="+mn-ea"/>
                          <a:cs typeface="+mn-cs"/>
                        </a:rPr>
                        <a:t>Lower CL </a:t>
                      </a:r>
                      <a:r>
                        <a:rPr lang="en-US" sz="1800" b="1" kern="1200" dirty="0" smtClean="0">
                          <a:solidFill>
                            <a:schemeClr val="lt1"/>
                          </a:solidFill>
                          <a:latin typeface="+mj-lt"/>
                          <a:ea typeface="+mn-ea"/>
                          <a:cs typeface="+mn-cs"/>
                        </a:rPr>
                        <a:t>OR</a:t>
                      </a:r>
                      <a:r>
                        <a:rPr lang="en-US" sz="1800" b="1" kern="1200" baseline="-25000" dirty="0" smtClean="0">
                          <a:solidFill>
                            <a:schemeClr val="lt1"/>
                          </a:solidFill>
                          <a:latin typeface="+mj-lt"/>
                          <a:ea typeface="+mn-ea"/>
                          <a:cs typeface="+mn-cs"/>
                        </a:rPr>
                        <a:t>S1</a:t>
                      </a:r>
                      <a:r>
                        <a:rPr lang="en-US" sz="1800" b="1" u="none" strike="noStrike" kern="1200" dirty="0" smtClean="0">
                          <a:solidFill>
                            <a:schemeClr val="lt1"/>
                          </a:solidFill>
                          <a:effectLst/>
                          <a:latin typeface="+mj-lt"/>
                          <a:ea typeface="+mn-ea"/>
                          <a:cs typeface="+mn-cs"/>
                        </a:rPr>
                        <a:t> </a:t>
                      </a:r>
                      <a:endParaRPr lang="en-US" sz="1800" b="1" kern="1200" dirty="0">
                        <a:solidFill>
                          <a:schemeClr val="lt1"/>
                        </a:solidFill>
                        <a:latin typeface="+mj-lt"/>
                        <a:ea typeface="+mn-ea"/>
                        <a:cs typeface="+mn-cs"/>
                      </a:endParaRPr>
                    </a:p>
                  </a:txBody>
                  <a:tcPr marL="6350" marR="6350" marT="6350" marB="0" anchor="ctr"/>
                </a:tc>
                <a:tc>
                  <a:txBody>
                    <a:bodyPr/>
                    <a:lstStyle/>
                    <a:p>
                      <a:pPr algn="ctr" fontAlgn="b"/>
                      <a:r>
                        <a:rPr lang="en-US" sz="1800" b="1" kern="1200" dirty="0" err="1" smtClean="0">
                          <a:solidFill>
                            <a:schemeClr val="lt1"/>
                          </a:solidFill>
                          <a:latin typeface="+mj-lt"/>
                          <a:ea typeface="+mn-ea"/>
                          <a:cs typeface="+mn-cs"/>
                        </a:rPr>
                        <a:t>OR</a:t>
                      </a:r>
                      <a:r>
                        <a:rPr lang="en-US" sz="1800" b="1" kern="1200" baseline="-25000" dirty="0" err="1" smtClean="0">
                          <a:solidFill>
                            <a:schemeClr val="lt1"/>
                          </a:solidFill>
                          <a:latin typeface="+mj-lt"/>
                          <a:ea typeface="+mn-ea"/>
                          <a:cs typeface="+mn-cs"/>
                        </a:rPr>
                        <a:t>all</a:t>
                      </a:r>
                      <a:endParaRPr lang="en-US" sz="1800" b="1" kern="1200" baseline="-25000" dirty="0">
                        <a:solidFill>
                          <a:schemeClr val="lt1"/>
                        </a:solidFill>
                        <a:latin typeface="+mj-lt"/>
                        <a:ea typeface="+mn-ea"/>
                        <a:cs typeface="+mn-cs"/>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j-lt"/>
                          <a:ea typeface="+mn-ea"/>
                          <a:cs typeface="+mn-cs"/>
                        </a:rPr>
                        <a:t>Upper</a:t>
                      </a:r>
                      <a:r>
                        <a:rPr lang="en-US" sz="1800" b="1" kern="1200" baseline="0" dirty="0" smtClean="0">
                          <a:solidFill>
                            <a:schemeClr val="lt1"/>
                          </a:solidFill>
                          <a:latin typeface="+mj-lt"/>
                          <a:ea typeface="+mn-ea"/>
                          <a:cs typeface="+mn-cs"/>
                        </a:rPr>
                        <a:t> CL </a:t>
                      </a:r>
                      <a:r>
                        <a:rPr lang="en-US" sz="1800" b="1" kern="1200" dirty="0" err="1" smtClean="0">
                          <a:solidFill>
                            <a:schemeClr val="lt1"/>
                          </a:solidFill>
                          <a:latin typeface="+mj-lt"/>
                          <a:ea typeface="+mn-ea"/>
                          <a:cs typeface="+mn-cs"/>
                        </a:rPr>
                        <a:t>OR</a:t>
                      </a:r>
                      <a:r>
                        <a:rPr lang="en-US" sz="1800" b="1" kern="1200" baseline="-25000" dirty="0" err="1" smtClean="0">
                          <a:solidFill>
                            <a:schemeClr val="lt1"/>
                          </a:solidFill>
                          <a:latin typeface="+mj-lt"/>
                          <a:ea typeface="+mn-ea"/>
                          <a:cs typeface="+mn-cs"/>
                        </a:rPr>
                        <a:t>all</a:t>
                      </a:r>
                      <a:endParaRPr lang="en-US" sz="1800" b="1" kern="1200" baseline="-25000" dirty="0" smtClean="0">
                        <a:solidFill>
                          <a:schemeClr val="lt1"/>
                        </a:solidFill>
                        <a:latin typeface="+mj-lt"/>
                        <a:ea typeface="+mn-ea"/>
                        <a:cs typeface="+mn-cs"/>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j-lt"/>
                          <a:ea typeface="+mn-ea"/>
                          <a:cs typeface="+mn-cs"/>
                        </a:rPr>
                        <a:t>Lower CL </a:t>
                      </a:r>
                      <a:r>
                        <a:rPr lang="en-US" sz="1800" b="1" kern="1200" dirty="0" err="1" smtClean="0">
                          <a:solidFill>
                            <a:schemeClr val="lt1"/>
                          </a:solidFill>
                          <a:latin typeface="+mj-lt"/>
                          <a:ea typeface="+mn-ea"/>
                          <a:cs typeface="+mn-cs"/>
                        </a:rPr>
                        <a:t>OR</a:t>
                      </a:r>
                      <a:r>
                        <a:rPr lang="en-US" sz="1800" b="1" kern="1200" baseline="-25000" dirty="0" err="1" smtClean="0">
                          <a:solidFill>
                            <a:schemeClr val="lt1"/>
                          </a:solidFill>
                          <a:latin typeface="+mj-lt"/>
                          <a:ea typeface="+mn-ea"/>
                          <a:cs typeface="+mn-cs"/>
                        </a:rPr>
                        <a:t>all</a:t>
                      </a:r>
                      <a:endParaRPr lang="en-US" sz="1800" b="1" kern="1200" baseline="-25000" dirty="0" smtClean="0">
                        <a:solidFill>
                          <a:schemeClr val="lt1"/>
                        </a:solidFill>
                        <a:latin typeface="+mj-lt"/>
                        <a:ea typeface="+mn-ea"/>
                        <a:cs typeface="+mn-cs"/>
                      </a:endParaRPr>
                    </a:p>
                  </a:txBody>
                  <a:tcPr marL="6350" marR="6350" marT="6350" marB="0" anchor="ctr"/>
                </a:tc>
                <a:tc>
                  <a:txBody>
                    <a:bodyPr/>
                    <a:lstStyle/>
                    <a:p>
                      <a:pPr algn="ctr" fontAlgn="b"/>
                      <a:r>
                        <a:rPr lang="en-US" sz="1800" b="1" kern="1200" dirty="0" smtClean="0">
                          <a:solidFill>
                            <a:schemeClr val="lt1"/>
                          </a:solidFill>
                          <a:latin typeface="+mj-lt"/>
                          <a:ea typeface="+mn-ea"/>
                          <a:cs typeface="+mn-cs"/>
                        </a:rPr>
                        <a:t>Mean</a:t>
                      </a:r>
                      <a:r>
                        <a:rPr lang="en-US" sz="1800" b="1" kern="1200" baseline="0" dirty="0" smtClean="0">
                          <a:solidFill>
                            <a:schemeClr val="lt1"/>
                          </a:solidFill>
                          <a:latin typeface="+mj-lt"/>
                          <a:ea typeface="+mn-ea"/>
                          <a:cs typeface="+mn-cs"/>
                        </a:rPr>
                        <a:t> U</a:t>
                      </a:r>
                      <a:endParaRPr lang="en-US" sz="1800" b="1" kern="1200" dirty="0">
                        <a:solidFill>
                          <a:schemeClr val="lt1"/>
                        </a:solidFill>
                        <a:latin typeface="+mj-lt"/>
                        <a:ea typeface="+mn-ea"/>
                        <a:cs typeface="+mn-cs"/>
                      </a:endParaRPr>
                    </a:p>
                  </a:txBody>
                  <a:tcPr marL="6350" marR="6350" marT="6350" marB="0" anchor="ctr"/>
                </a:tc>
                <a:tc>
                  <a:txBody>
                    <a:bodyPr/>
                    <a:lstStyle/>
                    <a:p>
                      <a:pPr algn="ctr" fontAlgn="b"/>
                      <a:r>
                        <a:rPr lang="en-US" sz="1800" b="1" kern="1200" dirty="0" smtClean="0">
                          <a:solidFill>
                            <a:schemeClr val="lt1"/>
                          </a:solidFill>
                          <a:latin typeface="+mj-lt"/>
                          <a:ea typeface="+mn-ea"/>
                          <a:cs typeface="+mn-cs"/>
                        </a:rPr>
                        <a:t>…</a:t>
                      </a:r>
                      <a:endParaRPr lang="en-US" sz="1800" b="1" kern="1200" dirty="0">
                        <a:solidFill>
                          <a:schemeClr val="lt1"/>
                        </a:solidFill>
                        <a:latin typeface="+mj-lt"/>
                        <a:ea typeface="+mn-ea"/>
                        <a:cs typeface="+mn-cs"/>
                      </a:endParaRPr>
                    </a:p>
                  </a:txBody>
                  <a:tcPr marL="6350" marR="6350" marT="6350" marB="0" anchor="ctr"/>
                </a:tc>
                <a:extLst>
                  <a:ext uri="{0D108BD9-81ED-4DB2-BD59-A6C34878D82A}">
                    <a16:rowId xmlns:a16="http://schemas.microsoft.com/office/drawing/2014/main" val="10000"/>
                  </a:ext>
                </a:extLst>
              </a:tr>
              <a:tr h="501857">
                <a:tc>
                  <a:txBody>
                    <a:bodyPr/>
                    <a:lstStyle/>
                    <a:p>
                      <a:pPr algn="ctr"/>
                      <a:r>
                        <a:rPr lang="en-US" sz="1800" dirty="0" smtClean="0">
                          <a:latin typeface="+mj-lt"/>
                        </a:rPr>
                        <a:t>1</a:t>
                      </a:r>
                    </a:p>
                  </a:txBody>
                  <a:tcPr anchor="ctr"/>
                </a:tc>
                <a:tc>
                  <a:txBody>
                    <a:bodyPr/>
                    <a:lstStyle/>
                    <a:p>
                      <a:pPr algn="ctr" fontAlgn="b"/>
                      <a:r>
                        <a:rPr lang="en-US" sz="1800" b="0" i="0" u="none" strike="noStrike" dirty="0">
                          <a:solidFill>
                            <a:srgbClr val="000000"/>
                          </a:solidFill>
                          <a:effectLst/>
                          <a:latin typeface="+mj-lt"/>
                        </a:rPr>
                        <a:t>0.63</a:t>
                      </a:r>
                    </a:p>
                  </a:txBody>
                  <a:tcPr marL="6350" marR="6350" marT="6350" marB="0" anchor="ctr"/>
                </a:tc>
                <a:tc>
                  <a:txBody>
                    <a:bodyPr/>
                    <a:lstStyle/>
                    <a:p>
                      <a:pPr algn="ctr" fontAlgn="b"/>
                      <a:r>
                        <a:rPr lang="en-US" sz="1800" b="0" i="0" u="none" strike="noStrike" dirty="0">
                          <a:solidFill>
                            <a:srgbClr val="000000"/>
                          </a:solidFill>
                          <a:effectLst/>
                          <a:latin typeface="+mj-lt"/>
                        </a:rPr>
                        <a:t>0.84</a:t>
                      </a:r>
                    </a:p>
                  </a:txBody>
                  <a:tcPr marL="6350" marR="6350" marT="6350" marB="0" anchor="ctr"/>
                </a:tc>
                <a:tc>
                  <a:txBody>
                    <a:bodyPr/>
                    <a:lstStyle/>
                    <a:p>
                      <a:pPr algn="ctr" fontAlgn="b"/>
                      <a:r>
                        <a:rPr lang="en-US" sz="1800" b="0" i="0" u="none" strike="noStrike">
                          <a:solidFill>
                            <a:srgbClr val="000000"/>
                          </a:solidFill>
                          <a:effectLst/>
                          <a:latin typeface="+mj-lt"/>
                        </a:rPr>
                        <a:t>0.47</a:t>
                      </a:r>
                    </a:p>
                  </a:txBody>
                  <a:tcPr marL="6350" marR="6350" marT="6350" marB="0" anchor="ctr"/>
                </a:tc>
                <a:tc>
                  <a:txBody>
                    <a:bodyPr/>
                    <a:lstStyle/>
                    <a:p>
                      <a:pPr algn="ctr" fontAlgn="b"/>
                      <a:r>
                        <a:rPr lang="en-US" sz="1800" b="0" i="0" u="none" strike="noStrike" dirty="0">
                          <a:solidFill>
                            <a:srgbClr val="000000"/>
                          </a:solidFill>
                          <a:effectLst/>
                          <a:latin typeface="+mj-lt"/>
                        </a:rPr>
                        <a:t>1.06</a:t>
                      </a:r>
                    </a:p>
                  </a:txBody>
                  <a:tcPr marL="6350" marR="6350" marT="6350" marB="0" anchor="ctr"/>
                </a:tc>
                <a:tc>
                  <a:txBody>
                    <a:bodyPr/>
                    <a:lstStyle/>
                    <a:p>
                      <a:pPr algn="ctr" fontAlgn="b"/>
                      <a:r>
                        <a:rPr lang="en-US" sz="1800" b="0" i="0" u="none" strike="noStrike">
                          <a:solidFill>
                            <a:srgbClr val="000000"/>
                          </a:solidFill>
                          <a:effectLst/>
                          <a:latin typeface="+mj-lt"/>
                        </a:rPr>
                        <a:t>1.32</a:t>
                      </a:r>
                    </a:p>
                  </a:txBody>
                  <a:tcPr marL="6350" marR="6350" marT="6350" marB="0" anchor="ctr"/>
                </a:tc>
                <a:tc>
                  <a:txBody>
                    <a:bodyPr/>
                    <a:lstStyle/>
                    <a:p>
                      <a:pPr algn="ctr" fontAlgn="b"/>
                      <a:r>
                        <a:rPr lang="en-US" sz="1800" b="0" i="0" u="none" strike="noStrike">
                          <a:solidFill>
                            <a:srgbClr val="000000"/>
                          </a:solidFill>
                          <a:effectLst/>
                          <a:latin typeface="+mj-lt"/>
                        </a:rPr>
                        <a:t>0.85</a:t>
                      </a:r>
                    </a:p>
                  </a:txBody>
                  <a:tcPr marL="6350" marR="6350" marT="6350" marB="0" anchor="ctr"/>
                </a:tc>
                <a:tc>
                  <a:txBody>
                    <a:bodyPr/>
                    <a:lstStyle/>
                    <a:p>
                      <a:pPr algn="ctr" fontAlgn="b"/>
                      <a:r>
                        <a:rPr lang="en-US" sz="1800" b="0" i="0" u="none" strike="noStrike">
                          <a:solidFill>
                            <a:srgbClr val="000000"/>
                          </a:solidFill>
                          <a:effectLst/>
                          <a:latin typeface="+mj-lt"/>
                        </a:rPr>
                        <a:t>0.02</a:t>
                      </a:r>
                    </a:p>
                  </a:txBody>
                  <a:tcPr marL="6350" marR="6350" marT="6350" marB="0" anchor="ctr"/>
                </a:tc>
                <a:tc>
                  <a:txBody>
                    <a:bodyPr/>
                    <a:lstStyle/>
                    <a:p>
                      <a:pPr algn="ctr" fontAlgn="b"/>
                      <a:endParaRPr lang="en-US" sz="18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10001"/>
                  </a:ext>
                </a:extLst>
              </a:tr>
              <a:tr h="501857">
                <a:tc>
                  <a:txBody>
                    <a:bodyPr/>
                    <a:lstStyle/>
                    <a:p>
                      <a:pPr algn="ctr"/>
                      <a:r>
                        <a:rPr lang="en-US" sz="1800" dirty="0" smtClean="0">
                          <a:latin typeface="+mj-lt"/>
                        </a:rPr>
                        <a:t>2</a:t>
                      </a:r>
                      <a:endParaRPr lang="en-US" sz="1800" dirty="0">
                        <a:latin typeface="+mj-lt"/>
                      </a:endParaRPr>
                    </a:p>
                  </a:txBody>
                  <a:tcPr anchor="ctr"/>
                </a:tc>
                <a:tc>
                  <a:txBody>
                    <a:bodyPr/>
                    <a:lstStyle/>
                    <a:p>
                      <a:pPr algn="ctr" fontAlgn="b"/>
                      <a:r>
                        <a:rPr lang="en-US" sz="1800" b="0" i="0" u="none" strike="noStrike" dirty="0">
                          <a:solidFill>
                            <a:srgbClr val="000000"/>
                          </a:solidFill>
                          <a:effectLst/>
                          <a:latin typeface="+mj-lt"/>
                        </a:rPr>
                        <a:t>0.64</a:t>
                      </a:r>
                    </a:p>
                  </a:txBody>
                  <a:tcPr marL="6350" marR="6350" marT="6350" marB="0" anchor="ctr"/>
                </a:tc>
                <a:tc>
                  <a:txBody>
                    <a:bodyPr/>
                    <a:lstStyle/>
                    <a:p>
                      <a:pPr algn="ctr" fontAlgn="b"/>
                      <a:r>
                        <a:rPr lang="en-US" sz="1800" b="0" i="0" u="none" strike="noStrike" dirty="0">
                          <a:solidFill>
                            <a:srgbClr val="000000"/>
                          </a:solidFill>
                          <a:effectLst/>
                          <a:latin typeface="+mj-lt"/>
                        </a:rPr>
                        <a:t>0.86</a:t>
                      </a:r>
                    </a:p>
                  </a:txBody>
                  <a:tcPr marL="6350" marR="6350" marT="6350" marB="0" anchor="ctr"/>
                </a:tc>
                <a:tc>
                  <a:txBody>
                    <a:bodyPr/>
                    <a:lstStyle/>
                    <a:p>
                      <a:pPr algn="ctr" fontAlgn="b"/>
                      <a:r>
                        <a:rPr lang="en-US" sz="1800" b="0" i="0" u="none" strike="noStrike">
                          <a:solidFill>
                            <a:srgbClr val="000000"/>
                          </a:solidFill>
                          <a:effectLst/>
                          <a:latin typeface="+mj-lt"/>
                        </a:rPr>
                        <a:t>0.48</a:t>
                      </a:r>
                    </a:p>
                  </a:txBody>
                  <a:tcPr marL="6350" marR="6350" marT="6350" marB="0" anchor="ctr"/>
                </a:tc>
                <a:tc>
                  <a:txBody>
                    <a:bodyPr/>
                    <a:lstStyle/>
                    <a:p>
                      <a:pPr algn="ctr" fontAlgn="b"/>
                      <a:r>
                        <a:rPr lang="en-US" sz="1800" b="0" i="0" u="none" strike="noStrike">
                          <a:solidFill>
                            <a:srgbClr val="000000"/>
                          </a:solidFill>
                          <a:effectLst/>
                          <a:latin typeface="+mj-lt"/>
                        </a:rPr>
                        <a:t>0.95</a:t>
                      </a:r>
                    </a:p>
                  </a:txBody>
                  <a:tcPr marL="6350" marR="6350" marT="6350" marB="0" anchor="ctr"/>
                </a:tc>
                <a:tc>
                  <a:txBody>
                    <a:bodyPr/>
                    <a:lstStyle/>
                    <a:p>
                      <a:pPr algn="ctr" fontAlgn="b"/>
                      <a:r>
                        <a:rPr lang="en-US" sz="1800" b="0" i="0" u="none" strike="noStrike">
                          <a:solidFill>
                            <a:srgbClr val="000000"/>
                          </a:solidFill>
                          <a:effectLst/>
                          <a:latin typeface="+mj-lt"/>
                        </a:rPr>
                        <a:t>1.19</a:t>
                      </a:r>
                    </a:p>
                  </a:txBody>
                  <a:tcPr marL="6350" marR="6350" marT="6350" marB="0" anchor="ctr"/>
                </a:tc>
                <a:tc>
                  <a:txBody>
                    <a:bodyPr/>
                    <a:lstStyle/>
                    <a:p>
                      <a:pPr algn="ctr" fontAlgn="b"/>
                      <a:r>
                        <a:rPr lang="en-US" sz="1800" b="0" i="0" u="none" strike="noStrike">
                          <a:solidFill>
                            <a:srgbClr val="000000"/>
                          </a:solidFill>
                          <a:effectLst/>
                          <a:latin typeface="+mj-lt"/>
                        </a:rPr>
                        <a:t>0.76</a:t>
                      </a:r>
                    </a:p>
                  </a:txBody>
                  <a:tcPr marL="6350" marR="6350" marT="6350" marB="0" anchor="ctr"/>
                </a:tc>
                <a:tc>
                  <a:txBody>
                    <a:bodyPr/>
                    <a:lstStyle/>
                    <a:p>
                      <a:pPr algn="ctr" fontAlgn="b"/>
                      <a:r>
                        <a:rPr lang="en-US" sz="1800" b="0" i="0" u="none" strike="noStrike">
                          <a:solidFill>
                            <a:srgbClr val="000000"/>
                          </a:solidFill>
                          <a:effectLst/>
                          <a:latin typeface="+mj-lt"/>
                        </a:rPr>
                        <a:t>-0.01</a:t>
                      </a:r>
                    </a:p>
                  </a:txBody>
                  <a:tcPr marL="6350" marR="6350" marT="6350" marB="0" anchor="ctr"/>
                </a:tc>
                <a:tc>
                  <a:txBody>
                    <a:bodyPr/>
                    <a:lstStyle/>
                    <a:p>
                      <a:pPr algn="ctr" fontAlgn="b"/>
                      <a:endParaRPr lang="en-US" sz="18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10002"/>
                  </a:ext>
                </a:extLst>
              </a:tr>
              <a:tr h="501857">
                <a:tc>
                  <a:txBody>
                    <a:bodyPr/>
                    <a:lstStyle/>
                    <a:p>
                      <a:pPr algn="ctr"/>
                      <a:r>
                        <a:rPr lang="en-US" sz="1800" dirty="0" smtClean="0">
                          <a:latin typeface="+mj-lt"/>
                        </a:rPr>
                        <a:t>3</a:t>
                      </a:r>
                      <a:endParaRPr lang="en-US" sz="1800" dirty="0">
                        <a:latin typeface="+mj-lt"/>
                      </a:endParaRPr>
                    </a:p>
                  </a:txBody>
                  <a:tcPr anchor="ctr"/>
                </a:tc>
                <a:tc>
                  <a:txBody>
                    <a:bodyPr/>
                    <a:lstStyle/>
                    <a:p>
                      <a:pPr algn="ctr" fontAlgn="b"/>
                      <a:r>
                        <a:rPr lang="en-US" sz="1800" b="0" i="0" u="none" strike="noStrike">
                          <a:solidFill>
                            <a:srgbClr val="000000"/>
                          </a:solidFill>
                          <a:effectLst/>
                          <a:latin typeface="+mj-lt"/>
                        </a:rPr>
                        <a:t>0.60</a:t>
                      </a:r>
                    </a:p>
                  </a:txBody>
                  <a:tcPr marL="6350" marR="6350" marT="6350" marB="0" anchor="ctr"/>
                </a:tc>
                <a:tc>
                  <a:txBody>
                    <a:bodyPr/>
                    <a:lstStyle/>
                    <a:p>
                      <a:pPr algn="ctr" fontAlgn="b"/>
                      <a:r>
                        <a:rPr lang="en-US" sz="1800" b="0" i="0" u="none" strike="noStrike" dirty="0">
                          <a:solidFill>
                            <a:srgbClr val="000000"/>
                          </a:solidFill>
                          <a:effectLst/>
                          <a:latin typeface="+mj-lt"/>
                        </a:rPr>
                        <a:t>0.82</a:t>
                      </a:r>
                    </a:p>
                  </a:txBody>
                  <a:tcPr marL="6350" marR="6350" marT="6350" marB="0" anchor="ctr"/>
                </a:tc>
                <a:tc>
                  <a:txBody>
                    <a:bodyPr/>
                    <a:lstStyle/>
                    <a:p>
                      <a:pPr algn="ctr" fontAlgn="b"/>
                      <a:r>
                        <a:rPr lang="en-US" sz="1800" b="0" i="0" u="none" strike="noStrike" dirty="0">
                          <a:solidFill>
                            <a:srgbClr val="000000"/>
                          </a:solidFill>
                          <a:effectLst/>
                          <a:latin typeface="+mj-lt"/>
                        </a:rPr>
                        <a:t>0.43</a:t>
                      </a:r>
                    </a:p>
                  </a:txBody>
                  <a:tcPr marL="6350" marR="6350" marT="6350" marB="0" anchor="ctr"/>
                </a:tc>
                <a:tc>
                  <a:txBody>
                    <a:bodyPr/>
                    <a:lstStyle/>
                    <a:p>
                      <a:pPr algn="ctr" fontAlgn="b"/>
                      <a:r>
                        <a:rPr lang="en-US" sz="1800" b="0" i="0" u="none" strike="noStrike">
                          <a:solidFill>
                            <a:srgbClr val="000000"/>
                          </a:solidFill>
                          <a:effectLst/>
                          <a:latin typeface="+mj-lt"/>
                        </a:rPr>
                        <a:t>0.91</a:t>
                      </a:r>
                    </a:p>
                  </a:txBody>
                  <a:tcPr marL="6350" marR="6350" marT="6350" marB="0" anchor="ctr"/>
                </a:tc>
                <a:tc>
                  <a:txBody>
                    <a:bodyPr/>
                    <a:lstStyle/>
                    <a:p>
                      <a:pPr algn="ctr" fontAlgn="b"/>
                      <a:r>
                        <a:rPr lang="en-US" sz="1800" b="0" i="0" u="none" strike="noStrike">
                          <a:solidFill>
                            <a:srgbClr val="000000"/>
                          </a:solidFill>
                          <a:effectLst/>
                          <a:latin typeface="+mj-lt"/>
                        </a:rPr>
                        <a:t>1.14</a:t>
                      </a:r>
                    </a:p>
                  </a:txBody>
                  <a:tcPr marL="6350" marR="6350" marT="6350" marB="0" anchor="ctr"/>
                </a:tc>
                <a:tc>
                  <a:txBody>
                    <a:bodyPr/>
                    <a:lstStyle/>
                    <a:p>
                      <a:pPr algn="ctr" fontAlgn="b"/>
                      <a:r>
                        <a:rPr lang="en-US" sz="1800" b="0" i="0" u="none" strike="noStrike">
                          <a:solidFill>
                            <a:srgbClr val="000000"/>
                          </a:solidFill>
                          <a:effectLst/>
                          <a:latin typeface="+mj-lt"/>
                        </a:rPr>
                        <a:t>0.72</a:t>
                      </a:r>
                    </a:p>
                  </a:txBody>
                  <a:tcPr marL="6350" marR="6350" marT="6350" marB="0" anchor="ctr"/>
                </a:tc>
                <a:tc>
                  <a:txBody>
                    <a:bodyPr/>
                    <a:lstStyle/>
                    <a:p>
                      <a:pPr algn="ctr" fontAlgn="b"/>
                      <a:r>
                        <a:rPr lang="en-US" sz="1800" b="0" i="0" u="none" strike="noStrike">
                          <a:solidFill>
                            <a:srgbClr val="000000"/>
                          </a:solidFill>
                          <a:effectLst/>
                          <a:latin typeface="+mj-lt"/>
                        </a:rPr>
                        <a:t>0.01</a:t>
                      </a:r>
                    </a:p>
                  </a:txBody>
                  <a:tcPr marL="6350" marR="6350" marT="6350" marB="0" anchor="ctr"/>
                </a:tc>
                <a:tc>
                  <a:txBody>
                    <a:bodyPr/>
                    <a:lstStyle/>
                    <a:p>
                      <a:pPr algn="ctr" fontAlgn="b"/>
                      <a:endParaRPr lang="en-US" sz="18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10003"/>
                  </a:ext>
                </a:extLst>
              </a:tr>
              <a:tr h="501857">
                <a:tc>
                  <a:txBody>
                    <a:bodyPr/>
                    <a:lstStyle/>
                    <a:p>
                      <a:pPr algn="ctr"/>
                      <a:r>
                        <a:rPr lang="en-US" sz="1800" dirty="0" smtClean="0">
                          <a:latin typeface="+mj-lt"/>
                        </a:rPr>
                        <a:t>…</a:t>
                      </a:r>
                      <a:endParaRPr lang="en-US" sz="1800" dirty="0">
                        <a:latin typeface="+mj-lt"/>
                      </a:endParaRPr>
                    </a:p>
                  </a:txBody>
                  <a:tcPr anchor="ctr"/>
                </a:tc>
                <a:tc>
                  <a:txBody>
                    <a:bodyPr/>
                    <a:lstStyle/>
                    <a:p>
                      <a:pPr algn="ctr" fontAlgn="b"/>
                      <a:endParaRPr lang="en-US" sz="1800" b="0" i="0" u="none" strike="noStrike" dirty="0">
                        <a:solidFill>
                          <a:srgbClr val="000000"/>
                        </a:solidFill>
                        <a:effectLst/>
                        <a:latin typeface="+mj-lt"/>
                      </a:endParaRPr>
                    </a:p>
                  </a:txBody>
                  <a:tcPr marL="6350" marR="6350" marT="6350" marB="0" anchor="ctr"/>
                </a:tc>
                <a:tc>
                  <a:txBody>
                    <a:bodyPr/>
                    <a:lstStyle/>
                    <a:p>
                      <a:pPr algn="ctr" fontAlgn="b"/>
                      <a:endParaRPr lang="en-US" sz="1800" b="0" i="0" u="none" strike="noStrike">
                        <a:solidFill>
                          <a:srgbClr val="000000"/>
                        </a:solidFill>
                        <a:effectLst/>
                        <a:latin typeface="+mj-lt"/>
                      </a:endParaRPr>
                    </a:p>
                  </a:txBody>
                  <a:tcPr marL="6350" marR="6350" marT="6350" marB="0" anchor="ctr"/>
                </a:tc>
                <a:tc>
                  <a:txBody>
                    <a:bodyPr/>
                    <a:lstStyle/>
                    <a:p>
                      <a:pPr algn="ctr" fontAlgn="b"/>
                      <a:endParaRPr lang="en-US" sz="1800" b="0" i="0" u="none" strike="noStrike" dirty="0">
                        <a:solidFill>
                          <a:srgbClr val="000000"/>
                        </a:solidFill>
                        <a:effectLst/>
                        <a:latin typeface="+mj-lt"/>
                      </a:endParaRPr>
                    </a:p>
                  </a:txBody>
                  <a:tcPr marL="6350" marR="6350" marT="6350" marB="0" anchor="ctr"/>
                </a:tc>
                <a:tc>
                  <a:txBody>
                    <a:bodyPr/>
                    <a:lstStyle/>
                    <a:p>
                      <a:pPr algn="ctr" fontAlgn="b"/>
                      <a:endParaRPr lang="en-US" sz="1800" b="0" i="0" u="none" strike="noStrike" dirty="0">
                        <a:solidFill>
                          <a:srgbClr val="000000"/>
                        </a:solidFill>
                        <a:effectLst/>
                        <a:latin typeface="+mj-lt"/>
                      </a:endParaRPr>
                    </a:p>
                  </a:txBody>
                  <a:tcPr marL="6350" marR="6350" marT="6350" marB="0" anchor="ctr"/>
                </a:tc>
                <a:tc>
                  <a:txBody>
                    <a:bodyPr/>
                    <a:lstStyle/>
                    <a:p>
                      <a:pPr algn="ctr" fontAlgn="b"/>
                      <a:endParaRPr lang="en-US" sz="1800" b="0" i="0" u="none" strike="noStrike" dirty="0">
                        <a:solidFill>
                          <a:srgbClr val="000000"/>
                        </a:solidFill>
                        <a:effectLst/>
                        <a:latin typeface="+mj-lt"/>
                      </a:endParaRPr>
                    </a:p>
                  </a:txBody>
                  <a:tcPr marL="6350" marR="6350" marT="6350" marB="0" anchor="ctr"/>
                </a:tc>
                <a:tc>
                  <a:txBody>
                    <a:bodyPr/>
                    <a:lstStyle/>
                    <a:p>
                      <a:pPr algn="ctr" fontAlgn="b"/>
                      <a:endParaRPr lang="en-US" sz="1800" b="0" i="0" u="none" strike="noStrike" dirty="0">
                        <a:solidFill>
                          <a:srgbClr val="000000"/>
                        </a:solidFill>
                        <a:effectLst/>
                        <a:latin typeface="+mj-lt"/>
                      </a:endParaRPr>
                    </a:p>
                  </a:txBody>
                  <a:tcPr marL="6350" marR="6350" marT="6350" marB="0" anchor="ctr"/>
                </a:tc>
                <a:tc>
                  <a:txBody>
                    <a:bodyPr/>
                    <a:lstStyle/>
                    <a:p>
                      <a:pPr algn="ctr" fontAlgn="b"/>
                      <a:endParaRPr lang="en-US" sz="1800" b="0" i="0" u="none" strike="noStrike" dirty="0">
                        <a:solidFill>
                          <a:srgbClr val="000000"/>
                        </a:solidFill>
                        <a:effectLst/>
                        <a:latin typeface="+mj-lt"/>
                      </a:endParaRPr>
                    </a:p>
                  </a:txBody>
                  <a:tcPr marL="6350" marR="6350" marT="6350" marB="0" anchor="ctr"/>
                </a:tc>
                <a:tc>
                  <a:txBody>
                    <a:bodyPr/>
                    <a:lstStyle/>
                    <a:p>
                      <a:pPr algn="ctr" fontAlgn="b"/>
                      <a:endParaRPr lang="en-US" sz="18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10004"/>
                  </a:ext>
                </a:extLst>
              </a:tr>
              <a:tr h="501857">
                <a:tc>
                  <a:txBody>
                    <a:bodyPr/>
                    <a:lstStyle/>
                    <a:p>
                      <a:pPr algn="ctr"/>
                      <a:r>
                        <a:rPr lang="en-US" sz="1800" dirty="0" smtClean="0">
                          <a:latin typeface="+mj-lt"/>
                        </a:rPr>
                        <a:t>1,000</a:t>
                      </a:r>
                      <a:endParaRPr lang="en-US" sz="1800" dirty="0">
                        <a:latin typeface="+mj-lt"/>
                      </a:endParaRPr>
                    </a:p>
                  </a:txBody>
                  <a:tcPr anchor="ctr"/>
                </a:tc>
                <a:tc>
                  <a:txBody>
                    <a:bodyPr/>
                    <a:lstStyle/>
                    <a:p>
                      <a:pPr algn="ctr" fontAlgn="b"/>
                      <a:r>
                        <a:rPr lang="en-US" sz="1800" b="0" i="0" u="none" strike="noStrike" dirty="0">
                          <a:solidFill>
                            <a:srgbClr val="000000"/>
                          </a:solidFill>
                          <a:effectLst/>
                          <a:latin typeface="+mj-lt"/>
                        </a:rPr>
                        <a:t>0.59</a:t>
                      </a:r>
                    </a:p>
                  </a:txBody>
                  <a:tcPr marL="6350" marR="6350" marT="6350" marB="0" anchor="ctr"/>
                </a:tc>
                <a:tc>
                  <a:txBody>
                    <a:bodyPr/>
                    <a:lstStyle/>
                    <a:p>
                      <a:pPr algn="ctr" fontAlgn="b"/>
                      <a:r>
                        <a:rPr lang="en-US" sz="1800" b="0" i="0" u="none" strike="noStrike" dirty="0">
                          <a:solidFill>
                            <a:srgbClr val="000000"/>
                          </a:solidFill>
                          <a:effectLst/>
                          <a:latin typeface="+mj-lt"/>
                        </a:rPr>
                        <a:t>0.79</a:t>
                      </a:r>
                    </a:p>
                  </a:txBody>
                  <a:tcPr marL="6350" marR="6350" marT="6350" marB="0" anchor="ctr"/>
                </a:tc>
                <a:tc>
                  <a:txBody>
                    <a:bodyPr/>
                    <a:lstStyle/>
                    <a:p>
                      <a:pPr algn="ctr" fontAlgn="b"/>
                      <a:r>
                        <a:rPr lang="en-US" sz="1800" b="0" i="0" u="none" strike="noStrike" dirty="0">
                          <a:solidFill>
                            <a:srgbClr val="000000"/>
                          </a:solidFill>
                          <a:effectLst/>
                          <a:latin typeface="+mj-lt"/>
                        </a:rPr>
                        <a:t>0.44</a:t>
                      </a:r>
                    </a:p>
                  </a:txBody>
                  <a:tcPr marL="6350" marR="6350" marT="6350" marB="0" anchor="ctr"/>
                </a:tc>
                <a:tc>
                  <a:txBody>
                    <a:bodyPr/>
                    <a:lstStyle/>
                    <a:p>
                      <a:pPr algn="ctr" fontAlgn="b"/>
                      <a:r>
                        <a:rPr lang="en-US" sz="1800" b="0" i="0" u="none" strike="noStrike" dirty="0">
                          <a:solidFill>
                            <a:srgbClr val="000000"/>
                          </a:solidFill>
                          <a:effectLst/>
                          <a:latin typeface="+mj-lt"/>
                        </a:rPr>
                        <a:t>0.99</a:t>
                      </a:r>
                    </a:p>
                  </a:txBody>
                  <a:tcPr marL="6350" marR="6350" marT="6350" marB="0" anchor="ctr"/>
                </a:tc>
                <a:tc>
                  <a:txBody>
                    <a:bodyPr/>
                    <a:lstStyle/>
                    <a:p>
                      <a:pPr algn="ctr" fontAlgn="b"/>
                      <a:r>
                        <a:rPr lang="en-US" sz="1800" b="0" i="0" u="none" strike="noStrike" dirty="0">
                          <a:solidFill>
                            <a:srgbClr val="000000"/>
                          </a:solidFill>
                          <a:effectLst/>
                          <a:latin typeface="+mj-lt"/>
                        </a:rPr>
                        <a:t>1.23</a:t>
                      </a:r>
                    </a:p>
                  </a:txBody>
                  <a:tcPr marL="6350" marR="6350" marT="6350" marB="0" anchor="ctr"/>
                </a:tc>
                <a:tc>
                  <a:txBody>
                    <a:bodyPr/>
                    <a:lstStyle/>
                    <a:p>
                      <a:pPr algn="ctr" fontAlgn="b"/>
                      <a:r>
                        <a:rPr lang="en-US" sz="1800" b="0" i="0" u="none" strike="noStrike" dirty="0">
                          <a:solidFill>
                            <a:srgbClr val="000000"/>
                          </a:solidFill>
                          <a:effectLst/>
                          <a:latin typeface="+mj-lt"/>
                        </a:rPr>
                        <a:t>0.80</a:t>
                      </a:r>
                    </a:p>
                  </a:txBody>
                  <a:tcPr marL="6350" marR="6350" marT="6350" marB="0" anchor="ctr"/>
                </a:tc>
                <a:tc>
                  <a:txBody>
                    <a:bodyPr/>
                    <a:lstStyle/>
                    <a:p>
                      <a:pPr algn="ctr" fontAlgn="b"/>
                      <a:r>
                        <a:rPr lang="en-US" sz="1800" b="0" i="0" u="none" strike="noStrike" dirty="0">
                          <a:solidFill>
                            <a:srgbClr val="000000"/>
                          </a:solidFill>
                          <a:effectLst/>
                          <a:latin typeface="+mj-lt"/>
                        </a:rPr>
                        <a:t>0.02</a:t>
                      </a:r>
                    </a:p>
                  </a:txBody>
                  <a:tcPr marL="6350" marR="6350" marT="6350" marB="0" anchor="ctr"/>
                </a:tc>
                <a:tc>
                  <a:txBody>
                    <a:bodyPr/>
                    <a:lstStyle/>
                    <a:p>
                      <a:pPr algn="ctr" fontAlgn="b"/>
                      <a:endParaRPr lang="en-US" sz="18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13935678"/>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628851" y="362715"/>
                <a:ext cx="11029328" cy="943207"/>
              </a:xfrm>
            </p:spPr>
            <p:txBody>
              <a:bodyPr/>
              <a:lstStyle/>
              <a:p>
                <a:r>
                  <a:rPr lang="en-US" dirty="0" smtClean="0">
                    <a:solidFill>
                      <a:schemeClr val="tx1"/>
                    </a:solidFill>
                  </a:rPr>
                  <a:t>Simulation results: </a:t>
                </a:r>
                <a14:m>
                  <m:oMath xmlns:m="http://schemas.openxmlformats.org/officeDocument/2006/math">
                    <m:acc>
                      <m:accPr>
                        <m:chr m:val="̂"/>
                        <m:ctrlPr>
                          <a:rPr lang="en-US" i="1">
                            <a:solidFill>
                              <a:schemeClr val="tx1"/>
                            </a:solidFill>
                            <a:latin typeface="Cambria Math" panose="02040503050406030204" pitchFamily="18" charset="0"/>
                          </a:rPr>
                        </m:ctrlPr>
                      </m:accPr>
                      <m:e>
                        <m:r>
                          <m:rPr>
                            <m:sty m:val="p"/>
                          </m:rPr>
                          <a:rPr lang="en-US">
                            <a:solidFill>
                              <a:schemeClr val="tx1"/>
                            </a:solidFill>
                            <a:latin typeface="Cambria Math" panose="02040503050406030204" pitchFamily="18" charset="0"/>
                          </a:rPr>
                          <m:t>OR</m:t>
                        </m:r>
                      </m:e>
                    </m:acc>
                    <m:r>
                      <a:rPr lang="en-US" i="1">
                        <a:solidFill>
                          <a:schemeClr val="tx1"/>
                        </a:solidFill>
                        <a:latin typeface="Cambria Math" panose="02040503050406030204" pitchFamily="18" charset="0"/>
                      </a:rPr>
                      <m:t> </m:t>
                    </m:r>
                  </m:oMath>
                </a14:m>
                <a:r>
                  <a:rPr lang="en-US" dirty="0">
                    <a:solidFill>
                      <a:schemeClr val="tx1"/>
                    </a:solidFill>
                  </a:rPr>
                  <a:t>and </a:t>
                </a:r>
                <a:r>
                  <a:rPr lang="en-US" dirty="0" smtClean="0">
                    <a:solidFill>
                      <a:schemeClr val="tx1"/>
                    </a:solidFill>
                  </a:rPr>
                  <a:t>95% CI among Memory complaints = 1</a:t>
                </a:r>
                <a:endParaRPr lang="en-US" dirty="0">
                  <a:solidFill>
                    <a:schemeClr val="tx1"/>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628851" y="362715"/>
                <a:ext cx="11029328" cy="943207"/>
              </a:xfrm>
              <a:blipFill>
                <a:blip r:embed="rId3"/>
                <a:stretch>
                  <a:fillRect l="-1382" t="-15584" b="-201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851" y="1187116"/>
                <a:ext cx="11029328" cy="4388138"/>
              </a:xfrm>
            </p:spPr>
            <p:txBody>
              <a:bodyPr/>
              <a:lstStyle/>
              <a:p>
                <a:pPr marL="0" indent="0">
                  <a:buNone/>
                </a:pP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acc>
                              <m:accPr>
                                <m:chr m:val="̂"/>
                                <m:ctrlPr>
                                  <a:rPr lang="en-US" i="1">
                                    <a:latin typeface="Cambria Math" panose="02040503050406030204" pitchFamily="18" charset="0"/>
                                  </a:rPr>
                                </m:ctrlPr>
                              </m:accPr>
                              <m:e>
                                <m:r>
                                  <m:rPr>
                                    <m:sty m:val="p"/>
                                  </m:rPr>
                                  <a:rPr lang="en-US">
                                    <a:latin typeface="Cambria Math"/>
                                  </a:rPr>
                                  <m:t>OR</m:t>
                                </m:r>
                              </m:e>
                            </m:acc>
                          </m:e>
                        </m:acc>
                      </m:e>
                      <m:sub>
                        <m:r>
                          <m:rPr>
                            <m:sty m:val="p"/>
                          </m:rPr>
                          <a:rPr lang="en-US">
                            <a:latin typeface="Cambria Math"/>
                          </a:rPr>
                          <m:t>AY</m:t>
                        </m:r>
                        <m:r>
                          <a:rPr lang="en-US">
                            <a:latin typeface="Cambria Math"/>
                          </a:rPr>
                          <m:t>|</m:t>
                        </m:r>
                        <m:r>
                          <m:rPr>
                            <m:sty m:val="p"/>
                          </m:rPr>
                          <a:rPr lang="en-US">
                            <a:latin typeface="Cambria Math"/>
                          </a:rPr>
                          <m:t>S</m:t>
                        </m:r>
                        <m:r>
                          <a:rPr lang="en-US">
                            <a:latin typeface="Cambria Math"/>
                          </a:rPr>
                          <m:t>=1</m:t>
                        </m:r>
                      </m:sub>
                    </m:sSub>
                  </m:oMath>
                </a14:m>
                <a:r>
                  <a:rPr lang="en-US" dirty="0"/>
                  <a:t> = </a:t>
                </a:r>
                <a:r>
                  <a:rPr lang="en-US" dirty="0" smtClean="0"/>
                  <a:t>0.672; 23.8% </a:t>
                </a:r>
                <a:r>
                  <a:rPr lang="en-US" dirty="0"/>
                  <a:t>of 95% CI’s include </a:t>
                </a:r>
                <a14:m>
                  <m:oMath xmlns:m="http://schemas.openxmlformats.org/officeDocument/2006/math">
                    <m:r>
                      <m:rPr>
                        <m:sty m:val="p"/>
                      </m:rPr>
                      <a:rPr lang="en-US" dirty="0">
                        <a:latin typeface="Cambria Math"/>
                        <a:ea typeface="Cambria Math"/>
                      </a:rPr>
                      <m:t>OR</m:t>
                    </m:r>
                    <m:r>
                      <m:rPr>
                        <m:sty m:val="p"/>
                      </m:rPr>
                      <a:rPr lang="en-US" baseline="-25000" dirty="0">
                        <a:latin typeface="Cambria Math"/>
                        <a:ea typeface="Cambria Math"/>
                      </a:rPr>
                      <m:t>AY</m:t>
                    </m:r>
                  </m:oMath>
                </a14:m>
                <a:r>
                  <a:rPr lang="en-US" dirty="0"/>
                  <a:t> = 1.0</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851" y="1187116"/>
                <a:ext cx="11029328" cy="4388138"/>
              </a:xfrm>
              <a:blipFill>
                <a:blip r:embed="rId4"/>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7BCC8D0D-EAEC-449D-9161-023DFF90F2E2}" type="slidenum">
              <a:rPr lang="en-US" smtClean="0"/>
              <a:pPr/>
              <a:t>61</a:t>
            </a:fld>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1908" y="1729257"/>
            <a:ext cx="6163214" cy="4480560"/>
          </a:xfrm>
          <a:prstGeom prst="rect">
            <a:avLst/>
          </a:prstGeom>
        </p:spPr>
      </p:pic>
    </p:spTree>
    <p:extLst>
      <p:ext uri="{BB962C8B-B14F-4D97-AF65-F5344CB8AC3E}">
        <p14:creationId xmlns:p14="http://schemas.microsoft.com/office/powerpoint/2010/main" val="2998370861"/>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628851" y="362715"/>
                <a:ext cx="11029328" cy="524631"/>
              </a:xfrm>
            </p:spPr>
            <p:txBody>
              <a:bodyPr/>
              <a:lstStyle/>
              <a:p>
                <a:r>
                  <a:rPr lang="en-US" dirty="0" smtClean="0">
                    <a:solidFill>
                      <a:schemeClr val="tx1"/>
                    </a:solidFill>
                  </a:rPr>
                  <a:t>Simulation results: </a:t>
                </a:r>
                <a14:m>
                  <m:oMath xmlns:m="http://schemas.openxmlformats.org/officeDocument/2006/math">
                    <m:acc>
                      <m:accPr>
                        <m:chr m:val="̂"/>
                        <m:ctrlPr>
                          <a:rPr lang="en-US" i="1">
                            <a:solidFill>
                              <a:schemeClr val="tx1"/>
                            </a:solidFill>
                            <a:latin typeface="Cambria Math" panose="02040503050406030204" pitchFamily="18" charset="0"/>
                          </a:rPr>
                        </m:ctrlPr>
                      </m:accPr>
                      <m:e>
                        <m:r>
                          <m:rPr>
                            <m:sty m:val="p"/>
                          </m:rPr>
                          <a:rPr lang="en-US">
                            <a:solidFill>
                              <a:schemeClr val="tx1"/>
                            </a:solidFill>
                            <a:latin typeface="Cambria Math" panose="02040503050406030204" pitchFamily="18" charset="0"/>
                          </a:rPr>
                          <m:t>OR</m:t>
                        </m:r>
                      </m:e>
                    </m:acc>
                    <m:r>
                      <a:rPr lang="en-US" i="1">
                        <a:solidFill>
                          <a:schemeClr val="tx1"/>
                        </a:solidFill>
                        <a:latin typeface="Cambria Math" panose="02040503050406030204" pitchFamily="18" charset="0"/>
                      </a:rPr>
                      <m:t> </m:t>
                    </m:r>
                  </m:oMath>
                </a14:m>
                <a:r>
                  <a:rPr lang="en-US" dirty="0">
                    <a:solidFill>
                      <a:schemeClr val="tx1"/>
                    </a:solidFill>
                  </a:rPr>
                  <a:t>and </a:t>
                </a:r>
                <a:r>
                  <a:rPr lang="en-US" dirty="0" smtClean="0">
                    <a:solidFill>
                      <a:schemeClr val="tx1"/>
                    </a:solidFill>
                  </a:rPr>
                  <a:t>95% </a:t>
                </a:r>
                <a:r>
                  <a:rPr lang="en-US" dirty="0">
                    <a:solidFill>
                      <a:schemeClr val="tx1"/>
                    </a:solidFill>
                  </a:rPr>
                  <a:t>CI </a:t>
                </a:r>
                <a:r>
                  <a:rPr lang="en-US" dirty="0" smtClean="0">
                    <a:solidFill>
                      <a:schemeClr val="tx1"/>
                    </a:solidFill>
                  </a:rPr>
                  <a:t>in whole sample</a:t>
                </a:r>
                <a:endParaRPr lang="en-US" dirty="0">
                  <a:solidFill>
                    <a:schemeClr val="tx1"/>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628851" y="362715"/>
                <a:ext cx="11029328" cy="524631"/>
              </a:xfrm>
              <a:blipFill>
                <a:blip r:embed="rId3"/>
                <a:stretch>
                  <a:fillRect l="-1382" t="-27907" b="-348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acc>
                              <m:accPr>
                                <m:chr m:val="̂"/>
                                <m:ctrlPr>
                                  <a:rPr lang="en-US" i="1">
                                    <a:latin typeface="Cambria Math" panose="02040503050406030204" pitchFamily="18" charset="0"/>
                                  </a:rPr>
                                </m:ctrlPr>
                              </m:accPr>
                              <m:e>
                                <m:r>
                                  <m:rPr>
                                    <m:sty m:val="p"/>
                                  </m:rPr>
                                  <a:rPr lang="en-US">
                                    <a:latin typeface="Cambria Math"/>
                                  </a:rPr>
                                  <m:t>OR</m:t>
                                </m:r>
                              </m:e>
                            </m:acc>
                          </m:e>
                        </m:acc>
                      </m:e>
                      <m:sub>
                        <m:r>
                          <m:rPr>
                            <m:sty m:val="p"/>
                          </m:rPr>
                          <a:rPr lang="en-US">
                            <a:latin typeface="Cambria Math"/>
                          </a:rPr>
                          <m:t>AY</m:t>
                        </m:r>
                      </m:sub>
                    </m:sSub>
                  </m:oMath>
                </a14:m>
                <a:r>
                  <a:rPr lang="en-US" dirty="0"/>
                  <a:t> = </a:t>
                </a:r>
                <a:r>
                  <a:rPr lang="en-US" dirty="0" smtClean="0"/>
                  <a:t>1.008; 94.0% </a:t>
                </a:r>
                <a:r>
                  <a:rPr lang="en-US" dirty="0"/>
                  <a:t>of 95% CI’s include </a:t>
                </a:r>
                <a14:m>
                  <m:oMath xmlns:m="http://schemas.openxmlformats.org/officeDocument/2006/math">
                    <m:r>
                      <m:rPr>
                        <m:sty m:val="p"/>
                      </m:rPr>
                      <a:rPr lang="en-US" dirty="0">
                        <a:latin typeface="Cambria Math"/>
                        <a:ea typeface="Cambria Math"/>
                      </a:rPr>
                      <m:t>OR</m:t>
                    </m:r>
                    <m:r>
                      <m:rPr>
                        <m:sty m:val="p"/>
                      </m:rPr>
                      <a:rPr lang="en-US" baseline="-25000" dirty="0">
                        <a:latin typeface="Cambria Math"/>
                        <a:ea typeface="Cambria Math"/>
                      </a:rPr>
                      <m:t>AY</m:t>
                    </m:r>
                  </m:oMath>
                </a14:m>
                <a:r>
                  <a:rPr lang="en-US" dirty="0"/>
                  <a:t> = 1.0</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7BCC8D0D-EAEC-449D-9161-023DFF90F2E2}" type="slidenum">
              <a:rPr lang="en-US" smtClean="0"/>
              <a:pPr/>
              <a:t>62</a:t>
            </a:fld>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1908" y="1629324"/>
            <a:ext cx="6163214" cy="4480560"/>
          </a:xfrm>
          <a:prstGeom prst="rect">
            <a:avLst/>
          </a:prstGeom>
        </p:spPr>
      </p:pic>
    </p:spTree>
    <p:extLst>
      <p:ext uri="{BB962C8B-B14F-4D97-AF65-F5344CB8AC3E}">
        <p14:creationId xmlns:p14="http://schemas.microsoft.com/office/powerpoint/2010/main" val="3458723992"/>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047" y="438913"/>
            <a:ext cx="11067393" cy="954107"/>
          </a:xfrm>
        </p:spPr>
        <p:txBody>
          <a:bodyPr/>
          <a:lstStyle/>
          <a:p>
            <a:pPr>
              <a:lnSpc>
                <a:spcPct val="100000"/>
              </a:lnSpc>
            </a:pPr>
            <a:r>
              <a:rPr lang="en-US" sz="2800" dirty="0"/>
              <a:t>Spurious association between anxiety and stroke induced by conditioning on memory complaints</a:t>
            </a:r>
          </a:p>
        </p:txBody>
      </p:sp>
      <p:sp>
        <p:nvSpPr>
          <p:cNvPr id="4" name="Slide Number Placeholder 3"/>
          <p:cNvSpPr>
            <a:spLocks noGrp="1"/>
          </p:cNvSpPr>
          <p:nvPr>
            <p:ph type="sldNum" sz="quarter" idx="4"/>
          </p:nvPr>
        </p:nvSpPr>
        <p:spPr/>
        <p:txBody>
          <a:bodyPr/>
          <a:lstStyle/>
          <a:p>
            <a:fld id="{7BCC8D0D-EAEC-449D-9161-023DFF90F2E2}" type="slidenum">
              <a:rPr lang="en-US" sz="1600" smtClean="0"/>
              <a:pPr/>
              <a:t>63</a:t>
            </a:fld>
            <a:endParaRPr lang="en-US" sz="1600" dirty="0"/>
          </a:p>
        </p:txBody>
      </p:sp>
      <p:cxnSp>
        <p:nvCxnSpPr>
          <p:cNvPr id="165" name="Straight Connector 164"/>
          <p:cNvCxnSpPr/>
          <p:nvPr/>
        </p:nvCxnSpPr>
        <p:spPr>
          <a:xfrm flipH="1">
            <a:off x="4722634" y="5087452"/>
            <a:ext cx="2" cy="64008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336369" y="2311470"/>
            <a:ext cx="9519263" cy="2651760"/>
            <a:chOff x="1201768" y="2234417"/>
            <a:chExt cx="9519263" cy="265176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768" y="2234417"/>
              <a:ext cx="3647614" cy="26517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414" y="2234417"/>
              <a:ext cx="3647617" cy="2651760"/>
            </a:xfrm>
            <a:prstGeom prst="rect">
              <a:avLst/>
            </a:prstGeom>
          </p:spPr>
        </p:pic>
      </p:grpSp>
      <p:grpSp>
        <p:nvGrpSpPr>
          <p:cNvPr id="352" name="Group 351"/>
          <p:cNvGrpSpPr/>
          <p:nvPr/>
        </p:nvGrpSpPr>
        <p:grpSpPr>
          <a:xfrm>
            <a:off x="3665529" y="4801135"/>
            <a:ext cx="5588876" cy="1451367"/>
            <a:chOff x="3239704" y="4841953"/>
            <a:chExt cx="5588876" cy="1451367"/>
          </a:xfrm>
        </p:grpSpPr>
        <p:sp>
          <p:nvSpPr>
            <p:cNvPr id="353" name="TextBox 352"/>
            <p:cNvSpPr txBox="1"/>
            <p:nvPr/>
          </p:nvSpPr>
          <p:spPr>
            <a:xfrm>
              <a:off x="3468305" y="4841953"/>
              <a:ext cx="1280159" cy="338554"/>
            </a:xfrm>
            <a:prstGeom prst="rect">
              <a:avLst/>
            </a:prstGeom>
            <a:noFill/>
          </p:spPr>
          <p:txBody>
            <a:bodyPr wrap="square" rtlCol="0" anchor="ctr">
              <a:spAutoFit/>
            </a:bodyPr>
            <a:lstStyle/>
            <a:p>
              <a:pPr algn="r"/>
              <a:r>
                <a:rPr lang="en-US" sz="1600" dirty="0">
                  <a:latin typeface="+mj-lt"/>
                </a:rPr>
                <a:t>Anxiety</a:t>
              </a:r>
            </a:p>
          </p:txBody>
        </p:sp>
        <p:sp>
          <p:nvSpPr>
            <p:cNvPr id="354" name="TextBox 353"/>
            <p:cNvSpPr txBox="1"/>
            <p:nvPr/>
          </p:nvSpPr>
          <p:spPr>
            <a:xfrm>
              <a:off x="5827172" y="5096272"/>
              <a:ext cx="1278242" cy="594361"/>
            </a:xfrm>
            <a:prstGeom prst="rect">
              <a:avLst/>
            </a:prstGeom>
            <a:noFill/>
            <a:ln>
              <a:solidFill>
                <a:schemeClr val="tx1"/>
              </a:solidFill>
            </a:ln>
          </p:spPr>
          <p:txBody>
            <a:bodyPr wrap="square" rtlCol="0">
              <a:spAutoFit/>
            </a:bodyPr>
            <a:lstStyle/>
            <a:p>
              <a:pPr algn="ctr"/>
              <a:r>
                <a:rPr lang="en-US" sz="1600" dirty="0">
                  <a:latin typeface="+mj-lt"/>
                </a:rPr>
                <a:t>Memory complaints</a:t>
              </a:r>
            </a:p>
          </p:txBody>
        </p:sp>
        <p:sp>
          <p:nvSpPr>
            <p:cNvPr id="355" name="TextBox 354"/>
            <p:cNvSpPr txBox="1"/>
            <p:nvPr/>
          </p:nvSpPr>
          <p:spPr>
            <a:xfrm>
              <a:off x="3239704" y="5708545"/>
              <a:ext cx="1737360" cy="584775"/>
            </a:xfrm>
            <a:prstGeom prst="rect">
              <a:avLst/>
            </a:prstGeom>
            <a:noFill/>
          </p:spPr>
          <p:txBody>
            <a:bodyPr wrap="square" rtlCol="0">
              <a:spAutoFit/>
            </a:bodyPr>
            <a:lstStyle/>
            <a:p>
              <a:pPr algn="ctr"/>
              <a:r>
                <a:rPr lang="en-US" sz="1600" dirty="0">
                  <a:latin typeface="+mj-lt"/>
                </a:rPr>
                <a:t>Cerebrovascular disease</a:t>
              </a:r>
            </a:p>
          </p:txBody>
        </p:sp>
        <p:sp>
          <p:nvSpPr>
            <p:cNvPr id="356" name="TextBox 355"/>
            <p:cNvSpPr txBox="1"/>
            <p:nvPr/>
          </p:nvSpPr>
          <p:spPr>
            <a:xfrm>
              <a:off x="7456980" y="5286818"/>
              <a:ext cx="1371600" cy="338554"/>
            </a:xfrm>
            <a:prstGeom prst="rect">
              <a:avLst/>
            </a:prstGeom>
            <a:noFill/>
          </p:spPr>
          <p:txBody>
            <a:bodyPr wrap="square" rtlCol="0">
              <a:spAutoFit/>
            </a:bodyPr>
            <a:lstStyle/>
            <a:p>
              <a:pPr algn="ctr"/>
              <a:r>
                <a:rPr lang="en-US" sz="1600" dirty="0">
                  <a:latin typeface="+mj-lt"/>
                </a:rPr>
                <a:t>Acute stroke</a:t>
              </a:r>
            </a:p>
          </p:txBody>
        </p:sp>
        <p:cxnSp>
          <p:nvCxnSpPr>
            <p:cNvPr id="357" name="Straight Arrow Connector 356"/>
            <p:cNvCxnSpPr>
              <a:stCxn id="353" idx="3"/>
              <a:endCxn id="354" idx="1"/>
            </p:cNvCxnSpPr>
            <p:nvPr/>
          </p:nvCxnSpPr>
          <p:spPr>
            <a:xfrm>
              <a:off x="4748464" y="5011230"/>
              <a:ext cx="1078708" cy="382223"/>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8" name="Straight Arrow Connector 357"/>
            <p:cNvCxnSpPr>
              <a:stCxn id="355" idx="3"/>
              <a:endCxn id="354" idx="1"/>
            </p:cNvCxnSpPr>
            <p:nvPr/>
          </p:nvCxnSpPr>
          <p:spPr>
            <a:xfrm flipV="1">
              <a:off x="4977064" y="5393453"/>
              <a:ext cx="850108" cy="60748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9" name="Straight Arrow Connector 12"/>
            <p:cNvCxnSpPr>
              <a:stCxn id="355" idx="3"/>
              <a:endCxn id="356" idx="2"/>
            </p:cNvCxnSpPr>
            <p:nvPr/>
          </p:nvCxnSpPr>
          <p:spPr>
            <a:xfrm flipV="1">
              <a:off x="4977064" y="5625372"/>
              <a:ext cx="3165716" cy="375561"/>
            </a:xfrm>
            <a:prstGeom prst="curvedConnector2">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40" name="Content Placeholder 39"/>
          <p:cNvSpPr>
            <a:spLocks noGrp="1"/>
          </p:cNvSpPr>
          <p:nvPr>
            <p:ph idx="1"/>
          </p:nvPr>
        </p:nvSpPr>
        <p:spPr>
          <a:xfrm>
            <a:off x="557046" y="1355610"/>
            <a:ext cx="11067393" cy="1738801"/>
          </a:xfrm>
        </p:spPr>
        <p:txBody>
          <a:bodyPr/>
          <a:lstStyle/>
          <a:p>
            <a:pPr>
              <a:lnSpc>
                <a:spcPct val="110000"/>
              </a:lnSpc>
            </a:pPr>
            <a:r>
              <a:rPr lang="en-US" sz="2000" dirty="0"/>
              <a:t>Because our hypothetical study was restricted to people with memory complaints, participants with anxiety have lower burden of underlying cerebrovascular disease….and therefore lower risk of acute stroke </a:t>
            </a:r>
          </a:p>
          <a:p>
            <a:endParaRPr lang="en-US" dirty="0"/>
          </a:p>
        </p:txBody>
      </p:sp>
    </p:spTree>
    <p:extLst>
      <p:ext uri="{BB962C8B-B14F-4D97-AF65-F5344CB8AC3E}">
        <p14:creationId xmlns:p14="http://schemas.microsoft.com/office/powerpoint/2010/main" val="13287002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985157" y="6422855"/>
            <a:ext cx="620034" cy="311578"/>
          </a:xfrm>
        </p:spPr>
        <p:txBody>
          <a:bodyPr/>
          <a:lstStyle/>
          <a:p>
            <a:fld id="{63875DB0-F7A3-40DB-8331-DEB043A8C99F}" type="slidenum">
              <a:rPr lang="en-US" sz="1600" smtClean="0">
                <a:latin typeface="Verdana" panose="020B0604030504040204" pitchFamily="34" charset="0"/>
                <a:ea typeface="Verdana" panose="020B0604030504040204" pitchFamily="34" charset="0"/>
                <a:cs typeface="Verdana" panose="020B0604030504040204" pitchFamily="34" charset="0"/>
              </a:rPr>
              <a:t>64</a:t>
            </a:fld>
            <a:endParaRPr lang="en-US"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025239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Simulating information bias (briefly)</a:t>
            </a:r>
            <a:endParaRPr lang="en-US" dirty="0"/>
          </a:p>
        </p:txBody>
      </p:sp>
      <p:sp>
        <p:nvSpPr>
          <p:cNvPr id="3" name="Content Placeholder 2"/>
          <p:cNvSpPr>
            <a:spLocks noGrp="1"/>
          </p:cNvSpPr>
          <p:nvPr>
            <p:ph idx="1"/>
          </p:nvPr>
        </p:nvSpPr>
        <p:spPr/>
        <p:txBody>
          <a:bodyPr/>
          <a:lstStyle/>
          <a:p>
            <a:pPr>
              <a:lnSpc>
                <a:spcPct val="114000"/>
              </a:lnSpc>
              <a:spcAft>
                <a:spcPts val="1800"/>
              </a:spcAft>
            </a:pPr>
            <a:r>
              <a:rPr lang="en-US" dirty="0" smtClean="0"/>
              <a:t>Measurement error for continuous variable </a:t>
            </a:r>
            <a:r>
              <a:rPr lang="en-US" i="1" dirty="0" smtClean="0"/>
              <a:t>X</a:t>
            </a:r>
          </a:p>
          <a:p>
            <a:pPr>
              <a:lnSpc>
                <a:spcPct val="114000"/>
              </a:lnSpc>
              <a:spcAft>
                <a:spcPts val="1800"/>
              </a:spcAft>
            </a:pPr>
            <a:r>
              <a:rPr lang="en-US" dirty="0" smtClean="0"/>
              <a:t>Generate variable that represents “true” value of </a:t>
            </a:r>
            <a:r>
              <a:rPr lang="en-US" i="1" dirty="0" smtClean="0"/>
              <a:t>X </a:t>
            </a:r>
            <a:r>
              <a:rPr lang="en-US" dirty="0"/>
              <a:t>(</a:t>
            </a:r>
            <a:r>
              <a:rPr lang="en-US" dirty="0" err="1"/>
              <a:t>X_true</a:t>
            </a:r>
            <a:r>
              <a:rPr lang="en-US" dirty="0"/>
              <a:t>) </a:t>
            </a:r>
            <a:endParaRPr lang="en-US" i="1" dirty="0" smtClean="0"/>
          </a:p>
          <a:p>
            <a:pPr>
              <a:lnSpc>
                <a:spcPct val="114000"/>
              </a:lnSpc>
              <a:spcAft>
                <a:spcPts val="1800"/>
              </a:spcAft>
            </a:pPr>
            <a:r>
              <a:rPr lang="en-US" dirty="0" smtClean="0"/>
              <a:t>Generate variable that represents measurement error for </a:t>
            </a:r>
            <a:r>
              <a:rPr lang="en-US" i="1" dirty="0" smtClean="0"/>
              <a:t>X </a:t>
            </a:r>
            <a:r>
              <a:rPr lang="en-US" dirty="0"/>
              <a:t>(</a:t>
            </a:r>
            <a:r>
              <a:rPr lang="en-US" dirty="0" err="1"/>
              <a:t>X_error</a:t>
            </a:r>
            <a:r>
              <a:rPr lang="en-US" dirty="0"/>
              <a:t>) </a:t>
            </a:r>
            <a:endParaRPr lang="en-US" i="1" dirty="0" smtClean="0"/>
          </a:p>
          <a:p>
            <a:pPr>
              <a:lnSpc>
                <a:spcPct val="114000"/>
              </a:lnSpc>
              <a:spcAft>
                <a:spcPts val="1800"/>
              </a:spcAft>
            </a:pPr>
            <a:r>
              <a:rPr lang="en-US" dirty="0" smtClean="0"/>
              <a:t>Generate variable that represents “measured” value of </a:t>
            </a:r>
            <a:r>
              <a:rPr lang="en-US" i="1" dirty="0" smtClean="0"/>
              <a:t>X </a:t>
            </a:r>
            <a:r>
              <a:rPr lang="en-US" dirty="0" err="1" smtClean="0"/>
              <a:t>X_measured</a:t>
            </a:r>
            <a:r>
              <a:rPr lang="en-US" dirty="0" smtClean="0"/>
              <a:t> = </a:t>
            </a:r>
            <a:r>
              <a:rPr lang="en-US" dirty="0" err="1" smtClean="0"/>
              <a:t>X_true</a:t>
            </a:r>
            <a:r>
              <a:rPr lang="en-US" dirty="0" smtClean="0"/>
              <a:t> + </a:t>
            </a:r>
            <a:r>
              <a:rPr lang="en-US" dirty="0" err="1" smtClean="0"/>
              <a:t>X_error</a:t>
            </a:r>
            <a:endParaRPr lang="en-US" i="1" dirty="0"/>
          </a:p>
        </p:txBody>
      </p:sp>
      <p:sp>
        <p:nvSpPr>
          <p:cNvPr id="4" name="Slide Number Placeholder 3"/>
          <p:cNvSpPr>
            <a:spLocks noGrp="1"/>
          </p:cNvSpPr>
          <p:nvPr>
            <p:ph type="sldNum" sz="quarter" idx="4"/>
          </p:nvPr>
        </p:nvSpPr>
        <p:spPr/>
        <p:txBody>
          <a:bodyPr/>
          <a:lstStyle/>
          <a:p>
            <a:fld id="{7BCC8D0D-EAEC-449D-9161-023DFF90F2E2}" type="slidenum">
              <a:rPr lang="en-US" sz="1600" smtClean="0"/>
              <a:pPr/>
              <a:t>65</a:t>
            </a:fld>
            <a:endParaRPr lang="en-US" sz="1600" dirty="0"/>
          </a:p>
        </p:txBody>
      </p:sp>
    </p:spTree>
    <p:extLst>
      <p:ext uri="{BB962C8B-B14F-4D97-AF65-F5344CB8AC3E}">
        <p14:creationId xmlns:p14="http://schemas.microsoft.com/office/powerpoint/2010/main" val="2090618751"/>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851" y="362715"/>
            <a:ext cx="11029328" cy="5212539"/>
          </a:xfrm>
        </p:spPr>
        <p:txBody>
          <a:bodyPr/>
          <a:lstStyle/>
          <a:p>
            <a:r>
              <a:rPr lang="en-US" dirty="0" smtClean="0"/>
              <a:t>For simplicity, we only looked at a few simulation results today, but in practice, we recommend: </a:t>
            </a:r>
          </a:p>
          <a:p>
            <a:pPr lvl="1"/>
            <a:r>
              <a:rPr lang="en-US" sz="2400" dirty="0" smtClean="0"/>
              <a:t>Many sanity checks (did you simulate the data you intended to?)</a:t>
            </a:r>
          </a:p>
          <a:p>
            <a:pPr lvl="1">
              <a:spcAft>
                <a:spcPts val="1800"/>
              </a:spcAft>
            </a:pPr>
            <a:r>
              <a:rPr lang="en-US" sz="2400" dirty="0" smtClean="0"/>
              <a:t>Simulation results: Calculate mean(estimate), bias, % bias, mean(estimated SE), empirical SE, root mean square error (RMSE), 95% CI coverage, </a:t>
            </a:r>
            <a:r>
              <a:rPr lang="en-US" sz="2400" dirty="0" smtClean="0"/>
              <a:t>estimate median and 2.5</a:t>
            </a:r>
            <a:r>
              <a:rPr lang="en-US" sz="2400" baseline="30000" dirty="0" smtClean="0"/>
              <a:t>th</a:t>
            </a:r>
            <a:r>
              <a:rPr lang="en-US" sz="2400" dirty="0" smtClean="0"/>
              <a:t> </a:t>
            </a:r>
            <a:r>
              <a:rPr lang="en-US" sz="2400" dirty="0" smtClean="0"/>
              <a:t>and 97.5</a:t>
            </a:r>
            <a:r>
              <a:rPr lang="en-US" sz="2400" baseline="30000" dirty="0" smtClean="0"/>
              <a:t>th</a:t>
            </a:r>
            <a:r>
              <a:rPr lang="en-US" sz="2400" dirty="0" smtClean="0"/>
              <a:t> percentiles </a:t>
            </a:r>
          </a:p>
          <a:p>
            <a:r>
              <a:rPr lang="en-US" dirty="0" smtClean="0"/>
              <a:t>For simplicity, we only considered one causal structure and set of parameter inputs for each source of bias, but in practice, we recommend c</a:t>
            </a:r>
            <a:r>
              <a:rPr lang="en-US" sz="2400" dirty="0" smtClean="0"/>
              <a:t>onsidering several causal structures/sets of input parameters</a:t>
            </a:r>
          </a:p>
          <a:p>
            <a:pPr marL="0" indent="0">
              <a:buNone/>
            </a:pPr>
            <a:endParaRPr lang="en-US" sz="2700" dirty="0" smtClean="0"/>
          </a:p>
          <a:p>
            <a:endParaRPr lang="en-US" dirty="0" smtClean="0"/>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66</a:t>
            </a:fld>
            <a:endParaRPr lang="en-US" dirty="0"/>
          </a:p>
        </p:txBody>
      </p:sp>
    </p:spTree>
    <p:extLst>
      <p:ext uri="{BB962C8B-B14F-4D97-AF65-F5344CB8AC3E}">
        <p14:creationId xmlns:p14="http://schemas.microsoft.com/office/powerpoint/2010/main" val="426597078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Simulation tips</a:t>
            </a:r>
            <a:endParaRPr lang="en-US" dirty="0"/>
          </a:p>
        </p:txBody>
      </p:sp>
      <p:sp>
        <p:nvSpPr>
          <p:cNvPr id="4" name="Content Placeholder 3"/>
          <p:cNvSpPr>
            <a:spLocks noGrp="1"/>
          </p:cNvSpPr>
          <p:nvPr>
            <p:ph idx="1"/>
          </p:nvPr>
        </p:nvSpPr>
        <p:spPr>
          <a:xfrm>
            <a:off x="628851" y="1020277"/>
            <a:ext cx="11029328" cy="4976485"/>
          </a:xfrm>
        </p:spPr>
        <p:txBody>
          <a:bodyPr/>
          <a:lstStyle/>
          <a:p>
            <a:r>
              <a:rPr lang="en-US" dirty="0" smtClean="0"/>
              <a:t>K-I-S-S</a:t>
            </a:r>
          </a:p>
          <a:p>
            <a:r>
              <a:rPr lang="en-US" dirty="0" smtClean="0"/>
              <a:t>Start simple, gradually add complexity</a:t>
            </a:r>
          </a:p>
          <a:p>
            <a:r>
              <a:rPr lang="en-US" dirty="0" smtClean="0"/>
              <a:t>Sanity checks:</a:t>
            </a:r>
          </a:p>
          <a:p>
            <a:pPr lvl="1"/>
            <a:r>
              <a:rPr lang="en-US" dirty="0" smtClean="0"/>
              <a:t>Check distributions of data: Did you generate the data you thought you did?</a:t>
            </a:r>
          </a:p>
          <a:p>
            <a:pPr lvl="1"/>
            <a:r>
              <a:rPr lang="en-US" dirty="0"/>
              <a:t>C</a:t>
            </a:r>
            <a:r>
              <a:rPr lang="en-US" dirty="0" smtClean="0"/>
              <a:t>onsider a base scenario with no bias anticipated</a:t>
            </a:r>
          </a:p>
          <a:p>
            <a:r>
              <a:rPr lang="en-US" dirty="0" smtClean="0">
                <a:solidFill>
                  <a:schemeClr val="tx2"/>
                </a:solidFill>
              </a:rPr>
              <a:t>Check work in one iteration of sample generation (with large n)</a:t>
            </a:r>
          </a:p>
          <a:p>
            <a:r>
              <a:rPr lang="en-US" dirty="0" smtClean="0">
                <a:solidFill>
                  <a:schemeClr val="tx2"/>
                </a:solidFill>
              </a:rPr>
              <a:t>Check work by running a few iterations of sample generation (with desired n) prior to running desired # iterations of sample generation</a:t>
            </a:r>
          </a:p>
          <a:p>
            <a:r>
              <a:rPr lang="en-US" dirty="0" smtClean="0">
                <a:solidFill>
                  <a:schemeClr val="tx2"/>
                </a:solidFill>
              </a:rPr>
              <a:t>Make sure to set </a:t>
            </a:r>
            <a:r>
              <a:rPr lang="en-US" dirty="0" smtClean="0"/>
              <a:t>random number seeds so your results are reproducible </a:t>
            </a:r>
          </a:p>
        </p:txBody>
      </p:sp>
      <p:sp>
        <p:nvSpPr>
          <p:cNvPr id="2" name="Slide Number Placeholder 1"/>
          <p:cNvSpPr>
            <a:spLocks noGrp="1"/>
          </p:cNvSpPr>
          <p:nvPr>
            <p:ph type="sldNum" sz="quarter" idx="4"/>
          </p:nvPr>
        </p:nvSpPr>
        <p:spPr/>
        <p:txBody>
          <a:bodyPr/>
          <a:lstStyle/>
          <a:p>
            <a:fld id="{7BCC8D0D-EAEC-449D-9161-023DFF90F2E2}" type="slidenum">
              <a:rPr lang="en-US" sz="1600" smtClean="0"/>
              <a:pPr/>
              <a:t>7</a:t>
            </a:fld>
            <a:endParaRPr lang="en-US" sz="1600" dirty="0"/>
          </a:p>
        </p:txBody>
      </p:sp>
    </p:spTree>
    <p:extLst>
      <p:ext uri="{BB962C8B-B14F-4D97-AF65-F5344CB8AC3E}">
        <p14:creationId xmlns:p14="http://schemas.microsoft.com/office/powerpoint/2010/main" val="11132182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526" y="267463"/>
            <a:ext cx="11047227" cy="954107"/>
          </a:xfrm>
        </p:spPr>
        <p:txBody>
          <a:bodyPr/>
          <a:lstStyle/>
          <a:p>
            <a:pPr>
              <a:lnSpc>
                <a:spcPct val="100000"/>
              </a:lnSpc>
            </a:pPr>
            <a:r>
              <a:rPr lang="en-US" sz="2800" dirty="0"/>
              <a:t>For </a:t>
            </a:r>
            <a:r>
              <a:rPr lang="en-US" sz="2800" dirty="0" smtClean="0"/>
              <a:t>today’s simulations involving data generation from scratch, </a:t>
            </a:r>
            <a:r>
              <a:rPr lang="en-US" sz="2800" dirty="0"/>
              <a:t>we have three </a:t>
            </a:r>
            <a:r>
              <a:rPr lang="en-US" sz="2800" dirty="0" smtClean="0"/>
              <a:t>Stata do </a:t>
            </a:r>
            <a:r>
              <a:rPr lang="en-US" sz="2800" dirty="0" smtClean="0"/>
              <a:t>files (with parallel files in R)</a:t>
            </a:r>
            <a:endParaRPr lang="en-US" sz="2800" dirty="0"/>
          </a:p>
        </p:txBody>
      </p:sp>
      <p:sp>
        <p:nvSpPr>
          <p:cNvPr id="3" name="Content Placeholder 2"/>
          <p:cNvSpPr>
            <a:spLocks noGrp="1"/>
          </p:cNvSpPr>
          <p:nvPr>
            <p:ph idx="1"/>
          </p:nvPr>
        </p:nvSpPr>
        <p:spPr>
          <a:xfrm>
            <a:off x="563526" y="1316076"/>
            <a:ext cx="11141641" cy="4717218"/>
          </a:xfrm>
        </p:spPr>
        <p:txBody>
          <a:bodyPr/>
          <a:lstStyle/>
          <a:p>
            <a:pPr marL="365760" indent="-365760">
              <a:lnSpc>
                <a:spcPct val="115000"/>
              </a:lnSpc>
              <a:spcAft>
                <a:spcPts val="0"/>
              </a:spcAft>
              <a:buFont typeface="+mj-lt"/>
              <a:buAutoNum type="arabicPeriod"/>
            </a:pPr>
            <a:r>
              <a:rPr lang="en-US" dirty="0"/>
              <a:t>Preamble </a:t>
            </a:r>
            <a:r>
              <a:rPr lang="en-US" dirty="0" smtClean="0"/>
              <a:t>file: Sets parameters</a:t>
            </a:r>
          </a:p>
          <a:p>
            <a:pPr marL="654685" lvl="1" indent="-365760">
              <a:lnSpc>
                <a:spcPct val="115000"/>
              </a:lnSpc>
              <a:spcAft>
                <a:spcPts val="1800"/>
              </a:spcAft>
            </a:pPr>
            <a:r>
              <a:rPr lang="en-US" sz="2000" dirty="0"/>
              <a:t>Why set parameters in a separate file?: You can have separate preamble files for different sets of parameter inputs for alternative causal structures, but one data generation and analysis </a:t>
            </a:r>
            <a:r>
              <a:rPr lang="en-US" sz="2000" dirty="0" smtClean="0"/>
              <a:t>file</a:t>
            </a:r>
          </a:p>
          <a:p>
            <a:pPr marL="365760" indent="-365760">
              <a:lnSpc>
                <a:spcPct val="115000"/>
              </a:lnSpc>
              <a:spcAft>
                <a:spcPts val="1800"/>
              </a:spcAft>
              <a:buFont typeface="+mj-lt"/>
              <a:buAutoNum type="arabicPeriod"/>
            </a:pPr>
            <a:r>
              <a:rPr lang="en-US" dirty="0" smtClean="0"/>
              <a:t>Data generation and analysis file: Generates </a:t>
            </a:r>
            <a:r>
              <a:rPr lang="en-US" dirty="0"/>
              <a:t>one data </a:t>
            </a:r>
            <a:r>
              <a:rPr lang="en-US" dirty="0" smtClean="0"/>
              <a:t>set, </a:t>
            </a:r>
            <a:r>
              <a:rPr lang="en-US" dirty="0"/>
              <a:t>analyzes the </a:t>
            </a:r>
            <a:r>
              <a:rPr lang="en-US" dirty="0" smtClean="0"/>
              <a:t>data set, </a:t>
            </a:r>
            <a:r>
              <a:rPr lang="en-US" dirty="0"/>
              <a:t>and stores </a:t>
            </a:r>
            <a:r>
              <a:rPr lang="en-US" dirty="0" smtClean="0"/>
              <a:t>results as scalars</a:t>
            </a:r>
          </a:p>
          <a:p>
            <a:pPr marL="365760" indent="-365760">
              <a:lnSpc>
                <a:spcPct val="115000"/>
              </a:lnSpc>
              <a:spcAft>
                <a:spcPts val="1800"/>
              </a:spcAft>
              <a:buFont typeface="+mj-lt"/>
              <a:buAutoNum type="arabicPeriod"/>
            </a:pPr>
            <a:r>
              <a:rPr lang="en-US" dirty="0" smtClean="0"/>
              <a:t>Run simulation file (runs Monte Carlo simulations): </a:t>
            </a:r>
            <a:r>
              <a:rPr lang="en-US" dirty="0"/>
              <a:t>C</a:t>
            </a:r>
            <a:r>
              <a:rPr lang="en-US" dirty="0" smtClean="0"/>
              <a:t>alls </a:t>
            </a:r>
            <a:r>
              <a:rPr lang="en-US" dirty="0"/>
              <a:t>the data generation and analysis file to generate and analyze B iterations of sample </a:t>
            </a:r>
            <a:r>
              <a:rPr lang="en-US" dirty="0" smtClean="0"/>
              <a:t>generation, </a:t>
            </a:r>
            <a:r>
              <a:rPr lang="en-US" dirty="0"/>
              <a:t>stores the results from </a:t>
            </a:r>
            <a:r>
              <a:rPr lang="en-US" dirty="0" smtClean="0"/>
              <a:t>each sample, </a:t>
            </a:r>
            <a:r>
              <a:rPr lang="en-US" dirty="0"/>
              <a:t>summarizes the results across the B </a:t>
            </a:r>
            <a:r>
              <a:rPr lang="en-US" dirty="0" smtClean="0"/>
              <a:t>samples, </a:t>
            </a:r>
            <a:r>
              <a:rPr lang="en-US" dirty="0"/>
              <a:t>and stores the summarized </a:t>
            </a:r>
            <a:r>
              <a:rPr lang="en-US" dirty="0" smtClean="0"/>
              <a:t>results</a:t>
            </a:r>
            <a:endParaRPr lang="en-US" dirty="0"/>
          </a:p>
          <a:p>
            <a:endParaRPr lang="en-US" sz="2100" dirty="0"/>
          </a:p>
        </p:txBody>
      </p:sp>
      <p:sp>
        <p:nvSpPr>
          <p:cNvPr id="4" name="Slide Number Placeholder 3"/>
          <p:cNvSpPr>
            <a:spLocks noGrp="1"/>
          </p:cNvSpPr>
          <p:nvPr>
            <p:ph type="sldNum" sz="quarter" idx="4"/>
          </p:nvPr>
        </p:nvSpPr>
        <p:spPr>
          <a:xfrm>
            <a:off x="11439597" y="6453504"/>
            <a:ext cx="328081" cy="155233"/>
          </a:xfrm>
        </p:spPr>
        <p:txBody>
          <a:bodyPr/>
          <a:lstStyle/>
          <a:p>
            <a:fld id="{7BCC8D0D-EAEC-449D-9161-023DFF90F2E2}" type="slidenum">
              <a:rPr lang="en-US" smtClean="0"/>
              <a:pPr/>
              <a:t>8</a:t>
            </a:fld>
            <a:endParaRPr lang="en-US" dirty="0"/>
          </a:p>
        </p:txBody>
      </p:sp>
    </p:spTree>
    <p:extLst>
      <p:ext uri="{BB962C8B-B14F-4D97-AF65-F5344CB8AC3E}">
        <p14:creationId xmlns:p14="http://schemas.microsoft.com/office/powerpoint/2010/main" val="17819121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simulation tutorial code courtesy of Crystal Shaw</a:t>
            </a:r>
            <a:endParaRPr lang="en-US" dirty="0"/>
          </a:p>
        </p:txBody>
      </p:sp>
      <p:sp>
        <p:nvSpPr>
          <p:cNvPr id="3" name="Content Placeholder 2"/>
          <p:cNvSpPr>
            <a:spLocks noGrp="1"/>
          </p:cNvSpPr>
          <p:nvPr>
            <p:ph idx="1"/>
          </p:nvPr>
        </p:nvSpPr>
        <p:spPr>
          <a:xfrm>
            <a:off x="628851" y="1020278"/>
            <a:ext cx="11029328" cy="945682"/>
          </a:xfrm>
        </p:spPr>
        <p:txBody>
          <a:bodyPr/>
          <a:lstStyle/>
          <a:p>
            <a:r>
              <a:rPr lang="en-US" dirty="0" smtClean="0"/>
              <a:t>Crystal Shaw, MS, Doctoral Student, UCLA Department of Statistics</a:t>
            </a:r>
          </a:p>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4"/>
          </p:nvPr>
        </p:nvSpPr>
        <p:spPr/>
        <p:txBody>
          <a:bodyPr/>
          <a:lstStyle/>
          <a:p>
            <a:fld id="{7BCC8D0D-EAEC-449D-9161-023DFF90F2E2}" type="slidenum">
              <a:rPr lang="en-US" smtClean="0"/>
              <a:pPr/>
              <a:t>9</a:t>
            </a:fld>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8319"/>
          <a:stretch/>
        </p:blipFill>
        <p:spPr>
          <a:xfrm>
            <a:off x="4542400" y="2339389"/>
            <a:ext cx="3031000" cy="2778841"/>
          </a:xfrm>
          <a:prstGeom prst="rect">
            <a:avLst/>
          </a:prstGeom>
          <a:ln w="57150">
            <a:solidFill>
              <a:schemeClr val="tx1">
                <a:lumMod val="75000"/>
                <a:lumOff val="25000"/>
              </a:schemeClr>
            </a:solidFill>
          </a:ln>
        </p:spPr>
      </p:pic>
    </p:spTree>
    <p:extLst>
      <p:ext uri="{BB962C8B-B14F-4D97-AF65-F5344CB8AC3E}">
        <p14:creationId xmlns:p14="http://schemas.microsoft.com/office/powerpoint/2010/main" val="907566890"/>
      </p:ext>
    </p:extLst>
  </p:cSld>
  <p:clrMapOvr>
    <a:masterClrMapping/>
  </p:clrMapOvr>
  <p:transition>
    <p:fade/>
  </p:transition>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lumMod val="60000"/>
            <a:lumOff val="40000"/>
            <a:alpha val="71000"/>
          </a:schemeClr>
        </a:solidFill>
        <a:ln w="19050" algn="ctr">
          <a:noFill/>
          <a:miter lim="800000"/>
          <a:headEnd/>
          <a:tailEnd/>
        </a:ln>
      </a:spPr>
      <a:bodyPr wrap="none" rtlCol="0" anchor="ctr"/>
      <a:lstStyle>
        <a:defPPr algn="ctr">
          <a:lnSpc>
            <a:spcPct val="90000"/>
          </a:lnSpc>
          <a:defRPr dirty="0" smtClean="0">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anded">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5.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48DB2A-A2BB-49B9-B517-04CB45F2482A}">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8A51949-CE2D-4D1D-81B7-CD96A13119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UCSF PPT Template</Template>
  <TotalTime>34654</TotalTime>
  <Words>5544</Words>
  <Application>Microsoft Office PowerPoint</Application>
  <PresentationFormat>Widescreen</PresentationFormat>
  <Paragraphs>1228</Paragraphs>
  <Slides>66</Slides>
  <Notes>41</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66</vt:i4>
      </vt:variant>
    </vt:vector>
  </HeadingPairs>
  <TitlesOfParts>
    <vt:vector size="81" baseType="lpstr">
      <vt:lpstr>Arial</vt:lpstr>
      <vt:lpstr>Cabrini</vt:lpstr>
      <vt:lpstr>Calibri</vt:lpstr>
      <vt:lpstr>Calibri Light</vt:lpstr>
      <vt:lpstr>Cambria Math</vt:lpstr>
      <vt:lpstr>Corbel</vt:lpstr>
      <vt:lpstr>Courier New</vt:lpstr>
      <vt:lpstr>Garamond</vt:lpstr>
      <vt:lpstr>Times New Roman</vt:lpstr>
      <vt:lpstr>Verdana</vt:lpstr>
      <vt:lpstr>Wingdings</vt:lpstr>
      <vt:lpstr>UCSF PPT Template-Blue Bar</vt:lpstr>
      <vt:lpstr>1_Custom Design</vt:lpstr>
      <vt:lpstr>Custom Design</vt:lpstr>
      <vt:lpstr>Banded</vt:lpstr>
      <vt:lpstr>Part 2: Monte Carlo Simulations for quantifying confounding bias and Collider-Stratification bias</vt:lpstr>
      <vt:lpstr>Link to BOX with simulation tutorial files: https://bit.ly/2SOJer8</vt:lpstr>
      <vt:lpstr>Outline</vt:lpstr>
      <vt:lpstr>Why simulate?</vt:lpstr>
      <vt:lpstr>Steps for using Monte Carlo simulations for quantitative bias analysis from a simulated data set</vt:lpstr>
      <vt:lpstr>PowerPoint Presentation</vt:lpstr>
      <vt:lpstr>Simulation tips</vt:lpstr>
      <vt:lpstr>For today’s simulations involving data generation from scratch, we have three Stata do files (with parallel files in R)</vt:lpstr>
      <vt:lpstr>R simulation tutorial code courtesy of Crystal Shaw</vt:lpstr>
      <vt:lpstr>Macro variables in Stata: Variables you are storing in Stata memory that you don’t see in your data set</vt:lpstr>
      <vt:lpstr>Generating continuous and binary variables in Stata</vt:lpstr>
      <vt:lpstr>Simulation exercise: Confounding bias</vt:lpstr>
      <vt:lpstr>Example: Hypothetical cohort study with an unmeasured confounder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Run multiple iterations of sample generation</vt:lpstr>
      <vt:lpstr>Run simulation file</vt:lpstr>
      <vt:lpstr>Run simulation file</vt:lpstr>
      <vt:lpstr>Simulation results</vt:lpstr>
      <vt:lpstr>Simulation results: Adjusted (OR) ̂  and 95 % CI</vt:lpstr>
      <vt:lpstr>Simulation results: Crude (OR) ̂  and 95 % CI</vt:lpstr>
      <vt:lpstr>Simulation exercise:  Collider-stratification bias</vt:lpstr>
      <vt:lpstr>Example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Run multiple iterations of sample generation</vt:lpstr>
      <vt:lpstr>Run simulation file</vt:lpstr>
      <vt:lpstr>Run simulation file</vt:lpstr>
      <vt:lpstr>Simulation results</vt:lpstr>
      <vt:lpstr>Simulation results: (OR) ̂  and 95% CI among Memory complaints = 1</vt:lpstr>
      <vt:lpstr>Simulation results: (OR) ̂  and 95% CI in whole sample</vt:lpstr>
      <vt:lpstr>Spurious association between anxiety and stroke induced by conditioning on memory complaints</vt:lpstr>
      <vt:lpstr>PowerPoint Presentation</vt:lpstr>
      <vt:lpstr>Simulating information bias (briefly)</vt:lpstr>
      <vt:lpstr>PowerPoint Presentation</vt:lpstr>
    </vt:vector>
  </TitlesOfParts>
  <Company>UCSF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dc:description>Derek MacDavid | derek@bigpicdesign.com</dc:description>
  <cp:lastModifiedBy>Mayeda, Elizabeth Rose</cp:lastModifiedBy>
  <cp:revision>2506</cp:revision>
  <dcterms:created xsi:type="dcterms:W3CDTF">2012-05-07T17:59:34Z</dcterms:created>
  <dcterms:modified xsi:type="dcterms:W3CDTF">2019-02-14T19:44:03Z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