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428" r:id="rId2"/>
    <p:sldId id="405" r:id="rId3"/>
    <p:sldId id="432" r:id="rId4"/>
    <p:sldId id="419" r:id="rId5"/>
    <p:sldId id="431" r:id="rId6"/>
    <p:sldId id="420" r:id="rId7"/>
    <p:sldId id="398" r:id="rId8"/>
    <p:sldId id="421" r:id="rId9"/>
    <p:sldId id="422" r:id="rId10"/>
    <p:sldId id="375" r:id="rId11"/>
    <p:sldId id="409" r:id="rId12"/>
    <p:sldId id="425" r:id="rId13"/>
    <p:sldId id="424" r:id="rId14"/>
    <p:sldId id="410" r:id="rId15"/>
    <p:sldId id="376" r:id="rId16"/>
    <p:sldId id="411" r:id="rId17"/>
    <p:sldId id="384" r:id="rId18"/>
    <p:sldId id="377" r:id="rId19"/>
    <p:sldId id="378" r:id="rId20"/>
    <p:sldId id="380" r:id="rId21"/>
    <p:sldId id="413" r:id="rId22"/>
    <p:sldId id="415" r:id="rId23"/>
    <p:sldId id="401" r:id="rId24"/>
    <p:sldId id="426" r:id="rId25"/>
    <p:sldId id="403" r:id="rId26"/>
    <p:sldId id="382" r:id="rId27"/>
    <p:sldId id="404" r:id="rId28"/>
    <p:sldId id="414" r:id="rId29"/>
    <p:sldId id="406" r:id="rId30"/>
    <p:sldId id="383" r:id="rId31"/>
    <p:sldId id="416" r:id="rId32"/>
    <p:sldId id="400" r:id="rId33"/>
    <p:sldId id="427" r:id="rId34"/>
    <p:sldId id="381" r:id="rId35"/>
    <p:sldId id="399" r:id="rId36"/>
    <p:sldId id="391" r:id="rId37"/>
    <p:sldId id="392" r:id="rId38"/>
    <p:sldId id="393" r:id="rId39"/>
    <p:sldId id="394" r:id="rId40"/>
    <p:sldId id="435" r:id="rId41"/>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240">
          <p15:clr>
            <a:srgbClr val="A4A3A4"/>
          </p15:clr>
        </p15:guide>
      </p15:sldGuideLst>
    </p:ext>
    <p:ext uri="{2D200454-40CA-4A62-9FC3-DE9A4176ACB9}">
      <p15:notesGuideLst xmlns="" xmlns:p15="http://schemas.microsoft.com/office/powerpoint/2012/main">
        <p15:guide id="1" orient="horz" pos="2923">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4" clrIdx="0"/>
  <p:cmAuthor id="1" name="Jeff Martin" initials="JM" lastIdx="7" clrIdx="1"/>
  <p:cmAuthor id="2" name="Martin, Jeff" initials="M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99"/>
    <a:srgbClr val="009900"/>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597" autoAdjust="0"/>
    <p:restoredTop sz="57266" autoAdjust="0"/>
  </p:normalViewPr>
  <p:slideViewPr>
    <p:cSldViewPr>
      <p:cViewPr varScale="1">
        <p:scale>
          <a:sx n="47" d="100"/>
          <a:sy n="47" d="100"/>
        </p:scale>
        <p:origin x="-1680" y="-9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92"/>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4A923D93-7BF0-4869-88B1-F5350FFA7D95}" type="slidenum">
              <a:rPr lang="en-US"/>
              <a:pPr>
                <a:defRPr/>
              </a:pPr>
              <a:t>‹#›</a:t>
            </a:fld>
            <a:endParaRPr lang="en-US"/>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50594427-D088-44CA-9A55-4ACAA8CE2EC8}" type="slidenum">
              <a:rPr lang="en-US"/>
              <a:pPr>
                <a:defRPr/>
              </a:pPr>
              <a:t>‹#›</a:t>
            </a:fld>
            <a:endParaRPr lang="en-US"/>
          </a:p>
        </p:txBody>
      </p:sp>
    </p:spTree>
    <p:extLst>
      <p:ext uri="{BB962C8B-B14F-4D97-AF65-F5344CB8AC3E}">
        <p14:creationId xmlns:p14="http://schemas.microsoft.com/office/powerpoint/2010/main" val="178251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a:p>
        </p:txBody>
      </p:sp>
      <p:sp>
        <p:nvSpPr>
          <p:cNvPr id="33796"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2A7DC65B-8B59-49B6-9366-2921FF4FB13B}" type="slidenum">
              <a:rPr lang="en-US"/>
              <a:pPr>
                <a:defRPr/>
              </a:pPr>
              <a:t>‹#›</a:t>
            </a:fld>
            <a:endParaRPr lang="en-US"/>
          </a:p>
        </p:txBody>
      </p:sp>
    </p:spTree>
    <p:extLst>
      <p:ext uri="{BB962C8B-B14F-4D97-AF65-F5344CB8AC3E}">
        <p14:creationId xmlns:p14="http://schemas.microsoft.com/office/powerpoint/2010/main" val="2265199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sfgate.com/health/article/Former-doc-who-linked-vaccines-to-autism-tells-6222613.php"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E9542E1-C2DA-4E84-BF7F-67FB29A98013}" type="slidenum">
              <a:rPr lang="en-US" altLang="en-US" sz="1200"/>
              <a:pPr/>
              <a:t>2</a:t>
            </a:fld>
            <a:endParaRPr lang="en-US" altLang="en-US" sz="1200"/>
          </a:p>
        </p:txBody>
      </p:sp>
      <p:sp>
        <p:nvSpPr>
          <p:cNvPr id="3481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26AE6974-60A1-4409-85D8-C7334386435F}" type="slidenum">
              <a:rPr lang="en-US" altLang="en-US" sz="1200"/>
              <a:pPr algn="r"/>
              <a:t>2</a:t>
            </a:fld>
            <a:endParaRPr lang="en-US" altLang="en-US" sz="1200"/>
          </a:p>
        </p:txBody>
      </p:sp>
      <p:sp>
        <p:nvSpPr>
          <p:cNvPr id="34820" name="Rectangle 2"/>
          <p:cNvSpPr>
            <a:spLocks noGrp="1" noRot="1" noChangeAspect="1" noChangeArrowheads="1" noTextEdit="1"/>
          </p:cNvSpPr>
          <p:nvPr>
            <p:ph type="sldImg"/>
          </p:nvPr>
        </p:nvSpPr>
        <p:spPr>
          <a:xfrm>
            <a:off x="884238" y="695325"/>
            <a:ext cx="5222875" cy="3481388"/>
          </a:xfrm>
          <a:ln/>
        </p:spPr>
      </p:sp>
      <p:sp>
        <p:nvSpPr>
          <p:cNvPr id="3482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Here is the conclusion of today’s article, that you all know.  Do you agree with the author’s conclusion?  This is a 5 point scale.  Strongly Agree-A…to Strongly Disagree – E.  </a:t>
            </a:r>
          </a:p>
        </p:txBody>
      </p:sp>
    </p:spTree>
    <p:extLst>
      <p:ext uri="{BB962C8B-B14F-4D97-AF65-F5344CB8AC3E}">
        <p14:creationId xmlns:p14="http://schemas.microsoft.com/office/powerpoint/2010/main" val="44399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11</a:t>
            </a:fld>
            <a:endParaRPr lang="en-US" altLang="en-US" sz="120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is another potential mechanism for selection</a:t>
            </a:r>
            <a:r>
              <a:rPr lang="en-US" altLang="en-US" baseline="0" dirty="0" smtClean="0"/>
              <a:t> bias in a cohort study</a:t>
            </a:r>
            <a:r>
              <a:rPr lang="en-US" altLang="en-US" dirty="0" smtClean="0"/>
              <a:t>?  As usual, we have to consider losses to follow-up.  We are not actually told how many losses to follow there are.  The losses, which are emigration, are bundled together with the deaths, and we are told that there are 5028 of these.  We probably could get the national death rates and figure out how many of these were deaths, but the point is that there is some emigration or losses.  So, the question is: do we think that losses to</a:t>
            </a:r>
            <a:r>
              <a:rPr lang="en-US" altLang="en-US" baseline="0" dirty="0" smtClean="0"/>
              <a:t> follow-up are creating selection bias?  </a:t>
            </a:r>
          </a:p>
          <a:p>
            <a:endParaRPr lang="en-US" altLang="en-US" baseline="0" dirty="0" smtClean="0"/>
          </a:p>
          <a:p>
            <a:r>
              <a:rPr lang="en-US" altLang="en-US" dirty="0" smtClean="0"/>
              <a:t> </a:t>
            </a:r>
          </a:p>
        </p:txBody>
      </p:sp>
    </p:spTree>
    <p:extLst>
      <p:ext uri="{BB962C8B-B14F-4D97-AF65-F5344CB8AC3E}">
        <p14:creationId xmlns:p14="http://schemas.microsoft.com/office/powerpoint/2010/main" val="410441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12</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For losses</a:t>
            </a:r>
            <a:r>
              <a:rPr lang="en-US" altLang="en-US" baseline="0" dirty="0" smtClean="0"/>
              <a:t> to follow-up to create selection bias, one of these 4 DAGs would need to be operative. Do we think this is the case?</a:t>
            </a:r>
            <a:endParaRPr lang="en-US" altLang="en-US" dirty="0" smtClean="0"/>
          </a:p>
        </p:txBody>
      </p:sp>
    </p:spTree>
    <p:extLst>
      <p:ext uri="{BB962C8B-B14F-4D97-AF65-F5344CB8AC3E}">
        <p14:creationId xmlns:p14="http://schemas.microsoft.com/office/powerpoint/2010/main" val="4072739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13</a:t>
            </a:fld>
            <a:endParaRPr lang="en-US" altLang="en-US" sz="120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only scenario we might think of is that kids/parents with a particular SES might be more apt to both</a:t>
            </a:r>
            <a:r>
              <a:rPr lang="en-US" altLang="en-US" baseline="0" dirty="0" smtClean="0"/>
              <a:t> leave the country and to get/not get the vaccine.  We have depicted these relationships here.  We cannot, however, see how there would be a connection between autism and retention.  While perhaps kids with an autism diagnosis might be more apt to leave the country (say, to get therapy), because this is after the autism diagnosis, it will not cause bias.  Once autism is diagnosed, it is recorded in the databases, and the affected child’s follow-up is over.  The only other way we could make this connection is if those kids </a:t>
            </a:r>
            <a:r>
              <a:rPr lang="en-US" altLang="en-US" dirty="0" smtClean="0"/>
              <a:t>who were developing autism</a:t>
            </a:r>
            <a:r>
              <a:rPr lang="en-US" altLang="en-US" baseline="0" dirty="0" smtClean="0"/>
              <a:t> </a:t>
            </a:r>
            <a:r>
              <a:rPr lang="en-US" altLang="en-US" dirty="0" smtClean="0"/>
              <a:t>symptoms but</a:t>
            </a:r>
            <a:r>
              <a:rPr lang="en-US" altLang="en-US" baseline="0" dirty="0" smtClean="0"/>
              <a:t> who were not</a:t>
            </a:r>
            <a:r>
              <a:rPr lang="en-US" altLang="en-US" dirty="0" smtClean="0"/>
              <a:t> yet diagnosed are selectively moving out of the country to get treatment.  We don’t think this is likely.  It is hard to imagine people leaving the country for treatment</a:t>
            </a:r>
            <a:r>
              <a:rPr lang="en-US" altLang="en-US" baseline="0" dirty="0" smtClean="0"/>
              <a:t> if they did not have a diagnosis.  </a:t>
            </a:r>
            <a:endParaRPr lang="en-US" altLang="en-US" dirty="0" smtClean="0"/>
          </a:p>
          <a:p>
            <a:endParaRPr lang="en-US" altLang="en-US" dirty="0" smtClean="0"/>
          </a:p>
          <a:p>
            <a:r>
              <a:rPr lang="en-US" altLang="en-US" dirty="0" smtClean="0"/>
              <a:t>Hence, we don’t think that a DAG depicting selection</a:t>
            </a:r>
            <a:r>
              <a:rPr lang="en-US" altLang="en-US" baseline="0" dirty="0" smtClean="0"/>
              <a:t> bias related to losses to follow-up is likely.  We continue to also show the box and stick figure with equally shaded arrows.  </a:t>
            </a:r>
            <a:r>
              <a:rPr lang="en-US" altLang="en-US" dirty="0" smtClean="0"/>
              <a:t>Now, you can see the equivalence of these two approaches of thinking about selection bias.  </a:t>
            </a:r>
          </a:p>
          <a:p>
            <a:endParaRPr lang="en-US" altLang="en-US" dirty="0" smtClean="0"/>
          </a:p>
          <a:p>
            <a:endParaRPr lang="en-US" altLang="en-US" dirty="0" smtClean="0"/>
          </a:p>
        </p:txBody>
      </p:sp>
    </p:spTree>
    <p:extLst>
      <p:ext uri="{BB962C8B-B14F-4D97-AF65-F5344CB8AC3E}">
        <p14:creationId xmlns:p14="http://schemas.microsoft.com/office/powerpoint/2010/main" val="119647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14</a:t>
            </a:fld>
            <a:endParaRPr lang="en-US" altLang="en-US" sz="120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Is there a third mechanism? </a:t>
            </a:r>
          </a:p>
          <a:p>
            <a:endParaRPr lang="en-US" altLang="en-US" dirty="0" smtClean="0"/>
          </a:p>
          <a:p>
            <a:r>
              <a:rPr lang="en-US" altLang="en-US" dirty="0" smtClean="0"/>
              <a:t>How about the deaths or the</a:t>
            </a:r>
            <a:r>
              <a:rPr lang="en-US" altLang="en-US" baseline="0" dirty="0" smtClean="0"/>
              <a:t> development of a short list of disorders, for example, tuberous sclerosis, which are associated with autism</a:t>
            </a:r>
            <a:r>
              <a:rPr lang="en-US" altLang="en-US" dirty="0" smtClean="0"/>
              <a:t>?  These are competing events.  It is conceivable that some underlying host factor, like genetic</a:t>
            </a:r>
            <a:r>
              <a:rPr lang="en-US" altLang="en-US" baseline="0" dirty="0" smtClean="0"/>
              <a:t> factors,</a:t>
            </a:r>
            <a:r>
              <a:rPr lang="en-US" altLang="en-US" dirty="0" smtClean="0"/>
              <a:t> is responsible for both autism and death, which are competing events.  The deaths then take the kids out of observation. When we condition upon those in the analysis, it is conditioning upon a descendant of a collider, which actually produces the same effect as conditioning on a collider.  Is this structure possible?  Well, probably not, because we are not aware of how MMR is causing deaths.  MMR has been accused of a lot of things but not overt mortality.  One might say that MMR is actually supposed to prevent infectious disease and hence it must be associated with death.  However, given the high penetrance of vaccination these days, there is a lot of herd immunity where even non-vaccinated persons are protected against getting the vaccine-targeted diseases.  In other words, it is hard to see how MMR is causally associated with death.</a:t>
            </a:r>
          </a:p>
          <a:p>
            <a:endParaRPr lang="en-US" altLang="en-US" dirty="0" smtClean="0"/>
          </a:p>
          <a:p>
            <a:r>
              <a:rPr lang="en-US" altLang="en-US" dirty="0" smtClean="0"/>
              <a:t>Hence, we would have to make this edge disappear and conclude that the competing events are not causing selection bias.   Again, equal selection probabilities means no selection bias using the box and stick paradigm.  </a:t>
            </a:r>
          </a:p>
          <a:p>
            <a:endParaRPr lang="en-US" altLang="en-US" dirty="0" smtClean="0"/>
          </a:p>
          <a:p>
            <a:r>
              <a:rPr lang="en-US" altLang="en-US" dirty="0" smtClean="0"/>
              <a:t>----</a:t>
            </a:r>
          </a:p>
          <a:p>
            <a:r>
              <a:rPr lang="en-US" altLang="en-US" dirty="0" smtClean="0"/>
              <a:t>Advanced</a:t>
            </a:r>
            <a:r>
              <a:rPr lang="en-US" altLang="en-US" baseline="0" dirty="0" smtClean="0"/>
              <a:t> notes:</a:t>
            </a:r>
          </a:p>
          <a:p>
            <a:pPr marL="228600" indent="-228600">
              <a:buAutoNum type="arabicPeriod"/>
            </a:pPr>
            <a:r>
              <a:rPr lang="en-US" altLang="en-US" dirty="0" smtClean="0"/>
              <a:t>Consider if the edge from MMR to other disorders did exist by a mechanism of MMR reducing mortality.  Try to figure out the direction of the resultant bias.  This is</a:t>
            </a:r>
            <a:r>
              <a:rPr lang="en-US" altLang="en-US" baseline="0" dirty="0" smtClean="0"/>
              <a:t> </a:t>
            </a:r>
            <a:r>
              <a:rPr lang="en-US" altLang="en-US" dirty="0" smtClean="0"/>
              <a:t>hard without knowing the direction of the genetic factors association with retention and autism.</a:t>
            </a:r>
          </a:p>
          <a:p>
            <a:pPr marL="228600" indent="-228600">
              <a:buAutoNum type="arabicPeriod"/>
            </a:pPr>
            <a:endParaRPr lang="en-US" altLang="en-US" dirty="0" smtClean="0"/>
          </a:p>
          <a:p>
            <a:pPr marL="228600" indent="-228600">
              <a:buAutoNum type="arabicPeriod"/>
            </a:pPr>
            <a:r>
              <a:rPr lang="en-US" altLang="en-US" dirty="0" smtClean="0"/>
              <a:t>It</a:t>
            </a:r>
            <a:r>
              <a:rPr lang="en-US" altLang="en-US" baseline="0" dirty="0" smtClean="0"/>
              <a:t> would be good find an example from the </a:t>
            </a:r>
            <a:r>
              <a:rPr lang="en-US" altLang="en-US" dirty="0" smtClean="0"/>
              <a:t>literature of mortality of vaccine preventable conditions and if those vaccinated are truly protected compared to non vaccinated. With</a:t>
            </a:r>
            <a:r>
              <a:rPr lang="en-US" altLang="en-US" baseline="0" dirty="0" smtClean="0"/>
              <a:t> herd immunity, this may be hard to find. </a:t>
            </a:r>
            <a:endParaRPr lang="en-US" altLang="en-US" dirty="0" smtClean="0"/>
          </a:p>
        </p:txBody>
      </p:sp>
    </p:spTree>
    <p:extLst>
      <p:ext uri="{BB962C8B-B14F-4D97-AF65-F5344CB8AC3E}">
        <p14:creationId xmlns:p14="http://schemas.microsoft.com/office/powerpoint/2010/main" val="852830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8235CA2F-9164-49D3-9EB2-C0AEF1F1B417}" type="slidenum">
              <a:rPr lang="en-US" altLang="en-US" sz="1200"/>
              <a:pPr/>
              <a:t>15</a:t>
            </a:fld>
            <a:endParaRPr lang="en-US" altLang="en-US" sz="1200"/>
          </a:p>
        </p:txBody>
      </p:sp>
      <p:sp>
        <p:nvSpPr>
          <p:cNvPr id="39939" name="Rectangle 2"/>
          <p:cNvSpPr>
            <a:spLocks noGrp="1" noRot="1" noChangeAspect="1" noChangeArrowheads="1" noTextEdit="1"/>
          </p:cNvSpPr>
          <p:nvPr>
            <p:ph type="sldImg"/>
          </p:nvPr>
        </p:nvSpPr>
        <p:spPr>
          <a:xfrm>
            <a:off x="884238" y="695325"/>
            <a:ext cx="5222875" cy="3481388"/>
          </a:xfrm>
          <a:ln/>
        </p:spPr>
      </p:sp>
      <p:sp>
        <p:nvSpPr>
          <p:cNvPr id="39940"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the measurements?  Let’s</a:t>
            </a:r>
            <a:r>
              <a:rPr lang="en-US" altLang="en-US" baseline="0" dirty="0" smtClean="0"/>
              <a:t> start with exposure. </a:t>
            </a:r>
            <a:r>
              <a:rPr lang="en-US" altLang="en-US" dirty="0" smtClean="0"/>
              <a:t> If there is a problem, it is likely in the realm of sensitivity.  Prior to 1996, the recording of vaccination in the kids was done through linkage with their adult caregiver.  It</a:t>
            </a:r>
            <a:r>
              <a:rPr lang="en-US" altLang="en-US" baseline="0" dirty="0" smtClean="0"/>
              <a:t> s</a:t>
            </a:r>
            <a:r>
              <a:rPr lang="en-US" altLang="en-US" dirty="0" smtClean="0"/>
              <a:t>eems to me that this may result in missing the recording of some vaccinations.  It is hard to know how often did this happen, but pediatricians are busy, and we have to believe that this occurred to some extent.  If it did happen, we believe</a:t>
            </a:r>
            <a:r>
              <a:rPr lang="en-US" altLang="en-US" baseline="0" dirty="0" smtClean="0"/>
              <a:t> this would be non-differential with respect to outcome.  We also think it is independent with respect to outcome because the processes to make these measurements appear to be unrelated.  If this is the case, </a:t>
            </a:r>
            <a:r>
              <a:rPr lang="en-US" altLang="en-US" dirty="0" smtClean="0"/>
              <a:t>what would have been the manifestation or direction of the bias?  Towards the null.</a:t>
            </a:r>
          </a:p>
          <a:p>
            <a:endParaRPr lang="en-US" altLang="en-US" dirty="0" smtClean="0"/>
          </a:p>
        </p:txBody>
      </p:sp>
    </p:spTree>
    <p:extLst>
      <p:ext uri="{BB962C8B-B14F-4D97-AF65-F5344CB8AC3E}">
        <p14:creationId xmlns:p14="http://schemas.microsoft.com/office/powerpoint/2010/main" val="61604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5C1F47D-D0A0-4F31-BC4D-24C91EE8FC95}" type="slidenum">
              <a:rPr lang="en-US" altLang="en-US" sz="1200"/>
              <a:pPr/>
              <a:t>16</a:t>
            </a:fld>
            <a:endParaRPr lang="en-US" altLang="en-US" sz="1200"/>
          </a:p>
        </p:txBody>
      </p:sp>
      <p:sp>
        <p:nvSpPr>
          <p:cNvPr id="40963" name="Rectangle 2"/>
          <p:cNvSpPr>
            <a:spLocks noGrp="1" noRot="1" noChangeAspect="1" noChangeArrowheads="1" noTextEdit="1"/>
          </p:cNvSpPr>
          <p:nvPr>
            <p:ph type="sldImg"/>
          </p:nvPr>
        </p:nvSpPr>
        <p:spPr>
          <a:xfrm>
            <a:off x="884238" y="695325"/>
            <a:ext cx="5222875" cy="3481388"/>
          </a:xfrm>
          <a:ln/>
        </p:spPr>
      </p:sp>
      <p:sp>
        <p:nvSpPr>
          <p:cNvPr id="40964"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also cannot rule out problems in specificity,</a:t>
            </a:r>
            <a:r>
              <a:rPr lang="en-US" altLang="en-US" baseline="0" dirty="0" smtClean="0"/>
              <a:t> again caused by administrative mistakes in vaccination linkage.</a:t>
            </a:r>
            <a:r>
              <a:rPr lang="en-US" altLang="en-US" dirty="0" smtClean="0"/>
              <a:t> Perhaps the linkage was done incorrectly in some cases.  We would term this independent</a:t>
            </a:r>
            <a:r>
              <a:rPr lang="en-US" altLang="en-US" baseline="0" dirty="0" smtClean="0"/>
              <a:t> with respect to other measurements and non-differential.  </a:t>
            </a:r>
            <a:r>
              <a:rPr lang="en-US" altLang="en-US" dirty="0" smtClean="0"/>
              <a:t>Again, the manifestation would be bias towards the null.  </a:t>
            </a:r>
          </a:p>
          <a:p>
            <a:endParaRPr lang="en-US" altLang="en-US" dirty="0" smtClean="0"/>
          </a:p>
          <a:p>
            <a:r>
              <a:rPr lang="en-US" altLang="en-US" dirty="0" smtClean="0"/>
              <a:t>It is hard to know the magnitude of this, but we don’t expect that it is large.  </a:t>
            </a:r>
          </a:p>
          <a:p>
            <a:endParaRPr lang="en-US" altLang="en-US" dirty="0" smtClean="0"/>
          </a:p>
          <a:p>
            <a:r>
              <a:rPr lang="en-US" altLang="en-US" dirty="0" smtClean="0"/>
              <a:t>What could have been to evaluate this?  It would have been nice to do a small validation study of the measurement by doing a chart review and comparison with the computer database. </a:t>
            </a:r>
          </a:p>
          <a:p>
            <a:endParaRPr lang="en-US" altLang="en-US" dirty="0" smtClean="0"/>
          </a:p>
          <a:p>
            <a:endParaRPr lang="en-US" altLang="en-US" dirty="0" smtClean="0"/>
          </a:p>
          <a:p>
            <a:r>
              <a:rPr lang="en-US" altLang="en-US" dirty="0" smtClean="0"/>
              <a:t>What about these biases to the null?  This is not what the authors want to see when they are trying later</a:t>
            </a:r>
            <a:r>
              <a:rPr lang="en-US" altLang="en-US" baseline="0" dirty="0" smtClean="0"/>
              <a:t> claim that they have </a:t>
            </a:r>
            <a:r>
              <a:rPr lang="en-US" altLang="en-US" dirty="0" smtClean="0"/>
              <a:t>proved the null.  The answer is that they should feel a bit nervous.</a:t>
            </a:r>
            <a:r>
              <a:rPr lang="en-US" altLang="en-US" baseline="0" dirty="0" smtClean="0"/>
              <a:t>  </a:t>
            </a:r>
            <a:endParaRPr lang="en-US" altLang="en-US" dirty="0" smtClean="0"/>
          </a:p>
          <a:p>
            <a:endParaRPr lang="en-US" altLang="en-US" dirty="0" smtClean="0"/>
          </a:p>
        </p:txBody>
      </p:sp>
    </p:spTree>
    <p:extLst>
      <p:ext uri="{BB962C8B-B14F-4D97-AF65-F5344CB8AC3E}">
        <p14:creationId xmlns:p14="http://schemas.microsoft.com/office/powerpoint/2010/main" val="1441193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5DB499D-30E0-490B-B796-6D07D507C360}" type="slidenum">
              <a:rPr lang="en-US" altLang="en-US" sz="1200"/>
              <a:pPr/>
              <a:t>17</a:t>
            </a:fld>
            <a:endParaRPr lang="en-US" altLang="en-US" sz="1200"/>
          </a:p>
        </p:txBody>
      </p:sp>
      <p:sp>
        <p:nvSpPr>
          <p:cNvPr id="41987" name="Rectangle 2"/>
          <p:cNvSpPr>
            <a:spLocks noGrp="1" noRot="1" noChangeAspect="1" noChangeArrowheads="1" noTextEdit="1"/>
          </p:cNvSpPr>
          <p:nvPr>
            <p:ph type="sldImg"/>
          </p:nvPr>
        </p:nvSpPr>
        <p:spPr>
          <a:xfrm>
            <a:off x="884238" y="695325"/>
            <a:ext cx="5222875" cy="3481388"/>
          </a:xfrm>
          <a:ln/>
        </p:spPr>
      </p:sp>
      <p:sp>
        <p:nvSpPr>
          <p:cNvPr id="4198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8" tIns="44579" rIns="89158" bIns="44579"/>
          <a:lstStyle/>
          <a:p>
            <a:r>
              <a:rPr lang="en-US" altLang="en-US" dirty="0" smtClean="0"/>
              <a:t>How about the outcome measurement?  The authors used the Danish Psychiatric Central Register.  How did diagnoses get in this register? </a:t>
            </a:r>
            <a:r>
              <a:rPr lang="en-US" sz="1200" b="0" i="0" u="none" strike="noStrike" kern="1200" baseline="0" dirty="0" smtClean="0">
                <a:solidFill>
                  <a:schemeClr val="tx1"/>
                </a:solidFill>
                <a:latin typeface="Times New Roman" pitchFamily="18" charset="0"/>
                <a:ea typeface="+mn-ea"/>
                <a:cs typeface="+mn-cs"/>
              </a:rPr>
              <a:t>In Denmark, children are referred to specialists in child psychiatry by general practitioners, schools, and psychologists if autism is suspected. Only specialists in child psychiatry diagnose autism and assign a diagnostic code, and all diagnoses are recorded in the Danish Psychiatric Central Register. </a:t>
            </a:r>
            <a:endParaRPr lang="en-US" altLang="en-US" dirty="0" smtClean="0"/>
          </a:p>
          <a:p>
            <a:endParaRPr lang="en-US" altLang="en-US" dirty="0" smtClean="0"/>
          </a:p>
          <a:p>
            <a:r>
              <a:rPr lang="en-US" altLang="en-US" dirty="0" smtClean="0"/>
              <a:t>What was done by the authors to get some sense of the accuracy of the autism diagnoses?  The text</a:t>
            </a:r>
            <a:r>
              <a:rPr lang="en-US" altLang="en-US" baseline="0" dirty="0" smtClean="0"/>
              <a:t> reads:  “We</a:t>
            </a:r>
            <a:r>
              <a:rPr lang="en-US" altLang="en-US" dirty="0" smtClean="0"/>
              <a:t> </a:t>
            </a:r>
            <a:r>
              <a:rPr lang="en-US" sz="1200" b="0" i="0" u="none" strike="noStrike" kern="1200" baseline="0" dirty="0" smtClean="0">
                <a:solidFill>
                  <a:schemeClr val="tx1"/>
                </a:solidFill>
                <a:latin typeface="Times New Roman" pitchFamily="18" charset="0"/>
                <a:ea typeface="+mn-ea"/>
                <a:cs typeface="+mn-cs"/>
              </a:rPr>
              <a:t>performed an extensive record review for 40 children with autistic disorder (13 percent of all the children with autistic disorder) to validate the diagnosis of autism. A consultant in child psychiatry with expertise in autism examined the medical records. Thirty-seven of the children (92 percent) met the operational criteria for autistic disorder according to a systematic coding scheme developed by the Centers for Disease Control and Prevention for surveillance of autism</a:t>
            </a:r>
          </a:p>
          <a:p>
            <a:r>
              <a:rPr lang="en-US" sz="1200" b="0" i="0" u="none" strike="noStrike" kern="1200" baseline="0" dirty="0" smtClean="0">
                <a:solidFill>
                  <a:schemeClr val="tx1"/>
                </a:solidFill>
                <a:latin typeface="Times New Roman" pitchFamily="18" charset="0"/>
                <a:ea typeface="+mn-ea"/>
                <a:cs typeface="+mn-cs"/>
              </a:rPr>
              <a:t>and used in a prevalence study in Brick Township, New Jersey. The three children who did not meet the criteria for autistic disorder were all classified as having other autistic-spectrum disorders. For two of the children, the diagnosis of autistic disorder was questionable because of profound intellectual impairment. For the third child, we did not have information about the onset of symptoms before the age of three years, which is a prerequisite for the diagnosis</a:t>
            </a:r>
          </a:p>
          <a:p>
            <a:r>
              <a:rPr lang="en-US" sz="1200" b="0" i="0" u="none" strike="noStrike" kern="1200" baseline="0" dirty="0" smtClean="0">
                <a:solidFill>
                  <a:schemeClr val="tx1"/>
                </a:solidFill>
                <a:latin typeface="Times New Roman" pitchFamily="18" charset="0"/>
                <a:ea typeface="+mn-ea"/>
                <a:cs typeface="+mn-cs"/>
              </a:rPr>
              <a:t>of autistic disorder.”</a:t>
            </a:r>
            <a:endParaRPr lang="en-US" altLang="en-US" dirty="0" smtClean="0"/>
          </a:p>
          <a:p>
            <a:endParaRPr lang="en-US" altLang="en-US" dirty="0" smtClean="0"/>
          </a:p>
          <a:p>
            <a:r>
              <a:rPr lang="en-US" altLang="en-US" dirty="0" smtClean="0"/>
              <a:t>What is this entity, 37 divided by 40?  This is positive predictive value.  </a:t>
            </a:r>
          </a:p>
          <a:p>
            <a:endParaRPr lang="en-US" altLang="en-US" dirty="0" smtClean="0"/>
          </a:p>
          <a:p>
            <a:r>
              <a:rPr lang="en-US" altLang="en-US" dirty="0" smtClean="0"/>
              <a:t>What if we scaled this sample of 40 up to the entire study population?</a:t>
            </a:r>
          </a:p>
          <a:p>
            <a:endParaRPr lang="en-US" altLang="en-US" dirty="0" smtClean="0"/>
          </a:p>
          <a:p>
            <a:endParaRPr lang="en-US" altLang="en-US" dirty="0" smtClean="0"/>
          </a:p>
          <a:p>
            <a:r>
              <a:rPr lang="en-US" altLang="en-US" dirty="0" smtClean="0"/>
              <a:t>Now, let’s say that the true prevalence of autism is as high as 1 in 100, a number claimed in some studies.  Here is the 2x2 table.  Anytime you have so few cases diagnosed in such a large population, you know the specificity must be very high.  </a:t>
            </a:r>
          </a:p>
          <a:p>
            <a:endParaRPr lang="en-US" altLang="en-US" dirty="0" smtClean="0"/>
          </a:p>
          <a:p>
            <a:r>
              <a:rPr lang="en-US" altLang="en-US" dirty="0" smtClean="0"/>
              <a:t>The other issue with outcome is that autism may be several different diseases.  Given that there is no single diagnostic test, what is clinically said to be autism</a:t>
            </a:r>
            <a:r>
              <a:rPr lang="en-US" altLang="en-US" baseline="0" dirty="0" smtClean="0"/>
              <a:t> </a:t>
            </a:r>
            <a:r>
              <a:rPr lang="en-US" altLang="en-US" dirty="0" smtClean="0"/>
              <a:t>could be considered as a composite outcome.  Hence, for the real autism that is caused by vaccine, the outcome as currently constituted could be considered non-specific (with attendant bias towards the null).  </a:t>
            </a:r>
          </a:p>
          <a:p>
            <a:endParaRPr lang="en-US" altLang="en-US" dirty="0" smtClean="0"/>
          </a:p>
        </p:txBody>
      </p:sp>
    </p:spTree>
    <p:extLst>
      <p:ext uri="{BB962C8B-B14F-4D97-AF65-F5344CB8AC3E}">
        <p14:creationId xmlns:p14="http://schemas.microsoft.com/office/powerpoint/2010/main" val="2230266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E0EC43A-2A55-43E4-8696-1E1DE05D8C0C}" type="slidenum">
              <a:rPr lang="en-US" altLang="en-US" sz="1200"/>
              <a:pPr/>
              <a:t>18</a:t>
            </a:fld>
            <a:endParaRPr lang="en-US" altLang="en-US" sz="1200"/>
          </a:p>
        </p:txBody>
      </p:sp>
      <p:sp>
        <p:nvSpPr>
          <p:cNvPr id="43011" name="Rectangle 2"/>
          <p:cNvSpPr>
            <a:spLocks noGrp="1" noRot="1" noChangeAspect="1" noChangeArrowheads="1" noTextEdit="1"/>
          </p:cNvSpPr>
          <p:nvPr>
            <p:ph type="sldImg"/>
          </p:nvPr>
        </p:nvSpPr>
        <p:spPr>
          <a:xfrm>
            <a:off x="884238" y="695325"/>
            <a:ext cx="5222875" cy="3481388"/>
          </a:xfrm>
          <a:ln/>
        </p:spPr>
      </p:sp>
      <p:sp>
        <p:nvSpPr>
          <p:cNvPr id="4301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there are likely</a:t>
            </a:r>
            <a:r>
              <a:rPr lang="en-US" altLang="en-US" baseline="0" dirty="0" smtClean="0"/>
              <a:t> sensitivity problems but very minimal specificity problems.  </a:t>
            </a:r>
            <a:r>
              <a:rPr lang="en-US" altLang="en-US" dirty="0" smtClean="0"/>
              <a:t>If the misclassification due to sensitivity is non-differential</a:t>
            </a:r>
            <a:r>
              <a:rPr lang="en-US" altLang="en-US" baseline="0" dirty="0" smtClean="0"/>
              <a:t> with respect to exposure, we expect a bias towards the null.  However, b</a:t>
            </a:r>
            <a:r>
              <a:rPr lang="en-US" altLang="en-US" dirty="0" smtClean="0"/>
              <a:t>ecause of the very high specificity, the degree of bias is very minimal. </a:t>
            </a:r>
          </a:p>
        </p:txBody>
      </p:sp>
    </p:spTree>
    <p:extLst>
      <p:ext uri="{BB962C8B-B14F-4D97-AF65-F5344CB8AC3E}">
        <p14:creationId xmlns:p14="http://schemas.microsoft.com/office/powerpoint/2010/main" val="1592252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B860291-1260-408B-88F9-6943B22F5335}" type="slidenum">
              <a:rPr lang="en-US" altLang="en-US" sz="1200"/>
              <a:pPr/>
              <a:t>19</a:t>
            </a:fld>
            <a:endParaRPr lang="en-US" altLang="en-US" sz="1200"/>
          </a:p>
        </p:txBody>
      </p:sp>
      <p:sp>
        <p:nvSpPr>
          <p:cNvPr id="44035" name="Rectangle 2"/>
          <p:cNvSpPr>
            <a:spLocks noGrp="1" noRot="1" noChangeAspect="1" noChangeArrowheads="1" noTextEdit="1"/>
          </p:cNvSpPr>
          <p:nvPr>
            <p:ph type="sldImg"/>
          </p:nvPr>
        </p:nvSpPr>
        <p:spPr>
          <a:xfrm>
            <a:off x="884238" y="695325"/>
            <a:ext cx="5222875" cy="3481388"/>
          </a:xfrm>
          <a:ln/>
        </p:spPr>
      </p:sp>
      <p:sp>
        <p:nvSpPr>
          <p:cNvPr id="4403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However, what if misclassification of outcome was differential?  What would the manifestations</a:t>
            </a:r>
            <a:r>
              <a:rPr lang="en-US" altLang="en-US" baseline="0" dirty="0" smtClean="0"/>
              <a:t> </a:t>
            </a:r>
            <a:r>
              <a:rPr lang="en-US" altLang="en-US" dirty="0" smtClean="0"/>
              <a:t>be?</a:t>
            </a:r>
          </a:p>
          <a:p>
            <a:endParaRPr lang="en-US" altLang="en-US" dirty="0" smtClean="0"/>
          </a:p>
          <a:p>
            <a:r>
              <a:rPr lang="en-US" altLang="en-US" dirty="0" smtClean="0"/>
              <a:t>Our guess is that specificity is not affected.  Very</a:t>
            </a:r>
            <a:r>
              <a:rPr lang="en-US" altLang="en-US" baseline="0" dirty="0" smtClean="0"/>
              <a:t> few people without autism are getting falsely diagnosed. </a:t>
            </a:r>
            <a:r>
              <a:rPr lang="en-US" altLang="en-US" dirty="0" smtClean="0"/>
              <a:t>If there is differential misclassification of outcome, we think it would affect sensitivity.  That is, we might expect less sensitive diagnosis among the non-vaccinated perhaps because they are not “in care” as  much as the vaccinated kids or perhaps because psychiatrists were more likely to diagnose clinically borderline, but yet true, cases in the vaccinated as compared to unvaccinated if they were aware of the vaccine hypothesis.  Were they aware of the vaccine autism hypothesis?  The first paper regarding MMR and autism came out in 1998 but even before this there was general suspicion about vaccines.  If this scenario</a:t>
            </a:r>
            <a:r>
              <a:rPr lang="en-US" altLang="en-US" baseline="0" dirty="0" smtClean="0"/>
              <a:t> </a:t>
            </a:r>
            <a:r>
              <a:rPr lang="en-US" altLang="en-US" dirty="0" smtClean="0"/>
              <a:t>was operative, what would the manifestation be?  It would be a bias away from the null, towards a positive effect of MMR on autism. Because ultimately the analysis did not show this result, it does not threaten the final inference.  </a:t>
            </a:r>
          </a:p>
        </p:txBody>
      </p:sp>
    </p:spTree>
    <p:extLst>
      <p:ext uri="{BB962C8B-B14F-4D97-AF65-F5344CB8AC3E}">
        <p14:creationId xmlns:p14="http://schemas.microsoft.com/office/powerpoint/2010/main" val="3511157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20</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confounding?  Here is a simplified DAG again</a:t>
            </a:r>
            <a:r>
              <a:rPr lang="en-US" altLang="en-US" baseline="0" dirty="0" smtClean="0"/>
              <a:t> (it is simplified in that we have not attempted to draw any edges between the covariates other than exposure and disease).</a:t>
            </a:r>
            <a:r>
              <a:rPr lang="en-US" altLang="en-US" dirty="0" smtClean="0"/>
              <a:t>  On the top are the measured factors.   Red means that we</a:t>
            </a:r>
            <a:r>
              <a:rPr lang="en-US" altLang="en-US" baseline="0" dirty="0" smtClean="0"/>
              <a:t> are </a:t>
            </a:r>
            <a:r>
              <a:rPr lang="en-US" altLang="en-US" dirty="0" smtClean="0"/>
              <a:t>unsure about the causal relationships existing; thus,</a:t>
            </a:r>
            <a:r>
              <a:rPr lang="en-US" altLang="en-US" baseline="0" dirty="0" smtClean="0"/>
              <a:t> the parents of these edges</a:t>
            </a:r>
            <a:r>
              <a:rPr lang="en-US" altLang="en-US" dirty="0" smtClean="0"/>
              <a:t> are factors that we might place on the B list.   The child’s age is the only factor we feel sure about;</a:t>
            </a:r>
            <a:r>
              <a:rPr lang="en-US" altLang="en-US" baseline="0" dirty="0" smtClean="0"/>
              <a:t> it is the only factor on the A list.</a:t>
            </a:r>
            <a:r>
              <a:rPr lang="en-US" altLang="en-US" dirty="0" smtClean="0"/>
              <a:t> We know that age affects when you get vaccinated and it also affects when you will get diagnosed with autism.  </a:t>
            </a:r>
          </a:p>
          <a:p>
            <a:endParaRPr lang="en-US" altLang="en-US" dirty="0" smtClean="0"/>
          </a:p>
          <a:p>
            <a:r>
              <a:rPr lang="en-US" altLang="en-US" dirty="0" smtClean="0"/>
              <a:t>Is there any downside for adjusting for all of these B</a:t>
            </a:r>
            <a:r>
              <a:rPr lang="en-US" altLang="en-US" baseline="0" dirty="0" smtClean="0"/>
              <a:t> list factors</a:t>
            </a:r>
            <a:r>
              <a:rPr lang="en-US" altLang="en-US" dirty="0" smtClean="0"/>
              <a:t>?  Yes,</a:t>
            </a:r>
            <a:r>
              <a:rPr lang="en-US" altLang="en-US" baseline="0" dirty="0" smtClean="0"/>
              <a:t> t</a:t>
            </a:r>
            <a:r>
              <a:rPr lang="en-US" altLang="en-US" dirty="0" smtClean="0"/>
              <a:t>here might be a loss of precision.  This is an issue when we are trying to show no effect because the width of the confidence interval is critical.  We wonder what the confidence interval would have been without adjusting for all of this stuff (other than age). </a:t>
            </a:r>
          </a:p>
          <a:p>
            <a:endParaRPr lang="en-US" altLang="en-US" dirty="0" smtClean="0"/>
          </a:p>
          <a:p>
            <a:r>
              <a:rPr lang="en-US" altLang="en-US" dirty="0" smtClean="0"/>
              <a:t>On the bottom are unmeasured factors.  Here I have placed the generic “unknown confounders”, which can almost always be listed in any observational study.  Yet, there is one unmeasured confounder that we do know about and should be concerned about.   What is the chief and most concerning unmeasured confounder?  It is family history.  Why might this be the case?  Family history is causally related to autism.  That much is easy.  The other axis is that a family who has a family history of autism, perhaps in a sibling of the index child, might be less apt to get their next child vaccinated – if they bought into the vaccine-autism hypothesis or if they had a general suspicion about all medical interventions. In other words, the unvaccinated might become enriched for the highest risk children.  </a:t>
            </a:r>
          </a:p>
          <a:p>
            <a:endParaRPr lang="en-US" altLang="en-US" dirty="0" smtClean="0"/>
          </a:p>
          <a:p>
            <a:r>
              <a:rPr lang="en-US" altLang="en-US" dirty="0" smtClean="0"/>
              <a:t>What is the manifestation of omitting family history?  It will underestimate the risk of the vaccine.  This</a:t>
            </a:r>
            <a:r>
              <a:rPr lang="en-US" altLang="en-US" baseline="0" dirty="0" smtClean="0"/>
              <a:t> is termed n</a:t>
            </a:r>
            <a:r>
              <a:rPr lang="en-US" altLang="en-US" dirty="0" smtClean="0"/>
              <a:t>egative confounding.  </a:t>
            </a:r>
          </a:p>
          <a:p>
            <a:endParaRPr lang="en-US" altLang="en-US" dirty="0" smtClean="0"/>
          </a:p>
          <a:p>
            <a:r>
              <a:rPr lang="en-US" altLang="en-US" dirty="0" smtClean="0"/>
              <a:t>Is there any data we can examine to evaluate whether parents with a family history of autism were withholding</a:t>
            </a:r>
            <a:r>
              <a:rPr lang="en-US" altLang="en-US" baseline="0" dirty="0" smtClean="0"/>
              <a:t> </a:t>
            </a:r>
            <a:r>
              <a:rPr lang="en-US" altLang="en-US" dirty="0" smtClean="0"/>
              <a:t>MMR for the index children?  The data at the bottom of Table 2 shows that if those with family history were withholding MMR, then they should have been doing this the most when the news of the Wakefield article broke in 1998.  If this were the case, the vaccinated should have been depleted of the highest risk and thus we would have expected to see a lower rate ratio in that latter period, but we don’t.  In other words, we would have expected to see an elevated IRR in the early time period (early 1990’s) which would then become attenuated in 1998.  This did not happen.  This leads us to believe that this was not a substantial confounder. </a:t>
            </a:r>
          </a:p>
          <a:p>
            <a:endParaRPr lang="en-US" altLang="en-US" dirty="0" smtClean="0"/>
          </a:p>
          <a:p>
            <a:r>
              <a:rPr lang="en-US" altLang="en-US" dirty="0" smtClean="0"/>
              <a:t>However, what if there was general concern about vaccines throughout the study period and was causing negative confounding throughout, and that last </a:t>
            </a:r>
            <a:r>
              <a:rPr lang="en-US" altLang="en-US" dirty="0" err="1" smtClean="0"/>
              <a:t>datapoint</a:t>
            </a:r>
            <a:r>
              <a:rPr lang="en-US" altLang="en-US" dirty="0" smtClean="0"/>
              <a:t> at the bottom of page 2 is just a random blip.  We will never know.  </a:t>
            </a:r>
          </a:p>
        </p:txBody>
      </p:sp>
    </p:spTree>
    <p:extLst>
      <p:ext uri="{BB962C8B-B14F-4D97-AF65-F5344CB8AC3E}">
        <p14:creationId xmlns:p14="http://schemas.microsoft.com/office/powerpoint/2010/main" val="6615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can succinctly</a:t>
            </a:r>
            <a:r>
              <a:rPr lang="en-US" baseline="0" dirty="0" smtClean="0"/>
              <a:t> state the research question?</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a:t>
            </a:fld>
            <a:endParaRPr lang="en-US"/>
          </a:p>
        </p:txBody>
      </p:sp>
    </p:spTree>
    <p:extLst>
      <p:ext uri="{BB962C8B-B14F-4D97-AF65-F5344CB8AC3E}">
        <p14:creationId xmlns:p14="http://schemas.microsoft.com/office/powerpoint/2010/main" val="221568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7D755D4-2246-438B-A24C-ABAEC3B6AB9D}" type="slidenum">
              <a:rPr lang="en-US" altLang="en-US" sz="1200"/>
              <a:pPr/>
              <a:t>21</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Is there any data we can examine to evaluate whether parents with a family history of autism were withholding</a:t>
            </a:r>
            <a:r>
              <a:rPr lang="en-US" altLang="en-US" baseline="0" dirty="0" smtClean="0"/>
              <a:t> </a:t>
            </a:r>
            <a:r>
              <a:rPr lang="en-US" altLang="en-US" dirty="0" smtClean="0"/>
              <a:t>MMR for the index children?  The data at the bottom of Table 2 shows that if those with family history were withholding MMR, then they should have been doing this the most when the news of the Wakefield article broke in </a:t>
            </a:r>
            <a:r>
              <a:rPr lang="en-US" altLang="en-US" dirty="0" smtClean="0"/>
              <a:t>February</a:t>
            </a:r>
            <a:r>
              <a:rPr lang="en-US" altLang="en-US" baseline="0" dirty="0" smtClean="0"/>
              <a:t> </a:t>
            </a:r>
            <a:r>
              <a:rPr lang="en-US" altLang="en-US" dirty="0" smtClean="0"/>
              <a:t>1998</a:t>
            </a:r>
            <a:r>
              <a:rPr lang="en-US" altLang="en-US" dirty="0" smtClean="0"/>
              <a:t>.  If this were the case, the vaccinated should have been depleted of the highest risk and thus we would have expected to see a lower rate ratio in that latter </a:t>
            </a:r>
            <a:r>
              <a:rPr lang="en-US" altLang="en-US" dirty="0" smtClean="0"/>
              <a:t>(1997 –</a:t>
            </a:r>
            <a:r>
              <a:rPr lang="en-US" altLang="en-US" baseline="0" dirty="0" smtClean="0"/>
              <a:t> 1999) </a:t>
            </a:r>
            <a:r>
              <a:rPr lang="en-US" altLang="en-US" dirty="0" smtClean="0"/>
              <a:t>period</a:t>
            </a:r>
            <a:r>
              <a:rPr lang="en-US" altLang="en-US" dirty="0" smtClean="0"/>
              <a:t>, but we don’t. </a:t>
            </a:r>
            <a:r>
              <a:rPr lang="en-US" altLang="en-US" baseline="0" dirty="0" smtClean="0"/>
              <a:t> </a:t>
            </a:r>
            <a:r>
              <a:rPr lang="en-US" altLang="en-US" dirty="0" smtClean="0"/>
              <a:t>This </a:t>
            </a:r>
            <a:r>
              <a:rPr lang="en-US" altLang="en-US" dirty="0" smtClean="0"/>
              <a:t>leads us to believe that this was not a substantial confounder. </a:t>
            </a:r>
          </a:p>
          <a:p>
            <a:endParaRPr lang="en-US" altLang="en-US" dirty="0" smtClean="0"/>
          </a:p>
          <a:p>
            <a:endParaRPr lang="en-US" altLang="en-US" dirty="0" smtClean="0"/>
          </a:p>
        </p:txBody>
      </p:sp>
    </p:spTree>
    <p:extLst>
      <p:ext uri="{BB962C8B-B14F-4D97-AF65-F5344CB8AC3E}">
        <p14:creationId xmlns:p14="http://schemas.microsoft.com/office/powerpoint/2010/main" val="1735121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1388079B-08F1-4D91-86BA-EDCEFB7BC945}" type="slidenum">
              <a:rPr lang="en-US" altLang="en-US" sz="1200"/>
              <a:pPr/>
              <a:t>22</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dirty="0" smtClean="0"/>
              <a:t>One caveat:  perhaps negative confounding by FH was occurring throughout the time period, in which case all of the measures suffer from negative confounding.  </a:t>
            </a:r>
          </a:p>
          <a:p>
            <a:endParaRPr lang="en-US" altLang="en-US" dirty="0" smtClean="0"/>
          </a:p>
        </p:txBody>
      </p:sp>
    </p:spTree>
    <p:extLst>
      <p:ext uri="{BB962C8B-B14F-4D97-AF65-F5344CB8AC3E}">
        <p14:creationId xmlns:p14="http://schemas.microsoft.com/office/powerpoint/2010/main" val="3909628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23</a:t>
            </a:fld>
            <a:endParaRPr lang="en-US" altLang="en-US" sz="120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23</a:t>
            </a:fld>
            <a:endParaRPr lang="en-US" altLang="en-US" sz="120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smtClean="0"/>
              <a:t>Let’s move to the results.  Was the unadjusted measure of association reported?</a:t>
            </a:r>
          </a:p>
          <a:p>
            <a:endParaRPr lang="en-US" altLang="en-US" smtClean="0"/>
          </a:p>
        </p:txBody>
      </p:sp>
    </p:spTree>
    <p:extLst>
      <p:ext uri="{BB962C8B-B14F-4D97-AF65-F5344CB8AC3E}">
        <p14:creationId xmlns:p14="http://schemas.microsoft.com/office/powerpoint/2010/main" val="3582911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24</a:t>
            </a:fld>
            <a:endParaRPr lang="en-US" altLang="en-US" sz="120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24</a:t>
            </a:fld>
            <a:endParaRPr lang="en-US" altLang="en-US" sz="120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No, the unadjusted measure of association  was</a:t>
            </a:r>
            <a:r>
              <a:rPr lang="en-US" altLang="en-US" baseline="0" dirty="0" smtClean="0"/>
              <a:t> not reported. </a:t>
            </a:r>
            <a:endParaRPr lang="en-US" altLang="en-US" dirty="0" smtClean="0"/>
          </a:p>
          <a:p>
            <a:endParaRPr lang="en-US" altLang="en-US" dirty="0" smtClean="0"/>
          </a:p>
        </p:txBody>
      </p:sp>
    </p:spTree>
    <p:extLst>
      <p:ext uri="{BB962C8B-B14F-4D97-AF65-F5344CB8AC3E}">
        <p14:creationId xmlns:p14="http://schemas.microsoft.com/office/powerpoint/2010/main" val="473066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D350B4-B6CC-40E8-92E5-AD9264352896}" type="slidenum">
              <a:rPr lang="en-US" altLang="en-US" sz="1200"/>
              <a:pPr/>
              <a:t>25</a:t>
            </a:fld>
            <a:endParaRPr lang="en-US" altLang="en-US" sz="1200"/>
          </a:p>
        </p:txBody>
      </p:sp>
      <p:sp>
        <p:nvSpPr>
          <p:cNvPr id="5017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E5701F35-0642-46C1-A9FC-1694FD6DC910}" type="slidenum">
              <a:rPr lang="en-US" altLang="en-US" sz="1200"/>
              <a:pPr algn="r"/>
              <a:t>25</a:t>
            </a:fld>
            <a:endParaRPr lang="en-US" altLang="en-US" sz="1200"/>
          </a:p>
        </p:txBody>
      </p:sp>
      <p:sp>
        <p:nvSpPr>
          <p:cNvPr id="50180" name="Rectangle 2"/>
          <p:cNvSpPr>
            <a:spLocks noGrp="1" noRot="1" noChangeAspect="1" noChangeArrowheads="1" noTextEdit="1"/>
          </p:cNvSpPr>
          <p:nvPr>
            <p:ph type="sldImg"/>
          </p:nvPr>
        </p:nvSpPr>
        <p:spPr>
          <a:xfrm>
            <a:off x="884238" y="695325"/>
            <a:ext cx="5222875" cy="3481388"/>
          </a:xfrm>
          <a:ln/>
        </p:spPr>
      </p:sp>
      <p:sp>
        <p:nvSpPr>
          <p:cNvPr id="5018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What was the unadjusted measure of association?</a:t>
            </a:r>
          </a:p>
        </p:txBody>
      </p:sp>
    </p:spTree>
    <p:extLst>
      <p:ext uri="{BB962C8B-B14F-4D97-AF65-F5344CB8AC3E}">
        <p14:creationId xmlns:p14="http://schemas.microsoft.com/office/powerpoint/2010/main" val="4108249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7C29552-EC65-4EE3-9188-952CED1DB70D}" type="slidenum">
              <a:rPr lang="en-US" altLang="en-US" sz="1200"/>
              <a:pPr/>
              <a:t>26</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the unadjusted analysis looking at the effect of vaccine.   The tabula</a:t>
            </a:r>
            <a:r>
              <a:rPr lang="en-US" altLang="en-US" baseline="0" dirty="0" smtClean="0"/>
              <a:t>r structure </a:t>
            </a:r>
            <a:r>
              <a:rPr lang="en-US" altLang="en-US" dirty="0" smtClean="0"/>
              <a:t>can be reconstructed</a:t>
            </a:r>
            <a:r>
              <a:rPr lang="en-US" altLang="en-US" baseline="0" dirty="0" smtClean="0"/>
              <a:t> from the article.</a:t>
            </a:r>
            <a:endParaRPr lang="en-US" altLang="en-US" dirty="0" smtClean="0"/>
          </a:p>
        </p:txBody>
      </p:sp>
    </p:spTree>
    <p:extLst>
      <p:ext uri="{BB962C8B-B14F-4D97-AF65-F5344CB8AC3E}">
        <p14:creationId xmlns:p14="http://schemas.microsoft.com/office/powerpoint/2010/main" val="3604742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53C72A95-964A-4C5F-B76E-515088CAE441}" type="slidenum">
              <a:rPr lang="en-US" altLang="en-US" sz="1200"/>
              <a:pPr/>
              <a:t>27</a:t>
            </a:fld>
            <a:endParaRPr lang="en-US" altLang="en-US" sz="1200"/>
          </a:p>
        </p:txBody>
      </p:sp>
      <p:sp>
        <p:nvSpPr>
          <p:cNvPr id="52227"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03BE441A-F269-4472-B06B-1D49B9D00ECD}" type="slidenum">
              <a:rPr lang="en-US" altLang="en-US" sz="1200"/>
              <a:pPr algn="r"/>
              <a:t>27</a:t>
            </a:fld>
            <a:endParaRPr lang="en-US" altLang="en-US" sz="1200"/>
          </a:p>
        </p:txBody>
      </p:sp>
      <p:sp>
        <p:nvSpPr>
          <p:cNvPr id="52228" name="Rectangle 2"/>
          <p:cNvSpPr>
            <a:spLocks noGrp="1" noRot="1" noChangeAspect="1" noChangeArrowheads="1" noTextEdit="1"/>
          </p:cNvSpPr>
          <p:nvPr>
            <p:ph type="sldImg"/>
          </p:nvPr>
        </p:nvSpPr>
        <p:spPr>
          <a:xfrm>
            <a:off x="884238" y="695325"/>
            <a:ext cx="5222875" cy="3481388"/>
          </a:xfrm>
          <a:ln/>
        </p:spPr>
      </p:sp>
      <p:sp>
        <p:nvSpPr>
          <p:cNvPr id="52229"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Should the unadjusted measure of association been reported?  (There is no correct answer.  However, we</a:t>
            </a:r>
            <a:r>
              <a:rPr lang="en-US" altLang="en-US" baseline="0" dirty="0" smtClean="0"/>
              <a:t> believe that </a:t>
            </a:r>
            <a:r>
              <a:rPr lang="en-US" altLang="en-US" dirty="0" smtClean="0"/>
              <a:t>this was not just an oversight from the authors or the editors.  This was an intentional omission.)</a:t>
            </a:r>
          </a:p>
        </p:txBody>
      </p:sp>
    </p:spTree>
    <p:extLst>
      <p:ext uri="{BB962C8B-B14F-4D97-AF65-F5344CB8AC3E}">
        <p14:creationId xmlns:p14="http://schemas.microsoft.com/office/powerpoint/2010/main" val="4040159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369F838-0D5C-4E96-9AE3-ADBF5E24FCE5}" type="slidenum">
              <a:rPr lang="en-US" altLang="en-US" sz="1200"/>
              <a:pPr/>
              <a:t>28</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are “final” adjusted estimates.  Let us focus on just the outcome of autistic disorder.  Let’s walk through it.   What is it in words?</a:t>
            </a:r>
          </a:p>
          <a:p>
            <a:endParaRPr lang="en-US" altLang="en-US" dirty="0" smtClean="0"/>
          </a:p>
          <a:p>
            <a:r>
              <a:rPr lang="en-US" altLang="en-US" dirty="0" smtClean="0"/>
              <a:t>The main result is in the 4</a:t>
            </a:r>
            <a:r>
              <a:rPr lang="en-US" altLang="en-US" baseline="30000" dirty="0" smtClean="0"/>
              <a:t>th</a:t>
            </a:r>
            <a:r>
              <a:rPr lang="en-US" altLang="en-US" dirty="0" smtClean="0"/>
              <a:t> row.   Rate ratio = 0.92.  Who can interpret in words?  What is the range of measures of association that are compatible with the observed data?  </a:t>
            </a:r>
          </a:p>
          <a:p>
            <a:endParaRPr lang="en-US" altLang="en-US" dirty="0" smtClean="0"/>
          </a:p>
          <a:p>
            <a:r>
              <a:rPr lang="en-US" altLang="en-US" dirty="0" smtClean="0"/>
              <a:t>The blip at IRR of 1.38 merits mention at 6 to 11 months following vaccination.</a:t>
            </a:r>
          </a:p>
          <a:p>
            <a:endParaRPr lang="en-US" altLang="en-US" dirty="0" smtClean="0"/>
          </a:p>
        </p:txBody>
      </p:sp>
    </p:spTree>
    <p:extLst>
      <p:ext uri="{BB962C8B-B14F-4D97-AF65-F5344CB8AC3E}">
        <p14:creationId xmlns:p14="http://schemas.microsoft.com/office/powerpoint/2010/main" val="3270305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FF57C23-E789-47E8-B68E-86866127F3F5}" type="slidenum">
              <a:rPr lang="en-US" altLang="en-US" sz="1200"/>
              <a:pPr/>
              <a:t>29</a:t>
            </a:fld>
            <a:endParaRPr lang="en-US" altLang="en-US" sz="1200"/>
          </a:p>
        </p:txBody>
      </p:sp>
      <p:sp>
        <p:nvSpPr>
          <p:cNvPr id="54275"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D3C3D894-8F2D-4995-BE93-CD9314C4E59F}" type="slidenum">
              <a:rPr lang="en-US" altLang="en-US" sz="1200"/>
              <a:pPr algn="r"/>
              <a:t>29</a:t>
            </a:fld>
            <a:endParaRPr lang="en-US" altLang="en-US" sz="1200"/>
          </a:p>
        </p:txBody>
      </p:sp>
      <p:sp>
        <p:nvSpPr>
          <p:cNvPr id="54276" name="Rectangle 2"/>
          <p:cNvSpPr>
            <a:spLocks noGrp="1" noRot="1" noChangeAspect="1" noChangeArrowheads="1" noTextEdit="1"/>
          </p:cNvSpPr>
          <p:nvPr>
            <p:ph type="sldImg"/>
          </p:nvPr>
        </p:nvSpPr>
        <p:spPr>
          <a:xfrm>
            <a:off x="884238" y="695325"/>
            <a:ext cx="5222875" cy="3481388"/>
          </a:xfrm>
          <a:ln/>
        </p:spPr>
      </p:sp>
      <p:sp>
        <p:nvSpPr>
          <p:cNvPr id="54277"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smtClean="0"/>
              <a:t>How about a post test?</a:t>
            </a:r>
          </a:p>
        </p:txBody>
      </p:sp>
    </p:spTree>
    <p:extLst>
      <p:ext uri="{BB962C8B-B14F-4D97-AF65-F5344CB8AC3E}">
        <p14:creationId xmlns:p14="http://schemas.microsoft.com/office/powerpoint/2010/main" val="2477420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2E8DC1-B604-4CE6-B403-69FD9F3388F8}" type="slidenum">
              <a:rPr lang="en-US" altLang="en-US" sz="1200"/>
              <a:pPr/>
              <a:t>30</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our score card.  </a:t>
            </a:r>
          </a:p>
          <a:p>
            <a:endParaRPr lang="en-US" altLang="en-US" dirty="0" smtClean="0"/>
          </a:p>
          <a:p>
            <a:r>
              <a:rPr lang="en-US" altLang="en-US" dirty="0" smtClean="0"/>
              <a:t>Recall that we don’t think there is any appreciable selection bias.</a:t>
            </a:r>
          </a:p>
          <a:p>
            <a:endParaRPr lang="en-US" altLang="en-US" dirty="0" smtClean="0"/>
          </a:p>
          <a:p>
            <a:r>
              <a:rPr lang="en-US" altLang="en-US" dirty="0" smtClean="0"/>
              <a:t>The effect of measurement error of exposure and outcome, if present, are in the opposite direction.  Perhaps they cancel each other out?  Or perhaps all of the bias is in the exposure, which results in bias towards the null. </a:t>
            </a:r>
            <a:r>
              <a:rPr lang="en-US" altLang="en-US" baseline="0" dirty="0" smtClean="0"/>
              <a:t> We suspect the magnitude is likely small.</a:t>
            </a:r>
            <a:endParaRPr lang="en-US" altLang="en-US" dirty="0" smtClean="0"/>
          </a:p>
          <a:p>
            <a:endParaRPr lang="en-US" altLang="en-US" dirty="0" smtClean="0"/>
          </a:p>
          <a:p>
            <a:r>
              <a:rPr lang="en-US" altLang="en-US" dirty="0" smtClean="0"/>
              <a:t>Threat of confounding is by unmeasured family history.</a:t>
            </a:r>
            <a:r>
              <a:rPr lang="en-US" altLang="en-US" baseline="0" dirty="0" smtClean="0"/>
              <a:t>  This is negative confounding; it ser</a:t>
            </a:r>
            <a:r>
              <a:rPr lang="en-US" altLang="en-US" dirty="0" smtClean="0"/>
              <a:t>ves to underestimate any harmful effect of the vaccine.   The magnitude is unclear.</a:t>
            </a:r>
          </a:p>
          <a:p>
            <a:endParaRPr lang="en-US" altLang="en-US" dirty="0" smtClean="0"/>
          </a:p>
          <a:p>
            <a:r>
              <a:rPr lang="en-US" altLang="en-US" dirty="0" smtClean="0"/>
              <a:t>What is true is that if</a:t>
            </a:r>
            <a:r>
              <a:rPr lang="en-US" altLang="en-US" baseline="0" dirty="0" smtClean="0"/>
              <a:t> you are trying to show/claim/conclude that there is no positive causal association, these are not the biases you want to see.  They weaken your case.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62788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4</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We now know that depicting the research question in a DAG is the clearest way to communicate.  I was impressed the other day in Small Group Section when I heard one of you say that you don’t want to hear someone’s research question in words; you would much rather see the DAG.  Did anyone draw the DAG for this research question?</a:t>
            </a:r>
          </a:p>
          <a:p>
            <a:endParaRPr lang="en-US" altLang="en-US" baseline="0" dirty="0" smtClean="0"/>
          </a:p>
          <a:p>
            <a:r>
              <a:rPr lang="en-US" altLang="en-US" baseline="0" dirty="0" smtClean="0"/>
              <a:t>Do the authors believe anything else is going on in the system?</a:t>
            </a:r>
          </a:p>
        </p:txBody>
      </p:sp>
    </p:spTree>
    <p:extLst>
      <p:ext uri="{BB962C8B-B14F-4D97-AF65-F5344CB8AC3E}">
        <p14:creationId xmlns:p14="http://schemas.microsoft.com/office/powerpoint/2010/main" val="2195432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our </a:t>
            </a:r>
            <a:r>
              <a:rPr lang="en-US" dirty="0" err="1" smtClean="0"/>
              <a:t>bottomline</a:t>
            </a:r>
            <a:r>
              <a:rPr lang="en-US" dirty="0" smtClean="0"/>
              <a:t>?  We conclude that there are no obvious</a:t>
            </a:r>
            <a:r>
              <a:rPr lang="en-US" baseline="0" dirty="0" smtClean="0"/>
              <a:t> substantial threats to validity.  This just means that they did not miss something obvious in terms of bias in their analysis.  It does not mean there are no substantial threats to validity present.</a:t>
            </a:r>
          </a:p>
          <a:p>
            <a:endParaRPr lang="en-US" baseline="0" dirty="0" smtClean="0"/>
          </a:p>
          <a:p>
            <a:r>
              <a:rPr lang="en-US" baseline="0" dirty="0" smtClean="0"/>
              <a:t>The work illustrates how it is not easy to prove the null hypothesis of “no association”.  The wording the authors used in the abstract  “provides strong evidence against the hypothesis that MMR vaccination causes autism” is not technically correct.  Instead, what is true is that they found no strong evidence in favor of the hypothesis that MMR vaccine causes autism. </a:t>
            </a:r>
          </a:p>
          <a:p>
            <a:endParaRPr lang="en-US" baseline="0" dirty="0" smtClean="0"/>
          </a:p>
          <a:p>
            <a:r>
              <a:rPr lang="en-US" baseline="0" dirty="0" smtClean="0"/>
              <a:t>Similarly, in this context, biases toward the null are not reassuring.   Importantly, if you seek to convincingly show no association, you need to work hard to avoid biases towards the null.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31</a:t>
            </a:fld>
            <a:endParaRPr lang="en-US"/>
          </a:p>
        </p:txBody>
      </p:sp>
    </p:spTree>
    <p:extLst>
      <p:ext uri="{BB962C8B-B14F-4D97-AF65-F5344CB8AC3E}">
        <p14:creationId xmlns:p14="http://schemas.microsoft.com/office/powerpoint/2010/main" val="57178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32</a:t>
            </a:fld>
            <a:endParaRPr lang="en-US" altLang="en-US" sz="1200"/>
          </a:p>
        </p:txBody>
      </p:sp>
    </p:spTree>
    <p:extLst>
      <p:ext uri="{BB962C8B-B14F-4D97-AF65-F5344CB8AC3E}">
        <p14:creationId xmlns:p14="http://schemas.microsoft.com/office/powerpoint/2010/main" val="3706546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Risk difference and a number needed to harm would be</a:t>
            </a:r>
            <a:r>
              <a:rPr lang="en-US" altLang="en-US" baseline="0" dirty="0" smtClean="0"/>
              <a:t> better in that they depict harm in terms of actual numbers of children</a:t>
            </a:r>
            <a:r>
              <a:rPr lang="en-US" altLang="en-US" baseline="0" dirty="0" smtClean="0"/>
              <a:t>.  Rate difference would also be better.</a:t>
            </a:r>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33</a:t>
            </a:fld>
            <a:endParaRPr lang="en-US" altLang="en-US" sz="1200"/>
          </a:p>
        </p:txBody>
      </p:sp>
    </p:spTree>
    <p:extLst>
      <p:ext uri="{BB962C8B-B14F-4D97-AF65-F5344CB8AC3E}">
        <p14:creationId xmlns:p14="http://schemas.microsoft.com/office/powerpoint/2010/main" val="1259855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FD8CFF5-A7F6-4E50-8C47-DA81F5AD933C}" type="slidenum">
              <a:rPr lang="en-US" altLang="en-US" sz="1200"/>
              <a:pPr/>
              <a:t>36</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Why was this New England Journal of Medicine</a:t>
            </a:r>
            <a:r>
              <a:rPr lang="en-US" altLang="en-US" baseline="0" dirty="0" smtClean="0"/>
              <a:t> </a:t>
            </a:r>
            <a:r>
              <a:rPr lang="en-US" altLang="en-US" dirty="0" smtClean="0"/>
              <a:t>study done in the first place?  While the anti-vaccine movement has been around for as long as vaccines have been, the anti-vaccine movement reached a fever pitch with an article published by Andrew Wakefield and colleagues in 1998 in</a:t>
            </a:r>
            <a:r>
              <a:rPr lang="en-US" altLang="en-US" baseline="0" dirty="0" smtClean="0"/>
              <a:t> The Lancet journal</a:t>
            </a:r>
            <a:r>
              <a:rPr lang="en-US" altLang="en-US" dirty="0" smtClean="0"/>
              <a:t>.  This was a case series of kids, mainly with autism, who were said to</a:t>
            </a:r>
            <a:r>
              <a:rPr lang="en-US" altLang="en-US" baseline="0" dirty="0" smtClean="0"/>
              <a:t> have </a:t>
            </a:r>
            <a:r>
              <a:rPr lang="en-US" altLang="en-US" dirty="0" smtClean="0"/>
              <a:t>developed their symptoms shortly after MMR vaccination and had intestinal findings suggestive of measles involvement.  </a:t>
            </a:r>
          </a:p>
          <a:p>
            <a:endParaRPr lang="en-US" altLang="en-US" dirty="0" smtClean="0"/>
          </a:p>
          <a:p>
            <a:r>
              <a:rPr lang="en-US" altLang="en-US" dirty="0" smtClean="0"/>
              <a:t>This paper got an unusual amount of press attention and was really latched on to by the anti-vaccine groups.</a:t>
            </a:r>
          </a:p>
          <a:p>
            <a:endParaRPr lang="en-US" altLang="en-US" dirty="0" smtClean="0"/>
          </a:p>
          <a:p>
            <a:r>
              <a:rPr lang="en-US" altLang="en-US" dirty="0" smtClean="0"/>
              <a:t>It subsequently spurred on a lot of epidemiologic research, like this Madsen et al. article which we</a:t>
            </a:r>
            <a:r>
              <a:rPr lang="en-US" altLang="en-US" baseline="0" dirty="0" smtClean="0"/>
              <a:t> just discussed</a:t>
            </a:r>
            <a:r>
              <a:rPr lang="en-US" altLang="en-US" dirty="0" smtClean="0"/>
              <a:t>, which failed to show an association.  </a:t>
            </a:r>
          </a:p>
        </p:txBody>
      </p:sp>
    </p:spTree>
    <p:extLst>
      <p:ext uri="{BB962C8B-B14F-4D97-AF65-F5344CB8AC3E}">
        <p14:creationId xmlns:p14="http://schemas.microsoft.com/office/powerpoint/2010/main" val="1819957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69079F3-6286-4297-88F9-D4DAD91515F4}" type="slidenum">
              <a:rPr lang="en-US" altLang="en-US" sz="1200"/>
              <a:pPr/>
              <a:t>37</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world began to sense that something funny was going on when 10 out of the 12 authors offered what they called a “partial retraction”.  While they did not deny the validity of the data, they did retract the nominal interpretation, which is that MMR vaccine was causally related to autism.  They called it a retraction of an interpretation.</a:t>
            </a:r>
          </a:p>
        </p:txBody>
      </p:sp>
    </p:spTree>
    <p:extLst>
      <p:ext uri="{BB962C8B-B14F-4D97-AF65-F5344CB8AC3E}">
        <p14:creationId xmlns:p14="http://schemas.microsoft.com/office/powerpoint/2010/main" val="3652326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FACA454-C17A-416F-8704-A1094F28A737}" type="slidenum">
              <a:rPr lang="en-US" altLang="en-US" sz="1200"/>
              <a:pPr/>
              <a:t>38</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epidemiologic data continued to pile up against the hypothesis, and then an investigative reporter in London, Brian Deer, became involved and dug up many undisclosed financial conflicts for the first author, Wakefield.  This led to a thorough review by the UK General Medical Council who found several procedural flaws with the original article.  </a:t>
            </a:r>
          </a:p>
          <a:p>
            <a:endParaRPr lang="en-US" altLang="en-US" dirty="0" smtClean="0"/>
          </a:p>
          <a:p>
            <a:r>
              <a:rPr lang="en-US" altLang="en-US" dirty="0" smtClean="0"/>
              <a:t>This led, in Feb. 2010, to the full retraction of the article by the Lancet editors.  In fact, if you try to find the article today on-line, you will see a big red “retracted” across it.</a:t>
            </a:r>
          </a:p>
        </p:txBody>
      </p:sp>
    </p:spTree>
    <p:extLst>
      <p:ext uri="{BB962C8B-B14F-4D97-AF65-F5344CB8AC3E}">
        <p14:creationId xmlns:p14="http://schemas.microsoft.com/office/powerpoint/2010/main" val="158206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E7593B-A416-4542-AA9F-B49CFB07115B}" type="slidenum">
              <a:rPr lang="en-US" altLang="en-US" sz="1200"/>
              <a:pPr/>
              <a:t>39</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all came to a head in January of 2011 when the BMJ published a series of 3 articles by the investigative reporter, Brian Deer, where they concluded the Wakefield’s work was indeed fraudulent, all motivated by, they claim, a desire to make money in lawsuits, by developing new a diagnostic test, and by developing an alternative vaccine.   </a:t>
            </a:r>
          </a:p>
          <a:p>
            <a:endParaRPr lang="en-US" altLang="en-US" dirty="0" smtClean="0"/>
          </a:p>
          <a:p>
            <a:r>
              <a:rPr lang="en-US" altLang="en-US" dirty="0" smtClean="0"/>
              <a:t>The BMJ editor called this one of the most damaging frauds in the history of medical science.  </a:t>
            </a:r>
          </a:p>
          <a:p>
            <a:endParaRPr lang="en-US" altLang="en-US" dirty="0" smtClean="0"/>
          </a:p>
          <a:p>
            <a:r>
              <a:rPr lang="en-US" altLang="en-US" dirty="0" smtClean="0"/>
              <a:t>Given this, we can be pretty sure that the</a:t>
            </a:r>
            <a:r>
              <a:rPr lang="en-US" altLang="en-US" baseline="0" dirty="0" smtClean="0"/>
              <a:t> prior probability for an</a:t>
            </a:r>
            <a:r>
              <a:rPr lang="en-US" altLang="en-US" dirty="0" smtClean="0"/>
              <a:t> association between MMR and autism is essentially</a:t>
            </a:r>
            <a:r>
              <a:rPr lang="en-US" altLang="en-US" baseline="0" dirty="0" smtClean="0"/>
              <a:t> none</a:t>
            </a:r>
            <a:r>
              <a:rPr lang="en-US" altLang="en-US" dirty="0" smtClean="0"/>
              <a:t>.  This gives us more confidence that the nominal</a:t>
            </a:r>
            <a:r>
              <a:rPr lang="en-US" altLang="en-US" baseline="0" dirty="0" smtClean="0"/>
              <a:t> conclusion of the Madsen article is correct.  It is unfathomable how much time the scientific and public health community has needlessly spent on this issue. </a:t>
            </a:r>
            <a:endParaRPr lang="en-US" altLang="en-US" dirty="0" smtClean="0"/>
          </a:p>
        </p:txBody>
      </p:sp>
    </p:spTree>
    <p:extLst>
      <p:ext uri="{BB962C8B-B14F-4D97-AF65-F5344CB8AC3E}">
        <p14:creationId xmlns:p14="http://schemas.microsoft.com/office/powerpoint/2010/main" val="842411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have thought that the original author of all of this,</a:t>
            </a:r>
            <a:r>
              <a:rPr lang="en-US" baseline="0" dirty="0" smtClean="0"/>
              <a:t> Andrew Wakefield, has quietly disappeared, but, in fact, has not.  He has actually moved to California, and here he is lecturing to a chiropractor school in Hayward, in the East Bay.   You can read more about it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lumMod val="95000"/>
                    <a:lumOff val="5000"/>
                  </a:schemeClr>
                </a:solidFill>
                <a:effectLst/>
                <a:latin typeface="Times New Roman" pitchFamily="18" charset="0"/>
                <a:ea typeface="+mn-ea"/>
                <a:cs typeface="+mn-cs"/>
                <a:hlinkClick r:id="rId3"/>
              </a:rPr>
              <a:t>http://www.sfgate.com/health/article/Former-doc-who-linked-vaccines-to-autism-tells-6222613.php</a:t>
            </a:r>
            <a:endParaRPr lang="en-US" sz="1200" kern="1200" dirty="0" smtClean="0">
              <a:solidFill>
                <a:schemeClr val="tx1">
                  <a:lumMod val="95000"/>
                  <a:lumOff val="5000"/>
                </a:schemeClr>
              </a:solidFill>
              <a:effectLst/>
              <a:latin typeface="Times New Roman" pitchFamily="18" charset="0"/>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40</a:t>
            </a:fld>
            <a:endParaRPr lang="en-US"/>
          </a:p>
        </p:txBody>
      </p:sp>
    </p:spTree>
    <p:extLst>
      <p:ext uri="{BB962C8B-B14F-4D97-AF65-F5344CB8AC3E}">
        <p14:creationId xmlns:p14="http://schemas.microsoft.com/office/powerpoint/2010/main" val="875098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5</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Yes, they do by virtue</a:t>
            </a:r>
            <a:r>
              <a:rPr lang="en-US" altLang="en-US" baseline="0" dirty="0" smtClean="0"/>
              <a:t> of their control for a number of variables.   And, of course, we need to include mention of the unknown (and hence unmeasured) confounders.</a:t>
            </a:r>
          </a:p>
        </p:txBody>
      </p:sp>
    </p:spTree>
    <p:extLst>
      <p:ext uri="{BB962C8B-B14F-4D97-AF65-F5344CB8AC3E}">
        <p14:creationId xmlns:p14="http://schemas.microsoft.com/office/powerpoint/2010/main" val="996931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populations for this study?   The target population, unless explicitly</a:t>
            </a:r>
            <a:r>
              <a:rPr lang="en-US" baseline="0" dirty="0" smtClean="0"/>
              <a:t> stated by the authors (which was not the case here), is always a bit of a theoretical concept.  It is, in our view, children who reside in resource-rich regions (such as Denmark) in the time period where they might be exposed to the MMR vaccine.    </a:t>
            </a:r>
          </a:p>
          <a:p>
            <a:endParaRPr lang="en-US" baseline="0" dirty="0" smtClean="0"/>
          </a:p>
          <a:p>
            <a:r>
              <a:rPr lang="en-US" baseline="0" dirty="0" smtClean="0"/>
              <a:t>The accessible population is the population that the investigators can get their hands on.  In this case, it is the entire population of children in Denmark who have an ID number.  </a:t>
            </a:r>
          </a:p>
          <a:p>
            <a:endParaRPr lang="en-US" baseline="0" dirty="0" smtClean="0"/>
          </a:p>
          <a:p>
            <a:r>
              <a:rPr lang="en-US" baseline="0" dirty="0" smtClean="0"/>
              <a:t>The study population represents how the accessible population was sampled.  In this case, the authors took everyone in the accessible population who was alive from 1991-1999.  Hence, the sampling is based on calendar time.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6</a:t>
            </a:fld>
            <a:endParaRPr lang="en-US"/>
          </a:p>
        </p:txBody>
      </p:sp>
    </p:spTree>
    <p:extLst>
      <p:ext uri="{BB962C8B-B14F-4D97-AF65-F5344CB8AC3E}">
        <p14:creationId xmlns:p14="http://schemas.microsoft.com/office/powerpoint/2010/main" val="109954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7</a:t>
            </a:fld>
            <a:endParaRPr lang="en-US" altLang="en-US" sz="120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7</a:t>
            </a:fld>
            <a:endParaRPr lang="en-US" altLang="en-US" sz="120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The authors emphasized the population-based aspect of their design both in the title and in the narrative of their text.  Does the population-based aspect of the study design enhance</a:t>
            </a:r>
            <a:r>
              <a:rPr lang="en-US" altLang="en-US" baseline="0" dirty="0" smtClean="0"/>
              <a:t> internal validity?  Yes or No?</a:t>
            </a:r>
            <a:endParaRPr lang="en-US" altLang="en-US" dirty="0" smtClean="0"/>
          </a:p>
        </p:txBody>
      </p:sp>
    </p:spTree>
    <p:extLst>
      <p:ext uri="{BB962C8B-B14F-4D97-AF65-F5344CB8AC3E}">
        <p14:creationId xmlns:p14="http://schemas.microsoft.com/office/powerpoint/2010/main" val="3898419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8</a:t>
            </a:fld>
            <a:endParaRPr lang="en-US" altLang="en-US" sz="120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8</a:t>
            </a:fld>
            <a:endParaRPr lang="en-US" altLang="en-US" sz="120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Why is the answer yes?  Don’t</a:t>
            </a:r>
            <a:r>
              <a:rPr lang="en-US" altLang="en-US" baseline="0" dirty="0" smtClean="0"/>
              <a:t> get this confused with external validity or generalizability.  Population-based studies are great to enhance generalizability because they, in fact, cover the entire population.  However, this is not what we are asking.  We are asking about internal validity.  Why is internal validity enhanced?</a:t>
            </a:r>
            <a:endParaRPr lang="en-US" altLang="en-US" dirty="0" smtClean="0"/>
          </a:p>
        </p:txBody>
      </p:sp>
    </p:spTree>
    <p:extLst>
      <p:ext uri="{BB962C8B-B14F-4D97-AF65-F5344CB8AC3E}">
        <p14:creationId xmlns:p14="http://schemas.microsoft.com/office/powerpoint/2010/main" val="334963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9</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You have actually seen the answer before.  Remember this from the Selection Bias lecture?  We said that for selection bias to occur at the front end of a cohort study, a person’s selection into a study must be influenced by/ associated with BOTH his/her exposure and outcome (e.g., disease).   In a population-based</a:t>
            </a:r>
            <a:r>
              <a:rPr lang="en-US" altLang="en-US" baseline="0" dirty="0" smtClean="0"/>
              <a:t> study, i.e. when people are selected from the general population with no restrictions, none of these DAGS can occur (unless there is selective participation/refusal by the people, which could not happen in this study because the people did not knowingly enroll.  They were just followed in a database).  Therefore, there can be no selection on the front end of the cohort.  In this Denmark study, the only restriction is that you needed to have a civil registration number.  There may be some births without a civil registration number in the country and some basis to say there is variability in the “selection” node, but we cannot see that this could result in either of these 2 DAGs.  </a:t>
            </a:r>
            <a:endParaRPr lang="en-US" altLang="en-US" dirty="0" smtClean="0"/>
          </a:p>
        </p:txBody>
      </p:sp>
    </p:spTree>
    <p:extLst>
      <p:ext uri="{BB962C8B-B14F-4D97-AF65-F5344CB8AC3E}">
        <p14:creationId xmlns:p14="http://schemas.microsoft.com/office/powerpoint/2010/main" val="3194741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87D3F02-B9D9-4BEE-977B-58861160D80F}" type="slidenum">
              <a:rPr lang="en-US" altLang="en-US" sz="1200"/>
              <a:pPr/>
              <a:t>10</a:t>
            </a:fld>
            <a:endParaRPr lang="en-US" altLang="en-US" sz="1200"/>
          </a:p>
        </p:txBody>
      </p:sp>
      <p:sp>
        <p:nvSpPr>
          <p:cNvPr id="36867" name="Rectangle 2"/>
          <p:cNvSpPr>
            <a:spLocks noGrp="1" noRot="1" noChangeAspect="1" noChangeArrowheads="1" noTextEdit="1"/>
          </p:cNvSpPr>
          <p:nvPr>
            <p:ph type="sldImg"/>
          </p:nvPr>
        </p:nvSpPr>
        <p:spPr>
          <a:xfrm>
            <a:off x="884238" y="695325"/>
            <a:ext cx="5222875" cy="3481388"/>
          </a:xfrm>
          <a:ln/>
        </p:spPr>
      </p:sp>
      <p:sp>
        <p:nvSpPr>
          <p:cNvPr id="3686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Thus, for our tally of selection</a:t>
            </a:r>
            <a:r>
              <a:rPr lang="en-US" altLang="en-US" baseline="0" dirty="0" smtClean="0"/>
              <a:t> bias, we do not think that there are problems with the initial sample</a:t>
            </a:r>
            <a:endParaRPr lang="en-US" altLang="en-US" dirty="0" smtClean="0"/>
          </a:p>
          <a:p>
            <a:endParaRPr lang="en-US" altLang="en-US" dirty="0" smtClean="0"/>
          </a:p>
        </p:txBody>
      </p:sp>
    </p:spTree>
    <p:extLst>
      <p:ext uri="{BB962C8B-B14F-4D97-AF65-F5344CB8AC3E}">
        <p14:creationId xmlns:p14="http://schemas.microsoft.com/office/powerpoint/2010/main" val="127921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6180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198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724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214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41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962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019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051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597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36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045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863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71525" y="609600"/>
            <a:ext cx="8743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771525" y="1295400"/>
            <a:ext cx="87439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6.xml"/><Relationship Id="rId7" Type="http://schemas.openxmlformats.org/officeDocument/2006/relationships/image" Target="../media/image7.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 Id="rId9"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4.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4.bin"/><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ctrTitle" idx="4294967295"/>
          </p:nvPr>
        </p:nvSpPr>
        <p:spPr>
          <a:xfrm>
            <a:off x="342900" y="76200"/>
            <a:ext cx="9686925" cy="1470025"/>
          </a:xfrm>
        </p:spPr>
        <p:txBody>
          <a:bodyPr/>
          <a:lstStyle/>
          <a:p>
            <a:r>
              <a:rPr lang="en-US" altLang="en-US" dirty="0"/>
              <a:t>Please take an </a:t>
            </a:r>
            <a:r>
              <a:rPr lang="en-US" altLang="en-US" dirty="0" smtClean="0"/>
              <a:t>i</a:t>
            </a:r>
            <a:r>
              <a:rPr lang="en-US" altLang="en-US" dirty="0" smtClean="0">
                <a:solidFill>
                  <a:srgbClr val="FF3300"/>
                </a:solidFill>
              </a:rPr>
              <a:t>&gt;</a:t>
            </a:r>
            <a:r>
              <a:rPr lang="en-US" altLang="en-US" dirty="0" smtClean="0"/>
              <a:t>clicker</a:t>
            </a:r>
            <a:endParaRPr lang="en-US" altLang="en-US" dirty="0"/>
          </a:p>
        </p:txBody>
      </p:sp>
      <p:pic>
        <p:nvPicPr>
          <p:cNvPr id="533508" name="Picture 4" descr="iclicker2-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12" y="2057400"/>
            <a:ext cx="2439988"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5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4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1"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615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6154"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6155"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615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6157" name="Text Box 17"/>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6158" name="Text Box 18"/>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6159" name="Text Box 19"/>
          <p:cNvSpPr txBox="1">
            <a:spLocks noChangeArrowheads="1"/>
          </p:cNvSpPr>
          <p:nvPr/>
        </p:nvSpPr>
        <p:spPr bwMode="auto">
          <a:xfrm>
            <a:off x="2587625" y="304800"/>
            <a:ext cx="5294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6160" name="Text Box 21"/>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244761" name="Text Box 25"/>
          <p:cNvSpPr txBox="1">
            <a:spLocks noChangeArrowheads="1"/>
          </p:cNvSpPr>
          <p:nvPr/>
        </p:nvSpPr>
        <p:spPr bwMode="auto">
          <a:xfrm>
            <a:off x="5867400" y="1066800"/>
            <a:ext cx="567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1.   Problems with initial sample?</a:t>
            </a:r>
            <a:r>
              <a:rPr lang="en-US" altLang="en-US" sz="2400"/>
              <a:t>                          </a:t>
            </a:r>
            <a:endParaRPr lang="en-US" altLang="en-US" sz="2400" b="1"/>
          </a:p>
        </p:txBody>
      </p:sp>
      <p:sp>
        <p:nvSpPr>
          <p:cNvPr id="244766" name="Text Box 30"/>
          <p:cNvSpPr txBox="1">
            <a:spLocks noChangeArrowheads="1"/>
          </p:cNvSpPr>
          <p:nvPr/>
        </p:nvSpPr>
        <p:spPr bwMode="auto">
          <a:xfrm>
            <a:off x="7696200" y="1524000"/>
            <a:ext cx="567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smtClean="0">
                <a:solidFill>
                  <a:srgbClr val="009900"/>
                </a:solidFill>
              </a:rPr>
              <a:t>No</a:t>
            </a:r>
            <a:endParaRPr lang="en-US" altLang="en-US" sz="2400" b="1" dirty="0">
              <a:solidFill>
                <a:srgbClr val="009900"/>
              </a:solidFill>
            </a:endParaRPr>
          </a:p>
        </p:txBody>
      </p:sp>
      <p:sp>
        <p:nvSpPr>
          <p:cNvPr id="244770" name="Line 34"/>
          <p:cNvSpPr>
            <a:spLocks noChangeShapeType="1"/>
          </p:cNvSpPr>
          <p:nvPr/>
        </p:nvSpPr>
        <p:spPr bwMode="auto">
          <a:xfrm>
            <a:off x="46101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4773" name="Line 37"/>
          <p:cNvSpPr>
            <a:spLocks noChangeShapeType="1"/>
          </p:cNvSpPr>
          <p:nvPr/>
        </p:nvSpPr>
        <p:spPr bwMode="auto">
          <a:xfrm>
            <a:off x="4610100" y="32766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7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4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61" grpId="0"/>
      <p:bldP spid="244766" grpId="0"/>
      <p:bldP spid="244770" grpId="0" animBg="1"/>
      <p:bldP spid="2447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7183"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4" name="Text Box 20"/>
          <p:cNvSpPr txBox="1">
            <a:spLocks noChangeArrowheads="1"/>
          </p:cNvSpPr>
          <p:nvPr/>
        </p:nvSpPr>
        <p:spPr bwMode="auto">
          <a:xfrm>
            <a:off x="5829300" y="685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2.  Losses to follow-up</a:t>
            </a:r>
            <a:endParaRPr lang="en-US" altLang="en-US" sz="2400" b="1">
              <a:solidFill>
                <a:srgbClr val="FF33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933700" y="3429000"/>
            <a:ext cx="2573108" cy="1448158"/>
            <a:chOff x="2875192" y="3392774"/>
            <a:chExt cx="2573108" cy="1448158"/>
          </a:xfrm>
        </p:grpSpPr>
        <p:sp>
          <p:nvSpPr>
            <p:cNvPr id="29" name="Text Box 29"/>
            <p:cNvSpPr txBox="1">
              <a:spLocks noChangeArrowheads="1"/>
            </p:cNvSpPr>
            <p:nvPr/>
          </p:nvSpPr>
          <p:spPr bwMode="auto">
            <a:xfrm>
              <a:off x="2875192" y="437926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0" name="Text Box 29"/>
            <p:cNvSpPr txBox="1">
              <a:spLocks noChangeArrowheads="1"/>
            </p:cNvSpPr>
            <p:nvPr/>
          </p:nvSpPr>
          <p:spPr bwMode="auto">
            <a:xfrm>
              <a:off x="3733800" y="397506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1" name="Text Box 29"/>
            <p:cNvSpPr txBox="1">
              <a:spLocks noChangeArrowheads="1"/>
            </p:cNvSpPr>
            <p:nvPr/>
          </p:nvSpPr>
          <p:spPr bwMode="auto">
            <a:xfrm>
              <a:off x="4570912" y="374423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2" name="Text Box 29"/>
            <p:cNvSpPr txBox="1">
              <a:spLocks noChangeArrowheads="1"/>
            </p:cNvSpPr>
            <p:nvPr/>
          </p:nvSpPr>
          <p:spPr bwMode="auto">
            <a:xfrm>
              <a:off x="5092112" y="339277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00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00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00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00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4" grpId="0"/>
      <p:bldP spid="600087" grpId="0" animBg="1"/>
      <p:bldP spid="6000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81000" y="1295400"/>
            <a:ext cx="9563100" cy="1465265"/>
            <a:chOff x="456" y="1096"/>
            <a:chExt cx="6024" cy="923"/>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56" y="1096"/>
              <a:ext cx="2256" cy="330"/>
            </a:xfrm>
            <a:prstGeom prst="rect">
              <a:avLst/>
            </a:prstGeom>
            <a:noFill/>
            <a:ln w="9525" algn="ctr">
              <a:solidFill>
                <a:srgbClr val="FF0000"/>
              </a:solidFill>
              <a:miter lim="800000"/>
              <a:headEnd/>
              <a:tailEnd/>
            </a:ln>
          </p:spPr>
          <p:txBody>
            <a:bodyPr>
              <a:spAutoFit/>
            </a:bodyPr>
            <a:lstStyle/>
            <a:p>
              <a:pPr>
                <a:spcBef>
                  <a:spcPct val="50000"/>
                </a:spcBef>
              </a:pPr>
              <a:r>
                <a:rPr lang="en-US" sz="2800" dirty="0" smtClean="0">
                  <a:latin typeface="Arial" charset="0"/>
                </a:rPr>
                <a:t>Retention in study</a:t>
              </a:r>
              <a:endParaRPr lang="en-US" sz="2800" dirty="0">
                <a:latin typeface="Arial" charset="0"/>
              </a:endParaRPr>
            </a:p>
          </p:txBody>
        </p:sp>
        <p:sp>
          <p:nvSpPr>
            <p:cNvPr id="55334" name="Text Box 7"/>
            <p:cNvSpPr txBox="1">
              <a:spLocks noChangeArrowheads="1"/>
            </p:cNvSpPr>
            <p:nvPr/>
          </p:nvSpPr>
          <p:spPr bwMode="auto">
            <a:xfrm>
              <a:off x="456" y="1641"/>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MMR</a:t>
              </a:r>
              <a:endParaRPr lang="en-US" sz="2800" dirty="0">
                <a:latin typeface="Arial" charset="0"/>
              </a:endParaRPr>
            </a:p>
          </p:txBody>
        </p:sp>
        <p:sp>
          <p:nvSpPr>
            <p:cNvPr id="55335" name="Text Box 8"/>
            <p:cNvSpPr txBox="1">
              <a:spLocks noChangeArrowheads="1"/>
            </p:cNvSpPr>
            <p:nvPr/>
          </p:nvSpPr>
          <p:spPr bwMode="auto">
            <a:xfrm>
              <a:off x="4224" y="1689"/>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Autism</a:t>
              </a:r>
              <a:endParaRPr lang="en-US" sz="2800" dirty="0">
                <a:latin typeface="Arial" charset="0"/>
              </a:endParaRPr>
            </a:p>
          </p:txBody>
        </p:sp>
      </p:grpSp>
      <p:grpSp>
        <p:nvGrpSpPr>
          <p:cNvPr id="3" name="Group 41"/>
          <p:cNvGrpSpPr>
            <a:grpSpLocks/>
          </p:cNvGrpSpPr>
          <p:nvPr/>
        </p:nvGrpSpPr>
        <p:grpSpPr bwMode="auto">
          <a:xfrm>
            <a:off x="19050" y="3241676"/>
            <a:ext cx="5448300" cy="1544639"/>
            <a:chOff x="-48" y="2158"/>
            <a:chExt cx="3432" cy="973"/>
          </a:xfrm>
        </p:grpSpPr>
        <p:sp>
          <p:nvSpPr>
            <p:cNvPr id="55324"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704" y="2312"/>
              <a:ext cx="948"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6"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27" name="Text Box 15"/>
            <p:cNvSpPr txBox="1">
              <a:spLocks noChangeArrowheads="1"/>
            </p:cNvSpPr>
            <p:nvPr/>
          </p:nvSpPr>
          <p:spPr bwMode="auto">
            <a:xfrm>
              <a:off x="2208" y="2879"/>
              <a:ext cx="1176"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28"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9" name="Line 23"/>
            <p:cNvSpPr>
              <a:spLocks noChangeShapeType="1"/>
            </p:cNvSpPr>
            <p:nvPr/>
          </p:nvSpPr>
          <p:spPr bwMode="auto">
            <a:xfrm>
              <a:off x="1224" y="2324"/>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448" y="2552"/>
              <a:ext cx="408" cy="300"/>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4914900" y="3257552"/>
            <a:ext cx="5372100" cy="1543051"/>
            <a:chOff x="3240" y="2112"/>
            <a:chExt cx="3384" cy="972"/>
          </a:xfrm>
        </p:grpSpPr>
        <p:sp>
          <p:nvSpPr>
            <p:cNvPr id="55317" name="Text Box 21"/>
            <p:cNvSpPr txBox="1">
              <a:spLocks noChangeArrowheads="1"/>
            </p:cNvSpPr>
            <p:nvPr/>
          </p:nvSpPr>
          <p:spPr bwMode="auto">
            <a:xfrm>
              <a:off x="5400" y="2832"/>
              <a:ext cx="122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18" name="Text Box 25"/>
            <p:cNvSpPr txBox="1">
              <a:spLocks noChangeArrowheads="1"/>
            </p:cNvSpPr>
            <p:nvPr/>
          </p:nvSpPr>
          <p:spPr bwMode="auto">
            <a:xfrm>
              <a:off x="3240" y="2832"/>
              <a:ext cx="1680"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9" name="Line 26"/>
            <p:cNvSpPr>
              <a:spLocks noChangeShapeType="1"/>
            </p:cNvSpPr>
            <p:nvPr/>
          </p:nvSpPr>
          <p:spPr bwMode="auto">
            <a:xfrm flipV="1">
              <a:off x="4056" y="2605"/>
              <a:ext cx="192" cy="239"/>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056" y="2304"/>
              <a:ext cx="984"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1" name="Text Box 28"/>
            <p:cNvSpPr txBox="1">
              <a:spLocks noChangeArrowheads="1"/>
            </p:cNvSpPr>
            <p:nvPr/>
          </p:nvSpPr>
          <p:spPr bwMode="auto">
            <a:xfrm>
              <a:off x="5064" y="2112"/>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2" name="Line 29"/>
            <p:cNvSpPr>
              <a:spLocks noChangeShapeType="1"/>
            </p:cNvSpPr>
            <p:nvPr/>
          </p:nvSpPr>
          <p:spPr bwMode="auto">
            <a:xfrm>
              <a:off x="5910" y="2430"/>
              <a:ext cx="162" cy="402"/>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571656" y="5238747"/>
            <a:ext cx="9667875" cy="1314451"/>
            <a:chOff x="270" y="3330"/>
            <a:chExt cx="6090" cy="828"/>
          </a:xfrm>
        </p:grpSpPr>
        <p:sp>
          <p:nvSpPr>
            <p:cNvPr id="55308" name="Text Box 51"/>
            <p:cNvSpPr txBox="1">
              <a:spLocks noChangeArrowheads="1"/>
            </p:cNvSpPr>
            <p:nvPr/>
          </p:nvSpPr>
          <p:spPr bwMode="auto">
            <a:xfrm>
              <a:off x="4992" y="3897"/>
              <a:ext cx="1368"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09" name="Line 52"/>
            <p:cNvSpPr>
              <a:spLocks noChangeShapeType="1"/>
            </p:cNvSpPr>
            <p:nvPr/>
          </p:nvSpPr>
          <p:spPr bwMode="auto">
            <a:xfrm flipV="1">
              <a:off x="1470" y="3469"/>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330"/>
              <a:ext cx="1056"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11" name="Line 54"/>
            <p:cNvSpPr>
              <a:spLocks noChangeShapeType="1"/>
            </p:cNvSpPr>
            <p:nvPr/>
          </p:nvSpPr>
          <p:spPr bwMode="auto">
            <a:xfrm flipH="1" flipV="1">
              <a:off x="3822" y="3465"/>
              <a:ext cx="912" cy="7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70" y="3474"/>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3" name="Text Box 56"/>
            <p:cNvSpPr txBox="1">
              <a:spLocks noChangeArrowheads="1"/>
            </p:cNvSpPr>
            <p:nvPr/>
          </p:nvSpPr>
          <p:spPr bwMode="auto">
            <a:xfrm>
              <a:off x="4590" y="343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4" name="Text Box 57"/>
            <p:cNvSpPr txBox="1">
              <a:spLocks noChangeArrowheads="1"/>
            </p:cNvSpPr>
            <p:nvPr/>
          </p:nvSpPr>
          <p:spPr bwMode="auto">
            <a:xfrm>
              <a:off x="990" y="3906"/>
              <a:ext cx="146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5" name="Line 58"/>
            <p:cNvSpPr>
              <a:spLocks noChangeShapeType="1"/>
            </p:cNvSpPr>
            <p:nvPr/>
          </p:nvSpPr>
          <p:spPr bwMode="auto">
            <a:xfrm>
              <a:off x="1072" y="3729"/>
              <a:ext cx="350" cy="263"/>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06" y="3690"/>
              <a:ext cx="282" cy="207"/>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287655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39" name="Text Box 40"/>
          <p:cNvSpPr txBox="1">
            <a:spLocks noChangeArrowheads="1"/>
          </p:cNvSpPr>
          <p:nvPr/>
        </p:nvSpPr>
        <p:spPr bwMode="auto">
          <a:xfrm>
            <a:off x="38100" y="177225"/>
            <a:ext cx="99060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dirty="0" smtClean="0">
                <a:solidFill>
                  <a:srgbClr val="FF0000"/>
                </a:solidFill>
                <a:latin typeface="+mn-lt"/>
              </a:rPr>
              <a:t>For Losses to Follow-up to Create </a:t>
            </a:r>
            <a:r>
              <a:rPr lang="en-US" altLang="en-US" dirty="0">
                <a:solidFill>
                  <a:srgbClr val="FF0000"/>
                </a:solidFill>
                <a:latin typeface="+mn-lt"/>
              </a:rPr>
              <a:t>S</a:t>
            </a:r>
            <a:r>
              <a:rPr lang="en-US" altLang="en-US" dirty="0" smtClean="0">
                <a:solidFill>
                  <a:srgbClr val="FF0000"/>
                </a:solidFill>
                <a:latin typeface="+mn-lt"/>
              </a:rPr>
              <a:t>election </a:t>
            </a:r>
            <a:r>
              <a:rPr lang="en-US" altLang="en-US" dirty="0">
                <a:solidFill>
                  <a:srgbClr val="FF0000"/>
                </a:solidFill>
                <a:latin typeface="+mn-lt"/>
              </a:rPr>
              <a:t>B</a:t>
            </a:r>
            <a:r>
              <a:rPr lang="en-US" altLang="en-US" dirty="0" smtClean="0">
                <a:solidFill>
                  <a:srgbClr val="FF0000"/>
                </a:solidFill>
                <a:latin typeface="+mn-lt"/>
              </a:rPr>
              <a:t>ias</a:t>
            </a:r>
            <a:endParaRPr lang="en-US" altLang="en-US" dirty="0">
              <a:solidFill>
                <a:srgbClr val="FF0000"/>
              </a:solidFill>
              <a:latin typeface="+mn-lt"/>
            </a:endParaRPr>
          </a:p>
        </p:txBody>
      </p:sp>
    </p:spTree>
    <p:extLst>
      <p:ext uri="{BB962C8B-B14F-4D97-AF65-F5344CB8AC3E}">
        <p14:creationId xmlns:p14="http://schemas.microsoft.com/office/powerpoint/2010/main" val="3046148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7183"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4" name="Text Box 20"/>
          <p:cNvSpPr txBox="1">
            <a:spLocks noChangeArrowheads="1"/>
          </p:cNvSpPr>
          <p:nvPr/>
        </p:nvSpPr>
        <p:spPr bwMode="auto">
          <a:xfrm>
            <a:off x="5829300" y="637999"/>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2.  Losses to follow-up</a:t>
            </a:r>
            <a:endParaRPr lang="en-US" altLang="en-US" sz="2400" b="1" dirty="0">
              <a:solidFill>
                <a:srgbClr val="FF3300"/>
              </a:solidFill>
            </a:endParaRPr>
          </a:p>
        </p:txBody>
      </p:sp>
      <p:sp>
        <p:nvSpPr>
          <p:cNvPr id="600086" name="Text Box 22"/>
          <p:cNvSpPr txBox="1">
            <a:spLocks noChangeArrowheads="1"/>
          </p:cNvSpPr>
          <p:nvPr/>
        </p:nvSpPr>
        <p:spPr bwMode="auto">
          <a:xfrm>
            <a:off x="6515100" y="3283803"/>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smtClean="0">
                <a:solidFill>
                  <a:srgbClr val="009900"/>
                </a:solidFill>
              </a:rPr>
              <a:t>Link between autism and retention not likely</a:t>
            </a:r>
            <a:endParaRPr lang="en-US" altLang="en-US" sz="2400" b="1" dirty="0">
              <a:solidFill>
                <a:srgbClr val="0099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9" name="Group 41"/>
          <p:cNvGrpSpPr>
            <a:grpSpLocks/>
          </p:cNvGrpSpPr>
          <p:nvPr/>
        </p:nvGrpSpPr>
        <p:grpSpPr bwMode="auto">
          <a:xfrm>
            <a:off x="4152900" y="1427162"/>
            <a:ext cx="5562601" cy="1860552"/>
            <a:chOff x="-48" y="2158"/>
            <a:chExt cx="3504" cy="1172"/>
          </a:xfrm>
        </p:grpSpPr>
        <p:sp>
          <p:nvSpPr>
            <p:cNvPr id="30"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31" name="Text Box 13"/>
            <p:cNvSpPr txBox="1">
              <a:spLocks noChangeArrowheads="1"/>
            </p:cNvSpPr>
            <p:nvPr/>
          </p:nvSpPr>
          <p:spPr bwMode="auto">
            <a:xfrm>
              <a:off x="1596" y="2267"/>
              <a:ext cx="948" cy="252"/>
            </a:xfrm>
            <a:prstGeom prst="rect">
              <a:avLst/>
            </a:prstGeom>
            <a:noFill/>
            <a:ln w="38100"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32"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33" name="Text Box 15"/>
            <p:cNvSpPr txBox="1">
              <a:spLocks noChangeArrowheads="1"/>
            </p:cNvSpPr>
            <p:nvPr/>
          </p:nvSpPr>
          <p:spPr bwMode="auto">
            <a:xfrm>
              <a:off x="2280" y="2884"/>
              <a:ext cx="1176" cy="446"/>
            </a:xfrm>
            <a:prstGeom prst="rect">
              <a:avLst/>
            </a:prstGeom>
            <a:noFill/>
            <a:ln w="9525" algn="ctr">
              <a:noFill/>
              <a:miter lim="800000"/>
              <a:headEnd/>
              <a:tailEnd/>
            </a:ln>
          </p:spPr>
          <p:txBody>
            <a:bodyPr wrap="square">
              <a:spAutoFit/>
            </a:bodyPr>
            <a:lstStyle/>
            <a:p>
              <a:pPr>
                <a:spcBef>
                  <a:spcPts val="0"/>
                </a:spcBef>
              </a:pPr>
              <a:r>
                <a:rPr lang="en-US" sz="2000" dirty="0" smtClean="0">
                  <a:latin typeface="Arial" charset="0"/>
                </a:rPr>
                <a:t>Diagnosed</a:t>
              </a:r>
            </a:p>
            <a:p>
              <a:pPr>
                <a:spcBef>
                  <a:spcPts val="0"/>
                </a:spcBef>
              </a:pPr>
              <a:r>
                <a:rPr lang="en-US" sz="2000" dirty="0" smtClean="0">
                  <a:latin typeface="Arial" charset="0"/>
                </a:rPr>
                <a:t>Autism</a:t>
              </a:r>
              <a:endParaRPr lang="en-US" sz="2000" dirty="0">
                <a:latin typeface="Arial" charset="0"/>
              </a:endParaRPr>
            </a:p>
          </p:txBody>
        </p:sp>
        <p:sp>
          <p:nvSpPr>
            <p:cNvPr id="34"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smtClean="0">
                  <a:latin typeface="Arial" charset="0"/>
                </a:rPr>
                <a:t>SES</a:t>
              </a:r>
              <a:endParaRPr lang="en-US" sz="2000" dirty="0">
                <a:latin typeface="Arial" charset="0"/>
              </a:endParaRPr>
            </a:p>
          </p:txBody>
        </p:sp>
        <p:sp>
          <p:nvSpPr>
            <p:cNvPr id="35" name="Line 23"/>
            <p:cNvSpPr>
              <a:spLocks noChangeShapeType="1"/>
            </p:cNvSpPr>
            <p:nvPr/>
          </p:nvSpPr>
          <p:spPr bwMode="auto">
            <a:xfrm>
              <a:off x="888" y="2324"/>
              <a:ext cx="648" cy="135"/>
            </a:xfrm>
            <a:prstGeom prst="line">
              <a:avLst/>
            </a:prstGeom>
            <a:noFill/>
            <a:ln w="28575">
              <a:solidFill>
                <a:schemeClr val="tx1"/>
              </a:solidFill>
              <a:round/>
              <a:headEnd/>
              <a:tailEnd type="triangle" w="med" len="med"/>
            </a:ln>
          </p:spPr>
          <p:txBody>
            <a:bodyPr wrap="none" anchor="ctr"/>
            <a:lstStyle/>
            <a:p>
              <a:endParaRPr lang="en-US" dirty="0"/>
            </a:p>
          </p:txBody>
        </p:sp>
        <p:sp>
          <p:nvSpPr>
            <p:cNvPr id="36" name="Line 23"/>
            <p:cNvSpPr>
              <a:spLocks noChangeShapeType="1"/>
            </p:cNvSpPr>
            <p:nvPr/>
          </p:nvSpPr>
          <p:spPr bwMode="auto">
            <a:xfrm>
              <a:off x="1224" y="3033"/>
              <a:ext cx="1202" cy="2"/>
            </a:xfrm>
            <a:prstGeom prst="line">
              <a:avLst/>
            </a:prstGeom>
            <a:noFill/>
            <a:ln w="28575">
              <a:solidFill>
                <a:schemeClr val="tx1"/>
              </a:solidFill>
              <a:prstDash val="dash"/>
              <a:round/>
              <a:headEnd/>
              <a:tailEnd type="triangle" w="med" len="med"/>
            </a:ln>
          </p:spPr>
          <p:txBody>
            <a:bodyPr wrap="none" anchor="ctr"/>
            <a:lstStyle/>
            <a:p>
              <a:endParaRPr lang="en-US" dirty="0"/>
            </a:p>
          </p:txBody>
        </p:sp>
      </p:grpSp>
      <p:sp>
        <p:nvSpPr>
          <p:cNvPr id="37" name="Text Box 16"/>
          <p:cNvSpPr txBox="1">
            <a:spLocks noChangeArrowheads="1"/>
          </p:cNvSpPr>
          <p:nvPr/>
        </p:nvSpPr>
        <p:spPr bwMode="auto">
          <a:xfrm>
            <a:off x="6667500" y="28035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38" name="Freeform 1030"/>
          <p:cNvSpPr>
            <a:spLocks/>
          </p:cNvSpPr>
          <p:nvPr/>
        </p:nvSpPr>
        <p:spPr bwMode="auto">
          <a:xfrm rot="14255499">
            <a:off x="7927314" y="2345638"/>
            <a:ext cx="685535" cy="10070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39" name="Freeform 1030"/>
          <p:cNvSpPr>
            <a:spLocks/>
          </p:cNvSpPr>
          <p:nvPr/>
        </p:nvSpPr>
        <p:spPr bwMode="auto">
          <a:xfrm rot="14255499">
            <a:off x="8520340" y="1425021"/>
            <a:ext cx="45719" cy="40141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41" name="Freeform 1030"/>
          <p:cNvSpPr>
            <a:spLocks/>
          </p:cNvSpPr>
          <p:nvPr/>
        </p:nvSpPr>
        <p:spPr bwMode="auto">
          <a:xfrm rot="9879096">
            <a:off x="9063087" y="1812275"/>
            <a:ext cx="554306" cy="7673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42" name="TextBox 41"/>
          <p:cNvSpPr txBox="1"/>
          <p:nvPr/>
        </p:nvSpPr>
        <p:spPr>
          <a:xfrm>
            <a:off x="8689611" y="990600"/>
            <a:ext cx="1559289" cy="707886"/>
          </a:xfrm>
          <a:prstGeom prst="rect">
            <a:avLst/>
          </a:prstGeom>
          <a:noFill/>
        </p:spPr>
        <p:txBody>
          <a:bodyPr wrap="square" rtlCol="0">
            <a:spAutoFit/>
          </a:bodyPr>
          <a:lstStyle/>
          <a:p>
            <a:r>
              <a:rPr lang="en-US" sz="2000" dirty="0" smtClean="0">
                <a:latin typeface="+mn-lt"/>
              </a:rPr>
              <a:t>Autism Symptoms</a:t>
            </a:r>
            <a:endParaRPr lang="en-US" sz="2000" dirty="0">
              <a:latin typeface="+mn-lt"/>
            </a:endParaRPr>
          </a:p>
        </p:txBody>
      </p:sp>
    </p:spTree>
    <p:extLst>
      <p:ext uri="{BB962C8B-B14F-4D97-AF65-F5344CB8AC3E}">
        <p14:creationId xmlns:p14="http://schemas.microsoft.com/office/powerpoint/2010/main" val="152164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000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00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00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00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0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6" grpId="0"/>
      <p:bldP spid="600087" grpId="0" animBg="1"/>
      <p:bldP spid="600088" grpId="0" animBg="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8205"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8207"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2129"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0"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1" name="Text Box 19"/>
          <p:cNvSpPr txBox="1">
            <a:spLocks noChangeArrowheads="1"/>
          </p:cNvSpPr>
          <p:nvPr/>
        </p:nvSpPr>
        <p:spPr bwMode="auto">
          <a:xfrm>
            <a:off x="5829300" y="533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3.  Competing Events</a:t>
            </a:r>
            <a:endParaRPr lang="en-US" altLang="en-US" sz="2400" b="1">
              <a:solidFill>
                <a:srgbClr val="FF3300"/>
              </a:solidFill>
            </a:endParaRPr>
          </a:p>
        </p:txBody>
      </p:sp>
      <p:sp>
        <p:nvSpPr>
          <p:cNvPr id="602132" name="Text Box 20"/>
          <p:cNvSpPr txBox="1">
            <a:spLocks noChangeArrowheads="1"/>
          </p:cNvSpPr>
          <p:nvPr/>
        </p:nvSpPr>
        <p:spPr bwMode="auto">
          <a:xfrm>
            <a:off x="6134100" y="3581400"/>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009900"/>
                </a:solidFill>
              </a:rPr>
              <a:t>Link between MMR and competing event not likely</a:t>
            </a:r>
            <a:endParaRPr lang="en-US" altLang="en-US" sz="2400" b="1" dirty="0">
              <a:solidFill>
                <a:srgbClr val="009900"/>
              </a:solidFill>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5" name="Line 23"/>
          <p:cNvSpPr>
            <a:spLocks noChangeShapeType="1"/>
          </p:cNvSpPr>
          <p:nvPr/>
        </p:nvSpPr>
        <p:spPr bwMode="auto">
          <a:xfrm flipV="1">
            <a:off x="5525293" y="1821595"/>
            <a:ext cx="304007" cy="122640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6" name="Line 24"/>
          <p:cNvSpPr>
            <a:spLocks noChangeShapeType="1"/>
          </p:cNvSpPr>
          <p:nvPr/>
        </p:nvSpPr>
        <p:spPr bwMode="auto">
          <a:xfrm>
            <a:off x="9320804" y="2133600"/>
            <a:ext cx="13696"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7" name="Text Box 25"/>
          <p:cNvSpPr txBox="1">
            <a:spLocks noChangeArrowheads="1"/>
          </p:cNvSpPr>
          <p:nvPr/>
        </p:nvSpPr>
        <p:spPr bwMode="auto">
          <a:xfrm>
            <a:off x="5068887" y="3124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MMR</a:t>
            </a:r>
          </a:p>
        </p:txBody>
      </p:sp>
      <p:sp>
        <p:nvSpPr>
          <p:cNvPr id="602138" name="Text Box 26"/>
          <p:cNvSpPr txBox="1">
            <a:spLocks noChangeArrowheads="1"/>
          </p:cNvSpPr>
          <p:nvPr/>
        </p:nvSpPr>
        <p:spPr bwMode="auto">
          <a:xfrm>
            <a:off x="8871054" y="30480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21336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1336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02141" name="Text Box 29"/>
          <p:cNvSpPr txBox="1">
            <a:spLocks noChangeArrowheads="1"/>
          </p:cNvSpPr>
          <p:nvPr/>
        </p:nvSpPr>
        <p:spPr bwMode="auto">
          <a:xfrm>
            <a:off x="5073547" y="990600"/>
            <a:ext cx="38799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400" dirty="0" smtClean="0">
                <a:latin typeface="Arial" charset="0"/>
              </a:rPr>
              <a:t>Death from other disorders (Competing Events)</a:t>
            </a:r>
            <a:endParaRPr lang="en-US" altLang="en-US" sz="2400" dirty="0">
              <a:latin typeface="Arial" charset="0"/>
            </a:endParaRPr>
          </a:p>
        </p:txBody>
      </p:sp>
      <p:sp>
        <p:nvSpPr>
          <p:cNvPr id="602142" name="Line 30"/>
          <p:cNvSpPr>
            <a:spLocks noChangeShapeType="1"/>
          </p:cNvSpPr>
          <p:nvPr/>
        </p:nvSpPr>
        <p:spPr bwMode="auto">
          <a:xfrm flipH="1">
            <a:off x="8369691" y="1465048"/>
            <a:ext cx="501362" cy="589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43" name="Text Box 31"/>
          <p:cNvSpPr txBox="1">
            <a:spLocks noChangeArrowheads="1"/>
          </p:cNvSpPr>
          <p:nvPr/>
        </p:nvSpPr>
        <p:spPr bwMode="auto">
          <a:xfrm>
            <a:off x="8839200" y="1235075"/>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Genetic Factors</a:t>
            </a:r>
          </a:p>
        </p:txBody>
      </p:sp>
      <p:sp>
        <p:nvSpPr>
          <p:cNvPr id="602147" name="Line 35"/>
          <p:cNvSpPr>
            <a:spLocks noChangeShapeType="1"/>
          </p:cNvSpPr>
          <p:nvPr/>
        </p:nvSpPr>
        <p:spPr bwMode="auto">
          <a:xfrm flipH="1">
            <a:off x="7124700" y="181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3"/>
          <p:cNvSpPr>
            <a:spLocks noChangeShapeType="1"/>
          </p:cNvSpPr>
          <p:nvPr/>
        </p:nvSpPr>
        <p:spPr bwMode="auto">
          <a:xfrm>
            <a:off x="6057900" y="3349625"/>
            <a:ext cx="2781300" cy="3175"/>
          </a:xfrm>
          <a:prstGeom prst="line">
            <a:avLst/>
          </a:prstGeom>
          <a:noFill/>
          <a:ln w="28575">
            <a:solidFill>
              <a:schemeClr val="tx1"/>
            </a:solidFill>
            <a:prstDash val="dash"/>
            <a:round/>
            <a:headEnd/>
            <a:tailEnd type="triangle" w="med" len="med"/>
          </a:ln>
        </p:spPr>
        <p:txBody>
          <a:bodyPr wrap="none" anchor="ctr"/>
          <a:lstStyle/>
          <a:p>
            <a:endParaRPr lang="en-US" dirty="0"/>
          </a:p>
        </p:txBody>
      </p:sp>
      <p:sp>
        <p:nvSpPr>
          <p:cNvPr id="34" name="Text Box 16"/>
          <p:cNvSpPr txBox="1">
            <a:spLocks noChangeArrowheads="1"/>
          </p:cNvSpPr>
          <p:nvPr/>
        </p:nvSpPr>
        <p:spPr bwMode="auto">
          <a:xfrm>
            <a:off x="6896100" y="32766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213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02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214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02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21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021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02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21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21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214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602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p:bldP spid="602133" grpId="0" animBg="1"/>
      <p:bldP spid="602134" grpId="0" animBg="1"/>
      <p:bldP spid="602135" grpId="0" animBg="1"/>
      <p:bldP spid="602135" grpId="1"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P spid="33" grpId="0" animBg="1"/>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921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9220"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2"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3" name="Line 7"/>
          <p:cNvSpPr>
            <a:spLocks noChangeShapeType="1"/>
          </p:cNvSpPr>
          <p:nvPr/>
        </p:nvSpPr>
        <p:spPr bwMode="auto">
          <a:xfrm>
            <a:off x="5400675" y="5105400"/>
            <a:ext cx="2571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4"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9225"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9226"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9227"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9228"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9229"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9230" name="Text Box 14"/>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9231"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Exposure:</a:t>
            </a:r>
          </a:p>
          <a:p>
            <a:r>
              <a:rPr lang="en-US" altLang="en-US" sz="2800" b="1">
                <a:latin typeface="Arial" charset="0"/>
              </a:rPr>
              <a:t> Imperfect Sensitivity</a:t>
            </a:r>
            <a:endParaRPr lang="en-US" altLang="en-US" sz="2800" b="1">
              <a:latin typeface="Arial Unicode MS" pitchFamily="34" charset="-128"/>
            </a:endParaRPr>
          </a:p>
        </p:txBody>
      </p:sp>
      <p:sp>
        <p:nvSpPr>
          <p:cNvPr id="9232" name="Line 16"/>
          <p:cNvSpPr>
            <a:spLocks noChangeShapeType="1"/>
          </p:cNvSpPr>
          <p:nvPr/>
        </p:nvSpPr>
        <p:spPr bwMode="auto">
          <a:xfrm>
            <a:off x="7543800" y="4876800"/>
            <a:ext cx="0" cy="685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3" name="Line 17"/>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4" name="Line 18"/>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5" name="Line 19"/>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6" name="Text Box 20"/>
          <p:cNvSpPr txBox="1">
            <a:spLocks noChangeArrowheads="1"/>
          </p:cNvSpPr>
          <p:nvPr/>
        </p:nvSpPr>
        <p:spPr bwMode="auto">
          <a:xfrm>
            <a:off x="7010400" y="2087940"/>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sensitivity in measurement of exposure </a:t>
            </a:r>
          </a:p>
        </p:txBody>
      </p:sp>
      <p:sp>
        <p:nvSpPr>
          <p:cNvPr id="9237" name="Line 21"/>
          <p:cNvSpPr>
            <a:spLocks noChangeShapeType="1"/>
          </p:cNvSpPr>
          <p:nvPr/>
        </p:nvSpPr>
        <p:spPr bwMode="auto">
          <a:xfrm>
            <a:off x="6096000" y="4876800"/>
            <a:ext cx="0" cy="685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4550" name="Text Box 22"/>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9239" name="Text Box 24"/>
          <p:cNvSpPr txBox="1">
            <a:spLocks noChangeArrowheads="1"/>
          </p:cNvSpPr>
          <p:nvPr/>
        </p:nvSpPr>
        <p:spPr bwMode="auto">
          <a:xfrm>
            <a:off x="342900" y="512127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t>Mechanism:  administrative mistakes in vaccination capture</a:t>
            </a:r>
          </a:p>
        </p:txBody>
      </p:sp>
      <p:sp>
        <p:nvSpPr>
          <p:cNvPr id="534554" name="Text Box 26"/>
          <p:cNvSpPr txBox="1">
            <a:spLocks noChangeArrowheads="1"/>
          </p:cNvSpPr>
          <p:nvPr/>
        </p:nvSpPr>
        <p:spPr bwMode="auto">
          <a:xfrm>
            <a:off x="2400300" y="5943600"/>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a:solidFill>
                  <a:srgbClr val="00CC00"/>
                </a:solidFill>
              </a:rPr>
              <a:t>Bias towards null</a:t>
            </a:r>
          </a:p>
        </p:txBody>
      </p:sp>
      <p:sp>
        <p:nvSpPr>
          <p:cNvPr id="25" name="Text Box 22"/>
          <p:cNvSpPr txBox="1">
            <a:spLocks noChangeArrowheads="1"/>
          </p:cNvSpPr>
          <p:nvPr/>
        </p:nvSpPr>
        <p:spPr bwMode="auto">
          <a:xfrm>
            <a:off x="8180414" y="3733800"/>
            <a:ext cx="20684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sp>
        <p:nvSpPr>
          <p:cNvPr id="26" name="Line 17"/>
          <p:cNvSpPr>
            <a:spLocks noChangeShapeType="1"/>
          </p:cNvSpPr>
          <p:nvPr/>
        </p:nvSpPr>
        <p:spPr bwMode="auto">
          <a:xfrm>
            <a:off x="6134100" y="4883930"/>
            <a:ext cx="0" cy="6786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7"/>
          <p:cNvSpPr>
            <a:spLocks noChangeShapeType="1"/>
          </p:cNvSpPr>
          <p:nvPr/>
        </p:nvSpPr>
        <p:spPr bwMode="auto">
          <a:xfrm>
            <a:off x="7552232" y="4876800"/>
            <a:ext cx="0" cy="6786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23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23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45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4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animBg="1"/>
      <p:bldP spid="9237" grpId="0" animBg="1"/>
      <p:bldP spid="534550" grpId="0"/>
      <p:bldP spid="534554" grpId="0"/>
      <p:bldP spid="25" grpId="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024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0244"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7"/>
          <p:cNvSpPr>
            <a:spLocks noChangeShapeType="1"/>
          </p:cNvSpPr>
          <p:nvPr/>
        </p:nvSpPr>
        <p:spPr bwMode="auto">
          <a:xfrm>
            <a:off x="5400675" y="5105400"/>
            <a:ext cx="2571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8"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0249"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0250"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0251"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0252"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10253" name="Text Box 13"/>
          <p:cNvSpPr txBox="1">
            <a:spLocks noChangeArrowheads="1"/>
          </p:cNvSpPr>
          <p:nvPr/>
        </p:nvSpPr>
        <p:spPr bwMode="auto">
          <a:xfrm>
            <a:off x="381000" y="38862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10254" name="Text Box 14"/>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0255"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Exposure:</a:t>
            </a:r>
          </a:p>
          <a:p>
            <a:r>
              <a:rPr lang="en-US" altLang="en-US" sz="2800" b="1">
                <a:latin typeface="Arial" charset="0"/>
              </a:rPr>
              <a:t> Imperfect Specificity</a:t>
            </a:r>
            <a:endParaRPr lang="en-US" altLang="en-US" sz="2800" b="1">
              <a:latin typeface="Arial Unicode MS" pitchFamily="34" charset="-128"/>
            </a:endParaRPr>
          </a:p>
        </p:txBody>
      </p:sp>
      <p:sp>
        <p:nvSpPr>
          <p:cNvPr id="10256" name="Line 17"/>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18"/>
          <p:cNvSpPr>
            <a:spLocks noChangeShapeType="1"/>
          </p:cNvSpPr>
          <p:nvPr/>
        </p:nvSpPr>
        <p:spPr bwMode="auto">
          <a:xfrm flipH="1">
            <a:off x="6057900" y="3733800"/>
            <a:ext cx="990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9"/>
          <p:cNvSpPr>
            <a:spLocks noChangeShapeType="1"/>
          </p:cNvSpPr>
          <p:nvPr/>
        </p:nvSpPr>
        <p:spPr bwMode="auto">
          <a:xfrm>
            <a:off x="7353300" y="38100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9" name="Text Box 20"/>
          <p:cNvSpPr txBox="1">
            <a:spLocks noChangeArrowheads="1"/>
          </p:cNvSpPr>
          <p:nvPr/>
        </p:nvSpPr>
        <p:spPr bwMode="auto">
          <a:xfrm>
            <a:off x="7010400" y="2011740"/>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specificity in measurement of exposure </a:t>
            </a:r>
          </a:p>
        </p:txBody>
      </p:sp>
      <p:sp>
        <p:nvSpPr>
          <p:cNvPr id="10260" name="Line 21"/>
          <p:cNvSpPr>
            <a:spLocks noChangeShapeType="1"/>
          </p:cNvSpPr>
          <p:nvPr/>
        </p:nvSpPr>
        <p:spPr bwMode="auto">
          <a:xfrm flipH="1" flipV="1">
            <a:off x="5905500" y="4724400"/>
            <a:ext cx="0" cy="838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182" name="Text Box 22"/>
          <p:cNvSpPr txBox="1">
            <a:spLocks noChangeArrowheads="1"/>
          </p:cNvSpPr>
          <p:nvPr/>
        </p:nvSpPr>
        <p:spPr bwMode="auto">
          <a:xfrm>
            <a:off x="342900" y="56388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10262" name="Text Box 23"/>
          <p:cNvSpPr txBox="1">
            <a:spLocks noChangeArrowheads="1"/>
          </p:cNvSpPr>
          <p:nvPr/>
        </p:nvSpPr>
        <p:spPr bwMode="auto">
          <a:xfrm>
            <a:off x="342900" y="47244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Mechanism:  administrative mistakes in vaccination linkage</a:t>
            </a:r>
          </a:p>
        </p:txBody>
      </p:sp>
      <p:sp>
        <p:nvSpPr>
          <p:cNvPr id="604184" name="Text Box 24"/>
          <p:cNvSpPr txBox="1">
            <a:spLocks noChangeArrowheads="1"/>
          </p:cNvSpPr>
          <p:nvPr/>
        </p:nvSpPr>
        <p:spPr bwMode="auto">
          <a:xfrm>
            <a:off x="2400300" y="5638800"/>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dirty="0">
                <a:solidFill>
                  <a:srgbClr val="00CC00"/>
                </a:solidFill>
              </a:rPr>
              <a:t>Bias towards null</a:t>
            </a:r>
          </a:p>
        </p:txBody>
      </p:sp>
      <p:sp>
        <p:nvSpPr>
          <p:cNvPr id="10264" name="Line 25"/>
          <p:cNvSpPr>
            <a:spLocks noChangeShapeType="1"/>
          </p:cNvSpPr>
          <p:nvPr/>
        </p:nvSpPr>
        <p:spPr bwMode="auto">
          <a:xfrm flipH="1" flipV="1">
            <a:off x="7277100" y="4724400"/>
            <a:ext cx="0" cy="838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22"/>
          <p:cNvSpPr txBox="1">
            <a:spLocks noChangeArrowheads="1"/>
          </p:cNvSpPr>
          <p:nvPr/>
        </p:nvSpPr>
        <p:spPr bwMode="auto">
          <a:xfrm>
            <a:off x="8180414" y="3733800"/>
            <a:ext cx="20684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sp>
        <p:nvSpPr>
          <p:cNvPr id="26" name="Text Box 22"/>
          <p:cNvSpPr txBox="1">
            <a:spLocks noChangeArrowheads="1"/>
          </p:cNvSpPr>
          <p:nvPr/>
        </p:nvSpPr>
        <p:spPr bwMode="auto">
          <a:xfrm>
            <a:off x="8180414" y="4953000"/>
            <a:ext cx="20684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How should authors feel about biases to the null? </a:t>
            </a:r>
            <a:endParaRPr lang="en-US" altLang="en-US" sz="2400" dirty="0">
              <a:solidFill>
                <a:srgbClr val="FF3300"/>
              </a:solidFill>
            </a:endParaRPr>
          </a:p>
        </p:txBody>
      </p:sp>
      <p:sp>
        <p:nvSpPr>
          <p:cNvPr id="27" name="Line 21"/>
          <p:cNvSpPr>
            <a:spLocks noChangeShapeType="1"/>
          </p:cNvSpPr>
          <p:nvPr/>
        </p:nvSpPr>
        <p:spPr bwMode="auto">
          <a:xfrm flipH="1" flipV="1">
            <a:off x="59817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5"/>
          <p:cNvSpPr>
            <a:spLocks noChangeShapeType="1"/>
          </p:cNvSpPr>
          <p:nvPr/>
        </p:nvSpPr>
        <p:spPr bwMode="auto">
          <a:xfrm flipH="1" flipV="1">
            <a:off x="73533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26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26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 grpId="0" animBg="1"/>
      <p:bldP spid="604182" grpId="0"/>
      <p:bldP spid="604184" grpId="0"/>
      <p:bldP spid="10264" grpId="0" animBg="1"/>
      <p:bldP spid="25" grpId="0"/>
      <p:bldP spid="26" grpId="0"/>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571500" y="76200"/>
            <a:ext cx="9124950" cy="533400"/>
          </a:xfrm>
        </p:spPr>
        <p:txBody>
          <a:bodyPr/>
          <a:lstStyle/>
          <a:p>
            <a:r>
              <a:rPr lang="en-US" altLang="en-US" sz="2400" smtClean="0"/>
              <a:t>Accuracy of Outcome Measurement</a:t>
            </a:r>
            <a:r>
              <a:rPr lang="en-US" altLang="en-US" sz="2400" b="0" smtClean="0"/>
              <a:t> </a:t>
            </a:r>
            <a:r>
              <a:rPr lang="en-US" altLang="en-US" sz="2400" smtClean="0"/>
              <a:t>	</a:t>
            </a:r>
          </a:p>
        </p:txBody>
      </p:sp>
      <p:graphicFrame>
        <p:nvGraphicFramePr>
          <p:cNvPr id="1026" name="Object 4"/>
          <p:cNvGraphicFramePr>
            <a:graphicFrameLocks noGrp="1" noChangeAspect="1"/>
          </p:cNvGraphicFramePr>
          <p:nvPr>
            <p:ph sz="half" idx="2"/>
          </p:nvPr>
        </p:nvGraphicFramePr>
        <p:xfrm>
          <a:off x="741363" y="722313"/>
          <a:ext cx="10826750" cy="2998787"/>
        </p:xfrm>
        <a:graphic>
          <a:graphicData uri="http://schemas.openxmlformats.org/presentationml/2006/ole">
            <mc:AlternateContent xmlns:mc="http://schemas.openxmlformats.org/markup-compatibility/2006">
              <mc:Choice xmlns:v="urn:schemas-microsoft-com:vml" Requires="v">
                <p:oleObj spid="_x0000_s1145" name="Document" r:id="rId4" imgW="10602355" imgH="2937237" progId="Word.Document.8">
                  <p:embed/>
                </p:oleObj>
              </mc:Choice>
              <mc:Fallback>
                <p:oleObj name="Document" r:id="rId4" imgW="10602355" imgH="2937237"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3" y="722313"/>
                        <a:ext cx="10826750" cy="299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5797" name="Text Box 5"/>
          <p:cNvSpPr txBox="1">
            <a:spLocks noChangeArrowheads="1"/>
          </p:cNvSpPr>
          <p:nvPr/>
        </p:nvSpPr>
        <p:spPr bwMode="auto">
          <a:xfrm>
            <a:off x="0" y="4114800"/>
            <a:ext cx="2628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latin typeface="Arial" charset="0"/>
              </a:rPr>
              <a:t>Assume prevalence is 1 in 100</a:t>
            </a:r>
          </a:p>
        </p:txBody>
      </p:sp>
      <p:graphicFrame>
        <p:nvGraphicFramePr>
          <p:cNvPr id="545798" name="Object 6"/>
          <p:cNvGraphicFramePr>
            <a:graphicFrameLocks noChangeAspect="1"/>
          </p:cNvGraphicFramePr>
          <p:nvPr/>
        </p:nvGraphicFramePr>
        <p:xfrm>
          <a:off x="957263" y="2360613"/>
          <a:ext cx="10434637" cy="2806700"/>
        </p:xfrm>
        <a:graphic>
          <a:graphicData uri="http://schemas.openxmlformats.org/presentationml/2006/ole">
            <mc:AlternateContent xmlns:mc="http://schemas.openxmlformats.org/markup-compatibility/2006">
              <mc:Choice xmlns:v="urn:schemas-microsoft-com:vml" Requires="v">
                <p:oleObj spid="_x0000_s1146" name="Document" r:id="rId6" imgW="10612085" imgH="2935798" progId="Word.Document.8">
                  <p:embed/>
                </p:oleObj>
              </mc:Choice>
              <mc:Fallback>
                <p:oleObj name="Document" r:id="rId6" imgW="10612085" imgH="2935798"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263" y="2360613"/>
                        <a:ext cx="10434637" cy="280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5799" name="Object 7"/>
          <p:cNvGraphicFramePr>
            <a:graphicFrameLocks noChangeAspect="1"/>
          </p:cNvGraphicFramePr>
          <p:nvPr/>
        </p:nvGraphicFramePr>
        <p:xfrm>
          <a:off x="1082675" y="4237038"/>
          <a:ext cx="10363200" cy="2849562"/>
        </p:xfrm>
        <a:graphic>
          <a:graphicData uri="http://schemas.openxmlformats.org/presentationml/2006/ole">
            <mc:AlternateContent xmlns:mc="http://schemas.openxmlformats.org/markup-compatibility/2006">
              <mc:Choice xmlns:v="urn:schemas-microsoft-com:vml" Requires="v">
                <p:oleObj spid="_x0000_s1147" name="Document" r:id="rId8" imgW="10625159" imgH="2939288" progId="Word.Document.8">
                  <p:embed/>
                </p:oleObj>
              </mc:Choice>
              <mc:Fallback>
                <p:oleObj name="Document" r:id="rId8" imgW="10625159" imgH="2939288" progId="Word.Document.8">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675" y="4237038"/>
                        <a:ext cx="10363200" cy="284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5805" name="Text Box 13"/>
          <p:cNvSpPr txBox="1">
            <a:spLocks noChangeArrowheads="1"/>
          </p:cNvSpPr>
          <p:nvPr/>
        </p:nvSpPr>
        <p:spPr bwMode="auto">
          <a:xfrm>
            <a:off x="266700" y="6019800"/>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Specificity = 531906/531930 = 0.99995</a:t>
            </a:r>
          </a:p>
          <a:p>
            <a:pPr algn="l"/>
            <a:r>
              <a:rPr lang="en-US" altLang="en-US" sz="2400"/>
              <a:t>Sensitivity = 292/5373 = 0.054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5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57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57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5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7" grpId="0"/>
      <p:bldP spid="5458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126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126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1" name="Line 7"/>
          <p:cNvSpPr>
            <a:spLocks noChangeShapeType="1"/>
          </p:cNvSpPr>
          <p:nvPr/>
        </p:nvSpPr>
        <p:spPr bwMode="auto">
          <a:xfrm>
            <a:off x="5400675" y="5105400"/>
            <a:ext cx="248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127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1274"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1275"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127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11277" name="Line 13"/>
          <p:cNvSpPr>
            <a:spLocks noChangeShapeType="1"/>
          </p:cNvSpPr>
          <p:nvPr/>
        </p:nvSpPr>
        <p:spPr bwMode="auto">
          <a:xfrm flipH="1" flipV="1">
            <a:off x="60960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8"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11279" name="Text Box 15"/>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1280" name="Text Box 16"/>
          <p:cNvSpPr txBox="1">
            <a:spLocks noChangeArrowheads="1"/>
          </p:cNvSpPr>
          <p:nvPr/>
        </p:nvSpPr>
        <p:spPr bwMode="auto">
          <a:xfrm>
            <a:off x="2552700" y="152400"/>
            <a:ext cx="532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Outcome: </a:t>
            </a:r>
          </a:p>
          <a:p>
            <a:r>
              <a:rPr lang="en-US" altLang="en-US" sz="2800" b="1">
                <a:latin typeface="Arial" charset="0"/>
              </a:rPr>
              <a:t>If Non-Differential</a:t>
            </a:r>
            <a:endParaRPr lang="en-US" altLang="en-US" sz="2800" b="1">
              <a:latin typeface="Arial Unicode MS" pitchFamily="34" charset="-128"/>
            </a:endParaRPr>
          </a:p>
        </p:txBody>
      </p:sp>
      <p:sp>
        <p:nvSpPr>
          <p:cNvPr id="11281" name="Line 17"/>
          <p:cNvSpPr>
            <a:spLocks noChangeShapeType="1"/>
          </p:cNvSpPr>
          <p:nvPr/>
        </p:nvSpPr>
        <p:spPr bwMode="auto">
          <a:xfrm>
            <a:off x="6172200" y="57150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2" name="Line 18"/>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3" name="Text Box 19"/>
          <p:cNvSpPr txBox="1">
            <a:spLocks noChangeArrowheads="1"/>
          </p:cNvSpPr>
          <p:nvPr/>
        </p:nvSpPr>
        <p:spPr bwMode="auto">
          <a:xfrm>
            <a:off x="7124700" y="1952625"/>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outcome sensitivity </a:t>
            </a:r>
            <a:r>
              <a:rPr lang="en-US" altLang="en-US" sz="2400" dirty="0" smtClean="0"/>
              <a:t>–unrelated to  </a:t>
            </a:r>
            <a:r>
              <a:rPr lang="en-US" altLang="en-US" sz="2400" dirty="0"/>
              <a:t>exposure status</a:t>
            </a:r>
          </a:p>
        </p:txBody>
      </p:sp>
      <p:sp>
        <p:nvSpPr>
          <p:cNvPr id="11284" name="Text Box 20"/>
          <p:cNvSpPr txBox="1">
            <a:spLocks noChangeArrowheads="1"/>
          </p:cNvSpPr>
          <p:nvPr/>
        </p:nvSpPr>
        <p:spPr bwMode="auto">
          <a:xfrm>
            <a:off x="990600" y="5562600"/>
            <a:ext cx="419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t>Problems with outcome specificity </a:t>
            </a:r>
            <a:r>
              <a:rPr lang="en-US" altLang="en-US" sz="2400" dirty="0" smtClean="0"/>
              <a:t>– unrelated to exposure </a:t>
            </a:r>
            <a:r>
              <a:rPr lang="en-US" altLang="en-US" sz="2400" dirty="0"/>
              <a:t>status</a:t>
            </a:r>
          </a:p>
        </p:txBody>
      </p:sp>
      <p:sp>
        <p:nvSpPr>
          <p:cNvPr id="11285" name="Line 21"/>
          <p:cNvSpPr>
            <a:spLocks noChangeShapeType="1"/>
          </p:cNvSpPr>
          <p:nvPr/>
        </p:nvSpPr>
        <p:spPr bwMode="auto">
          <a:xfrm flipV="1">
            <a:off x="4762500" y="4724400"/>
            <a:ext cx="11811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6" name="Line 22"/>
          <p:cNvSpPr>
            <a:spLocks noChangeShapeType="1"/>
          </p:cNvSpPr>
          <p:nvPr/>
        </p:nvSpPr>
        <p:spPr bwMode="auto">
          <a:xfrm flipV="1">
            <a:off x="4686300" y="5486400"/>
            <a:ext cx="1371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7" name="Line 23"/>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8" name="Line 24"/>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9" name="Line 25"/>
          <p:cNvSpPr>
            <a:spLocks noChangeShapeType="1"/>
          </p:cNvSpPr>
          <p:nvPr/>
        </p:nvSpPr>
        <p:spPr bwMode="auto">
          <a:xfrm flipH="1" flipV="1">
            <a:off x="60960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90" name="Line 26"/>
          <p:cNvSpPr>
            <a:spLocks noChangeShapeType="1"/>
          </p:cNvSpPr>
          <p:nvPr/>
        </p:nvSpPr>
        <p:spPr bwMode="auto">
          <a:xfrm>
            <a:off x="61722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6604" name="Text Box 28"/>
          <p:cNvSpPr txBox="1">
            <a:spLocks noChangeArrowheads="1"/>
          </p:cNvSpPr>
          <p:nvPr/>
        </p:nvSpPr>
        <p:spPr bwMode="auto">
          <a:xfrm>
            <a:off x="3848100" y="11430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Manifestation?</a:t>
            </a:r>
          </a:p>
        </p:txBody>
      </p:sp>
      <p:sp>
        <p:nvSpPr>
          <p:cNvPr id="536605" name="Text Box 29"/>
          <p:cNvSpPr txBox="1">
            <a:spLocks noChangeArrowheads="1"/>
          </p:cNvSpPr>
          <p:nvPr/>
        </p:nvSpPr>
        <p:spPr bwMode="auto">
          <a:xfrm>
            <a:off x="5524500" y="9906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a:solidFill>
                  <a:srgbClr val="00CC00"/>
                </a:solidFill>
              </a:rPr>
              <a:t>Extremely minimal bias towards null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6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6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604" grpId="0"/>
      <p:bldP spid="5366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229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229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7"/>
          <p:cNvSpPr>
            <a:spLocks noChangeShapeType="1"/>
          </p:cNvSpPr>
          <p:nvPr/>
        </p:nvSpPr>
        <p:spPr bwMode="auto">
          <a:xfrm>
            <a:off x="5400675" y="5105400"/>
            <a:ext cx="248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229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2298"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2299"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230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538637" name="Line 13"/>
          <p:cNvSpPr>
            <a:spLocks noChangeShapeType="1"/>
          </p:cNvSpPr>
          <p:nvPr/>
        </p:nvSpPr>
        <p:spPr bwMode="auto">
          <a:xfrm flipH="1" flipV="1">
            <a:off x="60960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2"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12303" name="Text Box 15"/>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2304" name="Text Box 16"/>
          <p:cNvSpPr txBox="1">
            <a:spLocks noChangeArrowheads="1"/>
          </p:cNvSpPr>
          <p:nvPr/>
        </p:nvSpPr>
        <p:spPr bwMode="auto">
          <a:xfrm>
            <a:off x="2476500" y="0"/>
            <a:ext cx="532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charset="0"/>
              </a:rPr>
              <a:t>Misclassification of Outcome: </a:t>
            </a:r>
          </a:p>
          <a:p>
            <a:r>
              <a:rPr lang="en-US" altLang="en-US" sz="2800" b="1" dirty="0">
                <a:latin typeface="Arial" charset="0"/>
              </a:rPr>
              <a:t>If Differential</a:t>
            </a:r>
            <a:endParaRPr lang="en-US" altLang="en-US" sz="2800" b="1" dirty="0">
              <a:latin typeface="Arial Unicode MS" pitchFamily="34" charset="-128"/>
            </a:endParaRPr>
          </a:p>
        </p:txBody>
      </p:sp>
      <p:sp>
        <p:nvSpPr>
          <p:cNvPr id="538641" name="Line 17"/>
          <p:cNvSpPr>
            <a:spLocks noChangeShapeType="1"/>
          </p:cNvSpPr>
          <p:nvPr/>
        </p:nvSpPr>
        <p:spPr bwMode="auto">
          <a:xfrm>
            <a:off x="6134100" y="5715000"/>
            <a:ext cx="99060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6" name="Line 18"/>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43" name="Text Box 19"/>
          <p:cNvSpPr txBox="1">
            <a:spLocks noChangeArrowheads="1"/>
          </p:cNvSpPr>
          <p:nvPr/>
        </p:nvSpPr>
        <p:spPr bwMode="auto">
          <a:xfrm>
            <a:off x="4876800" y="914400"/>
            <a:ext cx="5448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Our speculation:  Specificity not </a:t>
            </a:r>
            <a:r>
              <a:rPr lang="en-US" altLang="en-US" sz="2400" dirty="0" smtClean="0"/>
              <a:t>affected differentially with respect to exposure</a:t>
            </a:r>
            <a:endParaRPr lang="en-US" altLang="en-US" sz="2400" dirty="0"/>
          </a:p>
        </p:txBody>
      </p:sp>
      <p:sp>
        <p:nvSpPr>
          <p:cNvPr id="538648" name="Line 24"/>
          <p:cNvSpPr>
            <a:spLocks noChangeShapeType="1"/>
          </p:cNvSpPr>
          <p:nvPr/>
        </p:nvSpPr>
        <p:spPr bwMode="auto">
          <a:xfrm flipH="1">
            <a:off x="7162800" y="3429000"/>
            <a:ext cx="11811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49" name="Line 25"/>
          <p:cNvSpPr>
            <a:spLocks noChangeShapeType="1"/>
          </p:cNvSpPr>
          <p:nvPr/>
        </p:nvSpPr>
        <p:spPr bwMode="auto">
          <a:xfrm flipH="1" flipV="1">
            <a:off x="60960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50" name="Line 26"/>
          <p:cNvSpPr>
            <a:spLocks noChangeShapeType="1"/>
          </p:cNvSpPr>
          <p:nvPr/>
        </p:nvSpPr>
        <p:spPr bwMode="auto">
          <a:xfrm>
            <a:off x="61722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51" name="Text Box 27"/>
          <p:cNvSpPr txBox="1">
            <a:spLocks noChangeArrowheads="1"/>
          </p:cNvSpPr>
          <p:nvPr/>
        </p:nvSpPr>
        <p:spPr bwMode="auto">
          <a:xfrm>
            <a:off x="2705100" y="5289550"/>
            <a:ext cx="2247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solidFill>
                  <a:srgbClr val="00CC00"/>
                </a:solidFill>
              </a:rPr>
              <a:t>Bias away from null, towards effect of MMR</a:t>
            </a:r>
          </a:p>
        </p:txBody>
      </p:sp>
      <p:sp>
        <p:nvSpPr>
          <p:cNvPr id="538652" name="Text Box 28"/>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Manifestation?</a:t>
            </a:r>
          </a:p>
        </p:txBody>
      </p:sp>
      <p:sp>
        <p:nvSpPr>
          <p:cNvPr id="538654" name="Text Box 30"/>
          <p:cNvSpPr txBox="1">
            <a:spLocks noChangeArrowheads="1"/>
          </p:cNvSpPr>
          <p:nvPr/>
        </p:nvSpPr>
        <p:spPr bwMode="auto">
          <a:xfrm>
            <a:off x="4914900" y="1892300"/>
            <a:ext cx="5257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Less sensitive diagnosis among non-vaccinated perhaps because they are not “in care” as much as vaccinated or because psychiatrists were aware of vaccine-autism hypothesis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6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86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8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86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86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864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865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8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37" grpId="0" animBg="1"/>
      <p:bldP spid="538641" grpId="0" animBg="1"/>
      <p:bldP spid="538643" grpId="0"/>
      <p:bldP spid="538648" grpId="0" animBg="1"/>
      <p:bldP spid="538649" grpId="0" animBg="1"/>
      <p:bldP spid="538650" grpId="0" animBg="1"/>
      <p:bldP spid="538651" grpId="0"/>
      <p:bldP spid="538652" grpId="0"/>
      <p:bldP spid="5386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 you agree with the authors’ conclusion?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101" name="Group 5"/>
          <p:cNvGrpSpPr>
            <a:grpSpLocks/>
          </p:cNvGrpSpPr>
          <p:nvPr/>
        </p:nvGrpSpPr>
        <p:grpSpPr bwMode="auto">
          <a:xfrm>
            <a:off x="2160588" y="5592763"/>
            <a:ext cx="8577263" cy="473075"/>
            <a:chOff x="1361" y="3523"/>
            <a:chExt cx="5403" cy="298"/>
          </a:xfrm>
        </p:grpSpPr>
        <p:sp>
          <p:nvSpPr>
            <p:cNvPr id="4102" name="Text Box 7"/>
            <p:cNvSpPr txBox="1">
              <a:spLocks noChangeArrowheads="1"/>
            </p:cNvSpPr>
            <p:nvPr/>
          </p:nvSpPr>
          <p:spPr bwMode="auto">
            <a:xfrm rot="18904130">
              <a:off x="3752" y="3571"/>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Strongly disagree - E</a:t>
              </a:r>
            </a:p>
          </p:txBody>
        </p:sp>
        <p:grpSp>
          <p:nvGrpSpPr>
            <p:cNvPr id="4103" name="Group 7"/>
            <p:cNvGrpSpPr>
              <a:grpSpLocks/>
            </p:cNvGrpSpPr>
            <p:nvPr/>
          </p:nvGrpSpPr>
          <p:grpSpPr bwMode="auto">
            <a:xfrm>
              <a:off x="1361" y="3523"/>
              <a:ext cx="4836" cy="250"/>
              <a:chOff x="1361" y="3523"/>
              <a:chExt cx="4836" cy="250"/>
            </a:xfrm>
          </p:grpSpPr>
          <p:sp>
            <p:nvSpPr>
              <p:cNvPr id="4104"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agree - A</a:t>
                </a:r>
              </a:p>
            </p:txBody>
          </p:sp>
          <p:grpSp>
            <p:nvGrpSpPr>
              <p:cNvPr id="4105" name="Group 9"/>
              <p:cNvGrpSpPr>
                <a:grpSpLocks/>
              </p:cNvGrpSpPr>
              <p:nvPr/>
            </p:nvGrpSpPr>
            <p:grpSpPr bwMode="auto">
              <a:xfrm>
                <a:off x="1937" y="3523"/>
                <a:ext cx="4260" cy="250"/>
                <a:chOff x="1937" y="3523"/>
                <a:chExt cx="4260" cy="250"/>
              </a:xfrm>
            </p:grpSpPr>
            <p:sp>
              <p:nvSpPr>
                <p:cNvPr id="4106"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Not sure - C</a:t>
                  </a:r>
                </a:p>
              </p:txBody>
            </p:sp>
            <p:sp>
              <p:nvSpPr>
                <p:cNvPr id="4107"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agree - B</a:t>
                  </a:r>
                  <a:endParaRPr lang="en-US" altLang="en-US" sz="2000" b="1">
                    <a:latin typeface="Arial" charset="0"/>
                  </a:endParaRPr>
                </a:p>
              </p:txBody>
            </p:sp>
            <p:sp>
              <p:nvSpPr>
                <p:cNvPr id="4108"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disagree  - D</a:t>
                  </a:r>
                </a:p>
              </p:txBody>
            </p:sp>
          </p:gr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661582" y="2811189"/>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541704" name="Text Box 8"/>
          <p:cNvSpPr txBox="1">
            <a:spLocks noChangeArrowheads="1"/>
          </p:cNvSpPr>
          <p:nvPr/>
        </p:nvSpPr>
        <p:spPr bwMode="auto">
          <a:xfrm>
            <a:off x="2857500" y="5493603"/>
            <a:ext cx="304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Family </a:t>
            </a:r>
            <a:r>
              <a:rPr lang="en-US" altLang="en-US" sz="2400" dirty="0" err="1">
                <a:latin typeface="Arial" charset="0"/>
              </a:rPr>
              <a:t>Hx</a:t>
            </a:r>
            <a:r>
              <a:rPr lang="en-US" altLang="en-US" sz="2400" dirty="0">
                <a:latin typeface="Arial" charset="0"/>
              </a:rPr>
              <a:t> </a:t>
            </a:r>
            <a:r>
              <a:rPr lang="en-US" altLang="en-US" sz="2400" dirty="0" smtClean="0">
                <a:latin typeface="Arial" charset="0"/>
              </a:rPr>
              <a:t>of </a:t>
            </a:r>
            <a:r>
              <a:rPr lang="en-US" altLang="en-US" sz="2400" dirty="0">
                <a:latin typeface="Arial" charset="0"/>
              </a:rPr>
              <a:t>Autism   (</a:t>
            </a:r>
            <a:r>
              <a:rPr lang="en-US" altLang="en-US" sz="2400" dirty="0" err="1">
                <a:latin typeface="Arial" charset="0"/>
              </a:rPr>
              <a:t>unmeas’d</a:t>
            </a:r>
            <a:r>
              <a:rPr lang="en-US" altLang="en-US" sz="2400" dirty="0">
                <a:latin typeface="Arial" charset="0"/>
              </a:rPr>
              <a:t>)</a:t>
            </a:r>
          </a:p>
        </p:txBody>
      </p:sp>
      <p:sp>
        <p:nvSpPr>
          <p:cNvPr id="13319" name="Text Box 9"/>
          <p:cNvSpPr txBox="1">
            <a:spLocks noChangeArrowheads="1"/>
          </p:cNvSpPr>
          <p:nvPr/>
        </p:nvSpPr>
        <p:spPr bwMode="auto">
          <a:xfrm>
            <a:off x="-2667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Unknown Confounders</a:t>
            </a:r>
          </a:p>
        </p:txBody>
      </p:sp>
      <p:sp>
        <p:nvSpPr>
          <p:cNvPr id="13320" name="Text Box 11"/>
          <p:cNvSpPr txBox="1">
            <a:spLocks noChangeArrowheads="1"/>
          </p:cNvSpPr>
          <p:nvPr/>
        </p:nvSpPr>
        <p:spPr bwMode="auto">
          <a:xfrm>
            <a:off x="21717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3086100" y="2073275"/>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839059" y="86995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Calendar </a:t>
            </a:r>
            <a:r>
              <a:rPr lang="en-US" altLang="en-US" sz="2400" dirty="0">
                <a:latin typeface="Arial" charset="0"/>
              </a:rPr>
              <a:t>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Text Box 16"/>
          <p:cNvSpPr txBox="1">
            <a:spLocks noChangeArrowheads="1"/>
          </p:cNvSpPr>
          <p:nvPr/>
        </p:nvSpPr>
        <p:spPr bwMode="auto">
          <a:xfrm>
            <a:off x="6515100" y="5029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a:off x="5646920" y="449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7" name="Line 18"/>
          <p:cNvSpPr>
            <a:spLocks noChangeShapeType="1"/>
          </p:cNvSpPr>
          <p:nvPr/>
        </p:nvSpPr>
        <p:spPr bwMode="auto">
          <a:xfrm>
            <a:off x="4000499" y="3238500"/>
            <a:ext cx="1400175" cy="1576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20"/>
          <p:cNvSpPr>
            <a:spLocks noChangeShapeType="1"/>
          </p:cNvSpPr>
          <p:nvPr/>
        </p:nvSpPr>
        <p:spPr bwMode="auto">
          <a:xfrm>
            <a:off x="3581399" y="2895601"/>
            <a:ext cx="1819275" cy="20573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1"/>
          <p:cNvSpPr>
            <a:spLocks noChangeShapeType="1"/>
          </p:cNvSpPr>
          <p:nvPr/>
        </p:nvSpPr>
        <p:spPr bwMode="auto">
          <a:xfrm>
            <a:off x="2552700" y="2012430"/>
            <a:ext cx="2743200" cy="294057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2"/>
          <p:cNvSpPr>
            <a:spLocks noChangeShapeType="1"/>
          </p:cNvSpPr>
          <p:nvPr/>
        </p:nvSpPr>
        <p:spPr bwMode="auto">
          <a:xfrm>
            <a:off x="1447800" y="1327149"/>
            <a:ext cx="3771900" cy="37020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2" name="Line 23"/>
          <p:cNvSpPr>
            <a:spLocks noChangeShapeType="1"/>
          </p:cNvSpPr>
          <p:nvPr/>
        </p:nvSpPr>
        <p:spPr bwMode="auto">
          <a:xfrm flipV="1">
            <a:off x="5181599" y="5257800"/>
            <a:ext cx="219075"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4"/>
          <p:cNvSpPr>
            <a:spLocks noChangeShapeType="1"/>
          </p:cNvSpPr>
          <p:nvPr/>
        </p:nvSpPr>
        <p:spPr bwMode="auto">
          <a:xfrm flipV="1">
            <a:off x="419101" y="5136356"/>
            <a:ext cx="4800600" cy="8834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5"/>
          <p:cNvSpPr>
            <a:spLocks noChangeShapeType="1"/>
          </p:cNvSpPr>
          <p:nvPr/>
        </p:nvSpPr>
        <p:spPr bwMode="auto">
          <a:xfrm flipV="1">
            <a:off x="3238500" y="5410200"/>
            <a:ext cx="6324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5" name="Line 26"/>
          <p:cNvSpPr>
            <a:spLocks noChangeShapeType="1"/>
          </p:cNvSpPr>
          <p:nvPr/>
        </p:nvSpPr>
        <p:spPr bwMode="auto">
          <a:xfrm flipV="1">
            <a:off x="5829300" y="5334000"/>
            <a:ext cx="2819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7" name="Line 28"/>
          <p:cNvSpPr>
            <a:spLocks noChangeShapeType="1"/>
          </p:cNvSpPr>
          <p:nvPr/>
        </p:nvSpPr>
        <p:spPr bwMode="auto">
          <a:xfrm>
            <a:off x="5486400" y="3717378"/>
            <a:ext cx="3009900" cy="1143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8" name="Line 29"/>
          <p:cNvSpPr>
            <a:spLocks noChangeShapeType="1"/>
          </p:cNvSpPr>
          <p:nvPr/>
        </p:nvSpPr>
        <p:spPr bwMode="auto">
          <a:xfrm>
            <a:off x="4700586" y="2895600"/>
            <a:ext cx="4024314" cy="185253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9" name="Line 30"/>
          <p:cNvSpPr>
            <a:spLocks noChangeShapeType="1"/>
          </p:cNvSpPr>
          <p:nvPr/>
        </p:nvSpPr>
        <p:spPr bwMode="auto">
          <a:xfrm>
            <a:off x="4271182" y="2422524"/>
            <a:ext cx="4872818" cy="239236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31"/>
          <p:cNvSpPr>
            <a:spLocks noChangeShapeType="1"/>
          </p:cNvSpPr>
          <p:nvPr/>
        </p:nvSpPr>
        <p:spPr bwMode="auto">
          <a:xfrm>
            <a:off x="3467100" y="1783830"/>
            <a:ext cx="5943599" cy="30765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32"/>
          <p:cNvSpPr>
            <a:spLocks noChangeShapeType="1"/>
          </p:cNvSpPr>
          <p:nvPr/>
        </p:nvSpPr>
        <p:spPr bwMode="auto">
          <a:xfrm>
            <a:off x="3238500" y="1327150"/>
            <a:ext cx="6348960" cy="354965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1729" name="Oval 33"/>
          <p:cNvSpPr>
            <a:spLocks noChangeArrowheads="1"/>
          </p:cNvSpPr>
          <p:nvPr/>
        </p:nvSpPr>
        <p:spPr bwMode="auto">
          <a:xfrm>
            <a:off x="2933700" y="5410200"/>
            <a:ext cx="2971800" cy="838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541730" name="Text Box 34"/>
          <p:cNvSpPr txBox="1">
            <a:spLocks noChangeArrowheads="1"/>
          </p:cNvSpPr>
          <p:nvPr/>
        </p:nvSpPr>
        <p:spPr bwMode="auto">
          <a:xfrm>
            <a:off x="3695700" y="152400"/>
            <a:ext cx="632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Possible manifestation of omitting family history:</a:t>
            </a:r>
          </a:p>
        </p:txBody>
      </p:sp>
      <p:sp>
        <p:nvSpPr>
          <p:cNvPr id="541731" name="Text Box 35"/>
          <p:cNvSpPr txBox="1">
            <a:spLocks noChangeArrowheads="1"/>
          </p:cNvSpPr>
          <p:nvPr/>
        </p:nvSpPr>
        <p:spPr bwMode="auto">
          <a:xfrm>
            <a:off x="6057900" y="1109663"/>
            <a:ext cx="44196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smtClean="0">
                <a:latin typeface="Arial" charset="0"/>
              </a:rPr>
              <a:t>Non-vaccinated </a:t>
            </a:r>
            <a:r>
              <a:rPr lang="en-US" altLang="en-US" sz="2800" dirty="0">
                <a:latin typeface="Arial" charset="0"/>
              </a:rPr>
              <a:t>enriched for highest risk </a:t>
            </a:r>
            <a:r>
              <a:rPr lang="en-US" altLang="en-US" sz="2800" dirty="0" smtClean="0">
                <a:latin typeface="Arial" charset="0"/>
              </a:rPr>
              <a:t>children</a:t>
            </a:r>
            <a:endParaRPr lang="en-US" altLang="en-US" sz="2800" dirty="0">
              <a:latin typeface="Arial" charset="0"/>
            </a:endParaRPr>
          </a:p>
          <a:p>
            <a:pPr>
              <a:spcBef>
                <a:spcPct val="50000"/>
              </a:spcBef>
            </a:pPr>
            <a:r>
              <a:rPr lang="en-US" altLang="en-US" sz="2800" dirty="0">
                <a:latin typeface="Arial" charset="0"/>
              </a:rPr>
              <a:t>Underestimate risk of vaccine </a:t>
            </a:r>
            <a:r>
              <a:rPr lang="en-US" altLang="en-US" sz="2000" dirty="0">
                <a:latin typeface="Arial" charset="0"/>
              </a:rPr>
              <a:t>(</a:t>
            </a:r>
            <a:r>
              <a:rPr lang="en-US" altLang="en-US" sz="2000" dirty="0" smtClean="0">
                <a:latin typeface="Arial" charset="0"/>
              </a:rPr>
              <a:t>negative</a:t>
            </a:r>
            <a:r>
              <a:rPr lang="en-US" altLang="en-US" sz="1000" dirty="0" smtClean="0">
                <a:latin typeface="Arial" charset="0"/>
              </a:rPr>
              <a:t> </a:t>
            </a:r>
            <a:r>
              <a:rPr lang="en-US" altLang="en-US" sz="2000" dirty="0" smtClean="0">
                <a:latin typeface="Arial" charset="0"/>
              </a:rPr>
              <a:t>CF</a:t>
            </a:r>
            <a:r>
              <a:rPr lang="en-US" altLang="en-US" sz="2000" dirty="0">
                <a:latin typeface="Arial" charset="0"/>
              </a:rPr>
              <a:t>)</a:t>
            </a:r>
          </a:p>
        </p:txBody>
      </p:sp>
      <p:sp>
        <p:nvSpPr>
          <p:cNvPr id="33" name="Text Box 14"/>
          <p:cNvSpPr txBox="1">
            <a:spLocks noChangeArrowheads="1"/>
          </p:cNvSpPr>
          <p:nvPr/>
        </p:nvSpPr>
        <p:spPr bwMode="auto">
          <a:xfrm>
            <a:off x="38100" y="381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22"/>
          <p:cNvSpPr>
            <a:spLocks noChangeShapeType="1"/>
          </p:cNvSpPr>
          <p:nvPr/>
        </p:nvSpPr>
        <p:spPr bwMode="auto">
          <a:xfrm>
            <a:off x="419101" y="762793"/>
            <a:ext cx="4762498" cy="4373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2"/>
          <p:cNvSpPr>
            <a:spLocks noChangeShapeType="1"/>
          </p:cNvSpPr>
          <p:nvPr/>
        </p:nvSpPr>
        <p:spPr bwMode="auto">
          <a:xfrm>
            <a:off x="2819400" y="647699"/>
            <a:ext cx="6743699" cy="40767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2"/>
          <p:cNvSpPr>
            <a:spLocks noChangeShapeType="1"/>
          </p:cNvSpPr>
          <p:nvPr/>
        </p:nvSpPr>
        <p:spPr bwMode="auto">
          <a:xfrm>
            <a:off x="277258" y="2680507"/>
            <a:ext cx="955115"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Text Box 9"/>
          <p:cNvSpPr txBox="1">
            <a:spLocks noChangeArrowheads="1"/>
          </p:cNvSpPr>
          <p:nvPr/>
        </p:nvSpPr>
        <p:spPr bwMode="auto">
          <a:xfrm>
            <a:off x="-190499" y="2794337"/>
            <a:ext cx="259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Uncertain about edge and hence parent is on B list</a:t>
            </a:r>
            <a:endParaRPr lang="en-US" altLang="en-US" sz="2000" dirty="0">
              <a:solidFill>
                <a:srgbClr val="FF0000"/>
              </a:solidFill>
              <a:latin typeface="Arial" charset="0"/>
            </a:endParaRPr>
          </a:p>
        </p:txBody>
      </p:sp>
      <p:sp>
        <p:nvSpPr>
          <p:cNvPr id="38" name="Text Box 9"/>
          <p:cNvSpPr txBox="1">
            <a:spLocks noChangeArrowheads="1"/>
          </p:cNvSpPr>
          <p:nvPr/>
        </p:nvSpPr>
        <p:spPr bwMode="auto">
          <a:xfrm>
            <a:off x="-38099" y="4092714"/>
            <a:ext cx="35813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Is there any downside to adjusting for  all these?</a:t>
            </a:r>
            <a:endParaRPr lang="en-US" altLang="en-US" sz="2000" dirty="0">
              <a:solidFill>
                <a:srgbClr val="FF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17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1704"/>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4172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173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1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4" grpId="0"/>
      <p:bldP spid="13332" grpId="0" animBg="1"/>
      <p:bldP spid="13335" grpId="0" animBg="1"/>
      <p:bldP spid="541729" grpId="0" animBg="1"/>
      <p:bldP spid="541729" grpId="1" animBg="1"/>
      <p:bldP spid="541730" grpId="0"/>
      <p:bldP spid="541731"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ltLang="en-US" smtClean="0"/>
          </a:p>
        </p:txBody>
      </p:sp>
      <p:sp>
        <p:nvSpPr>
          <p:cNvPr id="14339" name="Rectangle 3"/>
          <p:cNvSpPr>
            <a:spLocks noGrp="1" noChangeArrowheads="1"/>
          </p:cNvSpPr>
          <p:nvPr>
            <p:ph type="body" idx="1"/>
          </p:nvPr>
        </p:nvSpPr>
        <p:spPr/>
        <p:txBody>
          <a:bodyPr/>
          <a:lstStyle/>
          <a:p>
            <a:endParaRPr lang="en-US" altLang="en-US"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1"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4342" name="Text Box 8"/>
          <p:cNvSpPr txBox="1">
            <a:spLocks noChangeArrowheads="1"/>
          </p:cNvSpPr>
          <p:nvPr/>
        </p:nvSpPr>
        <p:spPr bwMode="auto">
          <a:xfrm>
            <a:off x="7886700" y="685800"/>
            <a:ext cx="2209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If FH confounding operative, would have expected </a:t>
            </a:r>
            <a:r>
              <a:rPr lang="en-US" altLang="en-US" sz="2400" dirty="0" smtClean="0">
                <a:latin typeface="Arial" charset="0"/>
              </a:rPr>
              <a:t>attenuation </a:t>
            </a:r>
            <a:r>
              <a:rPr lang="en-US" altLang="en-US" sz="2400" dirty="0">
                <a:latin typeface="Arial" charset="0"/>
              </a:rPr>
              <a:t>of IRR </a:t>
            </a:r>
            <a:r>
              <a:rPr lang="en-US" altLang="en-US" sz="2400" dirty="0" smtClean="0">
                <a:latin typeface="Arial" charset="0"/>
              </a:rPr>
              <a:t>in last time period (coinciding with highly publicized paper) as </a:t>
            </a:r>
            <a:r>
              <a:rPr lang="en-US" altLang="en-US" sz="2400" dirty="0">
                <a:latin typeface="Arial" charset="0"/>
              </a:rPr>
              <a:t>more high risk children went unvaccinated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ltLang="en-US" smtClean="0"/>
          </a:p>
        </p:txBody>
      </p:sp>
      <p:sp>
        <p:nvSpPr>
          <p:cNvPr id="15363" name="Rectangle 3"/>
          <p:cNvSpPr>
            <a:spLocks noGrp="1" noChangeArrowheads="1"/>
          </p:cNvSpPr>
          <p:nvPr>
            <p:ph type="body" idx="1"/>
          </p:nvPr>
        </p:nvSpPr>
        <p:spPr/>
        <p:txBody>
          <a:bodyPr/>
          <a:lstStyle/>
          <a:p>
            <a:endParaRPr lang="en-US" altLang="en-US" smtClean="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5"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5366" name="Text Box 8"/>
          <p:cNvSpPr txBox="1">
            <a:spLocks noChangeArrowheads="1"/>
          </p:cNvSpPr>
          <p:nvPr/>
        </p:nvSpPr>
        <p:spPr bwMode="auto">
          <a:xfrm>
            <a:off x="7810500" y="381000"/>
            <a:ext cx="2209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What if general concern by autism-affected families about vaccines throughout the study period?</a:t>
            </a:r>
          </a:p>
        </p:txBody>
      </p:sp>
      <p:sp>
        <p:nvSpPr>
          <p:cNvPr id="7" name="Text Box 8"/>
          <p:cNvSpPr txBox="1">
            <a:spLocks noChangeArrowheads="1"/>
          </p:cNvSpPr>
          <p:nvPr/>
        </p:nvSpPr>
        <p:spPr bwMode="auto">
          <a:xfrm>
            <a:off x="7734300" y="4194175"/>
            <a:ext cx="2209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Would mean that all measures suffer from negative confounding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Was the unadjusted (crude) measure of association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16388"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Was the unadjusted (crude) measure of association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16388" name="Text Box 10"/>
          <p:cNvSpPr txBox="1">
            <a:spLocks noChangeArrowheads="1"/>
          </p:cNvSpPr>
          <p:nvPr/>
        </p:nvSpPr>
        <p:spPr bwMode="auto">
          <a:xfrm rot="-2695870">
            <a:off x="6223348" y="4290885"/>
            <a:ext cx="1094850" cy="396875"/>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35925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57200" y="37338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What was the unadjusted measure of association?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8435"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0.85 - A</a:t>
            </a:r>
          </a:p>
        </p:txBody>
      </p:sp>
      <p:sp>
        <p:nvSpPr>
          <p:cNvPr id="18436" name="Text Box 9"/>
          <p:cNvSpPr txBox="1">
            <a:spLocks noChangeArrowheads="1"/>
          </p:cNvSpPr>
          <p:nvPr/>
        </p:nvSpPr>
        <p:spPr bwMode="auto">
          <a:xfrm rot="-2695870">
            <a:off x="4065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1.02 - C</a:t>
            </a:r>
          </a:p>
        </p:txBody>
      </p:sp>
      <p:sp>
        <p:nvSpPr>
          <p:cNvPr id="18437"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1.45 - B</a:t>
            </a:r>
            <a:endParaRPr lang="en-US" altLang="en-US" sz="2000" b="1">
              <a:latin typeface="Arial" charset="0"/>
            </a:endParaRPr>
          </a:p>
        </p:txBody>
      </p:sp>
      <p:sp>
        <p:nvSpPr>
          <p:cNvPr id="18438" name="Text Box 7"/>
          <p:cNvSpPr txBox="1">
            <a:spLocks noChangeArrowheads="1"/>
          </p:cNvSpPr>
          <p:nvPr/>
        </p:nvSpPr>
        <p:spPr bwMode="auto">
          <a:xfrm rot="-2695870">
            <a:off x="50561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1900">
                <a:latin typeface="Arial" charset="0"/>
              </a:rPr>
              <a:t>Not enough information to tell</a:t>
            </a:r>
            <a:r>
              <a:rPr lang="en-US" altLang="en-US" sz="2000">
                <a:latin typeface="Arial" charset="0"/>
              </a:rPr>
              <a:t>- D</a:t>
            </a:r>
          </a:p>
        </p:txBody>
      </p:sp>
      <p:pic>
        <p:nvPicPr>
          <p:cNvPr id="1843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ltLang="en-US" smtClean="0"/>
          </a:p>
        </p:txBody>
      </p:sp>
      <p:sp>
        <p:nvSpPr>
          <p:cNvPr id="19459" name="Rectangle 3"/>
          <p:cNvSpPr>
            <a:spLocks noGrp="1" noChangeArrowheads="1"/>
          </p:cNvSpPr>
          <p:nvPr>
            <p:ph type="body" idx="1"/>
          </p:nvPr>
        </p:nvSpPr>
        <p:spPr/>
        <p:txBody>
          <a:bodyPr/>
          <a:lstStyle/>
          <a:p>
            <a:pPr>
              <a:lnSpc>
                <a:spcPct val="80000"/>
              </a:lnSpc>
            </a:pPr>
            <a:r>
              <a:rPr lang="en-US" altLang="en-US" sz="1400" smtClean="0">
                <a:latin typeface="Courier New" pitchFamily="49" charset="0"/>
              </a:rPr>
              <a:t>iri 263 53 1647504 482360</a:t>
            </a:r>
          </a:p>
          <a:p>
            <a:pPr>
              <a:lnSpc>
                <a:spcPct val="80000"/>
              </a:lnSpc>
            </a:pPr>
            <a:endParaRPr lang="en-US" altLang="en-US" sz="1400" smtClean="0">
              <a:latin typeface="Courier New" pitchFamily="49" charset="0"/>
            </a:endParaRPr>
          </a:p>
          <a:p>
            <a:pPr>
              <a:lnSpc>
                <a:spcPct val="80000"/>
              </a:lnSpc>
            </a:pPr>
            <a:r>
              <a:rPr lang="en-US" altLang="en-US" sz="1400" smtClean="0">
                <a:latin typeface="Courier New" pitchFamily="49" charset="0"/>
              </a:rPr>
              <a:t>                 |   Exposed   Unexposed  |      Total</a:t>
            </a:r>
          </a:p>
          <a:p>
            <a:pPr>
              <a:lnSpc>
                <a:spcPct val="80000"/>
              </a:lnSpc>
            </a:pPr>
            <a:r>
              <a:rPr lang="en-US" altLang="en-US" sz="1400" smtClean="0">
                <a:latin typeface="Courier New" pitchFamily="49" charset="0"/>
              </a:rPr>
              <a:t>-----------------+------------------------+------------</a:t>
            </a:r>
          </a:p>
          <a:p>
            <a:pPr>
              <a:lnSpc>
                <a:spcPct val="80000"/>
              </a:lnSpc>
            </a:pPr>
            <a:r>
              <a:rPr lang="en-US" altLang="en-US" sz="1400" smtClean="0">
                <a:latin typeface="Courier New" pitchFamily="49" charset="0"/>
              </a:rPr>
              <a:t>           Cases |       263          53  |        316</a:t>
            </a:r>
          </a:p>
          <a:p>
            <a:pPr>
              <a:lnSpc>
                <a:spcPct val="80000"/>
              </a:lnSpc>
            </a:pPr>
            <a:r>
              <a:rPr lang="en-US" altLang="en-US" sz="1400" smtClean="0">
                <a:latin typeface="Courier New" pitchFamily="49" charset="0"/>
              </a:rPr>
              <a:t>     Person-time |   1647504      482360  |    2129864</a:t>
            </a:r>
          </a:p>
          <a:p>
            <a:pPr>
              <a:lnSpc>
                <a:spcPct val="80000"/>
              </a:lnSpc>
            </a:pPr>
            <a:r>
              <a:rPr lang="en-US" altLang="en-US" sz="1400" smtClean="0">
                <a:latin typeface="Courier New" pitchFamily="49" charset="0"/>
              </a:rPr>
              <a:t>-----------------+------------------------+------------</a:t>
            </a:r>
          </a:p>
          <a:p>
            <a:pPr>
              <a:lnSpc>
                <a:spcPct val="80000"/>
              </a:lnSpc>
            </a:pPr>
            <a:r>
              <a:rPr lang="en-US" altLang="en-US" sz="1400" smtClean="0">
                <a:latin typeface="Courier New" pitchFamily="49" charset="0"/>
              </a:rPr>
              <a:t>                 |                        |</a:t>
            </a:r>
          </a:p>
          <a:p>
            <a:pPr>
              <a:lnSpc>
                <a:spcPct val="80000"/>
              </a:lnSpc>
            </a:pPr>
            <a:r>
              <a:rPr lang="en-US" altLang="en-US" sz="1400" smtClean="0">
                <a:latin typeface="Courier New" pitchFamily="49" charset="0"/>
              </a:rPr>
              <a:t>  Incidence Rate |  .0001596    .0001099  |   .0001484</a:t>
            </a:r>
          </a:p>
          <a:p>
            <a:pPr>
              <a:lnSpc>
                <a:spcPct val="80000"/>
              </a:lnSpc>
            </a:pPr>
            <a:r>
              <a:rPr lang="en-US" altLang="en-US" sz="1400" smtClean="0">
                <a:latin typeface="Courier New" pitchFamily="49" charset="0"/>
              </a:rPr>
              <a:t>                 |                        |</a:t>
            </a:r>
          </a:p>
          <a:p>
            <a:pPr>
              <a:lnSpc>
                <a:spcPct val="80000"/>
              </a:lnSpc>
            </a:pPr>
            <a:r>
              <a:rPr lang="en-US" altLang="en-US" sz="1400" smtClean="0">
                <a:latin typeface="Courier New" pitchFamily="49" charset="0"/>
              </a:rPr>
              <a:t>                 |      Point estimate    |    [95% Conf. Interval]</a:t>
            </a:r>
          </a:p>
          <a:p>
            <a:pPr>
              <a:lnSpc>
                <a:spcPct val="80000"/>
              </a:lnSpc>
            </a:pPr>
            <a:r>
              <a:rPr lang="en-US" altLang="en-US" sz="1400" smtClean="0">
                <a:latin typeface="Courier New" pitchFamily="49" charset="0"/>
              </a:rPr>
              <a:t>                 |------------------------+------------------------</a:t>
            </a:r>
          </a:p>
          <a:p>
            <a:pPr>
              <a:lnSpc>
                <a:spcPct val="80000"/>
              </a:lnSpc>
            </a:pPr>
            <a:r>
              <a:rPr lang="en-US" altLang="en-US" sz="1400" smtClean="0">
                <a:latin typeface="Courier New" pitchFamily="49" charset="0"/>
              </a:rPr>
              <a:t> Inc. rate diff. |         .0000498       |    .0000144    .0000851 </a:t>
            </a:r>
          </a:p>
          <a:p>
            <a:pPr>
              <a:lnSpc>
                <a:spcPct val="80000"/>
              </a:lnSpc>
            </a:pPr>
            <a:r>
              <a:rPr lang="en-US" altLang="en-US" sz="1400" smtClean="0">
                <a:latin typeface="Courier New" pitchFamily="49" charset="0"/>
              </a:rPr>
              <a:t> </a:t>
            </a:r>
            <a:r>
              <a:rPr lang="en-US" altLang="en-US" sz="1400" smtClean="0">
                <a:solidFill>
                  <a:srgbClr val="FF0000"/>
                </a:solidFill>
                <a:latin typeface="Courier New" pitchFamily="49" charset="0"/>
              </a:rPr>
              <a:t>Inc. rate ratio |         1.452863       |    1.078099     1.99046 (exact)</a:t>
            </a:r>
          </a:p>
          <a:p>
            <a:pPr>
              <a:lnSpc>
                <a:spcPct val="80000"/>
              </a:lnSpc>
            </a:pPr>
            <a:r>
              <a:rPr lang="en-US" altLang="en-US" sz="1400" smtClean="0">
                <a:latin typeface="Courier New" pitchFamily="49" charset="0"/>
              </a:rPr>
              <a:t> Attr. frac. ex. |         .3117039       |     .072441    .4976036 (exact)</a:t>
            </a:r>
          </a:p>
          <a:p>
            <a:pPr>
              <a:lnSpc>
                <a:spcPct val="80000"/>
              </a:lnSpc>
            </a:pPr>
            <a:r>
              <a:rPr lang="en-US" altLang="en-US" sz="1400" smtClean="0">
                <a:latin typeface="Courier New" pitchFamily="49" charset="0"/>
              </a:rPr>
              <a:t> Attr. frac. pop |         .2594244       |</a:t>
            </a:r>
          </a:p>
          <a:p>
            <a:pPr>
              <a:lnSpc>
                <a:spcPct val="80000"/>
              </a:lnSpc>
            </a:pPr>
            <a:r>
              <a:rPr lang="en-US" altLang="en-US" sz="1400" smtClean="0">
                <a:latin typeface="Courier New" pitchFamily="49" charset="0"/>
              </a:rPr>
              <a:t>                 +-------------------------------------------------</a:t>
            </a:r>
          </a:p>
          <a:p>
            <a:pPr>
              <a:lnSpc>
                <a:spcPct val="80000"/>
              </a:lnSpc>
            </a:pPr>
            <a:r>
              <a:rPr lang="en-US" altLang="en-US" sz="1400" smtClean="0">
                <a:latin typeface="Courier New" pitchFamily="49" charset="0"/>
              </a:rPr>
              <a:t>                     (midp)   Pr(k&gt;=263) =                   0.0052 (exact)</a:t>
            </a:r>
          </a:p>
          <a:p>
            <a:pPr>
              <a:lnSpc>
                <a:spcPct val="80000"/>
              </a:lnSpc>
            </a:pPr>
            <a:r>
              <a:rPr lang="en-US" altLang="en-US" sz="1400" smtClean="0">
                <a:latin typeface="Courier New" pitchFamily="49" charset="0"/>
              </a:rPr>
              <a:t>                     (midp) 2*Pr(k&gt;=263) =                   0.0104 (exact)</a:t>
            </a:r>
          </a:p>
          <a:p>
            <a:pPr>
              <a:lnSpc>
                <a:spcPct val="80000"/>
              </a:lnSpc>
            </a:pPr>
            <a:endParaRPr lang="en-US" altLang="en-US" sz="1400" smtClean="0">
              <a:latin typeface="Courier New"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57200" y="37338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Should the unadjusted measure of association have been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2048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20484"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204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0500" y="1143000"/>
            <a:ext cx="1752600" cy="533400"/>
          </a:xfrm>
        </p:spPr>
        <p:txBody>
          <a:bodyPr/>
          <a:lstStyle/>
          <a:p>
            <a:r>
              <a:rPr lang="en-US" altLang="en-US" dirty="0" smtClean="0"/>
              <a:t>Explain it in words</a:t>
            </a:r>
          </a:p>
        </p:txBody>
      </p:sp>
      <p:sp>
        <p:nvSpPr>
          <p:cNvPr id="21507" name="Rectangle 3"/>
          <p:cNvSpPr>
            <a:spLocks noGrp="1" noChangeArrowheads="1"/>
          </p:cNvSpPr>
          <p:nvPr>
            <p:ph type="body" idx="1"/>
          </p:nvPr>
        </p:nvSpPr>
        <p:spPr/>
        <p:txBody>
          <a:bodyPr/>
          <a:lstStyle/>
          <a:p>
            <a:endParaRPr lang="en-US" altLang="en-US" smtClean="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0"/>
            <a:ext cx="5538787"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9" name="Oval 6"/>
          <p:cNvSpPr>
            <a:spLocks noChangeArrowheads="1"/>
          </p:cNvSpPr>
          <p:nvPr/>
        </p:nvSpPr>
        <p:spPr bwMode="auto">
          <a:xfrm>
            <a:off x="4838700" y="1905000"/>
            <a:ext cx="1371600" cy="4572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1335" name="Text Box 7"/>
          <p:cNvSpPr txBox="1">
            <a:spLocks noChangeArrowheads="1"/>
          </p:cNvSpPr>
          <p:nvPr/>
        </p:nvSpPr>
        <p:spPr bwMode="auto">
          <a:xfrm>
            <a:off x="7962900" y="914400"/>
            <a:ext cx="1905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Any way to make the confidence interval smaller?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 you agree with the authors’ conclusion?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2533" name="Group 5"/>
          <p:cNvGrpSpPr>
            <a:grpSpLocks/>
          </p:cNvGrpSpPr>
          <p:nvPr/>
        </p:nvGrpSpPr>
        <p:grpSpPr bwMode="auto">
          <a:xfrm>
            <a:off x="2160588" y="5592763"/>
            <a:ext cx="8743950" cy="396875"/>
            <a:chOff x="1361" y="3523"/>
            <a:chExt cx="5508" cy="250"/>
          </a:xfrm>
        </p:grpSpPr>
        <p:sp>
          <p:nvSpPr>
            <p:cNvPr id="22534" name="Text Box 7"/>
            <p:cNvSpPr txBox="1">
              <a:spLocks noChangeArrowheads="1"/>
            </p:cNvSpPr>
            <p:nvPr/>
          </p:nvSpPr>
          <p:spPr bwMode="auto">
            <a:xfrm rot="-2695870">
              <a:off x="385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disagree - E</a:t>
              </a:r>
            </a:p>
          </p:txBody>
        </p:sp>
        <p:grpSp>
          <p:nvGrpSpPr>
            <p:cNvPr id="22535" name="Group 7"/>
            <p:cNvGrpSpPr>
              <a:grpSpLocks/>
            </p:cNvGrpSpPr>
            <p:nvPr/>
          </p:nvGrpSpPr>
          <p:grpSpPr bwMode="auto">
            <a:xfrm>
              <a:off x="1361" y="3523"/>
              <a:ext cx="4836" cy="250"/>
              <a:chOff x="1361" y="3523"/>
              <a:chExt cx="4836" cy="250"/>
            </a:xfrm>
          </p:grpSpPr>
          <p:sp>
            <p:nvSpPr>
              <p:cNvPr id="22536"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agree - A</a:t>
                </a:r>
              </a:p>
            </p:txBody>
          </p:sp>
          <p:grpSp>
            <p:nvGrpSpPr>
              <p:cNvPr id="22537" name="Group 9"/>
              <p:cNvGrpSpPr>
                <a:grpSpLocks/>
              </p:cNvGrpSpPr>
              <p:nvPr/>
            </p:nvGrpSpPr>
            <p:grpSpPr bwMode="auto">
              <a:xfrm>
                <a:off x="1937" y="3523"/>
                <a:ext cx="4260" cy="250"/>
                <a:chOff x="1937" y="3523"/>
                <a:chExt cx="4260" cy="250"/>
              </a:xfrm>
            </p:grpSpPr>
            <p:sp>
              <p:nvSpPr>
                <p:cNvPr id="22538"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Not sure - C</a:t>
                  </a:r>
                </a:p>
              </p:txBody>
            </p:sp>
            <p:sp>
              <p:nvSpPr>
                <p:cNvPr id="22539"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agree - B</a:t>
                  </a:r>
                  <a:endParaRPr lang="en-US" altLang="en-US" sz="2000" b="1">
                    <a:latin typeface="Arial" charset="0"/>
                  </a:endParaRPr>
                </a:p>
              </p:txBody>
            </p:sp>
            <p:sp>
              <p:nvSpPr>
                <p:cNvPr id="22540"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disagree  - D</a:t>
                  </a:r>
                </a:p>
              </p:txBody>
            </p:sp>
          </p:gr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Research Question?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2130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5350" y="152400"/>
            <a:ext cx="8743950" cy="533400"/>
          </a:xfrm>
        </p:spPr>
        <p:txBody>
          <a:bodyPr/>
          <a:lstStyle/>
          <a:p>
            <a:r>
              <a:rPr lang="en-US" altLang="en-US" dirty="0" smtClean="0"/>
              <a:t>Summary: Bias Scorecard</a:t>
            </a:r>
          </a:p>
        </p:txBody>
      </p:sp>
      <p:sp>
        <p:nvSpPr>
          <p:cNvPr id="544771" name="Rectangle 3"/>
          <p:cNvSpPr>
            <a:spLocks noGrp="1" noChangeArrowheads="1"/>
          </p:cNvSpPr>
          <p:nvPr>
            <p:ph type="body" sz="half" idx="1"/>
          </p:nvPr>
        </p:nvSpPr>
        <p:spPr>
          <a:xfrm>
            <a:off x="114300" y="4114800"/>
            <a:ext cx="10287000" cy="685800"/>
          </a:xfrm>
        </p:spPr>
        <p:txBody>
          <a:bodyPr/>
          <a:lstStyle/>
          <a:p>
            <a:endParaRPr lang="en-US" altLang="en-US" sz="2400" b="1" smtClean="0"/>
          </a:p>
        </p:txBody>
      </p:sp>
      <p:graphicFrame>
        <p:nvGraphicFramePr>
          <p:cNvPr id="544904" name="Group 136"/>
          <p:cNvGraphicFramePr>
            <a:graphicFrameLocks noGrp="1"/>
          </p:cNvGraphicFramePr>
          <p:nvPr>
            <p:ph sz="half" idx="2"/>
            <p:extLst>
              <p:ext uri="{D42A27DB-BD31-4B8C-83A1-F6EECF244321}">
                <p14:modId xmlns:p14="http://schemas.microsoft.com/office/powerpoint/2010/main" val="2765882414"/>
              </p:ext>
            </p:extLst>
          </p:nvPr>
        </p:nvGraphicFramePr>
        <p:xfrm>
          <a:off x="647700" y="762000"/>
          <a:ext cx="8991600" cy="3240089"/>
        </p:xfrm>
        <a:graphic>
          <a:graphicData uri="http://schemas.openxmlformats.org/drawingml/2006/table">
            <a:tbl>
              <a:tblPr/>
              <a:tblGrid>
                <a:gridCol w="2143125"/>
                <a:gridCol w="828675"/>
                <a:gridCol w="2057400"/>
                <a:gridCol w="182563"/>
                <a:gridCol w="1493837"/>
                <a:gridCol w="2286000"/>
              </a:tblGrid>
              <a:tr h="10060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Type of Bias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No Bias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Away from Null: Protective effect of MMR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Towards the Null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Away from Null: Causative Effect of MMR</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Selection</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Measurement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Confounding</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53" name="Text Box 85"/>
          <p:cNvSpPr txBox="1">
            <a:spLocks noChangeArrowheads="1"/>
          </p:cNvSpPr>
          <p:nvPr/>
        </p:nvSpPr>
        <p:spPr bwMode="auto">
          <a:xfrm>
            <a:off x="2781300" y="1752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899" name="Text Box 131"/>
          <p:cNvSpPr txBox="1">
            <a:spLocks noChangeArrowheads="1"/>
          </p:cNvSpPr>
          <p:nvPr/>
        </p:nvSpPr>
        <p:spPr bwMode="auto">
          <a:xfrm>
            <a:off x="6057900" y="22399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900" name="Text Box 132"/>
          <p:cNvSpPr txBox="1">
            <a:spLocks noChangeArrowheads="1"/>
          </p:cNvSpPr>
          <p:nvPr/>
        </p:nvSpPr>
        <p:spPr bwMode="auto">
          <a:xfrm>
            <a:off x="5295900" y="32305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903" name="Text Box 135"/>
          <p:cNvSpPr txBox="1">
            <a:spLocks noChangeArrowheads="1"/>
          </p:cNvSpPr>
          <p:nvPr/>
        </p:nvSpPr>
        <p:spPr bwMode="auto">
          <a:xfrm>
            <a:off x="4533900" y="3641725"/>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t>Magnitude unclear</a:t>
            </a:r>
          </a:p>
        </p:txBody>
      </p:sp>
      <p:sp>
        <p:nvSpPr>
          <p:cNvPr id="544905" name="Text Box 137"/>
          <p:cNvSpPr txBox="1">
            <a:spLocks noChangeArrowheads="1"/>
          </p:cNvSpPr>
          <p:nvPr/>
        </p:nvSpPr>
        <p:spPr bwMode="auto">
          <a:xfrm>
            <a:off x="5372100" y="2514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t>Magnitude unclear; likely small</a:t>
            </a:r>
          </a:p>
        </p:txBody>
      </p:sp>
      <p:sp>
        <p:nvSpPr>
          <p:cNvPr id="23594" name="AutoShape 42"/>
          <p:cNvSpPr>
            <a:spLocks/>
          </p:cNvSpPr>
          <p:nvPr/>
        </p:nvSpPr>
        <p:spPr bwMode="auto">
          <a:xfrm rot="5400000">
            <a:off x="5410200" y="2552700"/>
            <a:ext cx="381000" cy="3657600"/>
          </a:xfrm>
          <a:prstGeom prst="rightBrace">
            <a:avLst>
              <a:gd name="adj1" fmla="val 80000"/>
              <a:gd name="adj2" fmla="val 50000"/>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5" name="Text Box 43"/>
          <p:cNvSpPr txBox="1">
            <a:spLocks noChangeArrowheads="1"/>
          </p:cNvSpPr>
          <p:nvPr/>
        </p:nvSpPr>
        <p:spPr bwMode="auto">
          <a:xfrm>
            <a:off x="2476500" y="4726126"/>
            <a:ext cx="6324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FF0000"/>
                </a:solidFill>
              </a:rPr>
              <a:t>If you are trying to </a:t>
            </a:r>
            <a:r>
              <a:rPr lang="en-US" altLang="en-US" dirty="0" smtClean="0">
                <a:solidFill>
                  <a:srgbClr val="FF0000"/>
                </a:solidFill>
              </a:rPr>
              <a:t>show/claim </a:t>
            </a:r>
            <a:r>
              <a:rPr lang="en-US" altLang="en-US" dirty="0">
                <a:solidFill>
                  <a:srgbClr val="FF0000"/>
                </a:solidFill>
              </a:rPr>
              <a:t>no positive </a:t>
            </a:r>
            <a:r>
              <a:rPr lang="en-US" altLang="en-US" dirty="0" smtClean="0">
                <a:solidFill>
                  <a:srgbClr val="FF0000"/>
                </a:solidFill>
              </a:rPr>
              <a:t>causal association</a:t>
            </a:r>
            <a:r>
              <a:rPr lang="en-US" altLang="en-US" dirty="0">
                <a:solidFill>
                  <a:srgbClr val="FF0000"/>
                </a:solidFill>
              </a:rPr>
              <a:t>, these are not the biases you want to see</a:t>
            </a:r>
          </a:p>
        </p:txBody>
      </p:sp>
      <p:sp>
        <p:nvSpPr>
          <p:cNvPr id="23596" name="Line 44"/>
          <p:cNvSpPr>
            <a:spLocks noChangeShapeType="1"/>
          </p:cNvSpPr>
          <p:nvPr/>
        </p:nvSpPr>
        <p:spPr bwMode="auto">
          <a:xfrm flipH="1" flipV="1">
            <a:off x="3619500" y="1905000"/>
            <a:ext cx="152400" cy="22860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7" name="Line 45"/>
          <p:cNvSpPr>
            <a:spLocks noChangeShapeType="1"/>
          </p:cNvSpPr>
          <p:nvPr/>
        </p:nvSpPr>
        <p:spPr bwMode="auto">
          <a:xfrm flipV="1">
            <a:off x="7429500" y="1828800"/>
            <a:ext cx="76200" cy="2362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48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490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449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49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490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544771">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5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p:bldP spid="544853" grpId="0"/>
      <p:bldP spid="544899" grpId="0"/>
      <p:bldP spid="544900" grpId="0"/>
      <p:bldP spid="544903" grpId="0"/>
      <p:bldP spid="544905" grpId="0"/>
      <p:bldP spid="544905" grpId="1"/>
      <p:bldP spid="23594" grpId="0" animBg="1"/>
      <p:bldP spid="23595" grpId="0"/>
      <p:bldP spid="23596" grpId="0" animBg="1"/>
      <p:bldP spid="2359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76200"/>
            <a:ext cx="8743950" cy="533400"/>
          </a:xfrm>
        </p:spPr>
        <p:txBody>
          <a:bodyPr/>
          <a:lstStyle/>
          <a:p>
            <a:r>
              <a:rPr lang="en-US" altLang="en-US" dirty="0" smtClean="0"/>
              <a:t>Conclusions</a:t>
            </a:r>
          </a:p>
        </p:txBody>
      </p:sp>
      <p:sp>
        <p:nvSpPr>
          <p:cNvPr id="24579" name="Text Placeholder 2"/>
          <p:cNvSpPr>
            <a:spLocks noGrp="1"/>
          </p:cNvSpPr>
          <p:nvPr>
            <p:ph type="body" sz="half" idx="1"/>
          </p:nvPr>
        </p:nvSpPr>
        <p:spPr>
          <a:xfrm>
            <a:off x="266700" y="457200"/>
            <a:ext cx="9753600" cy="5181600"/>
          </a:xfrm>
        </p:spPr>
        <p:txBody>
          <a:bodyPr/>
          <a:lstStyle/>
          <a:p>
            <a:endParaRPr lang="en-US" altLang="en-US" sz="1200" dirty="0" smtClean="0"/>
          </a:p>
          <a:p>
            <a:r>
              <a:rPr lang="en-US" altLang="en-US" sz="2800" dirty="0" smtClean="0"/>
              <a:t>No obvious </a:t>
            </a:r>
            <a:r>
              <a:rPr lang="en-US" altLang="en-US" sz="2800" u="sng" dirty="0" smtClean="0"/>
              <a:t>substantial</a:t>
            </a:r>
            <a:r>
              <a:rPr lang="en-US" altLang="en-US" sz="2800" dirty="0" smtClean="0"/>
              <a:t> threats to validity</a:t>
            </a:r>
          </a:p>
          <a:p>
            <a:endParaRPr lang="en-US" altLang="en-US" sz="1200" dirty="0" smtClean="0"/>
          </a:p>
          <a:p>
            <a:r>
              <a:rPr lang="en-US" altLang="en-US" sz="2800" dirty="0" smtClean="0"/>
              <a:t>But: Not easy to “prove” the null hypothesis</a:t>
            </a:r>
          </a:p>
          <a:p>
            <a:endParaRPr lang="en-US" altLang="en-US" sz="1200" dirty="0" smtClean="0"/>
          </a:p>
          <a:p>
            <a:endParaRPr lang="en-US" altLang="en-US" sz="1200" dirty="0"/>
          </a:p>
          <a:p>
            <a:endParaRPr lang="en-US" altLang="en-US" sz="1200" dirty="0" smtClean="0"/>
          </a:p>
          <a:p>
            <a:endParaRPr lang="en-US" altLang="en-US" sz="1200" dirty="0"/>
          </a:p>
          <a:p>
            <a:endParaRPr lang="en-US" altLang="en-US" sz="1200" dirty="0" smtClean="0"/>
          </a:p>
          <a:p>
            <a:r>
              <a:rPr lang="en-US" altLang="en-US" sz="2800" dirty="0" smtClean="0"/>
              <a:t>Better phrasing:  </a:t>
            </a:r>
          </a:p>
          <a:p>
            <a:pPr lvl="1"/>
            <a:r>
              <a:rPr lang="en-US" altLang="en-US" dirty="0" smtClean="0"/>
              <a:t>“We found no strong evidence in favor of the hypothesis that MMR vaccination causes autism.”</a:t>
            </a:r>
          </a:p>
          <a:p>
            <a:pPr lvl="1"/>
            <a:endParaRPr lang="en-US" altLang="en-US" sz="800" dirty="0" smtClean="0"/>
          </a:p>
          <a:p>
            <a:r>
              <a:rPr lang="en-US" altLang="en-US" sz="2800" dirty="0" smtClean="0"/>
              <a:t>Biases toward the null are not always “reassuring” </a:t>
            </a:r>
          </a:p>
          <a:p>
            <a:endParaRPr lang="en-US" altLang="en-US" sz="500" dirty="0" smtClean="0"/>
          </a:p>
          <a:p>
            <a:endParaRPr lang="en-US" altLang="en-US" sz="500" dirty="0" smtClean="0"/>
          </a:p>
          <a:p>
            <a:r>
              <a:rPr lang="en-US" altLang="en-US" sz="2800" dirty="0" smtClean="0"/>
              <a:t>If you seek to convincingly show no association, optimizing measurements (including confounders) even more important than usual (avoid biases towards the null)</a:t>
            </a:r>
          </a:p>
          <a:p>
            <a:endParaRPr lang="en-US" alt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038350"/>
            <a:ext cx="69437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381000"/>
            <a:ext cx="8743950" cy="533400"/>
          </a:xfrm>
        </p:spPr>
        <p:txBody>
          <a:bodyPr/>
          <a:lstStyle/>
          <a:p>
            <a:r>
              <a:rPr lang="en-US" altLang="en-US" sz="280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smtClean="0"/>
              <a:t>What would be a better measure of association?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381000"/>
            <a:ext cx="8743950" cy="533400"/>
          </a:xfrm>
        </p:spPr>
        <p:txBody>
          <a:bodyPr/>
          <a:lstStyle/>
          <a:p>
            <a:r>
              <a:rPr lang="en-US" altLang="en-US" sz="280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dirty="0" smtClean="0"/>
              <a:t>What would be a better measure of association?</a:t>
            </a:r>
          </a:p>
          <a:p>
            <a:pPr lvl="1"/>
            <a:r>
              <a:rPr lang="en-US" altLang="en-US" dirty="0" smtClean="0">
                <a:solidFill>
                  <a:srgbClr val="FF0000"/>
                </a:solidFill>
              </a:rPr>
              <a:t>Risk difference and a number needed to harm</a:t>
            </a:r>
          </a:p>
          <a:p>
            <a:endParaRPr lang="en-US" altLang="en-US" dirty="0" smtClean="0"/>
          </a:p>
        </p:txBody>
      </p:sp>
    </p:spTree>
    <p:extLst>
      <p:ext uri="{BB962C8B-B14F-4D97-AF65-F5344CB8AC3E}">
        <p14:creationId xmlns:p14="http://schemas.microsoft.com/office/powerpoint/2010/main" val="3796874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Could there have been a better design?</a:t>
            </a:r>
          </a:p>
        </p:txBody>
      </p:sp>
      <p:sp>
        <p:nvSpPr>
          <p:cNvPr id="27651" name="Rectangle 3"/>
          <p:cNvSpPr>
            <a:spLocks noGrp="1" noChangeArrowheads="1"/>
          </p:cNvSpPr>
          <p:nvPr>
            <p:ph type="body" idx="1"/>
          </p:nvPr>
        </p:nvSpPr>
        <p:spPr>
          <a:xfrm>
            <a:off x="571500" y="1524000"/>
            <a:ext cx="8743950" cy="5181600"/>
          </a:xfrm>
        </p:spPr>
        <p:txBody>
          <a:bodyPr/>
          <a:lstStyle/>
          <a:p>
            <a:r>
              <a:rPr lang="en-US" altLang="en-US" smtClean="0"/>
              <a:t>Case-control</a:t>
            </a:r>
          </a:p>
          <a:p>
            <a:pPr lvl="1"/>
            <a:r>
              <a:rPr lang="en-US" altLang="en-US" smtClean="0"/>
              <a:t>Would have limited sample size to a manageable number for whom there could have been:</a:t>
            </a:r>
          </a:p>
          <a:p>
            <a:pPr lvl="2"/>
            <a:r>
              <a:rPr lang="en-US" altLang="en-US" smtClean="0"/>
              <a:t>Chart review and interviews</a:t>
            </a:r>
          </a:p>
          <a:p>
            <a:pPr lvl="2"/>
            <a:r>
              <a:rPr lang="en-US" altLang="en-US" smtClean="0"/>
              <a:t>More accurate measurements	</a:t>
            </a:r>
          </a:p>
          <a:p>
            <a:pPr lvl="2"/>
            <a:r>
              <a:rPr lang="en-US" altLang="en-US" smtClean="0"/>
              <a:t>Measurement of family history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800" smtClean="0"/>
              <a:t>Questions?</a:t>
            </a:r>
          </a:p>
        </p:txBody>
      </p:sp>
      <p:sp>
        <p:nvSpPr>
          <p:cNvPr id="28675" name="Rectangle 3"/>
          <p:cNvSpPr>
            <a:spLocks noGrp="1" noChangeArrowheads="1"/>
          </p:cNvSpPr>
          <p:nvPr>
            <p:ph type="body"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00150" y="381000"/>
            <a:ext cx="8743950" cy="533400"/>
          </a:xfrm>
        </p:spPr>
        <p:txBody>
          <a:bodyPr/>
          <a:lstStyle/>
          <a:p>
            <a:pPr algn="r"/>
            <a:r>
              <a:rPr lang="en-US" altLang="en-US" sz="2800" dirty="0" smtClean="0"/>
              <a:t>Feb. 1998</a:t>
            </a:r>
          </a:p>
        </p:txBody>
      </p:sp>
      <p:pic>
        <p:nvPicPr>
          <p:cNvPr id="29699" name="Picture 3" descr="Original Wakefield article"/>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352800" y="381000"/>
            <a:ext cx="4229100" cy="6096000"/>
          </a:xfrm>
          <a:noFill/>
        </p:spPr>
      </p:pic>
      <p:sp>
        <p:nvSpPr>
          <p:cNvPr id="4" name="Rectangle 2"/>
          <p:cNvSpPr txBox="1">
            <a:spLocks noChangeArrowheads="1"/>
          </p:cNvSpPr>
          <p:nvPr/>
        </p:nvSpPr>
        <p:spPr bwMode="auto">
          <a:xfrm>
            <a:off x="266700" y="1295400"/>
            <a:ext cx="2705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altLang="en-US" sz="2800" dirty="0" smtClean="0"/>
              <a:t>Why was the </a:t>
            </a:r>
            <a:r>
              <a:rPr lang="en-US" altLang="en-US" sz="2800" i="1" dirty="0" smtClean="0"/>
              <a:t>NEJM</a:t>
            </a:r>
            <a:r>
              <a:rPr lang="en-US" altLang="en-US" sz="2800" dirty="0" smtClean="0"/>
              <a:t> study  done in the first place? </a:t>
            </a:r>
            <a:endParaRPr lang="en-US" altLang="en-US" sz="2800" kern="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2800" smtClean="0"/>
              <a:t>Partial Retraction – March 2004</a:t>
            </a:r>
          </a:p>
        </p:txBody>
      </p:sp>
      <p:pic>
        <p:nvPicPr>
          <p:cNvPr id="30723"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354138" y="1443038"/>
            <a:ext cx="7523162" cy="4884737"/>
          </a:xfrm>
          <a:noFill/>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143000"/>
            <a:ext cx="75723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7429500" y="609600"/>
            <a:ext cx="2085975" cy="533400"/>
          </a:xfrm>
        </p:spPr>
        <p:txBody>
          <a:bodyPr/>
          <a:lstStyle/>
          <a:p>
            <a:r>
              <a:rPr lang="en-US" altLang="en-US" sz="2800" smtClean="0"/>
              <a:t>Full RetractionFeb. 2010</a:t>
            </a:r>
          </a:p>
        </p:txBody>
      </p:sp>
      <p:pic>
        <p:nvPicPr>
          <p:cNvPr id="2052" name="Picture 3"/>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419100" y="381000"/>
            <a:ext cx="6896100" cy="2762250"/>
          </a:xfrm>
          <a:noFill/>
        </p:spPr>
      </p:pic>
      <p:graphicFrame>
        <p:nvGraphicFramePr>
          <p:cNvPr id="2050" name="Object 4"/>
          <p:cNvGraphicFramePr>
            <a:graphicFrameLocks noGrp="1" noChangeAspect="1"/>
          </p:cNvGraphicFramePr>
          <p:nvPr>
            <p:ph idx="1"/>
          </p:nvPr>
        </p:nvGraphicFramePr>
        <p:xfrm>
          <a:off x="6438900" y="1905000"/>
          <a:ext cx="3446463" cy="4876800"/>
        </p:xfrm>
        <a:graphic>
          <a:graphicData uri="http://schemas.openxmlformats.org/presentationml/2006/ole">
            <mc:AlternateContent xmlns:mc="http://schemas.openxmlformats.org/markup-compatibility/2006">
              <mc:Choice xmlns:v="urn:schemas-microsoft-com:vml" Requires="v">
                <p:oleObj spid="_x0000_s2091" name="Acrobat Document" r:id="rId5" imgW="5667280" imgH="8019860" progId="AcroExch.Document.7">
                  <p:embed/>
                </p:oleObj>
              </mc:Choice>
              <mc:Fallback>
                <p:oleObj name="Acrobat Document" r:id="rId5" imgW="5667280" imgH="8019860" progId="AcroExch.Document.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1905000"/>
                        <a:ext cx="3446463"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58100" y="228600"/>
            <a:ext cx="1857375" cy="533400"/>
          </a:xfrm>
        </p:spPr>
        <p:txBody>
          <a:bodyPr/>
          <a:lstStyle/>
          <a:p>
            <a:r>
              <a:rPr lang="en-US" altLang="en-US" sz="2800" dirty="0" smtClean="0"/>
              <a:t>Jan. 2011</a:t>
            </a:r>
          </a:p>
        </p:txBody>
      </p:sp>
      <p:pic>
        <p:nvPicPr>
          <p:cNvPr id="31747" name="Picture 3" descr="BMJ-secrets-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533400"/>
            <a:ext cx="2374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681037"/>
            <a:ext cx="6996113"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9" name="Rectangle 5"/>
          <p:cNvSpPr>
            <a:spLocks noChangeArrowheads="1"/>
          </p:cNvSpPr>
          <p:nvPr/>
        </p:nvSpPr>
        <p:spPr bwMode="auto">
          <a:xfrm>
            <a:off x="457200" y="4857452"/>
            <a:ext cx="94869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3920" tIns="0" rIns="0" bIns="0" anchor="ct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1800" dirty="0"/>
              <a:t>Fiona </a:t>
            </a:r>
            <a:r>
              <a:rPr lang="en-US" altLang="en-US" sz="1800" dirty="0" err="1"/>
              <a:t>Godlee</a:t>
            </a:r>
            <a:r>
              <a:rPr lang="en-US" altLang="en-US" sz="1800" dirty="0"/>
              <a:t>, editor of the </a:t>
            </a:r>
            <a:r>
              <a:rPr lang="en-US" altLang="en-US" sz="1800" i="1" dirty="0"/>
              <a:t>BMJ</a:t>
            </a:r>
            <a:r>
              <a:rPr lang="en-US" altLang="en-US" sz="1800" dirty="0"/>
              <a:t>:</a:t>
            </a:r>
          </a:p>
          <a:p>
            <a:pPr lvl="1" algn="l"/>
            <a:r>
              <a:rPr lang="en-US" altLang="en-US" sz="2000" dirty="0"/>
              <a:t>    </a:t>
            </a:r>
            <a:r>
              <a:rPr lang="en-US" altLang="en-US" sz="2200" dirty="0"/>
              <a:t>"The original paper has received so much media attention, with such potential to damage  public health, </a:t>
            </a:r>
            <a:r>
              <a:rPr lang="en-US" altLang="en-US" sz="2200" dirty="0">
                <a:solidFill>
                  <a:srgbClr val="FF0000"/>
                </a:solidFill>
              </a:rPr>
              <a:t>that it is hard to find a parallel in the history of medical science</a:t>
            </a:r>
            <a:r>
              <a:rPr lang="en-US" altLang="en-US" sz="2200" dirty="0"/>
              <a:t>. Many other medical frauds have been exposed but usually more quickly after  publication and on less important health issues.” </a:t>
            </a:r>
          </a:p>
          <a:p>
            <a:pPr algn="l"/>
            <a:endParaRPr lang="en-US" altLang="en-US" sz="2400" dirty="0"/>
          </a:p>
        </p:txBody>
      </p:sp>
      <p:sp>
        <p:nvSpPr>
          <p:cNvPr id="6" name="Rectangle 5"/>
          <p:cNvSpPr>
            <a:spLocks noChangeArrowheads="1"/>
          </p:cNvSpPr>
          <p:nvPr/>
        </p:nvSpPr>
        <p:spPr bwMode="auto">
          <a:xfrm>
            <a:off x="442913" y="3855423"/>
            <a:ext cx="94869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3920" tIns="0" rIns="0" bIns="0" anchor="ct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000" dirty="0" smtClean="0"/>
              <a:t>Brian Deer, Reporter:   </a:t>
            </a:r>
            <a:r>
              <a:rPr lang="en-US" altLang="en-US" sz="2200" dirty="0" smtClean="0"/>
              <a:t>“Wakefield’s </a:t>
            </a:r>
            <a:r>
              <a:rPr lang="en-US" altLang="en-US" sz="2200" dirty="0"/>
              <a:t>work was indeed fraudulent, </a:t>
            </a:r>
            <a:r>
              <a:rPr lang="en-US" altLang="en-US" sz="2200" dirty="0" smtClean="0"/>
              <a:t>motivated by desire to </a:t>
            </a:r>
            <a:r>
              <a:rPr lang="en-US" altLang="en-US" sz="2200" dirty="0"/>
              <a:t>make </a:t>
            </a:r>
            <a:r>
              <a:rPr lang="en-US" altLang="en-US" sz="2200" dirty="0" smtClean="0"/>
              <a:t>$ in </a:t>
            </a:r>
            <a:r>
              <a:rPr lang="en-US" altLang="en-US" sz="2200" dirty="0"/>
              <a:t>lawsuits, </a:t>
            </a:r>
            <a:r>
              <a:rPr lang="en-US" altLang="en-US" sz="2200" dirty="0" smtClean="0"/>
              <a:t>a new diagnostic </a:t>
            </a:r>
            <a:r>
              <a:rPr lang="en-US" altLang="en-US" sz="2200" dirty="0"/>
              <a:t>test, and </a:t>
            </a:r>
            <a:r>
              <a:rPr lang="en-US" altLang="en-US" sz="2200" dirty="0" smtClean="0"/>
              <a:t>alternative vaccines.”</a:t>
            </a:r>
            <a:endParaRPr lang="en-US" altLang="en-US"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Text Box 16"/>
          <p:cNvSpPr txBox="1">
            <a:spLocks noChangeArrowheads="1"/>
          </p:cNvSpPr>
          <p:nvPr/>
        </p:nvSpPr>
        <p:spPr bwMode="auto">
          <a:xfrm>
            <a:off x="6972300" y="5089525"/>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t>?</a:t>
            </a:r>
          </a:p>
        </p:txBody>
      </p:sp>
    </p:spTree>
    <p:extLst>
      <p:ext uri="{BB962C8B-B14F-4D97-AF65-F5344CB8AC3E}">
        <p14:creationId xmlns:p14="http://schemas.microsoft.com/office/powerpoint/2010/main" val="1337538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152400"/>
            <a:ext cx="8743950" cy="533400"/>
          </a:xfrm>
        </p:spPr>
        <p:txBody>
          <a:bodyPr/>
          <a:lstStyle/>
          <a:p>
            <a:r>
              <a:rPr lang="en-US" dirty="0" smtClean="0"/>
              <a:t>Wakefield is still active</a:t>
            </a:r>
            <a:endParaRPr lang="en-US" dirty="0"/>
          </a:p>
        </p:txBody>
      </p:sp>
      <p:pic>
        <p:nvPicPr>
          <p:cNvPr id="4" name="Content Placeholder 3"/>
          <p:cNvPicPr>
            <a:picLocks noGrp="1" noChangeAspect="1"/>
          </p:cNvPicPr>
          <p:nvPr>
            <p:ph idx="1"/>
          </p:nvPr>
        </p:nvPicPr>
        <p:blipFill>
          <a:blip r:embed="rId3"/>
          <a:stretch>
            <a:fillRect/>
          </a:stretch>
        </p:blipFill>
        <p:spPr>
          <a:xfrm>
            <a:off x="1064700" y="771474"/>
            <a:ext cx="8422200" cy="5781726"/>
          </a:xfrm>
          <a:prstGeom prst="rect">
            <a:avLst/>
          </a:prstGeom>
        </p:spPr>
      </p:pic>
    </p:spTree>
    <p:extLst>
      <p:ext uri="{BB962C8B-B14F-4D97-AF65-F5344CB8AC3E}">
        <p14:creationId xmlns:p14="http://schemas.microsoft.com/office/powerpoint/2010/main" val="357440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467100" y="2590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13319" name="Text Box 9"/>
          <p:cNvSpPr txBox="1">
            <a:spLocks noChangeArrowheads="1"/>
          </p:cNvSpPr>
          <p:nvPr/>
        </p:nvSpPr>
        <p:spPr bwMode="auto">
          <a:xfrm>
            <a:off x="-2667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Unknown Confounders</a:t>
            </a:r>
          </a:p>
        </p:txBody>
      </p:sp>
      <p:sp>
        <p:nvSpPr>
          <p:cNvPr id="13320" name="Text Box 11"/>
          <p:cNvSpPr txBox="1">
            <a:spLocks noChangeArrowheads="1"/>
          </p:cNvSpPr>
          <p:nvPr/>
        </p:nvSpPr>
        <p:spPr bwMode="auto">
          <a:xfrm>
            <a:off x="1714500" y="1219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2552700" y="1600200"/>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571500" y="762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Calendar 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Text Box 16"/>
          <p:cNvSpPr txBox="1">
            <a:spLocks noChangeArrowheads="1"/>
          </p:cNvSpPr>
          <p:nvPr/>
        </p:nvSpPr>
        <p:spPr bwMode="auto">
          <a:xfrm>
            <a:off x="6896100" y="5029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a:off x="5646920" y="449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7" name="Line 18"/>
          <p:cNvSpPr>
            <a:spLocks noChangeShapeType="1"/>
          </p:cNvSpPr>
          <p:nvPr/>
        </p:nvSpPr>
        <p:spPr bwMode="auto">
          <a:xfrm>
            <a:off x="3848101" y="3009900"/>
            <a:ext cx="1552574" cy="1804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20"/>
          <p:cNvSpPr>
            <a:spLocks noChangeShapeType="1"/>
          </p:cNvSpPr>
          <p:nvPr/>
        </p:nvSpPr>
        <p:spPr bwMode="auto">
          <a:xfrm>
            <a:off x="3124201" y="2422524"/>
            <a:ext cx="2276474" cy="2530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1"/>
          <p:cNvSpPr>
            <a:spLocks noChangeShapeType="1"/>
          </p:cNvSpPr>
          <p:nvPr/>
        </p:nvSpPr>
        <p:spPr bwMode="auto">
          <a:xfrm>
            <a:off x="2171700" y="1600200"/>
            <a:ext cx="312420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2"/>
          <p:cNvSpPr>
            <a:spLocks noChangeShapeType="1"/>
          </p:cNvSpPr>
          <p:nvPr/>
        </p:nvSpPr>
        <p:spPr bwMode="auto">
          <a:xfrm>
            <a:off x="1257300" y="1219200"/>
            <a:ext cx="3962400" cy="3810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4"/>
          <p:cNvSpPr>
            <a:spLocks noChangeShapeType="1"/>
          </p:cNvSpPr>
          <p:nvPr/>
        </p:nvSpPr>
        <p:spPr bwMode="auto">
          <a:xfrm flipV="1">
            <a:off x="3200400" y="5334000"/>
            <a:ext cx="1981200" cy="8469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5"/>
          <p:cNvSpPr>
            <a:spLocks noChangeShapeType="1"/>
          </p:cNvSpPr>
          <p:nvPr/>
        </p:nvSpPr>
        <p:spPr bwMode="auto">
          <a:xfrm flipV="1">
            <a:off x="3238500" y="5334000"/>
            <a:ext cx="59055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7" name="Line 28"/>
          <p:cNvSpPr>
            <a:spLocks noChangeShapeType="1"/>
          </p:cNvSpPr>
          <p:nvPr/>
        </p:nvSpPr>
        <p:spPr bwMode="auto">
          <a:xfrm>
            <a:off x="5486400" y="3717378"/>
            <a:ext cx="30099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8" name="Line 29"/>
          <p:cNvSpPr>
            <a:spLocks noChangeShapeType="1"/>
          </p:cNvSpPr>
          <p:nvPr/>
        </p:nvSpPr>
        <p:spPr bwMode="auto">
          <a:xfrm>
            <a:off x="4381500" y="2705100"/>
            <a:ext cx="4343400" cy="20430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9" name="Line 30"/>
          <p:cNvSpPr>
            <a:spLocks noChangeShapeType="1"/>
          </p:cNvSpPr>
          <p:nvPr/>
        </p:nvSpPr>
        <p:spPr bwMode="auto">
          <a:xfrm>
            <a:off x="3619500" y="1981200"/>
            <a:ext cx="5524500" cy="2833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31"/>
          <p:cNvSpPr>
            <a:spLocks noChangeShapeType="1"/>
          </p:cNvSpPr>
          <p:nvPr/>
        </p:nvSpPr>
        <p:spPr bwMode="auto">
          <a:xfrm>
            <a:off x="2895600" y="1371600"/>
            <a:ext cx="6515100" cy="34887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32"/>
          <p:cNvSpPr>
            <a:spLocks noChangeShapeType="1"/>
          </p:cNvSpPr>
          <p:nvPr/>
        </p:nvSpPr>
        <p:spPr bwMode="auto">
          <a:xfrm>
            <a:off x="2895600" y="990600"/>
            <a:ext cx="6691860" cy="388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Text Box 14"/>
          <p:cNvSpPr txBox="1">
            <a:spLocks noChangeArrowheads="1"/>
          </p:cNvSpPr>
          <p:nvPr/>
        </p:nvSpPr>
        <p:spPr bwMode="auto">
          <a:xfrm>
            <a:off x="76200" y="304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32"/>
          <p:cNvSpPr>
            <a:spLocks noChangeShapeType="1"/>
          </p:cNvSpPr>
          <p:nvPr/>
        </p:nvSpPr>
        <p:spPr bwMode="auto">
          <a:xfrm>
            <a:off x="2795040" y="609600"/>
            <a:ext cx="6920460" cy="419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2"/>
          <p:cNvSpPr>
            <a:spLocks noChangeShapeType="1"/>
          </p:cNvSpPr>
          <p:nvPr/>
        </p:nvSpPr>
        <p:spPr bwMode="auto">
          <a:xfrm>
            <a:off x="456810" y="762000"/>
            <a:ext cx="4724790" cy="43743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769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33" grpId="0" animBg="1"/>
      <p:bldP spid="133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228600"/>
            <a:ext cx="8743950" cy="533400"/>
          </a:xfrm>
        </p:spPr>
        <p:txBody>
          <a:bodyPr/>
          <a:lstStyle/>
          <a:p>
            <a:r>
              <a:rPr lang="en-US" altLang="en-US" dirty="0" smtClean="0"/>
              <a:t>Populations</a:t>
            </a:r>
          </a:p>
        </p:txBody>
      </p:sp>
      <p:sp>
        <p:nvSpPr>
          <p:cNvPr id="24579" name="Text Placeholder 2"/>
          <p:cNvSpPr>
            <a:spLocks noGrp="1"/>
          </p:cNvSpPr>
          <p:nvPr>
            <p:ph type="body" sz="half" idx="1"/>
          </p:nvPr>
        </p:nvSpPr>
        <p:spPr>
          <a:xfrm>
            <a:off x="266700" y="990600"/>
            <a:ext cx="9525000" cy="5181600"/>
          </a:xfrm>
        </p:spPr>
        <p:txBody>
          <a:bodyPr/>
          <a:lstStyle/>
          <a:p>
            <a:r>
              <a:rPr lang="en-US" altLang="en-US" dirty="0" smtClean="0"/>
              <a:t>Target Population</a:t>
            </a:r>
          </a:p>
          <a:p>
            <a:pPr lvl="1"/>
            <a:r>
              <a:rPr lang="en-US" altLang="en-US" dirty="0" smtClean="0">
                <a:solidFill>
                  <a:srgbClr val="FF0000"/>
                </a:solidFill>
              </a:rPr>
              <a:t>Children in resource-rich regions who are alive in era where the MMR vaccine is available</a:t>
            </a:r>
          </a:p>
          <a:p>
            <a:endParaRPr lang="en-US" altLang="en-US" sz="1200" dirty="0" smtClean="0"/>
          </a:p>
          <a:p>
            <a:r>
              <a:rPr lang="en-US" altLang="en-US" dirty="0" smtClean="0"/>
              <a:t>Accessible Population</a:t>
            </a:r>
          </a:p>
          <a:p>
            <a:pPr lvl="1"/>
            <a:r>
              <a:rPr lang="en-US" altLang="en-US" dirty="0" smtClean="0">
                <a:solidFill>
                  <a:srgbClr val="FF0000"/>
                </a:solidFill>
              </a:rPr>
              <a:t>Entire child population of Denmark w/ID number</a:t>
            </a:r>
          </a:p>
          <a:p>
            <a:endParaRPr lang="en-US" altLang="en-US" sz="1200" dirty="0" smtClean="0"/>
          </a:p>
          <a:p>
            <a:r>
              <a:rPr lang="en-US" altLang="en-US" dirty="0" smtClean="0"/>
              <a:t>Study Population</a:t>
            </a:r>
          </a:p>
          <a:p>
            <a:pPr lvl="1"/>
            <a:r>
              <a:rPr lang="en-US" altLang="en-US" dirty="0" smtClean="0">
                <a:solidFill>
                  <a:srgbClr val="FF0000"/>
                </a:solidFill>
              </a:rPr>
              <a:t>Entire child population of Denmark w/ID number, 1991-99</a:t>
            </a:r>
          </a:p>
          <a:p>
            <a:endParaRPr lang="en-US" altLang="en-US" sz="1200" dirty="0" smtClean="0"/>
          </a:p>
        </p:txBody>
      </p:sp>
    </p:spTree>
    <p:extLst>
      <p:ext uri="{BB962C8B-B14F-4D97-AF65-F5344CB8AC3E}">
        <p14:creationId xmlns:p14="http://schemas.microsoft.com/office/powerpoint/2010/main" val="28013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Does the </a:t>
            </a:r>
            <a:r>
              <a:rPr lang="en-US" altLang="en-US" sz="2400" b="1" u="sng">
                <a:latin typeface="Arial" charset="0"/>
              </a:rPr>
              <a:t>population-based</a:t>
            </a:r>
            <a:r>
              <a:rPr lang="en-US" altLang="en-US" sz="2400" b="1">
                <a:latin typeface="Arial" charset="0"/>
              </a:rPr>
              <a:t> aspect of the study enhance internal validity?</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512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Does the </a:t>
            </a:r>
            <a:r>
              <a:rPr lang="en-US" altLang="en-US" sz="2400" b="1" u="sng" dirty="0">
                <a:latin typeface="Arial" charset="0"/>
              </a:rPr>
              <a:t>population-based</a:t>
            </a:r>
            <a:r>
              <a:rPr lang="en-US" altLang="en-US" sz="2400" b="1" dirty="0">
                <a:latin typeface="Arial" charset="0"/>
              </a:rPr>
              <a:t> aspect of the study enhance internal validity?</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5123" name="Text Box 5"/>
          <p:cNvSpPr txBox="1">
            <a:spLocks noChangeArrowheads="1"/>
          </p:cNvSpPr>
          <p:nvPr/>
        </p:nvSpPr>
        <p:spPr bwMode="auto">
          <a:xfrm rot="-2695870">
            <a:off x="5306583" y="4291862"/>
            <a:ext cx="1097619" cy="396875"/>
          </a:xfrm>
          <a:prstGeom prst="rect">
            <a:avLst/>
          </a:prstGeom>
          <a:noFill/>
          <a:ln w="317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9" name="Text Box 3"/>
          <p:cNvSpPr txBox="1">
            <a:spLocks noChangeArrowheads="1"/>
          </p:cNvSpPr>
          <p:nvPr/>
        </p:nvSpPr>
        <p:spPr bwMode="auto">
          <a:xfrm>
            <a:off x="5067300" y="5334000"/>
            <a:ext cx="4610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smtClean="0">
                <a:latin typeface="Arial" charset="0"/>
              </a:rPr>
              <a:t>Why?</a:t>
            </a:r>
            <a:r>
              <a:rPr lang="en-US" altLang="en-US" sz="2400" dirty="0" smtClean="0">
                <a:latin typeface="Arial" charset="0"/>
              </a:rPr>
              <a:t> </a:t>
            </a:r>
            <a:endParaRPr lang="en-US" altLang="en-US" sz="2400" dirty="0">
              <a:latin typeface="Arial" charset="0"/>
            </a:endParaRPr>
          </a:p>
          <a:p>
            <a:pPr algn="l"/>
            <a:endParaRPr lang="en-US" altLang="en-US" sz="2400" dirty="0">
              <a:latin typeface="Arial" charset="0"/>
            </a:endParaRPr>
          </a:p>
          <a:p>
            <a:pPr algn="l"/>
            <a:endParaRPr lang="en-US" altLang="en-US" sz="2400" dirty="0">
              <a:latin typeface="Arial" charset="0"/>
            </a:endParaRPr>
          </a:p>
        </p:txBody>
      </p:sp>
    </p:spTree>
    <p:extLst>
      <p:ext uri="{BB962C8B-B14F-4D97-AF65-F5344CB8AC3E}">
        <p14:creationId xmlns:p14="http://schemas.microsoft.com/office/powerpoint/2010/main" val="2752229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2"/>
          <p:cNvGrpSpPr>
            <a:grpSpLocks/>
          </p:cNvGrpSpPr>
          <p:nvPr/>
        </p:nvGrpSpPr>
        <p:grpSpPr bwMode="auto">
          <a:xfrm>
            <a:off x="1334150" y="3652839"/>
            <a:ext cx="8593677" cy="1647826"/>
            <a:chOff x="2575" y="2085"/>
            <a:chExt cx="5355" cy="1038"/>
          </a:xfrm>
        </p:grpSpPr>
        <p:sp>
          <p:nvSpPr>
            <p:cNvPr id="55317" name="Text Box 21"/>
            <p:cNvSpPr txBox="1">
              <a:spLocks noChangeArrowheads="1"/>
            </p:cNvSpPr>
            <p:nvPr/>
          </p:nvSpPr>
          <p:spPr bwMode="auto">
            <a:xfrm>
              <a:off x="6706" y="2832"/>
              <a:ext cx="1224"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Autism</a:t>
              </a:r>
              <a:endParaRPr lang="en-US" sz="2400" b="1" dirty="0">
                <a:latin typeface="Arial" charset="0"/>
              </a:endParaRPr>
            </a:p>
          </p:txBody>
        </p:sp>
        <p:sp>
          <p:nvSpPr>
            <p:cNvPr id="55318" name="Text Box 25"/>
            <p:cNvSpPr txBox="1">
              <a:spLocks noChangeArrowheads="1"/>
            </p:cNvSpPr>
            <p:nvPr/>
          </p:nvSpPr>
          <p:spPr bwMode="auto">
            <a:xfrm>
              <a:off x="2575" y="2832"/>
              <a:ext cx="1680"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MMR</a:t>
              </a:r>
              <a:endParaRPr lang="en-US" sz="2400" b="1" dirty="0">
                <a:latin typeface="Arial" charset="0"/>
              </a:endParaRPr>
            </a:p>
          </p:txBody>
        </p:sp>
        <p:sp>
          <p:nvSpPr>
            <p:cNvPr id="55319" name="Line 26"/>
            <p:cNvSpPr>
              <a:spLocks noChangeShapeType="1"/>
            </p:cNvSpPr>
            <p:nvPr/>
          </p:nvSpPr>
          <p:spPr bwMode="auto">
            <a:xfrm flipV="1">
              <a:off x="3524" y="2523"/>
              <a:ext cx="834" cy="347"/>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440" y="2325"/>
              <a:ext cx="1071" cy="291"/>
            </a:xfrm>
            <a:prstGeom prst="rect">
              <a:avLst/>
            </a:prstGeom>
            <a:noFill/>
            <a:ln w="25400" algn="ctr">
              <a:solidFill>
                <a:srgbClr val="FF0000"/>
              </a:solidFill>
              <a:miter lim="800000"/>
              <a:headEnd/>
              <a:tailEnd/>
            </a:ln>
          </p:spPr>
          <p:txBody>
            <a:bodyPr wrap="square">
              <a:spAutoFit/>
            </a:bodyPr>
            <a:lstStyle/>
            <a:p>
              <a:pPr>
                <a:spcBef>
                  <a:spcPct val="50000"/>
                </a:spcBef>
              </a:pPr>
              <a:r>
                <a:rPr lang="en-US" sz="2400" b="1" dirty="0" smtClean="0">
                  <a:latin typeface="Arial" charset="0"/>
                </a:rPr>
                <a:t>Selection</a:t>
              </a:r>
              <a:endParaRPr lang="en-US" sz="2400" b="1" dirty="0">
                <a:latin typeface="Arial" charset="0"/>
              </a:endParaRPr>
            </a:p>
          </p:txBody>
        </p:sp>
        <p:sp>
          <p:nvSpPr>
            <p:cNvPr id="55321" name="Text Box 28"/>
            <p:cNvSpPr txBox="1">
              <a:spLocks noChangeArrowheads="1"/>
            </p:cNvSpPr>
            <p:nvPr/>
          </p:nvSpPr>
          <p:spPr bwMode="auto">
            <a:xfrm>
              <a:off x="6311" y="2085"/>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22" name="Line 29"/>
            <p:cNvSpPr>
              <a:spLocks noChangeShapeType="1"/>
            </p:cNvSpPr>
            <p:nvPr/>
          </p:nvSpPr>
          <p:spPr bwMode="auto">
            <a:xfrm>
              <a:off x="7113" y="2376"/>
              <a:ext cx="162" cy="494"/>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511" y="2258"/>
              <a:ext cx="815" cy="215"/>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114300" y="990602"/>
            <a:ext cx="9863138" cy="1757364"/>
            <a:chOff x="147" y="3090"/>
            <a:chExt cx="6213" cy="1107"/>
          </a:xfrm>
        </p:grpSpPr>
        <p:sp>
          <p:nvSpPr>
            <p:cNvPr id="55308" name="Text Box 51"/>
            <p:cNvSpPr txBox="1">
              <a:spLocks noChangeArrowheads="1"/>
            </p:cNvSpPr>
            <p:nvPr/>
          </p:nvSpPr>
          <p:spPr bwMode="auto">
            <a:xfrm>
              <a:off x="4992" y="3897"/>
              <a:ext cx="1368"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Autism</a:t>
              </a:r>
              <a:endParaRPr lang="en-US" sz="2400" b="1" dirty="0">
                <a:latin typeface="Arial" charset="0"/>
              </a:endParaRPr>
            </a:p>
          </p:txBody>
        </p:sp>
        <p:sp>
          <p:nvSpPr>
            <p:cNvPr id="55309" name="Line 52"/>
            <p:cNvSpPr>
              <a:spLocks noChangeShapeType="1"/>
            </p:cNvSpPr>
            <p:nvPr/>
          </p:nvSpPr>
          <p:spPr bwMode="auto">
            <a:xfrm>
              <a:off x="1470" y="3331"/>
              <a:ext cx="1248" cy="285"/>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471"/>
              <a:ext cx="1056" cy="291"/>
            </a:xfrm>
            <a:prstGeom prst="rect">
              <a:avLst/>
            </a:prstGeom>
            <a:noFill/>
            <a:ln w="25400" algn="ctr">
              <a:solidFill>
                <a:srgbClr val="FF0000"/>
              </a:solidFill>
              <a:miter lim="800000"/>
              <a:headEnd/>
              <a:tailEnd/>
            </a:ln>
          </p:spPr>
          <p:txBody>
            <a:bodyPr wrap="square">
              <a:spAutoFit/>
            </a:bodyPr>
            <a:lstStyle/>
            <a:p>
              <a:pPr>
                <a:spcBef>
                  <a:spcPct val="50000"/>
                </a:spcBef>
              </a:pPr>
              <a:r>
                <a:rPr lang="en-US" sz="2400" b="1" dirty="0" smtClean="0">
                  <a:latin typeface="Arial" charset="0"/>
                </a:rPr>
                <a:t>Selection</a:t>
              </a:r>
              <a:endParaRPr lang="en-US" sz="2400" b="1" dirty="0">
                <a:latin typeface="Arial" charset="0"/>
              </a:endParaRPr>
            </a:p>
          </p:txBody>
        </p:sp>
        <p:sp>
          <p:nvSpPr>
            <p:cNvPr id="55311" name="Line 54"/>
            <p:cNvSpPr>
              <a:spLocks noChangeShapeType="1"/>
            </p:cNvSpPr>
            <p:nvPr/>
          </p:nvSpPr>
          <p:spPr bwMode="auto">
            <a:xfrm flipH="1">
              <a:off x="3822" y="3296"/>
              <a:ext cx="847" cy="320"/>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147" y="3090"/>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13" name="Text Box 56"/>
            <p:cNvSpPr txBox="1">
              <a:spLocks noChangeArrowheads="1"/>
            </p:cNvSpPr>
            <p:nvPr/>
          </p:nvSpPr>
          <p:spPr bwMode="auto">
            <a:xfrm>
              <a:off x="4659" y="3138"/>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14" name="Text Box 57"/>
            <p:cNvSpPr txBox="1">
              <a:spLocks noChangeArrowheads="1"/>
            </p:cNvSpPr>
            <p:nvPr/>
          </p:nvSpPr>
          <p:spPr bwMode="auto">
            <a:xfrm>
              <a:off x="990" y="3906"/>
              <a:ext cx="1464"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MMR</a:t>
              </a:r>
              <a:endParaRPr lang="en-US" sz="2400" b="1" dirty="0">
                <a:latin typeface="Arial" charset="0"/>
              </a:endParaRPr>
            </a:p>
          </p:txBody>
        </p:sp>
        <p:sp>
          <p:nvSpPr>
            <p:cNvPr id="55315" name="Line 58"/>
            <p:cNvSpPr>
              <a:spLocks noChangeShapeType="1"/>
            </p:cNvSpPr>
            <p:nvPr/>
          </p:nvSpPr>
          <p:spPr bwMode="auto">
            <a:xfrm>
              <a:off x="915" y="3366"/>
              <a:ext cx="507" cy="626"/>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75" y="3429"/>
              <a:ext cx="213" cy="467"/>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40" name="Text Box 40"/>
          <p:cNvSpPr txBox="1">
            <a:spLocks noChangeArrowheads="1"/>
          </p:cNvSpPr>
          <p:nvPr/>
        </p:nvSpPr>
        <p:spPr bwMode="auto">
          <a:xfrm>
            <a:off x="-76201" y="177225"/>
            <a:ext cx="10315731"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sz="3000" dirty="0" smtClean="0">
                <a:solidFill>
                  <a:srgbClr val="FF0000"/>
                </a:solidFill>
                <a:latin typeface="+mn-lt"/>
              </a:rPr>
              <a:t>For </a:t>
            </a:r>
            <a:r>
              <a:rPr lang="en-US" altLang="en-US" sz="3000" dirty="0">
                <a:solidFill>
                  <a:srgbClr val="FF0000"/>
                </a:solidFill>
                <a:latin typeface="+mn-lt"/>
              </a:rPr>
              <a:t>Selection Bias </a:t>
            </a:r>
            <a:r>
              <a:rPr lang="en-US" altLang="en-US" sz="3000" dirty="0" smtClean="0">
                <a:solidFill>
                  <a:srgbClr val="FF0000"/>
                </a:solidFill>
                <a:latin typeface="+mn-lt"/>
              </a:rPr>
              <a:t>to occur at the “front end” of a cohort</a:t>
            </a:r>
            <a:endParaRPr lang="en-US" altLang="en-US" sz="3000" dirty="0">
              <a:solidFill>
                <a:srgbClr val="FF0000"/>
              </a:solidFill>
              <a:latin typeface="+mn-lt"/>
            </a:endParaRPr>
          </a:p>
        </p:txBody>
      </p:sp>
      <p:sp>
        <p:nvSpPr>
          <p:cNvPr id="7" name="TextBox 6"/>
          <p:cNvSpPr txBox="1"/>
          <p:nvPr/>
        </p:nvSpPr>
        <p:spPr>
          <a:xfrm>
            <a:off x="1735931" y="3200400"/>
            <a:ext cx="664369" cy="584775"/>
          </a:xfrm>
          <a:prstGeom prst="rect">
            <a:avLst/>
          </a:prstGeom>
          <a:noFill/>
        </p:spPr>
        <p:txBody>
          <a:bodyPr wrap="square" rtlCol="0">
            <a:spAutoFit/>
          </a:bodyPr>
          <a:lstStyle/>
          <a:p>
            <a:r>
              <a:rPr lang="en-US" dirty="0" smtClean="0">
                <a:latin typeface="+mn-lt"/>
              </a:rPr>
              <a:t>or</a:t>
            </a:r>
            <a:endParaRPr lang="en-US" dirty="0">
              <a:latin typeface="+mn-lt"/>
            </a:endParaRPr>
          </a:p>
        </p:txBody>
      </p:sp>
    </p:spTree>
    <p:extLst>
      <p:ext uri="{BB962C8B-B14F-4D97-AF65-F5344CB8AC3E}">
        <p14:creationId xmlns:p14="http://schemas.microsoft.com/office/powerpoint/2010/main" val="3406169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50511</TotalTime>
  <Words>5222</Words>
  <Application>Microsoft Office PowerPoint</Application>
  <PresentationFormat>35mm Slides</PresentationFormat>
  <Paragraphs>484</Paragraphs>
  <Slides>40</Slides>
  <Notes>37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Default Design</vt:lpstr>
      <vt:lpstr>Document</vt:lpstr>
      <vt:lpstr>Acrobat Document</vt:lpstr>
      <vt:lpstr>Please take an i&gt;clicker</vt:lpstr>
      <vt:lpstr>PowerPoint Presentation</vt:lpstr>
      <vt:lpstr>What is the Research Question?</vt:lpstr>
      <vt:lpstr>PowerPoint Presentation</vt:lpstr>
      <vt:lpstr>PowerPoint Presentation</vt:lpstr>
      <vt:lpstr>Populations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Accuracy of Outcome Measurement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Explain it in words</vt:lpstr>
      <vt:lpstr>PowerPoint Presentation</vt:lpstr>
      <vt:lpstr>Summary: Bias Scorecard</vt:lpstr>
      <vt:lpstr>Conclusions</vt:lpstr>
      <vt:lpstr>Some Other Issues</vt:lpstr>
      <vt:lpstr>Some Other Issues</vt:lpstr>
      <vt:lpstr>Could there have been a better design?</vt:lpstr>
      <vt:lpstr>Questions?</vt:lpstr>
      <vt:lpstr>Feb. 1998</vt:lpstr>
      <vt:lpstr>Partial Retraction – March 2004</vt:lpstr>
      <vt:lpstr>Full RetractionFeb. 2010</vt:lpstr>
      <vt:lpstr>Jan. 2011</vt:lpstr>
      <vt:lpstr>Wakefield is still active</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341</cp:revision>
  <cp:lastPrinted>2003-10-21T07:59:28Z</cp:lastPrinted>
  <dcterms:created xsi:type="dcterms:W3CDTF">1999-10-19T18:58:44Z</dcterms:created>
  <dcterms:modified xsi:type="dcterms:W3CDTF">2015-12-07T21:28:41Z</dcterms:modified>
</cp:coreProperties>
</file>