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5" r:id="rId4"/>
    <p:sldId id="266" r:id="rId5"/>
    <p:sldId id="261" r:id="rId6"/>
    <p:sldId id="274" r:id="rId7"/>
    <p:sldId id="262" r:id="rId8"/>
    <p:sldId id="263" r:id="rId9"/>
    <p:sldId id="264" r:id="rId10"/>
    <p:sldId id="259" r:id="rId11"/>
    <p:sldId id="258" r:id="rId12"/>
    <p:sldId id="267" r:id="rId13"/>
    <p:sldId id="268" r:id="rId14"/>
    <p:sldId id="270" r:id="rId15"/>
    <p:sldId id="271" r:id="rId16"/>
    <p:sldId id="272" r:id="rId17"/>
    <p:sldId id="273" r:id="rId18"/>
  </p:sldIdLst>
  <p:sldSz cx="10160000" cy="7620000"/>
  <p:notesSz cx="6858000" cy="9144000"/>
  <p:defaultTextStyle>
    <a:lvl1pPr algn="ctr" defTabSz="457200">
      <a:defRPr sz="1000">
        <a:latin typeface="+mj-lt"/>
        <a:ea typeface="+mj-ea"/>
        <a:cs typeface="+mj-cs"/>
        <a:sym typeface="Helvetica Neue Light"/>
      </a:defRPr>
    </a:lvl1pPr>
    <a:lvl2pPr indent="266700" algn="ctr" defTabSz="457200">
      <a:defRPr sz="1000">
        <a:latin typeface="+mj-lt"/>
        <a:ea typeface="+mj-ea"/>
        <a:cs typeface="+mj-cs"/>
        <a:sym typeface="Helvetica Neue Light"/>
      </a:defRPr>
    </a:lvl2pPr>
    <a:lvl3pPr indent="533400" algn="ctr" defTabSz="457200">
      <a:defRPr sz="1000">
        <a:latin typeface="+mj-lt"/>
        <a:ea typeface="+mj-ea"/>
        <a:cs typeface="+mj-cs"/>
        <a:sym typeface="Helvetica Neue Light"/>
      </a:defRPr>
    </a:lvl3pPr>
    <a:lvl4pPr indent="800100" algn="ctr" defTabSz="457200">
      <a:defRPr sz="1000">
        <a:latin typeface="+mj-lt"/>
        <a:ea typeface="+mj-ea"/>
        <a:cs typeface="+mj-cs"/>
        <a:sym typeface="Helvetica Neue Light"/>
      </a:defRPr>
    </a:lvl4pPr>
    <a:lvl5pPr indent="1066800" algn="ctr" defTabSz="457200">
      <a:defRPr sz="1000">
        <a:latin typeface="+mj-lt"/>
        <a:ea typeface="+mj-ea"/>
        <a:cs typeface="+mj-cs"/>
        <a:sym typeface="Helvetica Neue Light"/>
      </a:defRPr>
    </a:lvl5pPr>
    <a:lvl6pPr indent="1333500" algn="ctr" defTabSz="457200">
      <a:defRPr sz="1000">
        <a:latin typeface="+mj-lt"/>
        <a:ea typeface="+mj-ea"/>
        <a:cs typeface="+mj-cs"/>
        <a:sym typeface="Helvetica Neue Light"/>
      </a:defRPr>
    </a:lvl6pPr>
    <a:lvl7pPr indent="1612900" algn="ctr" defTabSz="457200">
      <a:defRPr sz="1000">
        <a:latin typeface="+mj-lt"/>
        <a:ea typeface="+mj-ea"/>
        <a:cs typeface="+mj-cs"/>
        <a:sym typeface="Helvetica Neue Light"/>
      </a:defRPr>
    </a:lvl7pPr>
    <a:lvl8pPr indent="1879600" algn="ctr" defTabSz="457200">
      <a:defRPr sz="1000">
        <a:latin typeface="+mj-lt"/>
        <a:ea typeface="+mj-ea"/>
        <a:cs typeface="+mj-cs"/>
        <a:sym typeface="Helvetica Neue Light"/>
      </a:defRPr>
    </a:lvl8pPr>
    <a:lvl9pPr indent="2146300" algn="ctr" defTabSz="457200">
      <a:defRPr sz="1000">
        <a:latin typeface="+mj-lt"/>
        <a:ea typeface="+mj-ea"/>
        <a:cs typeface="+mj-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280" y="-96"/>
      </p:cViewPr>
      <p:guideLst>
        <p:guide orient="horz" pos="2400"/>
        <p:guide pos="320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49162387"/>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574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p:nvPr/>
        </p:nvSpPr>
        <p:spPr>
          <a:xfrm>
            <a:off x="508000" y="3708400"/>
            <a:ext cx="9144000" cy="127"/>
          </a:xfrm>
          <a:prstGeom prst="line">
            <a:avLst/>
          </a:prstGeom>
          <a:ln w="12700">
            <a:solidFill>
              <a:srgbClr val="9A9A9A"/>
            </a:solidFill>
            <a:miter lim="400000"/>
          </a:ln>
        </p:spPr>
        <p:txBody>
          <a:bodyPr lIns="0" tIns="0" rIns="0" bIns="0" anchor="ctr"/>
          <a:lstStyle/>
          <a:p>
            <a:pPr lvl="0" algn="l">
              <a:defRPr sz="1200">
                <a:latin typeface="Helvetica"/>
                <a:ea typeface="Helvetica"/>
                <a:cs typeface="Helvetica"/>
                <a:sym typeface="Helvetica"/>
              </a:defRPr>
            </a:pPr>
            <a:endParaRPr/>
          </a:p>
        </p:txBody>
      </p:sp>
      <p:sp>
        <p:nvSpPr>
          <p:cNvPr id="10" name="Shape 10"/>
          <p:cNvSpPr>
            <a:spLocks noGrp="1"/>
          </p:cNvSpPr>
          <p:nvPr>
            <p:ph type="title"/>
          </p:nvPr>
        </p:nvSpPr>
        <p:spPr>
          <a:xfrm>
            <a:off x="444500" y="1028700"/>
            <a:ext cx="9271000" cy="2476500"/>
          </a:xfrm>
          <a:prstGeom prst="rect">
            <a:avLst/>
          </a:prstGeom>
        </p:spPr>
        <p:txBody>
          <a:bodyPr/>
          <a:lstStyle/>
          <a:p>
            <a:pPr lvl="0">
              <a:defRPr sz="1800"/>
            </a:pPr>
            <a:r>
              <a:rPr sz="3200"/>
              <a:t>Title Text</a:t>
            </a:r>
          </a:p>
        </p:txBody>
      </p:sp>
      <p:sp>
        <p:nvSpPr>
          <p:cNvPr id="11" name="Shape 11"/>
          <p:cNvSpPr>
            <a:spLocks noGrp="1"/>
          </p:cNvSpPr>
          <p:nvPr>
            <p:ph type="body" idx="1"/>
          </p:nvPr>
        </p:nvSpPr>
        <p:spPr>
          <a:xfrm>
            <a:off x="444500" y="3924300"/>
            <a:ext cx="9271000" cy="2476500"/>
          </a:xfrm>
          <a:prstGeom prst="rect">
            <a:avLst/>
          </a:prstGeom>
        </p:spPr>
        <p:txBody>
          <a:bodyPr/>
          <a:lstStyle>
            <a:lvl1pPr marL="0" indent="0">
              <a:spcBef>
                <a:spcPts val="0"/>
              </a:spcBef>
              <a:buSzTx/>
              <a:buNone/>
              <a:defRPr>
                <a:solidFill>
                  <a:srgbClr val="747474"/>
                </a:solidFill>
              </a:defRPr>
            </a:lvl1pPr>
            <a:lvl2pPr marL="0" indent="0">
              <a:spcBef>
                <a:spcPts val="0"/>
              </a:spcBef>
              <a:buSzTx/>
              <a:buNone/>
              <a:defRPr>
                <a:solidFill>
                  <a:srgbClr val="747474"/>
                </a:solidFill>
              </a:defRPr>
            </a:lvl2pPr>
            <a:lvl3pPr marL="0" indent="0">
              <a:spcBef>
                <a:spcPts val="0"/>
              </a:spcBef>
              <a:buSzTx/>
              <a:buNone/>
              <a:defRPr>
                <a:solidFill>
                  <a:srgbClr val="747474"/>
                </a:solidFill>
              </a:defRPr>
            </a:lvl3pPr>
            <a:lvl4pPr marL="0" indent="0">
              <a:spcBef>
                <a:spcPts val="0"/>
              </a:spcBef>
              <a:buSzTx/>
              <a:buNone/>
              <a:defRPr>
                <a:solidFill>
                  <a:srgbClr val="747474"/>
                </a:solidFill>
              </a:defRPr>
            </a:lvl4pPr>
            <a:lvl5pPr marL="0" indent="0">
              <a:spcBef>
                <a:spcPts val="0"/>
              </a:spcBef>
              <a:buSzTx/>
              <a:buNone/>
              <a:defRPr>
                <a:solidFill>
                  <a:srgbClr val="747474"/>
                </a:solidFill>
              </a:defRPr>
            </a:lvl5pPr>
          </a:lstStyle>
          <a:p>
            <a:pPr lvl="0">
              <a:defRPr sz="1800">
                <a:solidFill>
                  <a:srgbClr val="000000"/>
                </a:solidFill>
              </a:defRPr>
            </a:pPr>
            <a:r>
              <a:rPr sz="2000">
                <a:solidFill>
                  <a:srgbClr val="747474"/>
                </a:solidFill>
              </a:rPr>
              <a:t>Body Level One</a:t>
            </a:r>
          </a:p>
          <a:p>
            <a:pPr lvl="1">
              <a:defRPr sz="1800">
                <a:solidFill>
                  <a:srgbClr val="000000"/>
                </a:solidFill>
              </a:defRPr>
            </a:pPr>
            <a:r>
              <a:rPr sz="2000">
                <a:solidFill>
                  <a:srgbClr val="747474"/>
                </a:solidFill>
              </a:rPr>
              <a:t>Body Level Two</a:t>
            </a:r>
          </a:p>
          <a:p>
            <a:pPr lvl="2">
              <a:defRPr sz="1800">
                <a:solidFill>
                  <a:srgbClr val="000000"/>
                </a:solidFill>
              </a:defRPr>
            </a:pPr>
            <a:r>
              <a:rPr sz="2000">
                <a:solidFill>
                  <a:srgbClr val="747474"/>
                </a:solidFill>
              </a:rPr>
              <a:t>Body Level Three</a:t>
            </a:r>
          </a:p>
          <a:p>
            <a:pPr lvl="3">
              <a:defRPr sz="1800">
                <a:solidFill>
                  <a:srgbClr val="000000"/>
                </a:solidFill>
              </a:defRPr>
            </a:pPr>
            <a:r>
              <a:rPr sz="2000">
                <a:solidFill>
                  <a:srgbClr val="747474"/>
                </a:solidFill>
              </a:rPr>
              <a:t>Body Level Four</a:t>
            </a:r>
          </a:p>
          <a:p>
            <a:pPr lvl="4">
              <a:defRPr sz="1800">
                <a:solidFill>
                  <a:srgbClr val="000000"/>
                </a:solidFill>
              </a:defRPr>
            </a:pPr>
            <a:r>
              <a:rPr sz="2000">
                <a:solidFill>
                  <a:srgbClr val="747474"/>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pPr lvl="0">
              <a:defRPr sz="1800"/>
            </a:pPr>
            <a:r>
              <a:rPr sz="3200"/>
              <a:t>Title Text</a:t>
            </a:r>
          </a:p>
        </p:txBody>
      </p:sp>
      <p:sp>
        <p:nvSpPr>
          <p:cNvPr id="94" name="Shape 94"/>
          <p:cNvSpPr>
            <a:spLocks noGrp="1"/>
          </p:cNvSpPr>
          <p:nvPr>
            <p:ph type="body" idx="1"/>
          </p:nvPr>
        </p:nvSpPr>
        <p:spPr>
          <a:xfrm>
            <a:off x="6540500" y="1816100"/>
            <a:ext cx="3175000" cy="5130800"/>
          </a:xfrm>
          <a:prstGeom prst="rect">
            <a:avLst/>
          </a:prstGeom>
        </p:spPr>
        <p:txBody>
          <a:bodyPr/>
          <a:lstStyle>
            <a:lvl3pPr marL="901700"/>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5" name="Shape 9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pPr>
            <a:r>
              <a:rPr sz="3200"/>
              <a:t>Title Text</a:t>
            </a:r>
          </a:p>
        </p:txBody>
      </p:sp>
      <p:sp>
        <p:nvSpPr>
          <p:cNvPr id="14" name="Shape 14"/>
          <p:cNvSpPr>
            <a:spLocks noGrp="1"/>
          </p:cNvSpPr>
          <p:nvPr>
            <p:ph type="body" idx="1"/>
          </p:nvPr>
        </p:nvSpPr>
        <p:spPr>
          <a:prstGeom prst="rect">
            <a:avLst/>
          </a:prstGeom>
        </p:spPr>
        <p:txBody>
          <a:body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7" name="Shape 17"/>
          <p:cNvSpPr/>
          <p:nvPr/>
        </p:nvSpPr>
        <p:spPr>
          <a:xfrm>
            <a:off x="508000" y="1536700"/>
            <a:ext cx="3810000" cy="127"/>
          </a:xfrm>
          <a:prstGeom prst="line">
            <a:avLst/>
          </a:prstGeom>
          <a:ln w="12700">
            <a:solidFill>
              <a:srgbClr val="9A9A9A"/>
            </a:solidFill>
            <a:miter lim="400000"/>
          </a:ln>
        </p:spPr>
        <p:txBody>
          <a:bodyPr lIns="0" tIns="0" rIns="0" bIns="0" anchor="ctr"/>
          <a:lstStyle/>
          <a:p>
            <a:pPr lvl="0" algn="l">
              <a:defRPr sz="1200">
                <a:latin typeface="Helvetica"/>
                <a:ea typeface="Helvetica"/>
                <a:cs typeface="Helvetica"/>
                <a:sym typeface="Helvetica"/>
              </a:defRPr>
            </a:pPr>
            <a:endParaRPr/>
          </a:p>
        </p:txBody>
      </p:sp>
      <p:sp>
        <p:nvSpPr>
          <p:cNvPr id="19" name="Shape 19"/>
          <p:cNvSpPr>
            <a:spLocks noGrp="1"/>
          </p:cNvSpPr>
          <p:nvPr>
            <p:ph type="title"/>
          </p:nvPr>
        </p:nvSpPr>
        <p:spPr>
          <a:xfrm>
            <a:off x="444500" y="254000"/>
            <a:ext cx="3975100" cy="1092200"/>
          </a:xfrm>
          <a:prstGeom prst="rect">
            <a:avLst/>
          </a:prstGeom>
        </p:spPr>
        <p:txBody>
          <a:bodyPr/>
          <a:lstStyle/>
          <a:p>
            <a:pPr lvl="0">
              <a:defRPr sz="1800"/>
            </a:pPr>
            <a:r>
              <a:rPr sz="3200"/>
              <a:t>Title Text</a:t>
            </a:r>
          </a:p>
        </p:txBody>
      </p:sp>
      <p:sp>
        <p:nvSpPr>
          <p:cNvPr id="20" name="Shape 20"/>
          <p:cNvSpPr>
            <a:spLocks noGrp="1"/>
          </p:cNvSpPr>
          <p:nvPr>
            <p:ph type="body" idx="1"/>
          </p:nvPr>
        </p:nvSpPr>
        <p:spPr>
          <a:xfrm>
            <a:off x="444500" y="1816100"/>
            <a:ext cx="3975100" cy="5130800"/>
          </a:xfrm>
          <a:prstGeom prst="rect">
            <a:avLst/>
          </a:prstGeom>
        </p:spPr>
        <p:txBody>
          <a:body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pPr>
            <a:r>
              <a:rPr sz="3200"/>
              <a:t>Title Text</a:t>
            </a:r>
          </a:p>
        </p:txBody>
      </p:sp>
      <p:sp>
        <p:nvSpPr>
          <p:cNvPr id="24" name="Shape 24"/>
          <p:cNvSpPr>
            <a:spLocks noGrp="1"/>
          </p:cNvSpPr>
          <p:nvPr>
            <p:ph type="body" idx="1"/>
          </p:nvPr>
        </p:nvSpPr>
        <p:spPr>
          <a:prstGeom prst="rect">
            <a:avLst/>
          </a:prstGeom>
        </p:spPr>
        <p:txBody>
          <a:bodyPr numCol="2" spcCol="463550"/>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444500" y="673100"/>
            <a:ext cx="9271000" cy="6273800"/>
          </a:xfrm>
          <a:prstGeom prst="rect">
            <a:avLst/>
          </a:prstGeom>
        </p:spPr>
        <p:txBody>
          <a:bodyPr/>
          <a:lstStyle>
            <a:lvl1pPr>
              <a:spcBef>
                <a:spcPts val="5600"/>
              </a:spcBef>
            </a:lvl1pPr>
            <a:lvl2pPr>
              <a:spcBef>
                <a:spcPts val="5600"/>
              </a:spcBef>
            </a:lvl2pPr>
            <a:lvl3pPr>
              <a:spcBef>
                <a:spcPts val="5600"/>
              </a:spcBef>
            </a:lvl3pPr>
            <a:lvl4pPr>
              <a:spcBef>
                <a:spcPts val="5600"/>
              </a:spcBef>
            </a:lvl4pPr>
            <a:lvl5pPr>
              <a:spcBef>
                <a:spcPts val="5600"/>
              </a:spcBef>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pPr>
            <a:r>
              <a:rPr sz="3200"/>
              <a:t>Title Text</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6" name="Shape 36"/>
          <p:cNvSpPr>
            <a:spLocks noGrp="1"/>
          </p:cNvSpPr>
          <p:nvPr>
            <p:ph type="title"/>
          </p:nvPr>
        </p:nvSpPr>
        <p:spPr>
          <a:xfrm>
            <a:off x="444500" y="2895600"/>
            <a:ext cx="9271000" cy="1828800"/>
          </a:xfrm>
          <a:prstGeom prst="rect">
            <a:avLst/>
          </a:prstGeom>
        </p:spPr>
        <p:txBody>
          <a:bodyPr anchor="ctr"/>
          <a:lstStyle/>
          <a:p>
            <a:pPr lvl="0">
              <a:defRPr sz="1800"/>
            </a:pPr>
            <a:r>
              <a:rPr sz="3200"/>
              <a:t>Title Text</a:t>
            </a:r>
          </a:p>
        </p:txBody>
      </p:sp>
      <p:sp>
        <p:nvSpPr>
          <p:cNvPr id="37" name="Shape 37"/>
          <p:cNvSpPr>
            <a:spLocks noGrp="1"/>
          </p:cNvSpPr>
          <p:nvPr>
            <p:ph type="sldNum" sz="quarter" idx="2"/>
          </p:nvPr>
        </p:nvSpPr>
        <p:spPr>
          <a:xfrm>
            <a:off x="9588500" y="7200900"/>
            <a:ext cx="230124" cy="225045"/>
          </a:xfrm>
          <a:prstGeom prst="rect">
            <a:avLst/>
          </a:prstGeom>
        </p:spPr>
        <p:txBody>
          <a:bodyPr/>
          <a:lstStyle>
            <a:lvl1pPr algn="l"/>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pPr lvl="0">
              <a:defRPr sz="1800"/>
            </a:pPr>
            <a:r>
              <a:rPr sz="3200"/>
              <a:t>Title Text</a:t>
            </a:r>
          </a:p>
        </p:txBody>
      </p:sp>
      <p:sp>
        <p:nvSpPr>
          <p:cNvPr id="90" name="Shape 90"/>
          <p:cNvSpPr>
            <a:spLocks noGrp="1"/>
          </p:cNvSpPr>
          <p:nvPr>
            <p:ph type="body" idx="1"/>
          </p:nvPr>
        </p:nvSpPr>
        <p:spPr>
          <a:xfrm>
            <a:off x="444500" y="1816100"/>
            <a:ext cx="3975100" cy="5130800"/>
          </a:xfrm>
          <a:prstGeom prst="rect">
            <a:avLst/>
          </a:prstGeom>
        </p:spPr>
        <p:txBody>
          <a:body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91" name="Shape 9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08000" y="1536700"/>
            <a:ext cx="9144000" cy="127"/>
          </a:xfrm>
          <a:prstGeom prst="line">
            <a:avLst/>
          </a:prstGeom>
          <a:ln w="12700">
            <a:solidFill>
              <a:srgbClr val="9A9A9A"/>
            </a:solidFill>
            <a:miter lim="400000"/>
          </a:ln>
        </p:spPr>
        <p:txBody>
          <a:bodyPr lIns="0" tIns="0" rIns="0" bIns="0" anchor="ctr"/>
          <a:lstStyle/>
          <a:p>
            <a:pPr lvl="0" algn="l">
              <a:defRPr sz="1200">
                <a:latin typeface="Helvetica"/>
                <a:ea typeface="Helvetica"/>
                <a:cs typeface="Helvetica"/>
                <a:sym typeface="Helvetica"/>
              </a:defRPr>
            </a:pPr>
            <a:endParaRPr/>
          </a:p>
        </p:txBody>
      </p:sp>
      <p:sp>
        <p:nvSpPr>
          <p:cNvPr id="4" name="Shape 4"/>
          <p:cNvSpPr>
            <a:spLocks noGrp="1"/>
          </p:cNvSpPr>
          <p:nvPr>
            <p:ph type="title"/>
          </p:nvPr>
        </p:nvSpPr>
        <p:spPr>
          <a:xfrm>
            <a:off x="444500" y="254000"/>
            <a:ext cx="9271000" cy="109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lstStyle/>
          <a:p>
            <a:pPr lvl="0">
              <a:defRPr sz="1800"/>
            </a:pPr>
            <a:r>
              <a:rPr sz="3200"/>
              <a:t>Title Text</a:t>
            </a:r>
          </a:p>
        </p:txBody>
      </p:sp>
      <p:sp>
        <p:nvSpPr>
          <p:cNvPr id="5" name="Shape 5"/>
          <p:cNvSpPr>
            <a:spLocks noGrp="1"/>
          </p:cNvSpPr>
          <p:nvPr>
            <p:ph type="body" idx="1"/>
          </p:nvPr>
        </p:nvSpPr>
        <p:spPr>
          <a:xfrm>
            <a:off x="444500" y="1816100"/>
            <a:ext cx="9271000" cy="5130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6" name="Shape 6"/>
          <p:cNvSpPr>
            <a:spLocks noGrp="1"/>
          </p:cNvSpPr>
          <p:nvPr>
            <p:ph type="sldNum" sz="quarter" idx="2"/>
          </p:nvPr>
        </p:nvSpPr>
        <p:spPr>
          <a:xfrm>
            <a:off x="9602136" y="7200900"/>
            <a:ext cx="230125" cy="225045"/>
          </a:xfrm>
          <a:prstGeom prst="rect">
            <a:avLst/>
          </a:prstGeom>
          <a:ln w="12700">
            <a:miter lim="400000"/>
          </a:ln>
        </p:spPr>
        <p:txBody>
          <a:bodyPr wrap="none" lIns="38100" tIns="38100" rIns="38100" bIns="38100">
            <a:spAutoFit/>
          </a:bodyPr>
          <a:lstStyle>
            <a:lvl1pPr algn="r">
              <a:defRPr>
                <a:latin typeface="+mn-lt"/>
                <a:ea typeface="+mn-ea"/>
                <a:cs typeface="+mn-cs"/>
                <a:sym typeface="Helvetica Neu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6" r:id="rId9"/>
    <p:sldLayoutId id="2147483667" r:id="rId10"/>
  </p:sldLayoutIdLst>
  <p:transition xmlns:p14="http://schemas.microsoft.com/office/powerpoint/2010/main" spd="med"/>
  <p:txStyles>
    <p:titleStyle>
      <a:lvl1pPr defTabSz="457200">
        <a:defRPr sz="3200">
          <a:latin typeface="+mj-lt"/>
          <a:ea typeface="+mj-ea"/>
          <a:cs typeface="+mj-cs"/>
          <a:sym typeface="Helvetica Neue Light"/>
        </a:defRPr>
      </a:lvl1pPr>
      <a:lvl2pPr indent="228600" defTabSz="457200">
        <a:defRPr sz="3200">
          <a:latin typeface="+mj-lt"/>
          <a:ea typeface="+mj-ea"/>
          <a:cs typeface="+mj-cs"/>
          <a:sym typeface="Helvetica Neue Light"/>
        </a:defRPr>
      </a:lvl2pPr>
      <a:lvl3pPr indent="457200" defTabSz="457200">
        <a:defRPr sz="3200">
          <a:latin typeface="+mj-lt"/>
          <a:ea typeface="+mj-ea"/>
          <a:cs typeface="+mj-cs"/>
          <a:sym typeface="Helvetica Neue Light"/>
        </a:defRPr>
      </a:lvl3pPr>
      <a:lvl4pPr indent="685800" defTabSz="457200">
        <a:defRPr sz="3200">
          <a:latin typeface="+mj-lt"/>
          <a:ea typeface="+mj-ea"/>
          <a:cs typeface="+mj-cs"/>
          <a:sym typeface="Helvetica Neue Light"/>
        </a:defRPr>
      </a:lvl4pPr>
      <a:lvl5pPr indent="914400" defTabSz="457200">
        <a:defRPr sz="3200">
          <a:latin typeface="+mj-lt"/>
          <a:ea typeface="+mj-ea"/>
          <a:cs typeface="+mj-cs"/>
          <a:sym typeface="Helvetica Neue Light"/>
        </a:defRPr>
      </a:lvl5pPr>
      <a:lvl6pPr indent="1143000" defTabSz="457200">
        <a:defRPr sz="3200">
          <a:latin typeface="+mj-lt"/>
          <a:ea typeface="+mj-ea"/>
          <a:cs typeface="+mj-cs"/>
          <a:sym typeface="Helvetica Neue Light"/>
        </a:defRPr>
      </a:lvl6pPr>
      <a:lvl7pPr indent="1371600" defTabSz="457200">
        <a:defRPr sz="3200">
          <a:latin typeface="+mj-lt"/>
          <a:ea typeface="+mj-ea"/>
          <a:cs typeface="+mj-cs"/>
          <a:sym typeface="Helvetica Neue Light"/>
        </a:defRPr>
      </a:lvl7pPr>
      <a:lvl8pPr indent="1600200" defTabSz="457200">
        <a:defRPr sz="3200">
          <a:latin typeface="+mj-lt"/>
          <a:ea typeface="+mj-ea"/>
          <a:cs typeface="+mj-cs"/>
          <a:sym typeface="Helvetica Neue Light"/>
        </a:defRPr>
      </a:lvl8pPr>
      <a:lvl9pPr indent="1828800" defTabSz="457200">
        <a:defRPr sz="3200">
          <a:latin typeface="+mj-lt"/>
          <a:ea typeface="+mj-ea"/>
          <a:cs typeface="+mj-cs"/>
          <a:sym typeface="Helvetica Neue Light"/>
        </a:defRPr>
      </a:lvl9pPr>
    </p:titleStyle>
    <p:bodyStyle>
      <a:lvl1pPr marL="203200" indent="-203200" defTabSz="457200">
        <a:spcBef>
          <a:spcPts val="3800"/>
        </a:spcBef>
        <a:buSzPct val="100000"/>
        <a:buChar char="•"/>
        <a:defRPr sz="2000">
          <a:latin typeface="+mn-lt"/>
          <a:ea typeface="+mn-ea"/>
          <a:cs typeface="+mn-cs"/>
          <a:sym typeface="Helvetica Neue"/>
        </a:defRPr>
      </a:lvl1pPr>
      <a:lvl2pPr marL="546100" indent="-203200" defTabSz="457200">
        <a:spcBef>
          <a:spcPts val="3800"/>
        </a:spcBef>
        <a:buSzPct val="100000"/>
        <a:buChar char="•"/>
        <a:defRPr sz="2000">
          <a:latin typeface="+mn-lt"/>
          <a:ea typeface="+mn-ea"/>
          <a:cs typeface="+mn-cs"/>
          <a:sym typeface="Helvetica Neue"/>
        </a:defRPr>
      </a:lvl2pPr>
      <a:lvl3pPr marL="889000" indent="-203200" defTabSz="457200">
        <a:spcBef>
          <a:spcPts val="3800"/>
        </a:spcBef>
        <a:buSzPct val="100000"/>
        <a:buChar char="•"/>
        <a:defRPr sz="2000">
          <a:latin typeface="+mn-lt"/>
          <a:ea typeface="+mn-ea"/>
          <a:cs typeface="+mn-cs"/>
          <a:sym typeface="Helvetica Neue"/>
        </a:defRPr>
      </a:lvl3pPr>
      <a:lvl4pPr marL="1231900" indent="-203200" defTabSz="457200">
        <a:spcBef>
          <a:spcPts val="3800"/>
        </a:spcBef>
        <a:buSzPct val="100000"/>
        <a:buChar char="•"/>
        <a:defRPr sz="2000">
          <a:latin typeface="+mn-lt"/>
          <a:ea typeface="+mn-ea"/>
          <a:cs typeface="+mn-cs"/>
          <a:sym typeface="Helvetica Neue"/>
        </a:defRPr>
      </a:lvl4pPr>
      <a:lvl5pPr marL="1574800" indent="-203200" defTabSz="457200">
        <a:spcBef>
          <a:spcPts val="3800"/>
        </a:spcBef>
        <a:buSzPct val="100000"/>
        <a:buChar char="•"/>
        <a:defRPr sz="2000">
          <a:latin typeface="+mn-lt"/>
          <a:ea typeface="+mn-ea"/>
          <a:cs typeface="+mn-cs"/>
          <a:sym typeface="Helvetica Neue"/>
        </a:defRPr>
      </a:lvl5pPr>
      <a:lvl6pPr marL="1917700" indent="-203200" defTabSz="457200">
        <a:spcBef>
          <a:spcPts val="3800"/>
        </a:spcBef>
        <a:buSzPct val="100000"/>
        <a:buChar char="•"/>
        <a:defRPr sz="2000">
          <a:latin typeface="+mn-lt"/>
          <a:ea typeface="+mn-ea"/>
          <a:cs typeface="+mn-cs"/>
          <a:sym typeface="Helvetica Neue"/>
        </a:defRPr>
      </a:lvl6pPr>
      <a:lvl7pPr marL="2260600" indent="-203200" defTabSz="457200">
        <a:spcBef>
          <a:spcPts val="3800"/>
        </a:spcBef>
        <a:buSzPct val="100000"/>
        <a:buChar char="•"/>
        <a:defRPr sz="2000">
          <a:latin typeface="+mn-lt"/>
          <a:ea typeface="+mn-ea"/>
          <a:cs typeface="+mn-cs"/>
          <a:sym typeface="Helvetica Neue"/>
        </a:defRPr>
      </a:lvl7pPr>
      <a:lvl8pPr marL="2603500" indent="-203200" defTabSz="457200">
        <a:spcBef>
          <a:spcPts val="3800"/>
        </a:spcBef>
        <a:buSzPct val="100000"/>
        <a:buChar char="•"/>
        <a:defRPr sz="2000">
          <a:latin typeface="+mn-lt"/>
          <a:ea typeface="+mn-ea"/>
          <a:cs typeface="+mn-cs"/>
          <a:sym typeface="Helvetica Neue"/>
        </a:defRPr>
      </a:lvl8pPr>
      <a:lvl9pPr marL="2946400" indent="-203200" defTabSz="457200">
        <a:spcBef>
          <a:spcPts val="3800"/>
        </a:spcBef>
        <a:buSzPct val="100000"/>
        <a:buChar char="•"/>
        <a:defRPr sz="2000">
          <a:latin typeface="+mn-lt"/>
          <a:ea typeface="+mn-ea"/>
          <a:cs typeface="+mn-cs"/>
          <a:sym typeface="Helvetica Neue"/>
        </a:defRPr>
      </a:lvl9pPr>
    </p:bodyStyle>
    <p:otherStyle>
      <a:lvl1pPr algn="r" defTabSz="457200">
        <a:defRPr sz="1000">
          <a:solidFill>
            <a:schemeClr val="tx1"/>
          </a:solidFill>
          <a:latin typeface="+mn-lt"/>
          <a:ea typeface="+mn-ea"/>
          <a:cs typeface="+mn-cs"/>
          <a:sym typeface="Helvetica Neue"/>
        </a:defRPr>
      </a:lvl1pPr>
      <a:lvl2pPr indent="228600" algn="r" defTabSz="457200">
        <a:defRPr sz="1000">
          <a:solidFill>
            <a:schemeClr val="tx1"/>
          </a:solidFill>
          <a:latin typeface="+mn-lt"/>
          <a:ea typeface="+mn-ea"/>
          <a:cs typeface="+mn-cs"/>
          <a:sym typeface="Helvetica Neue"/>
        </a:defRPr>
      </a:lvl2pPr>
      <a:lvl3pPr indent="457200" algn="r" defTabSz="457200">
        <a:defRPr sz="1000">
          <a:solidFill>
            <a:schemeClr val="tx1"/>
          </a:solidFill>
          <a:latin typeface="+mn-lt"/>
          <a:ea typeface="+mn-ea"/>
          <a:cs typeface="+mn-cs"/>
          <a:sym typeface="Helvetica Neue"/>
        </a:defRPr>
      </a:lvl3pPr>
      <a:lvl4pPr indent="685800" algn="r" defTabSz="457200">
        <a:defRPr sz="1000">
          <a:solidFill>
            <a:schemeClr val="tx1"/>
          </a:solidFill>
          <a:latin typeface="+mn-lt"/>
          <a:ea typeface="+mn-ea"/>
          <a:cs typeface="+mn-cs"/>
          <a:sym typeface="Helvetica Neue"/>
        </a:defRPr>
      </a:lvl4pPr>
      <a:lvl5pPr indent="914400" algn="r" defTabSz="457200">
        <a:defRPr sz="1000">
          <a:solidFill>
            <a:schemeClr val="tx1"/>
          </a:solidFill>
          <a:latin typeface="+mn-lt"/>
          <a:ea typeface="+mn-ea"/>
          <a:cs typeface="+mn-cs"/>
          <a:sym typeface="Helvetica Neue"/>
        </a:defRPr>
      </a:lvl5pPr>
      <a:lvl6pPr indent="1143000" algn="r" defTabSz="457200">
        <a:defRPr sz="1000">
          <a:solidFill>
            <a:schemeClr val="tx1"/>
          </a:solidFill>
          <a:latin typeface="+mn-lt"/>
          <a:ea typeface="+mn-ea"/>
          <a:cs typeface="+mn-cs"/>
          <a:sym typeface="Helvetica Neue"/>
        </a:defRPr>
      </a:lvl6pPr>
      <a:lvl7pPr indent="1371600" algn="r" defTabSz="457200">
        <a:defRPr sz="1000">
          <a:solidFill>
            <a:schemeClr val="tx1"/>
          </a:solidFill>
          <a:latin typeface="+mn-lt"/>
          <a:ea typeface="+mn-ea"/>
          <a:cs typeface="+mn-cs"/>
          <a:sym typeface="Helvetica Neue"/>
        </a:defRPr>
      </a:lvl7pPr>
      <a:lvl8pPr indent="1600200" algn="r" defTabSz="457200">
        <a:defRPr sz="1000">
          <a:solidFill>
            <a:schemeClr val="tx1"/>
          </a:solidFill>
          <a:latin typeface="+mn-lt"/>
          <a:ea typeface="+mn-ea"/>
          <a:cs typeface="+mn-cs"/>
          <a:sym typeface="Helvetica Neue"/>
        </a:defRPr>
      </a:lvl8pPr>
      <a:lvl9pPr indent="1828800" algn="r" defTabSz="457200">
        <a:defRPr sz="10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p:txBody>
          <a:bodyPr/>
          <a:lstStyle/>
          <a:p>
            <a:pPr lvl="0"/>
            <a:r>
              <a:rPr lang="en-US" smtClean="0"/>
              <a:t>Epi 240</a:t>
            </a:r>
          </a:p>
          <a:p>
            <a:pPr lvl="0"/>
            <a:r>
              <a:rPr lang="en-US" smtClean="0"/>
              <a:t>Qualitative Approaches in Clinical and Translational Research</a:t>
            </a:r>
            <a:endParaRPr lang="en-US"/>
          </a:p>
        </p:txBody>
      </p:sp>
      <p:sp>
        <p:nvSpPr>
          <p:cNvPr id="100" name="Shape 100"/>
          <p:cNvSpPr>
            <a:spLocks noGrp="1"/>
          </p:cNvSpPr>
          <p:nvPr>
            <p:ph type="body" idx="1"/>
          </p:nvPr>
        </p:nvSpPr>
        <p:spPr>
          <a:xfrm>
            <a:off x="444500" y="3924300"/>
            <a:ext cx="9271000" cy="2990144"/>
          </a:xfrm>
        </p:spPr>
        <p:txBody>
          <a:bodyPr/>
          <a:lstStyle/>
          <a:p>
            <a:pPr lvl="0"/>
            <a:r>
              <a:rPr lang="en-US" dirty="0" smtClean="0"/>
              <a:t>Session 5</a:t>
            </a:r>
          </a:p>
          <a:p>
            <a:pPr lvl="0"/>
            <a:r>
              <a:rPr lang="en-US" dirty="0" err="1" smtClean="0"/>
              <a:t>Memoing</a:t>
            </a:r>
            <a:r>
              <a:rPr lang="en-US" dirty="0" smtClean="0"/>
              <a:t> </a:t>
            </a:r>
            <a:r>
              <a:rPr lang="en-US" smtClean="0"/>
              <a:t>and Coding</a:t>
            </a:r>
            <a:endParaRPr lang="en-US" dirty="0" smtClean="0"/>
          </a:p>
          <a:p>
            <a:pPr lvl="0"/>
            <a:r>
              <a:rPr lang="en-US" dirty="0" smtClean="0"/>
              <a:t>Feb 4, 2015</a:t>
            </a:r>
          </a:p>
          <a:p>
            <a:pPr lvl="0"/>
            <a:endParaRPr lang="en-US" dirty="0" smtClean="0"/>
          </a:p>
          <a:p>
            <a:pPr lvl="0"/>
            <a:r>
              <a:rPr lang="en-US" dirty="0" smtClean="0"/>
              <a:t>Daniel Dohan, PhD</a:t>
            </a:r>
          </a:p>
          <a:p>
            <a:pPr lvl="0"/>
            <a:r>
              <a:rPr lang="en-US" dirty="0" smtClean="0"/>
              <a:t>Philip R. Lee Institute for Health Policy Studies, UCSF</a:t>
            </a:r>
          </a:p>
          <a:p>
            <a:pPr lvl="0"/>
            <a:endParaRPr lang="en-US" dirty="0" smtClean="0"/>
          </a:p>
          <a:p>
            <a:pPr lvl="0"/>
            <a:r>
              <a:rPr lang="en-US" dirty="0" smtClean="0"/>
              <a:t>Wendy Anderson, MD, MAS</a:t>
            </a:r>
          </a:p>
          <a:p>
            <a:pPr lvl="0"/>
            <a:r>
              <a:rPr lang="en-US" dirty="0" smtClean="0"/>
              <a:t>Division of Hospital Medicine, UCSF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 name="Table 110"/>
          <p:cNvGraphicFramePr/>
          <p:nvPr/>
        </p:nvGraphicFramePr>
        <p:xfrm>
          <a:off x="1104900" y="863600"/>
          <a:ext cx="8694208" cy="5575300"/>
        </p:xfrm>
        <a:graphic>
          <a:graphicData uri="http://schemas.openxmlformats.org/drawingml/2006/table">
            <a:tbl>
              <a:tblPr>
                <a:tableStyleId>{8F44A2F1-9E1F-4B54-A3A2-5F16C0AD49E2}</a:tableStyleId>
              </a:tblPr>
              <a:tblGrid>
                <a:gridCol w="977900"/>
                <a:gridCol w="7716308"/>
              </a:tblGrid>
              <a:tr h="241300">
                <a:tc gridSpan="2">
                  <a:txBody>
                    <a:bodyPr/>
                    <a:lstStyle/>
                    <a:p>
                      <a:pPr marR="457200" lvl="0" algn="ctr">
                        <a:tabLst>
                          <a:tab pos="914400" algn="l"/>
                          <a:tab pos="1828800" algn="l"/>
                          <a:tab pos="4343400" algn="l"/>
                        </a:tabLst>
                        <a:defRPr sz="1800"/>
                      </a:pPr>
                      <a:r>
                        <a:rPr sz="1100" i="1">
                          <a:latin typeface="Arial"/>
                          <a:ea typeface="Arial"/>
                          <a:cs typeface="Arial"/>
                          <a:sym typeface="Arial"/>
                        </a:rPr>
                        <a:t>Table D6. Preliminary Coding Scheme</a:t>
                      </a:r>
                    </a:p>
                  </a:txBody>
                  <a:tcPr marL="31750" marR="31750" marT="31750" marB="31750" anchor="ctr" horzOverflow="overflow"/>
                </a:tc>
                <a:tc hMerge="1">
                  <a:txBody>
                    <a:bodyPr/>
                    <a:lstStyle/>
                    <a:p>
                      <a:endParaRPr lang="en-US"/>
                    </a:p>
                  </a:txBody>
                  <a:tcPr/>
                </a:tc>
              </a:tr>
              <a:tr h="254000">
                <a:tc>
                  <a:txBody>
                    <a:bodyPr/>
                    <a:lstStyle/>
                    <a:p>
                      <a:pPr marR="457200" lvl="0" algn="ctr">
                        <a:tabLst>
                          <a:tab pos="228600" algn="l"/>
                          <a:tab pos="457200" algn="l"/>
                          <a:tab pos="685800" algn="l"/>
                          <a:tab pos="914400" algn="l"/>
                        </a:tabLst>
                        <a:defRPr sz="1800"/>
                      </a:pPr>
                      <a:r>
                        <a:rPr sz="1100" b="1" i="1">
                          <a:latin typeface="Helvetica"/>
                          <a:ea typeface="Helvetica"/>
                          <a:cs typeface="Helvetica"/>
                          <a:sym typeface="Helvetica"/>
                        </a:rPr>
                        <a:t>Code</a:t>
                      </a:r>
                    </a:p>
                  </a:txBody>
                  <a:tcPr marL="31750" marR="31750" marT="31750" marB="31750" anchor="ctr" horzOverflow="overflow"/>
                </a:tc>
                <a:tc>
                  <a:txBody>
                    <a:bodyPr/>
                    <a:lstStyle/>
                    <a:p>
                      <a:pPr marR="457200" lvl="0" algn="ctr">
                        <a:tabLst>
                          <a:tab pos="228600" algn="l"/>
                          <a:tab pos="457200" algn="l"/>
                          <a:tab pos="685800" algn="l"/>
                          <a:tab pos="914400" algn="l"/>
                        </a:tabLst>
                        <a:defRPr sz="1800"/>
                      </a:pPr>
                      <a:r>
                        <a:rPr sz="1100" b="1" i="1">
                          <a:latin typeface="Helvetica"/>
                          <a:ea typeface="Helvetica"/>
                          <a:cs typeface="Helvetica"/>
                          <a:sym typeface="Helvetica"/>
                        </a:rPr>
                        <a:t>Description</a:t>
                      </a:r>
                    </a:p>
                  </a:txBody>
                  <a:tcPr marL="31750" marR="31750" marT="31750" marB="31750" anchor="ctr" horzOverflow="overflow"/>
                </a:tc>
              </a:tr>
              <a:tr h="254000">
                <a:tc>
                  <a:txBody>
                    <a:bodyPr/>
                    <a:lstStyle/>
                    <a:p>
                      <a:pPr marR="457200" lvl="0" algn="ctr">
                        <a:tabLst>
                          <a:tab pos="228600" algn="l"/>
                          <a:tab pos="457200" algn="l"/>
                          <a:tab pos="685800" algn="l"/>
                          <a:tab pos="914400" algn="l"/>
                        </a:tabLst>
                        <a:defRPr sz="1800"/>
                      </a:pPr>
                      <a:r>
                        <a:rPr sz="1100" b="1">
                          <a:latin typeface="Helvetica"/>
                          <a:ea typeface="Helvetica"/>
                          <a:cs typeface="Helvetica"/>
                          <a:sym typeface="Helvetica"/>
                        </a:rPr>
                        <a:t>A</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b="1">
                          <a:latin typeface="Helvetica"/>
                          <a:ea typeface="Helvetica"/>
                          <a:cs typeface="Helvetica"/>
                          <a:sym typeface="Helvetica"/>
                        </a:rPr>
                        <a:t>Patient engagement with EP trial decision-making</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A1</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expressing knowledge of EP trials or research</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A2</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discussing considerations related to participation in EP research</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A3</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making decisions about whether or how to engage with EP research</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A4</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expressing views of hopes/fears for cancer treatment</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A5</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interacting with others (caregivers or providers) about EP trials</a:t>
                      </a:r>
                    </a:p>
                  </a:txBody>
                  <a:tcPr marL="31750" marR="31750" marT="31750" marB="31750" anchor="ctr" horzOverflow="overflow"/>
                </a:tc>
              </a:tr>
              <a:tr h="254000">
                <a:tc>
                  <a:txBody>
                    <a:bodyPr/>
                    <a:lstStyle/>
                    <a:p>
                      <a:pPr marR="457200" lvl="0" algn="ctr">
                        <a:tabLst>
                          <a:tab pos="228600" algn="l"/>
                          <a:tab pos="457200" algn="l"/>
                          <a:tab pos="685800" algn="l"/>
                          <a:tab pos="914400" algn="l"/>
                        </a:tabLst>
                        <a:defRPr sz="1800"/>
                      </a:pPr>
                      <a:r>
                        <a:rPr sz="1100" b="1">
                          <a:latin typeface="Helvetica"/>
                          <a:ea typeface="Helvetica"/>
                          <a:cs typeface="Helvetica"/>
                          <a:sym typeface="Helvetica"/>
                        </a:rPr>
                        <a:t>B</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b="1">
                          <a:latin typeface="Helvetica"/>
                          <a:ea typeface="Helvetica"/>
                          <a:cs typeface="Helvetica"/>
                          <a:sym typeface="Helvetica"/>
                        </a:rPr>
                        <a:t>Caregiver engagement with EP trial decision-making</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B1</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a:latin typeface="Helvetica"/>
                          <a:ea typeface="Helvetica"/>
                          <a:cs typeface="Helvetica"/>
                          <a:sym typeface="Helvetica"/>
                        </a:rPr>
                        <a:t>expressing responsibilities for patient with respect to cancer care</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B2</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noting patient orientations or beliefs about medical research or EP trials</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B3</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expressing personal perspectives on medical research or EP trials</a:t>
                      </a:r>
                    </a:p>
                  </a:txBody>
                  <a:tcPr marL="31750" marR="31750" marT="31750" marB="31750" anchor="ctr" horzOverflow="overflow"/>
                </a:tc>
              </a:tr>
              <a:tr h="254000">
                <a:tc>
                  <a:txBody>
                    <a:bodyPr/>
                    <a:lstStyle/>
                    <a:p>
                      <a:pPr marR="457200" lvl="0" algn="ctr">
                        <a:tabLst>
                          <a:tab pos="228600" algn="l"/>
                          <a:tab pos="457200" algn="l"/>
                          <a:tab pos="685800" algn="l"/>
                          <a:tab pos="914400" algn="l"/>
                        </a:tabLst>
                        <a:defRPr sz="1800"/>
                      </a:pPr>
                      <a:r>
                        <a:rPr sz="1100" b="1">
                          <a:latin typeface="Helvetica"/>
                          <a:ea typeface="Helvetica"/>
                          <a:cs typeface="Helvetica"/>
                          <a:sym typeface="Helvetica"/>
                        </a:rPr>
                        <a:t>C</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b="1">
                          <a:latin typeface="Helvetica"/>
                          <a:ea typeface="Helvetica"/>
                          <a:cs typeface="Helvetica"/>
                          <a:sym typeface="Helvetica"/>
                        </a:rPr>
                        <a:t>Provider engagement with EP trial decision-making</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C1</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discussing interest or role of research or EP trials in professional identity or activities</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C2</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expressing responsibility for care and treatment of advanced cancer patients</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C3</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noting challenges in patient-provider communication related to EP research</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C4</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discussing strategies or approach for discussing research with patients or caregivers</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C5</a:t>
                      </a:r>
                    </a:p>
                  </a:txBody>
                  <a:tcPr marL="31750" marR="31750" marT="31750" marB="31750" anchor="ctr" horzOverflow="overflow"/>
                </a:tc>
                <a:tc>
                  <a:txBody>
                    <a:bodyPr/>
                    <a:lstStyle/>
                    <a:p>
                      <a:pPr marL="10795" marR="457200" lvl="0" algn="l">
                        <a:tabLst>
                          <a:tab pos="228600" algn="l"/>
                          <a:tab pos="457200" algn="l"/>
                          <a:tab pos="685800" algn="l"/>
                          <a:tab pos="914400" algn="l"/>
                        </a:tabLst>
                        <a:defRPr sz="1800"/>
                      </a:pPr>
                      <a:r>
                        <a:rPr sz="1100">
                          <a:latin typeface="Helvetica"/>
                          <a:ea typeface="Helvetica"/>
                          <a:cs typeface="Helvetica"/>
                          <a:sym typeface="Helvetica"/>
                        </a:rPr>
                        <a:t>reflecting on kinds of patients that are appropriate for clinical research</a:t>
                      </a:r>
                    </a:p>
                  </a:txBody>
                  <a:tcPr marL="31750" marR="31750" marT="31750" marB="31750" anchor="ctr" horzOverflow="overflow"/>
                </a:tc>
              </a:tr>
              <a:tr h="254000">
                <a:tc>
                  <a:txBody>
                    <a:bodyPr/>
                    <a:lstStyle/>
                    <a:p>
                      <a:pPr marR="457200" lvl="0" algn="ctr">
                        <a:tabLst>
                          <a:tab pos="228600" algn="l"/>
                          <a:tab pos="457200" algn="l"/>
                          <a:tab pos="685800" algn="l"/>
                          <a:tab pos="914400" algn="l"/>
                        </a:tabLst>
                        <a:defRPr sz="1800"/>
                      </a:pPr>
                      <a:r>
                        <a:rPr sz="1100" b="1">
                          <a:latin typeface="Helvetica"/>
                          <a:ea typeface="Helvetica"/>
                          <a:cs typeface="Helvetica"/>
                          <a:sym typeface="Helvetica"/>
                        </a:rPr>
                        <a:t>D</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b="1">
                          <a:latin typeface="Helvetica"/>
                          <a:ea typeface="Helvetica"/>
                          <a:cs typeface="Helvetica"/>
                          <a:sym typeface="Helvetica"/>
                        </a:rPr>
                        <a:t>Contextual factors</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D1</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a:latin typeface="Helvetica"/>
                          <a:ea typeface="Helvetica"/>
                          <a:cs typeface="Helvetica"/>
                          <a:sym typeface="Helvetica"/>
                        </a:rPr>
                        <a:t>existing routines or assumptions about EP research decision-making</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D2</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a:latin typeface="Helvetica"/>
                          <a:ea typeface="Helvetica"/>
                          <a:cs typeface="Helvetica"/>
                          <a:sym typeface="Helvetica"/>
                        </a:rPr>
                        <a:t>identifying gaps in communication about EP research </a:t>
                      </a:r>
                    </a:p>
                  </a:txBody>
                  <a:tcPr marL="31750" marR="31750" marT="31750" marB="31750" anchor="ctr" horzOverflow="overflow"/>
                </a:tc>
              </a:tr>
              <a:tr h="254000">
                <a:tc>
                  <a:txBody>
                    <a:bodyPr/>
                    <a:lstStyle/>
                    <a:p>
                      <a:pPr marR="457200" lvl="0">
                        <a:tabLst>
                          <a:tab pos="228600" algn="l"/>
                          <a:tab pos="457200" algn="l"/>
                          <a:tab pos="685800" algn="l"/>
                          <a:tab pos="914400" algn="l"/>
                        </a:tabLst>
                        <a:defRPr sz="1800"/>
                      </a:pPr>
                      <a:r>
                        <a:rPr sz="1100">
                          <a:latin typeface="Helvetica"/>
                          <a:ea typeface="Helvetica"/>
                          <a:cs typeface="Helvetica"/>
                          <a:sym typeface="Helvetica"/>
                        </a:rPr>
                        <a:t>D3</a:t>
                      </a:r>
                    </a:p>
                  </a:txBody>
                  <a:tcPr marL="31750" marR="31750" marT="31750" marB="31750" anchor="ctr" horzOverflow="overflow"/>
                </a:tc>
                <a:tc>
                  <a:txBody>
                    <a:bodyPr/>
                    <a:lstStyle/>
                    <a:p>
                      <a:pPr marR="457200" lvl="0" algn="l">
                        <a:tabLst>
                          <a:tab pos="228600" algn="l"/>
                          <a:tab pos="457200" algn="l"/>
                          <a:tab pos="685800" algn="l"/>
                          <a:tab pos="914400" algn="l"/>
                        </a:tabLst>
                        <a:defRPr sz="1800"/>
                      </a:pPr>
                      <a:r>
                        <a:rPr sz="1100">
                          <a:latin typeface="Helvetica"/>
                          <a:ea typeface="Helvetica"/>
                          <a:cs typeface="Helvetica"/>
                          <a:sym typeface="Helvetica"/>
                        </a:rPr>
                        <a:t>changing perspectives on EP decision-making as patients progress</a:t>
                      </a:r>
                    </a:p>
                  </a:txBody>
                  <a:tcPr marL="31750" marR="31750" marT="31750" marB="31750" anchor="ctr" horzOverflow="overflow"/>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447101" y="6832600"/>
            <a:ext cx="8343901" cy="228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p>
            <a:pPr lvl="0" algn="l">
              <a:defRPr sz="1800"/>
            </a:pPr>
            <a:r>
              <a:rPr sz="1000"/>
              <a:t>Charmaz, Kathy. 2006. </a:t>
            </a:r>
            <a:r>
              <a:rPr sz="1000" i="1"/>
              <a:t>Constructing Grounded Theory: A Practical Guide Through Qualitative Analysis</a:t>
            </a:r>
            <a:r>
              <a:rPr sz="1000"/>
              <a:t>.  Los Angeles: Sage. p. 44</a:t>
            </a:r>
          </a:p>
        </p:txBody>
      </p:sp>
      <p:pic>
        <p:nvPicPr>
          <p:cNvPr id="2" name="Picture 1"/>
          <p:cNvPicPr>
            <a:picLocks noChangeAspect="1"/>
          </p:cNvPicPr>
          <p:nvPr/>
        </p:nvPicPr>
        <p:blipFill>
          <a:blip r:embed="rId2"/>
          <a:stretch>
            <a:fillRect/>
          </a:stretch>
        </p:blipFill>
        <p:spPr>
          <a:xfrm>
            <a:off x="317500" y="451555"/>
            <a:ext cx="9842500" cy="6096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droppedImage.png"/>
          <p:cNvPicPr/>
          <p:nvPr/>
        </p:nvPicPr>
        <p:blipFill>
          <a:blip r:embed="rId2">
            <a:extLst/>
          </a:blip>
          <a:stretch>
            <a:fillRect/>
          </a:stretch>
        </p:blipFill>
        <p:spPr>
          <a:xfrm>
            <a:off x="138345" y="241300"/>
            <a:ext cx="9869573" cy="55499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droppedImage.pdf"/>
          <p:cNvPicPr/>
          <p:nvPr/>
        </p:nvPicPr>
        <p:blipFill>
          <a:blip r:embed="rId2">
            <a:extLst/>
          </a:blip>
          <a:stretch>
            <a:fillRect/>
          </a:stretch>
        </p:blipFill>
        <p:spPr>
          <a:xfrm>
            <a:off x="241300" y="1003300"/>
            <a:ext cx="9359900" cy="284549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pPr lvl="0">
              <a:defRPr sz="1800"/>
            </a:pPr>
            <a:r>
              <a:rPr sz="3200"/>
              <a:t>Deductive coding</a:t>
            </a:r>
          </a:p>
        </p:txBody>
      </p:sp>
      <p:sp>
        <p:nvSpPr>
          <p:cNvPr id="150" name="Shape 150"/>
          <p:cNvSpPr>
            <a:spLocks noGrp="1"/>
          </p:cNvSpPr>
          <p:nvPr>
            <p:ph type="body" idx="1"/>
          </p:nvPr>
        </p:nvSpPr>
        <p:spPr>
          <a:xfrm>
            <a:off x="406400" y="1816100"/>
            <a:ext cx="9613900" cy="5130800"/>
          </a:xfrm>
          <a:prstGeom prst="rect">
            <a:avLst/>
          </a:prstGeom>
        </p:spPr>
        <p:txBody>
          <a:bodyPr/>
          <a:lstStyle/>
          <a:p>
            <a:pPr marL="254000" lvl="0" indent="-254000">
              <a:spcBef>
                <a:spcPts val="600"/>
              </a:spcBef>
              <a:defRPr sz="1800"/>
            </a:pPr>
            <a:r>
              <a:rPr sz="2500"/>
              <a:t>“Define” codes early in the project conceptualization process</a:t>
            </a:r>
          </a:p>
          <a:p>
            <a:pPr marL="596900" lvl="1" indent="-254000">
              <a:spcBef>
                <a:spcPts val="600"/>
              </a:spcBef>
              <a:defRPr sz="1800"/>
            </a:pPr>
            <a:r>
              <a:rPr sz="2500"/>
              <a:t>Via </a:t>
            </a:r>
            <a:r>
              <a:rPr sz="2500" b="1" i="1"/>
              <a:t>participation</a:t>
            </a:r>
            <a:r>
              <a:rPr sz="2500"/>
              <a:t>, you are a research instrument</a:t>
            </a:r>
          </a:p>
          <a:p>
            <a:pPr marL="254000" lvl="0" indent="-254000">
              <a:spcBef>
                <a:spcPts val="600"/>
              </a:spcBef>
              <a:defRPr sz="1800"/>
            </a:pPr>
            <a:r>
              <a:rPr sz="2500"/>
              <a:t>Reflect on your clinical, personal, political experience</a:t>
            </a:r>
          </a:p>
          <a:p>
            <a:pPr marL="596900" lvl="1" indent="-254000">
              <a:spcBef>
                <a:spcPts val="600"/>
              </a:spcBef>
              <a:defRPr sz="1800"/>
            </a:pPr>
            <a:r>
              <a:rPr sz="2500"/>
              <a:t>Why is this interesting to you?</a:t>
            </a:r>
          </a:p>
          <a:p>
            <a:pPr marL="596900" lvl="1" indent="-254000">
              <a:spcBef>
                <a:spcPts val="600"/>
              </a:spcBef>
              <a:defRPr sz="1800"/>
            </a:pPr>
            <a:r>
              <a:rPr sz="2500"/>
              <a:t>Explore big themes </a:t>
            </a:r>
            <a:r>
              <a:rPr sz="2500" i="1"/>
              <a:t>and </a:t>
            </a:r>
            <a:r>
              <a:rPr sz="2500"/>
              <a:t>small cases </a:t>
            </a:r>
            <a:r>
              <a:rPr sz="2500" i="1"/>
              <a:t>and</a:t>
            </a:r>
            <a:r>
              <a:rPr sz="2500"/>
              <a:t> exceptions to the rule</a:t>
            </a:r>
          </a:p>
          <a:p>
            <a:pPr marL="254000" lvl="0" indent="-254000">
              <a:spcBef>
                <a:spcPts val="600"/>
              </a:spcBef>
              <a:defRPr sz="1800"/>
            </a:pPr>
            <a:r>
              <a:rPr sz="2500"/>
              <a:t>Review the literature and pull out themes, issues, variables, and theories that others have used</a:t>
            </a:r>
          </a:p>
          <a:p>
            <a:pPr marL="254000" lvl="0" indent="-254000">
              <a:spcBef>
                <a:spcPts val="600"/>
              </a:spcBef>
              <a:defRPr sz="1800"/>
            </a:pPr>
            <a:r>
              <a:rPr sz="2500"/>
              <a:t>Do key-informant interviews with experts in the field</a:t>
            </a:r>
          </a:p>
          <a:p>
            <a:pPr marL="596900" lvl="1" indent="-254000">
              <a:spcBef>
                <a:spcPts val="600"/>
              </a:spcBef>
              <a:defRPr sz="1800"/>
            </a:pPr>
            <a:r>
              <a:rPr sz="2500"/>
              <a:t>“Elevator pitch” your project</a:t>
            </a:r>
          </a:p>
          <a:p>
            <a:pPr marL="596900" lvl="1" indent="-254000">
              <a:spcBef>
                <a:spcPts val="600"/>
              </a:spcBef>
              <a:defRPr sz="1800"/>
            </a:pPr>
            <a:r>
              <a:rPr sz="2500"/>
              <a:t>Ask them what they would want to find out from your data</a:t>
            </a:r>
          </a:p>
          <a:p>
            <a:pPr marL="254000" lvl="0" indent="-254000">
              <a:spcBef>
                <a:spcPts val="600"/>
              </a:spcBef>
              <a:defRPr sz="1800"/>
            </a:pPr>
            <a:r>
              <a:rPr sz="2500" b="1"/>
              <a:t>Throughout: Document, review, consolidate, expand</a:t>
            </a:r>
          </a:p>
        </p:txBody>
      </p:sp>
      <p:sp>
        <p:nvSpPr>
          <p:cNvPr id="151" name="Shape 151"/>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14</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p>
            <a:pPr lvl="0">
              <a:defRPr sz="1800"/>
            </a:pPr>
            <a:r>
              <a:rPr sz="3200"/>
              <a:t>Emergent coding</a:t>
            </a:r>
          </a:p>
        </p:txBody>
      </p:sp>
      <p:sp>
        <p:nvSpPr>
          <p:cNvPr id="154" name="Shape 154"/>
          <p:cNvSpPr>
            <a:spLocks noGrp="1"/>
          </p:cNvSpPr>
          <p:nvPr>
            <p:ph type="body" idx="1"/>
          </p:nvPr>
        </p:nvSpPr>
        <p:spPr>
          <a:prstGeom prst="rect">
            <a:avLst/>
          </a:prstGeom>
        </p:spPr>
        <p:txBody>
          <a:bodyPr/>
          <a:lstStyle/>
          <a:p>
            <a:pPr marL="254000" lvl="0" indent="-254000">
              <a:spcBef>
                <a:spcPts val="600"/>
              </a:spcBef>
              <a:defRPr sz="1800"/>
            </a:pPr>
            <a:r>
              <a:rPr sz="2500"/>
              <a:t>Begin as soon as you begin to collect data</a:t>
            </a:r>
          </a:p>
          <a:p>
            <a:pPr marL="596900" lvl="1" indent="-254000">
              <a:spcBef>
                <a:spcPts val="600"/>
              </a:spcBef>
              <a:defRPr sz="1800"/>
            </a:pPr>
            <a:r>
              <a:rPr sz="2500"/>
              <a:t>Via </a:t>
            </a:r>
            <a:r>
              <a:rPr sz="2500" b="1" i="1"/>
              <a:t>process</a:t>
            </a:r>
            <a:r>
              <a:rPr sz="2500"/>
              <a:t>, analysis and collection inform each other</a:t>
            </a:r>
          </a:p>
          <a:p>
            <a:pPr marL="254000" lvl="0" indent="-254000">
              <a:spcBef>
                <a:spcPts val="600"/>
              </a:spcBef>
              <a:defRPr sz="1800"/>
            </a:pPr>
            <a:r>
              <a:rPr sz="2500"/>
              <a:t>Leave time for contemplation, especially during beginning fieldwork or first interviews</a:t>
            </a:r>
          </a:p>
          <a:p>
            <a:pPr marL="254000" lvl="0" indent="-254000">
              <a:spcBef>
                <a:spcPts val="600"/>
              </a:spcBef>
              <a:defRPr sz="1800"/>
            </a:pPr>
            <a:r>
              <a:rPr sz="2500"/>
              <a:t>Write-up and document coding ideas or themes as they occur</a:t>
            </a:r>
          </a:p>
          <a:p>
            <a:pPr marL="254000" lvl="0" indent="-254000">
              <a:spcBef>
                <a:spcPts val="600"/>
              </a:spcBef>
              <a:defRPr sz="1800"/>
            </a:pPr>
            <a:r>
              <a:rPr sz="2500"/>
              <a:t>Member-check these ideas</a:t>
            </a:r>
          </a:p>
          <a:p>
            <a:pPr marL="596900" lvl="1" indent="-254000">
              <a:spcBef>
                <a:spcPts val="600"/>
              </a:spcBef>
              <a:defRPr sz="1800"/>
            </a:pPr>
            <a:r>
              <a:rPr sz="2500"/>
              <a:t>Weave them into fieldwork; use ideas to select interviewees and fieldsites as well as to fine-tune your interview guides</a:t>
            </a:r>
          </a:p>
          <a:p>
            <a:pPr marL="596900" lvl="1" indent="-254000">
              <a:spcBef>
                <a:spcPts val="600"/>
              </a:spcBef>
              <a:defRPr sz="1800"/>
            </a:pPr>
            <a:r>
              <a:rPr sz="2500"/>
              <a:t>Explore them in informal conversations with subjects, colleagues, friends, and loved ones</a:t>
            </a:r>
          </a:p>
          <a:p>
            <a:pPr marL="254000" lvl="0" indent="-254000">
              <a:spcBef>
                <a:spcPts val="600"/>
              </a:spcBef>
              <a:defRPr sz="1800"/>
            </a:pPr>
            <a:r>
              <a:rPr sz="2500"/>
              <a:t>Bear in mind the “tricks” for emergent coding (next slide)</a:t>
            </a:r>
          </a:p>
        </p:txBody>
      </p:sp>
      <p:sp>
        <p:nvSpPr>
          <p:cNvPr id="155" name="Shape 155"/>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15</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16</a:t>
            </a:fld>
            <a:endParaRPr sz="1000"/>
          </a:p>
        </p:txBody>
      </p:sp>
      <p:sp>
        <p:nvSpPr>
          <p:cNvPr id="158" name="Shape 158"/>
          <p:cNvSpPr>
            <a:spLocks noGrp="1"/>
          </p:cNvSpPr>
          <p:nvPr>
            <p:ph type="body" idx="1"/>
          </p:nvPr>
        </p:nvSpPr>
        <p:spPr>
          <a:xfrm>
            <a:off x="673100" y="4584700"/>
            <a:ext cx="8826500" cy="1244600"/>
          </a:xfrm>
          <a:prstGeom prst="rect">
            <a:avLst/>
          </a:prstGeom>
          <a:ln w="9525">
            <a:bevel/>
          </a:ln>
        </p:spPr>
        <p:txBody>
          <a:bodyPr/>
          <a:lstStyle/>
          <a:p>
            <a:pPr marL="431800" lvl="0" indent="-431800">
              <a:spcBef>
                <a:spcPts val="0"/>
              </a:spcBef>
              <a:buAutoNum type="arabicPeriod"/>
              <a:defRPr sz="1800"/>
            </a:pPr>
            <a:r>
              <a:rPr sz="2400"/>
              <a:t>Embrace ambiguity</a:t>
            </a:r>
          </a:p>
          <a:p>
            <a:pPr marL="431800" lvl="0" indent="-431800">
              <a:spcBef>
                <a:spcPts val="0"/>
              </a:spcBef>
              <a:buAutoNum type="arabicPeriod"/>
              <a:defRPr sz="1800"/>
            </a:pPr>
            <a:r>
              <a:rPr sz="2400"/>
              <a:t>Move quickly</a:t>
            </a:r>
          </a:p>
          <a:p>
            <a:pPr marL="431800" lvl="0" indent="-431800">
              <a:spcBef>
                <a:spcPts val="0"/>
              </a:spcBef>
              <a:buAutoNum type="arabicPeriod"/>
              <a:defRPr sz="1800"/>
            </a:pPr>
            <a:r>
              <a:rPr sz="2400"/>
              <a:t>OK to mix deductive/inductive</a:t>
            </a:r>
          </a:p>
        </p:txBody>
      </p:sp>
      <p:sp>
        <p:nvSpPr>
          <p:cNvPr id="159" name="Shape 159"/>
          <p:cNvSpPr/>
          <p:nvPr/>
        </p:nvSpPr>
        <p:spPr>
          <a:xfrm>
            <a:off x="481774" y="651758"/>
            <a:ext cx="3275319" cy="63094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b">
            <a:spAutoFit/>
          </a:bodyPr>
          <a:lstStyle>
            <a:lvl1pPr algn="l">
              <a:defRPr sz="3600"/>
            </a:lvl1pPr>
          </a:lstStyle>
          <a:p>
            <a:pPr lvl="0">
              <a:defRPr sz="1800"/>
            </a:pPr>
            <a:r>
              <a:rPr sz="3600" dirty="0"/>
              <a:t>Coding exercise </a:t>
            </a:r>
          </a:p>
        </p:txBody>
      </p:sp>
      <p:sp>
        <p:nvSpPr>
          <p:cNvPr id="160" name="Shape 160"/>
          <p:cNvSpPr/>
          <p:nvPr/>
        </p:nvSpPr>
        <p:spPr>
          <a:xfrm>
            <a:off x="558800" y="1549400"/>
            <a:ext cx="9194800" cy="217983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numCol="2" spcCol="459740"/>
          <a:lstStyle/>
          <a:p>
            <a:pPr marL="203200" lvl="0" indent="-203200" algn="l">
              <a:buSzPct val="100000"/>
              <a:buChar char="•"/>
              <a:defRPr sz="1800"/>
            </a:pPr>
            <a:r>
              <a:rPr sz="2500">
                <a:latin typeface="+mn-lt"/>
                <a:ea typeface="+mn-ea"/>
                <a:cs typeface="+mn-cs"/>
                <a:sym typeface="Helvetica Neue"/>
              </a:rPr>
              <a:t>Discuss deductive themes from readings and clinical &amp; life experiences</a:t>
            </a:r>
          </a:p>
          <a:p>
            <a:pPr marL="203200" lvl="0" indent="-203200" algn="l">
              <a:buSzPct val="100000"/>
              <a:buChar char="•"/>
              <a:defRPr sz="1800"/>
            </a:pPr>
            <a:r>
              <a:rPr sz="2500">
                <a:latin typeface="+mn-lt"/>
                <a:ea typeface="+mn-ea"/>
                <a:cs typeface="+mn-cs"/>
                <a:sym typeface="Helvetica Neue"/>
              </a:rPr>
              <a:t>Develop 1-3 deductive codes for whole group </a:t>
            </a:r>
          </a:p>
          <a:p>
            <a:pPr marL="203200" lvl="0" indent="-203200" algn="l">
              <a:buSzPct val="100000"/>
              <a:buChar char="•"/>
              <a:defRPr sz="1800"/>
            </a:pPr>
            <a:r>
              <a:rPr sz="2500">
                <a:latin typeface="+mn-lt"/>
                <a:ea typeface="+mn-ea"/>
                <a:cs typeface="+mn-cs"/>
                <a:sym typeface="Helvetica Neue"/>
              </a:rPr>
              <a:t>Practice coding the FG transcript</a:t>
            </a:r>
          </a:p>
          <a:p>
            <a:pPr marL="203200" lvl="0" indent="-203200" algn="l">
              <a:buSzPct val="100000"/>
              <a:buChar char="•"/>
              <a:defRPr sz="1800"/>
            </a:pPr>
            <a:r>
              <a:rPr sz="2500">
                <a:latin typeface="+mn-lt"/>
                <a:ea typeface="+mn-ea"/>
                <a:cs typeface="+mn-cs"/>
                <a:sym typeface="Helvetica Neue"/>
              </a:rPr>
              <a:t>Try line coding and paragraph coding</a:t>
            </a:r>
          </a:p>
          <a:p>
            <a:pPr marL="203200" lvl="0" indent="-203200" algn="l">
              <a:buSzPct val="100000"/>
              <a:buChar char="•"/>
              <a:defRPr sz="1800"/>
            </a:pPr>
            <a:r>
              <a:rPr sz="2500">
                <a:latin typeface="+mn-lt"/>
                <a:ea typeface="+mn-ea"/>
                <a:cs typeface="+mn-cs"/>
                <a:sym typeface="Helvetica Neue"/>
              </a:rPr>
              <a:t>Discuss and report out</a:t>
            </a:r>
          </a:p>
        </p:txBody>
      </p:sp>
      <p:pic>
        <p:nvPicPr>
          <p:cNvPr id="161" name="turkey1_group_work_lg.png"/>
          <p:cNvPicPr/>
          <p:nvPr/>
        </p:nvPicPr>
        <p:blipFill>
          <a:blip r:embed="rId2">
            <a:extLst/>
          </a:blip>
          <a:srcRect r="26" b="52"/>
          <a:stretch>
            <a:fillRect/>
          </a:stretch>
        </p:blipFill>
        <p:spPr>
          <a:xfrm>
            <a:off x="7666139" y="158272"/>
            <a:ext cx="1858500" cy="1282035"/>
          </a:xfrm>
          <a:prstGeom prst="rect">
            <a:avLst/>
          </a:prstGeom>
          <a:ln w="12700">
            <a:solidFill/>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pPr lvl="0">
              <a:defRPr sz="1800"/>
            </a:pPr>
            <a:r>
              <a:rPr sz="3200"/>
              <a:t>Coding exercise: Deductive and Emergent Themes</a:t>
            </a:r>
          </a:p>
        </p:txBody>
      </p:sp>
      <p:sp>
        <p:nvSpPr>
          <p:cNvPr id="164" name="Shape 164"/>
          <p:cNvSpPr>
            <a:spLocks noGrp="1"/>
          </p:cNvSpPr>
          <p:nvPr>
            <p:ph type="body" idx="1"/>
          </p:nvPr>
        </p:nvSpPr>
        <p:spPr>
          <a:prstGeom prst="rect">
            <a:avLst/>
          </a:prstGeom>
        </p:spPr>
        <p:txBody>
          <a:bodyPr/>
          <a:lstStyle/>
          <a:p>
            <a:pPr marL="505459" lvl="1" indent="-162559">
              <a:spcBef>
                <a:spcPts val="600"/>
              </a:spcBef>
              <a:defRPr sz="1800"/>
            </a:pPr>
            <a:endParaRPr sz="1600" dirty="0"/>
          </a:p>
        </p:txBody>
      </p:sp>
      <p:sp>
        <p:nvSpPr>
          <p:cNvPr id="165" name="Shape 165"/>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17</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prstGeom prst="rect">
            <a:avLst/>
          </a:prstGeom>
        </p:spPr>
        <p:txBody>
          <a:bodyPr/>
          <a:lstStyle/>
          <a:p>
            <a:pPr lvl="0">
              <a:defRPr sz="1800"/>
            </a:pPr>
            <a:r>
              <a:rPr sz="3200"/>
              <a:t>What’s up today</a:t>
            </a:r>
          </a:p>
        </p:txBody>
      </p:sp>
      <p:sp>
        <p:nvSpPr>
          <p:cNvPr id="103" name="Shape 103"/>
          <p:cNvSpPr>
            <a:spLocks noGrp="1"/>
          </p:cNvSpPr>
          <p:nvPr>
            <p:ph type="body" idx="1"/>
          </p:nvPr>
        </p:nvSpPr>
        <p:spPr>
          <a:prstGeom prst="rect">
            <a:avLst/>
          </a:prstGeom>
        </p:spPr>
        <p:txBody>
          <a:bodyPr/>
          <a:lstStyle/>
          <a:p>
            <a:pPr lvl="0">
              <a:spcBef>
                <a:spcPts val="1200"/>
              </a:spcBef>
              <a:defRPr sz="1800"/>
            </a:pPr>
            <a:r>
              <a:rPr lang="en-US" sz="3200" dirty="0" smtClean="0"/>
              <a:t>Announcements: Assignments, recording (5 min)</a:t>
            </a:r>
          </a:p>
          <a:p>
            <a:pPr lvl="0">
              <a:spcBef>
                <a:spcPts val="1200"/>
              </a:spcBef>
              <a:defRPr sz="1800"/>
            </a:pPr>
            <a:r>
              <a:rPr lang="en-US" sz="3200" dirty="0" smtClean="0"/>
              <a:t>3 projects in 30 minutes</a:t>
            </a:r>
          </a:p>
          <a:p>
            <a:pPr lvl="1">
              <a:spcBef>
                <a:spcPts val="1200"/>
              </a:spcBef>
              <a:defRPr sz="1800"/>
            </a:pPr>
            <a:r>
              <a:rPr lang="en-US" sz="3200" dirty="0" smtClean="0"/>
              <a:t>1 sentence: what is your research question?</a:t>
            </a:r>
          </a:p>
          <a:p>
            <a:pPr lvl="1">
              <a:spcBef>
                <a:spcPts val="1200"/>
              </a:spcBef>
              <a:defRPr sz="1800"/>
            </a:pPr>
            <a:r>
              <a:rPr lang="en-US" sz="3200" dirty="0" smtClean="0"/>
              <a:t>1 sentence: what do you want feedback on?</a:t>
            </a:r>
          </a:p>
          <a:p>
            <a:pPr lvl="1">
              <a:spcBef>
                <a:spcPts val="1200"/>
              </a:spcBef>
              <a:defRPr sz="1800"/>
            </a:pPr>
            <a:r>
              <a:rPr lang="en-US" sz="3200" dirty="0" smtClean="0"/>
              <a:t>Discussion</a:t>
            </a:r>
          </a:p>
          <a:p>
            <a:pPr lvl="0">
              <a:spcBef>
                <a:spcPts val="1200"/>
              </a:spcBef>
              <a:defRPr sz="1800"/>
            </a:pPr>
            <a:r>
              <a:rPr lang="en-US" sz="3200" dirty="0" smtClean="0"/>
              <a:t>Lecture: </a:t>
            </a:r>
            <a:r>
              <a:rPr lang="en-US" sz="3200" dirty="0" err="1" smtClean="0"/>
              <a:t>Memo’ing</a:t>
            </a:r>
            <a:r>
              <a:rPr lang="en-US" sz="3200" dirty="0" smtClean="0"/>
              <a:t> and Coding (25 min)</a:t>
            </a:r>
            <a:endParaRPr sz="3200" dirty="0"/>
          </a:p>
          <a:p>
            <a:pPr lvl="0">
              <a:spcBef>
                <a:spcPts val="1200"/>
              </a:spcBef>
              <a:defRPr sz="1800"/>
            </a:pPr>
            <a:r>
              <a:rPr sz="3200" dirty="0" smtClean="0"/>
              <a:t>In</a:t>
            </a:r>
            <a:r>
              <a:rPr sz="3200" dirty="0"/>
              <a:t>-class </a:t>
            </a:r>
            <a:r>
              <a:rPr sz="3200" dirty="0" smtClean="0"/>
              <a:t>work </a:t>
            </a:r>
            <a:r>
              <a:rPr sz="3200" dirty="0"/>
              <a:t>on </a:t>
            </a:r>
            <a:r>
              <a:rPr sz="3200" dirty="0" smtClean="0"/>
              <a:t>coding</a:t>
            </a:r>
            <a:r>
              <a:rPr lang="en-US" sz="3200" dirty="0"/>
              <a:t> </a:t>
            </a:r>
            <a:r>
              <a:rPr lang="en-US" sz="3200" dirty="0" smtClean="0"/>
              <a:t>with focus group transcript (30 min)</a:t>
            </a:r>
            <a:endParaRPr sz="3200" dirty="0"/>
          </a:p>
        </p:txBody>
      </p:sp>
      <p:sp>
        <p:nvSpPr>
          <p:cNvPr id="104" name="Shape 104"/>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2</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20120131105301941.pdf"/>
          <p:cNvPicPr/>
          <p:nvPr/>
        </p:nvPicPr>
        <p:blipFill>
          <a:blip r:embed="rId2">
            <a:extLst/>
          </a:blip>
          <a:srcRect l="31" t="20304" b="24968"/>
          <a:stretch>
            <a:fillRect/>
          </a:stretch>
        </p:blipFill>
        <p:spPr>
          <a:xfrm>
            <a:off x="-50800" y="165100"/>
            <a:ext cx="9477190" cy="67056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nvSpPr>
        <p:spPr>
          <a:xfrm>
            <a:off x="442672" y="7200900"/>
            <a:ext cx="3263901" cy="228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spAutoFit/>
          </a:bodyPr>
          <a:lstStyle>
            <a:lvl1pPr algn="l"/>
          </a:lstStyle>
          <a:p>
            <a:pPr lvl="0">
              <a:defRPr sz="1800"/>
            </a:pPr>
            <a:r>
              <a:rPr sz="1000"/>
              <a:t>Epi 240, Qualitative Research Methods, Dohan</a:t>
            </a:r>
          </a:p>
        </p:txBody>
      </p:sp>
      <p:pic>
        <p:nvPicPr>
          <p:cNvPr id="134" name="20120131105238501.pdf"/>
          <p:cNvPicPr/>
          <p:nvPr/>
        </p:nvPicPr>
        <p:blipFill>
          <a:blip r:embed="rId2">
            <a:extLst/>
          </a:blip>
          <a:srcRect l="5851" t="1665" r="1025" b="39890"/>
          <a:stretch>
            <a:fillRect/>
          </a:stretch>
        </p:blipFill>
        <p:spPr>
          <a:xfrm>
            <a:off x="133350" y="12700"/>
            <a:ext cx="9550400" cy="77470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pPr lvl="0">
              <a:defRPr sz="1800"/>
            </a:pPr>
            <a:r>
              <a:rPr sz="3200"/>
              <a:t>Memo writing</a:t>
            </a:r>
          </a:p>
        </p:txBody>
      </p:sp>
      <p:sp>
        <p:nvSpPr>
          <p:cNvPr id="118" name="Shape 118"/>
          <p:cNvSpPr>
            <a:spLocks noGrp="1"/>
          </p:cNvSpPr>
          <p:nvPr>
            <p:ph type="body" idx="1"/>
          </p:nvPr>
        </p:nvSpPr>
        <p:spPr>
          <a:xfrm>
            <a:off x="444500" y="1676400"/>
            <a:ext cx="9271000" cy="5524500"/>
          </a:xfrm>
          <a:prstGeom prst="rect">
            <a:avLst/>
          </a:prstGeom>
        </p:spPr>
        <p:txBody>
          <a:bodyPr/>
          <a:lstStyle/>
          <a:p>
            <a:pPr marL="254000" lvl="0" indent="-254000">
              <a:spcBef>
                <a:spcPts val="600"/>
              </a:spcBef>
              <a:defRPr sz="1800"/>
            </a:pPr>
            <a:r>
              <a:rPr sz="2500" dirty="0"/>
              <a:t>Different Types of Memos</a:t>
            </a:r>
          </a:p>
          <a:p>
            <a:pPr marL="596900" lvl="1" indent="-254000">
              <a:spcBef>
                <a:spcPts val="600"/>
              </a:spcBef>
              <a:defRPr sz="1800"/>
            </a:pPr>
            <a:r>
              <a:rPr sz="2500" u="sng" dirty="0"/>
              <a:t>Documentation</a:t>
            </a:r>
            <a:r>
              <a:rPr sz="2500" dirty="0"/>
              <a:t> -- usually, to explain a code or the logic behind a fieldwork decision</a:t>
            </a:r>
          </a:p>
          <a:p>
            <a:pPr marL="596900" lvl="1" indent="-254000">
              <a:spcBef>
                <a:spcPts val="600"/>
              </a:spcBef>
              <a:defRPr sz="1800"/>
            </a:pPr>
            <a:r>
              <a:rPr sz="2500" u="sng" dirty="0"/>
              <a:t>Reflections</a:t>
            </a:r>
            <a:r>
              <a:rPr sz="2500" dirty="0"/>
              <a:t> -- integrate into fieldnotes or annotate interview transcripts</a:t>
            </a:r>
          </a:p>
          <a:p>
            <a:pPr marL="596900" lvl="1" indent="-254000">
              <a:spcBef>
                <a:spcPts val="600"/>
              </a:spcBef>
              <a:defRPr sz="1800"/>
            </a:pPr>
            <a:r>
              <a:rPr sz="2500" u="sng" dirty="0"/>
              <a:t>Analytic</a:t>
            </a:r>
            <a:r>
              <a:rPr sz="2500" dirty="0"/>
              <a:t> -- thoughts and insights as they occur; a key part of the analysis process; the building blocks of reported analysis</a:t>
            </a:r>
          </a:p>
          <a:p>
            <a:pPr marL="254000" lvl="0" indent="-254000">
              <a:spcBef>
                <a:spcPts val="600"/>
              </a:spcBef>
              <a:defRPr sz="1800"/>
            </a:pPr>
            <a:r>
              <a:rPr sz="2500" dirty="0"/>
              <a:t>How to Write Them</a:t>
            </a:r>
          </a:p>
          <a:p>
            <a:pPr marL="586740" lvl="1" indent="-243840">
              <a:spcBef>
                <a:spcPts val="600"/>
              </a:spcBef>
              <a:defRPr sz="1800"/>
            </a:pPr>
            <a:r>
              <a:rPr sz="2400" dirty="0"/>
              <a:t>productivity = (low stakes)*(small audience)*(manageable goal)</a:t>
            </a:r>
          </a:p>
          <a:p>
            <a:pPr marL="586740" lvl="1" indent="-243840">
              <a:spcBef>
                <a:spcPts val="600"/>
              </a:spcBef>
              <a:defRPr sz="1800"/>
            </a:pPr>
            <a:r>
              <a:rPr sz="2400" dirty="0"/>
              <a:t>free writing, mind-mapping</a:t>
            </a:r>
          </a:p>
        </p:txBody>
      </p:sp>
      <p:sp>
        <p:nvSpPr>
          <p:cNvPr id="119" name="Shape 119"/>
          <p:cNvSpPr>
            <a:spLocks noGrp="1"/>
          </p:cNvSpPr>
          <p:nvPr>
            <p:ph type="sldNum" sz="quarter" idx="2"/>
          </p:nvPr>
        </p:nvSpPr>
        <p:spPr>
          <a:xfrm>
            <a:off x="9602136" y="7200900"/>
            <a:ext cx="230125" cy="228600"/>
          </a:xfrm>
          <a:prstGeom prst="rect">
            <a:avLst/>
          </a:prstGeom>
          <a:extLst>
            <a:ext uri="{C572A759-6A51-4108-AA02-DFA0A04FC94B}">
              <ma14:wrappingTextBoxFlag xmlns:ma14="http://schemas.microsoft.com/office/mac/drawingml/2011/main" val="1"/>
            </a:ext>
          </a:extLst>
        </p:spPr>
        <p:txBody>
          <a:bodyPr/>
          <a:lstStyle/>
          <a:p>
            <a:pPr lvl="0">
              <a:defRPr sz="1800"/>
            </a:pPr>
            <a:fld id="{86CB4B4D-7CA3-9044-876B-883B54F8677D}" type="slidenum">
              <a:rPr sz="1000"/>
              <a:t>5</a:t>
            </a:fld>
            <a:endParaRPr sz="10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GA Coding Process Feb04.jpg"/>
          <p:cNvPicPr>
            <a:picLocks noChangeAspect="1"/>
          </p:cNvPicPr>
          <p:nvPr/>
        </p:nvPicPr>
        <p:blipFill rotWithShape="1">
          <a:blip r:embed="rId2" cstate="print">
            <a:extLst>
              <a:ext uri="{28A0092B-C50C-407E-A947-70E740481C1C}">
                <a14:useLocalDpi xmlns:a14="http://schemas.microsoft.com/office/drawing/2010/main" val="0"/>
              </a:ext>
            </a:extLst>
          </a:blip>
          <a:srcRect t="19346" b="36182"/>
          <a:stretch/>
        </p:blipFill>
        <p:spPr>
          <a:xfrm>
            <a:off x="586153" y="2702819"/>
            <a:ext cx="8933238" cy="3972822"/>
          </a:xfrm>
          <a:prstGeom prst="rect">
            <a:avLst/>
          </a:prstGeom>
        </p:spPr>
      </p:pic>
      <p:sp>
        <p:nvSpPr>
          <p:cNvPr id="3" name="TextBox 2"/>
          <p:cNvSpPr txBox="1"/>
          <p:nvPr/>
        </p:nvSpPr>
        <p:spPr>
          <a:xfrm>
            <a:off x="2515043" y="699031"/>
            <a:ext cx="5214794" cy="7797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rgbClr val="000000"/>
                </a:solidFill>
                <a:effectLst/>
                <a:uFillTx/>
                <a:latin typeface="Helvetica"/>
                <a:ea typeface="+mj-ea"/>
                <a:cs typeface="Helvetica"/>
                <a:sym typeface="Helvetica Neue Light"/>
              </a:rPr>
              <a:t>The Coding Process</a:t>
            </a:r>
            <a:endParaRPr kumimoji="0" lang="en-US" sz="4400" b="0" i="0" u="none" strike="noStrike" cap="none" spc="0" normalizeH="0" baseline="0" dirty="0">
              <a:ln>
                <a:noFill/>
              </a:ln>
              <a:solidFill>
                <a:srgbClr val="000000"/>
              </a:solidFill>
              <a:effectLst/>
              <a:uFillTx/>
              <a:latin typeface="Helvetica"/>
              <a:ea typeface="+mj-ea"/>
              <a:cs typeface="Helvetica"/>
              <a:sym typeface="Helvetica Neue Light"/>
            </a:endParaRPr>
          </a:p>
        </p:txBody>
      </p:sp>
    </p:spTree>
    <p:extLst>
      <p:ext uri="{BB962C8B-B14F-4D97-AF65-F5344CB8AC3E}">
        <p14:creationId xmlns:p14="http://schemas.microsoft.com/office/powerpoint/2010/main" val="94172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457200" y="790375"/>
            <a:ext cx="8552161" cy="58360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lvl="0" algn="l">
              <a:defRPr sz="1800"/>
            </a:pPr>
            <a:r>
              <a:rPr sz="1900" b="1" u="sng" dirty="0">
                <a:latin typeface="Times New Roman"/>
                <a:ea typeface="Times New Roman"/>
                <a:cs typeface="Times New Roman"/>
                <a:sym typeface="Times New Roman"/>
              </a:rPr>
              <a:t>CODEBOOK [Updated Quarterly—for most current code list see code map and hierarchy above]</a:t>
            </a:r>
            <a:endParaRPr sz="1200" b="1" dirty="0">
              <a:latin typeface="Times New Roman"/>
              <a:ea typeface="Times New Roman"/>
              <a:cs typeface="Times New Roman"/>
              <a:sym typeface="Times New Roman"/>
            </a:endParaRPr>
          </a:p>
          <a:p>
            <a:pPr marR="457200" lvl="0" algn="l">
              <a:lnSpc>
                <a:spcPct val="115000"/>
              </a:lnSpc>
              <a:spcBef>
                <a:spcPts val="1000"/>
              </a:spcBef>
              <a:defRPr sz="1800"/>
            </a:pPr>
            <a:r>
              <a:rPr sz="1200" b="1" u="sng" dirty="0">
                <a:latin typeface="Times New Roman"/>
                <a:ea typeface="Times New Roman"/>
                <a:cs typeface="Times New Roman"/>
                <a:sym typeface="Times New Roman"/>
              </a:rPr>
              <a:t>Domain: Analytical</a:t>
            </a:r>
          </a:p>
          <a:p>
            <a:pPr marR="457200" lvl="0" algn="l">
              <a:lnSpc>
                <a:spcPct val="115000"/>
              </a:lnSpc>
              <a:spcBef>
                <a:spcPts val="1000"/>
              </a:spcBef>
              <a:defRPr sz="1800"/>
            </a:pPr>
            <a:r>
              <a:rPr sz="1200" b="1" u="sng" dirty="0">
                <a:latin typeface="Times New Roman"/>
                <a:ea typeface="Times New Roman"/>
                <a:cs typeface="Times New Roman"/>
                <a:sym typeface="Times New Roman"/>
              </a:rPr>
              <a:t>Super family: Communication (CXN)</a:t>
            </a:r>
          </a:p>
          <a:p>
            <a:pPr marR="457200" lvl="0" indent="457200" algn="l">
              <a:lnSpc>
                <a:spcPct val="115000"/>
              </a:lnSpc>
              <a:spcBef>
                <a:spcPts val="1000"/>
              </a:spcBef>
              <a:defRPr sz="1800"/>
            </a:pPr>
            <a:r>
              <a:rPr sz="1200" b="1" u="sng" dirty="0">
                <a:latin typeface="Times New Roman"/>
                <a:ea typeface="Times New Roman"/>
                <a:cs typeface="Times New Roman"/>
                <a:sym typeface="Times New Roman"/>
              </a:rPr>
              <a:t>Family: About disease (CXN_Disease)</a:t>
            </a:r>
          </a:p>
          <a:p>
            <a:pPr marL="914400" marR="457200" lvl="0" algn="l">
              <a:lnSpc>
                <a:spcPct val="115000"/>
              </a:lnSpc>
              <a:spcBef>
                <a:spcPts val="1000"/>
              </a:spcBef>
              <a:defRPr sz="1800"/>
            </a:pPr>
            <a:r>
              <a:rPr sz="1200" i="1" dirty="0">
                <a:latin typeface="Times New Roman"/>
                <a:ea typeface="Times New Roman"/>
                <a:cs typeface="Times New Roman"/>
                <a:sym typeface="Times New Roman"/>
              </a:rPr>
              <a:t>This code family and the group of codes that make it up discuss various facets of cancer as a disease, the process of the disease, and its progression throughout and during therapy.   </a:t>
            </a:r>
          </a:p>
          <a:p>
            <a:pPr marL="457200" marR="457200" lvl="0" indent="457200" algn="l">
              <a:lnSpc>
                <a:spcPct val="115000"/>
              </a:lnSpc>
              <a:spcBef>
                <a:spcPts val="1000"/>
              </a:spcBef>
              <a:defRPr sz="1800"/>
            </a:pPr>
            <a:r>
              <a:rPr sz="1200" b="1" u="sng" dirty="0">
                <a:latin typeface="Times New Roman"/>
                <a:ea typeface="Times New Roman"/>
                <a:cs typeface="Times New Roman"/>
                <a:sym typeface="Times New Roman"/>
              </a:rPr>
              <a:t>Code</a:t>
            </a:r>
            <a:r>
              <a:rPr sz="1200" b="1" dirty="0">
                <a:latin typeface="Times New Roman"/>
                <a:ea typeface="Times New Roman"/>
                <a:cs typeface="Times New Roman"/>
                <a:sym typeface="Times New Roman"/>
              </a:rPr>
              <a:t>: Diagnosis (CXN_Disease_Diagnosis)</a:t>
            </a:r>
          </a:p>
          <a:p>
            <a:pPr marL="914400" marR="457200" lvl="0" algn="l">
              <a:defRPr sz="1800"/>
            </a:pPr>
            <a:r>
              <a:rPr sz="1200" i="1" dirty="0">
                <a:latin typeface="Times New Roman"/>
                <a:ea typeface="Times New Roman"/>
                <a:cs typeface="Times New Roman"/>
                <a:sym typeface="Times New Roman"/>
              </a:rPr>
              <a:t>Use this code </a:t>
            </a:r>
            <a:r>
              <a:rPr sz="1200" b="1" i="1" dirty="0">
                <a:latin typeface="Times New Roman"/>
                <a:ea typeface="Times New Roman"/>
                <a:cs typeface="Times New Roman"/>
                <a:sym typeface="Times New Roman"/>
              </a:rPr>
              <a:t>any</a:t>
            </a:r>
            <a:r>
              <a:rPr sz="1200" i="1" dirty="0">
                <a:latin typeface="Times New Roman"/>
                <a:ea typeface="Times New Roman"/>
                <a:cs typeface="Times New Roman"/>
                <a:sym typeface="Times New Roman"/>
              </a:rPr>
              <a:t> time there is mention of a diagnosis. The code </a:t>
            </a:r>
            <a:r>
              <a:rPr sz="1200" b="1" i="1" dirty="0">
                <a:latin typeface="Times New Roman"/>
                <a:ea typeface="Times New Roman"/>
                <a:cs typeface="Times New Roman"/>
                <a:sym typeface="Times New Roman"/>
              </a:rPr>
              <a:t>CXN-DIS-Diagnosis</a:t>
            </a:r>
            <a:r>
              <a:rPr sz="1200" i="1" dirty="0">
                <a:latin typeface="Times New Roman"/>
                <a:ea typeface="Times New Roman"/>
                <a:cs typeface="Times New Roman"/>
                <a:sym typeface="Times New Roman"/>
              </a:rPr>
              <a:t> designates units in which a participant, whether provider, caregiver, or patient, use a diagnosis, diagnostic term, or allude to a diagnosis. </a:t>
            </a:r>
          </a:p>
          <a:p>
            <a:pPr marR="457200" lvl="0" algn="l">
              <a:defRPr sz="1800"/>
            </a:pPr>
            <a:endParaRPr sz="1200" i="1" dirty="0">
              <a:latin typeface="Times New Roman"/>
              <a:ea typeface="Times New Roman"/>
              <a:cs typeface="Times New Roman"/>
              <a:sym typeface="Times New Roman"/>
            </a:endParaRPr>
          </a:p>
          <a:p>
            <a:pPr marR="457200" lvl="0" algn="l">
              <a:defRPr sz="1800"/>
            </a:pPr>
            <a:endParaRPr sz="1200" dirty="0">
              <a:latin typeface="Times New Roman"/>
              <a:ea typeface="Times New Roman"/>
              <a:cs typeface="Times New Roman"/>
              <a:sym typeface="Times New Roman"/>
            </a:endParaRPr>
          </a:p>
          <a:p>
            <a:pPr marL="1371600" marR="457200" lvl="0" algn="l">
              <a:defRPr sz="1800"/>
            </a:pPr>
            <a:r>
              <a:rPr sz="1200" u="sng" dirty="0">
                <a:latin typeface="Times New Roman"/>
                <a:ea typeface="Times New Roman"/>
                <a:cs typeface="Times New Roman"/>
                <a:sym typeface="Times New Roman"/>
              </a:rPr>
              <a:t>INCLUSION</a:t>
            </a:r>
            <a:r>
              <a:rPr sz="1200" dirty="0">
                <a:latin typeface="Times New Roman"/>
                <a:ea typeface="Times New Roman"/>
                <a:cs typeface="Times New Roman"/>
                <a:sym typeface="Times New Roman"/>
              </a:rPr>
              <a:t>:  Any explicit recounting of the communication of a diagnosis, even just a reference to what diagnosis the patient has.</a:t>
            </a:r>
          </a:p>
          <a:p>
            <a:pPr marR="457200" lvl="0" algn="l">
              <a:defRPr sz="1800"/>
            </a:pPr>
            <a:endParaRPr sz="1200" dirty="0">
              <a:latin typeface="Times New Roman"/>
              <a:ea typeface="Times New Roman"/>
              <a:cs typeface="Times New Roman"/>
              <a:sym typeface="Times New Roman"/>
            </a:endParaRPr>
          </a:p>
          <a:p>
            <a:pPr marL="914400" marR="457200" lvl="0" indent="457200" algn="l">
              <a:defRPr sz="1800"/>
            </a:pPr>
            <a:r>
              <a:rPr sz="1200" u="sng" dirty="0">
                <a:latin typeface="Times New Roman"/>
                <a:ea typeface="Times New Roman"/>
                <a:cs typeface="Times New Roman"/>
                <a:sym typeface="Times New Roman"/>
              </a:rPr>
              <a:t>EXCLUSION</a:t>
            </a:r>
            <a:r>
              <a:rPr sz="1200" dirty="0">
                <a:latin typeface="Times New Roman"/>
                <a:ea typeface="Times New Roman"/>
                <a:cs typeface="Times New Roman"/>
                <a:sym typeface="Times New Roman"/>
              </a:rPr>
              <a:t>: Any text not related to a diagnosis.</a:t>
            </a:r>
          </a:p>
          <a:p>
            <a:pPr marR="457200" lvl="0" algn="l">
              <a:defRPr sz="1800"/>
            </a:pPr>
            <a:endParaRPr sz="1200" dirty="0">
              <a:latin typeface="Times New Roman"/>
              <a:ea typeface="Times New Roman"/>
              <a:cs typeface="Times New Roman"/>
              <a:sym typeface="Times New Roman"/>
            </a:endParaRPr>
          </a:p>
          <a:p>
            <a:pPr marL="914400" marR="457200" lvl="0" indent="457200" algn="l">
              <a:defRPr sz="1800"/>
            </a:pPr>
            <a:r>
              <a:rPr sz="1200" b="1" dirty="0">
                <a:latin typeface="Times New Roman"/>
                <a:ea typeface="Times New Roman"/>
                <a:cs typeface="Times New Roman"/>
                <a:sym typeface="Times New Roman"/>
              </a:rPr>
              <a:t>Example</a:t>
            </a:r>
            <a:r>
              <a:rPr sz="1200" dirty="0">
                <a:latin typeface="Times New Roman"/>
                <a:ea typeface="Times New Roman"/>
                <a:cs typeface="Times New Roman"/>
                <a:sym typeface="Times New Roman"/>
              </a:rPr>
              <a:t>:</a:t>
            </a:r>
          </a:p>
          <a:p>
            <a:pPr marL="914400" marR="457200" lvl="0" indent="457200" algn="l">
              <a:defRPr sz="1800"/>
            </a:pPr>
            <a:r>
              <a:rPr sz="1200" dirty="0">
                <a:latin typeface="Times New Roman"/>
                <a:ea typeface="Times New Roman"/>
                <a:cs typeface="Times New Roman"/>
                <a:sym typeface="Times New Roman"/>
              </a:rPr>
              <a:t>iv7034_20110704, unit 039</a:t>
            </a:r>
          </a:p>
          <a:p>
            <a:pPr marL="1371600" marR="457200" lvl="0" algn="l">
              <a:defRPr sz="1800"/>
            </a:pPr>
            <a:r>
              <a:rPr sz="1200" dirty="0">
                <a:latin typeface="Times New Roman"/>
                <a:ea typeface="Times New Roman"/>
                <a:cs typeface="Times New Roman"/>
                <a:sym typeface="Times New Roman"/>
              </a:rPr>
              <a:t>It was a change in my bowl movements and my urine that caused me to make an appointment to see my primary care physician, who happens to be a gastroenterologist.  And when I went to him, originally we started down the path of possibly there was a parasite or bacteria and so forth and one test led to another, which</a:t>
            </a:r>
            <a:r>
              <a:rPr sz="1200" b="1" dirty="0">
                <a:latin typeface="Times New Roman"/>
                <a:ea typeface="Times New Roman"/>
                <a:cs typeface="Times New Roman"/>
                <a:sym typeface="Times New Roman"/>
              </a:rPr>
              <a:t> ultimately led to a diagnosis of cholangiocarcinoma</a:t>
            </a:r>
            <a:r>
              <a:rPr sz="1200" dirty="0">
                <a:latin typeface="Times New Roman"/>
                <a:ea typeface="Times New Roman"/>
                <a:cs typeface="Times New Roman"/>
                <a:sym typeface="Times New Roman"/>
              </a:rPr>
              <a:t>.</a:t>
            </a:r>
          </a:p>
          <a:p>
            <a:pPr marR="457200" lvl="0" algn="l">
              <a:defRPr sz="1800"/>
            </a:pPr>
            <a:endParaRPr sz="1200" dirty="0">
              <a:latin typeface="Times New Roman"/>
              <a:ea typeface="Times New Roman"/>
              <a:cs typeface="Times New Roman"/>
              <a:sym typeface="Times New Roman"/>
            </a:endParaRPr>
          </a:p>
        </p:txBody>
      </p:sp>
      <p:sp>
        <p:nvSpPr>
          <p:cNvPr id="2" name="TextBox 1"/>
          <p:cNvSpPr txBox="1"/>
          <p:nvPr/>
        </p:nvSpPr>
        <p:spPr>
          <a:xfrm>
            <a:off x="7006317" y="279175"/>
            <a:ext cx="2632532"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F0000"/>
                </a:solidFill>
                <a:effectLst/>
                <a:uFillTx/>
                <a:latin typeface="Times"/>
                <a:ea typeface="+mj-ea"/>
                <a:cs typeface="Times"/>
                <a:sym typeface="Helvetica Neue Light"/>
              </a:rPr>
              <a:t>Documentation</a:t>
            </a:r>
            <a:endParaRPr kumimoji="0" lang="en-US" sz="3200" b="0" i="0" u="none" strike="noStrike" cap="none" spc="0" normalizeH="0" baseline="0" dirty="0">
              <a:ln>
                <a:noFill/>
              </a:ln>
              <a:solidFill>
                <a:srgbClr val="FF0000"/>
              </a:solidFill>
              <a:effectLst/>
              <a:uFillTx/>
              <a:latin typeface="Times"/>
              <a:ea typeface="+mj-ea"/>
              <a:cs typeface="Times"/>
              <a:sym typeface="Helvetica Neue Ligh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165062" y="330200"/>
            <a:ext cx="9851753" cy="650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u="sng" dirty="0">
                <a:latin typeface="Helvetica"/>
                <a:ea typeface="Helvetica"/>
                <a:cs typeface="Helvetica"/>
                <a:sym typeface="Helvetica"/>
              </a:rPr>
              <a:t>Case Overview</a:t>
            </a:r>
            <a:endParaRPr sz="1200" dirty="0">
              <a:latin typeface="Helvetica"/>
              <a:ea typeface="Helvetica"/>
              <a:cs typeface="Helvetica"/>
              <a:sym typeface="Helvetica"/>
            </a:endParaRP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This colon cancer patient has (for our cohort) an unusual background, with 10 years of serious substance abuse, having lost contact with all friends and family, and now "rediscovering" a sense of purpose and connection since his diagnosis. </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endParaRPr sz="1200" dirty="0">
              <a:latin typeface="Helvetica"/>
              <a:ea typeface="Helvetica"/>
              <a:cs typeface="Helvetica"/>
              <a:sym typeface="Helvetica"/>
            </a:endParaRP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u="sng" dirty="0">
                <a:latin typeface="Helvetica"/>
                <a:ea typeface="Helvetica"/>
                <a:cs typeface="Helvetica"/>
                <a:sym typeface="Helvetica"/>
              </a:rPr>
              <a:t>Key Event History &amp; Timeline</a:t>
            </a:r>
            <a:r>
              <a:rPr sz="1200" dirty="0">
                <a:latin typeface="Helvetica"/>
                <a:ea typeface="Helvetica"/>
                <a:cs typeface="Helvetica"/>
                <a:sym typeface="Helvetica"/>
              </a:rPr>
              <a:t>:</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dirty="0">
                <a:latin typeface="Helvetica"/>
                <a:ea typeface="Helvetica"/>
                <a:cs typeface="Helvetica"/>
                <a:sym typeface="Helvetica"/>
              </a:rPr>
              <a:t>Sept 2010</a:t>
            </a:r>
            <a:r>
              <a:rPr sz="1200" dirty="0">
                <a:latin typeface="Helvetica"/>
                <a:ea typeface="Helvetica"/>
                <a:cs typeface="Helvetica"/>
                <a:sym typeface="Helvetica"/>
              </a:rPr>
              <a:t>: Gets “clean” from substance abuse</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dirty="0">
                <a:latin typeface="Helvetica"/>
                <a:ea typeface="Helvetica"/>
                <a:cs typeface="Helvetica"/>
                <a:sym typeface="Helvetica"/>
              </a:rPr>
              <a:t>Oct 2010</a:t>
            </a:r>
            <a:r>
              <a:rPr sz="1200" dirty="0">
                <a:latin typeface="Helvetica"/>
                <a:ea typeface="Helvetica"/>
                <a:cs typeface="Helvetica"/>
                <a:sym typeface="Helvetica"/>
              </a:rPr>
              <a:t>: Lab results from primary care physician indicate</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           need for further investigation</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dirty="0">
                <a:latin typeface="Helvetica"/>
                <a:ea typeface="Helvetica"/>
                <a:cs typeface="Helvetica"/>
                <a:sym typeface="Helvetica"/>
              </a:rPr>
              <a:t>Nov 2010</a:t>
            </a:r>
            <a:r>
              <a:rPr sz="1200" dirty="0">
                <a:latin typeface="Helvetica"/>
                <a:ea typeface="Helvetica"/>
                <a:cs typeface="Helvetica"/>
                <a:sym typeface="Helvetica"/>
              </a:rPr>
              <a:t>: Tests indicate mestastic colon cancer.</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dirty="0">
                <a:latin typeface="Helvetica"/>
                <a:ea typeface="Helvetica"/>
                <a:cs typeface="Helvetica"/>
                <a:sym typeface="Helvetica"/>
              </a:rPr>
              <a:t>Jan 2011</a:t>
            </a:r>
            <a:r>
              <a:rPr sz="1200" dirty="0">
                <a:latin typeface="Helvetica"/>
                <a:ea typeface="Helvetica"/>
                <a:cs typeface="Helvetica"/>
                <a:sym typeface="Helvetica"/>
              </a:rPr>
              <a:t>: Surgery </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dirty="0">
                <a:latin typeface="Helvetica"/>
                <a:ea typeface="Helvetica"/>
                <a:cs typeface="Helvetica"/>
                <a:sym typeface="Helvetica"/>
              </a:rPr>
              <a:t>April 2011</a:t>
            </a:r>
            <a:r>
              <a:rPr sz="1200" dirty="0">
                <a:latin typeface="Helvetica"/>
                <a:ea typeface="Helvetica"/>
                <a:cs typeface="Helvetica"/>
                <a:sym typeface="Helvetica"/>
              </a:rPr>
              <a:t>: Chemo began</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b="1" u="sng" dirty="0">
                <a:latin typeface="Helvetica"/>
                <a:ea typeface="Helvetica"/>
                <a:cs typeface="Helvetica"/>
                <a:sym typeface="Helvetica"/>
              </a:rPr>
              <a:t>Notable Observations</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endParaRPr sz="1200" b="1" u="sng" dirty="0">
              <a:latin typeface="Helvetica"/>
              <a:ea typeface="Helvetica"/>
              <a:cs typeface="Helvetica"/>
              <a:sym typeface="Helvetica"/>
            </a:endParaRP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u="sng" dirty="0">
                <a:latin typeface="Helvetica"/>
                <a:ea typeface="Helvetica"/>
                <a:cs typeface="Helvetica"/>
                <a:sym typeface="Helvetica"/>
              </a:rPr>
              <a:t>Major turning points</a:t>
            </a:r>
            <a:r>
              <a:rPr sz="1200" dirty="0">
                <a:latin typeface="Helvetica"/>
                <a:ea typeface="Helvetica"/>
                <a:cs typeface="Helvetica"/>
                <a:sym typeface="Helvetica"/>
              </a:rPr>
              <a:t>:</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1.After procrastinating about conducting a fecal occult blood test at home, finally does it and takes it to be analysed. All subsequent medical investigations stemmed from this. MID p. 4</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2. A **** doctor insisted that the patient get a colonoscopy without delay by literally taking the patient over to radiology and not leaving until appointment booked. TOP p. 6.</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3. Switched from *** insurance program to Medi-Cal (requires disability status), which opened up options like **** and chemotherapy. LOW p. 1.</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4. Major mental turning point: when patient understands "oncology-think", i.e. that "success" means 1-2 years of post-surgery survival. MID-LOW p. 10.</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5. Month of travel reminds patient of "why you need to live". MID-TOP p. 9</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6. Decision to move to **** and leave his lonely life in ****. (in case he does only live 1-2 years more, wants to be with friends) MID p. 12</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endParaRPr sz="1200" dirty="0">
              <a:latin typeface="Helvetica"/>
              <a:ea typeface="Helvetica"/>
              <a:cs typeface="Helvetica"/>
              <a:sym typeface="Helvetica"/>
            </a:endParaRP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u="sng" dirty="0">
                <a:latin typeface="Helvetica"/>
                <a:ea typeface="Helvetica"/>
                <a:cs typeface="Helvetica"/>
                <a:sym typeface="Helvetica"/>
              </a:rPr>
              <a:t>Notable:</a:t>
            </a:r>
            <a:endParaRPr sz="1200" dirty="0">
              <a:latin typeface="Helvetica"/>
              <a:ea typeface="Helvetica"/>
              <a:cs typeface="Helvetica"/>
              <a:sym typeface="Helvetica"/>
            </a:endParaRPr>
          </a:p>
          <a:p>
            <a:pPr marL="457200" marR="457200" lvl="0" indent="-457200" algn="l">
              <a:tabLst>
                <a:tab pos="139700" algn="l"/>
                <a:tab pos="228600" algn="l"/>
                <a:tab pos="4572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	His best friend (whom he has moved in with in ****) is pediatric oncology nurse, MID-TOP p. 12	</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Comment: It seems a large majority of our patient cohort find "insiders" who are personal friends, whether it be a provider or someone who knows someone who is an "insider" as a way of navigating through the system, or a source for confirming whether the system is functioning as it should.</a:t>
            </a:r>
          </a:p>
          <a:p>
            <a:pPr marL="457200" marR="457200" lvl="0" indent="-457200" algn="l">
              <a:tabLst>
                <a:tab pos="139700" algn="l"/>
                <a:tab pos="228600" algn="l"/>
                <a:tab pos="457200" algn="l"/>
                <a:tab pos="711200" algn="l"/>
                <a:tab pos="1079500" algn="l"/>
                <a:tab pos="1435100" algn="l"/>
                <a:tab pos="1790700" algn="l"/>
                <a:tab pos="2159000" algn="l"/>
                <a:tab pos="2514600" algn="l"/>
                <a:tab pos="2870200" algn="l"/>
                <a:tab pos="3238500" algn="l"/>
                <a:tab pos="3594100" algn="l"/>
                <a:tab pos="3949700" algn="l"/>
                <a:tab pos="4318000" algn="l"/>
              </a:tabLst>
              <a:defRPr sz="1800"/>
            </a:pPr>
            <a:endParaRPr sz="1200" dirty="0">
              <a:latin typeface="Helvetica"/>
              <a:ea typeface="Helvetica"/>
              <a:cs typeface="Helvetica"/>
              <a:sym typeface="Helvetica"/>
            </a:endParaRPr>
          </a:p>
          <a:p>
            <a:pPr marL="457200" marR="457200" lvl="0" indent="-457200" algn="l">
              <a:tabLst>
                <a:tab pos="139700" algn="l"/>
                <a:tab pos="228600" algn="l"/>
                <a:tab pos="4572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	He wrote a mission statement for his cancer treatment, MID p. 11</a:t>
            </a:r>
          </a:p>
          <a:p>
            <a:pPr marL="457200" marR="457200" lvl="0" indent="-457200" algn="l">
              <a:tabLst>
                <a:tab pos="139700" algn="l"/>
                <a:tab pos="228600" algn="l"/>
                <a:tab pos="4572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Comment: This is the first time I see this in any patient interview. Shows determination, but also need for social support.</a:t>
            </a:r>
          </a:p>
          <a:p>
            <a:pPr marR="457200" lvl="0" algn="l">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sz="1800"/>
            </a:pPr>
            <a:endParaRPr sz="1200" dirty="0">
              <a:latin typeface="Helvetica"/>
              <a:ea typeface="Helvetica"/>
              <a:cs typeface="Helvetica"/>
              <a:sym typeface="Helvetica"/>
            </a:endParaRPr>
          </a:p>
          <a:p>
            <a:pPr marL="457200" marR="457200" lvl="0" indent="-457200" algn="l">
              <a:tabLst>
                <a:tab pos="139700" algn="l"/>
                <a:tab pos="228600" algn="l"/>
                <a:tab pos="4572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	Discusses openly that he "probably is going to die from this" MID-TOP p. 9</a:t>
            </a:r>
          </a:p>
          <a:p>
            <a:pPr marL="457200" marR="457200" lvl="0" indent="-457200" algn="l">
              <a:tabLst>
                <a:tab pos="139700" algn="l"/>
                <a:tab pos="228600" algn="l"/>
                <a:tab pos="457200" algn="l"/>
                <a:tab pos="711200" algn="l"/>
                <a:tab pos="1079500" algn="l"/>
                <a:tab pos="1435100" algn="l"/>
                <a:tab pos="1790700" algn="l"/>
                <a:tab pos="2159000" algn="l"/>
                <a:tab pos="2514600" algn="l"/>
                <a:tab pos="2870200" algn="l"/>
                <a:tab pos="3238500" algn="l"/>
                <a:tab pos="3594100" algn="l"/>
                <a:tab pos="3949700" algn="l"/>
                <a:tab pos="4318000" algn="l"/>
              </a:tabLst>
              <a:defRPr sz="1800"/>
            </a:pPr>
            <a:r>
              <a:rPr sz="1200" dirty="0">
                <a:latin typeface="Helvetica"/>
                <a:ea typeface="Helvetica"/>
                <a:cs typeface="Helvetica"/>
                <a:sym typeface="Helvetica"/>
              </a:rPr>
              <a:t>Comment: I have not seen many patients articulate this so directly, i.e. use the word "die"</a:t>
            </a:r>
          </a:p>
        </p:txBody>
      </p:sp>
      <p:sp>
        <p:nvSpPr>
          <p:cNvPr id="4" name="TextBox 3"/>
          <p:cNvSpPr txBox="1"/>
          <p:nvPr/>
        </p:nvSpPr>
        <p:spPr>
          <a:xfrm>
            <a:off x="7087548" y="1679431"/>
            <a:ext cx="1949051"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3200" dirty="0" smtClean="0">
                <a:solidFill>
                  <a:srgbClr val="FF0000"/>
                </a:solidFill>
                <a:latin typeface="Times"/>
                <a:cs typeface="Times"/>
              </a:rPr>
              <a:t>Reflections</a:t>
            </a:r>
            <a:endParaRPr kumimoji="0" lang="en-US" sz="3200" b="0" i="0" u="none" strike="noStrike" cap="none" spc="0" normalizeH="0" baseline="0" dirty="0">
              <a:ln>
                <a:noFill/>
              </a:ln>
              <a:solidFill>
                <a:srgbClr val="FF0000"/>
              </a:solidFill>
              <a:effectLst/>
              <a:uFillTx/>
              <a:latin typeface="Times"/>
              <a:ea typeface="+mj-ea"/>
              <a:cs typeface="Times"/>
              <a:sym typeface="Helvetica Neue Ligh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254000" y="258046"/>
            <a:ext cx="9303445" cy="65705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lvl="0" algn="l">
              <a:defRPr sz="1800"/>
            </a:pPr>
            <a:r>
              <a:rPr sz="1500">
                <a:latin typeface="Times New Roman"/>
                <a:ea typeface="Times New Roman"/>
                <a:cs typeface="Times New Roman"/>
                <a:sym typeface="Times New Roman"/>
              </a:rPr>
              <a:t>Serious Illness Memo 4.8.10</a:t>
            </a:r>
          </a:p>
          <a:p>
            <a:pPr marR="457200" lvl="0" algn="l">
              <a:defRPr sz="1800"/>
            </a:pPr>
            <a:endParaRPr sz="1500">
              <a:latin typeface="Times New Roman"/>
              <a:ea typeface="Times New Roman"/>
              <a:cs typeface="Times New Roman"/>
              <a:sym typeface="Times New Roman"/>
            </a:endParaRPr>
          </a:p>
          <a:p>
            <a:pPr marR="457200" lvl="0" algn="l">
              <a:defRPr sz="1800"/>
            </a:pPr>
            <a:r>
              <a:rPr sz="1500" b="1">
                <a:latin typeface="Times New Roman"/>
                <a:ea typeface="Times New Roman"/>
                <a:cs typeface="Times New Roman"/>
                <a:sym typeface="Times New Roman"/>
              </a:rPr>
              <a:t>Topic: </a:t>
            </a:r>
            <a:r>
              <a:rPr sz="1500">
                <a:latin typeface="Times New Roman"/>
                <a:ea typeface="Times New Roman"/>
                <a:cs typeface="Times New Roman"/>
                <a:sym typeface="Times New Roman"/>
              </a:rPr>
              <a:t>Mention of the actuality or possibility that illness is life-limiting as a key interaction in discussions of serious illness.</a:t>
            </a:r>
          </a:p>
          <a:p>
            <a:pPr marR="457200" lvl="0" algn="l">
              <a:defRPr sz="1800"/>
            </a:pPr>
            <a:endParaRPr sz="1500">
              <a:latin typeface="Times New Roman"/>
              <a:ea typeface="Times New Roman"/>
              <a:cs typeface="Times New Roman"/>
              <a:sym typeface="Times New Roman"/>
            </a:endParaRPr>
          </a:p>
          <a:p>
            <a:pPr marR="457200" lvl="0" algn="l">
              <a:defRPr sz="1800"/>
            </a:pPr>
            <a:r>
              <a:rPr sz="1500" b="1">
                <a:latin typeface="Times New Roman"/>
                <a:ea typeface="Times New Roman"/>
                <a:cs typeface="Times New Roman"/>
                <a:sym typeface="Times New Roman"/>
              </a:rPr>
              <a:t>Conceptual Definition: </a:t>
            </a:r>
            <a:r>
              <a:rPr sz="1500">
                <a:latin typeface="Times New Roman"/>
                <a:ea typeface="Times New Roman"/>
                <a:cs typeface="Times New Roman"/>
                <a:sym typeface="Times New Roman"/>
              </a:rPr>
              <a:t>Text will be coded where either the doctor or patient mention of the actuality or possibility that illness is life-limiting as a key interaction in discussions of serious illness. This will include vague references (see examples below), along with more over statements.</a:t>
            </a:r>
          </a:p>
          <a:p>
            <a:pPr marL="171450" marR="457200" lvl="0" indent="-171450" algn="l">
              <a:defRPr sz="1800"/>
            </a:pPr>
            <a:r>
              <a:rPr sz="1500">
                <a:latin typeface="Times New Roman"/>
                <a:ea typeface="Times New Roman"/>
                <a:cs typeface="Times New Roman"/>
                <a:sym typeface="Times New Roman"/>
              </a:rPr>
              <a:t> *</a:t>
            </a:r>
            <a:r>
              <a:rPr sz="1500">
                <a:latin typeface="Wingdings"/>
                <a:ea typeface="Wingdings"/>
                <a:cs typeface="Wingdings"/>
                <a:sym typeface="Wingdings"/>
              </a:rPr>
              <a:t>	</a:t>
            </a:r>
            <a:r>
              <a:rPr sz="1500">
                <a:latin typeface="Times New Roman"/>
                <a:ea typeface="Times New Roman"/>
                <a:cs typeface="Times New Roman"/>
                <a:sym typeface="Times New Roman"/>
              </a:rPr>
              <a:t>Mentioning the actuality or possibility that illness is life-limiting is related to but not necessarily the same as prognosis. Prognosis to me indicates that that the specific time a patient has to live is discussed, or what their functional status will be. Statements of prognosis, e.g. how long someone will live, whether they will recover in functional status would count as acknowledgement that the patient will die from the disease, but it is possible to acknowledge or mention this possibility without talking about numbers, chances, etc.</a:t>
            </a:r>
          </a:p>
          <a:p>
            <a:pPr marL="102870" marR="457200" lvl="0" indent="-102870" algn="l">
              <a:defRPr sz="1800"/>
            </a:pPr>
            <a:endParaRPr sz="1500">
              <a:latin typeface="Times New Roman"/>
              <a:ea typeface="Times New Roman"/>
              <a:cs typeface="Times New Roman"/>
              <a:sym typeface="Times New Roman"/>
            </a:endParaRPr>
          </a:p>
          <a:p>
            <a:pPr marL="102870" marR="457200" lvl="0" indent="-102870" algn="l">
              <a:defRPr sz="1800"/>
            </a:pPr>
            <a:r>
              <a:rPr sz="1500" b="1">
                <a:latin typeface="Times New Roman"/>
                <a:ea typeface="Times New Roman"/>
                <a:cs typeface="Times New Roman"/>
                <a:sym typeface="Times New Roman"/>
              </a:rPr>
              <a:t>Data Illustrations:</a:t>
            </a:r>
          </a:p>
          <a:p>
            <a:pPr marL="102870" marR="457200" lvl="0" indent="-102870" algn="l">
              <a:defRPr sz="1800"/>
            </a:pPr>
            <a:endParaRPr sz="1500">
              <a:latin typeface="Times New Roman"/>
              <a:ea typeface="Times New Roman"/>
              <a:cs typeface="Times New Roman"/>
              <a:sym typeface="Times New Roman"/>
            </a:endParaRPr>
          </a:p>
          <a:p>
            <a:pPr marL="102870" marR="457200" lvl="0" indent="-102870" algn="l">
              <a:defRPr sz="1800"/>
            </a:pPr>
            <a:r>
              <a:rPr sz="1500" b="1">
                <a:latin typeface="Times New Roman"/>
                <a:ea typeface="Times New Roman"/>
                <a:cs typeface="Times New Roman"/>
                <a:sym typeface="Times New Roman"/>
              </a:rPr>
              <a:t>Example A: Patient 097</a:t>
            </a:r>
          </a:p>
          <a:p>
            <a:pPr marR="457200" lvl="0" algn="l">
              <a:defRPr sz="1800"/>
            </a:pPr>
            <a:endParaRPr sz="1500">
              <a:latin typeface="Times New Roman"/>
              <a:ea typeface="Times New Roman"/>
              <a:cs typeface="Times New Roman"/>
              <a:sym typeface="Times New Roman"/>
            </a:endParaRPr>
          </a:p>
          <a:p>
            <a:pPr marR="457200" lvl="0" algn="l">
              <a:defRPr sz="1800"/>
            </a:pPr>
            <a:r>
              <a:rPr sz="1500" i="1">
                <a:latin typeface="Times New Roman"/>
                <a:ea typeface="Times New Roman"/>
                <a:cs typeface="Times New Roman"/>
                <a:sym typeface="Times New Roman"/>
              </a:rPr>
              <a:t>Context:</a:t>
            </a:r>
            <a:r>
              <a:rPr sz="1500">
                <a:latin typeface="Times New Roman"/>
                <a:ea typeface="Times New Roman"/>
                <a:cs typeface="Times New Roman"/>
                <a:sym typeface="Times New Roman"/>
              </a:rPr>
              <a:t> Patient has cancer and was admitted to the hospital because he could no longer care for himself. </a:t>
            </a:r>
          </a:p>
          <a:p>
            <a:pPr marR="457200" lvl="0" algn="l">
              <a:defRPr sz="1800"/>
            </a:pPr>
            <a:endParaRPr sz="1500">
              <a:latin typeface="Times New Roman"/>
              <a:ea typeface="Times New Roman"/>
              <a:cs typeface="Times New Roman"/>
              <a:sym typeface="Times New Roman"/>
            </a:endParaRPr>
          </a:p>
          <a:p>
            <a:pPr marR="457200" lvl="0" algn="l">
              <a:defRPr sz="1800"/>
            </a:pPr>
            <a:r>
              <a:rPr sz="1500">
                <a:latin typeface="Times New Roman"/>
                <a:ea typeface="Times New Roman"/>
                <a:cs typeface="Times New Roman"/>
                <a:sym typeface="Times New Roman"/>
              </a:rPr>
              <a:t>The conversation starts with the discussion of why patient can’t care for himself – because of weakness or his leg not working (because of cancer met).</a:t>
            </a:r>
          </a:p>
          <a:p>
            <a:pPr marR="457200" lvl="0" algn="l">
              <a:defRPr sz="1800"/>
            </a:pPr>
            <a:endParaRPr sz="1500">
              <a:latin typeface="Times New Roman"/>
              <a:ea typeface="Times New Roman"/>
              <a:cs typeface="Times New Roman"/>
              <a:sym typeface="Times New Roman"/>
            </a:endParaRPr>
          </a:p>
          <a:p>
            <a:pPr marL="457200" marR="457200" lvl="0" algn="l">
              <a:defRPr sz="1800"/>
            </a:pPr>
            <a:r>
              <a:rPr sz="1500">
                <a:latin typeface="Times New Roman"/>
                <a:ea typeface="Times New Roman"/>
                <a:cs typeface="Times New Roman"/>
                <a:sym typeface="Times New Roman"/>
              </a:rPr>
              <a:t>MD:	So, uh, I hear that you’re coming in because you’re having trouble at home?</a:t>
            </a:r>
          </a:p>
          <a:p>
            <a:pPr marL="457200" marR="457200" lvl="0" algn="l">
              <a:defRPr sz="1800"/>
            </a:pPr>
            <a:endParaRPr sz="1500">
              <a:latin typeface="Times New Roman"/>
              <a:ea typeface="Times New Roman"/>
              <a:cs typeface="Times New Roman"/>
              <a:sym typeface="Times New Roman"/>
            </a:endParaRPr>
          </a:p>
          <a:p>
            <a:pPr marL="457200" marR="457200" lvl="0" algn="l">
              <a:defRPr sz="1800"/>
            </a:pPr>
            <a:r>
              <a:rPr sz="1500">
                <a:latin typeface="Times New Roman"/>
                <a:ea typeface="Times New Roman"/>
                <a:cs typeface="Times New Roman"/>
                <a:sym typeface="Times New Roman"/>
              </a:rPr>
              <a:t>PT:	Uh, it’s … well, //if be more blunt 0556// about it, it’s uhm, there’s no way that, you know, friends and family can take care of me at home.</a:t>
            </a:r>
          </a:p>
          <a:p>
            <a:pPr marR="457200" lvl="0" algn="l">
              <a:defRPr sz="1800"/>
            </a:pPr>
            <a:endParaRPr sz="1500">
              <a:latin typeface="Times New Roman"/>
              <a:ea typeface="Times New Roman"/>
              <a:cs typeface="Times New Roman"/>
              <a:sym typeface="Times New Roman"/>
            </a:endParaRPr>
          </a:p>
          <a:p>
            <a:pPr marL="457200" marR="457200" lvl="0" algn="l">
              <a:defRPr sz="1800"/>
            </a:pPr>
            <a:r>
              <a:rPr sz="1500">
                <a:latin typeface="Times New Roman"/>
                <a:ea typeface="Times New Roman"/>
                <a:cs typeface="Times New Roman"/>
                <a:sym typeface="Times New Roman"/>
              </a:rPr>
              <a:t>MD:	Ok.</a:t>
            </a:r>
          </a:p>
        </p:txBody>
      </p:sp>
      <p:sp>
        <p:nvSpPr>
          <p:cNvPr id="4" name="TextBox 3"/>
          <p:cNvSpPr txBox="1"/>
          <p:nvPr/>
        </p:nvSpPr>
        <p:spPr>
          <a:xfrm>
            <a:off x="6506432" y="6531036"/>
            <a:ext cx="151563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F0000"/>
                </a:solidFill>
                <a:effectLst/>
                <a:uFillTx/>
                <a:latin typeface="Times"/>
                <a:ea typeface="+mj-ea"/>
                <a:cs typeface="Times"/>
                <a:sym typeface="Helvetica Neue Light"/>
              </a:rPr>
              <a:t>Analytic</a:t>
            </a:r>
            <a:endParaRPr kumimoji="0" lang="en-US" sz="3200" b="0" i="0" u="none" strike="noStrike" cap="none" spc="0" normalizeH="0" baseline="0" dirty="0">
              <a:ln>
                <a:noFill/>
              </a:ln>
              <a:solidFill>
                <a:srgbClr val="FF0000"/>
              </a:solidFill>
              <a:effectLst/>
              <a:uFillTx/>
              <a:latin typeface="Times"/>
              <a:ea typeface="+mj-ea"/>
              <a:cs typeface="Times"/>
              <a:sym typeface="Helvetica Neue Ligh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mj-lt"/>
            <a:ea typeface="+mj-ea"/>
            <a:cs typeface="+mj-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TotalTime>
  <Words>1335</Words>
  <Application>Microsoft Macintosh PowerPoint</Application>
  <PresentationFormat>Custom</PresentationFormat>
  <Paragraphs>177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White</vt:lpstr>
      <vt:lpstr>Epi 240 Qualitative Approaches in Clinical and Translational Research</vt:lpstr>
      <vt:lpstr>What’s up today</vt:lpstr>
      <vt:lpstr>PowerPoint Presentation</vt:lpstr>
      <vt:lpstr>PowerPoint Presentation</vt:lpstr>
      <vt:lpstr>Memo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Deductive coding</vt:lpstr>
      <vt:lpstr>Emergent coding</vt:lpstr>
      <vt:lpstr>PowerPoint Presentation</vt:lpstr>
      <vt:lpstr>Coding exercise: Deductive and Emergent Themes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240 Qualitative Approaches in Clinical and Translational Research</dc:title>
  <cp:lastModifiedBy>Daniel Dohan</cp:lastModifiedBy>
  <cp:revision>9</cp:revision>
  <dcterms:modified xsi:type="dcterms:W3CDTF">2015-02-04T23:55:48Z</dcterms:modified>
</cp:coreProperties>
</file>