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tags/tag8.xml" ContentType="application/vnd.openxmlformats-officedocument.presentationml.tags+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tags/tag4.xml" ContentType="application/vnd.openxmlformats-officedocument.presentationml.tags+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49.xml" ContentType="application/vnd.openxmlformats-officedocument.presentationml.tags+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tags/tag38.xml" ContentType="application/vnd.openxmlformats-officedocument.presentationml.tags+xml"/>
  <Override PartName="/ppt/tags/tag56.xml" ContentType="application/vnd.openxmlformats-officedocument.presentationml.tags+xml"/>
  <Override PartName="/ppt/tags/tag67.xml" ContentType="application/vnd.openxmlformats-officedocument.presentationml.tags+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ags/tag16.xml" ContentType="application/vnd.openxmlformats-officedocument.presentationml.tags+xml"/>
  <Override PartName="/ppt/tags/tag27.xml" ContentType="application/vnd.openxmlformats-officedocument.presentationml.tags+xml"/>
  <Override PartName="/ppt/notesSlides/notesSlide23.xml" ContentType="application/vnd.openxmlformats-officedocument.presentationml.notesSlide+xml"/>
  <Override PartName="/ppt/tags/tag45.xml" ContentType="application/vnd.openxmlformats-officedocument.presentationml.tags+xml"/>
  <Override PartName="/ppt/tags/tag63.xml" ContentType="application/vnd.openxmlformats-officedocument.presentationml.tags+xml"/>
  <Override PartName="/docProps/custom.xml" ContentType="application/vnd.openxmlformats-officedocument.custom-properties+xml"/>
  <Override PartName="/ppt/notesSlides/notesSlide12.xml" ContentType="application/vnd.openxmlformats-officedocument.presentationml.notesSlide+xml"/>
  <Override PartName="/ppt/tags/tag34.xml" ContentType="application/vnd.openxmlformats-officedocument.presentationml.tags+xml"/>
  <Override PartName="/ppt/tags/tag52.xml" ContentType="application/vnd.openxmlformats-officedocument.presentationml.tags+xml"/>
  <Override PartName="/ppt/notesSlides/notesSlide30.xml" ContentType="application/vnd.openxmlformats-officedocument.presentationml.notesSlide+xml"/>
  <Override PartName="/ppt/notesSlides/notesSlide7.xml" ContentType="application/vnd.openxmlformats-officedocument.presentationml.notesSlide+xml"/>
  <Override PartName="/ppt/tags/tag12.xml" ContentType="application/vnd.openxmlformats-officedocument.presentationml.tags+xml"/>
  <Override PartName="/ppt/tags/tag23.xml" ContentType="application/vnd.openxmlformats-officedocument.presentationml.tags+xml"/>
  <Override PartName="/ppt/tags/tag41.xml" ContentType="application/vnd.openxmlformats-officedocument.presentationml.tags+xml"/>
  <Override PartName="/ppt/tags/tag70.xml" ContentType="application/vnd.openxmlformats-officedocument.presentationml.tags+xml"/>
  <Override PartName="/ppt/slides/slide9.xml" ContentType="application/vnd.openxmlformats-officedocument.presentationml.slide+xml"/>
  <Override PartName="/ppt/viewProps.xml" ContentType="application/vnd.openxmlformats-officedocument.presentationml.viewProps+xml"/>
  <Override PartName="/ppt/tags/tag9.xml" ContentType="application/vnd.openxmlformats-officedocument.presentationml.tags+xml"/>
  <Override PartName="/ppt/tags/tag30.xml" ContentType="application/vnd.openxmlformats-officedocument.presentationml.tag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3.xml" ContentType="application/vnd.openxmlformats-officedocument.presentationml.notesSlide+xml"/>
  <Default Extension="png" ContentType="image/png"/>
  <Override PartName="/ppt/slides/slide26.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ags/tag5.xml" ContentType="application/vnd.openxmlformats-officedocument.presentationml.tags+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tags/tag39.xml" ContentType="application/vnd.openxmlformats-officedocument.presentationml.tags+xml"/>
  <Override PartName="/ppt/notesSlides/notesSlide28.xml" ContentType="application/vnd.openxmlformats-officedocument.presentationml.notesSlide+xml"/>
  <Override PartName="/ppt/tags/tag68.xml" ContentType="application/vnd.openxmlformats-officedocument.presentationml.tags+xml"/>
  <Override PartName="/ppt/presentation.xml" ContentType="application/vnd.openxmlformats-officedocument.presentationml.presentation.main+xml"/>
  <Override PartName="/ppt/slides/slide22.xml" ContentType="application/vnd.openxmlformats-officedocument.presentationml.slide+xml"/>
  <Override PartName="/ppt/tags/tag1.xml" ContentType="application/vnd.openxmlformats-officedocument.presentationml.tags+xml"/>
  <Override PartName="/ppt/tags/tag28.xml" ContentType="application/vnd.openxmlformats-officedocument.presentationml.tags+xml"/>
  <Override PartName="/ppt/notesSlides/notesSlide24.xml" ContentType="application/vnd.openxmlformats-officedocument.presentationml.notesSlide+xml"/>
  <Override PartName="/ppt/tags/tag57.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tags/tag17.xml" ContentType="application/vnd.openxmlformats-officedocument.presentationml.tags+xml"/>
  <Override PartName="/ppt/tags/tag26.xml" ContentType="application/vnd.openxmlformats-officedocument.presentationml.tags+xml"/>
  <Override PartName="/ppt/tags/tag35.xml" ContentType="application/vnd.openxmlformats-officedocument.presentationml.tags+xml"/>
  <Override PartName="/ppt/notesSlides/notesSlide22.xml" ContentType="application/vnd.openxmlformats-officedocument.presentationml.notesSlide+xml"/>
  <Override PartName="/ppt/tags/tag46.xml" ContentType="application/vnd.openxmlformats-officedocument.presentationml.tags+xml"/>
  <Override PartName="/ppt/tags/tag55.xml" ContentType="application/vnd.openxmlformats-officedocument.presentationml.tags+xml"/>
  <Override PartName="/ppt/tags/tag64.xml" ContentType="application/vnd.openxmlformats-officedocument.presentationml.tags+xml"/>
  <Override PartName="/ppt/notesSlides/notesSlide33.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tags/tag15.xml" ContentType="application/vnd.openxmlformats-officedocument.presentationml.tags+xml"/>
  <Override PartName="/ppt/notesSlides/notesSlide11.xml" ContentType="application/vnd.openxmlformats-officedocument.presentationml.notesSlide+xml"/>
  <Override PartName="/ppt/tags/tag24.xml" ContentType="application/vnd.openxmlformats-officedocument.presentationml.tags+xml"/>
  <Override PartName="/ppt/tags/tag33.xml" ContentType="application/vnd.openxmlformats-officedocument.presentationml.tags+xml"/>
  <Override PartName="/ppt/notesSlides/notesSlide20.xml" ContentType="application/vnd.openxmlformats-officedocument.presentationml.notesSlide+xml"/>
  <Override PartName="/ppt/tags/tag44.xml" ContentType="application/vnd.openxmlformats-officedocument.presentationml.tags+xml"/>
  <Override PartName="/ppt/tags/tag53.xml" ContentType="application/vnd.openxmlformats-officedocument.presentationml.tags+xml"/>
  <Override PartName="/ppt/tags/tag62.xml" ContentType="application/vnd.openxmlformats-officedocument.presentationml.tags+xml"/>
  <Override PartName="/ppt/notesSlides/notesSlide31.xml" ContentType="application/vnd.openxmlformats-officedocument.presentationml.notesSlide+xml"/>
  <Override PartName="/ppt/tags/tag71.xml" ContentType="application/vnd.openxmlformats-officedocument.presentationml.tags+xml"/>
  <Override PartName="/ppt/notesSlides/notesSlide6.xml" ContentType="application/vnd.openxmlformats-officedocument.presentationml.notesSlide+xml"/>
  <Override PartName="/ppt/tags/tag13.xml" ContentType="application/vnd.openxmlformats-officedocument.presentationml.tags+xml"/>
  <Override PartName="/ppt/tags/tag22.xml" ContentType="application/vnd.openxmlformats-officedocument.presentationml.tags+xml"/>
  <Override PartName="/ppt/tags/tag31.xml" ContentType="application/vnd.openxmlformats-officedocument.presentationml.tags+xml"/>
  <Override PartName="/ppt/tags/tag40.xml" ContentType="application/vnd.openxmlformats-officedocument.presentationml.tags+xml"/>
  <Override PartName="/ppt/tags/tag42.xml" ContentType="application/vnd.openxmlformats-officedocument.presentationml.tags+xml"/>
  <Override PartName="/ppt/tags/tag51.xml" ContentType="application/vnd.openxmlformats-officedocument.presentationml.tags+xml"/>
  <Override PartName="/ppt/tags/tag60.xml" ContentType="application/vnd.openxmlformats-officedocument.presentationml.tags+xml"/>
  <Override PartName="/ppt/slides/slide8.xml" ContentType="application/vnd.openxmlformats-officedocument.presentationml.slide+xml"/>
  <Override PartName="/ppt/notesSlides/notesSlide4.xml" ContentType="application/vnd.openxmlformats-officedocument.presentationml.notesSlide+xml"/>
  <Override PartName="/ppt/tags/tag11.xml" ContentType="application/vnd.openxmlformats-officedocument.presentationml.tags+xml"/>
  <Override PartName="/ppt/tags/tag20.xml" ContentType="application/vnd.openxmlformats-officedocument.presentationml.tags+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tags/tag2.xml" ContentType="application/vnd.openxmlformats-officedocument.presentationml.tags+xml"/>
  <Override PartName="/ppt/notesSlides/notesSlide18.xml" ContentType="application/vnd.openxmlformats-officedocument.presentationml.notesSlide+xml"/>
  <Override PartName="/ppt/tags/tag58.xml" ContentType="application/vnd.openxmlformats-officedocument.presentationml.tags+xml"/>
  <Override PartName="/ppt/tags/tag69.xml" ContentType="application/vnd.openxmlformats-officedocument.presentationml.tags+xml"/>
  <Default Extension="rels" ContentType="application/vnd.openxmlformats-package.relationships+xml"/>
  <Override PartName="/ppt/slides/slide23.xml" ContentType="application/vnd.openxmlformats-officedocument.presentationml.slide+xml"/>
  <Override PartName="/ppt/tags/tag29.xml" ContentType="application/vnd.openxmlformats-officedocument.presentationml.tags+xml"/>
  <Override PartName="/ppt/notesSlides/notesSlide25.xml" ContentType="application/vnd.openxmlformats-officedocument.presentationml.notesSlide+xml"/>
  <Override PartName="/ppt/tags/tag47.xml" ContentType="application/vnd.openxmlformats-officedocument.presentationml.tags+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ags/tag18.xml" ContentType="application/vnd.openxmlformats-officedocument.presentationml.tags+xml"/>
  <Override PartName="/ppt/notesSlides/notesSlide14.xml" ContentType="application/vnd.openxmlformats-officedocument.presentationml.notesSlide+xml"/>
  <Override PartName="/ppt/tags/tag36.xml" ContentType="application/vnd.openxmlformats-officedocument.presentationml.tags+xml"/>
  <Override PartName="/ppt/tags/tag54.xml" ContentType="application/vnd.openxmlformats-officedocument.presentationml.tags+xml"/>
  <Override PartName="/ppt/tags/tag65.xml" ContentType="application/vnd.openxmlformats-officedocument.presentationml.tags+xml"/>
  <Override PartName="/ppt/notesSlides/notesSlide32.xml" ContentType="application/vnd.openxmlformats-officedocument.presentationml.notesSlide+xml"/>
  <Override PartName="/ppt/notesSlides/notesSlide9.xml" ContentType="application/vnd.openxmlformats-officedocument.presentationml.notesSlide+xml"/>
  <Override PartName="/ppt/tags/tag14.xml" ContentType="application/vnd.openxmlformats-officedocument.presentationml.tags+xml"/>
  <Override PartName="/ppt/tags/tag25.xml" ContentType="application/vnd.openxmlformats-officedocument.presentationml.tags+xml"/>
  <Override PartName="/ppt/notesSlides/notesSlide21.xml" ContentType="application/vnd.openxmlformats-officedocument.presentationml.notesSlide+xml"/>
  <Override PartName="/ppt/tags/tag43.xml" ContentType="application/vnd.openxmlformats-officedocument.presentationml.tags+xml"/>
  <Override PartName="/ppt/tags/tag61.xml" ContentType="application/vnd.openxmlformats-officedocument.presentationml.tags+xml"/>
  <Override PartName="/ppt/notesSlides/notesSlide10.xml" ContentType="application/vnd.openxmlformats-officedocument.presentationml.notesSlide+xml"/>
  <Override PartName="/ppt/tags/tag32.xml" ContentType="application/vnd.openxmlformats-officedocument.presentationml.tags+xml"/>
  <Override PartName="/ppt/tags/tag50.xml" ContentType="application/vnd.openxmlformats-officedocument.presentationml.tags+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tags/tag10.xml" ContentType="application/vnd.openxmlformats-officedocument.presentationml.tags+xml"/>
  <Override PartName="/ppt/tags/tag21.xml" ContentType="application/vnd.openxmlformats-officedocument.presentationml.tags+xml"/>
  <Override PartName="/ppt/slides/slide28.xml" ContentType="application/vnd.openxmlformats-officedocument.presentationml.slide+xml"/>
  <Override PartName="/ppt/notesSlides/notesSlide1.xml" ContentType="application/vnd.openxmlformats-officedocument.presentationml.notesSlide+xml"/>
  <Override PartName="/ppt/tags/tag7.xml" ContentType="application/vnd.openxmlformats-officedocument.presentationml.tags+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Default Extension="jpeg" ContentType="image/jpeg"/>
  <Override PartName="/ppt/tags/tag3.xml" ContentType="application/vnd.openxmlformats-officedocument.presentationml.tags+xml"/>
  <Override PartName="/ppt/tags/tag59.xml" ContentType="application/vnd.openxmlformats-officedocument.presentationml.tags+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tags/tag19.xml" ContentType="application/vnd.openxmlformats-officedocument.presentationml.tags+xml"/>
  <Override PartName="/ppt/notesSlides/notesSlide15.xml" ContentType="application/vnd.openxmlformats-officedocument.presentationml.notesSlide+xml"/>
  <Override PartName="/ppt/tags/tag37.xml" ContentType="application/vnd.openxmlformats-officedocument.presentationml.tags+xml"/>
  <Override PartName="/ppt/tags/tag48.xml" ContentType="application/vnd.openxmlformats-officedocument.presentationml.tags+xml"/>
  <Override PartName="/ppt/notesSlides/notesSlide26.xml" ContentType="application/vnd.openxmlformats-officedocument.presentationml.notesSlide+xml"/>
  <Override PartName="/ppt/tags/tag66.xml" ContentType="application/vnd.openxmlformats-officedocument.presentationml.tag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91" r:id="rId2"/>
    <p:sldId id="307" r:id="rId3"/>
    <p:sldId id="292" r:id="rId4"/>
    <p:sldId id="293" r:id="rId5"/>
    <p:sldId id="296" r:id="rId6"/>
    <p:sldId id="297" r:id="rId7"/>
    <p:sldId id="306" r:id="rId8"/>
    <p:sldId id="305" r:id="rId9"/>
    <p:sldId id="298" r:id="rId10"/>
    <p:sldId id="299" r:id="rId11"/>
    <p:sldId id="300" r:id="rId12"/>
    <p:sldId id="301" r:id="rId13"/>
    <p:sldId id="258" r:id="rId14"/>
    <p:sldId id="302" r:id="rId15"/>
    <p:sldId id="303" r:id="rId16"/>
    <p:sldId id="304" r:id="rId17"/>
    <p:sldId id="270" r:id="rId18"/>
    <p:sldId id="269" r:id="rId19"/>
    <p:sldId id="289" r:id="rId20"/>
    <p:sldId id="259" r:id="rId21"/>
    <p:sldId id="261" r:id="rId22"/>
    <p:sldId id="264" r:id="rId23"/>
    <p:sldId id="263" r:id="rId24"/>
    <p:sldId id="276" r:id="rId25"/>
    <p:sldId id="279" r:id="rId26"/>
    <p:sldId id="262" r:id="rId27"/>
    <p:sldId id="265" r:id="rId28"/>
    <p:sldId id="266" r:id="rId29"/>
    <p:sldId id="278" r:id="rId30"/>
    <p:sldId id="268" r:id="rId31"/>
    <p:sldId id="283" r:id="rId32"/>
    <p:sldId id="284" r:id="rId33"/>
    <p:sldId id="285" r:id="rId34"/>
    <p:sldId id="288" r:id="rId35"/>
  </p:sldIdLst>
  <p:sldSz cx="9144000" cy="6858000" type="screen4x3"/>
  <p:notesSz cx="6858000" cy="9144000"/>
  <p:custDataLst>
    <p:tags r:id="rId37"/>
  </p:custDataLst>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0"/>
      </p:ext>
    </p:extLst>
  </p:showPr>
  <p:clrMru>
    <a:srgbClr val="33CC33"/>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602" autoAdjust="0"/>
    <p:restoredTop sz="67473" autoAdjust="0"/>
  </p:normalViewPr>
  <p:slideViewPr>
    <p:cSldViewPr>
      <p:cViewPr>
        <p:scale>
          <a:sx n="57" d="100"/>
          <a:sy n="57" d="100"/>
        </p:scale>
        <p:origin x="-701" y="-58"/>
      </p:cViewPr>
      <p:guideLst>
        <p:guide orient="horz" pos="2160"/>
        <p:guide pos="2880"/>
      </p:guideLst>
    </p:cSldViewPr>
  </p:slideViewPr>
  <p:outlineViewPr>
    <p:cViewPr>
      <p:scale>
        <a:sx n="33" d="100"/>
        <a:sy n="33" d="100"/>
      </p:scale>
      <p:origin x="0" y="228"/>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ags" Target="tags/tag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3686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389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686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3687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3687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2DF85D89-E8C3-406B-86E2-BC1F9EC69789}" type="slidenum">
              <a:rPr lang="en-US"/>
              <a:pPr>
                <a:defRPr/>
              </a:pPr>
              <a:t>‹#›</a:t>
            </a:fld>
            <a:endParaRPr lang="en-US"/>
          </a:p>
        </p:txBody>
      </p:sp>
    </p:spTree>
    <p:extLst>
      <p:ext uri="{BB962C8B-B14F-4D97-AF65-F5344CB8AC3E}">
        <p14:creationId xmlns:p14="http://schemas.microsoft.com/office/powerpoint/2010/main" xmlns="" val="42458477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slide" Target="../slides/slide10.xml"/><Relationship Id="rId2" Type="http://schemas.openxmlformats.org/officeDocument/2006/relationships/notesMaster" Target="../notesMasters/notesMaster1.xml"/><Relationship Id="rId1" Type="http://schemas.openxmlformats.org/officeDocument/2006/relationships/tags" Target="../tags/tag14.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3" Type="http://schemas.openxmlformats.org/officeDocument/2006/relationships/slide" Target="../slides/slide13.xml"/><Relationship Id="rId2" Type="http://schemas.openxmlformats.org/officeDocument/2006/relationships/notesMaster" Target="../notesMasters/notesMaster1.xml"/><Relationship Id="rId1" Type="http://schemas.openxmlformats.org/officeDocument/2006/relationships/tags" Target="../tags/tag17.xml"/></Relationships>
</file>

<file path=ppt/notesSlides/_rels/notesSlide14.xml.rels><?xml version="1.0" encoding="UTF-8" standalone="yes"?>
<Relationships xmlns="http://schemas.openxmlformats.org/package/2006/relationships"><Relationship Id="rId3" Type="http://schemas.openxmlformats.org/officeDocument/2006/relationships/slide" Target="../slides/slide14.xml"/><Relationship Id="rId2" Type="http://schemas.openxmlformats.org/officeDocument/2006/relationships/notesMaster" Target="../notesMasters/notesMaster1.xml"/><Relationship Id="rId1" Type="http://schemas.openxmlformats.org/officeDocument/2006/relationships/tags" Target="../tags/tag20.xml"/></Relationships>
</file>

<file path=ppt/notesSlides/_rels/notesSlide15.xml.rels><?xml version="1.0" encoding="UTF-8" standalone="yes"?>
<Relationships xmlns="http://schemas.openxmlformats.org/package/2006/relationships"><Relationship Id="rId3" Type="http://schemas.openxmlformats.org/officeDocument/2006/relationships/slide" Target="../slides/slide15.xml"/><Relationship Id="rId2" Type="http://schemas.openxmlformats.org/officeDocument/2006/relationships/notesMaster" Target="../notesMasters/notesMaster1.xml"/><Relationship Id="rId1" Type="http://schemas.openxmlformats.org/officeDocument/2006/relationships/tags" Target="../tags/tag23.xml"/></Relationships>
</file>

<file path=ppt/notesSlides/_rels/notesSlide16.xml.rels><?xml version="1.0" encoding="UTF-8" standalone="yes"?>
<Relationships xmlns="http://schemas.openxmlformats.org/package/2006/relationships"><Relationship Id="rId3" Type="http://schemas.openxmlformats.org/officeDocument/2006/relationships/slide" Target="../slides/slide16.xml"/><Relationship Id="rId2" Type="http://schemas.openxmlformats.org/officeDocument/2006/relationships/notesMaster" Target="../notesMasters/notesMaster1.xml"/><Relationship Id="rId1" Type="http://schemas.openxmlformats.org/officeDocument/2006/relationships/tags" Target="../tags/tag27.xml"/></Relationships>
</file>

<file path=ppt/notesSlides/_rels/notesSlide17.xml.rels><?xml version="1.0" encoding="UTF-8" standalone="yes"?>
<Relationships xmlns="http://schemas.openxmlformats.org/package/2006/relationships"><Relationship Id="rId3" Type="http://schemas.openxmlformats.org/officeDocument/2006/relationships/slide" Target="../slides/slide17.xml"/><Relationship Id="rId2" Type="http://schemas.openxmlformats.org/officeDocument/2006/relationships/notesMaster" Target="../notesMasters/notesMaster1.xml"/><Relationship Id="rId1" Type="http://schemas.openxmlformats.org/officeDocument/2006/relationships/tags" Target="../tags/tag29.xml"/></Relationships>
</file>

<file path=ppt/notesSlides/_rels/notesSlide18.xml.rels><?xml version="1.0" encoding="UTF-8" standalone="yes"?>
<Relationships xmlns="http://schemas.openxmlformats.org/package/2006/relationships"><Relationship Id="rId3" Type="http://schemas.openxmlformats.org/officeDocument/2006/relationships/slide" Target="../slides/slide18.xml"/><Relationship Id="rId2" Type="http://schemas.openxmlformats.org/officeDocument/2006/relationships/notesMaster" Target="../notesMasters/notesMaster1.xml"/><Relationship Id="rId1" Type="http://schemas.openxmlformats.org/officeDocument/2006/relationships/tags" Target="../tags/tag3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slide" Target="../slides/slide20.xml"/><Relationship Id="rId2" Type="http://schemas.openxmlformats.org/officeDocument/2006/relationships/notesMaster" Target="../notesMasters/notesMaster1.xml"/><Relationship Id="rId1" Type="http://schemas.openxmlformats.org/officeDocument/2006/relationships/tags" Target="../tags/tag34.xml"/></Relationships>
</file>

<file path=ppt/notesSlides/_rels/notesSlide21.xml.rels><?xml version="1.0" encoding="UTF-8" standalone="yes"?>
<Relationships xmlns="http://schemas.openxmlformats.org/package/2006/relationships"><Relationship Id="rId3" Type="http://schemas.openxmlformats.org/officeDocument/2006/relationships/slide" Target="../slides/slide21.xml"/><Relationship Id="rId2" Type="http://schemas.openxmlformats.org/officeDocument/2006/relationships/notesMaster" Target="../notesMasters/notesMaster1.xml"/><Relationship Id="rId1" Type="http://schemas.openxmlformats.org/officeDocument/2006/relationships/tags" Target="../tags/tag36.xml"/></Relationships>
</file>

<file path=ppt/notesSlides/_rels/notesSlide22.xml.rels><?xml version="1.0" encoding="UTF-8" standalone="yes"?>
<Relationships xmlns="http://schemas.openxmlformats.org/package/2006/relationships"><Relationship Id="rId3" Type="http://schemas.openxmlformats.org/officeDocument/2006/relationships/slide" Target="../slides/slide22.xml"/><Relationship Id="rId2" Type="http://schemas.openxmlformats.org/officeDocument/2006/relationships/notesMaster" Target="../notesMasters/notesMaster1.xml"/><Relationship Id="rId1" Type="http://schemas.openxmlformats.org/officeDocument/2006/relationships/tags" Target="../tags/tag39.xml"/></Relationships>
</file>

<file path=ppt/notesSlides/_rels/notesSlide23.xml.rels><?xml version="1.0" encoding="UTF-8" standalone="yes"?>
<Relationships xmlns="http://schemas.openxmlformats.org/package/2006/relationships"><Relationship Id="rId3" Type="http://schemas.openxmlformats.org/officeDocument/2006/relationships/slide" Target="../slides/slide23.xml"/><Relationship Id="rId2" Type="http://schemas.openxmlformats.org/officeDocument/2006/relationships/notesMaster" Target="../notesMasters/notesMaster1.xml"/><Relationship Id="rId1" Type="http://schemas.openxmlformats.org/officeDocument/2006/relationships/tags" Target="../tags/tag42.xml"/></Relationships>
</file>

<file path=ppt/notesSlides/_rels/notesSlide24.xml.rels><?xml version="1.0" encoding="UTF-8" standalone="yes"?>
<Relationships xmlns="http://schemas.openxmlformats.org/package/2006/relationships"><Relationship Id="rId3" Type="http://schemas.openxmlformats.org/officeDocument/2006/relationships/slide" Target="../slides/slide24.xml"/><Relationship Id="rId2" Type="http://schemas.openxmlformats.org/officeDocument/2006/relationships/notesMaster" Target="../notesMasters/notesMaster1.xml"/><Relationship Id="rId1" Type="http://schemas.openxmlformats.org/officeDocument/2006/relationships/tags" Target="../tags/tag44.xml"/></Relationships>
</file>

<file path=ppt/notesSlides/_rels/notesSlide25.xml.rels><?xml version="1.0" encoding="UTF-8" standalone="yes"?>
<Relationships xmlns="http://schemas.openxmlformats.org/package/2006/relationships"><Relationship Id="rId3" Type="http://schemas.openxmlformats.org/officeDocument/2006/relationships/slide" Target="../slides/slide25.xml"/><Relationship Id="rId2" Type="http://schemas.openxmlformats.org/officeDocument/2006/relationships/notesMaster" Target="../notesMasters/notesMaster1.xml"/><Relationship Id="rId1" Type="http://schemas.openxmlformats.org/officeDocument/2006/relationships/tags" Target="../tags/tag46.xml"/></Relationships>
</file>

<file path=ppt/notesSlides/_rels/notesSlide26.xml.rels><?xml version="1.0" encoding="UTF-8" standalone="yes"?>
<Relationships xmlns="http://schemas.openxmlformats.org/package/2006/relationships"><Relationship Id="rId3" Type="http://schemas.openxmlformats.org/officeDocument/2006/relationships/slide" Target="../slides/slide26.xml"/><Relationship Id="rId2" Type="http://schemas.openxmlformats.org/officeDocument/2006/relationships/notesMaster" Target="../notesMasters/notesMaster1.xml"/><Relationship Id="rId1" Type="http://schemas.openxmlformats.org/officeDocument/2006/relationships/tags" Target="../tags/tag49.xml"/></Relationships>
</file>

<file path=ppt/notesSlides/_rels/notesSlide27.xml.rels><?xml version="1.0" encoding="UTF-8" standalone="yes"?>
<Relationships xmlns="http://schemas.openxmlformats.org/package/2006/relationships"><Relationship Id="rId3" Type="http://schemas.openxmlformats.org/officeDocument/2006/relationships/slide" Target="../slides/slide27.xml"/><Relationship Id="rId2" Type="http://schemas.openxmlformats.org/officeDocument/2006/relationships/notesMaster" Target="../notesMasters/notesMaster1.xml"/><Relationship Id="rId1" Type="http://schemas.openxmlformats.org/officeDocument/2006/relationships/tags" Target="../tags/tag52.xml"/></Relationships>
</file>

<file path=ppt/notesSlides/_rels/notesSlide28.xml.rels><?xml version="1.0" encoding="UTF-8" standalone="yes"?>
<Relationships xmlns="http://schemas.openxmlformats.org/package/2006/relationships"><Relationship Id="rId3" Type="http://schemas.openxmlformats.org/officeDocument/2006/relationships/slide" Target="../slides/slide28.xml"/><Relationship Id="rId2" Type="http://schemas.openxmlformats.org/officeDocument/2006/relationships/notesMaster" Target="../notesMasters/notesMaster1.xml"/><Relationship Id="rId1" Type="http://schemas.openxmlformats.org/officeDocument/2006/relationships/tags" Target="../tags/tag56.xml"/></Relationships>
</file>

<file path=ppt/notesSlides/_rels/notesSlide29.xml.rels><?xml version="1.0" encoding="UTF-8" standalone="yes"?>
<Relationships xmlns="http://schemas.openxmlformats.org/package/2006/relationships"><Relationship Id="rId3" Type="http://schemas.openxmlformats.org/officeDocument/2006/relationships/slide" Target="../slides/slide29.xml"/><Relationship Id="rId2" Type="http://schemas.openxmlformats.org/officeDocument/2006/relationships/notesMaster" Target="../notesMasters/notesMaster1.xml"/><Relationship Id="rId1" Type="http://schemas.openxmlformats.org/officeDocument/2006/relationships/tags" Target="../tags/tag59.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slide" Target="../slides/slide30.xml"/><Relationship Id="rId2" Type="http://schemas.openxmlformats.org/officeDocument/2006/relationships/notesMaster" Target="../notesMasters/notesMaster1.xml"/><Relationship Id="rId1" Type="http://schemas.openxmlformats.org/officeDocument/2006/relationships/tags" Target="../tags/tag62.xml"/></Relationships>
</file>

<file path=ppt/notesSlides/_rels/notesSlide31.xml.rels><?xml version="1.0" encoding="UTF-8" standalone="yes"?>
<Relationships xmlns="http://schemas.openxmlformats.org/package/2006/relationships"><Relationship Id="rId3" Type="http://schemas.openxmlformats.org/officeDocument/2006/relationships/slide" Target="../slides/slide31.xml"/><Relationship Id="rId2" Type="http://schemas.openxmlformats.org/officeDocument/2006/relationships/notesMaster" Target="../notesMasters/notesMaster1.xml"/><Relationship Id="rId1" Type="http://schemas.openxmlformats.org/officeDocument/2006/relationships/tags" Target="../tags/tag65.xml"/></Relationships>
</file>

<file path=ppt/notesSlides/_rels/notesSlide32.xml.rels><?xml version="1.0" encoding="UTF-8" standalone="yes"?>
<Relationships xmlns="http://schemas.openxmlformats.org/package/2006/relationships"><Relationship Id="rId3" Type="http://schemas.openxmlformats.org/officeDocument/2006/relationships/slide" Target="../slides/slide32.xml"/><Relationship Id="rId2" Type="http://schemas.openxmlformats.org/officeDocument/2006/relationships/notesMaster" Target="../notesMasters/notesMaster1.xml"/><Relationship Id="rId1" Type="http://schemas.openxmlformats.org/officeDocument/2006/relationships/tags" Target="../tags/tag67.xml"/></Relationships>
</file>

<file path=ppt/notesSlides/_rels/notesSlide33.xml.rels><?xml version="1.0" encoding="UTF-8" standalone="yes"?>
<Relationships xmlns="http://schemas.openxmlformats.org/package/2006/relationships"><Relationship Id="rId3" Type="http://schemas.openxmlformats.org/officeDocument/2006/relationships/slide" Target="../slides/slide33.xml"/><Relationship Id="rId2" Type="http://schemas.openxmlformats.org/officeDocument/2006/relationships/notesMaster" Target="../notesMasters/notesMaster1.xml"/><Relationship Id="rId1" Type="http://schemas.openxmlformats.org/officeDocument/2006/relationships/tags" Target="../tags/tag69.xml"/></Relationships>
</file>

<file path=ppt/notesSlides/_rels/notesSlide34.xml.rels><?xml version="1.0" encoding="UTF-8" standalone="yes"?>
<Relationships xmlns="http://schemas.openxmlformats.org/package/2006/relationships"><Relationship Id="rId3" Type="http://schemas.openxmlformats.org/officeDocument/2006/relationships/slide" Target="../slides/slide34.xml"/><Relationship Id="rId2" Type="http://schemas.openxmlformats.org/officeDocument/2006/relationships/notesMaster" Target="../notesMasters/notesMaster1.xml"/><Relationship Id="rId1" Type="http://schemas.openxmlformats.org/officeDocument/2006/relationships/tags" Target="../tags/tag7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slide" Target="../slides/slide5.xml"/><Relationship Id="rId2" Type="http://schemas.openxmlformats.org/officeDocument/2006/relationships/notesMaster" Target="../notesMasters/notesMaster1.xml"/><Relationship Id="rId1" Type="http://schemas.openxmlformats.org/officeDocument/2006/relationships/tags" Target="../tags/tag4.xml"/></Relationships>
</file>

<file path=ppt/notesSlides/_rels/notesSlide6.xml.rels><?xml version="1.0" encoding="UTF-8" standalone="yes"?>
<Relationships xmlns="http://schemas.openxmlformats.org/package/2006/relationships"><Relationship Id="rId3" Type="http://schemas.openxmlformats.org/officeDocument/2006/relationships/slide" Target="../slides/slide6.xml"/><Relationship Id="rId2" Type="http://schemas.openxmlformats.org/officeDocument/2006/relationships/notesMaster" Target="../notesMasters/notesMaster1.xml"/><Relationship Id="rId1" Type="http://schemas.openxmlformats.org/officeDocument/2006/relationships/tags" Target="../tags/tag6.xml"/></Relationships>
</file>

<file path=ppt/notesSlides/_rels/notesSlide7.xml.rels><?xml version="1.0" encoding="UTF-8" standalone="yes"?>
<Relationships xmlns="http://schemas.openxmlformats.org/package/2006/relationships"><Relationship Id="rId3" Type="http://schemas.openxmlformats.org/officeDocument/2006/relationships/slide" Target="../slides/slide7.xml"/><Relationship Id="rId2" Type="http://schemas.openxmlformats.org/officeDocument/2006/relationships/notesMaster" Target="../notesMasters/notesMaster1.xml"/><Relationship Id="rId1" Type="http://schemas.openxmlformats.org/officeDocument/2006/relationships/tags" Target="../tags/tag8.xml"/></Relationships>
</file>

<file path=ppt/notesSlides/_rels/notesSlide8.xml.rels><?xml version="1.0" encoding="UTF-8" standalone="yes"?>
<Relationships xmlns="http://schemas.openxmlformats.org/package/2006/relationships"><Relationship Id="rId3" Type="http://schemas.openxmlformats.org/officeDocument/2006/relationships/slide" Target="../slides/slide8.xml"/><Relationship Id="rId2" Type="http://schemas.openxmlformats.org/officeDocument/2006/relationships/notesMaster" Target="../notesMasters/notesMaster1.xml"/><Relationship Id="rId1" Type="http://schemas.openxmlformats.org/officeDocument/2006/relationships/tags" Target="../tags/tag10.xml"/></Relationships>
</file>

<file path=ppt/notesSlides/_rels/notesSlide9.xml.rels><?xml version="1.0" encoding="UTF-8" standalone="yes"?>
<Relationships xmlns="http://schemas.openxmlformats.org/package/2006/relationships"><Relationship Id="rId3" Type="http://schemas.openxmlformats.org/officeDocument/2006/relationships/slide" Target="../slides/slide9.xml"/><Relationship Id="rId2" Type="http://schemas.openxmlformats.org/officeDocument/2006/relationships/notesMaster" Target="../notesMasters/notesMaster1.xml"/><Relationship Id="rId1" Type="http://schemas.openxmlformats.org/officeDocument/2006/relationships/tags" Target="../tags/tag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Slide Image Placeholder 1"/>
          <p:cNvSpPr>
            <a:spLocks noGrp="1" noRot="1" noChangeAspect="1" noTextEdit="1"/>
          </p:cNvSpPr>
          <p:nvPr>
            <p:ph type="sldImg"/>
          </p:nvPr>
        </p:nvSpPr>
        <p:spPr>
          <a:ln/>
        </p:spPr>
      </p:sp>
      <p:sp>
        <p:nvSpPr>
          <p:cNvPr id="3993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endParaRPr lang="en-US" altLang="en-US" dirty="0" smtClean="0"/>
          </a:p>
        </p:txBody>
      </p:sp>
      <p:sp>
        <p:nvSpPr>
          <p:cNvPr id="3994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E02C23-1CAA-49EF-A5FE-C32BBDBA4482}" type="slidenum">
              <a:rPr lang="en-US" altLang="en-US" smtClean="0"/>
              <a:pPr eaLnBrk="1" hangingPunct="1">
                <a:spcBef>
                  <a:spcPct val="0"/>
                </a:spcBef>
              </a:pPr>
              <a:t>1</a:t>
            </a:fld>
            <a:endParaRPr lang="en-US" altLang="en-US"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7EE4CE1-2D48-4DEB-BC81-8550A1DD3861}" type="slidenum">
              <a:rPr lang="en-US" altLang="en-US" smtClean="0"/>
              <a:pPr eaLnBrk="1" hangingPunct="1">
                <a:spcBef>
                  <a:spcPct val="0"/>
                </a:spcBef>
              </a:pPr>
              <a:t>10</a:t>
            </a:fld>
            <a:endParaRPr lang="en-US" altLang="en-US" smtClean="0"/>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Type IV Lytle and Skurow patients often present with a “collapsed bite”. The teeth are mobile and moving under normal loading (secondary occlusal trauma). Opening diastemas in the maxilla is a common sign of this underlying condition. If the patient is to have full mouth extractions and complete dentures provided, treatment is simplified and patients can be treated in the predoctoral clinics. If the patient wishes to save their teeth, interdisciplinary perio-pros-ortho treatment is indicated.</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Image Placeholder 1"/>
          <p:cNvSpPr>
            <a:spLocks noGrp="1" noRot="1" noChangeAspect="1" noTextEdit="1"/>
          </p:cNvSpPr>
          <p:nvPr>
            <p:ph type="sldImg"/>
          </p:nvPr>
        </p:nvSpPr>
        <p:spPr>
          <a:ln/>
        </p:spPr>
      </p:sp>
      <p:sp>
        <p:nvSpPr>
          <p:cNvPr id="4915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lnSpc>
                <a:spcPct val="115000"/>
              </a:lnSpc>
              <a:spcBef>
                <a:spcPct val="0"/>
              </a:spcBef>
            </a:pPr>
            <a:r>
              <a:rPr lang="en-US" altLang="en-US" dirty="0" smtClean="0">
                <a:solidFill>
                  <a:srgbClr val="000000"/>
                </a:solidFill>
                <a:cs typeface="Times New Roman" pitchFamily="18" charset="0"/>
              </a:rPr>
              <a:t>This is an example of a Lytle and </a:t>
            </a:r>
            <a:r>
              <a:rPr lang="en-US" altLang="en-US" dirty="0" err="1" smtClean="0">
                <a:solidFill>
                  <a:srgbClr val="000000"/>
                </a:solidFill>
                <a:cs typeface="Times New Roman" pitchFamily="18" charset="0"/>
              </a:rPr>
              <a:t>Skurow</a:t>
            </a:r>
            <a:r>
              <a:rPr lang="en-US" altLang="en-US" dirty="0" smtClean="0">
                <a:solidFill>
                  <a:srgbClr val="000000"/>
                </a:solidFill>
                <a:cs typeface="Times New Roman" pitchFamily="18" charset="0"/>
              </a:rPr>
              <a:t> type IV case.</a:t>
            </a:r>
            <a:r>
              <a:rPr lang="en-US" altLang="en-US" baseline="0" dirty="0" smtClean="0">
                <a:solidFill>
                  <a:srgbClr val="000000"/>
                </a:solidFill>
                <a:cs typeface="Times New Roman" pitchFamily="18" charset="0"/>
              </a:rPr>
              <a:t> The </a:t>
            </a:r>
            <a:r>
              <a:rPr lang="en-US" altLang="en-US" baseline="0" dirty="0" err="1" smtClean="0">
                <a:solidFill>
                  <a:srgbClr val="000000"/>
                </a:solidFill>
                <a:cs typeface="Times New Roman" pitchFamily="18" charset="0"/>
              </a:rPr>
              <a:t>periodontium</a:t>
            </a:r>
            <a:r>
              <a:rPr lang="en-US" altLang="en-US" baseline="0" dirty="0" smtClean="0">
                <a:solidFill>
                  <a:srgbClr val="000000"/>
                </a:solidFill>
                <a:cs typeface="Times New Roman" pitchFamily="18" charset="0"/>
              </a:rPr>
              <a:t> is unacceptable, even though from the clinical photo, his attachment level looks okay. This patient must be referred to PG </a:t>
            </a:r>
            <a:r>
              <a:rPr lang="en-US" altLang="en-US" baseline="0" dirty="0" err="1" smtClean="0">
                <a:solidFill>
                  <a:srgbClr val="000000"/>
                </a:solidFill>
                <a:cs typeface="Times New Roman" pitchFamily="18" charset="0"/>
              </a:rPr>
              <a:t>Perio</a:t>
            </a:r>
            <a:r>
              <a:rPr lang="en-US" altLang="en-US" baseline="0" dirty="0" smtClean="0">
                <a:solidFill>
                  <a:srgbClr val="000000"/>
                </a:solidFill>
                <a:cs typeface="Times New Roman" pitchFamily="18" charset="0"/>
              </a:rPr>
              <a:t> and PG </a:t>
            </a:r>
            <a:r>
              <a:rPr lang="en-US" altLang="en-US" baseline="0" dirty="0" err="1" smtClean="0">
                <a:solidFill>
                  <a:srgbClr val="000000"/>
                </a:solidFill>
                <a:cs typeface="Times New Roman" pitchFamily="18" charset="0"/>
              </a:rPr>
              <a:t>Prosth</a:t>
            </a:r>
            <a:r>
              <a:rPr lang="en-US" altLang="en-US" baseline="0" dirty="0" smtClean="0">
                <a:solidFill>
                  <a:srgbClr val="000000"/>
                </a:solidFill>
                <a:cs typeface="Times New Roman" pitchFamily="18" charset="0"/>
              </a:rPr>
              <a:t> for cross-arch splinting using long span FDPs or remove all of teeth and make complete dentures.</a:t>
            </a:r>
            <a:endParaRPr lang="en-US" altLang="en-US" sz="1100" dirty="0" smtClean="0">
              <a:latin typeface="Calibri" pitchFamily="34" charset="0"/>
              <a:cs typeface="Times New Roman" pitchFamily="18" charset="0"/>
            </a:endParaRPr>
          </a:p>
        </p:txBody>
      </p:sp>
      <p:sp>
        <p:nvSpPr>
          <p:cNvPr id="4915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EAE2915-08EA-4D7A-8F5E-B6997F6BE8B8}" type="slidenum">
              <a:rPr lang="en-US" altLang="en-US" smtClean="0"/>
              <a:pPr eaLnBrk="1" hangingPunct="1">
                <a:spcBef>
                  <a:spcPct val="0"/>
                </a:spcBef>
              </a:pPr>
              <a:t>11</a:t>
            </a:fld>
            <a:endParaRPr lang="en-US" altLang="en-U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a:ln/>
        </p:spPr>
      </p:sp>
      <p:sp>
        <p:nvSpPr>
          <p:cNvPr id="50179"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If </a:t>
            </a:r>
            <a:r>
              <a:rPr lang="en-US" altLang="en-US" dirty="0" err="1" smtClean="0"/>
              <a:t>Perio</a:t>
            </a:r>
            <a:r>
              <a:rPr lang="en-US" altLang="en-US" dirty="0" smtClean="0"/>
              <a:t> and occlusion are not healthy, your FDP will fail. To ensure </a:t>
            </a:r>
            <a:r>
              <a:rPr lang="en-US" altLang="en-US" dirty="0" err="1" smtClean="0"/>
              <a:t>perio</a:t>
            </a:r>
            <a:r>
              <a:rPr lang="en-US" altLang="en-US" dirty="0" smtClean="0"/>
              <a:t> is healthy, you must first complete Phase 1: Management of active disease. </a:t>
            </a:r>
          </a:p>
        </p:txBody>
      </p:sp>
      <p:sp>
        <p:nvSpPr>
          <p:cNvPr id="50180"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3BD038C-E672-44BA-9C63-CBCEA8F74C8B}" type="slidenum">
              <a:rPr lang="en-US" altLang="en-US" smtClean="0"/>
              <a:pPr eaLnBrk="1" hangingPunct="1">
                <a:spcBef>
                  <a:spcPct val="0"/>
                </a:spcBef>
              </a:pPr>
              <a:t>12</a:t>
            </a:fld>
            <a:endParaRPr lang="en-US" altLang="en-US"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EA524DB4-72B9-40BD-83C0-03302CAD00B7}" type="slidenum">
              <a:rPr lang="en-US" altLang="en-US" smtClean="0"/>
              <a:pPr eaLnBrk="1" hangingPunct="1">
                <a:spcBef>
                  <a:spcPct val="0"/>
                </a:spcBef>
              </a:pPr>
              <a:t>13</a:t>
            </a:fld>
            <a:endParaRPr lang="en-US" altLang="en-US" smtClean="0"/>
          </a:p>
        </p:txBody>
      </p:sp>
      <p:sp>
        <p:nvSpPr>
          <p:cNvPr id="51203" name="Rectangle 2"/>
          <p:cNvSpPr>
            <a:spLocks noGrp="1" noRot="1" noChangeAspect="1" noChangeArrowheads="1" noTextEdit="1"/>
          </p:cNvSpPr>
          <p:nvPr>
            <p:ph type="sldImg"/>
          </p:nvPr>
        </p:nvSpPr>
        <p:spPr>
          <a:ln/>
        </p:spPr>
      </p:sp>
      <p:sp>
        <p:nvSpPr>
          <p:cNvPr id="51204"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Fitting this treatment planning into Phasing of dental treatment, the missing tooth replacement is planned at Phase I but is executed at Phase II/III</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583359D-6491-4E84-9D71-4DEE5CC01C73}" type="slidenum">
              <a:rPr lang="en-US" altLang="en-US" smtClean="0"/>
              <a:pPr eaLnBrk="1" hangingPunct="1">
                <a:spcBef>
                  <a:spcPct val="0"/>
                </a:spcBef>
              </a:pPr>
              <a:t>14</a:t>
            </a:fld>
            <a:endParaRPr lang="en-US" altLang="en-US" smtClean="0"/>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This patient has no active dental disease.</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285B811-39B1-4B93-B680-8F92C0E3140B}" type="slidenum">
              <a:rPr lang="en-US" altLang="en-US" smtClean="0"/>
              <a:pPr eaLnBrk="1" hangingPunct="1">
                <a:spcBef>
                  <a:spcPct val="0"/>
                </a:spcBef>
              </a:pPr>
              <a:t>15</a:t>
            </a:fld>
            <a:endParaRPr lang="en-US" altLang="en-US" smtClean="0"/>
          </a:p>
        </p:txBody>
      </p:sp>
      <p:sp>
        <p:nvSpPr>
          <p:cNvPr id="57347" name="Rectangle 2"/>
          <p:cNvSpPr>
            <a:spLocks noGrp="1" noRot="1" noChangeAspect="1" noChangeArrowheads="1" noTextEdit="1"/>
          </p:cNvSpPr>
          <p:nvPr>
            <p:ph type="sldImg"/>
          </p:nvPr>
        </p:nvSpPr>
        <p:spPr>
          <a:ln/>
        </p:spPr>
      </p:sp>
      <p:sp>
        <p:nvSpPr>
          <p:cNvPr id="57348"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#19 tooth has a vertical fracture due to injury and will need to be extracted. Phase I is very short, since the prognosis of all teeth is known and there is no disease to manage.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2813C71-8562-451A-A249-A73A6434B6FB}" type="slidenum">
              <a:rPr lang="en-US" altLang="en-US" smtClean="0"/>
              <a:pPr eaLnBrk="1" hangingPunct="1">
                <a:spcBef>
                  <a:spcPct val="0"/>
                </a:spcBef>
              </a:pPr>
              <a:t>16</a:t>
            </a:fld>
            <a:endParaRPr lang="en-US" altLang="en-US" smtClean="0"/>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The tooth replacement can be planned at the first visit.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ADC9087-E607-4C3B-B322-CB79CF704EC9}" type="slidenum">
              <a:rPr lang="en-US" altLang="en-US" smtClean="0"/>
              <a:pPr eaLnBrk="1" hangingPunct="1">
                <a:spcBef>
                  <a:spcPct val="0"/>
                </a:spcBef>
              </a:pPr>
              <a:t>17</a:t>
            </a:fld>
            <a:endParaRPr lang="en-US" altLang="en-US" smtClean="0"/>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This patient has extensive caries and some of the teeth have an unpredictable prognosis at the beginning of Phase I</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835FBCB6-C8A4-466D-8B40-872508F2D8B3}" type="slidenum">
              <a:rPr lang="en-US" altLang="en-US" smtClean="0"/>
              <a:pPr eaLnBrk="1" hangingPunct="1">
                <a:spcBef>
                  <a:spcPct val="0"/>
                </a:spcBef>
              </a:pPr>
              <a:t>18</a:t>
            </a:fld>
            <a:endParaRPr lang="en-US" altLang="en-US" smtClean="0"/>
          </a:p>
        </p:txBody>
      </p:sp>
      <p:sp>
        <p:nvSpPr>
          <p:cNvPr id="53251" name="Rectangle 2"/>
          <p:cNvSpPr>
            <a:spLocks noGrp="1" noRot="1" noChangeAspect="1" noChangeArrowheads="1" noTextEdit="1"/>
          </p:cNvSpPr>
          <p:nvPr>
            <p:ph type="sldImg"/>
          </p:nvPr>
        </p:nvSpPr>
        <p:spPr>
          <a:ln/>
        </p:spPr>
      </p:sp>
      <p:sp>
        <p:nvSpPr>
          <p:cNvPr id="53252"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In Phase I, you will provide the most important care: prevention: The patient will need a CAMBRA protocol for extreme caries risk due to a dry mouth. In addition to the immediate evaluation and management, they will need to be recalled for continued long term management. </a:t>
            </a:r>
          </a:p>
          <a:p>
            <a:pPr eaLnBrk="1" hangingPunct="1"/>
            <a:r>
              <a:rPr lang="en-US" altLang="en-US" dirty="0" smtClean="0"/>
              <a:t>Since we do not know which teeth will be maintained, Phase I is used to evaluate this. The teeth with uncertain prognosis are treated for ‘caries management’, meaning that the caries is removed and the tooth is evaluated for long term restorability. </a:t>
            </a:r>
          </a:p>
          <a:p>
            <a:pPr eaLnBrk="1" hangingPunct="1"/>
            <a:endParaRPr lang="en-US" altLang="en-US"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a:ln/>
        </p:spPr>
      </p:sp>
      <p:sp>
        <p:nvSpPr>
          <p:cNvPr id="54275"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At the end of Phase I you will know which teeth can be maintained long term (see restorability lecture for more information), and you will have knowledge of the patient’s compliance with preventive measures.  You can then plan the tooth replacement options, you will need mounted casts and a Prosthodontic consultation. in some cases you will fabricate a </a:t>
            </a:r>
            <a:r>
              <a:rPr lang="en-US" altLang="en-US" dirty="0" err="1" smtClean="0"/>
              <a:t>stayplate</a:t>
            </a:r>
            <a:r>
              <a:rPr lang="en-US" altLang="en-US" dirty="0" smtClean="0"/>
              <a:t> and THEN refer to Oral Surgery for extractions of all hopeless teeth. For some patients, Phase I is very long and further radiographs are required during or at the end of this Phase. Some patients remain permanently in Phase I due to lack of compliance and continued dental disease.</a:t>
            </a:r>
          </a:p>
          <a:p>
            <a:pPr eaLnBrk="1" hangingPunct="1"/>
            <a:endParaRPr lang="en-US" altLang="en-US" dirty="0" smtClean="0"/>
          </a:p>
        </p:txBody>
      </p:sp>
      <p:sp>
        <p:nvSpPr>
          <p:cNvPr id="54276"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06136A-9B42-4044-9B87-8E507874CA78}" type="slidenum">
              <a:rPr lang="en-US" altLang="en-US" smtClean="0"/>
              <a:pPr eaLnBrk="1" hangingPunct="1">
                <a:spcBef>
                  <a:spcPct val="0"/>
                </a:spcBef>
              </a:pPr>
              <a:t>19</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will cover: (read slide)</a:t>
            </a:r>
            <a:endParaRPr lang="en-US" dirty="0"/>
          </a:p>
        </p:txBody>
      </p:sp>
      <p:sp>
        <p:nvSpPr>
          <p:cNvPr id="4" name="Slide Number Placeholder 3"/>
          <p:cNvSpPr>
            <a:spLocks noGrp="1"/>
          </p:cNvSpPr>
          <p:nvPr>
            <p:ph type="sldNum" sz="quarter" idx="10"/>
          </p:nvPr>
        </p:nvSpPr>
        <p:spPr/>
        <p:txBody>
          <a:bodyPr/>
          <a:lstStyle/>
          <a:p>
            <a:pPr>
              <a:defRPr/>
            </a:pPr>
            <a:fld id="{2DF85D89-E8C3-406B-86E2-BC1F9EC69789}" type="slidenum">
              <a:rPr lang="en-US" smtClean="0"/>
              <a:pPr>
                <a:defRPr/>
              </a:pPr>
              <a:t>2</a:t>
            </a:fld>
            <a:endParaRPr lang="en-US"/>
          </a:p>
        </p:txBody>
      </p:sp>
    </p:spTree>
    <p:extLst>
      <p:ext uri="{BB962C8B-B14F-4D97-AF65-F5344CB8AC3E}">
        <p14:creationId xmlns:p14="http://schemas.microsoft.com/office/powerpoint/2010/main" xmlns="" val="194296651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637B95C0-BD02-4BAF-AA4B-BE33D295EE3E}" type="slidenum">
              <a:rPr lang="en-US" altLang="en-US" smtClean="0"/>
              <a:pPr eaLnBrk="1" hangingPunct="1">
                <a:spcBef>
                  <a:spcPct val="0"/>
                </a:spcBef>
              </a:pPr>
              <a:t>20</a:t>
            </a:fld>
            <a:endParaRPr lang="en-US" altLang="en-US" smtClean="0"/>
          </a:p>
        </p:txBody>
      </p:sp>
      <p:sp>
        <p:nvSpPr>
          <p:cNvPr id="59395" name="Rectangle 2"/>
          <p:cNvSpPr>
            <a:spLocks noGrp="1" noRot="1" noChangeAspect="1" noChangeArrowheads="1" noTextEdit="1"/>
          </p:cNvSpPr>
          <p:nvPr>
            <p:ph type="sldImg"/>
          </p:nvPr>
        </p:nvSpPr>
        <p:spPr>
          <a:ln/>
        </p:spPr>
      </p:sp>
      <p:sp>
        <p:nvSpPr>
          <p:cNvPr id="59396"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The fixed partial denture is the surgical procedure to correct the condition of a missing tooth. This is only one small part of the patient treatment or management. The tooth may be missing for a number of different reasons and it is essential to the care of your patient that you have a good understanding of the reasons for tooth loss so that, when applicable, you can provide long term management that will prevent this condition from re-occurring.</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A3960D1-B00C-421A-9B92-69419A6C2E7B}" type="slidenum">
              <a:rPr lang="en-US" altLang="en-US" smtClean="0"/>
              <a:pPr eaLnBrk="1" hangingPunct="1">
                <a:spcBef>
                  <a:spcPct val="0"/>
                </a:spcBef>
              </a:pPr>
              <a:t>21</a:t>
            </a:fld>
            <a:endParaRPr lang="en-US" altLang="en-US" smtClean="0"/>
          </a:p>
        </p:txBody>
      </p:sp>
      <p:sp>
        <p:nvSpPr>
          <p:cNvPr id="61443" name="Rectangle 2"/>
          <p:cNvSpPr>
            <a:spLocks noGrp="1" noRot="1" noChangeAspect="1" noChangeArrowheads="1" noTextEdit="1"/>
          </p:cNvSpPr>
          <p:nvPr>
            <p:ph type="sldImg"/>
          </p:nvPr>
        </p:nvSpPr>
        <p:spPr>
          <a:ln/>
        </p:spPr>
      </p:sp>
      <p:sp>
        <p:nvSpPr>
          <p:cNvPr id="61444"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A</a:t>
            </a:r>
            <a:r>
              <a:rPr lang="en-US" altLang="en-US" baseline="0" dirty="0" smtClean="0"/>
              <a:t> crucial part of the intake interview is to understand the patient’s expectations. Do they expect the FDP to look exactly like the missing tooth? This is a challenging task that requires joint treatment with periodontists who may need to add soft tissue. Do they have an existing FDP? Why did that one fail? Can I ensure that the next one will last longer? How much do they show when they smile? How healthy are the potential abutments? All of these are questions that you need to address. </a:t>
            </a:r>
            <a:endParaRPr lang="en-US" altLang="en-US" dirty="0" smtClean="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C81F406-9D2F-48EB-A584-AAE9B9C2154E}" type="slidenum">
              <a:rPr lang="en-US" altLang="en-US" smtClean="0"/>
              <a:pPr eaLnBrk="1" hangingPunct="1">
                <a:spcBef>
                  <a:spcPct val="0"/>
                </a:spcBef>
              </a:pPr>
              <a:t>22</a:t>
            </a:fld>
            <a:endParaRPr lang="en-US" altLang="en-US" smtClean="0"/>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A patient who requires replacement of the anterior teeth and who has a low smile line will have fewer esthetic challenges than the patient with a high smile line.</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FF8BF64-2CDD-4C94-96AB-3CE8C91ACDF5}" type="slidenum">
              <a:rPr lang="en-US" altLang="en-US" smtClean="0"/>
              <a:pPr eaLnBrk="1" hangingPunct="1">
                <a:spcBef>
                  <a:spcPct val="0"/>
                </a:spcBef>
              </a:pPr>
              <a:t>23</a:t>
            </a:fld>
            <a:endParaRPr lang="en-US" altLang="en-US" smtClean="0"/>
          </a:p>
        </p:txBody>
      </p:sp>
      <p:sp>
        <p:nvSpPr>
          <p:cNvPr id="63491" name="Rectangle 2"/>
          <p:cNvSpPr>
            <a:spLocks noGrp="1" noRot="1" noChangeAspect="1" noChangeArrowheads="1" noTextEdit="1"/>
          </p:cNvSpPr>
          <p:nvPr>
            <p:ph type="sldImg"/>
          </p:nvPr>
        </p:nvSpPr>
        <p:spPr>
          <a:ln/>
        </p:spPr>
      </p:sp>
      <p:sp>
        <p:nvSpPr>
          <p:cNvPr id="63492"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This patient has a high smile line and very thin tissue. (Use a perio probe to evaluate the tissue thickness; if you can see the black color of the tip, the tissue is thin). Margins of the restorations may become visible. Any recession or discrepancies in the gingival contours will be very apparent. Tooth replacement is a very challenging process in this patient and needs to be very carefully planned.</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1F9A817-D45C-48A0-924F-9746EE024F82}" type="slidenum">
              <a:rPr lang="en-US" altLang="en-US" smtClean="0"/>
              <a:pPr eaLnBrk="1" hangingPunct="1">
                <a:spcBef>
                  <a:spcPct val="0"/>
                </a:spcBef>
              </a:pPr>
              <a:t>24</a:t>
            </a:fld>
            <a:endParaRPr lang="en-US" altLang="en-US" smtClean="0"/>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Notice the architecture of the gingival tissues. Asymmetry is very apparent to even the untrained eye. The height of the gingival tissue is pleasing if the cuspid and central incisor gingival margins are even and the gingival margin of the laterals are positioned more coronally, and if there is symmetry.</a:t>
            </a: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B6DB52B9-F194-4766-BD98-12CF9AED9F97}" type="slidenum">
              <a:rPr lang="en-US" altLang="en-US" smtClean="0"/>
              <a:pPr eaLnBrk="1" hangingPunct="1">
                <a:spcBef>
                  <a:spcPct val="0"/>
                </a:spcBef>
              </a:pPr>
              <a:t>25</a:t>
            </a:fld>
            <a:endParaRPr lang="en-US" altLang="en-US" smtClean="0"/>
          </a:p>
        </p:txBody>
      </p:sp>
      <p:sp>
        <p:nvSpPr>
          <p:cNvPr id="65539" name="Rectangle 2"/>
          <p:cNvSpPr>
            <a:spLocks noGrp="1" noRot="1" noChangeAspect="1" noChangeArrowheads="1" noTextEdit="1"/>
          </p:cNvSpPr>
          <p:nvPr>
            <p:ph type="sldImg"/>
          </p:nvPr>
        </p:nvSpPr>
        <p:spPr>
          <a:ln/>
        </p:spPr>
      </p:sp>
      <p:sp>
        <p:nvSpPr>
          <p:cNvPr id="65540"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Where extraction has taken place and there is gingival recession, if the patient has a high smile line, the esthetics can often not be reconstructed by tooth replacement only. This might be a patient that you would consider referring to a specialist for care.</a:t>
            </a: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1C9A206-6239-4B6B-810A-DDDE9EDF621A}" type="slidenum">
              <a:rPr lang="en-US" altLang="en-US" smtClean="0"/>
              <a:pPr eaLnBrk="1" hangingPunct="1">
                <a:spcBef>
                  <a:spcPct val="0"/>
                </a:spcBef>
              </a:pPr>
              <a:t>26</a:t>
            </a:fld>
            <a:endParaRPr lang="en-US" altLang="en-US" smtClean="0"/>
          </a:p>
        </p:txBody>
      </p:sp>
      <p:sp>
        <p:nvSpPr>
          <p:cNvPr id="67587" name="Rectangle 2"/>
          <p:cNvSpPr>
            <a:spLocks noGrp="1" noRot="1" noChangeAspect="1" noChangeArrowheads="1" noTextEdit="1"/>
          </p:cNvSpPr>
          <p:nvPr>
            <p:ph type="sldImg"/>
          </p:nvPr>
        </p:nvSpPr>
        <p:spPr>
          <a:ln/>
        </p:spPr>
      </p:sp>
      <p:sp>
        <p:nvSpPr>
          <p:cNvPr id="67588"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The patient needs to be disease free and well maintained prior to treatment planning for a fixed partial denture. It</a:t>
            </a:r>
            <a:r>
              <a:rPr lang="en-US" altLang="en-US" baseline="0" dirty="0" smtClean="0"/>
              <a:t> would be ill-advised to proceed with FDP 8-X-10 while ignoring the rest of the mouth. Do not do this. </a:t>
            </a:r>
            <a:endParaRPr lang="en-US" altLang="en-US" dirty="0" smtClean="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C06E1B-FDD6-4872-954B-F5BDBF0D3218}" type="slidenum">
              <a:rPr lang="en-US" altLang="en-US" smtClean="0"/>
              <a:pPr eaLnBrk="1" hangingPunct="1">
                <a:spcBef>
                  <a:spcPct val="0"/>
                </a:spcBef>
              </a:pPr>
              <a:t>27</a:t>
            </a:fld>
            <a:endParaRPr lang="en-US" altLang="en-US" smtClean="0"/>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If you suspect erosion, refer</a:t>
            </a:r>
            <a:r>
              <a:rPr lang="en-US" altLang="en-US" baseline="0" dirty="0" smtClean="0"/>
              <a:t> the patient to his MD to evaluate the etiology of the acid erosion, and evaluation for possible Barrett’s esophagus. </a:t>
            </a:r>
          </a:p>
          <a:p>
            <a:pPr eaLnBrk="1" hangingPunct="1"/>
            <a:r>
              <a:rPr lang="en-US" altLang="en-US" dirty="0" smtClean="0"/>
              <a:t>Attrition and </a:t>
            </a:r>
            <a:r>
              <a:rPr lang="en-US" altLang="en-US" dirty="0" err="1" smtClean="0"/>
              <a:t>abfraction</a:t>
            </a:r>
            <a:r>
              <a:rPr lang="en-US" altLang="en-US" dirty="0" smtClean="0"/>
              <a:t> may be indications of high occlusal loading, and counseling and a night guard may be indicated. </a:t>
            </a:r>
          </a:p>
          <a:p>
            <a:pPr eaLnBrk="1" hangingPunct="1"/>
            <a:r>
              <a:rPr lang="en-US" altLang="en-US" dirty="0" smtClean="0"/>
              <a:t>Abrasion may be diagnosed and advice given to the patient. </a:t>
            </a:r>
          </a:p>
          <a:p>
            <a:pPr eaLnBrk="1" hangingPunct="1"/>
            <a:r>
              <a:rPr lang="en-US" altLang="en-US" dirty="0" smtClean="0"/>
              <a:t>All of these processes can ultimately become extremely destructive (especially if there is erosion plus on of the other conditions). Tooth restorability needs to be evaluated.</a:t>
            </a: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8D342D4-525A-4A06-856B-0D3CA8508F0B}" type="slidenum">
              <a:rPr lang="en-US" altLang="en-US" smtClean="0"/>
              <a:pPr eaLnBrk="1" hangingPunct="1">
                <a:spcBef>
                  <a:spcPct val="0"/>
                </a:spcBef>
              </a:pPr>
              <a:t>28</a:t>
            </a:fld>
            <a:endParaRPr lang="en-US" altLang="en-US" smtClean="0"/>
          </a:p>
        </p:txBody>
      </p:sp>
      <p:sp>
        <p:nvSpPr>
          <p:cNvPr id="69635" name="Rectangle 2"/>
          <p:cNvSpPr>
            <a:spLocks noGrp="1" noRot="1" noChangeAspect="1" noChangeArrowheads="1" noTextEdit="1"/>
          </p:cNvSpPr>
          <p:nvPr>
            <p:ph type="sldImg"/>
          </p:nvPr>
        </p:nvSpPr>
        <p:spPr>
          <a:ln/>
        </p:spPr>
      </p:sp>
      <p:sp>
        <p:nvSpPr>
          <p:cNvPr id="69636"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Not all occlusal factors will be covered here, but do make a note of the patients guidance. If you are replacing a tooth you need to ensure that you do not introduce occlusal factors that will be detrimental to the patient. Patients are selected for the </a:t>
            </a:r>
            <a:r>
              <a:rPr lang="en-US" altLang="en-US" dirty="0" err="1" smtClean="0"/>
              <a:t>predoctoral</a:t>
            </a:r>
            <a:r>
              <a:rPr lang="en-US" altLang="en-US" dirty="0" smtClean="0"/>
              <a:t> program based on the lack of necessity to alter the occlusion. It is critical that any prosthesis delivered to the patient conforms to their existing occlusion.  In protrusion and lateral excursion, only the anterior teeth should contact and healthy </a:t>
            </a:r>
            <a:r>
              <a:rPr lang="en-US" altLang="en-US" dirty="0" err="1" smtClean="0"/>
              <a:t>cuspids</a:t>
            </a:r>
            <a:r>
              <a:rPr lang="en-US" altLang="en-US" dirty="0" smtClean="0"/>
              <a:t> can provide a significant protection for the posterior teeth. Further reading is essential to an understanding of this.</a:t>
            </a: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240E3853-EE92-4880-AAAD-D6BD3EBD3549}" type="slidenum">
              <a:rPr lang="en-US" altLang="en-US" smtClean="0"/>
              <a:pPr eaLnBrk="1" hangingPunct="1">
                <a:spcBef>
                  <a:spcPct val="0"/>
                </a:spcBef>
              </a:pPr>
              <a:t>29</a:t>
            </a:fld>
            <a:endParaRPr lang="en-US" altLang="en-US" smtClean="0"/>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Ante’s “Law” was written in 1926. It was not scientifically derived and it is a guide, not a law. There are situations where teeth are restored with the crown being much longer than the root (</a:t>
            </a:r>
            <a:r>
              <a:rPr lang="en-US" altLang="en-US" dirty="0" err="1" smtClean="0"/>
              <a:t>ie</a:t>
            </a:r>
            <a:r>
              <a:rPr lang="en-US" altLang="en-US" dirty="0" smtClean="0"/>
              <a:t>.</a:t>
            </a:r>
            <a:r>
              <a:rPr lang="en-US" altLang="en-US" baseline="0" dirty="0" smtClean="0"/>
              <a:t> The crown to root ratio</a:t>
            </a:r>
            <a:r>
              <a:rPr lang="en-US" altLang="en-US" dirty="0" smtClean="0"/>
              <a:t> is large, or a “poor” ratio)</a:t>
            </a:r>
          </a:p>
          <a:p>
            <a:pPr eaLnBrk="1" hangingPunct="1"/>
            <a:r>
              <a:rPr lang="en-US" altLang="en-US" dirty="0" smtClean="0"/>
              <a:t>So,</a:t>
            </a:r>
            <a:r>
              <a:rPr lang="en-US" altLang="en-US" baseline="0" dirty="0" smtClean="0"/>
              <a:t> the </a:t>
            </a:r>
            <a:r>
              <a:rPr lang="en-US" altLang="en-US" dirty="0" smtClean="0"/>
              <a:t>further the treatment moves away</a:t>
            </a:r>
            <a:r>
              <a:rPr lang="en-US" altLang="en-US" baseline="0" dirty="0" smtClean="0"/>
              <a:t> from this principle</a:t>
            </a:r>
            <a:r>
              <a:rPr lang="en-US" altLang="en-US" dirty="0" smtClean="0"/>
              <a:t>, the less predictable the treatment.</a:t>
            </a:r>
          </a:p>
          <a:p>
            <a:pPr eaLnBrk="1" hangingPunct="1"/>
            <a:r>
              <a:rPr lang="en-US" altLang="en-US" dirty="0" smtClean="0"/>
              <a:t>In the </a:t>
            </a:r>
            <a:r>
              <a:rPr lang="en-US" altLang="en-US" dirty="0" err="1" smtClean="0"/>
              <a:t>predoctoral</a:t>
            </a:r>
            <a:r>
              <a:rPr lang="en-US" altLang="en-US" dirty="0" smtClean="0"/>
              <a:t> program, it is likely that you will follow this guide most of the time.</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Image Placeholder 1"/>
          <p:cNvSpPr>
            <a:spLocks noGrp="1" noRot="1" noChangeAspect="1" noTextEdit="1"/>
          </p:cNvSpPr>
          <p:nvPr>
            <p:ph type="sldImg"/>
          </p:nvPr>
        </p:nvSpPr>
        <p:spPr>
          <a:ln/>
        </p:spPr>
      </p:sp>
      <p:sp>
        <p:nvSpPr>
          <p:cNvPr id="40963"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In order to prepare for fixed dental prosthesis (FDP)</a:t>
            </a:r>
            <a:r>
              <a:rPr lang="en-US" altLang="en-US" baseline="0" dirty="0" smtClean="0"/>
              <a:t> </a:t>
            </a:r>
            <a:r>
              <a:rPr lang="en-US" altLang="en-US" dirty="0" smtClean="0"/>
              <a:t>treatment planning, you need to have completed the following:</a:t>
            </a:r>
          </a:p>
          <a:p>
            <a:pPr eaLnBrk="1" hangingPunct="1"/>
            <a:r>
              <a:rPr lang="en-US" altLang="en-US" dirty="0" smtClean="0"/>
              <a:t>Complete History, Examination, Radiographs, mounted casts and the gathering of any other information you may need (</a:t>
            </a:r>
            <a:r>
              <a:rPr lang="en-US" altLang="en-US" dirty="0" err="1" smtClean="0"/>
              <a:t>eg</a:t>
            </a:r>
            <a:r>
              <a:rPr lang="en-US" altLang="en-US" dirty="0" smtClean="0"/>
              <a:t>. Endo testing). For an anterior case, photos are very important so you have documentation of the esthetics the patient had before you start irreversible treatment. After gathering all the relevant information, you will be in a position to make a diagnosis of the different conditions, prior to selecting treatment planning options.</a:t>
            </a:r>
          </a:p>
          <a:p>
            <a:endParaRPr lang="en-US" altLang="en-US" dirty="0" smtClean="0"/>
          </a:p>
        </p:txBody>
      </p:sp>
      <p:sp>
        <p:nvSpPr>
          <p:cNvPr id="40964"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276A74-CA17-475A-9785-A3725AB546C6}" type="slidenum">
              <a:rPr lang="en-US" altLang="en-US" smtClean="0"/>
              <a:pPr eaLnBrk="1" hangingPunct="1">
                <a:spcBef>
                  <a:spcPct val="0"/>
                </a:spcBef>
              </a:pPr>
              <a:t>3</a:t>
            </a:fld>
            <a:endParaRPr lang="en-US" altLang="en-US" smtClean="0"/>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F7F77769-5520-4EA2-A0D0-DB6D3780C0C1}" type="slidenum">
              <a:rPr lang="en-US" altLang="en-US" smtClean="0"/>
              <a:pPr eaLnBrk="1" hangingPunct="1">
                <a:spcBef>
                  <a:spcPct val="0"/>
                </a:spcBef>
              </a:pPr>
              <a:t>30</a:t>
            </a:fld>
            <a:endParaRPr lang="en-US" altLang="en-US" smtClean="0"/>
          </a:p>
        </p:txBody>
      </p:sp>
      <p:sp>
        <p:nvSpPr>
          <p:cNvPr id="71683" name="Rectangle 2"/>
          <p:cNvSpPr>
            <a:spLocks noGrp="1" noRot="1" noChangeAspect="1" noChangeArrowheads="1" noTextEdit="1"/>
          </p:cNvSpPr>
          <p:nvPr>
            <p:ph type="sldImg"/>
          </p:nvPr>
        </p:nvSpPr>
        <p:spPr>
          <a:ln/>
        </p:spPr>
      </p:sp>
      <p:sp>
        <p:nvSpPr>
          <p:cNvPr id="71684"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algn="l" eaLnBrk="1" hangingPunct="1">
              <a:spcBef>
                <a:spcPct val="50000"/>
              </a:spcBef>
              <a:buFontTx/>
              <a:buNone/>
            </a:pPr>
            <a:r>
              <a:rPr lang="en-US" altLang="en-US" sz="1200" kern="1200" dirty="0" smtClean="0">
                <a:solidFill>
                  <a:schemeClr val="tx1"/>
                </a:solidFill>
                <a:latin typeface="Arial" charset="0"/>
                <a:ea typeface="+mn-ea"/>
                <a:cs typeface="+mn-cs"/>
              </a:rPr>
              <a:t>Inadequate inter-arch space for restoration creates short connectors may lead to fracture of the FDP</a:t>
            </a:r>
          </a:p>
          <a:p>
            <a:pPr algn="l" eaLnBrk="1" hangingPunct="1">
              <a:spcBef>
                <a:spcPct val="50000"/>
              </a:spcBef>
              <a:buFontTx/>
              <a:buNone/>
            </a:pPr>
            <a:r>
              <a:rPr lang="en-US" altLang="en-US" sz="1200" kern="1200" dirty="0" smtClean="0">
                <a:solidFill>
                  <a:schemeClr val="tx1"/>
                </a:solidFill>
                <a:latin typeface="Arial" charset="0"/>
                <a:ea typeface="+mn-ea"/>
                <a:cs typeface="+mn-cs"/>
              </a:rPr>
              <a:t>Uneven occlusal plane leads to non-working side contacts instead of anterior guidance.</a:t>
            </a:r>
          </a:p>
          <a:p>
            <a:pPr algn="l" eaLnBrk="1" hangingPunct="1">
              <a:spcBef>
                <a:spcPct val="50000"/>
              </a:spcBef>
              <a:buFontTx/>
              <a:buNone/>
            </a:pPr>
            <a:endParaRPr lang="en-US" altLang="en-US" sz="1200" kern="1200" dirty="0" smtClean="0">
              <a:solidFill>
                <a:schemeClr val="tx1"/>
              </a:solidFill>
              <a:latin typeface="Arial" charset="0"/>
              <a:ea typeface="+mn-ea"/>
              <a:cs typeface="+mn-cs"/>
            </a:endParaRPr>
          </a:p>
          <a:p>
            <a:pPr eaLnBrk="1" hangingPunct="1"/>
            <a:r>
              <a:rPr lang="en-US" altLang="en-US" dirty="0" smtClean="0"/>
              <a:t>If tooth structure is not replaced as it is lost, the opposing teeth supra-erupt into the available space and lead to more complex treatment planning. It is critical that casts are mounted for these patients to help with treatment planning.</a:t>
            </a: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90A8C0C5-7CE5-4BCB-BA38-E79676D46ECE}" type="slidenum">
              <a:rPr lang="en-US" altLang="en-US" smtClean="0"/>
              <a:pPr eaLnBrk="1" hangingPunct="1">
                <a:spcBef>
                  <a:spcPct val="0"/>
                </a:spcBef>
              </a:pPr>
              <a:t>31</a:t>
            </a:fld>
            <a:endParaRPr lang="en-US" altLang="en-US" smtClean="0"/>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For simple fixed partial denture patients, it is important that you plan out the design of the final prosthesis at the time of treatment planning, </a:t>
            </a:r>
            <a:r>
              <a:rPr lang="en-US" altLang="en-US" dirty="0" err="1" smtClean="0"/>
              <a:t>ie</a:t>
            </a:r>
            <a:r>
              <a:rPr lang="en-US" altLang="en-US" dirty="0" smtClean="0"/>
              <a:t>. at Phase I (or the end of phase I). For margins that are not visible, the unnecessary destruction of tooth structure can be avoided by placing metal margins. Chapter 19 of Contemporary Prosthodontics by </a:t>
            </a:r>
            <a:r>
              <a:rPr lang="en-US" altLang="en-US" dirty="0" err="1" smtClean="0"/>
              <a:t>Rosenstiel</a:t>
            </a:r>
            <a:r>
              <a:rPr lang="en-US" altLang="en-US" dirty="0" smtClean="0"/>
              <a:t> is essential reading.</a:t>
            </a: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1B87D31-EC48-4E39-B072-0205722AF2BA}" type="slidenum">
              <a:rPr lang="en-US" altLang="en-US" smtClean="0"/>
              <a:pPr eaLnBrk="1" hangingPunct="1">
                <a:spcBef>
                  <a:spcPct val="0"/>
                </a:spcBef>
              </a:pPr>
              <a:t>32</a:t>
            </a:fld>
            <a:endParaRPr lang="en-US" altLang="en-US" smtClean="0"/>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Pontic design is essential and this should also be planned at Phase I. Surgical procedures to either build out the </a:t>
            </a:r>
            <a:r>
              <a:rPr lang="en-US" altLang="en-US" dirty="0" err="1" smtClean="0"/>
              <a:t>pontic</a:t>
            </a:r>
            <a:r>
              <a:rPr lang="en-US" altLang="en-US" dirty="0" smtClean="0"/>
              <a:t> site, or reduce redundant tissue may be necessary, followed by a phase of healing. Proper planning will allow you to quote your patient appropriately and save healing time.</a:t>
            </a:r>
          </a:p>
          <a:p>
            <a:pPr eaLnBrk="1" hangingPunct="1"/>
            <a:endParaRPr lang="en-US" altLang="en-US" dirty="0" smtClean="0"/>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09F1688F-7F0A-4E08-9852-F0840749702E}" type="slidenum">
              <a:rPr lang="en-US" altLang="en-US" smtClean="0"/>
              <a:pPr eaLnBrk="1" hangingPunct="1">
                <a:spcBef>
                  <a:spcPct val="0"/>
                </a:spcBef>
              </a:pPr>
              <a:t>33</a:t>
            </a:fld>
            <a:endParaRPr lang="en-US" altLang="en-US" smtClean="0"/>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Consider the alternatives to fixed dental prosthesis treatment and the advantages of disadvantages of each. This information needs to be provided to the patient prior to making restorative decisions. These are covered in the lecture called “Decision Making on Restorability”</a:t>
            </a: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C344C2AD-7933-4E66-B6FE-B517F3736FBB}" type="slidenum">
              <a:rPr lang="en-US" altLang="en-US" smtClean="0"/>
              <a:pPr eaLnBrk="1" hangingPunct="1">
                <a:spcBef>
                  <a:spcPct val="0"/>
                </a:spcBef>
              </a:pPr>
              <a:t>34</a:t>
            </a:fld>
            <a:endParaRPr lang="en-US" altLang="en-US" smtClean="0"/>
          </a:p>
        </p:txBody>
      </p:sp>
      <p:sp>
        <p:nvSpPr>
          <p:cNvPr id="75779" name="Rectangle 2"/>
          <p:cNvSpPr>
            <a:spLocks noGrp="1" noRot="1" noChangeAspect="1" noChangeArrowheads="1" noTextEdit="1"/>
          </p:cNvSpPr>
          <p:nvPr>
            <p:ph type="sldImg"/>
          </p:nvPr>
        </p:nvSpPr>
        <p:spPr>
          <a:ln/>
        </p:spPr>
      </p:sp>
      <p:sp>
        <p:nvSpPr>
          <p:cNvPr id="75780"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A brief review: accurate data gathering prior to diagnosis and treatment planning, including appropriate radiographs and mounted casts. Plan out the treatment including the design of the prosthesis at phase I (or the end of phase I). This is BEFORE any permanent restorations have been placed. Use the check list to help you to avoid unanticipated conditions that may lead to failure. Long term management of the patient is essential and needs to be appropriate for that patient. Make sure that you understand the risks, benefits and alternatives to the different treatment options and that these are presented to and documented with the patient.</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r>
              <a:rPr lang="en-US" altLang="en-US" dirty="0" smtClean="0"/>
              <a:t>There are four options for an edentulous space. Implants, FDP, RPD or do nothing. Patients need to be aware of all the options before proceeding with one. </a:t>
            </a:r>
          </a:p>
          <a:p>
            <a:r>
              <a:rPr lang="en-US" altLang="en-US" dirty="0" smtClean="0"/>
              <a:t>However, it is very important to write down the patient’s chief concern, take a full history of present illness (HPI), and DO NOT discuss any treatment options prior to gathering your data. If a patient keeps asking if you can do a bridge for them, kindly tell them that you need to complete the examination, and do the proper diagnosis before presenting a treatment plan. It is important during a COE not to discuss treatment options before your faculty has checked your findings. </a:t>
            </a:r>
          </a:p>
        </p:txBody>
      </p:sp>
      <p:sp>
        <p:nvSpPr>
          <p:cNvPr id="41988" name="Slide Number Placeholder 3"/>
          <p:cNvSpPr>
            <a:spLocks noGrp="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16008FAC-9EE4-407D-A145-8DB170F37AD4}" type="slidenum">
              <a:rPr lang="en-US" altLang="en-US" smtClean="0"/>
              <a:pPr eaLnBrk="1" hangingPunct="1">
                <a:spcBef>
                  <a:spcPct val="0"/>
                </a:spcBef>
              </a:pPr>
              <a:t>4</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AAA4B7F-ECCA-42C0-8436-B4A96AB7F579}" type="slidenum">
              <a:rPr lang="en-US" altLang="en-US" smtClean="0"/>
              <a:pPr eaLnBrk="1" hangingPunct="1">
                <a:spcBef>
                  <a:spcPct val="0"/>
                </a:spcBef>
              </a:pPr>
              <a:t>5</a:t>
            </a:fld>
            <a:endParaRPr lang="en-US" altLang="en-US" smtClean="0"/>
          </a:p>
        </p:txBody>
      </p:sp>
      <p:sp>
        <p:nvSpPr>
          <p:cNvPr id="45059" name="Rectangle 2"/>
          <p:cNvSpPr>
            <a:spLocks noGrp="1" noRot="1" noChangeAspect="1" noChangeArrowheads="1" noTextEdit="1"/>
          </p:cNvSpPr>
          <p:nvPr>
            <p:ph type="sldImg"/>
          </p:nvPr>
        </p:nvSpPr>
        <p:spPr>
          <a:ln/>
        </p:spPr>
      </p:sp>
      <p:sp>
        <p:nvSpPr>
          <p:cNvPr id="45060"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This simple classification system assists in the determination of the complexity of the case. There are three factors evaluated for their acceptability: hard tissue, </a:t>
            </a:r>
            <a:r>
              <a:rPr lang="en-US" altLang="en-US" dirty="0" err="1" smtClean="0"/>
              <a:t>perio</a:t>
            </a:r>
            <a:r>
              <a:rPr lang="en-US" altLang="en-US" dirty="0" smtClean="0"/>
              <a:t> and occlusion. Type I and II are simple, meaning there is a problem with the teeth (caries), but </a:t>
            </a:r>
            <a:r>
              <a:rPr lang="en-US" altLang="en-US" dirty="0" err="1" smtClean="0"/>
              <a:t>perio</a:t>
            </a:r>
            <a:r>
              <a:rPr lang="en-US" altLang="en-US" dirty="0" smtClean="0"/>
              <a:t> and occlusion are satisfactory, so you can proceed with intra- and extra-coronal restorations. You do not alter </a:t>
            </a:r>
            <a:r>
              <a:rPr lang="en-US" altLang="en-US" dirty="0" err="1" smtClean="0"/>
              <a:t>perio</a:t>
            </a:r>
            <a:r>
              <a:rPr lang="en-US" altLang="en-US" dirty="0" smtClean="0"/>
              <a:t> or occlusal plane in a L&amp;S I or II. L&amp;S I and II patients are treated to MIP.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58DCEA-9AE5-4F71-80A1-D5969EF60C3A}" type="slidenum">
              <a:rPr lang="en-US" altLang="en-US" smtClean="0"/>
              <a:pPr eaLnBrk="1" hangingPunct="1">
                <a:spcBef>
                  <a:spcPct val="0"/>
                </a:spcBef>
              </a:pPr>
              <a:t>6</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58DCEA-9AE5-4F71-80A1-D5969EF60C3A}" type="slidenum">
              <a:rPr lang="en-US" altLang="en-US" smtClean="0"/>
              <a:pPr eaLnBrk="1" hangingPunct="1">
                <a:spcBef>
                  <a:spcPct val="0"/>
                </a:spcBef>
              </a:pPr>
              <a:t>7</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7358DCEA-9AE5-4F71-80A1-D5969EF60C3A}" type="slidenum">
              <a:rPr lang="en-US" altLang="en-US" smtClean="0"/>
              <a:pPr eaLnBrk="1" hangingPunct="1">
                <a:spcBef>
                  <a:spcPct val="0"/>
                </a:spcBef>
              </a:pPr>
              <a:t>8</a:t>
            </a:fld>
            <a:endParaRPr lang="en-US" altLang="en-US" smtClean="0"/>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smtClean="0"/>
              <a:t>Type III patients often require a full mouth rehabilitation and interdisciplinary care in order to treat them. The occlusion is unacceptable. In order to treat a L&amp;S III, you have to change at least one entire arch (either with fixed or a complete denture). You must treat the patient to CR in a L&amp;S III. They have significant occlusal problems and often heavy loading (primary occlusal trauma). The only L&amp;S III patients that pre-doc students can treat are complete denture patients.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7"/>
          <p:cNvSpPr>
            <a:spLocks noGrp="1" noChangeArrowheads="1"/>
          </p:cNvSpPr>
          <p:nvPr>
            <p:ph type="sldNum" sz="quarter" idx="5"/>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lvl1pPr eaLnBrk="0" hangingPunct="0">
              <a:spcBef>
                <a:spcPct val="30000"/>
              </a:spcBef>
              <a:defRPr sz="1200">
                <a:solidFill>
                  <a:schemeClr val="tx1"/>
                </a:solidFill>
                <a:latin typeface="Arial" charset="0"/>
              </a:defRPr>
            </a:lvl1pPr>
            <a:lvl2pPr marL="742950" indent="-285750" eaLnBrk="0" hangingPunct="0">
              <a:spcBef>
                <a:spcPct val="30000"/>
              </a:spcBef>
              <a:defRPr sz="1200">
                <a:solidFill>
                  <a:schemeClr val="tx1"/>
                </a:solidFill>
                <a:latin typeface="Arial" charset="0"/>
              </a:defRPr>
            </a:lvl2pPr>
            <a:lvl3pPr marL="1143000" indent="-228600" eaLnBrk="0" hangingPunct="0">
              <a:spcBef>
                <a:spcPct val="30000"/>
              </a:spcBef>
              <a:defRPr sz="1200">
                <a:solidFill>
                  <a:schemeClr val="tx1"/>
                </a:solidFill>
                <a:latin typeface="Arial" charset="0"/>
              </a:defRPr>
            </a:lvl3pPr>
            <a:lvl4pPr marL="1600200" indent="-228600" eaLnBrk="0" hangingPunct="0">
              <a:spcBef>
                <a:spcPct val="30000"/>
              </a:spcBef>
              <a:defRPr sz="1200">
                <a:solidFill>
                  <a:schemeClr val="tx1"/>
                </a:solidFill>
                <a:latin typeface="Arial" charset="0"/>
              </a:defRPr>
            </a:lvl4pPr>
            <a:lvl5pPr marL="2057400" indent="-228600" eaLnBrk="0" hangingPunct="0">
              <a:spcBef>
                <a:spcPct val="30000"/>
              </a:spcBef>
              <a:defRPr sz="1200">
                <a:solidFill>
                  <a:schemeClr val="tx1"/>
                </a:solidFill>
                <a:latin typeface="Arial" charset="0"/>
              </a:defRPr>
            </a:lvl5pPr>
            <a:lvl6pPr marL="2514600" indent="-228600" eaLnBrk="0" fontAlgn="base" hangingPunct="0">
              <a:spcBef>
                <a:spcPct val="30000"/>
              </a:spcBef>
              <a:spcAft>
                <a:spcPct val="0"/>
              </a:spcAft>
              <a:defRPr sz="1200">
                <a:solidFill>
                  <a:schemeClr val="tx1"/>
                </a:solidFill>
                <a:latin typeface="Arial" charset="0"/>
              </a:defRPr>
            </a:lvl6pPr>
            <a:lvl7pPr marL="2971800" indent="-228600" eaLnBrk="0" fontAlgn="base" hangingPunct="0">
              <a:spcBef>
                <a:spcPct val="30000"/>
              </a:spcBef>
              <a:spcAft>
                <a:spcPct val="0"/>
              </a:spcAft>
              <a:defRPr sz="1200">
                <a:solidFill>
                  <a:schemeClr val="tx1"/>
                </a:solidFill>
                <a:latin typeface="Arial" charset="0"/>
              </a:defRPr>
            </a:lvl7pPr>
            <a:lvl8pPr marL="3429000" indent="-228600" eaLnBrk="0" fontAlgn="base" hangingPunct="0">
              <a:spcBef>
                <a:spcPct val="30000"/>
              </a:spcBef>
              <a:spcAft>
                <a:spcPct val="0"/>
              </a:spcAft>
              <a:defRPr sz="1200">
                <a:solidFill>
                  <a:schemeClr val="tx1"/>
                </a:solidFill>
                <a:latin typeface="Arial" charset="0"/>
              </a:defRPr>
            </a:lvl8pPr>
            <a:lvl9pPr marL="3886200" indent="-228600"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4083A061-08B0-4A7E-97BE-EA337ACBBC65}" type="slidenum">
              <a:rPr lang="en-US" altLang="en-US" smtClean="0"/>
              <a:pPr eaLnBrk="1" hangingPunct="1">
                <a:spcBef>
                  <a:spcPct val="0"/>
                </a:spcBef>
              </a:pPr>
              <a:t>9</a:t>
            </a:fld>
            <a:endParaRPr lang="en-US" altLang="en-US" smtClean="0"/>
          </a:p>
        </p:txBody>
      </p:sp>
      <p:sp>
        <p:nvSpPr>
          <p:cNvPr id="47107" name="Rectangle 2"/>
          <p:cNvSpPr>
            <a:spLocks noGrp="1" noRot="1" noChangeAspect="1" noChangeArrowheads="1" noTextEdit="1"/>
          </p:cNvSpPr>
          <p:nvPr>
            <p:ph type="sldImg"/>
          </p:nvPr>
        </p:nvSpPr>
        <p:spPr>
          <a:ln/>
        </p:spPr>
      </p:sp>
      <p:sp>
        <p:nvSpPr>
          <p:cNvPr id="47108" name="Rectangle 3"/>
          <p:cNvSpPr>
            <a:spLocks noGrp="1" noChangeArrowheads="1"/>
          </p:cNvSpPr>
          <p:nvPr>
            <p:ph type="body" idx="1"/>
            <p:custDataLst>
              <p:tags r:id="rId1"/>
            </p:custDataLst>
          </p:nvPr>
        </p:nvSpPr>
        <p:spPr>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lstStyle/>
          <a:p>
            <a:pPr eaLnBrk="1" hangingPunct="1"/>
            <a:r>
              <a:rPr lang="en-US" altLang="en-US" dirty="0" smtClean="0"/>
              <a:t>This is an example of a Type III Lytle and </a:t>
            </a:r>
            <a:r>
              <a:rPr lang="en-US" altLang="en-US" dirty="0" err="1" smtClean="0"/>
              <a:t>Skurow</a:t>
            </a:r>
            <a:r>
              <a:rPr lang="en-US" altLang="en-US" dirty="0" smtClean="0"/>
              <a:t>. At the NPV sessions, care is taken to either refer these patients to an appropriate provider (usually a Prosthodontist) or to explain to the patient that only limited care can be provided in the student clinic: Phase 1 holding care-</a:t>
            </a:r>
            <a:r>
              <a:rPr lang="en-US" altLang="en-US" baseline="0" dirty="0" smtClean="0"/>
              <a:t> take care of caries with sedative fillings and a cleaning, but no</a:t>
            </a:r>
            <a:r>
              <a:rPr lang="en-US" altLang="en-US" dirty="0" smtClean="0"/>
              <a:t> single crowns, no complex </a:t>
            </a:r>
            <a:r>
              <a:rPr lang="en-US" altLang="en-US" dirty="0" err="1" smtClean="0"/>
              <a:t>perio</a:t>
            </a:r>
            <a:r>
              <a:rPr lang="en-US" altLang="en-US" dirty="0" smtClean="0"/>
              <a:t> procedures.</a:t>
            </a:r>
            <a:r>
              <a:rPr lang="en-US" altLang="en-US" baseline="0" dirty="0" smtClean="0"/>
              <a:t> W</a:t>
            </a:r>
            <a:r>
              <a:rPr lang="en-US" altLang="en-US" dirty="0" smtClean="0"/>
              <a:t>e can provide night guard, fluoride, medical referral for possible gastric reflux with the aim of maintaining the remaining tooth structure. The other option is to do a complete denture.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1AD8403-6D1F-4392-AD8D-3B5EB41E3722}" type="slidenum">
              <a:rPr lang="en-US"/>
              <a:pPr>
                <a:defRPr/>
              </a:pPr>
              <a:t>‹#›</a:t>
            </a:fld>
            <a:endParaRPr lang="en-US"/>
          </a:p>
        </p:txBody>
      </p:sp>
    </p:spTree>
    <p:extLst>
      <p:ext uri="{BB962C8B-B14F-4D97-AF65-F5344CB8AC3E}">
        <p14:creationId xmlns:p14="http://schemas.microsoft.com/office/powerpoint/2010/main" xmlns="" val="24870427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726534BD-7773-4293-A2F7-8D871F28C82B}" type="slidenum">
              <a:rPr lang="en-US"/>
              <a:pPr>
                <a:defRPr/>
              </a:pPr>
              <a:t>‹#›</a:t>
            </a:fld>
            <a:endParaRPr lang="en-US"/>
          </a:p>
        </p:txBody>
      </p:sp>
    </p:spTree>
    <p:extLst>
      <p:ext uri="{BB962C8B-B14F-4D97-AF65-F5344CB8AC3E}">
        <p14:creationId xmlns:p14="http://schemas.microsoft.com/office/powerpoint/2010/main" xmlns="" val="35602780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4B40C7C0-BFEA-4D8B-9687-1DA6489950A0}" type="slidenum">
              <a:rPr lang="en-US"/>
              <a:pPr>
                <a:defRPr/>
              </a:pPr>
              <a:t>‹#›</a:t>
            </a:fld>
            <a:endParaRPr lang="en-US"/>
          </a:p>
        </p:txBody>
      </p:sp>
    </p:spTree>
    <p:extLst>
      <p:ext uri="{BB962C8B-B14F-4D97-AF65-F5344CB8AC3E}">
        <p14:creationId xmlns:p14="http://schemas.microsoft.com/office/powerpoint/2010/main" xmlns="" val="15313627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ED01FA2C-578D-407A-989B-993024D38120}" type="slidenum">
              <a:rPr lang="en-US"/>
              <a:pPr>
                <a:defRPr/>
              </a:pPr>
              <a:t>‹#›</a:t>
            </a:fld>
            <a:endParaRPr lang="en-US"/>
          </a:p>
        </p:txBody>
      </p:sp>
    </p:spTree>
    <p:extLst>
      <p:ext uri="{BB962C8B-B14F-4D97-AF65-F5344CB8AC3E}">
        <p14:creationId xmlns:p14="http://schemas.microsoft.com/office/powerpoint/2010/main" xmlns="" val="38869415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EF175FA-A3BE-426D-9FCC-96E7DE8B28F2}" type="slidenum">
              <a:rPr lang="en-US"/>
              <a:pPr>
                <a:defRPr/>
              </a:pPr>
              <a:t>‹#›</a:t>
            </a:fld>
            <a:endParaRPr lang="en-US"/>
          </a:p>
        </p:txBody>
      </p:sp>
    </p:spTree>
    <p:extLst>
      <p:ext uri="{BB962C8B-B14F-4D97-AF65-F5344CB8AC3E}">
        <p14:creationId xmlns:p14="http://schemas.microsoft.com/office/powerpoint/2010/main" xmlns="" val="16357991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E9651E74-671D-4F7B-8970-1D94A02DF593}" type="slidenum">
              <a:rPr lang="en-US"/>
              <a:pPr>
                <a:defRPr/>
              </a:pPr>
              <a:t>‹#›</a:t>
            </a:fld>
            <a:endParaRPr lang="en-US"/>
          </a:p>
        </p:txBody>
      </p:sp>
    </p:spTree>
    <p:extLst>
      <p:ext uri="{BB962C8B-B14F-4D97-AF65-F5344CB8AC3E}">
        <p14:creationId xmlns:p14="http://schemas.microsoft.com/office/powerpoint/2010/main" xmlns="" val="10088008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0CB6CC5F-6DD4-4D3C-B92F-BB54516739C9}" type="slidenum">
              <a:rPr lang="en-US"/>
              <a:pPr>
                <a:defRPr/>
              </a:pPr>
              <a:t>‹#›</a:t>
            </a:fld>
            <a:endParaRPr lang="en-US"/>
          </a:p>
        </p:txBody>
      </p:sp>
    </p:spTree>
    <p:extLst>
      <p:ext uri="{BB962C8B-B14F-4D97-AF65-F5344CB8AC3E}">
        <p14:creationId xmlns:p14="http://schemas.microsoft.com/office/powerpoint/2010/main" xmlns="" val="29394903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19601D62-5128-4045-B58F-5BE061E4CCC6}" type="slidenum">
              <a:rPr lang="en-US"/>
              <a:pPr>
                <a:defRPr/>
              </a:pPr>
              <a:t>‹#›</a:t>
            </a:fld>
            <a:endParaRPr lang="en-US"/>
          </a:p>
        </p:txBody>
      </p:sp>
    </p:spTree>
    <p:extLst>
      <p:ext uri="{BB962C8B-B14F-4D97-AF65-F5344CB8AC3E}">
        <p14:creationId xmlns:p14="http://schemas.microsoft.com/office/powerpoint/2010/main" xmlns="" val="32666995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EC375410-015F-4453-B187-B2C0C9B929E6}" type="slidenum">
              <a:rPr lang="en-US"/>
              <a:pPr>
                <a:defRPr/>
              </a:pPr>
              <a:t>‹#›</a:t>
            </a:fld>
            <a:endParaRPr lang="en-US"/>
          </a:p>
        </p:txBody>
      </p:sp>
    </p:spTree>
    <p:extLst>
      <p:ext uri="{BB962C8B-B14F-4D97-AF65-F5344CB8AC3E}">
        <p14:creationId xmlns:p14="http://schemas.microsoft.com/office/powerpoint/2010/main" xmlns="" val="18070169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D237971E-4902-463B-8A70-287805C60E00}" type="slidenum">
              <a:rPr lang="en-US"/>
              <a:pPr>
                <a:defRPr/>
              </a:pPr>
              <a:t>‹#›</a:t>
            </a:fld>
            <a:endParaRPr lang="en-US"/>
          </a:p>
        </p:txBody>
      </p:sp>
    </p:spTree>
    <p:extLst>
      <p:ext uri="{BB962C8B-B14F-4D97-AF65-F5344CB8AC3E}">
        <p14:creationId xmlns:p14="http://schemas.microsoft.com/office/powerpoint/2010/main" xmlns="" val="11628456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ACFE37-514A-4DF4-8CCA-17A6A3A00BEE}" type="slidenum">
              <a:rPr lang="en-US"/>
              <a:pPr>
                <a:defRPr/>
              </a:pPr>
              <a:t>‹#›</a:t>
            </a:fld>
            <a:endParaRPr lang="en-US"/>
          </a:p>
        </p:txBody>
      </p:sp>
    </p:spTree>
    <p:extLst>
      <p:ext uri="{BB962C8B-B14F-4D97-AF65-F5344CB8AC3E}">
        <p14:creationId xmlns:p14="http://schemas.microsoft.com/office/powerpoint/2010/main" xmlns="" val="29937299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4C7CC215-BAFA-4EF2-BC8A-47354F72AD7A}"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2.xml"/><Relationship Id="rId1" Type="http://schemas.openxmlformats.org/officeDocument/2006/relationships/tags" Target="../tags/tag15.xml"/><Relationship Id="rId5" Type="http://schemas.openxmlformats.org/officeDocument/2006/relationships/image" Target="../media/image7.jpeg"/><Relationship Id="rId4" Type="http://schemas.openxmlformats.org/officeDocument/2006/relationships/image" Target="../media/image6.jpeg"/></Relationships>
</file>

<file path=ppt/slides/_rels/slide1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tags" Target="../tags/tag16.xml"/></Relationships>
</file>

<file path=ppt/slides/_rels/slide14.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19.xml"/><Relationship Id="rId1" Type="http://schemas.openxmlformats.org/officeDocument/2006/relationships/tags" Target="../tags/tag18.xml"/><Relationship Id="rId6" Type="http://schemas.microsoft.com/office/2007/relationships/hdphoto" Target="../media/hdphoto1.wdp"/><Relationship Id="rId5" Type="http://schemas.openxmlformats.org/officeDocument/2006/relationships/image" Target="../media/image10.jpeg"/><Relationship Id="rId4"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22.xml"/><Relationship Id="rId1" Type="http://schemas.openxmlformats.org/officeDocument/2006/relationships/tags" Target="../tags/tag21.xml"/><Relationship Id="rId6" Type="http://schemas.microsoft.com/office/2007/relationships/hdphoto" Target="../media/hdphoto2.wdp"/><Relationship Id="rId5" Type="http://schemas.openxmlformats.org/officeDocument/2006/relationships/image" Target="../media/image11.jpeg"/><Relationship Id="rId4"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tags" Target="../tags/tag26.xml"/><Relationship Id="rId7" Type="http://schemas.microsoft.com/office/2007/relationships/hdphoto" Target="../media/hdphoto3.wdp"/><Relationship Id="rId2" Type="http://schemas.openxmlformats.org/officeDocument/2006/relationships/tags" Target="../tags/tag25.xml"/><Relationship Id="rId1" Type="http://schemas.openxmlformats.org/officeDocument/2006/relationships/tags" Target="../tags/tag24.xml"/><Relationship Id="rId6" Type="http://schemas.openxmlformats.org/officeDocument/2006/relationships/image" Target="../media/image12.jpeg"/><Relationship Id="rId5" Type="http://schemas.openxmlformats.org/officeDocument/2006/relationships/notesSlide" Target="../notesSlides/notesSlide16.xml"/><Relationship Id="rId4" Type="http://schemas.openxmlformats.org/officeDocument/2006/relationships/slideLayout" Target="../slideLayouts/slideLayout2.xml"/><Relationship Id="rId9" Type="http://schemas.microsoft.com/office/2007/relationships/hdphoto" Target="../media/hdphoto4.wdp"/></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28.xml"/><Relationship Id="rId4" Type="http://schemas.openxmlformats.org/officeDocument/2006/relationships/image" Target="../media/image14.jpeg"/></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30.xml"/><Relationship Id="rId4" Type="http://schemas.openxmlformats.org/officeDocument/2006/relationships/image" Target="../media/image15.jpeg"/></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tags" Target="../tags/tag32.xml"/><Relationship Id="rId4" Type="http://schemas.openxmlformats.org/officeDocument/2006/relationships/image" Target="../media/image16.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tags" Target="../tags/tag33.xml"/></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21.xml"/><Relationship Id="rId2" Type="http://schemas.openxmlformats.org/officeDocument/2006/relationships/slideLayout" Target="../slideLayouts/slideLayout2.xml"/><Relationship Id="rId1" Type="http://schemas.openxmlformats.org/officeDocument/2006/relationships/tags" Target="../tags/tag35.xml"/></Relationships>
</file>

<file path=ppt/slides/_rels/slide22.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38.xml"/><Relationship Id="rId1" Type="http://schemas.openxmlformats.org/officeDocument/2006/relationships/tags" Target="../tags/tag37.xml"/><Relationship Id="rId5" Type="http://schemas.openxmlformats.org/officeDocument/2006/relationships/image" Target="../media/image17.jpeg"/><Relationship Id="rId4"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1.xml"/><Relationship Id="rId1" Type="http://schemas.openxmlformats.org/officeDocument/2006/relationships/tags" Target="../tags/tag40.xml"/><Relationship Id="rId5" Type="http://schemas.openxmlformats.org/officeDocument/2006/relationships/image" Target="../media/image18.jpeg"/><Relationship Id="rId4"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tags" Target="../tags/tag43.xml"/><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45.xml"/><Relationship Id="rId4" Type="http://schemas.openxmlformats.org/officeDocument/2006/relationships/image" Target="../media/image20.jpeg"/></Relationships>
</file>

<file path=ppt/slides/_rels/slide2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8.xml"/><Relationship Id="rId1" Type="http://schemas.openxmlformats.org/officeDocument/2006/relationships/tags" Target="../tags/tag47.xml"/><Relationship Id="rId6" Type="http://schemas.openxmlformats.org/officeDocument/2006/relationships/image" Target="../media/image21.jpeg"/><Relationship Id="rId5" Type="http://schemas.openxmlformats.org/officeDocument/2006/relationships/hyperlink" Target="http://www.ncbi.nlm.nih.gov/pubmed/18080486?ordinalpos=2&amp;itool=EntrezSystem2.PEntrez.Pubmed.Pubmed_ResultsPanel.Pubmed_DefaultReportPanel.Pubmed_RVDocSum" TargetMode="External"/><Relationship Id="rId4"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microsoft.com/office/2007/relationships/hdphoto" Target="../media/hdphoto5.wdp"/><Relationship Id="rId2" Type="http://schemas.openxmlformats.org/officeDocument/2006/relationships/tags" Target="../tags/tag51.xml"/><Relationship Id="rId1" Type="http://schemas.openxmlformats.org/officeDocument/2006/relationships/tags" Target="../tags/tag50.xml"/><Relationship Id="rId6" Type="http://schemas.openxmlformats.org/officeDocument/2006/relationships/image" Target="../media/image23.jpeg"/><Relationship Id="rId5" Type="http://schemas.openxmlformats.org/officeDocument/2006/relationships/image" Target="../media/image22.jpeg"/><Relationship Id="rId4" Type="http://schemas.openxmlformats.org/officeDocument/2006/relationships/notesSlide" Target="../notesSlides/notesSlide27.xml"/></Relationships>
</file>

<file path=ppt/slides/_rels/slide28.xml.rels><?xml version="1.0" encoding="UTF-8" standalone="yes"?>
<Relationships xmlns="http://schemas.openxmlformats.org/package/2006/relationships"><Relationship Id="rId3" Type="http://schemas.openxmlformats.org/officeDocument/2006/relationships/tags" Target="../tags/tag55.xml"/><Relationship Id="rId7" Type="http://schemas.openxmlformats.org/officeDocument/2006/relationships/image" Target="../media/image25.jpeg"/><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24.jpeg"/><Relationship Id="rId5" Type="http://schemas.openxmlformats.org/officeDocument/2006/relationships/notesSlide" Target="../notesSlides/notesSlide28.xml"/><Relationship Id="rId4"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58.xml"/><Relationship Id="rId1" Type="http://schemas.openxmlformats.org/officeDocument/2006/relationships/tags" Target="../tags/tag57.xml"/><Relationship Id="rId5" Type="http://schemas.openxmlformats.org/officeDocument/2006/relationships/image" Target="../media/image26.jpeg"/><Relationship Id="rId4" Type="http://schemas.openxmlformats.org/officeDocument/2006/relationships/notesSlide" Target="../notesSlides/notesSlide2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27.jpeg"/><Relationship Id="rId4" Type="http://schemas.openxmlformats.org/officeDocument/2006/relationships/notesSlide" Target="../notesSlides/notesSlide30.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64.xml"/><Relationship Id="rId1" Type="http://schemas.openxmlformats.org/officeDocument/2006/relationships/tags" Target="../tags/tag63.xml"/><Relationship Id="rId5" Type="http://schemas.openxmlformats.org/officeDocument/2006/relationships/image" Target="../media/image28.jpeg"/><Relationship Id="rId4" Type="http://schemas.openxmlformats.org/officeDocument/2006/relationships/notesSlide" Target="../notesSlides/notesSlide31.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32.xml"/><Relationship Id="rId2" Type="http://schemas.openxmlformats.org/officeDocument/2006/relationships/slideLayout" Target="../slideLayouts/slideLayout2.xml"/><Relationship Id="rId1" Type="http://schemas.openxmlformats.org/officeDocument/2006/relationships/tags" Target="../tags/tag66.xml"/><Relationship Id="rId4" Type="http://schemas.openxmlformats.org/officeDocument/2006/relationships/image" Target="../media/image29.jpeg"/></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tags" Target="../tags/tag68.xm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3.xml"/></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5.xml"/><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7.xml"/><Relationship Id="rId4" Type="http://schemas.openxmlformats.org/officeDocument/2006/relationships/image" Target="../media/image3.jpe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9.xml"/></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ags" Target="../tags/tag11.xml"/><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685800" y="1349375"/>
            <a:ext cx="7772400" cy="1470025"/>
          </a:xfrm>
        </p:spPr>
        <p:txBody>
          <a:bodyPr/>
          <a:lstStyle/>
          <a:p>
            <a:r>
              <a:rPr lang="en-US" altLang="en-US" b="1" dirty="0" smtClean="0">
                <a:solidFill>
                  <a:schemeClr val="accent5"/>
                </a:solidFill>
              </a:rPr>
              <a:t>Fixed Dental Prosthesis:</a:t>
            </a:r>
            <a:br>
              <a:rPr lang="en-US" altLang="en-US" b="1" dirty="0" smtClean="0">
                <a:solidFill>
                  <a:schemeClr val="accent5"/>
                </a:solidFill>
              </a:rPr>
            </a:br>
            <a:r>
              <a:rPr lang="en-US" altLang="en-US" b="1" dirty="0" smtClean="0">
                <a:solidFill>
                  <a:schemeClr val="accent5"/>
                </a:solidFill>
              </a:rPr>
              <a:t>An Introduction to Treatment Planning</a:t>
            </a:r>
          </a:p>
        </p:txBody>
      </p:sp>
      <p:sp>
        <p:nvSpPr>
          <p:cNvPr id="3" name="Subtitle 2"/>
          <p:cNvSpPr>
            <a:spLocks noGrp="1"/>
          </p:cNvSpPr>
          <p:nvPr>
            <p:ph type="subTitle" idx="1"/>
          </p:nvPr>
        </p:nvSpPr>
        <p:spPr>
          <a:xfrm>
            <a:off x="1371600" y="3886200"/>
            <a:ext cx="6400800" cy="2209800"/>
          </a:xfrm>
        </p:spPr>
        <p:txBody>
          <a:bodyPr>
            <a:normAutofit/>
          </a:bodyPr>
          <a:lstStyle/>
          <a:p>
            <a:pPr>
              <a:defRPr/>
            </a:pPr>
            <a:r>
              <a:rPr lang="en-US" dirty="0" smtClean="0"/>
              <a:t>Sara Hahn, DMD</a:t>
            </a:r>
          </a:p>
          <a:p>
            <a:pPr>
              <a:defRPr/>
            </a:pPr>
            <a:r>
              <a:rPr lang="en-US" i="1" dirty="0" smtClean="0"/>
              <a:t>Assistant Clinical Professor</a:t>
            </a:r>
          </a:p>
          <a:p>
            <a:pPr>
              <a:defRPr/>
            </a:pPr>
            <a:endParaRPr lang="en-US" i="1" dirty="0" smtClean="0"/>
          </a:p>
        </p:txBody>
      </p:sp>
    </p:spTree>
    <p:custDataLst>
      <p:tags r:id="rId1"/>
    </p:custData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pPr eaLnBrk="1" hangingPunct="1"/>
            <a:r>
              <a:rPr lang="en-US" altLang="en-US" dirty="0" smtClean="0">
                <a:solidFill>
                  <a:schemeClr val="accent5"/>
                </a:solidFill>
              </a:rPr>
              <a:t>L&amp;S Type IV</a:t>
            </a:r>
          </a:p>
        </p:txBody>
      </p:sp>
      <p:sp>
        <p:nvSpPr>
          <p:cNvPr id="10243" name="Rectangle 3"/>
          <p:cNvSpPr>
            <a:spLocks noGrp="1" noChangeArrowheads="1"/>
          </p:cNvSpPr>
          <p:nvPr>
            <p:ph type="body" idx="1"/>
          </p:nvPr>
        </p:nvSpPr>
        <p:spPr>
          <a:xfrm>
            <a:off x="381000" y="1524000"/>
            <a:ext cx="8229600" cy="4525963"/>
          </a:xfrm>
        </p:spPr>
        <p:txBody>
          <a:bodyPr/>
          <a:lstStyle/>
          <a:p>
            <a:pPr eaLnBrk="1" hangingPunct="1"/>
            <a:r>
              <a:rPr lang="en-US" altLang="en-US" dirty="0" smtClean="0"/>
              <a:t>Unacceptable </a:t>
            </a:r>
            <a:r>
              <a:rPr lang="en-US" altLang="en-US" dirty="0" err="1" smtClean="0"/>
              <a:t>periodontium</a:t>
            </a:r>
            <a:endParaRPr lang="en-US" altLang="en-US" dirty="0" smtClean="0"/>
          </a:p>
          <a:p>
            <a:pPr eaLnBrk="1" hangingPunct="1"/>
            <a:r>
              <a:rPr lang="en-US" altLang="en-US" dirty="0" smtClean="0"/>
              <a:t>Mobile teeth</a:t>
            </a:r>
          </a:p>
          <a:p>
            <a:pPr eaLnBrk="1" hangingPunct="1"/>
            <a:r>
              <a:rPr lang="en-US" altLang="en-US" dirty="0" smtClean="0"/>
              <a:t>Increasing </a:t>
            </a:r>
            <a:r>
              <a:rPr lang="en-US" altLang="en-US" dirty="0" err="1" smtClean="0"/>
              <a:t>diastemas</a:t>
            </a:r>
            <a:endParaRPr lang="en-US" altLang="en-US" dirty="0" smtClean="0"/>
          </a:p>
          <a:p>
            <a:pPr eaLnBrk="1" hangingPunct="1"/>
            <a:r>
              <a:rPr lang="en-US" altLang="en-US" dirty="0" smtClean="0"/>
              <a:t>Secondary Occlusal Trauma (Normal occlusal loading on reduced </a:t>
            </a:r>
            <a:r>
              <a:rPr lang="en-US" altLang="en-US" dirty="0" err="1" smtClean="0"/>
              <a:t>periodontium</a:t>
            </a:r>
            <a:r>
              <a:rPr lang="en-US" altLang="en-US" dirty="0" smtClean="0"/>
              <a:t>)</a:t>
            </a:r>
          </a:p>
        </p:txBody>
      </p:sp>
    </p:spTree>
    <p:custDataLst>
      <p:tags r:id="rId1"/>
    </p:custData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itle 1"/>
          <p:cNvSpPr>
            <a:spLocks noGrp="1"/>
          </p:cNvSpPr>
          <p:nvPr>
            <p:ph type="title"/>
          </p:nvPr>
        </p:nvSpPr>
        <p:spPr>
          <a:xfrm>
            <a:off x="457200" y="228600"/>
            <a:ext cx="8229600" cy="1143000"/>
          </a:xfrm>
        </p:spPr>
        <p:txBody>
          <a:bodyPr/>
          <a:lstStyle/>
          <a:p>
            <a:pPr eaLnBrk="1" hangingPunct="1"/>
            <a:r>
              <a:rPr lang="en-US" altLang="en-US" dirty="0" smtClean="0">
                <a:solidFill>
                  <a:schemeClr val="accent5"/>
                </a:solidFill>
              </a:rPr>
              <a:t>L&amp;S Type IV</a:t>
            </a:r>
          </a:p>
        </p:txBody>
      </p:sp>
      <p:pic>
        <p:nvPicPr>
          <p:cNvPr id="3" name="Content Placeholder 2"/>
          <p:cNvPicPr>
            <a:picLocks noGrp="1" noChangeAspect="1"/>
          </p:cNvPicPr>
          <p:nvPr>
            <p:ph idx="1"/>
          </p:nvPr>
        </p:nvPicPr>
        <p:blipFill rotWithShape="1">
          <a:blip r:embed="rId4" cstate="print">
            <a:extLst>
              <a:ext uri="{28A0092B-C50C-407E-A947-70E740481C1C}">
                <a14:useLocalDpi xmlns:a14="http://schemas.microsoft.com/office/drawing/2010/main" xmlns="" val="0"/>
              </a:ext>
            </a:extLst>
          </a:blip>
          <a:srcRect l="17616" t="23497" r="17123" b="22481"/>
          <a:stretch/>
        </p:blipFill>
        <p:spPr>
          <a:xfrm>
            <a:off x="1762539" y="1295400"/>
            <a:ext cx="5645426" cy="2610480"/>
          </a:xfrm>
        </p:spPr>
      </p:pic>
      <p:pic>
        <p:nvPicPr>
          <p:cNvPr id="4" name="Picture 3"/>
          <p:cNvPicPr>
            <a:picLocks noChangeAspect="1"/>
          </p:cNvPicPr>
          <p:nvPr/>
        </p:nvPicPr>
        <p:blipFill rotWithShape="1">
          <a:blip r:embed="rId5" cstate="print">
            <a:extLst>
              <a:ext uri="{28A0092B-C50C-407E-A947-70E740481C1C}">
                <a14:useLocalDpi xmlns:a14="http://schemas.microsoft.com/office/drawing/2010/main" xmlns="" val="0"/>
              </a:ext>
            </a:extLst>
          </a:blip>
          <a:srcRect l="3323" t="5299" r="3976" b="12374"/>
          <a:stretch/>
        </p:blipFill>
        <p:spPr>
          <a:xfrm>
            <a:off x="1762539" y="4038600"/>
            <a:ext cx="5645426" cy="2544417"/>
          </a:xfrm>
          <a:prstGeom prst="rect">
            <a:avLst/>
          </a:prstGeom>
        </p:spPr>
      </p:pic>
    </p:spTree>
    <p:custDataLst>
      <p:tags r:id="rId1"/>
    </p:custData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altLang="en-US" dirty="0" smtClean="0">
                <a:solidFill>
                  <a:schemeClr val="accent5"/>
                </a:solidFill>
              </a:rPr>
              <a:t>Successful FDPs</a:t>
            </a:r>
          </a:p>
        </p:txBody>
      </p:sp>
      <p:sp>
        <p:nvSpPr>
          <p:cNvPr id="3" name="Content Placeholder 2"/>
          <p:cNvSpPr>
            <a:spLocks noGrp="1"/>
          </p:cNvSpPr>
          <p:nvPr>
            <p:ph idx="1"/>
          </p:nvPr>
        </p:nvSpPr>
        <p:spPr>
          <a:xfrm>
            <a:off x="465137" y="1295400"/>
            <a:ext cx="8229600" cy="4525963"/>
          </a:xfrm>
        </p:spPr>
        <p:txBody>
          <a:bodyPr/>
          <a:lstStyle/>
          <a:p>
            <a:pPr marL="0" indent="0" algn="ctr">
              <a:buNone/>
              <a:defRPr/>
            </a:pPr>
            <a:r>
              <a:rPr lang="en-US" b="1" dirty="0" smtClean="0"/>
              <a:t>Depends on case selection</a:t>
            </a:r>
          </a:p>
          <a:p>
            <a:pPr marL="457200" lvl="1" indent="0" algn="ctr">
              <a:buNone/>
              <a:defRPr/>
            </a:pPr>
            <a:r>
              <a:rPr lang="en-US" dirty="0" smtClean="0"/>
              <a:t>Select L&amp;S II (extra-coronal restorations)</a:t>
            </a:r>
          </a:p>
          <a:p>
            <a:pPr lvl="2">
              <a:defRPr/>
            </a:pPr>
            <a:r>
              <a:rPr lang="en-US" dirty="0" err="1" smtClean="0"/>
              <a:t>Periodontium</a:t>
            </a:r>
            <a:r>
              <a:rPr lang="en-US" dirty="0" smtClean="0"/>
              <a:t> must be healthy</a:t>
            </a:r>
          </a:p>
          <a:p>
            <a:pPr lvl="2">
              <a:defRPr/>
            </a:pPr>
            <a:r>
              <a:rPr lang="en-US" dirty="0" smtClean="0"/>
              <a:t>Occlusion must be healthy</a:t>
            </a:r>
          </a:p>
          <a:p>
            <a:pPr lvl="2">
              <a:defRPr/>
            </a:pPr>
            <a:r>
              <a:rPr lang="en-US" dirty="0" smtClean="0"/>
              <a:t>Hard tissue (teeth) need to be replaced</a:t>
            </a:r>
          </a:p>
          <a:p>
            <a:pPr lvl="2">
              <a:defRPr/>
            </a:pPr>
            <a:endParaRPr lang="en-US" dirty="0"/>
          </a:p>
          <a:p>
            <a:pPr marL="457200" lvl="1" indent="0">
              <a:buFontTx/>
              <a:buNone/>
              <a:defRPr/>
            </a:pPr>
            <a:endParaRPr lang="en-US" dirty="0"/>
          </a:p>
        </p:txBody>
      </p:sp>
      <p:pic>
        <p:nvPicPr>
          <p:cNvPr id="12292" name="Picture 4" descr="C:\Users\sf403274\Desktop\147 Brear  FDP Lectures\PARSA-20131002-91434-51.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t="34684"/>
          <a:stretch/>
        </p:blipFill>
        <p:spPr bwMode="auto">
          <a:xfrm>
            <a:off x="1295400" y="4419600"/>
            <a:ext cx="3284537" cy="1609659"/>
          </a:xfrm>
          <a:prstGeom prst="rect">
            <a:avLst/>
          </a:prstGeom>
          <a:noFill/>
          <a:extLst>
            <a:ext uri="{909E8E84-426E-40dd-AFC4-6F175D3DCCD1}">
              <a14:hiddenFill xmlns:a14="http://schemas.microsoft.com/office/drawing/2010/main" xmlns="">
                <a:solidFill>
                  <a:srgbClr val="FFFFFF"/>
                </a:solidFill>
              </a14:hiddenFill>
            </a:ext>
          </a:extLst>
        </p:spPr>
      </p:pic>
      <p:pic>
        <p:nvPicPr>
          <p:cNvPr id="12293" name="Picture 5" descr="C:\Users\sf403274\Desktop\147 Brear  FDP Lectures\PARSA-20140425-110935-76.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t="34684"/>
          <a:stretch/>
        </p:blipFill>
        <p:spPr bwMode="auto">
          <a:xfrm>
            <a:off x="4759325" y="4419600"/>
            <a:ext cx="3284540" cy="1609660"/>
          </a:xfrm>
          <a:prstGeom prst="rect">
            <a:avLst/>
          </a:prstGeom>
          <a:noFill/>
          <a:extLst>
            <a:ext uri="{909E8E84-426E-40dd-AFC4-6F175D3DCCD1}">
              <a14:hiddenFill xmlns:a14="http://schemas.microsoft.com/office/drawing/2010/main" xmlns="">
                <a:solidFill>
                  <a:srgbClr val="FFFFFF"/>
                </a:solidFill>
              </a14:hiddenFill>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pPr eaLnBrk="1" hangingPunct="1"/>
            <a:r>
              <a:rPr lang="en-US" altLang="en-US" dirty="0" smtClean="0">
                <a:solidFill>
                  <a:schemeClr val="accent5"/>
                </a:solidFill>
              </a:rPr>
              <a:t>Phasing of Care</a:t>
            </a:r>
          </a:p>
        </p:txBody>
      </p:sp>
      <p:sp>
        <p:nvSpPr>
          <p:cNvPr id="13315" name="Rectangle 3"/>
          <p:cNvSpPr>
            <a:spLocks noGrp="1" noChangeArrowheads="1"/>
          </p:cNvSpPr>
          <p:nvPr>
            <p:ph type="body" idx="1"/>
          </p:nvPr>
        </p:nvSpPr>
        <p:spPr/>
        <p:txBody>
          <a:bodyPr/>
          <a:lstStyle/>
          <a:p>
            <a:pPr eaLnBrk="1" hangingPunct="1"/>
            <a:r>
              <a:rPr lang="en-US" altLang="en-US" dirty="0" smtClean="0"/>
              <a:t>Tooth replacement is </a:t>
            </a:r>
            <a:r>
              <a:rPr lang="en-US" altLang="en-US" dirty="0" smtClean="0">
                <a:solidFill>
                  <a:srgbClr val="FF0000"/>
                </a:solidFill>
              </a:rPr>
              <a:t>PLANNED </a:t>
            </a:r>
            <a:r>
              <a:rPr lang="en-US" altLang="en-US" dirty="0" smtClean="0"/>
              <a:t>at the beginning or end of Phase I</a:t>
            </a:r>
          </a:p>
          <a:p>
            <a:pPr eaLnBrk="1" hangingPunct="1"/>
            <a:endParaRPr lang="en-US" altLang="en-US" dirty="0" smtClean="0"/>
          </a:p>
          <a:p>
            <a:pPr eaLnBrk="1" hangingPunct="1"/>
            <a:r>
              <a:rPr lang="en-US" altLang="en-US" dirty="0" smtClean="0"/>
              <a:t>Tooth replacement is </a:t>
            </a:r>
            <a:r>
              <a:rPr lang="en-US" altLang="en-US" dirty="0" smtClean="0">
                <a:solidFill>
                  <a:srgbClr val="FF0000"/>
                </a:solidFill>
              </a:rPr>
              <a:t>EXECUTED</a:t>
            </a:r>
            <a:r>
              <a:rPr lang="en-US" altLang="en-US" dirty="0" smtClean="0"/>
              <a:t> at Phase II/III</a:t>
            </a:r>
          </a:p>
        </p:txBody>
      </p:sp>
    </p:spTree>
    <p:custDataLst>
      <p:tags r:id="rId1"/>
    </p:custData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pPr eaLnBrk="1" hangingPunct="1"/>
            <a:r>
              <a:rPr lang="en-US" altLang="en-US" dirty="0" smtClean="0">
                <a:solidFill>
                  <a:schemeClr val="accent5"/>
                </a:solidFill>
              </a:rPr>
              <a:t>Short Phase I Care</a:t>
            </a:r>
          </a:p>
        </p:txBody>
      </p:sp>
      <p:pic>
        <p:nvPicPr>
          <p:cNvPr id="18435" name="Picture 6" descr="Brear Maxilla"/>
          <p:cNvPicPr>
            <a:picLocks noGrp="1" noChangeAspect="1" noChangeArrowheads="1"/>
          </p:cNvPicPr>
          <p:nvPr>
            <p:ph type="body" idx="1"/>
            <p:custDataLst>
              <p:tags r:id="rId2"/>
            </p:custDataLst>
          </p:nvPr>
        </p:nvPicPr>
        <p:blipFill>
          <a:blip r:embed="rId5" cstate="print">
            <a:extLst>
              <a:ext uri="{BEBA8EAE-BF5A-486C-A8C5-ECC9F3942E4B}">
                <a14:imgProps xmlns:a14="http://schemas.microsoft.com/office/drawing/2010/main" xmlns="">
                  <a14:imgLayer r:embed="rId6">
                    <a14:imgEffect>
                      <a14:sharpenSoften amount="43000"/>
                    </a14:imgEffect>
                    <a14:imgEffect>
                      <a14:colorTemperature colorTemp="7000"/>
                    </a14:imgEffect>
                    <a14:imgEffect>
                      <a14:saturation sat="105000"/>
                    </a14:imgEffect>
                    <a14:imgEffect>
                      <a14:brightnessContrast bright="2000" contrast="-43000"/>
                    </a14:imgEffect>
                  </a14:imgLayer>
                </a14:imgProps>
              </a:ext>
              <a:ext uri="{28A0092B-C50C-407E-A947-70E740481C1C}">
                <a14:useLocalDpi xmlns:a14="http://schemas.microsoft.com/office/drawing/2010/main" xmlns="" val="0"/>
              </a:ext>
            </a:extLst>
          </a:blip>
          <a:srcRect/>
          <a:stretch>
            <a:fillRect/>
          </a:stretch>
        </p:blipFill>
        <p:spPr>
          <a:xfrm>
            <a:off x="1430338" y="1757363"/>
            <a:ext cx="6281737" cy="4211637"/>
          </a:xfrm>
          <a:noFill/>
        </p:spPr>
      </p:pic>
    </p:spTree>
    <p:custDataLst>
      <p:tags r:id="rId1"/>
    </p:custDataLst>
    <p:extLst>
      <p:ext uri="{BB962C8B-B14F-4D97-AF65-F5344CB8AC3E}">
        <p14:creationId xmlns:p14="http://schemas.microsoft.com/office/powerpoint/2010/main" xmlns="" val="38648598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4" descr="Brear Mandible"/>
          <p:cNvPicPr>
            <a:picLocks noGrp="1" noChangeAspect="1" noChangeArrowheads="1"/>
          </p:cNvPicPr>
          <p:nvPr>
            <p:ph type="body" idx="1"/>
            <p:custDataLst>
              <p:tags r:id="rId2"/>
            </p:custDataLst>
          </p:nvPr>
        </p:nvPicPr>
        <p:blipFill>
          <a:blip r:embed="rId5" cstate="print">
            <a:extLst>
              <a:ext uri="{BEBA8EAE-BF5A-486C-A8C5-ECC9F3942E4B}">
                <a14:imgProps xmlns:a14="http://schemas.microsoft.com/office/drawing/2010/main" xmlns="">
                  <a14:imgLayer r:embed="rId6">
                    <a14:imgEffect>
                      <a14:brightnessContrast contrast="-20000"/>
                    </a14:imgEffect>
                  </a14:imgLayer>
                </a14:imgProps>
              </a:ext>
              <a:ext uri="{28A0092B-C50C-407E-A947-70E740481C1C}">
                <a14:useLocalDpi xmlns:a14="http://schemas.microsoft.com/office/drawing/2010/main" xmlns="" val="0"/>
              </a:ext>
            </a:extLst>
          </a:blip>
          <a:srcRect/>
          <a:stretch>
            <a:fillRect/>
          </a:stretch>
        </p:blipFill>
        <p:spPr>
          <a:xfrm>
            <a:off x="1430338" y="1757363"/>
            <a:ext cx="6281737" cy="4211637"/>
          </a:xfrm>
          <a:noFill/>
        </p:spPr>
      </p:pic>
      <p:sp>
        <p:nvSpPr>
          <p:cNvPr id="4" name="Rectangle 2"/>
          <p:cNvSpPr>
            <a:spLocks noGrp="1" noChangeArrowheads="1"/>
          </p:cNvSpPr>
          <p:nvPr>
            <p:ph type="title"/>
          </p:nvPr>
        </p:nvSpPr>
        <p:spPr/>
        <p:txBody>
          <a:bodyPr/>
          <a:lstStyle/>
          <a:p>
            <a:pPr eaLnBrk="1" hangingPunct="1"/>
            <a:r>
              <a:rPr lang="en-US" altLang="en-US" dirty="0" smtClean="0">
                <a:solidFill>
                  <a:schemeClr val="accent5"/>
                </a:solidFill>
              </a:rPr>
              <a:t>Short Phase I Care</a:t>
            </a:r>
          </a:p>
        </p:txBody>
      </p:sp>
      <p:sp>
        <p:nvSpPr>
          <p:cNvPr id="2" name="Left Arrow 1"/>
          <p:cNvSpPr/>
          <p:nvPr/>
        </p:nvSpPr>
        <p:spPr>
          <a:xfrm>
            <a:off x="7010400" y="3429000"/>
            <a:ext cx="1143000" cy="304800"/>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extLst>
      <p:ext uri="{BB962C8B-B14F-4D97-AF65-F5344CB8AC3E}">
        <p14:creationId xmlns:p14="http://schemas.microsoft.com/office/powerpoint/2010/main" xmlns="" val="288764178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4" descr="Sheila Rads R"/>
          <p:cNvPicPr>
            <a:picLocks noGrp="1" noChangeAspect="1" noChangeArrowheads="1"/>
          </p:cNvPicPr>
          <p:nvPr>
            <p:ph type="body" idx="1"/>
            <p:custDataLst>
              <p:tags r:id="rId2"/>
            </p:custDataLst>
          </p:nvPr>
        </p:nvPicPr>
        <p:blipFill rotWithShape="1">
          <a:blip r:embed="rId6" cstate="print">
            <a:grayscl/>
            <a:extLst>
              <a:ext uri="{BEBA8EAE-BF5A-486C-A8C5-ECC9F3942E4B}">
                <a14:imgProps xmlns:a14="http://schemas.microsoft.com/office/drawing/2010/main" xmlns="">
                  <a14:imgLayer r:embed="rId7">
                    <a14:imgEffect>
                      <a14:brightnessContrast bright="40000" contrast="-40000"/>
                    </a14:imgEffect>
                  </a14:imgLayer>
                </a14:imgProps>
              </a:ext>
              <a:ext uri="{28A0092B-C50C-407E-A947-70E740481C1C}">
                <a14:useLocalDpi xmlns:a14="http://schemas.microsoft.com/office/drawing/2010/main" xmlns="" val="0"/>
              </a:ext>
            </a:extLst>
          </a:blip>
          <a:srcRect t="-1" r="8793" b="990"/>
          <a:stretch/>
        </p:blipFill>
        <p:spPr>
          <a:xfrm>
            <a:off x="679456" y="2133601"/>
            <a:ext cx="4782641" cy="3318292"/>
          </a:xfrm>
          <a:noFill/>
        </p:spPr>
      </p:pic>
      <p:pic>
        <p:nvPicPr>
          <p:cNvPr id="20484" name="Picture 5" descr="Sheila Rads L"/>
          <p:cNvPicPr>
            <a:picLocks noChangeAspect="1" noChangeArrowheads="1"/>
          </p:cNvPicPr>
          <p:nvPr>
            <p:custDataLst>
              <p:tags r:id="rId3"/>
            </p:custDataLst>
          </p:nvPr>
        </p:nvPicPr>
        <p:blipFill rotWithShape="1">
          <a:blip r:embed="rId8" cstate="print">
            <a:grayscl/>
            <a:extLst>
              <a:ext uri="{BEBA8EAE-BF5A-486C-A8C5-ECC9F3942E4B}">
                <a14:imgProps xmlns:a14="http://schemas.microsoft.com/office/drawing/2010/main" xmlns="">
                  <a14:imgLayer r:embed="rId9">
                    <a14:imgEffect>
                      <a14:brightnessContrast bright="40000" contrast="-40000"/>
                    </a14:imgEffect>
                  </a14:imgLayer>
                </a14:imgProps>
              </a:ext>
              <a:ext uri="{28A0092B-C50C-407E-A947-70E740481C1C}">
                <a14:useLocalDpi xmlns:a14="http://schemas.microsoft.com/office/drawing/2010/main" xmlns="" val="0"/>
              </a:ext>
            </a:extLst>
          </a:blip>
          <a:srcRect l="39059"/>
          <a:stretch/>
        </p:blipFill>
        <p:spPr bwMode="auto">
          <a:xfrm>
            <a:off x="5410200" y="2133600"/>
            <a:ext cx="3140388" cy="32955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 name="Rectangle 2"/>
          <p:cNvSpPr>
            <a:spLocks noGrp="1" noChangeArrowheads="1"/>
          </p:cNvSpPr>
          <p:nvPr>
            <p:ph type="title"/>
          </p:nvPr>
        </p:nvSpPr>
        <p:spPr/>
        <p:txBody>
          <a:bodyPr/>
          <a:lstStyle/>
          <a:p>
            <a:pPr eaLnBrk="1" hangingPunct="1"/>
            <a:r>
              <a:rPr lang="en-US" altLang="en-US" dirty="0" smtClean="0">
                <a:solidFill>
                  <a:schemeClr val="accent5"/>
                </a:solidFill>
              </a:rPr>
              <a:t>Short Phase I Care</a:t>
            </a:r>
          </a:p>
        </p:txBody>
      </p:sp>
    </p:spTree>
    <p:custDataLst>
      <p:tags r:id="rId1"/>
    </p:custDataLst>
    <p:extLst>
      <p:ext uri="{BB962C8B-B14F-4D97-AF65-F5344CB8AC3E}">
        <p14:creationId xmlns:p14="http://schemas.microsoft.com/office/powerpoint/2010/main" xmlns="" val="168975451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pPr eaLnBrk="1" hangingPunct="1"/>
            <a:r>
              <a:rPr lang="en-US" altLang="en-US" dirty="0" smtClean="0">
                <a:solidFill>
                  <a:schemeClr val="accent5"/>
                </a:solidFill>
              </a:rPr>
              <a:t>Long Phase I Care</a:t>
            </a:r>
          </a:p>
        </p:txBody>
      </p:sp>
      <p:pic>
        <p:nvPicPr>
          <p:cNvPr id="4" name="Picture 4" descr="C:\Users\sf403274\Desktop\147 Brear  FDP Lectures\RAO-20150604-92534-23.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8183" t="16269" r="12373" b="15748"/>
          <a:stretch/>
        </p:blipFill>
        <p:spPr bwMode="auto">
          <a:xfrm>
            <a:off x="228600" y="1752600"/>
            <a:ext cx="8709660" cy="37719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smtClean="0">
                <a:solidFill>
                  <a:schemeClr val="accent5"/>
                </a:solidFill>
              </a:rPr>
              <a:t>Long Phase I Care</a:t>
            </a:r>
          </a:p>
        </p:txBody>
      </p:sp>
      <p:pic>
        <p:nvPicPr>
          <p:cNvPr id="15365" name="Picture 5" descr="C:\Users\sf403274\Desktop\147 Brear  FDP Lectures\RAO-20150604-92533-27.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981200" y="1371600"/>
            <a:ext cx="5105400" cy="4840649"/>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45" t="16440" r="3342" b="46468"/>
          <a:stretch/>
        </p:blipFill>
        <p:spPr bwMode="auto">
          <a:xfrm>
            <a:off x="231114" y="2057400"/>
            <a:ext cx="8681772" cy="2743200"/>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ectangle 2"/>
          <p:cNvSpPr txBox="1">
            <a:spLocks noChangeArrowheads="1"/>
          </p:cNvSpPr>
          <p:nvPr/>
        </p:nvSpPr>
        <p:spPr>
          <a:xfrm>
            <a:off x="457200" y="274638"/>
            <a:ext cx="8229600" cy="1143000"/>
          </a:xfrm>
          <a:prstGeom prst="rect">
            <a:avLst/>
          </a:prstGeom>
        </p:spPr>
        <p:txBody>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a:lstStyle>
          <a:p>
            <a:pPr eaLnBrk="1" hangingPunct="1"/>
            <a:r>
              <a:rPr lang="en-US" altLang="en-US" kern="0" dirty="0" smtClean="0">
                <a:solidFill>
                  <a:schemeClr val="accent5"/>
                </a:solidFill>
              </a:rPr>
              <a:t>Long Phase I Care</a:t>
            </a:r>
          </a:p>
        </p:txBody>
      </p:sp>
      <p:sp>
        <p:nvSpPr>
          <p:cNvPr id="2" name="Rectangle 1"/>
          <p:cNvSpPr/>
          <p:nvPr/>
        </p:nvSpPr>
        <p:spPr>
          <a:xfrm>
            <a:off x="457200" y="5257800"/>
            <a:ext cx="8382000" cy="646331"/>
          </a:xfrm>
          <a:prstGeom prst="rect">
            <a:avLst/>
          </a:prstGeom>
        </p:spPr>
        <p:txBody>
          <a:bodyPr wrap="square">
            <a:spAutoFit/>
          </a:bodyPr>
          <a:lstStyle/>
          <a:p>
            <a:pPr algn="ctr" eaLnBrk="1" hangingPunct="1"/>
            <a:r>
              <a:rPr lang="en-US" altLang="en-US" dirty="0">
                <a:latin typeface="+mn-lt"/>
              </a:rPr>
              <a:t>Some patients remain permanently in Phase I due to lack of compliance and continued dental disease.</a:t>
            </a:r>
          </a:p>
        </p:txBody>
      </p:sp>
    </p:spTree>
    <p:custDataLst>
      <p:tags r:id="rId1"/>
    </p:custData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accent5"/>
                </a:solidFill>
              </a:rPr>
              <a:t>Overview</a:t>
            </a:r>
            <a:endParaRPr lang="en-US" dirty="0">
              <a:solidFill>
                <a:schemeClr val="accent5"/>
              </a:solidFill>
            </a:endParaRPr>
          </a:p>
        </p:txBody>
      </p:sp>
      <p:sp>
        <p:nvSpPr>
          <p:cNvPr id="3" name="Content Placeholder 2"/>
          <p:cNvSpPr>
            <a:spLocks noGrp="1"/>
          </p:cNvSpPr>
          <p:nvPr>
            <p:ph idx="1"/>
          </p:nvPr>
        </p:nvSpPr>
        <p:spPr/>
        <p:txBody>
          <a:bodyPr/>
          <a:lstStyle/>
          <a:p>
            <a:pPr marL="514350" indent="-514350">
              <a:buAutoNum type="arabicPeriod"/>
            </a:pPr>
            <a:r>
              <a:rPr lang="en-US" dirty="0" smtClean="0"/>
              <a:t>Lytle and </a:t>
            </a:r>
            <a:r>
              <a:rPr lang="en-US" dirty="0" err="1" smtClean="0"/>
              <a:t>Skurow</a:t>
            </a:r>
            <a:r>
              <a:rPr lang="en-US" dirty="0" smtClean="0"/>
              <a:t> (L&amp;S) Classification</a:t>
            </a:r>
          </a:p>
          <a:p>
            <a:pPr marL="514350" indent="-514350">
              <a:buAutoNum type="arabicPeriod"/>
            </a:pPr>
            <a:r>
              <a:rPr lang="en-US" dirty="0" smtClean="0"/>
              <a:t>Phasing </a:t>
            </a:r>
          </a:p>
          <a:p>
            <a:pPr marL="514350" indent="-514350">
              <a:buAutoNum type="arabicPeriod"/>
            </a:pPr>
            <a:r>
              <a:rPr lang="en-US" dirty="0" smtClean="0"/>
              <a:t>Diagnosis</a:t>
            </a:r>
          </a:p>
          <a:p>
            <a:pPr marL="514350" indent="-514350">
              <a:buAutoNum type="arabicPeriod"/>
            </a:pPr>
            <a:r>
              <a:rPr lang="en-US" dirty="0" smtClean="0"/>
              <a:t>Treatment Plan Evaluation</a:t>
            </a:r>
            <a:endParaRPr lang="en-US" dirty="0"/>
          </a:p>
        </p:txBody>
      </p:sp>
    </p:spTree>
    <p:extLst>
      <p:ext uri="{BB962C8B-B14F-4D97-AF65-F5344CB8AC3E}">
        <p14:creationId xmlns:p14="http://schemas.microsoft.com/office/powerpoint/2010/main" xmlns="" val="71232364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en-US" dirty="0" smtClean="0">
                <a:solidFill>
                  <a:schemeClr val="accent5"/>
                </a:solidFill>
              </a:rPr>
              <a:t>Diagnosis</a:t>
            </a:r>
          </a:p>
        </p:txBody>
      </p:sp>
      <p:sp>
        <p:nvSpPr>
          <p:cNvPr id="21507" name="Rectangle 3"/>
          <p:cNvSpPr>
            <a:spLocks noGrp="1" noChangeArrowheads="1"/>
          </p:cNvSpPr>
          <p:nvPr>
            <p:ph type="body" idx="1"/>
          </p:nvPr>
        </p:nvSpPr>
        <p:spPr/>
        <p:txBody>
          <a:bodyPr/>
          <a:lstStyle/>
          <a:p>
            <a:pPr algn="ctr" eaLnBrk="1" hangingPunct="1">
              <a:buFontTx/>
              <a:buNone/>
            </a:pPr>
            <a:r>
              <a:rPr lang="en-US" altLang="en-US" dirty="0" smtClean="0"/>
              <a:t>What is the etiology of disease?</a:t>
            </a:r>
          </a:p>
          <a:p>
            <a:pPr algn="ctr" eaLnBrk="1" hangingPunct="1">
              <a:buFontTx/>
              <a:buNone/>
            </a:pPr>
            <a:r>
              <a:rPr lang="en-US" altLang="en-US" dirty="0" smtClean="0"/>
              <a:t>Caries</a:t>
            </a:r>
          </a:p>
          <a:p>
            <a:pPr algn="ctr" eaLnBrk="1" hangingPunct="1">
              <a:buFontTx/>
              <a:buNone/>
            </a:pPr>
            <a:r>
              <a:rPr lang="en-US" altLang="en-US" dirty="0" smtClean="0"/>
              <a:t>Erosion</a:t>
            </a:r>
          </a:p>
          <a:p>
            <a:pPr algn="ctr" eaLnBrk="1" hangingPunct="1">
              <a:buFontTx/>
              <a:buNone/>
            </a:pPr>
            <a:r>
              <a:rPr lang="en-US" altLang="en-US" dirty="0" smtClean="0"/>
              <a:t>Attrition</a:t>
            </a:r>
          </a:p>
          <a:p>
            <a:pPr algn="ctr" eaLnBrk="1" hangingPunct="1">
              <a:buFontTx/>
              <a:buNone/>
            </a:pPr>
            <a:r>
              <a:rPr lang="en-US" altLang="en-US" dirty="0" smtClean="0"/>
              <a:t>Fracture</a:t>
            </a:r>
          </a:p>
          <a:p>
            <a:pPr algn="ctr" eaLnBrk="1" hangingPunct="1">
              <a:buFontTx/>
              <a:buNone/>
            </a:pPr>
            <a:r>
              <a:rPr lang="en-US" altLang="en-US" dirty="0" smtClean="0"/>
              <a:t>Old restoration fell out</a:t>
            </a:r>
          </a:p>
          <a:p>
            <a:pPr eaLnBrk="1" hangingPunct="1">
              <a:buFontTx/>
              <a:buNone/>
            </a:pPr>
            <a:endParaRPr lang="en-US" altLang="en-US" dirty="0"/>
          </a:p>
          <a:p>
            <a:pPr eaLnBrk="1" hangingPunct="1">
              <a:buNone/>
            </a:pPr>
            <a:r>
              <a:rPr lang="en-US" altLang="en-US" sz="2800" dirty="0">
                <a:solidFill>
                  <a:srgbClr val="FF0000"/>
                </a:solidFill>
              </a:rPr>
              <a:t>Goal: prevent this condition from re-occurring.</a:t>
            </a:r>
          </a:p>
          <a:p>
            <a:pPr eaLnBrk="1" hangingPunct="1">
              <a:buFontTx/>
              <a:buNone/>
            </a:pPr>
            <a:endParaRPr lang="en-US" altLang="en-US" dirty="0" smtClean="0"/>
          </a:p>
        </p:txBody>
      </p:sp>
    </p:spTree>
    <p:custDataLst>
      <p:tags r:id="rId1"/>
    </p:custData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0" y="274638"/>
            <a:ext cx="9144000" cy="1143000"/>
          </a:xfrm>
        </p:spPr>
        <p:txBody>
          <a:bodyPr/>
          <a:lstStyle/>
          <a:p>
            <a:pPr eaLnBrk="1" hangingPunct="1"/>
            <a:r>
              <a:rPr lang="en-US" altLang="en-US" sz="3600" dirty="0" smtClean="0">
                <a:solidFill>
                  <a:schemeClr val="accent5"/>
                </a:solidFill>
              </a:rPr>
              <a:t>Treatment Planning Evaluation</a:t>
            </a:r>
          </a:p>
        </p:txBody>
      </p:sp>
      <p:sp>
        <p:nvSpPr>
          <p:cNvPr id="23555" name="Rectangle 3"/>
          <p:cNvSpPr>
            <a:spLocks noGrp="1" noChangeArrowheads="1"/>
          </p:cNvSpPr>
          <p:nvPr>
            <p:ph type="body" idx="1"/>
          </p:nvPr>
        </p:nvSpPr>
        <p:spPr/>
        <p:txBody>
          <a:bodyPr/>
          <a:lstStyle/>
          <a:p>
            <a:pPr eaLnBrk="1" hangingPunct="1"/>
            <a:r>
              <a:rPr lang="en-US" altLang="en-US" dirty="0" smtClean="0"/>
              <a:t>Patient expectations</a:t>
            </a:r>
          </a:p>
          <a:p>
            <a:pPr eaLnBrk="1" hangingPunct="1"/>
            <a:r>
              <a:rPr lang="en-US" altLang="en-US" dirty="0" smtClean="0"/>
              <a:t>Smile Line</a:t>
            </a:r>
          </a:p>
          <a:p>
            <a:pPr eaLnBrk="1" hangingPunct="1"/>
            <a:r>
              <a:rPr lang="en-US" altLang="en-US" dirty="0" smtClean="0"/>
              <a:t>Gingival Biotype</a:t>
            </a:r>
          </a:p>
          <a:p>
            <a:pPr eaLnBrk="1" hangingPunct="1"/>
            <a:r>
              <a:rPr lang="en-US" altLang="en-US" dirty="0" smtClean="0"/>
              <a:t>Gingival Architecture</a:t>
            </a:r>
          </a:p>
          <a:p>
            <a:pPr eaLnBrk="1" hangingPunct="1"/>
            <a:r>
              <a:rPr lang="en-US" altLang="en-US" dirty="0" smtClean="0"/>
              <a:t>Occlusion</a:t>
            </a:r>
          </a:p>
          <a:p>
            <a:pPr eaLnBrk="1" hangingPunct="1"/>
            <a:r>
              <a:rPr lang="en-US" altLang="en-US" dirty="0" smtClean="0"/>
              <a:t>Abutment health</a:t>
            </a:r>
          </a:p>
          <a:p>
            <a:pPr eaLnBrk="1" hangingPunct="1"/>
            <a:endParaRPr lang="en-US" altLang="en-US" dirty="0" smtClean="0"/>
          </a:p>
          <a:p>
            <a:pPr marL="0" indent="0" eaLnBrk="1" hangingPunct="1">
              <a:buNone/>
            </a:pPr>
            <a:endParaRPr lang="en-US" altLang="en-US" b="1" dirty="0" smtClean="0"/>
          </a:p>
          <a:p>
            <a:pPr eaLnBrk="1" hangingPunct="1"/>
            <a:endParaRPr lang="en-US" altLang="en-US" b="1" dirty="0" smtClean="0"/>
          </a:p>
        </p:txBody>
      </p:sp>
    </p:spTree>
    <p:custDataLst>
      <p:tags r:id="rId1"/>
    </p:custData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dirty="0" smtClean="0">
                <a:solidFill>
                  <a:schemeClr val="accent5"/>
                </a:solidFill>
              </a:rPr>
              <a:t>Smile Line: Low</a:t>
            </a:r>
          </a:p>
        </p:txBody>
      </p:sp>
      <p:sp>
        <p:nvSpPr>
          <p:cNvPr id="24579" name="Rectangle 3"/>
          <p:cNvSpPr>
            <a:spLocks noGrp="1" noChangeArrowheads="1"/>
          </p:cNvSpPr>
          <p:nvPr>
            <p:ph type="body" idx="1"/>
          </p:nvPr>
        </p:nvSpPr>
        <p:spPr>
          <a:xfrm>
            <a:off x="1866900" y="1542289"/>
            <a:ext cx="5410200" cy="914400"/>
          </a:xfrm>
        </p:spPr>
        <p:txBody>
          <a:bodyPr/>
          <a:lstStyle/>
          <a:p>
            <a:pPr marL="0" indent="0" eaLnBrk="1" hangingPunct="1">
              <a:buNone/>
            </a:pPr>
            <a:r>
              <a:rPr lang="en-US" altLang="en-US" dirty="0" smtClean="0"/>
              <a:t>Fewer esthetic challenges</a:t>
            </a:r>
          </a:p>
        </p:txBody>
      </p:sp>
      <p:pic>
        <p:nvPicPr>
          <p:cNvPr id="24580" name="Picture 7" descr="post op 1"/>
          <p:cNvPicPr>
            <a:picLocks noChangeAspect="1" noChangeArrowheads="1"/>
          </p:cNvPicPr>
          <p:nvPr>
            <p:custDataLst>
              <p:tags r:id="rId2"/>
            </p:custDataLst>
          </p:nvPr>
        </p:nvPicPr>
        <p:blipFill rotWithShape="1">
          <a:blip r:embed="rId5" cstate="print">
            <a:extLst>
              <a:ext uri="{28A0092B-C50C-407E-A947-70E740481C1C}">
                <a14:useLocalDpi xmlns:a14="http://schemas.microsoft.com/office/drawing/2010/main" xmlns="" val="0"/>
              </a:ext>
            </a:extLst>
          </a:blip>
          <a:srcRect l="9119" t="10004" b="15864"/>
          <a:stretch/>
        </p:blipFill>
        <p:spPr bwMode="auto">
          <a:xfrm>
            <a:off x="1351788" y="2667000"/>
            <a:ext cx="6440424" cy="35234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altLang="en-US" sz="4000" dirty="0" smtClean="0">
                <a:solidFill>
                  <a:schemeClr val="accent5"/>
                </a:solidFill>
              </a:rPr>
              <a:t>Smile Line: High</a:t>
            </a:r>
            <a:br>
              <a:rPr lang="en-US" altLang="en-US" sz="4000" dirty="0" smtClean="0">
                <a:solidFill>
                  <a:schemeClr val="accent5"/>
                </a:solidFill>
              </a:rPr>
            </a:br>
            <a:r>
              <a:rPr lang="en-US" altLang="en-US" sz="4000" dirty="0" smtClean="0">
                <a:solidFill>
                  <a:schemeClr val="tx1"/>
                </a:solidFill>
              </a:rPr>
              <a:t>Thin Gingival Biotype</a:t>
            </a:r>
          </a:p>
        </p:txBody>
      </p:sp>
      <p:pic>
        <p:nvPicPr>
          <p:cNvPr id="25603" name="Picture 4" descr="High Smile"/>
          <p:cNvPicPr>
            <a:picLocks noGrp="1" noChangeAspect="1" noChangeArrowheads="1"/>
          </p:cNvPicPr>
          <p:nvPr>
            <p:ph type="body" idx="1"/>
            <p:custDataLst>
              <p:tags r:id="rId2"/>
            </p:custDataLst>
          </p:nvPr>
        </p:nvPicPr>
        <p:blipFill rotWithShape="1">
          <a:blip r:embed="rId5" cstate="print">
            <a:extLst>
              <a:ext uri="{28A0092B-C50C-407E-A947-70E740481C1C}">
                <a14:useLocalDpi xmlns:a14="http://schemas.microsoft.com/office/drawing/2010/main" xmlns="" val="0"/>
              </a:ext>
            </a:extLst>
          </a:blip>
          <a:srcRect t="10084" r="-88" b="15304"/>
          <a:stretch/>
        </p:blipFill>
        <p:spPr>
          <a:xfrm>
            <a:off x="1101852" y="1828800"/>
            <a:ext cx="6940296" cy="3450336"/>
          </a:xfrm>
          <a:noFill/>
        </p:spPr>
      </p:pic>
      <p:sp>
        <p:nvSpPr>
          <p:cNvPr id="2" name="Rectangle 1"/>
          <p:cNvSpPr/>
          <p:nvPr/>
        </p:nvSpPr>
        <p:spPr>
          <a:xfrm>
            <a:off x="1219200" y="5498068"/>
            <a:ext cx="6705600" cy="461665"/>
          </a:xfrm>
          <a:prstGeom prst="rect">
            <a:avLst/>
          </a:prstGeom>
        </p:spPr>
        <p:txBody>
          <a:bodyPr wrap="square">
            <a:spAutoFit/>
          </a:bodyPr>
          <a:lstStyle/>
          <a:p>
            <a:pPr marL="0" indent="0" eaLnBrk="1" hangingPunct="1">
              <a:buNone/>
            </a:pPr>
            <a:r>
              <a:rPr lang="en-US" altLang="en-US" sz="2400" dirty="0" smtClean="0">
                <a:latin typeface="+mn-lt"/>
              </a:rPr>
              <a:t>Extremely challenging with a high smile line</a:t>
            </a:r>
            <a:endParaRPr lang="en-US" altLang="en-US" sz="2400" dirty="0">
              <a:latin typeface="+mn-lt"/>
            </a:endParaRPr>
          </a:p>
        </p:txBody>
      </p:sp>
    </p:spTree>
    <p:custDataLst>
      <p:tags r:id="rId1"/>
    </p:custData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smtClean="0">
                <a:solidFill>
                  <a:schemeClr val="accent5"/>
                </a:solidFill>
              </a:rPr>
              <a:t>Gingival Architecture</a:t>
            </a:r>
          </a:p>
        </p:txBody>
      </p:sp>
      <p:grpSp>
        <p:nvGrpSpPr>
          <p:cNvPr id="2" name="Group 1"/>
          <p:cNvGrpSpPr/>
          <p:nvPr/>
        </p:nvGrpSpPr>
        <p:grpSpPr>
          <a:xfrm>
            <a:off x="1666875" y="2057400"/>
            <a:ext cx="5810250" cy="2838450"/>
            <a:chOff x="1143000" y="3048000"/>
            <a:chExt cx="5810250" cy="2838450"/>
          </a:xfrm>
        </p:grpSpPr>
        <p:pic>
          <p:nvPicPr>
            <p:cNvPr id="1030" name="Picture 6" descr="http://www.dental-tribune.com/uploads/images/Specialities/cosmetics/2009/Koirala_smile%20design/CDE0309_Koirala_Abb8.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143000" y="3048000"/>
              <a:ext cx="5810250" cy="2838450"/>
            </a:xfrm>
            <a:prstGeom prst="rect">
              <a:avLst/>
            </a:prstGeom>
            <a:noFill/>
            <a:extLst>
              <a:ext uri="{909E8E84-426E-40dd-AFC4-6F175D3DCCD1}">
                <a14:hiddenFill xmlns:a14="http://schemas.microsoft.com/office/drawing/2010/main" xmlns="">
                  <a:solidFill>
                    <a:srgbClr val="FFFFFF"/>
                  </a:solidFill>
                </a14:hiddenFill>
              </a:ext>
            </a:extLst>
          </p:spPr>
        </p:pic>
        <p:sp>
          <p:nvSpPr>
            <p:cNvPr id="26629" name="Line 17"/>
            <p:cNvSpPr>
              <a:spLocks noChangeShapeType="1"/>
            </p:cNvSpPr>
            <p:nvPr/>
          </p:nvSpPr>
          <p:spPr bwMode="auto">
            <a:xfrm>
              <a:off x="1371600" y="3200400"/>
              <a:ext cx="5334000" cy="0"/>
            </a:xfrm>
            <a:prstGeom prst="line">
              <a:avLst/>
            </a:prstGeom>
            <a:noFill/>
            <a:ln w="9525">
              <a:solidFill>
                <a:srgbClr val="33CC33"/>
              </a:solidFill>
              <a:round/>
              <a:headEnd/>
              <a:tailEnd/>
            </a:ln>
            <a:extLst>
              <a:ext uri="{909E8E84-426E-40dd-AFC4-6F175D3DCCD1}">
                <a14:hiddenFill xmlns:a14="http://schemas.microsoft.com/office/drawing/2010/main" xmlns="">
                  <a:noFill/>
                </a14:hiddenFill>
              </a:ext>
            </a:extLst>
          </p:spPr>
          <p:txBody>
            <a:bodyPr/>
            <a:lstStyle/>
            <a:p>
              <a:endParaRPr lang="en-US"/>
            </a:p>
          </p:txBody>
        </p:sp>
      </p:grpSp>
    </p:spTree>
    <p:custDataLst>
      <p:tags r:id="rId1"/>
    </p:custData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pPr eaLnBrk="1" hangingPunct="1"/>
            <a:r>
              <a:rPr lang="en-US" altLang="en-US" dirty="0">
                <a:solidFill>
                  <a:schemeClr val="accent5"/>
                </a:solidFill>
              </a:rPr>
              <a:t>Gingival Architecture</a:t>
            </a:r>
            <a:endParaRPr lang="en-US" altLang="en-US" dirty="0" smtClean="0"/>
          </a:p>
        </p:txBody>
      </p:sp>
      <p:pic>
        <p:nvPicPr>
          <p:cNvPr id="4" name="Picture 2" descr="C:\Users\sf403274\Desktop\147 Brear  FDP Lectures\LOPEZ- D-20141114-143832-22.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5562" t="3414" r="4386" b="4415"/>
          <a:stretch/>
        </p:blipFill>
        <p:spPr bwMode="auto">
          <a:xfrm>
            <a:off x="1691640" y="1859280"/>
            <a:ext cx="5836920" cy="2880359"/>
          </a:xfrm>
          <a:prstGeom prst="rect">
            <a:avLst/>
          </a:prstGeom>
          <a:noFill/>
          <a:extLst>
            <a:ext uri="{909E8E84-426E-40dd-AFC4-6F175D3DCCD1}">
              <a14:hiddenFill xmlns:a14="http://schemas.microsoft.com/office/drawing/2010/main" xmlns="">
                <a:solidFill>
                  <a:srgbClr val="FFFFFF"/>
                </a:solidFill>
              </a14:hiddenFill>
            </a:ext>
          </a:extLst>
        </p:spPr>
      </p:pic>
      <p:sp>
        <p:nvSpPr>
          <p:cNvPr id="2" name="Down Arrow 1"/>
          <p:cNvSpPr/>
          <p:nvPr/>
        </p:nvSpPr>
        <p:spPr>
          <a:xfrm>
            <a:off x="3429000" y="1295400"/>
            <a:ext cx="304800" cy="9144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p:cNvSpPr txBox="1"/>
          <p:nvPr/>
        </p:nvSpPr>
        <p:spPr>
          <a:xfrm>
            <a:off x="369545" y="4876800"/>
            <a:ext cx="8317255" cy="954107"/>
          </a:xfrm>
          <a:prstGeom prst="rect">
            <a:avLst/>
          </a:prstGeom>
          <a:noFill/>
        </p:spPr>
        <p:txBody>
          <a:bodyPr wrap="square" rtlCol="0">
            <a:spAutoFit/>
          </a:bodyPr>
          <a:lstStyle/>
          <a:p>
            <a:pPr algn="ctr"/>
            <a:r>
              <a:rPr lang="en-US" sz="2800" dirty="0" smtClean="0">
                <a:latin typeface="+mn-lt"/>
              </a:rPr>
              <a:t>After extraction, the bone and gingiva recede, creating a longer </a:t>
            </a:r>
            <a:r>
              <a:rPr lang="en-US" sz="2800" dirty="0" err="1" smtClean="0">
                <a:latin typeface="+mn-lt"/>
              </a:rPr>
              <a:t>pontic</a:t>
            </a:r>
            <a:endParaRPr lang="en-US" sz="2800" dirty="0">
              <a:latin typeface="+mn-lt"/>
            </a:endParaRPr>
          </a:p>
        </p:txBody>
      </p:sp>
    </p:spTree>
    <p:custDataLst>
      <p:tags r:id="rId1"/>
    </p:custData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pPr eaLnBrk="1" hangingPunct="1"/>
            <a:r>
              <a:rPr lang="en-US" altLang="en-US" sz="3600" dirty="0" smtClean="0">
                <a:solidFill>
                  <a:schemeClr val="accent5"/>
                </a:solidFill>
              </a:rPr>
              <a:t>Caries Risk, Periodontal Status, </a:t>
            </a:r>
            <a:br>
              <a:rPr lang="en-US" altLang="en-US" sz="3600" dirty="0" smtClean="0">
                <a:solidFill>
                  <a:schemeClr val="accent5"/>
                </a:solidFill>
              </a:rPr>
            </a:br>
            <a:r>
              <a:rPr lang="en-US" altLang="en-US" sz="3600" dirty="0" smtClean="0">
                <a:solidFill>
                  <a:schemeClr val="accent5"/>
                </a:solidFill>
              </a:rPr>
              <a:t>Oral Hygiene</a:t>
            </a:r>
          </a:p>
        </p:txBody>
      </p:sp>
      <p:sp>
        <p:nvSpPr>
          <p:cNvPr id="29699" name="Rectangle 3"/>
          <p:cNvSpPr>
            <a:spLocks noGrp="1" noChangeArrowheads="1"/>
          </p:cNvSpPr>
          <p:nvPr>
            <p:ph type="body" idx="1"/>
          </p:nvPr>
        </p:nvSpPr>
        <p:spPr>
          <a:xfrm>
            <a:off x="533400" y="5943600"/>
            <a:ext cx="8229600" cy="773875"/>
          </a:xfrm>
        </p:spPr>
        <p:txBody>
          <a:bodyPr/>
          <a:lstStyle/>
          <a:p>
            <a:pPr marL="0" indent="0" eaLnBrk="1" hangingPunct="1">
              <a:buNone/>
            </a:pPr>
            <a:r>
              <a:rPr lang="en-US" altLang="en-US" sz="1400" dirty="0" smtClean="0">
                <a:hlinkClick r:id="rId5"/>
              </a:rPr>
              <a:t>Caries management by risk assessment: implementation guidelines.</a:t>
            </a:r>
            <a:r>
              <a:rPr lang="en-US" altLang="en-US" sz="1400" dirty="0" smtClean="0"/>
              <a:t> </a:t>
            </a:r>
            <a:r>
              <a:rPr lang="en-US" altLang="en-US" sz="1200" dirty="0" smtClean="0"/>
              <a:t>Young DA, Featherstone JD, Roth JR, Anderson M, </a:t>
            </a:r>
            <a:r>
              <a:rPr lang="en-US" altLang="en-US" sz="1200" dirty="0" err="1" smtClean="0"/>
              <a:t>Autio</a:t>
            </a:r>
            <a:r>
              <a:rPr lang="en-US" altLang="en-US" sz="1200" dirty="0" smtClean="0"/>
              <a:t>-Gold J, Christensen GJ, Fontana M, </a:t>
            </a:r>
            <a:r>
              <a:rPr lang="en-US" altLang="en-US" sz="1200" dirty="0" err="1" smtClean="0"/>
              <a:t>Kutsch</a:t>
            </a:r>
            <a:r>
              <a:rPr lang="en-US" altLang="en-US" sz="1200" dirty="0" smtClean="0"/>
              <a:t> VK, Peters MC, </a:t>
            </a:r>
            <a:r>
              <a:rPr lang="en-US" altLang="en-US" sz="1200" dirty="0" err="1" smtClean="0"/>
              <a:t>Simonsen</a:t>
            </a:r>
            <a:r>
              <a:rPr lang="en-US" altLang="en-US" sz="1200" dirty="0" smtClean="0"/>
              <a:t> RJ, Wolff MS.</a:t>
            </a:r>
            <a:r>
              <a:rPr lang="en-US" altLang="en-US" sz="1200" u="sng" dirty="0" smtClean="0"/>
              <a:t>. J </a:t>
            </a:r>
            <a:r>
              <a:rPr lang="en-US" altLang="en-US" sz="1200" u="sng" dirty="0" err="1" smtClean="0"/>
              <a:t>Calif</a:t>
            </a:r>
            <a:r>
              <a:rPr lang="en-US" altLang="en-US" sz="1200" u="sng" dirty="0" smtClean="0"/>
              <a:t> Dent Assoc</a:t>
            </a:r>
            <a:r>
              <a:rPr lang="en-US" altLang="en-US" sz="1200" dirty="0" smtClean="0"/>
              <a:t>. 2007 Nov;35(11):799-805.</a:t>
            </a:r>
          </a:p>
        </p:txBody>
      </p:sp>
      <p:pic>
        <p:nvPicPr>
          <p:cNvPr id="29700" name="Picture 4" descr="Pre op1"/>
          <p:cNvPicPr>
            <a:picLocks noChangeAspect="1" noChangeArrowheads="1"/>
          </p:cNvPicPr>
          <p:nvPr>
            <p:custDataLst>
              <p:tags r:id="rId2"/>
            </p:custDataLst>
          </p:nvPr>
        </p:nvPicPr>
        <p:blipFill rotWithShape="1">
          <a:blip r:embed="rId6" cstate="print">
            <a:extLst>
              <a:ext uri="{28A0092B-C50C-407E-A947-70E740481C1C}">
                <a14:useLocalDpi xmlns:a14="http://schemas.microsoft.com/office/drawing/2010/main" xmlns="" val="0"/>
              </a:ext>
            </a:extLst>
          </a:blip>
          <a:srcRect l="21158" t="28945" r="15093" b="16679"/>
          <a:stretch/>
        </p:blipFill>
        <p:spPr bwMode="auto">
          <a:xfrm>
            <a:off x="1943099" y="1731169"/>
            <a:ext cx="5210175" cy="2993231"/>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 name="TextBox 1"/>
          <p:cNvSpPr txBox="1"/>
          <p:nvPr/>
        </p:nvSpPr>
        <p:spPr>
          <a:xfrm>
            <a:off x="1014776" y="5029200"/>
            <a:ext cx="7114448" cy="369332"/>
          </a:xfrm>
          <a:prstGeom prst="rect">
            <a:avLst/>
          </a:prstGeom>
          <a:noFill/>
        </p:spPr>
        <p:txBody>
          <a:bodyPr wrap="none" rtlCol="0">
            <a:spAutoFit/>
          </a:bodyPr>
          <a:lstStyle/>
          <a:p>
            <a:r>
              <a:rPr lang="en-US" dirty="0" smtClean="0">
                <a:latin typeface="+mn-lt"/>
              </a:rPr>
              <a:t>The patient must be free of dental disease before proceeding</a:t>
            </a:r>
            <a:endParaRPr lang="en-US" dirty="0">
              <a:latin typeface="+mn-lt"/>
            </a:endParaRPr>
          </a:p>
        </p:txBody>
      </p:sp>
    </p:spTree>
    <p:custDataLst>
      <p:tags r:id="rId1"/>
    </p:custData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a:xfrm>
            <a:off x="152400" y="274638"/>
            <a:ext cx="8915400" cy="1143000"/>
          </a:xfrm>
        </p:spPr>
        <p:txBody>
          <a:bodyPr/>
          <a:lstStyle/>
          <a:p>
            <a:pPr eaLnBrk="1" hangingPunct="1"/>
            <a:r>
              <a:rPr lang="en-US" altLang="en-US" sz="3600" dirty="0" smtClean="0">
                <a:solidFill>
                  <a:schemeClr val="accent5"/>
                </a:solidFill>
              </a:rPr>
              <a:t>Erosion, Attrition</a:t>
            </a:r>
            <a:r>
              <a:rPr lang="en-US" altLang="en-US" sz="3600" dirty="0">
                <a:solidFill>
                  <a:schemeClr val="accent5"/>
                </a:solidFill>
              </a:rPr>
              <a:t>, </a:t>
            </a:r>
            <a:r>
              <a:rPr lang="en-US" altLang="en-US" sz="3600" dirty="0" err="1">
                <a:solidFill>
                  <a:schemeClr val="accent5"/>
                </a:solidFill>
              </a:rPr>
              <a:t>Abfraction</a:t>
            </a:r>
            <a:r>
              <a:rPr lang="en-US" altLang="en-US" sz="3600" dirty="0">
                <a:solidFill>
                  <a:schemeClr val="accent5"/>
                </a:solidFill>
              </a:rPr>
              <a:t>, Abrasion</a:t>
            </a:r>
            <a:endParaRPr lang="en-US" altLang="en-US" sz="3600" dirty="0" smtClean="0">
              <a:solidFill>
                <a:schemeClr val="accent5"/>
              </a:solidFill>
            </a:endParaRPr>
          </a:p>
        </p:txBody>
      </p:sp>
      <p:pic>
        <p:nvPicPr>
          <p:cNvPr id="30725" name="Picture 13" descr="Abfraction Lesion #11"/>
          <p:cNvPicPr>
            <a:picLocks noGrp="1" noChangeAspect="1" noChangeArrowheads="1"/>
          </p:cNvPicPr>
          <p:nvPr>
            <p:ph type="body" idx="1"/>
            <p:custDataLst>
              <p:tags r:id="rId2"/>
            </p:custDataLst>
          </p:nvPr>
        </p:nvPicPr>
        <p:blipFill rotWithShape="1">
          <a:blip r:embed="rId5" cstate="print">
            <a:extLst>
              <a:ext uri="{28A0092B-C50C-407E-A947-70E740481C1C}">
                <a14:useLocalDpi xmlns:a14="http://schemas.microsoft.com/office/drawing/2010/main" xmlns="" val="0"/>
              </a:ext>
            </a:extLst>
          </a:blip>
          <a:srcRect l="27889" t="22113" r="28146" b="11655"/>
          <a:stretch/>
        </p:blipFill>
        <p:spPr>
          <a:xfrm>
            <a:off x="5244620" y="1905000"/>
            <a:ext cx="3827819" cy="3865562"/>
          </a:xfrm>
          <a:noFill/>
        </p:spPr>
      </p:pic>
      <p:pic>
        <p:nvPicPr>
          <p:cNvPr id="1026" name="Picture 2" descr="C:\Users\sf403274\Desktop\147 Brear  FDP Lectures\DUNLAP-20121203-90742-66.jpg"/>
          <p:cNvPicPr>
            <a:picLocks noChangeAspect="1" noChangeArrowheads="1"/>
          </p:cNvPicPr>
          <p:nvPr/>
        </p:nvPicPr>
        <p:blipFill>
          <a:blip r:embed="rId6" cstate="print">
            <a:extLst>
              <a:ext uri="{BEBA8EAE-BF5A-486C-A8C5-ECC9F3942E4B}">
                <a14:imgProps xmlns:a14="http://schemas.microsoft.com/office/drawing/2010/main" xmlns="">
                  <a14:imgLayer r:embed="rId7">
                    <a14:imgEffect>
                      <a14:saturation sat="66000"/>
                    </a14:imgEffect>
                  </a14:imgLayer>
                </a14:imgProps>
              </a:ext>
              <a:ext uri="{28A0092B-C50C-407E-A947-70E740481C1C}">
                <a14:useLocalDpi xmlns:a14="http://schemas.microsoft.com/office/drawing/2010/main" xmlns="" val="0"/>
              </a:ext>
            </a:extLst>
          </a:blip>
          <a:srcRect/>
          <a:stretch>
            <a:fillRect/>
          </a:stretch>
        </p:blipFill>
        <p:spPr bwMode="auto">
          <a:xfrm>
            <a:off x="152400" y="1905000"/>
            <a:ext cx="4925824" cy="3865562"/>
          </a:xfrm>
          <a:prstGeom prst="rect">
            <a:avLst/>
          </a:prstGeom>
          <a:noFill/>
          <a:extLst>
            <a:ext uri="{909E8E84-426E-40dd-AFC4-6F175D3DCCD1}">
              <a14:hiddenFill xmlns:a14="http://schemas.microsoft.com/office/drawing/2010/main" xmlns="">
                <a:solidFill>
                  <a:srgbClr val="FFFFFF"/>
                </a:solidFill>
              </a14:hiddenFill>
            </a:ext>
          </a:extLst>
        </p:spPr>
      </p:pic>
      <p:sp>
        <p:nvSpPr>
          <p:cNvPr id="2" name="TextBox 1"/>
          <p:cNvSpPr txBox="1"/>
          <p:nvPr/>
        </p:nvSpPr>
        <p:spPr>
          <a:xfrm>
            <a:off x="1267249" y="6096000"/>
            <a:ext cx="6609502" cy="461665"/>
          </a:xfrm>
          <a:prstGeom prst="rect">
            <a:avLst/>
          </a:prstGeom>
          <a:noFill/>
        </p:spPr>
        <p:txBody>
          <a:bodyPr wrap="none" rtlCol="0">
            <a:spAutoFit/>
          </a:bodyPr>
          <a:lstStyle/>
          <a:p>
            <a:r>
              <a:rPr lang="en-US" sz="2400" dirty="0" smtClean="0">
                <a:latin typeface="+mn-lt"/>
              </a:rPr>
              <a:t>Is the wear chemical, mechanical or both?</a:t>
            </a:r>
            <a:endParaRPr lang="en-US" sz="2400" dirty="0">
              <a:latin typeface="+mn-lt"/>
            </a:endParaRPr>
          </a:p>
        </p:txBody>
      </p:sp>
    </p:spTree>
    <p:custDataLst>
      <p:tags r:id="rId1"/>
    </p:custData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pPr eaLnBrk="1" hangingPunct="1"/>
            <a:r>
              <a:rPr lang="en-US" altLang="en-US" dirty="0" smtClean="0">
                <a:solidFill>
                  <a:schemeClr val="accent5"/>
                </a:solidFill>
              </a:rPr>
              <a:t>Anterior Guidance</a:t>
            </a:r>
          </a:p>
        </p:txBody>
      </p:sp>
      <p:pic>
        <p:nvPicPr>
          <p:cNvPr id="31747" name="Picture 6" descr="MI Natural dentitionx"/>
          <p:cNvPicPr>
            <a:picLocks noGrp="1" noChangeAspect="1" noChangeArrowheads="1"/>
          </p:cNvPicPr>
          <p:nvPr>
            <p:ph type="body" idx="1"/>
            <p:custDataLst>
              <p:tags r:id="rId2"/>
            </p:custDataLst>
          </p:nvPr>
        </p:nvPicPr>
        <p:blipFill rotWithShape="1">
          <a:blip r:embed="rId6" cstate="print">
            <a:extLst>
              <a:ext uri="{28A0092B-C50C-407E-A947-70E740481C1C}">
                <a14:useLocalDpi xmlns:a14="http://schemas.microsoft.com/office/drawing/2010/main" xmlns="" val="0"/>
              </a:ext>
            </a:extLst>
          </a:blip>
          <a:srcRect l="1743" t="1683" r="32982" b="42759"/>
          <a:stretch/>
        </p:blipFill>
        <p:spPr>
          <a:xfrm>
            <a:off x="486032" y="1447800"/>
            <a:ext cx="3933568" cy="2514600"/>
          </a:xfrm>
          <a:noFill/>
        </p:spPr>
      </p:pic>
      <p:pic>
        <p:nvPicPr>
          <p:cNvPr id="31748" name="Picture 7" descr="Protrusion Nat Dentitionx"/>
          <p:cNvPicPr>
            <a:picLocks noChangeAspect="1" noChangeArrowheads="1"/>
          </p:cNvPicPr>
          <p:nvPr>
            <p:custDataLst>
              <p:tags r:id="rId3"/>
            </p:custDataLst>
          </p:nvPr>
        </p:nvPicPr>
        <p:blipFill>
          <a:blip r:embed="rId7" cstate="print">
            <a:extLst>
              <a:ext uri="{28A0092B-C50C-407E-A947-70E740481C1C}">
                <a14:useLocalDpi xmlns:a14="http://schemas.microsoft.com/office/drawing/2010/main" xmlns="" val="0"/>
              </a:ext>
            </a:extLst>
          </a:blip>
          <a:srcRect l="1633" t="3622" r="13458" b="38988"/>
          <a:stretch>
            <a:fillRect/>
          </a:stretch>
        </p:blipFill>
        <p:spPr bwMode="auto">
          <a:xfrm>
            <a:off x="4724400" y="1447800"/>
            <a:ext cx="3962400" cy="25146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31749" name="Text Box 8"/>
          <p:cNvSpPr txBox="1">
            <a:spLocks noChangeArrowheads="1"/>
          </p:cNvSpPr>
          <p:nvPr/>
        </p:nvSpPr>
        <p:spPr bwMode="auto">
          <a:xfrm>
            <a:off x="152400" y="6238220"/>
            <a:ext cx="8839200" cy="52322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r>
              <a:rPr lang="en-US" altLang="en-US" sz="1400" dirty="0">
                <a:latin typeface="+mn-lt"/>
              </a:rPr>
              <a:t>Peter Dawson, Evaluation, Diagnosis and Treatment of Occlusal Problems, 2nd Edition, Mosby, ISBN: 0-8016-2788-5Chapter 16: Anterior Guidance</a:t>
            </a:r>
          </a:p>
        </p:txBody>
      </p:sp>
      <p:sp>
        <p:nvSpPr>
          <p:cNvPr id="2" name="TextBox 1"/>
          <p:cNvSpPr txBox="1"/>
          <p:nvPr/>
        </p:nvSpPr>
        <p:spPr>
          <a:xfrm>
            <a:off x="457200" y="4191000"/>
            <a:ext cx="3962400" cy="707886"/>
          </a:xfrm>
          <a:prstGeom prst="rect">
            <a:avLst/>
          </a:prstGeom>
          <a:noFill/>
        </p:spPr>
        <p:txBody>
          <a:bodyPr wrap="square" rtlCol="0">
            <a:spAutoFit/>
          </a:bodyPr>
          <a:lstStyle/>
          <a:p>
            <a:r>
              <a:rPr lang="en-US" sz="2000" dirty="0" smtClean="0">
                <a:latin typeface="+mn-lt"/>
              </a:rPr>
              <a:t>In </a:t>
            </a:r>
            <a:r>
              <a:rPr lang="en-US" sz="2000" dirty="0" smtClean="0">
                <a:solidFill>
                  <a:srgbClr val="FF0000"/>
                </a:solidFill>
                <a:latin typeface="+mn-lt"/>
              </a:rPr>
              <a:t>MIP</a:t>
            </a:r>
            <a:r>
              <a:rPr lang="en-US" sz="2000" dirty="0" smtClean="0">
                <a:latin typeface="+mn-lt"/>
              </a:rPr>
              <a:t>, the posterior teeth protect the anterior teeth</a:t>
            </a:r>
            <a:endParaRPr lang="en-US" sz="2000" dirty="0">
              <a:latin typeface="+mn-lt"/>
            </a:endParaRPr>
          </a:p>
        </p:txBody>
      </p:sp>
      <p:sp>
        <p:nvSpPr>
          <p:cNvPr id="7" name="TextBox 6"/>
          <p:cNvSpPr txBox="1"/>
          <p:nvPr/>
        </p:nvSpPr>
        <p:spPr>
          <a:xfrm>
            <a:off x="4726459" y="4191000"/>
            <a:ext cx="3962400" cy="1631216"/>
          </a:xfrm>
          <a:prstGeom prst="rect">
            <a:avLst/>
          </a:prstGeom>
          <a:noFill/>
        </p:spPr>
        <p:txBody>
          <a:bodyPr wrap="square" rtlCol="0">
            <a:spAutoFit/>
          </a:bodyPr>
          <a:lstStyle/>
          <a:p>
            <a:r>
              <a:rPr lang="en-US" sz="2000" dirty="0" smtClean="0">
                <a:latin typeface="+mn-lt"/>
              </a:rPr>
              <a:t>In </a:t>
            </a:r>
            <a:r>
              <a:rPr lang="en-US" sz="2000" dirty="0" smtClean="0">
                <a:solidFill>
                  <a:srgbClr val="FF0000"/>
                </a:solidFill>
                <a:latin typeface="+mn-lt"/>
              </a:rPr>
              <a:t>protrusion</a:t>
            </a:r>
            <a:r>
              <a:rPr lang="en-US" sz="2000" dirty="0" smtClean="0">
                <a:latin typeface="+mn-lt"/>
              </a:rPr>
              <a:t>, the anterior teeth protect the posterior teeth</a:t>
            </a:r>
          </a:p>
          <a:p>
            <a:endParaRPr lang="en-US" sz="2000" dirty="0" smtClean="0">
              <a:latin typeface="+mn-lt"/>
            </a:endParaRPr>
          </a:p>
          <a:p>
            <a:r>
              <a:rPr lang="en-US" sz="2000" dirty="0" smtClean="0">
                <a:latin typeface="+mn-lt"/>
              </a:rPr>
              <a:t>In </a:t>
            </a:r>
            <a:r>
              <a:rPr lang="en-US" sz="2000" dirty="0" err="1" smtClean="0">
                <a:solidFill>
                  <a:srgbClr val="FF0000"/>
                </a:solidFill>
                <a:latin typeface="+mn-lt"/>
              </a:rPr>
              <a:t>laterotrusion</a:t>
            </a:r>
            <a:r>
              <a:rPr lang="en-US" sz="2000" dirty="0" smtClean="0">
                <a:latin typeface="+mn-lt"/>
              </a:rPr>
              <a:t>, the canines protect the posterior teeth</a:t>
            </a:r>
            <a:endParaRPr lang="en-US" sz="2000" dirty="0">
              <a:latin typeface="+mn-lt"/>
            </a:endParaRPr>
          </a:p>
        </p:txBody>
      </p:sp>
    </p:spTree>
    <p:custDataLst>
      <p:tags r:id="rId1"/>
    </p:custData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p:txBody>
          <a:bodyPr/>
          <a:lstStyle/>
          <a:p>
            <a:pPr eaLnBrk="1" hangingPunct="1"/>
            <a:r>
              <a:rPr lang="en-US" altLang="en-US" dirty="0" err="1" smtClean="0">
                <a:solidFill>
                  <a:schemeClr val="accent5"/>
                </a:solidFill>
              </a:rPr>
              <a:t>Crown:Root</a:t>
            </a:r>
            <a:endParaRPr lang="en-US" altLang="en-US" dirty="0" smtClean="0">
              <a:solidFill>
                <a:schemeClr val="accent5"/>
              </a:solidFill>
            </a:endParaRPr>
          </a:p>
        </p:txBody>
      </p:sp>
      <p:sp>
        <p:nvSpPr>
          <p:cNvPr id="32771" name="Rectangle 3"/>
          <p:cNvSpPr>
            <a:spLocks noGrp="1" noChangeArrowheads="1"/>
          </p:cNvSpPr>
          <p:nvPr>
            <p:ph type="body" idx="1"/>
          </p:nvPr>
        </p:nvSpPr>
        <p:spPr/>
        <p:txBody>
          <a:bodyPr/>
          <a:lstStyle/>
          <a:p>
            <a:pPr algn="ctr" eaLnBrk="1" hangingPunct="1">
              <a:buFontTx/>
              <a:buNone/>
            </a:pPr>
            <a:r>
              <a:rPr lang="en-US" altLang="en-US" dirty="0" smtClean="0"/>
              <a:t>Minimum proposed 1:1 (Ante’s “Law”)</a:t>
            </a:r>
          </a:p>
        </p:txBody>
      </p:sp>
      <p:sp>
        <p:nvSpPr>
          <p:cNvPr id="32772" name="Text Box 5"/>
          <p:cNvSpPr txBox="1">
            <a:spLocks noChangeArrowheads="1"/>
          </p:cNvSpPr>
          <p:nvPr/>
        </p:nvSpPr>
        <p:spPr bwMode="auto">
          <a:xfrm>
            <a:off x="228600" y="5782536"/>
            <a:ext cx="8686800" cy="106182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0"/>
              </a:spcBef>
              <a:buFontTx/>
              <a:buNone/>
            </a:pPr>
            <a:r>
              <a:rPr lang="en-US" altLang="en-US" sz="1400" dirty="0">
                <a:latin typeface="+mn-lt"/>
              </a:rPr>
              <a:t>Ante's (1926) law revisited: a systematic review on survival rates and complications of fixed dental prostheses (FDPs) on severely reduced periodontal tissue support. </a:t>
            </a:r>
            <a:r>
              <a:rPr lang="en-US" altLang="en-US" sz="1400" dirty="0" err="1">
                <a:latin typeface="+mn-lt"/>
              </a:rPr>
              <a:t>Lulic</a:t>
            </a:r>
            <a:r>
              <a:rPr lang="en-US" altLang="en-US" sz="1400" dirty="0">
                <a:latin typeface="+mn-lt"/>
              </a:rPr>
              <a:t> M, </a:t>
            </a:r>
            <a:r>
              <a:rPr lang="en-US" altLang="en-US" sz="1400" dirty="0" err="1">
                <a:latin typeface="+mn-lt"/>
              </a:rPr>
              <a:t>Clin</a:t>
            </a:r>
            <a:r>
              <a:rPr lang="en-US" altLang="en-US" sz="1400" dirty="0">
                <a:latin typeface="+mn-lt"/>
              </a:rPr>
              <a:t> Oral Implants Res. 2007 June</a:t>
            </a:r>
          </a:p>
          <a:p>
            <a:pPr eaLnBrk="1" hangingPunct="1">
              <a:spcBef>
                <a:spcPct val="50000"/>
              </a:spcBef>
              <a:buFontTx/>
              <a:buNone/>
            </a:pPr>
            <a:endParaRPr lang="en-US" altLang="en-US" sz="1400" b="1" dirty="0"/>
          </a:p>
        </p:txBody>
      </p:sp>
      <p:pic>
        <p:nvPicPr>
          <p:cNvPr id="32773" name="Picture 6" descr="slide0051_image040"/>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2349190" y="2438400"/>
            <a:ext cx="4445620" cy="29718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066800"/>
            <a:ext cx="8153400" cy="1143000"/>
          </a:xfrm>
          <a:ln>
            <a:solidFill>
              <a:schemeClr val="tx1"/>
            </a:solidFill>
          </a:ln>
        </p:spPr>
        <p:txBody>
          <a:bodyPr/>
          <a:lstStyle/>
          <a:p>
            <a:pPr marL="0" indent="0" algn="ctr">
              <a:buFontTx/>
              <a:buNone/>
              <a:defRPr/>
            </a:pPr>
            <a:r>
              <a:rPr lang="en-US" altLang="en-US" dirty="0" smtClean="0">
                <a:solidFill>
                  <a:schemeClr val="accent5"/>
                </a:solidFill>
              </a:rPr>
              <a:t>Intake Interview: History, Clinical Exam, Radiographs, Casts, Photos, etc.</a:t>
            </a:r>
          </a:p>
          <a:p>
            <a:pPr>
              <a:defRPr/>
            </a:pPr>
            <a:endParaRPr lang="en-US" dirty="0">
              <a:solidFill>
                <a:schemeClr val="accent5"/>
              </a:solidFill>
            </a:endParaRPr>
          </a:p>
        </p:txBody>
      </p:sp>
      <p:sp>
        <p:nvSpPr>
          <p:cNvPr id="4" name="Content Placeholder 2"/>
          <p:cNvSpPr txBox="1">
            <a:spLocks/>
          </p:cNvSpPr>
          <p:nvPr/>
        </p:nvSpPr>
        <p:spPr bwMode="auto">
          <a:xfrm>
            <a:off x="457200" y="3238500"/>
            <a:ext cx="8153400" cy="6858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altLang="en-US" kern="0" dirty="0" smtClean="0">
                <a:solidFill>
                  <a:schemeClr val="accent5"/>
                </a:solidFill>
              </a:rPr>
              <a:t>Diagnosis</a:t>
            </a:r>
          </a:p>
          <a:p>
            <a:pPr>
              <a:defRPr/>
            </a:pPr>
            <a:endParaRPr lang="en-US" kern="0" dirty="0">
              <a:solidFill>
                <a:schemeClr val="accent5"/>
              </a:solidFill>
            </a:endParaRPr>
          </a:p>
        </p:txBody>
      </p:sp>
      <p:sp>
        <p:nvSpPr>
          <p:cNvPr id="5" name="Content Placeholder 2"/>
          <p:cNvSpPr txBox="1">
            <a:spLocks/>
          </p:cNvSpPr>
          <p:nvPr/>
        </p:nvSpPr>
        <p:spPr bwMode="auto">
          <a:xfrm>
            <a:off x="457200" y="4953000"/>
            <a:ext cx="8153400" cy="685800"/>
          </a:xfrm>
          <a:prstGeom prst="rect">
            <a:avLst/>
          </a:prstGeom>
          <a:noFill/>
          <a:ln>
            <a:solidFill>
              <a:schemeClr val="tx1"/>
            </a:solidFill>
          </a:ln>
          <a:extLst>
            <a:ext uri="{909E8E84-426E-40dd-AFC4-6F175D3DCCD1}">
              <a14:hiddenFill xmlns:a14="http://schemas.microsoft.com/office/drawing/2010/main" xmlns="">
                <a:solidFill>
                  <a:srgbClr val="FFFFFF"/>
                </a:solidFill>
              </a14:hiddenFill>
            </a:ext>
          </a:extLst>
        </p:spPr>
        <p:txBody>
          <a:bodyPr/>
          <a:lst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a:lstStyle>
          <a:p>
            <a:pPr marL="0" indent="0" algn="ctr">
              <a:buFontTx/>
              <a:buNone/>
              <a:defRPr/>
            </a:pPr>
            <a:r>
              <a:rPr lang="en-US" altLang="en-US" kern="0" dirty="0" smtClean="0">
                <a:solidFill>
                  <a:schemeClr val="accent5"/>
                </a:solidFill>
              </a:rPr>
              <a:t>Treatment Planning</a:t>
            </a:r>
          </a:p>
          <a:p>
            <a:pPr>
              <a:defRPr/>
            </a:pPr>
            <a:endParaRPr lang="en-US" kern="0" dirty="0">
              <a:solidFill>
                <a:schemeClr val="accent5"/>
              </a:solidFill>
            </a:endParaRPr>
          </a:p>
        </p:txBody>
      </p:sp>
      <p:sp>
        <p:nvSpPr>
          <p:cNvPr id="6" name="Down Arrow 5"/>
          <p:cNvSpPr/>
          <p:nvPr/>
        </p:nvSpPr>
        <p:spPr>
          <a:xfrm>
            <a:off x="4171950" y="2327275"/>
            <a:ext cx="800100" cy="796925"/>
          </a:xfrm>
          <a:prstGeom prst="down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
        <p:nvSpPr>
          <p:cNvPr id="7" name="Down Arrow 6"/>
          <p:cNvSpPr/>
          <p:nvPr/>
        </p:nvSpPr>
        <p:spPr>
          <a:xfrm>
            <a:off x="4171950" y="4057650"/>
            <a:ext cx="800100" cy="796925"/>
          </a:xfrm>
          <a:prstGeom prst="downArrow">
            <a:avLst/>
          </a:prstGeom>
          <a:solidFill>
            <a:schemeClr val="tx1"/>
          </a:solidFill>
        </p:spPr>
        <p:style>
          <a:lnRef idx="2">
            <a:schemeClr val="dk1">
              <a:shade val="50000"/>
            </a:schemeClr>
          </a:lnRef>
          <a:fillRef idx="1">
            <a:schemeClr val="dk1"/>
          </a:fillRef>
          <a:effectRef idx="0">
            <a:schemeClr val="dk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pPr eaLnBrk="1" hangingPunct="1"/>
            <a:r>
              <a:rPr lang="en-US" altLang="en-US" dirty="0" smtClean="0">
                <a:solidFill>
                  <a:schemeClr val="accent5"/>
                </a:solidFill>
              </a:rPr>
              <a:t>Inter-arch Space</a:t>
            </a:r>
          </a:p>
        </p:txBody>
      </p:sp>
      <p:pic>
        <p:nvPicPr>
          <p:cNvPr id="33795" name="Picture 4" descr="B14"/>
          <p:cNvPicPr>
            <a:picLocks noGrp="1" noChangeAspect="1" noChangeArrowheads="1"/>
          </p:cNvPicPr>
          <p:nvPr>
            <p:ph type="body" idx="1"/>
            <p:custDataLst>
              <p:tags r:id="rId2"/>
            </p:custDataLst>
          </p:nvPr>
        </p:nvPicPr>
        <p:blipFill rotWithShape="1">
          <a:blip r:embed="rId5" cstate="print">
            <a:extLst>
              <a:ext uri="{28A0092B-C50C-407E-A947-70E740481C1C}">
                <a14:useLocalDpi xmlns:a14="http://schemas.microsoft.com/office/drawing/2010/main" xmlns="" val="0"/>
              </a:ext>
            </a:extLst>
          </a:blip>
          <a:srcRect t="15600" b="14199"/>
          <a:stretch/>
        </p:blipFill>
        <p:spPr>
          <a:xfrm>
            <a:off x="1676400" y="1524000"/>
            <a:ext cx="5791200" cy="2669060"/>
          </a:xfrm>
          <a:noFill/>
        </p:spPr>
      </p:pic>
      <p:sp>
        <p:nvSpPr>
          <p:cNvPr id="33796" name="Text Box 5"/>
          <p:cNvSpPr txBox="1">
            <a:spLocks noChangeArrowheads="1"/>
          </p:cNvSpPr>
          <p:nvPr/>
        </p:nvSpPr>
        <p:spPr bwMode="auto">
          <a:xfrm>
            <a:off x="762000" y="4636314"/>
            <a:ext cx="7467600" cy="147732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2000" dirty="0">
                <a:latin typeface="+mn-lt"/>
              </a:rPr>
              <a:t>Inadequate inter-arch space for </a:t>
            </a:r>
            <a:r>
              <a:rPr lang="en-US" altLang="en-US" sz="2000" dirty="0" smtClean="0">
                <a:latin typeface="+mn-lt"/>
              </a:rPr>
              <a:t>restoration creates short </a:t>
            </a:r>
            <a:r>
              <a:rPr lang="en-US" altLang="en-US" sz="2000" dirty="0">
                <a:latin typeface="+mn-lt"/>
              </a:rPr>
              <a:t>connectors may lead to </a:t>
            </a:r>
            <a:r>
              <a:rPr lang="en-US" altLang="en-US" sz="2000" dirty="0" smtClean="0">
                <a:latin typeface="+mn-lt"/>
              </a:rPr>
              <a:t>fracture of the FDP</a:t>
            </a:r>
          </a:p>
          <a:p>
            <a:pPr algn="ctr" eaLnBrk="1" hangingPunct="1">
              <a:spcBef>
                <a:spcPct val="50000"/>
              </a:spcBef>
              <a:buFontTx/>
              <a:buNone/>
            </a:pPr>
            <a:r>
              <a:rPr lang="en-US" altLang="en-US" sz="2000" dirty="0">
                <a:latin typeface="+mn-lt"/>
              </a:rPr>
              <a:t>U</a:t>
            </a:r>
            <a:r>
              <a:rPr lang="en-US" altLang="en-US" sz="2000" dirty="0" smtClean="0">
                <a:latin typeface="+mn-lt"/>
              </a:rPr>
              <a:t>neven </a:t>
            </a:r>
            <a:r>
              <a:rPr lang="en-US" altLang="en-US" sz="2000" dirty="0">
                <a:latin typeface="+mn-lt"/>
              </a:rPr>
              <a:t>occlusal plane leads to </a:t>
            </a:r>
            <a:r>
              <a:rPr lang="en-US" altLang="en-US" sz="2000" dirty="0" smtClean="0">
                <a:latin typeface="+mn-lt"/>
              </a:rPr>
              <a:t>non-working side contacts </a:t>
            </a:r>
            <a:r>
              <a:rPr lang="en-US" altLang="en-US" sz="2000" dirty="0">
                <a:latin typeface="+mn-lt"/>
              </a:rPr>
              <a:t>instead of anterior guidance.</a:t>
            </a:r>
          </a:p>
        </p:txBody>
      </p:sp>
      <p:sp>
        <p:nvSpPr>
          <p:cNvPr id="2" name="Right Arrow 1"/>
          <p:cNvSpPr/>
          <p:nvPr/>
        </p:nvSpPr>
        <p:spPr>
          <a:xfrm rot="8070280">
            <a:off x="4893852" y="1462993"/>
            <a:ext cx="1213413" cy="3429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ustDataLst>
      <p:tags r:id="rId1"/>
    </p:custData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pPr eaLnBrk="1" hangingPunct="1"/>
            <a:r>
              <a:rPr lang="en-US" altLang="en-US" dirty="0" smtClean="0">
                <a:solidFill>
                  <a:schemeClr val="accent5"/>
                </a:solidFill>
              </a:rPr>
              <a:t>Abutment Design</a:t>
            </a:r>
          </a:p>
        </p:txBody>
      </p:sp>
      <p:sp>
        <p:nvSpPr>
          <p:cNvPr id="34819" name="Rectangle 3"/>
          <p:cNvSpPr>
            <a:spLocks noGrp="1" noChangeArrowheads="1"/>
          </p:cNvSpPr>
          <p:nvPr>
            <p:ph type="body" idx="1"/>
          </p:nvPr>
        </p:nvSpPr>
        <p:spPr/>
        <p:txBody>
          <a:bodyPr/>
          <a:lstStyle/>
          <a:p>
            <a:pPr eaLnBrk="1" hangingPunct="1"/>
            <a:r>
              <a:rPr lang="en-US" altLang="en-US" dirty="0" smtClean="0"/>
              <a:t>Margins: depth, shape, material</a:t>
            </a:r>
          </a:p>
          <a:p>
            <a:pPr eaLnBrk="1" hangingPunct="1"/>
            <a:r>
              <a:rPr lang="en-US" altLang="en-US" dirty="0" smtClean="0"/>
              <a:t>Gold, PFM or all-ceramic</a:t>
            </a:r>
          </a:p>
          <a:p>
            <a:pPr eaLnBrk="1" hangingPunct="1"/>
            <a:endParaRPr lang="en-US" altLang="en-US" b="1" dirty="0" smtClean="0"/>
          </a:p>
          <a:p>
            <a:pPr eaLnBrk="1" hangingPunct="1"/>
            <a:endParaRPr lang="en-US" altLang="en-US" b="1" dirty="0" smtClean="0"/>
          </a:p>
        </p:txBody>
      </p:sp>
      <p:sp>
        <p:nvSpPr>
          <p:cNvPr id="34820" name="Text Box 5"/>
          <p:cNvSpPr txBox="1">
            <a:spLocks noChangeArrowheads="1"/>
          </p:cNvSpPr>
          <p:nvPr/>
        </p:nvSpPr>
        <p:spPr bwMode="auto">
          <a:xfrm>
            <a:off x="457200" y="5906358"/>
            <a:ext cx="8305800" cy="78483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buFontTx/>
              <a:buNone/>
            </a:pPr>
            <a:r>
              <a:rPr lang="en-US" altLang="en-US" sz="1800" dirty="0">
                <a:latin typeface="+mn-lt"/>
              </a:rPr>
              <a:t>Framework Design Chapter 19, </a:t>
            </a:r>
            <a:r>
              <a:rPr lang="en-US" altLang="en-US" sz="1800" dirty="0" err="1">
                <a:latin typeface="+mn-lt"/>
              </a:rPr>
              <a:t>Rosenstiel</a:t>
            </a:r>
            <a:r>
              <a:rPr lang="en-US" altLang="en-US" sz="1800" dirty="0">
                <a:latin typeface="+mn-lt"/>
              </a:rPr>
              <a:t>, Contemporary Prosthodontics</a:t>
            </a:r>
          </a:p>
          <a:p>
            <a:pPr eaLnBrk="1" hangingPunct="1">
              <a:spcBef>
                <a:spcPct val="50000"/>
              </a:spcBef>
              <a:buFontTx/>
              <a:buNone/>
            </a:pPr>
            <a:endParaRPr lang="en-US" altLang="en-US" sz="1800" b="1" dirty="0"/>
          </a:p>
        </p:txBody>
      </p:sp>
      <p:pic>
        <p:nvPicPr>
          <p:cNvPr id="34821" name="Picture 6" descr="porc  margin prep -updated"/>
          <p:cNvPicPr>
            <a:picLocks noChangeAspect="1" noChangeArrowheads="1"/>
          </p:cNvPicPr>
          <p:nvPr>
            <p:custDataLst>
              <p:tags r:id="rId2"/>
            </p:custDataLst>
          </p:nvPr>
        </p:nvPicPr>
        <p:blipFill>
          <a:blip r:embed="rId5" cstate="print">
            <a:extLst>
              <a:ext uri="{28A0092B-C50C-407E-A947-70E740481C1C}">
                <a14:useLocalDpi xmlns:a14="http://schemas.microsoft.com/office/drawing/2010/main" xmlns="" val="0"/>
              </a:ext>
            </a:extLst>
          </a:blip>
          <a:srcRect/>
          <a:stretch>
            <a:fillRect/>
          </a:stretch>
        </p:blipFill>
        <p:spPr bwMode="auto">
          <a:xfrm>
            <a:off x="2558582" y="2971800"/>
            <a:ext cx="4026837" cy="26670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pPr eaLnBrk="1" hangingPunct="1"/>
            <a:r>
              <a:rPr lang="en-US" altLang="en-US" dirty="0" smtClean="0">
                <a:solidFill>
                  <a:schemeClr val="accent5"/>
                </a:solidFill>
              </a:rPr>
              <a:t>Pontic Design</a:t>
            </a:r>
          </a:p>
        </p:txBody>
      </p:sp>
      <p:sp>
        <p:nvSpPr>
          <p:cNvPr id="35845" name="Text Box 5"/>
          <p:cNvSpPr txBox="1">
            <a:spLocks noChangeArrowheads="1"/>
          </p:cNvSpPr>
          <p:nvPr/>
        </p:nvSpPr>
        <p:spPr bwMode="auto">
          <a:xfrm>
            <a:off x="914400" y="5410200"/>
            <a:ext cx="7543800" cy="3667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spcBef>
                <a:spcPct val="50000"/>
              </a:spcBef>
              <a:buFontTx/>
              <a:buNone/>
            </a:pPr>
            <a:endParaRPr lang="en-US" altLang="en-US" sz="1800"/>
          </a:p>
        </p:txBody>
      </p:sp>
      <p:pic>
        <p:nvPicPr>
          <p:cNvPr id="1026" name="Picture 2" descr="http://www.qcssystems.com/images/Client-Sites/Pontic-Design.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1213339" y="2362200"/>
            <a:ext cx="6717323" cy="2057400"/>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a:xfrm>
            <a:off x="152400" y="274638"/>
            <a:ext cx="8991600" cy="1143000"/>
          </a:xfrm>
        </p:spPr>
        <p:txBody>
          <a:bodyPr/>
          <a:lstStyle/>
          <a:p>
            <a:pPr eaLnBrk="1" hangingPunct="1"/>
            <a:r>
              <a:rPr lang="en-US" altLang="en-US" sz="3600" dirty="0" smtClean="0">
                <a:solidFill>
                  <a:schemeClr val="accent5"/>
                </a:solidFill>
              </a:rPr>
              <a:t>Risks, Benefits and Alternatives to FDP</a:t>
            </a:r>
          </a:p>
        </p:txBody>
      </p:sp>
      <p:sp>
        <p:nvSpPr>
          <p:cNvPr id="36867" name="Rectangle 3"/>
          <p:cNvSpPr>
            <a:spLocks noGrp="1" noChangeArrowheads="1"/>
          </p:cNvSpPr>
          <p:nvPr>
            <p:ph type="body" idx="1"/>
          </p:nvPr>
        </p:nvSpPr>
        <p:spPr/>
        <p:txBody>
          <a:bodyPr/>
          <a:lstStyle/>
          <a:p>
            <a:pPr eaLnBrk="1" hangingPunct="1"/>
            <a:r>
              <a:rPr lang="en-US" altLang="en-US" dirty="0" smtClean="0"/>
              <a:t>Nothing</a:t>
            </a:r>
          </a:p>
          <a:p>
            <a:pPr eaLnBrk="1" hangingPunct="1"/>
            <a:r>
              <a:rPr lang="en-US" altLang="en-US" dirty="0" smtClean="0"/>
              <a:t>Implant</a:t>
            </a:r>
          </a:p>
          <a:p>
            <a:pPr eaLnBrk="1" hangingPunct="1"/>
            <a:r>
              <a:rPr lang="en-US" altLang="en-US" dirty="0" smtClean="0"/>
              <a:t>RPD</a:t>
            </a:r>
          </a:p>
        </p:txBody>
      </p:sp>
    </p:spTree>
    <p:custDataLst>
      <p:tags r:id="rId1"/>
    </p:custData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a:xfrm>
            <a:off x="457200" y="274638"/>
            <a:ext cx="8229600" cy="944562"/>
          </a:xfrm>
        </p:spPr>
        <p:txBody>
          <a:bodyPr/>
          <a:lstStyle/>
          <a:p>
            <a:pPr eaLnBrk="1" hangingPunct="1"/>
            <a:r>
              <a:rPr lang="en-US" altLang="en-US" dirty="0" smtClean="0">
                <a:solidFill>
                  <a:schemeClr val="accent5"/>
                </a:solidFill>
              </a:rPr>
              <a:t>Review</a:t>
            </a:r>
          </a:p>
        </p:txBody>
      </p:sp>
      <p:sp>
        <p:nvSpPr>
          <p:cNvPr id="37891" name="Rectangle 3"/>
          <p:cNvSpPr>
            <a:spLocks noGrp="1" noChangeArrowheads="1"/>
          </p:cNvSpPr>
          <p:nvPr>
            <p:ph type="body" idx="1"/>
          </p:nvPr>
        </p:nvSpPr>
        <p:spPr>
          <a:xfrm>
            <a:off x="457200" y="1295400"/>
            <a:ext cx="8229600" cy="4830763"/>
          </a:xfrm>
        </p:spPr>
        <p:txBody>
          <a:bodyPr/>
          <a:lstStyle/>
          <a:p>
            <a:pPr eaLnBrk="1" hangingPunct="1">
              <a:lnSpc>
                <a:spcPct val="90000"/>
              </a:lnSpc>
            </a:pPr>
            <a:r>
              <a:rPr lang="en-US" altLang="en-US" dirty="0" smtClean="0"/>
              <a:t>Data Gathering, Diagnosis, Treatment Planning, Phasing.</a:t>
            </a:r>
          </a:p>
          <a:p>
            <a:pPr eaLnBrk="1" hangingPunct="1">
              <a:lnSpc>
                <a:spcPct val="90000"/>
              </a:lnSpc>
            </a:pPr>
            <a:r>
              <a:rPr lang="en-US" altLang="en-US" dirty="0" smtClean="0"/>
              <a:t>Tooth replacement planned at phase I, executed at phase II/III</a:t>
            </a:r>
          </a:p>
          <a:p>
            <a:pPr eaLnBrk="1" hangingPunct="1">
              <a:lnSpc>
                <a:spcPct val="90000"/>
              </a:lnSpc>
            </a:pPr>
            <a:r>
              <a:rPr lang="en-US" altLang="en-US" dirty="0" smtClean="0"/>
              <a:t>Long term management of dental disease</a:t>
            </a:r>
          </a:p>
          <a:p>
            <a:pPr eaLnBrk="1" hangingPunct="1">
              <a:lnSpc>
                <a:spcPct val="90000"/>
              </a:lnSpc>
            </a:pPr>
            <a:r>
              <a:rPr lang="en-US" altLang="en-US" dirty="0" smtClean="0"/>
              <a:t>Use of Fixed Dental Prosthesis Treatment Planning Check List </a:t>
            </a:r>
          </a:p>
          <a:p>
            <a:pPr eaLnBrk="1" hangingPunct="1">
              <a:lnSpc>
                <a:spcPct val="90000"/>
              </a:lnSpc>
            </a:pPr>
            <a:r>
              <a:rPr lang="en-US" altLang="en-US" dirty="0" smtClean="0"/>
              <a:t>Alternatives to Fixed Dental Prosthesis</a:t>
            </a:r>
          </a:p>
          <a:p>
            <a:pPr eaLnBrk="1" hangingPunct="1">
              <a:lnSpc>
                <a:spcPct val="90000"/>
              </a:lnSpc>
              <a:buFontTx/>
              <a:buNone/>
            </a:pPr>
            <a:endParaRPr lang="en-US" altLang="en-US" b="1" dirty="0" smtClean="0"/>
          </a:p>
          <a:p>
            <a:pPr eaLnBrk="1" hangingPunct="1">
              <a:lnSpc>
                <a:spcPct val="90000"/>
              </a:lnSpc>
              <a:buFontTx/>
              <a:buNone/>
            </a:pPr>
            <a:endParaRPr lang="en-US" altLang="en-US" b="1" dirty="0" smtClean="0"/>
          </a:p>
        </p:txBody>
      </p:sp>
    </p:spTree>
    <p:custDataLst>
      <p:tags r:id="rId1"/>
    </p:custData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a:xfrm>
            <a:off x="304800" y="274638"/>
            <a:ext cx="8534400" cy="1143000"/>
          </a:xfrm>
        </p:spPr>
        <p:txBody>
          <a:bodyPr/>
          <a:lstStyle/>
          <a:p>
            <a:r>
              <a:rPr lang="en-US" altLang="en-US" sz="4000" dirty="0" smtClean="0">
                <a:solidFill>
                  <a:schemeClr val="accent5"/>
                </a:solidFill>
              </a:rPr>
              <a:t>Chief Concern: “I want a bridge”</a:t>
            </a:r>
          </a:p>
        </p:txBody>
      </p:sp>
      <p:sp>
        <p:nvSpPr>
          <p:cNvPr id="4099" name="Content Placeholder 2"/>
          <p:cNvSpPr>
            <a:spLocks noGrp="1"/>
          </p:cNvSpPr>
          <p:nvPr>
            <p:ph idx="1"/>
          </p:nvPr>
        </p:nvSpPr>
        <p:spPr/>
        <p:txBody>
          <a:bodyPr/>
          <a:lstStyle/>
          <a:p>
            <a:pPr marL="0" indent="0" algn="ctr">
              <a:buNone/>
            </a:pPr>
            <a:r>
              <a:rPr lang="en-US" altLang="en-US" dirty="0" smtClean="0"/>
              <a:t>4 options for an edentulous space</a:t>
            </a:r>
          </a:p>
          <a:p>
            <a:pPr marL="0" indent="0" algn="ctr">
              <a:buNone/>
            </a:pPr>
            <a:endParaRPr lang="en-US" altLang="en-US" dirty="0" smtClean="0"/>
          </a:p>
          <a:p>
            <a:pPr lvl="1">
              <a:buFont typeface="Arial" panose="020B0604020202020204" pitchFamily="34" charset="0"/>
              <a:buChar char="•"/>
            </a:pPr>
            <a:r>
              <a:rPr lang="en-US" altLang="en-US" dirty="0" smtClean="0"/>
              <a:t>Implant</a:t>
            </a:r>
          </a:p>
          <a:p>
            <a:pPr lvl="1">
              <a:buFont typeface="Arial" panose="020B0604020202020204" pitchFamily="34" charset="0"/>
              <a:buChar char="•"/>
            </a:pPr>
            <a:r>
              <a:rPr lang="en-US" altLang="en-US" dirty="0" smtClean="0"/>
              <a:t>FDP</a:t>
            </a:r>
          </a:p>
          <a:p>
            <a:pPr lvl="1">
              <a:buFont typeface="Arial" panose="020B0604020202020204" pitchFamily="34" charset="0"/>
              <a:buChar char="•"/>
            </a:pPr>
            <a:r>
              <a:rPr lang="en-US" altLang="en-US" dirty="0" smtClean="0"/>
              <a:t>RPD</a:t>
            </a:r>
          </a:p>
          <a:p>
            <a:pPr lvl="1">
              <a:buFont typeface="Arial" panose="020B0604020202020204" pitchFamily="34" charset="0"/>
              <a:buChar char="•"/>
            </a:pPr>
            <a:r>
              <a:rPr lang="en-US" altLang="en-US" dirty="0" smtClean="0"/>
              <a:t>Do nothing</a:t>
            </a:r>
          </a:p>
          <a:p>
            <a:pPr marL="457200" lvl="1" indent="0">
              <a:buNone/>
            </a:pPr>
            <a:endParaRPr lang="en-US" altLang="en-US" dirty="0" smtClean="0"/>
          </a:p>
          <a:p>
            <a:pPr marL="457200" lvl="1" indent="0">
              <a:buNone/>
            </a:pPr>
            <a:endParaRPr lang="en-US" altLang="en-US" dirty="0" smtClean="0"/>
          </a:p>
          <a:p>
            <a:pPr marL="0" indent="0" algn="ctr">
              <a:buNone/>
            </a:pPr>
            <a:r>
              <a:rPr lang="en-US" altLang="en-US" sz="2400" dirty="0" smtClean="0">
                <a:solidFill>
                  <a:srgbClr val="FF0000"/>
                </a:solidFill>
              </a:rPr>
              <a:t>Do not discuss treatment options before</a:t>
            </a:r>
          </a:p>
          <a:p>
            <a:pPr marL="0" indent="0" algn="ctr">
              <a:buNone/>
            </a:pPr>
            <a:r>
              <a:rPr lang="en-US" altLang="en-US" sz="2400" dirty="0" smtClean="0">
                <a:solidFill>
                  <a:srgbClr val="FF0000"/>
                </a:solidFill>
              </a:rPr>
              <a:t>your faculty checks your findings</a:t>
            </a:r>
            <a:endParaRPr lang="en-US" altLang="en-US" sz="2400" dirty="0">
              <a:solidFill>
                <a:srgbClr val="FF0000"/>
              </a:solidFill>
            </a:endParaRPr>
          </a:p>
          <a:p>
            <a:pPr marL="0" indent="0" algn="ctr">
              <a:buNone/>
            </a:pPr>
            <a:endParaRPr lang="en-US" altLang="en-US" dirty="0"/>
          </a:p>
          <a:p>
            <a:pPr lvl="1">
              <a:buFont typeface="Arial" panose="020B0604020202020204" pitchFamily="34" charset="0"/>
              <a:buChar char="•"/>
            </a:pPr>
            <a:endParaRPr lang="en-US" altLang="en-US" dirty="0" smtClean="0"/>
          </a:p>
        </p:txBody>
      </p:sp>
      <p:pic>
        <p:nvPicPr>
          <p:cNvPr id="4100" name="Picture 2" descr="C:\Users\sf403274\Desktop\147 Brear  FDP Lectures\20130515-183246-29.jpg"/>
          <p:cNvPicPr>
            <a:picLocks noChangeAspect="1" noChangeArrowheads="1"/>
          </p:cNvPicPr>
          <p:nvPr/>
        </p:nvPicPr>
        <p:blipFill rotWithShape="1">
          <a:blip r:embed="rId3" cstate="print">
            <a:extLst>
              <a:ext uri="{28A0092B-C50C-407E-A947-70E740481C1C}">
                <a14:useLocalDpi xmlns:a14="http://schemas.microsoft.com/office/drawing/2010/main" xmlns="" val="0"/>
              </a:ext>
            </a:extLst>
          </a:blip>
          <a:srcRect l="3229" t="16776" r="5078" b="5204"/>
          <a:stretch/>
        </p:blipFill>
        <p:spPr bwMode="auto">
          <a:xfrm>
            <a:off x="3553408" y="2474167"/>
            <a:ext cx="4945225" cy="282406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sz="4000" dirty="0" smtClean="0">
                <a:solidFill>
                  <a:schemeClr val="accent5"/>
                </a:solidFill>
              </a:rPr>
              <a:t>Complexity for </a:t>
            </a:r>
            <a:r>
              <a:rPr lang="en-US" altLang="en-US" sz="4000" dirty="0" err="1" smtClean="0">
                <a:solidFill>
                  <a:schemeClr val="accent5"/>
                </a:solidFill>
              </a:rPr>
              <a:t>Predoc</a:t>
            </a:r>
            <a:r>
              <a:rPr lang="en-US" altLang="en-US" sz="4000" dirty="0" smtClean="0">
                <a:solidFill>
                  <a:schemeClr val="accent5"/>
                </a:solidFill>
              </a:rPr>
              <a:t>: </a:t>
            </a:r>
            <a:br>
              <a:rPr lang="en-US" altLang="en-US" sz="4000" dirty="0" smtClean="0">
                <a:solidFill>
                  <a:schemeClr val="accent5"/>
                </a:solidFill>
              </a:rPr>
            </a:br>
            <a:r>
              <a:rPr lang="en-US" altLang="en-US" sz="4000" dirty="0" smtClean="0">
                <a:solidFill>
                  <a:schemeClr val="accent5"/>
                </a:solidFill>
              </a:rPr>
              <a:t>Lytle and </a:t>
            </a:r>
            <a:r>
              <a:rPr lang="en-US" altLang="en-US" sz="4000" dirty="0" err="1" smtClean="0">
                <a:solidFill>
                  <a:schemeClr val="accent5"/>
                </a:solidFill>
              </a:rPr>
              <a:t>Skurow</a:t>
            </a:r>
            <a:r>
              <a:rPr lang="en-US" altLang="en-US" sz="4000" dirty="0" smtClean="0">
                <a:solidFill>
                  <a:schemeClr val="accent5"/>
                </a:solidFill>
              </a:rPr>
              <a:t> Classification</a:t>
            </a:r>
          </a:p>
        </p:txBody>
      </p:sp>
      <p:sp>
        <p:nvSpPr>
          <p:cNvPr id="7171" name="Rectangle 3"/>
          <p:cNvSpPr>
            <a:spLocks noGrp="1" noChangeArrowheads="1"/>
          </p:cNvSpPr>
          <p:nvPr>
            <p:ph type="body" idx="1"/>
          </p:nvPr>
        </p:nvSpPr>
        <p:spPr>
          <a:xfrm>
            <a:off x="228600" y="1600200"/>
            <a:ext cx="8686800" cy="4525963"/>
          </a:xfrm>
        </p:spPr>
        <p:txBody>
          <a:bodyPr/>
          <a:lstStyle/>
          <a:p>
            <a:pPr eaLnBrk="1" hangingPunct="1"/>
            <a:r>
              <a:rPr lang="en-US" altLang="en-US" sz="2800" dirty="0" smtClean="0"/>
              <a:t>Type I: </a:t>
            </a:r>
            <a:r>
              <a:rPr lang="en-US" altLang="en-US" sz="2800" dirty="0" err="1" smtClean="0"/>
              <a:t>Intracoronal</a:t>
            </a:r>
            <a:r>
              <a:rPr lang="en-US" altLang="en-US" sz="2800" dirty="0" smtClean="0"/>
              <a:t> restorations</a:t>
            </a:r>
          </a:p>
          <a:p>
            <a:pPr eaLnBrk="1" hangingPunct="1"/>
            <a:r>
              <a:rPr lang="en-US" altLang="en-US" sz="2800" dirty="0" smtClean="0"/>
              <a:t>Type II: </a:t>
            </a:r>
            <a:r>
              <a:rPr lang="en-US" altLang="en-US" sz="2800" dirty="0" err="1" smtClean="0"/>
              <a:t>Extracoronal</a:t>
            </a:r>
            <a:r>
              <a:rPr lang="en-US" altLang="en-US" sz="2800" dirty="0" smtClean="0"/>
              <a:t> restorations</a:t>
            </a:r>
          </a:p>
          <a:p>
            <a:pPr eaLnBrk="1" hangingPunct="1"/>
            <a:r>
              <a:rPr lang="en-US" altLang="en-US" sz="2800" dirty="0" smtClean="0"/>
              <a:t>Type III: Full mouth rehabilitation or  complete dentures</a:t>
            </a:r>
          </a:p>
          <a:p>
            <a:pPr eaLnBrk="1" hangingPunct="1"/>
            <a:r>
              <a:rPr lang="en-US" altLang="en-US" sz="2800" dirty="0" smtClean="0"/>
              <a:t>Type IV Periodontal Prosthesis (splint)</a:t>
            </a:r>
          </a:p>
          <a:p>
            <a:pPr eaLnBrk="1" hangingPunct="1"/>
            <a:endParaRPr lang="en-US" altLang="en-US" dirty="0" smtClean="0"/>
          </a:p>
          <a:p>
            <a:pPr algn="ctr" eaLnBrk="1" hangingPunct="1">
              <a:buFontTx/>
              <a:buNone/>
            </a:pPr>
            <a:r>
              <a:rPr lang="en-US" altLang="en-US" b="1" dirty="0" smtClean="0">
                <a:solidFill>
                  <a:srgbClr val="FF0000"/>
                </a:solidFill>
              </a:rPr>
              <a:t>Students can treat types I, II and III (if CD)</a:t>
            </a:r>
          </a:p>
        </p:txBody>
      </p:sp>
      <p:sp>
        <p:nvSpPr>
          <p:cNvPr id="7172" name="Text Box 4"/>
          <p:cNvSpPr txBox="1">
            <a:spLocks noChangeArrowheads="1"/>
          </p:cNvSpPr>
          <p:nvPr/>
        </p:nvSpPr>
        <p:spPr bwMode="auto">
          <a:xfrm>
            <a:off x="-9698" y="6473568"/>
            <a:ext cx="9139844" cy="36933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eaLnBrk="0" hangingPunct="0">
              <a:spcBef>
                <a:spcPct val="20000"/>
              </a:spcBef>
              <a:buChar char="•"/>
              <a:defRPr sz="3200">
                <a:solidFill>
                  <a:schemeClr val="tx1"/>
                </a:solidFill>
                <a:latin typeface="Arial" charset="0"/>
              </a:defRPr>
            </a:lvl1pPr>
            <a:lvl2pPr marL="742950" indent="-285750" eaLnBrk="0" hangingPunct="0">
              <a:spcBef>
                <a:spcPct val="20000"/>
              </a:spcBef>
              <a:buChar char="–"/>
              <a:defRPr sz="2800">
                <a:solidFill>
                  <a:schemeClr val="tx1"/>
                </a:solidFill>
                <a:latin typeface="Arial" charset="0"/>
              </a:defRPr>
            </a:lvl2pPr>
            <a:lvl3pPr marL="1143000" indent="-228600" eaLnBrk="0" hangingPunct="0">
              <a:spcBef>
                <a:spcPct val="20000"/>
              </a:spcBef>
              <a:buChar char="•"/>
              <a:defRPr sz="2400">
                <a:solidFill>
                  <a:schemeClr val="tx1"/>
                </a:solidFill>
                <a:latin typeface="Arial" charset="0"/>
              </a:defRPr>
            </a:lvl3pPr>
            <a:lvl4pPr marL="1600200" indent="-228600" eaLnBrk="0" hangingPunct="0">
              <a:spcBef>
                <a:spcPct val="20000"/>
              </a:spcBef>
              <a:buChar char="–"/>
              <a:defRPr sz="2000">
                <a:solidFill>
                  <a:schemeClr val="tx1"/>
                </a:solidFill>
                <a:latin typeface="Arial" charset="0"/>
              </a:defRPr>
            </a:lvl4pPr>
            <a:lvl5pPr marL="2057400" indent="-228600" eaLnBrk="0" hangingPunct="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1" hangingPunct="1">
              <a:spcBef>
                <a:spcPct val="50000"/>
              </a:spcBef>
              <a:buFontTx/>
              <a:buNone/>
            </a:pPr>
            <a:r>
              <a:rPr lang="en-US" altLang="en-US" sz="1800" dirty="0">
                <a:latin typeface="+mn-lt"/>
              </a:rPr>
              <a:t>Lytle JD and </a:t>
            </a:r>
            <a:r>
              <a:rPr lang="en-US" altLang="en-US" sz="1800" dirty="0" err="1">
                <a:latin typeface="+mn-lt"/>
              </a:rPr>
              <a:t>Skurow</a:t>
            </a:r>
            <a:r>
              <a:rPr lang="en-US" altLang="en-US" sz="1800" dirty="0">
                <a:latin typeface="+mn-lt"/>
              </a:rPr>
              <a:t> H, An interdisciplinary classification of restorative dentistry. </a:t>
            </a:r>
          </a:p>
        </p:txBody>
      </p:sp>
    </p:spTree>
    <p:custDataLst>
      <p:tags r:id="rId1"/>
    </p:custData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solidFill>
                  <a:schemeClr val="accent5"/>
                </a:solidFill>
              </a:rPr>
              <a:t>L&amp;S Type I</a:t>
            </a:r>
          </a:p>
        </p:txBody>
      </p:sp>
      <p:sp>
        <p:nvSpPr>
          <p:cNvPr id="8195" name="Rectangle 3"/>
          <p:cNvSpPr>
            <a:spLocks noGrp="1" noChangeArrowheads="1"/>
          </p:cNvSpPr>
          <p:nvPr>
            <p:ph type="body" idx="1"/>
          </p:nvPr>
        </p:nvSpPr>
        <p:spPr/>
        <p:txBody>
          <a:bodyPr/>
          <a:lstStyle/>
          <a:p>
            <a:pPr marL="0" indent="0" algn="ctr" eaLnBrk="1" hangingPunct="1">
              <a:buNone/>
            </a:pPr>
            <a:r>
              <a:rPr lang="en-US" altLang="en-US" dirty="0" err="1" smtClean="0"/>
              <a:t>Intracoronal</a:t>
            </a:r>
            <a:r>
              <a:rPr lang="en-US" altLang="en-US" dirty="0" smtClean="0"/>
              <a:t> restorations and </a:t>
            </a:r>
            <a:r>
              <a:rPr lang="en-US" altLang="en-US" dirty="0" err="1" smtClean="0"/>
              <a:t>prophy</a:t>
            </a:r>
            <a:endParaRPr lang="en-US" altLang="en-US" dirty="0" smtClean="0"/>
          </a:p>
          <a:p>
            <a:pPr eaLnBrk="1" hangingPunct="1"/>
            <a:endParaRPr lang="en-US" altLang="en-US" b="1" dirty="0" smtClean="0"/>
          </a:p>
          <a:p>
            <a:pPr eaLnBrk="1" hangingPunct="1"/>
            <a:endParaRPr lang="en-US" altLang="en-US" b="1" dirty="0" smtClean="0"/>
          </a:p>
        </p:txBody>
      </p:sp>
      <p:pic>
        <p:nvPicPr>
          <p:cNvPr id="2050" name="Picture 2"/>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728" t="17782" r="4035" b="44361"/>
          <a:stretch/>
        </p:blipFill>
        <p:spPr bwMode="auto">
          <a:xfrm>
            <a:off x="141461" y="2590800"/>
            <a:ext cx="8926339" cy="2786149"/>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custDataLst>
      <p:tags r:id="rId1"/>
    </p:custData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solidFill>
                  <a:schemeClr val="accent5"/>
                </a:solidFill>
              </a:rPr>
              <a:t>L&amp;S Type II</a:t>
            </a:r>
          </a:p>
        </p:txBody>
      </p:sp>
      <p:sp>
        <p:nvSpPr>
          <p:cNvPr id="8195" name="Rectangle 3"/>
          <p:cNvSpPr>
            <a:spLocks noGrp="1" noChangeArrowheads="1"/>
          </p:cNvSpPr>
          <p:nvPr>
            <p:ph type="body" idx="1"/>
          </p:nvPr>
        </p:nvSpPr>
        <p:spPr>
          <a:xfrm>
            <a:off x="0" y="1600200"/>
            <a:ext cx="9144000" cy="4525963"/>
          </a:xfrm>
        </p:spPr>
        <p:txBody>
          <a:bodyPr/>
          <a:lstStyle/>
          <a:p>
            <a:pPr marL="0" indent="0" algn="ctr" eaLnBrk="1" hangingPunct="1">
              <a:buNone/>
            </a:pPr>
            <a:r>
              <a:rPr lang="en-US" altLang="en-US" dirty="0" err="1" smtClean="0"/>
              <a:t>Extracoronal</a:t>
            </a:r>
            <a:r>
              <a:rPr lang="en-US" altLang="en-US" dirty="0" smtClean="0"/>
              <a:t> restorations </a:t>
            </a:r>
          </a:p>
          <a:p>
            <a:pPr marL="0" indent="0" algn="ctr" eaLnBrk="1" hangingPunct="1">
              <a:buNone/>
            </a:pPr>
            <a:r>
              <a:rPr lang="en-US" altLang="en-US" dirty="0" smtClean="0"/>
              <a:t>(quadrant dentistry)</a:t>
            </a:r>
          </a:p>
          <a:p>
            <a:pPr marL="0" indent="0" algn="ctr" eaLnBrk="1" hangingPunct="1">
              <a:buNone/>
            </a:pPr>
            <a:r>
              <a:rPr lang="en-US" altLang="en-US" dirty="0" smtClean="0"/>
              <a:t>Occlusion and </a:t>
            </a:r>
            <a:r>
              <a:rPr lang="en-US" altLang="en-US" dirty="0" err="1" smtClean="0"/>
              <a:t>Periodontium</a:t>
            </a:r>
            <a:r>
              <a:rPr lang="en-US" altLang="en-US" dirty="0" smtClean="0"/>
              <a:t> acceptable</a:t>
            </a:r>
          </a:p>
          <a:p>
            <a:pPr eaLnBrk="1" hangingPunct="1"/>
            <a:endParaRPr lang="en-US" altLang="en-US" b="1" dirty="0" smtClean="0"/>
          </a:p>
          <a:p>
            <a:pPr eaLnBrk="1" hangingPunct="1"/>
            <a:endParaRPr lang="en-US" altLang="en-US" b="1" dirty="0" smtClean="0"/>
          </a:p>
        </p:txBody>
      </p:sp>
      <p:pic>
        <p:nvPicPr>
          <p:cNvPr id="1026" name="Picture 2" descr="C:\Users\sf403274\Desktop\147 Brear  FDP Lectures\20130516-155947-32.jpg"/>
          <p:cNvPicPr>
            <a:picLocks noChangeAspect="1" noChangeArrowheads="1"/>
          </p:cNvPicPr>
          <p:nvPr/>
        </p:nvPicPr>
        <p:blipFill>
          <a:blip r:embed="rId4" cstate="print">
            <a:extLst>
              <a:ext uri="{28A0092B-C50C-407E-A947-70E740481C1C}">
                <a14:useLocalDpi xmlns:a14="http://schemas.microsoft.com/office/drawing/2010/main" xmlns="" val="0"/>
              </a:ext>
            </a:extLst>
          </a:blip>
          <a:srcRect/>
          <a:stretch>
            <a:fillRect/>
          </a:stretch>
        </p:blipFill>
        <p:spPr bwMode="auto">
          <a:xfrm>
            <a:off x="2023168" y="3581400"/>
            <a:ext cx="5121275" cy="2262187"/>
          </a:xfrm>
          <a:prstGeom prst="rect">
            <a:avLst/>
          </a:prstGeom>
          <a:noFill/>
          <a:extLst>
            <a:ext uri="{909E8E84-426E-40dd-AFC4-6F175D3DCCD1}">
              <a14:hiddenFill xmlns:a14="http://schemas.microsoft.com/office/drawing/2010/main" xmlns="">
                <a:solidFill>
                  <a:srgbClr val="FFFFFF"/>
                </a:solidFill>
              </a14:hiddenFill>
            </a:ext>
          </a:extLst>
        </p:spPr>
      </p:pic>
    </p:spTree>
    <p:custDataLst>
      <p:tags r:id="rId1"/>
    </p:custDataLst>
    <p:extLst>
      <p:ext uri="{BB962C8B-B14F-4D97-AF65-F5344CB8AC3E}">
        <p14:creationId xmlns:p14="http://schemas.microsoft.com/office/powerpoint/2010/main" xmlns="" val="403850205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altLang="en-US" dirty="0" smtClean="0">
                <a:solidFill>
                  <a:schemeClr val="accent5"/>
                </a:solidFill>
              </a:rPr>
              <a:t>L&amp;S Type III</a:t>
            </a:r>
          </a:p>
        </p:txBody>
      </p:sp>
      <p:sp>
        <p:nvSpPr>
          <p:cNvPr id="8195" name="Rectangle 3"/>
          <p:cNvSpPr>
            <a:spLocks noGrp="1" noChangeArrowheads="1"/>
          </p:cNvSpPr>
          <p:nvPr>
            <p:ph type="body" idx="1"/>
          </p:nvPr>
        </p:nvSpPr>
        <p:spPr/>
        <p:txBody>
          <a:bodyPr/>
          <a:lstStyle/>
          <a:p>
            <a:pPr eaLnBrk="1" hangingPunct="1"/>
            <a:r>
              <a:rPr lang="en-US" altLang="en-US" dirty="0" smtClean="0"/>
              <a:t>Significant attrition/erosion</a:t>
            </a:r>
          </a:p>
          <a:p>
            <a:pPr eaLnBrk="1" hangingPunct="1"/>
            <a:r>
              <a:rPr lang="en-US" altLang="en-US" dirty="0" smtClean="0"/>
              <a:t>Uneven Occlusal Plane</a:t>
            </a:r>
          </a:p>
          <a:p>
            <a:pPr eaLnBrk="1" hangingPunct="1"/>
            <a:r>
              <a:rPr lang="en-US" altLang="en-US" dirty="0" smtClean="0"/>
              <a:t>Lack of inter-arch space for tooth replacement</a:t>
            </a:r>
          </a:p>
          <a:p>
            <a:pPr eaLnBrk="1" hangingPunct="1"/>
            <a:r>
              <a:rPr lang="en-US" altLang="en-US" dirty="0" smtClean="0"/>
              <a:t>Sometimes increased occlusal loading on teeth with normal </a:t>
            </a:r>
            <a:r>
              <a:rPr lang="en-US" altLang="en-US" dirty="0" err="1" smtClean="0"/>
              <a:t>periodontium</a:t>
            </a:r>
            <a:endParaRPr lang="en-US" altLang="en-US" dirty="0" smtClean="0"/>
          </a:p>
          <a:p>
            <a:pPr eaLnBrk="1" hangingPunct="1"/>
            <a:endParaRPr lang="en-US" altLang="en-US" b="1" dirty="0" smtClean="0"/>
          </a:p>
          <a:p>
            <a:pPr eaLnBrk="1" hangingPunct="1"/>
            <a:endParaRPr lang="en-US" altLang="en-US" b="1" dirty="0" smtClean="0"/>
          </a:p>
        </p:txBody>
      </p:sp>
    </p:spTree>
    <p:custDataLst>
      <p:tags r:id="rId1"/>
    </p:custDataLst>
    <p:extLst>
      <p:ext uri="{BB962C8B-B14F-4D97-AF65-F5344CB8AC3E}">
        <p14:creationId xmlns:p14="http://schemas.microsoft.com/office/powerpoint/2010/main" xmlns="" val="181872646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9" name="Picture 3" descr="C:\Users\sf403274\Desktop\147 Brear  FDP Lectures\ASHLOCK-20150112-231202-5.jpg"/>
          <p:cNvPicPr>
            <a:picLocks noChangeAspect="1" noChangeArrowheads="1"/>
          </p:cNvPicPr>
          <p:nvPr/>
        </p:nvPicPr>
        <p:blipFill rotWithShape="1">
          <a:blip r:embed="rId4" cstate="print">
            <a:extLst>
              <a:ext uri="{28A0092B-C50C-407E-A947-70E740481C1C}">
                <a14:useLocalDpi xmlns:a14="http://schemas.microsoft.com/office/drawing/2010/main" xmlns="" val="0"/>
              </a:ext>
            </a:extLst>
          </a:blip>
          <a:srcRect l="2353" t="16403" r="1687" b="13985"/>
          <a:stretch/>
        </p:blipFill>
        <p:spPr bwMode="auto">
          <a:xfrm>
            <a:off x="381001" y="2362200"/>
            <a:ext cx="4343400" cy="2135340"/>
          </a:xfrm>
          <a:prstGeom prst="rect">
            <a:avLst/>
          </a:prstGeom>
          <a:noFill/>
          <a:extLst>
            <a:ext uri="{909E8E84-426E-40dd-AFC4-6F175D3DCCD1}">
              <a14:hiddenFill xmlns:a14="http://schemas.microsoft.com/office/drawing/2010/main" xmlns="">
                <a:solidFill>
                  <a:srgbClr val="FFFFFF"/>
                </a:solidFill>
              </a14:hiddenFill>
            </a:ext>
          </a:extLst>
        </p:spPr>
      </p:pic>
      <p:pic>
        <p:nvPicPr>
          <p:cNvPr id="9220" name="Picture 4" descr="C:\Users\sf403274\Desktop\147 Brear  FDP Lectures\ASHLOCK-20150112-231636-1.jpg"/>
          <p:cNvPicPr>
            <a:picLocks noChangeAspect="1" noChangeArrowheads="1"/>
          </p:cNvPicPr>
          <p:nvPr/>
        </p:nvPicPr>
        <p:blipFill rotWithShape="1">
          <a:blip r:embed="rId5" cstate="print">
            <a:extLst>
              <a:ext uri="{28A0092B-C50C-407E-A947-70E740481C1C}">
                <a14:useLocalDpi xmlns:a14="http://schemas.microsoft.com/office/drawing/2010/main" xmlns="" val="0"/>
              </a:ext>
            </a:extLst>
          </a:blip>
          <a:srcRect l="3383" t="4619" r="5708" b="2583"/>
          <a:stretch/>
        </p:blipFill>
        <p:spPr bwMode="auto">
          <a:xfrm>
            <a:off x="4953000" y="1977400"/>
            <a:ext cx="3631175" cy="2904940"/>
          </a:xfrm>
          <a:prstGeom prst="rect">
            <a:avLst/>
          </a:prstGeom>
          <a:noFill/>
          <a:extLst>
            <a:ext uri="{909E8E84-426E-40dd-AFC4-6F175D3DCCD1}">
              <a14:hiddenFill xmlns:a14="http://schemas.microsoft.com/office/drawing/2010/main" xmlns="">
                <a:solidFill>
                  <a:srgbClr val="FFFFFF"/>
                </a:solidFill>
              </a14:hiddenFill>
            </a:ext>
          </a:extLst>
        </p:spPr>
      </p:pic>
      <p:sp>
        <p:nvSpPr>
          <p:cNvPr id="6" name="Rectangle 2"/>
          <p:cNvSpPr>
            <a:spLocks noGrp="1" noChangeArrowheads="1"/>
          </p:cNvSpPr>
          <p:nvPr>
            <p:ph type="title"/>
          </p:nvPr>
        </p:nvSpPr>
        <p:spPr>
          <a:xfrm>
            <a:off x="457200" y="274638"/>
            <a:ext cx="8229600" cy="1143000"/>
          </a:xfrm>
        </p:spPr>
        <p:txBody>
          <a:bodyPr/>
          <a:lstStyle/>
          <a:p>
            <a:pPr eaLnBrk="1" hangingPunct="1"/>
            <a:r>
              <a:rPr lang="en-US" altLang="en-US" dirty="0" smtClean="0">
                <a:solidFill>
                  <a:schemeClr val="accent5"/>
                </a:solidFill>
              </a:rPr>
              <a:t>L&amp;S Type III</a:t>
            </a:r>
          </a:p>
        </p:txBody>
      </p:sp>
    </p:spTree>
    <p:custDataLst>
      <p:tags r:id="rId1"/>
    </p:custData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1"/>
  <p:tag name="ART_ENCODE_TYPE" val="0"/>
  <p:tag name="ART_ENCODE_INDEX" val="1"/>
  <p:tag name="ARTICULATE_PRESENTER_VERSION" val="6"/>
  <p:tag name="PUBLISH_TITLE" val="Fixed Partial Denture Treatment Planning"/>
  <p:tag name="ARTICULATE_PUBLISH_PATH" val="C:\Documents and Settings\PRDS FACULTY\My Documents\Articulate Presenter"/>
  <p:tag name="ARTICULATE_LOGO" val="Sheila10.jpg"/>
  <p:tag name="ARTICULATE_PRESENTER" val="Dr Sheila Brear"/>
  <p:tag name="ARTICULATE_PRESENTER_GUID" val="ED9B8C3576A2"/>
  <p:tag name="ARTICULATE_LMS" val="0"/>
  <p:tag name="ARTICULATE_TEMPLATE" val="Corporate Communications"/>
  <p:tag name="ARTICULATE_TEMPLATE_GUID" val="1a000000-6000-0000-b000-000000000001"/>
  <p:tag name="LMS_PUBLISH" val="No"/>
  <p:tag name="PRESENTER_PREVIEW_MODE" val="0"/>
  <p:tag name="PRESENTER_PREVIEW_START" val="1"/>
  <p:tag name="PLAYERLOGOHEIGHT" val="390"/>
  <p:tag name="PLAYERLOGOWIDTH" val="288"/>
  <p:tag name="LAUNCHINNEWWINDOW" val="0"/>
  <p:tag name="LASTPUBLISHED" val="C:\Documents and Settings\PRDS FACULTY\My Documents\Articulate Presenter\Fixed Partial Denture Treatment Planning\player.html"/>
</p:tagLst>
</file>

<file path=ppt/tags/tag1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1.xml><?xml version="1.0" encoding="utf-8"?>
<p:tagLst xmlns:a="http://schemas.openxmlformats.org/drawingml/2006/main" xmlns:r="http://schemas.openxmlformats.org/officeDocument/2006/relationships" xmlns:p="http://schemas.openxmlformats.org/presentationml/2006/main">
  <p:tag name="ELAPSEDTIME" val="31.5"/>
  <p:tag name="ANNOTATION_COUNT" val="0"/>
  <p:tag name="ARTICULATE_SLIDE_NAV" val="26"/>
  <p:tag name="ARTICULATE_SLIDE_GUID" val="526edeaf-cc46-4280-9cd6-14e8b94bddb7"/>
</p:tagLst>
</file>

<file path=ppt/tags/tag1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3.xml><?xml version="1.0" encoding="utf-8"?>
<p:tagLst xmlns:a="http://schemas.openxmlformats.org/drawingml/2006/main" xmlns:r="http://schemas.openxmlformats.org/officeDocument/2006/relationships" xmlns:p="http://schemas.openxmlformats.org/presentationml/2006/main">
  <p:tag name="ELAPSEDTIME" val="37.3"/>
  <p:tag name="ANNOTATION_COUNT" val="0"/>
  <p:tag name="ARTICULATE_SLIDE_NAV" val="27"/>
  <p:tag name="ARTICULATE_SLIDE_GUID" val="4d9939bc-a097-4c25-a1aa-29ba79401cbc"/>
</p:tagLst>
</file>

<file path=ppt/tags/tag1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5.xml><?xml version="1.0" encoding="utf-8"?>
<p:tagLst xmlns:a="http://schemas.openxmlformats.org/drawingml/2006/main" xmlns:r="http://schemas.openxmlformats.org/officeDocument/2006/relationships" xmlns:p="http://schemas.openxmlformats.org/presentationml/2006/main">
  <p:tag name="ELAPSEDTIME" val="20.0"/>
  <p:tag name="ANNOTATION_COUNT" val="0"/>
  <p:tag name="ARTICULATE_SLIDE_NAV" val="28"/>
  <p:tag name="ARTICULATE_SLIDE_GUID" val="7682d805-9f2a-4199-a3b6-9acf5cc83b92"/>
</p:tagLst>
</file>

<file path=ppt/tags/tag16.xml><?xml version="1.0" encoding="utf-8"?>
<p:tagLst xmlns:a="http://schemas.openxmlformats.org/drawingml/2006/main" xmlns:r="http://schemas.openxmlformats.org/officeDocument/2006/relationships" xmlns:p="http://schemas.openxmlformats.org/presentationml/2006/main">
  <p:tag name="ELAPSEDTIME" val="11.0"/>
  <p:tag name="ANNOTATION_COUNT" val="0"/>
  <p:tag name="ARTICULATE_SLIDE_NAV" val="5"/>
  <p:tag name="ARTICULATE_SLIDE_GUID" val="6fbda6c2-a0fb-4876-956b-f3aa7b5a36c7"/>
</p:tagLst>
</file>

<file path=ppt/tags/tag1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18.xml><?xml version="1.0" encoding="utf-8"?>
<p:tagLst xmlns:a="http://schemas.openxmlformats.org/drawingml/2006/main" xmlns:r="http://schemas.openxmlformats.org/officeDocument/2006/relationships" xmlns:p="http://schemas.openxmlformats.org/presentationml/2006/main">
  <p:tag name="ELAPSEDTIME" val="4.6"/>
  <p:tag name="ANNOTATION_COUNT" val="0"/>
  <p:tag name="ARTICULATE_SLIDE_NAV" val="10"/>
  <p:tag name="ARTICULATE_SLIDE_GUID" val="68e23144-d200-43c2-a159-a567bba49b28"/>
</p:tagLst>
</file>

<file path=ppt/tags/tag19.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PRDSFA~1\LOCALS~1\Temp\articulate\presenter\imgtemp\elm9RHkn_files\slide0001_image001.jpg"/>
</p:tagLst>
</file>

<file path=ppt/tags/tag2.xml><?xml version="1.0" encoding="utf-8"?>
<p:tagLst xmlns:a="http://schemas.openxmlformats.org/drawingml/2006/main" xmlns:r="http://schemas.openxmlformats.org/officeDocument/2006/relationships" xmlns:p="http://schemas.openxmlformats.org/presentationml/2006/main">
  <p:tag name="AUDIO_ID" val="256"/>
  <p:tag name="ELAPSEDTIME" val="5.0"/>
  <p:tag name="ARTICULATE_SLIDE_NAV" val="1"/>
  <p:tag name="ARTICULATE_SLIDE_GUID" val="a5d16483-09c8-4056-9b85-bc3ca3a98a77"/>
</p:tagLst>
</file>

<file path=ppt/tags/tag20.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1.xml><?xml version="1.0" encoding="utf-8"?>
<p:tagLst xmlns:a="http://schemas.openxmlformats.org/drawingml/2006/main" xmlns:r="http://schemas.openxmlformats.org/officeDocument/2006/relationships" xmlns:p="http://schemas.openxmlformats.org/presentationml/2006/main">
  <p:tag name="ELAPSEDTIME" val="13.4"/>
  <p:tag name="ANNOTATION_COUNT" val="0"/>
  <p:tag name="ARTICULATE_SLIDE_NAV" val="11"/>
  <p:tag name="ARTICULATE_SLIDE_GUID" val="aa6a576d-05bf-4782-a167-33af7aa1ab28"/>
</p:tagLst>
</file>

<file path=ppt/tags/tag22.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PRDSFA~1\LOCALS~1\Temp\articulate\presenter\imgtemp\S4fyPyq4_files\slide0001_image001.jpg"/>
</p:tagLst>
</file>

<file path=ppt/tags/tag23.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4.xml><?xml version="1.0" encoding="utf-8"?>
<p:tagLst xmlns:a="http://schemas.openxmlformats.org/drawingml/2006/main" xmlns:r="http://schemas.openxmlformats.org/officeDocument/2006/relationships" xmlns:p="http://schemas.openxmlformats.org/presentationml/2006/main">
  <p:tag name="ELAPSEDTIME" val="8.7"/>
  <p:tag name="ANNOTATION_COUNT" val="0"/>
  <p:tag name="ARTICULATE_SLIDE_NAV" val="12"/>
  <p:tag name="ARTICULATE_SLIDE_GUID" val="920b38be-8e49-4bf4-a67d-b9a372a93db9"/>
</p:tagLst>
</file>

<file path=ppt/tags/tag2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6.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2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28.xml><?xml version="1.0" encoding="utf-8"?>
<p:tagLst xmlns:a="http://schemas.openxmlformats.org/drawingml/2006/main" xmlns:r="http://schemas.openxmlformats.org/officeDocument/2006/relationships" xmlns:p="http://schemas.openxmlformats.org/presentationml/2006/main">
  <p:tag name="ELAPSEDTIME" val="8.2"/>
  <p:tag name="ANNOTATION_COUNT" val="0"/>
  <p:tag name="ARTICULATE_SLIDE_NAV" val="6"/>
  <p:tag name="ARTICULATE_SLIDE_GUID" val="feb13977-a47e-4699-9c7d-5a8b8d2599d5"/>
</p:tagLst>
</file>

<file path=ppt/tags/tag2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xml><?xml version="1.0" encoding="utf-8"?>
<p:tagLst xmlns:a="http://schemas.openxmlformats.org/drawingml/2006/main" xmlns:r="http://schemas.openxmlformats.org/officeDocument/2006/relationships" xmlns:p="http://schemas.openxmlformats.org/presentationml/2006/main">
  <p:tag name="ELAPSEDTIME" val="27.1"/>
  <p:tag name="ANNOTATION_COUNT" val="0"/>
  <p:tag name="ARTICULATE_SLIDE_NAV" val="24"/>
  <p:tag name="ARTICULATE_SLIDE_GUID" val="41047034-ad13-4503-925b-ecd6ce60beab"/>
</p:tagLst>
</file>

<file path=ppt/tags/tag30.xml><?xml version="1.0" encoding="utf-8"?>
<p:tagLst xmlns:a="http://schemas.openxmlformats.org/drawingml/2006/main" xmlns:r="http://schemas.openxmlformats.org/officeDocument/2006/relationships" xmlns:p="http://schemas.openxmlformats.org/presentationml/2006/main">
  <p:tag name="ELAPSEDTIME" val="15.6"/>
  <p:tag name="ANNOTATION_COUNT" val="0"/>
  <p:tag name="ARTICULATE_SLIDE_GUID" val="46d308d3-f10a-44d3-bdb9-bc872c74325a"/>
  <p:tag name="ARTICULATE_SLIDE_NAV" val="7"/>
</p:tagLst>
</file>

<file path=ppt/tags/tag3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2.xml><?xml version="1.0" encoding="utf-8"?>
<p:tagLst xmlns:a="http://schemas.openxmlformats.org/drawingml/2006/main" xmlns:r="http://schemas.openxmlformats.org/officeDocument/2006/relationships" xmlns:p="http://schemas.openxmlformats.org/presentationml/2006/main">
  <p:tag name="ELAPSEDTIME" val="7.0"/>
  <p:tag name="ANNOTATION_COUNT" val="0"/>
  <p:tag name="ARTICULATE_SLIDE_NAV" val="8"/>
  <p:tag name="ARTICULATE_SLIDE_GUID" val="6b4cec07-d960-4d60-ae06-52fac933dcca"/>
</p:tagLst>
</file>

<file path=ppt/tags/tag33.xml><?xml version="1.0" encoding="utf-8"?>
<p:tagLst xmlns:a="http://schemas.openxmlformats.org/drawingml/2006/main" xmlns:r="http://schemas.openxmlformats.org/officeDocument/2006/relationships" xmlns:p="http://schemas.openxmlformats.org/presentationml/2006/main">
  <p:tag name="ELAPSEDTIME" val="26.7"/>
  <p:tag name="ANNOTATION_COUNT" val="0"/>
  <p:tag name="ARTICULATE_SLIDE_NAV" val="3"/>
  <p:tag name="ARTICULATE_SLIDE_GUID" val="f6e2db9b-b71c-4fee-bf68-de66b03bfe40"/>
</p:tagLst>
</file>

<file path=ppt/tags/tag3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5.xml><?xml version="1.0" encoding="utf-8"?>
<p:tagLst xmlns:a="http://schemas.openxmlformats.org/drawingml/2006/main" xmlns:r="http://schemas.openxmlformats.org/officeDocument/2006/relationships" xmlns:p="http://schemas.openxmlformats.org/presentationml/2006/main">
  <p:tag name="ELAPSEDTIME" val="16.4"/>
  <p:tag name="ANNOTATION_COUNT" val="0"/>
  <p:tag name="ARTICULATE_SLIDE_NAV" val="13"/>
  <p:tag name="ARTICULATE_SLIDE_GUID" val="e7871d78-1a4e-4e3d-a7ef-3cd2f9d71d49"/>
</p:tagLst>
</file>

<file path=ppt/tags/tag3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37.xml><?xml version="1.0" encoding="utf-8"?>
<p:tagLst xmlns:a="http://schemas.openxmlformats.org/drawingml/2006/main" xmlns:r="http://schemas.openxmlformats.org/officeDocument/2006/relationships" xmlns:p="http://schemas.openxmlformats.org/presentationml/2006/main">
  <p:tag name="ELAPSEDTIME" val="11.8"/>
  <p:tag name="ANNOTATION_COUNT" val="0"/>
  <p:tag name="ARTICULATE_SLIDE_NAV" val="14"/>
  <p:tag name="ARTICULATE_SLIDE_GUID" val="f3bb1dad-0156-41aa-984b-1674901135c7"/>
</p:tagLst>
</file>

<file path=ppt/tags/tag3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PRDSFA~1\LOCALS~1\Temp\articulate\presenter\imgtemp\LTBDJQ8F_files\slide0001_image001.jpg"/>
</p:tagLst>
</file>

<file path=ppt/tags/tag3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0.xml><?xml version="1.0" encoding="utf-8"?>
<p:tagLst xmlns:a="http://schemas.openxmlformats.org/drawingml/2006/main" xmlns:r="http://schemas.openxmlformats.org/officeDocument/2006/relationships" xmlns:p="http://schemas.openxmlformats.org/presentationml/2006/main">
  <p:tag name="ELAPSEDTIME" val="35.0"/>
  <p:tag name="ANNOTATION_COUNT" val="0"/>
  <p:tag name="ARTICULATE_SLIDE_NAV" val="15"/>
  <p:tag name="ARTICULATE_SLIDE_GUID" val="35c34895-226d-4203-8985-331d72310893"/>
</p:tagLst>
</file>

<file path=ppt/tags/tag4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PRDSFA~1\LOCALS~1\Temp\articulate\presenter\imgtemp\wSNgG2Nr_files\slide0001_image001.jpg"/>
</p:tagLst>
</file>

<file path=ppt/tags/tag4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3.xml><?xml version="1.0" encoding="utf-8"?>
<p:tagLst xmlns:a="http://schemas.openxmlformats.org/drawingml/2006/main" xmlns:r="http://schemas.openxmlformats.org/officeDocument/2006/relationships" xmlns:p="http://schemas.openxmlformats.org/presentationml/2006/main">
  <p:tag name="ELAPSEDTIME" val="20.4"/>
  <p:tag name="ANNOTATION_COUNT" val="0"/>
  <p:tag name="ARTICULATE_SLIDE_NAV" val="16"/>
  <p:tag name="ARTICULATE_SLIDE_GUID" val="043bc379-e506-4aef-9dbc-68a379931281"/>
</p:tagLst>
</file>

<file path=ppt/tags/tag44.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5.xml><?xml version="1.0" encoding="utf-8"?>
<p:tagLst xmlns:a="http://schemas.openxmlformats.org/drawingml/2006/main" xmlns:r="http://schemas.openxmlformats.org/officeDocument/2006/relationships" xmlns:p="http://schemas.openxmlformats.org/presentationml/2006/main">
  <p:tag name="ELAPSEDTIME" val="16.3"/>
  <p:tag name="ANNOTATION_COUNT" val="0"/>
  <p:tag name="ARTICULATE_SLIDE_NAV" val="17"/>
  <p:tag name="ARTICULATE_SLIDE_GUID" val="cb263245-a395-4fe0-8e25-ec55af3db96f"/>
</p:tagLst>
</file>

<file path=ppt/tags/tag4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47.xml><?xml version="1.0" encoding="utf-8"?>
<p:tagLst xmlns:a="http://schemas.openxmlformats.org/drawingml/2006/main" xmlns:r="http://schemas.openxmlformats.org/officeDocument/2006/relationships" xmlns:p="http://schemas.openxmlformats.org/presentationml/2006/main">
  <p:tag name="ELAPSEDTIME" val="8.5"/>
  <p:tag name="ANNOTATION_COUNT" val="0"/>
  <p:tag name="ARTICULATE_SLIDE_NAV" val="19"/>
  <p:tag name="ARTICULATE_SLIDE_GUID" val="85e82ae5-2eab-4a80-97de-52dac659e4ac"/>
</p:tagLst>
</file>

<file path=ppt/tags/tag48.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4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xml><?xml version="1.0" encoding="utf-8"?>
<p:tagLst xmlns:a="http://schemas.openxmlformats.org/drawingml/2006/main" xmlns:r="http://schemas.openxmlformats.org/officeDocument/2006/relationships" xmlns:p="http://schemas.openxmlformats.org/presentationml/2006/main">
  <p:tag name="ELAPSEDTIME" val="17.0"/>
  <p:tag name="ANNOTATION_COUNT" val="0"/>
  <p:tag name="ARTICULATE_SLIDE_NAV" val="25"/>
  <p:tag name="ARTICULATE_SLIDE_GUID" val="cb9b5798-df81-41ab-b6ba-eb6cb118e2d6"/>
</p:tagLst>
</file>

<file path=ppt/tags/tag50.xml><?xml version="1.0" encoding="utf-8"?>
<p:tagLst xmlns:a="http://schemas.openxmlformats.org/drawingml/2006/main" xmlns:r="http://schemas.openxmlformats.org/officeDocument/2006/relationships" xmlns:p="http://schemas.openxmlformats.org/presentationml/2006/main">
  <p:tag name="ELAPSEDTIME" val="37.1"/>
  <p:tag name="ANNOTATION_COUNT" val="0"/>
  <p:tag name="ARTICULATE_SLIDE_NAV" val="20"/>
  <p:tag name="ARTICULATE_SLIDE_GUID" val="c84c8ec5-910d-42d6-a027-24058c56c408"/>
</p:tagLst>
</file>

<file path=ppt/tags/tag51.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3.xml><?xml version="1.0" encoding="utf-8"?>
<p:tagLst xmlns:a="http://schemas.openxmlformats.org/drawingml/2006/main" xmlns:r="http://schemas.openxmlformats.org/officeDocument/2006/relationships" xmlns:p="http://schemas.openxmlformats.org/presentationml/2006/main">
  <p:tag name="ELAPSEDTIME" val="43.5"/>
  <p:tag name="ANNOTATION_COUNT" val="0"/>
  <p:tag name="ARTICULATE_SLIDE_NAV" val="21"/>
  <p:tag name="ARTICULATE_SLIDE_GUID" val="9402e9a8-5d04-4b65-bd9c-29e9f5a41864"/>
</p:tagLst>
</file>

<file path=ppt/tags/tag54.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5.xml><?xml version="1.0" encoding="utf-8"?>
<p:tagLst xmlns:a="http://schemas.openxmlformats.org/drawingml/2006/main" xmlns:r="http://schemas.openxmlformats.org/officeDocument/2006/relationships" xmlns:p="http://schemas.openxmlformats.org/presentationml/2006/main">
  <p:tag name="ARTICULATE_PUBLISH_MODE" val="2"/>
</p:tagLst>
</file>

<file path=ppt/tags/tag5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57.xml><?xml version="1.0" encoding="utf-8"?>
<p:tagLst xmlns:a="http://schemas.openxmlformats.org/drawingml/2006/main" xmlns:r="http://schemas.openxmlformats.org/officeDocument/2006/relationships" xmlns:p="http://schemas.openxmlformats.org/presentationml/2006/main">
  <p:tag name="ELAPSEDTIME" val="32.6"/>
  <p:tag name="ANNOTATION_COUNT" val="0"/>
  <p:tag name="ARTICULATE_SLIDE_NAV" val="22"/>
  <p:tag name="ARTICULATE_SLIDE_GUID" val="295796c1-2dd3-49c1-9277-3ee6f4c5e174"/>
</p:tagLst>
</file>

<file path=ppt/tags/tag58.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PRDSFA~1\LOCALS~1\Temp\articulate\presenter\imgtemp\T0u1sfR9_files\slide0001_image001.jpg"/>
</p:tagLst>
</file>

<file path=ppt/tags/tag5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0.xml><?xml version="1.0" encoding="utf-8"?>
<p:tagLst xmlns:a="http://schemas.openxmlformats.org/drawingml/2006/main" xmlns:r="http://schemas.openxmlformats.org/officeDocument/2006/relationships" xmlns:p="http://schemas.openxmlformats.org/presentationml/2006/main">
  <p:tag name="ELAPSEDTIME" val="17.2"/>
  <p:tag name="ANNOTATION_COUNT" val="0"/>
  <p:tag name="ARTICULATE_SLIDE_NAV" val="23"/>
  <p:tag name="ARTICULATE_SLIDE_GUID" val="019ab862-d287-4e0c-ad8a-78e8a4adcd75"/>
</p:tagLst>
</file>

<file path=ppt/tags/tag61.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PRDSFA~1\LOCALS~1\Temp\articulate\presenter\imgtemp\boNWMtLJ_files\slide0001_image001.jpg"/>
</p:tagLst>
</file>

<file path=ppt/tags/tag62.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3.xml><?xml version="1.0" encoding="utf-8"?>
<p:tagLst xmlns:a="http://schemas.openxmlformats.org/drawingml/2006/main" xmlns:r="http://schemas.openxmlformats.org/officeDocument/2006/relationships" xmlns:p="http://schemas.openxmlformats.org/presentationml/2006/main">
  <p:tag name="ELAPSEDTIME" val="30.5"/>
  <p:tag name="ANNOTATION_COUNT" val="0"/>
  <p:tag name="ARTICULATE_SLIDE_NAV" val="29"/>
  <p:tag name="ARTICULATE_SLIDE_GUID" val="70d21aaa-2add-4f6b-b371-34af0a85571d"/>
</p:tagLst>
</file>

<file path=ppt/tags/tag64.xml><?xml version="1.0" encoding="utf-8"?>
<p:tagLst xmlns:a="http://schemas.openxmlformats.org/drawingml/2006/main" xmlns:r="http://schemas.openxmlformats.org/officeDocument/2006/relationships" xmlns:p="http://schemas.openxmlformats.org/presentationml/2006/main">
  <p:tag name="ARTICULATE_PUBLISH_MODE" val="2"/>
  <p:tag name="ARTICULATE_SOURCE_IMAGE" val="C:\DOCUME~1\PRDSFA~1\LOCALS~1\Temp\articulate\presenter\imgtemp\PVU6FoJe_files\slide0001_image001.jpg"/>
</p:tagLst>
</file>

<file path=ppt/tags/tag65.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6.xml><?xml version="1.0" encoding="utf-8"?>
<p:tagLst xmlns:a="http://schemas.openxmlformats.org/drawingml/2006/main" xmlns:r="http://schemas.openxmlformats.org/officeDocument/2006/relationships" xmlns:p="http://schemas.openxmlformats.org/presentationml/2006/main">
  <p:tag name="ELAPSEDTIME" val="22.6"/>
  <p:tag name="ANNOTATION_COUNT" val="0"/>
  <p:tag name="ARTICULATE_SLIDE_NAV" val="30"/>
  <p:tag name="ARTICULATE_SLIDE_GUID" val="030a9467-d0a9-4390-8cff-432fe3bbaf15"/>
</p:tagLst>
</file>

<file path=ppt/tags/tag67.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68.xml><?xml version="1.0" encoding="utf-8"?>
<p:tagLst xmlns:a="http://schemas.openxmlformats.org/drawingml/2006/main" xmlns:r="http://schemas.openxmlformats.org/officeDocument/2006/relationships" xmlns:p="http://schemas.openxmlformats.org/presentationml/2006/main">
  <p:tag name="ELAPSEDTIME" val="17.9"/>
  <p:tag name="ANNOTATION_COUNT" val="0"/>
  <p:tag name="ARTICULATE_SLIDE_NAV" val="31"/>
  <p:tag name="ARTICULATE_SLIDE_GUID" val="e32dde08-b404-4c46-b51d-57c6f5858596"/>
</p:tagLst>
</file>

<file path=ppt/tags/tag69.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7.xml><?xml version="1.0" encoding="utf-8"?>
<p:tagLst xmlns:a="http://schemas.openxmlformats.org/drawingml/2006/main" xmlns:r="http://schemas.openxmlformats.org/officeDocument/2006/relationships" xmlns:p="http://schemas.openxmlformats.org/presentationml/2006/main">
  <p:tag name="ELAPSEDTIME" val="17.0"/>
  <p:tag name="ANNOTATION_COUNT" val="0"/>
  <p:tag name="ARTICULATE_SLIDE_NAV" val="25"/>
  <p:tag name="ARTICULATE_SLIDE_GUID" val="cb9b5798-df81-41ab-b6ba-eb6cb118e2d6"/>
</p:tagLst>
</file>

<file path=ppt/tags/tag70.xml><?xml version="1.0" encoding="utf-8"?>
<p:tagLst xmlns:a="http://schemas.openxmlformats.org/drawingml/2006/main" xmlns:r="http://schemas.openxmlformats.org/officeDocument/2006/relationships" xmlns:p="http://schemas.openxmlformats.org/presentationml/2006/main">
  <p:tag name="ELAPSEDTIME" val="45.9"/>
  <p:tag name="ANNOTATION_COUNT" val="0"/>
  <p:tag name="ARTICULATE_SLIDE_NAV" val="32"/>
  <p:tag name="ARTICULATE_SLIDE_GUID" val="799b24de-7aa9-4ccc-87b6-14ccde946b4a"/>
</p:tagLst>
</file>

<file path=ppt/tags/tag71.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8.xml><?xml version="1.0" encoding="utf-8"?>
<p:tagLst xmlns:a="http://schemas.openxmlformats.org/drawingml/2006/main" xmlns:r="http://schemas.openxmlformats.org/officeDocument/2006/relationships" xmlns:p="http://schemas.openxmlformats.org/presentationml/2006/main">
  <p:tag name="BULLET_1" val="8226"/>
  <p:tag name="MARGIN_1" val="0"/>
  <p:tag name="MARGIN_2" val="36"/>
  <p:tag name="MARGIN_3" val="72"/>
  <p:tag name="MARGIN_4" val="108"/>
  <p:tag name="MARGIN_5" val="144"/>
  <p:tag name="FONT_SIZE" val="12"/>
</p:tagLst>
</file>

<file path=ppt/tags/tag9.xml><?xml version="1.0" encoding="utf-8"?>
<p:tagLst xmlns:a="http://schemas.openxmlformats.org/drawingml/2006/main" xmlns:r="http://schemas.openxmlformats.org/officeDocument/2006/relationships" xmlns:p="http://schemas.openxmlformats.org/presentationml/2006/main">
  <p:tag name="ELAPSEDTIME" val="17.0"/>
  <p:tag name="ANNOTATION_COUNT" val="0"/>
  <p:tag name="ARTICULATE_SLIDE_NAV" val="25"/>
  <p:tag name="ARTICULATE_SLIDE_GUID" val="cb9b5798-df81-41ab-b6ba-eb6cb118e2d6"/>
</p:tagLst>
</file>

<file path=ppt/theme/theme1.xml><?xml version="1.0" encoding="utf-8"?>
<a:theme xmlns:a="http://schemas.openxmlformats.org/drawingml/2006/main" name="Default Design">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FFFF00"/>
        </a:dk1>
        <a:lt1>
          <a:srgbClr val="FFFF00"/>
        </a:lt1>
        <a:dk2>
          <a:srgbClr val="000099"/>
        </a:dk2>
        <a:lt2>
          <a:srgbClr val="FFFF00"/>
        </a:lt2>
        <a:accent1>
          <a:srgbClr val="FFFF00"/>
        </a:accent1>
        <a:accent2>
          <a:srgbClr val="A9A907"/>
        </a:accent2>
        <a:accent3>
          <a:srgbClr val="AAAACA"/>
        </a:accent3>
        <a:accent4>
          <a:srgbClr val="DADA00"/>
        </a:accent4>
        <a:accent5>
          <a:srgbClr val="FFFFAA"/>
        </a:accent5>
        <a:accent6>
          <a:srgbClr val="999906"/>
        </a:accent6>
        <a:hlink>
          <a:srgbClr val="FFFF00"/>
        </a:hlink>
        <a:folHlink>
          <a:srgbClr val="FFE701"/>
        </a:folHlink>
      </a:clrScheme>
      <a:clrMap bg1="dk2" tx1="lt1" bg2="dk1" tx2="lt2" accent1="accent1" accent2="accent2" accent3="accent3" accent4="accent4" accent5="accent5" accent6="accent6" hlink="hlink" folHlink="folHlink"/>
    </a:extraClrScheme>
    <a:extraClrScheme>
      <a:clrScheme name="Default Design 14">
        <a:dk1>
          <a:srgbClr val="FFFF00"/>
        </a:dk1>
        <a:lt1>
          <a:srgbClr val="FFFF00"/>
        </a:lt1>
        <a:dk2>
          <a:srgbClr val="000099"/>
        </a:dk2>
        <a:lt2>
          <a:srgbClr val="FFFF00"/>
        </a:lt2>
        <a:accent1>
          <a:srgbClr val="0033CC"/>
        </a:accent1>
        <a:accent2>
          <a:srgbClr val="A9A907"/>
        </a:accent2>
        <a:accent3>
          <a:srgbClr val="AAAACA"/>
        </a:accent3>
        <a:accent4>
          <a:srgbClr val="DADA00"/>
        </a:accent4>
        <a:accent5>
          <a:srgbClr val="AAADE2"/>
        </a:accent5>
        <a:accent6>
          <a:srgbClr val="999906"/>
        </a:accent6>
        <a:hlink>
          <a:srgbClr val="FFFF00"/>
        </a:hlink>
        <a:folHlink>
          <a:srgbClr val="FFE701"/>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1986</TotalTime>
  <Words>2795</Words>
  <Application>Microsoft Office PowerPoint</Application>
  <PresentationFormat>On-screen Show (4:3)</PresentationFormat>
  <Paragraphs>197</Paragraphs>
  <Slides>34</Slides>
  <Notes>34</Notes>
  <HiddenSlides>0</HiddenSlides>
  <MMClips>0</MMClips>
  <ScaleCrop>false</ScaleCrop>
  <HeadingPairs>
    <vt:vector size="4" baseType="variant">
      <vt:variant>
        <vt:lpstr>Theme</vt:lpstr>
      </vt:variant>
      <vt:variant>
        <vt:i4>1</vt:i4>
      </vt:variant>
      <vt:variant>
        <vt:lpstr>Slide Titles</vt:lpstr>
      </vt:variant>
      <vt:variant>
        <vt:i4>34</vt:i4>
      </vt:variant>
    </vt:vector>
  </HeadingPairs>
  <TitlesOfParts>
    <vt:vector size="35" baseType="lpstr">
      <vt:lpstr>Default Design</vt:lpstr>
      <vt:lpstr>Fixed Dental Prosthesis: An Introduction to Treatment Planning</vt:lpstr>
      <vt:lpstr>Overview</vt:lpstr>
      <vt:lpstr>Slide 3</vt:lpstr>
      <vt:lpstr>Chief Concern: “I want a bridge”</vt:lpstr>
      <vt:lpstr>Complexity for Predoc:  Lytle and Skurow Classification</vt:lpstr>
      <vt:lpstr>L&amp;S Type I</vt:lpstr>
      <vt:lpstr>L&amp;S Type II</vt:lpstr>
      <vt:lpstr>L&amp;S Type III</vt:lpstr>
      <vt:lpstr>L&amp;S Type III</vt:lpstr>
      <vt:lpstr>L&amp;S Type IV</vt:lpstr>
      <vt:lpstr>L&amp;S Type IV</vt:lpstr>
      <vt:lpstr>Successful FDPs</vt:lpstr>
      <vt:lpstr>Phasing of Care</vt:lpstr>
      <vt:lpstr>Short Phase I Care</vt:lpstr>
      <vt:lpstr>Short Phase I Care</vt:lpstr>
      <vt:lpstr>Short Phase I Care</vt:lpstr>
      <vt:lpstr>Long Phase I Care</vt:lpstr>
      <vt:lpstr>Long Phase I Care</vt:lpstr>
      <vt:lpstr>Slide 19</vt:lpstr>
      <vt:lpstr>Diagnosis</vt:lpstr>
      <vt:lpstr>Treatment Planning Evaluation</vt:lpstr>
      <vt:lpstr>Smile Line: Low</vt:lpstr>
      <vt:lpstr>Smile Line: High Thin Gingival Biotype</vt:lpstr>
      <vt:lpstr>Gingival Architecture</vt:lpstr>
      <vt:lpstr>Gingival Architecture</vt:lpstr>
      <vt:lpstr>Caries Risk, Periodontal Status,  Oral Hygiene</vt:lpstr>
      <vt:lpstr>Erosion, Attrition, Abfraction, Abrasion</vt:lpstr>
      <vt:lpstr>Anterior Guidance</vt:lpstr>
      <vt:lpstr>Crown:Root</vt:lpstr>
      <vt:lpstr>Inter-arch Space</vt:lpstr>
      <vt:lpstr>Abutment Design</vt:lpstr>
      <vt:lpstr>Pontic Design</vt:lpstr>
      <vt:lpstr>Risks, Benefits and Alternatives to FDP</vt:lpstr>
      <vt:lpstr>Review</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Fixed Partial Denture Treatment Planning</dc:title>
  <dc:creator>Sheila Brear</dc:creator>
  <cp:lastModifiedBy>Don Coluzzi</cp:lastModifiedBy>
  <cp:revision>139</cp:revision>
  <dcterms:created xsi:type="dcterms:W3CDTF">2009-06-16T21:38:28Z</dcterms:created>
  <dcterms:modified xsi:type="dcterms:W3CDTF">2017-02-02T03:51:32Z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UseProject">
    <vt:lpwstr>1</vt:lpwstr>
  </property>
  <property fmtid="{D5CDD505-2E9C-101B-9397-08002B2CF9AE}" pid="3" name="ArticulateGUID">
    <vt:lpwstr>C52E17B7-4604-45F0-A5AE-B69ACB1874CC</vt:lpwstr>
  </property>
  <property fmtid="{D5CDD505-2E9C-101B-9397-08002B2CF9AE}" pid="4" name="ArticulatePath">
    <vt:lpwstr>Fixed Partial Denture Treatment Planning</vt:lpwstr>
  </property>
  <property fmtid="{D5CDD505-2E9C-101B-9397-08002B2CF9AE}" pid="5" name="ArticulateProjectFull">
    <vt:lpwstr>C:\Documents and Settings\PRDS FACULTY\Desktop\FPD Treatment Plannning\Fixed Partial Denture Treatment Planning.ppta</vt:lpwstr>
  </property>
</Properties>
</file>