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4"/>
    <p:sldMasterId id="2147483952" r:id="rId5"/>
    <p:sldMasterId id="2147483971" r:id="rId6"/>
  </p:sldMasterIdLst>
  <p:notesMasterIdLst>
    <p:notesMasterId r:id="rId45"/>
  </p:notesMasterIdLst>
  <p:handoutMasterIdLst>
    <p:handoutMasterId r:id="rId46"/>
  </p:handoutMasterIdLst>
  <p:sldIdLst>
    <p:sldId id="406" r:id="rId7"/>
    <p:sldId id="572" r:id="rId8"/>
    <p:sldId id="558" r:id="rId9"/>
    <p:sldId id="559" r:id="rId10"/>
    <p:sldId id="561" r:id="rId11"/>
    <p:sldId id="560" r:id="rId12"/>
    <p:sldId id="562" r:id="rId13"/>
    <p:sldId id="563" r:id="rId14"/>
    <p:sldId id="564" r:id="rId15"/>
    <p:sldId id="565" r:id="rId16"/>
    <p:sldId id="567" r:id="rId17"/>
    <p:sldId id="568" r:id="rId18"/>
    <p:sldId id="569" r:id="rId19"/>
    <p:sldId id="570" r:id="rId20"/>
    <p:sldId id="571" r:id="rId21"/>
    <p:sldId id="573" r:id="rId22"/>
    <p:sldId id="591" r:id="rId23"/>
    <p:sldId id="574" r:id="rId24"/>
    <p:sldId id="592" r:id="rId25"/>
    <p:sldId id="593" r:id="rId26"/>
    <p:sldId id="575" r:id="rId27"/>
    <p:sldId id="576" r:id="rId28"/>
    <p:sldId id="595" r:id="rId29"/>
    <p:sldId id="596" r:id="rId30"/>
    <p:sldId id="578" r:id="rId31"/>
    <p:sldId id="579" r:id="rId32"/>
    <p:sldId id="594" r:id="rId33"/>
    <p:sldId id="580" r:id="rId34"/>
    <p:sldId id="597" r:id="rId35"/>
    <p:sldId id="581" r:id="rId36"/>
    <p:sldId id="582" r:id="rId37"/>
    <p:sldId id="583" r:id="rId38"/>
    <p:sldId id="584" r:id="rId39"/>
    <p:sldId id="585" r:id="rId40"/>
    <p:sldId id="586" r:id="rId41"/>
    <p:sldId id="589" r:id="rId42"/>
    <p:sldId id="590" r:id="rId43"/>
    <p:sldId id="488" r:id="rId4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48024"/>
    <a:srgbClr val="90BD31"/>
    <a:srgbClr val="18A3AC"/>
    <a:srgbClr val="178CCB"/>
    <a:srgbClr val="EC1848"/>
    <a:srgbClr val="052049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0" autoAdjust="0"/>
    <p:restoredTop sz="89011" autoAdjust="0"/>
  </p:normalViewPr>
  <p:slideViewPr>
    <p:cSldViewPr snapToGrid="0" snapToObjects="1" showGuides="1">
      <p:cViewPr varScale="1">
        <p:scale>
          <a:sx n="93" d="100"/>
          <a:sy n="93" d="100"/>
        </p:scale>
        <p:origin x="-1136" y="-112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464"/>
        <p:guide orient="horz" pos="3938"/>
        <p:guide orient="horz" pos="231"/>
        <p:guide pos="230"/>
        <p:guide pos="5530"/>
        <p:guide pos="2880"/>
        <p:guide pos="1120"/>
        <p:guide pos="1411"/>
        <p:guide pos="5287"/>
        <p:guide pos="456"/>
        <p:guide pos="48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450" y="-114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Change</a:t>
            </a:r>
            <a:r>
              <a:rPr lang="en-US" sz="1200" baseline="0"/>
              <a:t> in TFR and Child Sex Ratio in India: 1961-2011</a:t>
            </a:r>
            <a:endParaRPr lang="en-US" sz="12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3178258967629"/>
          <c:y val="0.192592228054826"/>
          <c:w val="0.550486001749781"/>
          <c:h val="0.694691965587635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Office PowerPoint]Sheet1'!$G$3</c:f>
              <c:strCache>
                <c:ptCount val="1"/>
                <c:pt idx="0">
                  <c:v>TFR</c:v>
                </c:pt>
              </c:strCache>
            </c:strRef>
          </c:tx>
          <c:marker>
            <c:symbol val="none"/>
          </c:marker>
          <c:cat>
            <c:numRef>
              <c:f>'[Chart in Microsoft Office PowerPoint]Sheet1'!$F$4:$F$9</c:f>
              <c:numCache>
                <c:formatCode>General</c:formatCode>
                <c:ptCount val="6"/>
                <c:pt idx="0">
                  <c:v>1961.0</c:v>
                </c:pt>
                <c:pt idx="1">
                  <c:v>1971.0</c:v>
                </c:pt>
                <c:pt idx="2">
                  <c:v>1981.0</c:v>
                </c:pt>
                <c:pt idx="3">
                  <c:v>1991.0</c:v>
                </c:pt>
                <c:pt idx="4">
                  <c:v>2001.0</c:v>
                </c:pt>
                <c:pt idx="5">
                  <c:v>2008.0</c:v>
                </c:pt>
              </c:numCache>
            </c:numRef>
          </c:cat>
          <c:val>
            <c:numRef>
              <c:f>'[Chart in Microsoft Office PowerPoint]Sheet1'!$G$4:$G$9</c:f>
              <c:numCache>
                <c:formatCode>General</c:formatCode>
                <c:ptCount val="6"/>
                <c:pt idx="0">
                  <c:v>5.856999999999997</c:v>
                </c:pt>
                <c:pt idx="1">
                  <c:v>5.391</c:v>
                </c:pt>
                <c:pt idx="2">
                  <c:v>4.612999999999977</c:v>
                </c:pt>
                <c:pt idx="3">
                  <c:v>3.951999999999999</c:v>
                </c:pt>
                <c:pt idx="4">
                  <c:v>3.21</c:v>
                </c:pt>
                <c:pt idx="5">
                  <c:v>2.66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6722456"/>
        <c:axId val="-2146719656"/>
      </c:lineChart>
      <c:lineChart>
        <c:grouping val="standard"/>
        <c:varyColors val="0"/>
        <c:ser>
          <c:idx val="1"/>
          <c:order val="1"/>
          <c:tx>
            <c:strRef>
              <c:f>'[Chart in Microsoft Office PowerPoint]Sheet1'!$H$3</c:f>
              <c:strCache>
                <c:ptCount val="1"/>
                <c:pt idx="0">
                  <c:v>Child Sex Ratio</c:v>
                </c:pt>
              </c:strCache>
            </c:strRef>
          </c:tx>
          <c:marker>
            <c:symbol val="none"/>
          </c:marker>
          <c:cat>
            <c:numRef>
              <c:f>'[Chart in Microsoft Office PowerPoint]Sheet1'!$F$4:$F$9</c:f>
              <c:numCache>
                <c:formatCode>General</c:formatCode>
                <c:ptCount val="6"/>
                <c:pt idx="0">
                  <c:v>1961.0</c:v>
                </c:pt>
                <c:pt idx="1">
                  <c:v>1971.0</c:v>
                </c:pt>
                <c:pt idx="2">
                  <c:v>1981.0</c:v>
                </c:pt>
                <c:pt idx="3">
                  <c:v>1991.0</c:v>
                </c:pt>
                <c:pt idx="4">
                  <c:v>2001.0</c:v>
                </c:pt>
                <c:pt idx="5">
                  <c:v>2008.0</c:v>
                </c:pt>
              </c:numCache>
            </c:numRef>
          </c:cat>
          <c:val>
            <c:numRef>
              <c:f>'[Chart in Microsoft Office PowerPoint]Sheet1'!$H$4:$H$9</c:f>
              <c:numCache>
                <c:formatCode>General</c:formatCode>
                <c:ptCount val="6"/>
                <c:pt idx="0">
                  <c:v>976.0</c:v>
                </c:pt>
                <c:pt idx="1">
                  <c:v>964.0</c:v>
                </c:pt>
                <c:pt idx="2">
                  <c:v>962.0</c:v>
                </c:pt>
                <c:pt idx="3">
                  <c:v>945.0</c:v>
                </c:pt>
                <c:pt idx="4">
                  <c:v>927.0</c:v>
                </c:pt>
                <c:pt idx="5">
                  <c:v>914.0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6708440"/>
        <c:axId val="-2146714104"/>
      </c:lineChart>
      <c:catAx>
        <c:axId val="-2146722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6719656"/>
        <c:crosses val="autoZero"/>
        <c:auto val="1"/>
        <c:lblAlgn val="ctr"/>
        <c:lblOffset val="100"/>
        <c:noMultiLvlLbl val="0"/>
      </c:catAx>
      <c:valAx>
        <c:axId val="-2146719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Fertility Rate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6722456"/>
        <c:crosses val="autoZero"/>
        <c:crossBetween val="between"/>
      </c:valAx>
      <c:valAx>
        <c:axId val="-214671410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Child Sex Ratio (girls/1000 boys)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6708440"/>
        <c:crosses val="max"/>
        <c:crossBetween val="between"/>
      </c:valAx>
      <c:catAx>
        <c:axId val="-2146708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4671410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08333333333333"/>
          <c:y val="0.385263925342665"/>
          <c:w val="0.183333333333333"/>
          <c:h val="0.37113808690580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147533149419"/>
          <c:y val="0.0277777467547769"/>
          <c:w val="0.445886482939633"/>
          <c:h val="0.8224693788276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Missing girls due to excess female mortality</c:v>
                </c:pt>
              </c:strCache>
            </c:strRef>
          </c:tx>
          <c:invertIfNegative val="0"/>
          <c:cat>
            <c:numRef>
              <c:f>Sheet1!$B$10:$C$10</c:f>
              <c:numCache>
                <c:formatCode>General</c:formatCode>
                <c:ptCount val="2"/>
                <c:pt idx="0">
                  <c:v>2001.0</c:v>
                </c:pt>
                <c:pt idx="1">
                  <c:v>2011.0</c:v>
                </c:pt>
              </c:numCache>
            </c:numRef>
          </c:cat>
          <c:val>
            <c:numRef>
              <c:f>Sheet1!$B$11:$C$11</c:f>
              <c:numCache>
                <c:formatCode>General</c:formatCode>
                <c:ptCount val="2"/>
                <c:pt idx="0">
                  <c:v>8.0</c:v>
                </c:pt>
                <c:pt idx="1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Missing girls due to sex selective abortion</c:v>
                </c:pt>
              </c:strCache>
            </c:strRef>
          </c:tx>
          <c:invertIfNegative val="0"/>
          <c:cat>
            <c:numRef>
              <c:f>Sheet1!$B$10:$C$10</c:f>
              <c:numCache>
                <c:formatCode>General</c:formatCode>
                <c:ptCount val="2"/>
                <c:pt idx="0">
                  <c:v>2001.0</c:v>
                </c:pt>
                <c:pt idx="1">
                  <c:v>2011.0</c:v>
                </c:pt>
              </c:numCache>
            </c:numRef>
          </c:cat>
          <c:val>
            <c:numRef>
              <c:f>Sheet1!$B$12:$C$12</c:f>
              <c:numCache>
                <c:formatCode>General</c:formatCode>
                <c:ptCount val="2"/>
                <c:pt idx="0">
                  <c:v>106.0</c:v>
                </c:pt>
                <c:pt idx="1">
                  <c:v>89.0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4972840"/>
        <c:axId val="2054975784"/>
      </c:barChart>
      <c:catAx>
        <c:axId val="2054972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54975784"/>
        <c:crosses val="autoZero"/>
        <c:auto val="1"/>
        <c:lblAlgn val="ctr"/>
        <c:lblOffset val="100"/>
        <c:noMultiLvlLbl val="0"/>
      </c:catAx>
      <c:valAx>
        <c:axId val="2054975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Number of missing girls per 1000 boys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54972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7005240042295"/>
          <c:y val="0.040212286671886"/>
          <c:w val="0.341898165616298"/>
          <c:h val="0.312512159465173"/>
        </c:manualLayout>
      </c:layout>
      <c:overlay val="0"/>
      <c:txPr>
        <a:bodyPr/>
        <a:lstStyle/>
        <a:p>
          <a:pPr>
            <a:defRPr sz="160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Sheet1!$A$19</c:f>
              <c:strCache>
                <c:ptCount val="1"/>
                <c:pt idx="0">
                  <c:v>Missing girls due to excess female mortality</c:v>
                </c:pt>
              </c:strCache>
            </c:strRef>
          </c:tx>
          <c:invertIfNegative val="0"/>
          <c:cat>
            <c:multiLvlStrRef>
              <c:f>Sheet1!$B$17:$E$18</c:f>
              <c:multiLvlStrCache>
                <c:ptCount val="4"/>
                <c:lvl>
                  <c:pt idx="0">
                    <c:v>2001</c:v>
                  </c:pt>
                  <c:pt idx="1">
                    <c:v>2011</c:v>
                  </c:pt>
                  <c:pt idx="2">
                    <c:v>2001</c:v>
                  </c:pt>
                  <c:pt idx="3">
                    <c:v>2011</c:v>
                  </c:pt>
                </c:lvl>
                <c:lvl>
                  <c:pt idx="0">
                    <c:v>Rural</c:v>
                  </c:pt>
                  <c:pt idx="2">
                    <c:v>Urban</c:v>
                  </c:pt>
                </c:lvl>
              </c:multiLvlStrCache>
            </c:multiLvlStrRef>
          </c:cat>
          <c:val>
            <c:numRef>
              <c:f>Sheet1!$B$19:$E$19</c:f>
              <c:numCache>
                <c:formatCode>General</c:formatCode>
                <c:ptCount val="4"/>
                <c:pt idx="0">
                  <c:v>11.0</c:v>
                </c:pt>
                <c:pt idx="1">
                  <c:v>4.0</c:v>
                </c:pt>
                <c:pt idx="2">
                  <c:v>-1.0</c:v>
                </c:pt>
                <c:pt idx="3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Sheet1!$A$20</c:f>
              <c:strCache>
                <c:ptCount val="1"/>
                <c:pt idx="0">
                  <c:v>Missing girls due to sex selective abortion</c:v>
                </c:pt>
              </c:strCache>
            </c:strRef>
          </c:tx>
          <c:invertIfNegative val="0"/>
          <c:cat>
            <c:multiLvlStrRef>
              <c:f>Sheet1!$B$17:$E$18</c:f>
              <c:multiLvlStrCache>
                <c:ptCount val="4"/>
                <c:lvl>
                  <c:pt idx="0">
                    <c:v>2001</c:v>
                  </c:pt>
                  <c:pt idx="1">
                    <c:v>2011</c:v>
                  </c:pt>
                  <c:pt idx="2">
                    <c:v>2001</c:v>
                  </c:pt>
                  <c:pt idx="3">
                    <c:v>2011</c:v>
                  </c:pt>
                </c:lvl>
                <c:lvl>
                  <c:pt idx="0">
                    <c:v>Rural</c:v>
                  </c:pt>
                  <c:pt idx="2">
                    <c:v>Urban</c:v>
                  </c:pt>
                </c:lvl>
              </c:multiLvlStrCache>
            </c:multiLvlStrRef>
          </c:cat>
          <c:val>
            <c:numRef>
              <c:f>Sheet1!$B$20:$E$20</c:f>
              <c:numCache>
                <c:formatCode>General</c:formatCode>
                <c:ptCount val="4"/>
                <c:pt idx="0">
                  <c:v>100.0</c:v>
                </c:pt>
                <c:pt idx="1">
                  <c:v>88.0</c:v>
                </c:pt>
                <c:pt idx="2">
                  <c:v>130.0</c:v>
                </c:pt>
                <c:pt idx="3">
                  <c:v>95.0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5506968"/>
        <c:axId val="-2145503992"/>
      </c:barChart>
      <c:catAx>
        <c:axId val="-2145506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5503992"/>
        <c:crosses val="autoZero"/>
        <c:auto val="1"/>
        <c:lblAlgn val="ctr"/>
        <c:lblOffset val="100"/>
        <c:noMultiLvlLbl val="0"/>
      </c:catAx>
      <c:valAx>
        <c:axId val="-2145503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Number of </a:t>
                </a:r>
                <a:r>
                  <a:rPr lang="en-US" sz="1400" dirty="0" smtClean="0"/>
                  <a:t>missing</a:t>
                </a:r>
                <a:r>
                  <a:rPr lang="en-US" sz="1400" baseline="0" dirty="0" smtClean="0"/>
                  <a:t> </a:t>
                </a:r>
                <a:r>
                  <a:rPr lang="en-US" sz="1400" baseline="0" dirty="0"/>
                  <a:t>girls per 1000 boys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5506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4723775285038"/>
          <c:y val="0.0254901298401936"/>
          <c:w val="0.340647619574182"/>
          <c:h val="0.182996329376012"/>
        </c:manualLayout>
      </c:layout>
      <c:overlay val="0"/>
      <c:txPr>
        <a:bodyPr/>
        <a:lstStyle/>
        <a:p>
          <a:pPr>
            <a:defRPr sz="140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6.em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er Placeholder 1"/>
          <p:cNvSpPr>
            <a:spLocks noGrp="1"/>
          </p:cNvSpPr>
          <p:nvPr>
            <p:ph type="hdr" sz="quarter"/>
          </p:nvPr>
        </p:nvSpPr>
        <p:spPr>
          <a:xfrm>
            <a:off x="2220616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idx="1"/>
          </p:nvPr>
        </p:nvSpPr>
        <p:spPr>
          <a:xfrm>
            <a:off x="1199311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11/10/17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41507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6.e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8028" y="399934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227340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 i="0"/>
            </a:lvl1pPr>
          </a:lstStyle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06035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 i="0"/>
            </a:lvl1pPr>
          </a:lstStyle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11/10/17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8231" y="8857103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6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defTabSz="914400" rtl="0" eaLnBrk="1" latinLnBrk="0" hangingPunct="1">
      <a:spcBef>
        <a:spcPts val="800"/>
      </a:spcBef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Font typeface="Arial" pitchFamily="34" charset="0"/>
      <a:buChar char="•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>
              <a:lnSpc>
                <a:spcPct val="95000"/>
              </a:lnSpc>
            </a:pPr>
            <a:r>
              <a:rPr lang="en-US" sz="600" i="1" dirty="0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algn="l"/>
            <a:fld id="{9535A4AE-AB74-4BDA-B84A-019528CC2B4D}" type="datetimeFigureOut">
              <a:rPr lang="en-US" sz="600" i="1" smtClean="0">
                <a:latin typeface="Arial" pitchFamily="34" charset="0"/>
                <a:cs typeface="Arial" pitchFamily="34" charset="0"/>
              </a:rPr>
              <a:pPr algn="l"/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1E5896-917A-4035-A860-408E1EC3CD51}" type="slidenum">
              <a:rPr lang="en-US" sz="600" i="1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Arial" pitchFamily="34" charset="0"/>
                <a:cs typeface="Arial" pitchFamily="34" charset="0"/>
              </a:rPr>
              <a:pPr algn="l"/>
              <a:t>11/10/17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8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7450" y="4000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MS PGothic" charset="0"/>
              </a:rPr>
              <a:t>Alpha is the combined effects on SRchange of all unobserved characteristics that do not change over time </a:t>
            </a:r>
          </a:p>
          <a:p>
            <a:pPr eaLnBrk="1" hangingPunct="1"/>
            <a:r>
              <a:rPr lang="en-US">
                <a:latin typeface="Calibri" charset="0"/>
                <a:ea typeface="MS PGothic" charset="0"/>
              </a:rPr>
              <a:t>E is purly random variation at each point in time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FDC941FF-F5B6-E546-A0C0-BA6F8CB27611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7450" y="4000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  <a:ea typeface="MS PGothic" charset="0"/>
              </a:rPr>
              <a:t>HAUSMAN</a:t>
            </a:r>
            <a:endParaRPr lang="en-US" dirty="0">
              <a:latin typeface="Calibri" charset="0"/>
              <a:ea typeface="MS PGothic" charset="0"/>
            </a:endParaRPr>
          </a:p>
          <a:p>
            <a:r>
              <a:rPr lang="en-US" dirty="0" smtClean="0">
                <a:latin typeface="Calibri" charset="0"/>
                <a:ea typeface="MS PGothic" charset="0"/>
              </a:rPr>
              <a:t>IMR from </a:t>
            </a:r>
            <a:r>
              <a:rPr lang="en-US" dirty="0" err="1" smtClean="0">
                <a:latin typeface="Calibri" charset="0"/>
                <a:ea typeface="MS PGothic" charset="0"/>
              </a:rPr>
              <a:t>heterogenetiy</a:t>
            </a:r>
            <a:r>
              <a:rPr lang="en-US" dirty="0" smtClean="0">
                <a:latin typeface="Calibri" charset="0"/>
                <a:ea typeface="MS PGothic" charset="0"/>
              </a:rPr>
              <a:t>: when people modern, they</a:t>
            </a:r>
            <a:r>
              <a:rPr lang="en-US" baseline="0" dirty="0" smtClean="0">
                <a:latin typeface="Calibri" charset="0"/>
                <a:ea typeface="MS PGothic" charset="0"/>
              </a:rPr>
              <a:t> don</a:t>
            </a:r>
            <a:r>
              <a:rPr lang="fr-FR" baseline="0" dirty="0" smtClean="0">
                <a:latin typeface="Calibri" charset="0"/>
                <a:ea typeface="MS PGothic" charset="0"/>
              </a:rPr>
              <a:t>’</a:t>
            </a:r>
            <a:r>
              <a:rPr lang="en-US" baseline="0" dirty="0" smtClean="0">
                <a:latin typeface="Calibri" charset="0"/>
                <a:ea typeface="MS PGothic" charset="0"/>
              </a:rPr>
              <a:t>t kill girls and IMR is low when there are lots of health services and people have easy access to killing girls 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5C6D19FF-BFD6-5D4C-AD16-9692167F80A7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regress</a:t>
            </a:r>
            <a:r>
              <a:rPr lang="en-US" baseline="0" dirty="0" smtClean="0"/>
              <a:t> mortality on % imbalance</a:t>
            </a:r>
          </a:p>
          <a:p>
            <a:r>
              <a:rPr lang="en-US" baseline="0" dirty="0" smtClean="0"/>
              <a:t>Absolute levels of post birth mortality on pre birth absence indicators, put in year dummy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48A77-0922-3D48-8B4A-C8BF3B47F8D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59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Final boiler plate language: 2 versions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Through its singular focus on health, UCSF is leading revolutions in health.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UCSF is driven by the idea that great breakthroughs are achieved when the best research, the best education and the best patient care converge.</a:t>
            </a:r>
            <a:endParaRPr lang="en-US" smtClean="0"/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F81535CF-1E6D-4F58-ADCA-A0D754487971}" type="datetime1">
              <a:rPr lang="en-US" smtClean="0">
                <a:latin typeface="Arial" pitchFamily="34" charset="0"/>
                <a:cs typeface="Arial" pitchFamily="34" charset="0"/>
              </a:rPr>
              <a:t>11/10/17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01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SW: LARGER FONT.   WOULD MAKE HEADING</a:t>
            </a:r>
            <a:r>
              <a:rPr lang="en-US" baseline="0" dirty="0" smtClean="0"/>
              <a:t> AND BODY FONT SAME.  CONSIDER SOME NICE FORMATTING TO MAKE IT MORE INTERESTING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600" i="1" smtClean="0">
                <a:latin typeface="Arial" pitchFamily="34" charset="0"/>
                <a:cs typeface="Arial" pitchFamily="34" charset="0"/>
              </a:rPr>
              <a:t>[ADD PRESENTATION TITLE: INSERT TAB &gt; HEADER &amp; FOOTER &gt; NOTES AND HANDOUTS]</a:t>
            </a:r>
            <a:endParaRPr lang="en-US" sz="6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A7E8D41B-AE01-416D-A608-C540C4F8D0F5}" type="datetime1">
              <a:rPr lang="en-US" sz="600" i="1" smtClean="0">
                <a:latin typeface="Arial" pitchFamily="34" charset="0"/>
                <a:cs typeface="Arial" pitchFamily="34" charset="0"/>
              </a:rPr>
              <a:t>11/10/17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z="600" i="1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z="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5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Relationship Id="rId3" Type="http://schemas.openxmlformats.org/officeDocument/2006/relationships/image" Target="../media/image6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749439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 smtClean="0">
                  <a:solidFill>
                    <a:schemeClr val="bg1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2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06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4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670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A6150A5-0478-4814-9F6F-313D0B0598FE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36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6F5B01-31EA-46FA-A31F-D71521F3C0AE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E4F006E-5431-4BDD-8829-6B0B1D987D3A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160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3999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3693AB-E85E-4A83-93AE-7C2C33716FFD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801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1669700-339D-4BC3-9C61-1670B9701C57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7F4196-1AA7-489C-AB25-66F2A1CDE0B2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412304-4450-4BFA-A76B-D97C72798D07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943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hite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pPr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tx2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30160" y="591021"/>
            <a:ext cx="0" cy="11887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749439" y="752601"/>
            <a:ext cx="1487211" cy="868680"/>
            <a:chOff x="2749439" y="752601"/>
            <a:chExt cx="1487211" cy="86868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2749439" y="752601"/>
              <a:ext cx="1371600" cy="868680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 bwMode="auto">
            <a:xfrm>
              <a:off x="2785238" y="912373"/>
              <a:ext cx="1451412" cy="6093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200" dirty="0" smtClean="0">
                  <a:solidFill>
                    <a:schemeClr val="tx2"/>
                  </a:solidFill>
                  <a:latin typeface="+mj-lt"/>
                </a:rPr>
                <a:t>Partner Logo</a:t>
              </a:r>
            </a:p>
          </p:txBody>
        </p:sp>
      </p:grpSp>
      <p:pic>
        <p:nvPicPr>
          <p:cNvPr id="13" name="Picture 12" descr="UCSF_sig_navy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6" y="739445"/>
            <a:ext cx="1388923" cy="9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129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186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8273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958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149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6AEAD4-049B-F049-94C8-73FF9B67F583}" type="datetime1">
              <a:rPr lang="en-US" smtClean="0"/>
              <a:t>11/10/17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32F40-3B8A-6848-880F-D6949BBEE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3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2DCCBC-AA0F-44E9-9EDE-CB9B971EF028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4" y="4349650"/>
            <a:ext cx="6477000" cy="489939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cs typeface="Arial" pitchFamily="34" charset="0"/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18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079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4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748376" y="742095"/>
            <a:ext cx="1044588" cy="68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4" name="Picture 3" descr="UCSF_SubLogo_GlobalHealthSci_whit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36601"/>
            <a:ext cx="2465211" cy="5394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pic>
        <p:nvPicPr>
          <p:cNvPr id="20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28D28A0-0B10-49E3-B98C-F13B1597226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756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9F6946C-7957-4FE0-A225-75CA733E28BC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002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D8ECEF0-CB47-4EA5-B6EB-9C58888664FE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991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FD22769-B73C-414A-8867-3CE0DE637C76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4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4166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F556D52-286A-460A-8B31-C56630A107D8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743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C768DDD-C57D-4775-A14F-6AFABE7D7161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867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1C2F7C-A299-487F-8450-8A4957FDF6BE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307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06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-branding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95720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0040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auto">
          <a:xfrm>
            <a:off x="4876801" y="756610"/>
            <a:ext cx="1563518" cy="46166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40319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auto">
          <a:xfrm>
            <a:off x="6688975" y="756610"/>
            <a:ext cx="817830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1000" dirty="0" smtClean="0">
                <a:solidFill>
                  <a:schemeClr val="bg1"/>
                </a:solidFill>
                <a:latin typeface="+mj-lt"/>
              </a:rPr>
            </a:b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570536" y="734837"/>
            <a:ext cx="0" cy="466344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auto">
          <a:xfrm>
            <a:off x="7802880" y="756610"/>
            <a:ext cx="975995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1000" baseline="0" dirty="0" smtClean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10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 descr="UCSF_SubLogo_GlobalHealthSci_whit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36601"/>
            <a:ext cx="2465211" cy="5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5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00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52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8629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85481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4" name="Picture 13" descr="UCSF_sig_whit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2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883538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3436978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6045890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F3927-F806-4A5F-B3A7-3A5008CDE1B8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713" y="4352099"/>
            <a:ext cx="6477000" cy="4603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8" name="Picture 7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742959"/>
            <a:ext cx="1400637" cy="9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7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5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47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6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BD169FF-1EB6-4E72-A743-2950EDD253FC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125" y="4044820"/>
            <a:ext cx="6478588" cy="406400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39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 bwMode="ltGray">
          <a:xfrm>
            <a:off x="365125" y="366713"/>
            <a:ext cx="6859588" cy="515302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8B2403-7DF7-4776-922B-AE99AEA16D7C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351" y="4046607"/>
            <a:ext cx="6472238" cy="434178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UCSF_sig_white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3" y="742959"/>
            <a:ext cx="1050990" cy="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2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ltGray"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invGray">
          <a:xfrm>
            <a:off x="0" y="-1"/>
            <a:ext cx="9144000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28D13F-054C-4170-9317-1FD7A1D57930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131175" y="6396038"/>
            <a:ext cx="650875" cy="315912"/>
            <a:chOff x="5122" y="4029"/>
            <a:chExt cx="410" cy="199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122" y="4029"/>
              <a:ext cx="410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122" y="4027"/>
              <a:ext cx="408" cy="199"/>
            </a:xfrm>
            <a:custGeom>
              <a:avLst/>
              <a:gdLst>
                <a:gd name="T0" fmla="*/ 200 w 200"/>
                <a:gd name="T1" fmla="*/ 30 h 96"/>
                <a:gd name="T2" fmla="*/ 154 w 200"/>
                <a:gd name="T3" fmla="*/ 74 h 96"/>
                <a:gd name="T4" fmla="*/ 137 w 200"/>
                <a:gd name="T5" fmla="*/ 57 h 96"/>
                <a:gd name="T6" fmla="*/ 117 w 200"/>
                <a:gd name="T7" fmla="*/ 52 h 96"/>
                <a:gd name="T8" fmla="*/ 114 w 200"/>
                <a:gd name="T9" fmla="*/ 49 h 96"/>
                <a:gd name="T10" fmla="*/ 114 w 200"/>
                <a:gd name="T11" fmla="*/ 47 h 96"/>
                <a:gd name="T12" fmla="*/ 116 w 200"/>
                <a:gd name="T13" fmla="*/ 42 h 96"/>
                <a:gd name="T14" fmla="*/ 116 w 200"/>
                <a:gd name="T15" fmla="*/ 42 h 96"/>
                <a:gd name="T16" fmla="*/ 117 w 200"/>
                <a:gd name="T17" fmla="*/ 41 h 96"/>
                <a:gd name="T18" fmla="*/ 134 w 200"/>
                <a:gd name="T19" fmla="*/ 41 h 96"/>
                <a:gd name="T20" fmla="*/ 152 w 200"/>
                <a:gd name="T21" fmla="*/ 49 h 96"/>
                <a:gd name="T22" fmla="*/ 127 w 200"/>
                <a:gd name="T23" fmla="*/ 28 h 96"/>
                <a:gd name="T24" fmla="*/ 102 w 200"/>
                <a:gd name="T25" fmla="*/ 42 h 96"/>
                <a:gd name="T26" fmla="*/ 102 w 200"/>
                <a:gd name="T27" fmla="*/ 44 h 96"/>
                <a:gd name="T28" fmla="*/ 70 w 200"/>
                <a:gd name="T29" fmla="*/ 34 h 96"/>
                <a:gd name="T30" fmla="*/ 102 w 200"/>
                <a:gd name="T31" fmla="*/ 23 h 96"/>
                <a:gd name="T32" fmla="*/ 87 w 200"/>
                <a:gd name="T33" fmla="*/ 0 h 96"/>
                <a:gd name="T34" fmla="*/ 55 w 200"/>
                <a:gd name="T35" fmla="*/ 2 h 96"/>
                <a:gd name="T36" fmla="*/ 41 w 200"/>
                <a:gd name="T37" fmla="*/ 42 h 96"/>
                <a:gd name="T38" fmla="*/ 14 w 200"/>
                <a:gd name="T39" fmla="*/ 42 h 96"/>
                <a:gd name="T40" fmla="*/ 0 w 200"/>
                <a:gd name="T41" fmla="*/ 2 h 96"/>
                <a:gd name="T42" fmla="*/ 28 w 200"/>
                <a:gd name="T43" fmla="*/ 68 h 96"/>
                <a:gd name="T44" fmla="*/ 55 w 200"/>
                <a:gd name="T45" fmla="*/ 37 h 96"/>
                <a:gd name="T46" fmla="*/ 107 w 200"/>
                <a:gd name="T47" fmla="*/ 61 h 96"/>
                <a:gd name="T48" fmla="*/ 122 w 200"/>
                <a:gd name="T49" fmla="*/ 67 h 96"/>
                <a:gd name="T50" fmla="*/ 138 w 200"/>
                <a:gd name="T51" fmla="*/ 71 h 96"/>
                <a:gd name="T52" fmla="*/ 135 w 200"/>
                <a:gd name="T53" fmla="*/ 84 h 96"/>
                <a:gd name="T54" fmla="*/ 116 w 200"/>
                <a:gd name="T55" fmla="*/ 81 h 96"/>
                <a:gd name="T56" fmla="*/ 100 w 200"/>
                <a:gd name="T57" fmla="*/ 74 h 96"/>
                <a:gd name="T58" fmla="*/ 128 w 200"/>
                <a:gd name="T59" fmla="*/ 96 h 96"/>
                <a:gd name="T60" fmla="*/ 154 w 200"/>
                <a:gd name="T61" fmla="*/ 77 h 96"/>
                <a:gd name="T62" fmla="*/ 168 w 200"/>
                <a:gd name="T63" fmla="*/ 95 h 96"/>
                <a:gd name="T64" fmla="*/ 196 w 200"/>
                <a:gd name="T65" fmla="*/ 68 h 96"/>
                <a:gd name="T66" fmla="*/ 168 w 200"/>
                <a:gd name="T67" fmla="*/ 57 h 96"/>
                <a:gd name="T68" fmla="*/ 200 w 200"/>
                <a:gd name="T69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96">
                  <a:moveTo>
                    <a:pt x="200" y="42"/>
                  </a:moveTo>
                  <a:cubicBezTo>
                    <a:pt x="200" y="30"/>
                    <a:pt x="200" y="30"/>
                    <a:pt x="200" y="30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54" y="74"/>
                    <a:pt x="154" y="74"/>
                    <a:pt x="154" y="74"/>
                  </a:cubicBezTo>
                  <a:cubicBezTo>
                    <a:pt x="154" y="69"/>
                    <a:pt x="152" y="65"/>
                    <a:pt x="148" y="62"/>
                  </a:cubicBezTo>
                  <a:cubicBezTo>
                    <a:pt x="146" y="60"/>
                    <a:pt x="142" y="59"/>
                    <a:pt x="137" y="57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1" y="54"/>
                    <a:pt x="118" y="53"/>
                    <a:pt x="117" y="52"/>
                  </a:cubicBezTo>
                  <a:cubicBezTo>
                    <a:pt x="116" y="51"/>
                    <a:pt x="115" y="51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9"/>
                    <a:pt x="114" y="49"/>
                  </a:cubicBezTo>
                  <a:cubicBezTo>
                    <a:pt x="114" y="49"/>
                    <a:pt x="114" y="48"/>
                    <a:pt x="114" y="47"/>
                  </a:cubicBezTo>
                  <a:cubicBezTo>
                    <a:pt x="114" y="45"/>
                    <a:pt x="115" y="43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6" y="42"/>
                    <a:pt x="117" y="41"/>
                    <a:pt x="117" y="41"/>
                  </a:cubicBezTo>
                  <a:cubicBezTo>
                    <a:pt x="119" y="40"/>
                    <a:pt x="122" y="39"/>
                    <a:pt x="126" y="39"/>
                  </a:cubicBezTo>
                  <a:cubicBezTo>
                    <a:pt x="129" y="39"/>
                    <a:pt x="132" y="39"/>
                    <a:pt x="134" y="41"/>
                  </a:cubicBezTo>
                  <a:cubicBezTo>
                    <a:pt x="137" y="42"/>
                    <a:pt x="139" y="45"/>
                    <a:pt x="139" y="49"/>
                  </a:cubicBezTo>
                  <a:cubicBezTo>
                    <a:pt x="152" y="49"/>
                    <a:pt x="152" y="49"/>
                    <a:pt x="152" y="49"/>
                  </a:cubicBezTo>
                  <a:cubicBezTo>
                    <a:pt x="152" y="42"/>
                    <a:pt x="149" y="37"/>
                    <a:pt x="144" y="33"/>
                  </a:cubicBezTo>
                  <a:cubicBezTo>
                    <a:pt x="139" y="29"/>
                    <a:pt x="134" y="28"/>
                    <a:pt x="127" y="28"/>
                  </a:cubicBezTo>
                  <a:cubicBezTo>
                    <a:pt x="118" y="28"/>
                    <a:pt x="112" y="30"/>
                    <a:pt x="108" y="33"/>
                  </a:cubicBezTo>
                  <a:cubicBezTo>
                    <a:pt x="105" y="36"/>
                    <a:pt x="103" y="39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2"/>
                    <a:pt x="102" y="43"/>
                    <a:pt x="102" y="44"/>
                  </a:cubicBezTo>
                  <a:cubicBezTo>
                    <a:pt x="100" y="51"/>
                    <a:pt x="95" y="56"/>
                    <a:pt x="87" y="56"/>
                  </a:cubicBezTo>
                  <a:cubicBezTo>
                    <a:pt x="74" y="56"/>
                    <a:pt x="70" y="45"/>
                    <a:pt x="70" y="34"/>
                  </a:cubicBezTo>
                  <a:cubicBezTo>
                    <a:pt x="70" y="23"/>
                    <a:pt x="74" y="12"/>
                    <a:pt x="87" y="12"/>
                  </a:cubicBezTo>
                  <a:cubicBezTo>
                    <a:pt x="94" y="12"/>
                    <a:pt x="101" y="17"/>
                    <a:pt x="102" y="23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4" y="8"/>
                    <a:pt x="102" y="0"/>
                    <a:pt x="87" y="0"/>
                  </a:cubicBezTo>
                  <a:cubicBezTo>
                    <a:pt x="68" y="0"/>
                    <a:pt x="56" y="14"/>
                    <a:pt x="55" y="3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52"/>
                    <a:pt x="38" y="56"/>
                    <a:pt x="28" y="56"/>
                  </a:cubicBezTo>
                  <a:cubicBezTo>
                    <a:pt x="16" y="56"/>
                    <a:pt x="14" y="49"/>
                    <a:pt x="14" y="4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0"/>
                    <a:pt x="10" y="68"/>
                    <a:pt x="28" y="68"/>
                  </a:cubicBezTo>
                  <a:cubicBezTo>
                    <a:pt x="45" y="68"/>
                    <a:pt x="55" y="60"/>
                    <a:pt x="55" y="42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6" y="55"/>
                    <a:pt x="68" y="68"/>
                    <a:pt x="87" y="68"/>
                  </a:cubicBezTo>
                  <a:cubicBezTo>
                    <a:pt x="95" y="68"/>
                    <a:pt x="102" y="66"/>
                    <a:pt x="107" y="61"/>
                  </a:cubicBezTo>
                  <a:cubicBezTo>
                    <a:pt x="107" y="61"/>
                    <a:pt x="108" y="62"/>
                    <a:pt x="108" y="62"/>
                  </a:cubicBezTo>
                  <a:cubicBezTo>
                    <a:pt x="111" y="64"/>
                    <a:pt x="115" y="65"/>
                    <a:pt x="122" y="67"/>
                  </a:cubicBezTo>
                  <a:cubicBezTo>
                    <a:pt x="129" y="68"/>
                    <a:pt x="129" y="68"/>
                    <a:pt x="129" y="68"/>
                  </a:cubicBezTo>
                  <a:cubicBezTo>
                    <a:pt x="133" y="69"/>
                    <a:pt x="136" y="70"/>
                    <a:pt x="138" y="71"/>
                  </a:cubicBezTo>
                  <a:cubicBezTo>
                    <a:pt x="140" y="73"/>
                    <a:pt x="141" y="74"/>
                    <a:pt x="141" y="76"/>
                  </a:cubicBezTo>
                  <a:cubicBezTo>
                    <a:pt x="141" y="80"/>
                    <a:pt x="139" y="83"/>
                    <a:pt x="135" y="84"/>
                  </a:cubicBezTo>
                  <a:cubicBezTo>
                    <a:pt x="133" y="85"/>
                    <a:pt x="131" y="85"/>
                    <a:pt x="127" y="85"/>
                  </a:cubicBezTo>
                  <a:cubicBezTo>
                    <a:pt x="122" y="85"/>
                    <a:pt x="118" y="84"/>
                    <a:pt x="116" y="81"/>
                  </a:cubicBezTo>
                  <a:cubicBezTo>
                    <a:pt x="115" y="79"/>
                    <a:pt x="114" y="77"/>
                    <a:pt x="113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0" y="81"/>
                    <a:pt x="103" y="86"/>
                    <a:pt x="108" y="90"/>
                  </a:cubicBezTo>
                  <a:cubicBezTo>
                    <a:pt x="113" y="94"/>
                    <a:pt x="119" y="96"/>
                    <a:pt x="128" y="96"/>
                  </a:cubicBezTo>
                  <a:cubicBezTo>
                    <a:pt x="136" y="96"/>
                    <a:pt x="143" y="94"/>
                    <a:pt x="147" y="90"/>
                  </a:cubicBezTo>
                  <a:cubicBezTo>
                    <a:pt x="151" y="87"/>
                    <a:pt x="154" y="82"/>
                    <a:pt x="154" y="77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42"/>
                    <a:pt x="168" y="42"/>
                    <a:pt x="168" y="42"/>
                  </a:cubicBezTo>
                  <a:lnTo>
                    <a:pt x="200" y="4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" name="Picture 41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2249896"/>
            <a:ext cx="8089901" cy="1421928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“Lorem ipsum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0833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>
                <a:solidFill>
                  <a:schemeClr val="bg2"/>
                </a:solidFill>
              </a:defRPr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0616616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1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334" y="543207"/>
            <a:ext cx="8089901" cy="4081117"/>
          </a:xfrm>
        </p:spPr>
        <p:txBody>
          <a:bodyPr vert="horz" wrap="square" lIns="91440" tIns="45720" rIns="91440" bIns="45720" rtlCol="0" anchor="b" anchorCtr="0">
            <a:spAutoFit/>
          </a:bodyPr>
          <a:lstStyle>
            <a:lvl1pPr marL="280988" indent="-280988">
              <a:lnSpc>
                <a:spcPct val="90000"/>
              </a:lnSpc>
              <a:defRPr lang="en-US" sz="4800" spc="-20" baseline="0" dirty="0"/>
            </a:lvl1pPr>
          </a:lstStyle>
          <a:p>
            <a:pPr lvl="0"/>
            <a:r>
              <a:rPr lang="en-US" dirty="0" smtClean="0"/>
              <a:t>“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site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</a:t>
            </a:r>
            <a:r>
              <a:rPr lang="en-US" dirty="0" smtClean="0"/>
              <a:t> </a:t>
            </a:r>
            <a:r>
              <a:rPr lang="en-US" dirty="0" err="1" smtClean="0"/>
              <a:t>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sedo</a:t>
            </a:r>
            <a:r>
              <a:rPr lang="en-US" dirty="0" smtClean="0"/>
              <a:t>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labotre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et </a:t>
            </a:r>
            <a:r>
              <a:rPr lang="en-US" dirty="0" err="1" smtClean="0"/>
              <a:t>venium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5331" y="4921541"/>
            <a:ext cx="8325548" cy="721900"/>
          </a:xfr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600" baseline="0" dirty="0" smtClean="0"/>
            </a:lvl1pPr>
            <a:lvl2pPr marL="230187" indent="0">
              <a:buNone/>
              <a:defRPr lang="en-US" dirty="0" smtClean="0"/>
            </a:lvl2pPr>
            <a:lvl3pPr marL="515937" indent="0">
              <a:buNone/>
              <a:defRPr lang="en-US" dirty="0" smtClean="0"/>
            </a:lvl3pPr>
            <a:lvl4pPr marL="800100" indent="0">
              <a:buNone/>
              <a:defRPr lang="en-US" dirty="0" smtClean="0"/>
            </a:lvl4pPr>
            <a:lvl5pPr marL="1085850" indent="0">
              <a:buNone/>
              <a:defRPr lang="en-US" dirty="0"/>
            </a:lvl5pPr>
          </a:lstStyle>
          <a:p>
            <a:pPr lvl="0"/>
            <a:r>
              <a:rPr lang="en-US" dirty="0" smtClean="0"/>
              <a:t>Author’s Name Here</a:t>
            </a:r>
          </a:p>
          <a:p>
            <a:pPr lvl="0"/>
            <a:r>
              <a:rPr lang="en-US" dirty="0" smtClean="0"/>
              <a:t>Position Title Here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E6E1587-BC69-4B74-AFFA-2A7C92D282DA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23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56375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8C5C635-FA56-4672-BA77-6AA531D9706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682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2" y="438912"/>
            <a:ext cx="8089901" cy="56323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6" y="1563684"/>
            <a:ext cx="8087171" cy="313932"/>
          </a:xfrm>
        </p:spPr>
        <p:txBody>
          <a:bodyPr anchor="t"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E25C4B3-F886-41B6-9CDF-2EEF0C9BB989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4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464" y="1562634"/>
            <a:ext cx="3989387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1062" y="1013951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dirty="0" smtClean="0"/>
            </a:lvl1pPr>
          </a:lstStyle>
          <a:p>
            <a:pPr marL="0" lvl="0" indent="0">
              <a:buNone/>
            </a:pPr>
            <a:r>
              <a:rPr lang="en-US" dirty="0" smtClean="0"/>
              <a:t>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82627" y="1556703"/>
            <a:ext cx="4013199" cy="3978016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4EC454B-8AA2-4785-AE0D-AE23F3ECCADE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16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38912"/>
            <a:ext cx="8080375" cy="575094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40321" y="1011992"/>
            <a:ext cx="8077645" cy="383182"/>
          </a:xfrm>
        </p:spPr>
        <p:txBody>
          <a:bodyPr vert="horz" wrap="square" lIns="91440" tIns="45720" rIns="91440" bIns="45720" rtlCol="0" anchor="t">
            <a:noAutofit/>
          </a:bodyPr>
          <a:lstStyle>
            <a:lvl1pPr marL="168275" indent="-168275">
              <a:buNone/>
              <a:defRPr lang="en-US" dirty="0" smtClean="0"/>
            </a:lvl1pPr>
          </a:lstStyle>
          <a:p>
            <a:pPr marL="0" lvl="0" indent="0"/>
            <a:r>
              <a:rPr lang="en-US" dirty="0" smtClean="0"/>
              <a:t>Subhead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163C71C-E15B-4273-8FC5-6D8F0B255339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47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99020C2-B8CC-43A5-BD38-18054C1AB93F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5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251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5668621-AC61-413F-988E-AE3E49B130F0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925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with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1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630547" y="2701522"/>
            <a:ext cx="2110616" cy="137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665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58358" y="639525"/>
            <a:ext cx="6204666" cy="1446212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600"/>
              </a:spcBef>
              <a:buFontTx/>
              <a:buNone/>
              <a:defRPr sz="2400"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2475" y="2562339"/>
            <a:ext cx="3729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CSF_sig_whit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2" y="3414216"/>
            <a:ext cx="1503181" cy="9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007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Co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3785492" y="756610"/>
            <a:ext cx="1345153" cy="4154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Helen Diller Family</a:t>
            </a:r>
          </a:p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Comprehensive 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Cancer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007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 bwMode="auto">
          <a:xfrm>
            <a:off x="5297863" y="756610"/>
            <a:ext cx="765029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UCSF School</a:t>
            </a:r>
            <a:br>
              <a:rPr lang="en-US" sz="900" dirty="0" smtClean="0">
                <a:solidFill>
                  <a:schemeClr val="bg1"/>
                </a:solidFill>
                <a:latin typeface="+mj-lt"/>
              </a:rPr>
            </a:br>
            <a:r>
              <a:rPr lang="en-US" sz="900" dirty="0" smtClean="0">
                <a:solidFill>
                  <a:schemeClr val="bg1"/>
                </a:solidFill>
                <a:latin typeface="+mj-lt"/>
              </a:rPr>
              <a:t>of Medicine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62893" y="734837"/>
            <a:ext cx="0" cy="41148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 bwMode="auto">
          <a:xfrm>
            <a:off x="6221297" y="756610"/>
            <a:ext cx="975995" cy="2769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AIDS Research</a:t>
            </a:r>
            <a:r>
              <a:rPr lang="en-US" sz="900" baseline="0" dirty="0" smtClean="0">
                <a:solidFill>
                  <a:schemeClr val="bg1"/>
                </a:solidFill>
                <a:latin typeface="+mj-lt"/>
              </a:rPr>
              <a:t> Institute at UCSF</a:t>
            </a:r>
            <a:endParaRPr lang="en-US" sz="9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8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Coll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3818374"/>
            <a:ext cx="4210268" cy="3042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9144004" cy="3868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1611152"/>
            <a:ext cx="4389119" cy="27249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033" y="4336064"/>
            <a:ext cx="5044967" cy="252193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2723103" y="1611152"/>
            <a:ext cx="3675888" cy="3675888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1"/>
          <a:stretch/>
        </p:blipFill>
        <p:spPr bwMode="auto">
          <a:xfrm>
            <a:off x="4327515" y="2924450"/>
            <a:ext cx="2223280" cy="89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37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ternal Co-branding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6" y="2999514"/>
            <a:ext cx="6550481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6125" y="4045554"/>
            <a:ext cx="6478588" cy="36512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238039" y="591021"/>
            <a:ext cx="0" cy="96012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3502429" y="742095"/>
            <a:ext cx="1487211" cy="682055"/>
            <a:chOff x="2749439" y="752601"/>
            <a:chExt cx="1487211" cy="68205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749439" y="752601"/>
              <a:ext cx="1065834" cy="682055"/>
            </a:xfrm>
            <a:prstGeom prst="rect">
              <a:avLst/>
            </a:prstGeom>
            <a:noFill/>
            <a:ln w="19050" algn="ctr">
              <a:solidFill>
                <a:schemeClr val="accent2"/>
              </a:solidFill>
              <a:prstDash val="dash"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200" b="1" dirty="0" err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 bwMode="auto">
            <a:xfrm>
              <a:off x="2785238" y="908465"/>
              <a:ext cx="1451412" cy="38779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Partner </a:t>
              </a:r>
              <a:br>
                <a:rPr lang="en-US" sz="14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400" dirty="0" smtClean="0">
                  <a:solidFill>
                    <a:schemeClr val="bg1"/>
                  </a:solidFill>
                  <a:latin typeface="+mj-lt"/>
                </a:rPr>
                <a:t>Logo</a:t>
              </a:r>
            </a:p>
          </p:txBody>
        </p:sp>
      </p:grpSp>
      <p:pic>
        <p:nvPicPr>
          <p:cNvPr id="16" name="Picture 15" descr="UCSF_SubLogo_GlobalHealthSci_white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569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D771E1-46BB-4A41-837B-A28DD845D1F3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5587" y="4046758"/>
            <a:ext cx="6451600" cy="32575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67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0" y="742094"/>
            <a:ext cx="1041033" cy="68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invGray">
          <a:xfrm>
            <a:off x="365125" y="366713"/>
            <a:ext cx="6859588" cy="5153025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648605" y="2446074"/>
            <a:ext cx="6576108" cy="6186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Title Slide Here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697" y="2999514"/>
            <a:ext cx="6550480" cy="507831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800" i="1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 smtClean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748092" y="4907753"/>
            <a:ext cx="1925338" cy="23860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1DD14AD-E010-464A-BC72-115CD7ABDD27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4762" y="4045137"/>
            <a:ext cx="6478043" cy="3414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None/>
              <a:defRPr lang="en-US" sz="1800" i="0" smtClean="0">
                <a:solidFill>
                  <a:schemeClr val="bg1"/>
                </a:solidFill>
                <a:cs typeface="Arial" pitchFamily="34" charset="0"/>
              </a:defRPr>
            </a:lvl1pPr>
            <a:lvl2pPr marL="230187" indent="0">
              <a:buNone/>
              <a:defRPr lang="en-US" sz="1800" smtClean="0">
                <a:latin typeface="+mn-lt"/>
              </a:defRPr>
            </a:lvl2pPr>
            <a:lvl3pPr marL="687387" indent="0">
              <a:buNone/>
              <a:defRPr lang="en-US" sz="1800" smtClean="0">
                <a:latin typeface="+mn-lt"/>
              </a:defRPr>
            </a:lvl3pPr>
            <a:lvl4pPr marL="1143000" indent="0">
              <a:buNone/>
              <a:defRPr lang="en-US" sz="1800" smtClean="0">
                <a:latin typeface="+mn-lt"/>
              </a:defRPr>
            </a:lvl4pPr>
            <a:lvl5pPr marL="1601787" indent="0">
              <a:buNone/>
              <a:defRPr lang="en-US" sz="1800">
                <a:latin typeface="+mn-lt"/>
              </a:defRPr>
            </a:lvl5pPr>
          </a:lstStyle>
          <a:p>
            <a:pPr marL="0"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2" name="Picture 11" descr="UCSF_SubLogo_GlobalHealthSci_white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736600"/>
            <a:ext cx="2267656" cy="4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39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20" Type="http://schemas.openxmlformats.org/officeDocument/2006/relationships/image" Target="../media/image6.emf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2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20" Type="http://schemas.openxmlformats.org/officeDocument/2006/relationships/image" Target="../media/image6.emf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6557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EB3265C-F0D4-410E-8C75-9C1664655489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9" name="Freeform 77"/>
          <p:cNvSpPr>
            <a:spLocks/>
          </p:cNvSpPr>
          <p:nvPr userDrawn="1"/>
        </p:nvSpPr>
        <p:spPr bwMode="auto">
          <a:xfrm>
            <a:off x="8129588" y="6394450"/>
            <a:ext cx="647700" cy="311150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6" r:id="rId2"/>
    <p:sldLayoutId id="2147483933" r:id="rId3"/>
    <p:sldLayoutId id="2147484012" r:id="rId4"/>
    <p:sldLayoutId id="2147483934" r:id="rId5"/>
    <p:sldLayoutId id="2147484013" r:id="rId6"/>
    <p:sldLayoutId id="2147484015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50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4017" r:id="rId24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473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B5EC3A-29DC-4460-AB8F-0DD1BAF5274D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0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Font typeface="Arial" panose="020B0604020202020204" pitchFamily="34" charset="0"/>
        <a:buChar char="•"/>
        <a:defRPr lang="en-US" sz="2100" b="0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invGray">
          <a:xfrm>
            <a:off x="0" y="6250080"/>
            <a:ext cx="9144000" cy="607920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 smtClean="0"/>
              <a:t>Slide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789" y="1555416"/>
            <a:ext cx="8089901" cy="16619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bullet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7" y="6452360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092B5C8-A02F-48BB-85A9-4E6693BB4284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Presentation Title and/or Sub Brand Name Here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9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1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57"/>
          <a:stretch/>
        </p:blipFill>
        <p:spPr bwMode="invGray">
          <a:xfrm>
            <a:off x="8131174" y="6392864"/>
            <a:ext cx="799313" cy="3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72" r:id="rId2"/>
    <p:sldLayoutId id="2147484008" r:id="rId3"/>
    <p:sldLayoutId id="2147484009" r:id="rId4"/>
    <p:sldLayoutId id="2147484010" r:id="rId5"/>
    <p:sldLayoutId id="2147484011" r:id="rId6"/>
    <p:sldLayoutId id="2147484001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3600" b="0" kern="1200" cap="none" spc="0" baseline="0" dirty="0" smtClean="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1pPr>
      <a:lvl2pPr marL="45720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2pPr>
      <a:lvl3pPr marL="742950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‒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3pPr>
      <a:lvl4pPr marL="1028700" indent="-22860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Wingdings" panose="05000000000000000000" pitchFamily="2" charset="2"/>
        <a:buChar char="§"/>
        <a:defRPr lang="en-US" sz="2100" b="0" kern="1200" dirty="0" smtClean="0">
          <a:solidFill>
            <a:schemeClr val="tx1"/>
          </a:solidFill>
          <a:latin typeface="+mj-lt"/>
          <a:ea typeface="+mn-ea"/>
          <a:cs typeface="+mn-cs"/>
        </a:defRPr>
      </a:lvl4pPr>
      <a:lvl5pPr marL="1312863" indent="-227013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Font typeface="Arial" panose="020B0604020202020204" pitchFamily="34" charset="0"/>
        <a:buChar char="•"/>
        <a:defRPr lang="en-US" sz="21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93" y="3666143"/>
            <a:ext cx="6595720" cy="652743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Sex </a:t>
            </a:r>
            <a:r>
              <a:rPr lang="en-US" dirty="0" smtClean="0">
                <a:ea typeface="MS PGothic" charset="0"/>
              </a:rPr>
              <a:t>Ratios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MS PGothic" charset="0"/>
              </a:rPr>
              <a:t/>
            </a:r>
            <a:br>
              <a:rPr lang="en-US" dirty="0">
                <a:ea typeface="MS PGothic" charset="0"/>
              </a:rPr>
            </a:b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577081"/>
          </a:xfrm>
        </p:spPr>
        <p:txBody>
          <a:bodyPr/>
          <a:lstStyle/>
          <a:p>
            <a:r>
              <a:rPr lang="en-US" dirty="0" smtClean="0"/>
              <a:t>Sex Ratios differ by birth order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AEAD4-049B-F049-94C8-73FF9B67F583}" type="datetime1">
              <a:rPr lang="en-US" smtClean="0"/>
              <a:t>11/10/17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79" y="1531610"/>
            <a:ext cx="8312071" cy="42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5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1047979"/>
          </a:xfrm>
        </p:spPr>
        <p:txBody>
          <a:bodyPr/>
          <a:lstStyle/>
          <a:p>
            <a:r>
              <a:rPr lang="en-US" dirty="0" smtClean="0"/>
              <a:t>3. Abortion and sex selective abortion in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423443"/>
            <a:ext cx="8482012" cy="2640699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Abortion is </a:t>
            </a:r>
            <a:r>
              <a:rPr lang="en-US" dirty="0" smtClean="0">
                <a:latin typeface="+mn-lt"/>
                <a:ea typeface="MS PGothic" charset="0"/>
              </a:rPr>
              <a:t>legal </a:t>
            </a:r>
            <a:r>
              <a:rPr lang="en-US" dirty="0">
                <a:latin typeface="+mn-lt"/>
                <a:ea typeface="MS PGothic" charset="0"/>
              </a:rPr>
              <a:t>in cases of health (physical or mental) of mother, contraceptive failure or rape, or if fetus is physically or mentally </a:t>
            </a:r>
            <a:r>
              <a:rPr lang="en-US" dirty="0" smtClean="0">
                <a:latin typeface="+mn-lt"/>
                <a:ea typeface="MS PGothic" charset="0"/>
              </a:rPr>
              <a:t>disabled (since 1972)</a:t>
            </a:r>
          </a:p>
          <a:p>
            <a:pPr lvl="1"/>
            <a:r>
              <a:rPr lang="en-US" dirty="0" smtClean="0">
                <a:latin typeface="+mn-lt"/>
                <a:ea typeface="MS PGothic" charset="0"/>
              </a:rPr>
              <a:t>Prenatal sex determination is illegal (since 1994)</a:t>
            </a:r>
          </a:p>
          <a:p>
            <a:r>
              <a:rPr lang="en-US" dirty="0" smtClean="0">
                <a:latin typeface="+mn-lt"/>
                <a:ea typeface="MS PGothic" charset="0"/>
              </a:rPr>
              <a:t>Very </a:t>
            </a:r>
            <a:r>
              <a:rPr lang="en-US" dirty="0">
                <a:latin typeface="+mn-lt"/>
                <a:ea typeface="MS PGothic" charset="0"/>
              </a:rPr>
              <a:t>hard to enforce the law to not discriminate against female fetuses</a:t>
            </a:r>
          </a:p>
          <a:p>
            <a:pPr lvl="1"/>
            <a:r>
              <a:rPr lang="en-US" dirty="0" smtClean="0">
                <a:latin typeface="+mn-lt"/>
                <a:ea typeface="MS PGothic" charset="0"/>
              </a:rPr>
              <a:t>Place </a:t>
            </a:r>
            <a:r>
              <a:rPr lang="en-US" dirty="0">
                <a:latin typeface="+mn-lt"/>
                <a:ea typeface="MS PGothic" charset="0"/>
              </a:rPr>
              <a:t>where determination of sex and actual abortion can be separated</a:t>
            </a:r>
          </a:p>
          <a:p>
            <a:r>
              <a:rPr lang="en-US" dirty="0" smtClean="0">
                <a:latin typeface="+mn-lt"/>
                <a:ea typeface="MS PGothic" charset="0"/>
              </a:rPr>
              <a:t>Ban </a:t>
            </a:r>
            <a:r>
              <a:rPr lang="en-US" dirty="0">
                <a:latin typeface="+mn-lt"/>
                <a:ea typeface="MS PGothic" charset="0"/>
              </a:rPr>
              <a:t>on sex selection should not lead to bans on abortion itself, but these have at times been </a:t>
            </a:r>
            <a:r>
              <a:rPr lang="en-US" dirty="0" smtClean="0">
                <a:latin typeface="+mn-lt"/>
                <a:ea typeface="MS PGothic" charset="0"/>
              </a:rPr>
              <a:t>conflated</a:t>
            </a:r>
          </a:p>
          <a:p>
            <a:pPr lvl="1"/>
            <a:r>
              <a:rPr lang="en-US" dirty="0" smtClean="0">
                <a:latin typeface="+mn-lt"/>
                <a:ea typeface="MS PGothic" charset="0"/>
              </a:rPr>
              <a:t>Some evidence that women think that abortion is illegal</a:t>
            </a:r>
            <a:endParaRPr lang="en-US" dirty="0">
              <a:latin typeface="+mn-lt"/>
              <a:ea typeface="MS PGothic" charset="0"/>
            </a:endParaRPr>
          </a:p>
          <a:p>
            <a:r>
              <a:rPr lang="en-US" dirty="0">
                <a:latin typeface="+mn-lt"/>
                <a:ea typeface="MS PGothic" charset="0"/>
              </a:rPr>
              <a:t>Evidence that providers are afraid of providing abortions because might be accused of providing sex selective abortion</a:t>
            </a:r>
          </a:p>
          <a:p>
            <a:pPr lvl="1"/>
            <a:r>
              <a:rPr lang="en-US" dirty="0" smtClean="0">
                <a:latin typeface="+mn-lt"/>
                <a:ea typeface="MS PGothic" charset="0"/>
              </a:rPr>
              <a:t>Claim </a:t>
            </a:r>
            <a:r>
              <a:rPr lang="en-US" dirty="0">
                <a:latin typeface="+mn-lt"/>
                <a:ea typeface="MS PGothic" charset="0"/>
              </a:rPr>
              <a:t>that clients </a:t>
            </a:r>
            <a:r>
              <a:rPr lang="en-US" dirty="0" smtClean="0">
                <a:latin typeface="+mn-lt"/>
                <a:ea typeface="MS PGothic" charset="0"/>
              </a:rPr>
              <a:t>pressure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4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993"/>
            <a:ext cx="8089900" cy="1047979"/>
          </a:xfrm>
        </p:spPr>
        <p:txBody>
          <a:bodyPr/>
          <a:lstStyle/>
          <a:p>
            <a:r>
              <a:rPr lang="en-US" dirty="0" smtClean="0"/>
              <a:t>But, sex ratios have become more normal in some countries over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AEAD4-049B-F049-94C8-73FF9B67F583}" type="datetime1">
              <a:rPr lang="en-US" smtClean="0"/>
              <a:t>11/10/17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70" y="1700561"/>
            <a:ext cx="4316994" cy="41830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5391458" y="1992338"/>
            <a:ext cx="2064668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South Korea:  Why?</a:t>
            </a:r>
          </a:p>
          <a:p>
            <a:endParaRPr lang="en-US" sz="2000" dirty="0"/>
          </a:p>
          <a:p>
            <a:r>
              <a:rPr lang="en-US" sz="2000" dirty="0" smtClean="0"/>
              <a:t>Not well understood </a:t>
            </a:r>
          </a:p>
        </p:txBody>
      </p:sp>
    </p:spTree>
    <p:extLst>
      <p:ext uri="{BB962C8B-B14F-4D97-AF65-F5344CB8AC3E}">
        <p14:creationId xmlns:p14="http://schemas.microsoft.com/office/powerpoint/2010/main" val="75338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246226"/>
            <a:ext cx="8089900" cy="1047979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What might change the demand for girls </a:t>
            </a:r>
            <a:br>
              <a:rPr lang="en-US" dirty="0" smtClean="0">
                <a:ea typeface="MS PGothic" charset="0"/>
              </a:rPr>
            </a:br>
            <a:r>
              <a:rPr lang="en-US" dirty="0" smtClean="0">
                <a:ea typeface="MS PGothic" charset="0"/>
              </a:rPr>
              <a:t>compared to boys?</a:t>
            </a:r>
            <a:endParaRPr lang="en-US" dirty="0">
              <a:ea typeface="MS P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424" y="923623"/>
            <a:ext cx="3308383" cy="2204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347" y="1463184"/>
            <a:ext cx="8759841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lvl="1">
              <a:lnSpc>
                <a:spcPct val="150000"/>
              </a:lnSpc>
            </a:pPr>
            <a:r>
              <a:rPr lang="en-US" dirty="0" smtClean="0">
                <a:solidFill>
                  <a:srgbClr val="052049"/>
                </a:solidFill>
                <a:ea typeface="MS PGothic" charset="0"/>
              </a:rPr>
              <a:t>Shortage of women in the  marriage market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75" y="2334023"/>
            <a:ext cx="3003442" cy="2251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2054" y="3005090"/>
            <a:ext cx="570194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lvl="1">
              <a:lnSpc>
                <a:spcPct val="150000"/>
              </a:lnSpc>
            </a:pPr>
            <a:r>
              <a:rPr lang="en-US" dirty="0">
                <a:solidFill>
                  <a:srgbClr val="052049"/>
                </a:solidFill>
                <a:ea typeface="MS PGothic" charset="0"/>
              </a:rPr>
              <a:t>Shortage of women to fill women-dominated jobs, leading to increased wages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248" y="4759802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5475" lvl="1">
              <a:lnSpc>
                <a:spcPct val="150000"/>
              </a:lnSpc>
            </a:pPr>
            <a:r>
              <a:rPr lang="en-US" dirty="0">
                <a:solidFill>
                  <a:srgbClr val="052049"/>
                </a:solidFill>
                <a:ea typeface="MS PGothic" charset="0"/>
              </a:rPr>
              <a:t>Changing role of woman: westernization, policies/programs, media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191" y="4025539"/>
            <a:ext cx="2890657" cy="2170991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13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295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 smtClean="0"/>
              <a:t>What might change the supply of girls or boys?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90" y="1555416"/>
            <a:ext cx="4120100" cy="166199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latin typeface="+mn-lt"/>
              </a:rPr>
              <a:t>Improved health care access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latin typeface="+mn-lt"/>
              </a:rPr>
              <a:t>Reduced access to sex-selective technology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latin typeface="+mn-lt"/>
              </a:rPr>
              <a:t>Laws and policies</a:t>
            </a:r>
            <a:endParaRPr lang="en-US" sz="2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589" y="4331379"/>
            <a:ext cx="6453917" cy="1830290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14</a:t>
            </a:fld>
            <a:endParaRPr lang="en-US" sz="11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035" y="1334576"/>
            <a:ext cx="4149221" cy="27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73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49" y="434358"/>
            <a:ext cx="8273161" cy="577081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My research: is this happening in India?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8133"/>
            <a:ext cx="3918789" cy="2850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61" y="1521796"/>
            <a:ext cx="3945139" cy="286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029" y="2856048"/>
            <a:ext cx="4572000" cy="332536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V="1">
            <a:off x="3918789" y="2158673"/>
            <a:ext cx="1351711" cy="12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6772688" y="4391227"/>
            <a:ext cx="398743" cy="1155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80049" y="2822312"/>
            <a:ext cx="3515222" cy="127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598717" y="2811272"/>
            <a:ext cx="3457745" cy="127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18222" y="4395528"/>
            <a:ext cx="3934431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15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7310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Exploring the </a:t>
            </a:r>
            <a:r>
              <a:rPr lang="en-US" i="1" dirty="0" smtClean="0">
                <a:ea typeface="ＭＳ Ｐゴシック" charset="0"/>
                <a:cs typeface="ＭＳ Ｐゴシック" charset="0"/>
              </a:rPr>
              <a:t>slowdown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and </a:t>
            </a:r>
            <a:r>
              <a:rPr lang="en-US" i="1" dirty="0" smtClean="0">
                <a:ea typeface="ＭＳ Ｐゴシック" charset="0"/>
                <a:cs typeface="ＭＳ Ｐゴシック" charset="0"/>
              </a:rPr>
              <a:t>improvement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in imbalanced sex ratios in detail: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2053493"/>
            <a:ext cx="8089901" cy="1293257"/>
          </a:xfrm>
        </p:spPr>
        <p:txBody>
          <a:bodyPr/>
          <a:lstStyle/>
          <a:p>
            <a:pPr marL="57150" indent="0">
              <a:buNone/>
              <a:defRPr/>
            </a:pPr>
            <a:r>
              <a:rPr lang="en-US" dirty="0" smtClean="0">
                <a:latin typeface="+mn-lt"/>
                <a:ea typeface="ＭＳ Ｐゴシック" charset="0"/>
              </a:rPr>
              <a:t>1. Is equalization </a:t>
            </a:r>
            <a:r>
              <a:rPr lang="en-US" dirty="0">
                <a:latin typeface="+mn-lt"/>
                <a:ea typeface="ＭＳ Ｐゴシック" charset="0"/>
              </a:rPr>
              <a:t>occurring at a district-</a:t>
            </a:r>
            <a:r>
              <a:rPr lang="en-US" dirty="0" smtClean="0">
                <a:latin typeface="+mn-lt"/>
                <a:ea typeface="ＭＳ Ｐゴシック" charset="0"/>
              </a:rPr>
              <a:t>level? </a:t>
            </a:r>
          </a:p>
          <a:p>
            <a:pPr marL="57150" indent="0">
              <a:buNone/>
              <a:defRPr/>
            </a:pPr>
            <a:r>
              <a:rPr lang="en-US" dirty="0" smtClean="0">
                <a:latin typeface="+mn-lt"/>
                <a:ea typeface="ＭＳ Ｐゴシック" charset="0"/>
              </a:rPr>
              <a:t>2. Decompose the </a:t>
            </a:r>
            <a:r>
              <a:rPr lang="en-US" dirty="0">
                <a:latin typeface="+mn-lt"/>
                <a:ea typeface="ＭＳ Ｐゴシック" charset="0"/>
              </a:rPr>
              <a:t>equalization into: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900" dirty="0">
                <a:latin typeface="+mn-lt"/>
                <a:ea typeface="ＭＳ Ｐゴシック" charset="0"/>
              </a:rPr>
              <a:t>Equalization due to </a:t>
            </a:r>
            <a:r>
              <a:rPr lang="en-US" sz="1900" dirty="0" smtClean="0">
                <a:latin typeface="+mn-lt"/>
                <a:ea typeface="ＭＳ Ｐゴシック" charset="0"/>
              </a:rPr>
              <a:t>less sex</a:t>
            </a:r>
            <a:r>
              <a:rPr lang="en-US" sz="1900" dirty="0">
                <a:latin typeface="+mn-lt"/>
                <a:ea typeface="ＭＳ Ｐゴシック" charset="0"/>
              </a:rPr>
              <a:t>-selective abortion vs. improved girl child mortality compared to boy child mortality</a:t>
            </a:r>
          </a:p>
          <a:p>
            <a:pPr lvl="2">
              <a:buFont typeface="Wingdings" charset="2"/>
              <a:buChar char="§"/>
              <a:defRPr/>
            </a:pPr>
            <a:r>
              <a:rPr lang="en-US" sz="1900" dirty="0">
                <a:latin typeface="+mn-lt"/>
                <a:ea typeface="ＭＳ Ｐゴシック" charset="0"/>
              </a:rPr>
              <a:t>Look at geographic and urban/rural </a:t>
            </a:r>
            <a:r>
              <a:rPr lang="en-US" sz="1900" dirty="0" smtClean="0">
                <a:latin typeface="+mn-lt"/>
                <a:ea typeface="ＭＳ Ｐゴシック" charset="0"/>
              </a:rPr>
              <a:t>differences</a:t>
            </a:r>
            <a:endParaRPr lang="en-US" dirty="0" smtClean="0">
              <a:latin typeface="+mn-lt"/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en-US" dirty="0" smtClean="0">
                <a:latin typeface="+mn-lt"/>
                <a:ea typeface="ＭＳ Ｐゴシック" charset="0"/>
              </a:rPr>
              <a:t>3. What are the </a:t>
            </a:r>
            <a:r>
              <a:rPr lang="en-US" dirty="0">
                <a:latin typeface="+mn-lt"/>
                <a:ea typeface="ＭＳ Ｐゴシック" charset="0"/>
              </a:rPr>
              <a:t>drivers of </a:t>
            </a:r>
            <a:r>
              <a:rPr lang="en-US" dirty="0" smtClean="0">
                <a:latin typeface="+mn-lt"/>
                <a:ea typeface="ＭＳ Ｐゴシック" charset="0"/>
              </a:rPr>
              <a:t>equalization?</a:t>
            </a:r>
            <a:endParaRPr lang="en-US" dirty="0">
              <a:latin typeface="+mn-lt"/>
              <a:ea typeface="ＭＳ Ｐゴシック" charset="0"/>
            </a:endParaRPr>
          </a:p>
          <a:p>
            <a:pPr lvl="2">
              <a:buFont typeface="Wingdings" charset="2"/>
              <a:buChar char="§"/>
              <a:defRPr/>
            </a:pPr>
            <a:r>
              <a:rPr lang="en-US" sz="1900" dirty="0" smtClean="0">
                <a:latin typeface="+mn-lt"/>
                <a:ea typeface="ＭＳ Ｐゴシック" charset="0"/>
              </a:rPr>
              <a:t>Marriage </a:t>
            </a:r>
            <a:r>
              <a:rPr lang="en-US" sz="1900" dirty="0">
                <a:latin typeface="+mn-lt"/>
                <a:ea typeface="ＭＳ Ｐゴシック" charset="0"/>
              </a:rPr>
              <a:t>and labor market, norms, access to sex-selective technology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16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80307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Test </a:t>
            </a: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if the child sex ratio at the district level is associated with a change in child sex ratio 10 years </a:t>
            </a: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later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Ordinary Least Squares Regression 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Fixed effects models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Control for other district-level factors such as fertility rate, literacy rates, urban/rural, infant mortality rate, scheduled caste and tribe</a:t>
            </a:r>
            <a:endParaRPr lang="en-US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9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Is equalization occurring at a district level?</a:t>
            </a:r>
            <a:endParaRPr lang="en-US" dirty="0">
              <a:ea typeface="MS P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Indian census data, collected every 10 years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1981-2011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Sample Registration System (SRS) 2010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Some data not yet available for 2011 Census, so use data from 2010 SRS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18</a:t>
            </a:fld>
            <a:endParaRPr lang="en-US" sz="11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713" y="3617681"/>
            <a:ext cx="28194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483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MS PGothic" charset="0"/>
              </a:rPr>
              <a:t>Methods: OLS and fixed effects</a:t>
            </a:r>
            <a:endParaRPr lang="en-US" dirty="0">
              <a:ea typeface="MS PGothic" charset="0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82563" y="1236663"/>
            <a:ext cx="8482012" cy="5036074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charset="0"/>
              <a:buAutoNum type="arabicPeriod"/>
            </a:pPr>
            <a:r>
              <a:rPr lang="en-US" sz="1800" dirty="0" smtClean="0">
                <a:latin typeface="+mn-lt"/>
                <a:ea typeface="MS PGothic" charset="0"/>
              </a:rPr>
              <a:t>Ordinary </a:t>
            </a:r>
            <a:r>
              <a:rPr lang="en-US" sz="1800" dirty="0">
                <a:latin typeface="+mn-lt"/>
                <a:ea typeface="MS PGothic" charset="0"/>
              </a:rPr>
              <a:t>Least Squared </a:t>
            </a:r>
            <a:r>
              <a:rPr lang="en-US" sz="1800" dirty="0" smtClean="0">
                <a:latin typeface="+mn-lt"/>
                <a:ea typeface="MS PGothic" charset="0"/>
              </a:rPr>
              <a:t>regression </a:t>
            </a:r>
            <a:r>
              <a:rPr lang="en-US" sz="1800" dirty="0">
                <a:latin typeface="+mn-lt"/>
                <a:ea typeface="MS PGothic" charset="0"/>
              </a:rPr>
              <a:t>of each 10 year period separately </a:t>
            </a:r>
            <a:endParaRPr lang="en-US" sz="1800" dirty="0" smtClean="0">
              <a:latin typeface="+mn-lt"/>
              <a:ea typeface="MS PGothic" charset="0"/>
            </a:endParaRPr>
          </a:p>
          <a:p>
            <a:pPr marL="0" indent="0" eaLnBrk="1" hangingPunct="1">
              <a:buFont typeface="Arial" charset="0"/>
              <a:buAutoNum type="arabicPeriod"/>
            </a:pPr>
            <a:endParaRPr lang="en-US" sz="1800" dirty="0">
              <a:latin typeface="+mn-lt"/>
              <a:ea typeface="MS PGothic" charset="0"/>
            </a:endParaRPr>
          </a:p>
          <a:p>
            <a:pPr marL="0" indent="0" eaLnBrk="1" hangingPunct="1">
              <a:buFont typeface="Arial" charset="0"/>
              <a:buAutoNum type="arabicPeriod"/>
            </a:pPr>
            <a:r>
              <a:rPr lang="en-US" sz="1800" dirty="0">
                <a:latin typeface="+mn-lt"/>
                <a:ea typeface="MS PGothic" charset="0"/>
              </a:rPr>
              <a:t>Fixed Effects model: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1800" i="1" dirty="0" err="1">
                <a:latin typeface="+mn-lt"/>
                <a:ea typeface="MS PGothic" charset="0"/>
              </a:rPr>
              <a:t>SexRatioChange</a:t>
            </a:r>
            <a:r>
              <a:rPr lang="en-US" sz="1800" i="1" baseline="-25000" dirty="0" err="1">
                <a:latin typeface="+mn-lt"/>
                <a:ea typeface="MS PGothic" charset="0"/>
              </a:rPr>
              <a:t>jt</a:t>
            </a:r>
            <a:r>
              <a:rPr lang="en-US" sz="1800" i="1" dirty="0">
                <a:latin typeface="+mn-lt"/>
                <a:ea typeface="MS PGothic" charset="0"/>
              </a:rPr>
              <a:t> = C + </a:t>
            </a:r>
            <a:r>
              <a:rPr lang="en-US" sz="1800" i="1" dirty="0" err="1">
                <a:latin typeface="+mn-lt"/>
                <a:ea typeface="MS PGothic" charset="0"/>
              </a:rPr>
              <a:t>μ</a:t>
            </a:r>
            <a:r>
              <a:rPr lang="en-US" sz="1800" i="1" baseline="-25000" dirty="0" err="1">
                <a:latin typeface="+mn-lt"/>
                <a:ea typeface="MS PGothic" charset="0"/>
              </a:rPr>
              <a:t>t</a:t>
            </a:r>
            <a:r>
              <a:rPr lang="en-US" sz="1800" i="1" dirty="0">
                <a:latin typeface="+mn-lt"/>
                <a:ea typeface="MS PGothic" charset="0"/>
              </a:rPr>
              <a:t> + (SR</a:t>
            </a:r>
            <a:r>
              <a:rPr lang="en-US" sz="1800" i="1" baseline="-25000" dirty="0">
                <a:latin typeface="+mn-lt"/>
                <a:ea typeface="MS PGothic" charset="0"/>
              </a:rPr>
              <a:t>jt-10</a:t>
            </a:r>
            <a:r>
              <a:rPr lang="en-US" sz="1800" i="1" dirty="0">
                <a:latin typeface="+mn-lt"/>
                <a:ea typeface="MS PGothic" charset="0"/>
              </a:rPr>
              <a:t>)β</a:t>
            </a:r>
            <a:r>
              <a:rPr lang="en-US" sz="1800" i="1" baseline="-25000" dirty="0">
                <a:latin typeface="+mn-lt"/>
                <a:ea typeface="MS PGothic" charset="0"/>
              </a:rPr>
              <a:t>1</a:t>
            </a:r>
            <a:r>
              <a:rPr lang="en-US" sz="1800" i="1" dirty="0">
                <a:latin typeface="+mn-lt"/>
                <a:ea typeface="MS PGothic" charset="0"/>
              </a:rPr>
              <a:t> +(</a:t>
            </a:r>
            <a:r>
              <a:rPr lang="en-US" sz="1800" i="1" dirty="0" err="1">
                <a:latin typeface="+mn-lt"/>
                <a:ea typeface="MS PGothic" charset="0"/>
              </a:rPr>
              <a:t>D</a:t>
            </a:r>
            <a:r>
              <a:rPr lang="en-US" sz="1800" i="1" baseline="-25000" dirty="0" err="1">
                <a:latin typeface="+mn-lt"/>
                <a:ea typeface="MS PGothic" charset="0"/>
              </a:rPr>
              <a:t>jt</a:t>
            </a:r>
            <a:r>
              <a:rPr lang="en-US" sz="1800" i="1" dirty="0">
                <a:latin typeface="+mn-lt"/>
                <a:ea typeface="MS PGothic" charset="0"/>
              </a:rPr>
              <a:t>) β</a:t>
            </a:r>
            <a:r>
              <a:rPr lang="en-US" sz="1800" i="1" baseline="-25000" dirty="0">
                <a:solidFill>
                  <a:srgbClr val="000000"/>
                </a:solidFill>
                <a:latin typeface="+mn-lt"/>
                <a:ea typeface="MS PGothic" charset="0"/>
              </a:rPr>
              <a:t>2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MS PGothic" charset="0"/>
              </a:rPr>
              <a:t> </a:t>
            </a:r>
            <a:r>
              <a:rPr lang="en-US" sz="1800" i="1" dirty="0">
                <a:latin typeface="+mn-lt"/>
                <a:ea typeface="MS PGothic" charset="0"/>
              </a:rPr>
              <a:t>+ α</a:t>
            </a:r>
            <a:r>
              <a:rPr lang="en-US" sz="1800" i="1" baseline="-25000" dirty="0">
                <a:latin typeface="+mn-lt"/>
                <a:ea typeface="MS PGothic" charset="0"/>
              </a:rPr>
              <a:t>j</a:t>
            </a:r>
            <a:r>
              <a:rPr lang="en-US" sz="1800" i="1" dirty="0">
                <a:latin typeface="+mn-lt"/>
                <a:ea typeface="MS PGothic" charset="0"/>
              </a:rPr>
              <a:t> + </a:t>
            </a:r>
            <a:r>
              <a:rPr lang="en-US" sz="1800" i="1" dirty="0" err="1">
                <a:latin typeface="+mn-lt"/>
                <a:ea typeface="MS PGothic" charset="0"/>
              </a:rPr>
              <a:t>ε</a:t>
            </a:r>
            <a:r>
              <a:rPr lang="en-US" sz="1800" i="1" baseline="-25000" dirty="0" err="1">
                <a:latin typeface="+mn-lt"/>
                <a:ea typeface="MS PGothic" charset="0"/>
              </a:rPr>
              <a:t>jt</a:t>
            </a:r>
            <a:endParaRPr lang="en-US" sz="1800" i="1" baseline="-25000" dirty="0">
              <a:latin typeface="+mn-lt"/>
              <a:ea typeface="MS PGothic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1400" dirty="0" smtClean="0">
                <a:latin typeface="+mn-lt"/>
                <a:ea typeface="MS PGothic" charset="0"/>
              </a:rPr>
              <a:t>Where</a:t>
            </a:r>
            <a:r>
              <a:rPr lang="en-US" sz="1400" dirty="0">
                <a:latin typeface="+mn-lt"/>
                <a:ea typeface="MS PGothic" charset="0"/>
              </a:rPr>
              <a:t>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>
                <a:latin typeface="+mn-lt"/>
                <a:ea typeface="MS PGothic" charset="0"/>
              </a:rPr>
              <a:t>SexRatioChange</a:t>
            </a:r>
            <a:r>
              <a:rPr lang="en-US" sz="1400" baseline="-25000" dirty="0" err="1">
                <a:latin typeface="+mn-lt"/>
                <a:ea typeface="MS PGothic" charset="0"/>
              </a:rPr>
              <a:t>jt</a:t>
            </a:r>
            <a:r>
              <a:rPr lang="en-US" sz="1400" dirty="0">
                <a:latin typeface="+mn-lt"/>
                <a:ea typeface="MS PGothic" charset="0"/>
              </a:rPr>
              <a:t> = Change in sex ratio (boys over girls) between current year and 10 years before, in children under 6 in district j, for time t.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>
                <a:latin typeface="+mn-lt"/>
                <a:ea typeface="MS PGothic" charset="0"/>
              </a:rPr>
              <a:t>SR</a:t>
            </a:r>
            <a:r>
              <a:rPr lang="en-US" sz="1400" baseline="-25000" dirty="0">
                <a:latin typeface="+mn-lt"/>
                <a:ea typeface="MS PGothic" charset="0"/>
              </a:rPr>
              <a:t>jt-10</a:t>
            </a:r>
            <a:r>
              <a:rPr lang="en-US" sz="1400" dirty="0">
                <a:latin typeface="+mn-lt"/>
                <a:ea typeface="MS PGothic" charset="0"/>
              </a:rPr>
              <a:t> = Sex ratio lagged 10 years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 smtClean="0">
                <a:latin typeface="+mn-lt"/>
                <a:ea typeface="MS PGothic" charset="0"/>
              </a:rPr>
              <a:t>D</a:t>
            </a:r>
            <a:r>
              <a:rPr lang="en-US" sz="1400" baseline="-25000" dirty="0" err="1" smtClean="0">
                <a:latin typeface="+mn-lt"/>
                <a:ea typeface="MS PGothic" charset="0"/>
              </a:rPr>
              <a:t>jt</a:t>
            </a:r>
            <a:r>
              <a:rPr lang="en-US" sz="1400" dirty="0" smtClean="0">
                <a:latin typeface="+mn-lt"/>
                <a:ea typeface="MS PGothic" charset="0"/>
              </a:rPr>
              <a:t>    </a:t>
            </a:r>
            <a:r>
              <a:rPr lang="en-US" sz="1400" dirty="0">
                <a:latin typeface="+mn-lt"/>
                <a:ea typeface="MS PGothic" charset="0"/>
              </a:rPr>
              <a:t>= Vector of </a:t>
            </a:r>
            <a:r>
              <a:rPr lang="en-US" sz="1400" dirty="0" smtClean="0">
                <a:latin typeface="+mn-lt"/>
                <a:ea typeface="MS PGothic" charset="0"/>
              </a:rPr>
              <a:t>community- level </a:t>
            </a:r>
            <a:r>
              <a:rPr lang="en-US" sz="1400" dirty="0">
                <a:latin typeface="+mn-lt"/>
                <a:ea typeface="MS PGothic" charset="0"/>
              </a:rPr>
              <a:t>characteristics </a:t>
            </a:r>
            <a:r>
              <a:rPr lang="en-US" sz="1400" dirty="0" smtClean="0">
                <a:latin typeface="+mn-lt"/>
                <a:ea typeface="MS PGothic" charset="0"/>
              </a:rPr>
              <a:t>(literacy, caste</a:t>
            </a:r>
            <a:r>
              <a:rPr lang="en-US" sz="1400" dirty="0">
                <a:latin typeface="+mn-lt"/>
                <a:ea typeface="MS PGothic" charset="0"/>
              </a:rPr>
              <a:t>, urban/rural, fertility, </a:t>
            </a:r>
            <a:r>
              <a:rPr lang="en-US" sz="1400" dirty="0" smtClean="0">
                <a:latin typeface="+mn-lt"/>
                <a:ea typeface="MS PGothic" charset="0"/>
              </a:rPr>
              <a:t>infant mortality</a:t>
            </a:r>
            <a:r>
              <a:rPr lang="en-US" sz="1400" dirty="0">
                <a:latin typeface="+mn-lt"/>
                <a:ea typeface="MS PGothic" charset="0"/>
              </a:rPr>
              <a:t>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i="1" dirty="0" smtClean="0">
                <a:latin typeface="+mn-lt"/>
                <a:ea typeface="MS PGothic" charset="0"/>
              </a:rPr>
              <a:t>α</a:t>
            </a:r>
            <a:r>
              <a:rPr lang="en-US" sz="1400" i="1" baseline="-25000" dirty="0" smtClean="0">
                <a:latin typeface="+mn-lt"/>
                <a:ea typeface="MS PGothic" charset="0"/>
              </a:rPr>
              <a:t>j</a:t>
            </a:r>
            <a:r>
              <a:rPr lang="en-US" sz="1400" baseline="-25000" dirty="0" smtClean="0">
                <a:latin typeface="+mn-lt"/>
                <a:ea typeface="MS PGothic" charset="0"/>
              </a:rPr>
              <a:t>       </a:t>
            </a:r>
            <a:r>
              <a:rPr lang="en-US" sz="1400" dirty="0">
                <a:latin typeface="+mn-lt"/>
                <a:ea typeface="MS PGothic" charset="0"/>
              </a:rPr>
              <a:t>= Unobserved characteristics for district j </a:t>
            </a:r>
            <a:endParaRPr lang="en-US" sz="1400" dirty="0" smtClean="0">
              <a:latin typeface="+mn-lt"/>
              <a:ea typeface="MS PGothic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 smtClean="0">
                <a:latin typeface="+mn-lt"/>
                <a:ea typeface="MS PGothic" charset="0"/>
              </a:rPr>
              <a:t>ε</a:t>
            </a:r>
            <a:r>
              <a:rPr lang="en-US" sz="1400" baseline="-25000" dirty="0" smtClean="0">
                <a:latin typeface="+mn-lt"/>
                <a:ea typeface="MS PGothic" charset="0"/>
              </a:rPr>
              <a:t> </a:t>
            </a:r>
            <a:r>
              <a:rPr lang="en-US" sz="1400" baseline="-25000" dirty="0" err="1">
                <a:latin typeface="+mn-lt"/>
                <a:ea typeface="MS PGothic" charset="0"/>
              </a:rPr>
              <a:t>jt</a:t>
            </a:r>
            <a:r>
              <a:rPr lang="en-US" sz="1400" dirty="0">
                <a:latin typeface="+mn-lt"/>
                <a:ea typeface="MS PGothic" charset="0"/>
              </a:rPr>
              <a:t>   = Measurement error for district j at time t </a:t>
            </a:r>
            <a:endParaRPr lang="en-US" sz="1400" dirty="0" smtClean="0">
              <a:latin typeface="+mn-lt"/>
              <a:ea typeface="MS PGothic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sz="1400" dirty="0" err="1" smtClean="0">
                <a:latin typeface="+mn-lt"/>
                <a:ea typeface="MS PGothic" charset="0"/>
              </a:rPr>
              <a:t>μ</a:t>
            </a:r>
            <a:r>
              <a:rPr lang="en-US" sz="1400" baseline="-25000" dirty="0" err="1" smtClean="0">
                <a:latin typeface="+mn-lt"/>
                <a:ea typeface="MS PGothic" charset="0"/>
              </a:rPr>
              <a:t>t</a:t>
            </a:r>
            <a:r>
              <a:rPr lang="en-US" sz="1400" dirty="0" smtClean="0">
                <a:latin typeface="+mn-lt"/>
                <a:ea typeface="MS PGothic" charset="0"/>
              </a:rPr>
              <a:t>    </a:t>
            </a:r>
            <a:r>
              <a:rPr lang="en-US" sz="1400" dirty="0">
                <a:latin typeface="+mn-lt"/>
                <a:ea typeface="MS PGothic" charset="0"/>
              </a:rPr>
              <a:t>= Time dummy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1400" dirty="0">
                <a:latin typeface="+mn-lt"/>
                <a:ea typeface="MS PGothic" charset="0"/>
              </a:rPr>
              <a:t>C     = Constant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Sex Ratio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Most of the world (including China), over 1 or over 100 favors boys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984720"/>
              </p:ext>
            </p:extLst>
          </p:nvPr>
        </p:nvGraphicFramePr>
        <p:xfrm>
          <a:off x="1132347" y="3876443"/>
          <a:ext cx="6129483" cy="126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3" imgW="2095500" imgH="431800" progId="Equation.3">
                  <p:embed/>
                </p:oleObj>
              </mc:Choice>
              <mc:Fallback>
                <p:oleObj name="Equation" r:id="rId3" imgW="2095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2347" y="3876443"/>
                        <a:ext cx="6129483" cy="1261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403803"/>
              </p:ext>
            </p:extLst>
          </p:nvPr>
        </p:nvGraphicFramePr>
        <p:xfrm>
          <a:off x="1034144" y="2201068"/>
          <a:ext cx="5274581" cy="1128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5" imgW="2019300" imgH="431800" progId="Equation.3">
                  <p:embed/>
                </p:oleObj>
              </mc:Choice>
              <mc:Fallback>
                <p:oleObj name="Equation" r:id="rId5" imgW="2019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4144" y="2201068"/>
                        <a:ext cx="5274581" cy="1128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3"/>
          <p:cNvSpPr txBox="1">
            <a:spLocks/>
          </p:cNvSpPr>
          <p:nvPr/>
        </p:nvSpPr>
        <p:spPr>
          <a:xfrm>
            <a:off x="358009" y="3585143"/>
            <a:ext cx="8087171" cy="3139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2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8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India: under 1000 favors boys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40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52049"/>
                </a:solidFill>
                <a:ea typeface="MS PGothic" charset="0"/>
              </a:rPr>
              <a:t>Results: Fixed effects models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017427"/>
              </p:ext>
            </p:extLst>
          </p:nvPr>
        </p:nvGraphicFramePr>
        <p:xfrm>
          <a:off x="3432175" y="1171575"/>
          <a:ext cx="5304498" cy="507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" r:id="rId4" imgW="5638592" imgH="6540259" progId="Word.Document.12">
                  <p:embed/>
                </p:oleObj>
              </mc:Choice>
              <mc:Fallback>
                <p:oleObj name="Document" r:id="rId4" imgW="5638592" imgH="654025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5" y="1171575"/>
                        <a:ext cx="5304498" cy="50759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06363" y="1233488"/>
            <a:ext cx="3227387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latin typeface="+mn-lt"/>
              </a:rPr>
              <a:t>Lagged sex ratio always significantly associated with equalized sex ratio in next 10 years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% of literate </a:t>
            </a:r>
            <a:r>
              <a:rPr lang="en-US" sz="1800" dirty="0" smtClean="0">
                <a:latin typeface="+mn-lt"/>
              </a:rPr>
              <a:t>adults, </a:t>
            </a:r>
            <a:r>
              <a:rPr lang="en-US" sz="1800" dirty="0">
                <a:latin typeface="+mn-lt"/>
              </a:rPr>
              <a:t>% Scheduled tribe, Total fertility </a:t>
            </a:r>
            <a:r>
              <a:rPr lang="en-US" sz="1800" dirty="0" smtClean="0">
                <a:latin typeface="+mn-lt"/>
              </a:rPr>
              <a:t>rate </a:t>
            </a:r>
            <a:r>
              <a:rPr lang="en-US" sz="1800" dirty="0">
                <a:latin typeface="+mn-lt"/>
              </a:rPr>
              <a:t>associated with increasingly imbalanced sex ratio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% literate </a:t>
            </a:r>
            <a:r>
              <a:rPr lang="en-US" sz="1800" dirty="0" smtClean="0">
                <a:latin typeface="+mn-lt"/>
              </a:rPr>
              <a:t>females associated </a:t>
            </a:r>
            <a:r>
              <a:rPr lang="en-US" sz="1800" dirty="0">
                <a:latin typeface="+mn-lt"/>
              </a:rPr>
              <a:t>with equalizing sex ratio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Infant mortality rate not associated</a:t>
            </a:r>
          </a:p>
          <a:p>
            <a:endParaRPr lang="en-US" sz="1800" dirty="0" smtClean="0">
              <a:latin typeface="+mj-lt"/>
            </a:endParaRPr>
          </a:p>
        </p:txBody>
      </p:sp>
      <p:sp>
        <p:nvSpPr>
          <p:cNvPr id="2" name="Frame 1"/>
          <p:cNvSpPr/>
          <p:nvPr/>
        </p:nvSpPr>
        <p:spPr>
          <a:xfrm>
            <a:off x="4158792" y="1206174"/>
            <a:ext cx="4539394" cy="525862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6553200" y="1597765"/>
            <a:ext cx="2183473" cy="360816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6489055" y="1840780"/>
            <a:ext cx="2286106" cy="360816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6501884" y="2830312"/>
            <a:ext cx="2132157" cy="360816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708913" y="4027668"/>
            <a:ext cx="3002102" cy="436363"/>
          </a:xfrm>
          <a:prstGeom prst="frame">
            <a:avLst>
              <a:gd name="adj1" fmla="val 7985"/>
            </a:avLst>
          </a:prstGeom>
          <a:solidFill>
            <a:srgbClr val="C0504D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77456" r="62370"/>
          <a:stretch/>
        </p:blipFill>
        <p:spPr>
          <a:xfrm>
            <a:off x="106363" y="6036482"/>
            <a:ext cx="2128260" cy="2186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9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Findings</a:t>
            </a:r>
            <a:endParaRPr lang="en-US" dirty="0">
              <a:ea typeface="MS P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Despite overall increasingly imbalanced sex ratios, the districts that have been the most imbalanced are starting to become less imbalanced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+mn-lt"/>
              </a:rPr>
              <a:t>% </a:t>
            </a:r>
            <a:r>
              <a:rPr lang="en-US" dirty="0">
                <a:latin typeface="+mn-lt"/>
              </a:rPr>
              <a:t>of literate adults, % Scheduled tribe, Total fertility rate associated with increasingly imbalanced sex ratio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</a:rPr>
              <a:t>% literate females associated with equalizing sex </a:t>
            </a:r>
            <a:r>
              <a:rPr lang="en-US" dirty="0" smtClean="0">
                <a:latin typeface="+mn-lt"/>
              </a:rPr>
              <a:t>ratio</a:t>
            </a:r>
            <a:endParaRPr lang="en-US" dirty="0" smtClean="0">
              <a:latin typeface="+mn-lt"/>
              <a:ea typeface="MS PGothic" charset="0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Provides </a:t>
            </a:r>
            <a:r>
              <a:rPr lang="en-US" dirty="0">
                <a:latin typeface="+mn-lt"/>
                <a:ea typeface="MS PGothic" charset="0"/>
              </a:rPr>
              <a:t>hope that sex ratios will not continue to become imbalanced forever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But, if all districts had to become very imbalanced before they equalized this would mean many decades of discrimination against girls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Do not </a:t>
            </a:r>
            <a:r>
              <a:rPr lang="en-US" dirty="0">
                <a:latin typeface="+mn-lt"/>
                <a:ea typeface="MS PGothic" charset="0"/>
              </a:rPr>
              <a:t>know if trend </a:t>
            </a:r>
            <a:r>
              <a:rPr lang="en-US" dirty="0" smtClean="0">
                <a:latin typeface="+mn-lt"/>
                <a:ea typeface="MS PGothic" charset="0"/>
              </a:rPr>
              <a:t>of improvement will </a:t>
            </a:r>
            <a:r>
              <a:rPr lang="en-US" dirty="0">
                <a:latin typeface="+mn-lt"/>
                <a:ea typeface="MS PGothic" charset="0"/>
              </a:rPr>
              <a:t>be sustained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21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1527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305018"/>
            <a:ext cx="8089900" cy="1047979"/>
          </a:xfrm>
        </p:spPr>
        <p:txBody>
          <a:bodyPr/>
          <a:lstStyle/>
          <a:p>
            <a:r>
              <a:rPr lang="en-US" dirty="0" smtClean="0"/>
              <a:t>Less sex selective abortion or improved mortality for girls compared to boys?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352997"/>
            <a:ext cx="8482012" cy="50489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52049"/>
                </a:solidFill>
                <a:latin typeface="+mn-lt"/>
              </a:rPr>
              <a:t>Decompose the improving child sex ratio into 2 components:</a:t>
            </a:r>
          </a:p>
          <a:p>
            <a:pPr marL="914400" lvl="1" indent="-457200">
              <a:buAutoNum type="arabicPeriod"/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Missing girls due to excess girl child mortality</a:t>
            </a:r>
          </a:p>
          <a:p>
            <a:pPr marL="914400" lvl="1" indent="-457200">
              <a:buAutoNum type="arabicPeriod"/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Missing girls due to sex-selective abortion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52049"/>
              </a:solidFill>
              <a:latin typeface="+mn-lt"/>
            </a:endParaRPr>
          </a:p>
          <a:p>
            <a:r>
              <a:rPr lang="en-US" dirty="0" smtClean="0">
                <a:solidFill>
                  <a:srgbClr val="052049"/>
                </a:solidFill>
                <a:latin typeface="+mn-lt"/>
              </a:rPr>
              <a:t>Do this for all districts that showed improvement between 2001 and 2011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rgbClr val="052049"/>
                </a:solidFill>
                <a:latin typeface="+mn-lt"/>
              </a:rPr>
              <a:t>R</a:t>
            </a:r>
            <a:r>
              <a:rPr lang="en-US" dirty="0" smtClean="0">
                <a:solidFill>
                  <a:srgbClr val="052049"/>
                </a:solidFill>
                <a:latin typeface="+mn-lt"/>
              </a:rPr>
              <a:t>ural and urban populations within districts</a:t>
            </a:r>
          </a:p>
          <a:p>
            <a:pPr lvl="1">
              <a:buFont typeface="Wingdings" charset="2"/>
              <a:buChar char="§"/>
            </a:pPr>
            <a:endParaRPr lang="en-US" dirty="0" smtClean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  <a:latin typeface="+mn-lt"/>
              </a:rPr>
              <a:t>Explore geographic patterns in the improving child sex ratio</a:t>
            </a:r>
          </a:p>
          <a:p>
            <a:pPr marL="514350" indent="-457200">
              <a:buFont typeface="Wingdings" charset="2"/>
              <a:buChar char="§"/>
            </a:pPr>
            <a:endParaRPr lang="en-US" dirty="0" smtClean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Test </a:t>
            </a: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if there </a:t>
            </a: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is a </a:t>
            </a: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trade-off between declines in post birth female mortality and increases in pre-birth female mortality </a:t>
            </a: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(sex</a:t>
            </a: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-selective </a:t>
            </a: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abortion)</a:t>
            </a:r>
            <a:endParaRPr lang="en-US" dirty="0">
              <a:solidFill>
                <a:srgbClr val="052049"/>
              </a:solidFill>
              <a:latin typeface="+mn-lt"/>
              <a:ea typeface="MS PGothic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22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98536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 smtClean="0"/>
              <a:t>Decomposition: Child Sex </a:t>
            </a:r>
            <a:r>
              <a:rPr lang="en-US" dirty="0"/>
              <a:t>R</a:t>
            </a:r>
            <a:r>
              <a:rPr lang="en-US" dirty="0" smtClean="0"/>
              <a:t>atio </a:t>
            </a:r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Y</a:t>
            </a:r>
            <a:r>
              <a:rPr lang="en-US" dirty="0" smtClean="0"/>
              <a:t>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236663"/>
            <a:ext cx="8482011" cy="502324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Goal: Decompose the child sex ratio into sex ratio at birth (SRB) and child mortality sex ratio (CMSR)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	CSR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= SRB * CMSR.	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				(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1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Assuming B</a:t>
            </a:r>
            <a:r>
              <a:rPr lang="en-US" sz="1900" baseline="-25000" dirty="0" smtClean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, 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and P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f(0-4</a:t>
            </a:r>
            <a:r>
              <a:rPr lang="en-US" sz="1900" i="1" baseline="-25000" dirty="0" smtClean="0">
                <a:solidFill>
                  <a:srgbClr val="052049"/>
                </a:solidFill>
                <a:latin typeface="+mn-lt"/>
              </a:rPr>
              <a:t>)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are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the number of births, their survival ratio, and population below age 5, 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we estimate number of births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	B</a:t>
            </a:r>
            <a:r>
              <a:rPr lang="en-US" sz="1900" i="1" baseline="-25000" dirty="0" smtClean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= </a:t>
            </a:r>
            <a:r>
              <a:rPr lang="en-US" sz="1900" i="1" dirty="0" smtClean="0">
                <a:solidFill>
                  <a:srgbClr val="052049"/>
                </a:solidFill>
                <a:latin typeface="+mn-lt"/>
              </a:rPr>
              <a:t>1/</a:t>
            </a:r>
            <a:r>
              <a:rPr lang="en-US" sz="1900" dirty="0" err="1" smtClean="0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 smtClean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* P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f(0-4</a:t>
            </a:r>
            <a:r>
              <a:rPr lang="en-US" sz="1900" i="1" baseline="-25000" dirty="0" smtClean="0">
                <a:solidFill>
                  <a:srgbClr val="052049"/>
                </a:solidFill>
                <a:latin typeface="+mn-lt"/>
              </a:rPr>
              <a:t>)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baseline="-25000" dirty="0" smtClean="0">
                <a:solidFill>
                  <a:srgbClr val="052049"/>
                </a:solidFill>
                <a:latin typeface="+mn-lt"/>
              </a:rPr>
              <a:t>							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(2)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Where the survival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ratio is calculated in standard way (Preston et al, 2001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)</a:t>
            </a:r>
            <a:endParaRPr lang="en-US" sz="1900" dirty="0">
              <a:solidFill>
                <a:srgbClr val="052049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	</a:t>
            </a:r>
            <a:r>
              <a:rPr lang="en-US" sz="1900" dirty="0" err="1" smtClean="0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 smtClean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= 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5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L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0f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/(5×l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0f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) 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								(3)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Male and female births are substituted in, and </a:t>
            </a:r>
            <a:r>
              <a:rPr lang="en-US" sz="1900" dirty="0" err="1" smtClean="0">
                <a:solidFill>
                  <a:srgbClr val="052049"/>
                </a:solidFill>
                <a:latin typeface="+mn-lt"/>
              </a:rPr>
              <a:t>Eq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 1 can be re-written: 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	CSR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= (B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B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m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) * (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m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) 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				(4)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>
                <a:solidFill>
                  <a:srgbClr val="052049"/>
                </a:solidFill>
                <a:latin typeface="+mn-lt"/>
              </a:rPr>
              <a:t>	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Where: SRB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= B</a:t>
            </a:r>
            <a:r>
              <a:rPr lang="en-US" sz="1900" i="1" baseline="-25000" dirty="0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B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m</a:t>
            </a:r>
            <a:r>
              <a:rPr lang="en-US" sz="1900" dirty="0" err="1" smtClean="0">
                <a:solidFill>
                  <a:srgbClr val="052049"/>
                </a:solidFill>
                <a:latin typeface="+mn-lt"/>
              </a:rPr>
              <a:t>and</a:t>
            </a:r>
            <a:r>
              <a:rPr lang="en-US" sz="1900" dirty="0" smtClean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CMSR= 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f</a:t>
            </a:r>
            <a:r>
              <a:rPr lang="en-US" sz="1900" baseline="-25000" dirty="0">
                <a:solidFill>
                  <a:srgbClr val="052049"/>
                </a:solidFill>
                <a:latin typeface="+mn-lt"/>
              </a:rPr>
              <a:t> </a:t>
            </a:r>
            <a:r>
              <a:rPr lang="en-US" sz="1900" dirty="0">
                <a:solidFill>
                  <a:srgbClr val="052049"/>
                </a:solidFill>
                <a:latin typeface="+mn-lt"/>
              </a:rPr>
              <a:t>/</a:t>
            </a:r>
            <a:r>
              <a:rPr lang="en-US" sz="1900" dirty="0" err="1">
                <a:solidFill>
                  <a:srgbClr val="052049"/>
                </a:solidFill>
                <a:latin typeface="+mn-lt"/>
              </a:rPr>
              <a:t>SR</a:t>
            </a:r>
            <a:r>
              <a:rPr lang="en-US" sz="1900" i="1" baseline="-25000" dirty="0" err="1">
                <a:solidFill>
                  <a:srgbClr val="052049"/>
                </a:solidFill>
                <a:latin typeface="+mn-lt"/>
              </a:rPr>
              <a:t>m</a:t>
            </a:r>
            <a:endParaRPr lang="en-US" sz="1900" dirty="0" smtClean="0">
              <a:solidFill>
                <a:srgbClr val="052049"/>
              </a:solidFill>
              <a:latin typeface="+mn-lt"/>
            </a:endParaRP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8009" y="6453503"/>
            <a:ext cx="246061" cy="155233"/>
          </a:xfrm>
        </p:spPr>
        <p:txBody>
          <a:bodyPr/>
          <a:lstStyle/>
          <a:p>
            <a:fld id="{1E432F40-3B8A-6848-880F-D6949BBEEB9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4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Decomposition: Changes in Child Sex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Using Kitagawa’s technique (Kitagawa, 1955):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	∆</a:t>
            </a:r>
            <a:r>
              <a:rPr lang="en-US" dirty="0">
                <a:latin typeface="+mn-lt"/>
              </a:rPr>
              <a:t>CSR = ∆SRB + ∆CMSR </a:t>
            </a:r>
            <a:endParaRPr lang="en-US" dirty="0" smtClean="0">
              <a:latin typeface="+mn-lt"/>
            </a:endParaRP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Where:  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	∆</a:t>
            </a:r>
            <a:r>
              <a:rPr lang="en-US" dirty="0">
                <a:latin typeface="+mn-lt"/>
              </a:rPr>
              <a:t>SRB =[</a:t>
            </a:r>
            <a:r>
              <a:rPr lang="en-US" dirty="0" smtClean="0">
                <a:latin typeface="+mn-lt"/>
              </a:rPr>
              <a:t>SRB</a:t>
            </a:r>
            <a:r>
              <a:rPr lang="en-US" baseline="-25000" dirty="0" smtClean="0">
                <a:latin typeface="+mn-lt"/>
              </a:rPr>
              <a:t>(2011)</a:t>
            </a:r>
            <a:r>
              <a:rPr lang="en-US" dirty="0" smtClean="0">
                <a:latin typeface="+mn-lt"/>
              </a:rPr>
              <a:t>-SRB</a:t>
            </a:r>
            <a:r>
              <a:rPr lang="en-US" baseline="-25000" dirty="0" smtClean="0">
                <a:latin typeface="+mn-lt"/>
              </a:rPr>
              <a:t>(2001)</a:t>
            </a:r>
            <a:r>
              <a:rPr lang="en-US" dirty="0" smtClean="0">
                <a:latin typeface="+mn-lt"/>
              </a:rPr>
              <a:t>]*([</a:t>
            </a:r>
            <a:r>
              <a:rPr lang="en-US" dirty="0">
                <a:latin typeface="+mn-lt"/>
              </a:rPr>
              <a:t>CMSR</a:t>
            </a:r>
            <a:r>
              <a:rPr lang="en-US" baseline="-25000" dirty="0">
                <a:latin typeface="+mn-lt"/>
              </a:rPr>
              <a:t>(2011)</a:t>
            </a:r>
            <a:r>
              <a:rPr lang="en-US" dirty="0">
                <a:latin typeface="+mn-lt"/>
              </a:rPr>
              <a:t>+CMSR</a:t>
            </a:r>
            <a:r>
              <a:rPr lang="en-US" baseline="-25000" dirty="0">
                <a:latin typeface="+mn-lt"/>
              </a:rPr>
              <a:t>(2001)</a:t>
            </a:r>
            <a:r>
              <a:rPr lang="en-US" dirty="0" smtClean="0">
                <a:latin typeface="+mn-lt"/>
              </a:rPr>
              <a:t>]/</a:t>
            </a:r>
            <a:r>
              <a:rPr lang="en-US" i="1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 )</a:t>
            </a: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And 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	∆CMSR </a:t>
            </a:r>
            <a:r>
              <a:rPr lang="en-US" dirty="0">
                <a:latin typeface="+mn-lt"/>
              </a:rPr>
              <a:t>=</a:t>
            </a:r>
            <a:r>
              <a:rPr lang="en-US" dirty="0" smtClean="0">
                <a:latin typeface="+mn-lt"/>
              </a:rPr>
              <a:t>[CMSR</a:t>
            </a:r>
            <a:r>
              <a:rPr lang="en-US" baseline="-25000" dirty="0" smtClean="0">
                <a:latin typeface="+mn-lt"/>
              </a:rPr>
              <a:t>(</a:t>
            </a:r>
            <a:r>
              <a:rPr lang="en-US" baseline="-25000" dirty="0">
                <a:latin typeface="+mn-lt"/>
              </a:rPr>
              <a:t>2011)</a:t>
            </a:r>
            <a:r>
              <a:rPr lang="en-US" dirty="0" smtClean="0">
                <a:latin typeface="+mn-lt"/>
              </a:rPr>
              <a:t>-CMSR</a:t>
            </a:r>
            <a:r>
              <a:rPr lang="en-US" baseline="-25000" dirty="0" smtClean="0">
                <a:latin typeface="+mn-lt"/>
              </a:rPr>
              <a:t>(</a:t>
            </a:r>
            <a:r>
              <a:rPr lang="en-US" baseline="-25000" dirty="0">
                <a:latin typeface="+mn-lt"/>
              </a:rPr>
              <a:t>2001)</a:t>
            </a:r>
            <a:r>
              <a:rPr lang="en-US" dirty="0">
                <a:latin typeface="+mn-lt"/>
              </a:rPr>
              <a:t>]*(</a:t>
            </a:r>
            <a:r>
              <a:rPr lang="en-US" dirty="0" smtClean="0">
                <a:latin typeface="+mn-lt"/>
              </a:rPr>
              <a:t>[SRB</a:t>
            </a:r>
            <a:r>
              <a:rPr lang="en-US" baseline="-25000" dirty="0" smtClean="0">
                <a:latin typeface="+mn-lt"/>
              </a:rPr>
              <a:t>(</a:t>
            </a:r>
            <a:r>
              <a:rPr lang="en-US" baseline="-25000" dirty="0">
                <a:latin typeface="+mn-lt"/>
              </a:rPr>
              <a:t>2011)</a:t>
            </a:r>
            <a:r>
              <a:rPr lang="en-US" dirty="0" smtClean="0">
                <a:latin typeface="+mn-lt"/>
              </a:rPr>
              <a:t>+SRB</a:t>
            </a:r>
            <a:r>
              <a:rPr lang="en-US" baseline="-25000" dirty="0" smtClean="0">
                <a:latin typeface="+mn-lt"/>
              </a:rPr>
              <a:t>(</a:t>
            </a:r>
            <a:r>
              <a:rPr lang="en-US" baseline="-25000" dirty="0">
                <a:latin typeface="+mn-lt"/>
              </a:rPr>
              <a:t>2001)</a:t>
            </a:r>
            <a:r>
              <a:rPr lang="en-US" dirty="0">
                <a:latin typeface="+mn-lt"/>
              </a:rPr>
              <a:t>]/</a:t>
            </a:r>
            <a:r>
              <a:rPr lang="en-US" i="1" dirty="0">
                <a:latin typeface="+mn-lt"/>
              </a:rPr>
              <a:t>2</a:t>
            </a:r>
            <a:r>
              <a:rPr lang="en-US" dirty="0">
                <a:latin typeface="+mn-lt"/>
              </a:rPr>
              <a:t> )</a:t>
            </a: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900" i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432F40-3B8A-6848-880F-D6949BBEEB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2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/>
              <a:t>Results: Abortion component larger than mortality component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419032"/>
              </p:ext>
            </p:extLst>
          </p:nvPr>
        </p:nvGraphicFramePr>
        <p:xfrm>
          <a:off x="461206" y="1615667"/>
          <a:ext cx="7725701" cy="4476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25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2305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 smtClean="0"/>
              <a:t>Results: Worsening condition for female child mortality in urban areas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000253"/>
              </p:ext>
            </p:extLst>
          </p:nvPr>
        </p:nvGraphicFramePr>
        <p:xfrm>
          <a:off x="196910" y="1457002"/>
          <a:ext cx="8102839" cy="4735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26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9482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04" y="934072"/>
            <a:ext cx="473551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62741" y="1000879"/>
            <a:ext cx="4781259" cy="5178426"/>
            <a:chOff x="1588605" y="307804"/>
            <a:chExt cx="5390687" cy="58384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60" b="18776"/>
            <a:stretch/>
          </p:blipFill>
          <p:spPr bwMode="auto">
            <a:xfrm>
              <a:off x="1670967" y="307804"/>
              <a:ext cx="5308325" cy="5838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759687" y="1127669"/>
              <a:ext cx="1910997" cy="46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179210" y="5543378"/>
              <a:ext cx="2312307" cy="462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88605" y="5424598"/>
              <a:ext cx="891494" cy="2375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Results: Geographic distribution of </a:t>
            </a:r>
            <a:r>
              <a:rPr lang="en-US" dirty="0" smtClean="0">
                <a:ea typeface="MS PGothic" charset="0"/>
              </a:rPr>
              <a:t>increased equalization</a:t>
            </a:r>
            <a:endParaRPr lang="en-US" dirty="0">
              <a:ea typeface="MS PGothic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4788" y="1441905"/>
            <a:ext cx="4367212" cy="4941906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latin typeface="+mn-lt"/>
                <a:ea typeface="ＭＳ Ｐゴシック" charset="0"/>
                <a:cs typeface="ＭＳ Ｐゴシック" charset="0"/>
              </a:rPr>
              <a:t>Geographic Clusters: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 smtClean="0">
                <a:latin typeface="+mn-lt"/>
                <a:ea typeface="MS PGothic" charset="0"/>
              </a:rPr>
              <a:t>North</a:t>
            </a:r>
            <a:r>
              <a:rPr lang="en-US" dirty="0">
                <a:latin typeface="+mn-lt"/>
                <a:ea typeface="MS PGothic" charset="0"/>
              </a:rPr>
              <a:t>: Very imbalanced child sex ratios, </a:t>
            </a:r>
            <a:r>
              <a:rPr lang="en-US" dirty="0" smtClean="0">
                <a:latin typeface="+mn-lt"/>
                <a:ea typeface="MS PGothic" charset="0"/>
              </a:rPr>
              <a:t>dense </a:t>
            </a:r>
            <a:r>
              <a:rPr lang="en-US" dirty="0">
                <a:latin typeface="+mn-lt"/>
                <a:ea typeface="MS PGothic" charset="0"/>
              </a:rPr>
              <a:t>pocket of change, include major urban centers 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 smtClean="0">
                <a:latin typeface="+mn-lt"/>
                <a:ea typeface="MS PGothic" charset="0"/>
              </a:rPr>
              <a:t>West</a:t>
            </a:r>
            <a:r>
              <a:rPr lang="en-US" dirty="0">
                <a:latin typeface="+mn-lt"/>
                <a:ea typeface="MS PGothic" charset="0"/>
              </a:rPr>
              <a:t>: Gujarat: Very imbalanced child sex ratios, include the capital and</a:t>
            </a:r>
            <a:r>
              <a:rPr lang="en-US" dirty="0">
                <a:solidFill>
                  <a:srgbClr val="000000"/>
                </a:solidFill>
                <a:latin typeface="+mn-lt"/>
                <a:ea typeface="MS PGothic" charset="0"/>
              </a:rPr>
              <a:t> 3</a:t>
            </a:r>
            <a:r>
              <a:rPr lang="en-US" baseline="30000" dirty="0">
                <a:solidFill>
                  <a:srgbClr val="000000"/>
                </a:solidFill>
                <a:latin typeface="+mn-lt"/>
                <a:ea typeface="MS PGothic" charset="0"/>
              </a:rPr>
              <a:t>rd</a:t>
            </a:r>
            <a:r>
              <a:rPr lang="en-US" dirty="0">
                <a:solidFill>
                  <a:srgbClr val="000000"/>
                </a:solidFill>
                <a:latin typeface="+mn-lt"/>
                <a:ea typeface="MS PGothic" charset="0"/>
              </a:rPr>
              <a:t> </a:t>
            </a:r>
            <a:r>
              <a:rPr lang="en-US" dirty="0">
                <a:latin typeface="+mn-lt"/>
                <a:ea typeface="MS PGothic" charset="0"/>
              </a:rPr>
              <a:t>largest </a:t>
            </a:r>
            <a:r>
              <a:rPr lang="en-US" dirty="0" smtClean="0">
                <a:latin typeface="+mn-lt"/>
                <a:ea typeface="MS PGothic" charset="0"/>
              </a:rPr>
              <a:t>city in Gujarat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 smtClean="0">
                <a:latin typeface="+mn-lt"/>
                <a:ea typeface="MS PGothic" charset="0"/>
              </a:rPr>
              <a:t>South</a:t>
            </a:r>
            <a:r>
              <a:rPr lang="en-US" dirty="0">
                <a:latin typeface="+mn-lt"/>
                <a:ea typeface="MS PGothic" charset="0"/>
              </a:rPr>
              <a:t>: Not as imbalanced sex ratios, stretch along the western Ghats from Tamil Nadu up through Karnataka </a:t>
            </a:r>
            <a:endParaRPr lang="en-US" dirty="0" smtClean="0">
              <a:latin typeface="+mn-lt"/>
              <a:ea typeface="MS PGothic" charset="0"/>
            </a:endParaRP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b="1" dirty="0" smtClean="0">
                <a:latin typeface="+mn-lt"/>
                <a:ea typeface="MS PGothic" charset="0"/>
              </a:rPr>
              <a:t>North</a:t>
            </a:r>
            <a:r>
              <a:rPr lang="en-US" dirty="0" smtClean="0">
                <a:latin typeface="+mn-lt"/>
                <a:ea typeface="MS PGothic" charset="0"/>
              </a:rPr>
              <a:t> </a:t>
            </a:r>
            <a:r>
              <a:rPr lang="en-US" b="1" dirty="0">
                <a:latin typeface="+mn-lt"/>
                <a:ea typeface="MS PGothic" charset="0"/>
              </a:rPr>
              <a:t>eastern region: </a:t>
            </a:r>
            <a:r>
              <a:rPr lang="en-US" dirty="0">
                <a:latin typeface="+mn-lt"/>
                <a:ea typeface="MS PGothic" charset="0"/>
              </a:rPr>
              <a:t>Scattered, not as imbalanced sex ratios, areas of social unrest, some matrilineal societies </a:t>
            </a:r>
          </a:p>
        </p:txBody>
      </p:sp>
      <p:sp>
        <p:nvSpPr>
          <p:cNvPr id="10" name="Donut 1"/>
          <p:cNvSpPr>
            <a:spLocks/>
          </p:cNvSpPr>
          <p:nvPr/>
        </p:nvSpPr>
        <p:spPr bwMode="auto">
          <a:xfrm>
            <a:off x="5016887" y="1718807"/>
            <a:ext cx="1295400" cy="1219200"/>
          </a:xfrm>
          <a:custGeom>
            <a:avLst/>
            <a:gdLst>
              <a:gd name="T0" fmla="*/ 0 w 1295059"/>
              <a:gd name="T1" fmla="*/ 609600 h 1219758"/>
              <a:gd name="T2" fmla="*/ 647701 w 1295059"/>
              <a:gd name="T3" fmla="*/ 0 h 1219758"/>
              <a:gd name="T4" fmla="*/ 1295401 w 1295059"/>
              <a:gd name="T5" fmla="*/ 609600 h 1219758"/>
              <a:gd name="T6" fmla="*/ 647701 w 1295059"/>
              <a:gd name="T7" fmla="*/ 1219200 h 1219758"/>
              <a:gd name="T8" fmla="*/ 0 w 1295059"/>
              <a:gd name="T9" fmla="*/ 609600 h 1219758"/>
              <a:gd name="T10" fmla="*/ 49633 w 1295059"/>
              <a:gd name="T11" fmla="*/ 609600 h 1219758"/>
              <a:gd name="T12" fmla="*/ 647701 w 1295059"/>
              <a:gd name="T13" fmla="*/ 1169603 h 1219758"/>
              <a:gd name="T14" fmla="*/ 1245768 w 1295059"/>
              <a:gd name="T15" fmla="*/ 609600 h 1219758"/>
              <a:gd name="T16" fmla="*/ 647701 w 1295059"/>
              <a:gd name="T17" fmla="*/ 49597 h 1219758"/>
              <a:gd name="T18" fmla="*/ 49633 w 1295059"/>
              <a:gd name="T19" fmla="*/ 609600 h 12197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95059" h="1219758">
                <a:moveTo>
                  <a:pt x="0" y="609879"/>
                </a:moveTo>
                <a:cubicBezTo>
                  <a:pt x="0" y="273052"/>
                  <a:pt x="289909" y="0"/>
                  <a:pt x="647530" y="0"/>
                </a:cubicBezTo>
                <a:cubicBezTo>
                  <a:pt x="1005151" y="0"/>
                  <a:pt x="1295060" y="273052"/>
                  <a:pt x="1295060" y="609879"/>
                </a:cubicBezTo>
                <a:cubicBezTo>
                  <a:pt x="1295060" y="946706"/>
                  <a:pt x="1005151" y="1219758"/>
                  <a:pt x="647530" y="1219758"/>
                </a:cubicBezTo>
                <a:cubicBezTo>
                  <a:pt x="289909" y="1219758"/>
                  <a:pt x="0" y="946706"/>
                  <a:pt x="0" y="609879"/>
                </a:cubicBezTo>
                <a:close/>
                <a:moveTo>
                  <a:pt x="49620" y="609879"/>
                </a:moveTo>
                <a:cubicBezTo>
                  <a:pt x="49620" y="919302"/>
                  <a:pt x="317313" y="1170138"/>
                  <a:pt x="647530" y="1170138"/>
                </a:cubicBezTo>
                <a:cubicBezTo>
                  <a:pt x="977747" y="1170138"/>
                  <a:pt x="1245440" y="919302"/>
                  <a:pt x="1245440" y="609879"/>
                </a:cubicBezTo>
                <a:cubicBezTo>
                  <a:pt x="1245440" y="300456"/>
                  <a:pt x="977747" y="49620"/>
                  <a:pt x="647530" y="49620"/>
                </a:cubicBezTo>
                <a:cubicBezTo>
                  <a:pt x="317313" y="49620"/>
                  <a:pt x="49620" y="300456"/>
                  <a:pt x="49620" y="609879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1" name="Donut 6"/>
          <p:cNvSpPr>
            <a:spLocks/>
          </p:cNvSpPr>
          <p:nvPr/>
        </p:nvSpPr>
        <p:spPr bwMode="auto">
          <a:xfrm>
            <a:off x="4482455" y="3126664"/>
            <a:ext cx="922338" cy="908050"/>
          </a:xfrm>
          <a:custGeom>
            <a:avLst/>
            <a:gdLst>
              <a:gd name="T0" fmla="*/ 0 w 922626"/>
              <a:gd name="T1" fmla="*/ 454025 h 908389"/>
              <a:gd name="T2" fmla="*/ 461169 w 922626"/>
              <a:gd name="T3" fmla="*/ 0 h 908389"/>
              <a:gd name="T4" fmla="*/ 922338 w 922626"/>
              <a:gd name="T5" fmla="*/ 454025 h 908389"/>
              <a:gd name="T6" fmla="*/ 461169 w 922626"/>
              <a:gd name="T7" fmla="*/ 908051 h 908389"/>
              <a:gd name="T8" fmla="*/ 0 w 922626"/>
              <a:gd name="T9" fmla="*/ 454025 h 908389"/>
              <a:gd name="T10" fmla="*/ 36941 w 922626"/>
              <a:gd name="T11" fmla="*/ 454025 h 908389"/>
              <a:gd name="T12" fmla="*/ 461169 w 922626"/>
              <a:gd name="T13" fmla="*/ 871111 h 908389"/>
              <a:gd name="T14" fmla="*/ 885397 w 922626"/>
              <a:gd name="T15" fmla="*/ 454025 h 908389"/>
              <a:gd name="T16" fmla="*/ 461169 w 922626"/>
              <a:gd name="T17" fmla="*/ 36940 h 908389"/>
              <a:gd name="T18" fmla="*/ 36941 w 922626"/>
              <a:gd name="T19" fmla="*/ 454025 h 9083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22626" h="908389">
                <a:moveTo>
                  <a:pt x="0" y="454195"/>
                </a:moveTo>
                <a:cubicBezTo>
                  <a:pt x="0" y="203350"/>
                  <a:pt x="206537" y="0"/>
                  <a:pt x="461313" y="0"/>
                </a:cubicBezTo>
                <a:cubicBezTo>
                  <a:pt x="716089" y="0"/>
                  <a:pt x="922626" y="203350"/>
                  <a:pt x="922626" y="454195"/>
                </a:cubicBezTo>
                <a:cubicBezTo>
                  <a:pt x="922626" y="705040"/>
                  <a:pt x="716089" y="908390"/>
                  <a:pt x="461313" y="908390"/>
                </a:cubicBezTo>
                <a:cubicBezTo>
                  <a:pt x="206537" y="908390"/>
                  <a:pt x="0" y="705040"/>
                  <a:pt x="0" y="454195"/>
                </a:cubicBezTo>
                <a:close/>
                <a:moveTo>
                  <a:pt x="36953" y="454195"/>
                </a:moveTo>
                <a:cubicBezTo>
                  <a:pt x="36953" y="684631"/>
                  <a:pt x="226945" y="871436"/>
                  <a:pt x="461313" y="871436"/>
                </a:cubicBezTo>
                <a:cubicBezTo>
                  <a:pt x="695681" y="871436"/>
                  <a:pt x="885673" y="684631"/>
                  <a:pt x="885673" y="454195"/>
                </a:cubicBezTo>
                <a:cubicBezTo>
                  <a:pt x="885673" y="223759"/>
                  <a:pt x="695681" y="36954"/>
                  <a:pt x="461313" y="36954"/>
                </a:cubicBezTo>
                <a:cubicBezTo>
                  <a:pt x="226945" y="36954"/>
                  <a:pt x="36953" y="223759"/>
                  <a:pt x="36953" y="454195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2" name="Donut 7"/>
          <p:cNvSpPr>
            <a:spLocks/>
          </p:cNvSpPr>
          <p:nvPr/>
        </p:nvSpPr>
        <p:spPr bwMode="auto">
          <a:xfrm rot="20469759">
            <a:off x="5334004" y="4285370"/>
            <a:ext cx="897742" cy="1915365"/>
          </a:xfrm>
          <a:custGeom>
            <a:avLst/>
            <a:gdLst>
              <a:gd name="T0" fmla="*/ 0 w 1113610"/>
              <a:gd name="T1" fmla="*/ 956469 h 1912586"/>
              <a:gd name="T2" fmla="*/ 556419 w 1113610"/>
              <a:gd name="T3" fmla="*/ 0 h 1912586"/>
              <a:gd name="T4" fmla="*/ 1112837 w 1113610"/>
              <a:gd name="T5" fmla="*/ 956469 h 1912586"/>
              <a:gd name="T6" fmla="*/ 556419 w 1113610"/>
              <a:gd name="T7" fmla="*/ 1912938 h 1912586"/>
              <a:gd name="T8" fmla="*/ 0 w 1113610"/>
              <a:gd name="T9" fmla="*/ 956469 h 1912586"/>
              <a:gd name="T10" fmla="*/ 45271 w 1113610"/>
              <a:gd name="T11" fmla="*/ 956469 h 1912586"/>
              <a:gd name="T12" fmla="*/ 556419 w 1113610"/>
              <a:gd name="T13" fmla="*/ 1867628 h 1912586"/>
              <a:gd name="T14" fmla="*/ 1067566 w 1113610"/>
              <a:gd name="T15" fmla="*/ 956469 h 1912586"/>
              <a:gd name="T16" fmla="*/ 556419 w 1113610"/>
              <a:gd name="T17" fmla="*/ 45310 h 1912586"/>
              <a:gd name="T18" fmla="*/ 45271 w 1113610"/>
              <a:gd name="T19" fmla="*/ 956469 h 19125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13610" h="1912586">
                <a:moveTo>
                  <a:pt x="0" y="956293"/>
                </a:moveTo>
                <a:cubicBezTo>
                  <a:pt x="0" y="428147"/>
                  <a:pt x="249290" y="0"/>
                  <a:pt x="556805" y="0"/>
                </a:cubicBezTo>
                <a:cubicBezTo>
                  <a:pt x="864320" y="0"/>
                  <a:pt x="1113610" y="428147"/>
                  <a:pt x="1113610" y="956293"/>
                </a:cubicBezTo>
                <a:cubicBezTo>
                  <a:pt x="1113610" y="1484439"/>
                  <a:pt x="864320" y="1912586"/>
                  <a:pt x="556805" y="1912586"/>
                </a:cubicBezTo>
                <a:cubicBezTo>
                  <a:pt x="249290" y="1912586"/>
                  <a:pt x="0" y="1484439"/>
                  <a:pt x="0" y="956293"/>
                </a:cubicBezTo>
                <a:close/>
                <a:moveTo>
                  <a:pt x="45302" y="956293"/>
                </a:moveTo>
                <a:cubicBezTo>
                  <a:pt x="45302" y="1459419"/>
                  <a:pt x="274310" y="1867284"/>
                  <a:pt x="556805" y="1867284"/>
                </a:cubicBezTo>
                <a:cubicBezTo>
                  <a:pt x="839300" y="1867284"/>
                  <a:pt x="1068308" y="1459419"/>
                  <a:pt x="1068308" y="956293"/>
                </a:cubicBezTo>
                <a:cubicBezTo>
                  <a:pt x="1068308" y="453167"/>
                  <a:pt x="839300" y="45302"/>
                  <a:pt x="556805" y="45302"/>
                </a:cubicBezTo>
                <a:cubicBezTo>
                  <a:pt x="274310" y="45302"/>
                  <a:pt x="45302" y="453167"/>
                  <a:pt x="45302" y="956293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3" name="Donut 8"/>
          <p:cNvSpPr>
            <a:spLocks/>
          </p:cNvSpPr>
          <p:nvPr/>
        </p:nvSpPr>
        <p:spPr bwMode="auto">
          <a:xfrm>
            <a:off x="7674233" y="2311583"/>
            <a:ext cx="1379538" cy="1482725"/>
          </a:xfrm>
          <a:custGeom>
            <a:avLst/>
            <a:gdLst>
              <a:gd name="T0" fmla="*/ 0 w 1379067"/>
              <a:gd name="T1" fmla="*/ 741363 h 1483829"/>
              <a:gd name="T2" fmla="*/ 689770 w 1379067"/>
              <a:gd name="T3" fmla="*/ 0 h 1483829"/>
              <a:gd name="T4" fmla="*/ 1379539 w 1379067"/>
              <a:gd name="T5" fmla="*/ 741363 h 1483829"/>
              <a:gd name="T6" fmla="*/ 689770 w 1379067"/>
              <a:gd name="T7" fmla="*/ 1482726 h 1483829"/>
              <a:gd name="T8" fmla="*/ 0 w 1379067"/>
              <a:gd name="T9" fmla="*/ 741363 h 1483829"/>
              <a:gd name="T10" fmla="*/ 56119 w 1379067"/>
              <a:gd name="T11" fmla="*/ 741363 h 1483829"/>
              <a:gd name="T12" fmla="*/ 689768 w 1379067"/>
              <a:gd name="T13" fmla="*/ 1426667 h 1483829"/>
              <a:gd name="T14" fmla="*/ 1323418 w 1379067"/>
              <a:gd name="T15" fmla="*/ 741363 h 1483829"/>
              <a:gd name="T16" fmla="*/ 689768 w 1379067"/>
              <a:gd name="T17" fmla="*/ 56059 h 1483829"/>
              <a:gd name="T18" fmla="*/ 56119 w 1379067"/>
              <a:gd name="T19" fmla="*/ 741363 h 14838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79067" h="1483829">
                <a:moveTo>
                  <a:pt x="0" y="741915"/>
                </a:moveTo>
                <a:cubicBezTo>
                  <a:pt x="0" y="332167"/>
                  <a:pt x="308715" y="0"/>
                  <a:pt x="689534" y="0"/>
                </a:cubicBezTo>
                <a:cubicBezTo>
                  <a:pt x="1070353" y="0"/>
                  <a:pt x="1379068" y="332167"/>
                  <a:pt x="1379068" y="741915"/>
                </a:cubicBezTo>
                <a:cubicBezTo>
                  <a:pt x="1379068" y="1151663"/>
                  <a:pt x="1070353" y="1483830"/>
                  <a:pt x="689534" y="1483830"/>
                </a:cubicBezTo>
                <a:cubicBezTo>
                  <a:pt x="308715" y="1483830"/>
                  <a:pt x="0" y="1151663"/>
                  <a:pt x="0" y="741915"/>
                </a:cubicBezTo>
                <a:close/>
                <a:moveTo>
                  <a:pt x="56100" y="741915"/>
                </a:moveTo>
                <a:cubicBezTo>
                  <a:pt x="56100" y="1120680"/>
                  <a:pt x="339698" y="1427729"/>
                  <a:pt x="689533" y="1427729"/>
                </a:cubicBezTo>
                <a:cubicBezTo>
                  <a:pt x="1039368" y="1427729"/>
                  <a:pt x="1322966" y="1120680"/>
                  <a:pt x="1322966" y="741915"/>
                </a:cubicBezTo>
                <a:cubicBezTo>
                  <a:pt x="1322966" y="363150"/>
                  <a:pt x="1039368" y="56101"/>
                  <a:pt x="689533" y="56101"/>
                </a:cubicBezTo>
                <a:cubicBezTo>
                  <a:pt x="339698" y="56101"/>
                  <a:pt x="56100" y="363150"/>
                  <a:pt x="56100" y="741915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27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31756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access to abortion improve the situation for those girls that are born?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601788"/>
            <a:ext cx="8482012" cy="525621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authors have argued that access to pre-natal sex determination and abortion should allow those girls that are born to be more “wanted” </a:t>
            </a:r>
            <a:endParaRPr lang="en-US" dirty="0" smtClean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herefore </a:t>
            </a:r>
            <a:r>
              <a:rPr lang="en-US" dirty="0">
                <a:latin typeface="+mn-lt"/>
              </a:rPr>
              <a:t>excess girl-child mortality would decrease with increasing sex-selective abortion. 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Evidence of this effect has been found by </a:t>
            </a:r>
            <a:r>
              <a:rPr lang="en-US" dirty="0" err="1" smtClean="0">
                <a:latin typeface="+mn-lt"/>
              </a:rPr>
              <a:t>Sudha</a:t>
            </a:r>
            <a:r>
              <a:rPr lang="en-US" dirty="0" smtClean="0">
                <a:latin typeface="+mn-lt"/>
              </a:rPr>
              <a:t> and </a:t>
            </a:r>
            <a:r>
              <a:rPr lang="en-US" dirty="0" err="1" smtClean="0">
                <a:latin typeface="+mn-lt"/>
              </a:rPr>
              <a:t>Rajan</a:t>
            </a:r>
            <a:r>
              <a:rPr lang="en-US" dirty="0" smtClean="0">
                <a:latin typeface="+mn-lt"/>
              </a:rPr>
              <a:t>, 2003 </a:t>
            </a:r>
          </a:p>
          <a:p>
            <a:r>
              <a:rPr lang="en-US" dirty="0" smtClean="0">
                <a:latin typeface="+mn-lt"/>
              </a:rPr>
              <a:t>Others </a:t>
            </a:r>
            <a:r>
              <a:rPr lang="en-US" dirty="0">
                <a:latin typeface="+mn-lt"/>
              </a:rPr>
              <a:t>have argued that sex-selective abortion and girl-child neglect are additive, or even re-enforce and strengthen each other, and that </a:t>
            </a:r>
            <a:r>
              <a:rPr lang="en-US" dirty="0" err="1">
                <a:latin typeface="+mn-lt"/>
              </a:rPr>
              <a:t>additivity</a:t>
            </a:r>
            <a:r>
              <a:rPr lang="en-US" dirty="0">
                <a:latin typeface="+mn-lt"/>
              </a:rPr>
              <a:t> has lead to further imbalanced sex ratios in parts of Asia in recent years (</a:t>
            </a:r>
            <a:r>
              <a:rPr lang="en-US" dirty="0" err="1">
                <a:latin typeface="+mn-lt"/>
              </a:rPr>
              <a:t>Goodkind</a:t>
            </a:r>
            <a:r>
              <a:rPr lang="en-US" dirty="0">
                <a:latin typeface="+mn-lt"/>
              </a:rPr>
              <a:t>, 1996)</a:t>
            </a:r>
            <a:r>
              <a:rPr lang="en-US" dirty="0" smtClean="0"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7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Results: Is there a trade-off?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204788" y="1236663"/>
            <a:ext cx="8482012" cy="34313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n-lt"/>
                <a:ea typeface="MS PGothic" charset="0"/>
              </a:rPr>
              <a:t>Quartiles of child mortality rates for males and females were regressed on % of the imbalance due to pre-birth events, controlling for child sex ratio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  <a:ea typeface="MS PGothic" charset="0"/>
              </a:rPr>
              <a:t>2001: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sz="1900" dirty="0">
                <a:latin typeface="+mn-lt"/>
                <a:ea typeface="MS PGothic" charset="0"/>
              </a:rPr>
              <a:t>Higher male child mortality associated with greater % of imbalance from sex-selective abortion</a:t>
            </a:r>
          </a:p>
          <a:p>
            <a:pPr lvl="1">
              <a:lnSpc>
                <a:spcPct val="100000"/>
              </a:lnSpc>
              <a:buFont typeface="Wingdings" charset="2"/>
              <a:buChar char="§"/>
            </a:pPr>
            <a:r>
              <a:rPr lang="en-US" sz="1900" dirty="0">
                <a:latin typeface="+mn-lt"/>
                <a:ea typeface="MS PGothic" charset="0"/>
              </a:rPr>
              <a:t>Higher female child mortality associated with lower % of imbalance from sex-selective abortion</a:t>
            </a:r>
          </a:p>
          <a:p>
            <a:pPr>
              <a:lnSpc>
                <a:spcPct val="100000"/>
              </a:lnSpc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2011</a:t>
            </a:r>
            <a:r>
              <a:rPr lang="en-US" dirty="0" smtClean="0">
                <a:latin typeface="+mn-lt"/>
                <a:ea typeface="MS PGothic" charset="0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US" sz="1900" dirty="0" smtClean="0">
                <a:latin typeface="+mn-lt"/>
                <a:ea typeface="MS PGothic" charset="0"/>
              </a:rPr>
              <a:t>No relationship </a:t>
            </a:r>
            <a:endParaRPr lang="en-US" sz="1900" dirty="0">
              <a:latin typeface="+mn-lt"/>
              <a:ea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2" y="4613475"/>
            <a:ext cx="9116618" cy="15632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32F40-3B8A-6848-880F-D6949BBEEB9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5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8230" y="396633"/>
            <a:ext cx="8089900" cy="104797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kern="1200" cap="none" spc="0" baseline="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>
                <a:ea typeface="MS PGothic" charset="0"/>
              </a:rPr>
              <a:t>Child sex ratios in India have become increasingly imbalanced </a:t>
            </a:r>
            <a:endParaRPr lang="en-US" dirty="0">
              <a:ea typeface="MS P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15" y="2318717"/>
            <a:ext cx="5757096" cy="372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2477" y="1236663"/>
            <a:ext cx="8685212" cy="2870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52049"/>
                </a:solidFill>
                <a:latin typeface="+mn-lt"/>
                <a:ea typeface="ＭＳ Ｐゴシック" charset="0"/>
                <a:cs typeface="ＭＳ Ｐゴシック" charset="0"/>
              </a:rPr>
              <a:t>   Child sex ratios (</a:t>
            </a:r>
            <a:r>
              <a:rPr lang="en-US" dirty="0">
                <a:solidFill>
                  <a:srgbClr val="052049"/>
                </a:solidFill>
                <a:latin typeface="+mn-lt"/>
                <a:ea typeface="ＭＳ Ｐゴシック" charset="0"/>
                <a:cs typeface="ＭＳ Ｐゴシック" charset="0"/>
              </a:rPr>
              <a:t>girls per </a:t>
            </a:r>
            <a:r>
              <a:rPr lang="en-US" dirty="0" smtClean="0">
                <a:solidFill>
                  <a:srgbClr val="052049"/>
                </a:solidFill>
                <a:latin typeface="+mn-lt"/>
                <a:ea typeface="ＭＳ Ｐゴシック" charset="0"/>
                <a:cs typeface="ＭＳ Ｐゴシック" charset="0"/>
              </a:rPr>
              <a:t>boys 5 and under)</a:t>
            </a:r>
            <a:endParaRPr lang="en-US" dirty="0">
              <a:solidFill>
                <a:srgbClr val="052049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lvl="1" eaLnBrk="1" hangingPunct="1"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52049"/>
                </a:solidFill>
                <a:latin typeface="+mn-lt"/>
                <a:ea typeface="ＭＳ Ｐゴシック" charset="0"/>
              </a:rPr>
              <a:t>945/1000 in 1991 </a:t>
            </a:r>
          </a:p>
          <a:p>
            <a:pPr lvl="1" eaLnBrk="1" hangingPunct="1"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52049"/>
                </a:solidFill>
                <a:latin typeface="+mn-lt"/>
                <a:ea typeface="ＭＳ Ｐゴシック" charset="0"/>
              </a:rPr>
              <a:t>927/1000 in 2001 </a:t>
            </a:r>
          </a:p>
          <a:p>
            <a:pPr lvl="1" eaLnBrk="1" hangingPunct="1"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52049"/>
                </a:solidFill>
                <a:latin typeface="+mn-lt"/>
                <a:ea typeface="ＭＳ Ｐゴシック" charset="0"/>
              </a:rPr>
              <a:t>914/1000 in 2011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dirty="0">
              <a:solidFill>
                <a:srgbClr val="052049"/>
              </a:solidFill>
              <a:ea typeface="ＭＳ Ｐゴシック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608" y="3834070"/>
            <a:ext cx="229082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100" dirty="0" smtClean="0">
                <a:solidFill>
                  <a:srgbClr val="052049"/>
                </a:solidFill>
              </a:rPr>
              <a:t>Geographic heterogeneity in the extent of imbalance in the child sex ratio</a:t>
            </a:r>
            <a:endParaRPr lang="en-US" sz="2100" dirty="0">
              <a:solidFill>
                <a:srgbClr val="052049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32275" y="6415778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/>
              <a:pPr/>
              <a:t>3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860898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Decomposition: Conclusions</a:t>
            </a:r>
            <a:endParaRPr lang="en-US" dirty="0">
              <a:ea typeface="MS P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Most of the cause of imbalanced child sex ratios is from sex-selective abortion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Most of the improvement is from less sex-selective abortion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In those districts that are equalizing, it is </a:t>
            </a:r>
            <a:r>
              <a:rPr lang="en-US" dirty="0" smtClean="0">
                <a:latin typeface="+mn-lt"/>
                <a:ea typeface="MS PGothic" charset="0"/>
              </a:rPr>
              <a:t>happening </a:t>
            </a:r>
            <a:r>
              <a:rPr lang="en-US" dirty="0">
                <a:latin typeface="+mn-lt"/>
                <a:ea typeface="MS PGothic" charset="0"/>
              </a:rPr>
              <a:t>in both rural and urban </a:t>
            </a:r>
            <a:r>
              <a:rPr lang="en-US" dirty="0" smtClean="0">
                <a:latin typeface="+mn-lt"/>
                <a:ea typeface="MS PGothic" charset="0"/>
              </a:rPr>
              <a:t>areas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Slightly </a:t>
            </a:r>
            <a:r>
              <a:rPr lang="en-US" dirty="0">
                <a:latin typeface="+mn-lt"/>
                <a:ea typeface="MS PGothic" charset="0"/>
              </a:rPr>
              <a:t>more in urban </a:t>
            </a:r>
            <a:r>
              <a:rPr lang="en-US" dirty="0" smtClean="0">
                <a:latin typeface="+mn-lt"/>
                <a:ea typeface="MS PGothic" charset="0"/>
              </a:rPr>
              <a:t>areas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Evidence that female children in urban areas are doing worse, compared to males, in 2011 compared to 2001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Distinct clusters of equalization: north, west, south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Seems </a:t>
            </a:r>
            <a:r>
              <a:rPr lang="en-US" dirty="0">
                <a:latin typeface="+mn-lt"/>
                <a:ea typeface="MS PGothic" charset="0"/>
              </a:rPr>
              <a:t>that equalization is </a:t>
            </a:r>
            <a:r>
              <a:rPr lang="en-US" dirty="0" smtClean="0">
                <a:latin typeface="+mn-lt"/>
                <a:ea typeface="MS PGothic" charset="0"/>
              </a:rPr>
              <a:t>grouped around </a:t>
            </a:r>
            <a:r>
              <a:rPr lang="en-US" dirty="0">
                <a:latin typeface="+mn-lt"/>
                <a:ea typeface="MS PGothic" charset="0"/>
              </a:rPr>
              <a:t>urban </a:t>
            </a:r>
            <a:r>
              <a:rPr lang="en-US" dirty="0" smtClean="0">
                <a:latin typeface="+mn-lt"/>
                <a:ea typeface="MS PGothic" charset="0"/>
              </a:rPr>
              <a:t>centers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Perhaps evidence of social contagion?</a:t>
            </a:r>
            <a:endParaRPr lang="en-US" dirty="0">
              <a:latin typeface="+mn-lt"/>
              <a:ea typeface="MS PGothic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30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6153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50524" y="1545288"/>
            <a:ext cx="7772400" cy="22183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600" b="0" kern="1200" cap="none" spc="0" baseline="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052049"/>
                </a:solidFill>
                <a:ea typeface="MS PGothic" charset="0"/>
              </a:rPr>
              <a:t>Why are sex ratios beginning to even out in India?</a:t>
            </a:r>
            <a:br>
              <a:rPr lang="en-US" dirty="0" smtClean="0">
                <a:solidFill>
                  <a:srgbClr val="052049"/>
                </a:solidFill>
                <a:ea typeface="MS PGothic" charset="0"/>
              </a:rPr>
            </a:br>
            <a:r>
              <a:rPr lang="en-US" dirty="0" smtClean="0">
                <a:solidFill>
                  <a:srgbClr val="052049"/>
                </a:solidFill>
                <a:ea typeface="MS PGothic" charset="0"/>
              </a:rPr>
              <a:t>A test of supply- and demand-side factors influencing son preference</a:t>
            </a:r>
            <a:br>
              <a:rPr lang="en-US" dirty="0" smtClean="0">
                <a:solidFill>
                  <a:srgbClr val="052049"/>
                </a:solidFill>
                <a:ea typeface="MS PGothic" charset="0"/>
              </a:rPr>
            </a:br>
            <a:endParaRPr lang="en-US" sz="1800" i="1" dirty="0">
              <a:solidFill>
                <a:srgbClr val="052049"/>
              </a:solidFill>
              <a:ea typeface="MS PGothic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 bwMode="auto">
          <a:xfrm>
            <a:off x="695976" y="4502150"/>
            <a:ext cx="64008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en-US" sz="2000" i="1" dirty="0">
              <a:solidFill>
                <a:srgbClr val="052049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31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8724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32</a:t>
            </a:fld>
            <a:endParaRPr lang="en-US" sz="1100" dirty="0">
              <a:latin typeface="+mn-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08350" y="5867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Data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88" y="1389063"/>
            <a:ext cx="8482012" cy="48354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n-lt"/>
                <a:ea typeface="MS PGothic" charset="0"/>
              </a:rPr>
              <a:t>National Family Health Survey 2005-06 data</a:t>
            </a:r>
          </a:p>
          <a:p>
            <a:pPr lvl="1"/>
            <a:r>
              <a:rPr lang="en-US" sz="1700" dirty="0">
                <a:latin typeface="+mn-lt"/>
                <a:ea typeface="MS PGothic" charset="0"/>
              </a:rPr>
              <a:t>Household survey, individual-level </a:t>
            </a:r>
            <a:r>
              <a:rPr lang="en-US" sz="1700" dirty="0" smtClean="0">
                <a:latin typeface="+mn-lt"/>
                <a:ea typeface="MS PGothic" charset="0"/>
              </a:rPr>
              <a:t>data</a:t>
            </a:r>
            <a:endParaRPr lang="en-US" sz="1700" dirty="0">
              <a:latin typeface="+mn-lt"/>
              <a:ea typeface="MS PGothic" charset="0"/>
            </a:endParaRPr>
          </a:p>
          <a:p>
            <a:r>
              <a:rPr lang="en-US" dirty="0" smtClean="0">
                <a:latin typeface="+mn-lt"/>
                <a:ea typeface="MS PGothic" charset="0"/>
              </a:rPr>
              <a:t>Variables</a:t>
            </a:r>
            <a:r>
              <a:rPr lang="en-US" dirty="0">
                <a:latin typeface="+mn-lt"/>
                <a:ea typeface="MS PGothic" charset="0"/>
              </a:rPr>
              <a:t>: 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latin typeface="+mn-lt"/>
                <a:ea typeface="MS PGothic" charset="0"/>
              </a:rPr>
              <a:t>Dependent: </a:t>
            </a:r>
          </a:p>
          <a:p>
            <a:pPr lvl="2">
              <a:buFont typeface="Wingdings" charset="2"/>
              <a:buChar char="§"/>
            </a:pPr>
            <a:r>
              <a:rPr lang="en-US" sz="1600" dirty="0">
                <a:latin typeface="+mn-lt"/>
                <a:ea typeface="MS PGothic" charset="0"/>
              </a:rPr>
              <a:t>Probability of having a boy </a:t>
            </a:r>
            <a:r>
              <a:rPr lang="en-US" sz="1600" dirty="0" smtClean="0">
                <a:latin typeface="+mn-lt"/>
                <a:ea typeface="MS PGothic" charset="0"/>
              </a:rPr>
              <a:t>(Model 1, individual level)</a:t>
            </a:r>
            <a:endParaRPr lang="en-US" sz="1600" dirty="0">
              <a:latin typeface="+mn-lt"/>
              <a:ea typeface="MS PGothic" charset="0"/>
            </a:endParaRPr>
          </a:p>
          <a:p>
            <a:pPr lvl="2">
              <a:buFont typeface="Wingdings" charset="2"/>
              <a:buChar char="§"/>
            </a:pPr>
            <a:r>
              <a:rPr lang="en-US" sz="1600" dirty="0">
                <a:latin typeface="+mn-lt"/>
                <a:ea typeface="MS PGothic" charset="0"/>
              </a:rPr>
              <a:t>Community level child sex </a:t>
            </a:r>
            <a:r>
              <a:rPr lang="en-US" sz="1600" dirty="0" smtClean="0">
                <a:latin typeface="+mn-lt"/>
                <a:ea typeface="MS PGothic" charset="0"/>
              </a:rPr>
              <a:t>ratio (Model 2, community level)</a:t>
            </a:r>
            <a:endParaRPr lang="en-US" sz="1600" dirty="0">
              <a:latin typeface="+mn-lt"/>
              <a:ea typeface="MS PGothic" charset="0"/>
            </a:endParaRPr>
          </a:p>
          <a:p>
            <a:pPr lvl="1">
              <a:buFont typeface="Wingdings" charset="2"/>
              <a:buChar char="§"/>
            </a:pPr>
            <a:r>
              <a:rPr lang="en-US" dirty="0" smtClean="0">
                <a:latin typeface="+mn-lt"/>
                <a:ea typeface="MS PGothic" charset="0"/>
              </a:rPr>
              <a:t>Independent (at both individual and community</a:t>
            </a:r>
            <a:r>
              <a:rPr lang="en-US" dirty="0">
                <a:latin typeface="+mn-lt"/>
                <a:ea typeface="MS PGothic" charset="0"/>
              </a:rPr>
              <a:t> </a:t>
            </a:r>
            <a:r>
              <a:rPr lang="en-US" dirty="0" smtClean="0">
                <a:latin typeface="+mn-lt"/>
                <a:ea typeface="MS PGothic" charset="0"/>
              </a:rPr>
              <a:t>level): </a:t>
            </a:r>
            <a:endParaRPr lang="en-US" dirty="0">
              <a:latin typeface="+mn-lt"/>
              <a:ea typeface="MS PGothic" charset="0"/>
            </a:endParaRP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Marriage: </a:t>
            </a:r>
            <a:r>
              <a:rPr lang="en-US" sz="1700" dirty="0" smtClean="0">
                <a:latin typeface="+mn-lt"/>
                <a:ea typeface="MS PGothic" charset="0"/>
              </a:rPr>
              <a:t>marriage age gap </a:t>
            </a:r>
            <a:endParaRPr lang="en-US" sz="1700" dirty="0">
              <a:latin typeface="+mn-lt"/>
              <a:ea typeface="MS PGothic" charset="0"/>
            </a:endParaRP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Labor: % of women in the labor force and in professional occupations </a:t>
            </a:r>
          </a:p>
          <a:p>
            <a:pPr lvl="2">
              <a:buFont typeface="Wingdings" charset="2"/>
              <a:buChar char="§"/>
            </a:pPr>
            <a:r>
              <a:rPr lang="en-US" sz="1700" dirty="0">
                <a:latin typeface="+mn-lt"/>
                <a:ea typeface="MS PGothic" charset="0"/>
              </a:rPr>
              <a:t>Social norms: % watch TV frequently, acceptability of wife beating </a:t>
            </a:r>
          </a:p>
          <a:p>
            <a:pPr lvl="2">
              <a:buFont typeface="Wingdings" charset="2"/>
              <a:buChar char="§"/>
            </a:pPr>
            <a:r>
              <a:rPr lang="en-US" sz="1700" dirty="0" smtClean="0">
                <a:latin typeface="+mn-lt"/>
                <a:ea typeface="MS PGothic" charset="0"/>
              </a:rPr>
              <a:t>Access to sex-selective technology: access to a doctor/nurse at delivery or antenatal care</a:t>
            </a:r>
          </a:p>
          <a:p>
            <a:pPr lvl="2">
              <a:buFont typeface="Wingdings" charset="2"/>
              <a:buChar char="§"/>
            </a:pPr>
            <a:r>
              <a:rPr lang="en-US" sz="1700" dirty="0" smtClean="0">
                <a:latin typeface="+mn-lt"/>
                <a:ea typeface="MS PGothic" charset="0"/>
              </a:rPr>
              <a:t>Demographic </a:t>
            </a:r>
            <a:r>
              <a:rPr lang="en-US" sz="1700" dirty="0">
                <a:latin typeface="+mn-lt"/>
                <a:ea typeface="MS PGothic" charset="0"/>
              </a:rPr>
              <a:t>(age, education, religion, etc.)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279" y="141144"/>
            <a:ext cx="3551830" cy="281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26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33</a:t>
            </a:fld>
            <a:endParaRPr lang="en-US" sz="1100">
              <a:latin typeface="+mn-lt"/>
            </a:endParaRPr>
          </a:p>
        </p:txBody>
      </p: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/>
              <a:t>An individual woman’s odds of having a </a:t>
            </a:r>
            <a:r>
              <a:rPr lang="en-US" dirty="0" smtClean="0"/>
              <a:t>boy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50561"/>
            <a:ext cx="9061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Controlling for women’s education, any labor market participation (</a:t>
            </a:r>
            <a:r>
              <a:rPr lang="en-US" sz="1200" dirty="0">
                <a:latin typeface="+mj-lt"/>
              </a:rPr>
              <a:t>individual and community </a:t>
            </a:r>
            <a:r>
              <a:rPr lang="en-US" sz="1200" dirty="0" smtClean="0">
                <a:latin typeface="+mj-lt"/>
              </a:rPr>
              <a:t>%), advanced labor market participation </a:t>
            </a:r>
            <a:r>
              <a:rPr lang="en-US" sz="1200" dirty="0">
                <a:latin typeface="+mj-lt"/>
              </a:rPr>
              <a:t>(individual and community </a:t>
            </a:r>
            <a:r>
              <a:rPr lang="en-US" sz="1200" dirty="0" smtClean="0">
                <a:latin typeface="+mj-lt"/>
              </a:rPr>
              <a:t>%), wealth index, Hindu/other </a:t>
            </a:r>
            <a:r>
              <a:rPr lang="en-US" sz="1200" dirty="0">
                <a:latin typeface="+mj-lt"/>
              </a:rPr>
              <a:t>(individual and community </a:t>
            </a:r>
            <a:r>
              <a:rPr lang="en-US" sz="1200" dirty="0" smtClean="0">
                <a:latin typeface="+mj-lt"/>
              </a:rPr>
              <a:t>%), State dummy, age gap between husband and wife </a:t>
            </a:r>
            <a:r>
              <a:rPr lang="en-US" sz="1200" dirty="0">
                <a:latin typeface="+mj-lt"/>
              </a:rPr>
              <a:t>(individual and community %</a:t>
            </a:r>
            <a:r>
              <a:rPr lang="en-US" sz="1200" dirty="0" smtClean="0">
                <a:latin typeface="+mj-lt"/>
              </a:rPr>
              <a:t>, watches TV frequently (individual and community %), wife beating score </a:t>
            </a:r>
            <a:r>
              <a:rPr lang="en-US" sz="1200" dirty="0">
                <a:latin typeface="+mj-lt"/>
              </a:rPr>
              <a:t>(individual and community </a:t>
            </a:r>
            <a:r>
              <a:rPr lang="en-US" sz="1200" dirty="0" smtClean="0">
                <a:latin typeface="+mj-lt"/>
              </a:rPr>
              <a:t>%), mean ideal number of boys/girls, percent watch TV frequently, (</a:t>
            </a:r>
            <a:r>
              <a:rPr lang="en-US" sz="1200" dirty="0">
                <a:latin typeface="+mj-lt"/>
              </a:rPr>
              <a:t>individual and community </a:t>
            </a:r>
            <a:r>
              <a:rPr lang="en-US" sz="1200" dirty="0" smtClean="0">
                <a:latin typeface="+mj-lt"/>
              </a:rPr>
              <a:t>%), percent delivery with doctor/nurse (</a:t>
            </a:r>
            <a:r>
              <a:rPr lang="en-US" sz="1200" dirty="0">
                <a:latin typeface="+mj-lt"/>
              </a:rPr>
              <a:t>individual and community </a:t>
            </a:r>
            <a:r>
              <a:rPr lang="en-US" sz="1200" dirty="0" smtClean="0">
                <a:latin typeface="+mj-lt"/>
              </a:rPr>
              <a:t>%), percent see doctor/nurse for ANC </a:t>
            </a:r>
            <a:r>
              <a:rPr lang="en-US" sz="1200" dirty="0">
                <a:latin typeface="+mj-lt"/>
              </a:rPr>
              <a:t>(individual and community </a:t>
            </a:r>
            <a:r>
              <a:rPr lang="en-US" sz="1200" dirty="0" smtClean="0">
                <a:latin typeface="+mj-lt"/>
              </a:rPr>
              <a:t>%)</a:t>
            </a:r>
            <a:endParaRPr lang="en-US" sz="12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7456" r="62370"/>
          <a:stretch/>
        </p:blipFill>
        <p:spPr>
          <a:xfrm>
            <a:off x="0" y="5131328"/>
            <a:ext cx="2128260" cy="218639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38815" y="1175835"/>
            <a:ext cx="8089901" cy="407989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smtClean="0">
                <a:latin typeface="+mn-lt"/>
              </a:rPr>
              <a:t>Increased the odds of having a boy: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+mn-lt"/>
              </a:rPr>
              <a:t>A more even </a:t>
            </a:r>
            <a:r>
              <a:rPr lang="en-US" dirty="0">
                <a:latin typeface="+mn-lt"/>
              </a:rPr>
              <a:t>sex ratio in children under 10, 2003* (OR=</a:t>
            </a:r>
            <a:r>
              <a:rPr lang="en-US" dirty="0" smtClean="0">
                <a:latin typeface="+mn-lt"/>
              </a:rPr>
              <a:t>1.33)</a:t>
            </a:r>
            <a:endParaRPr lang="en-US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+mn-lt"/>
              </a:rPr>
              <a:t>Higher percent of women in the community who saw a doctor or nurse for delivery*** (</a:t>
            </a:r>
            <a:r>
              <a:rPr lang="en-US" dirty="0" smtClean="0">
                <a:latin typeface="+mn-lt"/>
              </a:rPr>
              <a:t>2.77)</a:t>
            </a:r>
            <a:endParaRPr lang="en-US" dirty="0">
              <a:latin typeface="+mn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b="1" dirty="0" smtClean="0">
                <a:latin typeface="+mn-lt"/>
              </a:rPr>
              <a:t>Decreased the odds of having a boy: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n-lt"/>
              </a:rPr>
              <a:t>Higher percent of women in the community who saw a doctor or nurse for ANC*** (0.49)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+mn-lt"/>
              </a:rPr>
              <a:t>Higher </a:t>
            </a:r>
            <a:r>
              <a:rPr lang="en-US" dirty="0">
                <a:latin typeface="+mn-lt"/>
              </a:rPr>
              <a:t>percent of women in the community in advanced labor force occupations*** (</a:t>
            </a:r>
            <a:r>
              <a:rPr lang="en-US" dirty="0" smtClean="0">
                <a:latin typeface="+mn-lt"/>
              </a:rPr>
              <a:t>0.23)</a:t>
            </a:r>
            <a:endParaRPr lang="en-US" dirty="0">
              <a:latin typeface="+mn-lt"/>
            </a:endParaRPr>
          </a:p>
          <a:p>
            <a:pPr>
              <a:lnSpc>
                <a:spcPct val="11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88218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/>
              <a:t>Factors associated with the stratum-level sex ratio in children under 10 in 2006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607" y="5306411"/>
            <a:ext cx="852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Controlling for community-level: age gap between husbands and wives, wealth index, wife beating score, mean ideal number of boys/girls, percent watch TV frequently, percent delivery with doctor/nurse, percent see doctor/nurse for ANC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7456" r="62370"/>
          <a:stretch/>
        </p:blipFill>
        <p:spPr>
          <a:xfrm>
            <a:off x="150157" y="5029133"/>
            <a:ext cx="2128260" cy="218639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n-lt"/>
              </a:rPr>
              <a:t>Increased the stratum-level child sex ratio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Higher percent of women in the community in advanced labor force occupations*** (</a:t>
            </a:r>
            <a:r>
              <a:rPr lang="en-US" dirty="0" smtClean="0">
                <a:latin typeface="+mn-lt"/>
              </a:rPr>
              <a:t>0.92)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86023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35</a:t>
            </a:fld>
            <a:endParaRPr lang="en-US" sz="1100">
              <a:latin typeface="+mn-lt"/>
            </a:endParaRPr>
          </a:p>
        </p:txBody>
      </p: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808350" y="586758"/>
            <a:ext cx="8089900" cy="563231"/>
          </a:xfrm>
        </p:spPr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810189" y="1707816"/>
            <a:ext cx="8089901" cy="1661993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Some weak evidence that lagged community-level child sex ratio is associated with an individual’s probability of having a boy</a:t>
            </a:r>
          </a:p>
          <a:p>
            <a:r>
              <a:rPr lang="en-US" dirty="0" smtClean="0">
                <a:latin typeface="+mn-lt"/>
              </a:rPr>
              <a:t>Women’s labor force opportunities in high level professions seems to be associated with both an </a:t>
            </a:r>
            <a:r>
              <a:rPr lang="en-US" dirty="0">
                <a:latin typeface="+mn-lt"/>
              </a:rPr>
              <a:t>individual’s probability of having a </a:t>
            </a:r>
            <a:r>
              <a:rPr lang="en-US" dirty="0" smtClean="0">
                <a:latin typeface="+mn-lt"/>
              </a:rPr>
              <a:t>boy (reduces the odds) and community level child sex ratio </a:t>
            </a:r>
          </a:p>
          <a:p>
            <a:r>
              <a:rPr lang="en-US" dirty="0" smtClean="0">
                <a:latin typeface="+mn-lt"/>
              </a:rPr>
              <a:t>Community level access to providers seems to be important, not sure of direction</a:t>
            </a:r>
          </a:p>
          <a:p>
            <a:pPr marL="168275" lvl="1" indent="-168275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52049"/>
                </a:solidFill>
                <a:latin typeface="+mn-lt"/>
                <a:ea typeface="MS PGothic" charset="0"/>
              </a:rPr>
              <a:t>Other </a:t>
            </a:r>
            <a:r>
              <a:rPr lang="en-US" dirty="0">
                <a:solidFill>
                  <a:srgbClr val="052049"/>
                </a:solidFill>
                <a:latin typeface="+mn-lt"/>
                <a:ea typeface="MS PGothic" charset="0"/>
              </a:rPr>
              <a:t>ways of measuring marriage, labor, norms and access to technology should also be explored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097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r>
              <a:rPr lang="en-US" dirty="0">
                <a:ea typeface="MS PGothic" charset="0"/>
              </a:rPr>
              <a:t>Further </a:t>
            </a:r>
            <a:r>
              <a:rPr lang="en-US" dirty="0" smtClean="0">
                <a:ea typeface="MS PGothic" charset="0"/>
              </a:rPr>
              <a:t>research</a:t>
            </a:r>
            <a:endParaRPr lang="en-US" dirty="0">
              <a:ea typeface="MS PGothic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4788" y="1236662"/>
            <a:ext cx="8731962" cy="520223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MS PGothic" charset="0"/>
              </a:rPr>
              <a:t>Don’t know yet if the equalizing districts will continue to equalize in the future</a:t>
            </a:r>
          </a:p>
          <a:p>
            <a:r>
              <a:rPr lang="en-US" sz="2400" dirty="0">
                <a:latin typeface="+mn-lt"/>
                <a:ea typeface="MS PGothic" charset="0"/>
              </a:rPr>
              <a:t>Other potential drivers could be associated with changes in son </a:t>
            </a:r>
            <a:r>
              <a:rPr lang="en-US" sz="2400" dirty="0" smtClean="0">
                <a:latin typeface="+mn-lt"/>
                <a:ea typeface="MS PGothic" charset="0"/>
              </a:rPr>
              <a:t>preference</a:t>
            </a:r>
            <a:endParaRPr lang="en-US" sz="2400" dirty="0">
              <a:latin typeface="+mn-lt"/>
              <a:ea typeface="MS P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9834" r="11729" b="9589"/>
          <a:stretch/>
        </p:blipFill>
        <p:spPr bwMode="auto">
          <a:xfrm>
            <a:off x="4346590" y="2562903"/>
            <a:ext cx="4682952" cy="337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404" y="2979563"/>
            <a:ext cx="4102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buFont typeface="Wingdings" charset="2"/>
              <a:buChar char="§"/>
            </a:pPr>
            <a:endParaRPr lang="en-US" sz="2400" dirty="0" smtClean="0">
              <a:ea typeface="MS PGothic" charset="0"/>
            </a:endParaRPr>
          </a:p>
          <a:p>
            <a:pPr marL="117475" indent="-117475">
              <a:buFont typeface="Wingdings" charset="2"/>
              <a:buChar char="§"/>
            </a:pPr>
            <a:r>
              <a:rPr lang="en-US" sz="2400" dirty="0" smtClean="0">
                <a:ea typeface="MS PGothic" charset="0"/>
              </a:rPr>
              <a:t>Should </a:t>
            </a:r>
            <a:r>
              <a:rPr lang="en-US" sz="2400" dirty="0">
                <a:ea typeface="MS PGothic" charset="0"/>
              </a:rPr>
              <a:t>not interpret findings to suggest that imbalanced child sex ratios will “fix themselves”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36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20089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Programs and Policies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+mn-lt"/>
                <a:ea typeface="MS PGothic" charset="0"/>
              </a:rPr>
              <a:t>Many programs, interventions, </a:t>
            </a:r>
            <a:endParaRPr lang="en-US" sz="2000" dirty="0" smtClean="0">
              <a:latin typeface="+mn-lt"/>
              <a:ea typeface="MS PGothic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+mn-lt"/>
                <a:ea typeface="MS PGothic" charset="0"/>
              </a:rPr>
              <a:t>social </a:t>
            </a:r>
            <a:r>
              <a:rPr lang="en-US" sz="2000" dirty="0">
                <a:latin typeface="+mn-lt"/>
                <a:ea typeface="MS PGothic" charset="0"/>
              </a:rPr>
              <a:t>media campaigns, and policies have been implemented in India but need evidence </a:t>
            </a:r>
            <a:r>
              <a:rPr lang="en-US" sz="2000" dirty="0" smtClean="0">
                <a:latin typeface="+mn-lt"/>
                <a:ea typeface="MS PGothic" charset="0"/>
              </a:rPr>
              <a:t>base</a:t>
            </a:r>
          </a:p>
          <a:p>
            <a:pPr marL="0" indent="0">
              <a:buNone/>
            </a:pPr>
            <a:r>
              <a:rPr lang="en-US" sz="2000" dirty="0" smtClean="0">
                <a:latin typeface="+mn-lt"/>
                <a:ea typeface="MS PGothic" charset="0"/>
              </a:rPr>
              <a:t>EXAMPLES:</a:t>
            </a:r>
          </a:p>
          <a:p>
            <a:r>
              <a:rPr lang="en-US" sz="2000" dirty="0" smtClean="0">
                <a:latin typeface="+mn-lt"/>
                <a:ea typeface="MS PGothic" charset="0"/>
              </a:rPr>
              <a:t>The government will put money in a bank account for families who have a girl, which she gets to pay for her marriage (dowry)</a:t>
            </a:r>
          </a:p>
          <a:p>
            <a:r>
              <a:rPr lang="en-US" sz="2000" dirty="0" smtClean="0">
                <a:latin typeface="+mn-lt"/>
                <a:ea typeface="MS PGothic" charset="0"/>
              </a:rPr>
              <a:t>Other schemes give an incentive at various stages of life: birth registration of a girl, completion of vaccinations, completion of various levels of education, marriage post age 18 or 21</a:t>
            </a:r>
          </a:p>
          <a:p>
            <a:r>
              <a:rPr lang="en-US" sz="2000" dirty="0" smtClean="0">
                <a:latin typeface="+mn-lt"/>
                <a:ea typeface="MS PGothic" charset="0"/>
              </a:rPr>
              <a:t>Supreme </a:t>
            </a:r>
            <a:r>
              <a:rPr lang="en-US" sz="2000" dirty="0" smtClean="0">
                <a:latin typeface="+mn-lt"/>
                <a:ea typeface="MS PGothic" charset="0"/>
              </a:rPr>
              <a:t>Court of India </a:t>
            </a:r>
            <a:r>
              <a:rPr lang="en-US" sz="2000" dirty="0" smtClean="0">
                <a:latin typeface="+mn-lt"/>
                <a:ea typeface="MS PGothic" charset="0"/>
              </a:rPr>
              <a:t>ordered </a:t>
            </a:r>
            <a:r>
              <a:rPr lang="en-US" sz="2000" dirty="0" smtClean="0">
                <a:latin typeface="+mn-lt"/>
                <a:ea typeface="MS PGothic" charset="0"/>
              </a:rPr>
              <a:t>Google and Yahoo to stop advertising for sex determination technologies on their websites  </a:t>
            </a:r>
            <a:endParaRPr lang="en-US" sz="2000" dirty="0">
              <a:latin typeface="+mn-lt"/>
              <a:ea typeface="MS PGothic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35" t="17243" r="15664" b="12520"/>
          <a:stretch/>
        </p:blipFill>
        <p:spPr>
          <a:xfrm>
            <a:off x="4740993" y="0"/>
            <a:ext cx="4245930" cy="24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15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</a:p>
          <a:p>
            <a:endParaRPr lang="en-US" dirty="0"/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53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1047979"/>
          </a:xfrm>
        </p:spPr>
        <p:txBody>
          <a:bodyPr/>
          <a:lstStyle/>
          <a:p>
            <a:r>
              <a:rPr lang="en-US" dirty="0" smtClean="0"/>
              <a:t>Uneven sex ratios </a:t>
            </a:r>
            <a:br>
              <a:rPr lang="en-US" dirty="0" smtClean="0"/>
            </a:br>
            <a:r>
              <a:rPr lang="en-US" dirty="0" smtClean="0"/>
              <a:t>elsewhere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China: 118 boys: 100 girls</a:t>
            </a:r>
          </a:p>
          <a:p>
            <a:pPr lvl="1"/>
            <a:r>
              <a:rPr lang="en-US" dirty="0" smtClean="0">
                <a:latin typeface="+mn-lt"/>
              </a:rPr>
              <a:t>25% of women with no sons </a:t>
            </a:r>
          </a:p>
          <a:p>
            <a:pPr marL="230187" lvl="1" indent="0">
              <a:buNone/>
            </a:pPr>
            <a:r>
              <a:rPr lang="en-US" dirty="0" smtClean="0">
                <a:latin typeface="+mn-lt"/>
              </a:rPr>
              <a:t>resort to sex selective abortion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Vietnam 111; Pakistan 110;  Azerbaijan 116, Armenia 115, Georgia 114,  Albania 112</a:t>
            </a:r>
          </a:p>
          <a:p>
            <a:r>
              <a:rPr lang="en-US" dirty="0" smtClean="0">
                <a:latin typeface="+mn-lt"/>
              </a:rPr>
              <a:t>Study in the UK (2011 Census) found sex ratios as high as 110-120 for second children born to families where the mother was born in India, Nepal, Pakistan, Afghanistan, or Bangladesh </a:t>
            </a:r>
          </a:p>
          <a:p>
            <a:pPr lvl="1"/>
            <a:r>
              <a:rPr lang="en-US" dirty="0" smtClean="0">
                <a:latin typeface="+mn-lt"/>
              </a:rPr>
              <a:t>Similar findings in US and other western countries among immigrants</a:t>
            </a:r>
            <a:endParaRPr 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33" y="140019"/>
            <a:ext cx="4136790" cy="376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737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63231"/>
          </a:xfrm>
        </p:spPr>
        <p:txBody>
          <a:bodyPr/>
          <a:lstStyle/>
          <a:p>
            <a:r>
              <a:rPr lang="en-US" dirty="0" smtClean="0"/>
              <a:t>Why should we care about uneven child sex ratios in </a:t>
            </a:r>
            <a:r>
              <a:rPr lang="en-US" dirty="0"/>
              <a:t>I</a:t>
            </a:r>
            <a:r>
              <a:rPr lang="en-US" dirty="0" smtClean="0"/>
              <a:t>ndia?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7789" y="1555416"/>
            <a:ext cx="8089901" cy="166199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rgbClr val="052049"/>
                </a:solidFill>
                <a:latin typeface="+mn-lt"/>
              </a:rPr>
              <a:t>Human rights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rgbClr val="052049"/>
                </a:solidFill>
                <a:latin typeface="+mn-lt"/>
              </a:rPr>
              <a:t>Marriage patterns: 40 million men remaining single </a:t>
            </a:r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Guilmoto</a:t>
            </a:r>
            <a:r>
              <a:rPr lang="en-US" sz="2000" dirty="0">
                <a:latin typeface="+mn-lt"/>
              </a:rPr>
              <a:t>, 2012</a:t>
            </a:r>
            <a:r>
              <a:rPr lang="en-US" sz="2000" dirty="0" smtClean="0">
                <a:latin typeface="+mn-lt"/>
              </a:rPr>
              <a:t>)</a:t>
            </a:r>
            <a:endParaRPr lang="en-US" sz="2400" dirty="0" smtClean="0">
              <a:solidFill>
                <a:srgbClr val="052049"/>
              </a:solidFill>
              <a:latin typeface="+mn-lt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+mn-lt"/>
              </a:rPr>
              <a:t>C</a:t>
            </a:r>
            <a:r>
              <a:rPr lang="en-US" sz="2000" dirty="0" smtClean="0">
                <a:solidFill>
                  <a:srgbClr val="052049"/>
                </a:solidFill>
                <a:latin typeface="+mn-lt"/>
              </a:rPr>
              <a:t>an increase use of prostitution and spread of STDs and HIV </a:t>
            </a:r>
            <a:r>
              <a:rPr lang="en-US" sz="2000" dirty="0">
                <a:latin typeface="+mn-lt"/>
              </a:rPr>
              <a:t>(evidence from China, Tucker et al., 2006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</a:rPr>
              <a:t>R</a:t>
            </a:r>
            <a:r>
              <a:rPr lang="en-US" sz="2400" dirty="0" smtClean="0">
                <a:solidFill>
                  <a:srgbClr val="052049"/>
                </a:solidFill>
                <a:latin typeface="+mn-lt"/>
              </a:rPr>
              <a:t>elationship found between sex ratios, violence and homicide rates and the perception of women being harassed more </a:t>
            </a:r>
            <a:r>
              <a:rPr lang="en-US" sz="2000" dirty="0">
                <a:latin typeface="+mn-lt"/>
              </a:rPr>
              <a:t>(Hudson et al., 2002; South et al., 2014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 smtClean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rgbClr val="052049"/>
                </a:solidFill>
                <a:latin typeface="+mn-lt"/>
              </a:rPr>
              <a:t>Increased sex trafficking </a:t>
            </a:r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Hesketh</a:t>
            </a:r>
            <a:r>
              <a:rPr lang="en-US" sz="2000" dirty="0">
                <a:latin typeface="+mn-lt"/>
              </a:rPr>
              <a:t> et al., 2006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 smtClean="0">
              <a:solidFill>
                <a:srgbClr val="052049"/>
              </a:solidFill>
              <a:latin typeface="+mn-lt"/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52049"/>
                </a:solidFill>
                <a:latin typeface="+mn-lt"/>
              </a:rPr>
              <a:t>P</a:t>
            </a:r>
            <a:r>
              <a:rPr lang="en-US" sz="2400" dirty="0" smtClean="0">
                <a:solidFill>
                  <a:srgbClr val="052049"/>
                </a:solidFill>
                <a:latin typeface="+mn-lt"/>
              </a:rPr>
              <a:t>ossible increase in men joining terrorist / paramilitary/ criminal groups and subsequent increase in regional violence </a:t>
            </a:r>
            <a:r>
              <a:rPr lang="en-US" sz="2000" dirty="0">
                <a:latin typeface="+mn-lt"/>
              </a:rPr>
              <a:t>(</a:t>
            </a:r>
            <a:r>
              <a:rPr lang="en-US" sz="2000" dirty="0" err="1">
                <a:latin typeface="+mn-lt"/>
              </a:rPr>
              <a:t>Hesketh</a:t>
            </a:r>
            <a:r>
              <a:rPr lang="en-US" sz="2000" dirty="0">
                <a:latin typeface="+mn-lt"/>
              </a:rPr>
              <a:t> et al., 2006</a:t>
            </a:r>
            <a:r>
              <a:rPr lang="en-US" sz="2000" dirty="0" smtClean="0">
                <a:latin typeface="+mn-lt"/>
              </a:rPr>
              <a:t>)</a:t>
            </a:r>
            <a:endParaRPr lang="en-US" sz="2400" dirty="0">
              <a:solidFill>
                <a:srgbClr val="052049"/>
              </a:solidFill>
              <a:latin typeface="+mn-lt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5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985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047979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How does the child sex ratio become imbalanced? Two components</a:t>
            </a:r>
            <a:endParaRPr lang="en-US" dirty="0">
              <a:ea typeface="MS P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608666"/>
            <a:ext cx="8482012" cy="4664071"/>
          </a:xfrm>
        </p:spPr>
        <p:txBody>
          <a:bodyPr>
            <a:normAutofit fontScale="62500" lnSpcReduction="20000"/>
          </a:bodyPr>
          <a:lstStyle/>
          <a:p>
            <a:pPr marL="0" indent="0">
              <a:buFont typeface="Arial" charset="0"/>
              <a:buNone/>
            </a:pPr>
            <a:r>
              <a:rPr lang="en-US" sz="3400" dirty="0" smtClean="0">
                <a:latin typeface="+mn-lt"/>
                <a:ea typeface="MS PGothic" charset="0"/>
              </a:rPr>
              <a:t>1. </a:t>
            </a:r>
            <a:r>
              <a:rPr lang="en-US" sz="3400" dirty="0" smtClean="0">
                <a:solidFill>
                  <a:srgbClr val="052049"/>
                </a:solidFill>
                <a:latin typeface="+mn-lt"/>
                <a:ea typeface="MS PGothic" charset="0"/>
              </a:rPr>
              <a:t>Pre</a:t>
            </a:r>
            <a:r>
              <a:rPr lang="en-US" sz="3400" dirty="0">
                <a:solidFill>
                  <a:srgbClr val="052049"/>
                </a:solidFill>
                <a:latin typeface="+mn-lt"/>
                <a:ea typeface="MS PGothic" charset="0"/>
              </a:rPr>
              <a:t>-birth events 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Measured by the sex ratio at birth (Natural sex ratio at birth is about 105 males for every 100 females)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Sex-selective abortion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Anomalies in imbalanced conception and fetal survival</a:t>
            </a:r>
          </a:p>
          <a:p>
            <a:pPr>
              <a:buFont typeface="Wingdings" charset="2"/>
              <a:buChar char="§"/>
            </a:pPr>
            <a:endParaRPr lang="en-US" sz="28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marL="0" indent="0">
              <a:buNone/>
            </a:pPr>
            <a:r>
              <a:rPr lang="en-US" sz="3400" dirty="0">
                <a:solidFill>
                  <a:srgbClr val="052049"/>
                </a:solidFill>
                <a:latin typeface="+mn-lt"/>
                <a:ea typeface="MS PGothic" charset="0"/>
              </a:rPr>
              <a:t>2. Excess mortality for girls compared to boys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Child mortality for girls exceeds child mortality for boys in India; in other countries males have higher mortality (especially in neonatal/infancy)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 smtClean="0">
                <a:solidFill>
                  <a:srgbClr val="052049"/>
                </a:solidFill>
                <a:latin typeface="+mn-lt"/>
                <a:ea typeface="MS PGothic" charset="0"/>
              </a:rPr>
              <a:t>Breastfed </a:t>
            </a: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for shorter duration, provided less food, fewer vaccinations, taken to health facility less frequently or not as quickly, etc.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2900" dirty="0">
                <a:solidFill>
                  <a:srgbClr val="052049"/>
                </a:solidFill>
                <a:latin typeface="+mn-lt"/>
                <a:ea typeface="MS PGothic" charset="0"/>
              </a:rPr>
              <a:t>Infanticide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6</a:t>
            </a:fld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04582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1518877"/>
          </a:xfrm>
        </p:spPr>
        <p:txBody>
          <a:bodyPr/>
          <a:lstStyle/>
          <a:p>
            <a:r>
              <a:rPr lang="en-US" dirty="0"/>
              <a:t>Why has the child sex ratio in India declined so dramatically recently?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89" y="1672998"/>
            <a:ext cx="8089901" cy="166199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n-lt"/>
              </a:rPr>
              <a:t>Son preference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Fertility </a:t>
            </a:r>
            <a:r>
              <a:rPr lang="en-US" dirty="0">
                <a:latin typeface="+mn-lt"/>
              </a:rPr>
              <a:t>decline </a:t>
            </a:r>
            <a:endParaRPr lang="en-US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ccess </a:t>
            </a:r>
            <a:r>
              <a:rPr lang="en-US" dirty="0">
                <a:latin typeface="+mn-lt"/>
              </a:rPr>
              <a:t>to sex selective </a:t>
            </a:r>
            <a:r>
              <a:rPr lang="en-US" dirty="0" smtClean="0">
                <a:latin typeface="+mn-lt"/>
              </a:rPr>
              <a:t>technology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nd abortion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479" y="3463781"/>
            <a:ext cx="3758065" cy="2118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2100" dirty="0"/>
              <a:t>Sex ratios are more imbalanced among: urban, rich, highly educated, higher caste</a:t>
            </a:r>
          </a:p>
          <a:p>
            <a:pPr marL="800100" lvl="1" indent="-342900">
              <a:lnSpc>
                <a:spcPct val="110000"/>
              </a:lnSpc>
              <a:buFont typeface="Wingdings" charset="2"/>
              <a:buChar char="§"/>
            </a:pPr>
            <a:r>
              <a:rPr lang="en-US" sz="1900" dirty="0"/>
              <a:t>Doctors in India have </a:t>
            </a:r>
            <a:r>
              <a:rPr lang="en-US" sz="1900" dirty="0" smtClean="0"/>
              <a:t>extremely skewed </a:t>
            </a:r>
            <a:r>
              <a:rPr lang="en-US" sz="1900" dirty="0"/>
              <a:t>child sex </a:t>
            </a:r>
            <a:r>
              <a:rPr lang="en-US" sz="1900" dirty="0" smtClean="0"/>
              <a:t>ratios </a:t>
            </a:r>
            <a:r>
              <a:rPr lang="en-US" sz="1900" dirty="0"/>
              <a:t>(Patel, 2013</a:t>
            </a:r>
            <a:r>
              <a:rPr lang="en-US" sz="1900" dirty="0" smtClean="0"/>
              <a:t>)</a:t>
            </a:r>
            <a:endParaRPr lang="en-US" sz="1900" dirty="0">
              <a:ea typeface="MS PGothic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7</a:t>
            </a:fld>
            <a:endParaRPr lang="en-US" sz="11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47" y="3549179"/>
            <a:ext cx="2809067" cy="2623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75" y="1077228"/>
            <a:ext cx="4033025" cy="238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95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55950" y="434358"/>
            <a:ext cx="8089900" cy="577081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MS PGothic" charset="0"/>
              </a:rPr>
              <a:t>1. Why is there </a:t>
            </a:r>
            <a:r>
              <a:rPr lang="en-US" dirty="0">
                <a:ea typeface="MS PGothic" charset="0"/>
              </a:rPr>
              <a:t>s</a:t>
            </a:r>
            <a:r>
              <a:rPr lang="en-US" dirty="0" smtClean="0">
                <a:ea typeface="MS PGothic" charset="0"/>
              </a:rPr>
              <a:t>on </a:t>
            </a:r>
            <a:r>
              <a:rPr lang="en-US" dirty="0">
                <a:ea typeface="MS PGothic" charset="0"/>
              </a:rPr>
              <a:t>preference in </a:t>
            </a:r>
            <a:r>
              <a:rPr lang="en-US" dirty="0" smtClean="0">
                <a:ea typeface="MS PGothic" charset="0"/>
              </a:rPr>
              <a:t>India?</a:t>
            </a:r>
            <a:endParaRPr lang="en-US" dirty="0">
              <a:ea typeface="MS PGothic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4788" y="1155700"/>
            <a:ext cx="3910820" cy="505289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rgbClr val="052049"/>
                </a:solidFill>
                <a:latin typeface="+mn-lt"/>
                <a:ea typeface="MS PGothic" charset="0"/>
              </a:rPr>
              <a:t>Benefits </a:t>
            </a:r>
            <a:r>
              <a:rPr lang="en-US" sz="2400" dirty="0">
                <a:solidFill>
                  <a:srgbClr val="052049"/>
                </a:solidFill>
                <a:latin typeface="+mn-lt"/>
                <a:ea typeface="MS PGothic" charset="0"/>
              </a:rPr>
              <a:t>of </a:t>
            </a:r>
            <a:r>
              <a:rPr lang="en-US" sz="2400" dirty="0" smtClean="0">
                <a:solidFill>
                  <a:srgbClr val="052049"/>
                </a:solidFill>
                <a:latin typeface="+mn-lt"/>
                <a:ea typeface="MS PGothic" charset="0"/>
              </a:rPr>
              <a:t>boys</a:t>
            </a:r>
            <a:endParaRPr lang="en-US" sz="24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lvl="1"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latin typeface="+mn-lt"/>
                <a:ea typeface="MS PGothic" charset="0"/>
              </a:rPr>
              <a:t>Patrilineal and </a:t>
            </a:r>
            <a:r>
              <a:rPr lang="en-US" sz="2000" dirty="0" smtClean="0">
                <a:solidFill>
                  <a:srgbClr val="052049"/>
                </a:solidFill>
                <a:latin typeface="+mn-lt"/>
                <a:ea typeface="MS PGothic" charset="0"/>
              </a:rPr>
              <a:t>Agrarian </a:t>
            </a:r>
            <a:r>
              <a:rPr lang="en-US" sz="2000" dirty="0">
                <a:solidFill>
                  <a:srgbClr val="052049"/>
                </a:solidFill>
                <a:latin typeface="+mn-lt"/>
                <a:ea typeface="MS PGothic" charset="0"/>
              </a:rPr>
              <a:t>society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rgbClr val="052049"/>
                </a:solidFill>
                <a:latin typeface="+mn-lt"/>
                <a:ea typeface="MS PGothic" charset="0"/>
              </a:rPr>
              <a:t>Religious </a:t>
            </a:r>
            <a:r>
              <a:rPr lang="en-US" sz="2000" dirty="0">
                <a:solidFill>
                  <a:srgbClr val="052049"/>
                </a:solidFill>
                <a:latin typeface="+mn-lt"/>
                <a:ea typeface="MS PGothic" charset="0"/>
              </a:rPr>
              <a:t>and cultural </a:t>
            </a:r>
            <a:endParaRPr lang="en-US" sz="2000" dirty="0" smtClean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marL="230187" lvl="1" indent="0">
              <a:buNone/>
            </a:pPr>
            <a:endParaRPr lang="en-US" sz="2000" dirty="0" smtClean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rgbClr val="052049"/>
                </a:solidFill>
                <a:latin typeface="+mn-lt"/>
                <a:ea typeface="MS PGothic" charset="0"/>
              </a:rPr>
              <a:t>Costs </a:t>
            </a:r>
            <a:r>
              <a:rPr lang="en-US" sz="2400" dirty="0">
                <a:solidFill>
                  <a:srgbClr val="052049"/>
                </a:solidFill>
                <a:latin typeface="+mn-lt"/>
                <a:ea typeface="MS PGothic" charset="0"/>
              </a:rPr>
              <a:t>of girls</a:t>
            </a:r>
          </a:p>
          <a:p>
            <a:pPr lvl="1">
              <a:buFont typeface="Wingdings" charset="2"/>
              <a:buChar char="§"/>
            </a:pPr>
            <a:r>
              <a:rPr lang="en-US" sz="2000" dirty="0" smtClean="0">
                <a:solidFill>
                  <a:srgbClr val="052049"/>
                </a:solidFill>
                <a:latin typeface="+mn-lt"/>
                <a:ea typeface="MS PGothic" charset="0"/>
              </a:rPr>
              <a:t>Dowry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i="1" dirty="0">
                <a:solidFill>
                  <a:srgbClr val="052049"/>
                </a:solidFill>
                <a:latin typeface="+mn-lt"/>
              </a:rPr>
              <a:t>“500 rupees today to save 50,000 rupees tomorrow”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i="1" dirty="0">
                <a:solidFill>
                  <a:srgbClr val="052049"/>
                </a:solidFill>
                <a:latin typeface="+mn-lt"/>
              </a:rPr>
              <a:t>Advertisement on ultrasound </a:t>
            </a:r>
            <a:r>
              <a:rPr lang="en-US" sz="2000" i="1" dirty="0" smtClean="0">
                <a:solidFill>
                  <a:srgbClr val="052049"/>
                </a:solidFill>
                <a:latin typeface="+mn-lt"/>
              </a:rPr>
              <a:t>clinic</a:t>
            </a:r>
            <a:endParaRPr lang="en-US" sz="20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endParaRPr lang="en-US" sz="20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marL="230187" lvl="1" indent="0">
              <a:buNone/>
            </a:pPr>
            <a:endParaRPr lang="en-US" sz="2000" dirty="0">
              <a:solidFill>
                <a:srgbClr val="052049"/>
              </a:solidFill>
              <a:latin typeface="+mn-lt"/>
              <a:ea typeface="MS PGothic" charset="0"/>
            </a:endParaRPr>
          </a:p>
          <a:p>
            <a:pPr eaLnBrk="1" hangingPunct="1"/>
            <a:endParaRPr lang="en-US" sz="2400" dirty="0">
              <a:latin typeface="Calibri" charset="0"/>
              <a:ea typeface="MS PGothic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01" y="1458023"/>
            <a:ext cx="4431880" cy="33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8009" y="6453503"/>
            <a:ext cx="246061" cy="155233"/>
          </a:xfrm>
          <a:prstGeom prst="rect">
            <a:avLst/>
          </a:prstGeom>
        </p:spPr>
        <p:txBody>
          <a:bodyPr/>
          <a:lstStyle/>
          <a:p>
            <a:fld id="{1E432F40-3B8A-6848-880F-D6949BBEEB9E}" type="slidenum">
              <a:rPr lang="en-US" sz="1100" smtClean="0">
                <a:latin typeface="+mn-lt"/>
              </a:rPr>
              <a:pPr/>
              <a:t>8</a:t>
            </a:fld>
            <a:endParaRPr lang="en-US" sz="11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308" y="5016097"/>
            <a:ext cx="8702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1" indent="-227013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52049"/>
                </a:solidFill>
                <a:ea typeface="MS PGothic" charset="0"/>
              </a:rPr>
              <a:t>Investing in a daughter who will be married and live in another </a:t>
            </a:r>
            <a:r>
              <a:rPr lang="en-US" sz="2000" dirty="0" smtClean="0">
                <a:solidFill>
                  <a:srgbClr val="052049"/>
                </a:solidFill>
                <a:ea typeface="MS PGothic" charset="0"/>
              </a:rPr>
              <a:t>household</a:t>
            </a:r>
            <a:endParaRPr lang="en-US" sz="2000" i="1" dirty="0" smtClean="0">
              <a:solidFill>
                <a:srgbClr val="052049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i="1" dirty="0" smtClean="0">
                <a:solidFill>
                  <a:srgbClr val="052049"/>
                </a:solidFill>
              </a:rPr>
              <a:t>“</a:t>
            </a:r>
            <a:r>
              <a:rPr lang="en-US" sz="2000" i="1" dirty="0">
                <a:solidFill>
                  <a:srgbClr val="052049"/>
                </a:solidFill>
              </a:rPr>
              <a:t>Bringing up a daughter is like watering a neighbor’s plant</a:t>
            </a:r>
            <a:r>
              <a:rPr lang="en-US" sz="2000" i="1" dirty="0" smtClean="0">
                <a:solidFill>
                  <a:srgbClr val="052049"/>
                </a:solidFill>
              </a:rPr>
              <a:t>” (</a:t>
            </a:r>
            <a:r>
              <a:rPr lang="en-US" sz="2000" i="1" dirty="0">
                <a:solidFill>
                  <a:srgbClr val="052049"/>
                </a:solidFill>
              </a:rPr>
              <a:t>Old Indian expression) </a:t>
            </a:r>
          </a:p>
        </p:txBody>
      </p:sp>
    </p:spTree>
    <p:extLst>
      <p:ext uri="{BB962C8B-B14F-4D97-AF65-F5344CB8AC3E}">
        <p14:creationId xmlns:p14="http://schemas.microsoft.com/office/powerpoint/2010/main" val="22912090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77081"/>
          </a:xfrm>
        </p:spPr>
        <p:txBody>
          <a:bodyPr/>
          <a:lstStyle/>
          <a:p>
            <a:r>
              <a:rPr lang="en-US" dirty="0" smtClean="0"/>
              <a:t>2. Fertility Decline in India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4F006E-5431-4BDD-8829-6B0B1D987D3A}" type="datetime1">
              <a:rPr lang="en-US" smtClean="0"/>
              <a:t>11/10/17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87" y="1439140"/>
            <a:ext cx="3901833" cy="4298630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240586"/>
              </p:ext>
            </p:extLst>
          </p:nvPr>
        </p:nvGraphicFramePr>
        <p:xfrm>
          <a:off x="4157120" y="1439140"/>
          <a:ext cx="4986880" cy="4176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51919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UCSF PPT Templat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UCSF PPT Template-Blue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UCSF PPT Template-Blue Bar">
  <a:themeElements>
    <a:clrScheme name="UCSF 1">
      <a:dk1>
        <a:srgbClr val="052049"/>
      </a:dk1>
      <a:lt1>
        <a:sysClr val="window" lastClr="FFFFFF"/>
      </a:lt1>
      <a:dk2>
        <a:srgbClr val="052049"/>
      </a:dk2>
      <a:lt2>
        <a:srgbClr val="FFFFFF"/>
      </a:lt2>
      <a:accent1>
        <a:srgbClr val="052049"/>
      </a:accent1>
      <a:accent2>
        <a:srgbClr val="178CCB"/>
      </a:accent2>
      <a:accent3>
        <a:srgbClr val="18A3AC"/>
      </a:accent3>
      <a:accent4>
        <a:srgbClr val="90BD31"/>
      </a:accent4>
      <a:accent5>
        <a:srgbClr val="EC1848"/>
      </a:accent5>
      <a:accent6>
        <a:srgbClr val="F48024"/>
      </a:accent6>
      <a:hlink>
        <a:srgbClr val="178CCB"/>
      </a:hlink>
      <a:folHlink>
        <a:srgbClr val="5F5F5F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UCSF PPT Template</Template>
  <TotalTime>83966</TotalTime>
  <Words>3540</Words>
  <Application>Microsoft Macintosh PowerPoint</Application>
  <PresentationFormat>On-screen Show (4:3)</PresentationFormat>
  <Paragraphs>387</Paragraphs>
  <Slides>38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UCSF PPT Template</vt:lpstr>
      <vt:lpstr>UCSF PPT Template-Blue</vt:lpstr>
      <vt:lpstr>UCSF PPT Template-Blue Bar</vt:lpstr>
      <vt:lpstr>Equation</vt:lpstr>
      <vt:lpstr>Microsoft Word Document</vt:lpstr>
      <vt:lpstr>Sex Ratios</vt:lpstr>
      <vt:lpstr>Sex Ratio</vt:lpstr>
      <vt:lpstr>PowerPoint Presentation</vt:lpstr>
      <vt:lpstr>Uneven sex ratios  elsewhere </vt:lpstr>
      <vt:lpstr>Why should we care about uneven child sex ratios in India?</vt:lpstr>
      <vt:lpstr>How does the child sex ratio become imbalanced? Two components</vt:lpstr>
      <vt:lpstr>Why has the child sex ratio in India declined so dramatically recently? </vt:lpstr>
      <vt:lpstr>1. Why is there son preference in India?</vt:lpstr>
      <vt:lpstr>2. Fertility Decline in India</vt:lpstr>
      <vt:lpstr>Sex Ratios differ by birth order</vt:lpstr>
      <vt:lpstr>3. Abortion and sex selective abortion in India</vt:lpstr>
      <vt:lpstr>But, sex ratios have become more normal in some countries over time</vt:lpstr>
      <vt:lpstr>What might change the demand for girls  compared to boys?</vt:lpstr>
      <vt:lpstr>What might change the supply of girls or boys?</vt:lpstr>
      <vt:lpstr>My research: is this happening in India?</vt:lpstr>
      <vt:lpstr>Exploring the slowdown and improvement in imbalanced sex ratios in detail:</vt:lpstr>
      <vt:lpstr>Aim</vt:lpstr>
      <vt:lpstr>Is equalization occurring at a district level?</vt:lpstr>
      <vt:lpstr>Methods: OLS and fixed effects</vt:lpstr>
      <vt:lpstr>Results: Fixed effects models</vt:lpstr>
      <vt:lpstr>Findings</vt:lpstr>
      <vt:lpstr>Less sex selective abortion or improved mortality for girls compared to boys? </vt:lpstr>
      <vt:lpstr>Decomposition: Child Sex Ratio Each Year</vt:lpstr>
      <vt:lpstr>Decomposition: Changes in Child Sex Ratio</vt:lpstr>
      <vt:lpstr>Results: Abortion component larger than mortality component</vt:lpstr>
      <vt:lpstr>Results: Worsening condition for female child mortality in urban areas</vt:lpstr>
      <vt:lpstr>Results: Geographic distribution of increased equalization</vt:lpstr>
      <vt:lpstr>Does access to abortion improve the situation for those girls that are born?</vt:lpstr>
      <vt:lpstr>Results: Is there a trade-off?</vt:lpstr>
      <vt:lpstr>Decomposition: Conclusions</vt:lpstr>
      <vt:lpstr>PowerPoint Presentation</vt:lpstr>
      <vt:lpstr>Data</vt:lpstr>
      <vt:lpstr>An individual woman’s odds of having a boy</vt:lpstr>
      <vt:lpstr>Factors associated with the stratum-level sex ratio in children under 10 in 2006</vt:lpstr>
      <vt:lpstr>Conclusions </vt:lpstr>
      <vt:lpstr>Further research</vt:lpstr>
      <vt:lpstr>Programs and Policies </vt:lpstr>
      <vt:lpstr>PowerPoint Presentation</vt:lpstr>
    </vt:vector>
  </TitlesOfParts>
  <Company>UCSF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test</cp:lastModifiedBy>
  <cp:revision>535</cp:revision>
  <dcterms:created xsi:type="dcterms:W3CDTF">2012-05-07T17:59:34Z</dcterms:created>
  <dcterms:modified xsi:type="dcterms:W3CDTF">2017-11-13T23:31:05Z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