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3"/>
  </p:notesMasterIdLst>
  <p:sldIdLst>
    <p:sldId id="280" r:id="rId3"/>
    <p:sldId id="265" r:id="rId4"/>
    <p:sldId id="258" r:id="rId5"/>
    <p:sldId id="259" r:id="rId6"/>
    <p:sldId id="256" r:id="rId7"/>
    <p:sldId id="281" r:id="rId8"/>
    <p:sldId id="262" r:id="rId9"/>
    <p:sldId id="266" r:id="rId10"/>
    <p:sldId id="264" r:id="rId11"/>
    <p:sldId id="263" r:id="rId1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3" autoAdjust="0"/>
    <p:restoredTop sz="75683" autoAdjust="0"/>
  </p:normalViewPr>
  <p:slideViewPr>
    <p:cSldViewPr>
      <p:cViewPr>
        <p:scale>
          <a:sx n="60" d="100"/>
          <a:sy n="60" d="100"/>
        </p:scale>
        <p:origin x="-732"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NUL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7C72E97-B60F-423D-886D-816CC5A5731B}" type="slidenum">
              <a:rPr lang="en-US"/>
              <a:pPr>
                <a:defRPr/>
              </a:pPr>
              <a:t>‹#›</a:t>
            </a:fld>
            <a:endParaRPr lang="en-US"/>
          </a:p>
        </p:txBody>
      </p:sp>
    </p:spTree>
    <p:extLst>
      <p:ext uri="{BB962C8B-B14F-4D97-AF65-F5344CB8AC3E}">
        <p14:creationId xmlns:p14="http://schemas.microsoft.com/office/powerpoint/2010/main" val="219977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DEF1A8F-B2D7-42F4-BC64-96D7F3206EA1}" type="slidenum">
              <a:rPr lang="en-US" altLang="en-US" sz="1200" smtClean="0"/>
              <a:pPr eaLnBrk="1" hangingPunct="1"/>
              <a:t>1</a:t>
            </a:fld>
            <a:endParaRPr lang="en-US" altLang="en-US" sz="1200" dirty="0" smtClean="0"/>
          </a:p>
        </p:txBody>
      </p:sp>
      <p:sp>
        <p:nvSpPr>
          <p:cNvPr id="15363" name="Rectangle 7"/>
          <p:cNvSpPr txBox="1">
            <a:spLocks noGrp="1" noChangeArrowheads="1"/>
          </p:cNvSpPr>
          <p:nvPr/>
        </p:nvSpPr>
        <p:spPr bwMode="auto">
          <a:xfrm>
            <a:off x="3884613" y="8685213"/>
            <a:ext cx="2973387"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F7A0BA77-F07F-45EE-B9C0-84ECBAAC4E2E}" type="slidenum">
              <a:rPr lang="en-US" altLang="en-US" sz="1200"/>
              <a:pPr algn="r"/>
              <a:t>1</a:t>
            </a:fld>
            <a:endParaRPr lang="en-US" altLang="en-US" sz="1200" dirty="0"/>
          </a:p>
        </p:txBody>
      </p:sp>
      <p:sp>
        <p:nvSpPr>
          <p:cNvPr id="15364" name="Rectangle 2"/>
          <p:cNvSpPr>
            <a:spLocks noGrp="1" noRot="1" noChangeAspect="1" noChangeArrowheads="1" noTextEdit="1"/>
          </p:cNvSpPr>
          <p:nvPr>
            <p:ph type="sldImg"/>
          </p:nvPr>
        </p:nvSpPr>
        <p:spPr>
          <a:xfrm>
            <a:off x="1141413" y="684213"/>
            <a:ext cx="4575175" cy="3430587"/>
          </a:xfrm>
          <a:ln/>
        </p:spPr>
      </p:sp>
      <p:sp>
        <p:nvSpPr>
          <p:cNvPr id="15365" name="Rectangle 3"/>
          <p:cNvSpPr>
            <a:spLocks noGrp="1" noChangeArrowheads="1"/>
          </p:cNvSpPr>
          <p:nvPr>
            <p:ph type="body" idx="1"/>
          </p:nvPr>
        </p:nvSpPr>
        <p:spPr>
          <a:xfrm>
            <a:off x="914400" y="4343400"/>
            <a:ext cx="5029200" cy="41163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lstStyle/>
          <a:p>
            <a:pPr eaLnBrk="1" hangingPunct="1"/>
            <a:r>
              <a:rPr lang="en-US" altLang="en-US" dirty="0" smtClean="0"/>
              <a:t>Those</a:t>
            </a:r>
            <a:r>
              <a:rPr lang="en-US" altLang="en-US" baseline="0" dirty="0" smtClean="0"/>
              <a:t> of you who voted for “some other activity”, what did you have in mind?</a:t>
            </a:r>
            <a:endParaRPr lang="en-US" alt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EDB972C-15AF-48C9-B4E7-FC2F4E1CC64F}" type="slidenum">
              <a:rPr lang="en-US" altLang="en-US" sz="1200" smtClean="0"/>
              <a:pPr eaLnBrk="1" hangingPunct="1"/>
              <a:t>10</a:t>
            </a:fld>
            <a:endParaRPr lang="en-US" altLang="en-US" sz="1200" smtClean="0"/>
          </a:p>
        </p:txBody>
      </p:sp>
      <p:sp>
        <p:nvSpPr>
          <p:cNvPr id="24579" name="Rectangle 2"/>
          <p:cNvSpPr>
            <a:spLocks noGrp="1" noRot="1" noChangeAspect="1" noChangeArrowheads="1" noTextEdit="1"/>
          </p:cNvSpPr>
          <p:nvPr>
            <p:ph type="sldImg"/>
          </p:nvPr>
        </p:nvSpPr>
        <p:spPr>
          <a:xfrm>
            <a:off x="1141413" y="685800"/>
            <a:ext cx="4573587" cy="3429000"/>
          </a:xfrm>
          <a:ln/>
        </p:spPr>
      </p:sp>
      <p:sp>
        <p:nvSpPr>
          <p:cNvPr id="2458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Here is the rest of the day’s schedule.</a:t>
            </a:r>
          </a:p>
          <a:p>
            <a:pPr eaLnBrk="1" hangingPunct="1"/>
            <a:endParaRPr lang="en-US" altLang="en-US" dirty="0" smtClean="0"/>
          </a:p>
          <a:p>
            <a:pPr eaLnBrk="1" hangingPunct="1"/>
            <a:r>
              <a:rPr lang="en-US" altLang="en-US" dirty="0" smtClean="0"/>
              <a:t>Unlike many courses where you relax</a:t>
            </a:r>
            <a:r>
              <a:rPr lang="en-US" altLang="en-US" baseline="0" dirty="0" smtClean="0"/>
              <a:t> all term and cram at the end to do a project or take an exam, for virtually all of you, the hard work for our course has already been done.   The active learning that all of you have done each week during the term means that you have already done the hard work for this exam.  So, again, congratulations to everyone for learning all of this important material. </a:t>
            </a:r>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AC2BD5-DC6F-429B-943E-0A139E5A1DA4}" type="slidenum">
              <a:rPr lang="en-US" altLang="en-US" sz="1200" smtClean="0"/>
              <a:pPr eaLnBrk="1" hangingPunct="1"/>
              <a:t>2</a:t>
            </a:fld>
            <a:endParaRPr lang="en-US" altLang="en-US" sz="1200" dirty="0" smtClean="0"/>
          </a:p>
        </p:txBody>
      </p:sp>
      <p:sp>
        <p:nvSpPr>
          <p:cNvPr id="16387" name="Rectangle 2"/>
          <p:cNvSpPr>
            <a:spLocks noGrp="1" noRot="1" noChangeAspect="1" noChangeArrowheads="1" noTextEdit="1"/>
          </p:cNvSpPr>
          <p:nvPr>
            <p:ph type="sldImg"/>
          </p:nvPr>
        </p:nvSpPr>
        <p:spPr>
          <a:xfrm>
            <a:off x="1143000" y="685800"/>
            <a:ext cx="4572000" cy="3429000"/>
          </a:xfrm>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year’s prize winners.  The first prize</a:t>
            </a:r>
            <a:r>
              <a:rPr lang="en-US" altLang="en-US" baseline="0" dirty="0" smtClean="0"/>
              <a:t> is for systematic performance to the course participant who had the highest % score on the Problem Sets.  </a:t>
            </a:r>
            <a:endParaRPr lang="en-US" altLang="en-US" dirty="0" smtClean="0"/>
          </a:p>
          <a:p>
            <a:pPr eaLnBrk="1" hangingPunct="1"/>
            <a:endParaRPr lang="en-US" altLang="en-US" dirty="0" smtClean="0"/>
          </a:p>
          <a:p>
            <a:pPr eaLnBrk="1" hangingPunct="1"/>
            <a:r>
              <a:rPr lang="en-US" altLang="en-US" dirty="0" smtClean="0"/>
              <a:t>Sometimes</a:t>
            </a:r>
            <a:r>
              <a:rPr lang="en-US" altLang="en-US" baseline="0" dirty="0" smtClean="0"/>
              <a:t> it is just as good to be lucky as it is to be good and to show you that we respect the role of chance, we also are awarding a prize on the basis of chance.  We picked a name out of hat and drew &lt;  &gt; who also happened to have a very high % on the Problem Sets.  </a:t>
            </a:r>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42E3046-3B9D-4329-A361-7B257F85C34E}" type="slidenum">
              <a:rPr lang="en-US" altLang="en-US" sz="1200" smtClean="0"/>
              <a:pPr eaLnBrk="1" hangingPunct="1"/>
              <a:t>3</a:t>
            </a:fld>
            <a:endParaRPr lang="en-US" altLang="en-US" sz="1200" dirty="0" smtClean="0"/>
          </a:p>
        </p:txBody>
      </p:sp>
      <p:sp>
        <p:nvSpPr>
          <p:cNvPr id="18435" name="Rectangle 2"/>
          <p:cNvSpPr>
            <a:spLocks noGrp="1" noRot="1" noChangeAspect="1" noChangeArrowheads="1" noTextEdit="1"/>
          </p:cNvSpPr>
          <p:nvPr>
            <p:ph type="sldImg"/>
          </p:nvPr>
        </p:nvSpPr>
        <p:spPr>
          <a:xfrm>
            <a:off x="1143000" y="685800"/>
            <a:ext cx="4572000" cy="3429000"/>
          </a:xfrm>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In the Optional Reading for this week, we have included recently published guidelines for reporting observational research.  Who has heard of the CONSORT statement for reporting randomized trials,</a:t>
            </a:r>
            <a:r>
              <a:rPr lang="en-US" altLang="en-US" baseline="0" dirty="0" smtClean="0"/>
              <a:t> shown here?</a:t>
            </a:r>
            <a:endParaRPr lang="en-US" altLang="en-US" dirty="0" smtClean="0"/>
          </a:p>
          <a:p>
            <a:pPr eaLnBrk="1" hangingPunct="1"/>
            <a:endParaRPr lang="en-US" altLang="en-US" dirty="0" smtClean="0"/>
          </a:p>
          <a:p>
            <a:pPr eaLnBrk="1" hangingPunct="1"/>
            <a:r>
              <a:rPr lang="en-US" altLang="en-US" dirty="0" smtClean="0"/>
              <a:t>Interestingly, it is not the trials researchers who really need these guidelines.  The beauty of the randomized study design is </a:t>
            </a:r>
            <a:r>
              <a:rPr lang="en-US" altLang="en-US" dirty="0" smtClean="0"/>
              <a:t>that it is typically </a:t>
            </a:r>
            <a:r>
              <a:rPr lang="en-US" altLang="en-US" dirty="0" smtClean="0"/>
              <a:t>very robust to making mistakes.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E2FE0C-15F8-4A74-9441-50A10279F2D0}" type="slidenum">
              <a:rPr lang="en-US" altLang="en-US" sz="1200" smtClean="0"/>
              <a:pPr eaLnBrk="1" hangingPunct="1"/>
              <a:t>4</a:t>
            </a:fld>
            <a:endParaRPr lang="en-US" altLang="en-US" sz="1200" dirty="0" smtClean="0"/>
          </a:p>
        </p:txBody>
      </p:sp>
      <p:sp>
        <p:nvSpPr>
          <p:cNvPr id="19459" name="Rectangle 2"/>
          <p:cNvSpPr>
            <a:spLocks noGrp="1" noRot="1" noChangeAspect="1" noChangeArrowheads="1" noTextEdit="1"/>
          </p:cNvSpPr>
          <p:nvPr>
            <p:ph type="sldImg"/>
          </p:nvPr>
        </p:nvSpPr>
        <p:spPr>
          <a:xfrm>
            <a:off x="1143000" y="685800"/>
            <a:ext cx="4572000" cy="3429000"/>
          </a:xfrm>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Instead, where more help is needed is in the wild </a:t>
            </a:r>
            <a:r>
              <a:rPr lang="en-US" altLang="en-US" dirty="0" err="1" smtClean="0"/>
              <a:t>wild</a:t>
            </a:r>
            <a:r>
              <a:rPr lang="en-US" altLang="en-US" dirty="0" smtClean="0"/>
              <a:t> west of observational studies.  Who remembers our first Journal</a:t>
            </a:r>
            <a:r>
              <a:rPr lang="en-US" altLang="en-US" baseline="0" dirty="0" smtClean="0"/>
              <a:t> Club?</a:t>
            </a:r>
            <a:endParaRPr lang="en-US"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8F797E8-8B5B-49CB-AD62-080191B81F27}" type="slidenum">
              <a:rPr lang="en-US" altLang="en-US" sz="1200" smtClean="0"/>
              <a:pPr eaLnBrk="1" hangingPunct="1"/>
              <a:t>5</a:t>
            </a:fld>
            <a:endParaRPr lang="en-US" altLang="en-US" sz="1200" smtClean="0"/>
          </a:p>
        </p:txBody>
      </p:sp>
      <p:sp>
        <p:nvSpPr>
          <p:cNvPr id="20483" name="Rectangle 2"/>
          <p:cNvSpPr>
            <a:spLocks noGrp="1" noRot="1" noChangeAspect="1" noChangeArrowheads="1" noTextEdit="1"/>
          </p:cNvSpPr>
          <p:nvPr>
            <p:ph type="sldImg"/>
          </p:nvPr>
        </p:nvSpPr>
        <p:spPr>
          <a:xfrm>
            <a:off x="1143000" y="685800"/>
            <a:ext cx="4572000" cy="3429000"/>
          </a:xfrm>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To tame the massive heterogeneity that is currently the case in observational research, the new STROBE guidelines for reporting observational studies were published a few years ago.   These are slowly catching on and will likely become the standard within the next 5 to 10 years</a:t>
            </a:r>
            <a:r>
              <a:rPr lang="en-US" altLang="en-US" dirty="0" smtClean="0"/>
              <a:t>.  Who has heard of the STROBE</a:t>
            </a:r>
            <a:r>
              <a:rPr lang="en-US" altLang="en-US" baseline="0" dirty="0" smtClean="0"/>
              <a:t> guidelines?</a:t>
            </a:r>
            <a:endParaRPr lang="en-US"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solidFill>
                  <a:prstClr val="black"/>
                </a:solidFill>
              </a:rPr>
              <a:pPr/>
              <a:t>6</a:t>
            </a:fld>
            <a:endParaRPr lang="en-US">
              <a:solidFill>
                <a:prstClr val="black"/>
              </a:solidFill>
            </a:endParaRPr>
          </a:p>
        </p:txBody>
      </p:sp>
      <p:sp>
        <p:nvSpPr>
          <p:cNvPr id="20482" name="Rectangle 2"/>
          <p:cNvSpPr>
            <a:spLocks noGrp="1" noRot="1" noChangeAspect="1" noChangeArrowheads="1" noTextEdit="1"/>
          </p:cNvSpPr>
          <p:nvPr>
            <p:ph type="sldImg"/>
          </p:nvPr>
        </p:nvSpPr>
        <p:spPr>
          <a:xfrm>
            <a:off x="1139825" y="685800"/>
            <a:ext cx="4573588" cy="3429000"/>
          </a:xfrm>
          <a:ln/>
        </p:spPr>
      </p:sp>
      <p:sp>
        <p:nvSpPr>
          <p:cNvPr id="20483" name="Rectangle 3"/>
          <p:cNvSpPr>
            <a:spLocks noGrp="1" noChangeArrowheads="1"/>
          </p:cNvSpPr>
          <p:nvPr>
            <p:ph type="body" idx="1"/>
          </p:nvPr>
        </p:nvSpPr>
        <p:spPr/>
        <p:txBody>
          <a:bodyPr/>
          <a:lstStyle/>
          <a:p>
            <a:r>
              <a:rPr lang="en-US" baseline="0" dirty="0" smtClean="0"/>
              <a:t>As we draw to a close, we want to remind everyone about what and how much you have learned.  By now, everyone remembers the Big 6. It lists the different types of questions that epidemiology answers.   In our course, we have covered description, causation, attribution, and interaction (and we are sure that interaction is fresh in everyone’s minds today).  We have mentioned mediation although we really did not cover it in any depth.  Finally, we did not cover prediction other than to talk about measures of association, which are used to some extent in prediction.</a:t>
            </a:r>
            <a:endParaRPr lang="en-US" baseline="0" dirty="0" smtClean="0"/>
          </a:p>
        </p:txBody>
      </p:sp>
    </p:spTree>
    <p:extLst>
      <p:ext uri="{BB962C8B-B14F-4D97-AF65-F5344CB8AC3E}">
        <p14:creationId xmlns:p14="http://schemas.microsoft.com/office/powerpoint/2010/main" val="2029460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BECA2A8-4C22-4F70-B098-2AE00E0C1711}" type="slidenum">
              <a:rPr lang="en-US" altLang="en-US" sz="1200" smtClean="0"/>
              <a:pPr eaLnBrk="1" hangingPunct="1"/>
              <a:t>7</a:t>
            </a:fld>
            <a:endParaRPr lang="en-US" altLang="en-US" sz="1200" smtClean="0"/>
          </a:p>
        </p:txBody>
      </p:sp>
      <p:sp>
        <p:nvSpPr>
          <p:cNvPr id="21507" name="Rectangle 2"/>
          <p:cNvSpPr>
            <a:spLocks noGrp="1" noRot="1" noChangeAspect="1" noChangeArrowheads="1" noTextEdit="1"/>
          </p:cNvSpPr>
          <p:nvPr>
            <p:ph type="sldImg"/>
          </p:nvPr>
        </p:nvSpPr>
        <p:spPr>
          <a:xfrm>
            <a:off x="1143000" y="685800"/>
            <a:ext cx="4572000" cy="34290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prior slide was</a:t>
            </a:r>
            <a:r>
              <a:rPr lang="en-US" altLang="en-US" baseline="0" dirty="0" smtClean="0"/>
              <a:t> the topics, but w</a:t>
            </a:r>
            <a:r>
              <a:rPr lang="en-US" altLang="en-US" dirty="0" smtClean="0"/>
              <a:t>here </a:t>
            </a:r>
            <a:r>
              <a:rPr lang="en-US" altLang="en-US" dirty="0" smtClean="0"/>
              <a:t>does this course leave</a:t>
            </a:r>
            <a:r>
              <a:rPr lang="en-US" altLang="en-US" baseline="0" dirty="0" smtClean="0"/>
              <a:t> you in </a:t>
            </a:r>
            <a:r>
              <a:rPr lang="en-US" altLang="en-US" baseline="0" dirty="0" smtClean="0"/>
              <a:t>terms of your depth of</a:t>
            </a:r>
            <a:r>
              <a:rPr lang="en-US" altLang="en-US" dirty="0" smtClean="0"/>
              <a:t> </a:t>
            </a:r>
            <a:r>
              <a:rPr lang="en-US" altLang="en-US" dirty="0" smtClean="0"/>
              <a:t>methodologic knowledge?   This is what we call the ladder of methodological sophistication.  It begins with </a:t>
            </a:r>
            <a:r>
              <a:rPr lang="en-US" altLang="en-US" dirty="0" smtClean="0"/>
              <a:t>knowledge covered in introductory </a:t>
            </a:r>
            <a:r>
              <a:rPr lang="en-US" altLang="en-US" dirty="0" smtClean="0"/>
              <a:t>textbooks like the one by </a:t>
            </a:r>
            <a:r>
              <a:rPr lang="en-US" altLang="en-US" dirty="0" err="1" smtClean="0"/>
              <a:t>Gordis</a:t>
            </a:r>
            <a:r>
              <a:rPr lang="en-US" altLang="en-US" dirty="0" smtClean="0"/>
              <a:t>.  It then goes to intermediate level, and as a reminder, we do view this course as an intermediate level course in epidemiologic methods.  Our </a:t>
            </a:r>
            <a:r>
              <a:rPr lang="en-US" altLang="en-US" dirty="0" smtClean="0"/>
              <a:t>accompanying text</a:t>
            </a:r>
            <a:r>
              <a:rPr lang="en-US" altLang="en-US" dirty="0" smtClean="0"/>
              <a:t>, by </a:t>
            </a:r>
            <a:r>
              <a:rPr lang="en-US" altLang="en-US" dirty="0" err="1" smtClean="0"/>
              <a:t>Szklo</a:t>
            </a:r>
            <a:r>
              <a:rPr lang="en-US" altLang="en-US" dirty="0" smtClean="0"/>
              <a:t> and Nieto, is indeed pitched as such and distinguishes itself from other introductory texts, like that by </a:t>
            </a:r>
            <a:r>
              <a:rPr lang="en-US" altLang="en-US" dirty="0" err="1" smtClean="0"/>
              <a:t>Gordis</a:t>
            </a:r>
            <a:r>
              <a:rPr lang="en-US" altLang="en-US" dirty="0" smtClean="0"/>
              <a:t>, the prototype.  As an intermediate level course, we had a lot to cover and everyone should feel a great sense of accomplishment for getting this far.  We did want to mention to everyone, however, that there is a world beyond our text and course in the form of advanced specialized material.  Our discussion of DAG’s, interaction, and non-conditioning approaches for confounding adjustment,</a:t>
            </a:r>
            <a:r>
              <a:rPr lang="en-US" altLang="en-US" baseline="0" dirty="0" smtClean="0"/>
              <a:t> </a:t>
            </a:r>
            <a:r>
              <a:rPr lang="en-US" altLang="en-US" dirty="0" smtClean="0"/>
              <a:t>for example, began to take us a bit into this world. You can see what the world is like in the Rothman, Greenland, and Lash text (the blue text), the soon-to-be-released text on causal inference by the Harvard faculty,</a:t>
            </a:r>
            <a:r>
              <a:rPr lang="en-US" altLang="en-US" baseline="0" dirty="0" smtClean="0"/>
              <a:t> and a text on mediation and interaction by Tyler </a:t>
            </a:r>
            <a:r>
              <a:rPr lang="en-US" altLang="en-US" baseline="0" dirty="0" err="1" smtClean="0"/>
              <a:t>VanderWeele</a:t>
            </a:r>
            <a:r>
              <a:rPr lang="en-US" altLang="en-US" baseline="0" dirty="0" smtClean="0"/>
              <a:t>, also at Harvard.</a:t>
            </a:r>
            <a:r>
              <a:rPr lang="en-US" altLang="en-US" dirty="0" smtClean="0"/>
              <a:t>  </a:t>
            </a:r>
          </a:p>
          <a:p>
            <a:pPr eaLnBrk="1" hangingPunct="1"/>
            <a:endParaRPr lang="en-US" altLang="en-US" dirty="0" smtClean="0"/>
          </a:p>
          <a:p>
            <a:pPr eaLnBrk="1" hangingPunct="1"/>
            <a:r>
              <a:rPr lang="en-US" altLang="en-US" dirty="0" smtClean="0"/>
              <a:t>Finally, because there is always something at the top of the ladder, there is a very sophisticated text on causality by Judea Pearl.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D206A94-C0E2-4C5E-B99B-882E9B5829B6}" type="slidenum">
              <a:rPr lang="en-US" altLang="en-US" sz="1200" smtClean="0"/>
              <a:pPr eaLnBrk="1" hangingPunct="1"/>
              <a:t>8</a:t>
            </a:fld>
            <a:endParaRPr lang="en-US" altLang="en-US" sz="1200" smtClean="0"/>
          </a:p>
        </p:txBody>
      </p:sp>
      <p:sp>
        <p:nvSpPr>
          <p:cNvPr id="22531" name="Rectangle 2"/>
          <p:cNvSpPr>
            <a:spLocks noGrp="1" noRot="1" noChangeAspect="1" noChangeArrowheads="1" noTextEdit="1"/>
          </p:cNvSpPr>
          <p:nvPr>
            <p:ph type="sldImg"/>
          </p:nvPr>
        </p:nvSpPr>
        <p:spPr>
          <a:xfrm>
            <a:off x="1143000" y="685800"/>
            <a:ext cx="4572000" cy="3429000"/>
          </a:xfrm>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For those of you who want more formal instruction, we encourage you to take</a:t>
            </a:r>
            <a:r>
              <a:rPr lang="en-US" altLang="en-US" baseline="0" dirty="0" smtClean="0"/>
              <a:t> </a:t>
            </a:r>
            <a:r>
              <a:rPr lang="en-US" altLang="en-US" dirty="0" smtClean="0"/>
              <a:t>our Epi Methods II course in the Winter quarter</a:t>
            </a:r>
            <a:r>
              <a:rPr lang="en-US" altLang="en-US" dirty="0" smtClean="0"/>
              <a:t>.</a:t>
            </a:r>
          </a:p>
          <a:p>
            <a:pPr eaLnBrk="1" hangingPunct="1"/>
            <a:endParaRPr lang="en-US" altLang="en-US" dirty="0" smtClean="0"/>
          </a:p>
          <a:p>
            <a:pPr eaLnBrk="1" hangingPunct="1"/>
            <a:r>
              <a:rPr lang="en-US" altLang="en-US" dirty="0" smtClean="0"/>
              <a:t>It goes without</a:t>
            </a:r>
            <a:r>
              <a:rPr lang="en-US" altLang="en-US" baseline="0" dirty="0" smtClean="0"/>
              <a:t> saying that we would encourage everyone to take more coursework.   Our concise advice is that if you seek to practice clinical research at the highest level, you will need more training in epidemiology.</a:t>
            </a:r>
            <a:endParaRPr lang="en-US" alt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2ACA3F9-84C9-44AA-A9DE-16C13053083A}" type="slidenum">
              <a:rPr lang="en-US" altLang="en-US" sz="1200" smtClean="0"/>
              <a:pPr eaLnBrk="1" hangingPunct="1"/>
              <a:t>9</a:t>
            </a:fld>
            <a:endParaRPr lang="en-US" altLang="en-US" sz="1200" smtClean="0"/>
          </a:p>
        </p:txBody>
      </p:sp>
      <p:sp>
        <p:nvSpPr>
          <p:cNvPr id="23555" name="Rectangle 2"/>
          <p:cNvSpPr>
            <a:spLocks noGrp="1" noRot="1" noChangeAspect="1" noChangeArrowheads="1" noTextEdit="1"/>
          </p:cNvSpPr>
          <p:nvPr>
            <p:ph type="sldImg"/>
          </p:nvPr>
        </p:nvSpPr>
        <p:spPr>
          <a:xfrm>
            <a:off x="1143000" y="685800"/>
            <a:ext cx="4572000" cy="3429000"/>
          </a:xfrm>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 am sure that we have</a:t>
            </a:r>
            <a:r>
              <a:rPr lang="en-US" altLang="en-US" baseline="0" dirty="0" smtClean="0"/>
              <a:t> c</a:t>
            </a:r>
            <a:r>
              <a:rPr lang="en-US" altLang="en-US" dirty="0" smtClean="0"/>
              <a:t>onvinced you that observational research is not simple.  Getting  it right can be a challenge.  It is replete with uncertainty from </a:t>
            </a:r>
            <a:r>
              <a:rPr lang="en-US" altLang="en-US" dirty="0" smtClean="0"/>
              <a:t>occult</a:t>
            </a:r>
            <a:r>
              <a:rPr lang="en-US" altLang="en-US" baseline="0" dirty="0" smtClean="0"/>
              <a:t> </a:t>
            </a:r>
            <a:r>
              <a:rPr lang="en-US" altLang="en-US" dirty="0" smtClean="0"/>
              <a:t>forces </a:t>
            </a:r>
            <a:r>
              <a:rPr lang="en-US" altLang="en-US" dirty="0" smtClean="0"/>
              <a:t>of differential selection, unknown degree of misclassification, unmeasured confounders, and unbeknownst colliders.  Finally, even if we get internal</a:t>
            </a:r>
            <a:r>
              <a:rPr lang="en-US" altLang="en-US" baseline="0" dirty="0" smtClean="0"/>
              <a:t> validity correct, there is the issue of uncertain effect modifiers when we thinking about transporting the inference to another population.</a:t>
            </a:r>
            <a:endParaRPr lang="en-US" altLang="en-US" dirty="0" smtClean="0"/>
          </a:p>
          <a:p>
            <a:pPr eaLnBrk="1" hangingPunct="1"/>
            <a:endParaRPr lang="en-US" altLang="en-US" dirty="0" smtClean="0"/>
          </a:p>
          <a:p>
            <a:pPr eaLnBrk="1" hangingPunct="1"/>
            <a:r>
              <a:rPr lang="en-US" altLang="en-US" dirty="0" smtClean="0"/>
              <a:t>Given this degree of difficulty and degree of uncertainty, we hope that we have convinced you that we need the most skillful and most knowledgeable people to be doing observational research.</a:t>
            </a:r>
          </a:p>
          <a:p>
            <a:pPr eaLnBrk="1" hangingPunct="1"/>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B9382A0-F297-418E-BB01-E6A0754466DC}" type="slidenum">
              <a:rPr lang="en-US"/>
              <a:pPr>
                <a:defRPr/>
              </a:pPr>
              <a:t>‹#›</a:t>
            </a:fld>
            <a:endParaRPr lang="en-US"/>
          </a:p>
        </p:txBody>
      </p:sp>
    </p:spTree>
    <p:extLst>
      <p:ext uri="{BB962C8B-B14F-4D97-AF65-F5344CB8AC3E}">
        <p14:creationId xmlns:p14="http://schemas.microsoft.com/office/powerpoint/2010/main" val="1703766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4B2BA3-A8F1-4106-A019-0092EA1E957B}" type="slidenum">
              <a:rPr lang="en-US"/>
              <a:pPr>
                <a:defRPr/>
              </a:pPr>
              <a:t>‹#›</a:t>
            </a:fld>
            <a:endParaRPr lang="en-US"/>
          </a:p>
        </p:txBody>
      </p:sp>
    </p:spTree>
    <p:extLst>
      <p:ext uri="{BB962C8B-B14F-4D97-AF65-F5344CB8AC3E}">
        <p14:creationId xmlns:p14="http://schemas.microsoft.com/office/powerpoint/2010/main" val="1750793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2"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E91CCD-4574-4896-BDC2-820F93D376E2}" type="slidenum">
              <a:rPr lang="en-US"/>
              <a:pPr>
                <a:defRPr/>
              </a:pPr>
              <a:t>‹#›</a:t>
            </a:fld>
            <a:endParaRPr lang="en-US"/>
          </a:p>
        </p:txBody>
      </p:sp>
    </p:spTree>
    <p:extLst>
      <p:ext uri="{BB962C8B-B14F-4D97-AF65-F5344CB8AC3E}">
        <p14:creationId xmlns:p14="http://schemas.microsoft.com/office/powerpoint/2010/main" val="257488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6E0E550-EE7F-4ACC-B39B-EE8845E57471}" type="slidenum">
              <a:rPr lang="en-US"/>
              <a:pPr>
                <a:defRPr/>
              </a:pPr>
              <a:t>‹#›</a:t>
            </a:fld>
            <a:endParaRPr lang="en-US"/>
          </a:p>
        </p:txBody>
      </p:sp>
    </p:spTree>
    <p:extLst>
      <p:ext uri="{BB962C8B-B14F-4D97-AF65-F5344CB8AC3E}">
        <p14:creationId xmlns:p14="http://schemas.microsoft.com/office/powerpoint/2010/main" val="1473485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025262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5966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1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592249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5" y="1295400"/>
            <a:ext cx="3818467"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739" y="1295400"/>
            <a:ext cx="3818467"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28704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33530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976759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4920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2F7D9F-E3C9-4AD9-9EF5-B6B98D8A5492}" type="slidenum">
              <a:rPr lang="en-US"/>
              <a:pPr>
                <a:defRPr/>
              </a:pPr>
              <a:t>‹#›</a:t>
            </a:fld>
            <a:endParaRPr lang="en-US"/>
          </a:p>
        </p:txBody>
      </p:sp>
    </p:spTree>
    <p:extLst>
      <p:ext uri="{BB962C8B-B14F-4D97-AF65-F5344CB8AC3E}">
        <p14:creationId xmlns:p14="http://schemas.microsoft.com/office/powerpoint/2010/main" val="11516733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48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756" y="273055"/>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801698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836891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943125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93834"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48513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295400"/>
            <a:ext cx="7772400" cy="5181600"/>
          </a:xfrm>
        </p:spPr>
        <p:txBody>
          <a:bodyPr/>
          <a:lstStyle/>
          <a:p>
            <a:endParaRPr lang="en-US"/>
          </a:p>
        </p:txBody>
      </p:sp>
    </p:spTree>
    <p:extLst>
      <p:ext uri="{BB962C8B-B14F-4D97-AF65-F5344CB8AC3E}">
        <p14:creationId xmlns:p14="http://schemas.microsoft.com/office/powerpoint/2010/main" val="82711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3F1430-DF12-492D-83CE-D9D58F79ED9B}" type="slidenum">
              <a:rPr lang="en-US"/>
              <a:pPr>
                <a:defRPr/>
              </a:pPr>
              <a:t>‹#›</a:t>
            </a:fld>
            <a:endParaRPr lang="en-US"/>
          </a:p>
        </p:txBody>
      </p:sp>
    </p:spTree>
    <p:extLst>
      <p:ext uri="{BB962C8B-B14F-4D97-AF65-F5344CB8AC3E}">
        <p14:creationId xmlns:p14="http://schemas.microsoft.com/office/powerpoint/2010/main" val="228209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204BD7-2660-45EC-97BF-99E40CDAEB6B}" type="slidenum">
              <a:rPr lang="en-US"/>
              <a:pPr>
                <a:defRPr/>
              </a:pPr>
              <a:t>‹#›</a:t>
            </a:fld>
            <a:endParaRPr lang="en-US"/>
          </a:p>
        </p:txBody>
      </p:sp>
    </p:spTree>
    <p:extLst>
      <p:ext uri="{BB962C8B-B14F-4D97-AF65-F5344CB8AC3E}">
        <p14:creationId xmlns:p14="http://schemas.microsoft.com/office/powerpoint/2010/main" val="391095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1773DE1-C841-4396-812F-5C5977DE5166}" type="slidenum">
              <a:rPr lang="en-US"/>
              <a:pPr>
                <a:defRPr/>
              </a:pPr>
              <a:t>‹#›</a:t>
            </a:fld>
            <a:endParaRPr lang="en-US"/>
          </a:p>
        </p:txBody>
      </p:sp>
    </p:spTree>
    <p:extLst>
      <p:ext uri="{BB962C8B-B14F-4D97-AF65-F5344CB8AC3E}">
        <p14:creationId xmlns:p14="http://schemas.microsoft.com/office/powerpoint/2010/main" val="2326011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C7EBF25-DCB2-4A08-89AA-4DC1F41BCD6A}" type="slidenum">
              <a:rPr lang="en-US"/>
              <a:pPr>
                <a:defRPr/>
              </a:pPr>
              <a:t>‹#›</a:t>
            </a:fld>
            <a:endParaRPr lang="en-US"/>
          </a:p>
        </p:txBody>
      </p:sp>
    </p:spTree>
    <p:extLst>
      <p:ext uri="{BB962C8B-B14F-4D97-AF65-F5344CB8AC3E}">
        <p14:creationId xmlns:p14="http://schemas.microsoft.com/office/powerpoint/2010/main" val="350693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F5F56E0-EA0F-4641-BFEB-CA0B487B81AB}" type="slidenum">
              <a:rPr lang="en-US"/>
              <a:pPr>
                <a:defRPr/>
              </a:pPr>
              <a:t>‹#›</a:t>
            </a:fld>
            <a:endParaRPr lang="en-US"/>
          </a:p>
        </p:txBody>
      </p:sp>
    </p:spTree>
    <p:extLst>
      <p:ext uri="{BB962C8B-B14F-4D97-AF65-F5344CB8AC3E}">
        <p14:creationId xmlns:p14="http://schemas.microsoft.com/office/powerpoint/2010/main" val="237390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01133FE-0E61-40FE-9248-F477DAA59915}" type="slidenum">
              <a:rPr lang="en-US"/>
              <a:pPr>
                <a:defRPr/>
              </a:pPr>
              <a:t>‹#›</a:t>
            </a:fld>
            <a:endParaRPr lang="en-US"/>
          </a:p>
        </p:txBody>
      </p:sp>
    </p:spTree>
    <p:extLst>
      <p:ext uri="{BB962C8B-B14F-4D97-AF65-F5344CB8AC3E}">
        <p14:creationId xmlns:p14="http://schemas.microsoft.com/office/powerpoint/2010/main" val="582331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6019B7-9952-4BEE-BECA-8D87941824CF}" type="slidenum">
              <a:rPr lang="en-US"/>
              <a:pPr>
                <a:defRPr/>
              </a:pPr>
              <a:t>‹#›</a:t>
            </a:fld>
            <a:endParaRPr lang="en-US"/>
          </a:p>
        </p:txBody>
      </p:sp>
    </p:spTree>
    <p:extLst>
      <p:ext uri="{BB962C8B-B14F-4D97-AF65-F5344CB8AC3E}">
        <p14:creationId xmlns:p14="http://schemas.microsoft.com/office/powerpoint/2010/main" val="378403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6E44906-17A5-4078-ADCC-E14EE778784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295400"/>
            <a:ext cx="77724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248219630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7.xml"/><Relationship Id="rId7" Type="http://schemas.openxmlformats.org/officeDocument/2006/relationships/oleObject" Target="../embeddings/oleObject2.bin"/><Relationship Id="rId12"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jpeg"/><Relationship Id="rId11" Type="http://schemas.openxmlformats.org/officeDocument/2006/relationships/image" Target="../media/image11.png"/><Relationship Id="rId5" Type="http://schemas.openxmlformats.org/officeDocument/2006/relationships/image" Target="../media/image7.jpeg"/><Relationship Id="rId10" Type="http://schemas.openxmlformats.org/officeDocument/2006/relationships/image" Target="../media/image10.jpeg"/><Relationship Id="rId4" Type="http://schemas.openxmlformats.org/officeDocument/2006/relationships/oleObject" Target="../embeddings/oleObject1.bin"/><Relationship Id="rId9" Type="http://schemas.openxmlformats.org/officeDocument/2006/relationships/image" Target="../media/image9.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231228" y="762000"/>
            <a:ext cx="8466137" cy="533400"/>
          </a:xfrm>
        </p:spPr>
        <p:txBody>
          <a:bodyPr/>
          <a:lstStyle/>
          <a:p>
            <a:pPr eaLnBrk="1" hangingPunct="1"/>
            <a:r>
              <a:rPr lang="en-US" altLang="en-US" sz="2800" dirty="0" smtClean="0">
                <a:latin typeface="Arial" charset="0"/>
                <a:cs typeface="Arial" charset="0"/>
              </a:rPr>
              <a:t>What should </a:t>
            </a:r>
            <a:r>
              <a:rPr lang="en-US" altLang="en-US" sz="2800" dirty="0">
                <a:latin typeface="Arial" charset="0"/>
                <a:cs typeface="Arial" charset="0"/>
              </a:rPr>
              <a:t>w</a:t>
            </a:r>
            <a:r>
              <a:rPr lang="en-US" altLang="en-US" sz="2800" dirty="0" smtClean="0">
                <a:latin typeface="Arial" charset="0"/>
                <a:cs typeface="Arial" charset="0"/>
              </a:rPr>
              <a:t>e </a:t>
            </a:r>
            <a:r>
              <a:rPr lang="en-US" altLang="en-US" sz="2800" dirty="0">
                <a:latin typeface="Arial" charset="0"/>
                <a:cs typeface="Arial" charset="0"/>
              </a:rPr>
              <a:t>d</a:t>
            </a:r>
            <a:r>
              <a:rPr lang="en-US" altLang="en-US" sz="2800" dirty="0" smtClean="0">
                <a:latin typeface="Arial" charset="0"/>
                <a:cs typeface="Arial" charset="0"/>
              </a:rPr>
              <a:t>o </a:t>
            </a:r>
            <a:r>
              <a:rPr lang="en-US" altLang="en-US" sz="2800" dirty="0">
                <a:latin typeface="Arial" charset="0"/>
                <a:cs typeface="Arial" charset="0"/>
              </a:rPr>
              <a:t>w</a:t>
            </a:r>
            <a:r>
              <a:rPr lang="en-US" altLang="en-US" sz="2800" dirty="0" smtClean="0">
                <a:latin typeface="Arial" charset="0"/>
                <a:cs typeface="Arial" charset="0"/>
              </a:rPr>
              <a:t>ith the 90 minutes currently allotted to live lecture each week?</a:t>
            </a:r>
            <a:endParaRPr lang="en-US" altLang="en-US" sz="2800" dirty="0" smtClean="0">
              <a:solidFill>
                <a:schemeClr val="tx1"/>
              </a:solidFill>
              <a:latin typeface="Arial" charset="0"/>
              <a:cs typeface="Arial" charset="0"/>
            </a:endParaRPr>
          </a:p>
        </p:txBody>
      </p:sp>
      <p:sp>
        <p:nvSpPr>
          <p:cNvPr id="4099" name="Text Box 5"/>
          <p:cNvSpPr txBox="1">
            <a:spLocks noChangeArrowheads="1"/>
          </p:cNvSpPr>
          <p:nvPr/>
        </p:nvSpPr>
        <p:spPr bwMode="auto">
          <a:xfrm rot="-2695870">
            <a:off x="1185343" y="5597535"/>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dirty="0" smtClean="0">
                <a:latin typeface="Arial" charset="0"/>
              </a:rPr>
              <a:t>Continue to have live lecture </a:t>
            </a:r>
            <a:r>
              <a:rPr lang="en-US" altLang="en-US" sz="1800" dirty="0">
                <a:latin typeface="Arial" charset="0"/>
              </a:rPr>
              <a:t>- A</a:t>
            </a:r>
          </a:p>
        </p:txBody>
      </p:sp>
      <p:sp>
        <p:nvSpPr>
          <p:cNvPr id="4101" name="Text Box 10"/>
          <p:cNvSpPr txBox="1">
            <a:spLocks noChangeArrowheads="1"/>
          </p:cNvSpPr>
          <p:nvPr/>
        </p:nvSpPr>
        <p:spPr bwMode="auto">
          <a:xfrm rot="-2695870">
            <a:off x="2797487" y="5192595"/>
            <a:ext cx="38004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dirty="0" smtClean="0">
                <a:latin typeface="Arial" charset="0"/>
              </a:rPr>
              <a:t>Replace live lecture with recording.  Use time for open discussion. - </a:t>
            </a:r>
            <a:r>
              <a:rPr lang="en-US" altLang="en-US" sz="1800" dirty="0">
                <a:latin typeface="Arial" charset="0"/>
              </a:rPr>
              <a:t>B</a:t>
            </a:r>
            <a:endParaRPr lang="en-US" altLang="en-US" sz="1800" b="1" dirty="0">
              <a:latin typeface="Arial" charset="0"/>
            </a:endParaRPr>
          </a:p>
        </p:txBody>
      </p:sp>
      <p:sp>
        <p:nvSpPr>
          <p:cNvPr id="4102" name="Text Box 3"/>
          <p:cNvSpPr txBox="1">
            <a:spLocks noChangeArrowheads="1"/>
          </p:cNvSpPr>
          <p:nvPr/>
        </p:nvSpPr>
        <p:spPr bwMode="auto">
          <a:xfrm>
            <a:off x="304800" y="1447800"/>
            <a:ext cx="45720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sysDot"/>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latin typeface="Arial" charset="0"/>
            </a:endParaRPr>
          </a:p>
          <a:p>
            <a:r>
              <a:rPr lang="en-US" altLang="en-US" dirty="0" smtClean="0">
                <a:latin typeface="Arial" charset="0"/>
              </a:rPr>
              <a:t>Perhaps we should do something else with the scheduled lecture time.  </a:t>
            </a:r>
          </a:p>
          <a:p>
            <a:endParaRPr lang="en-US" altLang="en-US" dirty="0">
              <a:latin typeface="Arial" charset="0"/>
            </a:endParaRPr>
          </a:p>
          <a:p>
            <a:r>
              <a:rPr lang="en-US" altLang="en-US" dirty="0" smtClean="0">
                <a:latin typeface="Arial" charset="0"/>
              </a:rPr>
              <a:t>Would you prefer to</a:t>
            </a:r>
            <a:endParaRPr lang="en-US" altLang="en-US" dirty="0">
              <a:latin typeface="Arial" charset="0"/>
            </a:endParaRPr>
          </a:p>
          <a:p>
            <a:endParaRPr lang="en-US" altLang="en-US" dirty="0">
              <a:latin typeface="Arial" charset="0"/>
            </a:endParaRPr>
          </a:p>
          <a:p>
            <a:endParaRPr lang="en-US" altLang="en-US" dirty="0">
              <a:latin typeface="Arial" charset="0"/>
            </a:endParaRPr>
          </a:p>
        </p:txBody>
      </p:sp>
      <p:sp>
        <p:nvSpPr>
          <p:cNvPr id="7" name="Text Box 10"/>
          <p:cNvSpPr txBox="1">
            <a:spLocks noChangeArrowheads="1"/>
          </p:cNvSpPr>
          <p:nvPr/>
        </p:nvSpPr>
        <p:spPr bwMode="auto">
          <a:xfrm rot="-2695870">
            <a:off x="4397687" y="5210077"/>
            <a:ext cx="38004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dirty="0" smtClean="0">
                <a:latin typeface="Arial" charset="0"/>
              </a:rPr>
              <a:t>Replace live lecture with recording.  No new additional activities.  - </a:t>
            </a:r>
            <a:r>
              <a:rPr lang="en-US" altLang="en-US" sz="1800" dirty="0">
                <a:latin typeface="Arial" charset="0"/>
              </a:rPr>
              <a:t>C</a:t>
            </a:r>
            <a:endParaRPr lang="en-US" altLang="en-US" sz="1800" b="1" dirty="0">
              <a:latin typeface="Arial" charset="0"/>
            </a:endParaRPr>
          </a:p>
        </p:txBody>
      </p:sp>
      <p:sp>
        <p:nvSpPr>
          <p:cNvPr id="8" name="Text Box 10"/>
          <p:cNvSpPr txBox="1">
            <a:spLocks noChangeArrowheads="1"/>
          </p:cNvSpPr>
          <p:nvPr/>
        </p:nvSpPr>
        <p:spPr bwMode="auto">
          <a:xfrm rot="-2695870">
            <a:off x="5519070" y="5510277"/>
            <a:ext cx="380047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dirty="0" smtClean="0">
                <a:latin typeface="Arial" charset="0"/>
              </a:rPr>
              <a:t>Some other activity.  </a:t>
            </a:r>
            <a:r>
              <a:rPr lang="en-US" altLang="en-US" sz="1800" dirty="0" smtClean="0">
                <a:latin typeface="Arial" charset="0"/>
              </a:rPr>
              <a:t>- </a:t>
            </a:r>
            <a:r>
              <a:rPr lang="en-US" altLang="en-US" sz="1800" dirty="0">
                <a:latin typeface="Arial" charset="0"/>
              </a:rPr>
              <a:t>D</a:t>
            </a:r>
            <a:endParaRPr lang="en-US" altLang="en-US" sz="1800" dirty="0">
              <a:latin typeface="Arial" charset="0"/>
            </a:endParaRPr>
          </a:p>
        </p:txBody>
      </p:sp>
    </p:spTree>
    <p:extLst>
      <p:ext uri="{BB962C8B-B14F-4D97-AF65-F5344CB8AC3E}">
        <p14:creationId xmlns:p14="http://schemas.microsoft.com/office/powerpoint/2010/main" val="2662843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381000" y="-152400"/>
            <a:ext cx="9372600" cy="2133600"/>
          </a:xfrm>
        </p:spPr>
        <p:txBody>
          <a:bodyPr/>
          <a:lstStyle/>
          <a:p>
            <a:pPr lvl="4" eaLnBrk="1" hangingPunct="1"/>
            <a:endParaRPr lang="en-US" altLang="en-US" sz="2400" b="1" dirty="0" smtClean="0">
              <a:latin typeface="Arial" charset="0"/>
            </a:endParaRPr>
          </a:p>
          <a:p>
            <a:pPr lvl="1" eaLnBrk="1" hangingPunct="1"/>
            <a:r>
              <a:rPr lang="en-US" altLang="en-US" sz="3200" b="1" dirty="0" smtClean="0">
                <a:latin typeface="Arial" charset="0"/>
              </a:rPr>
              <a:t>1:30 to 3:00 pm:  Last Section</a:t>
            </a:r>
          </a:p>
          <a:p>
            <a:pPr lvl="2" eaLnBrk="1" hangingPunct="1"/>
            <a:r>
              <a:rPr lang="en-US" altLang="en-US" sz="2800" b="1" dirty="0" smtClean="0">
                <a:latin typeface="Arial" charset="0"/>
              </a:rPr>
              <a:t>Web-based course </a:t>
            </a:r>
            <a:r>
              <a:rPr lang="en-US" altLang="en-US" sz="2800" b="1" dirty="0" smtClean="0">
                <a:latin typeface="Arial" charset="0"/>
              </a:rPr>
              <a:t>evaluation – Bring laptop</a:t>
            </a:r>
            <a:endParaRPr lang="en-US" altLang="en-US" sz="2800" b="1" dirty="0" smtClean="0">
              <a:latin typeface="Arial" charset="0"/>
            </a:endParaRPr>
          </a:p>
          <a:p>
            <a:pPr marL="914400" lvl="2" indent="0" eaLnBrk="1" hangingPunct="1">
              <a:buNone/>
            </a:pPr>
            <a:endParaRPr lang="en-US" altLang="en-US" b="1" dirty="0">
              <a:latin typeface="Arial" panose="020B0604020202020204" pitchFamily="34" charset="0"/>
              <a:cs typeface="Arial" panose="020B0604020202020204" pitchFamily="34" charset="0"/>
            </a:endParaRPr>
          </a:p>
        </p:txBody>
      </p:sp>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4868"/>
          <a:stretch/>
        </p:blipFill>
        <p:spPr bwMode="auto">
          <a:xfrm>
            <a:off x="5029200" y="3868931"/>
            <a:ext cx="4033130" cy="2836669"/>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txBox="1">
            <a:spLocks noChangeArrowheads="1"/>
          </p:cNvSpPr>
          <p:nvPr/>
        </p:nvSpPr>
        <p:spPr bwMode="auto">
          <a:xfrm>
            <a:off x="-457200" y="1295400"/>
            <a:ext cx="93726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57200" lvl="1" indent="0" eaLnBrk="1" hangingPunct="1">
              <a:buNone/>
            </a:pPr>
            <a:endParaRPr lang="en-US" altLang="en-US" sz="800" b="1" kern="0" dirty="0" smtClean="0">
              <a:latin typeface="Arial" charset="0"/>
            </a:endParaRPr>
          </a:p>
          <a:p>
            <a:pPr lvl="1" eaLnBrk="1" hangingPunct="1"/>
            <a:r>
              <a:rPr lang="en-US" altLang="en-US" sz="3200" b="1" kern="0" dirty="0" smtClean="0">
                <a:latin typeface="Arial" charset="0"/>
              </a:rPr>
              <a:t>Later today: Distribute Final Exam (on CLE)</a:t>
            </a:r>
          </a:p>
          <a:p>
            <a:pPr lvl="2"/>
            <a:r>
              <a:rPr lang="en-US" altLang="en-US" b="1" kern="0" dirty="0" smtClean="0">
                <a:latin typeface="Arial" panose="020B0604020202020204" pitchFamily="34" charset="0"/>
                <a:cs typeface="Arial" panose="020B0604020202020204" pitchFamily="34" charset="0"/>
              </a:rPr>
              <a:t>Exam due next week by 4 pm (California time) Tuesday (Dec. 12)</a:t>
            </a:r>
            <a:endParaRPr lang="en-US" altLang="en-US" sz="400" b="1" kern="0" dirty="0" smtClean="0">
              <a:latin typeface="Arial" panose="020B0604020202020204" pitchFamily="34" charset="0"/>
              <a:cs typeface="Arial" panose="020B0604020202020204" pitchFamily="34" charset="0"/>
            </a:endParaRPr>
          </a:p>
          <a:p>
            <a:pPr lvl="2"/>
            <a:r>
              <a:rPr lang="en-US" altLang="en-US" b="1" kern="0" dirty="0" smtClean="0">
                <a:latin typeface="Arial" panose="020B0604020202020204" pitchFamily="34" charset="0"/>
                <a:cs typeface="Arial" panose="020B0604020202020204" pitchFamily="34" charset="0"/>
              </a:rPr>
              <a:t>Upload your file on the CLE (Moodle) website (the syllabus site).  Label file with your name.</a:t>
            </a:r>
            <a:endParaRPr lang="en-US" altLang="en-US" b="1" kern="0" dirty="0">
              <a:latin typeface="Arial" panose="020B0604020202020204" pitchFamily="34" charset="0"/>
              <a:cs typeface="Arial" panose="020B0604020202020204" pitchFamily="34" charset="0"/>
            </a:endParaRPr>
          </a:p>
        </p:txBody>
      </p:sp>
      <p:sp>
        <p:nvSpPr>
          <p:cNvPr id="5" name="Rectangle 3"/>
          <p:cNvSpPr txBox="1">
            <a:spLocks noChangeArrowheads="1"/>
          </p:cNvSpPr>
          <p:nvPr/>
        </p:nvSpPr>
        <p:spPr bwMode="auto">
          <a:xfrm>
            <a:off x="-457200" y="3549978"/>
            <a:ext cx="5791200" cy="3155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lvl="2"/>
            <a:endParaRPr lang="en-US" altLang="en-US" sz="800" b="1" kern="0" dirty="0" smtClean="0">
              <a:latin typeface="Arial" panose="020B0604020202020204" pitchFamily="34" charset="0"/>
              <a:cs typeface="Arial" panose="020B0604020202020204" pitchFamily="34" charset="0"/>
            </a:endParaRPr>
          </a:p>
          <a:p>
            <a:pPr lvl="2"/>
            <a:r>
              <a:rPr lang="en-US" altLang="en-US" b="1" kern="0" dirty="0" smtClean="0">
                <a:latin typeface="Arial" panose="020B0604020202020204" pitchFamily="34" charset="0"/>
                <a:cs typeface="Arial" panose="020B0604020202020204" pitchFamily="34" charset="0"/>
              </a:rPr>
              <a:t>Upload a .pdf to preserve all  of your formatting</a:t>
            </a:r>
          </a:p>
          <a:p>
            <a:pPr lvl="2"/>
            <a:endParaRPr lang="en-US" altLang="en-US" sz="400" b="1" kern="0" dirty="0" smtClean="0">
              <a:latin typeface="Arial" panose="020B0604020202020204" pitchFamily="34" charset="0"/>
              <a:cs typeface="Arial" panose="020B0604020202020204" pitchFamily="34" charset="0"/>
            </a:endParaRPr>
          </a:p>
          <a:p>
            <a:pPr lvl="2"/>
            <a:r>
              <a:rPr lang="en-US" altLang="en-US" b="1" kern="0" dirty="0" smtClean="0">
                <a:latin typeface="Arial" panose="020B0604020202020204" pitchFamily="34" charset="0"/>
                <a:cs typeface="Arial" panose="020B0604020202020204" pitchFamily="34" charset="0"/>
              </a:rPr>
              <a:t>Contact Agnes.Ng@ucsf.edu</a:t>
            </a:r>
            <a:r>
              <a:rPr lang="en-US" altLang="en-US" b="1" kern="0" dirty="0">
                <a:latin typeface="Arial" panose="020B0604020202020204" pitchFamily="34" charset="0"/>
                <a:cs typeface="Arial" panose="020B0604020202020204" pitchFamily="34" charset="0"/>
              </a:rPr>
              <a:t> </a:t>
            </a:r>
            <a:r>
              <a:rPr lang="en-US" altLang="en-US" b="1" kern="0" dirty="0" smtClean="0">
                <a:latin typeface="Arial" panose="020B0604020202020204" pitchFamily="34" charset="0"/>
                <a:cs typeface="Arial" panose="020B0604020202020204" pitchFamily="34" charset="0"/>
              </a:rPr>
              <a:t> if problems </a:t>
            </a:r>
          </a:p>
          <a:p>
            <a:pPr lvl="2"/>
            <a:endParaRPr lang="en-US" altLang="en-US" sz="400" b="1" kern="0" dirty="0" smtClean="0">
              <a:latin typeface="Arial" panose="020B0604020202020204" pitchFamily="34" charset="0"/>
              <a:cs typeface="Arial" panose="020B0604020202020204" pitchFamily="34" charset="0"/>
            </a:endParaRPr>
          </a:p>
          <a:p>
            <a:pPr lvl="2"/>
            <a:r>
              <a:rPr lang="en-US" altLang="en-US" b="1" kern="0" dirty="0" smtClean="0">
                <a:latin typeface="Arial" panose="020B0604020202020204" pitchFamily="34" charset="0"/>
                <a:cs typeface="Arial" panose="020B0604020202020204" pitchFamily="34" charset="0"/>
              </a:rPr>
              <a:t>Please work </a:t>
            </a:r>
            <a:r>
              <a:rPr lang="en-US" altLang="en-US" b="1" u="sng" kern="0" dirty="0" smtClean="0">
                <a:latin typeface="Arial" panose="020B0604020202020204" pitchFamily="34" charset="0"/>
                <a:cs typeface="Arial" panose="020B0604020202020204" pitchFamily="34" charset="0"/>
              </a:rPr>
              <a:t>independently</a:t>
            </a:r>
          </a:p>
          <a:p>
            <a:pPr lvl="2"/>
            <a:r>
              <a:rPr lang="en-US" altLang="en-US" b="1" kern="0" dirty="0" smtClean="0">
                <a:latin typeface="Arial" panose="020B0604020202020204" pitchFamily="34" charset="0"/>
                <a:cs typeface="Arial" panose="020B0604020202020204" pitchFamily="34" charset="0"/>
              </a:rPr>
              <a:t>The hard work for this has already been done!</a:t>
            </a:r>
            <a:endParaRPr lang="en-US" altLang="en-US" b="1" kern="0" dirty="0">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76200"/>
            <a:ext cx="7772400" cy="1143000"/>
          </a:xfrm>
        </p:spPr>
        <p:txBody>
          <a:bodyPr/>
          <a:lstStyle/>
          <a:p>
            <a:pPr eaLnBrk="1" hangingPunct="1"/>
            <a:r>
              <a:rPr lang="en-US" altLang="en-US" sz="4000" b="1" dirty="0" smtClean="0">
                <a:latin typeface="Arial" charset="0"/>
                <a:cs typeface="Arial" charset="0"/>
              </a:rPr>
              <a:t>Prize Winners</a:t>
            </a:r>
          </a:p>
        </p:txBody>
      </p:sp>
      <p:sp>
        <p:nvSpPr>
          <p:cNvPr id="5123" name="Rectangle 3"/>
          <p:cNvSpPr>
            <a:spLocks noGrp="1" noChangeArrowheads="1"/>
          </p:cNvSpPr>
          <p:nvPr>
            <p:ph type="body" idx="1"/>
          </p:nvPr>
        </p:nvSpPr>
        <p:spPr>
          <a:xfrm>
            <a:off x="304800" y="1143000"/>
            <a:ext cx="8991600" cy="4114800"/>
          </a:xfrm>
        </p:spPr>
        <p:txBody>
          <a:bodyPr/>
          <a:lstStyle/>
          <a:p>
            <a:pPr eaLnBrk="1" hangingPunct="1"/>
            <a:r>
              <a:rPr lang="en-US" altLang="en-US" dirty="0" smtClean="0">
                <a:latin typeface="Arial" panose="020B0604020202020204" pitchFamily="34" charset="0"/>
                <a:cs typeface="Arial" panose="020B0604020202020204" pitchFamily="34" charset="0"/>
              </a:rPr>
              <a:t>Systematic Performance</a:t>
            </a:r>
          </a:p>
          <a:p>
            <a:pPr lvl="1" eaLnBrk="1" hangingPunct="1"/>
            <a:r>
              <a:rPr lang="en-US" altLang="en-US" dirty="0" smtClean="0">
                <a:latin typeface="Arial" panose="020B0604020202020204" pitchFamily="34" charset="0"/>
                <a:cs typeface="Arial" panose="020B0604020202020204" pitchFamily="34" charset="0"/>
              </a:rPr>
              <a:t>Highest % score on Problem Sets</a:t>
            </a:r>
          </a:p>
          <a:p>
            <a:pPr lvl="2" eaLnBrk="1" hangingPunct="1"/>
            <a:r>
              <a:rPr lang="en-US" altLang="en-US" dirty="0" smtClean="0">
                <a:latin typeface="Arial" panose="020B0604020202020204" pitchFamily="34" charset="0"/>
                <a:cs typeface="Arial" panose="020B0604020202020204" pitchFamily="34" charset="0"/>
              </a:rPr>
              <a:t>Kristen </a:t>
            </a:r>
            <a:r>
              <a:rPr lang="en-US" altLang="en-US" dirty="0" err="1" smtClean="0">
                <a:latin typeface="Arial" panose="020B0604020202020204" pitchFamily="34" charset="0"/>
                <a:cs typeface="Arial" panose="020B0604020202020204" pitchFamily="34" charset="0"/>
              </a:rPr>
              <a:t>Krysko</a:t>
            </a:r>
            <a:endParaRPr lang="en-US" altLang="en-US" dirty="0" smtClean="0">
              <a:latin typeface="Arial" panose="020B0604020202020204" pitchFamily="34" charset="0"/>
              <a:cs typeface="Arial" panose="020B0604020202020204" pitchFamily="34" charset="0"/>
            </a:endParaRPr>
          </a:p>
          <a:p>
            <a:pPr lvl="2" eaLnBrk="1" hangingPunct="1"/>
            <a:r>
              <a:rPr lang="en-US" altLang="en-US" dirty="0" smtClean="0">
                <a:latin typeface="Arial" panose="020B0604020202020204" pitchFamily="34" charset="0"/>
                <a:cs typeface="Arial" panose="020B0604020202020204" pitchFamily="34" charset="0"/>
              </a:rPr>
              <a:t>Will Zhang</a:t>
            </a:r>
            <a:endParaRPr lang="en-US" altLang="en-US" dirty="0" smtClean="0">
              <a:latin typeface="Arial" panose="020B0604020202020204" pitchFamily="34" charset="0"/>
              <a:cs typeface="Arial" panose="020B0604020202020204" pitchFamily="34" charset="0"/>
            </a:endParaRPr>
          </a:p>
          <a:p>
            <a:pPr lvl="2"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smtClean="0">
                <a:latin typeface="Arial" panose="020B0604020202020204" pitchFamily="34" charset="0"/>
                <a:cs typeface="Arial" panose="020B0604020202020204" pitchFamily="34" charset="0"/>
              </a:rPr>
              <a:t>Chance</a:t>
            </a:r>
          </a:p>
          <a:p>
            <a:pPr lvl="1" eaLnBrk="1" hangingPunct="1"/>
            <a:r>
              <a:rPr lang="en-US" altLang="en-US" dirty="0" smtClean="0">
                <a:latin typeface="Arial" panose="020B0604020202020204" pitchFamily="34" charset="0"/>
                <a:cs typeface="Arial" panose="020B0604020202020204" pitchFamily="34" charset="0"/>
              </a:rPr>
              <a:t>Pick name out of a hat</a:t>
            </a:r>
          </a:p>
          <a:p>
            <a:pPr lvl="2" eaLnBrk="1" hangingPunct="1"/>
            <a:r>
              <a:rPr lang="en-US" altLang="en-US" dirty="0" smtClean="0">
                <a:latin typeface="Arial" panose="020B0604020202020204" pitchFamily="34" charset="0"/>
                <a:cs typeface="Arial" panose="020B0604020202020204" pitchFamily="34" charset="0"/>
              </a:rPr>
              <a:t>Monica </a:t>
            </a:r>
            <a:r>
              <a:rPr lang="en-US" altLang="en-US" dirty="0" err="1" smtClean="0">
                <a:latin typeface="Arial" panose="020B0604020202020204" pitchFamily="34" charset="0"/>
                <a:cs typeface="Arial" panose="020B0604020202020204" pitchFamily="34" charset="0"/>
              </a:rPr>
              <a:t>Ospina</a:t>
            </a:r>
            <a:r>
              <a:rPr lang="en-US" altLang="en-US" dirty="0" smtClean="0">
                <a:latin typeface="Arial" panose="020B0604020202020204" pitchFamily="34" charset="0"/>
                <a:cs typeface="Arial" panose="020B0604020202020204" pitchFamily="34" charset="0"/>
              </a:rPr>
              <a:t> Romero (who </a:t>
            </a:r>
            <a:r>
              <a:rPr lang="en-US" altLang="en-US" dirty="0" smtClean="0">
                <a:latin typeface="Arial" panose="020B0604020202020204" pitchFamily="34" charset="0"/>
                <a:cs typeface="Arial" panose="020B0604020202020204" pitchFamily="34" charset="0"/>
              </a:rPr>
              <a:t>also had a very high % !!)</a:t>
            </a:r>
          </a:p>
          <a:p>
            <a:pPr lvl="2"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smtClean="0">
                <a:latin typeface="Arial" panose="020B0604020202020204" pitchFamily="34" charset="0"/>
                <a:cs typeface="Arial" panose="020B0604020202020204" pitchFamily="34" charset="0"/>
              </a:rPr>
              <a:t>Runners up:  everyone else</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83400" y="5257800"/>
            <a:ext cx="17272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descr="C:\Users\JMartin\AppData\Local\Microsoft\Windows\Temporary Internet Files\Content.Outlook\ISJG2U56\Muest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29400" y="1376084"/>
            <a:ext cx="2362200" cy="31959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2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12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685800" y="1476375"/>
            <a:ext cx="8077200" cy="3752850"/>
          </a:xfrm>
          <a:noFill/>
        </p:spPr>
      </p:pic>
      <p:sp>
        <p:nvSpPr>
          <p:cNvPr id="3" name="Text Box 4"/>
          <p:cNvSpPr txBox="1">
            <a:spLocks noChangeArrowheads="1"/>
          </p:cNvSpPr>
          <p:nvPr/>
        </p:nvSpPr>
        <p:spPr bwMode="auto">
          <a:xfrm>
            <a:off x="381000" y="438090"/>
            <a:ext cx="9144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sz="2000" dirty="0" smtClean="0">
                <a:solidFill>
                  <a:srgbClr val="FF0000"/>
                </a:solidFill>
                <a:latin typeface="Arial" panose="020B0604020202020204" pitchFamily="34" charset="0"/>
                <a:cs typeface="Arial" panose="020B0604020202020204" pitchFamily="34" charset="0"/>
              </a:rPr>
              <a:t>Experimental design is actually NOT the place that needs the most help…</a:t>
            </a:r>
            <a:endParaRPr lang="en-US" altLang="en-US" sz="2000"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685800" y="762000"/>
            <a:ext cx="7772400" cy="4933950"/>
          </a:xfrm>
          <a:noFill/>
        </p:spPr>
      </p:pic>
      <p:sp>
        <p:nvSpPr>
          <p:cNvPr id="8195" name="Text Box 4"/>
          <p:cNvSpPr txBox="1">
            <a:spLocks noChangeArrowheads="1"/>
          </p:cNvSpPr>
          <p:nvPr/>
        </p:nvSpPr>
        <p:spPr bwMode="auto">
          <a:xfrm>
            <a:off x="3505200" y="304806"/>
            <a:ext cx="5638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dirty="0">
                <a:solidFill>
                  <a:srgbClr val="FF0000"/>
                </a:solidFill>
                <a:latin typeface="Arial" panose="020B0604020202020204" pitchFamily="34" charset="0"/>
                <a:cs typeface="Arial" panose="020B0604020202020204" pitchFamily="34" charset="0"/>
              </a:rPr>
              <a:t>Instead, where more help is needed is in the wild west of observational studies.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en-US" altLang="en-US" smtClean="0"/>
          </a:p>
        </p:txBody>
      </p:sp>
      <p:pic>
        <p:nvPicPr>
          <p:cNvPr id="9219" name="Picture 4"/>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990600" y="996954"/>
            <a:ext cx="7467600" cy="4606925"/>
          </a:xfrm>
          <a:noFill/>
        </p:spPr>
      </p:pic>
      <p:sp>
        <p:nvSpPr>
          <p:cNvPr id="4" name="TextBox 3"/>
          <p:cNvSpPr txBox="1"/>
          <p:nvPr/>
        </p:nvSpPr>
        <p:spPr>
          <a:xfrm>
            <a:off x="457200" y="228601"/>
            <a:ext cx="4495800" cy="461665"/>
          </a:xfrm>
          <a:prstGeom prst="rect">
            <a:avLst/>
          </a:prstGeom>
          <a:noFill/>
        </p:spPr>
        <p:txBody>
          <a:bodyPr wrap="square" rtlCol="0">
            <a:spAutoFit/>
          </a:bodyPr>
          <a:lstStyle/>
          <a:p>
            <a:r>
              <a:rPr lang="en-US" dirty="0" smtClean="0">
                <a:solidFill>
                  <a:srgbClr val="FF0000"/>
                </a:solidFill>
                <a:latin typeface="Arial" panose="020B0604020202020204" pitchFamily="34" charset="0"/>
                <a:cs typeface="Arial" panose="020B0604020202020204" pitchFamily="34" charset="0"/>
              </a:rPr>
              <a:t>Optional Reading for this week</a:t>
            </a:r>
            <a:endParaRPr lang="en-US"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7735" y="152400"/>
            <a:ext cx="9076265" cy="533400"/>
          </a:xfrm>
        </p:spPr>
        <p:txBody>
          <a:bodyPr/>
          <a:lstStyle/>
          <a:p>
            <a:r>
              <a:rPr lang="en-US" sz="2000" dirty="0" smtClean="0"/>
              <a:t>What Kinds of Questions Does Clinical Research/Epidemiology Answer? </a:t>
            </a:r>
            <a:br>
              <a:rPr lang="en-US" sz="2000" dirty="0" smtClean="0"/>
            </a:br>
            <a:r>
              <a:rPr lang="en-US" sz="2000" dirty="0" smtClean="0"/>
              <a:t>“Big 6”</a:t>
            </a:r>
            <a:endParaRPr lang="en-US" sz="2000" dirty="0"/>
          </a:p>
        </p:txBody>
      </p:sp>
      <p:sp>
        <p:nvSpPr>
          <p:cNvPr id="18435" name="Rectangle 3"/>
          <p:cNvSpPr>
            <a:spLocks noGrp="1" noChangeArrowheads="1"/>
          </p:cNvSpPr>
          <p:nvPr>
            <p:ph type="body" idx="1"/>
          </p:nvPr>
        </p:nvSpPr>
        <p:spPr>
          <a:xfrm>
            <a:off x="33869" y="457200"/>
            <a:ext cx="9110133" cy="4953000"/>
          </a:xfrm>
        </p:spPr>
        <p:txBody>
          <a:bodyPr/>
          <a:lstStyle/>
          <a:p>
            <a:pPr lvl="1"/>
            <a:endParaRPr lang="en-US" sz="1000" dirty="0"/>
          </a:p>
          <a:p>
            <a:r>
              <a:rPr lang="en-US" sz="2200" b="1" dirty="0" smtClean="0"/>
              <a:t>Description</a:t>
            </a:r>
            <a:r>
              <a:rPr lang="en-US" sz="2600" dirty="0" smtClean="0"/>
              <a:t> </a:t>
            </a:r>
          </a:p>
          <a:p>
            <a:pPr lvl="1">
              <a:spcBef>
                <a:spcPts val="0"/>
              </a:spcBef>
            </a:pPr>
            <a:r>
              <a:rPr lang="en-US" sz="2000" dirty="0"/>
              <a:t>How frequent/common are risk </a:t>
            </a:r>
            <a:r>
              <a:rPr lang="en-US" sz="2000" dirty="0" smtClean="0"/>
              <a:t>factors/exposures/conditions/diseases</a:t>
            </a:r>
            <a:r>
              <a:rPr lang="en-US" sz="2000" dirty="0"/>
              <a:t>?</a:t>
            </a:r>
            <a:endParaRPr lang="en-US" sz="2000" dirty="0" smtClean="0"/>
          </a:p>
          <a:p>
            <a:pPr lvl="1"/>
            <a:endParaRPr lang="en-US" sz="500" dirty="0" smtClean="0"/>
          </a:p>
          <a:p>
            <a:r>
              <a:rPr lang="en-US" sz="2200" b="1" dirty="0" smtClean="0"/>
              <a:t>Causation (“Causal inference”)</a:t>
            </a:r>
          </a:p>
          <a:p>
            <a:pPr lvl="1">
              <a:spcBef>
                <a:spcPts val="0"/>
              </a:spcBef>
            </a:pPr>
            <a:r>
              <a:rPr lang="en-US" sz="2000" dirty="0" smtClean="0"/>
              <a:t>The </a:t>
            </a:r>
            <a:r>
              <a:rPr lang="en-US" sz="2000" dirty="0"/>
              <a:t>science of establishing causal relationships among biological, behavioral, environmental (etc.) factors </a:t>
            </a:r>
            <a:r>
              <a:rPr lang="en-US" sz="2000" dirty="0" smtClean="0"/>
              <a:t>within humans.  Does </a:t>
            </a:r>
            <a:r>
              <a:rPr lang="en-US" sz="2000" dirty="0"/>
              <a:t>X cause (or prevent) Y? </a:t>
            </a:r>
            <a:endParaRPr lang="en-US" sz="2000" dirty="0" smtClean="0"/>
          </a:p>
          <a:p>
            <a:pPr lvl="1"/>
            <a:r>
              <a:rPr lang="en-US" sz="2000" dirty="0" smtClean="0"/>
              <a:t>Will intervening upon X change occurrence of Y?</a:t>
            </a:r>
            <a:endParaRPr lang="en-US" sz="400" dirty="0" smtClean="0"/>
          </a:p>
          <a:p>
            <a:r>
              <a:rPr lang="en-US" sz="2200" b="1" dirty="0" smtClean="0"/>
              <a:t>Attribution</a:t>
            </a:r>
          </a:p>
          <a:p>
            <a:pPr lvl="1">
              <a:spcBef>
                <a:spcPts val="0"/>
              </a:spcBef>
            </a:pPr>
            <a:r>
              <a:rPr lang="en-US" sz="2000" dirty="0"/>
              <a:t>What fraction or how many cases of disease Y can be eliminated if a causal exposure X is eliminated or reduced?</a:t>
            </a:r>
            <a:endParaRPr lang="en-US" sz="500" dirty="0" smtClean="0"/>
          </a:p>
          <a:p>
            <a:r>
              <a:rPr lang="en-US" sz="2200" b="1" dirty="0" smtClean="0"/>
              <a:t>Mediation</a:t>
            </a:r>
            <a:endParaRPr lang="en-US" sz="2200" b="1" dirty="0"/>
          </a:p>
          <a:p>
            <a:pPr lvl="1">
              <a:spcBef>
                <a:spcPts val="0"/>
              </a:spcBef>
            </a:pPr>
            <a:r>
              <a:rPr lang="en-US" sz="2000" dirty="0" smtClean="0"/>
              <a:t>Understanding the mechanisms of causation</a:t>
            </a:r>
          </a:p>
          <a:p>
            <a:pPr lvl="1"/>
            <a:r>
              <a:rPr lang="en-US" sz="2000" dirty="0" smtClean="0"/>
              <a:t>How does X cause Y?</a:t>
            </a:r>
          </a:p>
          <a:p>
            <a:pPr lvl="1"/>
            <a:endParaRPr lang="en-US" sz="200" dirty="0" smtClean="0"/>
          </a:p>
          <a:p>
            <a:r>
              <a:rPr lang="en-US" sz="2200" b="1" dirty="0" smtClean="0"/>
              <a:t>Interaction</a:t>
            </a:r>
          </a:p>
          <a:p>
            <a:pPr lvl="1">
              <a:spcBef>
                <a:spcPts val="0"/>
              </a:spcBef>
            </a:pPr>
            <a:r>
              <a:rPr lang="en-US" sz="2000" dirty="0" smtClean="0"/>
              <a:t>When and for whom does X cause/predict Y?</a:t>
            </a:r>
          </a:p>
          <a:p>
            <a:pPr lvl="1"/>
            <a:endParaRPr lang="en-US" sz="200" dirty="0" smtClean="0"/>
          </a:p>
          <a:p>
            <a:pPr>
              <a:spcBef>
                <a:spcPts val="0"/>
              </a:spcBef>
            </a:pPr>
            <a:r>
              <a:rPr lang="en-US" sz="2200" b="1" dirty="0" smtClean="0"/>
              <a:t>Prediction </a:t>
            </a:r>
          </a:p>
          <a:p>
            <a:pPr lvl="1">
              <a:spcBef>
                <a:spcPts val="0"/>
              </a:spcBef>
            </a:pPr>
            <a:r>
              <a:rPr lang="en-US" sz="2000" dirty="0" smtClean="0"/>
              <a:t>Do A, B, and C predict concurrent presence/future occurrence of Y? </a:t>
            </a:r>
            <a:endParaRPr lang="en-US" sz="2200" dirty="0"/>
          </a:p>
          <a:p>
            <a:pPr lvl="3"/>
            <a:endParaRPr lang="en-US" sz="1000" dirty="0"/>
          </a:p>
          <a:p>
            <a:pPr lvl="1"/>
            <a:endParaRPr lang="en-US" dirty="0"/>
          </a:p>
        </p:txBody>
      </p:sp>
      <p:sp>
        <p:nvSpPr>
          <p:cNvPr id="2" name="TextBox 1"/>
          <p:cNvSpPr txBox="1"/>
          <p:nvPr/>
        </p:nvSpPr>
        <p:spPr>
          <a:xfrm>
            <a:off x="5638800" y="1352490"/>
            <a:ext cx="3200400" cy="400110"/>
          </a:xfrm>
          <a:prstGeom prst="rect">
            <a:avLst/>
          </a:prstGeom>
          <a:noFill/>
        </p:spPr>
        <p:txBody>
          <a:bodyPr wrap="square" rtlCol="0">
            <a:spAutoFit/>
          </a:bodyPr>
          <a:lstStyle/>
          <a:p>
            <a:pPr algn="r" fontAlgn="auto">
              <a:spcBef>
                <a:spcPts val="0"/>
              </a:spcBef>
              <a:spcAft>
                <a:spcPts val="0"/>
              </a:spcAft>
            </a:pPr>
            <a:r>
              <a:rPr lang="en-US" sz="2000" dirty="0" smtClean="0">
                <a:solidFill>
                  <a:srgbClr val="000000"/>
                </a:solidFill>
                <a:latin typeface="Arial"/>
              </a:rPr>
              <a:t>How often does Y occur?</a:t>
            </a:r>
            <a:endParaRPr lang="en-US" sz="2000" dirty="0">
              <a:solidFill>
                <a:srgbClr val="000000"/>
              </a:solidFill>
              <a:latin typeface="Arial"/>
            </a:endParaRPr>
          </a:p>
        </p:txBody>
      </p:sp>
      <p:sp>
        <p:nvSpPr>
          <p:cNvPr id="3" name="TextBox 2"/>
          <p:cNvSpPr txBox="1"/>
          <p:nvPr/>
        </p:nvSpPr>
        <p:spPr>
          <a:xfrm>
            <a:off x="4695661" y="6076890"/>
            <a:ext cx="4143539" cy="400110"/>
          </a:xfrm>
          <a:prstGeom prst="rect">
            <a:avLst/>
          </a:prstGeom>
          <a:noFill/>
        </p:spPr>
        <p:txBody>
          <a:bodyPr wrap="square" rtlCol="0">
            <a:spAutoFit/>
          </a:bodyPr>
          <a:lstStyle/>
          <a:p>
            <a:pPr algn="r" fontAlgn="auto">
              <a:spcBef>
                <a:spcPts val="0"/>
              </a:spcBef>
              <a:spcAft>
                <a:spcPts val="0"/>
              </a:spcAft>
            </a:pPr>
            <a:r>
              <a:rPr lang="en-US" sz="2000" dirty="0" smtClean="0">
                <a:solidFill>
                  <a:srgbClr val="000000"/>
                </a:solidFill>
                <a:latin typeface="Arial"/>
              </a:rPr>
              <a:t>e.g., diagnosis or prognosis</a:t>
            </a:r>
            <a:endParaRPr lang="en-US" sz="2000" dirty="0">
              <a:solidFill>
                <a:srgbClr val="000000"/>
              </a:solidFill>
              <a:latin typeface="Arial"/>
            </a:endParaRPr>
          </a:p>
        </p:txBody>
      </p:sp>
      <p:sp>
        <p:nvSpPr>
          <p:cNvPr id="4" name="Oval 3"/>
          <p:cNvSpPr/>
          <p:nvPr/>
        </p:nvSpPr>
        <p:spPr bwMode="auto">
          <a:xfrm>
            <a:off x="-16682" y="1470785"/>
            <a:ext cx="4893481" cy="53340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mtClean="0">
              <a:solidFill>
                <a:srgbClr val="000000"/>
              </a:solidFill>
            </a:endParaRPr>
          </a:p>
        </p:txBody>
      </p:sp>
      <p:sp>
        <p:nvSpPr>
          <p:cNvPr id="7" name="Rectangle 2"/>
          <p:cNvSpPr txBox="1">
            <a:spLocks noChangeArrowheads="1"/>
          </p:cNvSpPr>
          <p:nvPr/>
        </p:nvSpPr>
        <p:spPr bwMode="auto">
          <a:xfrm>
            <a:off x="5029200" y="533400"/>
            <a:ext cx="3886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a:lstStyle>
          <a:p>
            <a:r>
              <a:rPr lang="en-US" sz="2400" kern="0" dirty="0" smtClean="0">
                <a:solidFill>
                  <a:srgbClr val="FF0000"/>
                </a:solidFill>
              </a:rPr>
              <a:t>What have we learned in this class?</a:t>
            </a:r>
            <a:endParaRPr lang="en-US" sz="2400" kern="0" dirty="0">
              <a:solidFill>
                <a:srgbClr val="FF0000"/>
              </a:solidFill>
            </a:endParaRPr>
          </a:p>
        </p:txBody>
      </p:sp>
      <p:sp>
        <p:nvSpPr>
          <p:cNvPr id="8" name="Oval 7"/>
          <p:cNvSpPr/>
          <p:nvPr/>
        </p:nvSpPr>
        <p:spPr bwMode="auto">
          <a:xfrm>
            <a:off x="76200" y="685800"/>
            <a:ext cx="2235200" cy="53340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mtClean="0">
              <a:solidFill>
                <a:srgbClr val="000000"/>
              </a:solidFill>
            </a:endParaRPr>
          </a:p>
        </p:txBody>
      </p:sp>
      <p:sp>
        <p:nvSpPr>
          <p:cNvPr id="9" name="Oval 8"/>
          <p:cNvSpPr/>
          <p:nvPr/>
        </p:nvSpPr>
        <p:spPr bwMode="auto">
          <a:xfrm>
            <a:off x="0" y="3200400"/>
            <a:ext cx="2235200" cy="53340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mtClean="0">
              <a:solidFill>
                <a:srgbClr val="000000"/>
              </a:solidFill>
            </a:endParaRPr>
          </a:p>
        </p:txBody>
      </p:sp>
      <p:sp>
        <p:nvSpPr>
          <p:cNvPr id="10" name="Oval 9"/>
          <p:cNvSpPr/>
          <p:nvPr/>
        </p:nvSpPr>
        <p:spPr bwMode="auto">
          <a:xfrm>
            <a:off x="50800" y="5334000"/>
            <a:ext cx="2235200" cy="53340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mtClean="0">
              <a:solidFill>
                <a:srgbClr val="000000"/>
              </a:solidFill>
            </a:endParaRPr>
          </a:p>
        </p:txBody>
      </p:sp>
      <p:sp>
        <p:nvSpPr>
          <p:cNvPr id="11" name="Oval 10"/>
          <p:cNvSpPr/>
          <p:nvPr/>
        </p:nvSpPr>
        <p:spPr bwMode="auto">
          <a:xfrm>
            <a:off x="50800" y="4191000"/>
            <a:ext cx="2235200" cy="533400"/>
          </a:xfrm>
          <a:prstGeom prst="ellipse">
            <a:avLst/>
          </a:prstGeom>
          <a:noFill/>
          <a:ln w="12700" cap="flat" cmpd="sng" algn="ctr">
            <a:solidFill>
              <a:srgbClr val="FF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mtClean="0">
              <a:solidFill>
                <a:srgbClr val="000000"/>
              </a:solidFill>
            </a:endParaRPr>
          </a:p>
        </p:txBody>
      </p:sp>
    </p:spTree>
    <p:extLst>
      <p:ext uri="{BB962C8B-B14F-4D97-AF65-F5344CB8AC3E}">
        <p14:creationId xmlns:p14="http://schemas.microsoft.com/office/powerpoint/2010/main" val="2758066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endParaRPr lang="en-US" altLang="en-US" smtClean="0"/>
          </a:p>
        </p:txBody>
      </p:sp>
      <p:graphicFrame>
        <p:nvGraphicFramePr>
          <p:cNvPr id="1026" name="Rectangle 6"/>
          <p:cNvGraphicFramePr>
            <a:graphicFrameLocks/>
          </p:cNvGraphicFramePr>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1124" name="Acrobat Document" r:id="rId4" imgW="0" imgH="0" progId="AcroExch.Document.7">
                  <p:embed/>
                </p:oleObj>
              </mc:Choice>
              <mc:Fallback>
                <p:oleObj name="Acrobat Document" r:id="rId4" imgW="0" imgH="0" progId="AcroExch.Document.7">
                  <p:embed/>
                  <p:pic>
                    <p:nvPicPr>
                      <p:cNvPr id="0" name="Rectangle 6"/>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029" name="Picture 8" descr="man_looking_at_ladder_against_wall_outdoors_pe0019036.jpg"/>
          <p:cNvPicPr>
            <a:picLocks noChangeAspect="1"/>
          </p:cNvPicPr>
          <p:nvPr/>
        </p:nvPicPr>
        <p:blipFill>
          <a:blip r:embed="rId5">
            <a:extLst>
              <a:ext uri="{28A0092B-C50C-407E-A947-70E740481C1C}">
                <a14:useLocalDpi xmlns:a14="http://schemas.microsoft.com/office/drawing/2010/main" val="0"/>
              </a:ext>
            </a:extLst>
          </a:blip>
          <a:srcRect l="16571" t="9343" r="9276" b="14272"/>
          <a:stretch>
            <a:fillRect/>
          </a:stretch>
        </p:blipFill>
        <p:spPr bwMode="auto">
          <a:xfrm>
            <a:off x="0" y="152400"/>
            <a:ext cx="91440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0" descr="Gordis"/>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486400" y="4495800"/>
            <a:ext cx="1143000" cy="16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7" name="Object 7"/>
          <p:cNvGraphicFramePr>
            <a:graphicFrameLocks noChangeAspect="1"/>
          </p:cNvGraphicFramePr>
          <p:nvPr>
            <p:extLst>
              <p:ext uri="{D42A27DB-BD31-4B8C-83A1-F6EECF244321}">
                <p14:modId xmlns:p14="http://schemas.microsoft.com/office/powerpoint/2010/main" val="2828991019"/>
              </p:ext>
            </p:extLst>
          </p:nvPr>
        </p:nvGraphicFramePr>
        <p:xfrm>
          <a:off x="4660900" y="2120900"/>
          <a:ext cx="1206500" cy="1536700"/>
        </p:xfrm>
        <a:graphic>
          <a:graphicData uri="http://schemas.openxmlformats.org/presentationml/2006/ole">
            <mc:AlternateContent xmlns:mc="http://schemas.openxmlformats.org/markup-compatibility/2006">
              <mc:Choice xmlns:v="urn:schemas-microsoft-com:vml" Requires="v">
                <p:oleObj spid="_x0000_s1125" name="Acrobat Document" r:id="rId7" imgW="5830114" imgH="7542857" progId="AcroExch.Document.7">
                  <p:embed/>
                </p:oleObj>
              </mc:Choice>
              <mc:Fallback>
                <p:oleObj name="Acrobat Document" r:id="rId7" imgW="5830114" imgH="7542857" progId="AcroExch.Document.7">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l="28232" r="7841"/>
                      <a:stretch>
                        <a:fillRect/>
                      </a:stretch>
                    </p:blipFill>
                    <p:spPr bwMode="auto">
                      <a:xfrm>
                        <a:off x="4660900" y="2120900"/>
                        <a:ext cx="1206500" cy="153670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031" name="Picture 7" descr="Causality.jp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429000" y="434979"/>
            <a:ext cx="1066800" cy="154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descr="rothman greenland"/>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33803" y="2089150"/>
            <a:ext cx="1044575"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0"/>
          <p:cNvCxnSpPr/>
          <p:nvPr/>
        </p:nvCxnSpPr>
        <p:spPr>
          <a:xfrm>
            <a:off x="457200" y="5486400"/>
            <a:ext cx="4800600" cy="0"/>
          </a:xfrm>
          <a:prstGeom prst="straightConnector1">
            <a:avLst/>
          </a:prstGeom>
          <a:ln>
            <a:solidFill>
              <a:srgbClr val="FF0000"/>
            </a:solidFill>
            <a:tailEnd type="arrow"/>
          </a:ln>
        </p:spPr>
        <p:style>
          <a:lnRef idx="3">
            <a:schemeClr val="accent4"/>
          </a:lnRef>
          <a:fillRef idx="0">
            <a:schemeClr val="accent4"/>
          </a:fillRef>
          <a:effectRef idx="2">
            <a:schemeClr val="accent4"/>
          </a:effectRef>
          <a:fontRef idx="minor">
            <a:schemeClr val="tx1"/>
          </a:fontRef>
        </p:style>
      </p:cxnSp>
      <p:cxnSp>
        <p:nvCxnSpPr>
          <p:cNvPr id="12" name="Straight Arrow Connector 11"/>
          <p:cNvCxnSpPr/>
          <p:nvPr/>
        </p:nvCxnSpPr>
        <p:spPr>
          <a:xfrm>
            <a:off x="381000" y="3505200"/>
            <a:ext cx="3810000" cy="0"/>
          </a:xfrm>
          <a:prstGeom prst="straightConnector1">
            <a:avLst/>
          </a:prstGeom>
          <a:ln>
            <a:solidFill>
              <a:srgbClr val="FF0000"/>
            </a:solidFill>
            <a:tailEnd type="arrow"/>
          </a:ln>
        </p:spPr>
        <p:style>
          <a:lnRef idx="3">
            <a:schemeClr val="accent4"/>
          </a:lnRef>
          <a:fillRef idx="0">
            <a:schemeClr val="accent4"/>
          </a:fillRef>
          <a:effectRef idx="2">
            <a:schemeClr val="accent4"/>
          </a:effectRef>
          <a:fontRef idx="minor">
            <a:schemeClr val="tx1"/>
          </a:fontRef>
        </p:style>
      </p:cxnSp>
      <p:sp>
        <p:nvSpPr>
          <p:cNvPr id="1037" name="Text Box 13"/>
          <p:cNvSpPr txBox="1">
            <a:spLocks noChangeArrowheads="1"/>
          </p:cNvSpPr>
          <p:nvPr/>
        </p:nvSpPr>
        <p:spPr bwMode="auto">
          <a:xfrm>
            <a:off x="5334000" y="12192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1038" name="Text Box 14"/>
          <p:cNvSpPr txBox="1">
            <a:spLocks noChangeArrowheads="1"/>
          </p:cNvSpPr>
          <p:nvPr/>
        </p:nvSpPr>
        <p:spPr bwMode="auto">
          <a:xfrm>
            <a:off x="4800600" y="2247900"/>
            <a:ext cx="1066800" cy="12573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700" dirty="0">
                <a:latin typeface="Sylfaen" pitchFamily="18" charset="0"/>
              </a:rPr>
              <a:t>Causal Inference</a:t>
            </a:r>
          </a:p>
          <a:p>
            <a:pPr algn="ctr">
              <a:spcBef>
                <a:spcPct val="50000"/>
              </a:spcBef>
            </a:pPr>
            <a:r>
              <a:rPr lang="en-US" altLang="en-US" sz="1700" dirty="0">
                <a:latin typeface="Sylfaen" pitchFamily="18" charset="0"/>
              </a:rPr>
              <a:t>Hernan &amp; Robins</a:t>
            </a:r>
          </a:p>
        </p:txBody>
      </p:sp>
      <p:sp>
        <p:nvSpPr>
          <p:cNvPr id="2" name="TextBox 1"/>
          <p:cNvSpPr txBox="1"/>
          <p:nvPr/>
        </p:nvSpPr>
        <p:spPr>
          <a:xfrm>
            <a:off x="6781800" y="152400"/>
            <a:ext cx="2286000" cy="1938992"/>
          </a:xfrm>
          <a:prstGeom prst="rect">
            <a:avLst/>
          </a:prstGeom>
          <a:noFill/>
        </p:spPr>
        <p:txBody>
          <a:bodyPr wrap="square" rtlCol="0">
            <a:spAutoFit/>
          </a:bodyPr>
          <a:lstStyle/>
          <a:p>
            <a:pPr algn="ctr"/>
            <a:r>
              <a:rPr lang="en-US" dirty="0" smtClean="0">
                <a:solidFill>
                  <a:schemeClr val="bg1"/>
                </a:solidFill>
                <a:latin typeface="Arial" panose="020B0604020202020204" pitchFamily="34" charset="0"/>
                <a:cs typeface="Arial" panose="020B0604020202020204" pitchFamily="34" charset="0"/>
              </a:rPr>
              <a:t>Where We Stand on the Ladder of Methodologic Sophistication</a:t>
            </a:r>
            <a:endParaRPr lang="en-US" dirty="0">
              <a:solidFill>
                <a:schemeClr val="bg1"/>
              </a:solidFill>
              <a:latin typeface="Arial" panose="020B0604020202020204" pitchFamily="34" charset="0"/>
              <a:cs typeface="Arial" panose="020B0604020202020204" pitchFamily="34" charset="0"/>
            </a:endParaRPr>
          </a:p>
        </p:txBody>
      </p:sp>
      <p:sp>
        <p:nvSpPr>
          <p:cNvPr id="15" name="TextBox 14"/>
          <p:cNvSpPr txBox="1"/>
          <p:nvPr/>
        </p:nvSpPr>
        <p:spPr>
          <a:xfrm>
            <a:off x="228600" y="5481945"/>
            <a:ext cx="3124200" cy="461665"/>
          </a:xfrm>
          <a:prstGeom prst="rect">
            <a:avLst/>
          </a:prstGeom>
          <a:noFill/>
        </p:spPr>
        <p:txBody>
          <a:bodyPr wrap="square" rtlCol="0">
            <a:spAutoFit/>
          </a:bodyPr>
          <a:lstStyle/>
          <a:p>
            <a:pPr algn="ctr"/>
            <a:r>
              <a:rPr lang="en-US" dirty="0" smtClean="0">
                <a:solidFill>
                  <a:srgbClr val="FF0000"/>
                </a:solidFill>
                <a:latin typeface="Arial" panose="020B0604020202020204" pitchFamily="34" charset="0"/>
                <a:cs typeface="Arial" panose="020B0604020202020204" pitchFamily="34" charset="0"/>
              </a:rPr>
              <a:t>Beginning of EPI 203</a:t>
            </a:r>
            <a:endParaRPr lang="en-US" dirty="0">
              <a:solidFill>
                <a:srgbClr val="FF0000"/>
              </a:solidFill>
              <a:latin typeface="Arial" panose="020B0604020202020204" pitchFamily="34" charset="0"/>
              <a:cs typeface="Arial" panose="020B0604020202020204" pitchFamily="34" charset="0"/>
            </a:endParaRPr>
          </a:p>
        </p:txBody>
      </p:sp>
      <p:sp>
        <p:nvSpPr>
          <p:cNvPr id="16" name="TextBox 15"/>
          <p:cNvSpPr txBox="1"/>
          <p:nvPr/>
        </p:nvSpPr>
        <p:spPr>
          <a:xfrm>
            <a:off x="228600" y="3500741"/>
            <a:ext cx="2286000" cy="461665"/>
          </a:xfrm>
          <a:prstGeom prst="rect">
            <a:avLst/>
          </a:prstGeom>
          <a:noFill/>
        </p:spPr>
        <p:txBody>
          <a:bodyPr wrap="square" rtlCol="0">
            <a:spAutoFit/>
          </a:bodyPr>
          <a:lstStyle/>
          <a:p>
            <a:pPr algn="ctr"/>
            <a:r>
              <a:rPr lang="en-US" dirty="0" smtClean="0">
                <a:solidFill>
                  <a:srgbClr val="FF0000"/>
                </a:solidFill>
                <a:latin typeface="Arial" panose="020B0604020202020204" pitchFamily="34" charset="0"/>
                <a:cs typeface="Arial" panose="020B0604020202020204" pitchFamily="34" charset="0"/>
              </a:rPr>
              <a:t>End of EPI 203</a:t>
            </a:r>
            <a:endParaRPr lang="en-US" dirty="0">
              <a:solidFill>
                <a:srgbClr val="FF0000"/>
              </a:solidFill>
              <a:latin typeface="Arial" panose="020B0604020202020204" pitchFamily="34" charset="0"/>
              <a:cs typeface="Arial" panose="020B0604020202020204" pitchFamily="34" charset="0"/>
            </a:endParaRPr>
          </a:p>
        </p:txBody>
      </p:sp>
      <p:pic>
        <p:nvPicPr>
          <p:cNvPr id="1097" name="Picture 7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864658" y="2065616"/>
            <a:ext cx="993345" cy="15157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4" descr="0763729272"/>
          <p:cNvPicPr>
            <a:picLocks noGrp="1" noChangeAspect="1" noChangeArrowheads="1"/>
          </p:cNvPicPr>
          <p:nvPr>
            <p:ph type="body" idx="1"/>
          </p:nvPr>
        </p:nvPicPr>
        <p:blipFill>
          <a:blip r:embed="rId12" cstate="print">
            <a:extLst>
              <a:ext uri="{28A0092B-C50C-407E-A947-70E740481C1C}">
                <a14:useLocalDpi xmlns:a14="http://schemas.microsoft.com/office/drawing/2010/main" val="0"/>
              </a:ext>
            </a:extLst>
          </a:blip>
          <a:srcRect/>
          <a:stretch>
            <a:fillRect/>
          </a:stretch>
        </p:blipFill>
        <p:spPr>
          <a:xfrm>
            <a:off x="4800600" y="3429002"/>
            <a:ext cx="1219200" cy="1741487"/>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i="1" dirty="0" smtClean="0">
                <a:latin typeface="Arial" charset="0"/>
                <a:cs typeface="Arial" charset="0"/>
              </a:rPr>
              <a:t>Epidemiologic Methods II </a:t>
            </a:r>
          </a:p>
        </p:txBody>
      </p:sp>
      <p:sp>
        <p:nvSpPr>
          <p:cNvPr id="10243" name="Rectangle 3"/>
          <p:cNvSpPr>
            <a:spLocks noGrp="1" noChangeArrowheads="1"/>
          </p:cNvSpPr>
          <p:nvPr>
            <p:ph type="body" idx="1"/>
          </p:nvPr>
        </p:nvSpPr>
        <p:spPr/>
        <p:txBody>
          <a:bodyPr/>
          <a:lstStyle/>
          <a:p>
            <a:pPr eaLnBrk="1" hangingPunct="1"/>
            <a:r>
              <a:rPr lang="en-US" altLang="en-US" dirty="0" smtClean="0">
                <a:latin typeface="Arial" charset="0"/>
                <a:cs typeface="Arial" charset="0"/>
              </a:rPr>
              <a:t>Winter Quarter</a:t>
            </a:r>
          </a:p>
          <a:p>
            <a:pPr eaLnBrk="1" hangingPunct="1"/>
            <a:r>
              <a:rPr lang="en-US" altLang="en-US" dirty="0" smtClean="0">
                <a:latin typeface="Arial" charset="0"/>
                <a:cs typeface="Arial" charset="0"/>
              </a:rPr>
              <a:t>Course Director:  </a:t>
            </a:r>
            <a:r>
              <a:rPr lang="en-US" altLang="en-US" dirty="0" smtClean="0">
                <a:latin typeface="Arial" charset="0"/>
                <a:cs typeface="Arial" charset="0"/>
              </a:rPr>
              <a:t>June Chan</a:t>
            </a:r>
          </a:p>
          <a:p>
            <a:pPr eaLnBrk="1" hangingPunct="1"/>
            <a:r>
              <a:rPr lang="en-US" altLang="en-US" dirty="0" smtClean="0">
                <a:latin typeface="Arial" charset="0"/>
                <a:cs typeface="Arial" charset="0"/>
              </a:rPr>
              <a:t>Newly revised in 2018</a:t>
            </a:r>
            <a:endParaRPr lang="en-US" altLang="en-US"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52400"/>
            <a:ext cx="7772400" cy="1143000"/>
          </a:xfrm>
        </p:spPr>
        <p:txBody>
          <a:bodyPr/>
          <a:lstStyle/>
          <a:p>
            <a:pPr eaLnBrk="1" hangingPunct="1"/>
            <a:r>
              <a:rPr lang="en-US" altLang="en-US" b="1" dirty="0" smtClean="0">
                <a:latin typeface="Arial" charset="0"/>
              </a:rPr>
              <a:t>Observational Research</a:t>
            </a:r>
          </a:p>
        </p:txBody>
      </p:sp>
      <p:sp>
        <p:nvSpPr>
          <p:cNvPr id="11267" name="Rectangle 3"/>
          <p:cNvSpPr>
            <a:spLocks noGrp="1" noChangeArrowheads="1"/>
          </p:cNvSpPr>
          <p:nvPr>
            <p:ph type="body" idx="1"/>
          </p:nvPr>
        </p:nvSpPr>
        <p:spPr>
          <a:xfrm>
            <a:off x="381000" y="1371600"/>
            <a:ext cx="8763000" cy="4572000"/>
          </a:xfrm>
        </p:spPr>
        <p:txBody>
          <a:bodyPr/>
          <a:lstStyle/>
          <a:p>
            <a:pPr eaLnBrk="1" hangingPunct="1">
              <a:lnSpc>
                <a:spcPct val="90000"/>
              </a:lnSpc>
            </a:pPr>
            <a:r>
              <a:rPr lang="en-US" altLang="en-US" sz="2800" dirty="0" smtClean="0">
                <a:latin typeface="Arial" charset="0"/>
              </a:rPr>
              <a:t>Getting </a:t>
            </a:r>
            <a:r>
              <a:rPr lang="en-US" altLang="en-US" sz="2800" dirty="0" smtClean="0">
                <a:latin typeface="Arial" charset="0"/>
              </a:rPr>
              <a:t>valid inferences </a:t>
            </a:r>
            <a:r>
              <a:rPr lang="en-US" altLang="en-US" sz="2800" dirty="0" smtClean="0">
                <a:latin typeface="Arial" charset="0"/>
              </a:rPr>
              <a:t>can </a:t>
            </a:r>
            <a:r>
              <a:rPr lang="en-US" altLang="en-US" sz="2800" dirty="0" smtClean="0">
                <a:latin typeface="Arial" charset="0"/>
              </a:rPr>
              <a:t>be a challenge</a:t>
            </a:r>
          </a:p>
          <a:p>
            <a:pPr eaLnBrk="1" hangingPunct="1">
              <a:lnSpc>
                <a:spcPct val="90000"/>
              </a:lnSpc>
              <a:buFontTx/>
              <a:buNone/>
            </a:pPr>
            <a:r>
              <a:rPr lang="en-US" altLang="en-US" sz="2800" dirty="0" smtClean="0">
                <a:latin typeface="Arial" charset="0"/>
              </a:rPr>
              <a:t> </a:t>
            </a:r>
          </a:p>
          <a:p>
            <a:pPr eaLnBrk="1" hangingPunct="1">
              <a:lnSpc>
                <a:spcPct val="90000"/>
              </a:lnSpc>
            </a:pPr>
            <a:r>
              <a:rPr lang="en-US" altLang="en-US" sz="2800" dirty="0" smtClean="0">
                <a:latin typeface="Arial" charset="0"/>
              </a:rPr>
              <a:t>Replete with uncertainty</a:t>
            </a:r>
          </a:p>
          <a:p>
            <a:pPr lvl="1" eaLnBrk="1" hangingPunct="1">
              <a:lnSpc>
                <a:spcPct val="90000"/>
              </a:lnSpc>
            </a:pPr>
            <a:r>
              <a:rPr lang="en-US" altLang="en-US" sz="2400" dirty="0" smtClean="0">
                <a:latin typeface="Arial" charset="0"/>
              </a:rPr>
              <a:t>Occult selection </a:t>
            </a:r>
            <a:r>
              <a:rPr lang="en-US" altLang="en-US" sz="2400" dirty="0" smtClean="0">
                <a:latin typeface="Arial" charset="0"/>
              </a:rPr>
              <a:t>forces</a:t>
            </a:r>
          </a:p>
          <a:p>
            <a:pPr lvl="1" eaLnBrk="1" hangingPunct="1">
              <a:lnSpc>
                <a:spcPct val="90000"/>
              </a:lnSpc>
            </a:pPr>
            <a:r>
              <a:rPr lang="en-US" altLang="en-US" sz="2400" dirty="0" smtClean="0">
                <a:latin typeface="Arial" charset="0"/>
              </a:rPr>
              <a:t>Unclear degree of misclassification</a:t>
            </a:r>
          </a:p>
          <a:p>
            <a:pPr lvl="1" eaLnBrk="1" hangingPunct="1">
              <a:lnSpc>
                <a:spcPct val="90000"/>
              </a:lnSpc>
            </a:pPr>
            <a:r>
              <a:rPr lang="en-US" altLang="en-US" sz="2400" dirty="0" smtClean="0">
                <a:latin typeface="Arial" charset="0"/>
              </a:rPr>
              <a:t>Unmeasured confounders</a:t>
            </a:r>
          </a:p>
          <a:p>
            <a:pPr lvl="1" eaLnBrk="1" hangingPunct="1">
              <a:lnSpc>
                <a:spcPct val="90000"/>
              </a:lnSpc>
            </a:pPr>
            <a:r>
              <a:rPr lang="en-US" altLang="en-US" sz="2400" dirty="0" smtClean="0">
                <a:latin typeface="Arial" charset="0"/>
              </a:rPr>
              <a:t>Unbeknownst colliders</a:t>
            </a:r>
          </a:p>
          <a:p>
            <a:pPr lvl="1" eaLnBrk="1" hangingPunct="1">
              <a:lnSpc>
                <a:spcPct val="90000"/>
              </a:lnSpc>
            </a:pPr>
            <a:r>
              <a:rPr lang="en-US" altLang="en-US" sz="2400" dirty="0" smtClean="0">
                <a:latin typeface="Arial" charset="0"/>
              </a:rPr>
              <a:t>Uncertain effect modifiers when attempting to generalize</a:t>
            </a:r>
          </a:p>
          <a:p>
            <a:pPr lvl="1" eaLnBrk="1" hangingPunct="1">
              <a:lnSpc>
                <a:spcPct val="90000"/>
              </a:lnSpc>
            </a:pPr>
            <a:endParaRPr lang="en-US" altLang="en-US" sz="2400" dirty="0" smtClean="0">
              <a:latin typeface="Arial" charset="0"/>
            </a:endParaRPr>
          </a:p>
          <a:p>
            <a:pPr eaLnBrk="1" hangingPunct="1">
              <a:lnSpc>
                <a:spcPct val="90000"/>
              </a:lnSpc>
            </a:pPr>
            <a:r>
              <a:rPr lang="en-US" altLang="en-US" sz="2800" i="1" dirty="0" smtClean="0">
                <a:latin typeface="Arial" charset="0"/>
              </a:rPr>
              <a:t>We need the most skillful researchers performing observational research</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25177</TotalTime>
  <Words>1290</Words>
  <Application>Microsoft Office PowerPoint</Application>
  <PresentationFormat>On-screen Show (4:3)</PresentationFormat>
  <Paragraphs>112</Paragraphs>
  <Slides>10</Slides>
  <Notes>10</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10</vt:i4>
      </vt:variant>
    </vt:vector>
  </HeadingPairs>
  <TitlesOfParts>
    <vt:vector size="13" baseType="lpstr">
      <vt:lpstr>Default Design</vt:lpstr>
      <vt:lpstr>1_Default Design</vt:lpstr>
      <vt:lpstr>Acrobat Document</vt:lpstr>
      <vt:lpstr>What should we do with the 90 minutes currently allotted to live lecture each week?</vt:lpstr>
      <vt:lpstr>Prize Winners</vt:lpstr>
      <vt:lpstr>PowerPoint Presentation</vt:lpstr>
      <vt:lpstr>PowerPoint Presentation</vt:lpstr>
      <vt:lpstr>PowerPoint Presentation</vt:lpstr>
      <vt:lpstr>What Kinds of Questions Does Clinical Research/Epidemiology Answer?  “Big 6”</vt:lpstr>
      <vt:lpstr>PowerPoint Presentation</vt:lpstr>
      <vt:lpstr>Epidemiologic Methods II </vt:lpstr>
      <vt:lpstr>Observational Research</vt:lpstr>
      <vt:lpstr>PowerPoint Presentation</vt:lpstr>
    </vt:vector>
  </TitlesOfParts>
  <Company>PSG-UCSF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JMartin</dc:creator>
  <cp:lastModifiedBy>Jeff Martin</cp:lastModifiedBy>
  <cp:revision>68</cp:revision>
  <dcterms:created xsi:type="dcterms:W3CDTF">2007-12-01T23:29:24Z</dcterms:created>
  <dcterms:modified xsi:type="dcterms:W3CDTF">2017-12-05T08:22:31Z</dcterms:modified>
</cp:coreProperties>
</file>