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6" r:id="rId2"/>
  </p:sldMasterIdLst>
  <p:notesMasterIdLst>
    <p:notesMasterId r:id="rId64"/>
  </p:notesMasterIdLst>
  <p:sldIdLst>
    <p:sldId id="256" r:id="rId3"/>
    <p:sldId id="258" r:id="rId4"/>
    <p:sldId id="512" r:id="rId5"/>
    <p:sldId id="477" r:id="rId6"/>
    <p:sldId id="478" r:id="rId7"/>
    <p:sldId id="479" r:id="rId8"/>
    <p:sldId id="475" r:id="rId9"/>
    <p:sldId id="261" r:id="rId10"/>
    <p:sldId id="264" r:id="rId11"/>
    <p:sldId id="263" r:id="rId12"/>
    <p:sldId id="484" r:id="rId13"/>
    <p:sldId id="517" r:id="rId14"/>
    <p:sldId id="511" r:id="rId15"/>
    <p:sldId id="496" r:id="rId16"/>
    <p:sldId id="489" r:id="rId17"/>
    <p:sldId id="501" r:id="rId18"/>
    <p:sldId id="490" r:id="rId19"/>
    <p:sldId id="513" r:id="rId20"/>
    <p:sldId id="480" r:id="rId21"/>
    <p:sldId id="514" r:id="rId22"/>
    <p:sldId id="495" r:id="rId23"/>
    <p:sldId id="493" r:id="rId24"/>
    <p:sldId id="482" r:id="rId25"/>
    <p:sldId id="404" r:id="rId26"/>
    <p:sldId id="405" r:id="rId27"/>
    <p:sldId id="407" r:id="rId28"/>
    <p:sldId id="408" r:id="rId29"/>
    <p:sldId id="270" r:id="rId30"/>
    <p:sldId id="500" r:id="rId31"/>
    <p:sldId id="464" r:id="rId32"/>
    <p:sldId id="454" r:id="rId33"/>
    <p:sldId id="453" r:id="rId34"/>
    <p:sldId id="288" r:id="rId35"/>
    <p:sldId id="289" r:id="rId36"/>
    <p:sldId id="432" r:id="rId37"/>
    <p:sldId id="386" r:id="rId38"/>
    <p:sldId id="390" r:id="rId39"/>
    <p:sldId id="391" r:id="rId40"/>
    <p:sldId id="392" r:id="rId41"/>
    <p:sldId id="470" r:id="rId42"/>
    <p:sldId id="471" r:id="rId43"/>
    <p:sldId id="472" r:id="rId44"/>
    <p:sldId id="445" r:id="rId45"/>
    <p:sldId id="498" r:id="rId46"/>
    <p:sldId id="499" r:id="rId47"/>
    <p:sldId id="502" r:id="rId48"/>
    <p:sldId id="518" r:id="rId49"/>
    <p:sldId id="520" r:id="rId50"/>
    <p:sldId id="447" r:id="rId51"/>
    <p:sldId id="448" r:id="rId52"/>
    <p:sldId id="449" r:id="rId53"/>
    <p:sldId id="504" r:id="rId54"/>
    <p:sldId id="505" r:id="rId55"/>
    <p:sldId id="507" r:id="rId56"/>
    <p:sldId id="509" r:id="rId57"/>
    <p:sldId id="508" r:id="rId58"/>
    <p:sldId id="510" r:id="rId59"/>
    <p:sldId id="519" r:id="rId60"/>
    <p:sldId id="515" r:id="rId61"/>
    <p:sldId id="403" r:id="rId62"/>
    <p:sldId id="516" r:id="rId63"/>
  </p:sldIdLst>
  <p:sldSz cx="9144000" cy="6858000" type="screen4x3"/>
  <p:notesSz cx="6858000" cy="9144000"/>
  <p:defaultTextStyle>
    <a:defPPr>
      <a:defRPr lang="en-US"/>
    </a:defPPr>
    <a:lvl1pPr algn="l" rtl="0" fontAlgn="base">
      <a:spcBef>
        <a:spcPct val="0"/>
      </a:spcBef>
      <a:spcAft>
        <a:spcPct val="0"/>
      </a:spcAft>
      <a:defRPr b="1" kern="1200">
        <a:solidFill>
          <a:srgbClr val="FFFFFF"/>
        </a:solidFill>
        <a:latin typeface="Perpetua" pitchFamily="18" charset="0"/>
        <a:ea typeface="+mn-ea"/>
        <a:cs typeface="Arial" charset="0"/>
      </a:defRPr>
    </a:lvl1pPr>
    <a:lvl2pPr marL="457200" algn="l" rtl="0" fontAlgn="base">
      <a:spcBef>
        <a:spcPct val="0"/>
      </a:spcBef>
      <a:spcAft>
        <a:spcPct val="0"/>
      </a:spcAft>
      <a:defRPr b="1" kern="1200">
        <a:solidFill>
          <a:srgbClr val="FFFFFF"/>
        </a:solidFill>
        <a:latin typeface="Perpetua" pitchFamily="18" charset="0"/>
        <a:ea typeface="+mn-ea"/>
        <a:cs typeface="Arial" charset="0"/>
      </a:defRPr>
    </a:lvl2pPr>
    <a:lvl3pPr marL="914400" algn="l" rtl="0" fontAlgn="base">
      <a:spcBef>
        <a:spcPct val="0"/>
      </a:spcBef>
      <a:spcAft>
        <a:spcPct val="0"/>
      </a:spcAft>
      <a:defRPr b="1" kern="1200">
        <a:solidFill>
          <a:srgbClr val="FFFFFF"/>
        </a:solidFill>
        <a:latin typeface="Perpetua" pitchFamily="18" charset="0"/>
        <a:ea typeface="+mn-ea"/>
        <a:cs typeface="Arial" charset="0"/>
      </a:defRPr>
    </a:lvl3pPr>
    <a:lvl4pPr marL="1371600" algn="l" rtl="0" fontAlgn="base">
      <a:spcBef>
        <a:spcPct val="0"/>
      </a:spcBef>
      <a:spcAft>
        <a:spcPct val="0"/>
      </a:spcAft>
      <a:defRPr b="1" kern="1200">
        <a:solidFill>
          <a:srgbClr val="FFFFFF"/>
        </a:solidFill>
        <a:latin typeface="Perpetua" pitchFamily="18" charset="0"/>
        <a:ea typeface="+mn-ea"/>
        <a:cs typeface="Arial" charset="0"/>
      </a:defRPr>
    </a:lvl4pPr>
    <a:lvl5pPr marL="1828800" algn="l" rtl="0" fontAlgn="base">
      <a:spcBef>
        <a:spcPct val="0"/>
      </a:spcBef>
      <a:spcAft>
        <a:spcPct val="0"/>
      </a:spcAft>
      <a:defRPr b="1" kern="1200">
        <a:solidFill>
          <a:srgbClr val="FFFFFF"/>
        </a:solidFill>
        <a:latin typeface="Perpetua" pitchFamily="18" charset="0"/>
        <a:ea typeface="+mn-ea"/>
        <a:cs typeface="Arial" charset="0"/>
      </a:defRPr>
    </a:lvl5pPr>
    <a:lvl6pPr marL="2286000" algn="l" defTabSz="914400" rtl="0" eaLnBrk="1" latinLnBrk="0" hangingPunct="1">
      <a:defRPr b="1" kern="1200">
        <a:solidFill>
          <a:srgbClr val="FFFFFF"/>
        </a:solidFill>
        <a:latin typeface="Perpetua" pitchFamily="18" charset="0"/>
        <a:ea typeface="+mn-ea"/>
        <a:cs typeface="Arial" charset="0"/>
      </a:defRPr>
    </a:lvl6pPr>
    <a:lvl7pPr marL="2743200" algn="l" defTabSz="914400" rtl="0" eaLnBrk="1" latinLnBrk="0" hangingPunct="1">
      <a:defRPr b="1" kern="1200">
        <a:solidFill>
          <a:srgbClr val="FFFFFF"/>
        </a:solidFill>
        <a:latin typeface="Perpetua" pitchFamily="18" charset="0"/>
        <a:ea typeface="+mn-ea"/>
        <a:cs typeface="Arial" charset="0"/>
      </a:defRPr>
    </a:lvl7pPr>
    <a:lvl8pPr marL="3200400" algn="l" defTabSz="914400" rtl="0" eaLnBrk="1" latinLnBrk="0" hangingPunct="1">
      <a:defRPr b="1" kern="1200">
        <a:solidFill>
          <a:srgbClr val="FFFFFF"/>
        </a:solidFill>
        <a:latin typeface="Perpetua" pitchFamily="18" charset="0"/>
        <a:ea typeface="+mn-ea"/>
        <a:cs typeface="Arial" charset="0"/>
      </a:defRPr>
    </a:lvl8pPr>
    <a:lvl9pPr marL="3657600" algn="l" defTabSz="914400" rtl="0" eaLnBrk="1" latinLnBrk="0" hangingPunct="1">
      <a:defRPr b="1" kern="1200">
        <a:solidFill>
          <a:srgbClr val="FFFFFF"/>
        </a:solidFill>
        <a:latin typeface="Perpet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FF00"/>
    <a:srgbClr val="FFFF99"/>
    <a:srgbClr val="FFCC99"/>
    <a:srgbClr val="FFCC66"/>
    <a:srgbClr val="0066CC"/>
    <a:srgbClr val="6600FF"/>
    <a:srgbClr val="92749E"/>
    <a:srgbClr val="857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2818" autoAdjust="0"/>
  </p:normalViewPr>
  <p:slideViewPr>
    <p:cSldViewPr>
      <p:cViewPr varScale="1">
        <p:scale>
          <a:sx n="81" d="100"/>
          <a:sy n="81" d="100"/>
        </p:scale>
        <p:origin x="1002"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solidFill>
                  <a:schemeClr val="tx1"/>
                </a:solidFill>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solidFill>
                  <a:schemeClr val="tx1"/>
                </a:solidFill>
                <a:latin typeface="+mn-lt"/>
                <a:cs typeface="+mn-cs"/>
              </a:defRPr>
            </a:lvl1pPr>
          </a:lstStyle>
          <a:p>
            <a:pPr>
              <a:defRPr/>
            </a:pPr>
            <a:fld id="{BB23C862-D3EA-45C9-80E2-65EA71071A1F}" type="datetimeFigureOut">
              <a:rPr lang="en-US"/>
              <a:pPr>
                <a:defRPr/>
              </a:pPr>
              <a:t>3/8/2020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solidFill>
                  <a:schemeClr val="tx1"/>
                </a:solidFill>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solidFill>
                  <a:schemeClr val="tx1"/>
                </a:solidFill>
                <a:latin typeface="+mn-lt"/>
                <a:cs typeface="+mn-cs"/>
              </a:defRPr>
            </a:lvl1pPr>
          </a:lstStyle>
          <a:p>
            <a:pPr>
              <a:defRPr/>
            </a:pPr>
            <a:fld id="{F4C44B67-17AC-4708-BC81-623563678A3B}" type="slidenum">
              <a:rPr lang="en-US"/>
              <a:pPr>
                <a:defRPr/>
              </a:pPr>
              <a:t>‹#›</a:t>
            </a:fld>
            <a:endParaRPr lang="en-US"/>
          </a:p>
        </p:txBody>
      </p:sp>
    </p:spTree>
    <p:extLst>
      <p:ext uri="{BB962C8B-B14F-4D97-AF65-F5344CB8AC3E}">
        <p14:creationId xmlns:p14="http://schemas.microsoft.com/office/powerpoint/2010/main" val="1918611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8617D-F0B4-4246-AD53-BE3E440D630C}"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4561" y="8684684"/>
            <a:ext cx="2972268" cy="457200"/>
          </a:xfrm>
          <a:prstGeom prst="rect">
            <a:avLst/>
          </a:prstGeom>
          <a:noFill/>
          <a:ln w="9525">
            <a:noFill/>
            <a:miter lim="800000"/>
            <a:headEnd/>
            <a:tailEnd/>
          </a:ln>
        </p:spPr>
        <p:txBody>
          <a:bodyPr lIns="91431" tIns="45716" rIns="91431" bIns="45716" anchor="b"/>
          <a:lstStyle/>
          <a:p>
            <a:pPr algn="r" defTabSz="912813"/>
            <a:fld id="{C35BF2C9-67C7-4EBF-B0C7-09DA8594EE67}" type="slidenum">
              <a:rPr lang="en-US" sz="1200" b="0">
                <a:solidFill>
                  <a:schemeClr val="tx1"/>
                </a:solidFill>
                <a:latin typeface="Arial" charset="0"/>
              </a:rPr>
              <a:pPr algn="r" defTabSz="912813"/>
              <a:t>11</a:t>
            </a:fld>
            <a:endParaRPr lang="en-US" sz="1200" b="0">
              <a:solidFill>
                <a:schemeClr val="tx1"/>
              </a:solidFill>
              <a:latin typeface="Arial" charset="0"/>
            </a:endParaRPr>
          </a:p>
        </p:txBody>
      </p:sp>
      <p:sp>
        <p:nvSpPr>
          <p:cNvPr id="5939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lIns="91431" tIns="45716" rIns="91431" bIns="45716"/>
          <a:lstStyle/>
          <a:p>
            <a:pPr eaLnBrk="1" hangingPunct="1"/>
            <a:r>
              <a:rPr lang="en-US" dirty="0" smtClean="0"/>
              <a:t>Absorbed dose – in </a:t>
            </a:r>
            <a:r>
              <a:rPr lang="en-US" dirty="0" err="1" smtClean="0"/>
              <a:t>Gy</a:t>
            </a:r>
            <a:r>
              <a:rPr lang="en-US" dirty="0" smtClean="0"/>
              <a:t>, ratio of imparted energy to mass of organ.</a:t>
            </a:r>
          </a:p>
          <a:p>
            <a:pPr eaLnBrk="1" hangingPunct="1"/>
            <a:endParaRPr lang="en-US" dirty="0" smtClean="0"/>
          </a:p>
          <a:p>
            <a:pPr eaLnBrk="1" hangingPunct="1"/>
            <a:r>
              <a:rPr lang="en-US" dirty="0" smtClean="0"/>
              <a:t>Equivalent dose = Absorbed dose * RBE – in </a:t>
            </a:r>
            <a:r>
              <a:rPr lang="en-US" dirty="0" err="1" smtClean="0"/>
              <a:t>Sv</a:t>
            </a:r>
            <a:r>
              <a:rPr lang="en-US" dirty="0" smtClean="0"/>
              <a:t> (low LET – 1Sv=1Gy, high LET – 1Sv=</a:t>
            </a:r>
            <a:r>
              <a:rPr lang="en-US" dirty="0" err="1" smtClean="0"/>
              <a:t>doseGy</a:t>
            </a:r>
            <a:r>
              <a:rPr lang="en-US" dirty="0" smtClean="0"/>
              <a:t>*RBE)</a:t>
            </a:r>
          </a:p>
          <a:p>
            <a:pPr eaLnBrk="1" hangingPunct="1"/>
            <a:endParaRPr lang="en-US" dirty="0" smtClean="0"/>
          </a:p>
          <a:p>
            <a:pPr eaLnBrk="1" hangingPunct="1"/>
            <a:r>
              <a:rPr lang="en-US" dirty="0" smtClean="0"/>
              <a:t>Effective dose = Equivalent dose averaged over all organs –- in </a:t>
            </a:r>
            <a:r>
              <a:rPr lang="en-US" dirty="0" err="1" smtClean="0"/>
              <a:t>Sv</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84561" y="8684684"/>
            <a:ext cx="2972268" cy="457200"/>
          </a:xfrm>
          <a:prstGeom prst="rect">
            <a:avLst/>
          </a:prstGeom>
          <a:noFill/>
          <a:ln w="9525">
            <a:noFill/>
            <a:miter lim="800000"/>
            <a:headEnd/>
            <a:tailEnd/>
          </a:ln>
        </p:spPr>
        <p:txBody>
          <a:bodyPr lIns="91431" tIns="45716" rIns="91431" bIns="45716" anchor="b"/>
          <a:lstStyle/>
          <a:p>
            <a:pPr algn="r" defTabSz="912813"/>
            <a:fld id="{D42AF7AB-4A44-4EE5-B719-2127945E71F2}" type="slidenum">
              <a:rPr lang="en-US" sz="1200" b="0">
                <a:solidFill>
                  <a:schemeClr val="tx1"/>
                </a:solidFill>
                <a:latin typeface="Arial" charset="0"/>
              </a:rPr>
              <a:pPr algn="r" defTabSz="912813"/>
              <a:t>14</a:t>
            </a:fld>
            <a:endParaRPr lang="en-US" sz="1200" b="0">
              <a:solidFill>
                <a:schemeClr val="tx1"/>
              </a:solidFill>
              <a:latin typeface="Arial" charset="0"/>
            </a:endParaRPr>
          </a:p>
        </p:txBody>
      </p:sp>
      <p:sp>
        <p:nvSpPr>
          <p:cNvPr id="6963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lIns="91431" tIns="45716" rIns="91431" bIns="4571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884561" y="8684684"/>
            <a:ext cx="2972268" cy="457200"/>
          </a:xfrm>
          <a:prstGeom prst="rect">
            <a:avLst/>
          </a:prstGeom>
          <a:noFill/>
          <a:ln w="9525">
            <a:noFill/>
            <a:miter lim="800000"/>
            <a:headEnd/>
            <a:tailEnd/>
          </a:ln>
        </p:spPr>
        <p:txBody>
          <a:bodyPr lIns="91431" tIns="45716" rIns="91431" bIns="45716" anchor="b"/>
          <a:lstStyle/>
          <a:p>
            <a:pPr algn="r" defTabSz="912813"/>
            <a:fld id="{D42AF7AB-4A44-4EE5-B719-2127945E71F2}" type="slidenum">
              <a:rPr lang="en-US" sz="1200" b="0">
                <a:solidFill>
                  <a:schemeClr val="tx1"/>
                </a:solidFill>
                <a:latin typeface="Arial" charset="0"/>
              </a:rPr>
              <a:pPr algn="r" defTabSz="912813"/>
              <a:t>15</a:t>
            </a:fld>
            <a:endParaRPr lang="en-US" sz="1200" b="0">
              <a:solidFill>
                <a:schemeClr val="tx1"/>
              </a:solidFill>
              <a:latin typeface="Arial" charset="0"/>
            </a:endParaRPr>
          </a:p>
        </p:txBody>
      </p:sp>
      <p:sp>
        <p:nvSpPr>
          <p:cNvPr id="6963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lIns="91431" tIns="45716" rIns="91431" bIns="457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F7198-B813-4495-B237-071614DDE04B}" type="slidenum">
              <a:rPr lang="en-US"/>
              <a:pPr fontAlgn="base">
                <a:spcBef>
                  <a:spcPct val="0"/>
                </a:spcBef>
                <a:spcAft>
                  <a:spcPct val="0"/>
                </a:spcAft>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535F4422-F69F-418C-B3AC-2275F6AF4BCD}" type="slidenum">
              <a:rPr lang="en-US" sz="1200" b="0">
                <a:solidFill>
                  <a:schemeClr val="tx1"/>
                </a:solidFill>
                <a:latin typeface="Arial" charset="0"/>
              </a:rPr>
              <a:pPr algn="r" defTabSz="912813"/>
              <a:t>19</a:t>
            </a:fld>
            <a:endParaRPr lang="en-US" sz="1200" b="0">
              <a:solidFill>
                <a:schemeClr val="tx1"/>
              </a:solidFill>
              <a:latin typeface="Arial" charset="0"/>
            </a:endParaRPr>
          </a:p>
        </p:txBody>
      </p:sp>
      <p:sp>
        <p:nvSpPr>
          <p:cNvPr id="41369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13699" name="Rectangle 3"/>
          <p:cNvSpPr>
            <a:spLocks noGrp="1" noChangeArrowheads="1"/>
          </p:cNvSpPr>
          <p:nvPr>
            <p:ph type="body" idx="1"/>
          </p:nvPr>
        </p:nvSpPr>
        <p:spPr bwMode="auto">
          <a:noFill/>
        </p:spPr>
        <p:txBody>
          <a:bodyPr lIns="91431" tIns="45716" rIns="91431" bIns="457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F7198-B813-4495-B237-071614DDE04B}" type="slidenum">
              <a:rPr lang="en-US"/>
              <a:pPr fontAlgn="base">
                <a:spcBef>
                  <a:spcPct val="0"/>
                </a:spcBef>
                <a:spcAft>
                  <a:spcPct val="0"/>
                </a:spcAft>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44B67-17AC-4708-BC81-623563678A3B}" type="slidenum">
              <a:rPr lang="en-US" smtClean="0"/>
              <a:pPr>
                <a:defRPr/>
              </a:pPr>
              <a:t>22</a:t>
            </a:fld>
            <a:endParaRPr lang="en-US"/>
          </a:p>
        </p:txBody>
      </p:sp>
    </p:spTree>
    <p:extLst>
      <p:ext uri="{BB962C8B-B14F-4D97-AF65-F5344CB8AC3E}">
        <p14:creationId xmlns:p14="http://schemas.microsoft.com/office/powerpoint/2010/main" val="234185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F7198-B813-4495-B237-071614DDE04B}"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Rot="1" noChangeAspect="1" noTextEdit="1"/>
          </p:cNvSpPr>
          <p:nvPr>
            <p:ph type="sldImg"/>
          </p:nvPr>
        </p:nvSpPr>
        <p:spPr bwMode="auto">
          <a:noFill/>
          <a:ln>
            <a:solidFill>
              <a:srgbClr val="000000"/>
            </a:solidFill>
            <a:miter lim="800000"/>
            <a:headEnd/>
            <a:tailEnd/>
          </a:ln>
        </p:spPr>
      </p:sp>
      <p:sp>
        <p:nvSpPr>
          <p:cNvPr id="417794"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Rot="1" noChangeAspect="1" noTextEdit="1"/>
          </p:cNvSpPr>
          <p:nvPr>
            <p:ph type="sldImg"/>
          </p:nvPr>
        </p:nvSpPr>
        <p:spPr bwMode="auto">
          <a:noFill/>
          <a:ln>
            <a:solidFill>
              <a:srgbClr val="000000"/>
            </a:solidFill>
            <a:miter lim="800000"/>
            <a:headEnd/>
            <a:tailEnd/>
          </a:ln>
        </p:spPr>
      </p:sp>
      <p:sp>
        <p:nvSpPr>
          <p:cNvPr id="403458"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Rot="1" noChangeAspect="1" noTextEdit="1"/>
          </p:cNvSpPr>
          <p:nvPr>
            <p:ph type="sldImg"/>
          </p:nvPr>
        </p:nvSpPr>
        <p:spPr bwMode="auto">
          <a:noFill/>
          <a:ln>
            <a:solidFill>
              <a:srgbClr val="000000"/>
            </a:solidFill>
            <a:miter lim="800000"/>
            <a:headEnd/>
            <a:tailEnd/>
          </a:ln>
        </p:spPr>
      </p:sp>
      <p:sp>
        <p:nvSpPr>
          <p:cNvPr id="405506"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Rot="1" noChangeAspect="1" noTextEdit="1"/>
          </p:cNvSpPr>
          <p:nvPr>
            <p:ph type="sldImg"/>
          </p:nvPr>
        </p:nvSpPr>
        <p:spPr bwMode="auto">
          <a:noFill/>
          <a:ln>
            <a:solidFill>
              <a:srgbClr val="000000"/>
            </a:solidFill>
            <a:miter lim="800000"/>
            <a:headEnd/>
            <a:tailEnd/>
          </a:ln>
        </p:spPr>
      </p:sp>
      <p:sp>
        <p:nvSpPr>
          <p:cNvPr id="407554" name="Rectangle 3"/>
          <p:cNvSpPr>
            <a:spLocks noGrp="1"/>
          </p:cNvSpPr>
          <p:nvPr>
            <p:ph type="body" idx="1"/>
          </p:nvPr>
        </p:nvSpPr>
        <p:spPr bwMode="auto">
          <a:xfrm>
            <a:off x="914400" y="4343400"/>
            <a:ext cx="5029200" cy="4114800"/>
          </a:xfrm>
          <a:noFill/>
        </p:spPr>
        <p:txBody>
          <a:bodyPr/>
          <a:lstStyle/>
          <a:p>
            <a:pPr eaLnBrk="1" hangingPunct="1"/>
            <a:r>
              <a:rPr lang="en-US" sz="2000" dirty="0" smtClean="0"/>
              <a:t>Up to now, the studies we’ve been discussing have involved high doses, and our current risk estimates …</a:t>
            </a:r>
          </a:p>
          <a:p>
            <a:pPr eaLnBrk="1" hangingPunct="1"/>
            <a:endParaRPr lang="en-US" sz="2000" dirty="0" smtClean="0"/>
          </a:p>
          <a:p>
            <a:pPr eaLnBrk="1" hangingPunct="1"/>
            <a:r>
              <a:rPr lang="en-US" sz="2000" dirty="0" smtClean="0"/>
              <a:t>For risk assessment, we’re mainly interested in lower doses.</a:t>
            </a:r>
          </a:p>
          <a:p>
            <a:pPr eaLnBrk="1" hangingPunct="1"/>
            <a:r>
              <a:rPr lang="en-US" sz="2000" dirty="0" smtClean="0"/>
              <a:t>For the most part the exposures of workers have been very carefully regulated with the expectation that risks would be minimal.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Rot="1" noChangeAspect="1" noTextEdit="1"/>
          </p:cNvSpPr>
          <p:nvPr>
            <p:ph type="sldImg"/>
          </p:nvPr>
        </p:nvSpPr>
        <p:spPr bwMode="auto">
          <a:noFill/>
          <a:ln>
            <a:solidFill>
              <a:srgbClr val="000000"/>
            </a:solidFill>
            <a:miter lim="800000"/>
            <a:headEnd/>
            <a:tailEnd/>
          </a:ln>
        </p:spPr>
      </p:sp>
      <p:sp>
        <p:nvSpPr>
          <p:cNvPr id="409602"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076EF696-5F7A-4944-8FEE-D2223B77FFAD}" type="slidenum">
              <a:rPr lang="en-US" sz="1200" b="0">
                <a:solidFill>
                  <a:schemeClr val="tx1"/>
                </a:solidFill>
                <a:latin typeface="Arial" charset="0"/>
              </a:rPr>
              <a:pPr algn="r" defTabSz="912813"/>
              <a:t>28</a:t>
            </a:fld>
            <a:endParaRPr lang="en-US" sz="1200" b="0">
              <a:solidFill>
                <a:schemeClr val="tx1"/>
              </a:solidFill>
              <a:latin typeface="Arial" charset="0"/>
            </a:endParaRPr>
          </a:p>
        </p:txBody>
      </p:sp>
      <p:sp>
        <p:nvSpPr>
          <p:cNvPr id="41165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11651" name="Rectangle 3"/>
          <p:cNvSpPr>
            <a:spLocks noGrp="1" noChangeArrowheads="1"/>
          </p:cNvSpPr>
          <p:nvPr>
            <p:ph type="body" idx="1"/>
          </p:nvPr>
        </p:nvSpPr>
        <p:spPr bwMode="auto">
          <a:noFill/>
        </p:spPr>
        <p:txBody>
          <a:bodyPr lIns="91431" tIns="45716" rIns="91431" bIns="45716"/>
          <a:lstStyle/>
          <a:p>
            <a:pPr eaLnBrk="1" hangingPunct="1"/>
            <a:r>
              <a:rPr lang="en-US" dirty="0" smtClean="0"/>
              <a:t>Scientific objectives may be expressed as determining the existence and magnitude of any dose-response relationship between exposure and disease which can be applied to other similar situations.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D0CBF163-0487-4514-861E-08B16B105002}" type="slidenum">
              <a:rPr lang="en-US" sz="1200" b="0">
                <a:solidFill>
                  <a:schemeClr val="tx1"/>
                </a:solidFill>
                <a:latin typeface="Arial" charset="0"/>
              </a:rPr>
              <a:pPr algn="r" defTabSz="912813"/>
              <a:t>29</a:t>
            </a:fld>
            <a:endParaRPr lang="en-US" sz="1200" b="0">
              <a:solidFill>
                <a:schemeClr val="tx1"/>
              </a:solidFill>
              <a:latin typeface="Arial" charset="0"/>
            </a:endParaRPr>
          </a:p>
        </p:txBody>
      </p:sp>
      <p:sp>
        <p:nvSpPr>
          <p:cNvPr id="42189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21891" name="Rectangle 3"/>
          <p:cNvSpPr>
            <a:spLocks noGrp="1" noChangeArrowheads="1"/>
          </p:cNvSpPr>
          <p:nvPr>
            <p:ph type="body" idx="1"/>
          </p:nvPr>
        </p:nvSpPr>
        <p:spPr bwMode="auto">
          <a:noFill/>
        </p:spPr>
        <p:txBody>
          <a:bodyPr lIns="91431" tIns="45716" rIns="91431" bIns="457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TextEdit="1"/>
          </p:cNvSpPr>
          <p:nvPr>
            <p:ph type="sldImg"/>
          </p:nvPr>
        </p:nvSpPr>
        <p:spPr bwMode="auto">
          <a:noFill/>
          <a:ln>
            <a:solidFill>
              <a:srgbClr val="000000"/>
            </a:solidFill>
            <a:miter lim="800000"/>
            <a:headEnd/>
            <a:tailEnd/>
          </a:ln>
        </p:spPr>
      </p:sp>
      <p:sp>
        <p:nvSpPr>
          <p:cNvPr id="440322"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Rectangle 2"/>
          <p:cNvSpPr>
            <a:spLocks noGrp="1" noRot="1" noChangeAspect="1" noTextEdit="1"/>
          </p:cNvSpPr>
          <p:nvPr>
            <p:ph type="sldImg"/>
          </p:nvPr>
        </p:nvSpPr>
        <p:spPr bwMode="auto">
          <a:noFill/>
          <a:ln>
            <a:solidFill>
              <a:srgbClr val="000000"/>
            </a:solidFill>
            <a:miter lim="800000"/>
            <a:headEnd/>
            <a:tailEnd/>
          </a:ln>
        </p:spPr>
      </p:sp>
      <p:sp>
        <p:nvSpPr>
          <p:cNvPr id="559106" name="Rectangle 3"/>
          <p:cNvSpPr>
            <a:spLocks noGrp="1"/>
          </p:cNvSpPr>
          <p:nvPr>
            <p:ph type="body" idx="1"/>
          </p:nvPr>
        </p:nvSpPr>
        <p:spPr bwMode="auto">
          <a:noFill/>
        </p:spPr>
        <p:txBody>
          <a:bodyPr/>
          <a:lstStyle/>
          <a:p>
            <a:pPr eaLnBrk="1" hangingPunct="1"/>
            <a:r>
              <a:rPr lang="en-US" dirty="0" smtClean="0"/>
              <a:t>US NRC</a:t>
            </a:r>
          </a:p>
          <a:p>
            <a:pPr eaLnBrk="1" hangingPunct="1"/>
            <a:r>
              <a:rPr lang="en-US" sz="900" dirty="0" smtClean="0"/>
              <a:t>Under the regulatory limits in 10 CFR 20.1201,</a:t>
            </a:r>
          </a:p>
          <a:p>
            <a:pPr eaLnBrk="1" hangingPunct="1"/>
            <a:r>
              <a:rPr lang="en-US" sz="900" dirty="0" smtClean="0"/>
              <a:t>an annual TEDE greater than 5 rem, for an</a:t>
            </a:r>
          </a:p>
          <a:p>
            <a:pPr eaLnBrk="1" hangingPunct="1"/>
            <a:r>
              <a:rPr lang="en-US" sz="900" dirty="0" smtClean="0"/>
              <a:t>adult occupational worker, is a dose that</a:t>
            </a:r>
          </a:p>
          <a:p>
            <a:pPr eaLnBrk="1" hangingPunct="1"/>
            <a:r>
              <a:rPr lang="en-US" sz="900" dirty="0" smtClean="0"/>
              <a:t>exceeds the regulatory limits</a:t>
            </a:r>
          </a:p>
          <a:p>
            <a:pPr eaLnBrk="1" hangingPunct="1"/>
            <a:endParaRPr lang="en-US" sz="900" dirty="0" smtClean="0"/>
          </a:p>
          <a:p>
            <a:pPr eaLnBrk="1" hangingPunct="1"/>
            <a:r>
              <a:rPr lang="en-US" dirty="0" smtClean="0"/>
              <a:t>Table shows</a:t>
            </a:r>
            <a:r>
              <a:rPr lang="en-US" baseline="0" dirty="0" smtClean="0"/>
              <a:t> </a:t>
            </a:r>
            <a:r>
              <a:rPr lang="en-US" dirty="0" smtClean="0"/>
              <a:t>that during 11 years from 1998 to 2008, the percentage of workers with &lt;2 rem has been greater than 99%. The number of workers receiving an annual dose greater than 5 rem has been</a:t>
            </a:r>
          </a:p>
          <a:p>
            <a:pPr eaLnBrk="1" hangingPunct="1"/>
            <a:r>
              <a:rPr lang="en-US" dirty="0" smtClean="0"/>
              <a:t>&lt;0.01% since 1998.</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Rectangle 2"/>
          <p:cNvSpPr>
            <a:spLocks noGrp="1" noRot="1" noChangeAspect="1" noTextEdit="1"/>
          </p:cNvSpPr>
          <p:nvPr>
            <p:ph type="sldImg"/>
          </p:nvPr>
        </p:nvSpPr>
        <p:spPr bwMode="auto">
          <a:noFill/>
          <a:ln>
            <a:solidFill>
              <a:srgbClr val="000000"/>
            </a:solidFill>
            <a:miter lim="800000"/>
            <a:headEnd/>
            <a:tailEnd/>
          </a:ln>
        </p:spPr>
      </p:sp>
      <p:sp>
        <p:nvSpPr>
          <p:cNvPr id="561154"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F7198-B813-4495-B237-071614DDE04B}"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2"/>
          <p:cNvSpPr>
            <a:spLocks noGrp="1" noRot="1" noChangeAspect="1" noTextEdit="1"/>
          </p:cNvSpPr>
          <p:nvPr>
            <p:ph type="sldImg"/>
          </p:nvPr>
        </p:nvSpPr>
        <p:spPr bwMode="auto">
          <a:noFill/>
          <a:ln>
            <a:solidFill>
              <a:srgbClr val="000000"/>
            </a:solidFill>
            <a:miter lim="800000"/>
            <a:headEnd/>
            <a:tailEnd/>
          </a:ln>
        </p:spPr>
      </p:sp>
      <p:sp>
        <p:nvSpPr>
          <p:cNvPr id="563202"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Rot="1" noChangeAspect="1" noTextEdit="1"/>
          </p:cNvSpPr>
          <p:nvPr>
            <p:ph type="sldImg"/>
          </p:nvPr>
        </p:nvSpPr>
        <p:spPr bwMode="auto">
          <a:noFill/>
          <a:ln>
            <a:solidFill>
              <a:srgbClr val="000000"/>
            </a:solidFill>
            <a:miter lim="800000"/>
            <a:headEnd/>
            <a:tailEnd/>
          </a:ln>
        </p:spPr>
      </p:sp>
      <p:sp>
        <p:nvSpPr>
          <p:cNvPr id="565250"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2"/>
          <p:cNvSpPr>
            <a:spLocks noGrp="1" noRot="1" noChangeAspect="1" noTextEdit="1"/>
          </p:cNvSpPr>
          <p:nvPr>
            <p:ph type="sldImg"/>
          </p:nvPr>
        </p:nvSpPr>
        <p:spPr bwMode="auto">
          <a:noFill/>
          <a:ln>
            <a:solidFill>
              <a:srgbClr val="000000"/>
            </a:solidFill>
            <a:miter lim="800000"/>
            <a:headEnd/>
            <a:tailEnd/>
          </a:ln>
        </p:spPr>
      </p:sp>
      <p:sp>
        <p:nvSpPr>
          <p:cNvPr id="569346"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2"/>
          <p:cNvSpPr>
            <a:spLocks noGrp="1" noRot="1" noChangeAspect="1" noTextEdit="1"/>
          </p:cNvSpPr>
          <p:nvPr>
            <p:ph type="sldImg"/>
          </p:nvPr>
        </p:nvSpPr>
        <p:spPr bwMode="auto">
          <a:xfrm>
            <a:off x="1293813" y="796925"/>
            <a:ext cx="4271962" cy="3203575"/>
          </a:xfrm>
          <a:noFill/>
          <a:ln cap="flat">
            <a:solidFill>
              <a:schemeClr val="tx1"/>
            </a:solidFill>
            <a:miter lim="800000"/>
            <a:headEnd/>
            <a:tailEnd/>
          </a:ln>
        </p:spPr>
      </p:sp>
      <p:sp>
        <p:nvSpPr>
          <p:cNvPr id="571394" name="Rectangle 3"/>
          <p:cNvSpPr>
            <a:spLocks noGrp="1"/>
          </p:cNvSpPr>
          <p:nvPr>
            <p:ph type="body" idx="1"/>
          </p:nvPr>
        </p:nvSpPr>
        <p:spPr bwMode="auto">
          <a:xfrm>
            <a:off x="914400" y="4344988"/>
            <a:ext cx="5029200" cy="3849687"/>
          </a:xfrm>
          <a:noFill/>
        </p:spPr>
        <p:txBody>
          <a:bodyPr lIns="92075" tIns="46038" rIns="92075" bIns="46038"/>
          <a:lstStyle/>
          <a:p>
            <a:pPr eaLnBrk="1" hangingPunct="1"/>
            <a:r>
              <a:rPr lang="en-US" dirty="0" smtClean="0"/>
              <a:t>Exclusions: </a:t>
            </a:r>
          </a:p>
          <a:p>
            <a:pPr lvl="1" eaLnBrk="1" hangingPunct="1"/>
            <a:r>
              <a:rPr lang="en-GB" dirty="0" smtClean="0"/>
              <a:t>Problems of dose estimation </a:t>
            </a:r>
          </a:p>
          <a:p>
            <a:pPr lvl="2" eaLnBrk="1" hangingPunct="1"/>
            <a:r>
              <a:rPr lang="en-GB" dirty="0" smtClean="0"/>
              <a:t>Inadequate technology, monitoring</a:t>
            </a:r>
          </a:p>
          <a:p>
            <a:pPr lvl="2" eaLnBrk="1" hangingPunct="1"/>
            <a:r>
              <a:rPr lang="en-GB" dirty="0" smtClean="0"/>
              <a:t>Recording of different quantities (%ALI, …)</a:t>
            </a:r>
          </a:p>
          <a:p>
            <a:pPr lvl="2" eaLnBrk="1" hangingPunct="1"/>
            <a:r>
              <a:rPr lang="en-GB" dirty="0" smtClean="0"/>
              <a:t>Lack of information on chemical form, intake route, etc. for nuclides</a:t>
            </a:r>
          </a:p>
          <a:p>
            <a:pPr lvl="1" eaLnBrk="1" hangingPunct="1"/>
            <a:r>
              <a:rPr lang="en-GB" dirty="0" smtClean="0"/>
              <a:t>Proportion of such workers generally small </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Rectangle 2"/>
          <p:cNvSpPr>
            <a:spLocks noGrp="1" noRot="1" noChangeAspect="1" noTextEdit="1"/>
          </p:cNvSpPr>
          <p:nvPr>
            <p:ph type="sldImg"/>
          </p:nvPr>
        </p:nvSpPr>
        <p:spPr bwMode="auto">
          <a:noFill/>
          <a:ln>
            <a:solidFill>
              <a:srgbClr val="000000"/>
            </a:solidFill>
            <a:miter lim="800000"/>
            <a:headEnd/>
            <a:tailEnd/>
          </a:ln>
        </p:spPr>
      </p:sp>
      <p:sp>
        <p:nvSpPr>
          <p:cNvPr id="573442"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2"/>
          <p:cNvSpPr>
            <a:spLocks noGrp="1" noRot="1" noChangeAspect="1" noTextEdit="1"/>
          </p:cNvSpPr>
          <p:nvPr>
            <p:ph type="sldImg"/>
          </p:nvPr>
        </p:nvSpPr>
        <p:spPr bwMode="auto">
          <a:xfrm>
            <a:off x="1293813" y="796925"/>
            <a:ext cx="4271962" cy="3203575"/>
          </a:xfrm>
          <a:noFill/>
          <a:ln cap="flat">
            <a:solidFill>
              <a:schemeClr val="tx1"/>
            </a:solidFill>
            <a:miter lim="800000"/>
            <a:headEnd/>
            <a:tailEnd/>
          </a:ln>
        </p:spPr>
      </p:sp>
      <p:sp>
        <p:nvSpPr>
          <p:cNvPr id="575490" name="Rectangle 3"/>
          <p:cNvSpPr>
            <a:spLocks noGrp="1"/>
          </p:cNvSpPr>
          <p:nvPr>
            <p:ph type="body" idx="1"/>
          </p:nvPr>
        </p:nvSpPr>
        <p:spPr bwMode="auto">
          <a:xfrm>
            <a:off x="914400" y="4344988"/>
            <a:ext cx="5029200" cy="3849687"/>
          </a:xfrm>
          <a:noFill/>
        </p:spPr>
        <p:txBody>
          <a:bodyPr lIns="92075" tIns="46038" rIns="92075" bIns="46038"/>
          <a:lstStyle/>
          <a:p>
            <a:pPr eaLnBrk="1" hangingPunct="1"/>
            <a:r>
              <a:rPr lang="en-GB" dirty="0" smtClean="0">
                <a:cs typeface="Times New Roman" pitchFamily="18" charset="0"/>
              </a:rPr>
              <a:t>A total of 407 391 workers were included in the analyses, 24 158 (5.9%) were known to have died during the study periods, 6,794 from cancer. The total duration of follow-up was </a:t>
            </a:r>
            <a:r>
              <a:rPr lang="en-US" dirty="0" smtClean="0">
                <a:cs typeface="Times New Roman" pitchFamily="18" charset="0"/>
              </a:rPr>
              <a:t>5 192 710</a:t>
            </a:r>
            <a:r>
              <a:rPr lang="en-GB" dirty="0" smtClean="0">
                <a:cs typeface="Times New Roman" pitchFamily="18" charset="0"/>
              </a:rPr>
              <a:t> person-years and the total collective recorded dose (</a:t>
            </a:r>
            <a:r>
              <a:rPr lang="en-GB" dirty="0" err="1" smtClean="0">
                <a:cs typeface="Times New Roman" pitchFamily="18" charset="0"/>
              </a:rPr>
              <a:t>unlagged</a:t>
            </a:r>
            <a:r>
              <a:rPr lang="en-GB" dirty="0" smtClean="0">
                <a:cs typeface="Times New Roman" pitchFamily="18" charset="0"/>
              </a:rPr>
              <a:t>) was 7 892 </a:t>
            </a:r>
            <a:r>
              <a:rPr lang="en-GB" dirty="0" err="1" smtClean="0">
                <a:cs typeface="Times New Roman" pitchFamily="18" charset="0"/>
              </a:rPr>
              <a:t>Sv</a:t>
            </a:r>
            <a:r>
              <a:rPr lang="en-GB" dirty="0" smtClean="0">
                <a:cs typeface="Times New Roman" pitchFamily="18" charset="0"/>
              </a:rPr>
              <a:t>. Most of the study population were men (90%) and they received 98% of the collective recorded dose. The overall average cumulative recorded dose was 19.4 </a:t>
            </a:r>
            <a:r>
              <a:rPr lang="en-GB" dirty="0" err="1" smtClean="0">
                <a:cs typeface="Times New Roman" pitchFamily="18" charset="0"/>
              </a:rPr>
              <a:t>mSv</a:t>
            </a:r>
            <a:r>
              <a:rPr lang="en-GB" dirty="0" smtClean="0">
                <a:cs typeface="Times New Roman" pitchFamily="18" charset="0"/>
              </a:rPr>
              <a:t>; the cohort specific average cumulative dose ranged from 3.8 </a:t>
            </a:r>
            <a:r>
              <a:rPr lang="en-GB" dirty="0" err="1" smtClean="0">
                <a:cs typeface="Times New Roman" pitchFamily="18" charset="0"/>
              </a:rPr>
              <a:t>mSv</a:t>
            </a:r>
            <a:r>
              <a:rPr lang="en-GB" dirty="0" smtClean="0">
                <a:cs typeface="Times New Roman" pitchFamily="18" charset="0"/>
              </a:rPr>
              <a:t> in CEA-COGEMA (France) to 62.3 </a:t>
            </a:r>
            <a:r>
              <a:rPr lang="en-GB" dirty="0" err="1" smtClean="0">
                <a:cs typeface="Times New Roman" pitchFamily="18" charset="0"/>
              </a:rPr>
              <a:t>mSv</a:t>
            </a:r>
            <a:r>
              <a:rPr lang="en-GB" dirty="0" smtClean="0">
                <a:cs typeface="Times New Roman" pitchFamily="18" charset="0"/>
              </a:rPr>
              <a:t> in Switzerland. </a:t>
            </a:r>
            <a:endParaRPr lang="en-US" dirty="0" smtClean="0">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Rectangle 2"/>
          <p:cNvSpPr>
            <a:spLocks noGrp="1" noRot="1" noChangeAspect="1" noTextEdit="1"/>
          </p:cNvSpPr>
          <p:nvPr>
            <p:ph type="sldImg"/>
          </p:nvPr>
        </p:nvSpPr>
        <p:spPr bwMode="auto">
          <a:xfrm>
            <a:off x="1293813" y="796925"/>
            <a:ext cx="4271962" cy="3203575"/>
          </a:xfrm>
          <a:noFill/>
          <a:ln cap="flat">
            <a:solidFill>
              <a:schemeClr val="tx1"/>
            </a:solidFill>
            <a:miter lim="800000"/>
            <a:headEnd/>
            <a:tailEnd/>
          </a:ln>
        </p:spPr>
      </p:sp>
      <p:sp>
        <p:nvSpPr>
          <p:cNvPr id="577538" name="Rectangle 3"/>
          <p:cNvSpPr>
            <a:spLocks noGrp="1"/>
          </p:cNvSpPr>
          <p:nvPr>
            <p:ph type="body" idx="1"/>
          </p:nvPr>
        </p:nvSpPr>
        <p:spPr bwMode="auto">
          <a:xfrm>
            <a:off x="914400" y="4344988"/>
            <a:ext cx="5029200" cy="3849687"/>
          </a:xfrm>
          <a:noFill/>
        </p:spPr>
        <p:txBody>
          <a:bodyPr lIns="92075" tIns="46038" rIns="92075" bIns="46038"/>
          <a:lstStyle/>
          <a:p>
            <a:pPr algn="just" eaLnBrk="1" hangingPunct="1"/>
            <a:r>
              <a:rPr lang="en-GB" dirty="0" smtClean="0">
                <a:cs typeface="Times New Roman" pitchFamily="18" charset="0"/>
              </a:rPr>
              <a:t>The distribution of recorded doses was very skewed (Figure 1). 90% of the workers had received cumulative doses below 50 mSv and less than 0.1% had received cumulative doses greater than 500 mSv over their entire career in the nuclear industry. </a:t>
            </a:r>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Rectangle 2"/>
          <p:cNvSpPr>
            <a:spLocks noGrp="1" noRot="1" noChangeAspect="1" noTextEdit="1"/>
          </p:cNvSpPr>
          <p:nvPr>
            <p:ph type="sldImg"/>
          </p:nvPr>
        </p:nvSpPr>
        <p:spPr bwMode="auto">
          <a:noFill/>
          <a:ln>
            <a:solidFill>
              <a:srgbClr val="000000"/>
            </a:solidFill>
            <a:miter lim="800000"/>
            <a:headEnd/>
            <a:tailEnd/>
          </a:ln>
        </p:spPr>
      </p:sp>
      <p:sp>
        <p:nvSpPr>
          <p:cNvPr id="618498"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Rectangle 2"/>
          <p:cNvSpPr>
            <a:spLocks noGrp="1" noRot="1" noChangeAspect="1" noTextEdit="1"/>
          </p:cNvSpPr>
          <p:nvPr>
            <p:ph type="sldImg"/>
          </p:nvPr>
        </p:nvSpPr>
        <p:spPr bwMode="auto">
          <a:noFill/>
          <a:ln>
            <a:solidFill>
              <a:srgbClr val="000000"/>
            </a:solidFill>
            <a:miter lim="800000"/>
            <a:headEnd/>
            <a:tailEnd/>
          </a:ln>
        </p:spPr>
      </p:sp>
      <p:sp>
        <p:nvSpPr>
          <p:cNvPr id="624642"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44B67-17AC-4708-BC81-623563678A3B}" type="slidenum">
              <a:rPr lang="en-US" smtClean="0"/>
              <a:pPr>
                <a:defRPr/>
              </a:pPr>
              <a:t>4</a:t>
            </a:fld>
            <a:endParaRPr lang="en-US"/>
          </a:p>
        </p:txBody>
      </p:sp>
    </p:spTree>
    <p:extLst>
      <p:ext uri="{BB962C8B-B14F-4D97-AF65-F5344CB8AC3E}">
        <p14:creationId xmlns:p14="http://schemas.microsoft.com/office/powerpoint/2010/main" val="927852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Rectangle 2"/>
          <p:cNvSpPr>
            <a:spLocks noGrp="1" noRot="1" noChangeAspect="1" noTextEdit="1"/>
          </p:cNvSpPr>
          <p:nvPr>
            <p:ph type="sldImg"/>
          </p:nvPr>
        </p:nvSpPr>
        <p:spPr bwMode="auto">
          <a:noFill/>
          <a:ln>
            <a:solidFill>
              <a:srgbClr val="000000"/>
            </a:solidFill>
            <a:miter lim="800000"/>
            <a:headEnd/>
            <a:tailEnd/>
          </a:ln>
        </p:spPr>
      </p:sp>
      <p:sp>
        <p:nvSpPr>
          <p:cNvPr id="626690"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44B67-17AC-4708-BC81-623563678A3B}" type="slidenum">
              <a:rPr lang="en-US" smtClean="0"/>
              <a:pPr>
                <a:defRPr/>
              </a:pPr>
              <a:t>44</a:t>
            </a:fld>
            <a:endParaRPr lang="en-US"/>
          </a:p>
        </p:txBody>
      </p:sp>
    </p:spTree>
    <p:extLst>
      <p:ext uri="{BB962C8B-B14F-4D97-AF65-F5344CB8AC3E}">
        <p14:creationId xmlns:p14="http://schemas.microsoft.com/office/powerpoint/2010/main" val="3422351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2354E-667B-4D1A-A940-1493F756886D}" type="slidenum">
              <a:rPr lang="en-US"/>
              <a:pPr/>
              <a:t>45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Rectangle 2"/>
          <p:cNvSpPr>
            <a:spLocks noGrp="1" noRot="1" noChangeAspect="1" noTextEdit="1"/>
          </p:cNvSpPr>
          <p:nvPr>
            <p:ph type="sldImg"/>
          </p:nvPr>
        </p:nvSpPr>
        <p:spPr bwMode="auto">
          <a:noFill/>
          <a:ln>
            <a:solidFill>
              <a:srgbClr val="000000"/>
            </a:solidFill>
            <a:miter lim="800000"/>
            <a:headEnd/>
            <a:tailEnd/>
          </a:ln>
        </p:spPr>
      </p:sp>
      <p:sp>
        <p:nvSpPr>
          <p:cNvPr id="579586"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extLst>
      <p:ext uri="{BB962C8B-B14F-4D97-AF65-F5344CB8AC3E}">
        <p14:creationId xmlns:p14="http://schemas.microsoft.com/office/powerpoint/2010/main" val="2975423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Rectangle 2"/>
          <p:cNvSpPr>
            <a:spLocks noGrp="1" noRot="1" noChangeAspect="1" noTextEdit="1"/>
          </p:cNvSpPr>
          <p:nvPr>
            <p:ph type="sldImg"/>
          </p:nvPr>
        </p:nvSpPr>
        <p:spPr bwMode="auto">
          <a:noFill/>
          <a:ln>
            <a:solidFill>
              <a:srgbClr val="000000"/>
            </a:solidFill>
            <a:miter lim="800000"/>
            <a:headEnd/>
            <a:tailEnd/>
          </a:ln>
        </p:spPr>
      </p:sp>
      <p:sp>
        <p:nvSpPr>
          <p:cNvPr id="628738" name="Rectangle 3"/>
          <p:cNvSpPr>
            <a:spLocks noGrp="1"/>
          </p:cNvSpPr>
          <p:nvPr>
            <p:ph type="body" idx="1"/>
          </p:nvPr>
        </p:nvSpPr>
        <p:spPr bwMode="auto">
          <a:xfrm>
            <a:off x="304800" y="4343400"/>
            <a:ext cx="6400800" cy="4495800"/>
          </a:xfrm>
          <a:noFill/>
        </p:spPr>
        <p:txBody>
          <a:bodyPr/>
          <a:lstStyle/>
          <a:p>
            <a:pPr eaLnBrk="1" hangingPunct="1"/>
            <a:r>
              <a:rPr lang="en-US" sz="1800" smtClean="0"/>
              <a:t>The radiation worker studies are the most informative studies of persons exposed at low doses.  They have the major advantage of doses that have been objectively estimated through the use of personal dosimeters.  If we have any hope of direct information, it’s likely to come from the worker  studies.  </a:t>
            </a:r>
          </a:p>
          <a:p>
            <a:pPr eaLnBrk="1" hangingPunct="1"/>
            <a:r>
              <a:rPr lang="en-US" sz="1400" smtClean="0"/>
              <a:t>   </a:t>
            </a: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Rectangle 2"/>
          <p:cNvSpPr>
            <a:spLocks noGrp="1" noRot="1" noChangeAspect="1" noTextEdit="1"/>
          </p:cNvSpPr>
          <p:nvPr>
            <p:ph type="sldImg"/>
          </p:nvPr>
        </p:nvSpPr>
        <p:spPr bwMode="auto">
          <a:noFill/>
          <a:ln>
            <a:solidFill>
              <a:srgbClr val="000000"/>
            </a:solidFill>
            <a:miter lim="800000"/>
            <a:headEnd/>
            <a:tailEnd/>
          </a:ln>
        </p:spPr>
      </p:sp>
      <p:sp>
        <p:nvSpPr>
          <p:cNvPr id="630786" name="Rectangle 3"/>
          <p:cNvSpPr>
            <a:spLocks noGrp="1"/>
          </p:cNvSpPr>
          <p:nvPr>
            <p:ph type="body" idx="1"/>
          </p:nvPr>
        </p:nvSpPr>
        <p:spPr bwMode="auto">
          <a:xfrm>
            <a:off x="228600" y="4343400"/>
            <a:ext cx="6400800" cy="4495800"/>
          </a:xfrm>
          <a:noFill/>
        </p:spPr>
        <p:txBody>
          <a:bodyPr/>
          <a:lstStyle/>
          <a:p>
            <a:pPr eaLnBrk="1" hangingPunct="1"/>
            <a:r>
              <a:rPr lang="en-US" sz="1400" dirty="0" smtClean="0"/>
              <a:t>What have we learned from these studies?</a:t>
            </a:r>
          </a:p>
          <a:p>
            <a:pPr eaLnBrk="1" hangingPunct="1"/>
            <a:r>
              <a:rPr lang="en-US" sz="1400" dirty="0" smtClean="0"/>
              <a:t>   First, the direct study of workers, especially the 3-country study, has shown that it is unlikely that linear extrapolation has seriously underestimated risks.  </a:t>
            </a:r>
          </a:p>
          <a:p>
            <a:pPr eaLnBrk="1" hangingPunct="1"/>
            <a:r>
              <a:rPr lang="en-US" sz="1400" dirty="0" smtClean="0"/>
              <a:t>   For leukemia, the worker studies provide some direct evidence of risk at low doses and low dose rates.  Although this evidence must still be regarded somewhat tentatively, it certainly means that worker studies can’t be used to support the position that there is no risk at low doses and dose rates. </a:t>
            </a:r>
          </a:p>
          <a:p>
            <a:pPr eaLnBrk="1" hangingPunct="1"/>
            <a:r>
              <a:rPr lang="en-US" sz="1400" dirty="0" smtClean="0"/>
              <a:t>   There is considerable interest in whether risks at low doses and dose rates might be lower than those predicted by extrapolation, and even whether or not there might be a threshold below which there is no risk.  Unfortunately, the worker studies are uninformative on this issue.  Sampling uncertainty alone makes it very difficult to distinguish between no risk and the very small risks predicted from high dose studies.  The possibility of bias adds to the difficulty.  </a:t>
            </a: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Rectangle 2"/>
          <p:cNvSpPr>
            <a:spLocks noGrp="1" noRot="1" noChangeAspect="1" noTextEdit="1"/>
          </p:cNvSpPr>
          <p:nvPr>
            <p:ph type="sldImg"/>
          </p:nvPr>
        </p:nvSpPr>
        <p:spPr bwMode="auto">
          <a:noFill/>
          <a:ln>
            <a:solidFill>
              <a:srgbClr val="000000"/>
            </a:solidFill>
            <a:miter lim="800000"/>
            <a:headEnd/>
            <a:tailEnd/>
          </a:ln>
        </p:spPr>
      </p:sp>
      <p:sp>
        <p:nvSpPr>
          <p:cNvPr id="632834" name="Rectangle 3"/>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Rot="1" noChangeAspect="1" noTextEdit="1"/>
          </p:cNvSpPr>
          <p:nvPr>
            <p:ph type="sldImg"/>
          </p:nvPr>
        </p:nvSpPr>
        <p:spPr bwMode="auto">
          <a:noFill/>
          <a:ln>
            <a:solidFill>
              <a:srgbClr val="000000"/>
            </a:solidFill>
            <a:miter lim="800000"/>
            <a:headEnd/>
            <a:tailEnd/>
          </a:ln>
        </p:spPr>
      </p:sp>
      <p:sp>
        <p:nvSpPr>
          <p:cNvPr id="403458" name="Rectangle 3"/>
          <p:cNvSpPr>
            <a:spLocks noGrp="1"/>
          </p:cNvSpPr>
          <p:nvPr>
            <p:ph type="body" idx="1"/>
          </p:nvPr>
        </p:nvSpPr>
        <p:spPr bwMode="auto">
          <a:xfrm>
            <a:off x="914400" y="4343400"/>
            <a:ext cx="5029200" cy="4114800"/>
          </a:xfrm>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206E41-C361-4D0C-A5C9-981612ACB35D}" type="slidenum">
              <a:rPr lang="en-US" smtClean="0"/>
              <a:t>54</a:t>
            </a:fld>
            <a:endParaRPr lang="en-US"/>
          </a:p>
        </p:txBody>
      </p:sp>
    </p:spTree>
    <p:extLst>
      <p:ext uri="{BB962C8B-B14F-4D97-AF65-F5344CB8AC3E}">
        <p14:creationId xmlns:p14="http://schemas.microsoft.com/office/powerpoint/2010/main" val="787412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4F7198-B813-4495-B237-071614DDE04B}" type="slidenum">
              <a:rPr lang="en-US"/>
              <a:pPr fontAlgn="base">
                <a:spcBef>
                  <a:spcPct val="0"/>
                </a:spcBef>
                <a:spcAft>
                  <a:spcPct val="0"/>
                </a:spcAft>
                <a:defRPr/>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44B67-17AC-4708-BC81-623563678A3B}" type="slidenum">
              <a:rPr lang="en-US" smtClean="0"/>
              <a:pPr>
                <a:defRPr/>
              </a:pPr>
              <a:t>5</a:t>
            </a:fld>
            <a:endParaRPr lang="en-US"/>
          </a:p>
        </p:txBody>
      </p:sp>
    </p:spTree>
    <p:extLst>
      <p:ext uri="{BB962C8B-B14F-4D97-AF65-F5344CB8AC3E}">
        <p14:creationId xmlns:p14="http://schemas.microsoft.com/office/powerpoint/2010/main" val="1467617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CCE73284-A641-46FC-837C-EDD0E87ED0FC}" type="slidenum">
              <a:rPr lang="en-US" sz="1200" b="0">
                <a:solidFill>
                  <a:schemeClr val="tx1"/>
                </a:solidFill>
                <a:latin typeface="Arial" charset="0"/>
              </a:rPr>
              <a:pPr algn="r" defTabSz="912813"/>
              <a:t>60</a:t>
            </a:fld>
            <a:endParaRPr lang="en-US" sz="1200" b="0">
              <a:solidFill>
                <a:schemeClr val="tx1"/>
              </a:solidFill>
              <a:latin typeface="Arial" charset="0"/>
            </a:endParaRPr>
          </a:p>
        </p:txBody>
      </p:sp>
      <p:sp>
        <p:nvSpPr>
          <p:cNvPr id="63488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34883" name="Rectangle 3"/>
          <p:cNvSpPr>
            <a:spLocks noGrp="1" noChangeArrowheads="1"/>
          </p:cNvSpPr>
          <p:nvPr>
            <p:ph type="body" idx="1"/>
          </p:nvPr>
        </p:nvSpPr>
        <p:spPr bwMode="auto">
          <a:noFill/>
        </p:spPr>
        <p:txBody>
          <a:bodyPr lIns="91431" tIns="45716" rIns="91431" bIns="457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44B67-17AC-4708-BC81-623563678A3B}" type="slidenum">
              <a:rPr lang="en-US" smtClean="0"/>
              <a:pPr>
                <a:defRPr/>
              </a:pPr>
              <a:t>6</a:t>
            </a:fld>
            <a:endParaRPr lang="en-US"/>
          </a:p>
        </p:txBody>
      </p:sp>
    </p:spTree>
    <p:extLst>
      <p:ext uri="{BB962C8B-B14F-4D97-AF65-F5344CB8AC3E}">
        <p14:creationId xmlns:p14="http://schemas.microsoft.com/office/powerpoint/2010/main" val="374910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C44B67-17AC-4708-BC81-623563678A3B}" type="slidenum">
              <a:rPr lang="en-US" smtClean="0"/>
              <a:pPr>
                <a:defRPr/>
              </a:pPr>
              <a:t>7</a:t>
            </a:fld>
            <a:endParaRPr lang="en-US"/>
          </a:p>
        </p:txBody>
      </p:sp>
    </p:spTree>
    <p:extLst>
      <p:ext uri="{BB962C8B-B14F-4D97-AF65-F5344CB8AC3E}">
        <p14:creationId xmlns:p14="http://schemas.microsoft.com/office/powerpoint/2010/main" val="263831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a:lstStyle/>
          <a:p>
            <a:pPr eaLnBrk="1" hangingPunct="1"/>
            <a:r>
              <a:rPr lang="en-US" smtClean="0"/>
              <a:t>In the past 30 years, the IARC has evaluated the cancer-causing potential of more than 900 likely candidates, placing them into one of the following groups: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2813"/>
            <a:fld id="{BE7411F5-CBAD-43C0-A5E7-CB89066D6818}" type="slidenum">
              <a:rPr lang="en-US" sz="1200" b="0">
                <a:solidFill>
                  <a:schemeClr val="tx1"/>
                </a:solidFill>
                <a:latin typeface="Arial" charset="0"/>
              </a:rPr>
              <a:pPr algn="r" defTabSz="912813"/>
              <a:t>9</a:t>
            </a:fld>
            <a:endParaRPr lang="en-US" sz="1200" b="0">
              <a:solidFill>
                <a:schemeClr val="tx1"/>
              </a:solidFill>
              <a:latin typeface="Arial" charset="0"/>
            </a:endParaRPr>
          </a:p>
        </p:txBody>
      </p:sp>
      <p:sp>
        <p:nvSpPr>
          <p:cNvPr id="47106"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lIns="91431" tIns="45716" rIns="91431" bIns="457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defRPr/>
            </a:pPr>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p>
        </p:txBody>
      </p:sp>
      <p:sp>
        <p:nvSpPr>
          <p:cNvPr id="86018" name="Rectangle 2"/>
          <p:cNvSpPr>
            <a:spLocks noGrp="1" noChangeArrowheads="1"/>
          </p:cNvSpPr>
          <p:nvPr>
            <p:ph type="ctrTitle"/>
          </p:nvPr>
        </p:nvSpPr>
        <p:spPr>
          <a:xfrm>
            <a:off x="2895600" y="1371600"/>
            <a:ext cx="5867400" cy="2286000"/>
          </a:xfrm>
        </p:spPr>
        <p:txBody>
          <a:bodyPr/>
          <a:lstStyle>
            <a:lvl1pPr>
              <a:defRPr sz="3800"/>
            </a:lvl1pPr>
          </a:lstStyle>
          <a:p>
            <a:r>
              <a:rPr lang="en-US"/>
              <a:t>Click to edit Master title style</a:t>
            </a:r>
          </a:p>
        </p:txBody>
      </p:sp>
      <p:sp>
        <p:nvSpPr>
          <p:cNvPr id="86019"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fld id="{231A91EF-A104-4DF8-ACA0-2C55372B2E0A}" type="datetimeFigureOut">
              <a:rPr lang="en-US"/>
              <a:pPr>
                <a:defRPr/>
              </a:pPr>
              <a:t>3/8/2020</a:t>
            </a:fld>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BD30EE62-638A-467F-93A7-9504C90A7E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DC19CC8-3E5C-483A-A54F-F14C8BB63488}"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9A3BC968-E8A8-4C97-B1B1-3E469BF78EC5}" type="datetimeFigureOut">
              <a:rPr lang="en-US"/>
              <a:pPr>
                <a:defRPr/>
              </a:pPr>
              <a:t>3/8/2020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9A104BC-AC40-4AA5-A222-2B0846287F86}"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7A153B76-D139-4155-BADF-8954810C16E2}" type="datetimeFigureOut">
              <a:rPr lang="en-US"/>
              <a:pPr>
                <a:defRPr/>
              </a:pPr>
              <a:t>3/8/2020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57800" y="1981200"/>
            <a:ext cx="3429000" cy="4114800"/>
          </a:xfrm>
        </p:spPr>
        <p:txBody>
          <a:bodyPr/>
          <a:lstStyle/>
          <a:p>
            <a:pPr lvl="0"/>
            <a:endParaRPr lang="en-US" noProof="0"/>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67F16F7-2B8E-47C9-952E-34D7FDE08091}"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BEADE29E-A1B0-4AD3-9B64-F993C4B9102D}" type="datetimeFigureOut">
              <a:rPr lang="en-US"/>
              <a:pPr>
                <a:defRPr/>
              </a:pPr>
              <a:t>3/8/2020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5E106F4-1FB9-4D38-BD67-035E56CA5001}"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DA4BDB7A-D5A6-4510-8823-69E116BDC567}" type="datetimeFigureOut">
              <a:rPr lang="en-US"/>
              <a:pPr>
                <a:defRPr/>
              </a:pPr>
              <a:t>3/8/2020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9BC7955-EF08-4F32-B386-48D0F0B50CD3}"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33F67373-B152-45F0-AC71-9A4EFAEC5A31}" type="datetimeFigureOut">
              <a:rPr lang="en-US"/>
              <a:pPr>
                <a:defRPr/>
              </a:pPr>
              <a:t>3/8/2020</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44B3E4A-221E-4EEE-900F-43504B48082D}"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BE2A88AC-5DAC-4C61-97E0-6B2129423E39}" type="datetimeFigureOut">
              <a:rPr lang="en-US"/>
              <a:pPr>
                <a:defRPr/>
              </a:pPr>
              <a:t>3/8/2020</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4A3D993-2499-4BD4-B151-8CC4A4DED124}"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5F2AC988-F6C9-483A-9852-678709FF6754}" type="datetimeFigureOut">
              <a:rPr lang="en-US"/>
              <a:pPr>
                <a:defRPr/>
              </a:pPr>
              <a:t>3/8/2020</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0F1F553-402B-4494-A117-81681E65FBF3}"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EBEC2609-2D38-45F2-B81F-D85A561C5F9B}" type="datetimeFigureOut">
              <a:rPr lang="en-US"/>
              <a:pPr>
                <a:defRPr/>
              </a:pPr>
              <a:t>3/8/2020</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B85A55F5-5770-4ED9-9F1D-EC477D1A9A3D}"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fld id="{8A6D44DC-5279-4626-A269-7E964CABA733}" type="datetimeFigureOut">
              <a:rPr lang="en-US"/>
              <a:pPr>
                <a:defRPr/>
              </a:pPr>
              <a:t>3/8/2020</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539447FF-A9A6-4AD7-B63F-A5EE64628474}"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fld id="{5AFAFC21-5334-422C-AC87-1290C2738446}" type="datetimeFigureOut">
              <a:rPr lang="en-US"/>
              <a:pPr>
                <a:defRPr/>
              </a:pPr>
              <a:t>3/8/2020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C841013-F770-494E-952A-80E5C6837942}"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2D2FCC23-5054-47C4-8C36-F0C284B2B20F}" type="datetimeFigureOut">
              <a:rPr lang="en-US"/>
              <a:pPr>
                <a:defRPr/>
              </a:pPr>
              <a:t>3/8/2020</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600A757-6DE2-4104-8B52-4A5DFD5B133C}"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fld id="{ABF544BA-A9B3-4A81-909A-4C6875397164}" type="datetimeFigureOut">
              <a:rPr lang="en-US"/>
              <a:pPr>
                <a:defRPr/>
              </a:pPr>
              <a:t>3/8/2020</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E2C9653-7C7D-4688-88EF-79AA55127D24}"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05947235-1B65-4D8E-9BA6-52822229C973}" type="datetimeFigureOut">
              <a:rPr lang="en-US"/>
              <a:pPr>
                <a:defRPr/>
              </a:pPr>
              <a:t>3/8/2020</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599ED2F-33D6-4436-B7D4-EC7CC9458292}"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E2676FE3-1E1A-47F9-A327-0FD514028F71}" type="datetimeFigureOut">
              <a:rPr lang="en-US"/>
              <a:pPr>
                <a:defRPr/>
              </a:pPr>
              <a:t>3/8/2020</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6F0ED43-7557-49D8-8CBD-0298B5705368}"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2420C5ED-36AA-46FA-8D3C-25E400166D6B}" type="datetimeFigureOut">
              <a:rPr lang="en-US"/>
              <a:pPr>
                <a:defRPr/>
              </a:pPr>
              <a:t>3/8/2020</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802523D-4CED-4976-9C96-6749BC241C0C}"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1B65248C-383B-4542-96AA-79F45BB97EE8}" type="datetimeFigureOut">
              <a:rPr lang="en-US"/>
              <a:pPr>
                <a:defRPr/>
              </a:pPr>
              <a:t>3/8/2020</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4C4C917-8198-454F-9710-9058D898F042}"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fld id="{313F9CC3-F7E2-40ED-8FE4-8B236BA36937}" type="datetimeFigureOut">
              <a:rPr lang="en-US"/>
              <a:pPr>
                <a:defRPr/>
              </a:pPr>
              <a:t>3/8/2020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771E76F-C413-463A-B90A-B93930FFF368}"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BFE39F54-2EAE-4324-A83E-BAC84B543EE1}" type="datetimeFigureOut">
              <a:rPr lang="en-US"/>
              <a:pPr>
                <a:defRPr/>
              </a:pPr>
              <a:t>3/8/2020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7F4ED2D-D24F-4E28-B734-C21A1D590600}"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fld id="{51A8685D-AF9A-4F68-91F6-7BC40F35BFBA}" type="datetimeFigureOut">
              <a:rPr lang="en-US"/>
              <a:pPr>
                <a:defRPr/>
              </a:pPr>
              <a:t>3/8/2020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C17610F-2AB7-4B20-9E48-853D58E35164}"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fld id="{59F17A47-3571-4416-8A0F-BDB2D8844D0B}" type="datetimeFigureOut">
              <a:rPr lang="en-US"/>
              <a:pPr>
                <a:defRPr/>
              </a:pPr>
              <a:t>3/8/2020</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F7759DA6-7C97-4254-AA84-A22FDE9A4581}"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fld id="{5885DC39-004E-4DC3-B961-7752D0236EA9}" type="datetimeFigureOut">
              <a:rPr lang="en-US"/>
              <a:pPr>
                <a:defRPr/>
              </a:pPr>
              <a:t>3/8/2020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43FFA96-2C98-40E7-B4B3-EC1CC263819B}"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20428897-1DC9-4A92-9E2A-6E5B98172649}" type="datetimeFigureOut">
              <a:rPr lang="en-US"/>
              <a:pPr>
                <a:defRPr/>
              </a:pPr>
              <a:t>3/8/2020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FB5C1DB-F4CC-4DF1-8691-614602BEA0A4}"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fld id="{2105F9C1-D45C-4F57-B8F4-CF72B04B8D36}" type="datetimeFigureOut">
              <a:rPr lang="en-US"/>
              <a:pPr>
                <a:defRPr/>
              </a:pPr>
              <a:t>3/8/2020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2"/>
                </a:solidFill>
                <a:latin typeface="Arial" charset="0"/>
              </a:defRPr>
            </a:lvl1pPr>
          </a:lstStyle>
          <a:p>
            <a:pPr>
              <a:defRPr/>
            </a:pPr>
            <a:endParaRPr lang="en-US"/>
          </a:p>
        </p:txBody>
      </p:sp>
      <p:sp>
        <p:nvSpPr>
          <p:cNvPr id="849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2"/>
                </a:solidFill>
                <a:latin typeface="Arial" charset="0"/>
              </a:defRPr>
            </a:lvl1pPr>
          </a:lstStyle>
          <a:p>
            <a:pPr>
              <a:defRPr/>
            </a:pPr>
            <a:fld id="{9AFE4012-C64D-4E0C-BC1C-88234A532806}" type="slidenum">
              <a:rPr lang="en-US"/>
              <a:pPr>
                <a:defRPr/>
              </a:pPr>
              <a:t>‹#›</a:t>
            </a:fld>
            <a:endParaRPr lang="en-US"/>
          </a:p>
        </p:txBody>
      </p:sp>
      <p:sp>
        <p:nvSpPr>
          <p:cNvPr id="84998"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p>
        </p:txBody>
      </p:sp>
      <p:sp>
        <p:nvSpPr>
          <p:cNvPr id="84999"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en-US"/>
          </a:p>
        </p:txBody>
      </p:sp>
      <p:grpSp>
        <p:nvGrpSpPr>
          <p:cNvPr id="10248" name="Group 8"/>
          <p:cNvGrpSpPr>
            <a:grpSpLocks/>
          </p:cNvGrpSpPr>
          <p:nvPr/>
        </p:nvGrpSpPr>
        <p:grpSpPr bwMode="auto">
          <a:xfrm>
            <a:off x="228600" y="457200"/>
            <a:ext cx="1246188" cy="1371600"/>
            <a:chOff x="144" y="288"/>
            <a:chExt cx="785" cy="864"/>
          </a:xfrm>
        </p:grpSpPr>
        <p:sp>
          <p:nvSpPr>
            <p:cNvPr id="85001"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a:p>
          </p:txBody>
        </p:sp>
        <p:sp>
          <p:nvSpPr>
            <p:cNvPr id="85002"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a:p>
          </p:txBody>
        </p:sp>
        <p:sp>
          <p:nvSpPr>
            <p:cNvPr id="85003"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a:p>
          </p:txBody>
        </p:sp>
        <p:sp>
          <p:nvSpPr>
            <p:cNvPr id="85004"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a:p>
          </p:txBody>
        </p:sp>
        <p:sp>
          <p:nvSpPr>
            <p:cNvPr id="85005"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a:p>
          </p:txBody>
        </p:sp>
        <p:sp>
          <p:nvSpPr>
            <p:cNvPr id="85006"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a:p>
          </p:txBody>
        </p:sp>
        <p:sp>
          <p:nvSpPr>
            <p:cNvPr id="85007"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a:p>
          </p:txBody>
        </p:sp>
        <p:sp>
          <p:nvSpPr>
            <p:cNvPr id="85008"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a:p>
          </p:txBody>
        </p:sp>
        <p:sp>
          <p:nvSpPr>
            <p:cNvPr id="85009"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a:p>
          </p:txBody>
        </p:sp>
        <p:sp>
          <p:nvSpPr>
            <p:cNvPr id="85010"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a:p>
          </p:txBody>
        </p:sp>
        <p:sp>
          <p:nvSpPr>
            <p:cNvPr id="85011"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a:p>
          </p:txBody>
        </p:sp>
        <p:sp>
          <p:nvSpPr>
            <p:cNvPr id="85012"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a:p>
          </p:txBody>
        </p:sp>
        <p:sp>
          <p:nvSpPr>
            <p:cNvPr id="85013"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a:p>
          </p:txBody>
        </p:sp>
      </p:grpSp>
      <p:sp>
        <p:nvSpPr>
          <p:cNvPr id="850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2"/>
                </a:solidFill>
                <a:latin typeface="Arial" charset="0"/>
              </a:defRPr>
            </a:lvl1pPr>
          </a:lstStyle>
          <a:p>
            <a:pPr>
              <a:defRPr/>
            </a:pPr>
            <a:fld id="{DF7FDA96-3FA4-4E4A-9A2A-7310AA9C6AE4}" type="datetimeFigureOut">
              <a:rPr lang="en-US"/>
              <a:pPr>
                <a:defRPr/>
              </a:pPr>
              <a:t>3/8/2020</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87" r:id="rId12"/>
    <p:sldLayoutId id="2147483686" r:id="rId13"/>
  </p:sldLayoutIdLst>
  <p:txStyles>
    <p:titleStyle>
      <a:lvl1pPr algn="l" rtl="0" eaLnBrk="0" fontAlgn="base" hangingPunct="0">
        <a:spcBef>
          <a:spcPct val="0"/>
        </a:spcBef>
        <a:spcAft>
          <a:spcPct val="0"/>
        </a:spcAft>
        <a:defRPr sz="3200" b="1">
          <a:solidFill>
            <a:srgbClr val="FFFF00"/>
          </a:solidFill>
          <a:latin typeface="+mj-lt"/>
          <a:ea typeface="+mj-ea"/>
          <a:cs typeface="+mj-cs"/>
        </a:defRPr>
      </a:lvl1pPr>
      <a:lvl2pPr algn="l" rtl="0" eaLnBrk="0" fontAlgn="base" hangingPunct="0">
        <a:spcBef>
          <a:spcPct val="0"/>
        </a:spcBef>
        <a:spcAft>
          <a:spcPct val="0"/>
        </a:spcAft>
        <a:defRPr sz="3200" b="1">
          <a:solidFill>
            <a:srgbClr val="FFFF00"/>
          </a:solidFill>
          <a:latin typeface="Garamond" pitchFamily="18" charset="0"/>
          <a:cs typeface="Arial" charset="0"/>
        </a:defRPr>
      </a:lvl2pPr>
      <a:lvl3pPr algn="l" rtl="0" eaLnBrk="0" fontAlgn="base" hangingPunct="0">
        <a:spcBef>
          <a:spcPct val="0"/>
        </a:spcBef>
        <a:spcAft>
          <a:spcPct val="0"/>
        </a:spcAft>
        <a:defRPr sz="3200" b="1">
          <a:solidFill>
            <a:srgbClr val="FFFF00"/>
          </a:solidFill>
          <a:latin typeface="Garamond" pitchFamily="18" charset="0"/>
          <a:cs typeface="Arial" charset="0"/>
        </a:defRPr>
      </a:lvl3pPr>
      <a:lvl4pPr algn="l" rtl="0" eaLnBrk="0" fontAlgn="base" hangingPunct="0">
        <a:spcBef>
          <a:spcPct val="0"/>
        </a:spcBef>
        <a:spcAft>
          <a:spcPct val="0"/>
        </a:spcAft>
        <a:defRPr sz="3200" b="1">
          <a:solidFill>
            <a:srgbClr val="FFFF00"/>
          </a:solidFill>
          <a:latin typeface="Garamond" pitchFamily="18" charset="0"/>
          <a:cs typeface="Arial" charset="0"/>
        </a:defRPr>
      </a:lvl4pPr>
      <a:lvl5pPr algn="l" rtl="0" eaLnBrk="0" fontAlgn="base" hangingPunct="0">
        <a:spcBef>
          <a:spcPct val="0"/>
        </a:spcBef>
        <a:spcAft>
          <a:spcPct val="0"/>
        </a:spcAft>
        <a:defRPr sz="3200" b="1">
          <a:solidFill>
            <a:srgbClr val="FFFF00"/>
          </a:solidFill>
          <a:latin typeface="Garamond" pitchFamily="18" charset="0"/>
          <a:cs typeface="Arial" charset="0"/>
        </a:defRPr>
      </a:lvl5pPr>
      <a:lvl6pPr marL="457200" algn="l" rtl="0" fontAlgn="base">
        <a:spcBef>
          <a:spcPct val="0"/>
        </a:spcBef>
        <a:spcAft>
          <a:spcPct val="0"/>
        </a:spcAft>
        <a:defRPr sz="3200" b="1">
          <a:solidFill>
            <a:srgbClr val="FFFF00"/>
          </a:solidFill>
          <a:latin typeface="Garamond" pitchFamily="18" charset="0"/>
          <a:cs typeface="Arial" charset="0"/>
        </a:defRPr>
      </a:lvl6pPr>
      <a:lvl7pPr marL="914400" algn="l" rtl="0" fontAlgn="base">
        <a:spcBef>
          <a:spcPct val="0"/>
        </a:spcBef>
        <a:spcAft>
          <a:spcPct val="0"/>
        </a:spcAft>
        <a:defRPr sz="3200" b="1">
          <a:solidFill>
            <a:srgbClr val="FFFF00"/>
          </a:solidFill>
          <a:latin typeface="Garamond" pitchFamily="18" charset="0"/>
          <a:cs typeface="Arial" charset="0"/>
        </a:defRPr>
      </a:lvl7pPr>
      <a:lvl8pPr marL="1371600" algn="l" rtl="0" fontAlgn="base">
        <a:spcBef>
          <a:spcPct val="0"/>
        </a:spcBef>
        <a:spcAft>
          <a:spcPct val="0"/>
        </a:spcAft>
        <a:defRPr sz="3200" b="1">
          <a:solidFill>
            <a:srgbClr val="FFFF00"/>
          </a:solidFill>
          <a:latin typeface="Garamond" pitchFamily="18" charset="0"/>
          <a:cs typeface="Arial" charset="0"/>
        </a:defRPr>
      </a:lvl8pPr>
      <a:lvl9pPr marL="1828800" algn="l" rtl="0" fontAlgn="base">
        <a:spcBef>
          <a:spcPct val="0"/>
        </a:spcBef>
        <a:spcAft>
          <a:spcPct val="0"/>
        </a:spcAft>
        <a:defRPr sz="3200" b="1">
          <a:solidFill>
            <a:srgbClr val="FFFF00"/>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rgbClr val="FFFF99"/>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rgbClr val="FFFF99"/>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rgbClr val="FFFF99"/>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rgbClr val="FFFF99"/>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2"/>
                </a:solidFill>
                <a:latin typeface="Arial" charset="0"/>
              </a:defRPr>
            </a:lvl1pPr>
          </a:lstStyle>
          <a:p>
            <a:pPr>
              <a:defRPr/>
            </a:pPr>
            <a:endParaRPr lang="en-US"/>
          </a:p>
        </p:txBody>
      </p:sp>
      <p:sp>
        <p:nvSpPr>
          <p:cNvPr id="849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2"/>
                </a:solidFill>
                <a:latin typeface="Arial" charset="0"/>
              </a:defRPr>
            </a:lvl1pPr>
          </a:lstStyle>
          <a:p>
            <a:pPr>
              <a:defRPr/>
            </a:pPr>
            <a:fld id="{E8DD336E-0458-4C1F-8EB2-5AC6E038D215}" type="slidenum">
              <a:rPr lang="en-US"/>
              <a:pPr>
                <a:defRPr/>
              </a:pPr>
              <a:t>‹#›</a:t>
            </a:fld>
            <a:endParaRPr lang="en-US"/>
          </a:p>
        </p:txBody>
      </p:sp>
      <p:sp>
        <p:nvSpPr>
          <p:cNvPr id="84998"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p>
        </p:txBody>
      </p:sp>
      <p:sp>
        <p:nvSpPr>
          <p:cNvPr id="84999"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en-US"/>
          </a:p>
        </p:txBody>
      </p:sp>
      <p:grpSp>
        <p:nvGrpSpPr>
          <p:cNvPr id="24584" name="Group 8"/>
          <p:cNvGrpSpPr>
            <a:grpSpLocks/>
          </p:cNvGrpSpPr>
          <p:nvPr/>
        </p:nvGrpSpPr>
        <p:grpSpPr bwMode="auto">
          <a:xfrm>
            <a:off x="228600" y="457200"/>
            <a:ext cx="1246188" cy="1371600"/>
            <a:chOff x="144" y="288"/>
            <a:chExt cx="785" cy="864"/>
          </a:xfrm>
        </p:grpSpPr>
        <p:sp>
          <p:nvSpPr>
            <p:cNvPr id="85001"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a:p>
          </p:txBody>
        </p:sp>
        <p:sp>
          <p:nvSpPr>
            <p:cNvPr id="85002"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a:p>
          </p:txBody>
        </p:sp>
        <p:sp>
          <p:nvSpPr>
            <p:cNvPr id="85003"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a:p>
          </p:txBody>
        </p:sp>
        <p:sp>
          <p:nvSpPr>
            <p:cNvPr id="85004"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a:p>
          </p:txBody>
        </p:sp>
        <p:sp>
          <p:nvSpPr>
            <p:cNvPr id="85005"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a:p>
          </p:txBody>
        </p:sp>
        <p:sp>
          <p:nvSpPr>
            <p:cNvPr id="85006"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a:p>
          </p:txBody>
        </p:sp>
        <p:sp>
          <p:nvSpPr>
            <p:cNvPr id="85007"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a:p>
          </p:txBody>
        </p:sp>
        <p:sp>
          <p:nvSpPr>
            <p:cNvPr id="85008"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a:p>
          </p:txBody>
        </p:sp>
        <p:sp>
          <p:nvSpPr>
            <p:cNvPr id="85009"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a:p>
          </p:txBody>
        </p:sp>
        <p:sp>
          <p:nvSpPr>
            <p:cNvPr id="85010"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a:p>
          </p:txBody>
        </p:sp>
        <p:sp>
          <p:nvSpPr>
            <p:cNvPr id="85011"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a:p>
          </p:txBody>
        </p:sp>
        <p:sp>
          <p:nvSpPr>
            <p:cNvPr id="85012"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a:p>
          </p:txBody>
        </p:sp>
        <p:sp>
          <p:nvSpPr>
            <p:cNvPr id="85013"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a:p>
          </p:txBody>
        </p:sp>
      </p:grpSp>
      <p:sp>
        <p:nvSpPr>
          <p:cNvPr id="850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2"/>
                </a:solidFill>
                <a:latin typeface="Arial" charset="0"/>
              </a:defRPr>
            </a:lvl1pPr>
          </a:lstStyle>
          <a:p>
            <a:pPr>
              <a:defRPr/>
            </a:pPr>
            <a:fld id="{606C5277-8DCD-4EF6-BAD6-7541BC2AA1AA}" type="datetimeFigureOut">
              <a:rPr lang="en-US"/>
              <a:pPr>
                <a:defRPr/>
              </a:pPr>
              <a:t>3/8/2020</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l" rtl="0" eaLnBrk="0" fontAlgn="base" hangingPunct="0">
        <a:spcBef>
          <a:spcPct val="0"/>
        </a:spcBef>
        <a:spcAft>
          <a:spcPct val="0"/>
        </a:spcAft>
        <a:defRPr sz="3200" b="1">
          <a:solidFill>
            <a:srgbClr val="FFFF00"/>
          </a:solidFill>
          <a:latin typeface="+mj-lt"/>
          <a:ea typeface="+mj-ea"/>
          <a:cs typeface="+mj-cs"/>
        </a:defRPr>
      </a:lvl1pPr>
      <a:lvl2pPr algn="l" rtl="0" eaLnBrk="0" fontAlgn="base" hangingPunct="0">
        <a:spcBef>
          <a:spcPct val="0"/>
        </a:spcBef>
        <a:spcAft>
          <a:spcPct val="0"/>
        </a:spcAft>
        <a:defRPr sz="3200" b="1">
          <a:solidFill>
            <a:srgbClr val="FFFF00"/>
          </a:solidFill>
          <a:latin typeface="Garamond" pitchFamily="18" charset="0"/>
          <a:cs typeface="Arial" charset="0"/>
        </a:defRPr>
      </a:lvl2pPr>
      <a:lvl3pPr algn="l" rtl="0" eaLnBrk="0" fontAlgn="base" hangingPunct="0">
        <a:spcBef>
          <a:spcPct val="0"/>
        </a:spcBef>
        <a:spcAft>
          <a:spcPct val="0"/>
        </a:spcAft>
        <a:defRPr sz="3200" b="1">
          <a:solidFill>
            <a:srgbClr val="FFFF00"/>
          </a:solidFill>
          <a:latin typeface="Garamond" pitchFamily="18" charset="0"/>
          <a:cs typeface="Arial" charset="0"/>
        </a:defRPr>
      </a:lvl3pPr>
      <a:lvl4pPr algn="l" rtl="0" eaLnBrk="0" fontAlgn="base" hangingPunct="0">
        <a:spcBef>
          <a:spcPct val="0"/>
        </a:spcBef>
        <a:spcAft>
          <a:spcPct val="0"/>
        </a:spcAft>
        <a:defRPr sz="3200" b="1">
          <a:solidFill>
            <a:srgbClr val="FFFF00"/>
          </a:solidFill>
          <a:latin typeface="Garamond" pitchFamily="18" charset="0"/>
          <a:cs typeface="Arial" charset="0"/>
        </a:defRPr>
      </a:lvl4pPr>
      <a:lvl5pPr algn="l" rtl="0" eaLnBrk="0" fontAlgn="base" hangingPunct="0">
        <a:spcBef>
          <a:spcPct val="0"/>
        </a:spcBef>
        <a:spcAft>
          <a:spcPct val="0"/>
        </a:spcAft>
        <a:defRPr sz="3200" b="1">
          <a:solidFill>
            <a:srgbClr val="FFFF00"/>
          </a:solidFill>
          <a:latin typeface="Garamond" pitchFamily="18" charset="0"/>
          <a:cs typeface="Arial" charset="0"/>
        </a:defRPr>
      </a:lvl5pPr>
      <a:lvl6pPr marL="457200" algn="l" rtl="0" fontAlgn="base">
        <a:spcBef>
          <a:spcPct val="0"/>
        </a:spcBef>
        <a:spcAft>
          <a:spcPct val="0"/>
        </a:spcAft>
        <a:defRPr sz="3200" b="1">
          <a:solidFill>
            <a:srgbClr val="FFFF00"/>
          </a:solidFill>
          <a:latin typeface="Garamond" pitchFamily="18" charset="0"/>
          <a:cs typeface="Arial" charset="0"/>
        </a:defRPr>
      </a:lvl6pPr>
      <a:lvl7pPr marL="914400" algn="l" rtl="0" fontAlgn="base">
        <a:spcBef>
          <a:spcPct val="0"/>
        </a:spcBef>
        <a:spcAft>
          <a:spcPct val="0"/>
        </a:spcAft>
        <a:defRPr sz="3200" b="1">
          <a:solidFill>
            <a:srgbClr val="FFFF00"/>
          </a:solidFill>
          <a:latin typeface="Garamond" pitchFamily="18" charset="0"/>
          <a:cs typeface="Arial" charset="0"/>
        </a:defRPr>
      </a:lvl7pPr>
      <a:lvl8pPr marL="1371600" algn="l" rtl="0" fontAlgn="base">
        <a:spcBef>
          <a:spcPct val="0"/>
        </a:spcBef>
        <a:spcAft>
          <a:spcPct val="0"/>
        </a:spcAft>
        <a:defRPr sz="3200" b="1">
          <a:solidFill>
            <a:srgbClr val="FFFF00"/>
          </a:solidFill>
          <a:latin typeface="Garamond" pitchFamily="18" charset="0"/>
          <a:cs typeface="Arial" charset="0"/>
        </a:defRPr>
      </a:lvl8pPr>
      <a:lvl9pPr marL="1828800" algn="l" rtl="0" fontAlgn="base">
        <a:spcBef>
          <a:spcPct val="0"/>
        </a:spcBef>
        <a:spcAft>
          <a:spcPct val="0"/>
        </a:spcAft>
        <a:defRPr sz="3200" b="1">
          <a:solidFill>
            <a:srgbClr val="FFFF00"/>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rgbClr val="FFFF99"/>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rgbClr val="FFFF99"/>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rgbClr val="FFFF99"/>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rgbClr val="FFFF99"/>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rgbClr val="FFFF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Equivalent_dos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0/0b/Radiation_warning_symbol.sv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nuclearsafety.gc.ca/eng/resources/radiation/introduction-to-radiation/radiation-doses.cf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4.emf"/><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8" Type="http://schemas.openxmlformats.org/officeDocument/2006/relationships/hyperlink" Target="#_ENREF_17"/><Relationship Id="rId13" Type="http://schemas.openxmlformats.org/officeDocument/2006/relationships/hyperlink" Target="#_ENREF_20"/><Relationship Id="rId18" Type="http://schemas.openxmlformats.org/officeDocument/2006/relationships/hyperlink" Target="#_ENREF_24"/><Relationship Id="rId3" Type="http://schemas.openxmlformats.org/officeDocument/2006/relationships/hyperlink" Target="#_ENREF_1"/><Relationship Id="rId7" Type="http://schemas.openxmlformats.org/officeDocument/2006/relationships/hyperlink" Target="#_ENREF_16"/><Relationship Id="rId12" Type="http://schemas.openxmlformats.org/officeDocument/2006/relationships/hyperlink" Target="#_ENREF_19"/><Relationship Id="rId17" Type="http://schemas.openxmlformats.org/officeDocument/2006/relationships/hyperlink" Target="#_ENREF_8"/><Relationship Id="rId2" Type="http://schemas.openxmlformats.org/officeDocument/2006/relationships/hyperlink" Target="#_ENREF_12"/><Relationship Id="rId16" Type="http://schemas.openxmlformats.org/officeDocument/2006/relationships/hyperlink" Target="#_ENREF_23"/><Relationship Id="rId1" Type="http://schemas.openxmlformats.org/officeDocument/2006/relationships/slideLayout" Target="../slideLayouts/slideLayout20.xml"/><Relationship Id="rId6" Type="http://schemas.openxmlformats.org/officeDocument/2006/relationships/hyperlink" Target="#_ENREF_15"/><Relationship Id="rId11" Type="http://schemas.openxmlformats.org/officeDocument/2006/relationships/hyperlink" Target="#_ENREF_6"/><Relationship Id="rId5" Type="http://schemas.openxmlformats.org/officeDocument/2006/relationships/hyperlink" Target="#_ENREF_14"/><Relationship Id="rId15" Type="http://schemas.openxmlformats.org/officeDocument/2006/relationships/hyperlink" Target="#_ENREF_22"/><Relationship Id="rId10" Type="http://schemas.openxmlformats.org/officeDocument/2006/relationships/hyperlink" Target="#_ENREF_5"/><Relationship Id="rId19" Type="http://schemas.openxmlformats.org/officeDocument/2006/relationships/hyperlink" Target="#_ENREF_7"/><Relationship Id="rId4" Type="http://schemas.openxmlformats.org/officeDocument/2006/relationships/hyperlink" Target="#_ENREF_13"/><Relationship Id="rId9" Type="http://schemas.openxmlformats.org/officeDocument/2006/relationships/hyperlink" Target="#_ENREF_18"/><Relationship Id="rId14" Type="http://schemas.openxmlformats.org/officeDocument/2006/relationships/hyperlink" Target="#_ENREF_21"/></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ubtitle 2"/>
          <p:cNvSpPr>
            <a:spLocks noGrp="1"/>
          </p:cNvSpPr>
          <p:nvPr>
            <p:ph type="subTitle" idx="4294967295"/>
          </p:nvPr>
        </p:nvSpPr>
        <p:spPr>
          <a:xfrm>
            <a:off x="2133600" y="3886200"/>
            <a:ext cx="6705600" cy="2124075"/>
          </a:xfrm>
        </p:spPr>
        <p:txBody>
          <a:bodyPr/>
          <a:lstStyle/>
          <a:p>
            <a:pPr marL="0" indent="0" eaLnBrk="1" hangingPunct="1">
              <a:buFont typeface="Wingdings" pitchFamily="2" charset="2"/>
              <a:buNone/>
            </a:pPr>
            <a:r>
              <a:rPr lang="en-US" sz="2200" b="1" dirty="0" err="1" smtClean="0"/>
              <a:t>Epi</a:t>
            </a:r>
            <a:r>
              <a:rPr lang="en-US" sz="2200" b="1" dirty="0" smtClean="0"/>
              <a:t> 252 Cancer Epidemiology </a:t>
            </a:r>
          </a:p>
          <a:p>
            <a:pPr marL="0" indent="0" eaLnBrk="1" hangingPunct="1">
              <a:buFont typeface="Wingdings" pitchFamily="2" charset="2"/>
              <a:buNone/>
            </a:pPr>
            <a:r>
              <a:rPr lang="en-US" sz="2200" b="1" smtClean="0"/>
              <a:t>Spring </a:t>
            </a:r>
            <a:r>
              <a:rPr lang="en-US" sz="2200" b="1" smtClean="0"/>
              <a:t>2020 </a:t>
            </a:r>
            <a:endParaRPr lang="en-US" sz="2000" dirty="0" smtClean="0">
              <a:solidFill>
                <a:schemeClr val="tx2"/>
              </a:solidFill>
            </a:endParaRPr>
          </a:p>
          <a:p>
            <a:pPr marL="0" indent="0" eaLnBrk="1" hangingPunct="1">
              <a:buFont typeface="Wingdings" pitchFamily="2" charset="2"/>
              <a:buNone/>
            </a:pPr>
            <a:endParaRPr lang="en-US" sz="1400" dirty="0" smtClean="0">
              <a:solidFill>
                <a:schemeClr val="tx2"/>
              </a:solidFill>
            </a:endParaRPr>
          </a:p>
          <a:p>
            <a:pPr marL="0" indent="0" eaLnBrk="1" hangingPunct="1">
              <a:buFont typeface="Wingdings" pitchFamily="2" charset="2"/>
              <a:buNone/>
            </a:pPr>
            <a:endParaRPr lang="en-US" sz="1400" dirty="0" smtClean="0">
              <a:solidFill>
                <a:schemeClr val="tx2"/>
              </a:solidFill>
            </a:endParaRPr>
          </a:p>
          <a:p>
            <a:pPr marL="0" indent="0" eaLnBrk="1" hangingPunct="1">
              <a:buFont typeface="Wingdings" pitchFamily="2" charset="2"/>
              <a:buNone/>
            </a:pPr>
            <a:r>
              <a:rPr lang="en-US" sz="1400" dirty="0" smtClean="0">
                <a:solidFill>
                  <a:schemeClr val="tx2"/>
                </a:solidFill>
              </a:rPr>
              <a:t>Lydia B. </a:t>
            </a:r>
            <a:r>
              <a:rPr lang="en-US" sz="1400" dirty="0" err="1" smtClean="0">
                <a:solidFill>
                  <a:schemeClr val="tx2"/>
                </a:solidFill>
              </a:rPr>
              <a:t>Zablotska</a:t>
            </a:r>
            <a:r>
              <a:rPr lang="en-US" sz="1400" dirty="0" smtClean="0">
                <a:solidFill>
                  <a:schemeClr val="tx2"/>
                </a:solidFill>
              </a:rPr>
              <a:t>, M.D., Ph.D.</a:t>
            </a:r>
          </a:p>
          <a:p>
            <a:pPr marL="0" indent="0" eaLnBrk="1" hangingPunct="1">
              <a:buFont typeface="Wingdings" pitchFamily="2" charset="2"/>
              <a:buNone/>
            </a:pPr>
            <a:r>
              <a:rPr lang="en-US" sz="1400" dirty="0" smtClean="0">
                <a:solidFill>
                  <a:schemeClr val="tx2"/>
                </a:solidFill>
              </a:rPr>
              <a:t>Professor, Department of Epidemiology and Biostatistics</a:t>
            </a:r>
          </a:p>
          <a:p>
            <a:pPr marL="0" indent="0" eaLnBrk="1" hangingPunct="1">
              <a:buFont typeface="Wingdings" pitchFamily="2" charset="2"/>
              <a:buNone/>
            </a:pPr>
            <a:r>
              <a:rPr lang="en-US" sz="1400" dirty="0" smtClean="0">
                <a:solidFill>
                  <a:schemeClr val="tx2"/>
                </a:solidFill>
              </a:rPr>
              <a:t>School of Medicine, University of California, San Francisco</a:t>
            </a:r>
            <a:endParaRPr lang="en-US" sz="1800" b="1" dirty="0" smtClean="0">
              <a:solidFill>
                <a:schemeClr val="tx2"/>
              </a:solidFill>
            </a:endParaRPr>
          </a:p>
        </p:txBody>
      </p:sp>
      <p:sp>
        <p:nvSpPr>
          <p:cNvPr id="37890" name="Title 1"/>
          <p:cNvSpPr>
            <a:spLocks noGrp="1"/>
          </p:cNvSpPr>
          <p:nvPr>
            <p:ph type="ctrTitle" idx="4294967295"/>
          </p:nvPr>
        </p:nvSpPr>
        <p:spPr>
          <a:xfrm>
            <a:off x="1676400" y="533400"/>
            <a:ext cx="7010400" cy="2286000"/>
          </a:xfrm>
        </p:spPr>
        <p:txBody>
          <a:bodyPr bIns="91440"/>
          <a:lstStyle/>
          <a:p>
            <a:pPr algn="ctr" eaLnBrk="1" hangingPunct="1">
              <a:lnSpc>
                <a:spcPct val="105000"/>
              </a:lnSpc>
              <a:spcBef>
                <a:spcPct val="5000"/>
              </a:spcBef>
              <a:spcAft>
                <a:spcPct val="5000"/>
              </a:spcAft>
            </a:pPr>
            <a:r>
              <a:rPr lang="en-US" sz="4000" dirty="0" smtClean="0"/>
              <a:t>Ionizing Radiation and Health:</a:t>
            </a:r>
            <a:br>
              <a:rPr lang="en-US" sz="4000" dirty="0" smtClean="0"/>
            </a:br>
            <a:r>
              <a:rPr lang="en-US" dirty="0" smtClean="0"/>
              <a:t> </a:t>
            </a:r>
            <a:r>
              <a:rPr lang="en-US" sz="3600" dirty="0" smtClean="0"/>
              <a:t>W</a:t>
            </a:r>
            <a:r>
              <a:rPr lang="en-US" sz="2400" dirty="0" smtClean="0"/>
              <a:t>hat Do We Know, What We Do Not Know, Remaining Questions </a:t>
            </a:r>
            <a:br>
              <a:rPr lang="en-US" sz="2400" dirty="0" smtClean="0"/>
            </a:br>
            <a:r>
              <a:rPr lang="en-US" sz="2400" dirty="0" smtClean="0"/>
              <a:t>and Plan for Moving Forward</a:t>
            </a:r>
            <a:r>
              <a:rPr lang="en-US" sz="3400" dirty="0" smtClean="0">
                <a:solidFill>
                  <a:srgbClr val="FFFFFF"/>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print"/>
          <a:srcRect/>
          <a:stretch>
            <a:fillRect/>
          </a:stretch>
        </p:blipFill>
        <p:spPr bwMode="auto">
          <a:xfrm>
            <a:off x="1573794" y="1540598"/>
            <a:ext cx="7239000" cy="44719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Ionizing radiation</a:t>
            </a:r>
            <a:endParaRPr lang="en-US" dirty="0"/>
          </a:p>
        </p:txBody>
      </p:sp>
      <p:cxnSp>
        <p:nvCxnSpPr>
          <p:cNvPr id="4" name="Straight Connector 3"/>
          <p:cNvCxnSpPr/>
          <p:nvPr/>
        </p:nvCxnSpPr>
        <p:spPr>
          <a:xfrm>
            <a:off x="1905000" y="2057400"/>
            <a:ext cx="25146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676703" y="532805"/>
            <a:ext cx="7638143" cy="895945"/>
          </a:xfrm>
        </p:spPr>
        <p:txBody>
          <a:bodyPr/>
          <a:lstStyle/>
          <a:p>
            <a:pPr eaLnBrk="1" hangingPunct="1">
              <a:defRPr/>
            </a:pPr>
            <a:r>
              <a:rPr lang="en-US" smtClean="0">
                <a:effectLst>
                  <a:outerShdw blurRad="38100" dist="38100" dir="2700000" algn="tl">
                    <a:srgbClr val="000000"/>
                  </a:outerShdw>
                </a:effectLst>
              </a:rPr>
              <a:t>Ionizing radiation exposures</a:t>
            </a:r>
            <a:r>
              <a:rPr lang="en-US" baseline="30000" smtClean="0">
                <a:effectLst>
                  <a:outerShdw blurRad="38100" dist="38100" dir="2700000" algn="tl">
                    <a:srgbClr val="000000"/>
                  </a:outerShdw>
                </a:effectLst>
              </a:rPr>
              <a:t/>
            </a:r>
            <a:br>
              <a:rPr lang="en-US" baseline="30000" smtClean="0">
                <a:effectLst>
                  <a:outerShdw blurRad="38100" dist="38100" dir="2700000" algn="tl">
                    <a:srgbClr val="000000"/>
                  </a:outerShdw>
                </a:effectLst>
              </a:rPr>
            </a:br>
            <a:r>
              <a:rPr lang="en-US" sz="2600">
                <a:solidFill>
                  <a:srgbClr val="FFFF99"/>
                </a:solidFill>
                <a:effectLst>
                  <a:outerShdw blurRad="38100" dist="38100" dir="2700000" algn="tl">
                    <a:srgbClr val="000000"/>
                  </a:outerShdw>
                </a:effectLst>
              </a:rPr>
              <a:t>Definitions</a:t>
            </a:r>
            <a:endParaRPr lang="en-US" baseline="30000" smtClean="0">
              <a:solidFill>
                <a:srgbClr val="FFFF99"/>
              </a:solidFill>
              <a:effectLst>
                <a:outerShdw blurRad="38100" dist="38100" dir="2700000" algn="tl">
                  <a:srgbClr val="000000"/>
                </a:outerShdw>
              </a:effectLst>
            </a:endParaRPr>
          </a:p>
        </p:txBody>
      </p:sp>
      <p:sp>
        <p:nvSpPr>
          <p:cNvPr id="95235" name="Rectangle 3"/>
          <p:cNvSpPr>
            <a:spLocks noGrp="1" noChangeArrowheads="1"/>
          </p:cNvSpPr>
          <p:nvPr>
            <p:ph type="body" idx="4294967295"/>
          </p:nvPr>
        </p:nvSpPr>
        <p:spPr>
          <a:xfrm>
            <a:off x="1676400" y="1752600"/>
            <a:ext cx="7010400" cy="4343400"/>
          </a:xfrm>
        </p:spPr>
        <p:txBody>
          <a:bodyPr/>
          <a:lstStyle/>
          <a:p>
            <a:pPr eaLnBrk="1" hangingPunct="1">
              <a:lnSpc>
                <a:spcPct val="90000"/>
              </a:lnSpc>
              <a:defRPr/>
            </a:pPr>
            <a:r>
              <a:rPr lang="en-US" sz="1900" b="1" u="sng" dirty="0">
                <a:effectLst>
                  <a:outerShdw blurRad="38100" dist="38100" dir="2700000" algn="tl">
                    <a:srgbClr val="000000"/>
                  </a:outerShdw>
                </a:effectLst>
              </a:rPr>
              <a:t>Absorbed dose</a:t>
            </a:r>
            <a:r>
              <a:rPr lang="en-US" sz="1900" dirty="0">
                <a:effectLst>
                  <a:outerShdw blurRad="38100" dist="38100" dir="2700000" algn="tl">
                    <a:srgbClr val="000000"/>
                  </a:outerShdw>
                </a:effectLst>
              </a:rPr>
              <a:t> – amount of energy imparted to the mass of exposed body or organ</a:t>
            </a:r>
          </a:p>
          <a:p>
            <a:pPr lvl="1" eaLnBrk="1" hangingPunct="1">
              <a:lnSpc>
                <a:spcPct val="90000"/>
              </a:lnSpc>
              <a:buFont typeface="Wingdings" pitchFamily="2" charset="2"/>
              <a:buNone/>
              <a:defRPr/>
            </a:pPr>
            <a:r>
              <a:rPr lang="en-US" sz="1300" dirty="0">
                <a:effectLst>
                  <a:outerShdw blurRad="38100" dist="38100" dir="2700000" algn="tl">
                    <a:srgbClr val="000000"/>
                  </a:outerShdw>
                </a:effectLst>
              </a:rPr>
              <a:t>	</a:t>
            </a:r>
            <a:r>
              <a:rPr lang="en-US" sz="1600" dirty="0">
                <a:effectLst>
                  <a:outerShdw blurRad="38100" dist="38100" dir="2700000" algn="tl">
                    <a:srgbClr val="000000"/>
                  </a:outerShdw>
                </a:effectLst>
              </a:rPr>
              <a:t>Low doses: &lt;100 </a:t>
            </a:r>
            <a:r>
              <a:rPr lang="en-US" sz="1600" dirty="0" err="1">
                <a:effectLst>
                  <a:outerShdw blurRad="38100" dist="38100" dir="2700000" algn="tl">
                    <a:srgbClr val="000000"/>
                  </a:outerShdw>
                </a:effectLst>
              </a:rPr>
              <a:t>milligray</a:t>
            </a:r>
            <a:r>
              <a:rPr lang="en-US" sz="1600" dirty="0">
                <a:effectLst>
                  <a:outerShdw blurRad="38100" dist="38100" dir="2700000" algn="tl">
                    <a:srgbClr val="000000"/>
                  </a:outerShdw>
                </a:effectLst>
              </a:rPr>
              <a:t> (</a:t>
            </a:r>
            <a:r>
              <a:rPr lang="en-US" sz="1600" dirty="0" err="1">
                <a:effectLst>
                  <a:outerShdw blurRad="38100" dist="38100" dir="2700000" algn="tl">
                    <a:srgbClr val="000000"/>
                  </a:outerShdw>
                </a:effectLst>
              </a:rPr>
              <a:t>mGy</a:t>
            </a:r>
            <a:r>
              <a:rPr lang="en-US" sz="1600" dirty="0">
                <a:effectLst>
                  <a:outerShdw blurRad="38100" dist="38100" dir="2700000" algn="tl">
                    <a:srgbClr val="000000"/>
                  </a:outerShdw>
                </a:effectLst>
              </a:rPr>
              <a:t>)=10 </a:t>
            </a:r>
            <a:r>
              <a:rPr lang="en-US" sz="1600" dirty="0" err="1">
                <a:effectLst>
                  <a:outerShdw blurRad="38100" dist="38100" dir="2700000" algn="tl">
                    <a:srgbClr val="000000"/>
                  </a:outerShdw>
                </a:effectLst>
              </a:rPr>
              <a:t>rads</a:t>
            </a:r>
            <a:endParaRPr lang="en-US" sz="1600" dirty="0">
              <a:effectLst>
                <a:outerShdw blurRad="38100" dist="38100" dir="2700000" algn="tl">
                  <a:srgbClr val="000000"/>
                </a:outerShdw>
              </a:effectLst>
            </a:endParaRPr>
          </a:p>
          <a:p>
            <a:pPr eaLnBrk="1" hangingPunct="1">
              <a:lnSpc>
                <a:spcPct val="90000"/>
              </a:lnSpc>
              <a:buFont typeface="Wingdings" pitchFamily="2" charset="2"/>
              <a:buNone/>
              <a:defRPr/>
            </a:pPr>
            <a:endParaRPr lang="en-US" sz="300" dirty="0">
              <a:effectLst>
                <a:outerShdw blurRad="38100" dist="38100" dir="2700000" algn="tl">
                  <a:srgbClr val="000000"/>
                </a:outerShdw>
              </a:effectLst>
            </a:endParaRPr>
          </a:p>
          <a:p>
            <a:pPr eaLnBrk="1" hangingPunct="1">
              <a:lnSpc>
                <a:spcPct val="90000"/>
              </a:lnSpc>
              <a:defRPr/>
            </a:pPr>
            <a:r>
              <a:rPr lang="en-US" sz="1900" b="1" u="sng" dirty="0">
                <a:effectLst>
                  <a:outerShdw blurRad="38100" dist="38100" dir="2700000" algn="tl">
                    <a:srgbClr val="000000"/>
                  </a:outerShdw>
                </a:effectLst>
              </a:rPr>
              <a:t>Equivalent dose </a:t>
            </a:r>
            <a:r>
              <a:rPr lang="en-US" sz="1900" dirty="0">
                <a:effectLst>
                  <a:outerShdw blurRad="38100" dist="38100" dir="2700000" algn="tl">
                    <a:srgbClr val="000000"/>
                  </a:outerShdw>
                </a:effectLst>
              </a:rPr>
              <a:t>– absorbed dose multiplied by the radiation weighting factor; used to compare different types of </a:t>
            </a:r>
            <a:r>
              <a:rPr lang="en-US" sz="1900" dirty="0" smtClean="0">
                <a:effectLst>
                  <a:outerShdw blurRad="38100" dist="38100" dir="2700000" algn="tl">
                    <a:srgbClr val="000000"/>
                  </a:outerShdw>
                </a:effectLst>
              </a:rPr>
              <a:t>radiation</a:t>
            </a:r>
          </a:p>
          <a:p>
            <a:pPr eaLnBrk="1" hangingPunct="1">
              <a:lnSpc>
                <a:spcPct val="90000"/>
              </a:lnSpc>
              <a:defRPr/>
            </a:pPr>
            <a:r>
              <a:rPr lang="en-US" sz="1900" b="1" u="sng" dirty="0">
                <a:effectLst>
                  <a:outerShdw blurRad="38100" dist="38100" dir="2700000" algn="tl">
                    <a:srgbClr val="000000"/>
                  </a:outerShdw>
                </a:effectLst>
              </a:rPr>
              <a:t>Effective dose </a:t>
            </a:r>
            <a:r>
              <a:rPr lang="en-US" sz="1900" dirty="0">
                <a:effectLst>
                  <a:outerShdw blurRad="38100" dist="38100" dir="2700000" algn="tl">
                    <a:srgbClr val="000000"/>
                  </a:outerShdw>
                </a:effectLst>
              </a:rPr>
              <a:t>– equivalent dose averaged over all organs; used in </a:t>
            </a:r>
            <a:r>
              <a:rPr lang="en-US" sz="1900" dirty="0" err="1">
                <a:effectLst>
                  <a:outerShdw blurRad="38100" dist="38100" dir="2700000" algn="tl">
                    <a:srgbClr val="000000"/>
                  </a:outerShdw>
                </a:effectLst>
              </a:rPr>
              <a:t>biomonitoring</a:t>
            </a:r>
            <a:r>
              <a:rPr lang="en-US" sz="1900" dirty="0">
                <a:effectLst>
                  <a:outerShdw blurRad="38100" dist="38100" dir="2700000" algn="tl">
                    <a:srgbClr val="000000"/>
                  </a:outerShdw>
                </a:effectLst>
              </a:rPr>
              <a:t> </a:t>
            </a:r>
          </a:p>
          <a:p>
            <a:pPr lvl="1" eaLnBrk="1" hangingPunct="1">
              <a:lnSpc>
                <a:spcPct val="90000"/>
              </a:lnSpc>
              <a:buFont typeface="Wingdings" pitchFamily="2" charset="2"/>
              <a:buNone/>
              <a:defRPr/>
            </a:pPr>
            <a:r>
              <a:rPr lang="en-US" sz="1600" dirty="0">
                <a:effectLst>
                  <a:outerShdw blurRad="38100" dist="38100" dir="2700000" algn="tl">
                    <a:srgbClr val="000000"/>
                  </a:outerShdw>
                </a:effectLst>
              </a:rPr>
              <a:t>	Low doses: &lt;100 </a:t>
            </a:r>
            <a:r>
              <a:rPr lang="en-US" sz="1600" dirty="0" err="1">
                <a:effectLst>
                  <a:outerShdw blurRad="38100" dist="38100" dir="2700000" algn="tl">
                    <a:srgbClr val="000000"/>
                  </a:outerShdw>
                </a:effectLst>
              </a:rPr>
              <a:t>millisievert</a:t>
            </a:r>
            <a:r>
              <a:rPr lang="en-US" sz="1600" dirty="0">
                <a:effectLst>
                  <a:outerShdw blurRad="38100" dist="38100" dir="2700000" algn="tl">
                    <a:srgbClr val="000000"/>
                  </a:outerShdw>
                </a:effectLst>
              </a:rPr>
              <a:t> (mSv)=10 </a:t>
            </a:r>
            <a:r>
              <a:rPr lang="en-US" sz="1600" dirty="0" err="1" smtClean="0">
                <a:effectLst>
                  <a:outerShdw blurRad="38100" dist="38100" dir="2700000" algn="tl">
                    <a:srgbClr val="000000"/>
                  </a:outerShdw>
                </a:effectLst>
              </a:rPr>
              <a:t>rems</a:t>
            </a:r>
            <a:endParaRPr lang="en-US" sz="1600" dirty="0" smtClean="0">
              <a:effectLst>
                <a:outerShdw blurRad="38100" dist="38100" dir="2700000" algn="tl">
                  <a:srgbClr val="000000"/>
                </a:outerShdw>
              </a:effectLst>
            </a:endParaRPr>
          </a:p>
          <a:p>
            <a:pPr lvl="1" eaLnBrk="1" hangingPunct="1">
              <a:lnSpc>
                <a:spcPct val="90000"/>
              </a:lnSpc>
              <a:buFont typeface="Wingdings" pitchFamily="2" charset="2"/>
              <a:buNone/>
              <a:defRPr/>
            </a:pPr>
            <a:endParaRPr lang="en-US" sz="1400" dirty="0">
              <a:effectLst>
                <a:outerShdw blurRad="38100" dist="38100" dir="2700000" algn="tl">
                  <a:srgbClr val="000000"/>
                </a:outerShdw>
              </a:effectLst>
            </a:endParaRPr>
          </a:p>
          <a:p>
            <a:pPr lvl="1" eaLnBrk="1" hangingPunct="1">
              <a:lnSpc>
                <a:spcPct val="90000"/>
              </a:lnSpc>
              <a:buFont typeface="Wingdings" pitchFamily="2" charset="2"/>
              <a:buNone/>
              <a:defRPr/>
            </a:pPr>
            <a:endParaRPr lang="en-US" sz="500" dirty="0">
              <a:effectLst>
                <a:outerShdw blurRad="38100" dist="38100" dir="2700000" algn="tl">
                  <a:srgbClr val="000000"/>
                </a:outerShdw>
              </a:effectLst>
            </a:endParaRPr>
          </a:p>
          <a:p>
            <a:pPr eaLnBrk="1" hangingPunct="1">
              <a:lnSpc>
                <a:spcPct val="90000"/>
              </a:lnSpc>
              <a:defRPr/>
            </a:pPr>
            <a:r>
              <a:rPr lang="en-US" sz="1900" b="1" u="sng" dirty="0">
                <a:effectLst>
                  <a:outerShdw blurRad="38100" dist="38100" dir="2700000" algn="tl">
                    <a:srgbClr val="000000"/>
                  </a:outerShdw>
                </a:effectLst>
              </a:rPr>
              <a:t>Dose-rate</a:t>
            </a:r>
            <a:r>
              <a:rPr lang="en-US" sz="1900" dirty="0">
                <a:effectLst>
                  <a:outerShdw blurRad="38100" dist="38100" dir="2700000" algn="tl">
                    <a:srgbClr val="000000"/>
                  </a:outerShdw>
                </a:effectLst>
              </a:rPr>
              <a:t> – to characterize differences between instantaneous and protracted exposures</a:t>
            </a:r>
          </a:p>
          <a:p>
            <a:pPr lvl="1" eaLnBrk="1" hangingPunct="1">
              <a:lnSpc>
                <a:spcPct val="90000"/>
              </a:lnSpc>
              <a:buFont typeface="Wingdings" pitchFamily="2" charset="2"/>
              <a:buNone/>
              <a:defRPr/>
            </a:pPr>
            <a:r>
              <a:rPr lang="en-US" sz="1600" dirty="0">
                <a:effectLst>
                  <a:outerShdw blurRad="38100" dist="38100" dir="2700000" algn="tl">
                    <a:srgbClr val="000000"/>
                  </a:outerShdw>
                </a:effectLst>
              </a:rPr>
              <a:t>	Low dose-rates: &lt;0.1 mSv per </a:t>
            </a:r>
            <a:r>
              <a:rPr lang="en-US" sz="1600" dirty="0" smtClean="0">
                <a:effectLst>
                  <a:outerShdw blurRad="38100" dist="38100" dir="2700000" algn="tl">
                    <a:srgbClr val="000000"/>
                  </a:outerShdw>
                </a:effectLst>
              </a:rPr>
              <a:t>min</a:t>
            </a:r>
          </a:p>
          <a:p>
            <a:pPr lvl="1" eaLnBrk="1" hangingPunct="1">
              <a:lnSpc>
                <a:spcPct val="90000"/>
              </a:lnSpc>
              <a:buFont typeface="Wingdings" pitchFamily="2" charset="2"/>
              <a:buNone/>
              <a:defRPr/>
            </a:pPr>
            <a:r>
              <a:rPr lang="en-US" sz="1600" dirty="0">
                <a:effectLst>
                  <a:outerShdw blurRad="38100" dist="38100" dir="2700000" algn="tl">
                    <a:srgbClr val="000000"/>
                  </a:outerShdw>
                </a:effectLst>
              </a:rPr>
              <a:t>	</a:t>
            </a:r>
            <a:r>
              <a:rPr lang="en-US" sz="1600" dirty="0" smtClean="0">
                <a:effectLst>
                  <a:outerShdw blurRad="38100" dist="38100" dir="2700000" algn="tl">
                    <a:srgbClr val="000000"/>
                  </a:outerShdw>
                </a:effectLst>
              </a:rPr>
              <a:t>Repair </a:t>
            </a:r>
            <a:r>
              <a:rPr lang="en-US" sz="1600" dirty="0">
                <a:effectLst>
                  <a:outerShdw blurRad="38100" dist="38100" dir="2700000" algn="tl">
                    <a:srgbClr val="000000"/>
                  </a:outerShdw>
                </a:effectLst>
              </a:rPr>
              <a:t>of sub-lethal DNA damage </a:t>
            </a:r>
          </a:p>
          <a:p>
            <a:pPr eaLnBrk="1" hangingPunct="1">
              <a:buNone/>
              <a:defRPr/>
            </a:pPr>
            <a:r>
              <a:rPr lang="en-US" sz="2000" dirty="0" smtClean="0">
                <a:effectLst>
                  <a:outerShdw blurRad="38100" dist="38100" dir="2700000" algn="tl">
                    <a:srgbClr val="000000"/>
                  </a:outerShdw>
                </a:effectLst>
                <a:sym typeface="Wingdings" pitchFamily="2" charset="2"/>
              </a:rPr>
              <a:t></a:t>
            </a:r>
            <a:r>
              <a:rPr lang="en-US" sz="2000" dirty="0" smtClean="0">
                <a:effectLst>
                  <a:outerShdw blurRad="38100" dist="38100" dir="2700000" algn="tl">
                    <a:srgbClr val="000000"/>
                  </a:outerShdw>
                </a:effectLst>
              </a:rPr>
              <a:t> </a:t>
            </a:r>
            <a:r>
              <a:rPr lang="en-US" sz="2000" dirty="0">
                <a:effectLst>
                  <a:outerShdw blurRad="38100" dist="38100" dir="2700000" algn="tl">
                    <a:srgbClr val="000000"/>
                  </a:outerShdw>
                </a:effectLst>
              </a:rPr>
              <a:t>effects of similar equivalent doses delivered at low and high dose-rates will be markedly different</a:t>
            </a:r>
          </a:p>
          <a:p>
            <a:pPr eaLnBrk="1" hangingPunct="1">
              <a:lnSpc>
                <a:spcPct val="90000"/>
              </a:lnSpc>
              <a:buFont typeface="Wingdings" pitchFamily="2" charset="2"/>
              <a:buNone/>
              <a:defRPr/>
            </a:pPr>
            <a:endParaRPr lang="en-US" sz="1900" dirty="0">
              <a:effectLst>
                <a:outerShdw blurRad="38100" dist="38100" dir="2700000" algn="tl">
                  <a:srgbClr val="000000"/>
                </a:outerShdw>
              </a:effectLst>
            </a:endParaRPr>
          </a:p>
        </p:txBody>
      </p:sp>
      <p:sp>
        <p:nvSpPr>
          <p:cNvPr id="58371" name="Text Box 4"/>
          <p:cNvSpPr txBox="1">
            <a:spLocks noChangeArrowheads="1"/>
          </p:cNvSpPr>
          <p:nvPr/>
        </p:nvSpPr>
        <p:spPr bwMode="auto">
          <a:xfrm>
            <a:off x="837596" y="6325196"/>
            <a:ext cx="8306405" cy="523212"/>
          </a:xfrm>
          <a:prstGeom prst="rect">
            <a:avLst/>
          </a:prstGeom>
          <a:noFill/>
          <a:ln w="9525">
            <a:noFill/>
            <a:miter lim="800000"/>
            <a:headEnd/>
            <a:tailEnd/>
          </a:ln>
        </p:spPr>
        <p:txBody>
          <a:bodyPr lIns="91432" tIns="45716" rIns="91432" bIns="45716">
            <a:spAutoFit/>
          </a:bodyPr>
          <a:lstStyle/>
          <a:p>
            <a:pPr defTabSz="914485" eaLnBrk="0" hangingPunct="0">
              <a:spcBef>
                <a:spcPct val="50000"/>
              </a:spcBef>
            </a:pPr>
            <a:r>
              <a:rPr lang="en-US" sz="1400" b="0" i="1">
                <a:solidFill>
                  <a:schemeClr val="tx1"/>
                </a:solidFill>
                <a:latin typeface="Verdana" pitchFamily="34" charset="0"/>
              </a:rPr>
              <a:t>Committee to Assess Health Risks from Exposure to Low Levels of Ionizing Radiation (BEIR VII -phase II), National Research Council, 2005.</a:t>
            </a:r>
            <a:r>
              <a:rPr lang="en-US" sz="1400" b="0">
                <a:solidFill>
                  <a:schemeClr val="tx1"/>
                </a:solidFill>
                <a:latin typeface="Verdana" pitchFamily="34" charset="0"/>
              </a:rPr>
              <a:t> </a:t>
            </a:r>
          </a:p>
        </p:txBody>
      </p:sp>
    </p:spTree>
    <p:extLst>
      <p:ext uri="{BB962C8B-B14F-4D97-AF65-F5344CB8AC3E}">
        <p14:creationId xmlns:p14="http://schemas.microsoft.com/office/powerpoint/2010/main" val="1918576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248400"/>
            <a:ext cx="6934200" cy="307777"/>
          </a:xfrm>
          <a:prstGeom prst="rect">
            <a:avLst/>
          </a:prstGeom>
          <a:noFill/>
        </p:spPr>
        <p:txBody>
          <a:bodyPr wrap="square" rtlCol="0">
            <a:spAutoFit/>
          </a:bodyPr>
          <a:lstStyle/>
          <a:p>
            <a:r>
              <a:rPr lang="en-US" sz="1400" b="0" i="1" dirty="0" smtClean="0">
                <a:latin typeface="Verdana" panose="020B0604030504040204" pitchFamily="34" charset="0"/>
                <a:ea typeface="Verdana" panose="020B0604030504040204" pitchFamily="34" charset="0"/>
                <a:cs typeface="Verdana" panose="020B0604030504040204" pitchFamily="34" charset="0"/>
              </a:rPr>
              <a:t>From</a:t>
            </a:r>
            <a:r>
              <a:rPr lang="en-US" sz="1400" b="0" i="1" dirty="0">
                <a:latin typeface="Verdana" panose="020B0604030504040204" pitchFamily="34" charset="0"/>
                <a:ea typeface="Verdana" panose="020B0604030504040204" pitchFamily="34" charset="0"/>
                <a:cs typeface="Verdana" panose="020B0604030504040204" pitchFamily="34" charset="0"/>
              </a:rPr>
              <a:t> </a:t>
            </a:r>
            <a:r>
              <a:rPr lang="en-US" sz="1400" b="0" i="1" dirty="0">
                <a:latin typeface="Verdana" panose="020B0604030504040204" pitchFamily="34" charset="0"/>
                <a:ea typeface="Verdana" panose="020B0604030504040204" pitchFamily="34" charset="0"/>
                <a:cs typeface="Verdana" panose="020B0604030504040204" pitchFamily="34" charset="0"/>
                <a:hlinkClick r:id="rId2"/>
              </a:rPr>
              <a:t>https://en.wikipedia.org/wiki/Equivalent_dose</a:t>
            </a: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304800" y="1185942"/>
            <a:ext cx="8558213" cy="4822778"/>
          </a:xfrm>
          <a:prstGeom prst="rect">
            <a:avLst/>
          </a:prstGeom>
        </p:spPr>
      </p:pic>
    </p:spTree>
    <p:extLst>
      <p:ext uri="{BB962C8B-B14F-4D97-AF65-F5344CB8AC3E}">
        <p14:creationId xmlns:p14="http://schemas.microsoft.com/office/powerpoint/2010/main" val="1241938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295400"/>
          </a:xfrm>
        </p:spPr>
        <p:txBody>
          <a:bodyPr/>
          <a:lstStyle/>
          <a:p>
            <a:r>
              <a:rPr lang="en-US" dirty="0"/>
              <a:t>Average U.S. Radiation Doses and </a:t>
            </a:r>
            <a:r>
              <a:rPr lang="en-US" dirty="0" smtClean="0"/>
              <a:t>Sources</a:t>
            </a:r>
            <a:endParaRPr lang="en-US" dirty="0"/>
          </a:p>
        </p:txBody>
      </p:sp>
      <p:pic>
        <p:nvPicPr>
          <p:cNvPr id="632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828800"/>
            <a:ext cx="641223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2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1862138"/>
            <a:ext cx="9525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542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4294967295"/>
          </p:nvPr>
        </p:nvSpPr>
        <p:spPr>
          <a:xfrm>
            <a:off x="1600200" y="1322338"/>
            <a:ext cx="6172200" cy="3982789"/>
          </a:xfrm>
        </p:spPr>
        <p:txBody>
          <a:bodyPr/>
          <a:lstStyle/>
          <a:p>
            <a:pPr eaLnBrk="1" hangingPunct="1">
              <a:lnSpc>
                <a:spcPct val="90000"/>
              </a:lnSpc>
              <a:defRPr/>
            </a:pPr>
            <a:r>
              <a:rPr lang="en-US" b="1" dirty="0">
                <a:effectLst>
                  <a:outerShdw blurRad="38100" dist="38100" dir="2700000" algn="tl">
                    <a:srgbClr val="000000"/>
                  </a:outerShdw>
                </a:effectLst>
              </a:rPr>
              <a:t>General public</a:t>
            </a:r>
          </a:p>
          <a:p>
            <a:pPr lvl="1" eaLnBrk="1" hangingPunct="1">
              <a:lnSpc>
                <a:spcPct val="90000"/>
              </a:lnSpc>
              <a:defRPr/>
            </a:pPr>
            <a:r>
              <a:rPr lang="en-US" sz="2000" dirty="0">
                <a:effectLst>
                  <a:outerShdw blurRad="38100" dist="38100" dir="2700000" algn="tl">
                    <a:srgbClr val="000000"/>
                  </a:outerShdw>
                </a:effectLst>
              </a:rPr>
              <a:t>annual limit: 5 </a:t>
            </a:r>
            <a:r>
              <a:rPr lang="en-US" sz="2000" dirty="0" smtClean="0">
                <a:effectLst>
                  <a:outerShdw blurRad="38100" dist="38100" dir="2700000" algn="tl">
                    <a:srgbClr val="000000"/>
                  </a:outerShdw>
                </a:effectLst>
              </a:rPr>
              <a:t>mSv (average </a:t>
            </a:r>
            <a:r>
              <a:rPr lang="en-US" sz="2000" dirty="0">
                <a:effectLst>
                  <a:outerShdw blurRad="38100" dist="38100" dir="2700000" algn="tl">
                    <a:srgbClr val="000000"/>
                  </a:outerShdw>
                </a:effectLst>
              </a:rPr>
              <a:t>annual effective </a:t>
            </a:r>
            <a:r>
              <a:rPr lang="en-US" sz="2000" dirty="0" smtClean="0">
                <a:effectLst>
                  <a:outerShdw blurRad="38100" dist="38100" dir="2700000" algn="tl">
                    <a:srgbClr val="000000"/>
                  </a:outerShdw>
                </a:effectLst>
              </a:rPr>
              <a:t>dose </a:t>
            </a:r>
            <a:r>
              <a:rPr lang="en-US" sz="2000" dirty="0">
                <a:effectLst>
                  <a:outerShdw blurRad="38100" dist="38100" dir="2700000" algn="tl">
                    <a:srgbClr val="000000"/>
                  </a:outerShdw>
                </a:effectLst>
              </a:rPr>
              <a:t>– 3.6 </a:t>
            </a:r>
            <a:r>
              <a:rPr lang="en-US" sz="2000" dirty="0" smtClean="0">
                <a:effectLst>
                  <a:outerShdw blurRad="38100" dist="38100" dir="2700000" algn="tl">
                    <a:srgbClr val="000000"/>
                  </a:outerShdw>
                </a:effectLst>
              </a:rPr>
              <a:t>mSv)</a:t>
            </a:r>
            <a:endParaRPr lang="en-US" sz="2000" dirty="0">
              <a:effectLst>
                <a:outerShdw blurRad="38100" dist="38100" dir="2700000" algn="tl">
                  <a:srgbClr val="000000"/>
                </a:outerShdw>
              </a:effectLst>
            </a:endParaRPr>
          </a:p>
          <a:p>
            <a:pPr lvl="1" eaLnBrk="1" hangingPunct="1">
              <a:lnSpc>
                <a:spcPct val="80000"/>
              </a:lnSpc>
              <a:defRPr/>
            </a:pPr>
            <a:r>
              <a:rPr lang="en-US" sz="2000" dirty="0">
                <a:effectLst>
                  <a:outerShdw blurRad="38100" dist="38100" dir="2700000" algn="tl">
                    <a:srgbClr val="000000"/>
                  </a:outerShdw>
                </a:effectLst>
              </a:rPr>
              <a:t>~ 80% - natural resources (radon) – 0.2-1.0 mSv</a:t>
            </a:r>
          </a:p>
          <a:p>
            <a:pPr lvl="1" eaLnBrk="1" hangingPunct="1">
              <a:lnSpc>
                <a:spcPct val="80000"/>
              </a:lnSpc>
              <a:defRPr/>
            </a:pPr>
            <a:r>
              <a:rPr lang="en-US" sz="2000" dirty="0" smtClean="0">
                <a:effectLst>
                  <a:outerShdw blurRad="38100" dist="38100" dir="2700000" algn="tl">
                    <a:srgbClr val="000000"/>
                  </a:outerShdw>
                </a:effectLst>
              </a:rPr>
              <a:t>&lt;</a:t>
            </a:r>
            <a:r>
              <a:rPr lang="en-US" sz="2000" dirty="0">
                <a:effectLst>
                  <a:outerShdw blurRad="38100" dist="38100" dir="2700000" algn="tl">
                    <a:srgbClr val="000000"/>
                  </a:outerShdw>
                </a:effectLst>
              </a:rPr>
              <a:t>1% occupational exposures – 1-10 mSv</a:t>
            </a:r>
          </a:p>
          <a:p>
            <a:pPr lvl="1" eaLnBrk="1" hangingPunct="1">
              <a:lnSpc>
                <a:spcPct val="90000"/>
              </a:lnSpc>
              <a:defRPr/>
            </a:pPr>
            <a:r>
              <a:rPr lang="en-US" sz="2000" dirty="0" smtClean="0">
                <a:effectLst>
                  <a:outerShdw blurRad="38100" dist="38100" dir="2700000" algn="tl">
                    <a:srgbClr val="000000"/>
                  </a:outerShdw>
                </a:effectLst>
              </a:rPr>
              <a:t>~ </a:t>
            </a:r>
            <a:r>
              <a:rPr lang="en-US" sz="2000" dirty="0">
                <a:effectLst>
                  <a:outerShdw blurRad="38100" dist="38100" dir="2700000" algn="tl">
                    <a:srgbClr val="000000"/>
                  </a:outerShdw>
                </a:effectLst>
              </a:rPr>
              <a:t>20% - medical procedures – 1-2 mSv</a:t>
            </a:r>
          </a:p>
          <a:p>
            <a:pPr eaLnBrk="1" hangingPunct="1">
              <a:lnSpc>
                <a:spcPct val="80000"/>
              </a:lnSpc>
              <a:spcBef>
                <a:spcPct val="10000"/>
              </a:spcBef>
              <a:defRPr/>
            </a:pPr>
            <a:r>
              <a:rPr lang="en-US" b="1" dirty="0" smtClean="0">
                <a:effectLst>
                  <a:outerShdw blurRad="38100" dist="38100" dir="2700000" algn="tl">
                    <a:srgbClr val="000000"/>
                  </a:outerShdw>
                </a:effectLst>
              </a:rPr>
              <a:t>Nuclear </a:t>
            </a:r>
            <a:r>
              <a:rPr lang="en-US" b="1" dirty="0">
                <a:effectLst>
                  <a:outerShdw blurRad="38100" dist="38100" dir="2700000" algn="tl">
                    <a:srgbClr val="000000"/>
                  </a:outerShdw>
                </a:effectLst>
              </a:rPr>
              <a:t>workers</a:t>
            </a:r>
          </a:p>
          <a:p>
            <a:pPr lvl="1" eaLnBrk="1" hangingPunct="1">
              <a:lnSpc>
                <a:spcPct val="90000"/>
              </a:lnSpc>
              <a:defRPr/>
            </a:pPr>
            <a:r>
              <a:rPr lang="en-US" sz="2000" dirty="0">
                <a:effectLst>
                  <a:outerShdw blurRad="38100" dist="38100" dir="2700000" algn="tl">
                    <a:srgbClr val="000000"/>
                  </a:outerShdw>
                </a:effectLst>
              </a:rPr>
              <a:t>annual limit: 50 mSv</a:t>
            </a:r>
          </a:p>
          <a:p>
            <a:pPr lvl="1" eaLnBrk="1" hangingPunct="1">
              <a:lnSpc>
                <a:spcPct val="90000"/>
              </a:lnSpc>
              <a:defRPr/>
            </a:pPr>
            <a:r>
              <a:rPr lang="en-US" sz="2000" dirty="0">
                <a:effectLst>
                  <a:outerShdw blurRad="38100" dist="38100" dir="2700000" algn="tl">
                    <a:srgbClr val="000000"/>
                  </a:outerShdw>
                </a:effectLst>
              </a:rPr>
              <a:t>104 nuclear reactors in the U.S.</a:t>
            </a:r>
          </a:p>
          <a:p>
            <a:pPr lvl="1" eaLnBrk="1" hangingPunct="1">
              <a:lnSpc>
                <a:spcPct val="90000"/>
              </a:lnSpc>
              <a:defRPr/>
            </a:pPr>
            <a:r>
              <a:rPr lang="en-US" sz="2000" dirty="0">
                <a:effectLst>
                  <a:outerShdw blurRad="38100" dist="38100" dir="2700000" algn="tl">
                    <a:srgbClr val="000000"/>
                  </a:outerShdw>
                </a:effectLst>
              </a:rPr>
              <a:t>~160,000 nuclear workers</a:t>
            </a:r>
          </a:p>
          <a:p>
            <a:pPr lvl="1" eaLnBrk="1" hangingPunct="1">
              <a:lnSpc>
                <a:spcPct val="90000"/>
              </a:lnSpc>
              <a:defRPr/>
            </a:pPr>
            <a:r>
              <a:rPr lang="en-US" sz="2000" dirty="0">
                <a:effectLst>
                  <a:outerShdw blurRad="38100" dist="38100" dir="2700000" algn="tl">
                    <a:srgbClr val="000000"/>
                  </a:outerShdw>
                </a:effectLst>
              </a:rPr>
              <a:t>nuclear energy contributes over 20% of total electrical output</a:t>
            </a:r>
          </a:p>
          <a:p>
            <a:pPr eaLnBrk="1" hangingPunct="1">
              <a:lnSpc>
                <a:spcPct val="90000"/>
              </a:lnSpc>
              <a:defRPr/>
            </a:pPr>
            <a:r>
              <a:rPr lang="en-US" b="1" dirty="0">
                <a:effectLst>
                  <a:outerShdw blurRad="38100" dist="38100" dir="2700000" algn="tl">
                    <a:srgbClr val="000000"/>
                  </a:outerShdw>
                </a:effectLst>
              </a:rPr>
              <a:t>Medically exposed</a:t>
            </a:r>
          </a:p>
          <a:p>
            <a:pPr lvl="1" eaLnBrk="1" hangingPunct="1">
              <a:lnSpc>
                <a:spcPct val="90000"/>
              </a:lnSpc>
              <a:defRPr/>
            </a:pPr>
            <a:r>
              <a:rPr lang="en-US" sz="2000" dirty="0">
                <a:effectLst>
                  <a:outerShdw blurRad="38100" dist="38100" dir="2700000" algn="tl">
                    <a:srgbClr val="000000"/>
                  </a:outerShdw>
                </a:effectLst>
              </a:rPr>
              <a:t>RT mean dose ~ 40-80 </a:t>
            </a:r>
            <a:r>
              <a:rPr lang="en-US" sz="2000" dirty="0" err="1">
                <a:effectLst>
                  <a:outerShdw blurRad="38100" dist="38100" dir="2700000" algn="tl">
                    <a:srgbClr val="000000"/>
                  </a:outerShdw>
                </a:effectLst>
              </a:rPr>
              <a:t>Gy</a:t>
            </a:r>
            <a:endParaRPr lang="en-US" sz="2000" dirty="0">
              <a:effectLst>
                <a:outerShdw blurRad="38100" dist="38100" dir="2700000" algn="tl">
                  <a:srgbClr val="000000"/>
                </a:outerShdw>
              </a:effectLst>
            </a:endParaRPr>
          </a:p>
        </p:txBody>
      </p:sp>
      <p:sp>
        <p:nvSpPr>
          <p:cNvPr id="194563" name="Rectangle 3"/>
          <p:cNvSpPr>
            <a:spLocks noGrp="1" noChangeArrowheads="1"/>
          </p:cNvSpPr>
          <p:nvPr>
            <p:ph type="title" idx="4294967295"/>
          </p:nvPr>
        </p:nvSpPr>
        <p:spPr>
          <a:xfrm>
            <a:off x="1599596" y="381000"/>
            <a:ext cx="7544405" cy="976313"/>
          </a:xfrm>
        </p:spPr>
        <p:txBody>
          <a:bodyPr/>
          <a:lstStyle/>
          <a:p>
            <a:pPr eaLnBrk="1" hangingPunct="1">
              <a:defRPr/>
            </a:pPr>
            <a:r>
              <a:rPr lang="en-US" dirty="0" smtClean="0">
                <a:effectLst>
                  <a:outerShdw blurRad="38100" dist="38100" dir="2700000" algn="tl">
                    <a:srgbClr val="000000"/>
                  </a:outerShdw>
                </a:effectLst>
              </a:rPr>
              <a:t>Ionizing radiation exposures</a:t>
            </a:r>
            <a:r>
              <a:rPr lang="en-US" sz="2600" dirty="0">
                <a:effectLst>
                  <a:outerShdw blurRad="38100" dist="38100" dir="2700000" algn="tl">
                    <a:srgbClr val="000000"/>
                  </a:outerShdw>
                </a:effectLst>
              </a:rPr>
              <a:t/>
            </a:r>
            <a:br>
              <a:rPr lang="en-US" sz="2600" dirty="0">
                <a:effectLst>
                  <a:outerShdw blurRad="38100" dist="38100" dir="2700000" algn="tl">
                    <a:srgbClr val="000000"/>
                  </a:outerShdw>
                </a:effectLst>
              </a:rPr>
            </a:br>
            <a:r>
              <a:rPr lang="en-US" sz="800" dirty="0">
                <a:effectLst>
                  <a:outerShdw blurRad="38100" dist="38100" dir="2700000" algn="tl">
                    <a:srgbClr val="000000"/>
                  </a:outerShdw>
                </a:effectLst>
              </a:rPr>
              <a:t/>
            </a:r>
            <a:br>
              <a:rPr lang="en-US" sz="800" dirty="0">
                <a:effectLst>
                  <a:outerShdw blurRad="38100" dist="38100" dir="2700000" algn="tl">
                    <a:srgbClr val="000000"/>
                  </a:outerShdw>
                </a:effectLst>
              </a:rPr>
            </a:br>
            <a:r>
              <a:rPr lang="en-US" sz="2200" dirty="0" smtClean="0">
                <a:solidFill>
                  <a:srgbClr val="FFFF99"/>
                </a:solidFill>
                <a:effectLst>
                  <a:outerShdw blurRad="38100" dist="38100" dir="2700000" algn="tl">
                    <a:srgbClr val="000000"/>
                  </a:outerShdw>
                </a:effectLst>
              </a:rPr>
              <a:t>Radiation doses to the populations </a:t>
            </a:r>
            <a:r>
              <a:rPr lang="en-US" sz="2200" dirty="0">
                <a:solidFill>
                  <a:srgbClr val="FFFF99"/>
                </a:solidFill>
                <a:effectLst>
                  <a:outerShdw blurRad="38100" dist="38100" dir="2700000" algn="tl">
                    <a:srgbClr val="000000"/>
                  </a:outerShdw>
                </a:effectLst>
              </a:rPr>
              <a:t>at risk in the U.S.</a:t>
            </a:r>
            <a:endParaRPr lang="en-US" sz="2600" baseline="30000" dirty="0">
              <a:solidFill>
                <a:srgbClr val="FFFF99"/>
              </a:solidFill>
              <a:effectLst>
                <a:outerShdw blurRad="38100" dist="38100" dir="2700000" algn="tl">
                  <a:srgbClr val="000000"/>
                </a:outerShdw>
              </a:effectLst>
            </a:endParaRPr>
          </a:p>
        </p:txBody>
      </p:sp>
      <p:sp>
        <p:nvSpPr>
          <p:cNvPr id="68611" name="Text Box 5"/>
          <p:cNvSpPr txBox="1">
            <a:spLocks noChangeArrowheads="1"/>
          </p:cNvSpPr>
          <p:nvPr/>
        </p:nvSpPr>
        <p:spPr bwMode="auto">
          <a:xfrm>
            <a:off x="870857" y="6296919"/>
            <a:ext cx="7981346" cy="561082"/>
          </a:xfrm>
          <a:prstGeom prst="rect">
            <a:avLst/>
          </a:prstGeom>
          <a:noFill/>
          <a:ln w="9525">
            <a:noFill/>
            <a:miter lim="800000"/>
            <a:headEnd/>
            <a:tailEnd/>
          </a:ln>
        </p:spPr>
        <p:txBody>
          <a:bodyPr lIns="91432" tIns="45716" rIns="91432" bIns="45716">
            <a:spAutoFit/>
          </a:bodyPr>
          <a:lstStyle/>
          <a:p>
            <a:pPr defTabSz="914485" eaLnBrk="0" hangingPunct="0">
              <a:spcBef>
                <a:spcPct val="20000"/>
              </a:spcBef>
            </a:pPr>
            <a:r>
              <a:rPr lang="en-US" sz="1400" b="0" i="1" dirty="0" err="1">
                <a:solidFill>
                  <a:schemeClr val="tx1"/>
                </a:solidFill>
                <a:latin typeface="Verdana" pitchFamily="34" charset="0"/>
              </a:rPr>
              <a:t>Berrington</a:t>
            </a:r>
            <a:r>
              <a:rPr lang="en-US" sz="1400" b="0" i="1" dirty="0">
                <a:solidFill>
                  <a:schemeClr val="tx1"/>
                </a:solidFill>
                <a:latin typeface="Verdana" pitchFamily="34" charset="0"/>
              </a:rPr>
              <a:t> de Gonzales and Darby, Lancet 2004.</a:t>
            </a:r>
          </a:p>
          <a:p>
            <a:pPr defTabSz="914485" eaLnBrk="0" hangingPunct="0">
              <a:spcBef>
                <a:spcPct val="20000"/>
              </a:spcBef>
            </a:pPr>
            <a:r>
              <a:rPr lang="en-US" sz="1400" b="0" i="1" dirty="0" err="1">
                <a:solidFill>
                  <a:schemeClr val="tx1"/>
                </a:solidFill>
                <a:latin typeface="Verdana" pitchFamily="34" charset="0"/>
              </a:rPr>
              <a:t>Berrington</a:t>
            </a:r>
            <a:r>
              <a:rPr lang="en-US" sz="1400" b="0" i="1" dirty="0">
                <a:solidFill>
                  <a:schemeClr val="tx1"/>
                </a:solidFill>
                <a:latin typeface="Verdana" pitchFamily="34" charset="0"/>
              </a:rPr>
              <a:t> de Gonzales</a:t>
            </a:r>
            <a:r>
              <a:rPr lang="en-US" sz="1400" b="0" i="1" dirty="0" smtClean="0">
                <a:solidFill>
                  <a:schemeClr val="tx1"/>
                </a:solidFill>
                <a:latin typeface="Verdana" pitchFamily="34" charset="0"/>
              </a:rPr>
              <a:t>, Arch </a:t>
            </a:r>
            <a:r>
              <a:rPr lang="en-US" sz="1400" b="0" i="1" dirty="0" err="1" smtClean="0">
                <a:solidFill>
                  <a:schemeClr val="tx1"/>
                </a:solidFill>
                <a:latin typeface="Verdana" pitchFamily="34" charset="0"/>
              </a:rPr>
              <a:t>Int</a:t>
            </a:r>
            <a:r>
              <a:rPr lang="en-US" sz="1400" b="0" i="1" dirty="0" smtClean="0">
                <a:solidFill>
                  <a:schemeClr val="tx1"/>
                </a:solidFill>
                <a:latin typeface="Verdana" pitchFamily="34" charset="0"/>
              </a:rPr>
              <a:t> Med 2009.</a:t>
            </a:r>
            <a:endParaRPr lang="en-US" sz="1400" b="0" i="1" dirty="0">
              <a:solidFill>
                <a:schemeClr val="tx1"/>
              </a:solidFill>
              <a:latin typeface="Verdana" pitchFamily="34" charset="0"/>
            </a:endParaRPr>
          </a:p>
        </p:txBody>
      </p:sp>
      <p:sp>
        <p:nvSpPr>
          <p:cNvPr id="68612" name="AutoShape 6"/>
          <p:cNvSpPr>
            <a:spLocks noChangeArrowheads="1"/>
          </p:cNvSpPr>
          <p:nvPr/>
        </p:nvSpPr>
        <p:spPr bwMode="auto">
          <a:xfrm>
            <a:off x="1" y="2286000"/>
            <a:ext cx="990298" cy="3734098"/>
          </a:xfrm>
          <a:prstGeom prst="downArrow">
            <a:avLst>
              <a:gd name="adj1" fmla="val 50000"/>
              <a:gd name="adj2" fmla="val 95763"/>
            </a:avLst>
          </a:prstGeom>
          <a:gradFill rotWithShape="1">
            <a:gsLst>
              <a:gs pos="0">
                <a:schemeClr val="hlink"/>
              </a:gs>
              <a:gs pos="100000">
                <a:srgbClr val="FFFF00"/>
              </a:gs>
            </a:gsLst>
            <a:lin ang="5400000" scaled="1"/>
          </a:gradFill>
          <a:ln w="9525">
            <a:solidFill>
              <a:schemeClr val="tx1"/>
            </a:solidFill>
            <a:miter lim="800000"/>
            <a:headEnd/>
            <a:tailEnd/>
          </a:ln>
        </p:spPr>
        <p:txBody>
          <a:bodyPr vert="eaVert" wrap="none" lIns="91432" tIns="45716" rIns="91432" bIns="45716" anchor="ctr"/>
          <a:lstStyle/>
          <a:p>
            <a:pPr defTabSz="914485" eaLnBrk="0" hangingPunct="0"/>
            <a:endParaRPr lang="en-US" b="0">
              <a:solidFill>
                <a:schemeClr val="tx1"/>
              </a:solidFill>
              <a:latin typeface="Verdana" pitchFamily="34" charset="0"/>
            </a:endParaRPr>
          </a:p>
        </p:txBody>
      </p:sp>
      <p:sp>
        <p:nvSpPr>
          <p:cNvPr id="194567" name="Text Box 7"/>
          <p:cNvSpPr txBox="1">
            <a:spLocks noChangeArrowheads="1"/>
          </p:cNvSpPr>
          <p:nvPr/>
        </p:nvSpPr>
        <p:spPr bwMode="auto">
          <a:xfrm>
            <a:off x="-95250" y="1790403"/>
            <a:ext cx="2133298" cy="461657"/>
          </a:xfrm>
          <a:prstGeom prst="rect">
            <a:avLst/>
          </a:prstGeom>
          <a:noFill/>
          <a:ln w="9525">
            <a:noFill/>
            <a:miter lim="800000"/>
            <a:headEnd/>
            <a:tailEnd/>
          </a:ln>
        </p:spPr>
        <p:txBody>
          <a:bodyPr lIns="91432" tIns="45716" rIns="91432" bIns="45716">
            <a:spAutoFit/>
          </a:bodyPr>
          <a:lstStyle/>
          <a:p>
            <a:pPr defTabSz="914485" eaLnBrk="0" hangingPunct="0">
              <a:spcBef>
                <a:spcPct val="50000"/>
              </a:spcBef>
              <a:defRPr/>
            </a:pPr>
            <a:r>
              <a:rPr lang="en-US" sz="2400">
                <a:solidFill>
                  <a:srgbClr val="FFFF00"/>
                </a:solidFill>
                <a:effectLst>
                  <a:outerShdw blurRad="38100" dist="38100" dir="2700000" algn="tl">
                    <a:srgbClr val="000000"/>
                  </a:outerShdw>
                </a:effectLst>
                <a:latin typeface="Verdana" pitchFamily="34" charset="0"/>
              </a:rPr>
              <a:t>Dose</a:t>
            </a:r>
          </a:p>
        </p:txBody>
      </p:sp>
      <p:sp>
        <p:nvSpPr>
          <p:cNvPr id="68614" name="AutoShape 8"/>
          <p:cNvSpPr>
            <a:spLocks noChangeArrowheads="1"/>
          </p:cNvSpPr>
          <p:nvPr/>
        </p:nvSpPr>
        <p:spPr bwMode="auto">
          <a:xfrm>
            <a:off x="8105322" y="2232422"/>
            <a:ext cx="1029607" cy="3751958"/>
          </a:xfrm>
          <a:prstGeom prst="upArrow">
            <a:avLst>
              <a:gd name="adj1" fmla="val 50000"/>
              <a:gd name="adj2" fmla="val 92548"/>
            </a:avLst>
          </a:prstGeom>
          <a:gradFill rotWithShape="1">
            <a:gsLst>
              <a:gs pos="0">
                <a:schemeClr val="hlink"/>
              </a:gs>
              <a:gs pos="100000">
                <a:srgbClr val="FFFF00"/>
              </a:gs>
            </a:gsLst>
            <a:lin ang="5400000" scaled="1"/>
          </a:gradFill>
          <a:ln w="9525" algn="ctr">
            <a:solidFill>
              <a:schemeClr val="tx1"/>
            </a:solidFill>
            <a:miter lim="800000"/>
            <a:headEnd/>
            <a:tailEnd/>
          </a:ln>
        </p:spPr>
        <p:txBody>
          <a:bodyPr vert="eaVert" wrap="none" lIns="91432" tIns="45716" rIns="91432" bIns="45716" anchor="ctr"/>
          <a:lstStyle/>
          <a:p>
            <a:pPr defTabSz="914485" eaLnBrk="0" hangingPunct="0"/>
            <a:endParaRPr lang="en-US" b="0">
              <a:solidFill>
                <a:schemeClr val="tx1"/>
              </a:solidFill>
              <a:latin typeface="Verdana" pitchFamily="34" charset="0"/>
            </a:endParaRPr>
          </a:p>
        </p:txBody>
      </p:sp>
      <p:sp>
        <p:nvSpPr>
          <p:cNvPr id="194569" name="Text Box 9"/>
          <p:cNvSpPr txBox="1">
            <a:spLocks noChangeArrowheads="1"/>
          </p:cNvSpPr>
          <p:nvPr/>
        </p:nvSpPr>
        <p:spPr bwMode="auto">
          <a:xfrm>
            <a:off x="7505096" y="1829098"/>
            <a:ext cx="1696357" cy="461657"/>
          </a:xfrm>
          <a:prstGeom prst="rect">
            <a:avLst/>
          </a:prstGeom>
          <a:noFill/>
          <a:ln w="9525">
            <a:noFill/>
            <a:miter lim="800000"/>
            <a:headEnd/>
            <a:tailEnd/>
          </a:ln>
        </p:spPr>
        <p:txBody>
          <a:bodyPr lIns="91432" tIns="45716" rIns="91432" bIns="45716">
            <a:spAutoFit/>
          </a:bodyPr>
          <a:lstStyle/>
          <a:p>
            <a:pPr defTabSz="914485" eaLnBrk="0" hangingPunct="0">
              <a:spcBef>
                <a:spcPct val="50000"/>
              </a:spcBef>
              <a:defRPr/>
            </a:pPr>
            <a:r>
              <a:rPr lang="en-US" sz="2400">
                <a:solidFill>
                  <a:srgbClr val="FFFF00"/>
                </a:solidFill>
                <a:effectLst>
                  <a:outerShdw blurRad="38100" dist="38100" dir="2700000" algn="tl">
                    <a:srgbClr val="000000"/>
                  </a:outerShdw>
                </a:effectLst>
                <a:latin typeface="Verdana" pitchFamily="34" charset="0"/>
              </a:rPr>
              <a:t># At risk</a:t>
            </a:r>
          </a:p>
        </p:txBody>
      </p:sp>
      <p:pic>
        <p:nvPicPr>
          <p:cNvPr id="68616" name="Picture 10" descr="Image:Radiation warning symbol.svg">
            <a:hlinkClick r:id="rId3"/>
          </p:cNvPr>
          <p:cNvPicPr>
            <a:picLocks noChangeAspect="1" noChangeArrowheads="1"/>
          </p:cNvPicPr>
          <p:nvPr/>
        </p:nvPicPr>
        <p:blipFill>
          <a:blip r:embed="rId4"/>
          <a:srcRect/>
          <a:stretch>
            <a:fillRect/>
          </a:stretch>
        </p:blipFill>
        <p:spPr bwMode="auto">
          <a:xfrm>
            <a:off x="57452" y="913805"/>
            <a:ext cx="762000" cy="762000"/>
          </a:xfrm>
          <a:prstGeom prst="rect">
            <a:avLst/>
          </a:prstGeom>
          <a:noFill/>
          <a:ln w="9525">
            <a:noFill/>
            <a:miter lim="800000"/>
            <a:headEnd/>
            <a:tailEnd/>
          </a:ln>
        </p:spPr>
      </p:pic>
      <p:pic>
        <p:nvPicPr>
          <p:cNvPr id="68617" name="Picture 11" descr="MPj04221110000[1]"/>
          <p:cNvPicPr>
            <a:picLocks noChangeAspect="1" noChangeArrowheads="1"/>
          </p:cNvPicPr>
          <p:nvPr/>
        </p:nvPicPr>
        <p:blipFill>
          <a:blip r:embed="rId5"/>
          <a:srcRect/>
          <a:stretch>
            <a:fillRect/>
          </a:stretch>
        </p:blipFill>
        <p:spPr bwMode="auto">
          <a:xfrm>
            <a:off x="8134048" y="952500"/>
            <a:ext cx="857250" cy="739676"/>
          </a:xfrm>
          <a:prstGeom prst="rect">
            <a:avLst/>
          </a:prstGeom>
          <a:noFill/>
          <a:ln w="9525">
            <a:noFill/>
            <a:miter lim="800000"/>
            <a:headEnd/>
            <a:tailEnd/>
          </a:ln>
        </p:spPr>
      </p:pic>
    </p:spTree>
    <p:extLst>
      <p:ext uri="{BB962C8B-B14F-4D97-AF65-F5344CB8AC3E}">
        <p14:creationId xmlns:p14="http://schemas.microsoft.com/office/powerpoint/2010/main" val="3116141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4294967295"/>
          </p:nvPr>
        </p:nvSpPr>
        <p:spPr>
          <a:xfrm>
            <a:off x="1676400" y="1676400"/>
            <a:ext cx="7238698" cy="4495800"/>
          </a:xfrm>
        </p:spPr>
        <p:txBody>
          <a:bodyPr/>
          <a:lstStyle/>
          <a:p>
            <a:pPr eaLnBrk="1" hangingPunct="1">
              <a:lnSpc>
                <a:spcPct val="90000"/>
              </a:lnSpc>
              <a:defRPr/>
            </a:pPr>
            <a:r>
              <a:rPr lang="en-US" b="1" dirty="0">
                <a:effectLst>
                  <a:outerShdw blurRad="38100" dist="38100" dir="2700000" algn="tl">
                    <a:srgbClr val="000000"/>
                  </a:outerShdw>
                </a:effectLst>
              </a:rPr>
              <a:t>General </a:t>
            </a:r>
            <a:r>
              <a:rPr lang="en-US" b="1" dirty="0" smtClean="0">
                <a:effectLst>
                  <a:outerShdw blurRad="38100" dist="38100" dir="2700000" algn="tl">
                    <a:srgbClr val="000000"/>
                  </a:outerShdw>
                </a:effectLst>
              </a:rPr>
              <a:t>public</a:t>
            </a:r>
          </a:p>
          <a:p>
            <a:pPr marL="342900" lvl="1" indent="-342900" eaLnBrk="1" hangingPunct="1">
              <a:lnSpc>
                <a:spcPct val="90000"/>
              </a:lnSpc>
              <a:buSzPct val="85000"/>
              <a:buFont typeface="Wingdings" pitchFamily="2" charset="2"/>
              <a:buChar char="o"/>
              <a:defRPr/>
            </a:pPr>
            <a:r>
              <a:rPr lang="en-US" sz="2000" dirty="0">
                <a:effectLst>
                  <a:outerShdw blurRad="38100" dist="38100" dir="2700000" algn="tl">
                    <a:srgbClr val="000000"/>
                  </a:outerShdw>
                </a:effectLst>
              </a:rPr>
              <a:t>~ 20% - medical procedures – 1-2 </a:t>
            </a:r>
            <a:r>
              <a:rPr lang="en-US" sz="2000" dirty="0" err="1" smtClean="0">
                <a:effectLst>
                  <a:outerShdw blurRad="38100" dist="38100" dir="2700000" algn="tl">
                    <a:srgbClr val="000000"/>
                  </a:outerShdw>
                </a:effectLst>
              </a:rPr>
              <a:t>mSv</a:t>
            </a:r>
            <a:endParaRPr lang="en-US" b="1" dirty="0">
              <a:effectLst>
                <a:outerShdw blurRad="38100" dist="38100" dir="2700000" algn="tl">
                  <a:srgbClr val="000000"/>
                </a:outerShdw>
              </a:effectLst>
            </a:endParaRPr>
          </a:p>
          <a:p>
            <a:pPr lvl="1" eaLnBrk="1" hangingPunct="1">
              <a:lnSpc>
                <a:spcPct val="90000"/>
              </a:lnSpc>
              <a:defRPr/>
            </a:pPr>
            <a:r>
              <a:rPr lang="en-US" sz="3100" dirty="0" smtClean="0"/>
              <a:t>U.S., 2004</a:t>
            </a:r>
            <a:r>
              <a:rPr lang="en-US" sz="3100" baseline="30000" dirty="0" smtClean="0"/>
              <a:t>1</a:t>
            </a:r>
            <a:endParaRPr lang="en-US" sz="3100" dirty="0" smtClean="0"/>
          </a:p>
          <a:p>
            <a:pPr lvl="2" eaLnBrk="1" hangingPunct="1">
              <a:lnSpc>
                <a:spcPct val="80000"/>
              </a:lnSpc>
              <a:spcBef>
                <a:spcPct val="10000"/>
              </a:spcBef>
              <a:defRPr/>
            </a:pPr>
            <a:r>
              <a:rPr lang="en-US" dirty="0" smtClean="0"/>
              <a:t>962 </a:t>
            </a:r>
            <a:r>
              <a:rPr lang="en-US" dirty="0"/>
              <a:t>x-rays/1,000/year</a:t>
            </a:r>
          </a:p>
          <a:p>
            <a:pPr lvl="2" eaLnBrk="1" hangingPunct="1">
              <a:lnSpc>
                <a:spcPct val="80000"/>
              </a:lnSpc>
              <a:spcBef>
                <a:spcPct val="10000"/>
              </a:spcBef>
              <a:defRPr/>
            </a:pPr>
            <a:r>
              <a:rPr lang="en-US" dirty="0"/>
              <a:t>AF% for leukemia = 0.9%</a:t>
            </a:r>
          </a:p>
          <a:p>
            <a:pPr lvl="1" eaLnBrk="1" hangingPunct="1">
              <a:lnSpc>
                <a:spcPct val="90000"/>
              </a:lnSpc>
              <a:defRPr/>
            </a:pPr>
            <a:r>
              <a:rPr lang="en-US" sz="3100" dirty="0"/>
              <a:t>U.S., </a:t>
            </a:r>
            <a:r>
              <a:rPr lang="en-US" sz="3100" dirty="0" smtClean="0"/>
              <a:t>2007</a:t>
            </a:r>
            <a:r>
              <a:rPr lang="en-US" sz="3100" baseline="30000" dirty="0" smtClean="0"/>
              <a:t>2 </a:t>
            </a:r>
            <a:endParaRPr lang="en-US" sz="3100" baseline="30000" dirty="0"/>
          </a:p>
          <a:p>
            <a:pPr lvl="2" eaLnBrk="1" hangingPunct="1">
              <a:lnSpc>
                <a:spcPct val="80000"/>
              </a:lnSpc>
              <a:spcBef>
                <a:spcPct val="10000"/>
              </a:spcBef>
              <a:defRPr/>
            </a:pPr>
            <a:r>
              <a:rPr lang="en-US" dirty="0" smtClean="0"/>
              <a:t>72 </a:t>
            </a:r>
            <a:r>
              <a:rPr lang="en-US" dirty="0"/>
              <a:t>million CT </a:t>
            </a:r>
            <a:r>
              <a:rPr lang="en-US" dirty="0" smtClean="0"/>
              <a:t>scans/year</a:t>
            </a:r>
          </a:p>
          <a:p>
            <a:pPr lvl="2" eaLnBrk="1" hangingPunct="1">
              <a:lnSpc>
                <a:spcPct val="80000"/>
              </a:lnSpc>
              <a:spcBef>
                <a:spcPct val="10000"/>
              </a:spcBef>
              <a:defRPr/>
            </a:pPr>
            <a:r>
              <a:rPr lang="en-US" dirty="0" smtClean="0"/>
              <a:t>AF</a:t>
            </a:r>
            <a:r>
              <a:rPr lang="en-US" dirty="0"/>
              <a:t>% for all cancers = </a:t>
            </a:r>
            <a:r>
              <a:rPr lang="en-US" dirty="0" smtClean="0"/>
              <a:t>2.0% (29,000 </a:t>
            </a:r>
            <a:r>
              <a:rPr lang="en-US" dirty="0"/>
              <a:t>of the 1.4 million </a:t>
            </a:r>
            <a:r>
              <a:rPr lang="en-US" dirty="0" smtClean="0"/>
              <a:t>cancers that </a:t>
            </a:r>
            <a:r>
              <a:rPr lang="en-US" dirty="0"/>
              <a:t>are diagnosed annually in the US) could be related to past CT scan </a:t>
            </a:r>
            <a:r>
              <a:rPr lang="en-US" dirty="0" smtClean="0"/>
              <a:t>use</a:t>
            </a:r>
          </a:p>
          <a:p>
            <a:pPr lvl="1" eaLnBrk="1" hangingPunct="1">
              <a:lnSpc>
                <a:spcPct val="80000"/>
              </a:lnSpc>
              <a:spcBef>
                <a:spcPct val="10000"/>
              </a:spcBef>
              <a:defRPr/>
            </a:pPr>
            <a:r>
              <a:rPr lang="en-US" sz="2700" dirty="0" smtClean="0"/>
              <a:t>U.S., 2011</a:t>
            </a:r>
            <a:r>
              <a:rPr lang="en-US" sz="2700" baseline="30000" dirty="0" smtClean="0"/>
              <a:t>3</a:t>
            </a:r>
          </a:p>
          <a:p>
            <a:pPr lvl="2" eaLnBrk="1" hangingPunct="1">
              <a:lnSpc>
                <a:spcPct val="80000"/>
              </a:lnSpc>
              <a:spcBef>
                <a:spcPct val="10000"/>
              </a:spcBef>
              <a:defRPr/>
            </a:pPr>
            <a:r>
              <a:rPr lang="en-US" sz="2600" dirty="0" smtClean="0"/>
              <a:t>85 million CT scans (20% increase in 4 </a:t>
            </a:r>
            <a:r>
              <a:rPr lang="en-US" sz="2600" dirty="0" err="1" smtClean="0"/>
              <a:t>yrs</a:t>
            </a:r>
            <a:r>
              <a:rPr lang="en-US" sz="2600" dirty="0" smtClean="0"/>
              <a:t>)</a:t>
            </a:r>
          </a:p>
        </p:txBody>
      </p:sp>
      <p:sp>
        <p:nvSpPr>
          <p:cNvPr id="194563" name="Rectangle 3"/>
          <p:cNvSpPr>
            <a:spLocks noGrp="1" noChangeArrowheads="1"/>
          </p:cNvSpPr>
          <p:nvPr>
            <p:ph type="title" idx="4294967295"/>
          </p:nvPr>
        </p:nvSpPr>
        <p:spPr>
          <a:xfrm>
            <a:off x="1599596" y="381000"/>
            <a:ext cx="7544405" cy="976313"/>
          </a:xfrm>
        </p:spPr>
        <p:txBody>
          <a:bodyPr/>
          <a:lstStyle/>
          <a:p>
            <a:pPr eaLnBrk="1" hangingPunct="1">
              <a:defRPr/>
            </a:pPr>
            <a:r>
              <a:rPr lang="en-US" dirty="0" smtClean="0">
                <a:effectLst>
                  <a:outerShdw blurRad="38100" dist="38100" dir="2700000" algn="tl">
                    <a:srgbClr val="000000"/>
                  </a:outerShdw>
                </a:effectLst>
              </a:rPr>
              <a:t>Ionizing radiation exposures</a:t>
            </a:r>
            <a:r>
              <a:rPr lang="en-US" sz="2600" dirty="0">
                <a:effectLst>
                  <a:outerShdw blurRad="38100" dist="38100" dir="2700000" algn="tl">
                    <a:srgbClr val="000000"/>
                  </a:outerShdw>
                </a:effectLst>
              </a:rPr>
              <a:t/>
            </a:r>
            <a:br>
              <a:rPr lang="en-US" sz="2600" dirty="0">
                <a:effectLst>
                  <a:outerShdw blurRad="38100" dist="38100" dir="2700000" algn="tl">
                    <a:srgbClr val="000000"/>
                  </a:outerShdw>
                </a:effectLst>
              </a:rPr>
            </a:br>
            <a:r>
              <a:rPr lang="en-US" sz="800" dirty="0">
                <a:effectLst>
                  <a:outerShdw blurRad="38100" dist="38100" dir="2700000" algn="tl">
                    <a:srgbClr val="000000"/>
                  </a:outerShdw>
                </a:effectLst>
              </a:rPr>
              <a:t/>
            </a:r>
            <a:br>
              <a:rPr lang="en-US" sz="800" dirty="0">
                <a:effectLst>
                  <a:outerShdw blurRad="38100" dist="38100" dir="2700000" algn="tl">
                    <a:srgbClr val="000000"/>
                  </a:outerShdw>
                </a:effectLst>
              </a:rPr>
            </a:br>
            <a:r>
              <a:rPr lang="en-US" sz="2200" dirty="0" err="1" smtClean="0">
                <a:solidFill>
                  <a:srgbClr val="FFFF99"/>
                </a:solidFill>
                <a:effectLst>
                  <a:outerShdw blurRad="38100" dist="38100" dir="2700000" algn="tl">
                    <a:srgbClr val="000000"/>
                  </a:outerShdw>
                </a:effectLst>
              </a:rPr>
              <a:t>Exposures</a:t>
            </a:r>
            <a:r>
              <a:rPr lang="en-US" sz="2200" dirty="0" smtClean="0">
                <a:solidFill>
                  <a:srgbClr val="FFFF99"/>
                </a:solidFill>
                <a:effectLst>
                  <a:outerShdw blurRad="38100" dist="38100" dir="2700000" algn="tl">
                    <a:srgbClr val="000000"/>
                  </a:outerShdw>
                </a:effectLst>
              </a:rPr>
              <a:t> and risks from medical exposures in </a:t>
            </a:r>
            <a:r>
              <a:rPr lang="en-US" sz="2200" dirty="0">
                <a:solidFill>
                  <a:srgbClr val="FFFF99"/>
                </a:solidFill>
                <a:effectLst>
                  <a:outerShdw blurRad="38100" dist="38100" dir="2700000" algn="tl">
                    <a:srgbClr val="000000"/>
                  </a:outerShdw>
                </a:effectLst>
              </a:rPr>
              <a:t>the U.S.</a:t>
            </a:r>
            <a:endParaRPr lang="en-US" sz="2600" baseline="30000" dirty="0">
              <a:solidFill>
                <a:srgbClr val="FFFF99"/>
              </a:solidFill>
              <a:effectLst>
                <a:outerShdw blurRad="38100" dist="38100" dir="2700000" algn="tl">
                  <a:srgbClr val="000000"/>
                </a:outerShdw>
              </a:effectLst>
            </a:endParaRPr>
          </a:p>
        </p:txBody>
      </p:sp>
      <p:sp>
        <p:nvSpPr>
          <p:cNvPr id="68611" name="Text Box 5"/>
          <p:cNvSpPr txBox="1">
            <a:spLocks noChangeArrowheads="1"/>
          </p:cNvSpPr>
          <p:nvPr/>
        </p:nvSpPr>
        <p:spPr bwMode="auto">
          <a:xfrm>
            <a:off x="152400" y="6297812"/>
            <a:ext cx="8762698" cy="561082"/>
          </a:xfrm>
          <a:prstGeom prst="rect">
            <a:avLst/>
          </a:prstGeom>
          <a:noFill/>
          <a:ln w="9525">
            <a:noFill/>
            <a:miter lim="800000"/>
            <a:headEnd/>
            <a:tailEnd/>
          </a:ln>
        </p:spPr>
        <p:txBody>
          <a:bodyPr wrap="square" lIns="91432" tIns="45716" rIns="91432" bIns="45716">
            <a:spAutoFit/>
          </a:bodyPr>
          <a:lstStyle/>
          <a:p>
            <a:pPr defTabSz="914485" eaLnBrk="0" hangingPunct="0">
              <a:spcBef>
                <a:spcPct val="20000"/>
              </a:spcBef>
            </a:pPr>
            <a:r>
              <a:rPr lang="en-US" sz="1400" b="0" i="1" baseline="30000" dirty="0" smtClean="0">
                <a:solidFill>
                  <a:schemeClr val="tx1"/>
                </a:solidFill>
                <a:latin typeface="Verdana" pitchFamily="34" charset="0"/>
              </a:rPr>
              <a:t>1</a:t>
            </a:r>
            <a:r>
              <a:rPr lang="en-US" sz="1400" b="0" i="1" dirty="0" smtClean="0">
                <a:solidFill>
                  <a:schemeClr val="tx1"/>
                </a:solidFill>
                <a:latin typeface="Verdana" pitchFamily="34" charset="0"/>
              </a:rPr>
              <a:t>Berrington </a:t>
            </a:r>
            <a:r>
              <a:rPr lang="en-US" sz="1400" b="0" i="1" dirty="0">
                <a:solidFill>
                  <a:schemeClr val="tx1"/>
                </a:solidFill>
                <a:latin typeface="Verdana" pitchFamily="34" charset="0"/>
              </a:rPr>
              <a:t>de Gonzales and Darby, Lancet 2004</a:t>
            </a:r>
            <a:r>
              <a:rPr lang="en-US" sz="1400" b="0" i="1" dirty="0" smtClean="0">
                <a:solidFill>
                  <a:schemeClr val="tx1"/>
                </a:solidFill>
                <a:latin typeface="Verdana" pitchFamily="34" charset="0"/>
              </a:rPr>
              <a:t>.    </a:t>
            </a:r>
            <a:r>
              <a:rPr lang="en-US" sz="1400" b="0" i="1" baseline="30000" dirty="0" smtClean="0">
                <a:solidFill>
                  <a:schemeClr val="tx1"/>
                </a:solidFill>
                <a:latin typeface="Verdana" pitchFamily="34" charset="0"/>
              </a:rPr>
              <a:t>3</a:t>
            </a:r>
            <a:r>
              <a:rPr lang="en-US" sz="1400" b="0" i="1" dirty="0" smtClean="0">
                <a:solidFill>
                  <a:schemeClr val="tx1"/>
                </a:solidFill>
                <a:latin typeface="Verdana" pitchFamily="34" charset="0"/>
              </a:rPr>
              <a:t> </a:t>
            </a:r>
            <a:r>
              <a:rPr lang="en-US" sz="1400" b="0" i="1" dirty="0" err="1" smtClean="0">
                <a:solidFill>
                  <a:schemeClr val="tx1"/>
                </a:solidFill>
                <a:latin typeface="Verdana" pitchFamily="34" charset="0"/>
              </a:rPr>
              <a:t>Miglioretti</a:t>
            </a:r>
            <a:r>
              <a:rPr lang="en-US" sz="1400" b="0" i="1" dirty="0" smtClean="0">
                <a:solidFill>
                  <a:schemeClr val="tx1"/>
                </a:solidFill>
                <a:latin typeface="Verdana" pitchFamily="34" charset="0"/>
              </a:rPr>
              <a:t> et al., JAMA </a:t>
            </a:r>
            <a:r>
              <a:rPr lang="en-US" sz="1400" b="0" i="1" dirty="0" err="1" smtClean="0">
                <a:solidFill>
                  <a:schemeClr val="tx1"/>
                </a:solidFill>
                <a:latin typeface="Verdana" pitchFamily="34" charset="0"/>
              </a:rPr>
              <a:t>Pediatr</a:t>
            </a:r>
            <a:r>
              <a:rPr lang="en-US" sz="1400" b="0" i="1" dirty="0" smtClean="0">
                <a:solidFill>
                  <a:schemeClr val="tx1"/>
                </a:solidFill>
                <a:latin typeface="Verdana" pitchFamily="34" charset="0"/>
              </a:rPr>
              <a:t> 2013.</a:t>
            </a:r>
            <a:endParaRPr lang="en-US" sz="1400" b="0" i="1" dirty="0">
              <a:solidFill>
                <a:schemeClr val="tx1"/>
              </a:solidFill>
              <a:latin typeface="Verdana" pitchFamily="34" charset="0"/>
            </a:endParaRPr>
          </a:p>
          <a:p>
            <a:pPr defTabSz="914485" eaLnBrk="0" hangingPunct="0">
              <a:spcBef>
                <a:spcPct val="20000"/>
              </a:spcBef>
            </a:pPr>
            <a:r>
              <a:rPr lang="en-US" sz="1400" b="0" i="1" baseline="30000" dirty="0" smtClean="0">
                <a:solidFill>
                  <a:schemeClr val="tx1"/>
                </a:solidFill>
                <a:latin typeface="Verdana" pitchFamily="34" charset="0"/>
              </a:rPr>
              <a:t>2</a:t>
            </a:r>
            <a:r>
              <a:rPr lang="en-US" sz="1400" b="0" i="1" dirty="0" smtClean="0">
                <a:solidFill>
                  <a:schemeClr val="tx1"/>
                </a:solidFill>
                <a:latin typeface="Verdana" pitchFamily="34" charset="0"/>
              </a:rPr>
              <a:t>Berrington </a:t>
            </a:r>
            <a:r>
              <a:rPr lang="en-US" sz="1400" b="0" i="1" dirty="0">
                <a:solidFill>
                  <a:schemeClr val="tx1"/>
                </a:solidFill>
                <a:latin typeface="Verdana" pitchFamily="34" charset="0"/>
              </a:rPr>
              <a:t>de Gonzales</a:t>
            </a:r>
            <a:r>
              <a:rPr lang="en-US" sz="1400" b="0" i="1" dirty="0" smtClean="0">
                <a:solidFill>
                  <a:schemeClr val="tx1"/>
                </a:solidFill>
                <a:latin typeface="Verdana" pitchFamily="34" charset="0"/>
              </a:rPr>
              <a:t>, Arch </a:t>
            </a:r>
            <a:r>
              <a:rPr lang="en-US" sz="1400" b="0" i="1" dirty="0" err="1" smtClean="0">
                <a:solidFill>
                  <a:schemeClr val="tx1"/>
                </a:solidFill>
                <a:latin typeface="Verdana" pitchFamily="34" charset="0"/>
              </a:rPr>
              <a:t>Int</a:t>
            </a:r>
            <a:r>
              <a:rPr lang="en-US" sz="1400" b="0" i="1" dirty="0" smtClean="0">
                <a:solidFill>
                  <a:schemeClr val="tx1"/>
                </a:solidFill>
                <a:latin typeface="Verdana" pitchFamily="34" charset="0"/>
              </a:rPr>
              <a:t> Med 2009.</a:t>
            </a:r>
            <a:endParaRPr lang="en-US" sz="1400" b="0" i="1" dirty="0">
              <a:solidFill>
                <a:schemeClr val="tx1"/>
              </a:solidFill>
              <a:latin typeface="Verdana" pitchFamily="34" charset="0"/>
            </a:endParaRPr>
          </a:p>
        </p:txBody>
      </p:sp>
    </p:spTree>
    <p:extLst>
      <p:ext uri="{BB962C8B-B14F-4D97-AF65-F5344CB8AC3E}">
        <p14:creationId xmlns:p14="http://schemas.microsoft.com/office/powerpoint/2010/main" val="183265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2284"/>
            <a:ext cx="6915221"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6248400"/>
            <a:ext cx="9144000" cy="523220"/>
          </a:xfrm>
          <a:prstGeom prst="rect">
            <a:avLst/>
          </a:prstGeom>
          <a:noFill/>
        </p:spPr>
        <p:txBody>
          <a:bodyPr wrap="square" rtlCol="0">
            <a:spAutoFit/>
          </a:bodyPr>
          <a:lstStyle/>
          <a:p>
            <a:r>
              <a:rPr lang="en-US" sz="1400" b="0" i="1" dirty="0">
                <a:latin typeface="Verdana" panose="020B0604030504040204" pitchFamily="34" charset="0"/>
                <a:ea typeface="Verdana" panose="020B0604030504040204" pitchFamily="34" charset="0"/>
                <a:cs typeface="Verdana" panose="020B0604030504040204" pitchFamily="34" charset="0"/>
              </a:rPr>
              <a:t>From </a:t>
            </a:r>
            <a:endParaRPr lang="en-US" sz="1400" b="0" i="1" dirty="0" smtClean="0">
              <a:latin typeface="Verdana" panose="020B0604030504040204" pitchFamily="34" charset="0"/>
              <a:ea typeface="Verdana" panose="020B0604030504040204" pitchFamily="34" charset="0"/>
              <a:cs typeface="Verdana" panose="020B0604030504040204" pitchFamily="34" charset="0"/>
            </a:endParaRPr>
          </a:p>
          <a:p>
            <a:r>
              <a:rPr lang="en-US" sz="1400" b="0" i="1" dirty="0" smtClean="0">
                <a:latin typeface="Verdana" panose="020B0604030504040204" pitchFamily="34" charset="0"/>
                <a:ea typeface="Verdana" panose="020B0604030504040204" pitchFamily="34" charset="0"/>
                <a:cs typeface="Verdana" panose="020B0604030504040204" pitchFamily="34" charset="0"/>
                <a:hlinkClick r:id="rId3"/>
              </a:rPr>
              <a:t>http</a:t>
            </a:r>
            <a:r>
              <a:rPr lang="en-US" sz="1400" b="0" i="1" dirty="0">
                <a:latin typeface="Verdana" panose="020B0604030504040204" pitchFamily="34" charset="0"/>
                <a:ea typeface="Verdana" panose="020B0604030504040204" pitchFamily="34" charset="0"/>
                <a:cs typeface="Verdana" panose="020B0604030504040204" pitchFamily="34" charset="0"/>
                <a:hlinkClick r:id="rId3"/>
              </a:rPr>
              <a:t>://nuclearsafety.gc.ca/eng/resources/radiation/introduction-to-radiation/radiation-doses.cfm</a:t>
            </a: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40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p:cNvPicPr>
            <a:picLocks noChangeAspect="1" noChangeArrowheads="1"/>
          </p:cNvPicPr>
          <p:nvPr/>
        </p:nvPicPr>
        <p:blipFill>
          <a:blip r:embed="rId3"/>
          <a:srcRect/>
          <a:stretch>
            <a:fillRect/>
          </a:stretch>
        </p:blipFill>
        <p:spPr bwMode="auto">
          <a:xfrm>
            <a:off x="255438" y="2438400"/>
            <a:ext cx="8708571" cy="3542109"/>
          </a:xfrm>
          <a:prstGeom prst="rect">
            <a:avLst/>
          </a:prstGeom>
          <a:noFill/>
          <a:ln w="9525">
            <a:noFill/>
            <a:miter lim="800000"/>
            <a:headEnd/>
            <a:tailEnd/>
          </a:ln>
        </p:spPr>
      </p:pic>
      <p:sp>
        <p:nvSpPr>
          <p:cNvPr id="70658" name="Text Box 4"/>
          <p:cNvSpPr txBox="1">
            <a:spLocks noChangeArrowheads="1"/>
          </p:cNvSpPr>
          <p:nvPr/>
        </p:nvSpPr>
        <p:spPr bwMode="auto">
          <a:xfrm>
            <a:off x="255438" y="6270869"/>
            <a:ext cx="5225143" cy="302782"/>
          </a:xfrm>
          <a:prstGeom prst="rect">
            <a:avLst/>
          </a:prstGeom>
          <a:noFill/>
          <a:ln w="9525">
            <a:noFill/>
            <a:miter lim="800000"/>
            <a:headEnd/>
            <a:tailEnd/>
          </a:ln>
        </p:spPr>
        <p:txBody>
          <a:bodyPr lIns="86493" tIns="43247" rIns="86493" bIns="43247">
            <a:spAutoFit/>
          </a:bodyPr>
          <a:lstStyle/>
          <a:p>
            <a:pPr>
              <a:spcBef>
                <a:spcPct val="50000"/>
              </a:spcBef>
            </a:pPr>
            <a:r>
              <a:rPr lang="en-US" sz="1400" b="0" i="1" dirty="0">
                <a:latin typeface="Verdana" panose="020B0604030504040204" pitchFamily="34" charset="0"/>
                <a:ea typeface="Verdana" panose="020B0604030504040204" pitchFamily="34" charset="0"/>
                <a:cs typeface="Verdana" panose="020B0604030504040204" pitchFamily="34" charset="0"/>
              </a:rPr>
              <a:t>The New York Times, March 31</a:t>
            </a:r>
            <a:r>
              <a:rPr lang="en-US" sz="1400" b="0" i="1" baseline="30000" dirty="0">
                <a:latin typeface="Verdana" panose="020B0604030504040204" pitchFamily="34" charset="0"/>
                <a:ea typeface="Verdana" panose="020B0604030504040204" pitchFamily="34" charset="0"/>
                <a:cs typeface="Verdana" panose="020B0604030504040204" pitchFamily="34" charset="0"/>
              </a:rPr>
              <a:t>st</a:t>
            </a:r>
            <a:r>
              <a:rPr lang="en-US" sz="1400" b="0" i="1" dirty="0">
                <a:latin typeface="Verdana" panose="020B0604030504040204" pitchFamily="34" charset="0"/>
                <a:ea typeface="Verdana" panose="020B0604030504040204" pitchFamily="34" charset="0"/>
                <a:cs typeface="Verdana" panose="020B0604030504040204" pitchFamily="34" charset="0"/>
              </a:rPr>
              <a:t>, 2011.</a:t>
            </a:r>
          </a:p>
        </p:txBody>
      </p:sp>
      <p:sp>
        <p:nvSpPr>
          <p:cNvPr id="2" name="Title 1"/>
          <p:cNvSpPr>
            <a:spLocks noGrp="1"/>
          </p:cNvSpPr>
          <p:nvPr>
            <p:ph type="title"/>
          </p:nvPr>
        </p:nvSpPr>
        <p:spPr/>
        <p:txBody>
          <a:bodyPr/>
          <a:lstStyle/>
          <a:p>
            <a:r>
              <a:rPr lang="en-US" dirty="0" smtClean="0"/>
              <a:t>Ionizing radiation exposures:</a:t>
            </a:r>
            <a:br>
              <a:rPr lang="en-US" dirty="0" smtClean="0"/>
            </a:br>
            <a:r>
              <a:rPr lang="en-US" dirty="0" smtClean="0"/>
              <a:t>perspective</a:t>
            </a:r>
            <a:endParaRPr lang="en-US" dirty="0"/>
          </a:p>
        </p:txBody>
      </p:sp>
    </p:spTree>
    <p:extLst>
      <p:ext uri="{BB962C8B-B14F-4D97-AF65-F5344CB8AC3E}">
        <p14:creationId xmlns:p14="http://schemas.microsoft.com/office/powerpoint/2010/main" val="260947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1600200" y="762000"/>
            <a:ext cx="7162800" cy="533400"/>
          </a:xfrm>
        </p:spPr>
        <p:txBody>
          <a:bodyPr bIns="91440" anchor="b"/>
          <a:lstStyle/>
          <a:p>
            <a:pPr eaLnBrk="1" hangingPunct="1"/>
            <a:r>
              <a:rPr lang="en-US" dirty="0" smtClean="0"/>
              <a:t>Outline</a:t>
            </a:r>
          </a:p>
        </p:txBody>
      </p:sp>
      <p:sp>
        <p:nvSpPr>
          <p:cNvPr id="39938" name="Text Placeholder 2"/>
          <p:cNvSpPr>
            <a:spLocks noGrp="1"/>
          </p:cNvSpPr>
          <p:nvPr>
            <p:ph type="body" idx="4294967295"/>
          </p:nvPr>
        </p:nvSpPr>
        <p:spPr>
          <a:xfrm>
            <a:off x="1600200" y="1295400"/>
            <a:ext cx="7239000" cy="5334000"/>
          </a:xfrm>
        </p:spPr>
        <p:txBody>
          <a:bodyPr/>
          <a:lstStyle/>
          <a:p>
            <a:pPr marL="461963" indent="-461963" eaLnBrk="1" hangingPunct="1">
              <a:spcBef>
                <a:spcPts val="0"/>
              </a:spcBef>
              <a:buSzPct val="50000"/>
              <a:tabLst>
                <a:tab pos="461963" algn="l"/>
              </a:tabLst>
            </a:pPr>
            <a:endParaRPr lang="en-US" dirty="0" smtClean="0"/>
          </a:p>
          <a:p>
            <a:pPr marL="461963" indent="-461963" eaLnBrk="1" hangingPunct="1">
              <a:spcBef>
                <a:spcPts val="0"/>
              </a:spcBef>
              <a:buSzPct val="50000"/>
              <a:tabLst>
                <a:tab pos="461963" algn="l"/>
              </a:tabLst>
            </a:pPr>
            <a:r>
              <a:rPr lang="en-US" sz="3200" dirty="0" smtClean="0"/>
              <a:t>Methods for studying radiation-associated risks of cancer: </a:t>
            </a:r>
            <a:r>
              <a:rPr lang="en-US" sz="3200" dirty="0" smtClean="0">
                <a:solidFill>
                  <a:srgbClr val="FF6600"/>
                </a:solidFill>
              </a:rPr>
              <a:t>risk projection</a:t>
            </a:r>
            <a:r>
              <a:rPr lang="en-US" sz="3200" dirty="0" smtClean="0"/>
              <a:t> vs. </a:t>
            </a:r>
            <a:r>
              <a:rPr lang="en-US" sz="3200" dirty="0" smtClean="0">
                <a:solidFill>
                  <a:srgbClr val="FF6600"/>
                </a:solidFill>
              </a:rPr>
              <a:t>empirical studies </a:t>
            </a:r>
            <a:endParaRPr lang="en-US" sz="3200" dirty="0">
              <a:solidFill>
                <a:srgbClr val="FF6600"/>
              </a:solidFill>
            </a:endParaRPr>
          </a:p>
        </p:txBody>
      </p:sp>
    </p:spTree>
    <p:extLst>
      <p:ext uri="{BB962C8B-B14F-4D97-AF65-F5344CB8AC3E}">
        <p14:creationId xmlns:p14="http://schemas.microsoft.com/office/powerpoint/2010/main" val="3274645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000000"/>
                  </a:outerShdw>
                </a:effectLst>
              </a:rPr>
              <a:t>Methodological approaches</a:t>
            </a:r>
          </a:p>
        </p:txBody>
      </p:sp>
      <p:sp>
        <p:nvSpPr>
          <p:cNvPr id="144387" name="Rectangle 3"/>
          <p:cNvSpPr>
            <a:spLocks noGrp="1" noChangeArrowheads="1"/>
          </p:cNvSpPr>
          <p:nvPr>
            <p:ph type="body" idx="4294967295"/>
          </p:nvPr>
        </p:nvSpPr>
        <p:spPr>
          <a:xfrm>
            <a:off x="228600" y="1828800"/>
            <a:ext cx="8915400" cy="4800600"/>
          </a:xfrm>
        </p:spPr>
        <p:txBody>
          <a:bodyPr/>
          <a:lstStyle/>
          <a:p>
            <a:pPr marL="495300" indent="-495300" eaLnBrk="1" hangingPunct="1">
              <a:defRPr/>
            </a:pPr>
            <a:r>
              <a:rPr lang="en-US" b="1" dirty="0">
                <a:effectLst>
                  <a:outerShdw blurRad="38100" dist="38100" dir="2700000" algn="tl">
                    <a:srgbClr val="000000"/>
                  </a:outerShdw>
                </a:effectLst>
              </a:rPr>
              <a:t>Risk projection method</a:t>
            </a:r>
          </a:p>
          <a:p>
            <a:pPr marL="1200150" lvl="1" indent="-457200" eaLnBrk="1" hangingPunct="1">
              <a:defRPr/>
            </a:pPr>
            <a:r>
              <a:rPr lang="en-US" sz="2100" dirty="0">
                <a:effectLst>
                  <a:outerShdw blurRad="38100" dist="38100" dir="2700000" algn="tl">
                    <a:srgbClr val="000000"/>
                  </a:outerShdw>
                </a:effectLst>
              </a:rPr>
              <a:t>Primarily A-bomb data</a:t>
            </a:r>
          </a:p>
          <a:p>
            <a:pPr marL="1200150" lvl="1" indent="-457200" eaLnBrk="1" hangingPunct="1">
              <a:defRPr/>
            </a:pPr>
            <a:r>
              <a:rPr lang="en-US" sz="2100" dirty="0">
                <a:effectLst>
                  <a:outerShdw blurRad="38100" dist="38100" dir="2700000" algn="tl">
                    <a:srgbClr val="000000"/>
                  </a:outerShdw>
                </a:effectLst>
              </a:rPr>
              <a:t>Risk models from other studies plus doses for particular group of population</a:t>
            </a:r>
          </a:p>
          <a:p>
            <a:pPr marL="1200150" lvl="1" indent="-457200" eaLnBrk="1" hangingPunct="1">
              <a:defRPr/>
            </a:pPr>
            <a:r>
              <a:rPr lang="en-US" sz="2100" b="1" dirty="0">
                <a:solidFill>
                  <a:srgbClr val="FFFF00"/>
                </a:solidFill>
                <a:effectLst>
                  <a:outerShdw blurRad="38100" dist="38100" dir="2700000" algn="tl">
                    <a:srgbClr val="000000"/>
                  </a:outerShdw>
                </a:effectLst>
              </a:rPr>
              <a:t>Advantages:</a:t>
            </a:r>
            <a:r>
              <a:rPr lang="en-US" sz="2100" dirty="0">
                <a:effectLst>
                  <a:outerShdw blurRad="38100" dist="38100" dir="2700000" algn="tl">
                    <a:srgbClr val="000000"/>
                  </a:outerShdw>
                </a:effectLst>
              </a:rPr>
              <a:t> More statistical power and precise confidence intervals</a:t>
            </a:r>
          </a:p>
          <a:p>
            <a:pPr marL="1200150" lvl="1" indent="-457200" eaLnBrk="1" hangingPunct="1">
              <a:defRPr/>
            </a:pPr>
            <a:r>
              <a:rPr lang="en-US" sz="2100" b="1" dirty="0">
                <a:solidFill>
                  <a:srgbClr val="FFFF00"/>
                </a:solidFill>
                <a:effectLst>
                  <a:outerShdw blurRad="38100" dist="38100" dir="2700000" algn="tl">
                    <a:srgbClr val="000000"/>
                  </a:outerShdw>
                </a:effectLst>
              </a:rPr>
              <a:t>Disadvantages:</a:t>
            </a:r>
            <a:r>
              <a:rPr lang="en-US" sz="2100" dirty="0">
                <a:effectLst>
                  <a:outerShdw blurRad="38100" dist="38100" dir="2700000" algn="tl">
                    <a:srgbClr val="000000"/>
                  </a:outerShdw>
                </a:effectLst>
              </a:rPr>
              <a:t> Need for extrapolation</a:t>
            </a:r>
          </a:p>
          <a:p>
            <a:pPr marL="1200150" lvl="1" indent="-457200" eaLnBrk="1" hangingPunct="1">
              <a:defRPr/>
            </a:pPr>
            <a:endParaRPr lang="en-US" sz="1300" b="1" dirty="0">
              <a:effectLst>
                <a:outerShdw blurRad="38100" dist="38100" dir="2700000" algn="tl">
                  <a:srgbClr val="000000"/>
                </a:outerShdw>
              </a:effectLst>
            </a:endParaRPr>
          </a:p>
          <a:p>
            <a:pPr marL="495300" indent="-495300" eaLnBrk="1" hangingPunct="1">
              <a:defRPr/>
            </a:pPr>
            <a:r>
              <a:rPr lang="en-US" b="1" dirty="0">
                <a:effectLst>
                  <a:outerShdw blurRad="38100" dist="38100" dir="2700000" algn="tl">
                    <a:srgbClr val="000000"/>
                  </a:outerShdw>
                </a:effectLst>
              </a:rPr>
              <a:t>Empirical method</a:t>
            </a:r>
          </a:p>
          <a:p>
            <a:pPr marL="1200150" lvl="1" indent="-457200" eaLnBrk="1" hangingPunct="1">
              <a:defRPr/>
            </a:pPr>
            <a:r>
              <a:rPr lang="en-US" sz="2100" dirty="0">
                <a:effectLst>
                  <a:outerShdw blurRad="38100" dist="38100" dir="2700000" algn="tl">
                    <a:srgbClr val="000000"/>
                  </a:outerShdw>
                </a:effectLst>
              </a:rPr>
              <a:t>Direct descriptive and observational studies in affected populations</a:t>
            </a:r>
          </a:p>
          <a:p>
            <a:pPr marL="1200150" lvl="1" indent="-457200" eaLnBrk="1" hangingPunct="1">
              <a:defRPr/>
            </a:pPr>
            <a:r>
              <a:rPr lang="en-US" sz="2100" b="1" dirty="0">
                <a:solidFill>
                  <a:srgbClr val="FFFF00"/>
                </a:solidFill>
                <a:effectLst>
                  <a:outerShdw blurRad="38100" dist="38100" dir="2700000" algn="tl">
                    <a:srgbClr val="000000"/>
                  </a:outerShdw>
                </a:effectLst>
              </a:rPr>
              <a:t>Advantages:</a:t>
            </a:r>
            <a:r>
              <a:rPr lang="en-US" sz="2100" dirty="0">
                <a:effectLst>
                  <a:outerShdw blurRad="38100" dist="38100" dir="2700000" algn="tl">
                    <a:srgbClr val="000000"/>
                  </a:outerShdw>
                </a:effectLst>
              </a:rPr>
              <a:t> No need for extrapolation</a:t>
            </a:r>
          </a:p>
          <a:p>
            <a:pPr marL="1200150" lvl="1" indent="-457200" eaLnBrk="1" hangingPunct="1">
              <a:defRPr/>
            </a:pPr>
            <a:r>
              <a:rPr lang="en-US" sz="2100" b="1" dirty="0">
                <a:solidFill>
                  <a:srgbClr val="FFFF00"/>
                </a:solidFill>
                <a:effectLst>
                  <a:outerShdw blurRad="38100" dist="38100" dir="2700000" algn="tl">
                    <a:srgbClr val="000000"/>
                  </a:outerShdw>
                </a:effectLst>
              </a:rPr>
              <a:t>Disadvantages:</a:t>
            </a:r>
            <a:r>
              <a:rPr lang="en-US" sz="2100" dirty="0">
                <a:effectLst>
                  <a:outerShdw blurRad="38100" dist="38100" dir="2700000" algn="tl">
                    <a:srgbClr val="000000"/>
                  </a:outerShdw>
                </a:effectLst>
              </a:rPr>
              <a:t> Lack of statistical power</a:t>
            </a:r>
          </a:p>
        </p:txBody>
      </p:sp>
    </p:spTree>
    <p:extLst>
      <p:ext uri="{BB962C8B-B14F-4D97-AF65-F5344CB8AC3E}">
        <p14:creationId xmlns:p14="http://schemas.microsoft.com/office/powerpoint/2010/main" val="330294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1600200" y="762000"/>
            <a:ext cx="7162800" cy="533400"/>
          </a:xfrm>
        </p:spPr>
        <p:txBody>
          <a:bodyPr bIns="91440" anchor="b"/>
          <a:lstStyle/>
          <a:p>
            <a:pPr eaLnBrk="1" hangingPunct="1"/>
            <a:r>
              <a:rPr lang="en-US" dirty="0" smtClean="0"/>
              <a:t>Outline</a:t>
            </a:r>
          </a:p>
        </p:txBody>
      </p:sp>
      <p:sp>
        <p:nvSpPr>
          <p:cNvPr id="39938" name="Text Placeholder 2"/>
          <p:cNvSpPr>
            <a:spLocks noGrp="1"/>
          </p:cNvSpPr>
          <p:nvPr>
            <p:ph type="body" idx="4294967295"/>
          </p:nvPr>
        </p:nvSpPr>
        <p:spPr>
          <a:xfrm>
            <a:off x="1600200" y="1295400"/>
            <a:ext cx="7239000" cy="5334000"/>
          </a:xfrm>
        </p:spPr>
        <p:txBody>
          <a:bodyPr/>
          <a:lstStyle/>
          <a:p>
            <a:pPr marL="461963" indent="-461963" eaLnBrk="1" hangingPunct="1">
              <a:spcBef>
                <a:spcPts val="0"/>
              </a:spcBef>
              <a:buSzPct val="50000"/>
              <a:tabLst>
                <a:tab pos="461963" algn="l"/>
              </a:tabLst>
            </a:pPr>
            <a:r>
              <a:rPr lang="en-US" dirty="0" smtClean="0"/>
              <a:t>Ionizing radiation as an IARC Group 1 human carcinogen</a:t>
            </a:r>
          </a:p>
          <a:p>
            <a:pPr marL="461963" indent="-461963" eaLnBrk="1" hangingPunct="1">
              <a:spcBef>
                <a:spcPts val="0"/>
              </a:spcBef>
              <a:buSzPct val="50000"/>
              <a:tabLst>
                <a:tab pos="461963" algn="l"/>
              </a:tabLst>
            </a:pPr>
            <a:r>
              <a:rPr lang="en-US" dirty="0" smtClean="0"/>
              <a:t>Methods for studying radiation-associated risks of cancer: </a:t>
            </a:r>
            <a:r>
              <a:rPr lang="en-US" dirty="0" smtClean="0">
                <a:solidFill>
                  <a:srgbClr val="FF6600"/>
                </a:solidFill>
              </a:rPr>
              <a:t>risk projection</a:t>
            </a:r>
            <a:r>
              <a:rPr lang="en-US" dirty="0" smtClean="0"/>
              <a:t> vs. </a:t>
            </a:r>
            <a:r>
              <a:rPr lang="en-US" dirty="0" smtClean="0">
                <a:solidFill>
                  <a:srgbClr val="FF6600"/>
                </a:solidFill>
              </a:rPr>
              <a:t>empirical studies </a:t>
            </a:r>
            <a:endParaRPr lang="en-US" dirty="0">
              <a:solidFill>
                <a:srgbClr val="FF6600"/>
              </a:solidFill>
            </a:endParaRPr>
          </a:p>
          <a:p>
            <a:pPr marL="461963" indent="-461963" eaLnBrk="1" hangingPunct="1">
              <a:spcBef>
                <a:spcPts val="0"/>
              </a:spcBef>
              <a:buSzPct val="50000"/>
              <a:tabLst>
                <a:tab pos="461963" algn="l"/>
              </a:tabLst>
            </a:pPr>
            <a:r>
              <a:rPr lang="en-US" dirty="0" smtClean="0"/>
              <a:t>Summary of current knowledge on long-term health effects of radiation exposure </a:t>
            </a:r>
          </a:p>
          <a:p>
            <a:pPr marL="862013" lvl="1" indent="-461963" eaLnBrk="1" hangingPunct="1">
              <a:spcBef>
                <a:spcPts val="0"/>
              </a:spcBef>
              <a:buSzPct val="50000"/>
              <a:tabLst>
                <a:tab pos="461963" algn="l"/>
              </a:tabLst>
            </a:pPr>
            <a:r>
              <a:rPr lang="en-US" u="sng" dirty="0" smtClean="0">
                <a:solidFill>
                  <a:srgbClr val="FF6600"/>
                </a:solidFill>
              </a:rPr>
              <a:t>Case Study 1:</a:t>
            </a:r>
            <a:r>
              <a:rPr lang="en-US" dirty="0" smtClean="0"/>
              <a:t> Risks from occupational exposures to ionizing radiation </a:t>
            </a:r>
          </a:p>
          <a:p>
            <a:pPr marL="862013" lvl="1" indent="-461963" eaLnBrk="1" hangingPunct="1">
              <a:spcBef>
                <a:spcPts val="0"/>
              </a:spcBef>
              <a:buSzPct val="50000"/>
              <a:tabLst>
                <a:tab pos="461963" algn="l"/>
              </a:tabLst>
            </a:pPr>
            <a:r>
              <a:rPr lang="en-US" u="sng" dirty="0" smtClean="0">
                <a:solidFill>
                  <a:srgbClr val="FF6600"/>
                </a:solidFill>
              </a:rPr>
              <a:t>Case Study 2:</a:t>
            </a:r>
            <a:r>
              <a:rPr lang="en-US" dirty="0" smtClean="0">
                <a:solidFill>
                  <a:srgbClr val="FF6600"/>
                </a:solidFill>
              </a:rPr>
              <a:t> </a:t>
            </a:r>
            <a:r>
              <a:rPr lang="en-US" dirty="0" smtClean="0"/>
              <a:t>Risks of diagnostic imaging</a:t>
            </a:r>
            <a:endParaRPr lang="en-US" dirty="0"/>
          </a:p>
          <a:p>
            <a:pPr marL="461963" indent="-461963" eaLnBrk="1" hangingPunct="1">
              <a:spcBef>
                <a:spcPts val="0"/>
              </a:spcBef>
              <a:buSzPct val="50000"/>
              <a:tabLst>
                <a:tab pos="461963" algn="l"/>
              </a:tabLst>
            </a:pPr>
            <a:r>
              <a:rPr lang="en-US" dirty="0" smtClean="0"/>
              <a:t>Remaining questions </a:t>
            </a:r>
          </a:p>
          <a:p>
            <a:pPr marL="461963" indent="-461963" eaLnBrk="1" hangingPunct="1">
              <a:spcBef>
                <a:spcPts val="0"/>
              </a:spcBef>
              <a:buSzPct val="50000"/>
              <a:tabLst>
                <a:tab pos="461963" algn="l"/>
              </a:tabLst>
            </a:pPr>
            <a:r>
              <a:rPr lang="en-US" dirty="0"/>
              <a:t>P</a:t>
            </a:r>
            <a:r>
              <a:rPr lang="en-US" dirty="0" smtClean="0"/>
              <a:t>lans for moving forward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1600200" y="762000"/>
            <a:ext cx="7162800" cy="533400"/>
          </a:xfrm>
        </p:spPr>
        <p:txBody>
          <a:bodyPr bIns="91440" anchor="b"/>
          <a:lstStyle/>
          <a:p>
            <a:pPr eaLnBrk="1" hangingPunct="1"/>
            <a:r>
              <a:rPr lang="en-US" dirty="0" smtClean="0"/>
              <a:t>Outline</a:t>
            </a:r>
          </a:p>
        </p:txBody>
      </p:sp>
      <p:sp>
        <p:nvSpPr>
          <p:cNvPr id="39938" name="Text Placeholder 2"/>
          <p:cNvSpPr>
            <a:spLocks noGrp="1"/>
          </p:cNvSpPr>
          <p:nvPr>
            <p:ph type="body" idx="4294967295"/>
          </p:nvPr>
        </p:nvSpPr>
        <p:spPr>
          <a:xfrm>
            <a:off x="1600200" y="1295400"/>
            <a:ext cx="7239000" cy="5334000"/>
          </a:xfrm>
        </p:spPr>
        <p:txBody>
          <a:bodyPr/>
          <a:lstStyle/>
          <a:p>
            <a:pPr marL="461963" indent="-461963" eaLnBrk="1" hangingPunct="1">
              <a:spcBef>
                <a:spcPts val="0"/>
              </a:spcBef>
              <a:buSzPct val="50000"/>
              <a:tabLst>
                <a:tab pos="461963" algn="l"/>
              </a:tabLst>
            </a:pPr>
            <a:endParaRPr lang="en-US" dirty="0">
              <a:solidFill>
                <a:srgbClr val="FF6600"/>
              </a:solidFill>
            </a:endParaRPr>
          </a:p>
          <a:p>
            <a:pPr marL="461963" indent="-461963" eaLnBrk="1" hangingPunct="1">
              <a:spcBef>
                <a:spcPts val="0"/>
              </a:spcBef>
              <a:buSzPct val="50000"/>
              <a:tabLst>
                <a:tab pos="461963" algn="l"/>
              </a:tabLst>
            </a:pPr>
            <a:r>
              <a:rPr lang="en-US" sz="3200" dirty="0" smtClean="0"/>
              <a:t>Summary of current knowledge on long-term health effects of radiation exposure </a:t>
            </a:r>
          </a:p>
          <a:p>
            <a:pPr marL="862013" lvl="1" indent="-461963" eaLnBrk="1" hangingPunct="1">
              <a:spcBef>
                <a:spcPts val="0"/>
              </a:spcBef>
              <a:buSzPct val="50000"/>
              <a:tabLst>
                <a:tab pos="461963" algn="l"/>
              </a:tabLst>
            </a:pPr>
            <a:r>
              <a:rPr lang="en-US" sz="2800" u="sng" dirty="0" smtClean="0">
                <a:solidFill>
                  <a:srgbClr val="FF6600"/>
                </a:solidFill>
              </a:rPr>
              <a:t>Case Study 1:</a:t>
            </a:r>
            <a:r>
              <a:rPr lang="en-US" sz="2800" dirty="0" smtClean="0"/>
              <a:t> </a:t>
            </a:r>
            <a:r>
              <a:rPr lang="en-US" sz="2800" dirty="0"/>
              <a:t>Risks from occupational exposures to ionizing radiation</a:t>
            </a:r>
            <a:r>
              <a:rPr lang="en-US" sz="2800" dirty="0" smtClean="0"/>
              <a:t> </a:t>
            </a:r>
          </a:p>
          <a:p>
            <a:pPr marL="862013" lvl="1" indent="-461963" eaLnBrk="1" hangingPunct="1">
              <a:spcBef>
                <a:spcPts val="0"/>
              </a:spcBef>
              <a:buSzPct val="50000"/>
              <a:tabLst>
                <a:tab pos="461963" algn="l"/>
              </a:tabLst>
            </a:pPr>
            <a:r>
              <a:rPr lang="en-US" sz="2800" u="sng" dirty="0" smtClean="0">
                <a:solidFill>
                  <a:srgbClr val="FF6600"/>
                </a:solidFill>
              </a:rPr>
              <a:t>Case Study 2:</a:t>
            </a:r>
            <a:r>
              <a:rPr lang="en-US" sz="2800" dirty="0" smtClean="0">
                <a:solidFill>
                  <a:srgbClr val="FF6600"/>
                </a:solidFill>
              </a:rPr>
              <a:t> </a:t>
            </a:r>
            <a:r>
              <a:rPr lang="en-US" sz="2800" dirty="0"/>
              <a:t>Risks of diagnostic imaging</a:t>
            </a:r>
          </a:p>
        </p:txBody>
      </p:sp>
    </p:spTree>
    <p:extLst>
      <p:ext uri="{BB962C8B-B14F-4D97-AF65-F5344CB8AC3E}">
        <p14:creationId xmlns:p14="http://schemas.microsoft.com/office/powerpoint/2010/main" val="3274645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dirty="0" smtClean="0"/>
              <a:t>Study of survivors of atomic bombings in Hiroshima, Japan</a:t>
            </a:r>
          </a:p>
        </p:txBody>
      </p:sp>
      <p:sp>
        <p:nvSpPr>
          <p:cNvPr id="30723" name="Rectangle 3"/>
          <p:cNvSpPr>
            <a:spLocks noGrp="1" noChangeArrowheads="1"/>
          </p:cNvSpPr>
          <p:nvPr>
            <p:ph type="body" idx="4294967295"/>
          </p:nvPr>
        </p:nvSpPr>
        <p:spPr>
          <a:xfrm>
            <a:off x="1676400" y="1600200"/>
            <a:ext cx="7315200" cy="4553248"/>
          </a:xfrm>
        </p:spPr>
        <p:txBody>
          <a:bodyPr/>
          <a:lstStyle/>
          <a:p>
            <a:pPr marL="0" indent="0">
              <a:buNone/>
              <a:defRPr/>
            </a:pPr>
            <a:r>
              <a:rPr lang="en-US" sz="2000" dirty="0"/>
              <a:t>Life Span Study (LSS) </a:t>
            </a:r>
            <a:r>
              <a:rPr lang="en-US" sz="1900" dirty="0" smtClean="0"/>
              <a:t>N=86,572 </a:t>
            </a:r>
            <a:endParaRPr lang="en-US" sz="1900" dirty="0"/>
          </a:p>
          <a:p>
            <a:pPr marL="0" indent="0">
              <a:buNone/>
              <a:defRPr/>
            </a:pPr>
            <a:r>
              <a:rPr lang="en-US" sz="1900" dirty="0"/>
              <a:t>Mean dose=0.11 </a:t>
            </a:r>
            <a:r>
              <a:rPr lang="en-US" sz="1900" dirty="0" err="1"/>
              <a:t>Gy</a:t>
            </a:r>
            <a:r>
              <a:rPr lang="en-US" sz="1900" dirty="0"/>
              <a:t>, range 0-3.5 </a:t>
            </a:r>
            <a:r>
              <a:rPr lang="en-US" sz="1900" dirty="0" err="1"/>
              <a:t>Gy</a:t>
            </a:r>
            <a:endParaRPr lang="en-US" sz="1900" dirty="0"/>
          </a:p>
          <a:p>
            <a:pPr>
              <a:spcBef>
                <a:spcPct val="50000"/>
              </a:spcBef>
              <a:defRPr/>
            </a:pPr>
            <a:r>
              <a:rPr lang="en-US" sz="2100" dirty="0" smtClean="0"/>
              <a:t>Immediately after the bombing</a:t>
            </a:r>
            <a:r>
              <a:rPr lang="en-US" sz="2100" baseline="30000" dirty="0" smtClean="0"/>
              <a:t>1</a:t>
            </a:r>
            <a:r>
              <a:rPr lang="en-US" sz="2100" dirty="0" smtClean="0"/>
              <a:t>:</a:t>
            </a:r>
          </a:p>
          <a:p>
            <a:pPr>
              <a:spcBef>
                <a:spcPct val="50000"/>
              </a:spcBef>
              <a:defRPr/>
            </a:pPr>
            <a:r>
              <a:rPr lang="en-US" sz="2100" dirty="0" smtClean="0"/>
              <a:t>20 </a:t>
            </a:r>
            <a:r>
              <a:rPr lang="en-US" sz="2100" dirty="0"/>
              <a:t>years after the bombings:  The only significant consequences were increases in </a:t>
            </a:r>
            <a:r>
              <a:rPr lang="en-US" sz="2100" dirty="0" smtClean="0"/>
              <a:t>cataracts, leukemia </a:t>
            </a:r>
            <a:r>
              <a:rPr lang="en-US" sz="2100" dirty="0"/>
              <a:t>and thyroid </a:t>
            </a:r>
            <a:r>
              <a:rPr lang="en-US" sz="2100" dirty="0" smtClean="0"/>
              <a:t>cancer</a:t>
            </a:r>
            <a:endParaRPr lang="en-US" sz="1300" dirty="0"/>
          </a:p>
          <a:p>
            <a:pPr>
              <a:spcBef>
                <a:spcPct val="50000"/>
              </a:spcBef>
              <a:defRPr/>
            </a:pPr>
            <a:r>
              <a:rPr lang="en-US" sz="2100" dirty="0" smtClean="0"/>
              <a:t>30 </a:t>
            </a:r>
            <a:r>
              <a:rPr lang="en-US" sz="2100" dirty="0"/>
              <a:t>years: A significant increase in solid cancers </a:t>
            </a:r>
          </a:p>
          <a:p>
            <a:pPr>
              <a:defRPr/>
            </a:pPr>
            <a:r>
              <a:rPr lang="en-US" sz="2100" dirty="0" smtClean="0"/>
              <a:t>50 years</a:t>
            </a:r>
            <a:r>
              <a:rPr lang="en-US" sz="2100" baseline="30000" dirty="0" smtClean="0"/>
              <a:t>2</a:t>
            </a:r>
            <a:r>
              <a:rPr lang="en-US" sz="2100" dirty="0" smtClean="0"/>
              <a:t>: </a:t>
            </a:r>
          </a:p>
          <a:p>
            <a:pPr marL="971550" lvl="3" indent="-398463">
              <a:spcBef>
                <a:spcPts val="0"/>
              </a:spcBef>
              <a:defRPr/>
            </a:pPr>
            <a:r>
              <a:rPr lang="en-US" sz="1600" dirty="0"/>
              <a:t>An unexpected increase in non-cancer diseases </a:t>
            </a:r>
          </a:p>
          <a:p>
            <a:pPr marL="971550" lvl="3" indent="-398463">
              <a:spcBef>
                <a:spcPts val="0"/>
              </a:spcBef>
              <a:defRPr/>
            </a:pPr>
            <a:r>
              <a:rPr lang="en-US" sz="1600" dirty="0" smtClean="0"/>
              <a:t>Solid </a:t>
            </a:r>
            <a:r>
              <a:rPr lang="en-US" sz="1600" dirty="0"/>
              <a:t>cancers observed over 50 years: </a:t>
            </a:r>
            <a:r>
              <a:rPr lang="en-US" sz="1600" dirty="0" smtClean="0"/>
              <a:t>10,127; due </a:t>
            </a:r>
            <a:r>
              <a:rPr lang="en-US" sz="1600" dirty="0"/>
              <a:t>to </a:t>
            </a:r>
            <a:r>
              <a:rPr lang="en-US" sz="1600" dirty="0" smtClean="0"/>
              <a:t>radiation: </a:t>
            </a:r>
            <a:r>
              <a:rPr lang="en-US" sz="1800" b="1" dirty="0" smtClean="0"/>
              <a:t>479 </a:t>
            </a:r>
            <a:r>
              <a:rPr lang="en-US" sz="1800" b="1" dirty="0"/>
              <a:t>(4.7%)</a:t>
            </a:r>
          </a:p>
          <a:p>
            <a:pPr marL="971550" lvl="3" indent="-398463">
              <a:spcBef>
                <a:spcPts val="0"/>
              </a:spcBef>
              <a:defRPr/>
            </a:pPr>
            <a:r>
              <a:rPr lang="en-US" sz="1600" dirty="0" smtClean="0"/>
              <a:t>Leukemia observed </a:t>
            </a:r>
            <a:r>
              <a:rPr lang="en-US" sz="1600" dirty="0"/>
              <a:t>over 50 years: </a:t>
            </a:r>
            <a:r>
              <a:rPr lang="en-US" sz="1600" dirty="0" smtClean="0"/>
              <a:t>296; </a:t>
            </a:r>
            <a:r>
              <a:rPr lang="en-US" sz="1600" dirty="0"/>
              <a:t>due to radiation: </a:t>
            </a:r>
            <a:r>
              <a:rPr lang="en-US" sz="1800" b="1" dirty="0" smtClean="0"/>
              <a:t>93 (31.4%)</a:t>
            </a:r>
            <a:endParaRPr lang="en-US" sz="1600" b="1" dirty="0"/>
          </a:p>
          <a:p>
            <a:pPr>
              <a:spcBef>
                <a:spcPct val="50000"/>
              </a:spcBef>
              <a:defRPr/>
            </a:pPr>
            <a:r>
              <a:rPr lang="en-US" sz="2100" dirty="0"/>
              <a:t> 65 years: Leukemia and thyroid cancer form only a small fraction of the accepted total radiation-related health </a:t>
            </a:r>
            <a:r>
              <a:rPr lang="en-US" sz="2100" dirty="0" smtClean="0"/>
              <a:t>detriment</a:t>
            </a:r>
          </a:p>
          <a:p>
            <a:pPr lvl="2">
              <a:spcBef>
                <a:spcPct val="50000"/>
              </a:spcBef>
              <a:defRPr/>
            </a:pPr>
            <a:endParaRPr lang="en-US" sz="1500" dirty="0"/>
          </a:p>
          <a:p>
            <a:pPr>
              <a:spcBef>
                <a:spcPct val="50000"/>
              </a:spcBef>
              <a:defRPr/>
            </a:pPr>
            <a:endParaRPr lang="en-US" sz="2100" dirty="0"/>
          </a:p>
          <a:p>
            <a:pPr>
              <a:lnSpc>
                <a:spcPct val="80000"/>
              </a:lnSpc>
              <a:defRPr/>
            </a:pPr>
            <a:endParaRPr lang="en-US" sz="2100" dirty="0"/>
          </a:p>
        </p:txBody>
      </p:sp>
      <p:sp>
        <p:nvSpPr>
          <p:cNvPr id="7" name="TextBox 6"/>
          <p:cNvSpPr txBox="1"/>
          <p:nvPr/>
        </p:nvSpPr>
        <p:spPr>
          <a:xfrm>
            <a:off x="381000" y="6248400"/>
            <a:ext cx="8534400" cy="523220"/>
          </a:xfrm>
          <a:prstGeom prst="rect">
            <a:avLst/>
          </a:prstGeom>
          <a:noFill/>
        </p:spPr>
        <p:txBody>
          <a:bodyPr wrap="square" rtlCol="0">
            <a:spAutoFit/>
          </a:bodyPr>
          <a:lstStyle/>
          <a:p>
            <a:r>
              <a:rPr lang="en-US" sz="1400" b="0" i="1" baseline="30000" dirty="0" smtClean="0">
                <a:latin typeface="Verdana" pitchFamily="34" charset="0"/>
              </a:rPr>
              <a:t>1</a:t>
            </a:r>
            <a:r>
              <a:rPr lang="en-US" sz="1400" b="0" i="1" dirty="0" smtClean="0">
                <a:latin typeface="Verdana" pitchFamily="34" charset="0"/>
              </a:rPr>
              <a:t>Medical </a:t>
            </a:r>
            <a:r>
              <a:rPr lang="en-US" sz="1400" b="0" i="1" dirty="0">
                <a:latin typeface="Verdana" pitchFamily="34" charset="0"/>
              </a:rPr>
              <a:t>Effects of the Atomic Bomb in Japan. Edited by A.W. </a:t>
            </a:r>
            <a:r>
              <a:rPr lang="en-US" sz="1400" b="0" i="1" dirty="0" err="1">
                <a:latin typeface="Verdana" pitchFamily="34" charset="0"/>
              </a:rPr>
              <a:t>Oughterson</a:t>
            </a:r>
            <a:r>
              <a:rPr lang="en-US" sz="1400" b="0" i="1" dirty="0">
                <a:latin typeface="Verdana" pitchFamily="34" charset="0"/>
              </a:rPr>
              <a:t> and S. Warren. New York: McGraw-Hill, </a:t>
            </a:r>
            <a:r>
              <a:rPr lang="en-US" sz="1400" b="0" i="1" dirty="0" smtClean="0">
                <a:latin typeface="Verdana" pitchFamily="34" charset="0"/>
              </a:rPr>
              <a:t>1956. </a:t>
            </a:r>
            <a:r>
              <a:rPr lang="en-US" sz="1400" b="0" i="1" baseline="30000" dirty="0" smtClean="0">
                <a:latin typeface="Verdana" pitchFamily="34" charset="0"/>
              </a:rPr>
              <a:t>2</a:t>
            </a:r>
            <a:r>
              <a:rPr lang="en-US" sz="1400" b="0" i="1" dirty="0" smtClean="0">
                <a:latin typeface="Verdana" pitchFamily="34" charset="0"/>
              </a:rPr>
              <a:t>Preston et al. 2004. </a:t>
            </a:r>
            <a:endParaRPr lang="en-US" sz="1400" b="0" i="1" dirty="0">
              <a:latin typeface="Verdana"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662" y="2838599"/>
            <a:ext cx="65055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964" y="863633"/>
            <a:ext cx="4191000" cy="196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2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2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23">
                                            <p:txEl>
                                              <p:pRg st="8" end="8"/>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723">
                                            <p:txEl>
                                              <p:pRg st="9" end="9"/>
                                            </p:txEl>
                                          </p:spTgt>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304800"/>
          </a:xfrm>
        </p:spPr>
        <p:txBody>
          <a:bodyPr/>
          <a:lstStyle/>
          <a:p>
            <a:r>
              <a:rPr lang="en-US" dirty="0" smtClean="0"/>
              <a:t>A-bomb study: main results</a:t>
            </a:r>
            <a:endParaRPr lang="en-US" dirty="0"/>
          </a:p>
        </p:txBody>
      </p:sp>
      <p:pic>
        <p:nvPicPr>
          <p:cNvPr id="627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382" y="914400"/>
            <a:ext cx="62103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6248400"/>
            <a:ext cx="7634335" cy="307777"/>
          </a:xfrm>
          <a:prstGeom prst="rect">
            <a:avLst/>
          </a:prstGeom>
          <a:noFill/>
        </p:spPr>
        <p:txBody>
          <a:bodyPr wrap="square" rtlCol="0">
            <a:spAutoFit/>
          </a:bodyPr>
          <a:lstStyle/>
          <a:p>
            <a:r>
              <a:rPr lang="en-US" sz="1400" b="0" i="1" dirty="0" smtClean="0">
                <a:latin typeface="Verdana" pitchFamily="34" charset="0"/>
              </a:rPr>
              <a:t>Radiation Effects Research Foundation, 2007. </a:t>
            </a:r>
            <a:endParaRPr lang="en-US" sz="1400" b="0" i="1" dirty="0">
              <a:latin typeface="Verdana" pitchFamily="34" charset="0"/>
            </a:endParaRPr>
          </a:p>
        </p:txBody>
      </p:sp>
      <p:sp>
        <p:nvSpPr>
          <p:cNvPr id="5" name="TextBox 4"/>
          <p:cNvSpPr txBox="1"/>
          <p:nvPr/>
        </p:nvSpPr>
        <p:spPr>
          <a:xfrm>
            <a:off x="1186758" y="4819650"/>
            <a:ext cx="8001000" cy="1200329"/>
          </a:xfrm>
          <a:prstGeom prst="rect">
            <a:avLst/>
          </a:prstGeom>
          <a:noFill/>
        </p:spPr>
        <p:txBody>
          <a:bodyPr wrap="square" rtlCol="0">
            <a:spAutoFit/>
          </a:bodyPr>
          <a:lstStyle/>
          <a:p>
            <a:r>
              <a:rPr lang="en-US" i="1" dirty="0"/>
              <a:t>In Utero </a:t>
            </a:r>
            <a:r>
              <a:rPr lang="en-US" dirty="0"/>
              <a:t>exposures:</a:t>
            </a:r>
          </a:p>
          <a:p>
            <a:pPr marL="800100" lvl="1" indent="-342900">
              <a:buFont typeface="Arial" pitchFamily="34" charset="0"/>
              <a:buChar char="•"/>
            </a:pPr>
            <a:r>
              <a:rPr lang="en-US" dirty="0"/>
              <a:t>a reduction in </a:t>
            </a:r>
            <a:r>
              <a:rPr lang="en-US" dirty="0" smtClean="0"/>
              <a:t>IQ</a:t>
            </a:r>
            <a:endParaRPr lang="en-US" dirty="0"/>
          </a:p>
          <a:p>
            <a:pPr marL="800100" lvl="1" indent="-342900">
              <a:buFont typeface="Arial" pitchFamily="34" charset="0"/>
              <a:buChar char="•"/>
            </a:pPr>
            <a:r>
              <a:rPr lang="en-US" dirty="0"/>
              <a:t>a higher incidence of mental retardation </a:t>
            </a:r>
            <a:r>
              <a:rPr lang="en-US" dirty="0" smtClean="0"/>
              <a:t>in heavily exposed</a:t>
            </a:r>
          </a:p>
          <a:p>
            <a:pPr marL="800100" lvl="1" indent="-342900">
              <a:buFont typeface="Arial" pitchFamily="34" charset="0"/>
              <a:buChar char="•"/>
            </a:pPr>
            <a:r>
              <a:rPr lang="en-US" dirty="0" smtClean="0"/>
              <a:t>some </a:t>
            </a:r>
            <a:r>
              <a:rPr lang="en-US" dirty="0"/>
              <a:t>impairment in the rate of growth and </a:t>
            </a:r>
            <a:r>
              <a:rPr lang="en-US" dirty="0" smtClean="0"/>
              <a:t>development</a:t>
            </a:r>
            <a:endParaRPr lang="en-US" dirty="0"/>
          </a:p>
        </p:txBody>
      </p:sp>
    </p:spTree>
    <p:extLst>
      <p:ext uri="{BB962C8B-B14F-4D97-AF65-F5344CB8AC3E}">
        <p14:creationId xmlns:p14="http://schemas.microsoft.com/office/powerpoint/2010/main" val="4218353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Grp="1" noChangeArrowheads="1"/>
          </p:cNvSpPr>
          <p:nvPr>
            <p:ph type="title" idx="4294967295"/>
          </p:nvPr>
        </p:nvSpPr>
        <p:spPr>
          <a:xfrm>
            <a:off x="1828800" y="228600"/>
            <a:ext cx="6629400" cy="2209800"/>
          </a:xfrm>
        </p:spPr>
        <p:txBody>
          <a:bodyPr/>
          <a:lstStyle/>
          <a:p>
            <a:pPr eaLnBrk="1" hangingPunct="1"/>
            <a:r>
              <a:rPr lang="en-US" dirty="0" smtClean="0"/>
              <a:t>Predicted relative risks</a:t>
            </a:r>
            <a:r>
              <a:rPr lang="en-US" baseline="30000" dirty="0" smtClean="0"/>
              <a:t>1</a:t>
            </a:r>
            <a:r>
              <a:rPr lang="en-US" dirty="0" smtClean="0"/>
              <a:t> for adult male exposed at </a:t>
            </a:r>
            <a:r>
              <a:rPr lang="en-US" dirty="0" smtClean="0">
                <a:solidFill>
                  <a:srgbClr val="0066CC"/>
                </a:solidFill>
              </a:rPr>
              <a:t>low</a:t>
            </a:r>
            <a:r>
              <a:rPr lang="en-US" dirty="0" smtClean="0"/>
              <a:t> dose-rate</a:t>
            </a:r>
            <a:br>
              <a:rPr lang="en-US" dirty="0" smtClean="0"/>
            </a:br>
            <a:r>
              <a:rPr lang="en-US" dirty="0" smtClean="0"/>
              <a:t>ERR/</a:t>
            </a:r>
            <a:r>
              <a:rPr lang="en-US" dirty="0" err="1" smtClean="0"/>
              <a:t>Sv</a:t>
            </a:r>
            <a:r>
              <a:rPr lang="en-US" dirty="0" smtClean="0"/>
              <a:t>=1.8</a:t>
            </a:r>
            <a:br>
              <a:rPr lang="en-US" dirty="0" smtClean="0"/>
            </a:br>
            <a:r>
              <a:rPr lang="en-US" dirty="0" smtClean="0"/>
              <a:t>RR=1+ERR/</a:t>
            </a:r>
            <a:r>
              <a:rPr lang="en-US" dirty="0" err="1" smtClean="0"/>
              <a:t>Sv</a:t>
            </a:r>
            <a:endParaRPr lang="en-US" dirty="0" smtClean="0"/>
          </a:p>
        </p:txBody>
      </p:sp>
      <p:sp>
        <p:nvSpPr>
          <p:cNvPr id="416770" name="Rectangle 3"/>
          <p:cNvSpPr>
            <a:spLocks noGrp="1" noChangeArrowheads="1"/>
          </p:cNvSpPr>
          <p:nvPr>
            <p:ph type="body" idx="4294967295"/>
          </p:nvPr>
        </p:nvSpPr>
        <p:spPr>
          <a:xfrm>
            <a:off x="1676400" y="2667000"/>
            <a:ext cx="6781800" cy="4191000"/>
          </a:xfrm>
        </p:spPr>
        <p:txBody>
          <a:bodyPr/>
          <a:lstStyle/>
          <a:p>
            <a:pPr eaLnBrk="1" hangingPunct="1">
              <a:buClr>
                <a:schemeClr val="tx1"/>
              </a:buClr>
              <a:buFont typeface="Wingdings" pitchFamily="2" charset="2"/>
              <a:buNone/>
            </a:pPr>
            <a:r>
              <a:rPr lang="en-US" b="1" dirty="0" smtClean="0">
                <a:solidFill>
                  <a:srgbClr val="FFFF00"/>
                </a:solidFill>
              </a:rPr>
              <a:t>Dose		Solid cancers	Leukemia</a:t>
            </a:r>
            <a:endParaRPr lang="en-US" b="1" dirty="0" smtClean="0"/>
          </a:p>
          <a:p>
            <a:pPr eaLnBrk="1" hangingPunct="1">
              <a:buClr>
                <a:schemeClr val="tx1"/>
              </a:buClr>
              <a:buFont typeface="Wingdings" pitchFamily="2" charset="2"/>
              <a:buNone/>
            </a:pPr>
            <a:r>
              <a:rPr lang="en-US" b="1" dirty="0" smtClean="0"/>
              <a:t>1 </a:t>
            </a:r>
            <a:r>
              <a:rPr lang="en-US" b="1" dirty="0" err="1" smtClean="0"/>
              <a:t>Sv</a:t>
            </a:r>
            <a:r>
              <a:rPr lang="en-US" b="1" dirty="0" smtClean="0"/>
              <a:t>		1.1			2.8</a:t>
            </a:r>
          </a:p>
          <a:p>
            <a:pPr eaLnBrk="1" hangingPunct="1">
              <a:buClr>
                <a:schemeClr val="tx1"/>
              </a:buClr>
              <a:buFont typeface="Wingdings" pitchFamily="2" charset="2"/>
              <a:buNone/>
            </a:pPr>
            <a:r>
              <a:rPr lang="en-US" b="1" dirty="0" smtClean="0"/>
              <a:t>0.5 </a:t>
            </a:r>
            <a:r>
              <a:rPr lang="en-US" b="1" dirty="0" err="1" smtClean="0"/>
              <a:t>Sv</a:t>
            </a:r>
            <a:r>
              <a:rPr lang="en-US" b="1" dirty="0" smtClean="0"/>
              <a:t>		1.05			1.9</a:t>
            </a:r>
          </a:p>
          <a:p>
            <a:pPr eaLnBrk="1" hangingPunct="1">
              <a:buClr>
                <a:schemeClr val="tx1"/>
              </a:buClr>
              <a:buFont typeface="Wingdings" pitchFamily="2" charset="2"/>
              <a:buNone/>
            </a:pPr>
            <a:r>
              <a:rPr lang="en-US" sz="3000" b="1" dirty="0" smtClean="0">
                <a:solidFill>
                  <a:srgbClr val="FFFF00"/>
                </a:solidFill>
              </a:rPr>
              <a:t>0.2 </a:t>
            </a:r>
            <a:r>
              <a:rPr lang="en-US" sz="3000" b="1" dirty="0" err="1" smtClean="0">
                <a:solidFill>
                  <a:srgbClr val="FFFF00"/>
                </a:solidFill>
              </a:rPr>
              <a:t>Sv</a:t>
            </a:r>
            <a:r>
              <a:rPr lang="en-US" sz="3000" b="1" dirty="0" smtClean="0">
                <a:solidFill>
                  <a:srgbClr val="FFFF00"/>
                </a:solidFill>
              </a:rPr>
              <a:t>	1.02			1.4</a:t>
            </a:r>
          </a:p>
          <a:p>
            <a:pPr eaLnBrk="1" hangingPunct="1">
              <a:buClr>
                <a:schemeClr val="tx1"/>
              </a:buClr>
              <a:buFont typeface="Wingdings" pitchFamily="2" charset="2"/>
              <a:buNone/>
            </a:pPr>
            <a:r>
              <a:rPr lang="en-US" sz="3000" b="1" dirty="0" smtClean="0">
                <a:solidFill>
                  <a:srgbClr val="FFFF00"/>
                </a:solidFill>
              </a:rPr>
              <a:t>0.1 </a:t>
            </a:r>
            <a:r>
              <a:rPr lang="en-US" sz="3000" b="1" dirty="0" err="1" smtClean="0">
                <a:solidFill>
                  <a:srgbClr val="FFFF00"/>
                </a:solidFill>
              </a:rPr>
              <a:t>Sv</a:t>
            </a:r>
            <a:r>
              <a:rPr lang="en-US" sz="3000" b="1" dirty="0" smtClean="0">
                <a:solidFill>
                  <a:srgbClr val="FFFF00"/>
                </a:solidFill>
              </a:rPr>
              <a:t>		1.01			1.2</a:t>
            </a:r>
          </a:p>
          <a:p>
            <a:pPr eaLnBrk="1" hangingPunct="1">
              <a:buClr>
                <a:schemeClr val="tx1"/>
              </a:buClr>
              <a:buFont typeface="Wingdings" pitchFamily="2" charset="2"/>
              <a:buNone/>
            </a:pPr>
            <a:r>
              <a:rPr lang="en-US" b="1" dirty="0" smtClean="0"/>
              <a:t>0.01 </a:t>
            </a:r>
            <a:r>
              <a:rPr lang="en-US" b="1" dirty="0" err="1" smtClean="0"/>
              <a:t>Sv</a:t>
            </a:r>
            <a:r>
              <a:rPr lang="en-US" b="1" dirty="0" smtClean="0"/>
              <a:t>	1.001			1.02</a:t>
            </a:r>
          </a:p>
          <a:p>
            <a:pPr eaLnBrk="1" hangingPunct="1">
              <a:buClr>
                <a:schemeClr val="tx1"/>
              </a:buClr>
              <a:buFont typeface="Wingdings" pitchFamily="2" charset="2"/>
              <a:buNone/>
            </a:pPr>
            <a:endParaRPr lang="en-US" sz="2400" b="1" dirty="0" smtClean="0"/>
          </a:p>
          <a:p>
            <a:pPr eaLnBrk="1" hangingPunct="1">
              <a:buClr>
                <a:schemeClr val="tx1"/>
              </a:buClr>
              <a:buFont typeface="Wingdings" pitchFamily="2" charset="2"/>
              <a:buNone/>
            </a:pPr>
            <a:endParaRPr lang="en-US" dirty="0" smtClean="0"/>
          </a:p>
        </p:txBody>
      </p:sp>
      <p:sp>
        <p:nvSpPr>
          <p:cNvPr id="416771" name="Line 4"/>
          <p:cNvSpPr>
            <a:spLocks noChangeShapeType="1"/>
          </p:cNvSpPr>
          <p:nvPr/>
        </p:nvSpPr>
        <p:spPr bwMode="auto">
          <a:xfrm>
            <a:off x="1752600" y="3124200"/>
            <a:ext cx="6324600" cy="0"/>
          </a:xfrm>
          <a:prstGeom prst="line">
            <a:avLst/>
          </a:prstGeom>
          <a:noFill/>
          <a:ln w="9525">
            <a:solidFill>
              <a:srgbClr val="FFFF00"/>
            </a:solidFill>
            <a:round/>
            <a:headEnd/>
            <a:tailEnd/>
          </a:ln>
        </p:spPr>
        <p:txBody>
          <a:bodyPr/>
          <a:lstStyle/>
          <a:p>
            <a:endParaRPr lang="en-US"/>
          </a:p>
        </p:txBody>
      </p:sp>
      <p:sp>
        <p:nvSpPr>
          <p:cNvPr id="416772" name="Text Box 6"/>
          <p:cNvSpPr txBox="1">
            <a:spLocks noChangeArrowheads="1"/>
          </p:cNvSpPr>
          <p:nvPr/>
        </p:nvSpPr>
        <p:spPr bwMode="auto">
          <a:xfrm>
            <a:off x="838200" y="6248400"/>
            <a:ext cx="1371600" cy="366713"/>
          </a:xfrm>
          <a:prstGeom prst="rect">
            <a:avLst/>
          </a:prstGeom>
          <a:noFill/>
          <a:ln w="9525">
            <a:noFill/>
            <a:miter lim="800000"/>
            <a:headEnd/>
            <a:tailEnd/>
          </a:ln>
        </p:spPr>
        <p:txBody>
          <a:bodyPr>
            <a:spAutoFit/>
          </a:bodyPr>
          <a:lstStyle/>
          <a:p>
            <a:pPr>
              <a:spcBef>
                <a:spcPct val="50000"/>
              </a:spcBef>
            </a:pPr>
            <a:endParaRPr lang="en-US"/>
          </a:p>
        </p:txBody>
      </p:sp>
      <p:sp>
        <p:nvSpPr>
          <p:cNvPr id="416773" name="Text Box 7"/>
          <p:cNvSpPr txBox="1">
            <a:spLocks noChangeArrowheads="1"/>
          </p:cNvSpPr>
          <p:nvPr/>
        </p:nvSpPr>
        <p:spPr bwMode="auto">
          <a:xfrm>
            <a:off x="609600" y="6216650"/>
            <a:ext cx="7696200" cy="304800"/>
          </a:xfrm>
          <a:prstGeom prst="rect">
            <a:avLst/>
          </a:prstGeom>
          <a:noFill/>
          <a:ln w="9525">
            <a:noFill/>
            <a:miter lim="800000"/>
            <a:headEnd/>
            <a:tailEnd/>
          </a:ln>
        </p:spPr>
        <p:txBody>
          <a:bodyPr>
            <a:spAutoFit/>
          </a:bodyPr>
          <a:lstStyle/>
          <a:p>
            <a:pPr>
              <a:spcBef>
                <a:spcPct val="50000"/>
              </a:spcBef>
            </a:pPr>
            <a:r>
              <a:rPr lang="en-US" sz="1400" b="0" i="1" baseline="30000">
                <a:solidFill>
                  <a:schemeClr val="tx1"/>
                </a:solidFill>
                <a:latin typeface="Verdana" pitchFamily="34" charset="0"/>
              </a:rPr>
              <a:t>1 </a:t>
            </a:r>
            <a:r>
              <a:rPr lang="en-US" sz="1400" b="0" i="1">
                <a:solidFill>
                  <a:schemeClr val="tx1"/>
                </a:solidFill>
                <a:latin typeface="Verdana" pitchFamily="34" charset="0"/>
              </a:rPr>
              <a:t>Linear estimates based on A-bomb survivors reduced by a factor (DDREF) of 2.</a:t>
            </a:r>
          </a:p>
        </p:txBody>
      </p:sp>
    </p:spTree>
    <p:extLst>
      <p:ext uri="{BB962C8B-B14F-4D97-AF65-F5344CB8AC3E}">
        <p14:creationId xmlns:p14="http://schemas.microsoft.com/office/powerpoint/2010/main" val="3684211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2434" name="Object 2"/>
          <p:cNvGraphicFramePr>
            <a:graphicFrameLocks noGrp="1" noChangeAspect="1"/>
          </p:cNvGraphicFramePr>
          <p:nvPr>
            <p:ph type="clipArt" sz="half" idx="4294967295"/>
          </p:nvPr>
        </p:nvGraphicFramePr>
        <p:xfrm>
          <a:off x="6958013" y="0"/>
          <a:ext cx="2185987" cy="4114800"/>
        </p:xfrm>
        <a:graphic>
          <a:graphicData uri="http://schemas.openxmlformats.org/presentationml/2006/ole">
            <mc:AlternateContent xmlns:mc="http://schemas.openxmlformats.org/markup-compatibility/2006">
              <mc:Choice xmlns:v="urn:schemas-microsoft-com:vml" Requires="v">
                <p:oleObj spid="_x0000_s402695" name="Photo Editor Photo" r:id="rId4" imgW="1371429" imgH="2580952" progId="">
                  <p:embed/>
                </p:oleObj>
              </mc:Choice>
              <mc:Fallback>
                <p:oleObj name="Photo Editor Photo" r:id="rId4" imgW="1371429" imgH="258095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3" y="0"/>
                        <a:ext cx="218598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5" name="Object 3"/>
          <p:cNvGraphicFramePr>
            <a:graphicFrameLocks noChangeAspect="1"/>
          </p:cNvGraphicFramePr>
          <p:nvPr/>
        </p:nvGraphicFramePr>
        <p:xfrm>
          <a:off x="0" y="0"/>
          <a:ext cx="3098800" cy="3408363"/>
        </p:xfrm>
        <a:graphic>
          <a:graphicData uri="http://schemas.openxmlformats.org/presentationml/2006/ole">
            <mc:AlternateContent xmlns:mc="http://schemas.openxmlformats.org/markup-compatibility/2006">
              <mc:Choice xmlns:v="urn:schemas-microsoft-com:vml" Requires="v">
                <p:oleObj spid="_x0000_s402696" name="Photo Editor Photo" r:id="rId6" imgW="2381582" imgH="2619048" progId="">
                  <p:embed/>
                </p:oleObj>
              </mc:Choice>
              <mc:Fallback>
                <p:oleObj name="Photo Editor Photo" r:id="rId6" imgW="2381582" imgH="2619048"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88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6" name="Object 4"/>
          <p:cNvGraphicFramePr>
            <a:graphicFrameLocks noChangeAspect="1"/>
          </p:cNvGraphicFramePr>
          <p:nvPr/>
        </p:nvGraphicFramePr>
        <p:xfrm>
          <a:off x="5157788" y="3714750"/>
          <a:ext cx="3986212" cy="3143250"/>
        </p:xfrm>
        <a:graphic>
          <a:graphicData uri="http://schemas.openxmlformats.org/presentationml/2006/ole">
            <mc:AlternateContent xmlns:mc="http://schemas.openxmlformats.org/markup-compatibility/2006">
              <mc:Choice xmlns:v="urn:schemas-microsoft-com:vml" Requires="v">
                <p:oleObj spid="_x0000_s402697" name="Photo Editor Photo" r:id="rId8" imgW="2209524" imgH="1743318" progId="">
                  <p:embed/>
                </p:oleObj>
              </mc:Choice>
              <mc:Fallback>
                <p:oleObj name="Photo Editor Photo" r:id="rId8" imgW="2209524" imgH="1743318"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788" y="3714750"/>
                        <a:ext cx="3986212"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2437" name="Object 5"/>
          <p:cNvGraphicFramePr>
            <a:graphicFrameLocks noChangeAspect="1"/>
          </p:cNvGraphicFramePr>
          <p:nvPr/>
        </p:nvGraphicFramePr>
        <p:xfrm>
          <a:off x="0" y="3354388"/>
          <a:ext cx="4570413" cy="3503612"/>
        </p:xfrm>
        <a:graphic>
          <a:graphicData uri="http://schemas.openxmlformats.org/presentationml/2006/ole">
            <mc:AlternateContent xmlns:mc="http://schemas.openxmlformats.org/markup-compatibility/2006">
              <mc:Choice xmlns:v="urn:schemas-microsoft-com:vml" Requires="v">
                <p:oleObj spid="_x0000_s402698" name="Photo Editor Photo" r:id="rId10" imgW="2285714" imgH="1752381" progId="">
                  <p:embed/>
                </p:oleObj>
              </mc:Choice>
              <mc:Fallback>
                <p:oleObj name="Photo Editor Photo" r:id="rId10" imgW="2285714" imgH="1752381"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54388"/>
                        <a:ext cx="4570413"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2438" name="Text Box 6"/>
          <p:cNvSpPr txBox="1">
            <a:spLocks noChangeArrowheads="1"/>
          </p:cNvSpPr>
          <p:nvPr/>
        </p:nvSpPr>
        <p:spPr bwMode="auto">
          <a:xfrm>
            <a:off x="3505200" y="457200"/>
            <a:ext cx="3352800" cy="1077218"/>
          </a:xfrm>
          <a:prstGeom prst="rect">
            <a:avLst/>
          </a:prstGeom>
          <a:noFill/>
          <a:ln w="9525">
            <a:noFill/>
            <a:miter lim="800000"/>
            <a:headEnd/>
            <a:tailEnd/>
          </a:ln>
        </p:spPr>
        <p:txBody>
          <a:bodyPr wrap="square">
            <a:spAutoFit/>
          </a:bodyPr>
          <a:lstStyle/>
          <a:p>
            <a:pPr algn="ctr" eaLnBrk="0" hangingPunct="0"/>
            <a:r>
              <a:rPr lang="en-US" sz="3200" u="sng" dirty="0" smtClean="0">
                <a:solidFill>
                  <a:srgbClr val="FFFF00"/>
                </a:solidFill>
                <a:latin typeface="Garamond" pitchFamily="18" charset="0"/>
              </a:rPr>
              <a:t>Case Study 1:</a:t>
            </a:r>
            <a:r>
              <a:rPr lang="en-US" sz="3200" dirty="0" smtClean="0">
                <a:solidFill>
                  <a:srgbClr val="FFFF00"/>
                </a:solidFill>
                <a:latin typeface="Garamond" pitchFamily="18" charset="0"/>
              </a:rPr>
              <a:t> Nuclear </a:t>
            </a:r>
            <a:r>
              <a:rPr lang="en-US" sz="3200" dirty="0">
                <a:solidFill>
                  <a:srgbClr val="FFFF00"/>
                </a:solidFill>
                <a:latin typeface="Garamond" pitchFamily="18" charset="0"/>
              </a:rPr>
              <a:t>Workers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Grp="1" noChangeArrowheads="1"/>
          </p:cNvSpPr>
          <p:nvPr>
            <p:ph type="title" idx="4294967295"/>
          </p:nvPr>
        </p:nvSpPr>
        <p:spPr>
          <a:xfrm>
            <a:off x="1676400" y="381000"/>
            <a:ext cx="6781800" cy="838200"/>
          </a:xfrm>
        </p:spPr>
        <p:txBody>
          <a:bodyPr/>
          <a:lstStyle/>
          <a:p>
            <a:pPr eaLnBrk="1" hangingPunct="1"/>
            <a:r>
              <a:rPr lang="en-US" smtClean="0"/>
              <a:t>Nuclear Workers</a:t>
            </a:r>
          </a:p>
        </p:txBody>
      </p:sp>
      <p:sp>
        <p:nvSpPr>
          <p:cNvPr id="404482" name="Rectangle 3"/>
          <p:cNvSpPr>
            <a:spLocks noGrp="1" noChangeArrowheads="1"/>
          </p:cNvSpPr>
          <p:nvPr>
            <p:ph type="body" idx="4294967295"/>
          </p:nvPr>
        </p:nvSpPr>
        <p:spPr>
          <a:xfrm>
            <a:off x="1752600" y="1676400"/>
            <a:ext cx="7086600" cy="4953000"/>
          </a:xfrm>
        </p:spPr>
        <p:txBody>
          <a:bodyPr/>
          <a:lstStyle/>
          <a:p>
            <a:pPr eaLnBrk="1" hangingPunct="1">
              <a:buFont typeface="Wingdings" pitchFamily="2" charset="2"/>
              <a:buNone/>
            </a:pPr>
            <a:r>
              <a:rPr lang="en-US" b="1" dirty="0" smtClean="0"/>
              <a:t>Involved in the </a:t>
            </a:r>
          </a:p>
          <a:p>
            <a:pPr eaLnBrk="1" hangingPunct="1"/>
            <a:r>
              <a:rPr lang="en-US" sz="2400" b="1" dirty="0" smtClean="0"/>
              <a:t>production of nuclear power</a:t>
            </a:r>
          </a:p>
          <a:p>
            <a:pPr eaLnBrk="1" hangingPunct="1"/>
            <a:r>
              <a:rPr lang="en-US" sz="2400" b="1" dirty="0" smtClean="0"/>
              <a:t>manufacture of nuclear weapons</a:t>
            </a:r>
          </a:p>
          <a:p>
            <a:pPr eaLnBrk="1" hangingPunct="1"/>
            <a:r>
              <a:rPr lang="en-US" sz="2400" b="1" dirty="0" smtClean="0"/>
              <a:t>enrichment and processing of nuclear fuel</a:t>
            </a:r>
          </a:p>
          <a:p>
            <a:pPr eaLnBrk="1" hangingPunct="1"/>
            <a:r>
              <a:rPr lang="en-US" sz="2400" b="1" dirty="0" smtClean="0"/>
              <a:t>reactor or weapons research</a:t>
            </a:r>
          </a:p>
          <a:p>
            <a:pPr eaLnBrk="1" hangingPunct="1">
              <a:buFont typeface="Wingdings" pitchFamily="2" charset="2"/>
              <a:buNone/>
            </a:pPr>
            <a:endParaRPr lang="en-US" sz="2000" b="1" dirty="0" smtClean="0"/>
          </a:p>
          <a:p>
            <a:pPr marL="0" indent="0" eaLnBrk="1" hangingPunct="1">
              <a:buFont typeface="Wingdings" pitchFamily="2" charset="2"/>
              <a:buNone/>
            </a:pPr>
            <a:r>
              <a:rPr lang="en-US" sz="2000" b="1" dirty="0" smtClean="0"/>
              <a:t>The group does </a:t>
            </a:r>
            <a:r>
              <a:rPr lang="en-US" sz="2000" b="1" u="sng" dirty="0" smtClean="0"/>
              <a:t>not</a:t>
            </a:r>
            <a:r>
              <a:rPr lang="en-US" sz="2000" b="1" dirty="0" smtClean="0"/>
              <a:t> include medical and dental workers or underground miners</a:t>
            </a:r>
            <a:endParaRPr lang="en-US" sz="2400" b="1" dirty="0" smtClean="0"/>
          </a:p>
          <a:p>
            <a:pPr eaLnBrk="1" hangingPunct="1">
              <a:buFont typeface="Wingdings" pitchFamily="2" charset="2"/>
              <a:buNone/>
            </a:pPr>
            <a:endParaRPr lang="en-US" sz="24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2"/>
          <p:cNvSpPr>
            <a:spLocks noGrp="1" noChangeArrowheads="1"/>
          </p:cNvSpPr>
          <p:nvPr>
            <p:ph type="title" idx="4294967295"/>
          </p:nvPr>
        </p:nvSpPr>
        <p:spPr>
          <a:xfrm>
            <a:off x="1676400" y="457200"/>
            <a:ext cx="6858000" cy="990600"/>
          </a:xfrm>
        </p:spPr>
        <p:txBody>
          <a:bodyPr/>
          <a:lstStyle/>
          <a:p>
            <a:pPr eaLnBrk="1" hangingPunct="1"/>
            <a:r>
              <a:rPr lang="en-US" smtClean="0"/>
              <a:t>Why study workers exposed to low doses of external radiation?</a:t>
            </a:r>
          </a:p>
        </p:txBody>
      </p:sp>
      <p:sp>
        <p:nvSpPr>
          <p:cNvPr id="406530" name="Rectangle 3"/>
          <p:cNvSpPr>
            <a:spLocks noGrp="1" noChangeArrowheads="1"/>
          </p:cNvSpPr>
          <p:nvPr>
            <p:ph type="body" idx="4294967295"/>
          </p:nvPr>
        </p:nvSpPr>
        <p:spPr>
          <a:xfrm>
            <a:off x="1676400" y="1828800"/>
            <a:ext cx="7239000" cy="4038600"/>
          </a:xfrm>
        </p:spPr>
        <p:txBody>
          <a:bodyPr/>
          <a:lstStyle/>
          <a:p>
            <a:pPr eaLnBrk="1" hangingPunct="1"/>
            <a:r>
              <a:rPr lang="en-US" sz="2400" b="1" dirty="0" smtClean="0"/>
              <a:t>To verity the </a:t>
            </a:r>
            <a:r>
              <a:rPr lang="en-US" sz="2400" b="1" dirty="0" smtClean="0">
                <a:solidFill>
                  <a:schemeClr val="accent1">
                    <a:lumMod val="60000"/>
                    <a:lumOff val="40000"/>
                  </a:schemeClr>
                </a:solidFill>
              </a:rPr>
              <a:t>accuracy of current risk estimates </a:t>
            </a:r>
            <a:r>
              <a:rPr lang="en-US" sz="2400" b="1" dirty="0" smtClean="0"/>
              <a:t>based on A-bomb survivors and others exposed at high dose-rates        </a:t>
            </a:r>
          </a:p>
          <a:p>
            <a:pPr eaLnBrk="1" hangingPunct="1"/>
            <a:endParaRPr lang="en-US" sz="2400" b="1" dirty="0" smtClean="0"/>
          </a:p>
          <a:p>
            <a:pPr eaLnBrk="1" hangingPunct="1"/>
            <a:r>
              <a:rPr lang="en-US" sz="2400" b="1" dirty="0" smtClean="0"/>
              <a:t>For risk assessment, interest is primarily in </a:t>
            </a:r>
            <a:r>
              <a:rPr lang="en-US" sz="2400" b="1" dirty="0" smtClean="0">
                <a:solidFill>
                  <a:schemeClr val="accent1">
                    <a:lumMod val="60000"/>
                    <a:lumOff val="40000"/>
                  </a:schemeClr>
                </a:solidFill>
              </a:rPr>
              <a:t>low</a:t>
            </a:r>
            <a:r>
              <a:rPr lang="en-US" sz="2400" b="1" dirty="0" smtClean="0"/>
              <a:t> doses and dose-rates</a:t>
            </a:r>
          </a:p>
          <a:p>
            <a:pPr eaLnBrk="1" hangingPunct="1"/>
            <a:endParaRPr lang="en-US" sz="2400" b="1" dirty="0" smtClean="0"/>
          </a:p>
          <a:p>
            <a:pPr eaLnBrk="1" hangingPunct="1"/>
            <a:r>
              <a:rPr lang="en-US" sz="2400" b="1" dirty="0" smtClean="0">
                <a:solidFill>
                  <a:schemeClr val="accent1">
                    <a:lumMod val="60000"/>
                    <a:lumOff val="40000"/>
                  </a:schemeClr>
                </a:solidFill>
              </a:rPr>
              <a:t>Uncertainty</a:t>
            </a:r>
            <a:r>
              <a:rPr lang="en-US" sz="2400" b="1" dirty="0" smtClean="0"/>
              <a:t> in the extrapolation process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ChangeArrowheads="1"/>
          </p:cNvSpPr>
          <p:nvPr/>
        </p:nvSpPr>
        <p:spPr bwMode="auto">
          <a:xfrm>
            <a:off x="1905000" y="228600"/>
            <a:ext cx="6553200" cy="914400"/>
          </a:xfrm>
          <a:prstGeom prst="rect">
            <a:avLst/>
          </a:prstGeom>
          <a:noFill/>
          <a:ln w="9525">
            <a:noFill/>
            <a:miter lim="800000"/>
            <a:headEnd/>
            <a:tailEnd/>
          </a:ln>
        </p:spPr>
        <p:txBody>
          <a:bodyPr anchor="ctr"/>
          <a:lstStyle/>
          <a:p>
            <a:pPr eaLnBrk="0" hangingPunct="0"/>
            <a:r>
              <a:rPr lang="en-US" sz="3200">
                <a:solidFill>
                  <a:srgbClr val="FFFF00"/>
                </a:solidFill>
                <a:latin typeface="Garamond" pitchFamily="18" charset="0"/>
              </a:rPr>
              <a:t>Why study workers?</a:t>
            </a:r>
          </a:p>
        </p:txBody>
      </p:sp>
      <p:sp>
        <p:nvSpPr>
          <p:cNvPr id="408578" name="Rectangle 3"/>
          <p:cNvSpPr>
            <a:spLocks noChangeArrowheads="1"/>
          </p:cNvSpPr>
          <p:nvPr/>
        </p:nvSpPr>
        <p:spPr bwMode="auto">
          <a:xfrm>
            <a:off x="1752600" y="1524000"/>
            <a:ext cx="7162800" cy="49530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a:solidFill>
                  <a:srgbClr val="FFFF99"/>
                </a:solidFill>
                <a:latin typeface="Garamond" pitchFamily="18" charset="0"/>
              </a:rPr>
              <a:t>Exposures deliberately limited as a protection to the worker</a:t>
            </a:r>
          </a:p>
          <a:p>
            <a:pPr marL="342900" indent="-342900" eaLnBrk="0" hangingPunct="0">
              <a:spcBef>
                <a:spcPct val="20000"/>
              </a:spcBef>
              <a:buFontTx/>
              <a:buChar char="•"/>
            </a:pPr>
            <a:r>
              <a:rPr lang="en-US" sz="2800">
                <a:solidFill>
                  <a:srgbClr val="FFFF99"/>
                </a:solidFill>
                <a:latin typeface="Garamond" pitchFamily="18" charset="0"/>
              </a:rPr>
              <a:t>Dose estimates obtained from personal dosimeters worn by workers</a:t>
            </a:r>
          </a:p>
          <a:p>
            <a:pPr marL="342900" indent="-342900" eaLnBrk="0" hangingPunct="0">
              <a:spcBef>
                <a:spcPct val="20000"/>
              </a:spcBef>
              <a:buFontTx/>
              <a:buChar char="•"/>
            </a:pPr>
            <a:r>
              <a:rPr lang="en-US" sz="2800">
                <a:solidFill>
                  <a:srgbClr val="FFFF99"/>
                </a:solidFill>
                <a:latin typeface="Garamond" pitchFamily="18" charset="0"/>
              </a:rPr>
              <a:t>Provide a direct assessment of risks at low doses and dose-rates</a:t>
            </a:r>
          </a:p>
          <a:p>
            <a:pPr marL="342900" indent="-342900" eaLnBrk="0" hangingPunct="0">
              <a:spcBef>
                <a:spcPct val="20000"/>
              </a:spcBef>
              <a:buFontTx/>
              <a:buChar char="•"/>
            </a:pPr>
            <a:r>
              <a:rPr lang="en-US" sz="2800">
                <a:solidFill>
                  <a:srgbClr val="FFFF99"/>
                </a:solidFill>
                <a:latin typeface="Garamond" pitchFamily="18" charset="0"/>
              </a:rPr>
              <a:t>Power limited, but worker studies can detect serious underestimation of risk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p:txBody>
          <a:bodyPr/>
          <a:lstStyle/>
          <a:p>
            <a:pPr eaLnBrk="1" hangingPunct="1">
              <a:defRPr/>
            </a:pPr>
            <a:r>
              <a:rPr lang="en-US">
                <a:effectLst>
                  <a:outerShdw blurRad="38100" dist="38100" dir="2700000" algn="tl">
                    <a:srgbClr val="000000"/>
                  </a:outerShdw>
                </a:effectLst>
              </a:rPr>
              <a:t>Objectives of studies</a:t>
            </a:r>
          </a:p>
        </p:txBody>
      </p:sp>
      <p:sp>
        <p:nvSpPr>
          <p:cNvPr id="257027" name="Rectangle 3"/>
          <p:cNvSpPr>
            <a:spLocks noGrp="1" noChangeArrowheads="1"/>
          </p:cNvSpPr>
          <p:nvPr>
            <p:ph type="body" idx="4294967295"/>
          </p:nvPr>
        </p:nvSpPr>
        <p:spPr>
          <a:xfrm>
            <a:off x="304800" y="1981200"/>
            <a:ext cx="8610600" cy="4572000"/>
          </a:xfrm>
        </p:spPr>
        <p:txBody>
          <a:bodyPr/>
          <a:lstStyle/>
          <a:p>
            <a:pPr eaLnBrk="1" hangingPunct="1">
              <a:lnSpc>
                <a:spcPct val="90000"/>
              </a:lnSpc>
              <a:defRPr/>
            </a:pPr>
            <a:r>
              <a:rPr lang="en-US" sz="2600" b="1">
                <a:effectLst>
                  <a:outerShdw blurRad="38100" dist="38100" dir="2700000" algn="tl">
                    <a:srgbClr val="000000"/>
                  </a:outerShdw>
                </a:effectLst>
              </a:rPr>
              <a:t>Scientific</a:t>
            </a:r>
          </a:p>
          <a:p>
            <a:pPr lvl="1" eaLnBrk="1" hangingPunct="1">
              <a:lnSpc>
                <a:spcPct val="90000"/>
              </a:lnSpc>
              <a:defRPr/>
            </a:pPr>
            <a:r>
              <a:rPr lang="en-US" sz="2100">
                <a:effectLst>
                  <a:outerShdw blurRad="38100" dist="38100" dir="2700000" algn="tl">
                    <a:srgbClr val="000000"/>
                  </a:outerShdw>
                </a:effectLst>
              </a:rPr>
              <a:t>To determine existence and magnitude of any dose-response bw E and D</a:t>
            </a:r>
          </a:p>
          <a:p>
            <a:pPr lvl="1" eaLnBrk="1" hangingPunct="1">
              <a:lnSpc>
                <a:spcPct val="90000"/>
              </a:lnSpc>
              <a:defRPr/>
            </a:pPr>
            <a:r>
              <a:rPr lang="en-US" sz="2100">
                <a:effectLst>
                  <a:outerShdw blurRad="38100" dist="38100" dir="2700000" algn="tl">
                    <a:srgbClr val="000000"/>
                  </a:outerShdw>
                </a:effectLst>
              </a:rPr>
              <a:t>To apply to other similar situations to predict associated risks</a:t>
            </a:r>
          </a:p>
          <a:p>
            <a:pPr lvl="2" eaLnBrk="1" hangingPunct="1">
              <a:lnSpc>
                <a:spcPct val="90000"/>
              </a:lnSpc>
              <a:defRPr/>
            </a:pPr>
            <a:r>
              <a:rPr lang="en-US" sz="2000">
                <a:effectLst>
                  <a:outerShdw blurRad="38100" dist="38100" dir="2700000" algn="tl">
                    <a:srgbClr val="000000"/>
                  </a:outerShdw>
                </a:effectLst>
              </a:rPr>
              <a:t>Caveat: in some studies doses too low and the corresponding estimates too imprecise</a:t>
            </a:r>
          </a:p>
          <a:p>
            <a:pPr lvl="2" eaLnBrk="1" hangingPunct="1">
              <a:lnSpc>
                <a:spcPct val="90000"/>
              </a:lnSpc>
              <a:defRPr/>
            </a:pPr>
            <a:endParaRPr lang="en-US" sz="2000">
              <a:effectLst>
                <a:outerShdw blurRad="38100" dist="38100" dir="2700000" algn="tl">
                  <a:srgbClr val="000000"/>
                </a:outerShdw>
              </a:effectLst>
            </a:endParaRPr>
          </a:p>
          <a:p>
            <a:pPr lvl="2" eaLnBrk="1" hangingPunct="1">
              <a:lnSpc>
                <a:spcPct val="90000"/>
              </a:lnSpc>
              <a:defRPr/>
            </a:pPr>
            <a:endParaRPr lang="en-US" sz="200">
              <a:effectLst>
                <a:outerShdw blurRad="38100" dist="38100" dir="2700000" algn="tl">
                  <a:srgbClr val="000000"/>
                </a:outerShdw>
              </a:effectLst>
            </a:endParaRPr>
          </a:p>
          <a:p>
            <a:pPr eaLnBrk="1" hangingPunct="1">
              <a:lnSpc>
                <a:spcPct val="90000"/>
              </a:lnSpc>
              <a:defRPr/>
            </a:pPr>
            <a:r>
              <a:rPr lang="en-US" sz="2600" b="1">
                <a:effectLst>
                  <a:outerShdw blurRad="38100" dist="38100" dir="2700000" algn="tl">
                    <a:srgbClr val="000000"/>
                  </a:outerShdw>
                </a:effectLst>
              </a:rPr>
              <a:t>Public health</a:t>
            </a:r>
          </a:p>
          <a:p>
            <a:pPr lvl="1" eaLnBrk="1" hangingPunct="1">
              <a:lnSpc>
                <a:spcPct val="90000"/>
              </a:lnSpc>
              <a:defRPr/>
            </a:pPr>
            <a:r>
              <a:rPr lang="en-US" sz="2100">
                <a:effectLst>
                  <a:outerShdw blurRad="38100" dist="38100" dir="2700000" algn="tl">
                    <a:srgbClr val="000000"/>
                  </a:outerShdw>
                </a:effectLst>
              </a:rPr>
              <a:t>To provide information to those affected about their likelihood of any health consequences</a:t>
            </a:r>
          </a:p>
          <a:p>
            <a:pPr lvl="1" eaLnBrk="1" hangingPunct="1">
              <a:lnSpc>
                <a:spcPct val="90000"/>
              </a:lnSpc>
              <a:defRPr/>
            </a:pPr>
            <a:r>
              <a:rPr lang="en-US" sz="2100">
                <a:effectLst>
                  <a:outerShdw blurRad="38100" dist="38100" dir="2700000" algn="tl">
                    <a:srgbClr val="000000"/>
                  </a:outerShdw>
                </a:effectLst>
              </a:rPr>
              <a:t>To gather as much as possible direct information about the consequences</a:t>
            </a:r>
          </a:p>
          <a:p>
            <a:pPr lvl="1" eaLnBrk="1" hangingPunct="1">
              <a:lnSpc>
                <a:spcPct val="90000"/>
              </a:lnSpc>
              <a:defRPr/>
            </a:pPr>
            <a:r>
              <a:rPr lang="en-US" sz="2100">
                <a:effectLst>
                  <a:outerShdw blurRad="38100" dist="38100" dir="2700000" algn="tl">
                    <a:srgbClr val="000000"/>
                  </a:outerShdw>
                </a:effectLst>
              </a:rPr>
              <a:t>To estimate public health expenditures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Rectangle 6"/>
          <p:cNvSpPr>
            <a:spLocks noGrp="1" noChangeArrowheads="1"/>
          </p:cNvSpPr>
          <p:nvPr>
            <p:ph type="title" idx="4294967295"/>
          </p:nvPr>
        </p:nvSpPr>
        <p:spPr>
          <a:xfrm>
            <a:off x="1676400" y="457200"/>
            <a:ext cx="7315200" cy="1828800"/>
          </a:xfrm>
        </p:spPr>
        <p:txBody>
          <a:bodyPr/>
          <a:lstStyle/>
          <a:p>
            <a:pPr eaLnBrk="1" hangingPunct="1">
              <a:defRPr/>
            </a:pPr>
            <a:r>
              <a:rPr lang="en-US" dirty="0" smtClean="0">
                <a:effectLst>
                  <a:outerShdw blurRad="38100" dist="38100" dir="2700000" algn="tl">
                    <a:srgbClr val="000000"/>
                  </a:outerShdw>
                </a:effectLst>
              </a:rPr>
              <a:t>Empirical Evidence</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1600" dirty="0" smtClean="0">
                <a:effectLst>
                  <a:outerShdw blurRad="38100" dist="38100" dir="2700000" algn="tl">
                    <a:srgbClr val="000000"/>
                  </a:outerShdw>
                </a:effectLst>
              </a:rPr>
              <a:t/>
            </a:r>
            <a:br>
              <a:rPr lang="en-US" sz="1600" dirty="0" smtClean="0">
                <a:effectLst>
                  <a:outerShdw blurRad="38100" dist="38100" dir="2700000" algn="tl">
                    <a:srgbClr val="000000"/>
                  </a:outerShdw>
                </a:effectLst>
              </a:rPr>
            </a:br>
            <a:r>
              <a:rPr lang="en-US" sz="2800" dirty="0" smtClean="0">
                <a:solidFill>
                  <a:srgbClr val="FFFF99"/>
                </a:solidFill>
                <a:effectLst>
                  <a:outerShdw blurRad="38100" dist="38100" dir="2700000" algn="tl">
                    <a:srgbClr val="000000"/>
                  </a:outerShdw>
                </a:effectLst>
              </a:rPr>
              <a:t>Effects of </a:t>
            </a:r>
            <a:r>
              <a:rPr lang="en-US" sz="2800" dirty="0" smtClean="0">
                <a:solidFill>
                  <a:srgbClr val="0066CC"/>
                </a:solidFill>
                <a:effectLst>
                  <a:outerShdw blurRad="38100" dist="38100" dir="2700000" algn="tl">
                    <a:srgbClr val="000000"/>
                  </a:outerShdw>
                </a:effectLst>
              </a:rPr>
              <a:t>low</a:t>
            </a:r>
            <a:r>
              <a:rPr lang="en-US" sz="2800" dirty="0" smtClean="0">
                <a:solidFill>
                  <a:srgbClr val="FFFF99"/>
                </a:solidFill>
                <a:effectLst>
                  <a:outerShdw blurRad="38100" dist="38100" dir="2700000" algn="tl">
                    <a:srgbClr val="000000"/>
                  </a:outerShdw>
                </a:effectLst>
              </a:rPr>
              <a:t> doses of radiation delivered at </a:t>
            </a:r>
            <a:r>
              <a:rPr lang="en-US" sz="2800" dirty="0" smtClean="0">
                <a:solidFill>
                  <a:srgbClr val="0066CC"/>
                </a:solidFill>
                <a:effectLst>
                  <a:outerShdw blurRad="38100" dist="38100" dir="2700000" algn="tl">
                    <a:srgbClr val="000000"/>
                  </a:outerShdw>
                </a:effectLst>
              </a:rPr>
              <a:t>low</a:t>
            </a:r>
            <a:r>
              <a:rPr lang="en-US" sz="2800" dirty="0" smtClean="0">
                <a:solidFill>
                  <a:srgbClr val="FFFF99"/>
                </a:solidFill>
                <a:effectLst>
                  <a:outerShdw blurRad="38100" dist="38100" dir="2700000" algn="tl">
                    <a:srgbClr val="000000"/>
                  </a:outerShdw>
                </a:effectLst>
              </a:rPr>
              <a:t> dose-rates on the risk of solid cancer among nuclear workers</a:t>
            </a:r>
          </a:p>
        </p:txBody>
      </p:sp>
      <p:pic>
        <p:nvPicPr>
          <p:cNvPr id="618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95500"/>
            <a:ext cx="8839200" cy="374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07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1600200" y="762000"/>
            <a:ext cx="7162800" cy="533400"/>
          </a:xfrm>
        </p:spPr>
        <p:txBody>
          <a:bodyPr bIns="91440" anchor="b"/>
          <a:lstStyle/>
          <a:p>
            <a:pPr eaLnBrk="1" hangingPunct="1"/>
            <a:r>
              <a:rPr lang="en-US" dirty="0" smtClean="0"/>
              <a:t>Outline</a:t>
            </a:r>
          </a:p>
        </p:txBody>
      </p:sp>
      <p:sp>
        <p:nvSpPr>
          <p:cNvPr id="39938" name="Text Placeholder 2"/>
          <p:cNvSpPr>
            <a:spLocks noGrp="1"/>
          </p:cNvSpPr>
          <p:nvPr>
            <p:ph type="body" idx="4294967295"/>
          </p:nvPr>
        </p:nvSpPr>
        <p:spPr>
          <a:xfrm>
            <a:off x="1600200" y="1295400"/>
            <a:ext cx="7239000" cy="5334000"/>
          </a:xfrm>
        </p:spPr>
        <p:txBody>
          <a:bodyPr/>
          <a:lstStyle/>
          <a:p>
            <a:pPr marL="461963" indent="-461963" eaLnBrk="1" hangingPunct="1">
              <a:spcBef>
                <a:spcPts val="0"/>
              </a:spcBef>
              <a:buSzPct val="50000"/>
              <a:tabLst>
                <a:tab pos="461963" algn="l"/>
              </a:tabLst>
            </a:pPr>
            <a:r>
              <a:rPr lang="en-US" sz="3200" dirty="0" smtClean="0"/>
              <a:t>Ionizing radiation as an IARC Group 1 human carcinogen</a:t>
            </a:r>
          </a:p>
        </p:txBody>
      </p:sp>
    </p:spTree>
    <p:extLst>
      <p:ext uri="{BB962C8B-B14F-4D97-AF65-F5344CB8AC3E}">
        <p14:creationId xmlns:p14="http://schemas.microsoft.com/office/powerpoint/2010/main" val="3274645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Text Box 2"/>
          <p:cNvSpPr txBox="1">
            <a:spLocks noChangeArrowheads="1"/>
          </p:cNvSpPr>
          <p:nvPr/>
        </p:nvSpPr>
        <p:spPr bwMode="auto">
          <a:xfrm>
            <a:off x="1752600" y="381000"/>
            <a:ext cx="5877763" cy="584775"/>
          </a:xfrm>
          <a:prstGeom prst="rect">
            <a:avLst/>
          </a:prstGeom>
          <a:noFill/>
          <a:ln w="9525">
            <a:noFill/>
            <a:miter lim="800000"/>
            <a:headEnd/>
            <a:tailEnd/>
          </a:ln>
        </p:spPr>
        <p:txBody>
          <a:bodyPr wrap="none">
            <a:spAutoFit/>
          </a:bodyPr>
          <a:lstStyle/>
          <a:p>
            <a:r>
              <a:rPr lang="en-US" sz="3200" dirty="0" smtClean="0">
                <a:solidFill>
                  <a:srgbClr val="FFFF00"/>
                </a:solidFill>
                <a:latin typeface="Garamond" pitchFamily="18" charset="0"/>
              </a:rPr>
              <a:t>Limitations of individual studies</a:t>
            </a:r>
            <a:endParaRPr lang="en-US" sz="3200" dirty="0">
              <a:solidFill>
                <a:srgbClr val="FFFF00"/>
              </a:solidFill>
              <a:latin typeface="Garamond" pitchFamily="18" charset="0"/>
            </a:endParaRPr>
          </a:p>
        </p:txBody>
      </p:sp>
      <p:sp>
        <p:nvSpPr>
          <p:cNvPr id="439298" name="Text Box 3"/>
          <p:cNvSpPr txBox="1">
            <a:spLocks noChangeArrowheads="1"/>
          </p:cNvSpPr>
          <p:nvPr/>
        </p:nvSpPr>
        <p:spPr bwMode="auto">
          <a:xfrm>
            <a:off x="1676400" y="1524000"/>
            <a:ext cx="7086600" cy="3378200"/>
          </a:xfrm>
          <a:prstGeom prst="rect">
            <a:avLst/>
          </a:prstGeom>
          <a:noFill/>
          <a:ln w="9525">
            <a:noFill/>
            <a:miter lim="800000"/>
            <a:headEnd/>
            <a:tailEnd/>
          </a:ln>
        </p:spPr>
        <p:txBody>
          <a:bodyPr>
            <a:spAutoFit/>
          </a:bodyPr>
          <a:lstStyle/>
          <a:p>
            <a:pPr marL="517525" lvl="1" indent="-403225">
              <a:spcBef>
                <a:spcPct val="20000"/>
              </a:spcBef>
              <a:buClr>
                <a:schemeClr val="accent1"/>
              </a:buClr>
              <a:buSzPct val="85000"/>
              <a:buFont typeface="Wingdings" pitchFamily="2" charset="2"/>
              <a:buChar char="o"/>
              <a:tabLst>
                <a:tab pos="461963" algn="l"/>
              </a:tabLst>
            </a:pPr>
            <a:r>
              <a:rPr lang="en-US" sz="2400">
                <a:solidFill>
                  <a:srgbClr val="FFFF99"/>
                </a:solidFill>
                <a:latin typeface="Garamond" pitchFamily="18" charset="0"/>
              </a:rPr>
              <a:t>Insufficient power for internal analysis (small number of deaths, small effects)</a:t>
            </a:r>
          </a:p>
          <a:p>
            <a:pPr marL="517525" lvl="1" indent="-403225">
              <a:spcBef>
                <a:spcPct val="20000"/>
              </a:spcBef>
              <a:buClr>
                <a:schemeClr val="accent1"/>
              </a:buClr>
              <a:buSzPct val="85000"/>
              <a:buFont typeface="Wingdings" pitchFamily="2" charset="2"/>
              <a:buChar char="o"/>
              <a:tabLst>
                <a:tab pos="461963" algn="l"/>
              </a:tabLst>
            </a:pPr>
            <a:r>
              <a:rPr lang="en-US" sz="2400">
                <a:solidFill>
                  <a:srgbClr val="FFFF99"/>
                </a:solidFill>
                <a:latin typeface="Garamond" pitchFamily="18" charset="0"/>
              </a:rPr>
              <a:t>No information on lifestyle factors (possible confounders)</a:t>
            </a:r>
          </a:p>
          <a:p>
            <a:pPr marL="517525" lvl="1" indent="-403225">
              <a:spcBef>
                <a:spcPct val="20000"/>
              </a:spcBef>
              <a:buClr>
                <a:schemeClr val="accent1"/>
              </a:buClr>
              <a:buSzPct val="85000"/>
              <a:buFont typeface="Wingdings" pitchFamily="2" charset="2"/>
              <a:buChar char="o"/>
              <a:tabLst>
                <a:tab pos="461963" algn="l"/>
              </a:tabLst>
            </a:pPr>
            <a:r>
              <a:rPr lang="en-US" sz="2400">
                <a:solidFill>
                  <a:srgbClr val="FFFF99"/>
                </a:solidFill>
                <a:latin typeface="Garamond" pitchFamily="18" charset="0"/>
              </a:rPr>
              <a:t>Measurement errors in dosimetry</a:t>
            </a:r>
          </a:p>
          <a:p>
            <a:pPr marL="517525" lvl="1" indent="-403225">
              <a:spcBef>
                <a:spcPct val="20000"/>
              </a:spcBef>
              <a:buClr>
                <a:schemeClr val="accent1"/>
              </a:buClr>
              <a:buSzPct val="85000"/>
              <a:buFont typeface="Wingdings" pitchFamily="2" charset="2"/>
              <a:buChar char="o"/>
              <a:tabLst>
                <a:tab pos="461963" algn="l"/>
              </a:tabLst>
            </a:pPr>
            <a:r>
              <a:rPr lang="en-US" sz="2400">
                <a:solidFill>
                  <a:srgbClr val="FFFF99"/>
                </a:solidFill>
                <a:latin typeface="Garamond" pitchFamily="18" charset="0"/>
              </a:rPr>
              <a:t>Variability in reporting thresholds over time</a:t>
            </a:r>
          </a:p>
          <a:p>
            <a:pPr marL="517525" lvl="1" indent="-403225">
              <a:spcBef>
                <a:spcPct val="20000"/>
              </a:spcBef>
              <a:buClr>
                <a:schemeClr val="accent1"/>
              </a:buClr>
              <a:buSzPct val="85000"/>
              <a:buFont typeface="Wingdings" pitchFamily="2" charset="2"/>
              <a:buChar char="o"/>
              <a:tabLst>
                <a:tab pos="461963" algn="l"/>
              </a:tabLst>
            </a:pPr>
            <a:r>
              <a:rPr lang="en-US" sz="2400">
                <a:solidFill>
                  <a:srgbClr val="FFFF99"/>
                </a:solidFill>
                <a:latin typeface="Garamond" pitchFamily="18" charset="0"/>
              </a:rPr>
              <a:t>Total body doses vs organ doses</a:t>
            </a:r>
          </a:p>
          <a:p>
            <a:pPr marL="517525" lvl="1" indent="-403225">
              <a:spcBef>
                <a:spcPct val="20000"/>
              </a:spcBef>
              <a:buClr>
                <a:schemeClr val="accent1"/>
              </a:buClr>
              <a:buSzPct val="85000"/>
              <a:buFont typeface="Wingdings" pitchFamily="2" charset="2"/>
              <a:buChar char="o"/>
              <a:tabLst>
                <a:tab pos="461963" algn="l"/>
              </a:tabLst>
            </a:pPr>
            <a:r>
              <a:rPr lang="en-US" sz="2400">
                <a:solidFill>
                  <a:srgbClr val="FFFF99"/>
                </a:solidFill>
                <a:latin typeface="Garamond" pitchFamily="18" charset="0"/>
              </a:rPr>
              <a:t>Misclassification of causes of death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8082" name="Object 2"/>
          <p:cNvGraphicFramePr>
            <a:graphicFrameLocks noChangeAspect="1"/>
          </p:cNvGraphicFramePr>
          <p:nvPr/>
        </p:nvGraphicFramePr>
        <p:xfrm>
          <a:off x="1524000" y="1600200"/>
          <a:ext cx="7391400" cy="4092575"/>
        </p:xfrm>
        <a:graphic>
          <a:graphicData uri="http://schemas.openxmlformats.org/presentationml/2006/ole">
            <mc:AlternateContent xmlns:mc="http://schemas.openxmlformats.org/markup-compatibility/2006">
              <mc:Choice xmlns:v="urn:schemas-microsoft-com:vml" Requires="v">
                <p:oleObj spid="_x0000_s558148" r:id="rId4" imgW="5949204" imgH="3294616" progId="">
                  <p:embed/>
                </p:oleObj>
              </mc:Choice>
              <mc:Fallback>
                <p:oleObj r:id="rId4" imgW="5949204" imgH="329461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00200"/>
                        <a:ext cx="7391400" cy="4092575"/>
                      </a:xfrm>
                      <a:prstGeom prst="rect">
                        <a:avLst/>
                      </a:prstGeom>
                      <a:noFill/>
                      <a:ln>
                        <a:noFill/>
                      </a:ln>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9050" cap="sq">
                            <a:solidFill>
                              <a:srgbClr val="000000"/>
                            </a:solidFill>
                            <a:miter lim="800000"/>
                            <a:headEnd/>
                            <a:tailEnd/>
                          </a14:hiddenLine>
                        </a:ext>
                      </a:extLst>
                    </p:spPr>
                  </p:pic>
                </p:oleObj>
              </mc:Fallback>
            </mc:AlternateContent>
          </a:graphicData>
        </a:graphic>
      </p:graphicFrame>
      <p:sp>
        <p:nvSpPr>
          <p:cNvPr id="558083" name="Text Box 7"/>
          <p:cNvSpPr txBox="1">
            <a:spLocks noChangeArrowheads="1"/>
          </p:cNvSpPr>
          <p:nvPr/>
        </p:nvSpPr>
        <p:spPr bwMode="auto">
          <a:xfrm>
            <a:off x="457200" y="6216650"/>
            <a:ext cx="8382000" cy="641350"/>
          </a:xfrm>
          <a:prstGeom prst="rect">
            <a:avLst/>
          </a:prstGeom>
          <a:noFill/>
          <a:ln w="19050" cap="sq" algn="ctr">
            <a:noFill/>
            <a:miter lim="800000"/>
            <a:headEnd/>
            <a:tailEnd/>
          </a:ln>
        </p:spPr>
        <p:txBody>
          <a:bodyPr>
            <a:spAutoFit/>
          </a:bodyPr>
          <a:lstStyle/>
          <a:p>
            <a:r>
              <a:rPr lang="en-US" dirty="0"/>
              <a:t>Occupational Radiation Exposure at Commercial Nuclear Power Reactors and Other Facilities, </a:t>
            </a:r>
            <a:r>
              <a:rPr lang="en-US" dirty="0" smtClean="0"/>
              <a:t>U.S. Nuclear </a:t>
            </a:r>
            <a:r>
              <a:rPr lang="en-US" dirty="0"/>
              <a:t>Regulatory Commission, 2008.</a:t>
            </a:r>
          </a:p>
        </p:txBody>
      </p:sp>
      <p:sp>
        <p:nvSpPr>
          <p:cNvPr id="558084" name="Text Box 8"/>
          <p:cNvSpPr txBox="1">
            <a:spLocks noChangeArrowheads="1"/>
          </p:cNvSpPr>
          <p:nvPr/>
        </p:nvSpPr>
        <p:spPr bwMode="auto">
          <a:xfrm>
            <a:off x="1441450" y="5745163"/>
            <a:ext cx="6711950" cy="366712"/>
          </a:xfrm>
          <a:prstGeom prst="rect">
            <a:avLst/>
          </a:prstGeom>
          <a:noFill/>
          <a:ln w="19050" cap="sq" algn="ctr">
            <a:noFill/>
            <a:miter lim="800000"/>
            <a:headEnd/>
            <a:tailEnd/>
          </a:ln>
        </p:spPr>
        <p:txBody>
          <a:bodyPr>
            <a:spAutoFit/>
          </a:bodyPr>
          <a:lstStyle/>
          <a:p>
            <a:pPr>
              <a:spcBef>
                <a:spcPct val="50000"/>
              </a:spcBef>
            </a:pPr>
            <a:r>
              <a:rPr lang="en-US"/>
              <a:t>5 rem = 50 milliSievert (mSv)</a:t>
            </a:r>
          </a:p>
        </p:txBody>
      </p:sp>
      <p:sp>
        <p:nvSpPr>
          <p:cNvPr id="113670" name="Rectangle 6"/>
          <p:cNvSpPr>
            <a:spLocks noChangeArrowheads="1"/>
          </p:cNvSpPr>
          <p:nvPr/>
        </p:nvSpPr>
        <p:spPr bwMode="auto">
          <a:xfrm>
            <a:off x="1752600" y="457200"/>
            <a:ext cx="7239000" cy="990600"/>
          </a:xfrm>
          <a:prstGeom prst="rect">
            <a:avLst/>
          </a:prstGeom>
          <a:noFill/>
          <a:ln w="9525">
            <a:noFill/>
            <a:miter lim="800000"/>
            <a:headEnd/>
            <a:tailEnd/>
          </a:ln>
        </p:spPr>
        <p:txBody>
          <a:bodyPr anchor="ctr"/>
          <a:lstStyle/>
          <a:p>
            <a:pPr>
              <a:defRPr/>
            </a:pPr>
            <a:r>
              <a:rPr lang="en-US" sz="3200" dirty="0">
                <a:solidFill>
                  <a:srgbClr val="FFFF00"/>
                </a:solidFill>
                <a:effectLst>
                  <a:outerShdw blurRad="38100" dist="38100" dir="2700000" algn="tl">
                    <a:srgbClr val="000000"/>
                  </a:outerShdw>
                </a:effectLst>
                <a:latin typeface="Garamond" pitchFamily="18" charset="0"/>
              </a:rPr>
              <a:t>Empirical Methods</a:t>
            </a:r>
            <a:r>
              <a:rPr lang="en-US" sz="2800" dirty="0">
                <a:solidFill>
                  <a:srgbClr val="FFFF00"/>
                </a:solidFill>
                <a:effectLst>
                  <a:outerShdw blurRad="38100" dist="38100" dir="2700000" algn="tl">
                    <a:srgbClr val="000000"/>
                  </a:outerShdw>
                </a:effectLst>
                <a:latin typeface="Garamond" pitchFamily="18" charset="0"/>
              </a:rPr>
              <a:t/>
            </a:r>
            <a:br>
              <a:rPr lang="en-US" sz="2800" dirty="0">
                <a:solidFill>
                  <a:srgbClr val="FFFF00"/>
                </a:solidFill>
                <a:effectLst>
                  <a:outerShdw blurRad="38100" dist="38100" dir="2700000" algn="tl">
                    <a:srgbClr val="000000"/>
                  </a:outerShdw>
                </a:effectLst>
                <a:latin typeface="Garamond" pitchFamily="18" charset="0"/>
              </a:rPr>
            </a:br>
            <a:r>
              <a:rPr lang="en-US" sz="2600" dirty="0">
                <a:solidFill>
                  <a:srgbClr val="FFFF99"/>
                </a:solidFill>
                <a:effectLst>
                  <a:outerShdw blurRad="38100" dist="38100" dir="2700000" algn="tl">
                    <a:srgbClr val="000000"/>
                  </a:outerShdw>
                </a:effectLst>
                <a:latin typeface="Garamond" pitchFamily="18" charset="0"/>
              </a:rPr>
              <a:t>Low doses of radiation delivered at low dose-rates</a:t>
            </a:r>
            <a:r>
              <a:rPr lang="en-US" sz="2800" dirty="0">
                <a:solidFill>
                  <a:srgbClr val="FFFF00"/>
                </a:solidFill>
                <a:effectLst>
                  <a:outerShdw blurRad="38100" dist="38100" dir="2700000" algn="tl">
                    <a:srgbClr val="000000"/>
                  </a:outerShdw>
                </a:effectLst>
                <a:latin typeface="Garamond" pitchFamily="18" charset="0"/>
              </a:rPr>
              <a:t> </a:t>
            </a:r>
          </a:p>
        </p:txBody>
      </p:sp>
      <p:sp>
        <p:nvSpPr>
          <p:cNvPr id="558086" name="Rectangle 6"/>
          <p:cNvSpPr>
            <a:spLocks noChangeArrowheads="1"/>
          </p:cNvSpPr>
          <p:nvPr/>
        </p:nvSpPr>
        <p:spPr bwMode="auto">
          <a:xfrm>
            <a:off x="4876800" y="4611688"/>
            <a:ext cx="2819400" cy="265112"/>
          </a:xfrm>
          <a:prstGeom prst="rect">
            <a:avLst/>
          </a:prstGeom>
          <a:solidFill>
            <a:srgbClr val="3366FF">
              <a:alpha val="0"/>
            </a:srgbClr>
          </a:solidFill>
          <a:ln w="38100">
            <a:solidFill>
              <a:schemeClr val="accent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2"/>
          <p:cNvSpPr>
            <a:spLocks noGrp="1" noChangeArrowheads="1"/>
          </p:cNvSpPr>
          <p:nvPr>
            <p:ph type="title" idx="4294967295"/>
          </p:nvPr>
        </p:nvSpPr>
        <p:spPr>
          <a:xfrm>
            <a:off x="1828800" y="533400"/>
            <a:ext cx="6858000" cy="914400"/>
          </a:xfrm>
        </p:spPr>
        <p:txBody>
          <a:bodyPr/>
          <a:lstStyle/>
          <a:p>
            <a:pPr eaLnBrk="1" hangingPunct="1"/>
            <a:r>
              <a:rPr lang="en-US" dirty="0" smtClean="0"/>
              <a:t>Estimation of Radiation-Associated Risks of Cancer for Nuclear Workers</a:t>
            </a:r>
          </a:p>
        </p:txBody>
      </p:sp>
      <p:sp>
        <p:nvSpPr>
          <p:cNvPr id="560130" name="Rectangle 3"/>
          <p:cNvSpPr>
            <a:spLocks noGrp="1" noChangeArrowheads="1"/>
          </p:cNvSpPr>
          <p:nvPr>
            <p:ph type="body" idx="4294967295"/>
          </p:nvPr>
        </p:nvSpPr>
        <p:spPr>
          <a:xfrm>
            <a:off x="1676400" y="1676400"/>
            <a:ext cx="7010400" cy="3733800"/>
          </a:xfrm>
        </p:spPr>
        <p:txBody>
          <a:bodyPr/>
          <a:lstStyle/>
          <a:p>
            <a:pPr eaLnBrk="1" hangingPunct="1">
              <a:lnSpc>
                <a:spcPct val="90000"/>
              </a:lnSpc>
            </a:pPr>
            <a:r>
              <a:rPr lang="en-US" sz="2000" b="1" dirty="0" smtClean="0">
                <a:solidFill>
                  <a:srgbClr val="FFFF00"/>
                </a:solidFill>
              </a:rPr>
              <a:t>	</a:t>
            </a:r>
            <a:r>
              <a:rPr lang="en-US" b="1" dirty="0" smtClean="0">
                <a:solidFill>
                  <a:srgbClr val="FFFF00"/>
                </a:solidFill>
              </a:rPr>
              <a:t>Of interest for risk assessment:</a:t>
            </a:r>
          </a:p>
          <a:p>
            <a:pPr eaLnBrk="1" hangingPunct="1">
              <a:lnSpc>
                <a:spcPct val="90000"/>
              </a:lnSpc>
              <a:buFont typeface="Wingdings" pitchFamily="2" charset="2"/>
              <a:buNone/>
            </a:pPr>
            <a:r>
              <a:rPr lang="en-US" sz="2400" b="1" dirty="0" smtClean="0"/>
              <a:t>		0 - 0.1 </a:t>
            </a:r>
            <a:r>
              <a:rPr lang="en-US" sz="2400" b="1" dirty="0" err="1" smtClean="0"/>
              <a:t>Sv</a:t>
            </a:r>
            <a:r>
              <a:rPr lang="en-US" sz="2000" b="1" dirty="0" smtClean="0">
                <a:solidFill>
                  <a:srgbClr val="FFFF00"/>
                </a:solidFill>
              </a:rPr>
              <a:t> </a:t>
            </a:r>
          </a:p>
          <a:p>
            <a:pPr eaLnBrk="1" hangingPunct="1">
              <a:lnSpc>
                <a:spcPct val="90000"/>
              </a:lnSpc>
            </a:pPr>
            <a:r>
              <a:rPr lang="en-US" sz="2400" b="1" dirty="0" smtClean="0">
                <a:solidFill>
                  <a:srgbClr val="FFFF00"/>
                </a:solidFill>
              </a:rPr>
              <a:t>	</a:t>
            </a:r>
            <a:r>
              <a:rPr lang="en-US" b="1" dirty="0" smtClean="0">
                <a:solidFill>
                  <a:srgbClr val="FFFF00"/>
                </a:solidFill>
              </a:rPr>
              <a:t>Current risk estimates based on the A-	bomb study:  </a:t>
            </a:r>
          </a:p>
          <a:p>
            <a:pPr eaLnBrk="1" hangingPunct="1">
              <a:lnSpc>
                <a:spcPct val="90000"/>
              </a:lnSpc>
              <a:buFont typeface="Wingdings" pitchFamily="2" charset="2"/>
              <a:buNone/>
            </a:pPr>
            <a:r>
              <a:rPr lang="en-US" sz="2400" b="1" dirty="0" smtClean="0"/>
              <a:t>		Driven by doses of 0.5+ </a:t>
            </a:r>
            <a:r>
              <a:rPr lang="en-US" sz="2400" b="1" dirty="0" err="1" smtClean="0"/>
              <a:t>Sv</a:t>
            </a:r>
            <a:endParaRPr lang="en-US" sz="2400" b="1" dirty="0" smtClean="0"/>
          </a:p>
          <a:p>
            <a:pPr eaLnBrk="1" hangingPunct="1">
              <a:lnSpc>
                <a:spcPct val="90000"/>
              </a:lnSpc>
            </a:pPr>
            <a:r>
              <a:rPr lang="en-US" sz="2400" b="1" dirty="0" smtClean="0">
                <a:solidFill>
                  <a:srgbClr val="FFFF00"/>
                </a:solidFill>
              </a:rPr>
              <a:t>	</a:t>
            </a:r>
            <a:r>
              <a:rPr lang="en-US" b="1" dirty="0" smtClean="0">
                <a:solidFill>
                  <a:srgbClr val="FFFF00"/>
                </a:solidFill>
              </a:rPr>
              <a:t>Worker-based estimates:</a:t>
            </a:r>
          </a:p>
          <a:p>
            <a:pPr eaLnBrk="1" hangingPunct="1">
              <a:lnSpc>
                <a:spcPct val="90000"/>
              </a:lnSpc>
              <a:buFont typeface="Wingdings" pitchFamily="2" charset="2"/>
              <a:buNone/>
            </a:pPr>
            <a:r>
              <a:rPr lang="en-US" sz="2400" b="1" dirty="0" smtClean="0"/>
              <a:t>		Driven by doses 0.1-0.5 </a:t>
            </a:r>
            <a:r>
              <a:rPr lang="en-US" sz="2400" b="1" dirty="0" err="1" smtClean="0"/>
              <a:t>Sv</a:t>
            </a:r>
            <a:r>
              <a:rPr lang="en-US" sz="2400" b="1" dirty="0" smtClean="0"/>
              <a:t> experienced by 	small number of workers with very 	high 	occupational exposures</a:t>
            </a:r>
            <a:endParaRPr lang="en-US" sz="2400" dirty="0" smtClean="0"/>
          </a:p>
        </p:txBody>
      </p:sp>
      <p:sp>
        <p:nvSpPr>
          <p:cNvPr id="560131" name="Text Box 4"/>
          <p:cNvSpPr txBox="1">
            <a:spLocks noChangeArrowheads="1"/>
          </p:cNvSpPr>
          <p:nvPr/>
        </p:nvSpPr>
        <p:spPr bwMode="auto">
          <a:xfrm>
            <a:off x="838200" y="5486400"/>
            <a:ext cx="8305800" cy="584775"/>
          </a:xfrm>
          <a:prstGeom prst="rect">
            <a:avLst/>
          </a:prstGeom>
          <a:noFill/>
          <a:ln w="9525">
            <a:noFill/>
            <a:miter lim="800000"/>
            <a:headEnd/>
            <a:tailEnd/>
          </a:ln>
        </p:spPr>
        <p:txBody>
          <a:bodyPr wrap="square">
            <a:spAutoFit/>
          </a:bodyPr>
          <a:lstStyle/>
          <a:p>
            <a:pPr>
              <a:spcBef>
                <a:spcPct val="50000"/>
              </a:spcBef>
            </a:pPr>
            <a:r>
              <a:rPr lang="en-US" sz="3200" u="sng" dirty="0">
                <a:solidFill>
                  <a:srgbClr val="FFFF00"/>
                </a:solidFill>
                <a:latin typeface="Garamond" pitchFamily="18" charset="0"/>
              </a:rPr>
              <a:t>QUESTION:</a:t>
            </a:r>
            <a:r>
              <a:rPr lang="en-US" sz="2400" dirty="0">
                <a:solidFill>
                  <a:srgbClr val="FFFF00"/>
                </a:solidFill>
                <a:latin typeface="Garamond" pitchFamily="18" charset="0"/>
              </a:rPr>
              <a:t> </a:t>
            </a:r>
            <a:r>
              <a:rPr lang="en-US" sz="2400" dirty="0" smtClean="0">
                <a:solidFill>
                  <a:srgbClr val="FFFF00"/>
                </a:solidFill>
                <a:latin typeface="Garamond" pitchFamily="18" charset="0"/>
              </a:rPr>
              <a:t> </a:t>
            </a:r>
            <a:r>
              <a:rPr lang="en-US" sz="3200" dirty="0" smtClean="0">
                <a:solidFill>
                  <a:srgbClr val="FFFF00"/>
                </a:solidFill>
                <a:latin typeface="Garamond" pitchFamily="18" charset="0"/>
              </a:rPr>
              <a:t>WHAT </a:t>
            </a:r>
            <a:r>
              <a:rPr lang="en-US" sz="3200" dirty="0">
                <a:solidFill>
                  <a:srgbClr val="FFFF00"/>
                </a:solidFill>
                <a:latin typeface="Garamond" pitchFamily="18" charset="0"/>
              </a:rPr>
              <a:t>COULD BE DONE???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2"/>
          <p:cNvSpPr>
            <a:spLocks noGrp="1" noChangeArrowheads="1"/>
          </p:cNvSpPr>
          <p:nvPr>
            <p:ph type="title"/>
          </p:nvPr>
        </p:nvSpPr>
        <p:spPr>
          <a:xfrm>
            <a:off x="1905000" y="457200"/>
            <a:ext cx="6781800" cy="762000"/>
          </a:xfrm>
        </p:spPr>
        <p:txBody>
          <a:bodyPr/>
          <a:lstStyle/>
          <a:p>
            <a:pPr eaLnBrk="1" hangingPunct="1"/>
            <a:r>
              <a:rPr lang="en-US" u="sng" dirty="0" smtClean="0"/>
              <a:t>ANSWER:</a:t>
            </a:r>
            <a:r>
              <a:rPr lang="en-US" dirty="0" smtClean="0"/>
              <a:t> Pooled Analyses</a:t>
            </a:r>
          </a:p>
        </p:txBody>
      </p:sp>
      <p:sp>
        <p:nvSpPr>
          <p:cNvPr id="562178" name="Rectangle 3"/>
          <p:cNvSpPr>
            <a:spLocks noGrp="1" noChangeArrowheads="1"/>
          </p:cNvSpPr>
          <p:nvPr>
            <p:ph type="body" idx="1"/>
          </p:nvPr>
        </p:nvSpPr>
        <p:spPr>
          <a:xfrm>
            <a:off x="1752600" y="1676400"/>
            <a:ext cx="6705600" cy="4876800"/>
          </a:xfrm>
        </p:spPr>
        <p:txBody>
          <a:bodyPr/>
          <a:lstStyle/>
          <a:p>
            <a:pPr eaLnBrk="1" hangingPunct="1"/>
            <a:r>
              <a:rPr lang="en-US" b="1" smtClean="0"/>
              <a:t>Obtain more precise estimates of risk</a:t>
            </a:r>
          </a:p>
          <a:p>
            <a:pPr eaLnBrk="1" hangingPunct="1"/>
            <a:endParaRPr lang="en-US" b="1" smtClean="0"/>
          </a:p>
          <a:p>
            <a:pPr eaLnBrk="1" hangingPunct="1"/>
            <a:r>
              <a:rPr lang="en-US" b="1" smtClean="0"/>
              <a:t>Opportunity for understanding differences and similarities in studies</a:t>
            </a:r>
          </a:p>
          <a:p>
            <a:pPr lvl="1" eaLnBrk="1" hangingPunct="1"/>
            <a:r>
              <a:rPr lang="en-US" b="1" smtClean="0"/>
              <a:t>Comparable statistical methods</a:t>
            </a:r>
          </a:p>
          <a:p>
            <a:pPr lvl="1" eaLnBrk="1" hangingPunct="1"/>
            <a:r>
              <a:rPr lang="en-US" b="1" smtClean="0"/>
              <a:t>Results in comparable format</a:t>
            </a:r>
          </a:p>
          <a:p>
            <a:pPr eaLnBrk="1" hangingPunct="1"/>
            <a:endParaRPr lang="en-US" b="1" smtClean="0"/>
          </a:p>
          <a:p>
            <a:pPr eaLnBrk="1" hangingPunct="1"/>
            <a:r>
              <a:rPr lang="en-US" b="1" smtClean="0"/>
              <a:t>Best overview or summary of studies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ChangeArrowheads="1"/>
          </p:cNvSpPr>
          <p:nvPr/>
        </p:nvSpPr>
        <p:spPr bwMode="auto">
          <a:xfrm>
            <a:off x="1828800" y="457200"/>
            <a:ext cx="6553200" cy="533400"/>
          </a:xfrm>
          <a:prstGeom prst="rect">
            <a:avLst/>
          </a:prstGeom>
          <a:noFill/>
          <a:ln w="9525">
            <a:noFill/>
            <a:miter lim="800000"/>
            <a:headEnd/>
            <a:tailEnd/>
          </a:ln>
        </p:spPr>
        <p:txBody>
          <a:bodyPr anchor="ctr"/>
          <a:lstStyle/>
          <a:p>
            <a:r>
              <a:rPr lang="en-US" sz="3200" dirty="0" smtClean="0">
                <a:solidFill>
                  <a:srgbClr val="FFFF00"/>
                </a:solidFill>
                <a:latin typeface="Garamond" pitchFamily="18" charset="0"/>
              </a:rPr>
              <a:t>Pooled </a:t>
            </a:r>
            <a:r>
              <a:rPr lang="en-US" sz="3200" dirty="0">
                <a:solidFill>
                  <a:srgbClr val="FFFF00"/>
                </a:solidFill>
                <a:latin typeface="Garamond" pitchFamily="18" charset="0"/>
              </a:rPr>
              <a:t>Studies of Workers </a:t>
            </a:r>
          </a:p>
        </p:txBody>
      </p:sp>
      <p:sp>
        <p:nvSpPr>
          <p:cNvPr id="564226" name="Rectangle 3"/>
          <p:cNvSpPr>
            <a:spLocks noChangeArrowheads="1"/>
          </p:cNvSpPr>
          <p:nvPr/>
        </p:nvSpPr>
        <p:spPr bwMode="auto">
          <a:xfrm>
            <a:off x="228600" y="2057400"/>
            <a:ext cx="8915400" cy="4267200"/>
          </a:xfrm>
          <a:prstGeom prst="rect">
            <a:avLst/>
          </a:prstGeom>
          <a:noFill/>
          <a:ln w="9525">
            <a:noFill/>
            <a:miter lim="800000"/>
            <a:headEnd/>
            <a:tailEnd/>
          </a:ln>
        </p:spPr>
        <p:txBody>
          <a:bodyPr/>
          <a:lstStyle/>
          <a:p>
            <a:pPr marL="742950" lvl="1" indent="-285750">
              <a:spcBef>
                <a:spcPct val="20000"/>
              </a:spcBef>
              <a:buClr>
                <a:schemeClr val="tx1"/>
              </a:buClr>
              <a:buSzPct val="70000"/>
              <a:buFont typeface="Wingdings" pitchFamily="2" charset="2"/>
              <a:buNone/>
            </a:pPr>
            <a:r>
              <a:rPr lang="en-US" sz="2500" dirty="0">
                <a:solidFill>
                  <a:srgbClr val="FFFF00"/>
                </a:solidFill>
                <a:latin typeface="Garamond" pitchFamily="18" charset="0"/>
              </a:rPr>
              <a:t>Population	      		     Country   Publication Dates </a:t>
            </a:r>
            <a:endParaRPr lang="en-US" sz="2100" dirty="0">
              <a:solidFill>
                <a:srgbClr val="FFFF99"/>
              </a:solidFill>
              <a:latin typeface="Garamond" pitchFamily="18" charset="0"/>
            </a:endParaRPr>
          </a:p>
          <a:p>
            <a:pPr marL="742950" lvl="1" indent="-285750">
              <a:spcBef>
                <a:spcPct val="20000"/>
              </a:spcBef>
              <a:buClr>
                <a:schemeClr val="tx1"/>
              </a:buClr>
              <a:buSzPct val="70000"/>
              <a:buFont typeface="Wingdings" pitchFamily="2" charset="2"/>
              <a:buNone/>
            </a:pPr>
            <a:r>
              <a:rPr lang="en-US" sz="2500" dirty="0">
                <a:solidFill>
                  <a:srgbClr val="FFFF99"/>
                </a:solidFill>
                <a:latin typeface="Garamond" pitchFamily="18" charset="0"/>
              </a:rPr>
              <a:t>Hanford/Oak Ridge/Rocky Flats	US	      1989, 1993</a:t>
            </a:r>
          </a:p>
          <a:p>
            <a:pPr marL="742950" lvl="1" indent="-285750">
              <a:spcBef>
                <a:spcPct val="20000"/>
              </a:spcBef>
              <a:buClr>
                <a:schemeClr val="tx1"/>
              </a:buClr>
              <a:buSzPct val="70000"/>
              <a:buFont typeface="Wingdings" pitchFamily="2" charset="2"/>
              <a:buNone/>
            </a:pPr>
            <a:r>
              <a:rPr lang="en-US" sz="2500" dirty="0">
                <a:solidFill>
                  <a:srgbClr val="FFFF99"/>
                </a:solidFill>
                <a:latin typeface="Garamond" pitchFamily="18" charset="0"/>
              </a:rPr>
              <a:t>AEA/AWE/Sellafield	                       UK		1994</a:t>
            </a:r>
          </a:p>
          <a:p>
            <a:pPr marL="742950" lvl="1" indent="-285750">
              <a:spcBef>
                <a:spcPct val="20000"/>
              </a:spcBef>
              <a:buClr>
                <a:schemeClr val="tx1"/>
              </a:buClr>
              <a:buSzPct val="70000"/>
              <a:buFont typeface="Wingdings" pitchFamily="2" charset="2"/>
              <a:buNone/>
            </a:pPr>
            <a:endParaRPr lang="en-US" sz="3300" dirty="0">
              <a:solidFill>
                <a:srgbClr val="FFFF00"/>
              </a:solidFill>
              <a:latin typeface="Garamond" pitchFamily="18" charset="0"/>
            </a:endParaRPr>
          </a:p>
          <a:p>
            <a:pPr marL="742950" lvl="1" indent="-285750">
              <a:spcBef>
                <a:spcPct val="20000"/>
              </a:spcBef>
              <a:buClr>
                <a:schemeClr val="tx1"/>
              </a:buClr>
              <a:buSzPct val="70000"/>
              <a:buFont typeface="Wingdings" pitchFamily="2" charset="2"/>
              <a:buNone/>
            </a:pPr>
            <a:r>
              <a:rPr lang="en-US" sz="2500" dirty="0">
                <a:solidFill>
                  <a:srgbClr val="FFFF00"/>
                </a:solidFill>
                <a:latin typeface="Garamond" pitchFamily="18" charset="0"/>
              </a:rPr>
              <a:t>IARC 3-country     		US/UK/Canada    1994, 1995</a:t>
            </a:r>
          </a:p>
          <a:p>
            <a:pPr marL="742950" lvl="1" indent="-285750">
              <a:spcBef>
                <a:spcPct val="20000"/>
              </a:spcBef>
              <a:buClr>
                <a:schemeClr val="tx1"/>
              </a:buClr>
              <a:buSzPct val="70000"/>
              <a:buFont typeface="Wingdings" pitchFamily="2" charset="2"/>
              <a:buNone/>
            </a:pPr>
            <a:endParaRPr lang="en-US" sz="2500" dirty="0">
              <a:solidFill>
                <a:srgbClr val="FFFF00"/>
              </a:solidFill>
              <a:latin typeface="Garamond" pitchFamily="18" charset="0"/>
            </a:endParaRPr>
          </a:p>
          <a:p>
            <a:pPr marL="742950" lvl="1" indent="-285750">
              <a:spcBef>
                <a:spcPct val="20000"/>
              </a:spcBef>
              <a:buClr>
                <a:schemeClr val="tx1"/>
              </a:buClr>
              <a:buSzPct val="70000"/>
              <a:buFont typeface="Wingdings" pitchFamily="2" charset="2"/>
              <a:buNone/>
            </a:pPr>
            <a:r>
              <a:rPr lang="en-US" sz="2500" dirty="0">
                <a:solidFill>
                  <a:srgbClr val="FFFF00"/>
                </a:solidFill>
                <a:latin typeface="Garamond" pitchFamily="18" charset="0"/>
              </a:rPr>
              <a:t>IARC 15-country						</a:t>
            </a:r>
            <a:r>
              <a:rPr lang="en-US" sz="2500" dirty="0" smtClean="0">
                <a:solidFill>
                  <a:srgbClr val="FFFF00"/>
                </a:solidFill>
                <a:latin typeface="Garamond" pitchFamily="18" charset="0"/>
              </a:rPr>
              <a:t>2007	</a:t>
            </a:r>
          </a:p>
          <a:p>
            <a:pPr marL="742950" lvl="1" indent="-285750">
              <a:spcBef>
                <a:spcPct val="20000"/>
              </a:spcBef>
              <a:buClr>
                <a:schemeClr val="tx1"/>
              </a:buClr>
              <a:buSzPct val="70000"/>
              <a:buFont typeface="Wingdings" pitchFamily="2" charset="2"/>
              <a:buNone/>
            </a:pPr>
            <a:r>
              <a:rPr lang="en-US" sz="2500" dirty="0" smtClean="0">
                <a:solidFill>
                  <a:srgbClr val="FFFF00"/>
                </a:solidFill>
                <a:latin typeface="Garamond" pitchFamily="18" charset="0"/>
              </a:rPr>
              <a:t>INWORKS			US/UK/France	2018</a:t>
            </a:r>
            <a:endParaRPr lang="en-US" sz="2500" dirty="0">
              <a:solidFill>
                <a:srgbClr val="FFFF00"/>
              </a:solidFill>
              <a:latin typeface="Garamond" pitchFamily="18" charset="0"/>
            </a:endParaRPr>
          </a:p>
          <a:p>
            <a:pPr marL="742950" lvl="1" indent="-285750">
              <a:spcBef>
                <a:spcPct val="20000"/>
              </a:spcBef>
              <a:buClr>
                <a:schemeClr val="tx1"/>
              </a:buClr>
              <a:buSzPct val="70000"/>
              <a:buFont typeface="Wingdings" pitchFamily="2" charset="2"/>
              <a:buNone/>
            </a:pPr>
            <a:r>
              <a:rPr lang="en-US" sz="2500" dirty="0">
                <a:solidFill>
                  <a:srgbClr val="FFFF00"/>
                </a:solidFill>
                <a:latin typeface="Garamond" pitchFamily="18" charset="0"/>
              </a:rPr>
              <a:t>                                      </a:t>
            </a:r>
          </a:p>
        </p:txBody>
      </p:sp>
      <p:sp>
        <p:nvSpPr>
          <p:cNvPr id="564227" name="Line 4"/>
          <p:cNvSpPr>
            <a:spLocks noChangeShapeType="1"/>
          </p:cNvSpPr>
          <p:nvPr/>
        </p:nvSpPr>
        <p:spPr bwMode="auto">
          <a:xfrm>
            <a:off x="685800" y="2514600"/>
            <a:ext cx="8305800" cy="0"/>
          </a:xfrm>
          <a:prstGeom prst="line">
            <a:avLst/>
          </a:prstGeom>
          <a:noFill/>
          <a:ln w="9525">
            <a:solidFill>
              <a:srgbClr val="FF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2"/>
          <p:cNvSpPr>
            <a:spLocks noChangeArrowheads="1"/>
          </p:cNvSpPr>
          <p:nvPr/>
        </p:nvSpPr>
        <p:spPr bwMode="auto">
          <a:xfrm>
            <a:off x="1817427" y="457200"/>
            <a:ext cx="7239000" cy="1524000"/>
          </a:xfrm>
          <a:prstGeom prst="rect">
            <a:avLst/>
          </a:prstGeom>
          <a:noFill/>
          <a:ln w="9525">
            <a:noFill/>
            <a:miter lim="800000"/>
            <a:headEnd/>
            <a:tailEnd/>
          </a:ln>
        </p:spPr>
        <p:txBody>
          <a:bodyPr anchor="ctr"/>
          <a:lstStyle/>
          <a:p>
            <a:pPr eaLnBrk="0" hangingPunct="0"/>
            <a:r>
              <a:rPr lang="en-US" sz="3200" dirty="0">
                <a:solidFill>
                  <a:srgbClr val="FFFF00"/>
                </a:solidFill>
              </a:rPr>
              <a:t>15-Country study of cancer risk among radiation workers in the nuclear </a:t>
            </a:r>
            <a:r>
              <a:rPr lang="en-US" sz="3200" dirty="0" smtClean="0">
                <a:solidFill>
                  <a:srgbClr val="FFFF00"/>
                </a:solidFill>
              </a:rPr>
              <a:t>industry</a:t>
            </a:r>
            <a:r>
              <a:rPr lang="en-US" sz="3200" baseline="30000" dirty="0" smtClean="0">
                <a:solidFill>
                  <a:srgbClr val="FFFF00"/>
                </a:solidFill>
                <a:latin typeface="Garamond" pitchFamily="18" charset="0"/>
              </a:rPr>
              <a:t>1, 2</a:t>
            </a:r>
            <a:endParaRPr lang="en-US" sz="3200" dirty="0">
              <a:solidFill>
                <a:srgbClr val="FFFF00"/>
              </a:solidFill>
              <a:latin typeface="Garamond" pitchFamily="18" charset="0"/>
            </a:endParaRPr>
          </a:p>
        </p:txBody>
      </p:sp>
      <p:sp>
        <p:nvSpPr>
          <p:cNvPr id="568322" name="Rectangle 3"/>
          <p:cNvSpPr>
            <a:spLocks noChangeArrowheads="1"/>
          </p:cNvSpPr>
          <p:nvPr/>
        </p:nvSpPr>
        <p:spPr bwMode="auto">
          <a:xfrm>
            <a:off x="1828800" y="1981200"/>
            <a:ext cx="6934200" cy="4648200"/>
          </a:xfrm>
          <a:prstGeom prst="rect">
            <a:avLst/>
          </a:prstGeom>
          <a:noFill/>
          <a:ln w="9525">
            <a:noFill/>
            <a:miter lim="800000"/>
            <a:headEnd/>
            <a:tailEnd/>
          </a:ln>
        </p:spPr>
        <p:txBody>
          <a:bodyPr/>
          <a:lstStyle/>
          <a:p>
            <a:pPr marL="342900" indent="-342900" eaLnBrk="0" hangingPunct="0">
              <a:spcBef>
                <a:spcPct val="20000"/>
              </a:spcBef>
            </a:pPr>
            <a:r>
              <a:rPr lang="en-US" sz="2400" dirty="0">
                <a:solidFill>
                  <a:srgbClr val="FFFF99"/>
                </a:solidFill>
                <a:latin typeface="Garamond" pitchFamily="18" charset="0"/>
              </a:rPr>
              <a:t>Australia 	  	Lithuania</a:t>
            </a:r>
          </a:p>
          <a:p>
            <a:pPr marL="342900" indent="-342900" eaLnBrk="0" hangingPunct="0">
              <a:spcBef>
                <a:spcPct val="20000"/>
              </a:spcBef>
            </a:pPr>
            <a:r>
              <a:rPr lang="en-US" sz="2400" dirty="0">
                <a:solidFill>
                  <a:srgbClr val="FFFF99"/>
                </a:solidFill>
                <a:latin typeface="Garamond" pitchFamily="18" charset="0"/>
              </a:rPr>
              <a:t>Belgium		Slovakia</a:t>
            </a:r>
          </a:p>
          <a:p>
            <a:pPr marL="342900" indent="-342900" eaLnBrk="0" hangingPunct="0">
              <a:spcBef>
                <a:spcPct val="20000"/>
              </a:spcBef>
            </a:pPr>
            <a:r>
              <a:rPr lang="en-US" sz="2400" dirty="0">
                <a:solidFill>
                  <a:srgbClr val="FFFF99"/>
                </a:solidFill>
                <a:latin typeface="Garamond" pitchFamily="18" charset="0"/>
              </a:rPr>
              <a:t>Canada  		Spain</a:t>
            </a:r>
          </a:p>
          <a:p>
            <a:pPr marL="342900" indent="-342900" eaLnBrk="0" hangingPunct="0">
              <a:spcBef>
                <a:spcPct val="20000"/>
              </a:spcBef>
            </a:pPr>
            <a:r>
              <a:rPr lang="en-US" sz="2400" dirty="0">
                <a:solidFill>
                  <a:srgbClr val="FFFF99"/>
                </a:solidFill>
                <a:latin typeface="Garamond" pitchFamily="18" charset="0"/>
              </a:rPr>
              <a:t>Finland		Sweden</a:t>
            </a:r>
          </a:p>
          <a:p>
            <a:pPr marL="342900" indent="-342900" eaLnBrk="0" hangingPunct="0">
              <a:spcBef>
                <a:spcPct val="20000"/>
              </a:spcBef>
            </a:pPr>
            <a:r>
              <a:rPr lang="en-US" sz="2400" dirty="0">
                <a:solidFill>
                  <a:srgbClr val="FFFF99"/>
                </a:solidFill>
                <a:latin typeface="Garamond" pitchFamily="18" charset="0"/>
              </a:rPr>
              <a:t>France			Switzerland</a:t>
            </a:r>
          </a:p>
          <a:p>
            <a:pPr marL="342900" indent="-342900" eaLnBrk="0" hangingPunct="0">
              <a:spcBef>
                <a:spcPct val="20000"/>
              </a:spcBef>
            </a:pPr>
            <a:r>
              <a:rPr lang="en-US" sz="2400" dirty="0">
                <a:solidFill>
                  <a:srgbClr val="FFFF99"/>
                </a:solidFill>
                <a:latin typeface="Garamond" pitchFamily="18" charset="0"/>
              </a:rPr>
              <a:t>Hungary	          	UK</a:t>
            </a:r>
          </a:p>
          <a:p>
            <a:pPr marL="342900" indent="-342900" eaLnBrk="0" hangingPunct="0">
              <a:spcBef>
                <a:spcPct val="20000"/>
              </a:spcBef>
            </a:pPr>
            <a:r>
              <a:rPr lang="en-US" sz="2400" dirty="0">
                <a:solidFill>
                  <a:srgbClr val="FFFF99"/>
                </a:solidFill>
                <a:latin typeface="Garamond" pitchFamily="18" charset="0"/>
              </a:rPr>
              <a:t>Japan			US (included Hanford, Idaho,</a:t>
            </a:r>
          </a:p>
          <a:p>
            <a:pPr marL="342900" indent="-342900" eaLnBrk="0" hangingPunct="0">
              <a:spcBef>
                <a:spcPct val="20000"/>
              </a:spcBef>
            </a:pPr>
            <a:r>
              <a:rPr lang="en-US" sz="2400" dirty="0">
                <a:solidFill>
                  <a:srgbClr val="FFFF99"/>
                </a:solidFill>
                <a:latin typeface="Garamond" pitchFamily="18" charset="0"/>
              </a:rPr>
              <a:t>Korea			Oak Ridge and 15 nuclear</a:t>
            </a:r>
          </a:p>
          <a:p>
            <a:pPr marL="342900" indent="-342900" eaLnBrk="0" hangingPunct="0">
              <a:spcBef>
                <a:spcPct val="20000"/>
              </a:spcBef>
            </a:pPr>
            <a:r>
              <a:rPr lang="en-US" sz="2400" dirty="0">
                <a:solidFill>
                  <a:srgbClr val="FFFF99"/>
                </a:solidFill>
                <a:latin typeface="Garamond" pitchFamily="18" charset="0"/>
              </a:rPr>
              <a:t>				power facilities)	              	 </a:t>
            </a:r>
          </a:p>
        </p:txBody>
      </p:sp>
      <p:sp>
        <p:nvSpPr>
          <p:cNvPr id="568323" name="Text Box 8"/>
          <p:cNvSpPr txBox="1">
            <a:spLocks noChangeArrowheads="1"/>
          </p:cNvSpPr>
          <p:nvPr/>
        </p:nvSpPr>
        <p:spPr bwMode="auto">
          <a:xfrm>
            <a:off x="1447800" y="6248400"/>
            <a:ext cx="6096000" cy="630942"/>
          </a:xfrm>
          <a:prstGeom prst="rect">
            <a:avLst/>
          </a:prstGeom>
          <a:noFill/>
          <a:ln w="9525">
            <a:noFill/>
            <a:miter lim="800000"/>
            <a:headEnd/>
            <a:tailEnd/>
          </a:ln>
        </p:spPr>
        <p:txBody>
          <a:bodyPr>
            <a:spAutoFit/>
          </a:bodyPr>
          <a:lstStyle/>
          <a:p>
            <a:pPr>
              <a:spcBef>
                <a:spcPct val="50000"/>
              </a:spcBef>
            </a:pPr>
            <a:r>
              <a:rPr lang="en-US" sz="1400" b="0" i="1" baseline="30000" dirty="0">
                <a:latin typeface="Verdana" pitchFamily="34" charset="0"/>
              </a:rPr>
              <a:t>1</a:t>
            </a:r>
            <a:r>
              <a:rPr lang="en-US" sz="1400" b="0" i="1" dirty="0">
                <a:latin typeface="Verdana" pitchFamily="34" charset="0"/>
              </a:rPr>
              <a:t>Based on 19 cohorts from 15 countries</a:t>
            </a:r>
            <a:r>
              <a:rPr lang="en-US" sz="1400" b="0" i="1" dirty="0" smtClean="0">
                <a:latin typeface="Verdana" pitchFamily="34" charset="0"/>
              </a:rPr>
              <a:t>.</a:t>
            </a:r>
          </a:p>
          <a:p>
            <a:pPr>
              <a:spcBef>
                <a:spcPct val="50000"/>
              </a:spcBef>
            </a:pPr>
            <a:r>
              <a:rPr lang="en-US" sz="1400" b="0" i="1" baseline="30000" dirty="0" smtClean="0">
                <a:solidFill>
                  <a:schemeClr val="tx1"/>
                </a:solidFill>
                <a:latin typeface="Verdana" pitchFamily="34" charset="0"/>
              </a:rPr>
              <a:t>2 </a:t>
            </a:r>
            <a:r>
              <a:rPr lang="en-US" sz="1400" b="0" i="1" dirty="0" err="1" smtClean="0">
                <a:solidFill>
                  <a:schemeClr val="tx1"/>
                </a:solidFill>
                <a:latin typeface="Verdana" pitchFamily="34" charset="0"/>
              </a:rPr>
              <a:t>Cardis</a:t>
            </a:r>
            <a:r>
              <a:rPr lang="en-US" sz="1400" b="0" i="1" dirty="0" smtClean="0">
                <a:solidFill>
                  <a:schemeClr val="tx1"/>
                </a:solidFill>
                <a:latin typeface="Verdana" pitchFamily="34" charset="0"/>
              </a:rPr>
              <a:t> </a:t>
            </a:r>
            <a:r>
              <a:rPr lang="en-US" sz="1400" b="0" i="1" dirty="0">
                <a:solidFill>
                  <a:schemeClr val="tx1"/>
                </a:solidFill>
                <a:latin typeface="Verdana" pitchFamily="34" charset="0"/>
              </a:rPr>
              <a:t>et al. 2005, 2007</a:t>
            </a:r>
            <a:r>
              <a:rPr lang="en-US" sz="1400" b="0" i="1" dirty="0" smtClean="0">
                <a:solidFill>
                  <a:schemeClr val="tx1"/>
                </a:solidFill>
                <a:latin typeface="Verdana" pitchFamily="34" charset="0"/>
              </a:rPr>
              <a:t>.</a:t>
            </a:r>
            <a:endParaRPr lang="en-US" sz="1400" b="0" i="1" dirty="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2"/>
          <p:cNvSpPr>
            <a:spLocks noGrp="1" noChangeArrowheads="1"/>
          </p:cNvSpPr>
          <p:nvPr>
            <p:ph type="title"/>
          </p:nvPr>
        </p:nvSpPr>
        <p:spPr>
          <a:xfrm>
            <a:off x="1625600" y="304800"/>
            <a:ext cx="6451600" cy="1143000"/>
          </a:xfrm>
        </p:spPr>
        <p:txBody>
          <a:bodyPr lIns="92075" tIns="46038" rIns="92075" bIns="46038"/>
          <a:lstStyle/>
          <a:p>
            <a:pPr eaLnBrk="1" hangingPunct="1"/>
            <a:r>
              <a:rPr lang="en-US" sz="3400" smtClean="0"/>
              <a:t>Common core protocol</a:t>
            </a:r>
          </a:p>
        </p:txBody>
      </p:sp>
      <p:sp>
        <p:nvSpPr>
          <p:cNvPr id="570370" name="Rectangle 3"/>
          <p:cNvSpPr>
            <a:spLocks noGrp="1" noChangeArrowheads="1"/>
          </p:cNvSpPr>
          <p:nvPr>
            <p:ph type="body" idx="1"/>
          </p:nvPr>
        </p:nvSpPr>
        <p:spPr>
          <a:xfrm>
            <a:off x="1524000" y="1524000"/>
            <a:ext cx="7162800" cy="4800600"/>
          </a:xfrm>
        </p:spPr>
        <p:txBody>
          <a:bodyPr lIns="92075" tIns="46038" rIns="92075" bIns="46038"/>
          <a:lstStyle/>
          <a:p>
            <a:pPr eaLnBrk="1" hangingPunct="1">
              <a:lnSpc>
                <a:spcPct val="90000"/>
              </a:lnSpc>
            </a:pPr>
            <a:r>
              <a:rPr lang="en-US" sz="1800" dirty="0" smtClean="0"/>
              <a:t>Inclusion of cohorts – </a:t>
            </a:r>
            <a:r>
              <a:rPr lang="en-US" sz="1800" i="1" dirty="0" smtClean="0"/>
              <a:t>a priori criteria</a:t>
            </a:r>
          </a:p>
          <a:p>
            <a:pPr eaLnBrk="1" hangingPunct="1">
              <a:lnSpc>
                <a:spcPct val="90000"/>
              </a:lnSpc>
              <a:spcBef>
                <a:spcPct val="40000"/>
              </a:spcBef>
            </a:pPr>
            <a:r>
              <a:rPr lang="en-US" sz="1800" dirty="0" smtClean="0"/>
              <a:t>Common definition of study population</a:t>
            </a:r>
          </a:p>
          <a:p>
            <a:pPr eaLnBrk="1" hangingPunct="1">
              <a:lnSpc>
                <a:spcPct val="90000"/>
              </a:lnSpc>
              <a:spcBef>
                <a:spcPct val="40000"/>
              </a:spcBef>
            </a:pPr>
            <a:r>
              <a:rPr lang="en-US" sz="1800" dirty="0" smtClean="0"/>
              <a:t>Particular attention paid to identify and adjust for possible biases</a:t>
            </a:r>
          </a:p>
          <a:p>
            <a:pPr lvl="1" eaLnBrk="1" hangingPunct="1">
              <a:lnSpc>
                <a:spcPct val="90000"/>
              </a:lnSpc>
              <a:spcBef>
                <a:spcPct val="10000"/>
              </a:spcBef>
            </a:pPr>
            <a:r>
              <a:rPr lang="en-US" sz="2100" i="1" dirty="0" smtClean="0">
                <a:solidFill>
                  <a:srgbClr val="0000FF"/>
                </a:solidFill>
              </a:rPr>
              <a:t>Selection</a:t>
            </a:r>
          </a:p>
          <a:p>
            <a:pPr lvl="2" eaLnBrk="1" hangingPunct="1">
              <a:lnSpc>
                <a:spcPct val="90000"/>
              </a:lnSpc>
            </a:pPr>
            <a:r>
              <a:rPr lang="en-US" dirty="0" smtClean="0"/>
              <a:t>Initial selection of healthy workers – </a:t>
            </a:r>
            <a:r>
              <a:rPr lang="en-US" i="1" dirty="0" smtClean="0"/>
              <a:t>internal comparisons</a:t>
            </a:r>
          </a:p>
          <a:p>
            <a:pPr lvl="2" eaLnBrk="1" hangingPunct="1">
              <a:lnSpc>
                <a:spcPct val="90000"/>
              </a:lnSpc>
            </a:pPr>
            <a:r>
              <a:rPr lang="en-US" dirty="0" smtClean="0"/>
              <a:t>Long term workers may be selected – </a:t>
            </a:r>
            <a:r>
              <a:rPr lang="en-US" i="1" dirty="0" smtClean="0"/>
              <a:t>careful adjustment</a:t>
            </a:r>
          </a:p>
          <a:p>
            <a:pPr lvl="1" eaLnBrk="1" hangingPunct="1">
              <a:lnSpc>
                <a:spcPct val="90000"/>
              </a:lnSpc>
            </a:pPr>
            <a:r>
              <a:rPr lang="en-US" sz="2100" i="1" dirty="0" smtClean="0">
                <a:solidFill>
                  <a:srgbClr val="0000FF"/>
                </a:solidFill>
              </a:rPr>
              <a:t>Confounding </a:t>
            </a:r>
          </a:p>
          <a:p>
            <a:pPr lvl="2" eaLnBrk="1" hangingPunct="1">
              <a:lnSpc>
                <a:spcPct val="90000"/>
              </a:lnSpc>
              <a:buFont typeface="Wingdings" pitchFamily="2" charset="2"/>
              <a:buNone/>
            </a:pPr>
            <a:r>
              <a:rPr lang="en-US" dirty="0" smtClean="0"/>
              <a:t>… little information can be collected in large-scale cohorts</a:t>
            </a:r>
          </a:p>
          <a:p>
            <a:pPr lvl="2" eaLnBrk="1" hangingPunct="1">
              <a:lnSpc>
                <a:spcPct val="90000"/>
              </a:lnSpc>
            </a:pPr>
            <a:r>
              <a:rPr lang="en-US" i="1" dirty="0" smtClean="0"/>
              <a:t>Age, sex, calendar period, facility, country</a:t>
            </a:r>
          </a:p>
          <a:p>
            <a:pPr lvl="2" eaLnBrk="1" hangingPunct="1">
              <a:lnSpc>
                <a:spcPct val="90000"/>
              </a:lnSpc>
            </a:pPr>
            <a:r>
              <a:rPr lang="en-US" i="1" dirty="0" smtClean="0"/>
              <a:t>Socio-economic status (SES)</a:t>
            </a:r>
          </a:p>
          <a:p>
            <a:pPr lvl="2" eaLnBrk="1" hangingPunct="1">
              <a:lnSpc>
                <a:spcPct val="90000"/>
              </a:lnSpc>
            </a:pPr>
            <a:r>
              <a:rPr lang="en-US" i="1" dirty="0" smtClean="0"/>
              <a:t>Smoking – indirect assessment</a:t>
            </a:r>
          </a:p>
        </p:txBody>
      </p:sp>
    </p:spTree>
  </p:cSld>
  <p:clrMapOvr>
    <a:masterClrMapping/>
  </p:clrMapOvr>
  <p:transition spd="slow" advTm="13032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2"/>
          <p:cNvSpPr>
            <a:spLocks noGrp="1" noChangeArrowheads="1"/>
          </p:cNvSpPr>
          <p:nvPr>
            <p:ph type="title"/>
          </p:nvPr>
        </p:nvSpPr>
        <p:spPr>
          <a:xfrm>
            <a:off x="1676400" y="685800"/>
            <a:ext cx="7010400" cy="685800"/>
          </a:xfrm>
        </p:spPr>
        <p:txBody>
          <a:bodyPr/>
          <a:lstStyle/>
          <a:p>
            <a:pPr eaLnBrk="1" hangingPunct="1"/>
            <a:r>
              <a:rPr lang="en-GB" sz="3600" dirty="0" smtClean="0"/>
              <a:t>Study population</a:t>
            </a:r>
          </a:p>
        </p:txBody>
      </p:sp>
      <p:sp>
        <p:nvSpPr>
          <p:cNvPr id="572418" name="Rectangle 3"/>
          <p:cNvSpPr>
            <a:spLocks noGrp="1" noChangeArrowheads="1"/>
          </p:cNvSpPr>
          <p:nvPr>
            <p:ph type="body" idx="1"/>
          </p:nvPr>
        </p:nvSpPr>
        <p:spPr>
          <a:xfrm>
            <a:off x="1524000" y="1676400"/>
            <a:ext cx="7467600" cy="4305300"/>
          </a:xfrm>
        </p:spPr>
        <p:txBody>
          <a:bodyPr/>
          <a:lstStyle/>
          <a:p>
            <a:pPr eaLnBrk="1" hangingPunct="1">
              <a:lnSpc>
                <a:spcPct val="90000"/>
              </a:lnSpc>
            </a:pPr>
            <a:r>
              <a:rPr lang="en-GB" sz="2000" dirty="0" smtClean="0">
                <a:cs typeface="Times New Roman" pitchFamily="18" charset="0"/>
              </a:rPr>
              <a:t>All workers </a:t>
            </a:r>
            <a:r>
              <a:rPr lang="en-GB" sz="2000" dirty="0" smtClean="0"/>
              <a:t>			   	       	</a:t>
            </a:r>
            <a:r>
              <a:rPr lang="en-GB" sz="2000" dirty="0" smtClean="0">
                <a:cs typeface="Times New Roman" pitchFamily="18" charset="0"/>
              </a:rPr>
              <a:t>598,068</a:t>
            </a:r>
            <a:r>
              <a:rPr lang="en-GB" sz="2400" dirty="0" smtClean="0">
                <a:cs typeface="Times New Roman" pitchFamily="18" charset="0"/>
              </a:rPr>
              <a:t> </a:t>
            </a:r>
            <a:endParaRPr lang="en-GB" sz="2400" dirty="0" smtClean="0"/>
          </a:p>
          <a:p>
            <a:pPr eaLnBrk="1" hangingPunct="1">
              <a:lnSpc>
                <a:spcPct val="90000"/>
              </a:lnSpc>
            </a:pPr>
            <a:r>
              <a:rPr lang="en-GB" sz="2000" dirty="0" smtClean="0"/>
              <a:t>Main exclusions</a:t>
            </a:r>
          </a:p>
          <a:p>
            <a:pPr lvl="1" eaLnBrk="1" hangingPunct="1">
              <a:lnSpc>
                <a:spcPct val="90000"/>
              </a:lnSpc>
            </a:pPr>
            <a:r>
              <a:rPr lang="en-GB" sz="2100" dirty="0" smtClean="0"/>
              <a:t>Employed less than 1 year: 			</a:t>
            </a:r>
            <a:r>
              <a:rPr lang="en-GB" sz="2100" dirty="0" smtClean="0">
                <a:cs typeface="Times New Roman" pitchFamily="18" charset="0"/>
              </a:rPr>
              <a:t>113,711 </a:t>
            </a:r>
          </a:p>
          <a:p>
            <a:pPr lvl="1" eaLnBrk="1" hangingPunct="1">
              <a:lnSpc>
                <a:spcPct val="90000"/>
              </a:lnSpc>
            </a:pPr>
            <a:r>
              <a:rPr lang="en-GB" sz="2100" dirty="0" smtClean="0">
                <a:cs typeface="Times New Roman" pitchFamily="18" charset="0"/>
              </a:rPr>
              <a:t>Not-monitored for external radiation: 	  38,521 </a:t>
            </a:r>
          </a:p>
          <a:p>
            <a:pPr lvl="1" eaLnBrk="1" hangingPunct="1">
              <a:lnSpc>
                <a:spcPct val="90000"/>
              </a:lnSpc>
            </a:pPr>
            <a:r>
              <a:rPr lang="en-GB" sz="2100" dirty="0" smtClean="0">
                <a:cs typeface="Times New Roman" pitchFamily="18" charset="0"/>
              </a:rPr>
              <a:t>Potential for substantial doses from </a:t>
            </a:r>
            <a:br>
              <a:rPr lang="en-GB" sz="2100" dirty="0" smtClean="0">
                <a:cs typeface="Times New Roman" pitchFamily="18" charset="0"/>
              </a:rPr>
            </a:br>
            <a:r>
              <a:rPr lang="en-GB" sz="2100" dirty="0" smtClean="0">
                <a:cs typeface="Times New Roman" pitchFamily="18" charset="0"/>
              </a:rPr>
              <a:t>radionuclide intake: 			  39,730 </a:t>
            </a:r>
          </a:p>
          <a:p>
            <a:pPr lvl="1" eaLnBrk="1" hangingPunct="1">
              <a:lnSpc>
                <a:spcPct val="90000"/>
              </a:lnSpc>
            </a:pPr>
            <a:r>
              <a:rPr lang="en-GB" sz="2100" dirty="0" smtClean="0">
                <a:cs typeface="Times New Roman" pitchFamily="18" charset="0"/>
              </a:rPr>
              <a:t>Potential for substantial doses from </a:t>
            </a:r>
            <a:br>
              <a:rPr lang="en-GB" sz="2100" dirty="0" smtClean="0">
                <a:cs typeface="Times New Roman" pitchFamily="18" charset="0"/>
              </a:rPr>
            </a:br>
            <a:r>
              <a:rPr lang="en-GB" sz="2100" dirty="0" smtClean="0">
                <a:cs typeface="Times New Roman" pitchFamily="18" charset="0"/>
              </a:rPr>
              <a:t>neutrons: 				  	  19,041</a:t>
            </a:r>
          </a:p>
          <a:p>
            <a:pPr eaLnBrk="1" hangingPunct="1">
              <a:lnSpc>
                <a:spcPct val="90000"/>
              </a:lnSpc>
            </a:pPr>
            <a:r>
              <a:rPr lang="en-GB" sz="2000" dirty="0" smtClean="0">
                <a:cs typeface="Times New Roman" pitchFamily="18" charset="0"/>
              </a:rPr>
              <a:t>Main study population: 		       		407,391</a:t>
            </a:r>
            <a:r>
              <a:rPr lang="en-GB" sz="2400" dirty="0" smtClean="0">
                <a:cs typeface="Times New Roman" pitchFamily="18" charset="0"/>
              </a:rPr>
              <a:t> </a:t>
            </a:r>
          </a:p>
        </p:txBody>
      </p:sp>
    </p:spTree>
  </p:cSld>
  <p:clrMapOvr>
    <a:masterClrMapping/>
  </p:clrMapOvr>
  <p:transition advTm="2144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1" name="Rectangle 2"/>
          <p:cNvSpPr>
            <a:spLocks noGrp="1" noChangeArrowheads="1"/>
          </p:cNvSpPr>
          <p:nvPr>
            <p:ph type="title"/>
          </p:nvPr>
        </p:nvSpPr>
        <p:spPr>
          <a:xfrm>
            <a:off x="1676400" y="304800"/>
            <a:ext cx="6527800" cy="838200"/>
          </a:xfrm>
        </p:spPr>
        <p:txBody>
          <a:bodyPr lIns="92075" tIns="46038" rIns="92075" bIns="46038"/>
          <a:lstStyle/>
          <a:p>
            <a:pPr eaLnBrk="1" hangingPunct="1"/>
            <a:r>
              <a:rPr lang="en-US" smtClean="0"/>
              <a:t>Participating cohorts</a:t>
            </a:r>
            <a:r>
              <a:rPr lang="en-US" baseline="30000" smtClean="0"/>
              <a:t>1</a:t>
            </a:r>
            <a:endParaRPr lang="en-US" smtClean="0"/>
          </a:p>
        </p:txBody>
      </p:sp>
      <p:sp>
        <p:nvSpPr>
          <p:cNvPr id="331782" name="Rectangle 3"/>
          <p:cNvSpPr>
            <a:spLocks noGrp="1" noChangeArrowheads="1"/>
          </p:cNvSpPr>
          <p:nvPr>
            <p:ph type="body" idx="1"/>
          </p:nvPr>
        </p:nvSpPr>
        <p:spPr>
          <a:xfrm>
            <a:off x="381000" y="1752600"/>
            <a:ext cx="8610600" cy="4495800"/>
          </a:xfrm>
        </p:spPr>
        <p:txBody>
          <a:bodyPr lIns="92075" tIns="46038" rIns="92075" bIns="46038"/>
          <a:lstStyle/>
          <a:p>
            <a:pPr eaLnBrk="1" hangingPunct="1">
              <a:buFont typeface="Wingdings" pitchFamily="2" charset="2"/>
              <a:buNone/>
            </a:pPr>
            <a:r>
              <a:rPr lang="en-US" smtClean="0">
                <a:solidFill>
                  <a:srgbClr val="FFFF00"/>
                </a:solidFill>
                <a:latin typeface="Arial" charset="0"/>
              </a:rPr>
              <a:t>  </a:t>
            </a:r>
          </a:p>
        </p:txBody>
      </p:sp>
      <p:graphicFrame>
        <p:nvGraphicFramePr>
          <p:cNvPr id="331780" name="Object 4"/>
          <p:cNvGraphicFramePr>
            <a:graphicFrameLocks noChangeAspect="1"/>
          </p:cNvGraphicFramePr>
          <p:nvPr>
            <p:extLst>
              <p:ext uri="{D42A27DB-BD31-4B8C-83A1-F6EECF244321}">
                <p14:modId xmlns:p14="http://schemas.microsoft.com/office/powerpoint/2010/main" val="463093232"/>
              </p:ext>
            </p:extLst>
          </p:nvPr>
        </p:nvGraphicFramePr>
        <p:xfrm>
          <a:off x="1524000" y="1219200"/>
          <a:ext cx="7013575" cy="5108575"/>
        </p:xfrm>
        <a:graphic>
          <a:graphicData uri="http://schemas.openxmlformats.org/presentationml/2006/ole">
            <mc:AlternateContent xmlns:mc="http://schemas.openxmlformats.org/markup-compatibility/2006">
              <mc:Choice xmlns:v="urn:schemas-microsoft-com:vml" Requires="v">
                <p:oleObj spid="_x0000_s331846" name="Worksheet" r:id="rId4" imgW="5810207" imgH="4229049" progId="Excel.Sheet.8">
                  <p:embed/>
                </p:oleObj>
              </mc:Choice>
              <mc:Fallback>
                <p:oleObj name="Worksheet" r:id="rId4" imgW="5810207" imgH="4229049" progId="Excel.Sheet.8">
                  <p:embed/>
                  <p:pic>
                    <p:nvPicPr>
                      <p:cNvPr id="0" name="Picture 4"/>
                      <p:cNvPicPr>
                        <a:picLocks noChangeAspect="1" noChangeArrowheads="1"/>
                      </p:cNvPicPr>
                      <p:nvPr/>
                    </p:nvPicPr>
                    <p:blipFill>
                      <a:blip r:embed="rId5"/>
                      <a:srcRect/>
                      <a:stretch>
                        <a:fillRect/>
                      </a:stretch>
                    </p:blipFill>
                    <p:spPr bwMode="auto">
                      <a:xfrm>
                        <a:off x="1524000" y="1219200"/>
                        <a:ext cx="7013575"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783" name="Text Box 8"/>
          <p:cNvSpPr txBox="1">
            <a:spLocks noChangeArrowheads="1"/>
          </p:cNvSpPr>
          <p:nvPr/>
        </p:nvSpPr>
        <p:spPr bwMode="auto">
          <a:xfrm>
            <a:off x="1447800" y="6248400"/>
            <a:ext cx="7696200" cy="517525"/>
          </a:xfrm>
          <a:prstGeom prst="rect">
            <a:avLst/>
          </a:prstGeom>
          <a:noFill/>
          <a:ln w="9525">
            <a:noFill/>
            <a:miter lim="800000"/>
            <a:headEnd/>
            <a:tailEnd/>
          </a:ln>
        </p:spPr>
        <p:txBody>
          <a:bodyPr>
            <a:spAutoFit/>
          </a:bodyPr>
          <a:lstStyle/>
          <a:p>
            <a:pPr>
              <a:spcBef>
                <a:spcPct val="50000"/>
              </a:spcBef>
            </a:pPr>
            <a:r>
              <a:rPr lang="en-US" sz="1400" b="0" i="1" baseline="30000">
                <a:latin typeface="Verdana" pitchFamily="34" charset="0"/>
              </a:rPr>
              <a:t>1</a:t>
            </a:r>
            <a:r>
              <a:rPr lang="en-US" sz="1400" b="0" i="1">
                <a:latin typeface="Verdana" pitchFamily="34" charset="0"/>
              </a:rPr>
              <a:t>Based on 19 cohorts from 15 countries.  </a:t>
            </a:r>
            <a:r>
              <a:rPr lang="en-US" sz="1400" b="0" i="1" baseline="30000">
                <a:latin typeface="Verdana" pitchFamily="34" charset="0"/>
              </a:rPr>
              <a:t>2</a:t>
            </a:r>
            <a:r>
              <a:rPr lang="en-US" sz="1400" b="0" i="1">
                <a:latin typeface="Verdana" pitchFamily="34" charset="0"/>
              </a:rPr>
              <a:t> </a:t>
            </a:r>
            <a:r>
              <a:rPr lang="en-GB" sz="1400" b="0" i="1">
                <a:latin typeface="Verdana" pitchFamily="34" charset="0"/>
              </a:rPr>
              <a:t>Most of the study population were men (90%) and they received 98% of the collective recorded dose.</a:t>
            </a:r>
            <a:endParaRPr lang="en-US" sz="1400" b="0" i="1">
              <a:latin typeface="Verdana" pitchFamily="34" charset="0"/>
            </a:endParaRPr>
          </a:p>
        </p:txBody>
      </p:sp>
    </p:spTree>
  </p:cSld>
  <p:clrMapOvr>
    <a:masterClrMapping/>
  </p:clrMapOvr>
  <p:transition spd="slow" advTm="26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2"/>
          <p:cNvSpPr>
            <a:spLocks noGrp="1" noChangeArrowheads="1"/>
          </p:cNvSpPr>
          <p:nvPr>
            <p:ph type="title"/>
          </p:nvPr>
        </p:nvSpPr>
        <p:spPr>
          <a:xfrm>
            <a:off x="1625600" y="228600"/>
            <a:ext cx="7518400" cy="1143000"/>
          </a:xfrm>
        </p:spPr>
        <p:txBody>
          <a:bodyPr lIns="92075" tIns="46038" rIns="92075" bIns="46038"/>
          <a:lstStyle/>
          <a:p>
            <a:pPr eaLnBrk="1" hangingPunct="1"/>
            <a:r>
              <a:rPr lang="en-US" dirty="0" smtClean="0"/>
              <a:t>Distribution of cumulative radiation doses</a:t>
            </a:r>
          </a:p>
        </p:txBody>
      </p:sp>
      <p:sp>
        <p:nvSpPr>
          <p:cNvPr id="576514" name="Rectangle 3"/>
          <p:cNvSpPr>
            <a:spLocks noChangeArrowheads="1"/>
          </p:cNvSpPr>
          <p:nvPr/>
        </p:nvSpPr>
        <p:spPr bwMode="auto">
          <a:xfrm>
            <a:off x="1228725" y="1414463"/>
            <a:ext cx="9144000" cy="0"/>
          </a:xfrm>
          <a:prstGeom prst="rect">
            <a:avLst/>
          </a:prstGeom>
          <a:noFill/>
          <a:ln w="12700">
            <a:noFill/>
            <a:miter lim="800000"/>
            <a:headEnd type="none" w="sm" len="sm"/>
            <a:tailEnd type="none" w="sm" len="sm"/>
          </a:ln>
        </p:spPr>
        <p:txBody>
          <a:bodyPr>
            <a:spAutoFit/>
          </a:bodyPr>
          <a:lstStyle/>
          <a:p>
            <a:endParaRPr lang="en-US"/>
          </a:p>
        </p:txBody>
      </p:sp>
      <p:pic>
        <p:nvPicPr>
          <p:cNvPr id="576515" name="Picture 4"/>
          <p:cNvPicPr>
            <a:picLocks noChangeAspect="1" noChangeArrowheads="1"/>
          </p:cNvPicPr>
          <p:nvPr/>
        </p:nvPicPr>
        <p:blipFill>
          <a:blip r:embed="rId3" cstate="print"/>
          <a:srcRect/>
          <a:stretch>
            <a:fillRect/>
          </a:stretch>
        </p:blipFill>
        <p:spPr bwMode="auto">
          <a:xfrm>
            <a:off x="1676400" y="1295400"/>
            <a:ext cx="6400800" cy="4495800"/>
          </a:xfrm>
          <a:prstGeom prst="rect">
            <a:avLst/>
          </a:prstGeom>
          <a:noFill/>
          <a:ln w="9525">
            <a:noFill/>
            <a:miter lim="800000"/>
            <a:headEnd/>
            <a:tailEnd/>
          </a:ln>
        </p:spPr>
      </p:pic>
      <p:sp>
        <p:nvSpPr>
          <p:cNvPr id="2" name="TextBox 1"/>
          <p:cNvSpPr txBox="1"/>
          <p:nvPr/>
        </p:nvSpPr>
        <p:spPr>
          <a:xfrm>
            <a:off x="1676400" y="6248400"/>
            <a:ext cx="4800600" cy="369332"/>
          </a:xfrm>
          <a:prstGeom prst="rect">
            <a:avLst/>
          </a:prstGeom>
          <a:noFill/>
        </p:spPr>
        <p:txBody>
          <a:bodyPr wrap="square" rtlCol="0">
            <a:spAutoFit/>
          </a:bodyPr>
          <a:lstStyle/>
          <a:p>
            <a:r>
              <a:rPr lang="en-US" dirty="0" err="1" smtClean="0"/>
              <a:t>Cardis</a:t>
            </a:r>
            <a:r>
              <a:rPr lang="en-US" dirty="0" smtClean="0"/>
              <a:t> et al. BMJ 2005.</a:t>
            </a:r>
            <a:endParaRPr lang="en-US" dirty="0"/>
          </a:p>
        </p:txBody>
      </p:sp>
    </p:spTree>
  </p:cSld>
  <p:clrMapOvr>
    <a:masterClrMapping/>
  </p:clrMapOvr>
  <p:transition spd="slow" advTm="1216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a:t>
            </a:r>
            <a:endParaRPr lang="en-US" dirty="0"/>
          </a:p>
        </p:txBody>
      </p:sp>
      <p:sp>
        <p:nvSpPr>
          <p:cNvPr id="3" name="Content Placeholder 2"/>
          <p:cNvSpPr>
            <a:spLocks noGrp="1"/>
          </p:cNvSpPr>
          <p:nvPr>
            <p:ph idx="1"/>
          </p:nvPr>
        </p:nvSpPr>
        <p:spPr>
          <a:xfrm>
            <a:off x="1524000" y="1371600"/>
            <a:ext cx="7467600" cy="4114800"/>
          </a:xfrm>
        </p:spPr>
        <p:txBody>
          <a:bodyPr/>
          <a:lstStyle/>
          <a:p>
            <a:r>
              <a:rPr lang="en-US" sz="2000" dirty="0" smtClean="0"/>
              <a:t>Emission </a:t>
            </a:r>
            <a:r>
              <a:rPr lang="en-US" sz="2000" dirty="0"/>
              <a:t>of energy as electromagnetic waves or as moving subatomic particles, especially high-energy particles that cause ionization</a:t>
            </a:r>
            <a:endParaRPr lang="en-US" sz="2000" dirty="0" smtClean="0"/>
          </a:p>
          <a:p>
            <a:pPr lvl="1"/>
            <a:r>
              <a:rPr lang="en-US" sz="2000" dirty="0" smtClean="0"/>
              <a:t>Low-energy (long wavelength, lower frequency): e.g., electric and magnetic fields, radio waves</a:t>
            </a:r>
          </a:p>
          <a:p>
            <a:pPr lvl="1"/>
            <a:r>
              <a:rPr lang="en-US" sz="2000" dirty="0" smtClean="0"/>
              <a:t>High-energy (short wavelength, high frequency): e.g., ionizing radiation types such as gamma-rays, X-rays or alpha-particles</a:t>
            </a:r>
            <a:endParaRPr lang="en-US"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3377158"/>
            <a:ext cx="5586085" cy="274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990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9" name="Rectangle 2"/>
          <p:cNvSpPr>
            <a:spLocks noGrp="1" noChangeArrowheads="1"/>
          </p:cNvSpPr>
          <p:nvPr>
            <p:ph type="title" idx="4294967295"/>
          </p:nvPr>
        </p:nvSpPr>
        <p:spPr>
          <a:xfrm>
            <a:off x="1676400" y="457200"/>
            <a:ext cx="7467600" cy="609600"/>
          </a:xfrm>
        </p:spPr>
        <p:txBody>
          <a:bodyPr/>
          <a:lstStyle/>
          <a:p>
            <a:r>
              <a:rPr lang="en-US" dirty="0" smtClean="0"/>
              <a:t>Results – 15-country study</a:t>
            </a:r>
            <a:br>
              <a:rPr lang="en-US" dirty="0" smtClean="0"/>
            </a:br>
            <a:r>
              <a:rPr lang="en-US" dirty="0" smtClean="0">
                <a:solidFill>
                  <a:srgbClr val="FF9900"/>
                </a:solidFill>
              </a:rPr>
              <a:t>Non-cancer analysis</a:t>
            </a:r>
            <a:r>
              <a:rPr lang="en-US" baseline="30000" dirty="0" smtClean="0"/>
              <a:t>1</a:t>
            </a:r>
            <a:endParaRPr lang="en-US" dirty="0" smtClean="0"/>
          </a:p>
        </p:txBody>
      </p:sp>
      <p:graphicFrame>
        <p:nvGraphicFramePr>
          <p:cNvPr id="615428" name="Object 4"/>
          <p:cNvGraphicFramePr>
            <a:graphicFrameLocks noChangeAspect="1"/>
          </p:cNvGraphicFramePr>
          <p:nvPr>
            <p:extLst>
              <p:ext uri="{D42A27DB-BD31-4B8C-83A1-F6EECF244321}">
                <p14:modId xmlns:p14="http://schemas.microsoft.com/office/powerpoint/2010/main" val="2303013542"/>
              </p:ext>
            </p:extLst>
          </p:nvPr>
        </p:nvGraphicFramePr>
        <p:xfrm>
          <a:off x="1600200" y="1454150"/>
          <a:ext cx="7359650" cy="4937125"/>
        </p:xfrm>
        <a:graphic>
          <a:graphicData uri="http://schemas.openxmlformats.org/presentationml/2006/ole">
            <mc:AlternateContent xmlns:mc="http://schemas.openxmlformats.org/markup-compatibility/2006">
              <mc:Choice xmlns:v="urn:schemas-microsoft-com:vml" Requires="v">
                <p:oleObj spid="_x0000_s615495" name="Worksheet" r:id="rId4" imgW="6096000" imgH="4087189" progId="Excel.Sheet.8">
                  <p:embed/>
                </p:oleObj>
              </mc:Choice>
              <mc:Fallback>
                <p:oleObj name="Worksheet" r:id="rId4" imgW="6096000" imgH="4087189"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54150"/>
                        <a:ext cx="735965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30" name="Text Box 5"/>
          <p:cNvSpPr txBox="1">
            <a:spLocks noChangeArrowheads="1"/>
          </p:cNvSpPr>
          <p:nvPr/>
        </p:nvSpPr>
        <p:spPr bwMode="auto">
          <a:xfrm>
            <a:off x="1447800" y="6248400"/>
            <a:ext cx="6096000" cy="304800"/>
          </a:xfrm>
          <a:prstGeom prst="rect">
            <a:avLst/>
          </a:prstGeom>
          <a:noFill/>
          <a:ln w="9525">
            <a:noFill/>
            <a:miter lim="800000"/>
            <a:headEnd/>
            <a:tailEnd/>
          </a:ln>
        </p:spPr>
        <p:txBody>
          <a:bodyPr>
            <a:spAutoFit/>
          </a:bodyPr>
          <a:lstStyle/>
          <a:p>
            <a:pPr>
              <a:spcBef>
                <a:spcPct val="50000"/>
              </a:spcBef>
            </a:pPr>
            <a:r>
              <a:rPr lang="en-US" sz="1400" b="0" i="1" baseline="30000" dirty="0">
                <a:latin typeface="Verdana" pitchFamily="34" charset="0"/>
              </a:rPr>
              <a:t>1</a:t>
            </a:r>
            <a:r>
              <a:rPr lang="en-US" sz="1400" b="0" i="1" dirty="0">
                <a:latin typeface="Verdana" pitchFamily="34" charset="0"/>
              </a:rPr>
              <a:t>Based on 17 cohorts from 14 countries with SES information.</a:t>
            </a:r>
            <a:endParaRPr lang="en-US" sz="1400" b="0" i="1" baseline="30000" dirty="0">
              <a:latin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6" name="Rectangle 2"/>
          <p:cNvSpPr>
            <a:spLocks noGrp="1" noChangeArrowheads="1"/>
          </p:cNvSpPr>
          <p:nvPr>
            <p:ph type="title" idx="4294967295"/>
          </p:nvPr>
        </p:nvSpPr>
        <p:spPr>
          <a:xfrm>
            <a:off x="1676400" y="457200"/>
            <a:ext cx="7315200" cy="1295400"/>
          </a:xfrm>
        </p:spPr>
        <p:txBody>
          <a:bodyPr/>
          <a:lstStyle/>
          <a:p>
            <a:pPr eaLnBrk="1" hangingPunct="1"/>
            <a:r>
              <a:rPr lang="en-US" dirty="0" smtClean="0"/>
              <a:t>Results – comparison with study of atomic bomb survivors</a:t>
            </a:r>
            <a:br>
              <a:rPr lang="en-US" dirty="0" smtClean="0"/>
            </a:br>
            <a:r>
              <a:rPr lang="en-US" dirty="0">
                <a:solidFill>
                  <a:srgbClr val="FF9900"/>
                </a:solidFill>
              </a:rPr>
              <a:t>Non-cancer analysis</a:t>
            </a:r>
            <a:endParaRPr lang="en-US" dirty="0" smtClean="0"/>
          </a:p>
        </p:txBody>
      </p:sp>
      <p:graphicFrame>
        <p:nvGraphicFramePr>
          <p:cNvPr id="617475" name="Object 3"/>
          <p:cNvGraphicFramePr>
            <a:graphicFrameLocks noChangeAspect="1"/>
          </p:cNvGraphicFramePr>
          <p:nvPr/>
        </p:nvGraphicFramePr>
        <p:xfrm>
          <a:off x="846138" y="2360613"/>
          <a:ext cx="8078787" cy="3208337"/>
        </p:xfrm>
        <a:graphic>
          <a:graphicData uri="http://schemas.openxmlformats.org/presentationml/2006/ole">
            <mc:AlternateContent xmlns:mc="http://schemas.openxmlformats.org/markup-compatibility/2006">
              <mc:Choice xmlns:v="urn:schemas-microsoft-com:vml" Requires="v">
                <p:oleObj spid="_x0000_s617541" name="Document" r:id="rId4" imgW="5955414" imgH="2361040" progId="Word.Document.8">
                  <p:embed/>
                </p:oleObj>
              </mc:Choice>
              <mc:Fallback>
                <p:oleObj name="Document" r:id="rId4" imgW="5955414" imgH="236104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2360613"/>
                        <a:ext cx="8078787" cy="320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7477" name="Text Box 4"/>
          <p:cNvSpPr txBox="1">
            <a:spLocks noChangeArrowheads="1"/>
          </p:cNvSpPr>
          <p:nvPr/>
        </p:nvSpPr>
        <p:spPr bwMode="auto">
          <a:xfrm>
            <a:off x="762000" y="5410200"/>
            <a:ext cx="78486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advTm="58992"/>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Rectangle 2"/>
          <p:cNvSpPr>
            <a:spLocks noGrp="1" noChangeArrowheads="1"/>
          </p:cNvSpPr>
          <p:nvPr>
            <p:ph type="title"/>
          </p:nvPr>
        </p:nvSpPr>
        <p:spPr/>
        <p:txBody>
          <a:bodyPr/>
          <a:lstStyle/>
          <a:p>
            <a:r>
              <a:rPr lang="en-US" smtClean="0"/>
              <a:t>15-country study: Summary of findings</a:t>
            </a:r>
          </a:p>
        </p:txBody>
      </p:sp>
      <p:sp>
        <p:nvSpPr>
          <p:cNvPr id="623618" name="Rectangle 3"/>
          <p:cNvSpPr>
            <a:spLocks noGrp="1" noChangeArrowheads="1"/>
          </p:cNvSpPr>
          <p:nvPr>
            <p:ph type="body" idx="1"/>
          </p:nvPr>
        </p:nvSpPr>
        <p:spPr/>
        <p:txBody>
          <a:bodyPr/>
          <a:lstStyle/>
          <a:p>
            <a:pPr>
              <a:lnSpc>
                <a:spcPct val="80000"/>
              </a:lnSpc>
            </a:pPr>
            <a:r>
              <a:rPr lang="en-US" sz="2000" smtClean="0"/>
              <a:t>A strong </a:t>
            </a:r>
            <a:r>
              <a:rPr lang="en-US" sz="2000" i="1" smtClean="0"/>
              <a:t>healthy worker effect</a:t>
            </a:r>
          </a:p>
          <a:p>
            <a:pPr>
              <a:lnSpc>
                <a:spcPct val="80000"/>
              </a:lnSpc>
            </a:pPr>
            <a:r>
              <a:rPr lang="en-US" sz="2000" smtClean="0"/>
              <a:t>A significant association between radiation dose and all-cause mortality, mainly attributable to all cancer mortality</a:t>
            </a:r>
          </a:p>
          <a:p>
            <a:pPr>
              <a:lnSpc>
                <a:spcPct val="80000"/>
              </a:lnSpc>
            </a:pPr>
            <a:r>
              <a:rPr lang="en-US" sz="2000" smtClean="0"/>
              <a:t>Among 31 cancers studied, significant association was found for lung cancer and multiple myeloma</a:t>
            </a:r>
          </a:p>
          <a:p>
            <a:pPr>
              <a:lnSpc>
                <a:spcPct val="80000"/>
              </a:lnSpc>
            </a:pPr>
            <a:r>
              <a:rPr lang="en-US" sz="2000" smtClean="0"/>
              <a:t>Risk of leukemia was increased but not significant</a:t>
            </a:r>
          </a:p>
          <a:p>
            <a:pPr>
              <a:lnSpc>
                <a:spcPct val="80000"/>
              </a:lnSpc>
            </a:pPr>
            <a:r>
              <a:rPr lang="en-US" sz="2000" smtClean="0"/>
              <a:t>No increased risk of CLL</a:t>
            </a:r>
          </a:p>
          <a:p>
            <a:pPr>
              <a:lnSpc>
                <a:spcPct val="80000"/>
              </a:lnSpc>
            </a:pPr>
            <a:r>
              <a:rPr lang="en-US" sz="2000" smtClean="0"/>
              <a:t>Little evidence for a relationship between mortality from non-malignant diseases and radiation dose</a:t>
            </a:r>
          </a:p>
          <a:p>
            <a:pPr>
              <a:lnSpc>
                <a:spcPct val="80000"/>
              </a:lnSpc>
            </a:pPr>
            <a:endParaRPr lang="en-US" sz="2000" smtClean="0"/>
          </a:p>
          <a:p>
            <a:pPr>
              <a:lnSpc>
                <a:spcPct val="80000"/>
              </a:lnSpc>
            </a:pPr>
            <a:r>
              <a:rPr lang="en-US" sz="2000" smtClean="0"/>
              <a:t>The most informative low-dose radiation study to date </a:t>
            </a:r>
          </a:p>
          <a:p>
            <a:pPr>
              <a:lnSpc>
                <a:spcPct val="80000"/>
              </a:lnSpc>
            </a:pPr>
            <a:r>
              <a:rPr lang="en-US" sz="2000" smtClean="0"/>
              <a:t>Risk estimates compatible with the risks found in studies at higher doses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Rectangle 2"/>
          <p:cNvSpPr>
            <a:spLocks noChangeArrowheads="1"/>
          </p:cNvSpPr>
          <p:nvPr/>
        </p:nvSpPr>
        <p:spPr bwMode="auto">
          <a:xfrm>
            <a:off x="1600200" y="381000"/>
            <a:ext cx="7772400" cy="609600"/>
          </a:xfrm>
          <a:prstGeom prst="rect">
            <a:avLst/>
          </a:prstGeom>
          <a:noFill/>
          <a:ln w="9525">
            <a:noFill/>
            <a:miter lim="800000"/>
            <a:headEnd/>
            <a:tailEnd/>
          </a:ln>
        </p:spPr>
        <p:txBody>
          <a:bodyPr anchor="ctr"/>
          <a:lstStyle/>
          <a:p>
            <a:pPr eaLnBrk="0" hangingPunct="0"/>
            <a:r>
              <a:rPr lang="en-US" sz="3200" dirty="0">
                <a:solidFill>
                  <a:srgbClr val="FFFF00"/>
                </a:solidFill>
                <a:latin typeface="Garamond" pitchFamily="18" charset="0"/>
              </a:rPr>
              <a:t>Limitations </a:t>
            </a:r>
            <a:r>
              <a:rPr lang="en-US" sz="3200" dirty="0" smtClean="0">
                <a:solidFill>
                  <a:srgbClr val="FFFF00"/>
                </a:solidFill>
                <a:latin typeface="Garamond" pitchFamily="18" charset="0"/>
              </a:rPr>
              <a:t>of </a:t>
            </a:r>
            <a:r>
              <a:rPr lang="en-US" sz="3200" dirty="0">
                <a:solidFill>
                  <a:srgbClr val="FFFF00"/>
                </a:solidFill>
                <a:latin typeface="Garamond" pitchFamily="18" charset="0"/>
              </a:rPr>
              <a:t>low dose worker studies</a:t>
            </a:r>
          </a:p>
        </p:txBody>
      </p:sp>
      <p:sp>
        <p:nvSpPr>
          <p:cNvPr id="625666" name="Rectangle 3"/>
          <p:cNvSpPr>
            <a:spLocks noChangeArrowheads="1"/>
          </p:cNvSpPr>
          <p:nvPr/>
        </p:nvSpPr>
        <p:spPr bwMode="auto">
          <a:xfrm>
            <a:off x="1676400" y="1524000"/>
            <a:ext cx="67818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2400" dirty="0">
                <a:solidFill>
                  <a:srgbClr val="FFFF99"/>
                </a:solidFill>
                <a:latin typeface="Garamond" pitchFamily="18" charset="0"/>
              </a:rPr>
              <a:t>Low statistical power and imprecisely estimated risks</a:t>
            </a:r>
          </a:p>
          <a:p>
            <a:pPr marL="342900" indent="-342900" eaLnBrk="0" hangingPunct="0">
              <a:spcBef>
                <a:spcPct val="20000"/>
              </a:spcBef>
              <a:buFontTx/>
              <a:buChar char="•"/>
            </a:pPr>
            <a:endParaRPr lang="en-US" sz="2400" dirty="0">
              <a:solidFill>
                <a:srgbClr val="FFFF99"/>
              </a:solidFill>
              <a:latin typeface="Garamond" pitchFamily="18" charset="0"/>
            </a:endParaRPr>
          </a:p>
          <a:p>
            <a:pPr marL="342900" indent="-342900" eaLnBrk="0" hangingPunct="0">
              <a:spcBef>
                <a:spcPct val="20000"/>
              </a:spcBef>
              <a:buFontTx/>
              <a:buChar char="•"/>
            </a:pPr>
            <a:r>
              <a:rPr lang="en-US" sz="2400" dirty="0" smtClean="0">
                <a:solidFill>
                  <a:srgbClr val="FFFF99"/>
                </a:solidFill>
                <a:latin typeface="Garamond" pitchFamily="18" charset="0"/>
              </a:rPr>
              <a:t>Uncertainties </a:t>
            </a:r>
            <a:r>
              <a:rPr lang="en-US" sz="2400" dirty="0">
                <a:solidFill>
                  <a:srgbClr val="FFFF99"/>
                </a:solidFill>
                <a:latin typeface="Garamond" pitchFamily="18" charset="0"/>
              </a:rPr>
              <a:t>in dose </a:t>
            </a:r>
            <a:r>
              <a:rPr lang="en-US" sz="2400" dirty="0" smtClean="0">
                <a:solidFill>
                  <a:srgbClr val="FFFF99"/>
                </a:solidFill>
                <a:latin typeface="Garamond" pitchFamily="18" charset="0"/>
              </a:rPr>
              <a:t>estimates</a:t>
            </a:r>
          </a:p>
          <a:p>
            <a:pPr marL="342900" indent="-342900" eaLnBrk="0" hangingPunct="0">
              <a:spcBef>
                <a:spcPct val="20000"/>
              </a:spcBef>
              <a:buFontTx/>
              <a:buChar char="•"/>
            </a:pPr>
            <a:endParaRPr lang="en-US" sz="2400" dirty="0" smtClean="0">
              <a:solidFill>
                <a:srgbClr val="FFFF99"/>
              </a:solidFill>
              <a:latin typeface="Garamond" pitchFamily="18" charset="0"/>
            </a:endParaRPr>
          </a:p>
          <a:p>
            <a:pPr marL="342900" indent="-342900" eaLnBrk="0" hangingPunct="0">
              <a:spcBef>
                <a:spcPct val="20000"/>
              </a:spcBef>
              <a:buFontTx/>
              <a:buChar char="•"/>
            </a:pPr>
            <a:r>
              <a:rPr lang="en-US" sz="2400" dirty="0" smtClean="0">
                <a:solidFill>
                  <a:srgbClr val="FFFF99"/>
                </a:solidFill>
                <a:latin typeface="Garamond" pitchFamily="18" charset="0"/>
              </a:rPr>
              <a:t>Strong </a:t>
            </a:r>
            <a:r>
              <a:rPr lang="en-US" sz="2400" dirty="0">
                <a:solidFill>
                  <a:srgbClr val="FFFF99"/>
                </a:solidFill>
                <a:latin typeface="Garamond" pitchFamily="18" charset="0"/>
              </a:rPr>
              <a:t>potential for </a:t>
            </a:r>
            <a:r>
              <a:rPr lang="en-US" sz="2400" dirty="0" smtClean="0">
                <a:solidFill>
                  <a:srgbClr val="FFFF99"/>
                </a:solidFill>
                <a:latin typeface="Garamond" pitchFamily="18" charset="0"/>
              </a:rPr>
              <a:t>confounding, especially by unmeasured </a:t>
            </a:r>
            <a:r>
              <a:rPr lang="en-US" sz="2400" dirty="0" err="1" smtClean="0">
                <a:solidFill>
                  <a:srgbClr val="FFFF99"/>
                </a:solidFill>
                <a:latin typeface="Garamond" pitchFamily="18" charset="0"/>
              </a:rPr>
              <a:t>socieconomic</a:t>
            </a:r>
            <a:r>
              <a:rPr lang="en-US" sz="2400" dirty="0" smtClean="0">
                <a:solidFill>
                  <a:srgbClr val="FFFF99"/>
                </a:solidFill>
                <a:latin typeface="Garamond" pitchFamily="18" charset="0"/>
              </a:rPr>
              <a:t> and lifestyle factors</a:t>
            </a:r>
          </a:p>
          <a:p>
            <a:pPr marL="342900" indent="-342900" eaLnBrk="0" hangingPunct="0">
              <a:spcBef>
                <a:spcPct val="20000"/>
              </a:spcBef>
              <a:buFontTx/>
              <a:buChar char="•"/>
            </a:pPr>
            <a:endParaRPr lang="en-US" sz="2400" dirty="0">
              <a:solidFill>
                <a:srgbClr val="FFFF99"/>
              </a:solidFill>
              <a:latin typeface="Garamond" pitchFamily="18" charset="0"/>
            </a:endParaRPr>
          </a:p>
          <a:p>
            <a:pPr marL="342900" indent="-342900" eaLnBrk="0" hangingPunct="0">
              <a:spcBef>
                <a:spcPct val="20000"/>
              </a:spcBef>
              <a:buFontTx/>
              <a:buChar char="•"/>
            </a:pPr>
            <a:r>
              <a:rPr lang="en-US" sz="2800" dirty="0" smtClean="0">
                <a:solidFill>
                  <a:srgbClr val="FF9900"/>
                </a:solidFill>
                <a:latin typeface="Garamond" pitchFamily="18" charset="0"/>
              </a:rPr>
              <a:t>Strong potential for bias</a:t>
            </a:r>
          </a:p>
          <a:p>
            <a:pPr marL="800100" lvl="1" indent="-342900" eaLnBrk="0" hangingPunct="0">
              <a:spcBef>
                <a:spcPct val="20000"/>
              </a:spcBef>
              <a:buFontTx/>
              <a:buChar char="•"/>
            </a:pPr>
            <a:r>
              <a:rPr lang="en-US" sz="2800" dirty="0" smtClean="0">
                <a:solidFill>
                  <a:srgbClr val="FF9900"/>
                </a:solidFill>
                <a:latin typeface="Garamond" pitchFamily="18" charset="0"/>
              </a:rPr>
              <a:t>Canadian example</a:t>
            </a:r>
          </a:p>
          <a:p>
            <a:pPr marL="800100" lvl="1" indent="-342900" eaLnBrk="0" hangingPunct="0">
              <a:spcBef>
                <a:spcPct val="20000"/>
              </a:spcBef>
              <a:buFontTx/>
              <a:buChar char="•"/>
            </a:pPr>
            <a:endParaRPr lang="en-US" sz="2400" dirty="0">
              <a:solidFill>
                <a:srgbClr val="FFFF99"/>
              </a:solidFill>
              <a:latin typeface="Garamond" pitchFamily="18" charset="0"/>
            </a:endParaRPr>
          </a:p>
          <a:p>
            <a:pPr marL="342900" indent="-342900" eaLnBrk="0" hangingPunct="0">
              <a:spcBef>
                <a:spcPct val="20000"/>
              </a:spcBef>
              <a:buFontTx/>
              <a:buChar char="•"/>
            </a:pPr>
            <a:endParaRPr lang="en-US" sz="2400" dirty="0">
              <a:solidFill>
                <a:srgbClr val="FFFF99"/>
              </a:solidFill>
              <a:latin typeface="Garamond"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5410200" cy="353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4294967295"/>
          </p:nvPr>
        </p:nvSpPr>
        <p:spPr>
          <a:xfrm>
            <a:off x="1752600" y="1676400"/>
            <a:ext cx="7391400" cy="990600"/>
          </a:xfrm>
        </p:spPr>
        <p:txBody>
          <a:bodyPr/>
          <a:lstStyle/>
          <a:p>
            <a:r>
              <a:rPr lang="en-US" sz="2400" dirty="0"/>
              <a:t>15 countries </a:t>
            </a:r>
            <a:r>
              <a:rPr lang="en-US" sz="2400" dirty="0" smtClean="0"/>
              <a:t>ERR/Sv =</a:t>
            </a:r>
            <a:r>
              <a:rPr lang="en-US" sz="2400" b="1" dirty="0"/>
              <a:t> </a:t>
            </a:r>
            <a:r>
              <a:rPr lang="en-US" sz="2000" b="1" dirty="0" smtClean="0"/>
              <a:t>0.97 (90</a:t>
            </a:r>
            <a:r>
              <a:rPr lang="en-US" sz="2000" b="1" dirty="0"/>
              <a:t>% CI 0.28, </a:t>
            </a:r>
            <a:r>
              <a:rPr lang="en-US" sz="2000" b="1" dirty="0" smtClean="0"/>
              <a:t>1.77)</a:t>
            </a:r>
            <a:endParaRPr lang="en-US" sz="2000" dirty="0" smtClean="0"/>
          </a:p>
          <a:p>
            <a:r>
              <a:rPr lang="en-US" sz="2400" dirty="0" smtClean="0"/>
              <a:t>excluding Canada ERR/Sv= </a:t>
            </a:r>
            <a:r>
              <a:rPr lang="it-IT" sz="2000" b="1" dirty="0"/>
              <a:t>0.58 </a:t>
            </a:r>
            <a:r>
              <a:rPr lang="it-IT" sz="2000" b="1" dirty="0" smtClean="0"/>
              <a:t>(</a:t>
            </a:r>
            <a:r>
              <a:rPr lang="it-IT" sz="2000" b="1" dirty="0"/>
              <a:t>90% </a:t>
            </a:r>
            <a:r>
              <a:rPr lang="it-IT" sz="2000" b="1" dirty="0" smtClean="0"/>
              <a:t>CI 0.10</a:t>
            </a:r>
            <a:r>
              <a:rPr lang="it-IT" sz="2000" b="1" dirty="0"/>
              <a:t>, 1.39)</a:t>
            </a:r>
            <a:endParaRPr lang="en-US" sz="2000" b="1" dirty="0"/>
          </a:p>
        </p:txBody>
      </p:sp>
      <p:pic>
        <p:nvPicPr>
          <p:cNvPr id="6359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81000"/>
            <a:ext cx="4495799" cy="112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59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33400"/>
            <a:ext cx="23336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22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1219200" y="5791200"/>
            <a:ext cx="7391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endParaRPr lang="en-US"/>
          </a:p>
        </p:txBody>
      </p:sp>
      <p:pic>
        <p:nvPicPr>
          <p:cNvPr id="623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359" y="457200"/>
            <a:ext cx="4572000" cy="97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36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069" y="1433502"/>
            <a:ext cx="4574902" cy="67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36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351766"/>
            <a:ext cx="7646833" cy="343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73914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92955"/>
            <a:ext cx="8610600" cy="234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80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43400" y="457200"/>
            <a:ext cx="4495800" cy="1233403"/>
          </a:xfrm>
          <a:prstGeom prst="rect">
            <a:avLst/>
          </a:prstGeom>
        </p:spPr>
      </p:pic>
      <p:sp>
        <p:nvSpPr>
          <p:cNvPr id="8" name="Content Placeholder 7"/>
          <p:cNvSpPr>
            <a:spLocks noGrp="1"/>
          </p:cNvSpPr>
          <p:nvPr>
            <p:ph idx="1"/>
          </p:nvPr>
        </p:nvSpPr>
        <p:spPr/>
        <p:txBody>
          <a:bodyPr/>
          <a:lstStyle/>
          <a:p>
            <a:r>
              <a:rPr lang="en-US" dirty="0" smtClean="0"/>
              <a:t>308,297 </a:t>
            </a:r>
            <a:r>
              <a:rPr lang="en-US" dirty="0"/>
              <a:t>workers in the </a:t>
            </a:r>
            <a:r>
              <a:rPr lang="en-US" dirty="0" smtClean="0"/>
              <a:t>nuclear industry </a:t>
            </a:r>
            <a:r>
              <a:rPr lang="en-US" dirty="0"/>
              <a:t>from France, </a:t>
            </a:r>
            <a:r>
              <a:rPr lang="en-US" dirty="0" smtClean="0"/>
              <a:t>UK and US</a:t>
            </a:r>
          </a:p>
          <a:p>
            <a:r>
              <a:rPr lang="en-US" dirty="0"/>
              <a:t>8.2 million </a:t>
            </a:r>
            <a:r>
              <a:rPr lang="en-US" dirty="0" smtClean="0"/>
              <a:t>person-years of follow-up</a:t>
            </a:r>
          </a:p>
          <a:p>
            <a:r>
              <a:rPr lang="en-US" dirty="0" smtClean="0"/>
              <a:t>Mortality </a:t>
            </a:r>
            <a:r>
              <a:rPr lang="en-US" dirty="0"/>
              <a:t>from all cancers </a:t>
            </a:r>
            <a:r>
              <a:rPr lang="en-US" dirty="0" smtClean="0"/>
              <a:t>excluding leukemia </a:t>
            </a:r>
            <a:r>
              <a:rPr lang="en-US" dirty="0"/>
              <a:t>increased with cumulative dose by </a:t>
            </a:r>
            <a:r>
              <a:rPr lang="en-US" dirty="0" smtClean="0"/>
              <a:t>0.48 per </a:t>
            </a:r>
            <a:r>
              <a:rPr lang="en-US" dirty="0" err="1" smtClean="0"/>
              <a:t>Gy</a:t>
            </a:r>
            <a:r>
              <a:rPr lang="en-US" dirty="0" smtClean="0"/>
              <a:t> </a:t>
            </a:r>
            <a:r>
              <a:rPr lang="en-US" dirty="0"/>
              <a:t>(90% </a:t>
            </a:r>
            <a:r>
              <a:rPr lang="en-US" dirty="0" smtClean="0"/>
              <a:t>CI: 0.20 </a:t>
            </a:r>
            <a:r>
              <a:rPr lang="en-US" dirty="0"/>
              <a:t>to </a:t>
            </a:r>
            <a:r>
              <a:rPr lang="en-US" dirty="0" smtClean="0"/>
              <a:t>0.79), </a:t>
            </a:r>
            <a:r>
              <a:rPr lang="en-US" dirty="0"/>
              <a:t>lagged </a:t>
            </a:r>
            <a:r>
              <a:rPr lang="en-US" dirty="0" smtClean="0"/>
              <a:t>by 10 years</a:t>
            </a:r>
          </a:p>
          <a:p>
            <a:pPr lvl="1">
              <a:buFont typeface="Wingdings" charset="2"/>
              <a:buChar char="Ø"/>
            </a:pPr>
            <a:r>
              <a:rPr lang="en-US" sz="2200" dirty="0" smtClean="0"/>
              <a:t>Much closer to the estimate from the A-bomb study</a:t>
            </a:r>
          </a:p>
          <a:p>
            <a:pPr lvl="1">
              <a:buFont typeface="Wingdings" charset="2"/>
              <a:buChar char="Ø"/>
            </a:pPr>
            <a:r>
              <a:rPr lang="en-US" sz="2200" dirty="0" smtClean="0"/>
              <a:t>No apparent differences between instantaneous and protracted exposures</a:t>
            </a:r>
            <a:endParaRPr lang="en-US" sz="2200" dirty="0"/>
          </a:p>
          <a:p>
            <a:endParaRPr lang="en-US" dirty="0"/>
          </a:p>
        </p:txBody>
      </p:sp>
      <p:sp>
        <p:nvSpPr>
          <p:cNvPr id="9" name="TextBox 8"/>
          <p:cNvSpPr txBox="1"/>
          <p:nvPr/>
        </p:nvSpPr>
        <p:spPr>
          <a:xfrm>
            <a:off x="609600" y="6324600"/>
            <a:ext cx="3733800" cy="307777"/>
          </a:xfrm>
          <a:prstGeom prst="rect">
            <a:avLst/>
          </a:prstGeom>
          <a:noFill/>
        </p:spPr>
        <p:txBody>
          <a:bodyPr wrap="square" rtlCol="0">
            <a:spAutoFit/>
          </a:bodyPr>
          <a:lstStyle/>
          <a:p>
            <a:r>
              <a:rPr lang="en-US" sz="1400" b="0" i="1" dirty="0" smtClean="0">
                <a:latin typeface="Verdana" panose="020B0604030504040204" pitchFamily="34" charset="0"/>
                <a:ea typeface="Verdana" panose="020B0604030504040204" pitchFamily="34" charset="0"/>
                <a:cs typeface="Verdana" panose="020B0604030504040204" pitchFamily="34" charset="0"/>
              </a:rPr>
              <a:t>Richardson et al. 2015</a:t>
            </a: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60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6" name="Rectangle 2"/>
          <p:cNvSpPr>
            <a:spLocks noGrp="1" noChangeArrowheads="1"/>
          </p:cNvSpPr>
          <p:nvPr>
            <p:ph type="title"/>
          </p:nvPr>
        </p:nvSpPr>
        <p:spPr>
          <a:xfrm>
            <a:off x="1676400" y="457200"/>
            <a:ext cx="7239000" cy="1524000"/>
          </a:xfrm>
        </p:spPr>
        <p:txBody>
          <a:bodyPr/>
          <a:lstStyle/>
          <a:p>
            <a:pPr eaLnBrk="1" hangingPunct="1"/>
            <a:r>
              <a:rPr lang="en-US" dirty="0" smtClean="0"/>
              <a:t>Results – comparison with the study of atomic bomb survivors</a:t>
            </a:r>
            <a:br>
              <a:rPr lang="en-US" dirty="0" smtClean="0"/>
            </a:br>
            <a:r>
              <a:rPr lang="en-US" dirty="0" smtClean="0">
                <a:solidFill>
                  <a:srgbClr val="FF9900"/>
                </a:solidFill>
              </a:rPr>
              <a:t>All cancers and leukemia separately</a:t>
            </a:r>
          </a:p>
        </p:txBody>
      </p:sp>
      <p:graphicFrame>
        <p:nvGraphicFramePr>
          <p:cNvPr id="335875" name="Object 3"/>
          <p:cNvGraphicFramePr>
            <a:graphicFrameLocks noChangeAspect="1"/>
          </p:cNvGraphicFramePr>
          <p:nvPr>
            <p:extLst>
              <p:ext uri="{D42A27DB-BD31-4B8C-83A1-F6EECF244321}">
                <p14:modId xmlns:p14="http://schemas.microsoft.com/office/powerpoint/2010/main" val="1200467345"/>
              </p:ext>
            </p:extLst>
          </p:nvPr>
        </p:nvGraphicFramePr>
        <p:xfrm>
          <a:off x="228600" y="2184401"/>
          <a:ext cx="9296399" cy="3592512"/>
        </p:xfrm>
        <a:graphic>
          <a:graphicData uri="http://schemas.openxmlformats.org/presentationml/2006/ole">
            <mc:AlternateContent xmlns:mc="http://schemas.openxmlformats.org/markup-compatibility/2006">
              <mc:Choice xmlns:v="urn:schemas-microsoft-com:vml" Requires="v">
                <p:oleObj spid="_x0000_s618502" name="Document" r:id="rId4" imgW="7572904" imgH="2934248" progId="Word.Document.8">
                  <p:embed/>
                </p:oleObj>
              </mc:Choice>
              <mc:Fallback>
                <p:oleObj name="Document" r:id="rId4" imgW="7572904" imgH="2934248" progId="Word.Document.8">
                  <p:embed/>
                  <p:pic>
                    <p:nvPicPr>
                      <p:cNvPr id="335875" name="Object 3"/>
                      <p:cNvPicPr>
                        <a:picLocks noChangeAspect="1" noChangeArrowheads="1"/>
                      </p:cNvPicPr>
                      <p:nvPr/>
                    </p:nvPicPr>
                    <p:blipFill>
                      <a:blip r:embed="rId5"/>
                      <a:srcRect/>
                      <a:stretch>
                        <a:fillRect/>
                      </a:stretch>
                    </p:blipFill>
                    <p:spPr bwMode="auto">
                      <a:xfrm>
                        <a:off x="228600" y="2184401"/>
                        <a:ext cx="9296399" cy="3592512"/>
                      </a:xfrm>
                      <a:prstGeom prst="rect">
                        <a:avLst/>
                      </a:prstGeom>
                      <a:noFill/>
                      <a:extLst/>
                    </p:spPr>
                  </p:pic>
                </p:oleObj>
              </mc:Fallback>
            </mc:AlternateContent>
          </a:graphicData>
        </a:graphic>
      </p:graphicFrame>
      <p:sp>
        <p:nvSpPr>
          <p:cNvPr id="335877" name="Text Box 6"/>
          <p:cNvSpPr txBox="1">
            <a:spLocks noChangeArrowheads="1"/>
          </p:cNvSpPr>
          <p:nvPr/>
        </p:nvSpPr>
        <p:spPr bwMode="auto">
          <a:xfrm>
            <a:off x="762000" y="5410200"/>
            <a:ext cx="7848600" cy="366713"/>
          </a:xfrm>
          <a:prstGeom prst="rect">
            <a:avLst/>
          </a:prstGeom>
          <a:noFill/>
          <a:ln w="9525">
            <a:noFill/>
            <a:miter lim="800000"/>
            <a:headEnd/>
            <a:tailEnd/>
          </a:ln>
        </p:spPr>
        <p:txBody>
          <a:bodyPr>
            <a:spAutoFit/>
          </a:bodyPr>
          <a:lstStyle/>
          <a:p>
            <a:pPr>
              <a:spcBef>
                <a:spcPct val="50000"/>
              </a:spcBef>
            </a:pPr>
            <a:endParaRPr lang="en-US">
              <a:solidFill>
                <a:schemeClr val="tx1"/>
              </a:solidFill>
            </a:endParaRPr>
          </a:p>
        </p:txBody>
      </p:sp>
      <p:sp>
        <p:nvSpPr>
          <p:cNvPr id="5" name="TextBox 4"/>
          <p:cNvSpPr txBox="1"/>
          <p:nvPr/>
        </p:nvSpPr>
        <p:spPr>
          <a:xfrm>
            <a:off x="990600" y="6210300"/>
            <a:ext cx="4800600" cy="307777"/>
          </a:xfrm>
          <a:prstGeom prst="rect">
            <a:avLst/>
          </a:prstGeom>
          <a:noFill/>
        </p:spPr>
        <p:txBody>
          <a:bodyPr wrap="square" rtlCol="0">
            <a:spAutoFit/>
          </a:bodyPr>
          <a:lstStyle/>
          <a:p>
            <a:r>
              <a:rPr lang="en-US" sz="1400" b="0" i="1" dirty="0" err="1" smtClean="0">
                <a:latin typeface="Verdana" panose="020B0604030504040204" pitchFamily="34" charset="0"/>
                <a:ea typeface="Verdana" panose="020B0604030504040204" pitchFamily="34" charset="0"/>
                <a:cs typeface="Verdana" panose="020B0604030504040204" pitchFamily="34" charset="0"/>
              </a:rPr>
              <a:t>Cardis</a:t>
            </a:r>
            <a:r>
              <a:rPr lang="en-US" sz="1400" b="0" i="1" dirty="0" smtClean="0">
                <a:latin typeface="Verdana" panose="020B0604030504040204" pitchFamily="34" charset="0"/>
                <a:ea typeface="Verdana" panose="020B0604030504040204" pitchFamily="34" charset="0"/>
                <a:cs typeface="Verdana" panose="020B0604030504040204" pitchFamily="34" charset="0"/>
              </a:rPr>
              <a:t> et al. Rad Res 2007.</a:t>
            </a:r>
          </a:p>
        </p:txBody>
      </p:sp>
    </p:spTree>
    <p:extLst>
      <p:ext uri="{BB962C8B-B14F-4D97-AF65-F5344CB8AC3E}">
        <p14:creationId xmlns:p14="http://schemas.microsoft.com/office/powerpoint/2010/main" val="778378993"/>
      </p:ext>
    </p:extLst>
  </p:cSld>
  <p:clrMapOvr>
    <a:masterClrMapping/>
  </p:clrMapOvr>
  <p:transition advTm="58992"/>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2"/>
          <p:cNvSpPr>
            <a:spLocks noGrp="1" noChangeArrowheads="1"/>
          </p:cNvSpPr>
          <p:nvPr>
            <p:ph type="title" idx="4294967295"/>
          </p:nvPr>
        </p:nvSpPr>
        <p:spPr>
          <a:xfrm>
            <a:off x="1676400" y="457200"/>
            <a:ext cx="7010400" cy="1122363"/>
          </a:xfrm>
        </p:spPr>
        <p:txBody>
          <a:bodyPr/>
          <a:lstStyle/>
          <a:p>
            <a:pPr eaLnBrk="1" hangingPunct="1"/>
            <a:r>
              <a:rPr lang="en-US" smtClean="0"/>
              <a:t>What is the role of low-dose nuclear worker studies?</a:t>
            </a:r>
          </a:p>
        </p:txBody>
      </p:sp>
      <p:sp>
        <p:nvSpPr>
          <p:cNvPr id="627714" name="Rectangle 3"/>
          <p:cNvSpPr>
            <a:spLocks noGrp="1" noChangeArrowheads="1"/>
          </p:cNvSpPr>
          <p:nvPr>
            <p:ph type="body" idx="4294967295"/>
          </p:nvPr>
        </p:nvSpPr>
        <p:spPr>
          <a:xfrm>
            <a:off x="1676400" y="1828800"/>
            <a:ext cx="7086600" cy="4724400"/>
          </a:xfrm>
        </p:spPr>
        <p:txBody>
          <a:bodyPr/>
          <a:lstStyle/>
          <a:p>
            <a:pPr eaLnBrk="1" hangingPunct="1">
              <a:buClr>
                <a:schemeClr val="tx1"/>
              </a:buClr>
              <a:buFont typeface="Wingdings" pitchFamily="2" charset="2"/>
              <a:buNone/>
            </a:pPr>
            <a:endParaRPr lang="en-US" sz="3200" b="1" dirty="0" smtClean="0">
              <a:solidFill>
                <a:srgbClr val="FFFF00"/>
              </a:solidFill>
            </a:endParaRPr>
          </a:p>
          <a:p>
            <a:pPr eaLnBrk="1" hangingPunct="1"/>
            <a:r>
              <a:rPr lang="en-US" b="1" dirty="0" smtClean="0"/>
              <a:t>Most informative of studies of persons exposed at low doses and dose-rates</a:t>
            </a:r>
          </a:p>
          <a:p>
            <a:pPr eaLnBrk="1" hangingPunct="1"/>
            <a:endParaRPr lang="en-US" b="1" dirty="0" smtClean="0"/>
          </a:p>
          <a:p>
            <a:pPr eaLnBrk="1" hangingPunct="1"/>
            <a:r>
              <a:rPr lang="en-US" b="1" dirty="0" smtClean="0"/>
              <a:t>Statistical uncertainties and high potential confounding impose important limitations</a:t>
            </a:r>
          </a:p>
          <a:p>
            <a:pPr eaLnBrk="1" hangingPunct="1"/>
            <a:endParaRPr lang="en-US" b="1" dirty="0" smtClean="0"/>
          </a:p>
          <a:p>
            <a:pPr eaLnBrk="1" hangingPunct="1"/>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Ionizing radiation</a:t>
            </a:r>
            <a:endParaRPr lang="en-US" dirty="0"/>
          </a:p>
        </p:txBody>
      </p:sp>
      <p:sp>
        <p:nvSpPr>
          <p:cNvPr id="3" name="Content Placeholder 2"/>
          <p:cNvSpPr>
            <a:spLocks noGrp="1"/>
          </p:cNvSpPr>
          <p:nvPr>
            <p:ph idx="1"/>
          </p:nvPr>
        </p:nvSpPr>
        <p:spPr>
          <a:xfrm>
            <a:off x="1600200" y="1828800"/>
            <a:ext cx="7086600" cy="4267200"/>
          </a:xfrm>
        </p:spPr>
        <p:txBody>
          <a:bodyPr/>
          <a:lstStyle/>
          <a:p>
            <a:r>
              <a:rPr lang="en-US" dirty="0" smtClean="0"/>
              <a:t>Routes of exposure:</a:t>
            </a:r>
          </a:p>
          <a:p>
            <a:pPr lvl="1"/>
            <a:r>
              <a:rPr lang="en-US" dirty="0" smtClean="0"/>
              <a:t>Inhalation (alpha particles: radon decay products, beta particles: radioactive </a:t>
            </a:r>
            <a:r>
              <a:rPr lang="en-US" dirty="0" err="1" smtClean="0"/>
              <a:t>iodines</a:t>
            </a:r>
            <a:r>
              <a:rPr lang="en-US" dirty="0" smtClean="0"/>
              <a:t>)</a:t>
            </a:r>
          </a:p>
          <a:p>
            <a:pPr lvl="1"/>
            <a:r>
              <a:rPr lang="en-US" dirty="0" smtClean="0"/>
              <a:t>Ingestion (radioactive </a:t>
            </a:r>
            <a:r>
              <a:rPr lang="en-US" dirty="0" err="1" smtClean="0"/>
              <a:t>iodines</a:t>
            </a:r>
            <a:r>
              <a:rPr lang="en-US" dirty="0" smtClean="0"/>
              <a:t>)</a:t>
            </a:r>
          </a:p>
          <a:p>
            <a:pPr lvl="1"/>
            <a:r>
              <a:rPr lang="en-US" dirty="0" smtClean="0"/>
              <a:t>Direct whole-body (gamma and x-rays)</a:t>
            </a:r>
          </a:p>
          <a:p>
            <a:r>
              <a:rPr lang="en-US" dirty="0" smtClean="0"/>
              <a:t>Injury depends on:</a:t>
            </a:r>
          </a:p>
          <a:p>
            <a:pPr lvl="1"/>
            <a:r>
              <a:rPr lang="en-US" dirty="0" smtClean="0"/>
              <a:t>Total dose</a:t>
            </a:r>
          </a:p>
          <a:p>
            <a:pPr lvl="1"/>
            <a:r>
              <a:rPr lang="en-US" dirty="0" smtClean="0"/>
              <a:t>Dose-rate (dose protraction)</a:t>
            </a:r>
          </a:p>
          <a:p>
            <a:pPr lvl="1"/>
            <a:r>
              <a:rPr lang="en-US" dirty="0" smtClean="0"/>
              <a:t>Percentage and region of the body exposed</a:t>
            </a:r>
            <a:endParaRPr lang="en-US" dirty="0"/>
          </a:p>
        </p:txBody>
      </p:sp>
    </p:spTree>
    <p:extLst>
      <p:ext uri="{BB962C8B-B14F-4D97-AF65-F5344CB8AC3E}">
        <p14:creationId xmlns:p14="http://schemas.microsoft.com/office/powerpoint/2010/main" val="398219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Rectangle 2"/>
          <p:cNvSpPr>
            <a:spLocks noGrp="1" noChangeArrowheads="1"/>
          </p:cNvSpPr>
          <p:nvPr>
            <p:ph type="title" idx="4294967295"/>
          </p:nvPr>
        </p:nvSpPr>
        <p:spPr>
          <a:xfrm>
            <a:off x="1676400" y="457200"/>
            <a:ext cx="7162800" cy="1295400"/>
          </a:xfrm>
        </p:spPr>
        <p:txBody>
          <a:bodyPr/>
          <a:lstStyle/>
          <a:p>
            <a:pPr eaLnBrk="1" hangingPunct="1"/>
            <a:r>
              <a:rPr lang="en-US" smtClean="0"/>
              <a:t>What has been learned from studying workers exposed to low doses of external radiation?</a:t>
            </a:r>
          </a:p>
        </p:txBody>
      </p:sp>
      <p:sp>
        <p:nvSpPr>
          <p:cNvPr id="629762" name="Rectangle 3"/>
          <p:cNvSpPr>
            <a:spLocks noGrp="1" noChangeArrowheads="1"/>
          </p:cNvSpPr>
          <p:nvPr>
            <p:ph type="body" idx="4294967295"/>
          </p:nvPr>
        </p:nvSpPr>
        <p:spPr>
          <a:xfrm>
            <a:off x="1828800" y="2286000"/>
            <a:ext cx="7010400" cy="4343400"/>
          </a:xfrm>
        </p:spPr>
        <p:txBody>
          <a:bodyPr/>
          <a:lstStyle/>
          <a:p>
            <a:pPr eaLnBrk="1" hangingPunct="1"/>
            <a:r>
              <a:rPr lang="en-US" sz="2400" b="1" smtClean="0"/>
              <a:t>Indicate that extrapolation from high dose studies has not seriously underestimated risks</a:t>
            </a:r>
          </a:p>
          <a:p>
            <a:pPr eaLnBrk="1" hangingPunct="1"/>
            <a:r>
              <a:rPr lang="en-US" sz="2400" b="1" smtClean="0"/>
              <a:t>Provide some evidence of association of leukemia and exposure at low doses and dose-rates</a:t>
            </a:r>
          </a:p>
          <a:p>
            <a:pPr eaLnBrk="1" hangingPunct="1"/>
            <a:r>
              <a:rPr lang="en-US" sz="2400" b="1" smtClean="0"/>
              <a:t>Leave open the possibility that risks may be overestimated</a:t>
            </a:r>
          </a:p>
          <a:p>
            <a:pPr eaLnBrk="1" hangingPunct="1"/>
            <a:endParaRPr lang="en-US" sz="2400"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2"/>
          <p:cNvSpPr>
            <a:spLocks noGrp="1" noChangeArrowheads="1"/>
          </p:cNvSpPr>
          <p:nvPr>
            <p:ph type="title" idx="4294967295"/>
          </p:nvPr>
        </p:nvSpPr>
        <p:spPr>
          <a:xfrm>
            <a:off x="1676400" y="533400"/>
            <a:ext cx="7239000" cy="990600"/>
          </a:xfrm>
        </p:spPr>
        <p:txBody>
          <a:bodyPr/>
          <a:lstStyle/>
          <a:p>
            <a:pPr eaLnBrk="1" hangingPunct="1"/>
            <a:r>
              <a:rPr lang="en-US" smtClean="0"/>
              <a:t>Interpreting low-dose studies with respect to risk estimation: </a:t>
            </a:r>
            <a:br>
              <a:rPr lang="en-US" smtClean="0"/>
            </a:br>
            <a:r>
              <a:rPr lang="en-US" sz="2400" smtClean="0"/>
              <a:t>SOME CAVEATS</a:t>
            </a:r>
            <a:r>
              <a:rPr lang="en-US" smtClean="0"/>
              <a:t> </a:t>
            </a:r>
          </a:p>
        </p:txBody>
      </p:sp>
      <p:sp>
        <p:nvSpPr>
          <p:cNvPr id="631810" name="Rectangle 3"/>
          <p:cNvSpPr>
            <a:spLocks noGrp="1" noChangeArrowheads="1"/>
          </p:cNvSpPr>
          <p:nvPr>
            <p:ph type="body" idx="4294967295"/>
          </p:nvPr>
        </p:nvSpPr>
        <p:spPr>
          <a:xfrm>
            <a:off x="1524000" y="1828800"/>
            <a:ext cx="7315200" cy="4648200"/>
          </a:xfrm>
        </p:spPr>
        <p:txBody>
          <a:bodyPr/>
          <a:lstStyle/>
          <a:p>
            <a:pPr marL="609600" indent="-609600" eaLnBrk="1" hangingPunct="1">
              <a:lnSpc>
                <a:spcPct val="90000"/>
              </a:lnSpc>
              <a:buFontTx/>
              <a:buAutoNum type="arabicPeriod"/>
            </a:pPr>
            <a:r>
              <a:rPr lang="en-US" sz="1800" b="1" dirty="0" smtClean="0"/>
              <a:t>Ecologic studies: ignore</a:t>
            </a:r>
          </a:p>
          <a:p>
            <a:pPr marL="609600" indent="-609600" eaLnBrk="1" hangingPunct="1">
              <a:lnSpc>
                <a:spcPct val="90000"/>
              </a:lnSpc>
              <a:buFontTx/>
              <a:buAutoNum type="arabicPeriod"/>
            </a:pPr>
            <a:r>
              <a:rPr lang="en-US" sz="1800" b="1" dirty="0" smtClean="0"/>
              <a:t>Studies with only external comparisons: ignore</a:t>
            </a:r>
          </a:p>
          <a:p>
            <a:pPr marL="609600" indent="-609600" eaLnBrk="1" hangingPunct="1">
              <a:lnSpc>
                <a:spcPct val="90000"/>
              </a:lnSpc>
              <a:buFontTx/>
              <a:buAutoNum type="arabicPeriod"/>
            </a:pPr>
            <a:r>
              <a:rPr lang="en-US" sz="1800" b="1" dirty="0" smtClean="0"/>
              <a:t>Studies must consider potential confounders:</a:t>
            </a:r>
          </a:p>
          <a:p>
            <a:pPr marL="990600" lvl="1" indent="-533400" eaLnBrk="1" hangingPunct="1">
              <a:lnSpc>
                <a:spcPct val="90000"/>
              </a:lnSpc>
            </a:pPr>
            <a:r>
              <a:rPr lang="en-US" sz="2000" b="1" dirty="0" smtClean="0"/>
              <a:t>Socioeconomic status</a:t>
            </a:r>
          </a:p>
          <a:p>
            <a:pPr marL="990600" lvl="1" indent="-533400" eaLnBrk="1" hangingPunct="1">
              <a:lnSpc>
                <a:spcPct val="90000"/>
              </a:lnSpc>
            </a:pPr>
            <a:r>
              <a:rPr lang="en-US" sz="2000" b="1" i="1" dirty="0" smtClean="0"/>
              <a:t>Healthy worker effect</a:t>
            </a:r>
          </a:p>
          <a:p>
            <a:pPr marL="990600" lvl="1" indent="-533400" eaLnBrk="1" hangingPunct="1">
              <a:lnSpc>
                <a:spcPct val="90000"/>
              </a:lnSpc>
            </a:pPr>
            <a:r>
              <a:rPr lang="en-US" sz="2000" b="1" dirty="0" smtClean="0"/>
              <a:t>Duration of employment</a:t>
            </a:r>
          </a:p>
          <a:p>
            <a:pPr marL="990600" lvl="1" indent="-533400" eaLnBrk="1" hangingPunct="1">
              <a:lnSpc>
                <a:spcPct val="90000"/>
              </a:lnSpc>
            </a:pPr>
            <a:r>
              <a:rPr lang="en-US" sz="2000" b="1" dirty="0" smtClean="0"/>
              <a:t>Smoking for many cancers and other diseases</a:t>
            </a:r>
          </a:p>
          <a:p>
            <a:pPr marL="990600" lvl="1" indent="-533400" eaLnBrk="1" hangingPunct="1">
              <a:lnSpc>
                <a:spcPct val="90000"/>
              </a:lnSpc>
            </a:pPr>
            <a:r>
              <a:rPr lang="en-US" sz="2000" b="1" dirty="0" smtClean="0"/>
              <a:t>Etc.</a:t>
            </a:r>
          </a:p>
          <a:p>
            <a:pPr marL="609600" indent="-609600" eaLnBrk="1" hangingPunct="1">
              <a:lnSpc>
                <a:spcPct val="90000"/>
              </a:lnSpc>
              <a:buFontTx/>
              <a:buAutoNum type="arabicPeriod"/>
            </a:pPr>
            <a:r>
              <a:rPr lang="en-US" sz="1800" b="1" dirty="0" smtClean="0"/>
              <a:t>Interpretation must take into account multiple comparisons</a:t>
            </a:r>
          </a:p>
          <a:p>
            <a:pPr marL="609600" indent="-609600" eaLnBrk="1" hangingPunct="1">
              <a:lnSpc>
                <a:spcPct val="90000"/>
              </a:lnSpc>
              <a:buFontTx/>
              <a:buAutoNum type="arabicPeriod"/>
            </a:pPr>
            <a:r>
              <a:rPr lang="en-US" sz="1800" b="1" dirty="0" smtClean="0"/>
              <a:t>If no statistically significant association, consider the width of the confidence interval to see what risks can reasonably be excluded</a:t>
            </a:r>
          </a:p>
          <a:p>
            <a:pPr marL="609600" indent="-609600" eaLnBrk="1" hangingPunct="1">
              <a:lnSpc>
                <a:spcPct val="90000"/>
              </a:lnSpc>
              <a:buFontTx/>
              <a:buAutoNum type="arabicPeriod"/>
            </a:pPr>
            <a:r>
              <a:rPr lang="en-US" sz="1800" b="1" dirty="0" smtClean="0"/>
              <a:t>Check for consistency with estimates from high-dose studies</a:t>
            </a:r>
          </a:p>
          <a:p>
            <a:pPr marL="609600" indent="-609600" eaLnBrk="1" hangingPunct="1">
              <a:lnSpc>
                <a:spcPct val="90000"/>
              </a:lnSpc>
              <a:buFontTx/>
              <a:buAutoNum type="arabicPeriod"/>
            </a:pPr>
            <a:r>
              <a:rPr lang="en-US" sz="1800" b="1" dirty="0" smtClean="0"/>
              <a:t>Consider plausibility of results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8" name="Text Box 6"/>
          <p:cNvSpPr txBox="1">
            <a:spLocks noChangeArrowheads="1"/>
          </p:cNvSpPr>
          <p:nvPr/>
        </p:nvSpPr>
        <p:spPr bwMode="auto">
          <a:xfrm>
            <a:off x="3505200" y="457200"/>
            <a:ext cx="3352800" cy="1077218"/>
          </a:xfrm>
          <a:prstGeom prst="rect">
            <a:avLst/>
          </a:prstGeom>
          <a:noFill/>
          <a:ln w="9525">
            <a:noFill/>
            <a:miter lim="800000"/>
            <a:headEnd/>
            <a:tailEnd/>
          </a:ln>
        </p:spPr>
        <p:txBody>
          <a:bodyPr wrap="square">
            <a:spAutoFit/>
          </a:bodyPr>
          <a:lstStyle/>
          <a:p>
            <a:pPr algn="ctr" eaLnBrk="0" hangingPunct="0"/>
            <a:r>
              <a:rPr lang="en-US" sz="3200" u="sng" dirty="0" smtClean="0">
                <a:solidFill>
                  <a:srgbClr val="FFFF00"/>
                </a:solidFill>
                <a:latin typeface="Garamond" pitchFamily="18" charset="0"/>
              </a:rPr>
              <a:t>Case Study 2: </a:t>
            </a:r>
          </a:p>
          <a:p>
            <a:pPr algn="ctr" eaLnBrk="0" hangingPunct="0"/>
            <a:r>
              <a:rPr lang="en-US" sz="3200" dirty="0" smtClean="0">
                <a:solidFill>
                  <a:srgbClr val="FFFF00"/>
                </a:solidFill>
                <a:latin typeface="Garamond" pitchFamily="18" charset="0"/>
              </a:rPr>
              <a:t>CT scans</a:t>
            </a:r>
            <a:endParaRPr lang="en-US" sz="3200" dirty="0">
              <a:solidFill>
                <a:srgbClr val="FFFF00"/>
              </a:solidFill>
              <a:latin typeface="Garamond" pitchFamily="18" charset="0"/>
            </a:endParaRPr>
          </a:p>
        </p:txBody>
      </p:sp>
      <p:pic>
        <p:nvPicPr>
          <p:cNvPr id="626690" name="Picture 2" descr="http://www.phassociation.uk.com/what_is_ph/images/CT-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 y="0"/>
            <a:ext cx="393653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26692" name="Picture 4" descr="http://www.heartlandntbc.org/images/cs2_ct_sc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176" y="3773387"/>
            <a:ext cx="5395824" cy="3084613"/>
          </a:xfrm>
          <a:prstGeom prst="rect">
            <a:avLst/>
          </a:prstGeom>
          <a:noFill/>
          <a:extLst>
            <a:ext uri="{909E8E84-426E-40DD-AFC4-6F175D3DCCD1}">
              <a14:hiddenFill xmlns:a14="http://schemas.microsoft.com/office/drawing/2010/main">
                <a:solidFill>
                  <a:srgbClr val="FFFFFF"/>
                </a:solidFill>
              </a14:hiddenFill>
            </a:ext>
          </a:extLst>
        </p:spPr>
      </p:pic>
      <p:pic>
        <p:nvPicPr>
          <p:cNvPr id="6266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6140" y="-3411"/>
            <a:ext cx="2590800" cy="324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66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1" y="3238037"/>
            <a:ext cx="3756137" cy="361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4280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4168554"/>
              </p:ext>
            </p:extLst>
          </p:nvPr>
        </p:nvGraphicFramePr>
        <p:xfrm>
          <a:off x="228599" y="378209"/>
          <a:ext cx="8763000" cy="6398260"/>
        </p:xfrm>
        <a:graphic>
          <a:graphicData uri="http://schemas.openxmlformats.org/drawingml/2006/table">
            <a:tbl>
              <a:tblPr firstRow="1" firstCol="1" bandRow="1">
                <a:tableStyleId>{5C22544A-7EE6-4342-B048-85BDC9FD1C3A}</a:tableStyleId>
              </a:tblPr>
              <a:tblGrid>
                <a:gridCol w="1164626">
                  <a:extLst>
                    <a:ext uri="{9D8B030D-6E8A-4147-A177-3AD203B41FA5}">
                      <a16:colId xmlns:a16="http://schemas.microsoft.com/office/drawing/2014/main" val="20000"/>
                    </a:ext>
                  </a:extLst>
                </a:gridCol>
                <a:gridCol w="1819728">
                  <a:extLst>
                    <a:ext uri="{9D8B030D-6E8A-4147-A177-3AD203B41FA5}">
                      <a16:colId xmlns:a16="http://schemas.microsoft.com/office/drawing/2014/main" val="20001"/>
                    </a:ext>
                  </a:extLst>
                </a:gridCol>
                <a:gridCol w="2110884">
                  <a:extLst>
                    <a:ext uri="{9D8B030D-6E8A-4147-A177-3AD203B41FA5}">
                      <a16:colId xmlns:a16="http://schemas.microsoft.com/office/drawing/2014/main" val="20002"/>
                    </a:ext>
                  </a:extLst>
                </a:gridCol>
                <a:gridCol w="1606212">
                  <a:extLst>
                    <a:ext uri="{9D8B030D-6E8A-4147-A177-3AD203B41FA5}">
                      <a16:colId xmlns:a16="http://schemas.microsoft.com/office/drawing/2014/main" val="20003"/>
                    </a:ext>
                  </a:extLst>
                </a:gridCol>
                <a:gridCol w="2061550">
                  <a:extLst>
                    <a:ext uri="{9D8B030D-6E8A-4147-A177-3AD203B41FA5}">
                      <a16:colId xmlns:a16="http://schemas.microsoft.com/office/drawing/2014/main" val="20004"/>
                    </a:ext>
                  </a:extLst>
                </a:gridCol>
              </a:tblGrid>
              <a:tr h="231391">
                <a:tc gridSpan="5">
                  <a:txBody>
                    <a:bodyPr/>
                    <a:lstStyle/>
                    <a:p>
                      <a:pPr marL="0" marR="0" algn="ctr">
                        <a:spcBef>
                          <a:spcPts val="0"/>
                        </a:spcBef>
                        <a:spcAft>
                          <a:spcPts val="0"/>
                        </a:spcAft>
                      </a:pPr>
                      <a:r>
                        <a:rPr lang="en-US" sz="1800" dirty="0" smtClean="0">
                          <a:effectLst/>
                        </a:rPr>
                        <a:t>Summary of findings on risks associated with different types of radiation exposures.</a:t>
                      </a:r>
                      <a:endParaRPr lang="en-US" sz="2800" dirty="0">
                        <a:solidFill>
                          <a:srgbClr val="365F91"/>
                        </a:solidFill>
                        <a:effectLst/>
                        <a:latin typeface="Times New Roman"/>
                        <a:ea typeface="Times New Roman"/>
                        <a:cs typeface="Times New Roman"/>
                      </a:endParaRPr>
                    </a:p>
                  </a:txBody>
                  <a:tcPr marL="0" marR="0" marT="889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501">
                <a:tc>
                  <a:txBody>
                    <a:bodyPr/>
                    <a:lstStyle/>
                    <a:p>
                      <a:endParaRPr lang="en-US" sz="1400" dirty="0">
                        <a:solidFill>
                          <a:srgbClr val="365F91"/>
                        </a:solidFill>
                        <a:effectLst/>
                        <a:latin typeface="Calibri"/>
                        <a:cs typeface="Times New Roman"/>
                      </a:endParaRPr>
                    </a:p>
                  </a:txBody>
                  <a:tcPr marL="0" marR="0" marT="8890" marB="0"/>
                </a:tc>
                <a:tc gridSpan="2">
                  <a:txBody>
                    <a:bodyPr/>
                    <a:lstStyle/>
                    <a:p>
                      <a:pPr marL="0" marR="0" algn="ctr">
                        <a:spcBef>
                          <a:spcPts val="0"/>
                        </a:spcBef>
                        <a:spcAft>
                          <a:spcPts val="0"/>
                        </a:spcAft>
                      </a:pPr>
                      <a:r>
                        <a:rPr lang="en-US" sz="1600" dirty="0">
                          <a:solidFill>
                            <a:schemeClr val="accent6">
                              <a:lumMod val="10000"/>
                            </a:schemeClr>
                          </a:solidFill>
                          <a:effectLst/>
                        </a:rPr>
                        <a:t>High-dose acute exposures</a:t>
                      </a:r>
                      <a:endParaRPr lang="en-US" sz="3200" dirty="0">
                        <a:solidFill>
                          <a:schemeClr val="accent6">
                            <a:lumMod val="10000"/>
                          </a:schemeClr>
                        </a:solidFill>
                        <a:effectLst/>
                        <a:latin typeface="Times New Roman"/>
                        <a:ea typeface="Times New Roman"/>
                        <a:cs typeface="Times New Roman"/>
                      </a:endParaRPr>
                    </a:p>
                  </a:txBody>
                  <a:tcPr marL="0" marR="0" marT="8890" marB="0"/>
                </a:tc>
                <a:tc hMerge="1">
                  <a:txBody>
                    <a:bodyPr/>
                    <a:lstStyle/>
                    <a:p>
                      <a:endParaRPr lang="en-US"/>
                    </a:p>
                  </a:txBody>
                  <a:tcPr/>
                </a:tc>
                <a:tc gridSpan="2">
                  <a:txBody>
                    <a:bodyPr/>
                    <a:lstStyle/>
                    <a:p>
                      <a:pPr marL="0" marR="0" algn="ctr">
                        <a:spcBef>
                          <a:spcPts val="0"/>
                        </a:spcBef>
                        <a:spcAft>
                          <a:spcPts val="0"/>
                        </a:spcAft>
                      </a:pPr>
                      <a:r>
                        <a:rPr lang="en-US" sz="1600" dirty="0">
                          <a:solidFill>
                            <a:schemeClr val="accent6">
                              <a:lumMod val="10000"/>
                            </a:schemeClr>
                          </a:solidFill>
                          <a:effectLst/>
                        </a:rPr>
                        <a:t>Low-dose fractionated exposures</a:t>
                      </a:r>
                      <a:endParaRPr lang="en-US" sz="3200" dirty="0">
                        <a:solidFill>
                          <a:schemeClr val="accent6">
                            <a:lumMod val="10000"/>
                          </a:schemeClr>
                        </a:solidFill>
                        <a:effectLst/>
                        <a:latin typeface="Times New Roman"/>
                        <a:ea typeface="Times New Roman"/>
                        <a:cs typeface="Times New Roman"/>
                      </a:endParaRPr>
                    </a:p>
                  </a:txBody>
                  <a:tcPr marL="0" marR="0" marT="8890" marB="0"/>
                </a:tc>
                <a:tc hMerge="1">
                  <a:txBody>
                    <a:bodyPr/>
                    <a:lstStyle/>
                    <a:p>
                      <a:endParaRPr lang="en-US"/>
                    </a:p>
                  </a:txBody>
                  <a:tcPr/>
                </a:tc>
                <a:extLst>
                  <a:ext uri="{0D108BD9-81ED-4DB2-BD59-A6C34878D82A}">
                    <a16:rowId xmlns:a16="http://schemas.microsoft.com/office/drawing/2014/main" val="10001"/>
                  </a:ext>
                </a:extLst>
              </a:tr>
              <a:tr h="429859">
                <a:tc>
                  <a:txBody>
                    <a:bodyPr/>
                    <a:lstStyle/>
                    <a:p>
                      <a:pPr marL="0" marR="0">
                        <a:spcBef>
                          <a:spcPts val="0"/>
                        </a:spcBef>
                        <a:spcAft>
                          <a:spcPts val="0"/>
                        </a:spcAft>
                      </a:pPr>
                      <a:r>
                        <a:rPr lang="en-US" sz="1600" dirty="0">
                          <a:effectLst/>
                        </a:rPr>
                        <a:t>Outcome</a:t>
                      </a:r>
                      <a:endParaRPr lang="en-US" sz="3200" dirty="0">
                        <a:solidFill>
                          <a:srgbClr val="365F91"/>
                        </a:solidFill>
                        <a:effectLst/>
                        <a:latin typeface="Times New Roman"/>
                        <a:ea typeface="Times New Roman"/>
                        <a:cs typeface="Times New Roman"/>
                      </a:endParaRPr>
                    </a:p>
                  </a:txBody>
                  <a:tcPr marL="0" marR="0" marT="8890" marB="0"/>
                </a:tc>
                <a:tc>
                  <a:txBody>
                    <a:bodyPr/>
                    <a:lstStyle/>
                    <a:p>
                      <a:pPr marL="0" marR="0">
                        <a:spcBef>
                          <a:spcPts val="0"/>
                        </a:spcBef>
                        <a:spcAft>
                          <a:spcPts val="0"/>
                        </a:spcAft>
                      </a:pPr>
                      <a:r>
                        <a:rPr lang="en-US" sz="1600" dirty="0">
                          <a:solidFill>
                            <a:schemeClr val="accent6">
                              <a:lumMod val="10000"/>
                            </a:schemeClr>
                          </a:solidFill>
                          <a:effectLst/>
                        </a:rPr>
                        <a:t>A-bomb</a:t>
                      </a:r>
                      <a:endParaRPr lang="en-US" sz="3200" dirty="0">
                        <a:solidFill>
                          <a:schemeClr val="accent6">
                            <a:lumMod val="10000"/>
                          </a:schemeClr>
                        </a:solidFill>
                        <a:effectLst/>
                        <a:latin typeface="Times New Roman"/>
                        <a:ea typeface="Times New Roman"/>
                        <a:cs typeface="Times New Roman"/>
                      </a:endParaRPr>
                    </a:p>
                  </a:txBody>
                  <a:tcPr marL="0" marR="0" marT="8890" marB="0"/>
                </a:tc>
                <a:tc>
                  <a:txBody>
                    <a:bodyPr/>
                    <a:lstStyle/>
                    <a:p>
                      <a:pPr marL="0" marR="0">
                        <a:spcBef>
                          <a:spcPts val="0"/>
                        </a:spcBef>
                        <a:spcAft>
                          <a:spcPts val="0"/>
                        </a:spcAft>
                      </a:pPr>
                      <a:r>
                        <a:rPr lang="en-US" sz="1600" dirty="0">
                          <a:solidFill>
                            <a:schemeClr val="accent6">
                              <a:lumMod val="10000"/>
                            </a:schemeClr>
                          </a:solidFill>
                          <a:effectLst/>
                        </a:rPr>
                        <a:t>Radiation cancer treatments</a:t>
                      </a:r>
                      <a:endParaRPr lang="en-US" sz="3200" dirty="0">
                        <a:solidFill>
                          <a:schemeClr val="accent6">
                            <a:lumMod val="10000"/>
                          </a:schemeClr>
                        </a:solidFill>
                        <a:effectLst/>
                        <a:latin typeface="Times New Roman"/>
                        <a:ea typeface="Times New Roman"/>
                        <a:cs typeface="Times New Roman"/>
                      </a:endParaRPr>
                    </a:p>
                  </a:txBody>
                  <a:tcPr marL="0" marR="0" marT="8890" marB="0"/>
                </a:tc>
                <a:tc>
                  <a:txBody>
                    <a:bodyPr/>
                    <a:lstStyle/>
                    <a:p>
                      <a:pPr marL="0" marR="0">
                        <a:spcBef>
                          <a:spcPts val="0"/>
                        </a:spcBef>
                        <a:spcAft>
                          <a:spcPts val="0"/>
                        </a:spcAft>
                      </a:pPr>
                      <a:r>
                        <a:rPr lang="en-US" sz="1600">
                          <a:solidFill>
                            <a:schemeClr val="accent6">
                              <a:lumMod val="10000"/>
                            </a:schemeClr>
                          </a:solidFill>
                          <a:effectLst/>
                        </a:rPr>
                        <a:t>Occupational</a:t>
                      </a:r>
                      <a:r>
                        <a:rPr lang="en-US" sz="800">
                          <a:solidFill>
                            <a:schemeClr val="accent6">
                              <a:lumMod val="10000"/>
                            </a:schemeClr>
                          </a:solidFill>
                          <a:effectLst/>
                        </a:rPr>
                        <a:t> </a:t>
                      </a:r>
                      <a:r>
                        <a:rPr lang="en-US" sz="1600">
                          <a:solidFill>
                            <a:schemeClr val="accent6">
                              <a:lumMod val="10000"/>
                            </a:schemeClr>
                          </a:solidFill>
                          <a:effectLst/>
                        </a:rPr>
                        <a:t>exposures</a:t>
                      </a:r>
                      <a:endParaRPr lang="en-US" sz="3200">
                        <a:solidFill>
                          <a:schemeClr val="accent6">
                            <a:lumMod val="10000"/>
                          </a:schemeClr>
                        </a:solidFill>
                        <a:effectLst/>
                        <a:latin typeface="Times New Roman"/>
                        <a:ea typeface="Times New Roman"/>
                        <a:cs typeface="Times New Roman"/>
                      </a:endParaRPr>
                    </a:p>
                  </a:txBody>
                  <a:tcPr marL="0" marR="0" marT="8890" marB="0"/>
                </a:tc>
                <a:tc>
                  <a:txBody>
                    <a:bodyPr/>
                    <a:lstStyle/>
                    <a:p>
                      <a:pPr marL="0" marR="0">
                        <a:spcBef>
                          <a:spcPts val="0"/>
                        </a:spcBef>
                        <a:spcAft>
                          <a:spcPts val="0"/>
                        </a:spcAft>
                      </a:pPr>
                      <a:r>
                        <a:rPr lang="en-US" sz="1600" dirty="0">
                          <a:solidFill>
                            <a:schemeClr val="accent6">
                              <a:lumMod val="10000"/>
                            </a:schemeClr>
                          </a:solidFill>
                          <a:effectLst/>
                        </a:rPr>
                        <a:t>Diagnostic X-ray examinations</a:t>
                      </a:r>
                      <a:endParaRPr lang="en-US" sz="3200" dirty="0">
                        <a:solidFill>
                          <a:schemeClr val="accent6">
                            <a:lumMod val="10000"/>
                          </a:schemeClr>
                        </a:solidFill>
                        <a:effectLst/>
                        <a:latin typeface="Times New Roman"/>
                        <a:ea typeface="Times New Roman"/>
                        <a:cs typeface="Times New Roman"/>
                      </a:endParaRPr>
                    </a:p>
                  </a:txBody>
                  <a:tcPr marL="0" marR="0" marT="8890" marB="0"/>
                </a:tc>
                <a:extLst>
                  <a:ext uri="{0D108BD9-81ED-4DB2-BD59-A6C34878D82A}">
                    <a16:rowId xmlns:a16="http://schemas.microsoft.com/office/drawing/2014/main" val="10002"/>
                  </a:ext>
                </a:extLst>
              </a:tr>
              <a:tr h="429859">
                <a:tc>
                  <a:txBody>
                    <a:bodyPr/>
                    <a:lstStyle/>
                    <a:p>
                      <a:pPr marL="0" marR="0">
                        <a:spcBef>
                          <a:spcPts val="0"/>
                        </a:spcBef>
                        <a:spcAft>
                          <a:spcPts val="0"/>
                        </a:spcAft>
                      </a:pPr>
                      <a:r>
                        <a:rPr lang="en-US" sz="1600" dirty="0">
                          <a:effectLst/>
                        </a:rPr>
                        <a:t>All solid cancers</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a:t>
                      </a:r>
                      <a:r>
                        <a:rPr lang="en-US" sz="2000" u="none" strike="noStrike" baseline="30000" dirty="0">
                          <a:solidFill>
                            <a:schemeClr val="accent6">
                              <a:lumMod val="10000"/>
                            </a:schemeClr>
                          </a:solidFill>
                          <a:effectLst/>
                          <a:hlinkClick r:id="rId2" action="ppaction://hlinkfile" tooltip="Ozasa, 2012 #2392"/>
                        </a:rPr>
                        <a:t>12</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increase in most studies</a:t>
                      </a:r>
                      <a:r>
                        <a:rPr lang="en-US" sz="1600" u="none" strike="noStrike" baseline="30000" dirty="0">
                          <a:solidFill>
                            <a:schemeClr val="accent6">
                              <a:lumMod val="10000"/>
                            </a:schemeClr>
                          </a:solidFill>
                          <a:effectLst/>
                          <a:hlinkClick r:id="rId3" action="ppaction://hlinkfile" tooltip="United Nations Scientific Committee on the Effects of Atomic Radiation (UNSCEAR), 2008 #2110"/>
                        </a:rPr>
                        <a:t>1</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increase in most</a:t>
                      </a:r>
                      <a:r>
                        <a:rPr lang="en-US" sz="1100">
                          <a:solidFill>
                            <a:schemeClr val="accent6">
                              <a:lumMod val="10000"/>
                            </a:schemeClr>
                          </a:solidFill>
                          <a:effectLst/>
                        </a:rPr>
                        <a:t> </a:t>
                      </a:r>
                      <a:r>
                        <a:rPr lang="en-US" sz="1600">
                          <a:solidFill>
                            <a:schemeClr val="accent6">
                              <a:lumMod val="10000"/>
                            </a:schemeClr>
                          </a:solidFill>
                          <a:effectLst/>
                        </a:rPr>
                        <a:t>studies</a:t>
                      </a:r>
                      <a:r>
                        <a:rPr lang="en-US" sz="1600" u="none" strike="noStrike" baseline="30000">
                          <a:solidFill>
                            <a:schemeClr val="accent6">
                              <a:lumMod val="10000"/>
                            </a:schemeClr>
                          </a:solidFill>
                          <a:effectLst/>
                          <a:hlinkClick r:id="rId3" action="ppaction://hlinkfile" tooltip="United Nations Scientific Committee on the Effects of Atomic Radiation (UNSCEAR), 2008 #2110"/>
                        </a:rPr>
                        <a:t>1</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no studies</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3"/>
                  </a:ext>
                </a:extLst>
              </a:tr>
              <a:tr h="1267369">
                <a:tc>
                  <a:txBody>
                    <a:bodyPr/>
                    <a:lstStyle/>
                    <a:p>
                      <a:pPr marL="0" marR="0">
                        <a:spcBef>
                          <a:spcPts val="0"/>
                        </a:spcBef>
                        <a:spcAft>
                          <a:spcPts val="0"/>
                        </a:spcAft>
                      </a:pPr>
                      <a:r>
                        <a:rPr lang="en-US" sz="1600" dirty="0">
                          <a:effectLst/>
                        </a:rPr>
                        <a:t>Individual cancers</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 for most sites, including oral cavity, thyroid, esophagus, stomach, colon, liver, lung, breast, ovary, bladder, CNS</a:t>
                      </a:r>
                      <a:r>
                        <a:rPr lang="en-US" sz="2000" u="none" strike="noStrike" baseline="30000" dirty="0">
                          <a:solidFill>
                            <a:schemeClr val="accent6">
                              <a:lumMod val="10000"/>
                            </a:schemeClr>
                          </a:solidFill>
                          <a:effectLst/>
                          <a:hlinkClick r:id="rId4" action="ppaction://hlinkfile" tooltip="Preston, 2007 #1826"/>
                        </a:rPr>
                        <a:t>13</a:t>
                      </a:r>
                      <a:r>
                        <a:rPr lang="en-US" sz="1600" dirty="0">
                          <a:solidFill>
                            <a:schemeClr val="accent6">
                              <a:lumMod val="10000"/>
                            </a:schemeClr>
                          </a:solidFill>
                          <a:effectLst/>
                        </a:rPr>
                        <a:t> </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increased for breast, lung, thyroid, stomach, esophagus, colon, bladder; no increase for cancers of prostate, liver, pancreas</a:t>
                      </a:r>
                      <a:r>
                        <a:rPr lang="en-US" sz="2000" u="none" strike="noStrike" baseline="30000" dirty="0">
                          <a:solidFill>
                            <a:schemeClr val="accent6">
                              <a:lumMod val="10000"/>
                            </a:schemeClr>
                          </a:solidFill>
                          <a:effectLst/>
                          <a:hlinkClick r:id="rId5" action="ppaction://hlinkfile" tooltip="United Nations Scientific Committee on the Effects of Atomic Radiation (UNSCEAR), 2010 #2069"/>
                        </a:rPr>
                        <a:t>14</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conflicted due to low statistical power</a:t>
                      </a:r>
                      <a:r>
                        <a:rPr lang="en-US" sz="2000" u="none" strike="noStrike" baseline="30000">
                          <a:solidFill>
                            <a:schemeClr val="accent6">
                              <a:lumMod val="10000"/>
                            </a:schemeClr>
                          </a:solidFill>
                          <a:effectLst/>
                          <a:hlinkClick r:id="rId6" action="ppaction://hlinkfile" tooltip="Cardis, 2007 #1625"/>
                        </a:rPr>
                        <a:t>15</a:t>
                      </a:r>
                      <a:r>
                        <a:rPr lang="en-US" sz="2000" baseline="30000">
                          <a:solidFill>
                            <a:schemeClr val="accent6">
                              <a:lumMod val="10000"/>
                            </a:schemeClr>
                          </a:solidFill>
                          <a:effectLst/>
                        </a:rPr>
                        <a:t>,</a:t>
                      </a:r>
                      <a:r>
                        <a:rPr lang="en-US" sz="2000" u="none" strike="noStrike" baseline="30000">
                          <a:solidFill>
                            <a:schemeClr val="accent6">
                              <a:lumMod val="10000"/>
                            </a:schemeClr>
                          </a:solidFill>
                          <a:effectLst/>
                          <a:hlinkClick r:id="rId7" action="ppaction://hlinkfile" tooltip="Muirhead, 2009 #1872"/>
                        </a:rPr>
                        <a:t>16</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 for breast,</a:t>
                      </a:r>
                      <a:r>
                        <a:rPr lang="en-US" sz="2000" u="none" strike="noStrike" baseline="30000" dirty="0">
                          <a:solidFill>
                            <a:schemeClr val="accent6">
                              <a:lumMod val="10000"/>
                            </a:schemeClr>
                          </a:solidFill>
                          <a:effectLst/>
                          <a:hlinkClick r:id="rId8" action="ppaction://hlinkfile" tooltip="Howe, 1996 #58"/>
                        </a:rPr>
                        <a:t>17</a:t>
                      </a:r>
                      <a:r>
                        <a:rPr lang="en-US" sz="1600" dirty="0">
                          <a:solidFill>
                            <a:schemeClr val="accent6">
                              <a:lumMod val="10000"/>
                            </a:schemeClr>
                          </a:solidFill>
                          <a:effectLst/>
                        </a:rPr>
                        <a:t> esophagus</a:t>
                      </a:r>
                      <a:r>
                        <a:rPr lang="en-US" sz="2000" u="none" strike="noStrike" baseline="30000" dirty="0">
                          <a:solidFill>
                            <a:schemeClr val="accent6">
                              <a:lumMod val="10000"/>
                            </a:schemeClr>
                          </a:solidFill>
                          <a:effectLst/>
                          <a:hlinkClick r:id="rId9" action="ppaction://hlinkfile" tooltip="Davis, 1989 #421"/>
                        </a:rPr>
                        <a:t>18</a:t>
                      </a:r>
                      <a:r>
                        <a:rPr lang="en-US" sz="1600" dirty="0">
                          <a:solidFill>
                            <a:schemeClr val="accent6">
                              <a:lumMod val="10000"/>
                            </a:schemeClr>
                          </a:solidFill>
                          <a:effectLst/>
                        </a:rPr>
                        <a:t> in adults and brain in children;</a:t>
                      </a:r>
                      <a:r>
                        <a:rPr lang="en-US" sz="1600" u="none" strike="noStrike" baseline="30000" dirty="0">
                          <a:solidFill>
                            <a:schemeClr val="accent6">
                              <a:lumMod val="10000"/>
                            </a:schemeClr>
                          </a:solidFill>
                          <a:effectLst/>
                          <a:hlinkClick r:id="rId10" action="ppaction://hlinkfile" tooltip="Mathews, 2013 #3003"/>
                        </a:rPr>
                        <a:t>5</a:t>
                      </a:r>
                      <a:r>
                        <a:rPr lang="en-US" sz="1600" baseline="30000" dirty="0">
                          <a:solidFill>
                            <a:schemeClr val="accent6">
                              <a:lumMod val="10000"/>
                            </a:schemeClr>
                          </a:solidFill>
                          <a:effectLst/>
                        </a:rPr>
                        <a:t>,</a:t>
                      </a:r>
                      <a:r>
                        <a:rPr lang="en-US" sz="1600" u="none" strike="noStrike" baseline="30000" dirty="0">
                          <a:solidFill>
                            <a:schemeClr val="accent6">
                              <a:lumMod val="10000"/>
                            </a:schemeClr>
                          </a:solidFill>
                          <a:effectLst/>
                          <a:hlinkClick r:id="rId11" action="ppaction://hlinkfile" tooltip="Pearce, 2012 #2766"/>
                        </a:rPr>
                        <a:t>6</a:t>
                      </a:r>
                      <a:r>
                        <a:rPr lang="en-US" sz="1600" dirty="0">
                          <a:solidFill>
                            <a:schemeClr val="accent6">
                              <a:lumMod val="10000"/>
                            </a:schemeClr>
                          </a:solidFill>
                          <a:effectLst/>
                        </a:rPr>
                        <a:t> no increase for lung,</a:t>
                      </a:r>
                      <a:r>
                        <a:rPr lang="en-US" sz="2000" u="none" strike="noStrike" baseline="30000" dirty="0">
                          <a:solidFill>
                            <a:schemeClr val="accent6">
                              <a:lumMod val="10000"/>
                            </a:schemeClr>
                          </a:solidFill>
                          <a:effectLst/>
                          <a:hlinkClick r:id="rId12" action="ppaction://hlinkfile" tooltip="Howe, 1995 #57"/>
                        </a:rPr>
                        <a:t>19</a:t>
                      </a:r>
                      <a:r>
                        <a:rPr lang="en-US" sz="1600" dirty="0">
                          <a:solidFill>
                            <a:schemeClr val="accent6">
                              <a:lumMod val="10000"/>
                            </a:schemeClr>
                          </a:solidFill>
                          <a:effectLst/>
                        </a:rPr>
                        <a:t> thyroid</a:t>
                      </a:r>
                      <a:r>
                        <a:rPr lang="en-US" sz="1600" u="none" strike="noStrike" baseline="30000" dirty="0">
                          <a:solidFill>
                            <a:schemeClr val="accent6">
                              <a:lumMod val="10000"/>
                            </a:schemeClr>
                          </a:solidFill>
                          <a:effectLst/>
                          <a:hlinkClick r:id="rId3" action="ppaction://hlinkfile" tooltip="United Nations Scientific Committee on the Effects of Atomic Radiation (UNSCEAR), 2008 #2110"/>
                        </a:rPr>
                        <a:t>1</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4"/>
                  </a:ext>
                </a:extLst>
              </a:tr>
              <a:tr h="639236">
                <a:tc>
                  <a:txBody>
                    <a:bodyPr/>
                    <a:lstStyle/>
                    <a:p>
                      <a:pPr marL="0" marR="0">
                        <a:spcBef>
                          <a:spcPts val="0"/>
                        </a:spcBef>
                        <a:spcAft>
                          <a:spcPts val="0"/>
                        </a:spcAft>
                      </a:pPr>
                      <a:r>
                        <a:rPr lang="en-US" sz="1600" dirty="0">
                          <a:effectLst/>
                        </a:rPr>
                        <a:t>Leukemia </a:t>
                      </a:r>
                      <a:r>
                        <a:rPr lang="en-US" sz="1600" dirty="0" err="1">
                          <a:effectLst/>
                        </a:rPr>
                        <a:t>excl</a:t>
                      </a:r>
                      <a:r>
                        <a:rPr lang="en-US" sz="1600" dirty="0">
                          <a:effectLst/>
                        </a:rPr>
                        <a:t> CLL</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sign increase</a:t>
                      </a:r>
                      <a:r>
                        <a:rPr lang="en-US" sz="2000" u="none" strike="noStrike" baseline="30000">
                          <a:solidFill>
                            <a:schemeClr val="accent6">
                              <a:lumMod val="10000"/>
                            </a:schemeClr>
                          </a:solidFill>
                          <a:effectLst/>
                          <a:hlinkClick r:id="rId13" action="ppaction://hlinkfile" tooltip="Hsu, 2013 #2958"/>
                        </a:rPr>
                        <a:t>20</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a:t>
                      </a:r>
                      <a:r>
                        <a:rPr lang="en-US" sz="2000" u="none" strike="noStrike" baseline="30000" dirty="0">
                          <a:solidFill>
                            <a:schemeClr val="accent6">
                              <a:lumMod val="10000"/>
                            </a:schemeClr>
                          </a:solidFill>
                          <a:effectLst/>
                          <a:hlinkClick r:id="rId5" action="ppaction://hlinkfile" tooltip="United Nations Scientific Committee on the Effects of Atomic Radiation (UNSCEAR), 2010 #2069"/>
                        </a:rPr>
                        <a:t>14</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increase in most studies</a:t>
                      </a:r>
                      <a:r>
                        <a:rPr lang="en-US" sz="1600" u="none" strike="noStrike" baseline="30000">
                          <a:solidFill>
                            <a:schemeClr val="accent6">
                              <a:lumMod val="10000"/>
                            </a:schemeClr>
                          </a:solidFill>
                          <a:effectLst/>
                          <a:hlinkClick r:id="rId3" action="ppaction://hlinkfile" tooltip="United Nations Scientific Committee on the Effects of Atomic Radiation (UNSCEAR), 2008 #2110"/>
                        </a:rPr>
                        <a:t>1</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 for childhood exp</a:t>
                      </a:r>
                      <a:r>
                        <a:rPr lang="en-US" sz="1600" u="none" strike="noStrike" baseline="30000" dirty="0">
                          <a:solidFill>
                            <a:schemeClr val="accent6">
                              <a:lumMod val="10000"/>
                            </a:schemeClr>
                          </a:solidFill>
                          <a:effectLst/>
                          <a:hlinkClick r:id="rId10" action="ppaction://hlinkfile" tooltip="Mathews, 2013 #3003"/>
                        </a:rPr>
                        <a:t>5</a:t>
                      </a:r>
                      <a:r>
                        <a:rPr lang="en-US" sz="1600" baseline="30000" dirty="0">
                          <a:solidFill>
                            <a:schemeClr val="accent6">
                              <a:lumMod val="10000"/>
                            </a:schemeClr>
                          </a:solidFill>
                          <a:effectLst/>
                        </a:rPr>
                        <a:t>,</a:t>
                      </a:r>
                      <a:r>
                        <a:rPr lang="en-US" sz="1600" u="none" strike="noStrike" baseline="30000" dirty="0">
                          <a:solidFill>
                            <a:schemeClr val="accent6">
                              <a:lumMod val="10000"/>
                            </a:schemeClr>
                          </a:solidFill>
                          <a:effectLst/>
                          <a:hlinkClick r:id="rId11" action="ppaction://hlinkfile" tooltip="Pearce, 2012 #2766"/>
                        </a:rPr>
                        <a:t>6</a:t>
                      </a:r>
                      <a:r>
                        <a:rPr lang="en-US" sz="1600" dirty="0">
                          <a:solidFill>
                            <a:schemeClr val="accent6">
                              <a:lumMod val="10000"/>
                            </a:schemeClr>
                          </a:solidFill>
                          <a:effectLst/>
                        </a:rPr>
                        <a:t>; no studies of adult exp.</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5"/>
                  </a:ext>
                </a:extLst>
              </a:tr>
              <a:tr h="848614">
                <a:tc>
                  <a:txBody>
                    <a:bodyPr/>
                    <a:lstStyle/>
                    <a:p>
                      <a:pPr marL="0" marR="0">
                        <a:spcBef>
                          <a:spcPts val="0"/>
                        </a:spcBef>
                        <a:spcAft>
                          <a:spcPts val="0"/>
                        </a:spcAft>
                      </a:pPr>
                      <a:r>
                        <a:rPr lang="en-US" sz="1600" dirty="0">
                          <a:effectLst/>
                        </a:rPr>
                        <a:t>CLL</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sign increase</a:t>
                      </a:r>
                      <a:r>
                        <a:rPr lang="en-US" sz="2000" u="none" strike="noStrike" baseline="30000">
                          <a:solidFill>
                            <a:schemeClr val="accent6">
                              <a:lumMod val="10000"/>
                            </a:schemeClr>
                          </a:solidFill>
                          <a:effectLst/>
                          <a:hlinkClick r:id="rId13" action="ppaction://hlinkfile" tooltip="Hsu, 2013 #2958"/>
                        </a:rPr>
                        <a:t>20</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no risk</a:t>
                      </a:r>
                      <a:r>
                        <a:rPr lang="en-US" sz="2000" u="none" strike="noStrike" baseline="30000" dirty="0">
                          <a:solidFill>
                            <a:schemeClr val="accent6">
                              <a:lumMod val="10000"/>
                            </a:schemeClr>
                          </a:solidFill>
                          <a:effectLst/>
                          <a:hlinkClick r:id="rId5" action="ppaction://hlinkfile" tooltip="United Nations Scientific Committee on the Effects of Atomic Radiation (UNSCEAR), 2010 #2069"/>
                        </a:rPr>
                        <a:t>14</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 in Chernobyl</a:t>
                      </a:r>
                      <a:r>
                        <a:rPr lang="en-US" sz="1400" dirty="0">
                          <a:solidFill>
                            <a:schemeClr val="accent6">
                              <a:lumMod val="10000"/>
                            </a:schemeClr>
                          </a:solidFill>
                          <a:effectLst/>
                        </a:rPr>
                        <a:t> </a:t>
                      </a:r>
                      <a:r>
                        <a:rPr lang="en-US" sz="1600" dirty="0">
                          <a:solidFill>
                            <a:schemeClr val="accent6">
                              <a:lumMod val="10000"/>
                            </a:schemeClr>
                          </a:solidFill>
                          <a:effectLst/>
                        </a:rPr>
                        <a:t>workers;</a:t>
                      </a:r>
                      <a:r>
                        <a:rPr lang="en-US" sz="2000" u="none" strike="noStrike" baseline="30000" dirty="0">
                          <a:solidFill>
                            <a:schemeClr val="accent6">
                              <a:lumMod val="10000"/>
                            </a:schemeClr>
                          </a:solidFill>
                          <a:effectLst/>
                          <a:hlinkClick r:id="rId14" action="ppaction://hlinkfile" tooltip="Zablotska, 2013 #3310"/>
                        </a:rPr>
                        <a:t>21</a:t>
                      </a:r>
                      <a:r>
                        <a:rPr lang="en-US" sz="1600" dirty="0">
                          <a:solidFill>
                            <a:schemeClr val="accent6">
                              <a:lumMod val="10000"/>
                            </a:schemeClr>
                          </a:solidFill>
                          <a:effectLst/>
                        </a:rPr>
                        <a:t> no increase</a:t>
                      </a:r>
                      <a:r>
                        <a:rPr lang="en-US" sz="1400" dirty="0">
                          <a:solidFill>
                            <a:schemeClr val="accent6">
                              <a:lumMod val="10000"/>
                            </a:schemeClr>
                          </a:solidFill>
                          <a:effectLst/>
                        </a:rPr>
                        <a:t> </a:t>
                      </a:r>
                      <a:r>
                        <a:rPr lang="en-US" sz="1600" dirty="0">
                          <a:solidFill>
                            <a:schemeClr val="accent6">
                              <a:lumMod val="10000"/>
                            </a:schemeClr>
                          </a:solidFill>
                          <a:effectLst/>
                        </a:rPr>
                        <a:t>in</a:t>
                      </a:r>
                      <a:r>
                        <a:rPr lang="en-US" sz="1400" dirty="0">
                          <a:solidFill>
                            <a:schemeClr val="accent6">
                              <a:lumMod val="10000"/>
                            </a:schemeClr>
                          </a:solidFill>
                          <a:effectLst/>
                        </a:rPr>
                        <a:t> </a:t>
                      </a:r>
                      <a:r>
                        <a:rPr lang="en-US" sz="1600" dirty="0">
                          <a:solidFill>
                            <a:schemeClr val="accent6">
                              <a:lumMod val="10000"/>
                            </a:schemeClr>
                          </a:solidFill>
                          <a:effectLst/>
                        </a:rPr>
                        <a:t>most</a:t>
                      </a:r>
                      <a:r>
                        <a:rPr lang="en-US" sz="1400" dirty="0">
                          <a:solidFill>
                            <a:schemeClr val="accent6">
                              <a:lumMod val="10000"/>
                            </a:schemeClr>
                          </a:solidFill>
                          <a:effectLst/>
                        </a:rPr>
                        <a:t> </a:t>
                      </a:r>
                      <a:r>
                        <a:rPr lang="en-US" sz="1600" dirty="0">
                          <a:solidFill>
                            <a:schemeClr val="accent6">
                              <a:lumMod val="10000"/>
                            </a:schemeClr>
                          </a:solidFill>
                          <a:effectLst/>
                        </a:rPr>
                        <a:t>studies</a:t>
                      </a:r>
                      <a:r>
                        <a:rPr lang="en-US" sz="1600" u="none" strike="noStrike" baseline="30000" dirty="0">
                          <a:solidFill>
                            <a:schemeClr val="accent6">
                              <a:lumMod val="10000"/>
                            </a:schemeClr>
                          </a:solidFill>
                          <a:effectLst/>
                          <a:hlinkClick r:id="rId3" action="ppaction://hlinkfile" tooltip="United Nations Scientific Committee on the Effects of Atomic Radiation (UNSCEAR), 2008 #2110"/>
                        </a:rPr>
                        <a:t>1</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no studies</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6"/>
                  </a:ext>
                </a:extLst>
              </a:tr>
              <a:tr h="277584">
                <a:tc>
                  <a:txBody>
                    <a:bodyPr/>
                    <a:lstStyle/>
                    <a:p>
                      <a:pPr marL="0" marR="0">
                        <a:spcBef>
                          <a:spcPts val="0"/>
                        </a:spcBef>
                        <a:spcAft>
                          <a:spcPts val="0"/>
                        </a:spcAft>
                      </a:pPr>
                      <a:r>
                        <a:rPr lang="en-US" sz="1600" dirty="0">
                          <a:effectLst/>
                        </a:rPr>
                        <a:t>MM</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conflicted</a:t>
                      </a:r>
                      <a:r>
                        <a:rPr lang="en-US" sz="2000" u="none" strike="noStrike" baseline="30000">
                          <a:solidFill>
                            <a:schemeClr val="accent6">
                              <a:lumMod val="10000"/>
                            </a:schemeClr>
                          </a:solidFill>
                          <a:effectLst/>
                          <a:hlinkClick r:id="rId13" action="ppaction://hlinkfile" tooltip="Hsu, 2013 #2958"/>
                        </a:rPr>
                        <a:t>20</a:t>
                      </a:r>
                      <a:r>
                        <a:rPr lang="en-US" sz="2000" baseline="30000">
                          <a:solidFill>
                            <a:schemeClr val="accent6">
                              <a:lumMod val="10000"/>
                            </a:schemeClr>
                          </a:solidFill>
                          <a:effectLst/>
                        </a:rPr>
                        <a:t>,</a:t>
                      </a:r>
                      <a:r>
                        <a:rPr lang="en-US" sz="2000" u="none" strike="noStrike" baseline="30000">
                          <a:solidFill>
                            <a:schemeClr val="accent6">
                              <a:lumMod val="10000"/>
                            </a:schemeClr>
                          </a:solidFill>
                          <a:effectLst/>
                          <a:hlinkClick r:id="rId15" action="ppaction://hlinkfile" tooltip="Preston, 2003 #1189"/>
                        </a:rPr>
                        <a:t>22</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no risk</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conflicted</a:t>
                      </a:r>
                      <a:r>
                        <a:rPr lang="en-US" sz="1600" u="none" strike="noStrike" baseline="30000" dirty="0">
                          <a:solidFill>
                            <a:schemeClr val="accent6">
                              <a:lumMod val="10000"/>
                            </a:schemeClr>
                          </a:solidFill>
                          <a:effectLst/>
                          <a:hlinkClick r:id="rId3" action="ppaction://hlinkfile" tooltip="United Nations Scientific Committee on the Effects of Atomic Radiation (UNSCEAR), 2008 #2110"/>
                        </a:rPr>
                        <a:t>1</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no studies</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7"/>
                  </a:ext>
                </a:extLst>
              </a:tr>
              <a:tr h="277584">
                <a:tc>
                  <a:txBody>
                    <a:bodyPr/>
                    <a:lstStyle/>
                    <a:p>
                      <a:pPr marL="0" marR="0">
                        <a:spcBef>
                          <a:spcPts val="0"/>
                        </a:spcBef>
                        <a:spcAft>
                          <a:spcPts val="0"/>
                        </a:spcAft>
                      </a:pPr>
                      <a:r>
                        <a:rPr lang="en-US" sz="1600" dirty="0">
                          <a:effectLst/>
                        </a:rPr>
                        <a:t>NHL</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sign increase in men</a:t>
                      </a:r>
                      <a:r>
                        <a:rPr lang="en-US" sz="2000" u="none" strike="noStrike" baseline="30000">
                          <a:solidFill>
                            <a:schemeClr val="accent6">
                              <a:lumMod val="10000"/>
                            </a:schemeClr>
                          </a:solidFill>
                          <a:effectLst/>
                          <a:hlinkClick r:id="rId16" action="ppaction://hlinkfile" tooltip="Richardson, 2009 #1873"/>
                        </a:rPr>
                        <a:t>23</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conflicted</a:t>
                      </a:r>
                      <a:r>
                        <a:rPr lang="en-US" sz="1600" u="none" strike="noStrike" baseline="30000">
                          <a:solidFill>
                            <a:schemeClr val="accent6">
                              <a:lumMod val="10000"/>
                            </a:schemeClr>
                          </a:solidFill>
                          <a:effectLst/>
                          <a:hlinkClick r:id="rId3" action="ppaction://hlinkfile" tooltip="United Nations Scientific Committee on the Effects of Atomic Radiation (UNSCEAR), 2008 #2110"/>
                        </a:rPr>
                        <a:t>1</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conflicted</a:t>
                      </a:r>
                      <a:r>
                        <a:rPr lang="en-US" sz="2000" u="none" strike="noStrike" baseline="30000" dirty="0">
                          <a:solidFill>
                            <a:schemeClr val="accent6">
                              <a:lumMod val="10000"/>
                            </a:schemeClr>
                          </a:solidFill>
                          <a:effectLst/>
                          <a:hlinkClick r:id="rId3" action="ppaction://hlinkfile" tooltip="United Nations Scientific Committee on the Effects of Atomic Radiation (UNSCEAR), 2008 #2110"/>
                        </a:rPr>
                        <a:t>1</a:t>
                      </a:r>
                      <a:r>
                        <a:rPr lang="en-US" sz="2000" baseline="30000" dirty="0">
                          <a:solidFill>
                            <a:schemeClr val="accent6">
                              <a:lumMod val="10000"/>
                            </a:schemeClr>
                          </a:solidFill>
                          <a:effectLst/>
                        </a:rPr>
                        <a:t>,</a:t>
                      </a:r>
                      <a:r>
                        <a:rPr lang="en-US" sz="2000" u="none" strike="noStrike" baseline="30000" dirty="0">
                          <a:solidFill>
                            <a:schemeClr val="accent6">
                              <a:lumMod val="10000"/>
                            </a:schemeClr>
                          </a:solidFill>
                          <a:effectLst/>
                          <a:hlinkClick r:id="rId7" action="ppaction://hlinkfile" tooltip="Muirhead, 2009 #1872"/>
                        </a:rPr>
                        <a:t>16</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no studies</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8"/>
                  </a:ext>
                </a:extLst>
              </a:tr>
              <a:tr h="486962">
                <a:tc>
                  <a:txBody>
                    <a:bodyPr/>
                    <a:lstStyle/>
                    <a:p>
                      <a:pPr marL="0" marR="0">
                        <a:spcBef>
                          <a:spcPts val="0"/>
                        </a:spcBef>
                        <a:spcAft>
                          <a:spcPts val="0"/>
                        </a:spcAft>
                      </a:pPr>
                      <a:r>
                        <a:rPr lang="en-US" sz="1600" dirty="0">
                          <a:effectLst/>
                        </a:rPr>
                        <a:t>CVD</a:t>
                      </a:r>
                      <a:endParaRPr lang="en-US" sz="3200" dirty="0">
                        <a:solidFill>
                          <a:srgbClr val="365F91"/>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a:solidFill>
                            <a:schemeClr val="accent6">
                              <a:lumMod val="10000"/>
                            </a:schemeClr>
                          </a:solidFill>
                          <a:effectLst/>
                        </a:rPr>
                        <a:t>sign increase</a:t>
                      </a:r>
                      <a:r>
                        <a:rPr lang="en-US" sz="2000" u="none" strike="noStrike" baseline="30000">
                          <a:solidFill>
                            <a:schemeClr val="accent6">
                              <a:lumMod val="10000"/>
                            </a:schemeClr>
                          </a:solidFill>
                          <a:effectLst/>
                          <a:hlinkClick r:id="rId17" action="ppaction://hlinkfile" tooltip="Shimizu, 2010 #1938"/>
                        </a:rPr>
                        <a:t>8</a:t>
                      </a:r>
                      <a:endParaRPr lang="en-US" sz="320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smtClean="0">
                          <a:solidFill>
                            <a:schemeClr val="accent6">
                              <a:lumMod val="10000"/>
                            </a:schemeClr>
                          </a:solidFill>
                          <a:effectLst/>
                        </a:rPr>
                        <a:t>sign increase</a:t>
                      </a:r>
                      <a:r>
                        <a:rPr lang="en-US" sz="2000" u="none" strike="noStrike" baseline="30000" dirty="0" smtClean="0">
                          <a:solidFill>
                            <a:schemeClr val="accent6">
                              <a:lumMod val="10000"/>
                            </a:schemeClr>
                          </a:solidFill>
                          <a:effectLst/>
                          <a:hlinkClick r:id="rId18" action="ppaction://hlinkfile" tooltip="United Nations Scientific Committee on the Effects of Atomic Radiation (UNSCEAR), 2008 #1833"/>
                        </a:rPr>
                        <a:t>24</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conflicted</a:t>
                      </a:r>
                      <a:r>
                        <a:rPr lang="en-US" sz="2000" u="none" strike="noStrike" baseline="30000" dirty="0">
                          <a:solidFill>
                            <a:schemeClr val="accent6">
                              <a:lumMod val="10000"/>
                            </a:schemeClr>
                          </a:solidFill>
                          <a:effectLst/>
                          <a:hlinkClick r:id="rId7" action="ppaction://hlinkfile" tooltip="Muirhead, 2009 #1872"/>
                        </a:rPr>
                        <a:t>16</a:t>
                      </a:r>
                      <a:r>
                        <a:rPr lang="en-US" sz="2000" baseline="30000" dirty="0">
                          <a:solidFill>
                            <a:schemeClr val="accent6">
                              <a:lumMod val="10000"/>
                            </a:schemeClr>
                          </a:solidFill>
                          <a:effectLst/>
                        </a:rPr>
                        <a:t>,</a:t>
                      </a:r>
                      <a:r>
                        <a:rPr lang="en-US" sz="2000" u="none" strike="noStrike" baseline="30000" dirty="0">
                          <a:solidFill>
                            <a:schemeClr val="accent6">
                              <a:lumMod val="10000"/>
                            </a:schemeClr>
                          </a:solidFill>
                          <a:effectLst/>
                          <a:hlinkClick r:id="rId18" action="ppaction://hlinkfile" tooltip="United Nations Scientific Committee on the Effects of Atomic Radiation (UNSCEAR), 2008 #1833"/>
                        </a:rPr>
                        <a:t>24</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tc>
                  <a:txBody>
                    <a:bodyPr/>
                    <a:lstStyle/>
                    <a:p>
                      <a:pPr marL="0" marR="0">
                        <a:spcBef>
                          <a:spcPts val="0"/>
                        </a:spcBef>
                        <a:spcAft>
                          <a:spcPts val="0"/>
                        </a:spcAft>
                      </a:pPr>
                      <a:r>
                        <a:rPr lang="en-US" sz="1600" dirty="0">
                          <a:solidFill>
                            <a:schemeClr val="accent6">
                              <a:lumMod val="10000"/>
                            </a:schemeClr>
                          </a:solidFill>
                          <a:effectLst/>
                        </a:rPr>
                        <a:t>sign increase in childhood exp</a:t>
                      </a:r>
                      <a:r>
                        <a:rPr lang="en-US" sz="2000" u="none" strike="noStrike" baseline="30000" dirty="0">
                          <a:solidFill>
                            <a:schemeClr val="accent6">
                              <a:lumMod val="10000"/>
                            </a:schemeClr>
                          </a:solidFill>
                          <a:effectLst/>
                          <a:hlinkClick r:id="rId19" action="ppaction://hlinkfile" tooltip="Zablotska, 2014 #3312"/>
                        </a:rPr>
                        <a:t>7</a:t>
                      </a:r>
                      <a:endParaRPr lang="en-US" sz="3200" dirty="0">
                        <a:solidFill>
                          <a:schemeClr val="accent6">
                            <a:lumMod val="10000"/>
                          </a:schemeClr>
                        </a:solidFill>
                        <a:effectLst/>
                        <a:latin typeface="Times New Roman"/>
                        <a:ea typeface="Times New Roman"/>
                        <a:cs typeface="Times New Roman"/>
                      </a:endParaRPr>
                    </a:p>
                  </a:txBody>
                  <a:tcPr marL="0" marR="0" marT="889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40212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229946888"/>
              </p:ext>
            </p:extLst>
          </p:nvPr>
        </p:nvGraphicFramePr>
        <p:xfrm>
          <a:off x="1524000" y="2057400"/>
          <a:ext cx="7315200" cy="3837250"/>
        </p:xfrm>
        <a:graphic>
          <a:graphicData uri="http://schemas.openxmlformats.org/drawingml/2006/table">
            <a:tbl>
              <a:tblPr firstRow="1" firstCol="1" bandRow="1">
                <a:tableStyleId>{5C22544A-7EE6-4342-B048-85BDC9FD1C3A}</a:tableStyleId>
              </a:tblPr>
              <a:tblGrid>
                <a:gridCol w="3918857">
                  <a:extLst>
                    <a:ext uri="{9D8B030D-6E8A-4147-A177-3AD203B41FA5}">
                      <a16:colId xmlns:a16="http://schemas.microsoft.com/office/drawing/2014/main" val="20000"/>
                    </a:ext>
                  </a:extLst>
                </a:gridCol>
                <a:gridCol w="3396343">
                  <a:extLst>
                    <a:ext uri="{9D8B030D-6E8A-4147-A177-3AD203B41FA5}">
                      <a16:colId xmlns:a16="http://schemas.microsoft.com/office/drawing/2014/main" val="20001"/>
                    </a:ext>
                  </a:extLst>
                </a:gridCol>
              </a:tblGrid>
              <a:tr h="368085">
                <a:tc gridSpan="2">
                  <a:txBody>
                    <a:bodyPr/>
                    <a:lstStyle/>
                    <a:p>
                      <a:pPr marL="0" marR="0" algn="ctr">
                        <a:spcBef>
                          <a:spcPts val="0"/>
                        </a:spcBef>
                        <a:spcAft>
                          <a:spcPts val="0"/>
                        </a:spcAft>
                      </a:pPr>
                      <a:r>
                        <a:rPr lang="en-US" sz="1800" dirty="0" smtClean="0">
                          <a:effectLst/>
                        </a:rPr>
                        <a:t>Bone </a:t>
                      </a:r>
                      <a:r>
                        <a:rPr lang="en-US" sz="1800" dirty="0">
                          <a:effectLst/>
                        </a:rPr>
                        <a:t>marrow </a:t>
                      </a:r>
                      <a:r>
                        <a:rPr lang="en-US" sz="1800" dirty="0" smtClean="0">
                          <a:effectLst/>
                        </a:rPr>
                        <a:t>doses </a:t>
                      </a:r>
                      <a:r>
                        <a:rPr lang="en-US" sz="1800" dirty="0">
                          <a:effectLst/>
                        </a:rPr>
                        <a:t>from </a:t>
                      </a:r>
                      <a:r>
                        <a:rPr lang="en-US" sz="1800" dirty="0" smtClean="0">
                          <a:effectLst/>
                        </a:rPr>
                        <a:t>various radiation </a:t>
                      </a:r>
                      <a:r>
                        <a:rPr lang="en-US" sz="1800" dirty="0">
                          <a:effectLst/>
                        </a:rPr>
                        <a:t>exposures.</a:t>
                      </a:r>
                      <a:endParaRPr lang="en-US" sz="1800" dirty="0">
                        <a:effectLst/>
                        <a:latin typeface="Arial" pitchFamily="34" charset="0"/>
                        <a:ea typeface="Times New Roman"/>
                        <a:cs typeface="Arial" pitchFamily="34" charset="0"/>
                      </a:endParaRPr>
                    </a:p>
                  </a:txBody>
                  <a:tcPr marL="18415" marR="18415" marT="0" marB="0"/>
                </a:tc>
                <a:tc hMerge="1">
                  <a:txBody>
                    <a:bodyPr/>
                    <a:lstStyle/>
                    <a:p>
                      <a:endParaRPr lang="en-US"/>
                    </a:p>
                  </a:txBody>
                  <a:tcPr/>
                </a:tc>
                <a:extLst>
                  <a:ext uri="{0D108BD9-81ED-4DB2-BD59-A6C34878D82A}">
                    <a16:rowId xmlns:a16="http://schemas.microsoft.com/office/drawing/2014/main" val="10000"/>
                  </a:ext>
                </a:extLst>
              </a:tr>
              <a:tr h="470115">
                <a:tc>
                  <a:txBody>
                    <a:bodyPr/>
                    <a:lstStyle/>
                    <a:p>
                      <a:pPr marL="0" marR="0" algn="l">
                        <a:spcBef>
                          <a:spcPts val="0"/>
                        </a:spcBef>
                        <a:spcAft>
                          <a:spcPts val="0"/>
                        </a:spcAft>
                      </a:pPr>
                      <a:r>
                        <a:rPr lang="en-US" sz="1600" dirty="0">
                          <a:effectLst/>
                        </a:rPr>
                        <a:t>Study</a:t>
                      </a:r>
                      <a:endParaRPr lang="en-US" sz="1600" dirty="0">
                        <a:effectLst/>
                        <a:latin typeface="Arial" pitchFamily="34" charset="0"/>
                        <a:ea typeface="Times New Roman"/>
                        <a:cs typeface="Arial" pitchFamily="34" charset="0"/>
                      </a:endParaRPr>
                    </a:p>
                  </a:txBody>
                  <a:tcPr marL="18415" marR="18415" marT="0" marB="0" anchor="ctr"/>
                </a:tc>
                <a:tc>
                  <a:txBody>
                    <a:bodyPr/>
                    <a:lstStyle/>
                    <a:p>
                      <a:pPr marL="0" marR="0" algn="ctr">
                        <a:spcBef>
                          <a:spcPts val="0"/>
                        </a:spcBef>
                        <a:spcAft>
                          <a:spcPts val="0"/>
                        </a:spcAft>
                      </a:pPr>
                      <a:r>
                        <a:rPr lang="en-US" sz="1600" dirty="0" smtClean="0">
                          <a:solidFill>
                            <a:schemeClr val="accent6">
                              <a:lumMod val="10000"/>
                            </a:schemeClr>
                          </a:solidFill>
                          <a:effectLst/>
                        </a:rPr>
                        <a:t>Bone marrow dose, </a:t>
                      </a:r>
                    </a:p>
                    <a:p>
                      <a:pPr marL="0" marR="0" algn="ctr">
                        <a:spcBef>
                          <a:spcPts val="0"/>
                        </a:spcBef>
                        <a:spcAft>
                          <a:spcPts val="0"/>
                        </a:spcAft>
                      </a:pPr>
                      <a:r>
                        <a:rPr lang="en-US" sz="1600" dirty="0" err="1" smtClean="0">
                          <a:solidFill>
                            <a:schemeClr val="accent6">
                              <a:lumMod val="10000"/>
                            </a:schemeClr>
                          </a:solidFill>
                          <a:effectLst/>
                        </a:rPr>
                        <a:t>mGy</a:t>
                      </a:r>
                      <a:r>
                        <a:rPr lang="en-US" sz="1600" dirty="0" smtClean="0">
                          <a:solidFill>
                            <a:schemeClr val="accent6">
                              <a:lumMod val="10000"/>
                            </a:schemeClr>
                          </a:solidFill>
                          <a:effectLst/>
                        </a:rPr>
                        <a:t>, mean </a:t>
                      </a:r>
                      <a:r>
                        <a:rPr lang="en-US" sz="1600" dirty="0">
                          <a:solidFill>
                            <a:schemeClr val="accent6">
                              <a:lumMod val="10000"/>
                            </a:schemeClr>
                          </a:solidFill>
                          <a:effectLst/>
                        </a:rPr>
                        <a:t>(range</a:t>
                      </a:r>
                      <a:r>
                        <a:rPr lang="en-US" sz="1600" dirty="0" smtClean="0">
                          <a:solidFill>
                            <a:schemeClr val="accent6">
                              <a:lumMod val="10000"/>
                            </a:schemeClr>
                          </a:solidFill>
                          <a:effectLst/>
                        </a:rPr>
                        <a:t>) </a:t>
                      </a:r>
                      <a:endParaRPr lang="en-US" sz="1600" b="1"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1"/>
                  </a:ext>
                </a:extLst>
              </a:tr>
              <a:tr h="331276">
                <a:tc>
                  <a:txBody>
                    <a:bodyPr/>
                    <a:lstStyle/>
                    <a:p>
                      <a:pPr marL="0" marR="0">
                        <a:spcBef>
                          <a:spcPts val="0"/>
                        </a:spcBef>
                        <a:spcAft>
                          <a:spcPts val="0"/>
                        </a:spcAft>
                      </a:pPr>
                      <a:r>
                        <a:rPr lang="en-US" sz="1600" dirty="0" smtClean="0">
                          <a:effectLst/>
                        </a:rPr>
                        <a:t>Canadian Fluoroscopy Cohort</a:t>
                      </a:r>
                      <a:r>
                        <a:rPr lang="en-US" sz="1600" baseline="0" dirty="0" smtClean="0">
                          <a:effectLst/>
                        </a:rPr>
                        <a:t> Study</a:t>
                      </a:r>
                      <a:endParaRPr lang="en-US" sz="1600" b="0" dirty="0">
                        <a:effectLst/>
                        <a:latin typeface="Arial" pitchFamily="34" charset="0"/>
                        <a:ea typeface="Times New Roman"/>
                        <a:cs typeface="Arial" pitchFamily="34" charset="0"/>
                      </a:endParaRPr>
                    </a:p>
                  </a:txBody>
                  <a:tcPr marL="18415" marR="18415" marT="0" marB="0"/>
                </a:tc>
                <a:tc>
                  <a:txBody>
                    <a:bodyPr/>
                    <a:lstStyle/>
                    <a:p>
                      <a:pPr marL="0" marR="0" algn="ctr">
                        <a:spcBef>
                          <a:spcPts val="0"/>
                        </a:spcBef>
                        <a:spcAft>
                          <a:spcPts val="0"/>
                        </a:spcAft>
                      </a:pPr>
                      <a:r>
                        <a:rPr lang="en-US" sz="1600" dirty="0" smtClean="0">
                          <a:solidFill>
                            <a:schemeClr val="accent6">
                              <a:lumMod val="10000"/>
                            </a:schemeClr>
                          </a:solidFill>
                          <a:effectLst/>
                        </a:rPr>
                        <a:t>78 (0-4,901)</a:t>
                      </a:r>
                      <a:endParaRPr lang="en-US" sz="1600"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2"/>
                  </a:ext>
                </a:extLst>
              </a:tr>
              <a:tr h="331276">
                <a:tc>
                  <a:txBody>
                    <a:bodyPr/>
                    <a:lstStyle/>
                    <a:p>
                      <a:pPr marL="0" marR="0">
                        <a:spcBef>
                          <a:spcPts val="0"/>
                        </a:spcBef>
                        <a:spcAft>
                          <a:spcPts val="0"/>
                        </a:spcAft>
                      </a:pPr>
                      <a:r>
                        <a:rPr lang="en-US" sz="1600" dirty="0" smtClean="0">
                          <a:effectLst/>
                        </a:rPr>
                        <a:t>Massachusetts</a:t>
                      </a:r>
                      <a:r>
                        <a:rPr lang="en-US" sz="1600" baseline="0" dirty="0" smtClean="0">
                          <a:effectLst/>
                        </a:rPr>
                        <a:t> Fluoroscopy Cohort Study</a:t>
                      </a:r>
                      <a:r>
                        <a:rPr lang="en-US" sz="1600" baseline="30000" dirty="0" smtClean="0">
                          <a:effectLst/>
                        </a:rPr>
                        <a:t>18</a:t>
                      </a:r>
                      <a:endParaRPr lang="en-US" sz="1600" b="0" baseline="30000" dirty="0">
                        <a:effectLst/>
                        <a:latin typeface="Arial" pitchFamily="34" charset="0"/>
                        <a:ea typeface="Times New Roman"/>
                        <a:cs typeface="Arial" pitchFamily="34" charset="0"/>
                      </a:endParaRPr>
                    </a:p>
                  </a:txBody>
                  <a:tcPr marL="18415" marR="18415" marT="0" marB="0"/>
                </a:tc>
                <a:tc>
                  <a:txBody>
                    <a:bodyPr/>
                    <a:lstStyle/>
                    <a:p>
                      <a:pPr marL="0" marR="0" algn="ctr">
                        <a:spcBef>
                          <a:spcPts val="0"/>
                        </a:spcBef>
                        <a:spcAft>
                          <a:spcPts val="0"/>
                        </a:spcAft>
                      </a:pPr>
                      <a:r>
                        <a:rPr lang="en-US" sz="1600" dirty="0" smtClean="0">
                          <a:solidFill>
                            <a:schemeClr val="accent6">
                              <a:lumMod val="10000"/>
                            </a:schemeClr>
                          </a:solidFill>
                          <a:effectLst/>
                        </a:rPr>
                        <a:t>90 (0-4,000)</a:t>
                      </a:r>
                      <a:endParaRPr lang="en-US" sz="1600"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3"/>
                  </a:ext>
                </a:extLst>
              </a:tr>
              <a:tr h="331276">
                <a:tc>
                  <a:txBody>
                    <a:bodyPr/>
                    <a:lstStyle/>
                    <a:p>
                      <a:pPr marL="0" marR="0">
                        <a:spcBef>
                          <a:spcPts val="0"/>
                        </a:spcBef>
                        <a:spcAft>
                          <a:spcPts val="0"/>
                        </a:spcAft>
                      </a:pPr>
                      <a:r>
                        <a:rPr lang="en-US" sz="1600" dirty="0">
                          <a:effectLst/>
                        </a:rPr>
                        <a:t>Whole-body CT </a:t>
                      </a:r>
                      <a:r>
                        <a:rPr lang="en-US" sz="1600" dirty="0" smtClean="0">
                          <a:effectLst/>
                        </a:rPr>
                        <a:t>scan</a:t>
                      </a:r>
                      <a:r>
                        <a:rPr lang="en-US" sz="1600" u="none" strike="noStrike" baseline="30000" dirty="0" smtClean="0">
                          <a:effectLst/>
                        </a:rPr>
                        <a:t>42</a:t>
                      </a:r>
                      <a:endParaRPr lang="en-US" sz="1600" b="0" dirty="0">
                        <a:effectLst/>
                        <a:latin typeface="Arial" pitchFamily="34" charset="0"/>
                        <a:ea typeface="Times New Roman"/>
                        <a:cs typeface="Arial" pitchFamily="34" charset="0"/>
                      </a:endParaRPr>
                    </a:p>
                  </a:txBody>
                  <a:tcPr marL="18415" marR="18415" marT="0" marB="0"/>
                </a:tc>
                <a:tc>
                  <a:txBody>
                    <a:bodyPr/>
                    <a:lstStyle/>
                    <a:p>
                      <a:pPr marL="0" marR="0" algn="ctr">
                        <a:spcBef>
                          <a:spcPts val="0"/>
                        </a:spcBef>
                        <a:spcAft>
                          <a:spcPts val="0"/>
                        </a:spcAft>
                      </a:pPr>
                      <a:r>
                        <a:rPr lang="en-US" sz="1600" dirty="0">
                          <a:solidFill>
                            <a:schemeClr val="accent6">
                              <a:lumMod val="10000"/>
                            </a:schemeClr>
                          </a:solidFill>
                          <a:effectLst/>
                        </a:rPr>
                        <a:t>16 (0-30)</a:t>
                      </a:r>
                      <a:endParaRPr lang="en-US" sz="1600"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4"/>
                  </a:ext>
                </a:extLst>
              </a:tr>
              <a:tr h="331276">
                <a:tc>
                  <a:txBody>
                    <a:bodyPr/>
                    <a:lstStyle/>
                    <a:p>
                      <a:pPr marL="0" marR="0">
                        <a:spcBef>
                          <a:spcPts val="0"/>
                        </a:spcBef>
                        <a:spcAft>
                          <a:spcPts val="0"/>
                        </a:spcAft>
                      </a:pPr>
                      <a:r>
                        <a:rPr lang="en-US" sz="1600" dirty="0">
                          <a:effectLst/>
                        </a:rPr>
                        <a:t>Chest or abdomen CT </a:t>
                      </a:r>
                      <a:r>
                        <a:rPr lang="en-US" sz="1600" dirty="0" smtClean="0">
                          <a:effectLst/>
                        </a:rPr>
                        <a:t>scan</a:t>
                      </a:r>
                      <a:r>
                        <a:rPr lang="en-US" sz="1600" u="none" strike="noStrike" baseline="30000" dirty="0" smtClean="0">
                          <a:effectLst/>
                        </a:rPr>
                        <a:t>40</a:t>
                      </a:r>
                      <a:endParaRPr lang="en-US" sz="1600" b="0" dirty="0">
                        <a:effectLst/>
                        <a:latin typeface="Arial" pitchFamily="34" charset="0"/>
                        <a:ea typeface="Times New Roman"/>
                        <a:cs typeface="Arial" pitchFamily="34" charset="0"/>
                      </a:endParaRPr>
                    </a:p>
                  </a:txBody>
                  <a:tcPr marL="18415" marR="18415" marT="0" marB="0"/>
                </a:tc>
                <a:tc>
                  <a:txBody>
                    <a:bodyPr/>
                    <a:lstStyle/>
                    <a:p>
                      <a:pPr marL="0" marR="0" algn="ctr">
                        <a:spcBef>
                          <a:spcPts val="0"/>
                        </a:spcBef>
                        <a:spcAft>
                          <a:spcPts val="0"/>
                        </a:spcAft>
                      </a:pPr>
                      <a:r>
                        <a:rPr lang="en-US" sz="1600" dirty="0">
                          <a:solidFill>
                            <a:schemeClr val="accent6">
                              <a:lumMod val="10000"/>
                            </a:schemeClr>
                          </a:solidFill>
                          <a:effectLst/>
                        </a:rPr>
                        <a:t>5 (0-10)</a:t>
                      </a:r>
                      <a:endParaRPr lang="en-US" sz="1600"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5"/>
                  </a:ext>
                </a:extLst>
              </a:tr>
              <a:tr h="331276">
                <a:tc>
                  <a:txBody>
                    <a:bodyPr/>
                    <a:lstStyle/>
                    <a:p>
                      <a:pPr marL="0" marR="0">
                        <a:spcBef>
                          <a:spcPts val="0"/>
                        </a:spcBef>
                        <a:spcAft>
                          <a:spcPts val="0"/>
                        </a:spcAft>
                      </a:pPr>
                      <a:r>
                        <a:rPr lang="en-US" sz="1600" dirty="0">
                          <a:effectLst/>
                        </a:rPr>
                        <a:t>Chest </a:t>
                      </a:r>
                      <a:r>
                        <a:rPr lang="en-US" sz="1600" dirty="0" smtClean="0">
                          <a:effectLst/>
                        </a:rPr>
                        <a:t>X-ray</a:t>
                      </a:r>
                      <a:r>
                        <a:rPr lang="en-US" sz="1600" u="none" strike="noStrike" baseline="30000" dirty="0" smtClean="0">
                          <a:effectLst/>
                        </a:rPr>
                        <a:t>40</a:t>
                      </a:r>
                      <a:endParaRPr lang="en-US" sz="1600" b="0" dirty="0">
                        <a:effectLst/>
                        <a:latin typeface="Arial" pitchFamily="34" charset="0"/>
                        <a:ea typeface="Times New Roman"/>
                        <a:cs typeface="Arial" pitchFamily="34" charset="0"/>
                      </a:endParaRPr>
                    </a:p>
                  </a:txBody>
                  <a:tcPr marL="18415" marR="18415" marT="0" marB="0"/>
                </a:tc>
                <a:tc>
                  <a:txBody>
                    <a:bodyPr/>
                    <a:lstStyle/>
                    <a:p>
                      <a:pPr marL="0" marR="0" algn="ctr">
                        <a:spcBef>
                          <a:spcPts val="0"/>
                        </a:spcBef>
                        <a:spcAft>
                          <a:spcPts val="0"/>
                        </a:spcAft>
                      </a:pPr>
                      <a:r>
                        <a:rPr lang="en-US" sz="1600" dirty="0">
                          <a:solidFill>
                            <a:schemeClr val="accent6">
                              <a:lumMod val="10000"/>
                            </a:schemeClr>
                          </a:solidFill>
                          <a:effectLst/>
                        </a:rPr>
                        <a:t>0.02 (0-0.03)</a:t>
                      </a:r>
                      <a:endParaRPr lang="en-US" sz="1600"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6"/>
                  </a:ext>
                </a:extLst>
              </a:tr>
              <a:tr h="662553">
                <a:tc>
                  <a:txBody>
                    <a:bodyPr/>
                    <a:lstStyle/>
                    <a:p>
                      <a:pPr marL="0" marR="0">
                        <a:spcBef>
                          <a:spcPts val="0"/>
                        </a:spcBef>
                        <a:spcAft>
                          <a:spcPts val="0"/>
                        </a:spcAft>
                      </a:pPr>
                      <a:r>
                        <a:rPr lang="en-US" sz="1600" dirty="0">
                          <a:effectLst/>
                        </a:rPr>
                        <a:t>Nuclear workers from the U.S</a:t>
                      </a:r>
                      <a:r>
                        <a:rPr lang="en-US" sz="1600" dirty="0" smtClean="0">
                          <a:effectLst/>
                        </a:rPr>
                        <a:t>.,</a:t>
                      </a:r>
                      <a:r>
                        <a:rPr lang="en-US" sz="1600" u="none" strike="noStrike" baseline="30000" dirty="0" smtClean="0">
                          <a:effectLst/>
                        </a:rPr>
                        <a:t>39</a:t>
                      </a:r>
                      <a:r>
                        <a:rPr lang="en-US" sz="1600" dirty="0" smtClean="0">
                          <a:effectLst/>
                        </a:rPr>
                        <a:t> Canada</a:t>
                      </a:r>
                      <a:r>
                        <a:rPr lang="en-US" sz="1600" u="none" strike="noStrike" baseline="30000" dirty="0" smtClean="0">
                          <a:effectLst/>
                        </a:rPr>
                        <a:t>43</a:t>
                      </a:r>
                      <a:r>
                        <a:rPr lang="en-US" sz="1600" dirty="0" smtClean="0">
                          <a:effectLst/>
                        </a:rPr>
                        <a:t> </a:t>
                      </a:r>
                      <a:r>
                        <a:rPr lang="en-US" sz="1600" dirty="0">
                          <a:effectLst/>
                        </a:rPr>
                        <a:t>and </a:t>
                      </a:r>
                      <a:r>
                        <a:rPr lang="en-US" sz="1600" dirty="0" smtClean="0">
                          <a:effectLst/>
                        </a:rPr>
                        <a:t>U.K.</a:t>
                      </a:r>
                      <a:r>
                        <a:rPr lang="en-US" sz="1600" baseline="30000" dirty="0" smtClean="0">
                          <a:effectLst/>
                        </a:rPr>
                        <a:t>16</a:t>
                      </a:r>
                      <a:endParaRPr lang="en-US" sz="1600" b="0" dirty="0">
                        <a:effectLst/>
                        <a:latin typeface="Arial" pitchFamily="34" charset="0"/>
                        <a:ea typeface="Times New Roman"/>
                        <a:cs typeface="Arial" pitchFamily="34" charset="0"/>
                      </a:endParaRPr>
                    </a:p>
                  </a:txBody>
                  <a:tcPr marL="18415" marR="18415" marT="0" marB="0"/>
                </a:tc>
                <a:tc>
                  <a:txBody>
                    <a:bodyPr/>
                    <a:lstStyle/>
                    <a:p>
                      <a:pPr marL="0" marR="0" algn="ctr">
                        <a:spcBef>
                          <a:spcPts val="0"/>
                        </a:spcBef>
                        <a:spcAft>
                          <a:spcPts val="0"/>
                        </a:spcAft>
                      </a:pPr>
                      <a:r>
                        <a:rPr lang="en-US" sz="1600" dirty="0">
                          <a:solidFill>
                            <a:schemeClr val="accent6">
                              <a:lumMod val="10000"/>
                            </a:schemeClr>
                          </a:solidFill>
                          <a:effectLst/>
                        </a:rPr>
                        <a:t>25.7 (0-322), </a:t>
                      </a:r>
                      <a:r>
                        <a:rPr lang="en-US" sz="1600" dirty="0" smtClean="0">
                          <a:solidFill>
                            <a:schemeClr val="accent6">
                              <a:lumMod val="10000"/>
                            </a:schemeClr>
                          </a:solidFill>
                          <a:effectLst/>
                        </a:rPr>
                        <a:t>21.6 (0-679), </a:t>
                      </a:r>
                    </a:p>
                    <a:p>
                      <a:pPr marL="0" marR="0" algn="ctr">
                        <a:spcBef>
                          <a:spcPts val="0"/>
                        </a:spcBef>
                        <a:spcAft>
                          <a:spcPts val="0"/>
                        </a:spcAft>
                      </a:pPr>
                      <a:r>
                        <a:rPr lang="en-US" sz="1600" dirty="0" smtClean="0">
                          <a:solidFill>
                            <a:schemeClr val="accent6">
                              <a:lumMod val="10000"/>
                            </a:schemeClr>
                          </a:solidFill>
                          <a:effectLst/>
                        </a:rPr>
                        <a:t>24.9 (0-100)</a:t>
                      </a:r>
                      <a:endParaRPr lang="en-US" sz="1600" dirty="0">
                        <a:solidFill>
                          <a:schemeClr val="accent6">
                            <a:lumMod val="10000"/>
                          </a:schemeClr>
                        </a:solidFill>
                        <a:effectLst/>
                        <a:latin typeface="Arial" pitchFamily="34" charset="0"/>
                        <a:ea typeface="Times New Roman"/>
                        <a:cs typeface="Arial" pitchFamily="34" charset="0"/>
                      </a:endParaRPr>
                    </a:p>
                  </a:txBody>
                  <a:tcPr marL="18415" marR="18415" marT="0" marB="0"/>
                </a:tc>
                <a:extLst>
                  <a:ext uri="{0D108BD9-81ED-4DB2-BD59-A6C34878D82A}">
                    <a16:rowId xmlns:a16="http://schemas.microsoft.com/office/drawing/2014/main" val="10007"/>
                  </a:ext>
                </a:extLst>
              </a:tr>
              <a:tr h="331276">
                <a:tc>
                  <a:txBody>
                    <a:bodyPr/>
                    <a:lstStyle/>
                    <a:p>
                      <a:pPr marL="0" marR="0" algn="l" defTabSz="914400" rtl="0" eaLnBrk="1" latinLnBrk="0" hangingPunct="1">
                        <a:spcBef>
                          <a:spcPts val="0"/>
                        </a:spcBef>
                        <a:spcAft>
                          <a:spcPts val="0"/>
                        </a:spcAft>
                      </a:pPr>
                      <a:r>
                        <a:rPr lang="en-US" sz="1600" kern="1200" dirty="0" smtClean="0">
                          <a:effectLst/>
                        </a:rPr>
                        <a:t>Chernobyl cleanup workers from Ukraine</a:t>
                      </a:r>
                      <a:r>
                        <a:rPr lang="en-US" sz="1600" kern="1200" baseline="30000" dirty="0" smtClean="0">
                          <a:effectLst/>
                        </a:rPr>
                        <a:t>21</a:t>
                      </a:r>
                      <a:endParaRPr lang="en-US" sz="1600" b="0" kern="1200" baseline="30000" dirty="0">
                        <a:solidFill>
                          <a:schemeClr val="tx1"/>
                        </a:solidFill>
                        <a:effectLst/>
                        <a:latin typeface="Arial" pitchFamily="34" charset="0"/>
                        <a:ea typeface="+mn-ea"/>
                        <a:cs typeface="Arial" pitchFamily="34" charset="0"/>
                      </a:endParaRPr>
                    </a:p>
                  </a:txBody>
                  <a:tcPr marL="18415" marR="18415" marT="0" marB="0"/>
                </a:tc>
                <a:tc>
                  <a:txBody>
                    <a:bodyPr/>
                    <a:lstStyle/>
                    <a:p>
                      <a:pPr algn="ctr"/>
                      <a:r>
                        <a:rPr lang="en-US" sz="1600" kern="1200" dirty="0" smtClean="0">
                          <a:solidFill>
                            <a:schemeClr val="accent6">
                              <a:lumMod val="10000"/>
                            </a:schemeClr>
                          </a:solidFill>
                          <a:effectLst/>
                        </a:rPr>
                        <a:t>92 (0-3,220)</a:t>
                      </a:r>
                      <a:endParaRPr lang="en-US" sz="1600" kern="1200" dirty="0">
                        <a:solidFill>
                          <a:schemeClr val="accent6">
                            <a:lumMod val="10000"/>
                          </a:schemeClr>
                        </a:solidFill>
                        <a:effectLst/>
                        <a:latin typeface="Arial" pitchFamily="34" charset="0"/>
                        <a:ea typeface="+mn-ea"/>
                        <a:cs typeface="Arial" pitchFamily="34" charset="0"/>
                      </a:endParaRPr>
                    </a:p>
                  </a:txBody>
                  <a:tcPr marL="18415" marR="18415" marT="0" marB="0"/>
                </a:tc>
                <a:extLst>
                  <a:ext uri="{0D108BD9-81ED-4DB2-BD59-A6C34878D82A}">
                    <a16:rowId xmlns:a16="http://schemas.microsoft.com/office/drawing/2014/main" val="10008"/>
                  </a:ext>
                </a:extLst>
              </a:tr>
              <a:tr h="331276">
                <a:tc>
                  <a:txBody>
                    <a:bodyPr/>
                    <a:lstStyle/>
                    <a:p>
                      <a:pPr marL="0" marR="0" algn="l" defTabSz="914400" rtl="0" eaLnBrk="1" latinLnBrk="0" hangingPunct="1">
                        <a:spcBef>
                          <a:spcPts val="0"/>
                        </a:spcBef>
                        <a:spcAft>
                          <a:spcPts val="0"/>
                        </a:spcAft>
                      </a:pPr>
                      <a:r>
                        <a:rPr lang="en-US" sz="1600" kern="1200" dirty="0" smtClean="0">
                          <a:effectLst/>
                        </a:rPr>
                        <a:t>A-bomb study</a:t>
                      </a:r>
                      <a:r>
                        <a:rPr lang="en-US" sz="1600" kern="1200" baseline="30000" dirty="0" smtClean="0">
                          <a:effectLst/>
                        </a:rPr>
                        <a:t>2</a:t>
                      </a:r>
                      <a:endParaRPr lang="en-US" sz="1600" b="0" kern="1200" baseline="30000" dirty="0">
                        <a:solidFill>
                          <a:schemeClr val="tx1"/>
                        </a:solidFill>
                        <a:effectLst/>
                        <a:latin typeface="Arial" pitchFamily="34" charset="0"/>
                        <a:ea typeface="+mn-ea"/>
                        <a:cs typeface="Arial" pitchFamily="34" charset="0"/>
                      </a:endParaRPr>
                    </a:p>
                  </a:txBody>
                  <a:tcPr marL="18415" marR="18415" marT="0" marB="0"/>
                </a:tc>
                <a:tc>
                  <a:txBody>
                    <a:bodyPr/>
                    <a:lstStyle/>
                    <a:p>
                      <a:pPr algn="ctr"/>
                      <a:r>
                        <a:rPr lang="en-US" sz="1600" kern="1200" dirty="0" smtClean="0">
                          <a:solidFill>
                            <a:schemeClr val="accent6">
                              <a:lumMod val="10000"/>
                            </a:schemeClr>
                          </a:solidFill>
                          <a:effectLst/>
                        </a:rPr>
                        <a:t>640 (0-4,540)</a:t>
                      </a:r>
                      <a:endParaRPr lang="en-US" sz="1600" kern="1200" dirty="0">
                        <a:solidFill>
                          <a:schemeClr val="accent6">
                            <a:lumMod val="10000"/>
                          </a:schemeClr>
                        </a:solidFill>
                        <a:effectLst/>
                        <a:latin typeface="Arial" pitchFamily="34" charset="0"/>
                        <a:ea typeface="+mn-ea"/>
                        <a:cs typeface="Arial" pitchFamily="34" charset="0"/>
                      </a:endParaRPr>
                    </a:p>
                  </a:txBody>
                  <a:tcPr marL="18415" marR="18415"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10881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143" y="2438400"/>
            <a:ext cx="7675057"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07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81000"/>
            <a:ext cx="5791200" cy="133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07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764" y="1687127"/>
            <a:ext cx="5795323" cy="27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220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368745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9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262" y="1923197"/>
            <a:ext cx="3505200" cy="398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97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
            <a:ext cx="705015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2627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2912"/>
            <a:ext cx="50482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18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8949"/>
            <a:ext cx="2466975" cy="16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18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68496"/>
            <a:ext cx="6324600" cy="424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7067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CT scans and leukemia and brain cancer: Further developments</a:t>
            </a:r>
            <a:endParaRPr lang="en-US" dirty="0"/>
          </a:p>
        </p:txBody>
      </p:sp>
      <p:sp>
        <p:nvSpPr>
          <p:cNvPr id="5" name="Content Placeholder 4"/>
          <p:cNvSpPr>
            <a:spLocks noGrp="1"/>
          </p:cNvSpPr>
          <p:nvPr>
            <p:ph idx="1"/>
          </p:nvPr>
        </p:nvSpPr>
        <p:spPr>
          <a:xfrm>
            <a:off x="1676400" y="1981200"/>
            <a:ext cx="7162800" cy="4114800"/>
          </a:xfrm>
        </p:spPr>
        <p:txBody>
          <a:bodyPr/>
          <a:lstStyle/>
          <a:p>
            <a:r>
              <a:rPr lang="en-US" dirty="0" smtClean="0"/>
              <a:t>Impact of underlying conditions?</a:t>
            </a:r>
          </a:p>
          <a:p>
            <a:pPr lvl="1"/>
            <a:r>
              <a:rPr lang="en-US" sz="2200" dirty="0" smtClean="0"/>
              <a:t>Collected </a:t>
            </a:r>
            <a:r>
              <a:rPr lang="en-US" sz="2200" dirty="0"/>
              <a:t>and reviewed additional clinical </a:t>
            </a:r>
            <a:r>
              <a:rPr lang="en-US" sz="2200" dirty="0" smtClean="0"/>
              <a:t>information, underlying </a:t>
            </a:r>
            <a:r>
              <a:rPr lang="en-US" sz="2200" dirty="0"/>
              <a:t>cause of death and pathology </a:t>
            </a:r>
            <a:r>
              <a:rPr lang="en-US" sz="2200" dirty="0" smtClean="0"/>
              <a:t>reports</a:t>
            </a:r>
          </a:p>
          <a:p>
            <a:pPr lvl="1"/>
            <a:r>
              <a:rPr lang="en-US" sz="2200" dirty="0" smtClean="0"/>
              <a:t>Excluded participants with cancer-predisposing </a:t>
            </a:r>
            <a:r>
              <a:rPr lang="en-US" sz="2200" dirty="0"/>
              <a:t>conditions or previous unreported </a:t>
            </a:r>
            <a:r>
              <a:rPr lang="en-US" sz="2200" dirty="0" smtClean="0"/>
              <a:t>cancers</a:t>
            </a:r>
          </a:p>
          <a:p>
            <a:pPr lvl="1">
              <a:buFont typeface="Wingdings" charset="2"/>
              <a:buChar char="Ø"/>
            </a:pPr>
            <a:r>
              <a:rPr lang="en-US" b="1" dirty="0" smtClean="0"/>
              <a:t>Reduced risk estimates</a:t>
            </a:r>
          </a:p>
          <a:p>
            <a:pPr>
              <a:buFont typeface="Wingdings" charset="2"/>
              <a:buChar char="Ø"/>
            </a:pPr>
            <a:r>
              <a:rPr lang="en-US" dirty="0" smtClean="0"/>
              <a:t>Trends </a:t>
            </a:r>
            <a:r>
              <a:rPr lang="en-US" dirty="0"/>
              <a:t>in CT scan </a:t>
            </a:r>
            <a:r>
              <a:rPr lang="en-US" dirty="0" smtClean="0"/>
              <a:t>parameters and </a:t>
            </a:r>
            <a:r>
              <a:rPr lang="en-US" dirty="0"/>
              <a:t>doses for </a:t>
            </a:r>
            <a:r>
              <a:rPr lang="en-US" dirty="0" err="1"/>
              <a:t>paediatric</a:t>
            </a:r>
            <a:r>
              <a:rPr lang="en-US" dirty="0"/>
              <a:t> CT </a:t>
            </a:r>
            <a:r>
              <a:rPr lang="en-US" dirty="0" smtClean="0"/>
              <a:t>scans?</a:t>
            </a:r>
          </a:p>
          <a:p>
            <a:pPr lvl="1">
              <a:buFont typeface="Wingdings" charset="2"/>
              <a:buChar char="Ø"/>
            </a:pPr>
            <a:r>
              <a:rPr lang="en-US" dirty="0" smtClean="0"/>
              <a:t>Dose was </a:t>
            </a:r>
            <a:r>
              <a:rPr lang="en-US" dirty="0"/>
              <a:t>approximately halved starting around 1990</a:t>
            </a:r>
          </a:p>
        </p:txBody>
      </p:sp>
      <p:sp>
        <p:nvSpPr>
          <p:cNvPr id="6" name="TextBox 5"/>
          <p:cNvSpPr txBox="1"/>
          <p:nvPr/>
        </p:nvSpPr>
        <p:spPr>
          <a:xfrm>
            <a:off x="533400" y="6248400"/>
            <a:ext cx="4724400" cy="523220"/>
          </a:xfrm>
          <a:prstGeom prst="rect">
            <a:avLst/>
          </a:prstGeom>
          <a:noFill/>
        </p:spPr>
        <p:txBody>
          <a:bodyPr wrap="square" rtlCol="0">
            <a:spAutoFit/>
          </a:bodyPr>
          <a:lstStyle/>
          <a:p>
            <a:r>
              <a:rPr lang="en-US" sz="1400" b="0" i="1" dirty="0" err="1" smtClean="0">
                <a:latin typeface="Verdana" panose="020B0604030504040204" pitchFamily="34" charset="0"/>
                <a:ea typeface="Verdana" panose="020B0604030504040204" pitchFamily="34" charset="0"/>
                <a:cs typeface="Verdana" panose="020B0604030504040204" pitchFamily="34" charset="0"/>
              </a:rPr>
              <a:t>Berrington</a:t>
            </a:r>
            <a:r>
              <a:rPr lang="en-US" sz="1400" b="0" i="1" dirty="0" smtClean="0">
                <a:latin typeface="Verdana" panose="020B0604030504040204" pitchFamily="34" charset="0"/>
                <a:ea typeface="Verdana" panose="020B0604030504040204" pitchFamily="34" charset="0"/>
                <a:cs typeface="Verdana" panose="020B0604030504040204" pitchFamily="34" charset="0"/>
              </a:rPr>
              <a:t> et al. 2016</a:t>
            </a:r>
          </a:p>
          <a:p>
            <a:r>
              <a:rPr lang="en-US" sz="1400" b="0" i="1" dirty="0" smtClean="0">
                <a:latin typeface="Verdana" panose="020B0604030504040204" pitchFamily="34" charset="0"/>
                <a:ea typeface="Verdana" panose="020B0604030504040204" pitchFamily="34" charset="0"/>
                <a:cs typeface="Verdana" panose="020B0604030504040204" pitchFamily="34" charset="0"/>
              </a:rPr>
              <a:t>Lee et al. 2016</a:t>
            </a:r>
            <a:endParaRPr lang="en-US" sz="1400" b="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26911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1600200" y="762000"/>
            <a:ext cx="7162800" cy="533400"/>
          </a:xfrm>
        </p:spPr>
        <p:txBody>
          <a:bodyPr bIns="91440" anchor="b"/>
          <a:lstStyle/>
          <a:p>
            <a:pPr eaLnBrk="1" hangingPunct="1"/>
            <a:r>
              <a:rPr lang="en-US" dirty="0" smtClean="0"/>
              <a:t>Outline</a:t>
            </a:r>
          </a:p>
        </p:txBody>
      </p:sp>
      <p:sp>
        <p:nvSpPr>
          <p:cNvPr id="39938" name="Text Placeholder 2"/>
          <p:cNvSpPr>
            <a:spLocks noGrp="1"/>
          </p:cNvSpPr>
          <p:nvPr>
            <p:ph type="body" idx="4294967295"/>
          </p:nvPr>
        </p:nvSpPr>
        <p:spPr>
          <a:xfrm>
            <a:off x="1600200" y="1295400"/>
            <a:ext cx="7239000" cy="5334000"/>
          </a:xfrm>
        </p:spPr>
        <p:txBody>
          <a:bodyPr/>
          <a:lstStyle/>
          <a:p>
            <a:pPr marL="461963" indent="-461963" eaLnBrk="1" hangingPunct="1">
              <a:spcBef>
                <a:spcPts val="0"/>
              </a:spcBef>
              <a:buSzPct val="50000"/>
              <a:tabLst>
                <a:tab pos="461963" algn="l"/>
              </a:tabLst>
            </a:pPr>
            <a:r>
              <a:rPr lang="en-US" sz="3200" dirty="0" smtClean="0"/>
              <a:t>Remaining questions </a:t>
            </a:r>
          </a:p>
          <a:p>
            <a:pPr marL="461963" indent="-461963" eaLnBrk="1" hangingPunct="1">
              <a:spcBef>
                <a:spcPts val="0"/>
              </a:spcBef>
              <a:buSzPct val="50000"/>
              <a:tabLst>
                <a:tab pos="461963" algn="l"/>
              </a:tabLst>
            </a:pPr>
            <a:r>
              <a:rPr lang="en-US" sz="3200" dirty="0"/>
              <a:t>P</a:t>
            </a:r>
            <a:r>
              <a:rPr lang="en-US" sz="3200" dirty="0" smtClean="0"/>
              <a:t>lans for moving forward</a:t>
            </a:r>
          </a:p>
        </p:txBody>
      </p:sp>
    </p:spTree>
    <p:extLst>
      <p:ext uri="{BB962C8B-B14F-4D97-AF65-F5344CB8AC3E}">
        <p14:creationId xmlns:p14="http://schemas.microsoft.com/office/powerpoint/2010/main" val="273851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radiation exposures</a:t>
            </a:r>
            <a:endParaRPr lang="en-US" dirty="0"/>
          </a:p>
        </p:txBody>
      </p:sp>
      <p:pic>
        <p:nvPicPr>
          <p:cNvPr id="634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743414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5334000"/>
            <a:ext cx="7467600" cy="369332"/>
          </a:xfrm>
          <a:prstGeom prst="rect">
            <a:avLst/>
          </a:prstGeom>
          <a:noFill/>
        </p:spPr>
        <p:txBody>
          <a:bodyPr wrap="square" rtlCol="0">
            <a:spAutoFit/>
          </a:bodyPr>
          <a:lstStyle/>
          <a:p>
            <a:r>
              <a:rPr lang="en-US" dirty="0" smtClean="0"/>
              <a:t>Named after Greek alphabet in </a:t>
            </a:r>
            <a:r>
              <a:rPr lang="en-US" dirty="0"/>
              <a:t>the order of their discovery</a:t>
            </a:r>
          </a:p>
        </p:txBody>
      </p:sp>
    </p:spTree>
    <p:extLst>
      <p:ext uri="{BB962C8B-B14F-4D97-AF65-F5344CB8AC3E}">
        <p14:creationId xmlns:p14="http://schemas.microsoft.com/office/powerpoint/2010/main" val="6733343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1066800" y="381000"/>
            <a:ext cx="7924800" cy="1295400"/>
          </a:xfrm>
        </p:spPr>
        <p:txBody>
          <a:bodyPr/>
          <a:lstStyle/>
          <a:p>
            <a:pPr algn="ctr" eaLnBrk="1" hangingPunct="1">
              <a:defRPr/>
            </a:pPr>
            <a:r>
              <a:rPr lang="en-US" dirty="0">
                <a:effectLst>
                  <a:outerShdw blurRad="38100" dist="38100" dir="2700000" algn="tl">
                    <a:srgbClr val="000000"/>
                  </a:outerShdw>
                </a:effectLst>
              </a:rPr>
              <a:t>Knowledge gaps </a:t>
            </a:r>
            <a:br>
              <a:rPr lang="en-US" dirty="0">
                <a:effectLst>
                  <a:outerShdw blurRad="38100" dist="38100" dir="2700000" algn="tl">
                    <a:srgbClr val="000000"/>
                  </a:outerShdw>
                </a:effectLst>
              </a:rPr>
            </a:br>
            <a:r>
              <a:rPr lang="en-US" sz="2200" dirty="0">
                <a:effectLst>
                  <a:outerShdw blurRad="38100" dist="38100" dir="2700000" algn="tl">
                    <a:srgbClr val="000000"/>
                  </a:outerShdw>
                </a:effectLst>
              </a:rPr>
              <a:t>in the literature on radiation-related risks </a:t>
            </a:r>
            <a:r>
              <a:rPr lang="en-US" sz="2200" dirty="0" smtClean="0">
                <a:effectLst>
                  <a:outerShdw blurRad="38100" dist="38100" dir="2700000" algn="tl">
                    <a:srgbClr val="000000"/>
                  </a:outerShdw>
                </a:effectLst>
              </a:rPr>
              <a:t/>
            </a:r>
            <a:br>
              <a:rPr lang="en-US" sz="2200" dirty="0" smtClean="0">
                <a:effectLst>
                  <a:outerShdw blurRad="38100" dist="38100" dir="2700000" algn="tl">
                    <a:srgbClr val="000000"/>
                  </a:outerShdw>
                </a:effectLst>
              </a:rPr>
            </a:br>
            <a:r>
              <a:rPr lang="en-US" sz="2200" dirty="0" smtClean="0">
                <a:effectLst>
                  <a:outerShdw blurRad="38100" dist="38100" dir="2700000" algn="tl">
                    <a:srgbClr val="000000"/>
                  </a:outerShdw>
                </a:effectLst>
              </a:rPr>
              <a:t>of cancer and non-cancer</a:t>
            </a:r>
            <a:r>
              <a:rPr lang="en-US" sz="2200" dirty="0">
                <a:effectLst>
                  <a:outerShdw blurRad="38100" dist="38100" dir="2700000" algn="tl">
                    <a:srgbClr val="000000"/>
                  </a:outerShdw>
                </a:effectLst>
              </a:rPr>
              <a:t/>
            </a:r>
            <a:br>
              <a:rPr lang="en-US" sz="2200" dirty="0">
                <a:effectLst>
                  <a:outerShdw blurRad="38100" dist="38100" dir="2700000" algn="tl">
                    <a:srgbClr val="000000"/>
                  </a:outerShdw>
                </a:effectLst>
              </a:rPr>
            </a:br>
            <a:r>
              <a:rPr lang="en-US" sz="2200" dirty="0">
                <a:effectLst>
                  <a:outerShdw blurRad="38100" dist="38100" dir="2700000" algn="tl">
                    <a:srgbClr val="000000"/>
                  </a:outerShdw>
                </a:effectLst>
              </a:rPr>
              <a:t> from protracted exposures to low doses of radiation</a:t>
            </a:r>
          </a:p>
        </p:txBody>
      </p:sp>
      <p:sp>
        <p:nvSpPr>
          <p:cNvPr id="261123" name="Rectangle 3"/>
          <p:cNvSpPr>
            <a:spLocks noGrp="1" noChangeArrowheads="1"/>
          </p:cNvSpPr>
          <p:nvPr>
            <p:ph type="body" idx="4294967295"/>
          </p:nvPr>
        </p:nvSpPr>
        <p:spPr>
          <a:xfrm>
            <a:off x="838200" y="1981200"/>
            <a:ext cx="8172450" cy="4743450"/>
          </a:xfrm>
        </p:spPr>
        <p:txBody>
          <a:bodyPr/>
          <a:lstStyle/>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Effects of protracted exposures</a:t>
            </a:r>
          </a:p>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Relative biological effectiveness of various types of radiation </a:t>
            </a:r>
          </a:p>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Shape of the radiation-cancer dose-response at lower doses </a:t>
            </a:r>
          </a:p>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Existence of a threshold below which radiation exposure does not cause harmful effects</a:t>
            </a:r>
          </a:p>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Effects of radiation on different types of cancer</a:t>
            </a:r>
          </a:p>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Genetic and lifestyle differences between different populations </a:t>
            </a:r>
          </a:p>
          <a:p>
            <a:pPr marL="495300" indent="-495300" eaLnBrk="1" hangingPunct="1">
              <a:lnSpc>
                <a:spcPct val="90000"/>
              </a:lnSpc>
              <a:spcAft>
                <a:spcPct val="20000"/>
              </a:spcAft>
              <a:buClr>
                <a:srgbClr val="FFFF00"/>
              </a:buClr>
              <a:buSzTx/>
              <a:buFont typeface="Wingdings" pitchFamily="2" charset="2"/>
              <a:buAutoNum type="arabicPeriod"/>
              <a:defRPr/>
            </a:pPr>
            <a:r>
              <a:rPr lang="en-US" sz="2200" b="1" dirty="0">
                <a:effectLst>
                  <a:outerShdw blurRad="38100" dist="38100" dir="2700000" algn="tl">
                    <a:srgbClr val="000000"/>
                  </a:outerShdw>
                </a:effectLst>
              </a:rPr>
              <a:t>Differences in mechanisms of radiation damage and cellular responses for different cancers</a:t>
            </a:r>
          </a:p>
        </p:txBody>
      </p:sp>
      <p:pic>
        <p:nvPicPr>
          <p:cNvPr id="261131" name="Picture 11"/>
          <p:cNvPicPr>
            <a:picLocks noChangeAspect="1" noChangeArrowheads="1"/>
          </p:cNvPicPr>
          <p:nvPr/>
        </p:nvPicPr>
        <p:blipFill>
          <a:blip r:embed="rId3" cstate="print"/>
          <a:srcRect/>
          <a:stretch>
            <a:fillRect/>
          </a:stretch>
        </p:blipFill>
        <p:spPr bwMode="auto">
          <a:xfrm>
            <a:off x="1676400" y="1612900"/>
            <a:ext cx="6324600" cy="4857750"/>
          </a:xfrm>
          <a:prstGeom prst="rect">
            <a:avLst/>
          </a:prstGeom>
          <a:noFill/>
          <a:ln w="9525">
            <a:noFill/>
            <a:miter lim="800000"/>
            <a:headEnd/>
            <a:tailEnd/>
          </a:ln>
        </p:spPr>
      </p:pic>
      <p:sp>
        <p:nvSpPr>
          <p:cNvPr id="261132" name="Text Box 12"/>
          <p:cNvSpPr txBox="1">
            <a:spLocks noChangeArrowheads="1"/>
          </p:cNvSpPr>
          <p:nvPr/>
        </p:nvSpPr>
        <p:spPr bwMode="auto">
          <a:xfrm>
            <a:off x="1676400" y="6172200"/>
            <a:ext cx="7119938" cy="304800"/>
          </a:xfrm>
          <a:prstGeom prst="rect">
            <a:avLst/>
          </a:prstGeom>
          <a:noFill/>
          <a:ln w="9525">
            <a:noFill/>
            <a:miter lim="800000"/>
            <a:headEnd/>
            <a:tailEnd/>
          </a:ln>
        </p:spPr>
        <p:txBody>
          <a:bodyPr>
            <a:spAutoFit/>
          </a:bodyPr>
          <a:lstStyle/>
          <a:p>
            <a:pPr>
              <a:spcBef>
                <a:spcPct val="50000"/>
              </a:spcBef>
            </a:pPr>
            <a:r>
              <a:rPr lang="en-US" sz="1400" i="1">
                <a:solidFill>
                  <a:srgbClr val="000000"/>
                </a:solidFill>
                <a:latin typeface="Verdana" pitchFamily="34" charset="0"/>
              </a:rPr>
              <a:t>Source: </a:t>
            </a:r>
            <a:r>
              <a:rPr lang="en-US" sz="1400" b="0" i="1">
                <a:solidFill>
                  <a:srgbClr val="000000"/>
                </a:solidFill>
                <a:latin typeface="Verdana" pitchFamily="34" charset="0"/>
              </a:rPr>
              <a:t>Hall, Radiobiology for the Radiologist, 2000.</a:t>
            </a:r>
          </a:p>
        </p:txBody>
      </p:sp>
      <p:pic>
        <p:nvPicPr>
          <p:cNvPr id="261133" name="Picture 13"/>
          <p:cNvPicPr>
            <a:picLocks noChangeAspect="1" noChangeArrowheads="1"/>
          </p:cNvPicPr>
          <p:nvPr/>
        </p:nvPicPr>
        <p:blipFill>
          <a:blip r:embed="rId4" cstate="print"/>
          <a:srcRect/>
          <a:stretch>
            <a:fillRect/>
          </a:stretch>
        </p:blipFill>
        <p:spPr bwMode="auto">
          <a:xfrm>
            <a:off x="914400" y="1600200"/>
            <a:ext cx="7315200" cy="4410075"/>
          </a:xfrm>
          <a:prstGeom prst="rect">
            <a:avLst/>
          </a:prstGeom>
          <a:noFill/>
          <a:ln w="9525">
            <a:noFill/>
            <a:miter lim="800000"/>
            <a:headEnd/>
            <a:tailEnd/>
          </a:ln>
        </p:spPr>
      </p:pic>
      <p:sp>
        <p:nvSpPr>
          <p:cNvPr id="261134" name="Text Box 14"/>
          <p:cNvSpPr txBox="1">
            <a:spLocks noChangeArrowheads="1"/>
          </p:cNvSpPr>
          <p:nvPr/>
        </p:nvSpPr>
        <p:spPr bwMode="auto">
          <a:xfrm>
            <a:off x="1066800" y="5695950"/>
            <a:ext cx="7653338" cy="304800"/>
          </a:xfrm>
          <a:prstGeom prst="rect">
            <a:avLst/>
          </a:prstGeom>
          <a:noFill/>
          <a:ln w="9525">
            <a:noFill/>
            <a:miter lim="800000"/>
            <a:headEnd/>
            <a:tailEnd/>
          </a:ln>
        </p:spPr>
        <p:txBody>
          <a:bodyPr>
            <a:spAutoFit/>
          </a:bodyPr>
          <a:lstStyle/>
          <a:p>
            <a:pPr>
              <a:spcBef>
                <a:spcPct val="50000"/>
              </a:spcBef>
            </a:pPr>
            <a:r>
              <a:rPr lang="en-US" sz="1400" i="1">
                <a:solidFill>
                  <a:srgbClr val="000000"/>
                </a:solidFill>
                <a:latin typeface="Verdana" pitchFamily="34" charset="0"/>
              </a:rPr>
              <a:t>Source: </a:t>
            </a:r>
            <a:r>
              <a:rPr lang="en-US" sz="1400" b="0" i="1">
                <a:solidFill>
                  <a:srgbClr val="000000"/>
                </a:solidFill>
                <a:latin typeface="Verdana" pitchFamily="34" charset="0"/>
              </a:rPr>
              <a:t>Hall, Radiobiology for the Radiologist,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13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611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6113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6113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6112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113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61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6113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6113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6112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112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1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32" grpId="0"/>
      <p:bldP spid="261132" grpId="1"/>
      <p:bldP spid="261134" grpId="0"/>
      <p:bldP spid="261134"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moving forward</a:t>
            </a:r>
            <a:endParaRPr lang="en-US" dirty="0"/>
          </a:p>
        </p:txBody>
      </p:sp>
      <p:sp>
        <p:nvSpPr>
          <p:cNvPr id="3" name="Content Placeholder 2"/>
          <p:cNvSpPr>
            <a:spLocks noGrp="1"/>
          </p:cNvSpPr>
          <p:nvPr>
            <p:ph idx="1"/>
          </p:nvPr>
        </p:nvSpPr>
        <p:spPr/>
        <p:txBody>
          <a:bodyPr/>
          <a:lstStyle/>
          <a:p>
            <a:r>
              <a:rPr lang="en-US" sz="2400" smtClean="0">
                <a:sym typeface="Wingdings" panose="05000000000000000000" pitchFamily="2" charset="2"/>
              </a:rPr>
              <a:t>Analyses </a:t>
            </a:r>
            <a:r>
              <a:rPr lang="en-US" sz="2400" dirty="0" smtClean="0">
                <a:sym typeface="Wingdings" panose="05000000000000000000" pitchFamily="2" charset="2"/>
              </a:rPr>
              <a:t>taking into account uncertainties in radiation dose estimates</a:t>
            </a:r>
          </a:p>
          <a:p>
            <a:r>
              <a:rPr lang="en-US" sz="2400" dirty="0" smtClean="0">
                <a:sym typeface="Wingdings" panose="05000000000000000000" pitchFamily="2" charset="2"/>
              </a:rPr>
              <a:t>Gene-environment interaction studies</a:t>
            </a:r>
          </a:p>
          <a:p>
            <a:r>
              <a:rPr lang="en-US" sz="2400" dirty="0" smtClean="0">
                <a:sym typeface="Wingdings" panose="05000000000000000000" pitchFamily="2" charset="2"/>
              </a:rPr>
              <a:t>Improvements in measurements, especially in the low-dose range</a:t>
            </a:r>
          </a:p>
          <a:p>
            <a:r>
              <a:rPr lang="en-US" sz="2400" dirty="0" smtClean="0">
                <a:sym typeface="Wingdings" panose="05000000000000000000" pitchFamily="2" charset="2"/>
              </a:rPr>
              <a:t>Better estimates of risk from X-ray radiation (relevant for CT scans  Canadian Fluoroscopy Cohort Study)</a:t>
            </a:r>
            <a:endParaRPr lang="en-US" sz="2400" dirty="0"/>
          </a:p>
        </p:txBody>
      </p:sp>
    </p:spTree>
    <p:extLst>
      <p:ext uri="{BB962C8B-B14F-4D97-AF65-F5344CB8AC3E}">
        <p14:creationId xmlns:p14="http://schemas.microsoft.com/office/powerpoint/2010/main" val="2633883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90600" y="6248400"/>
            <a:ext cx="8305800" cy="307777"/>
          </a:xfrm>
          <a:prstGeom prst="rect">
            <a:avLst/>
          </a:prstGeom>
          <a:noFill/>
          <a:ln w="9525">
            <a:noFill/>
            <a:miter lim="800000"/>
            <a:headEnd/>
            <a:tailEnd/>
          </a:ln>
        </p:spPr>
        <p:txBody>
          <a:bodyPr>
            <a:spAutoFit/>
          </a:bodyPr>
          <a:lstStyle/>
          <a:p>
            <a:pPr eaLnBrk="0" hangingPunct="0">
              <a:spcBef>
                <a:spcPct val="50000"/>
              </a:spcBef>
            </a:pPr>
            <a:r>
              <a:rPr lang="en-US" sz="1400" b="0" dirty="0" smtClean="0">
                <a:solidFill>
                  <a:schemeClr val="tx1"/>
                </a:solidFill>
                <a:latin typeface="Verdana" pitchFamily="34" charset="0"/>
              </a:rPr>
              <a:t>Ray M. Merrill, </a:t>
            </a:r>
            <a:r>
              <a:rPr lang="en-US" sz="1400" b="0" i="1" dirty="0" smtClean="0">
                <a:solidFill>
                  <a:schemeClr val="tx1"/>
                </a:solidFill>
                <a:latin typeface="Verdana" pitchFamily="34" charset="0"/>
              </a:rPr>
              <a:t>Environmental Epidemiology: Principles and Methods, 2008.</a:t>
            </a:r>
            <a:endParaRPr lang="en-US" sz="1400" b="0" dirty="0">
              <a:solidFill>
                <a:schemeClr val="tx1"/>
              </a:solidFill>
              <a:latin typeface="Verdana" pitchFamily="34" charset="0"/>
            </a:endParaRPr>
          </a:p>
        </p:txBody>
      </p:sp>
      <p:sp>
        <p:nvSpPr>
          <p:cNvPr id="3" name="Title 2"/>
          <p:cNvSpPr>
            <a:spLocks noGrp="1"/>
          </p:cNvSpPr>
          <p:nvPr>
            <p:ph type="title"/>
          </p:nvPr>
        </p:nvSpPr>
        <p:spPr/>
        <p:txBody>
          <a:bodyPr/>
          <a:lstStyle/>
          <a:p>
            <a:r>
              <a:rPr lang="en-US" dirty="0" smtClean="0"/>
              <a:t>Artificial sources of radiation</a:t>
            </a:r>
            <a:endParaRPr lang="en-US" dirty="0"/>
          </a:p>
        </p:txBody>
      </p:sp>
      <p:pic>
        <p:nvPicPr>
          <p:cNvPr id="618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881" y="1600200"/>
            <a:ext cx="716087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09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title"/>
          </p:nvPr>
        </p:nvSpPr>
        <p:spPr>
          <a:xfrm>
            <a:off x="1676400" y="457200"/>
            <a:ext cx="7010400" cy="609600"/>
          </a:xfrm>
        </p:spPr>
        <p:txBody>
          <a:bodyPr/>
          <a:lstStyle/>
          <a:p>
            <a:pPr eaLnBrk="1" hangingPunct="1"/>
            <a:r>
              <a:rPr lang="en-US" smtClean="0"/>
              <a:t>Ionizing radiation</a:t>
            </a:r>
          </a:p>
        </p:txBody>
      </p:sp>
      <p:sp>
        <p:nvSpPr>
          <p:cNvPr id="41986" name="Rectangle 6"/>
          <p:cNvSpPr>
            <a:spLocks noGrp="1" noChangeArrowheads="1"/>
          </p:cNvSpPr>
          <p:nvPr>
            <p:ph type="body" idx="1"/>
          </p:nvPr>
        </p:nvSpPr>
        <p:spPr>
          <a:xfrm>
            <a:off x="1676400" y="1447800"/>
            <a:ext cx="7010400" cy="4648200"/>
          </a:xfrm>
        </p:spPr>
        <p:txBody>
          <a:bodyPr/>
          <a:lstStyle/>
          <a:p>
            <a:pPr eaLnBrk="1" hangingPunct="1">
              <a:lnSpc>
                <a:spcPct val="90000"/>
              </a:lnSpc>
            </a:pPr>
            <a:r>
              <a:rPr lang="en-US" dirty="0" smtClean="0"/>
              <a:t>One of the best studied carcinogens </a:t>
            </a:r>
          </a:p>
          <a:p>
            <a:pPr eaLnBrk="1" hangingPunct="1">
              <a:lnSpc>
                <a:spcPct val="90000"/>
              </a:lnSpc>
            </a:pPr>
            <a:r>
              <a:rPr lang="en-US" dirty="0" smtClean="0"/>
              <a:t>International Agency for Research on Cancer (IARC) classification of human carcinogens:</a:t>
            </a:r>
          </a:p>
          <a:p>
            <a:pPr lvl="2" eaLnBrk="1" hangingPunct="1">
              <a:lnSpc>
                <a:spcPct val="90000"/>
              </a:lnSpc>
            </a:pPr>
            <a:r>
              <a:rPr lang="en-US" sz="2000" dirty="0" smtClean="0"/>
              <a:t>Group 1: Carcinogenic to humans </a:t>
            </a:r>
          </a:p>
          <a:p>
            <a:pPr lvl="2" eaLnBrk="1" hangingPunct="1">
              <a:lnSpc>
                <a:spcPct val="90000"/>
              </a:lnSpc>
            </a:pPr>
            <a:r>
              <a:rPr lang="en-US" sz="2000" dirty="0" smtClean="0"/>
              <a:t>Group 2A: Probably carcinogenic to humans </a:t>
            </a:r>
          </a:p>
          <a:p>
            <a:pPr lvl="2" eaLnBrk="1" hangingPunct="1">
              <a:lnSpc>
                <a:spcPct val="90000"/>
              </a:lnSpc>
            </a:pPr>
            <a:r>
              <a:rPr lang="en-US" sz="2000" dirty="0" smtClean="0"/>
              <a:t>Group 2B: Possibly carcinogenic to humans </a:t>
            </a:r>
          </a:p>
          <a:p>
            <a:pPr lvl="2" eaLnBrk="1" hangingPunct="1">
              <a:lnSpc>
                <a:spcPct val="90000"/>
              </a:lnSpc>
            </a:pPr>
            <a:r>
              <a:rPr lang="en-US" sz="2000" dirty="0" smtClean="0"/>
              <a:t>Group 3: Unclassifiable as to carcinogenicity in humans </a:t>
            </a:r>
          </a:p>
          <a:p>
            <a:pPr lvl="2" eaLnBrk="1" hangingPunct="1">
              <a:lnSpc>
                <a:spcPct val="90000"/>
              </a:lnSpc>
            </a:pPr>
            <a:r>
              <a:rPr lang="en-US" sz="2000" dirty="0" smtClean="0"/>
              <a:t>Group 4: Probably not carcinogenic to humans </a:t>
            </a:r>
          </a:p>
          <a:p>
            <a:pPr eaLnBrk="1" hangingPunct="1">
              <a:lnSpc>
                <a:spcPct val="90000"/>
              </a:lnSpc>
            </a:pPr>
            <a:endParaRPr lang="en-US" sz="3200" dirty="0" smtClean="0"/>
          </a:p>
          <a:p>
            <a:pPr eaLnBrk="1" hangingPunct="1">
              <a:lnSpc>
                <a:spcPct val="90000"/>
              </a:lnSpc>
            </a:pPr>
            <a:r>
              <a:rPr lang="en-US" u="sng" dirty="0" smtClean="0"/>
              <a:t>Ionizing radiation </a:t>
            </a:r>
            <a:r>
              <a:rPr lang="en-US" dirty="0" smtClean="0"/>
              <a:t>(x- and gamma-radiation) is carcinogenic to humans (</a:t>
            </a:r>
            <a:r>
              <a:rPr lang="en-US" dirty="0" smtClean="0">
                <a:solidFill>
                  <a:srgbClr val="FF6600"/>
                </a:solidFill>
              </a:rPr>
              <a:t>Group 1</a:t>
            </a:r>
            <a:r>
              <a:rPr lang="en-US" dirty="0" smtClean="0"/>
              <a:t>)</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1295400"/>
            <a:ext cx="7239000" cy="4784725"/>
          </a:xfrm>
          <a:prstGeom prst="rect">
            <a:avLst/>
          </a:prstGeom>
        </p:spPr>
        <p:txBody>
          <a:bodyPr>
            <a:spAutoFit/>
          </a:bodyPr>
          <a:lstStyle/>
          <a:p>
            <a:pPr eaLnBrk="0" hangingPunct="0">
              <a:buFont typeface="Wingdings" pitchFamily="2" charset="2"/>
              <a:buNone/>
              <a:defRPr/>
            </a:pPr>
            <a:endParaRPr lang="en-US" sz="2000" b="0" baseline="30000" dirty="0">
              <a:solidFill>
                <a:srgbClr val="FFFF99"/>
              </a:solidFill>
              <a:latin typeface="Garamond" pitchFamily="18" charset="0"/>
            </a:endParaRPr>
          </a:p>
          <a:p>
            <a:pPr eaLnBrk="0" hangingPunct="0">
              <a:buFont typeface="Wingdings" pitchFamily="2" charset="2"/>
              <a:buNone/>
              <a:defRPr/>
            </a:pPr>
            <a:endParaRPr lang="en-US" sz="700" b="0" dirty="0">
              <a:solidFill>
                <a:srgbClr val="FFFF00"/>
              </a:solidFill>
              <a:latin typeface="Garamond" pitchFamily="18" charset="0"/>
            </a:endParaRPr>
          </a:p>
          <a:p>
            <a:pPr lvl="1" indent="-228600" eaLnBrk="0" hangingPunct="0">
              <a:defRPr/>
            </a:pPr>
            <a:r>
              <a:rPr lang="en-US" sz="2400" dirty="0">
                <a:solidFill>
                  <a:srgbClr val="FFFF00"/>
                </a:solidFill>
                <a:latin typeface="Garamond" pitchFamily="18" charset="0"/>
              </a:rPr>
              <a:t>Deterministic effects:</a:t>
            </a:r>
          </a:p>
          <a:p>
            <a:pPr marL="566738" lvl="2" indent="347663" eaLnBrk="0" hangingPunct="0">
              <a:buFont typeface="Arial" charset="0"/>
              <a:buChar char="•"/>
              <a:defRPr/>
            </a:pPr>
            <a:r>
              <a:rPr lang="en-US" sz="2000" b="0" dirty="0">
                <a:solidFill>
                  <a:schemeClr val="tx1"/>
                </a:solidFill>
                <a:latin typeface="Garamond" pitchFamily="18" charset="0"/>
              </a:rPr>
              <a:t>Low-LET whole-body exposures &gt; 4 gray</a:t>
            </a:r>
          </a:p>
          <a:p>
            <a:pPr marL="566738" lvl="2" indent="347663" eaLnBrk="0" hangingPunct="0">
              <a:buFont typeface="Arial" charset="0"/>
              <a:buChar char="•"/>
              <a:defRPr/>
            </a:pPr>
            <a:r>
              <a:rPr lang="en-US" sz="2000" b="0" dirty="0">
                <a:solidFill>
                  <a:schemeClr val="tx1"/>
                </a:solidFill>
                <a:latin typeface="Garamond" pitchFamily="18" charset="0"/>
              </a:rPr>
              <a:t>effects above the threshold</a:t>
            </a:r>
          </a:p>
          <a:p>
            <a:pPr marL="566738" lvl="2" indent="347663" eaLnBrk="0" hangingPunct="0">
              <a:buFont typeface="Arial" charset="0"/>
              <a:buChar char="•"/>
              <a:defRPr/>
            </a:pPr>
            <a:endParaRPr lang="en-US" sz="2000" b="0" dirty="0">
              <a:solidFill>
                <a:schemeClr val="tx1"/>
              </a:solidFill>
              <a:latin typeface="Garamond" pitchFamily="18" charset="0"/>
            </a:endParaRPr>
          </a:p>
          <a:p>
            <a:pPr marL="566738" lvl="2" indent="347663" eaLnBrk="0" hangingPunct="0">
              <a:buFont typeface="Arial" charset="0"/>
              <a:buChar char="•"/>
              <a:defRPr/>
            </a:pPr>
            <a:r>
              <a:rPr lang="en-US" sz="2000" dirty="0">
                <a:solidFill>
                  <a:schemeClr val="hlink"/>
                </a:solidFill>
                <a:effectLst>
                  <a:outerShdw blurRad="38100" dist="38100" dir="2700000" algn="tl">
                    <a:srgbClr val="000000"/>
                  </a:outerShdw>
                </a:effectLst>
                <a:latin typeface="Garamond" pitchFamily="18" charset="0"/>
                <a:sym typeface="Wingdings" pitchFamily="2" charset="2"/>
              </a:rPr>
              <a:t>severity of effects depends on dose-rate</a:t>
            </a:r>
            <a:endParaRPr lang="en-US" sz="2400" dirty="0">
              <a:solidFill>
                <a:srgbClr val="FF0000"/>
              </a:solidFill>
              <a:effectLst>
                <a:outerShdw blurRad="38100" dist="38100" dir="2700000" algn="tl">
                  <a:srgbClr val="000000"/>
                </a:outerShdw>
              </a:effectLst>
              <a:latin typeface="Garamond" pitchFamily="18" charset="0"/>
            </a:endParaRPr>
          </a:p>
          <a:p>
            <a:pPr marL="566738" lvl="2" indent="347663" eaLnBrk="0" hangingPunct="0">
              <a:defRPr/>
            </a:pPr>
            <a:endParaRPr lang="en-US" sz="2000" b="0" dirty="0">
              <a:solidFill>
                <a:schemeClr val="tx1"/>
              </a:solidFill>
              <a:latin typeface="Garamond" pitchFamily="18" charset="0"/>
            </a:endParaRPr>
          </a:p>
          <a:p>
            <a:pPr marL="566738" lvl="2" indent="347663" eaLnBrk="0" hangingPunct="0">
              <a:defRPr/>
            </a:pPr>
            <a:endParaRPr lang="en-US" sz="2000" b="0" dirty="0">
              <a:solidFill>
                <a:schemeClr val="tx1"/>
              </a:solidFill>
              <a:latin typeface="Garamond" pitchFamily="18" charset="0"/>
            </a:endParaRPr>
          </a:p>
          <a:p>
            <a:pPr lvl="1" indent="-228600" eaLnBrk="0" hangingPunct="0">
              <a:defRPr/>
            </a:pPr>
            <a:r>
              <a:rPr lang="en-US" sz="2400" dirty="0">
                <a:solidFill>
                  <a:srgbClr val="FFFF00"/>
                </a:solidFill>
                <a:latin typeface="Garamond" pitchFamily="18" charset="0"/>
                <a:sym typeface="Wingdings" pitchFamily="2" charset="2"/>
              </a:rPr>
              <a:t>Stochastic effects:</a:t>
            </a:r>
          </a:p>
          <a:p>
            <a:pPr marL="566738" lvl="2" indent="347663" eaLnBrk="0" hangingPunct="0">
              <a:buFont typeface="Arial" charset="0"/>
              <a:buChar char="•"/>
              <a:defRPr/>
            </a:pPr>
            <a:r>
              <a:rPr lang="en-US" sz="2000" b="0" dirty="0">
                <a:solidFill>
                  <a:schemeClr val="tx1"/>
                </a:solidFill>
                <a:latin typeface="Garamond" pitchFamily="18" charset="0"/>
              </a:rPr>
              <a:t>Low to moderate doses</a:t>
            </a:r>
          </a:p>
          <a:p>
            <a:pPr marL="566738" lvl="2" indent="347663" eaLnBrk="0" hangingPunct="0">
              <a:buFont typeface="Arial" charset="0"/>
              <a:buChar char="•"/>
              <a:defRPr/>
            </a:pPr>
            <a:r>
              <a:rPr lang="en-US" sz="2000" b="0" dirty="0">
                <a:solidFill>
                  <a:schemeClr val="tx1"/>
                </a:solidFill>
                <a:latin typeface="Garamond" pitchFamily="18" charset="0"/>
              </a:rPr>
              <a:t>no threshold</a:t>
            </a:r>
          </a:p>
          <a:p>
            <a:pPr marL="566738" lvl="2" indent="347663" eaLnBrk="0" hangingPunct="0">
              <a:buFont typeface="Arial" charset="0"/>
              <a:buChar char="•"/>
              <a:defRPr/>
            </a:pPr>
            <a:endParaRPr lang="en-US" sz="2000" b="0" dirty="0">
              <a:solidFill>
                <a:schemeClr val="tx1"/>
              </a:solidFill>
              <a:latin typeface="Garamond" pitchFamily="18" charset="0"/>
            </a:endParaRPr>
          </a:p>
          <a:p>
            <a:pPr marL="566738" lvl="2" indent="347663" eaLnBrk="0" hangingPunct="0">
              <a:buFont typeface="Arial" charset="0"/>
              <a:buChar char="•"/>
              <a:defRPr/>
            </a:pPr>
            <a:r>
              <a:rPr lang="en-US" sz="2000" dirty="0">
                <a:solidFill>
                  <a:schemeClr val="hlink"/>
                </a:solidFill>
                <a:effectLst>
                  <a:outerShdw blurRad="38100" dist="38100" dir="2700000" algn="tl">
                    <a:srgbClr val="000000"/>
                  </a:outerShdw>
                </a:effectLst>
                <a:latin typeface="Garamond" pitchFamily="18" charset="0"/>
                <a:sym typeface="Wingdings" pitchFamily="2" charset="2"/>
              </a:rPr>
              <a:t>increased probability of effects, no effect on </a:t>
            </a:r>
          </a:p>
          <a:p>
            <a:pPr marL="566738" lvl="2" indent="347663" eaLnBrk="0" hangingPunct="0">
              <a:buFont typeface="Arial" charset="0"/>
              <a:buNone/>
              <a:defRPr/>
            </a:pPr>
            <a:r>
              <a:rPr lang="en-US" sz="2000" dirty="0">
                <a:solidFill>
                  <a:schemeClr val="hlink"/>
                </a:solidFill>
                <a:effectLst>
                  <a:outerShdw blurRad="38100" dist="38100" dir="2700000" algn="tl">
                    <a:srgbClr val="000000"/>
                  </a:outerShdw>
                </a:effectLst>
                <a:latin typeface="Garamond" pitchFamily="18" charset="0"/>
                <a:sym typeface="Wingdings" pitchFamily="2" charset="2"/>
              </a:rPr>
              <a:t>severity</a:t>
            </a:r>
          </a:p>
          <a:p>
            <a:pPr marL="566738" lvl="2" indent="347663" eaLnBrk="0" hangingPunct="0">
              <a:defRPr/>
            </a:pPr>
            <a:endParaRPr lang="en-US" sz="2000" dirty="0">
              <a:solidFill>
                <a:schemeClr val="hlink"/>
              </a:solidFill>
              <a:effectLst>
                <a:outerShdw blurRad="38100" dist="38100" dir="2700000" algn="tl">
                  <a:srgbClr val="000000"/>
                </a:outerShdw>
              </a:effectLst>
              <a:latin typeface="Garamond" pitchFamily="18" charset="0"/>
              <a:sym typeface="Wingdings" pitchFamily="2" charset="2"/>
            </a:endParaRPr>
          </a:p>
        </p:txBody>
      </p:sp>
      <p:sp>
        <p:nvSpPr>
          <p:cNvPr id="46082" name="Text Box 4"/>
          <p:cNvSpPr txBox="1">
            <a:spLocks noChangeArrowheads="1"/>
          </p:cNvSpPr>
          <p:nvPr/>
        </p:nvSpPr>
        <p:spPr bwMode="auto">
          <a:xfrm>
            <a:off x="990600" y="6248400"/>
            <a:ext cx="8305800" cy="517525"/>
          </a:xfrm>
          <a:prstGeom prst="rect">
            <a:avLst/>
          </a:prstGeom>
          <a:noFill/>
          <a:ln w="9525">
            <a:noFill/>
            <a:miter lim="800000"/>
            <a:headEnd/>
            <a:tailEnd/>
          </a:ln>
        </p:spPr>
        <p:txBody>
          <a:bodyPr>
            <a:spAutoFit/>
          </a:bodyPr>
          <a:lstStyle/>
          <a:p>
            <a:pPr eaLnBrk="0" hangingPunct="0">
              <a:spcBef>
                <a:spcPct val="50000"/>
              </a:spcBef>
            </a:pPr>
            <a:r>
              <a:rPr lang="en-US" sz="1400" b="0" i="1" baseline="30000" dirty="0">
                <a:solidFill>
                  <a:schemeClr val="tx1"/>
                </a:solidFill>
                <a:latin typeface="Verdana" pitchFamily="34" charset="0"/>
              </a:rPr>
              <a:t>1 </a:t>
            </a:r>
            <a:r>
              <a:rPr lang="en-US" sz="1400" b="0" i="1" dirty="0">
                <a:solidFill>
                  <a:schemeClr val="tx1"/>
                </a:solidFill>
                <a:latin typeface="Verdana" pitchFamily="34" charset="0"/>
              </a:rPr>
              <a:t>IARC Monographs on the evaluation of carcinogenic risks to humans, Vol. 75, Ionizing radiation, 2000.</a:t>
            </a:r>
          </a:p>
        </p:txBody>
      </p:sp>
      <p:sp>
        <p:nvSpPr>
          <p:cNvPr id="12" name="Rectangle 2"/>
          <p:cNvSpPr txBox="1">
            <a:spLocks noChangeArrowheads="1"/>
          </p:cNvSpPr>
          <p:nvPr/>
        </p:nvSpPr>
        <p:spPr>
          <a:xfrm>
            <a:off x="762000" y="152400"/>
            <a:ext cx="7543800" cy="1219200"/>
          </a:xfrm>
          <a:prstGeom prst="rect">
            <a:avLst/>
          </a:prstGeom>
        </p:spPr>
        <p:txBody>
          <a:bodyPr/>
          <a:lstStyle/>
          <a:p>
            <a:pPr>
              <a:defRPr/>
            </a:pPr>
            <a:endParaRPr lang="en-US" sz="3200">
              <a:solidFill>
                <a:srgbClr val="FFFF00"/>
              </a:solidFill>
              <a:effectLst>
                <a:outerShdw blurRad="38100" dist="38100" dir="2700000" algn="tl">
                  <a:srgbClr val="000000"/>
                </a:outerShdw>
              </a:effectLst>
              <a:latin typeface="Verdana" pitchFamily="34" charset="0"/>
            </a:endParaRPr>
          </a:p>
        </p:txBody>
      </p:sp>
      <p:sp>
        <p:nvSpPr>
          <p:cNvPr id="46084" name="Rectangle 7"/>
          <p:cNvSpPr>
            <a:spLocks noGrp="1" noChangeArrowheads="1"/>
          </p:cNvSpPr>
          <p:nvPr>
            <p:ph type="title"/>
          </p:nvPr>
        </p:nvSpPr>
        <p:spPr>
          <a:xfrm>
            <a:off x="1676400" y="457200"/>
            <a:ext cx="7239000" cy="457200"/>
          </a:xfrm>
        </p:spPr>
        <p:txBody>
          <a:bodyPr/>
          <a:lstStyle/>
          <a:p>
            <a:pPr eaLnBrk="1" hangingPunct="1"/>
            <a:r>
              <a:rPr lang="en-US" smtClean="0"/>
              <a:t>Effects of exposure to ionizing radiation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scade">
  <a:themeElements>
    <a:clrScheme name="1_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1_Cascade">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1_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1_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1_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1_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1_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1_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1_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4752</TotalTime>
  <Words>3578</Words>
  <Application>Microsoft Office PowerPoint</Application>
  <PresentationFormat>On-screen Show (4:3)</PresentationFormat>
  <Paragraphs>466</Paragraphs>
  <Slides>61</Slides>
  <Notes>50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61</vt:i4>
      </vt:variant>
    </vt:vector>
  </HeadingPairs>
  <TitlesOfParts>
    <vt:vector size="73" baseType="lpstr">
      <vt:lpstr>Arial</vt:lpstr>
      <vt:lpstr>Calibri</vt:lpstr>
      <vt:lpstr>Garamond</vt:lpstr>
      <vt:lpstr>Perpetua</vt:lpstr>
      <vt:lpstr>Times New Roman</vt:lpstr>
      <vt:lpstr>Verdana</vt:lpstr>
      <vt:lpstr>Wingdings</vt:lpstr>
      <vt:lpstr>Cascade</vt:lpstr>
      <vt:lpstr>1_Cascade</vt:lpstr>
      <vt:lpstr>Photo Editor Photo</vt:lpstr>
      <vt:lpstr>Worksheet</vt:lpstr>
      <vt:lpstr>Document</vt:lpstr>
      <vt:lpstr>Ionizing Radiation and Health:  What Do We Know, What We Do Not Know, Remaining Questions  and Plan for Moving Forward </vt:lpstr>
      <vt:lpstr>Outline</vt:lpstr>
      <vt:lpstr>Outline</vt:lpstr>
      <vt:lpstr>Radiation </vt:lpstr>
      <vt:lpstr>Ionizing radiation</vt:lpstr>
      <vt:lpstr>Modes of radiation exposures</vt:lpstr>
      <vt:lpstr>Artificial sources of radiation</vt:lpstr>
      <vt:lpstr>Ionizing radiation</vt:lpstr>
      <vt:lpstr>Effects of exposure to ionizing radiation</vt:lpstr>
      <vt:lpstr>Ionizing radiation</vt:lpstr>
      <vt:lpstr>Ionizing radiation exposures Definitions</vt:lpstr>
      <vt:lpstr>PowerPoint Presentation</vt:lpstr>
      <vt:lpstr>Average U.S. Radiation Doses and Sources</vt:lpstr>
      <vt:lpstr>Ionizing radiation exposures  Radiation doses to the populations at risk in the U.S.</vt:lpstr>
      <vt:lpstr>Ionizing radiation exposures  Exposures and risks from medical exposures in the U.S.</vt:lpstr>
      <vt:lpstr>PowerPoint Presentation</vt:lpstr>
      <vt:lpstr>Ionizing radiation exposures: perspective</vt:lpstr>
      <vt:lpstr>Outline</vt:lpstr>
      <vt:lpstr>Methodological approaches</vt:lpstr>
      <vt:lpstr>Outline</vt:lpstr>
      <vt:lpstr>Study of survivors of atomic bombings in Hiroshima, Japan</vt:lpstr>
      <vt:lpstr>A-bomb study: main results</vt:lpstr>
      <vt:lpstr>Predicted relative risks1 for adult male exposed at low dose-rate ERR/Sv=1.8 RR=1+ERR/Sv</vt:lpstr>
      <vt:lpstr>PowerPoint Presentation</vt:lpstr>
      <vt:lpstr>Nuclear Workers</vt:lpstr>
      <vt:lpstr>Why study workers exposed to low doses of external radiation?</vt:lpstr>
      <vt:lpstr>PowerPoint Presentation</vt:lpstr>
      <vt:lpstr>Objectives of studies</vt:lpstr>
      <vt:lpstr>Empirical Evidence  Effects of low doses of radiation delivered at low dose-rates on the risk of solid cancer among nuclear workers</vt:lpstr>
      <vt:lpstr>PowerPoint Presentation</vt:lpstr>
      <vt:lpstr>PowerPoint Presentation</vt:lpstr>
      <vt:lpstr>Estimation of Radiation-Associated Risks of Cancer for Nuclear Workers</vt:lpstr>
      <vt:lpstr>ANSWER: Pooled Analyses</vt:lpstr>
      <vt:lpstr>PowerPoint Presentation</vt:lpstr>
      <vt:lpstr>PowerPoint Presentation</vt:lpstr>
      <vt:lpstr>Common core protocol</vt:lpstr>
      <vt:lpstr>Study population</vt:lpstr>
      <vt:lpstr>Participating cohorts1</vt:lpstr>
      <vt:lpstr>Distribution of cumulative radiation doses</vt:lpstr>
      <vt:lpstr>Results – 15-country study Non-cancer analysis1</vt:lpstr>
      <vt:lpstr>Results – comparison with study of atomic bomb survivors Non-cancer analysis</vt:lpstr>
      <vt:lpstr>15-country study: Summary of findings</vt:lpstr>
      <vt:lpstr>PowerPoint Presentation</vt:lpstr>
      <vt:lpstr>PowerPoint Presentation</vt:lpstr>
      <vt:lpstr>PowerPoint Presentation</vt:lpstr>
      <vt:lpstr>PowerPoint Presentation</vt:lpstr>
      <vt:lpstr>PowerPoint Presentation</vt:lpstr>
      <vt:lpstr>Results – comparison with the study of atomic bomb survivors All cancers and leukemia separately</vt:lpstr>
      <vt:lpstr>What is the role of low-dose nuclear worker studies?</vt:lpstr>
      <vt:lpstr>What has been learned from studying workers exposed to low doses of external radiation?</vt:lpstr>
      <vt:lpstr>Interpreting low-dose studies with respect to risk estimation:  SOME CAVEATS </vt:lpstr>
      <vt:lpstr>PowerPoint Presentation</vt:lpstr>
      <vt:lpstr>PowerPoint Presentation</vt:lpstr>
      <vt:lpstr>PowerPoint Presentation</vt:lpstr>
      <vt:lpstr>PowerPoint Presentation</vt:lpstr>
      <vt:lpstr>PowerPoint Presentation</vt:lpstr>
      <vt:lpstr>PowerPoint Presentation</vt:lpstr>
      <vt:lpstr>CT scans and leukemia and brain cancer: Further developments</vt:lpstr>
      <vt:lpstr>Outline</vt:lpstr>
      <vt:lpstr>Knowledge gaps  in the literature on radiation-related risks  of cancer and non-cancer  from protracted exposures to low doses of radiation</vt:lpstr>
      <vt:lpstr>Plans for moving forward</vt:lpstr>
    </vt:vector>
  </TitlesOfParts>
  <Company>Columbia University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findings and reviewers’ comments</dc:title>
  <dc:creator>Administrator</dc:creator>
  <cp:lastModifiedBy>Zablotska, Lydia</cp:lastModifiedBy>
  <cp:revision>159</cp:revision>
  <cp:lastPrinted>2012-04-06T21:10:08Z</cp:lastPrinted>
  <dcterms:created xsi:type="dcterms:W3CDTF">2009-10-28T05:17:23Z</dcterms:created>
  <dcterms:modified xsi:type="dcterms:W3CDTF">2020-03-09T03:10:40Z</dcterms:modified>
</cp:coreProperties>
</file>