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1224" r:id="rId2"/>
    <p:sldId id="547" r:id="rId3"/>
    <p:sldId id="540" r:id="rId4"/>
    <p:sldId id="1063" r:id="rId5"/>
    <p:sldId id="1065" r:id="rId6"/>
    <p:sldId id="1105" r:id="rId7"/>
    <p:sldId id="565" r:id="rId8"/>
    <p:sldId id="1066" r:id="rId9"/>
    <p:sldId id="1067" r:id="rId10"/>
    <p:sldId id="1068" r:id="rId11"/>
    <p:sldId id="1225" r:id="rId12"/>
    <p:sldId id="1244" r:id="rId13"/>
    <p:sldId id="1069" r:id="rId14"/>
    <p:sldId id="1154" r:id="rId15"/>
    <p:sldId id="1252" r:id="rId16"/>
    <p:sldId id="1071" r:id="rId17"/>
    <p:sldId id="1161" r:id="rId18"/>
    <p:sldId id="1164" r:id="rId19"/>
    <p:sldId id="1253" r:id="rId20"/>
    <p:sldId id="1254" r:id="rId21"/>
    <p:sldId id="1255" r:id="rId22"/>
    <p:sldId id="1163" r:id="rId23"/>
    <p:sldId id="1326" r:id="rId24"/>
    <p:sldId id="1176" r:id="rId25"/>
    <p:sldId id="1177" r:id="rId26"/>
    <p:sldId id="1181" r:id="rId27"/>
    <p:sldId id="1209" r:id="rId28"/>
    <p:sldId id="1256" r:id="rId29"/>
    <p:sldId id="1327" r:id="rId30"/>
    <p:sldId id="1179" r:id="rId31"/>
    <p:sldId id="1182" r:id="rId32"/>
    <p:sldId id="1261" r:id="rId33"/>
    <p:sldId id="1269" r:id="rId34"/>
    <p:sldId id="1312" r:id="rId35"/>
    <p:sldId id="1263" r:id="rId36"/>
    <p:sldId id="1264" r:id="rId37"/>
    <p:sldId id="1314" r:id="rId38"/>
    <p:sldId id="1266" r:id="rId39"/>
    <p:sldId id="1277" r:id="rId40"/>
    <p:sldId id="1268" r:id="rId41"/>
    <p:sldId id="1186" r:id="rId42"/>
    <p:sldId id="1281" r:id="rId43"/>
    <p:sldId id="1328" r:id="rId44"/>
    <p:sldId id="1270" r:id="rId45"/>
    <p:sldId id="1271" r:id="rId46"/>
    <p:sldId id="1272" r:id="rId47"/>
    <p:sldId id="1278" r:id="rId48"/>
    <p:sldId id="1274" r:id="rId49"/>
    <p:sldId id="1275" r:id="rId50"/>
    <p:sldId id="1279" r:id="rId51"/>
    <p:sldId id="1276" r:id="rId52"/>
    <p:sldId id="1303" r:id="rId53"/>
    <p:sldId id="1304" r:id="rId54"/>
    <p:sldId id="1319" r:id="rId55"/>
    <p:sldId id="1307" r:id="rId56"/>
    <p:sldId id="1306" r:id="rId57"/>
    <p:sldId id="1309" r:id="rId58"/>
    <p:sldId id="1190" r:id="rId59"/>
    <p:sldId id="1202" r:id="rId60"/>
    <p:sldId id="1234" r:id="rId61"/>
    <p:sldId id="1235" r:id="rId62"/>
    <p:sldId id="1288" r:id="rId63"/>
    <p:sldId id="1219" r:id="rId64"/>
    <p:sldId id="1329" r:id="rId65"/>
    <p:sldId id="1289" r:id="rId66"/>
    <p:sldId id="1285" r:id="rId67"/>
    <p:sldId id="1290" r:id="rId68"/>
    <p:sldId id="1291" r:id="rId69"/>
    <p:sldId id="1286" r:id="rId70"/>
    <p:sldId id="1295" r:id="rId71"/>
    <p:sldId id="1302" r:id="rId72"/>
    <p:sldId id="1043" r:id="rId73"/>
    <p:sldId id="1249" r:id="rId74"/>
    <p:sldId id="1239" r:id="rId75"/>
    <p:sldId id="1318" r:id="rId76"/>
    <p:sldId id="1267" r:id="rId77"/>
    <p:sldId id="1203" r:id="rId78"/>
    <p:sldId id="1325" r:id="rId79"/>
    <p:sldId id="1298" r:id="rId80"/>
    <p:sldId id="1299" r:id="rId81"/>
    <p:sldId id="1300" r:id="rId82"/>
    <p:sldId id="1301" r:id="rId83"/>
    <p:sldId id="1212" r:id="rId84"/>
    <p:sldId id="1293" r:id="rId85"/>
    <p:sldId id="1222" r:id="rId86"/>
    <p:sldId id="1115" r:id="rId87"/>
  </p:sldIdLst>
  <p:sldSz cx="6858000" cy="9144000" type="letter"/>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1" name="Jeff Martin"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BFBFB"/>
    <a:srgbClr val="F0F0F0"/>
    <a:srgbClr val="DBDBDB"/>
    <a:srgbClr val="EAEAEA"/>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14" autoAdjust="0"/>
    <p:restoredTop sz="70360" autoAdjust="0"/>
  </p:normalViewPr>
  <p:slideViewPr>
    <p:cSldViewPr>
      <p:cViewPr>
        <p:scale>
          <a:sx n="45" d="100"/>
          <a:sy n="45" d="100"/>
        </p:scale>
        <p:origin x="-2568" y="-90"/>
      </p:cViewPr>
      <p:guideLst>
        <p:guide orient="horz" pos="2880"/>
        <p:guide pos="2160"/>
      </p:guideLst>
    </p:cSldViewPr>
  </p:slideViewPr>
  <p:outlineViewPr>
    <p:cViewPr>
      <p:scale>
        <a:sx n="75" d="100"/>
        <a:sy n="75" d="100"/>
      </p:scale>
      <p:origin x="0" y="0"/>
    </p:cViewPr>
    <p:sldLst>
      <p:sld r:id="rId1" collapse="1"/>
      <p:sld r:id="rId2" collapse="1"/>
    </p:sldLst>
  </p:outlineViewPr>
  <p:notesTextViewPr>
    <p:cViewPr>
      <p:scale>
        <a:sx n="100" d="100"/>
        <a:sy n="100" d="100"/>
      </p:scale>
      <p:origin x="0" y="0"/>
    </p:cViewPr>
  </p:notesTextViewPr>
  <p:sorterViewPr>
    <p:cViewPr>
      <p:scale>
        <a:sx n="97" d="100"/>
        <a:sy n="97" d="100"/>
      </p:scale>
      <p:origin x="0" y="16896"/>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a:p>
        </p:txBody>
      </p:sp>
      <p:sp>
        <p:nvSpPr>
          <p:cNvPr id="14342" name="Rectangle 6"/>
          <p:cNvSpPr>
            <a:spLocks noGrp="1" noRot="1" noChangeAspect="1" noChangeArrowheads="1" noTextEdit="1"/>
          </p:cNvSpPr>
          <p:nvPr>
            <p:ph type="sldImg" idx="2"/>
          </p:nvPr>
        </p:nvSpPr>
        <p:spPr bwMode="auto">
          <a:xfrm>
            <a:off x="2166938" y="706438"/>
            <a:ext cx="261302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smtClean="0"/>
          </a:p>
        </p:txBody>
      </p:sp>
      <p:sp>
        <p:nvSpPr>
          <p:cNvPr id="20482"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2162175" y="698500"/>
            <a:ext cx="2622550" cy="3495675"/>
          </a:xfrm>
          <a:ln/>
        </p:spPr>
      </p:sp>
      <p:sp>
        <p:nvSpPr>
          <p:cNvPr id="20484"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As we get ready to start, we invite you to address this question.  We will reveal the answer to this later in the session.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smtClean="0"/>
          </a:p>
        </p:txBody>
      </p:sp>
      <p:sp>
        <p:nvSpPr>
          <p:cNvPr id="44034" name="Rectangle 2"/>
          <p:cNvSpPr>
            <a:spLocks noGrp="1" noRot="1" noChangeAspect="1" noChangeArrowheads="1" noTextEdit="1"/>
          </p:cNvSpPr>
          <p:nvPr>
            <p:ph type="sldImg"/>
          </p:nvPr>
        </p:nvSpPr>
        <p:spPr>
          <a:xfrm>
            <a:off x="2168525" y="706438"/>
            <a:ext cx="2609850" cy="3481387"/>
          </a:xfrm>
          <a:ln/>
        </p:spPr>
      </p:sp>
      <p:sp>
        <p:nvSpPr>
          <p:cNvPr id="44035" name="Rectangle 3"/>
          <p:cNvSpPr>
            <a:spLocks noGrp="1" noChangeArrowheads="1"/>
          </p:cNvSpPr>
          <p:nvPr>
            <p:ph type="body" idx="1"/>
          </p:nvPr>
        </p:nvSpPr>
        <p:spPr>
          <a:noFill/>
          <a:ln/>
        </p:spPr>
        <p:txBody>
          <a:bodyPr/>
          <a:lstStyle/>
          <a:p>
            <a:r>
              <a:rPr lang="en-US" altLang="en-US" smtClean="0"/>
              <a:t>So, at our house, off went the nightlight and we began to stumble around our daughter’s room.</a:t>
            </a:r>
          </a:p>
          <a:p>
            <a:endParaRPr lang="en-US" altLang="en-US" smtClean="0"/>
          </a:p>
          <a:p>
            <a:endParaRPr lang="en-US" altLang="en-US" smtClean="0"/>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smtClean="0"/>
          </a:p>
        </p:txBody>
      </p:sp>
      <p:sp>
        <p:nvSpPr>
          <p:cNvPr id="4710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2162175" y="698500"/>
            <a:ext cx="2622550" cy="3495675"/>
          </a:xfrm>
          <a:ln/>
        </p:spPr>
      </p:sp>
      <p:sp>
        <p:nvSpPr>
          <p:cNvPr id="4710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What does everyone else think?  Should you get rid of the nightlight in your child’s room?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99B2AF4-1DB2-445A-AEF8-4F3A412C4C95}" type="slidenum">
              <a:rPr lang="en-US" altLang="en-US" sz="1000" b="0" i="1">
                <a:solidFill>
                  <a:schemeClr val="tx1"/>
                </a:solidFill>
                <a:latin typeface="Times New Roman" pitchFamily="18" charset="0"/>
              </a:rPr>
              <a:pPr algn="r" defTabSz="952500" eaLnBrk="0" hangingPunct="0"/>
              <a:t>12</a:t>
            </a:fld>
            <a:endParaRPr lang="en-US" altLang="en-US" sz="1000" b="0" i="1">
              <a:solidFill>
                <a:schemeClr val="tx1"/>
              </a:solidFill>
              <a:latin typeface="Times New Roman" pitchFamily="18" charset="0"/>
            </a:endParaRPr>
          </a:p>
        </p:txBody>
      </p:sp>
      <p:sp>
        <p:nvSpPr>
          <p:cNvPr id="20582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A573276C-C66B-4215-9660-3073A092E924}" type="slidenum">
              <a:rPr lang="en-US" altLang="en-US" sz="1200" b="0">
                <a:solidFill>
                  <a:schemeClr val="tx1"/>
                </a:solidFill>
                <a:latin typeface="Times New Roman" pitchFamily="18" charset="0"/>
              </a:rPr>
              <a:pPr algn="r" defTabSz="931863" eaLnBrk="0" hangingPunct="0"/>
              <a:t>12</a:t>
            </a:fld>
            <a:endParaRPr lang="en-US" altLang="en-US" sz="1200" b="0">
              <a:solidFill>
                <a:schemeClr val="tx1"/>
              </a:solidFill>
              <a:latin typeface="Times New Roman" pitchFamily="18" charset="0"/>
            </a:endParaRPr>
          </a:p>
        </p:txBody>
      </p:sp>
      <p:sp>
        <p:nvSpPr>
          <p:cNvPr id="205827" name="Rectangle 2"/>
          <p:cNvSpPr>
            <a:spLocks noGrp="1" noRot="1" noChangeAspect="1" noChangeArrowheads="1" noTextEdit="1"/>
          </p:cNvSpPr>
          <p:nvPr>
            <p:ph type="sldImg"/>
          </p:nvPr>
        </p:nvSpPr>
        <p:spPr>
          <a:xfrm>
            <a:off x="2162175" y="698500"/>
            <a:ext cx="2622550" cy="3495675"/>
          </a:xfrm>
          <a:ln/>
        </p:spPr>
      </p:sp>
      <p:sp>
        <p:nvSpPr>
          <p:cNvPr id="20582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smtClean="0"/>
              <a:t>The correct answer is, in fact, no.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smtClean="0"/>
          </a:p>
        </p:txBody>
      </p:sp>
      <p:sp>
        <p:nvSpPr>
          <p:cNvPr id="207874" name="Rectangle 2"/>
          <p:cNvSpPr>
            <a:spLocks noGrp="1" noRot="1" noChangeAspect="1" noChangeArrowheads="1" noTextEdit="1"/>
          </p:cNvSpPr>
          <p:nvPr>
            <p:ph type="sldImg"/>
          </p:nvPr>
        </p:nvSpPr>
        <p:spPr>
          <a:xfrm>
            <a:off x="2168525" y="706438"/>
            <a:ext cx="2609850"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Correct, it is because of confounding.  Two subsequent studies, again in </a:t>
            </a:r>
            <a:r>
              <a:rPr lang="en-US" altLang="en-US" i="1" dirty="0" smtClean="0"/>
              <a:t>Nature</a:t>
            </a:r>
            <a:r>
              <a:rPr lang="en-US" altLang="en-US" dirty="0" smtClean="0"/>
              <a:t>, showed no association and attributed the original finding to confounding.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5"/>
          <p:cNvSpPr>
            <a:spLocks noGrp="1" noChangeArrowheads="1"/>
          </p:cNvSpPr>
          <p:nvPr>
            <p:ph type="sldNum" sz="quarter" idx="5"/>
          </p:nvPr>
        </p:nvSpPr>
        <p:spPr>
          <a:noFill/>
        </p:spPr>
        <p:txBody>
          <a:bodyPr/>
          <a:lstStyle/>
          <a:p>
            <a:fld id="{4EB685BC-4EC7-447A-BB92-F1003E5C4BDC}" type="slidenum">
              <a:rPr lang="en-US" altLang="en-US" smtClean="0"/>
              <a:pPr/>
              <a:t>14</a:t>
            </a:fld>
            <a:endParaRPr lang="en-US" altLang="en-US" smtClean="0"/>
          </a:p>
        </p:txBody>
      </p:sp>
      <p:sp>
        <p:nvSpPr>
          <p:cNvPr id="209922" name="Rectangle 2"/>
          <p:cNvSpPr>
            <a:spLocks noGrp="1" noRot="1" noChangeAspect="1" noChangeArrowheads="1" noTextEdit="1"/>
          </p:cNvSpPr>
          <p:nvPr>
            <p:ph type="sldImg"/>
          </p:nvPr>
        </p:nvSpPr>
        <p:spPr>
          <a:xfrm>
            <a:off x="2168525" y="706438"/>
            <a:ext cx="2609850" cy="3481387"/>
          </a:xfrm>
          <a:ln/>
        </p:spPr>
      </p:sp>
      <p:sp>
        <p:nvSpPr>
          <p:cNvPr id="209923" name="Rectangle 3"/>
          <p:cNvSpPr>
            <a:spLocks noGrp="1" noChangeArrowheads="1"/>
          </p:cNvSpPr>
          <p:nvPr>
            <p:ph type="body" idx="1"/>
          </p:nvPr>
        </p:nvSpPr>
        <p:spPr>
          <a:noFill/>
          <a:ln/>
        </p:spPr>
        <p:txBody>
          <a:bodyPr/>
          <a:lstStyle/>
          <a:p>
            <a:r>
              <a:rPr lang="en-US" altLang="en-US" smtClean="0"/>
              <a:t>How might confounding account for the finding?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52565E3-1A84-4F89-8663-F2C0FA8F9ADF}" type="slidenum">
              <a:rPr lang="en-US" altLang="en-US" sz="1000" b="0" i="1">
                <a:solidFill>
                  <a:schemeClr val="tx1"/>
                </a:solidFill>
                <a:latin typeface="Times New Roman" pitchFamily="18" charset="0"/>
              </a:rPr>
              <a:pPr algn="r" defTabSz="952500" eaLnBrk="0" hangingPunct="0"/>
              <a:t>15</a:t>
            </a:fld>
            <a:endParaRPr lang="en-US" altLang="en-US" sz="1000" b="0" i="1">
              <a:solidFill>
                <a:schemeClr val="tx1"/>
              </a:solidFill>
              <a:latin typeface="Times New Roman" pitchFamily="18" charset="0"/>
            </a:endParaRPr>
          </a:p>
        </p:txBody>
      </p:sp>
      <p:sp>
        <p:nvSpPr>
          <p:cNvPr id="211970" name="Rectangle 2"/>
          <p:cNvSpPr>
            <a:spLocks noGrp="1" noRot="1" noChangeAspect="1" noChangeArrowheads="1" noTextEdit="1"/>
          </p:cNvSpPr>
          <p:nvPr>
            <p:ph type="sldImg"/>
          </p:nvPr>
        </p:nvSpPr>
        <p:spPr>
          <a:xfrm>
            <a:off x="2168525" y="706438"/>
            <a:ext cx="2609850" cy="3481387"/>
          </a:xfrm>
          <a:ln/>
        </p:spPr>
      </p:sp>
      <p:sp>
        <p:nvSpPr>
          <p:cNvPr id="211971" name="Rectangle 3"/>
          <p:cNvSpPr>
            <a:spLocks noGrp="1" noChangeArrowheads="1"/>
          </p:cNvSpPr>
          <p:nvPr>
            <p:ph type="body" idx="1"/>
          </p:nvPr>
        </p:nvSpPr>
        <p:spPr>
          <a:noFill/>
          <a:ln/>
        </p:spPr>
        <p:txBody>
          <a:bodyPr/>
          <a:lstStyle/>
          <a:p>
            <a:r>
              <a:rPr lang="en-US" altLang="en-US" dirty="0" smtClean="0"/>
              <a:t>The authors of the subsequent studies believed that the apparent association use of a night light and child’s myopia was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b="1" dirty="0" smtClean="0"/>
              <a:t>parental myopia confounds the relationship between night lights and child’s myopia</a:t>
            </a:r>
            <a:r>
              <a:rPr lang="en-US" altLang="en-US" dirty="0" smtClean="0"/>
              <a:t> and there is no causal effect of night lights on child’s myopia. </a:t>
            </a:r>
          </a:p>
          <a:p>
            <a:endParaRPr lang="en-US" altLang="en-US" dirty="0" smtClean="0"/>
          </a:p>
          <a:p>
            <a:r>
              <a:rPr lang="en-US" altLang="en-US" dirty="0" smtClean="0"/>
              <a:t>Is this positive or negative confounding?  Answer: positive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smtClean="0"/>
          </a:p>
        </p:txBody>
      </p:sp>
      <p:sp>
        <p:nvSpPr>
          <p:cNvPr id="214018" name="Rectangle 2"/>
          <p:cNvSpPr>
            <a:spLocks noGrp="1" noRot="1" noChangeAspect="1" noChangeArrowheads="1" noTextEdit="1"/>
          </p:cNvSpPr>
          <p:nvPr>
            <p:ph type="sldImg"/>
          </p:nvPr>
        </p:nvSpPr>
        <p:spPr>
          <a:xfrm>
            <a:off x="2168525" y="706438"/>
            <a:ext cx="2609850"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smtClean="0"/>
          </a:p>
        </p:txBody>
      </p:sp>
      <p:sp>
        <p:nvSpPr>
          <p:cNvPr id="217090" name="Rectangle 2"/>
          <p:cNvSpPr>
            <a:spLocks noGrp="1" noRot="1" noChangeAspect="1" noChangeArrowheads="1" noTextEdit="1"/>
          </p:cNvSpPr>
          <p:nvPr>
            <p:ph type="sldImg"/>
          </p:nvPr>
        </p:nvSpPr>
        <p:spPr>
          <a:xfrm>
            <a:off x="2162175" y="698500"/>
            <a:ext cx="2622550" cy="3495675"/>
          </a:xfrm>
          <a:ln/>
        </p:spPr>
      </p:sp>
      <p:sp>
        <p:nvSpPr>
          <p:cNvPr id="217091" name="Rectangle 3"/>
          <p:cNvSpPr>
            <a:spLocks noGrp="1" noChangeArrowheads="1"/>
          </p:cNvSpPr>
          <p:nvPr>
            <p:ph type="body" idx="1"/>
          </p:nvPr>
        </p:nvSpPr>
        <p:spPr>
          <a:xfrm>
            <a:off x="927100" y="4427538"/>
            <a:ext cx="5092700" cy="4195762"/>
          </a:xfrm>
          <a:noFill/>
          <a:ln/>
        </p:spPr>
        <p:txBody>
          <a:bodyPr/>
          <a:lstStyle/>
          <a:p>
            <a:r>
              <a:rPr lang="en-US" altLang="en-US" dirty="0" smtClean="0"/>
              <a:t>Here is another example.  This is a case-control study looking at the effectiveness of AZT in preventing HIV </a:t>
            </a:r>
            <a:r>
              <a:rPr lang="en-US" altLang="en-US" dirty="0" err="1" smtClean="0"/>
              <a:t>seroconversion</a:t>
            </a:r>
            <a:r>
              <a:rPr lang="en-US" altLang="en-US" dirty="0" smtClean="0"/>
              <a:t> after a </a:t>
            </a:r>
            <a:r>
              <a:rPr lang="en-US" altLang="en-US" dirty="0" err="1" smtClean="0"/>
              <a:t>needlestick</a:t>
            </a:r>
            <a:r>
              <a:rPr lang="en-US" altLang="en-US" dirty="0" smtClean="0"/>
              <a:t> in health care workers.  The context is that </a:t>
            </a:r>
            <a:r>
              <a:rPr lang="en-US" altLang="en-US" dirty="0" err="1" smtClean="0"/>
              <a:t>needlesticks</a:t>
            </a:r>
            <a:r>
              <a:rPr lang="en-US" altLang="en-US" dirty="0" smtClean="0"/>
              <a:t> among health care workers from patients with HIV disease are unfortunately all too common.  The question is whether taking the drug called AZT right after a </a:t>
            </a:r>
            <a:r>
              <a:rPr lang="en-US" altLang="en-US" dirty="0" err="1" smtClean="0"/>
              <a:t>needlestick</a:t>
            </a:r>
            <a:r>
              <a:rPr lang="en-US" altLang="en-US" dirty="0" smtClean="0"/>
              <a:t> can prevent the healthcare worker from becoming infected with HIV.  Attempts to address this question with a RCT did not work because no doctor or nurse wanted to be randomized to the placebo group.  Hence, there was no evidence for many years whether taking antiretroviral therapy, replete with its toxicity, would do any good in preventing HIV acquisition.  So, this had to be sorted out observationally and luckily there were at least some doctors and nurses who did not elect to use AZT such that we have some exposure variability to work with and hence observational data to examine.  </a:t>
            </a:r>
          </a:p>
          <a:p>
            <a:endParaRPr lang="en-US" altLang="en-US" dirty="0" smtClean="0"/>
          </a:p>
          <a:p>
            <a:r>
              <a:rPr lang="en-US" altLang="en-US" dirty="0" smtClean="0"/>
              <a:t>The exposure in question is the use of AZT and the outcome is the occurrence of HIV.   Cases were health care workers who had acquired HIV after a </a:t>
            </a:r>
            <a:r>
              <a:rPr lang="en-US" altLang="en-US" dirty="0" err="1" smtClean="0"/>
              <a:t>needlestick</a:t>
            </a:r>
            <a:r>
              <a:rPr lang="en-US" altLang="en-US" dirty="0" smtClean="0"/>
              <a:t> and controls were health care workers who did not acquire HIV after a </a:t>
            </a:r>
            <a:r>
              <a:rPr lang="en-US" altLang="en-US" dirty="0" err="1" smtClean="0"/>
              <a:t>needlestick</a:t>
            </a:r>
            <a:r>
              <a:rPr lang="en-US" altLang="en-US" dirty="0" smtClean="0"/>
              <a:t>.  In the crude analysis, the OR was 0.61, with this confidence interval.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smtClean="0">
                <a:solidFill>
                  <a:srgbClr val="000000"/>
                </a:solidFill>
              </a:rPr>
              <a:t>This would not be an example unless we were concerned about confounding.  What is the most confounder at play here?  Is it age of provider, sex of provider, age of the patient, severity of the exposure, or time of the exposure?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981D2AF-24BB-4925-946A-59AF07B799DE}" type="slidenum">
              <a:rPr lang="en-US" altLang="en-US" sz="1000" b="0" i="1">
                <a:solidFill>
                  <a:schemeClr val="tx1"/>
                </a:solidFill>
                <a:latin typeface="Times New Roman" pitchFamily="18" charset="0"/>
              </a:rPr>
              <a:pPr algn="r" defTabSz="952500" eaLnBrk="0" hangingPunct="0"/>
              <a:t>19</a:t>
            </a:fld>
            <a:endParaRPr lang="en-US" altLang="en-US" sz="1000" b="0" i="1">
              <a:solidFill>
                <a:schemeClr val="tx1"/>
              </a:solidFill>
              <a:latin typeface="Times New Roman" pitchFamily="18" charset="0"/>
            </a:endParaRPr>
          </a:p>
        </p:txBody>
      </p:sp>
      <p:sp>
        <p:nvSpPr>
          <p:cNvPr id="221186" name="Rectangle 2"/>
          <p:cNvSpPr>
            <a:spLocks noGrp="1" noRot="1" noChangeAspect="1" noChangeArrowheads="1" noTextEdit="1"/>
          </p:cNvSpPr>
          <p:nvPr>
            <p:ph type="sldImg"/>
          </p:nvPr>
        </p:nvSpPr>
        <p:spPr>
          <a:xfrm>
            <a:off x="2168525" y="706438"/>
            <a:ext cx="2609850" cy="3481387"/>
          </a:xfrm>
          <a:ln/>
        </p:spPr>
      </p:sp>
      <p:sp>
        <p:nvSpPr>
          <p:cNvPr id="221187" name="Rectangle 3"/>
          <p:cNvSpPr>
            <a:spLocks noGrp="1" noChangeArrowheads="1"/>
          </p:cNvSpPr>
          <p:nvPr>
            <p:ph type="body" idx="1"/>
          </p:nvPr>
        </p:nvSpPr>
        <p:spPr>
          <a:noFill/>
          <a:ln/>
        </p:spPr>
        <p:txBody>
          <a:bodyPr/>
          <a:lstStyle/>
          <a:p>
            <a:pPr>
              <a:spcBef>
                <a:spcPct val="50000"/>
              </a:spcBef>
            </a:pPr>
            <a:r>
              <a:rPr lang="en-US" altLang="en-US"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It also influences whether a needlestick will result in HIV acquisition in the healthcare worker.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I will start by defining what confounding is and what it does.  We will define the terms positive and negative confounding as useful ways to depict the direction of confounding.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then describe some concepts that you may new to you.  Specifically, we will describe the use of counterfactuals to conceptualize the origins of confounding.  Then, we will spend the bulk of the session discussing the use of directed acyclic graphs (DAGs) as a modern approach to visualize confounding.  </a:t>
            </a: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particular, we will talk about avoiding adjustment for colliders and non-causal factors.  This reminds us that confounding is a substantive issue, not a statistical issue.  Finally, we will discuss how to use DAGs to handle multiple causal pathways.  </a:t>
            </a:r>
            <a:endParaRPr lang="en-US" altLang="en-US" sz="1400" dirty="0" smtClean="0">
              <a:solidFill>
                <a:srgbClr val="000000"/>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8D869A4-B3FA-401B-8D7E-98820906D67C}" type="slidenum">
              <a:rPr lang="en-US" altLang="en-US" sz="1000" b="0" i="1">
                <a:solidFill>
                  <a:schemeClr val="tx1"/>
                </a:solidFill>
                <a:latin typeface="Times New Roman" pitchFamily="18" charset="0"/>
              </a:rPr>
              <a:pPr algn="r" defTabSz="952500" eaLnBrk="0" hangingPunct="0"/>
              <a:t>20</a:t>
            </a:fld>
            <a:endParaRPr lang="en-US" altLang="en-US" sz="1000" b="0" i="1">
              <a:solidFill>
                <a:schemeClr val="tx1"/>
              </a:solidFill>
              <a:latin typeface="Times New Roman" pitchFamily="18" charset="0"/>
            </a:endParaRPr>
          </a:p>
        </p:txBody>
      </p:sp>
      <p:sp>
        <p:nvSpPr>
          <p:cNvPr id="223234" name="Rectangle 2"/>
          <p:cNvSpPr>
            <a:spLocks noGrp="1" noRot="1" noChangeAspect="1" noChangeArrowheads="1" noTextEdit="1"/>
          </p:cNvSpPr>
          <p:nvPr>
            <p:ph type="sldImg"/>
          </p:nvPr>
        </p:nvSpPr>
        <p:spPr>
          <a:xfrm>
            <a:off x="2168525" y="706438"/>
            <a:ext cx="2609850" cy="3481387"/>
          </a:xfrm>
          <a:ln/>
        </p:spPr>
      </p:sp>
      <p:sp>
        <p:nvSpPr>
          <p:cNvPr id="223235" name="Rectangle 3"/>
          <p:cNvSpPr>
            <a:spLocks noGrp="1" noChangeArrowheads="1"/>
          </p:cNvSpPr>
          <p:nvPr>
            <p:ph type="body" idx="1"/>
          </p:nvPr>
        </p:nvSpPr>
        <p:spPr>
          <a:noFill/>
          <a:ln/>
        </p:spPr>
        <p:txBody>
          <a:bodyPr/>
          <a:lstStyle/>
          <a:p>
            <a:r>
              <a:rPr lang="en-US" altLang="en-US" smtClean="0"/>
              <a:t>What will be the result of this?  Is it positive or negative confounding?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C73F91D-341A-40FB-9DCE-39DBC4BAABE1}" type="slidenum">
              <a:rPr lang="en-US" altLang="en-US" sz="1000" b="0" i="1">
                <a:solidFill>
                  <a:schemeClr val="tx1"/>
                </a:solidFill>
                <a:latin typeface="Times New Roman" pitchFamily="18" charset="0"/>
              </a:rPr>
              <a:pPr algn="r" defTabSz="952500" eaLnBrk="0" hangingPunct="0"/>
              <a:t>21</a:t>
            </a:fld>
            <a:endParaRPr lang="en-US" altLang="en-US" sz="1000" b="0" i="1">
              <a:solidFill>
                <a:schemeClr val="tx1"/>
              </a:solidFill>
              <a:latin typeface="Times New Roman" pitchFamily="18" charset="0"/>
            </a:endParaRPr>
          </a:p>
        </p:txBody>
      </p:sp>
      <p:sp>
        <p:nvSpPr>
          <p:cNvPr id="225282" name="Rectangle 2"/>
          <p:cNvSpPr>
            <a:spLocks noGrp="1" noRot="1" noChangeAspect="1" noChangeArrowheads="1" noTextEdit="1"/>
          </p:cNvSpPr>
          <p:nvPr>
            <p:ph type="sldImg"/>
          </p:nvPr>
        </p:nvSpPr>
        <p:spPr>
          <a:xfrm>
            <a:off x="2168525" y="706438"/>
            <a:ext cx="2609850" cy="3481387"/>
          </a:xfrm>
          <a:ln/>
        </p:spPr>
      </p:sp>
      <p:sp>
        <p:nvSpPr>
          <p:cNvPr id="225283" name="Rectangle 3"/>
          <p:cNvSpPr>
            <a:spLocks noGrp="1" noChangeArrowheads="1"/>
          </p:cNvSpPr>
          <p:nvPr>
            <p:ph type="body" idx="1"/>
          </p:nvPr>
        </p:nvSpPr>
        <p:spPr>
          <a:noFill/>
          <a:ln/>
        </p:spPr>
        <p:txBody>
          <a:bodyPr/>
          <a:lstStyle/>
          <a:p>
            <a:r>
              <a:rPr lang="en-US" altLang="en-US" smtClean="0"/>
              <a:t>Correct answer is negative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22</a:t>
            </a:fld>
            <a:endParaRPr lang="en-US" altLang="en-US" smtClean="0"/>
          </a:p>
        </p:txBody>
      </p:sp>
      <p:sp>
        <p:nvSpPr>
          <p:cNvPr id="228354" name="Rectangle 2"/>
          <p:cNvSpPr>
            <a:spLocks noGrp="1" noRot="1" noChangeAspect="1" noChangeArrowheads="1" noTextEdit="1"/>
          </p:cNvSpPr>
          <p:nvPr>
            <p:ph type="sldImg"/>
          </p:nvPr>
        </p:nvSpPr>
        <p:spPr>
          <a:xfrm>
            <a:off x="2162175" y="698500"/>
            <a:ext cx="2622550" cy="3495675"/>
          </a:xfrm>
          <a:ln/>
        </p:spPr>
      </p:sp>
      <p:sp>
        <p:nvSpPr>
          <p:cNvPr id="228355" name="Rectangle 3"/>
          <p:cNvSpPr>
            <a:spLocks noGrp="1" noChangeArrowheads="1"/>
          </p:cNvSpPr>
          <p:nvPr>
            <p:ph type="body" idx="1"/>
          </p:nvPr>
        </p:nvSpPr>
        <p:spPr>
          <a:xfrm>
            <a:off x="927100" y="4427538"/>
            <a:ext cx="5092700" cy="4195762"/>
          </a:xfrm>
          <a:noFill/>
          <a:ln/>
        </p:spPr>
        <p:txBody>
          <a:bodyPr/>
          <a:lstStyle/>
          <a:p>
            <a:r>
              <a:rPr lang="en-US" altLang="en-US" dirty="0" smtClean="0"/>
              <a:t>When one controls for severity of exposure, the severity-adjusted odds ratio is now 0.3 with a confidence interval between 0.12 and 0.79.  Now, we have sufficient evidence to reject the null hypothesis and conclude that AZT is effective in preventing HIV </a:t>
            </a:r>
            <a:r>
              <a:rPr lang="en-US" altLang="en-US" dirty="0" err="1" smtClean="0"/>
              <a:t>seroconversion</a:t>
            </a:r>
            <a:r>
              <a:rPr lang="en-US" altLang="en-US" dirty="0" smtClean="0"/>
              <a:t>.  The measure of association has gotten larger after accounting for the confounder.  This is an example of negative confounding whereby the confounder, if not accounted for, was hiding or suppressing the true effect.  This scenario is sometimes called confounding by indication, where indication means the clinical indication for being treated.  It refers to the typical scenario in the real world when the sickest patients or highest risk for an event are given the intervention, such that there will be confounding.  The confounding is typically negative in its direction.  You will not see the true effect of the drug until you can adjust for severity of illness (or severity of risk, as in this example).   The difficulty is that it can be hard to fully adjust for severity of disease because we cannot measure the construct of severity well enough (which as we said last week is called misclassification of a confounder.)  This failure to completely adjust leaves us with what is called “residual confounding”.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23</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Let’s now move on to a more theoretical understanding of confounding.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24</a:t>
            </a:fld>
            <a:endParaRPr lang="en-US" altLang="en-US" smtClean="0"/>
          </a:p>
        </p:txBody>
      </p:sp>
      <p:sp>
        <p:nvSpPr>
          <p:cNvPr id="232450" name="Rectangle 2"/>
          <p:cNvSpPr>
            <a:spLocks noGrp="1" noRot="1" noChangeAspect="1" noChangeArrowheads="1" noTextEdit="1"/>
          </p:cNvSpPr>
          <p:nvPr>
            <p:ph type="sldImg"/>
          </p:nvPr>
        </p:nvSpPr>
        <p:spPr>
          <a:xfrm>
            <a:off x="2168525" y="706438"/>
            <a:ext cx="2609850"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Let’s look at the night lights and myopia study to illustrate this.  To investigate the effect of night lights, the ideal study would be to evaluate children exposed to night lights for several years and then directly compare them to the SAME group of children not exposed to night lights.  I’ve illustrated this here.  We would follow kids exposed to night lights for a few years 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other than night lights.  Any effect</a:t>
            </a:r>
            <a:r>
              <a:rPr lang="en-US" altLang="en-US" baseline="0" dirty="0" smtClean="0"/>
              <a:t> seen must be because of night lights.</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situation as “counterfactual” – contrary to the fact.  It is unobservable.  It cannot happen.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5"/>
          <p:cNvSpPr>
            <a:spLocks noGrp="1" noChangeArrowheads="1"/>
          </p:cNvSpPr>
          <p:nvPr>
            <p:ph type="sldNum" sz="quarter" idx="5"/>
          </p:nvPr>
        </p:nvSpPr>
        <p:spPr>
          <a:noFill/>
        </p:spPr>
        <p:txBody>
          <a:bodyPr/>
          <a:lstStyle/>
          <a:p>
            <a:fld id="{21ABFE99-BB37-4FFB-A1E7-D9E83A29D566}" type="slidenum">
              <a:rPr lang="en-US" altLang="en-US" smtClean="0"/>
              <a:pPr/>
              <a:t>25</a:t>
            </a:fld>
            <a:endParaRPr lang="en-US" altLang="en-US" smtClean="0"/>
          </a:p>
        </p:txBody>
      </p:sp>
      <p:sp>
        <p:nvSpPr>
          <p:cNvPr id="234498" name="Rectangle 2"/>
          <p:cNvSpPr>
            <a:spLocks noGrp="1" noRot="1" noChangeAspect="1" noChangeArrowheads="1" noTextEdit="1"/>
          </p:cNvSpPr>
          <p:nvPr>
            <p:ph type="sldImg"/>
          </p:nvPr>
        </p:nvSpPr>
        <p:spPr>
          <a:xfrm>
            <a:off x="2168525" y="706438"/>
            <a:ext cx="2609850" cy="3481387"/>
          </a:xfrm>
          <a:ln/>
        </p:spPr>
      </p:sp>
      <p:sp>
        <p:nvSpPr>
          <p:cNvPr id="234499"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what we have talked about so far in the class to date, where we live in the real world.   They</a:t>
            </a:r>
            <a:r>
              <a:rPr lang="en-US" altLang="en-US" baseline="0" dirty="0" smtClean="0"/>
              <a:t> are simply just measure of numerical (or statistical) association.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influences 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Confounding occurs because of these other influences, a mixing of effects.  </a:t>
            </a:r>
          </a:p>
          <a:p>
            <a:endParaRPr lang="en-US" altLang="en-US" dirty="0" smtClean="0"/>
          </a:p>
          <a:p>
            <a:r>
              <a:rPr lang="en-US" altLang="en-US" dirty="0" smtClean="0"/>
              <a:t>(Jewell, </a:t>
            </a:r>
            <a:r>
              <a:rPr lang="en-US" altLang="en-US" dirty="0" err="1" smtClean="0"/>
              <a:t>Chapt</a:t>
            </a:r>
            <a:r>
              <a:rPr lang="en-US" altLang="en-US" dirty="0" smtClean="0"/>
              <a:t>. 8 gives a somewhat different mathematical explanation of counterfactuals)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26</a:t>
            </a:fld>
            <a:endParaRPr lang="en-US" altLang="en-US" smtClean="0"/>
          </a:p>
        </p:txBody>
      </p:sp>
      <p:sp>
        <p:nvSpPr>
          <p:cNvPr id="236546" name="Rectangle 2"/>
          <p:cNvSpPr>
            <a:spLocks noGrp="1" noRot="1" noChangeAspect="1" noChangeArrowheads="1" noTextEdit="1"/>
          </p:cNvSpPr>
          <p:nvPr>
            <p:ph type="sldImg"/>
          </p:nvPr>
        </p:nvSpPr>
        <p:spPr>
          <a:xfrm>
            <a:off x="2168525" y="706438"/>
            <a:ext cx="2609850" cy="3481387"/>
          </a:xfrm>
          <a:ln/>
        </p:spPr>
      </p:sp>
      <p:sp>
        <p:nvSpPr>
          <p:cNvPr id="236547" name="Rectangle 3"/>
          <p:cNvSpPr>
            <a:spLocks noGrp="1" noChangeArrowheads="1"/>
          </p:cNvSpPr>
          <p:nvPr>
            <p:ph type="body" idx="1"/>
          </p:nvPr>
        </p:nvSpPr>
        <p:spPr>
          <a:noFill/>
          <a:ln/>
        </p:spPr>
        <p:txBody>
          <a:bodyPr/>
          <a:lstStyle/>
          <a:p>
            <a:r>
              <a:rPr lang="en-US" altLang="en-US" smtClean="0"/>
              <a:t>So, you may not have known it, but we are always striving for the counterfactual in our work.  We cannot ever get to the counterfactual so the next best thing is to have our two distinct populations to be “exchangeable”, in other words, identical in their “other influences” except for the exposure under study.  After all, this what we would have if we had the counterfactual situation.  </a:t>
            </a:r>
          </a:p>
          <a:p>
            <a:endParaRPr lang="en-US" altLang="en-US" smtClean="0"/>
          </a:p>
          <a:p>
            <a:r>
              <a:rPr lang="en-US" altLang="en-US" smtClean="0"/>
              <a:t>Whenever our TWO distinct populations are not exchangeable, confounding will be present.  It therefore follows that all of our strategies to manage confounding are attempts to make our populations exchangeable.</a:t>
            </a:r>
          </a:p>
          <a:p>
            <a:endParaRPr lang="en-US" altLang="en-US" smtClean="0"/>
          </a:p>
          <a:p>
            <a:r>
              <a:rPr lang="en-US" altLang="en-US" smtClean="0"/>
              <a:t>For some students, this counterfactual ideal theory is helpful and others it is not.  It is now the dominant theory in epidemiology and the dominant theory in the field of causal inference.  You should all be familiar with this concept.   I encourage everyone to think it over in a quiet room.  </a:t>
            </a:r>
          </a:p>
          <a:p>
            <a:endParaRPr lang="en-US" altLang="en-US" smtClean="0"/>
          </a:p>
          <a:p>
            <a:r>
              <a:rPr lang="en-US" altLang="en-US" smtClean="0"/>
              <a:t>(Jewell Chapt 8 explains exchangeability in terms of the “randomization assumption”.)</a:t>
            </a:r>
          </a:p>
          <a:p>
            <a:endParaRPr lang="en-US" altLang="en-US" smtClean="0"/>
          </a:p>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27</a:t>
            </a:fld>
            <a:endParaRPr lang="en-US" altLang="en-US" smtClean="0"/>
          </a:p>
        </p:txBody>
      </p:sp>
      <p:sp>
        <p:nvSpPr>
          <p:cNvPr id="238594" name="Rectangle 2"/>
          <p:cNvSpPr>
            <a:spLocks noGrp="1" noRot="1" noChangeAspect="1" noChangeArrowheads="1" noTextEdit="1"/>
          </p:cNvSpPr>
          <p:nvPr>
            <p:ph type="sldImg"/>
          </p:nvPr>
        </p:nvSpPr>
        <p:spPr>
          <a:xfrm>
            <a:off x="2168525" y="706438"/>
            <a:ext cx="2609850" cy="3481387"/>
          </a:xfrm>
          <a:ln/>
        </p:spPr>
      </p:sp>
      <p:sp>
        <p:nvSpPr>
          <p:cNvPr id="238595" name="Rectangle 3"/>
          <p:cNvSpPr>
            <a:spLocks noGrp="1" noChangeArrowheads="1"/>
          </p:cNvSpPr>
          <p:nvPr>
            <p:ph type="body" idx="1"/>
          </p:nvPr>
        </p:nvSpPr>
        <p:spPr>
          <a:noFill/>
          <a:ln/>
        </p:spPr>
        <p:txBody>
          <a:bodyPr/>
          <a:lstStyle/>
          <a:p>
            <a:r>
              <a:rPr lang="en-US" altLang="en-US" smtClean="0"/>
              <a:t>It is important to pause here for a moment and reflect why we are striving for the counterfactual?  The answer is that achieving the counterfactual ideal would allow certainty in knowing whether a numerical association between an exposure and outcome in our data is causal.  </a:t>
            </a:r>
          </a:p>
          <a:p>
            <a:endParaRPr lang="en-US" altLang="en-US" smtClean="0"/>
          </a:p>
          <a:p>
            <a:r>
              <a:rPr lang="en-US" altLang="en-US" smtClean="0"/>
              <a:t>And, in case it is not clear to everyone, knowing whether a relationship is causal is the “holy grail” in clinical and epidemiologic research.</a:t>
            </a:r>
          </a:p>
          <a:p>
            <a:endParaRPr lang="en-US" altLang="en-US" smtClean="0"/>
          </a:p>
          <a:p>
            <a:r>
              <a:rPr lang="en-US" altLang="en-US" smtClean="0"/>
              <a:t>Why is this?  This is because if a relationship is causal, that means that interventions that change the exposure will necessarily change the outcome.  If you have an intervention aimed at changing a factor that truly is not causally related to the disease in question, you can change it all day and nothing will happen to the outcome.</a:t>
            </a:r>
          </a:p>
          <a:p>
            <a:endParaRPr lang="en-US" altLang="en-US" smtClean="0"/>
          </a:p>
          <a:p>
            <a:r>
              <a:rPr lang="en-US" altLang="en-US" smtClean="0"/>
              <a:t>The science of determining causal effects is known as causal inference.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2168525" y="706438"/>
            <a:ext cx="2609850" cy="3481387"/>
          </a:xfrm>
          <a:ln/>
        </p:spPr>
      </p:sp>
      <p:sp>
        <p:nvSpPr>
          <p:cNvPr id="240642" name="Rectangle 3"/>
          <p:cNvSpPr>
            <a:spLocks noGrp="1" noChangeArrowheads="1"/>
          </p:cNvSpPr>
          <p:nvPr>
            <p:ph type="body" idx="1"/>
          </p:nvPr>
        </p:nvSpPr>
        <p:spPr>
          <a:noFill/>
          <a:ln/>
        </p:spPr>
        <p:txBody>
          <a:bodyPr/>
          <a:lstStyle/>
          <a:p>
            <a:r>
              <a:rPr lang="en-US" altLang="en-US" dirty="0" smtClean="0"/>
              <a:t>Last few words today on this bizarre thing called counterfactuals.  You will sometimes see them referred to as “potential outcomes”.  The word potential is used because it refers to something that could happen.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interaction, a topic for next week,</a:t>
            </a:r>
            <a:r>
              <a:rPr lang="en-US" altLang="en-US" baseline="0" dirty="0" smtClean="0"/>
              <a:t> as well as the field of mediation analysis. </a:t>
            </a:r>
            <a:r>
              <a:rPr lang="en-US" altLang="en-US" dirty="0" smtClean="0"/>
              <a:t> It is also the basis of some the advanced approaches to managing confounding, which we won’t discuss in this class, but are covered in BIOSTAT 215.   Counterfactuals are the dominant theoretical construct in epidemiology in</a:t>
            </a:r>
            <a:r>
              <a:rPr lang="en-US" altLang="en-US" baseline="0" dirty="0" smtClean="0"/>
              <a:t> the current era.</a:t>
            </a:r>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29</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Let’s now give a more practical definition of confounding.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smtClean="0"/>
          </a:p>
        </p:txBody>
      </p:sp>
      <p:sp>
        <p:nvSpPr>
          <p:cNvPr id="25602" name="Rectangle 2"/>
          <p:cNvSpPr>
            <a:spLocks noGrp="1" noRot="1" noChangeAspect="1" noChangeArrowheads="1" noTextEdit="1"/>
          </p:cNvSpPr>
          <p:nvPr>
            <p:ph type="sldImg"/>
          </p:nvPr>
        </p:nvSpPr>
        <p:spPr>
          <a:xfrm>
            <a:off x="2168525" y="706438"/>
            <a:ext cx="2609850" cy="3481387"/>
          </a:xfrm>
          <a:ln/>
        </p:spPr>
      </p:sp>
      <p:sp>
        <p:nvSpPr>
          <p:cNvPr id="25603" name="Rectangle 3"/>
          <p:cNvSpPr>
            <a:spLocks noGrp="1" noChangeArrowheads="1"/>
          </p:cNvSpPr>
          <p:nvPr>
            <p:ph type="body" idx="1"/>
          </p:nvPr>
        </p:nvSpPr>
        <p:spPr>
          <a:noFill/>
          <a:ln/>
        </p:spPr>
        <p:txBody>
          <a:bodyPr/>
          <a:lstStyle/>
          <a:p>
            <a:r>
              <a:rPr lang="en-US" altLang="en-US" smtClean="0">
                <a:solidFill>
                  <a:srgbClr val="000000"/>
                </a:solidFill>
                <a:latin typeface="Arial" charset="0"/>
              </a:rPr>
              <a:t>Let’s start with an example.   Consider the case of a tobacco company clinical researcher who believes that exposure to matches is a cause of lung cancer.  He conducts a large case-control study to test this hypothesis.  Here are the data.</a:t>
            </a:r>
          </a:p>
          <a:p>
            <a:endParaRPr lang="en-US" altLang="en-US" smtClean="0">
              <a:solidFill>
                <a:srgbClr val="000000"/>
              </a:solidFill>
              <a:latin typeface="Arial" charset="0"/>
            </a:endParaRPr>
          </a:p>
          <a:p>
            <a:r>
              <a:rPr lang="en-US" altLang="en-US" smtClean="0">
                <a:solidFill>
                  <a:srgbClr val="000000"/>
                </a:solidFill>
                <a:latin typeface="Arial" charset="0"/>
              </a:rPr>
              <a:t>The exposure odds ratio, which is the same as the disease odds ratio, is 8.8.  This is wildly statistically significant.  </a:t>
            </a:r>
          </a:p>
          <a:p>
            <a:endParaRPr lang="en-US" altLang="en-US" smtClean="0">
              <a:solidFill>
                <a:srgbClr val="000000"/>
              </a:solidFill>
              <a:latin typeface="Arial" charset="0"/>
            </a:endParaRPr>
          </a:p>
          <a:p>
            <a:r>
              <a:rPr lang="en-US" altLang="en-US" smtClean="0">
                <a:solidFill>
                  <a:srgbClr val="000000"/>
                </a:solidFill>
                <a:latin typeface="Arial" charset="0"/>
              </a:rPr>
              <a:t>Should we begin a public health campaign to remove matches, and their dangerous carcinogens, from the environment in order to reduce the incidence of lung cancer?</a:t>
            </a:r>
            <a:endParaRPr lang="en-US" altLang="en-US" sz="800" smtClean="0">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30</a:t>
            </a:fld>
            <a:endParaRPr lang="en-US" altLang="en-US" smtClean="0"/>
          </a:p>
        </p:txBody>
      </p:sp>
      <p:sp>
        <p:nvSpPr>
          <p:cNvPr id="244738" name="Rectangle 2"/>
          <p:cNvSpPr>
            <a:spLocks noGrp="1" noRot="1" noChangeAspect="1" noChangeArrowheads="1" noTextEdit="1"/>
          </p:cNvSpPr>
          <p:nvPr>
            <p:ph type="sldImg"/>
          </p:nvPr>
        </p:nvSpPr>
        <p:spPr>
          <a:xfrm>
            <a:off x="2168525" y="706438"/>
            <a:ext cx="2609850" cy="3481387"/>
          </a:xfrm>
          <a:ln/>
        </p:spPr>
      </p:sp>
      <p:sp>
        <p:nvSpPr>
          <p:cNvPr id="244739" name="Rectangle 3"/>
          <p:cNvSpPr>
            <a:spLocks noGrp="1" noChangeArrowheads="1"/>
          </p:cNvSpPr>
          <p:nvPr>
            <p:ph type="body" idx="1"/>
          </p:nvPr>
        </p:nvSpPr>
        <p:spPr>
          <a:noFill/>
          <a:ln/>
        </p:spPr>
        <p:txBody>
          <a:bodyPr/>
          <a:lstStyle/>
          <a:p>
            <a:pPr marL="228600" indent="-228600"/>
            <a:r>
              <a:rPr lang="en-US" altLang="en-US" dirty="0" smtClean="0"/>
              <a:t>Now that we have shown what confounding does and describe its origins, let’s see if we can provide a practical definition of confounding and confounders and describe the criteria for a confounder.</a:t>
            </a:r>
          </a:p>
          <a:p>
            <a:pPr marL="228600" indent="-228600"/>
            <a:endParaRPr lang="en-US" altLang="en-US" dirty="0" smtClean="0"/>
          </a:p>
          <a:p>
            <a:pPr marL="22860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228600" indent="-228600"/>
            <a:r>
              <a:rPr lang="en-US" altLang="en-US" dirty="0" smtClean="0"/>
              <a:t>It turns out that there a lot of definitions for a confounder.  Many people just carry around with them the simplest definition, which is that a confounder is a variable which is associated with both exposure and disease.  This is much too naïve.  While that is what out there for non-epidemiologists, you can imagine that epidemiologists had created a much more detailed explanation, which is that a confounding factor must:</a:t>
            </a:r>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228600" indent="-228600"/>
            <a:r>
              <a:rPr lang="en-US" altLang="en-US" dirty="0" smtClean="0"/>
              <a:t>This definition is called the traditional definition in most circles.  Although more detailed, it was recognized many years ago that this definition was sensitive but not fully specific.  Hence, a while back, a refinement came in for item 2 which is to say that the factor must cause (or affect the outcome) the outcome.  Yet, after a while, it was also recognized that this was also not fully specific.  The EXTRA SLIDES shows graphically how the narrative criteria can sometimes fail.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31</a:t>
            </a:fld>
            <a:endParaRPr lang="en-US" altLang="en-US" smtClean="0"/>
          </a:p>
        </p:txBody>
      </p:sp>
      <p:sp>
        <p:nvSpPr>
          <p:cNvPr id="246786" name="Rectangle 2"/>
          <p:cNvSpPr>
            <a:spLocks noGrp="1" noRot="1" noChangeAspect="1" noChangeArrowheads="1" noTextEdit="1"/>
          </p:cNvSpPr>
          <p:nvPr>
            <p:ph type="sldImg"/>
          </p:nvPr>
        </p:nvSpPr>
        <p:spPr>
          <a:xfrm>
            <a:off x="2168525" y="706438"/>
            <a:ext cx="2609850" cy="3481387"/>
          </a:xfrm>
          <a:ln/>
        </p:spPr>
      </p:sp>
      <p:sp>
        <p:nvSpPr>
          <p:cNvPr id="246787" name="Rectangle 3"/>
          <p:cNvSpPr>
            <a:spLocks noGrp="1" noChangeArrowheads="1"/>
          </p:cNvSpPr>
          <p:nvPr>
            <p:ph type="body" idx="1"/>
          </p:nvPr>
        </p:nvSpPr>
        <p:spPr>
          <a:noFill/>
          <a:ln/>
        </p:spPr>
        <p:txBody>
          <a:bodyPr/>
          <a:lstStyle/>
          <a:p>
            <a:r>
              <a:rPr lang="en-US" altLang="en-US" dirty="0" smtClean="0"/>
              <a:t>Rather than adding more words to the definition (which, by the way, has been done by some), the field has moved away from what I call the narrative era and has moved into the modern era, which is the graphical era.   </a:t>
            </a:r>
          </a:p>
          <a:p>
            <a:endParaRPr lang="en-US" altLang="en-US" dirty="0" smtClean="0"/>
          </a:p>
          <a:p>
            <a:r>
              <a:rPr lang="en-US" altLang="en-US" dirty="0" smtClean="0"/>
              <a:t>In the graphical era, the relationship between variables is depicted in what are called directed acyclic graphs, abbreviated as DAGs.   In a DAG, confounding occurs if there is a factor C that is a “common cause” of both exposure, E, and outcome/disease, D.  Here is what confounding looks like in a DAG.  However, it can also look like this (lower</a:t>
            </a:r>
            <a:r>
              <a:rPr lang="en-US" altLang="en-US" baseline="0" dirty="0" smtClean="0"/>
              <a:t> left) </a:t>
            </a:r>
            <a:r>
              <a:rPr lang="en-US" altLang="en-US" dirty="0" smtClean="0"/>
              <a:t>or like this (lower right).   In all 3 of these scenarios, you can see that there is a variable whose arrows lead to both E and D separately.  If such a factor exists, we say that it is part of a “non-causal” path from E to D.  The path is also known as a “biasing”, “backdoor”, or “confounding” path from E to 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32</a:t>
            </a:fld>
            <a:endParaRPr lang="en-US" altLang="en-US" sz="1000" b="0" i="1">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and artificial intelligence.  When things really become relevant for human subjects research, i.e., epidemiology, was in the 1990’s when these diagrams became adapted for epidemiology.  The person credited the most for this is Judea Pearl, who is a computer scientist in the artificial intelligence field.  He may unfortunately even be more famous in the non-scientific world because he is the father of the slain journalist Daniel Pearl.  </a:t>
            </a:r>
          </a:p>
          <a:p>
            <a:endParaRPr lang="en-US" altLang="en-US" dirty="0" smtClean="0"/>
          </a:p>
          <a:p>
            <a:r>
              <a:rPr lang="en-US" altLang="en-US" dirty="0" smtClean="0"/>
              <a:t>What are the basic rules and structure for creating and reading these DAGs?  They consist of nodes (also called vertices), which are variables or factors or constructs, and edges (the lines with arrows).  They are called “directed” because all arrows have a one-way direction and are meant to depict causal relationships.  They are called acyclic because there is never any complete circle you can draw from one variable back to itself.  This is because no variable can cause itself.  A hashed edge (shown here) is sometimes used to depict the relationship currently under investigation.</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(Sometimes workers will simply place</a:t>
            </a:r>
            <a:r>
              <a:rPr lang="en-US" altLang="en-US" baseline="0" dirty="0" smtClean="0"/>
              <a:t> an edge between the exposure and outcome in question and state narratively what the relationship of interest is.  Other times, workers will place an edge between the exposure and outcome in question.)  </a:t>
            </a:r>
            <a:r>
              <a:rPr lang="en-US" altLang="en-US" dirty="0" smtClean="0"/>
              <a:t>The other edges (like this one and this one) all</a:t>
            </a:r>
            <a:r>
              <a:rPr lang="en-US" altLang="en-US" baseline="0" dirty="0" smtClean="0"/>
              <a:t> </a:t>
            </a:r>
            <a:r>
              <a:rPr lang="en-US" altLang="en-US" dirty="0" smtClean="0"/>
              <a:t>have a one way direction, as I just mentioned which depict causal relationships, and you place these in the DAG based upon your prior knowledge of the system.  </a:t>
            </a:r>
          </a:p>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33</a:t>
            </a:fld>
            <a:endParaRPr lang="en-US" altLang="en-US" sz="1000" b="0" i="1">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2168525" y="706438"/>
            <a:ext cx="2609850" cy="3481387"/>
          </a:xfrm>
          <a:ln/>
        </p:spPr>
      </p:sp>
      <p:sp>
        <p:nvSpPr>
          <p:cNvPr id="250883" name="Rectangle 3"/>
          <p:cNvSpPr>
            <a:spLocks noGrp="1" noChangeArrowheads="1"/>
          </p:cNvSpPr>
          <p:nvPr>
            <p:ph type="body" idx="1"/>
          </p:nvPr>
        </p:nvSpPr>
        <p:spPr>
          <a:noFill/>
          <a:ln/>
        </p:spPr>
        <p:txBody>
          <a:bodyPr/>
          <a:lstStyle/>
          <a:p>
            <a:endParaRPr lang="en-US" altLang="en-US" dirty="0" smtClean="0"/>
          </a:p>
          <a:p>
            <a:r>
              <a:rPr lang="en-US" altLang="en-US" dirty="0" smtClean="0"/>
              <a:t>One warning before we go on.  Our textbook does not follow the contemporary rules of DAGs, and this is unfortunate.  For example, you will see many double-headed arrows in the textbook which are a big no-no.  Therefore, the text’s discussion of confounding has some good general points but it falls short on important detail.  </a:t>
            </a:r>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don’t wish to see you have any double-headed edges in your problem set answers. </a:t>
            </a:r>
          </a:p>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schemeClr val="tx1"/>
                </a:solidFill>
                <a:latin typeface="Times New Roman" pitchFamily="18" charset="0"/>
              </a:rPr>
              <a:pPr algn="r" defTabSz="952500" eaLnBrk="0" hangingPunct="0"/>
              <a:t>34</a:t>
            </a:fld>
            <a:endParaRPr lang="en-US" altLang="en-US" sz="1000" b="0" i="1">
              <a:solidFill>
                <a:schemeClr val="tx1"/>
              </a:solidFill>
              <a:latin typeface="Times New Roman" pitchFamily="18" charset="0"/>
            </a:endParaRPr>
          </a:p>
        </p:txBody>
      </p:sp>
      <p:sp>
        <p:nvSpPr>
          <p:cNvPr id="252930" name="Rectangle 2"/>
          <p:cNvSpPr>
            <a:spLocks noGrp="1" noRot="1" noChangeAspect="1" noChangeArrowheads="1" noTextEdit="1"/>
          </p:cNvSpPr>
          <p:nvPr>
            <p:ph type="sldImg"/>
          </p:nvPr>
        </p:nvSpPr>
        <p:spPr>
          <a:xfrm>
            <a:off x="2168525" y="706438"/>
            <a:ext cx="2609850" cy="3481387"/>
          </a:xfrm>
          <a:ln/>
        </p:spPr>
      </p:sp>
      <p:sp>
        <p:nvSpPr>
          <p:cNvPr id="252931" name="Rectangle 3"/>
          <p:cNvSpPr>
            <a:spLocks noGrp="1" noChangeArrowheads="1"/>
          </p:cNvSpPr>
          <p:nvPr>
            <p:ph type="body" idx="1"/>
          </p:nvPr>
        </p:nvSpPr>
        <p:spPr>
          <a:noFill/>
          <a:ln/>
        </p:spPr>
        <p:txBody>
          <a:bodyPr/>
          <a:lstStyle/>
          <a:p>
            <a:r>
              <a:rPr lang="en-US" altLang="en-US" smtClean="0"/>
              <a:t>A few more definitions and vocabulary.  All nodes that are immediately caused by another node are called “child” nodes.  For example, K is a child of J.  The proximal node is called the parent. J is the parent of K and E.  </a:t>
            </a:r>
          </a:p>
          <a:p>
            <a:endParaRPr lang="en-US" altLang="en-US" smtClean="0"/>
          </a:p>
          <a:p>
            <a:r>
              <a:rPr lang="en-US" altLang="en-US" smtClean="0"/>
              <a:t>All nodes along a path with edges in the same direction are called descendants.   A and B are descendants of E.  Likewise, A and B are ancestors of D.  </a:t>
            </a:r>
          </a:p>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schemeClr val="tx1"/>
                </a:solidFill>
                <a:latin typeface="Times New Roman" pitchFamily="18" charset="0"/>
              </a:rPr>
              <a:pPr algn="r" defTabSz="952500" eaLnBrk="0" hangingPunct="0"/>
              <a:t>35</a:t>
            </a:fld>
            <a:endParaRPr lang="en-US" altLang="en-US" sz="1000" b="0" i="1">
              <a:solidFill>
                <a:schemeClr val="tx1"/>
              </a:solidFill>
              <a:latin typeface="Times New Roman" pitchFamily="18" charset="0"/>
            </a:endParaRPr>
          </a:p>
        </p:txBody>
      </p:sp>
      <p:sp>
        <p:nvSpPr>
          <p:cNvPr id="254978" name="Rectangle 2"/>
          <p:cNvSpPr>
            <a:spLocks noGrp="1" noRot="1" noChangeAspect="1" noChangeArrowheads="1" noTextEdit="1"/>
          </p:cNvSpPr>
          <p:nvPr>
            <p:ph type="sldImg"/>
          </p:nvPr>
        </p:nvSpPr>
        <p:spPr>
          <a:xfrm>
            <a:off x="2168525" y="706438"/>
            <a:ext cx="2609850" cy="3481387"/>
          </a:xfrm>
          <a:ln/>
        </p:spPr>
      </p:sp>
      <p:sp>
        <p:nvSpPr>
          <p:cNvPr id="254979" name="Rectangle 3"/>
          <p:cNvSpPr>
            <a:spLocks noGrp="1" noChangeArrowheads="1"/>
          </p:cNvSpPr>
          <p:nvPr>
            <p:ph type="body" idx="1"/>
          </p:nvPr>
        </p:nvSpPr>
        <p:spPr>
          <a:noFill/>
          <a:ln/>
        </p:spPr>
        <p:txBody>
          <a:bodyPr/>
          <a:lstStyle/>
          <a:p>
            <a:r>
              <a:rPr lang="en-US" altLang="en-US" smtClean="0"/>
              <a:t>While an edge is the name of a connection between two adjacent nodes, a path is the name of a connection between any 2 nodes.  A path is created by a series of edges.  </a:t>
            </a:r>
          </a:p>
          <a:p>
            <a:endParaRPr lang="en-US" altLang="en-US" smtClean="0"/>
          </a:p>
          <a:p>
            <a:r>
              <a:rPr lang="en-US" altLang="en-US"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smtClean="0"/>
          </a:p>
          <a:p>
            <a:r>
              <a:rPr lang="en-US" altLang="en-US" smtClean="0"/>
              <a:t>A directed path is any series of edges which all go in the same direction.  Think of it as a one-way street.  Since an edge, as we learned a few slides ago, depicts a causal relationship, a series of edges does as well.  A directed path depicts a causal relationship.  </a:t>
            </a:r>
          </a:p>
          <a:p>
            <a:endParaRPr lang="en-US" altLang="en-US" smtClean="0"/>
          </a:p>
          <a:p>
            <a:r>
              <a:rPr lang="en-US" altLang="en-US"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questions.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schemeClr val="tx1"/>
                </a:solidFill>
                <a:latin typeface="Times New Roman" pitchFamily="18" charset="0"/>
              </a:rPr>
              <a:pPr algn="r" defTabSz="952500" eaLnBrk="0" hangingPunct="0"/>
              <a:t>36</a:t>
            </a:fld>
            <a:endParaRPr lang="en-US" altLang="en-US" sz="1000" b="0" i="1">
              <a:solidFill>
                <a:schemeClr val="tx1"/>
              </a:solidFill>
              <a:latin typeface="Times New Roman" pitchFamily="18" charset="0"/>
            </a:endParaRPr>
          </a:p>
        </p:txBody>
      </p:sp>
      <p:sp>
        <p:nvSpPr>
          <p:cNvPr id="257026" name="Rectangle 2"/>
          <p:cNvSpPr>
            <a:spLocks noGrp="1" noRot="1" noChangeAspect="1" noChangeArrowheads="1" noTextEdit="1"/>
          </p:cNvSpPr>
          <p:nvPr>
            <p:ph type="sldImg"/>
          </p:nvPr>
        </p:nvSpPr>
        <p:spPr>
          <a:xfrm>
            <a:off x="2168525" y="706438"/>
            <a:ext cx="2609850"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a:t>
            </a:r>
          </a:p>
          <a:p>
            <a:endParaRPr lang="en-US" altLang="en-US" dirty="0" smtClean="0"/>
          </a:p>
          <a:p>
            <a:r>
              <a:rPr lang="en-US" altLang="en-US" dirty="0" smtClean="0"/>
              <a:t>What is the process?  It starts with writing down exposure and outcome/disease/event, with an E for exposure and a D for event.  Unfortunately, notation varies for this amongst authors and sometimes you will see other things such as X for exposure and Y for outcome. As mentioned, we sometimes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Then, via either techniques in the study design and/or the analysis phase, we develop a plan to close or block all of the non-causal paths.  One such technique is stratification that we learned about earlier.  When we adjust for a variable, we put a box around it.  Stratification serves to hold that variable constant for analysis.    These techniques are collectively known as adjustment.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study, if 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your data, this suggests a causal relationship (although measurement error and chance are still possible explanations).   </a:t>
            </a:r>
          </a:p>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DAGs are new in clinical</a:t>
            </a:r>
            <a:r>
              <a:rPr lang="en-US" baseline="0" dirty="0" smtClean="0"/>
              <a:t> and epidemiologic research, and hence many of the conventions are evolving.  Although you won’t see these techniques used everywhere, we will read DAGs as occurring from left to right in terms of temporal sequence, at least loosely.  Hence, variables that occur earlier are placed on the left.  Also, we will place a box around a node to signify that we are holding it constant, either through restriction, matching, stratification, or mathematical regression.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37</a:t>
            </a:fld>
            <a:endParaRPr lang="en-US"/>
          </a:p>
        </p:txBody>
      </p:sp>
    </p:spTree>
    <p:extLst>
      <p:ext uri="{BB962C8B-B14F-4D97-AF65-F5344CB8AC3E}">
        <p14:creationId xmlns:p14="http://schemas.microsoft.com/office/powerpoint/2010/main" val="355209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schemeClr val="tx1"/>
                </a:solidFill>
                <a:latin typeface="Times New Roman" pitchFamily="18" charset="0"/>
              </a:rPr>
              <a:pPr algn="r" defTabSz="952500" eaLnBrk="0" hangingPunct="0"/>
              <a:t>38</a:t>
            </a:fld>
            <a:endParaRPr lang="en-US" altLang="en-US" sz="1000" b="0" i="1">
              <a:solidFill>
                <a:schemeClr val="tx1"/>
              </a:solidFill>
              <a:latin typeface="Times New Roman" pitchFamily="18" charset="0"/>
            </a:endParaRPr>
          </a:p>
        </p:txBody>
      </p:sp>
      <p:sp>
        <p:nvSpPr>
          <p:cNvPr id="260098" name="Rectangle 2"/>
          <p:cNvSpPr>
            <a:spLocks noGrp="1" noRot="1" noChangeAspect="1" noChangeArrowheads="1" noTextEdit="1"/>
          </p:cNvSpPr>
          <p:nvPr>
            <p:ph type="sldImg"/>
          </p:nvPr>
        </p:nvSpPr>
        <p:spPr>
          <a:xfrm>
            <a:off x="2168525" y="706438"/>
            <a:ext cx="2609850"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Smoking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a:t>
            </a:r>
            <a:r>
              <a:rPr lang="en-US" altLang="en-US" dirty="0" err="1" smtClean="0"/>
              <a:t>unconfound</a:t>
            </a:r>
            <a:r>
              <a:rPr lang="en-US" altLang="en-US" dirty="0" smtClean="0"/>
              <a:t> the relationship.  Controlling for smoking allows us to see the true relationship between matches and lung cancer, which in this case is no relationship.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schemeClr val="tx1"/>
                </a:solidFill>
                <a:latin typeface="Times New Roman" pitchFamily="18" charset="0"/>
              </a:rPr>
              <a:pPr algn="r" defTabSz="952500" eaLnBrk="0" hangingPunct="0"/>
              <a:t>39</a:t>
            </a:fld>
            <a:endParaRPr lang="en-US" altLang="en-US" sz="1000" b="0" i="1">
              <a:solidFill>
                <a:schemeClr val="tx1"/>
              </a:solidFill>
              <a:latin typeface="Times New Roman" pitchFamily="18" charset="0"/>
            </a:endParaRPr>
          </a:p>
        </p:txBody>
      </p:sp>
      <p:sp>
        <p:nvSpPr>
          <p:cNvPr id="264194" name="Rectangle 2"/>
          <p:cNvSpPr>
            <a:spLocks noGrp="1" noRot="1" noChangeAspect="1" noChangeArrowheads="1" noTextEdit="1"/>
          </p:cNvSpPr>
          <p:nvPr>
            <p:ph type="sldImg"/>
          </p:nvPr>
        </p:nvSpPr>
        <p:spPr>
          <a:xfrm>
            <a:off x="2168525" y="706438"/>
            <a:ext cx="2609850" cy="3481387"/>
          </a:xfrm>
          <a:ln/>
        </p:spPr>
      </p:sp>
      <p:sp>
        <p:nvSpPr>
          <p:cNvPr id="264195" name="Rectangle 3"/>
          <p:cNvSpPr>
            <a:spLocks noGrp="1" noChangeArrowheads="1"/>
          </p:cNvSpPr>
          <p:nvPr>
            <p:ph type="body" idx="1"/>
          </p:nvPr>
        </p:nvSpPr>
        <p:spPr>
          <a:noFill/>
          <a:ln/>
        </p:spPr>
        <p:txBody>
          <a:bodyPr/>
          <a:lstStyle/>
          <a:p>
            <a:r>
              <a:rPr lang="en-US" altLang="en-US" dirty="0" smtClean="0"/>
              <a:t>One more example.  Let’s say we want to know whether having sexual activity is causally related to longer life.  It seems to me that such </a:t>
            </a:r>
            <a:r>
              <a:rPr lang="en-US" altLang="en-US" dirty="0" smtClean="0"/>
              <a:t>“positive” inferences </a:t>
            </a:r>
            <a:r>
              <a:rPr lang="en-US" altLang="en-US" dirty="0" smtClean="0"/>
              <a:t>are coming out all of the time.  “People who have sex more often live longer”, they read.  However, we recognize that there are common causes out there for sexual activity and mortality.  One such factor is an unknown biologic factor or factors that influence how long we live in the future and how we report feeling today. How we are feeling today directly influences our amount of sexual activity.   Even though we cannot directly measure these unknown biologic factors, if we control for self-reported general health, we can block the path between unknown biologic factors and sexual activity and hence prevent confounding.   Of course, the challenge here is to measure the construct of general health in an accurate and comprehensive way.   Note: general health may</a:t>
            </a:r>
            <a:r>
              <a:rPr lang="en-US" altLang="en-US" baseline="0" dirty="0" smtClean="0"/>
              <a:t> not be the only path from biologic factors to sexual activity, and, if it is not, then controlling for general health will not completely </a:t>
            </a:r>
            <a:r>
              <a:rPr lang="en-US" altLang="en-US" baseline="0" dirty="0" err="1" smtClean="0"/>
              <a:t>unconfound</a:t>
            </a:r>
            <a:r>
              <a:rPr lang="en-US" altLang="en-US" baseline="0" dirty="0" smtClean="0"/>
              <a:t> the relationship between sexual activity and mortality.</a:t>
            </a:r>
            <a:endParaRPr lang="en-US" altLang="en-US" dirty="0" smtClean="0"/>
          </a:p>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smtClean="0"/>
          </a:p>
        </p:txBody>
      </p:sp>
      <p:sp>
        <p:nvSpPr>
          <p:cNvPr id="28674" name="Rectangle 2"/>
          <p:cNvSpPr>
            <a:spLocks noGrp="1" noRot="1" noChangeAspect="1" noChangeArrowheads="1" noTextEdit="1"/>
          </p:cNvSpPr>
          <p:nvPr>
            <p:ph type="sldImg"/>
          </p:nvPr>
        </p:nvSpPr>
        <p:spPr>
          <a:xfrm>
            <a:off x="2168525" y="706438"/>
            <a:ext cx="2609850"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with matches also smoke, and we know that smoking causes lung cancer.  You believe this is why the researcher saw the association that he did.  What can we do to assess this?  We can evaluate matches and lung cancer, getting rid of the effect of smoking.  One way to do this is what is called stratification.  We call this stratification upon smoking status.  After stratifying by smoking status, you get two 2-by-2 tables.  In each stratum, all subjects are homogeneous in terms of smoking.  In the table on the</a:t>
            </a:r>
            <a:r>
              <a:rPr lang="en-US" altLang="en-US" baseline="0" dirty="0" smtClean="0"/>
              <a:t> left</a:t>
            </a:r>
            <a:r>
              <a:rPr lang="en-US" altLang="en-US" dirty="0" smtClean="0"/>
              <a:t>, all the subjects are smokers and in this one on the right all the subjects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We will formally return to stratification in the next few weeks.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40</a:t>
            </a:fld>
            <a:endParaRPr lang="en-US" altLang="en-US" sz="1000" b="0" i="1">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2168525" y="706438"/>
            <a:ext cx="2609850"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of the confounding, and C is definitely a confounder.  However, most experts would also call A, B, X, and Z confounders as well.  This is because adjusting for, for example, by stratification,  A, B, X, and Z will all close (or block) this heretofore open path and it will eliminate confounding.  So, anything we can deal with to manage confounding is called a confounder.  </a:t>
            </a:r>
          </a:p>
          <a:p>
            <a:endParaRPr lang="en-US" altLang="en-US" dirty="0" smtClean="0"/>
          </a:p>
          <a:p>
            <a:r>
              <a:rPr lang="en-US" altLang="en-US" dirty="0" smtClean="0"/>
              <a:t>While most experts will consider A, B, X, and Z confounders, not all do.  This is just a semantic argument.  Instead, DAGs urge us to focus on the process of confounding and how to eliminate it rather than on the definition of confounders per se.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41</a:t>
            </a:fld>
            <a:endParaRPr lang="en-US" altLang="en-US" smtClean="0"/>
          </a:p>
        </p:txBody>
      </p:sp>
      <p:sp>
        <p:nvSpPr>
          <p:cNvPr id="268290" name="Rectangle 2"/>
          <p:cNvSpPr>
            <a:spLocks noGrp="1" noRot="1" noChangeAspect="1" noChangeArrowheads="1" noTextEdit="1"/>
          </p:cNvSpPr>
          <p:nvPr>
            <p:ph type="sldImg"/>
          </p:nvPr>
        </p:nvSpPr>
        <p:spPr>
          <a:xfrm>
            <a:off x="2168525" y="706438"/>
            <a:ext cx="2609850" cy="3481387"/>
          </a:xfrm>
          <a:ln/>
        </p:spPr>
      </p:sp>
      <p:sp>
        <p:nvSpPr>
          <p:cNvPr id="268291" name="Rectangle 3"/>
          <p:cNvSpPr>
            <a:spLocks noGrp="1" noChangeArrowheads="1"/>
          </p:cNvSpPr>
          <p:nvPr>
            <p:ph type="body" idx="1"/>
          </p:nvPr>
        </p:nvSpPr>
        <p:spPr>
          <a:noFill/>
          <a:ln/>
        </p:spPr>
        <p:txBody>
          <a:bodyPr/>
          <a:lstStyle/>
          <a:p>
            <a:r>
              <a:rPr lang="en-US" altLang="en-US" dirty="0" smtClean="0"/>
              <a:t>So, let’s regroup for a moment and state one of the attractions of DAGs.  The 3 traditional criteria we stated earlier for confounding, which I have re-stated here, are correct,  but they are somewhat abstract. They also take a long time to write.   DAGs make it much easier.  You first draw the system to the best extent you know it.  You then look for common causes of the exposure and disease under study.  If you have common causes, you have a threat from confounding and therefore you need to do something if you hope to determine the causal relationship between exposure and disease.  What you can do is to adjust for anything on the non-causal path originated by the common cause; if your DAG is correct, this will preclude confounding from occurring.  </a:t>
            </a:r>
          </a:p>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42</a:t>
            </a:fld>
            <a:endParaRPr lang="en-US" altLang="en-US" sz="1000" b="0" i="1">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2168525" y="706438"/>
            <a:ext cx="2609850"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most of you realize the central challenge in confounding.  DAGs are a nice way to lay out the framework.  However, to fill in the DAGs, you need to identify the common causes.  You really need to be a subject matter expert, and this is why we said at the beginning that confounding is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the confounders.   Hence, this is why I advise that before you begin a study you need to spend a few weeks in the library to really understand your surrounding system.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43</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let’s talk about some other utility of DAGs.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44</a:t>
            </a:fld>
            <a:endParaRPr lang="en-US" altLang="en-US" sz="1000" b="0" i="1">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2168525" y="706438"/>
            <a:ext cx="2609850" cy="3481387"/>
          </a:xfrm>
          <a:ln/>
        </p:spPr>
      </p:sp>
      <p:sp>
        <p:nvSpPr>
          <p:cNvPr id="274435" name="Rectangle 3"/>
          <p:cNvSpPr>
            <a:spLocks noGrp="1" noChangeArrowheads="1"/>
          </p:cNvSpPr>
          <p:nvPr>
            <p:ph type="body" idx="1"/>
          </p:nvPr>
        </p:nvSpPr>
        <p:spPr>
          <a:noFill/>
          <a:ln/>
        </p:spPr>
        <p:txBody>
          <a:bodyPr/>
          <a:lstStyle/>
          <a:p>
            <a:r>
              <a:rPr lang="en-US" altLang="en-US" smtClean="0"/>
              <a:t>Although our entire focus today has thus far been about confounding, it turns out that DAGs can tell us a lot more about bias.  This is because confounding paths are not the only type of non-causal paths that can be depicted on DAGs.  </a:t>
            </a:r>
          </a:p>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45</a:t>
            </a:fld>
            <a:endParaRPr lang="en-US" altLang="en-US" sz="1000" b="0" i="1">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2168525" y="706438"/>
            <a:ext cx="2609850" cy="3481387"/>
          </a:xfrm>
          <a:ln/>
        </p:spPr>
      </p:sp>
      <p:sp>
        <p:nvSpPr>
          <p:cNvPr id="276483" name="Rectangle 3"/>
          <p:cNvSpPr>
            <a:spLocks noGrp="1" noChangeArrowheads="1"/>
          </p:cNvSpPr>
          <p:nvPr>
            <p:ph type="body" idx="1"/>
          </p:nvPr>
        </p:nvSpPr>
        <p:spPr>
          <a:noFill/>
          <a:ln/>
        </p:spPr>
        <p:txBody>
          <a:bodyPr/>
          <a:lstStyle/>
          <a:p>
            <a:r>
              <a:rPr lang="en-US" altLang="en-US" smtClean="0"/>
              <a:t>Let’s motivate this with an example.   Let’s say we are interested in the effect of dietary folate intake on birth defects.   If we are performing an observational study, as many have done on this issue, what should we do with the stillbirths that occur?  To address this, we can look at data that came from the Slone Epidemiology Unit Birth Defects Study, an observational study in the East Coast.  In these data, stillbirths are 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stillborns in this kind of work.  What should we do here?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46</a:t>
            </a:fld>
            <a:endParaRPr lang="en-US" altLang="en-US" sz="1000" b="0" i="1">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2168525" y="706438"/>
            <a:ext cx="2609850" cy="3481387"/>
          </a:xfrm>
          <a:ln/>
        </p:spPr>
      </p:sp>
      <p:sp>
        <p:nvSpPr>
          <p:cNvPr id="278531" name="Rectangle 3"/>
          <p:cNvSpPr>
            <a:spLocks noGrp="1" noChangeArrowheads="1"/>
          </p:cNvSpPr>
          <p:nvPr>
            <p:ph type="body" idx="1"/>
          </p:nvPr>
        </p:nvSpPr>
        <p:spPr>
          <a:noFill/>
          <a:ln/>
        </p:spPr>
        <p:txBody>
          <a:bodyPr/>
          <a:lstStyle/>
          <a:p>
            <a:r>
              <a:rPr lang="en-US" altLang="en-US" smtClean="0"/>
              <a:t>Should we adjust for stillborn pregnancies in our analysis?</a:t>
            </a:r>
          </a:p>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CE9FBBE-D149-4A46-AB6D-7959A1877F0A}" type="slidenum">
              <a:rPr lang="en-US" altLang="en-US" sz="1000" b="0" i="1">
                <a:solidFill>
                  <a:schemeClr val="tx1"/>
                </a:solidFill>
                <a:latin typeface="Times New Roman" pitchFamily="18" charset="0"/>
              </a:rPr>
              <a:pPr algn="r" defTabSz="952500" eaLnBrk="0" hangingPunct="0"/>
              <a:t>47</a:t>
            </a:fld>
            <a:endParaRPr lang="en-US" altLang="en-US" sz="1000" b="0" i="1">
              <a:solidFill>
                <a:schemeClr val="tx1"/>
              </a:solidFill>
              <a:latin typeface="Times New Roman" pitchFamily="18" charset="0"/>
            </a:endParaRPr>
          </a:p>
        </p:txBody>
      </p:sp>
      <p:sp>
        <p:nvSpPr>
          <p:cNvPr id="280578" name="Rectangle 2"/>
          <p:cNvSpPr>
            <a:spLocks noGrp="1" noRot="1" noChangeAspect="1" noChangeArrowheads="1" noTextEdit="1"/>
          </p:cNvSpPr>
          <p:nvPr>
            <p:ph type="sldImg"/>
          </p:nvPr>
        </p:nvSpPr>
        <p:spPr>
          <a:xfrm>
            <a:off x="2168525" y="706438"/>
            <a:ext cx="2609850" cy="3481387"/>
          </a:xfrm>
          <a:ln/>
        </p:spPr>
      </p:sp>
      <p:sp>
        <p:nvSpPr>
          <p:cNvPr id="280579" name="Rectangle 3"/>
          <p:cNvSpPr>
            <a:spLocks noGrp="1" noChangeArrowheads="1"/>
          </p:cNvSpPr>
          <p:nvPr>
            <p:ph type="body" idx="1"/>
          </p:nvPr>
        </p:nvSpPr>
        <p:spPr>
          <a:noFill/>
          <a:ln/>
        </p:spPr>
        <p:txBody>
          <a:bodyPr/>
          <a:lstStyle/>
          <a:p>
            <a:r>
              <a:rPr lang="en-US" altLang="en-US" smtClean="0"/>
              <a:t>Correct answer is no.</a:t>
            </a:r>
          </a:p>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48</a:t>
            </a:fld>
            <a:endParaRPr lang="en-US" altLang="en-US" sz="1000" b="0" i="1">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2162175" y="698500"/>
            <a:ext cx="2622550" cy="3495675"/>
          </a:xfrm>
          <a:ln/>
        </p:spPr>
      </p:sp>
      <p:sp>
        <p:nvSpPr>
          <p:cNvPr id="283651" name="Rectangle 3"/>
          <p:cNvSpPr>
            <a:spLocks noGrp="1" noChangeArrowheads="1"/>
          </p:cNvSpPr>
          <p:nvPr>
            <p:ph type="body" idx="1"/>
          </p:nvPr>
        </p:nvSpPr>
        <p:spPr>
          <a:xfrm>
            <a:off x="927100" y="4427538"/>
            <a:ext cx="5092700" cy="4195762"/>
          </a:xfrm>
          <a:noFill/>
          <a:ln/>
        </p:spPr>
        <p:txBody>
          <a:bodyPr/>
          <a:lstStyle/>
          <a:p>
            <a:r>
              <a:rPr lang="en-US" altLang="en-US" dirty="0" smtClean="0"/>
              <a:t>Before we explain the answer, here are the data.  On top is the crude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and our public health implication is that there is no reason for women to supplement their diets with folate in order to prevent birth defects.  Anyone opposed to this implication?  Well, you should be, because we now know from randomized clinical trials that folate supplementation does reduce the incidence of birth defects.   Hence, the adjusted OR must be incorrect.  What went wrong?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49</a:t>
            </a:fld>
            <a:endParaRPr lang="en-US" altLang="en-US" sz="1000" b="0" i="1">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2168525" y="706438"/>
            <a:ext cx="2609850" cy="3481387"/>
          </a:xfrm>
          <a:ln/>
        </p:spPr>
      </p:sp>
      <p:sp>
        <p:nvSpPr>
          <p:cNvPr id="285699" name="Rectangle 3"/>
          <p:cNvSpPr>
            <a:spLocks noGrp="1" noChangeArrowheads="1"/>
          </p:cNvSpPr>
          <p:nvPr>
            <p:ph type="body" idx="1"/>
          </p:nvPr>
        </p:nvSpPr>
        <p:spPr>
          <a:noFill/>
          <a:ln/>
        </p:spPr>
        <p:txBody>
          <a:bodyPr/>
          <a:lstStyle/>
          <a:p>
            <a:r>
              <a:rPr lang="en-US" altLang="en-US"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It turns that if you do a little math, adjusting for colliders actually open paths because it induces a relationship between the two factors which are parents of the collider, even when one did not exist before.  We demonstrated this earlier in our example of looking at the relationship between wealth and intelligence at a study done at Harvard (during the Selection Bias lecture).  The end result is that this actually causes bias, in other words, gives a spurious answer.  This is harmful.  We thought we were doing a good thing by adjusting but it has actually gotten us into trouble.  I have depicted the adjustment for a collider with the creation of undirected edges which are interpreted as going in either direction.  In other words, these edges carry a numerical association with them but it is not causal.  These undirected edges are an open highway for a non-causal backdoor path between folate and birth defects.  A critical advantage of DAGs is that they make colliders readily apparent to the naked eye.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smtClean="0"/>
          </a:p>
        </p:txBody>
      </p:sp>
      <p:sp>
        <p:nvSpPr>
          <p:cNvPr id="30722" name="Rectangle 2"/>
          <p:cNvSpPr>
            <a:spLocks noGrp="1" noRot="1" noChangeAspect="1" noChangeArrowheads="1" noTextEdit="1"/>
          </p:cNvSpPr>
          <p:nvPr>
            <p:ph type="sldImg"/>
          </p:nvPr>
        </p:nvSpPr>
        <p:spPr>
          <a:xfrm>
            <a:off x="2168525" y="706438"/>
            <a:ext cx="2609850"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effect even when there is truly no effect.  What is the proper terminology for this?</a:t>
            </a:r>
          </a:p>
          <a:p>
            <a:endParaRPr lang="en-US" altLang="en-US" dirty="0" smtClean="0"/>
          </a:p>
          <a:p>
            <a:r>
              <a:rPr lang="en-US" altLang="en-US" dirty="0" smtClean="0"/>
              <a:t>In the relationship between matches and smoking,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a:t>
            </a:r>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confusion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schemeClr val="tx1"/>
                </a:solidFill>
                <a:latin typeface="Times New Roman" pitchFamily="18" charset="0"/>
              </a:rPr>
              <a:pPr algn="r" defTabSz="952500" eaLnBrk="0" hangingPunct="0"/>
              <a:t>50</a:t>
            </a:fld>
            <a:endParaRPr lang="en-US" altLang="en-US" sz="1000" b="0" i="1">
              <a:solidFill>
                <a:schemeClr val="tx1"/>
              </a:solidFill>
              <a:latin typeface="Times New Roman" pitchFamily="18" charset="0"/>
            </a:endParaRPr>
          </a:p>
        </p:txBody>
      </p:sp>
      <p:sp>
        <p:nvSpPr>
          <p:cNvPr id="287746" name="Rectangle 2"/>
          <p:cNvSpPr>
            <a:spLocks noGrp="1" noRot="1" noChangeAspect="1" noChangeArrowheads="1" noTextEdit="1"/>
          </p:cNvSpPr>
          <p:nvPr>
            <p:ph type="sldImg"/>
          </p:nvPr>
        </p:nvSpPr>
        <p:spPr>
          <a:xfrm>
            <a:off x="2168525" y="706438"/>
            <a:ext cx="2609850" cy="3481387"/>
          </a:xfrm>
          <a:ln/>
        </p:spPr>
      </p:sp>
      <p:sp>
        <p:nvSpPr>
          <p:cNvPr id="287747" name="Rectangle 3"/>
          <p:cNvSpPr>
            <a:spLocks noGrp="1" noChangeArrowheads="1"/>
          </p:cNvSpPr>
          <p:nvPr>
            <p:ph type="body" idx="1"/>
          </p:nvPr>
        </p:nvSpPr>
        <p:spPr>
          <a:noFill/>
          <a:ln/>
        </p:spPr>
        <p:txBody>
          <a:bodyPr/>
          <a:lstStyle/>
          <a:p>
            <a:r>
              <a:rPr lang="en-US" altLang="en-US" smtClean="0"/>
              <a:t>These “colliders” are important because they are the basis of the other type of a non-causal path.  Colliders are also known as a “common effect”.  They are the common effect of two parents.  If you control for a collider, say by stratification, you induce a relationship</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schemeClr val="tx1"/>
                </a:solidFill>
                <a:latin typeface="Times New Roman" pitchFamily="18" charset="0"/>
              </a:rPr>
              <a:pPr algn="r" defTabSz="952500" eaLnBrk="0" hangingPunct="0"/>
              <a:t>51</a:t>
            </a:fld>
            <a:endParaRPr lang="en-US" altLang="en-US" sz="1000" b="0" i="1">
              <a:solidFill>
                <a:schemeClr val="tx1"/>
              </a:solidFill>
              <a:latin typeface="Times New Roman" pitchFamily="18" charset="0"/>
            </a:endParaRPr>
          </a:p>
        </p:txBody>
      </p:sp>
      <p:sp>
        <p:nvSpPr>
          <p:cNvPr id="289794" name="Rectangle 2"/>
          <p:cNvSpPr>
            <a:spLocks noGrp="1" noRot="1" noChangeAspect="1" noChangeArrowheads="1" noTextEdit="1"/>
          </p:cNvSpPr>
          <p:nvPr>
            <p:ph type="sldImg"/>
          </p:nvPr>
        </p:nvSpPr>
        <p:spPr>
          <a:xfrm>
            <a:off x="2168525" y="706438"/>
            <a:ext cx="2609850"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this induces bias, consider the situation of a pair of dice, die A and die B.  Let’s say we are interested in knowing whether the result of die A causes the result of die B.  Of course, you know that the two die must be independent. In other words, if you roll one, it tells you nothing about the roll of the other.  What if we (foolishly) 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Let’s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 </a:t>
            </a:r>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So, among persons with the entity, there will be an inverse relationship between A and B, which is entirely an artifact.   We discussed this earlier in the Selection Bias lecture in the example evaluating the relationship between wealth and intelligence performed amongst students at Harvard.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2168525" y="706438"/>
            <a:ext cx="2609850" cy="3481387"/>
          </a:xfrm>
          <a:ln/>
        </p:spPr>
      </p:sp>
      <p:sp>
        <p:nvSpPr>
          <p:cNvPr id="291842" name="Rectangle 3"/>
          <p:cNvSpPr>
            <a:spLocks noGrp="1" noChangeArrowheads="1"/>
          </p:cNvSpPr>
          <p:nvPr>
            <p:ph type="body" idx="1"/>
          </p:nvPr>
        </p:nvSpPr>
        <p:spPr>
          <a:noFill/>
          <a:ln/>
        </p:spPr>
        <p:txBody>
          <a:bodyPr/>
          <a:lstStyle/>
          <a:p>
            <a:r>
              <a:rPr lang="en-US" altLang="en-US" smtClean="0"/>
              <a:t>Let’s try another question.  What does this DAG depict?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2168525" y="706438"/>
            <a:ext cx="2609850" cy="3481387"/>
          </a:xfrm>
          <a:ln/>
        </p:spPr>
      </p:sp>
      <p:sp>
        <p:nvSpPr>
          <p:cNvPr id="293890" name="Rectangle 3"/>
          <p:cNvSpPr>
            <a:spLocks noGrp="1" noChangeArrowheads="1"/>
          </p:cNvSpPr>
          <p:nvPr>
            <p:ph type="body" idx="1"/>
          </p:nvPr>
        </p:nvSpPr>
        <p:spPr>
          <a:noFill/>
          <a:ln/>
        </p:spPr>
        <p:txBody>
          <a:bodyPr/>
          <a:lstStyle/>
          <a:p>
            <a:r>
              <a:rPr lang="en-US" altLang="en-US" smtClean="0"/>
              <a:t>The answer is C Selection Bias.  </a:t>
            </a:r>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54</a:t>
            </a:fld>
            <a:endParaRPr lang="en-US" smtClean="0"/>
          </a:p>
        </p:txBody>
      </p:sp>
      <p:sp>
        <p:nvSpPr>
          <p:cNvPr id="295938" name="Rectangle 2"/>
          <p:cNvSpPr>
            <a:spLocks noGrp="1" noRot="1" noChangeAspect="1" noChangeArrowheads="1" noTextEdit="1"/>
          </p:cNvSpPr>
          <p:nvPr>
            <p:ph type="sldImg"/>
          </p:nvPr>
        </p:nvSpPr>
        <p:spPr>
          <a:xfrm>
            <a:off x="2168525" y="706438"/>
            <a:ext cx="2609850" cy="3481387"/>
          </a:xfrm>
          <a:ln/>
        </p:spPr>
      </p:sp>
      <p:sp>
        <p:nvSpPr>
          <p:cNvPr id="295939" name="Rectangle 3"/>
          <p:cNvSpPr>
            <a:spLocks noGrp="1" noChangeArrowheads="1"/>
          </p:cNvSpPr>
          <p:nvPr>
            <p:ph type="body" idx="1"/>
          </p:nvPr>
        </p:nvSpPr>
        <p:spPr>
          <a:noFill/>
          <a:ln/>
        </p:spPr>
        <p:txBody>
          <a:bodyPr/>
          <a:lstStyle/>
          <a:p>
            <a:r>
              <a:rPr lang="en-US" altLang="en-US" smtClean="0"/>
              <a:t>You have actually seen the answer before.  Remember this slide from the Selection Bias lecture?  We said that for selection bias to occur, a person’s selection into a study or his retention must be influenced by/ associated with BOTH his/her exposure and outcome (e.g., disease).   We showed this with rudimentary diagrams which we hinted at were DAGs.  Now, we know what DAGs are.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160588" y="698500"/>
            <a:ext cx="2622550" cy="3495675"/>
          </a:xfrm>
          <a:ln/>
        </p:spPr>
      </p:sp>
      <p:sp>
        <p:nvSpPr>
          <p:cNvPr id="297986" name="Rectangle 3"/>
          <p:cNvSpPr>
            <a:spLocks noGrp="1" noChangeArrowheads="1"/>
          </p:cNvSpPr>
          <p:nvPr>
            <p:ph type="body" idx="1"/>
          </p:nvPr>
        </p:nvSpPr>
        <p:spPr>
          <a:xfrm>
            <a:off x="923925" y="4427538"/>
            <a:ext cx="5099050" cy="4195762"/>
          </a:xfrm>
          <a:noFill/>
          <a:ln/>
        </p:spPr>
        <p:txBody>
          <a:bodyPr/>
          <a:lstStyle/>
          <a:p>
            <a:r>
              <a:rPr lang="en-US" altLang="en-US" dirty="0" smtClean="0"/>
              <a:t>The trick to understanding this is recognizing that w</a:t>
            </a:r>
            <a:r>
              <a:rPr lang="en-US" altLang="en-US" sz="1400" dirty="0" smtClean="0"/>
              <a:t>henever we analyze data from only subjects who are available to us – as opposed to a random sample from the general population  --  (either via initial selection or subsequent retention), this is </a:t>
            </a:r>
            <a:r>
              <a:rPr lang="en-US" altLang="en-US" sz="1400" u="sng" dirty="0" smtClean="0"/>
              <a:t>equivalent to conditioning</a:t>
            </a:r>
            <a:r>
              <a:rPr lang="en-US" altLang="en-US" sz="1400" dirty="0" smtClean="0"/>
              <a:t> upon their being available.  Think of everyone in the world being given a variable for participating in your study.  1 means they are in and 0 they are out.  When we analyze our data, we are restricting to those with variable = 1.  We rarely think about this, but this is what is happening.  This is conditioning upon being available to us as researchers.  When selection or retention is influenced by both exposure and disease, as shown here, selection or retention meets the definition of a collider.   We already know how this is the recipe for selection bias.  We now can see how selection bias can be seen as originating from conditioning on a collider.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2168525" y="706438"/>
            <a:ext cx="2609850"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the scenarios where we condition on a collider.</a:t>
            </a:r>
          </a:p>
          <a:p>
            <a:endParaRPr lang="en-US" altLang="en-US" dirty="0" smtClean="0"/>
          </a:p>
          <a:p>
            <a:r>
              <a:rPr lang="en-US" altLang="en-US" dirty="0" smtClean="0"/>
              <a:t>Well, we just mentioned one, which are the intentional or unintentional activities related to which subjects are selected for or are retained in a study.  In other words, when selection/retention are influenced by both exposure and outcome.  This is the classic scenario of selection bias.  </a:t>
            </a:r>
          </a:p>
          <a:p>
            <a:endParaRPr lang="en-US" altLang="en-US" dirty="0" smtClean="0"/>
          </a:p>
          <a:p>
            <a:r>
              <a:rPr lang="en-US" altLang="en-US" dirty="0" smtClean="0"/>
              <a:t>Another scenario is the inadvertent adjustment (via restriction,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example.  There 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err="1" smtClean="0"/>
              <a:t>methodologic</a:t>
            </a:r>
            <a:r>
              <a:rPr lang="en-US" altLang="en-US" dirty="0" smtClean="0"/>
              <a:t> leaders call anything that involves conditioning on a collider “selection bias”.  Such thinking provides a crystal clear distinction between the concepts of confounding and selection bias.  You can read more about this in the article by Hernan et al. in 2004 in Epidemiology,</a:t>
            </a:r>
            <a:r>
              <a:rPr lang="en-US" altLang="en-US" baseline="0" dirty="0" smtClean="0"/>
              <a:t> </a:t>
            </a:r>
            <a:r>
              <a:rPr lang="en-US" altLang="en-US" dirty="0" smtClean="0"/>
              <a:t>which was optional reading a few weeks ago..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2168525" y="706438"/>
            <a:ext cx="2609850"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 the best advice is:</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paths</a:t>
            </a:r>
          </a:p>
          <a:p>
            <a:r>
              <a:rPr lang="en-US" altLang="en-US" sz="1400" dirty="0" smtClean="0"/>
              <a:t>Keep the causal paths open (unblocked)</a:t>
            </a:r>
          </a:p>
          <a:p>
            <a:r>
              <a:rPr lang="en-US" altLang="en-US" sz="1400" dirty="0" smtClean="0"/>
              <a:t>If you do, all that will remain in your data is causal relationships (measurement error and chance notwithstanding)</a:t>
            </a:r>
          </a:p>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58</a:t>
            </a:fld>
            <a:endParaRPr lang="en-US" altLang="en-US" smtClean="0"/>
          </a:p>
        </p:txBody>
      </p:sp>
      <p:sp>
        <p:nvSpPr>
          <p:cNvPr id="306178" name="Rectangle 2"/>
          <p:cNvSpPr>
            <a:spLocks noGrp="1" noRot="1" noChangeAspect="1" noChangeArrowheads="1" noTextEdit="1"/>
          </p:cNvSpPr>
          <p:nvPr>
            <p:ph type="sldImg"/>
          </p:nvPr>
        </p:nvSpPr>
        <p:spPr>
          <a:xfrm>
            <a:off x="2168525" y="706438"/>
            <a:ext cx="2609850"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a:t>
            </a:r>
            <a:r>
              <a:rPr lang="en-US" altLang="en-US" dirty="0" smtClean="0"/>
              <a:t> We </a:t>
            </a:r>
            <a:r>
              <a:rPr lang="en-US" altLang="en-US" dirty="0" smtClean="0"/>
              <a:t>have seen all of these rules in our discussion thus far, but let’s now summarize them.  Let’s first talk about what makes a path closed. A path is closed if you</a:t>
            </a:r>
            <a:r>
              <a:rPr lang="en-US" altLang="en-US" baseline="0" dirty="0" smtClean="0"/>
              <a:t> have </a:t>
            </a:r>
            <a:r>
              <a:rPr lang="en-US" altLang="en-US" dirty="0" smtClean="0"/>
              <a:t>one of two things 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adjusted for</a:t>
            </a:r>
            <a:r>
              <a:rPr lang="en-US" altLang="en-US" baseline="0" dirty="0" smtClean="0"/>
              <a:t> and the </a:t>
            </a:r>
            <a:r>
              <a:rPr lang="en-US" altLang="en-US" dirty="0" smtClean="0"/>
              <a:t>second</a:t>
            </a:r>
            <a:r>
              <a:rPr lang="en-US" altLang="en-US" baseline="0" dirty="0" smtClean="0"/>
              <a:t> is</a:t>
            </a:r>
            <a:r>
              <a:rPr lang="en-US" altLang="en-US" dirty="0" smtClean="0"/>
              <a:t> a non-collider which is adjusted for.  Remember, a collider is a “common effect”.  It is not a confounder.  It is a dead end and blocks the pathway.  On the other hand, a common cause is going to cause confounding unless you block the path.  So, two ways to block a path: one, is to have a collider presen</a:t>
            </a:r>
            <a:r>
              <a:rPr lang="en-US" altLang="en-US" baseline="0" dirty="0" smtClean="0"/>
              <a:t>t which is not conditioned upon</a:t>
            </a:r>
            <a:r>
              <a:rPr lang="en-US" altLang="en-US" dirty="0" smtClean="0"/>
              <a:t>, or, two, is to adjust for a non-collider.  To prevent confounding, we want to block all backdoor paths that are generated from common causes.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59</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two</a:t>
            </a:r>
            <a:r>
              <a:rPr lang="en-US" altLang="en-US" baseline="0" dirty="0" smtClean="0"/>
              <a:t> things, it follows that it is open if you have the complement of this, which is to have both things present.  </a:t>
            </a:r>
            <a:r>
              <a:rPr lang="en-US" altLang="en-US" dirty="0" smtClean="0"/>
              <a:t>This</a:t>
            </a:r>
            <a:r>
              <a:rPr lang="en-US" altLang="en-US" baseline="0" dirty="0" smtClean="0"/>
              <a:t> leads to the</a:t>
            </a:r>
            <a:r>
              <a:rPr lang="en-US" altLang="en-US" dirty="0" smtClean="0"/>
              <a:t> second</a:t>
            </a:r>
            <a:r>
              <a:rPr lang="en-US" altLang="en-US" baseline="0" dirty="0" smtClean="0"/>
              <a:t> </a:t>
            </a:r>
            <a:r>
              <a:rPr lang="en-US" altLang="en-US" dirty="0" smtClean="0"/>
              <a:t>rule which is that a path is open if there is no collider or you have a collider that you have adjusted for AND all non-colliders are not adjusted for.  We have</a:t>
            </a:r>
            <a:r>
              <a:rPr lang="en-US" altLang="en-US" baseline="0" dirty="0" smtClean="0"/>
              <a:t> also </a:t>
            </a:r>
            <a:r>
              <a:rPr lang="en-US" altLang="en-US" dirty="0" smtClean="0"/>
              <a:t>discussed this above.  Note here that we show this by turning the directed edge into one with no direction.  </a:t>
            </a:r>
            <a:r>
              <a:rPr lang="en-US" altLang="en-US" b="1" dirty="0" smtClean="0"/>
              <a:t>Not shown is that paths are also open if descendants of colliders are adjusted for</a:t>
            </a:r>
            <a:r>
              <a:rPr lang="en-US" altLang="en-US" b="0" baseline="0" dirty="0" smtClean="0"/>
              <a:t> (see Extra Slides).</a:t>
            </a:r>
            <a:r>
              <a:rPr lang="en-US" altLang="en-US" dirty="0" smtClean="0"/>
              <a:t>  In terms of non-colliders, if they are not adjusted for, you know they will be confounding paths.  Here, the example is parental myopia.  If we don’t deal with parental myopia, we will get a confounded answer when looking at the association between nightlights and child’s myopia.  </a:t>
            </a:r>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smtClean="0"/>
          </a:p>
        </p:txBody>
      </p:sp>
      <p:sp>
        <p:nvSpPr>
          <p:cNvPr id="33794" name="Rectangle 4098"/>
          <p:cNvSpPr>
            <a:spLocks noGrp="1" noRot="1" noChangeAspect="1" noChangeArrowheads="1" noTextEdit="1"/>
          </p:cNvSpPr>
          <p:nvPr>
            <p:ph type="sldImg"/>
          </p:nvPr>
        </p:nvSpPr>
        <p:spPr>
          <a:xfrm>
            <a:off x="2168525" y="706438"/>
            <a:ext cx="2609850" cy="3481387"/>
          </a:xfrm>
          <a:ln/>
        </p:spPr>
      </p:sp>
      <p:sp>
        <p:nvSpPr>
          <p:cNvPr id="33795" name="Rectangle 4099"/>
          <p:cNvSpPr>
            <a:spLocks noGrp="1" noChangeArrowheads="1"/>
          </p:cNvSpPr>
          <p:nvPr>
            <p:ph type="body" idx="1"/>
          </p:nvPr>
        </p:nvSpPr>
        <p:spPr>
          <a:noFill/>
          <a:ln/>
        </p:spPr>
        <p:txBody>
          <a:bodyPr/>
          <a:lstStyle/>
          <a:p>
            <a:r>
              <a:rPr lang="en-US" altLang="en-US" dirty="0" smtClean="0"/>
              <a:t>Like this example from the world of sports where one of the San Francisco Giants (a professional baseball team)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60</a:t>
            </a:fld>
            <a:endParaRPr lang="en-US" altLang="en-US" smtClean="0"/>
          </a:p>
        </p:txBody>
      </p:sp>
      <p:sp>
        <p:nvSpPr>
          <p:cNvPr id="309250" name="Rectangle 2"/>
          <p:cNvSpPr>
            <a:spLocks noGrp="1" noRot="1" noChangeAspect="1" noChangeArrowheads="1" noTextEdit="1"/>
          </p:cNvSpPr>
          <p:nvPr>
            <p:ph type="sldImg"/>
          </p:nvPr>
        </p:nvSpPr>
        <p:spPr>
          <a:xfrm>
            <a:off x="2168525" y="706438"/>
            <a:ext cx="2609850"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smtClean="0"/>
              <a:t>So, we really like DAGs because they force us to conceptualize the system and avoid making mistakes like adjusting for colliders.  There is another advantage of DAGs as illustrated by this example.  Let’s say we are doing a study of sunlight exposure and melanoma, a form of skin cancer.  A college intern is given a dataset on this issue and he is asked by this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Maybe people who spend a lot of time outdoors also like to chew gum.  The intern goes ahead and adjusts for gum chewing and finds that the adjusted measure of association is appreciably different than the crude measure.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61</a:t>
            </a:fld>
            <a:endParaRPr lang="en-US" altLang="en-US" smtClean="0"/>
          </a:p>
        </p:txBody>
      </p:sp>
      <p:sp>
        <p:nvSpPr>
          <p:cNvPr id="313346" name="Rectangle 2"/>
          <p:cNvSpPr>
            <a:spLocks noGrp="1" noRot="1" noChangeAspect="1" noChangeArrowheads="1" noTextEdit="1"/>
          </p:cNvSpPr>
          <p:nvPr>
            <p:ph type="sldImg"/>
          </p:nvPr>
        </p:nvSpPr>
        <p:spPr>
          <a:xfrm>
            <a:off x="2168525" y="706438"/>
            <a:ext cx="2609850"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smtClean="0"/>
              <a:t>The question is: should we accept the adjusted measure of association as the better, least biased, answer?  In other words, should we adjust for gum chewing?</a:t>
            </a:r>
          </a:p>
          <a:p>
            <a:pPr>
              <a:lnSpc>
                <a:spcPct val="90000"/>
              </a:lnSpc>
            </a:pPr>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26CD8EA-216B-4ABB-94FF-EEA3E7C69853}" type="slidenum">
              <a:rPr lang="en-US" altLang="en-US" sz="1000" b="0" i="1">
                <a:solidFill>
                  <a:schemeClr val="tx1"/>
                </a:solidFill>
                <a:latin typeface="Times New Roman" pitchFamily="18" charset="0"/>
              </a:rPr>
              <a:pPr algn="r" defTabSz="952500" eaLnBrk="0" hangingPunct="0"/>
              <a:t>62</a:t>
            </a:fld>
            <a:endParaRPr lang="en-US" altLang="en-US" sz="1000" b="0" i="1">
              <a:solidFill>
                <a:schemeClr val="tx1"/>
              </a:solidFill>
              <a:latin typeface="Times New Roman" pitchFamily="18" charset="0"/>
            </a:endParaRPr>
          </a:p>
        </p:txBody>
      </p:sp>
      <p:sp>
        <p:nvSpPr>
          <p:cNvPr id="315394" name="Rectangle 2"/>
          <p:cNvSpPr>
            <a:spLocks noGrp="1" noRot="1" noChangeAspect="1" noChangeArrowheads="1" noTextEdit="1"/>
          </p:cNvSpPr>
          <p:nvPr>
            <p:ph type="sldImg"/>
          </p:nvPr>
        </p:nvSpPr>
        <p:spPr>
          <a:xfrm>
            <a:off x="2168525" y="706438"/>
            <a:ext cx="2609850" cy="3481387"/>
          </a:xfrm>
          <a:ln/>
        </p:spPr>
      </p:sp>
      <p:sp>
        <p:nvSpPr>
          <p:cNvPr id="315395" name="Rectangle 3"/>
          <p:cNvSpPr>
            <a:spLocks noGrp="1" noChangeArrowheads="1"/>
          </p:cNvSpPr>
          <p:nvPr>
            <p:ph type="body" idx="1"/>
          </p:nvPr>
        </p:nvSpPr>
        <p:spPr>
          <a:noFill/>
          <a:ln/>
        </p:spPr>
        <p:txBody>
          <a:bodyPr/>
          <a:lstStyle/>
          <a:p>
            <a:pPr>
              <a:lnSpc>
                <a:spcPct val="90000"/>
              </a:lnSpc>
            </a:pPr>
            <a:r>
              <a:rPr lang="en-US" altLang="en-US"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chance is the reason why we are seeing a significant relationship between gum chewing and sunlight exposure and between gum chewing and melanoma.  Just because we see an appreciable difference between crude and adjusted does not mean that we should accept the adjusted measure of association.  Instead, controlling for a variable should only be done if there is some relevant subject matter evidence.  In other words, if the factor is not in your DAG, you don’t have to control for it.  Writing out the DAG forces you to really state what you feel is important.</a:t>
            </a:r>
          </a:p>
          <a:p>
            <a:pPr>
              <a:lnSpc>
                <a:spcPct val="90000"/>
              </a:lnSpc>
            </a:pPr>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63</a:t>
            </a:fld>
            <a:endParaRPr lang="en-US" altLang="en-US" smtClean="0"/>
          </a:p>
        </p:txBody>
      </p:sp>
      <p:sp>
        <p:nvSpPr>
          <p:cNvPr id="317442" name="Rectangle 2"/>
          <p:cNvSpPr>
            <a:spLocks noGrp="1" noRot="1" noChangeAspect="1" noChangeArrowheads="1" noTextEdit="1"/>
          </p:cNvSpPr>
          <p:nvPr>
            <p:ph type="sldImg"/>
          </p:nvPr>
        </p:nvSpPr>
        <p:spPr>
          <a:xfrm>
            <a:off x="2168525" y="706438"/>
            <a:ext cx="2609850" cy="3481387"/>
          </a:xfrm>
          <a:ln/>
        </p:spPr>
      </p:sp>
      <p:sp>
        <p:nvSpPr>
          <p:cNvPr id="317443" name="Rectangle 3"/>
          <p:cNvSpPr>
            <a:spLocks noGrp="1" noChangeArrowheads="1"/>
          </p:cNvSpPr>
          <p:nvPr>
            <p:ph type="body" idx="1"/>
          </p:nvPr>
        </p:nvSpPr>
        <p:spPr>
          <a:noFill/>
          <a:ln/>
        </p:spPr>
        <p:txBody>
          <a:bodyPr/>
          <a:lstStyle/>
          <a:p>
            <a:r>
              <a:rPr lang="en-US" altLang="en-US" smtClean="0"/>
              <a:t>Here is looking at the issue in terms of a DAG.  Should we adjust for gum chewing?  If you had drawn the DAG, you would have never adjusted for gum chewing.  This is because there really is no evidence that it causes melanoma.  Ok, perhaps you could find some data that active personalities both cause more sunlight exposure and also gum chewing (although I doubt if this is true), but there simply exists no known mechanism or data whereby gum chewing causes melanoma.  DAGs make the philosophy of adjusting for “everything” or for “everything that is statistically significant” illogical.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64</a:t>
            </a:fld>
            <a:endParaRPr lang="en-US" altLang="en-US"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The last utility of DAGs we will discuss today is their ability to help us sort out multiple causal pathways between exposure and disease.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schemeClr val="tx1"/>
                </a:solidFill>
                <a:latin typeface="Times New Roman" pitchFamily="18" charset="0"/>
              </a:rPr>
              <a:pPr algn="r" defTabSz="952500" eaLnBrk="0" hangingPunct="0"/>
              <a:t>65</a:t>
            </a:fld>
            <a:endParaRPr lang="en-US" altLang="en-US" sz="1000" b="0" i="1">
              <a:solidFill>
                <a:schemeClr val="tx1"/>
              </a:solidFill>
              <a:latin typeface="Times New Roman" pitchFamily="18" charset="0"/>
            </a:endParaRPr>
          </a:p>
        </p:txBody>
      </p:sp>
      <p:sp>
        <p:nvSpPr>
          <p:cNvPr id="321538" name="Rectangle 2"/>
          <p:cNvSpPr>
            <a:spLocks noGrp="1" noRot="1" noChangeAspect="1" noChangeArrowheads="1" noTextEdit="1"/>
          </p:cNvSpPr>
          <p:nvPr>
            <p:ph type="sldImg"/>
          </p:nvPr>
        </p:nvSpPr>
        <p:spPr>
          <a:xfrm>
            <a:off x="2168525" y="706438"/>
            <a:ext cx="2609850"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Let’s shift gears away from bias for to discuss</a:t>
            </a:r>
            <a:r>
              <a:rPr lang="en-US" altLang="en-US" baseline="0" dirty="0" smtClean="0"/>
              <a:t> another use </a:t>
            </a:r>
            <a:r>
              <a:rPr lang="en-US" altLang="en-US" dirty="0" smtClean="0"/>
              <a:t>of DAGs.  DAGs are helpful in framing what to do if there are many causal paths between a given exposure and disease.  Let’s say that we have this DAG, where we know that E is causally related to D through 3 known and well established mechanistic pathways that are mediated by I1, I2, and I3.  We call I a “mediator” or intermediary variable on these paths.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a:lnSpc>
                <a:spcPct val="90000"/>
              </a:lnSpc>
            </a:pPr>
            <a:r>
              <a:rPr lang="en-US" altLang="en-US" sz="1400" dirty="0" smtClean="0"/>
              <a:t>The second question is:  What is the DIRECT effect of E on D apart from its effect via I</a:t>
            </a:r>
            <a:r>
              <a:rPr lang="en-US" altLang="en-US" sz="1400" baseline="-25000" dirty="0" smtClean="0"/>
              <a:t>1</a:t>
            </a:r>
            <a:r>
              <a:rPr lang="en-US" altLang="en-US" sz="1400" dirty="0" smtClean="0"/>
              <a:t>, I</a:t>
            </a:r>
            <a:r>
              <a:rPr lang="en-US" altLang="en-US" sz="1400" baseline="-25000" dirty="0" smtClean="0"/>
              <a:t>2</a:t>
            </a:r>
            <a:r>
              <a:rPr lang="en-US" altLang="en-US" sz="1400" dirty="0" smtClean="0"/>
              <a:t>, and I</a:t>
            </a:r>
            <a:r>
              <a:rPr lang="en-US" altLang="en-US" sz="1400" baseline="-25000" dirty="0" smtClean="0"/>
              <a:t>3</a:t>
            </a:r>
            <a:r>
              <a:rPr lang="en-US" altLang="en-US" sz="1400" dirty="0" smtClean="0"/>
              <a:t>?  We do this if we are interested in discovering new mechanistic causal paths.  </a:t>
            </a:r>
          </a:p>
          <a:p>
            <a:pPr>
              <a:lnSpc>
                <a:spcPct val="90000"/>
              </a:lnSpc>
            </a:pPr>
            <a:endParaRPr lang="en-US" altLang="en-US" sz="300" dirty="0" smtClean="0"/>
          </a:p>
          <a:p>
            <a:pPr>
              <a:lnSpc>
                <a:spcPct val="90000"/>
              </a:lnSpc>
            </a:pPr>
            <a:r>
              <a:rPr lang="en-US" altLang="en-US" sz="1400" dirty="0" smtClean="0"/>
              <a:t>The third question is:  How much of the effect of E on D is mediated by I</a:t>
            </a:r>
            <a:r>
              <a:rPr lang="en-US" altLang="en-US" sz="1400" baseline="-25000" dirty="0" smtClean="0"/>
              <a:t>1 </a:t>
            </a:r>
            <a:r>
              <a:rPr lang="en-US" altLang="en-US" sz="1400" dirty="0" smtClean="0"/>
              <a:t>(or I</a:t>
            </a:r>
            <a:r>
              <a:rPr lang="en-US" altLang="en-US" sz="1400" baseline="-25000" dirty="0" smtClean="0"/>
              <a:t>2</a:t>
            </a:r>
            <a:r>
              <a:rPr lang="en-US" altLang="en-US" sz="1400" dirty="0" smtClean="0"/>
              <a:t>; or I</a:t>
            </a:r>
            <a:r>
              <a:rPr lang="en-US" altLang="en-US" sz="1400" baseline="-25000" dirty="0" smtClean="0"/>
              <a:t>3</a:t>
            </a:r>
            <a:r>
              <a:rPr lang="en-US" altLang="en-US" sz="1400" dirty="0" smtClean="0"/>
              <a:t> or any combination of  I’s).  </a:t>
            </a:r>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is called a </a:t>
            </a:r>
            <a:r>
              <a:rPr lang="en-US" altLang="en-US" sz="1400" dirty="0" smtClean="0"/>
              <a:t> “mediation analysis”.  </a:t>
            </a:r>
            <a:endParaRPr lang="en-US" alt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schemeClr val="tx1"/>
                </a:solidFill>
                <a:latin typeface="Times New Roman" pitchFamily="18" charset="0"/>
              </a:rPr>
              <a:pPr algn="r" defTabSz="952500" eaLnBrk="0" hangingPunct="0"/>
              <a:t>66</a:t>
            </a:fld>
            <a:endParaRPr lang="en-US" altLang="en-US" sz="1000" b="0" i="1">
              <a:solidFill>
                <a:schemeClr val="tx1"/>
              </a:solidFill>
              <a:latin typeface="Times New Roman" pitchFamily="18" charset="0"/>
            </a:endParaRPr>
          </a:p>
        </p:txBody>
      </p:sp>
      <p:sp>
        <p:nvSpPr>
          <p:cNvPr id="323586" name="Rectangle 2"/>
          <p:cNvSpPr>
            <a:spLocks noGrp="1" noRot="1" noChangeAspect="1" noChangeArrowheads="1" noTextEdit="1"/>
          </p:cNvSpPr>
          <p:nvPr>
            <p:ph type="sldImg"/>
          </p:nvPr>
        </p:nvSpPr>
        <p:spPr>
          <a:xfrm>
            <a:off x="2168525" y="706438"/>
            <a:ext cx="2609850" cy="3481387"/>
          </a:xfrm>
          <a:ln/>
        </p:spPr>
      </p:sp>
      <p:sp>
        <p:nvSpPr>
          <p:cNvPr id="323587" name="Rectangle 3"/>
          <p:cNvSpPr>
            <a:spLocks noGrp="1" noChangeArrowheads="1"/>
          </p:cNvSpPr>
          <p:nvPr>
            <p:ph type="body" idx="1"/>
          </p:nvPr>
        </p:nvSpPr>
        <p:spPr>
          <a:noFill/>
          <a:ln/>
        </p:spPr>
        <p:txBody>
          <a:bodyPr/>
          <a:lstStyle/>
          <a:p>
            <a:r>
              <a:rPr lang="en-US" altLang="en-US" smtClean="0"/>
              <a:t>How do we answer each of these questions?  For the first question, the total effect of E on D, the solution is to leave all of the above paths open and analyze the association between E and D.  </a:t>
            </a:r>
          </a:p>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schemeClr val="tx1"/>
                </a:solidFill>
                <a:latin typeface="Times New Roman" pitchFamily="18" charset="0"/>
              </a:rPr>
              <a:pPr algn="r" defTabSz="952500" eaLnBrk="0" hangingPunct="0"/>
              <a:t>67</a:t>
            </a:fld>
            <a:endParaRPr lang="en-US" altLang="en-US" sz="1000" b="0" i="1">
              <a:solidFill>
                <a:schemeClr val="tx1"/>
              </a:solidFill>
              <a:latin typeface="Times New Roman" pitchFamily="18" charset="0"/>
            </a:endParaRPr>
          </a:p>
        </p:txBody>
      </p:sp>
      <p:sp>
        <p:nvSpPr>
          <p:cNvPr id="325634" name="Rectangle 2"/>
          <p:cNvSpPr>
            <a:spLocks noGrp="1" noRot="1" noChangeAspect="1" noChangeArrowheads="1" noTextEdit="1"/>
          </p:cNvSpPr>
          <p:nvPr>
            <p:ph type="sldImg"/>
          </p:nvPr>
        </p:nvSpPr>
        <p:spPr>
          <a:xfrm>
            <a:off x="2168525" y="706438"/>
            <a:ext cx="2609850" cy="3481387"/>
          </a:xfrm>
          <a:ln/>
        </p:spPr>
      </p:sp>
      <p:sp>
        <p:nvSpPr>
          <p:cNvPr id="325635" name="Rectangle 3"/>
          <p:cNvSpPr>
            <a:spLocks noGrp="1" noChangeArrowheads="1"/>
          </p:cNvSpPr>
          <p:nvPr>
            <p:ph type="body" idx="1"/>
          </p:nvPr>
        </p:nvSpPr>
        <p:spPr>
          <a:noFill/>
          <a:ln/>
        </p:spPr>
        <p:txBody>
          <a:bodyPr/>
          <a:lstStyle/>
          <a:p>
            <a:r>
              <a:rPr lang="en-US" altLang="en-US" dirty="0" smtClean="0"/>
              <a:t>  </a:t>
            </a:r>
          </a:p>
          <a:p>
            <a:r>
              <a:rPr lang="en-US" altLang="en-US" dirty="0" smtClean="0"/>
              <a:t>For the second question, the direct effect of E on D, apart from its effect via I1, I2, and I3, we would adjust for I1, I2, and I3.  We adjust for them not because they are confounders but because they are mediating nuisance pathways.  </a:t>
            </a:r>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I (meaning I1, I2, or I3) and D. Also, things get complicated if there is interaction between I and D.  How to handle this depends upon one’s interest in either natural or controlled direct effects.  </a:t>
            </a:r>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schemeClr val="tx1"/>
                </a:solidFill>
                <a:latin typeface="Times New Roman" pitchFamily="18" charset="0"/>
              </a:rPr>
              <a:pPr algn="r" defTabSz="952500" eaLnBrk="0" hangingPunct="0"/>
              <a:t>68</a:t>
            </a:fld>
            <a:endParaRPr lang="en-US" altLang="en-US" sz="1000" b="0" i="1">
              <a:solidFill>
                <a:schemeClr val="tx1"/>
              </a:solidFill>
              <a:latin typeface="Times New Roman" pitchFamily="18" charset="0"/>
            </a:endParaRPr>
          </a:p>
        </p:txBody>
      </p:sp>
      <p:sp>
        <p:nvSpPr>
          <p:cNvPr id="327682" name="Rectangle 2"/>
          <p:cNvSpPr>
            <a:spLocks noGrp="1" noRot="1" noChangeAspect="1" noChangeArrowheads="1" noTextEdit="1"/>
          </p:cNvSpPr>
          <p:nvPr>
            <p:ph type="sldImg"/>
          </p:nvPr>
        </p:nvSpPr>
        <p:spPr>
          <a:xfrm>
            <a:off x="2168525" y="706438"/>
            <a:ext cx="2609850" cy="3481387"/>
          </a:xfrm>
          <a:ln/>
        </p:spPr>
      </p:sp>
      <p:sp>
        <p:nvSpPr>
          <p:cNvPr id="327683" name="Rectangle 3"/>
          <p:cNvSpPr>
            <a:spLocks noGrp="1" noChangeArrowheads="1"/>
          </p:cNvSpPr>
          <p:nvPr>
            <p:ph type="body" idx="1"/>
          </p:nvPr>
        </p:nvSpPr>
        <p:spPr>
          <a:noFill/>
          <a:ln/>
        </p:spPr>
        <p:txBody>
          <a:bodyPr/>
          <a:lstStyle/>
          <a:p>
            <a:r>
              <a:rPr lang="en-US" altLang="en-US" dirty="0" smtClean="0"/>
              <a:t>  </a:t>
            </a:r>
          </a:p>
          <a:p>
            <a:r>
              <a:rPr lang="en-US" altLang="en-US" dirty="0" smtClean="0"/>
              <a:t>Finally, let’s say that the third is question is:  How much of the effect of E on D is mediated by I1?  This is called a mediation analysis.  You would do this by comparing the total effect with the effect when just adjusting for I1 alone.  </a:t>
            </a:r>
          </a:p>
          <a:p>
            <a:endParaRPr lang="en-US" altLang="en-US" dirty="0" smtClean="0"/>
          </a:p>
          <a:p>
            <a:r>
              <a:rPr lang="en-US" altLang="en-US" dirty="0" smtClean="0"/>
              <a:t>Again, this assumes no common causes of I1</a:t>
            </a:r>
            <a:r>
              <a:rPr lang="en-US" altLang="en-US" baseline="0" dirty="0" smtClean="0"/>
              <a:t> and D and no interaction between I1 and E on D.</a:t>
            </a:r>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schemeClr val="tx1"/>
                </a:solidFill>
                <a:latin typeface="Times New Roman" pitchFamily="18" charset="0"/>
              </a:rPr>
              <a:pPr algn="r" defTabSz="952500" eaLnBrk="0" hangingPunct="0"/>
              <a:t>69</a:t>
            </a:fld>
            <a:endParaRPr lang="en-US" altLang="en-US" sz="1000" b="0" i="1">
              <a:solidFill>
                <a:schemeClr val="tx1"/>
              </a:solidFill>
              <a:latin typeface="Times New Roman" pitchFamily="18" charset="0"/>
            </a:endParaRPr>
          </a:p>
        </p:txBody>
      </p:sp>
      <p:sp>
        <p:nvSpPr>
          <p:cNvPr id="329730" name="Rectangle 2"/>
          <p:cNvSpPr>
            <a:spLocks noGrp="1" noRot="1" noChangeAspect="1" noChangeArrowheads="1" noTextEdit="1"/>
          </p:cNvSpPr>
          <p:nvPr>
            <p:ph type="sldImg"/>
          </p:nvPr>
        </p:nvSpPr>
        <p:spPr>
          <a:xfrm>
            <a:off x="2168525" y="706438"/>
            <a:ext cx="2609850" cy="3481387"/>
          </a:xfrm>
          <a:ln/>
        </p:spPr>
      </p:sp>
      <p:sp>
        <p:nvSpPr>
          <p:cNvPr id="329731" name="Rectangle 3"/>
          <p:cNvSpPr>
            <a:spLocks noGrp="1" noChangeArrowheads="1"/>
          </p:cNvSpPr>
          <p:nvPr>
            <p:ph type="body" idx="1"/>
          </p:nvPr>
        </p:nvSpPr>
        <p:spPr>
          <a:noFill/>
          <a:ln/>
        </p:spPr>
        <p:txBody>
          <a:bodyPr/>
          <a:lstStyle/>
          <a:p>
            <a:r>
              <a:rPr lang="en-US" altLang="en-US" dirty="0" smtClean="0"/>
              <a:t>An example.  Let’s say we are interested in whether injection drug use (IDU) causes earlier mortality but we already know it does so via it causing hepatitis B and C virus infections.  Let’s say we are interested in other mechanisms, say via its causing bacterial infections.   In this case, hepatitis B and C virus are not intermediary variables on the pathway of interest, which is this one.  Instead, hepatitis B and C infections are mediating a nuisance causal pathway.  However, just how we wanted to block the paths from common cause, or confounders, we also sometimes to wish to block nuisance pathways.  We can do this by adjusting for the variable.  Doing so blocks this nuisance pathway and allow us to focus on this path depicted with the hashed edge.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without taking into account the presence of other variables, these are known as crude or unadjusted estimates.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we can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OR confounder present and OR confounder absent.  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Next 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Likewise,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might be practicing more healthy lifestyles/behaviors than those who do not, it has often been observed that there is positive confounding caused by these practices.  In other words, an overestimate of the effect of estrogen is seen. Three 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For example, the crude estimate is 4.0 meaning the exposure in question carries a 4 fold risk for disease, 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schemeClr val="tx1"/>
                </a:solidFill>
                <a:latin typeface="Times New Roman" pitchFamily="18" charset="0"/>
              </a:rPr>
              <a:pPr algn="r" defTabSz="952500" eaLnBrk="0" hangingPunct="0"/>
              <a:t>70</a:t>
            </a:fld>
            <a:endParaRPr lang="en-US" altLang="en-US" sz="1000" b="0" i="1">
              <a:solidFill>
                <a:schemeClr val="tx1"/>
              </a:solidFill>
              <a:latin typeface="Times New Roman" pitchFamily="18" charset="0"/>
            </a:endParaRPr>
          </a:p>
        </p:txBody>
      </p:sp>
      <p:sp>
        <p:nvSpPr>
          <p:cNvPr id="331778" name="Rectangle 2"/>
          <p:cNvSpPr>
            <a:spLocks noGrp="1" noRot="1" noChangeAspect="1" noChangeArrowheads="1" noTextEdit="1"/>
          </p:cNvSpPr>
          <p:nvPr>
            <p:ph type="sldImg"/>
          </p:nvPr>
        </p:nvSpPr>
        <p:spPr>
          <a:xfrm>
            <a:off x="2168525" y="706438"/>
            <a:ext cx="2609850" cy="3481387"/>
          </a:xfrm>
          <a:ln/>
        </p:spPr>
      </p:sp>
      <p:sp>
        <p:nvSpPr>
          <p:cNvPr id="331779" name="Rectangle 3"/>
          <p:cNvSpPr>
            <a:spLocks noGrp="1" noChangeArrowheads="1"/>
          </p:cNvSpPr>
          <p:nvPr>
            <p:ph type="body" idx="1"/>
          </p:nvPr>
        </p:nvSpPr>
        <p:spPr>
          <a:noFill/>
          <a:ln/>
        </p:spPr>
        <p:txBody>
          <a:bodyPr/>
          <a:lstStyle/>
          <a:p>
            <a:r>
              <a:rPr lang="en-US" altLang="en-US" smtClean="0"/>
              <a:t>  </a:t>
            </a:r>
          </a:p>
          <a:p>
            <a:r>
              <a:rPr lang="en-US" altLang="en-US" smtClean="0"/>
              <a:t>What if this was our DAG?  Our research question is that we are interested in estimating the causal effect of E on D, as mediated by I.  What if we adjusted for I?  Adjustment for intermediaries on the causal path of interest will abolish the causal association.  </a:t>
            </a:r>
          </a:p>
          <a:p>
            <a:endParaRPr lang="en-US" altLang="en-US" smtClean="0"/>
          </a:p>
          <a:p>
            <a:r>
              <a:rPr lang="en-US" altLang="en-US" smtClean="0"/>
              <a:t>This 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72</a:t>
            </a:fld>
            <a:endParaRPr lang="en-US" altLang="en-US" smtClean="0"/>
          </a:p>
        </p:txBody>
      </p:sp>
      <p:sp>
        <p:nvSpPr>
          <p:cNvPr id="343042" name="Rectangle 2"/>
          <p:cNvSpPr>
            <a:spLocks noGrp="1" noRot="1" noChangeAspect="1" noChangeArrowheads="1" noTextEdit="1"/>
          </p:cNvSpPr>
          <p:nvPr>
            <p:ph type="sldImg"/>
          </p:nvPr>
        </p:nvSpPr>
        <p:spPr>
          <a:xfrm>
            <a:off x="2168525" y="706438"/>
            <a:ext cx="2609850"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implication is that when designing a study DAGs 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to measure.</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For</a:t>
            </a:r>
            <a:r>
              <a:rPr lang="en-US" altLang="en-US" baseline="0" dirty="0" smtClean="0">
                <a:solidFill>
                  <a:srgbClr val="000000"/>
                </a:solidFill>
                <a:latin typeface="Arial" charset="0"/>
              </a:rPr>
              <a:t> more complex DAGs, computer software, called dagitty.net </a:t>
            </a:r>
            <a:r>
              <a:rPr lang="en-US" altLang="en-US" baseline="0" smtClean="0">
                <a:solidFill>
                  <a:srgbClr val="000000"/>
                </a:solidFill>
                <a:latin typeface="Arial" charset="0"/>
              </a:rPr>
              <a:t>can help.  </a:t>
            </a:r>
            <a:r>
              <a:rPr lang="en-US" altLang="en-US" smtClean="0">
                <a:solidFill>
                  <a:srgbClr val="000000"/>
                </a:solidFill>
                <a:latin typeface="Arial" charset="0"/>
              </a:rPr>
              <a:t>With </a:t>
            </a:r>
            <a:r>
              <a:rPr lang="en-US" altLang="en-US" dirty="0" smtClean="0">
                <a:solidFill>
                  <a:srgbClr val="000000"/>
                </a:solidFill>
                <a:latin typeface="Arial" charset="0"/>
              </a:rPr>
              <a:t>the DAG in hand, the rest easily follows.  With the DAG in hand, plan to measure a sufficient number of factors that will enable to block all backdoor paths.  This is sometimes called the minimally sufficient adjustment set or MSAS.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causal paths.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2168525" y="706438"/>
            <a:ext cx="2609850" cy="3481387"/>
          </a:xfrm>
          <a:ln/>
        </p:spPr>
      </p:sp>
      <p:sp>
        <p:nvSpPr>
          <p:cNvPr id="345090" name="Rectangle 3"/>
          <p:cNvSpPr>
            <a:spLocks noGrp="1" noChangeArrowheads="1"/>
          </p:cNvSpPr>
          <p:nvPr>
            <p:ph type="body" idx="1"/>
          </p:nvPr>
        </p:nvSpPr>
        <p:spPr>
          <a:noFill/>
          <a:ln/>
        </p:spPr>
        <p:txBody>
          <a:bodyPr/>
          <a:lstStyle/>
          <a:p>
            <a:r>
              <a:rPr lang="en-US" altLang="en-US" smtClean="0"/>
              <a:t>Here is our summary for today.</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75</a:t>
            </a:fld>
            <a:endParaRPr lang="en-US" altLang="en-US" sz="1000" b="0" i="1">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76</a:t>
            </a:fld>
            <a:endParaRPr lang="en-US" altLang="en-US" sz="1000" b="0" i="1">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Let’s say we are studying whether there is a causal relationship between multivitamin use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don’t know them all or you don’t have access to the women</a:t>
            </a:r>
            <a:r>
              <a:rPr lang="en-US" altLang="en-US" baseline="0" dirty="0" smtClean="0"/>
              <a:t> who provided the data (e.g., this is simply existing data from a clinic)</a:t>
            </a:r>
            <a:r>
              <a:rPr lang="en-US" altLang="en-US" dirty="0" smtClean="0"/>
              <a:t>.  That is ok, because measuring and controlling for history of birth defects (for example, via stratification) can block this non-causal backdoor path and </a:t>
            </a:r>
            <a:r>
              <a:rPr lang="en-US" altLang="en-US" dirty="0" err="1" smtClean="0"/>
              <a:t>unconfound</a:t>
            </a:r>
            <a:r>
              <a:rPr lang="en-US" altLang="en-US" dirty="0" smtClean="0"/>
              <a:t> the relationship.  </a:t>
            </a:r>
          </a:p>
          <a:p>
            <a:endParaRPr lang="en-US" altLang="en-US" dirty="0" smtClean="0"/>
          </a:p>
          <a:p>
            <a:r>
              <a:rPr lang="en-US" altLang="en-US" dirty="0" smtClean="0"/>
              <a:t>So, the key to getting rid of confounding is to block these non-causal paths that start with common causes.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77</a:t>
            </a:fld>
            <a:endParaRPr lang="en-US" altLang="en-US" smtClean="0"/>
          </a:p>
        </p:txBody>
      </p:sp>
      <p:sp>
        <p:nvSpPr>
          <p:cNvPr id="350210" name="Rectangle 2"/>
          <p:cNvSpPr>
            <a:spLocks noGrp="1" noRot="1" noChangeAspect="1" noChangeArrowheads="1" noTextEdit="1"/>
          </p:cNvSpPr>
          <p:nvPr>
            <p:ph type="sldImg"/>
          </p:nvPr>
        </p:nvSpPr>
        <p:spPr>
          <a:xfrm>
            <a:off x="2168525" y="706438"/>
            <a:ext cx="2609850" cy="3481387"/>
          </a:xfrm>
          <a:ln/>
        </p:spPr>
      </p:sp>
      <p:sp>
        <p:nvSpPr>
          <p:cNvPr id="350211" name="Rectangle 3"/>
          <p:cNvSpPr>
            <a:spLocks noGrp="1" noChangeArrowheads="1"/>
          </p:cNvSpPr>
          <p:nvPr>
            <p:ph type="body" idx="1"/>
          </p:nvPr>
        </p:nvSpPr>
        <p:spPr>
          <a:noFill/>
          <a:ln/>
        </p:spPr>
        <p:txBody>
          <a:bodyPr/>
          <a:lstStyle/>
          <a:p>
            <a:r>
              <a:rPr lang="en-US" altLang="en-US" smtClean="0"/>
              <a:t>DAGs are useful to point out some special issues when estimating direct effects.  To estimate a direct effect means that we estimating the effect of one pathway apart from one or more other presumably less interesting pathways.  </a:t>
            </a:r>
          </a:p>
          <a:p>
            <a:endParaRPr lang="en-US" altLang="en-US" smtClean="0"/>
          </a:p>
          <a:p>
            <a:r>
              <a:rPr lang="en-US" altLang="en-US" smtClean="0"/>
              <a:t>Here is an example. Let’s say that the research question is asking: does aspirin prevent coronary heart disease other than through is effect on platelet aggregation.  In other words, what is the direct effect of aspirin on CHD apart from its effect on platelet aggregation. Let us say we assume there is no common cause of platelet aggregation and CHD.  If this is the case, we would want to adjust for platelet aggregation to get rid of that nuisance pathway.  But, what if we assumed there was a common cause, say a genetic component that caused both platelet aggregation and CHD, and we could not measure it.  Then, it would not be appropriate to adjust for platelet aggregation because it would be viewed as a collider.  Alternatively, it would also be wrong if we left it unadjusted because then the path through platelet aggregation is still open.  Adjusting or not adjusting is incorrect.  To resolve this, you will need some special analytic methods – beyond simple stratification or conditioning – to identify the causal relationship.   One such special technique is known as inverse weighting.  </a:t>
            </a:r>
          </a:p>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78</a:t>
            </a:fld>
            <a:endParaRPr lang="en-US" altLang="en-US"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descendant of a collider is adjusted for.  If you have trouble understanding, the DAG can be visualized as seen in the lower panel which now simply looks like the usual case of conditioning upon a collider. </a:t>
            </a:r>
            <a:endParaRPr lang="en-US" alt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79</a:t>
            </a:fld>
            <a:endParaRPr lang="en-US" altLang="en-US" sz="1000" b="0" i="1">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2168525" y="706438"/>
            <a:ext cx="2609850" cy="3481387"/>
          </a:xfrm>
          <a:ln/>
        </p:spPr>
      </p:sp>
      <p:sp>
        <p:nvSpPr>
          <p:cNvPr id="352259" name="Rectangle 3"/>
          <p:cNvSpPr>
            <a:spLocks noGrp="1" noChangeArrowheads="1"/>
          </p:cNvSpPr>
          <p:nvPr>
            <p:ph type="body" idx="1"/>
          </p:nvPr>
        </p:nvSpPr>
        <p:spPr>
          <a:noFill/>
          <a:ln/>
        </p:spPr>
        <p:txBody>
          <a:bodyPr/>
          <a:lstStyle/>
          <a:p>
            <a:r>
              <a:rPr lang="en-US" altLang="en-US"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smtClean="0">
              <a:solidFill>
                <a:srgbClr val="000000"/>
              </a:solidFill>
              <a:latin typeface="Arial" charset="0"/>
            </a:endParaRPr>
          </a:p>
          <a:p>
            <a:r>
              <a:rPr lang="en-US" altLang="en-US" smtClean="0">
                <a:solidFill>
                  <a:srgbClr val="000000"/>
                </a:solidFill>
                <a:latin typeface="Arial" charset="0"/>
              </a:rPr>
              <a:t>When thinking about this question, we also know that CD4 count, or T cell count, is associated with disease progression in HIV disease, in other words, it is a potent predictor of time-to-AIDS.   That said, how should CD4 count be handled </a:t>
            </a:r>
            <a:r>
              <a:rPr lang="en-US" altLang="en-US" smtClean="0">
                <a:latin typeface="Arial" charset="0"/>
              </a:rPr>
              <a:t>in assessing the association between CCR5 defect status and progression in HIV disease to AIDS?</a:t>
            </a:r>
            <a:r>
              <a:rPr lang="en-US" altLang="en-US" smtClean="0"/>
              <a:t>  Should we be considering it as a mediator of our central pathway under study, in which case we certainly would not want to adjust for it?</a:t>
            </a:r>
          </a:p>
          <a:p>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80</a:t>
            </a:fld>
            <a:endParaRPr lang="en-US" altLang="en-US" sz="1000" b="0" i="1">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2168525" y="706438"/>
            <a:ext cx="2609850" cy="3481387"/>
          </a:xfrm>
          <a:ln/>
        </p:spPr>
      </p:sp>
      <p:sp>
        <p:nvSpPr>
          <p:cNvPr id="354307" name="Rectangle 3"/>
          <p:cNvSpPr>
            <a:spLocks noGrp="1" noChangeArrowheads="1"/>
          </p:cNvSpPr>
          <p:nvPr>
            <p:ph type="body" idx="1"/>
          </p:nvPr>
        </p:nvSpPr>
        <p:spPr>
          <a:noFill/>
          <a:ln/>
        </p:spPr>
        <p:txBody>
          <a:bodyPr/>
          <a:lstStyle/>
          <a:p>
            <a:r>
              <a:rPr lang="en-US" altLang="en-US" smtClean="0"/>
              <a:t>Or, would we consider it on a nuisance causal pathway and therefore adjust for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smtClean="0"/>
          </a:p>
        </p:txBody>
      </p:sp>
      <p:sp>
        <p:nvSpPr>
          <p:cNvPr id="38914" name="Rectangle 2"/>
          <p:cNvSpPr>
            <a:spLocks noGrp="1" noRot="1" noChangeAspect="1" noChangeArrowheads="1" noTextEdit="1"/>
          </p:cNvSpPr>
          <p:nvPr>
            <p:ph type="sldImg"/>
          </p:nvPr>
        </p:nvSpPr>
        <p:spPr>
          <a:xfrm>
            <a:off x="2168525" y="706438"/>
            <a:ext cx="2609850" cy="3481387"/>
          </a:xfrm>
          <a:ln/>
        </p:spPr>
      </p:sp>
      <p:sp>
        <p:nvSpPr>
          <p:cNvPr id="38915" name="Rectangle 3"/>
          <p:cNvSpPr>
            <a:spLocks noGrp="1" noChangeArrowheads="1"/>
          </p:cNvSpPr>
          <p:nvPr>
            <p:ph type="body" idx="1"/>
          </p:nvPr>
        </p:nvSpPr>
        <p:spPr>
          <a:noFill/>
          <a:ln/>
        </p:spPr>
        <p:txBody>
          <a:bodyPr/>
          <a:lstStyle/>
          <a:p>
            <a:r>
              <a:rPr lang="en-US" altLang="en-US" dirty="0" smtClean="0"/>
              <a:t>Let’s look at another example.  Here is a picture of my daughter, Sonia, with her Winnie the Pooh nightlight several years</a:t>
            </a:r>
            <a:r>
              <a:rPr lang="en-US" altLang="en-US" baseline="0" dirty="0" smtClean="0"/>
              <a:t> ago</a:t>
            </a:r>
            <a:r>
              <a:rPr lang="en-US" altLang="en-US" dirty="0" smtClean="0"/>
              <a:t>.  We found having this nightlight was very helpful to us when it came to navigating around her room at night when she was sleeping and also soothing her fear of the dark.</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81</a:t>
            </a:fld>
            <a:endParaRPr lang="en-US" altLang="en-US" sz="1000" b="0" i="1">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2168525" y="706438"/>
            <a:ext cx="2609850" cy="3481387"/>
          </a:xfrm>
          <a:ln/>
        </p:spPr>
      </p:sp>
      <p:sp>
        <p:nvSpPr>
          <p:cNvPr id="357379" name="Rectangle 3075"/>
          <p:cNvSpPr>
            <a:spLocks noGrp="1" noChangeArrowheads="1"/>
          </p:cNvSpPr>
          <p:nvPr>
            <p:ph type="body" idx="1"/>
          </p:nvPr>
        </p:nvSpPr>
        <p:spPr>
          <a:noFill/>
          <a:ln/>
        </p:spPr>
        <p:txBody>
          <a:bodyPr/>
          <a:lstStyle/>
          <a:p>
            <a:r>
              <a:rPr lang="en-US" altLang="en-US" smtClean="0"/>
              <a:t>The answer as to whether to adjust/stratify for CD4 count forces us to specify the research question.</a:t>
            </a:r>
          </a:p>
          <a:p>
            <a:r>
              <a:rPr lang="en-US" altLang="en-US" smtClean="0"/>
              <a:t>In the top panel, or research question 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smtClean="0"/>
          </a:p>
          <a:p>
            <a:r>
              <a:rPr lang="en-US" altLang="en-US"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smtClean="0"/>
          </a:p>
          <a:p>
            <a:endParaRPr lang="en-US" altLang="en-US" smtClean="0"/>
          </a:p>
          <a:p>
            <a:endParaRPr lang="en-US"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82</a:t>
            </a:fld>
            <a:endParaRPr lang="en-US" altLang="en-US" sz="1000" b="0" i="1">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2168525" y="706438"/>
            <a:ext cx="2609850" cy="3481387"/>
          </a:xfrm>
          <a:ln/>
        </p:spPr>
      </p:sp>
      <p:sp>
        <p:nvSpPr>
          <p:cNvPr id="359427" name="Rectangle 3"/>
          <p:cNvSpPr>
            <a:spLocks noGrp="1" noChangeArrowheads="1"/>
          </p:cNvSpPr>
          <p:nvPr>
            <p:ph type="body" idx="1"/>
          </p:nvPr>
        </p:nvSpPr>
        <p:spPr>
          <a:noFill/>
          <a:ln/>
        </p:spPr>
        <p:txBody>
          <a:bodyPr/>
          <a:lstStyle/>
          <a:p>
            <a:r>
              <a:rPr lang="en-US" altLang="en-US" smtClean="0"/>
              <a:t>A study looking at this was performed.</a:t>
            </a:r>
          </a:p>
          <a:p>
            <a:endParaRPr lang="en-US" altLang="en-US" smtClean="0"/>
          </a:p>
          <a:p>
            <a:r>
              <a:rPr lang="en-US" altLang="en-US"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there was no strong evidence of an effect, rate ratio of 0.93. </a:t>
            </a:r>
          </a:p>
          <a:p>
            <a:endParaRPr lang="en-US" altLang="en-US" smtClean="0"/>
          </a:p>
          <a:p>
            <a:r>
              <a:rPr lang="en-US" altLang="en-US" smtClean="0"/>
              <a:t>This tells us that virtually all of the effect of CCR5 is mediated through its effect on CD4 count.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83</a:t>
            </a:fld>
            <a:endParaRPr lang="en-US" altLang="en-US" smtClean="0"/>
          </a:p>
        </p:txBody>
      </p:sp>
      <p:sp>
        <p:nvSpPr>
          <p:cNvPr id="335874" name="Rectangle 2"/>
          <p:cNvSpPr>
            <a:spLocks noGrp="1" noRot="1" noChangeAspect="1" noChangeArrowheads="1" noTextEdit="1"/>
          </p:cNvSpPr>
          <p:nvPr>
            <p:ph type="sldImg"/>
          </p:nvPr>
        </p:nvSpPr>
        <p:spPr>
          <a:xfrm>
            <a:off x="2168525" y="706438"/>
            <a:ext cx="2609850" cy="3481387"/>
          </a:xfrm>
          <a:ln/>
        </p:spPr>
      </p:sp>
      <p:sp>
        <p:nvSpPr>
          <p:cNvPr id="335875" name="Rectangle 3"/>
          <p:cNvSpPr>
            <a:spLocks noGrp="1" noChangeArrowheads="1"/>
          </p:cNvSpPr>
          <p:nvPr>
            <p:ph type="body" idx="1"/>
          </p:nvPr>
        </p:nvSpPr>
        <p:spPr>
          <a:noFill/>
          <a:ln/>
        </p:spPr>
        <p:txBody>
          <a:bodyPr/>
          <a:lstStyle/>
          <a:p>
            <a:r>
              <a:rPr lang="en-US" altLang="en-US" dirty="0" smtClean="0"/>
              <a:t>Let’s summarize using DAGs 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 confounder;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84</a:t>
            </a:fld>
            <a:endParaRPr lang="en-US" altLang="en-US" sz="1000" b="0" i="1">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2168525" y="706438"/>
            <a:ext cx="2609850" cy="3481387"/>
          </a:xfrm>
          <a:ln/>
        </p:spPr>
      </p:sp>
      <p:sp>
        <p:nvSpPr>
          <p:cNvPr id="338947" name="Rectangle 3"/>
          <p:cNvSpPr>
            <a:spLocks noGrp="1" noChangeArrowheads="1"/>
          </p:cNvSpPr>
          <p:nvPr>
            <p:ph type="body" idx="1"/>
          </p:nvPr>
        </p:nvSpPr>
        <p:spPr>
          <a:noFill/>
          <a:ln/>
        </p:spPr>
        <p:txBody>
          <a:bodyPr/>
          <a:lstStyle/>
          <a:p>
            <a:r>
              <a:rPr lang="en-US" altLang="en-US" smtClean="0"/>
              <a:t>Let’s summarize with DAGs the two reasons we would want to adjust for a variable.  The first is to close a backdoor path generated by a non-collider which is a “common cause, i.e. a confounder.  </a:t>
            </a:r>
          </a:p>
          <a:p>
            <a:endParaRPr lang="en-US" altLang="en-US" smtClean="0"/>
          </a:p>
          <a:p>
            <a:r>
              <a:rPr lang="en-US" altLang="en-US" smtClean="0"/>
              <a:t>The second is to close a direct path which is a nuisance/extraneous to the research question at hand.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85</a:t>
            </a:fld>
            <a:endParaRPr lang="en-US" altLang="en-US" smtClean="0"/>
          </a:p>
        </p:txBody>
      </p:sp>
      <p:sp>
        <p:nvSpPr>
          <p:cNvPr id="340994" name="Rectangle 2"/>
          <p:cNvSpPr>
            <a:spLocks noGrp="1" noRot="1" noChangeAspect="1" noChangeArrowheads="1" noTextEdit="1"/>
          </p:cNvSpPr>
          <p:nvPr>
            <p:ph type="sldImg"/>
          </p:nvPr>
        </p:nvSpPr>
        <p:spPr>
          <a:xfrm>
            <a:off x="2168525" y="706438"/>
            <a:ext cx="2609850"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that is to enhance statistical precision.  We won’t discuss the mathematical mechanism by which this occurs other than to say that you sometimes gain statistical precision if X is a strong determinant of D.  This only pertains in certain adjustment techniques, such as certain regression models.  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86</a:t>
            </a:fld>
            <a:endParaRPr lang="en-US" altLang="en-US" smtClean="0"/>
          </a:p>
        </p:txBody>
      </p:sp>
      <p:sp>
        <p:nvSpPr>
          <p:cNvPr id="362498" name="Rectangle 2"/>
          <p:cNvSpPr>
            <a:spLocks noGrp="1" noRot="1" noChangeAspect="1" noChangeArrowheads="1" noTextEdit="1"/>
          </p:cNvSpPr>
          <p:nvPr>
            <p:ph type="sldImg"/>
          </p:nvPr>
        </p:nvSpPr>
        <p:spPr>
          <a:xfrm>
            <a:off x="2168525" y="706438"/>
            <a:ext cx="2609850" cy="3481387"/>
          </a:xfrm>
          <a:ln/>
        </p:spPr>
      </p:sp>
      <p:sp>
        <p:nvSpPr>
          <p:cNvPr id="362499" name="Rectangle 3"/>
          <p:cNvSpPr>
            <a:spLocks noGrp="1" noChangeArrowheads="1"/>
          </p:cNvSpPr>
          <p:nvPr>
            <p:ph type="body" idx="1"/>
          </p:nvPr>
        </p:nvSpPr>
        <p:spPr>
          <a:noFill/>
          <a:ln/>
        </p:spPr>
        <p:txBody>
          <a:bodyPr/>
          <a:lstStyle/>
          <a:p>
            <a:r>
              <a:rPr lang="en-US" altLang="en-US" smtClean="0"/>
              <a:t>The time to be thinking about epidemiology is during the design of the study.  You don’t want to be doing what was implied in this article… where it was stated in Marin that 1000’s of volunteer went door to door with a survey and then hope to collect enough money to hire an epidemiologist.  The time to get the epidemiologist or clinical researcher, like you folks, is before the data is collected, not afterwards.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smtClean="0"/>
          </a:p>
        </p:txBody>
      </p:sp>
      <p:sp>
        <p:nvSpPr>
          <p:cNvPr id="41986" name="Rectangle 2"/>
          <p:cNvSpPr>
            <a:spLocks noGrp="1" noRot="1" noChangeAspect="1" noChangeArrowheads="1" noTextEdit="1"/>
          </p:cNvSpPr>
          <p:nvPr>
            <p:ph type="sldImg"/>
          </p:nvPr>
        </p:nvSpPr>
        <p:spPr>
          <a:xfrm>
            <a:off x="2168525" y="706438"/>
            <a:ext cx="2609850"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chemeClr val="tx1"/>
                </a:solidFill>
                <a:latin typeface="Times New Roman" pitchFamily="18" charset="0"/>
              </a:defRPr>
            </a:lvl1pPr>
          </a:lstStyle>
          <a:p>
            <a:pPr>
              <a:defRPr/>
            </a:pPr>
            <a:endParaRPr lang="en-US"/>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8.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19.wmf"/><Relationship Id="rId4" Type="http://schemas.openxmlformats.org/officeDocument/2006/relationships/oleObject" Target="../embeddings/oleObject19.bin"/><Relationship Id="rId9" Type="http://schemas.openxmlformats.org/officeDocument/2006/relationships/image" Target="../media/image21.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48.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2.emf"/><Relationship Id="rId4" Type="http://schemas.openxmlformats.org/officeDocument/2006/relationships/oleObject" Target="../embeddings/oleObject22.bin"/><Relationship Id="rId9" Type="http://schemas.openxmlformats.org/officeDocument/2006/relationships/image" Target="../media/image24.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hyperlink" Target="mailto:rratto@sfgate.com"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80.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6.bin"/><Relationship Id="rId5" Type="http://schemas.openxmlformats.org/officeDocument/2006/relationships/image" Target="../media/image25.emf"/><Relationship Id="rId4" Type="http://schemas.openxmlformats.org/officeDocument/2006/relationships/oleObject" Target="../embeddings/oleObject25.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image" Target="../media/image10.wmf"/><Relationship Id="rId4"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w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1072" name="Object 48"/>
          <p:cNvGraphicFramePr>
            <a:graphicFrameLocks/>
          </p:cNvGraphicFramePr>
          <p:nvPr/>
        </p:nvGraphicFramePr>
        <p:xfrm>
          <a:off x="655638" y="2119313"/>
          <a:ext cx="5211762" cy="1385887"/>
        </p:xfrm>
        <a:graphic>
          <a:graphicData uri="http://schemas.openxmlformats.org/presentationml/2006/ole">
            <mc:AlternateContent xmlns:mc="http://schemas.openxmlformats.org/markup-compatibility/2006">
              <mc:Choice xmlns:v="urn:schemas-microsoft-com:vml" Requires="v">
                <p:oleObj spid="_x0000_s1108"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3"/>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nvGraphicFramePr>
        <p:xfrm>
          <a:off x="2209800" y="3124200"/>
          <a:ext cx="4191000" cy="1616075"/>
        </p:xfrm>
        <a:graphic>
          <a:graphicData uri="http://schemas.openxmlformats.org/presentationml/2006/ole">
            <mc:AlternateContent xmlns:mc="http://schemas.openxmlformats.org/markup-compatibility/2006">
              <mc:Choice xmlns:v="urn:schemas-microsoft-com:vml" Requires="v">
                <p:oleObj spid="_x0000_s1109"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12"/>
          <p:cNvSpPr>
            <a:spLocks noChangeArrowheads="1"/>
          </p:cNvSpPr>
          <p:nvPr/>
        </p:nvSpPr>
        <p:spPr bwMode="auto">
          <a:xfrm>
            <a:off x="228600" y="5181600"/>
            <a:ext cx="6400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pic>
        <p:nvPicPr>
          <p:cNvPr id="1076" name="Picture 13"/>
          <p:cNvPicPr>
            <a:picLocks noChangeAspect="1" noChangeArrowheads="1"/>
          </p:cNvPicPr>
          <p:nvPr/>
        </p:nvPicPr>
        <p:blipFill>
          <a:blip r:embed="rId8"/>
          <a:srcRect l="4468" r="6174" b="26869"/>
          <a:stretch>
            <a:fillRect/>
          </a:stretch>
        </p:blipFill>
        <p:spPr bwMode="auto">
          <a:xfrm>
            <a:off x="1981200" y="228600"/>
            <a:ext cx="4572000" cy="838200"/>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152400" y="304800"/>
            <a:ext cx="1752600" cy="685800"/>
          </a:xfrm>
          <a:prstGeom prst="rect">
            <a:avLst/>
          </a:prstGeom>
          <a:noFill/>
          <a:ln w="9525">
            <a:noFill/>
            <a:miter lim="800000"/>
            <a:headEnd/>
            <a:tailEnd/>
          </a:ln>
        </p:spPr>
      </p:pic>
      <p:sp>
        <p:nvSpPr>
          <p:cNvPr id="1296399" name="Text Box 15"/>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296400" name="Text Box 16"/>
          <p:cNvSpPr txBox="1">
            <a:spLocks noChangeArrowheads="1"/>
          </p:cNvSpPr>
          <p:nvPr/>
        </p:nvSpPr>
        <p:spPr bwMode="auto">
          <a:xfrm>
            <a:off x="1447800" y="166688"/>
            <a:ext cx="2819400" cy="3667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304800" y="1295400"/>
            <a:ext cx="6553200" cy="914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b="0">
                <a:solidFill>
                  <a:schemeClr val="tx1"/>
                </a:solidFill>
              </a:rPr>
              <a:t>Does the use of nightlights in children cause them to have myopia (nearsightedness)?</a:t>
            </a: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081" name="Rectangle 18"/>
          <p:cNvSpPr>
            <a:spLocks noChangeArrowheads="1"/>
          </p:cNvSpPr>
          <p:nvPr/>
        </p:nvSpPr>
        <p:spPr bwMode="auto">
          <a:xfrm>
            <a:off x="152400" y="37338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1800" b="0">
                <a:solidFill>
                  <a:schemeClr val="tx1"/>
                </a:solidFill>
              </a:rPr>
              <a:t>Prevalence ratio =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1082" name="Group 20"/>
          <p:cNvGrpSpPr>
            <a:grpSpLocks/>
          </p:cNvGrpSpPr>
          <p:nvPr/>
        </p:nvGrpSpPr>
        <p:grpSpPr bwMode="auto">
          <a:xfrm>
            <a:off x="-712788" y="7480300"/>
            <a:ext cx="5807076" cy="628650"/>
            <a:chOff x="-449" y="4712"/>
            <a:chExt cx="3658" cy="396"/>
          </a:xfrm>
        </p:grpSpPr>
        <p:sp>
          <p:nvSpPr>
            <p:cNvPr id="108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108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108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4768373" y="5638800"/>
            <a:ext cx="1861027" cy="2828470"/>
          </a:xfrm>
          <a:prstGeom prst="rect">
            <a:avLst/>
          </a:prstGeom>
          <a:noFill/>
          <a:ln w="9525">
            <a:noFill/>
            <a:miter lim="800000"/>
            <a:headEnd/>
            <a:tailEnd/>
          </a:ln>
        </p:spPr>
      </p:pic>
      <p:sp>
        <p:nvSpPr>
          <p:cNvPr id="17" name="Rectangle 2"/>
          <p:cNvSpPr txBox="1">
            <a:spLocks noChangeArrowheads="1"/>
          </p:cNvSpPr>
          <p:nvPr/>
        </p:nvSpPr>
        <p:spPr>
          <a:xfrm>
            <a:off x="2971800" y="8458200"/>
            <a:ext cx="4648200"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smtClean="0"/>
              <a:t>Please pick up an i</a:t>
            </a:r>
            <a:r>
              <a:rPr lang="en-US" altLang="en-US" sz="1800" kern="0" dirty="0" smtClean="0">
                <a:solidFill>
                  <a:srgbClr val="FF3300"/>
                </a:solidFill>
              </a:rPr>
              <a:t>&gt;</a:t>
            </a:r>
            <a:r>
              <a:rPr lang="en-US" altLang="en-US" sz="1800" kern="0" dirty="0" smtClean="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endParaRPr lang="en-US" altLang="en-US" smtClean="0"/>
          </a:p>
        </p:txBody>
      </p:sp>
      <p:sp>
        <p:nvSpPr>
          <p:cNvPr id="43010" name="Rectangle 3"/>
          <p:cNvSpPr>
            <a:spLocks noGrp="1" noChangeArrowheads="1"/>
          </p:cNvSpPr>
          <p:nvPr>
            <p:ph type="body" idx="1"/>
          </p:nvPr>
        </p:nvSpPr>
        <p:spPr/>
        <p:txBody>
          <a:bodyPr/>
          <a:lstStyle/>
          <a:p>
            <a:r>
              <a:rPr lang="en-US" altLang="en-US" smtClean="0"/>
              <a:t>Insert picture with nightlight off</a:t>
            </a:r>
          </a:p>
        </p:txBody>
      </p:sp>
      <p:pic>
        <p:nvPicPr>
          <p:cNvPr id="43011" name="Picture 4" descr="DSC00013"/>
          <p:cNvPicPr>
            <a:picLocks noChangeAspect="1" noChangeArrowheads="1"/>
          </p:cNvPicPr>
          <p:nvPr/>
        </p:nvPicPr>
        <p:blipFill>
          <a:blip r:embed="rId3">
            <a:lum bright="22000"/>
          </a:blip>
          <a:srcRect l="14999" t="16667" r="14166" b="13333"/>
          <a:stretch>
            <a:fillRect/>
          </a:stretch>
        </p:blipFill>
        <p:spPr bwMode="auto">
          <a:xfrm>
            <a:off x="0" y="1524000"/>
            <a:ext cx="6858000" cy="5257800"/>
          </a:xfrm>
          <a:prstGeom prst="rect">
            <a:avLst/>
          </a:prstGeom>
          <a:noFill/>
          <a:ln w="9525">
            <a:noFill/>
            <a:miter lim="800000"/>
            <a:headEnd/>
            <a:tailEnd/>
          </a:ln>
        </p:spPr>
      </p:pic>
      <p:sp>
        <p:nvSpPr>
          <p:cNvPr id="944133" name="Text Box 5"/>
          <p:cNvSpPr txBox="1">
            <a:spLocks noChangeArrowheads="1"/>
          </p:cNvSpPr>
          <p:nvPr/>
        </p:nvSpPr>
        <p:spPr bwMode="auto">
          <a:xfrm>
            <a:off x="304800" y="7239000"/>
            <a:ext cx="6096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Lights are off 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8235" name="Object 43"/>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257"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44"/>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258"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8" name="Rectangle 8"/>
          <p:cNvSpPr>
            <a:spLocks noChangeArrowheads="1"/>
          </p:cNvSpPr>
          <p:nvPr/>
        </p:nvSpPr>
        <p:spPr bwMode="auto">
          <a:xfrm>
            <a:off x="381000" y="4267200"/>
            <a:ext cx="63246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8241" name="Rectangle 14"/>
          <p:cNvSpPr>
            <a:spLocks noChangeArrowheads="1"/>
          </p:cNvSpPr>
          <p:nvPr/>
        </p:nvSpPr>
        <p:spPr bwMode="auto">
          <a:xfrm>
            <a:off x="152400" y="22860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8242" name="Group 13"/>
          <p:cNvGrpSpPr>
            <a:grpSpLocks/>
          </p:cNvGrpSpPr>
          <p:nvPr/>
        </p:nvGrpSpPr>
        <p:grpSpPr bwMode="auto">
          <a:xfrm>
            <a:off x="-712788" y="7480300"/>
            <a:ext cx="5807076" cy="628650"/>
            <a:chOff x="-449" y="4712"/>
            <a:chExt cx="3658" cy="396"/>
          </a:xfrm>
        </p:grpSpPr>
        <p:sp>
          <p:nvSpPr>
            <p:cNvPr id="824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824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824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9"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a:solidFill>
                <a:schemeClr val="tx1"/>
              </a:solidFill>
              <a:latin typeface="Times New Roman" pitchFamily="18" charset="0"/>
            </a:endParaRPr>
          </a:p>
        </p:txBody>
      </p:sp>
      <p:graphicFrame>
        <p:nvGraphicFramePr>
          <p:cNvPr id="204837" name="Object 37"/>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4859" name="Document" r:id="rId4" imgW="5625084" imgH="1766316" progId="Word.Document.8">
                  <p:embed/>
                </p:oleObj>
              </mc:Choice>
              <mc:Fallback>
                <p:oleObj name="Document" r:id="rId4" imgW="5625084" imgH="1766316" progId="Word.Document.8">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8" name="Object 38"/>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4860" name="Equation" r:id="rId6" imgW="1955800" imgH="762000" progId="Equation.3">
                  <p:embed/>
                </p:oleObj>
              </mc:Choice>
              <mc:Fallback>
                <p:oleObj name="Equation" r:id="rId6" imgW="1955800" imgH="7620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0" name="Rectangle 8"/>
          <p:cNvSpPr>
            <a:spLocks noChangeArrowheads="1"/>
          </p:cNvSpPr>
          <p:nvPr/>
        </p:nvSpPr>
        <p:spPr bwMode="auto">
          <a:xfrm>
            <a:off x="381000" y="4267200"/>
            <a:ext cx="6019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Should you get rid of the nightlight in your child’s room?</a:t>
            </a:r>
            <a:r>
              <a:rPr lang="en-US" altLang="en-US" sz="200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204843" name="Rectangle 14"/>
          <p:cNvSpPr>
            <a:spLocks noChangeArrowheads="1"/>
          </p:cNvSpPr>
          <p:nvPr/>
        </p:nvSpPr>
        <p:spPr bwMode="auto">
          <a:xfrm>
            <a:off x="152400" y="23622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a:solidFill>
                  <a:schemeClr val="tx1"/>
                </a:solidFill>
              </a:rPr>
              <a:t>Prevalence ratio =</a:t>
            </a:r>
            <a:r>
              <a:rPr lang="en-US" altLang="en-US" sz="1800" b="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04844" name="Group 9"/>
          <p:cNvGrpSpPr>
            <a:grpSpLocks/>
          </p:cNvGrpSpPr>
          <p:nvPr/>
        </p:nvGrpSpPr>
        <p:grpSpPr bwMode="auto">
          <a:xfrm>
            <a:off x="-712788" y="7478713"/>
            <a:ext cx="5807076" cy="630237"/>
            <a:chOff x="-449" y="4711"/>
            <a:chExt cx="3658" cy="397"/>
          </a:xfrm>
        </p:grpSpPr>
        <p:sp>
          <p:nvSpPr>
            <p:cNvPr id="204845"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get rid of nightlight - A</a:t>
              </a:r>
            </a:p>
          </p:txBody>
        </p:sp>
        <p:sp>
          <p:nvSpPr>
            <p:cNvPr id="204846"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04847" name="Text Box 10"/>
            <p:cNvSpPr txBox="1">
              <a:spLocks noChangeArrowheads="1"/>
            </p:cNvSpPr>
            <p:nvPr/>
          </p:nvSpPr>
          <p:spPr bwMode="auto">
            <a:xfrm rot="-2695870">
              <a:off x="462" y="4711"/>
              <a:ext cx="2008" cy="2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keep nightlight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p:txBody>
          <a:bodyPr/>
          <a:lstStyle/>
          <a:p>
            <a:r>
              <a:rPr lang="en-US" altLang="en-US" smtClean="0"/>
              <a:t>Nightlights and Myopia </a:t>
            </a:r>
            <a:br>
              <a:rPr lang="en-US" altLang="en-US" smtClean="0"/>
            </a:br>
            <a:endParaRPr lang="en-US" altLang="en-US" smtClean="0"/>
          </a:p>
        </p:txBody>
      </p:sp>
      <p:sp>
        <p:nvSpPr>
          <p:cNvPr id="206850"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p>
          <a:p>
            <a:pPr lvl="1"/>
            <a:r>
              <a:rPr lang="en-US" altLang="en-US" sz="2200" dirty="0" err="1" smtClean="0"/>
              <a:t>Zadnik</a:t>
            </a:r>
            <a:r>
              <a:rPr lang="en-US" altLang="en-US" sz="2200" dirty="0" smtClean="0"/>
              <a:t> et al. and </a:t>
            </a:r>
            <a:r>
              <a:rPr lang="en-US" altLang="en-US" sz="2200" dirty="0" err="1" smtClean="0"/>
              <a:t>Gwiazda</a:t>
            </a:r>
            <a:r>
              <a:rPr lang="en-US" altLang="en-US" sz="2200" dirty="0" smtClean="0"/>
              <a:t>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Text Box 1026"/>
          <p:cNvSpPr txBox="1">
            <a:spLocks noChangeArrowheads="1"/>
          </p:cNvSpPr>
          <p:nvPr/>
        </p:nvSpPr>
        <p:spPr bwMode="auto">
          <a:xfrm>
            <a:off x="4953000" y="5867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1" name="Text Box 1027"/>
          <p:cNvSpPr txBox="1">
            <a:spLocks noChangeArrowheads="1"/>
          </p:cNvSpPr>
          <p:nvPr/>
        </p:nvSpPr>
        <p:spPr bwMode="auto">
          <a:xfrm>
            <a:off x="1143000" y="5943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2" name="Text Box 1028"/>
          <p:cNvSpPr txBox="1">
            <a:spLocks noChangeArrowheads="1"/>
          </p:cNvSpPr>
          <p:nvPr/>
        </p:nvSpPr>
        <p:spPr bwMode="auto">
          <a:xfrm>
            <a:off x="228600" y="4013200"/>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a:off x="533400" y="3657600"/>
            <a:ext cx="914400" cy="22860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1219200" y="3308350"/>
            <a:ext cx="4343400" cy="24066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667000" y="64770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971800" y="66294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08904" name="Rectangle 1033"/>
          <p:cNvSpPr>
            <a:spLocks noChangeArrowheads="1"/>
          </p:cNvSpPr>
          <p:nvPr/>
        </p:nvSpPr>
        <p:spPr bwMode="auto">
          <a:xfrm>
            <a:off x="304800" y="381000"/>
            <a:ext cx="63246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    How might confounding account for the apparent effect of the night light on childhood myopia?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1033"/>
          <p:cNvSpPr>
            <a:spLocks noChangeArrowheads="1"/>
          </p:cNvSpPr>
          <p:nvPr/>
        </p:nvSpPr>
        <p:spPr bwMode="auto">
          <a:xfrm>
            <a:off x="304800" y="381000"/>
            <a:ext cx="63246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a:solidFill>
                  <a:schemeClr val="tx1"/>
                </a:solidFill>
              </a:rPr>
              <a:t>    How might confounding account for the apparent effect of the night light on childhood myopia?  </a:t>
            </a:r>
          </a:p>
        </p:txBody>
      </p:sp>
      <p:sp>
        <p:nvSpPr>
          <p:cNvPr id="948251" name="Text Box 27"/>
          <p:cNvSpPr txBox="1">
            <a:spLocks noChangeArrowheads="1"/>
          </p:cNvSpPr>
          <p:nvPr/>
        </p:nvSpPr>
        <p:spPr bwMode="auto">
          <a:xfrm>
            <a:off x="3886200" y="1371600"/>
            <a:ext cx="2743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Positive or negative confounding?</a:t>
            </a:r>
          </a:p>
        </p:txBody>
      </p:sp>
      <p:grpSp>
        <p:nvGrpSpPr>
          <p:cNvPr id="210947" name="Group 13"/>
          <p:cNvGrpSpPr>
            <a:grpSpLocks/>
          </p:cNvGrpSpPr>
          <p:nvPr/>
        </p:nvGrpSpPr>
        <p:grpSpPr bwMode="auto">
          <a:xfrm>
            <a:off x="152400" y="2133600"/>
            <a:ext cx="6400800" cy="5257800"/>
            <a:chOff x="96" y="1344"/>
            <a:chExt cx="4032" cy="3312"/>
          </a:xfrm>
        </p:grpSpPr>
        <p:sp>
          <p:nvSpPr>
            <p:cNvPr id="1154050" name="Text Box 1026"/>
            <p:cNvSpPr txBox="1">
              <a:spLocks noChangeArrowheads="1"/>
            </p:cNvSpPr>
            <p:nvPr/>
          </p:nvSpPr>
          <p:spPr bwMode="auto">
            <a:xfrm>
              <a:off x="3120" y="3696"/>
              <a:ext cx="1008" cy="90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1" name="Text Box 1027"/>
            <p:cNvSpPr txBox="1">
              <a:spLocks noChangeArrowheads="1"/>
            </p:cNvSpPr>
            <p:nvPr/>
          </p:nvSpPr>
          <p:spPr bwMode="auto">
            <a:xfrm>
              <a:off x="720" y="3744"/>
              <a:ext cx="1008" cy="90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2" name="Text Box 1028"/>
            <p:cNvSpPr txBox="1">
              <a:spLocks noChangeArrowheads="1"/>
            </p:cNvSpPr>
            <p:nvPr/>
          </p:nvSpPr>
          <p:spPr bwMode="auto">
            <a:xfrm>
              <a:off x="144" y="2528"/>
              <a:ext cx="1056" cy="96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a:off x="528" y="2064"/>
              <a:ext cx="384" cy="168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768" y="2084"/>
              <a:ext cx="2496" cy="15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1680" y="4080"/>
              <a:ext cx="1248"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1872" y="4176"/>
              <a:ext cx="576" cy="48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96" y="1344"/>
              <a:ext cx="1056" cy="82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Parental Myopia</a:t>
              </a:r>
            </a:p>
            <a:p>
              <a:pPr algn="ctr" eaLnBrk="0" hangingPunct="0">
                <a:spcBef>
                  <a:spcPct val="50000"/>
                </a:spcBef>
                <a:defRPr/>
              </a:pPr>
              <a:endParaRPr lang="en-US" sz="1600" b="0" dirty="0">
                <a:latin typeface="Arial" pitchFamily="34" charset="0"/>
              </a:endParaRPr>
            </a:p>
          </p:txBody>
        </p:sp>
      </p:grpSp>
      <p:sp>
        <p:nvSpPr>
          <p:cNvPr id="948252" name="Text Box 28"/>
          <p:cNvSpPr txBox="1">
            <a:spLocks noChangeArrowheads="1"/>
          </p:cNvSpPr>
          <p:nvPr/>
        </p:nvSpPr>
        <p:spPr bwMode="auto">
          <a:xfrm>
            <a:off x="3810000" y="2895600"/>
            <a:ext cx="2743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Positive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2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48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51" grpId="0"/>
      <p:bldP spid="94825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p:txBody>
          <a:bodyPr/>
          <a:lstStyle/>
          <a:p>
            <a:endParaRPr lang="en-US" altLang="en-US" smtClean="0"/>
          </a:p>
        </p:txBody>
      </p:sp>
      <p:sp>
        <p:nvSpPr>
          <p:cNvPr id="212994" name="Rectangle 3"/>
          <p:cNvSpPr>
            <a:spLocks noGrp="1" noChangeArrowheads="1"/>
          </p:cNvSpPr>
          <p:nvPr>
            <p:ph type="body" idx="1"/>
          </p:nvPr>
        </p:nvSpPr>
        <p:spPr/>
        <p:txBody>
          <a:bodyPr/>
          <a:lstStyle/>
          <a:p>
            <a:r>
              <a:rPr lang="en-US" altLang="en-US" smtClean="0"/>
              <a:t>Insert picture with nightlight on again</a:t>
            </a:r>
          </a:p>
        </p:txBody>
      </p:sp>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0" y="1524000"/>
            <a:ext cx="6858000" cy="5638800"/>
          </a:xfrm>
          <a:prstGeom prst="rect">
            <a:avLst/>
          </a:prstGeom>
          <a:noFill/>
          <a:ln w="9525">
            <a:noFill/>
            <a:miter lim="800000"/>
            <a:headEnd/>
            <a:tailEnd/>
          </a:ln>
        </p:spPr>
      </p:pic>
      <p:sp>
        <p:nvSpPr>
          <p:cNvPr id="949253" name="Text Box 5"/>
          <p:cNvSpPr txBox="1">
            <a:spLocks noChangeArrowheads="1"/>
          </p:cNvSpPr>
          <p:nvPr/>
        </p:nvSpPr>
        <p:spPr bwMode="auto">
          <a:xfrm>
            <a:off x="304800" y="7543800"/>
            <a:ext cx="6096000" cy="1169551"/>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 (again</a:t>
            </a:r>
            <a:r>
              <a:rPr lang="en-US" dirty="0" smtClean="0">
                <a:latin typeface="Arial" pitchFamily="34" charset="0"/>
              </a:rPr>
              <a:t>)!</a:t>
            </a:r>
          </a:p>
          <a:p>
            <a:pPr algn="ctr" eaLnBrk="0" hangingPunct="0">
              <a:spcBef>
                <a:spcPct val="50000"/>
              </a:spcBef>
              <a:defRPr/>
            </a:pPr>
            <a:r>
              <a:rPr lang="en-US" dirty="0" smtClean="0">
                <a:latin typeface="Arial" pitchFamily="34" charset="0"/>
              </a:rPr>
              <a:t>(and she is still not myopic)</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p:txBody>
          <a:bodyPr/>
          <a:lstStyle/>
          <a:p>
            <a:r>
              <a:rPr lang="en-US" altLang="en-US" smtClean="0"/>
              <a:t>AZT to Prevent HIV After Needlesticks</a:t>
            </a:r>
          </a:p>
        </p:txBody>
      </p:sp>
      <p:sp>
        <p:nvSpPr>
          <p:cNvPr id="10264" name="Rectangle 3"/>
          <p:cNvSpPr>
            <a:spLocks noGrp="1" noChangeArrowheads="1"/>
          </p:cNvSpPr>
          <p:nvPr>
            <p:ph type="body" idx="1"/>
          </p:nvPr>
        </p:nvSpPr>
        <p:spPr>
          <a:xfrm>
            <a:off x="0" y="1676400"/>
            <a:ext cx="6858000" cy="6781800"/>
          </a:xfrm>
        </p:spPr>
        <p:txBody>
          <a:bodyPr/>
          <a:lstStyle/>
          <a:p>
            <a:pPr marL="342900" indent="-342900" defTabSz="914400">
              <a:tabLst>
                <a:tab pos="1379538" algn="l"/>
              </a:tabLst>
            </a:pPr>
            <a:r>
              <a:rPr lang="en-US" altLang="en-US" dirty="0" smtClean="0"/>
              <a:t>Case-control study of whether post-exposure AZT use can prevent HIV </a:t>
            </a:r>
            <a:r>
              <a:rPr lang="en-US" altLang="en-US" dirty="0" err="1" smtClean="0"/>
              <a:t>seroconversion</a:t>
            </a:r>
            <a:r>
              <a:rPr lang="en-US" altLang="en-US" dirty="0" smtClean="0"/>
              <a:t> after a </a:t>
            </a:r>
            <a:r>
              <a:rPr lang="en-US" altLang="en-US" dirty="0" err="1" smtClean="0"/>
              <a:t>needlestick</a:t>
            </a:r>
            <a:r>
              <a:rPr lang="en-US" altLang="en-US" dirty="0" smtClean="0"/>
              <a:t>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65" name="Text Box 4"/>
          <p:cNvSpPr txBox="1">
            <a:spLocks noChangeArrowheads="1"/>
          </p:cNvSpPr>
          <p:nvPr/>
        </p:nvSpPr>
        <p:spPr bwMode="auto">
          <a:xfrm>
            <a:off x="381000" y="2286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a:solidFill>
                <a:schemeClr val="tx1"/>
              </a:solidFill>
            </a:endParaRPr>
          </a:p>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graphicFrame>
        <p:nvGraphicFramePr>
          <p:cNvPr id="10262" name="Object 22"/>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274"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1828800" y="4414838"/>
            <a:ext cx="3276600" cy="1014412"/>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a:solidFill>
                  <a:schemeClr val="tx1"/>
                </a:solidFill>
                <a:latin typeface="Times New Roman" pitchFamily="18" charset="0"/>
              </a:rPr>
              <a:t>OR</a:t>
            </a:r>
            <a:r>
              <a:rPr lang="en-US" altLang="en-US" sz="2400" baseline="-25000">
                <a:solidFill>
                  <a:schemeClr val="tx1"/>
                </a:solidFill>
                <a:latin typeface="Times New Roman" pitchFamily="18" charset="0"/>
              </a:rPr>
              <a:t>crude</a:t>
            </a:r>
            <a:r>
              <a:rPr lang="en-US" altLang="en-US" sz="2400">
                <a:solidFill>
                  <a:schemeClr val="tx1"/>
                </a:solidFill>
                <a:latin typeface="Times New Roman" pitchFamily="18" charset="0"/>
              </a:rPr>
              <a:t> = 0.61</a:t>
            </a:r>
          </a:p>
          <a:p>
            <a:pPr algn="ctr" eaLnBrk="0" hangingPunct="0">
              <a:spcBef>
                <a:spcPct val="50000"/>
              </a:spcBef>
            </a:pPr>
            <a:r>
              <a:rPr lang="en-US" altLang="en-US" sz="2400">
                <a:solidFill>
                  <a:schemeClr val="tx1"/>
                </a:solidFill>
                <a:latin typeface="Times New Roman" pitchFamily="18" charset="0"/>
              </a:rPr>
              <a:t>(95% CI:  0.26 - 1.4</a:t>
            </a:r>
            <a:r>
              <a:rPr lang="en-US" altLang="en-US" sz="2400" b="0">
                <a:solidFill>
                  <a:schemeClr val="tx1"/>
                </a:solidFill>
                <a:latin typeface="Times New Roman" pitchFamily="18" charset="0"/>
              </a:rPr>
              <a:t>)</a:t>
            </a:r>
            <a:endParaRPr lang="en-US" altLang="en-US" sz="1600" b="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HIV acquisition</a:t>
            </a:r>
            <a:endParaRPr lang="en-US" altLang="en-US" dirty="0">
              <a:solidFill>
                <a:schemeClr val="tx1"/>
              </a:solidFill>
            </a:endParaRP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AZT Use</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533400" y="1447800"/>
            <a:ext cx="1371600" cy="19050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1143000" y="1066800"/>
            <a:ext cx="4267200" cy="2667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18120" name="Rectangle 1046"/>
          <p:cNvSpPr>
            <a:spLocks noChangeArrowheads="1"/>
          </p:cNvSpPr>
          <p:nvPr/>
        </p:nvSpPr>
        <p:spPr bwMode="auto">
          <a:xfrm>
            <a:off x="-152400" y="5334000"/>
            <a:ext cx="70104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a:solidFill>
                  <a:schemeClr val="tx1"/>
                </a:solidFill>
              </a:rPr>
              <a:t>    What is the most important confounder at play here?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Severity of exposure - D</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AZT Use</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20167" name="Rectangle 1046"/>
          <p:cNvSpPr>
            <a:spLocks noChangeArrowheads="1"/>
          </p:cNvSpPr>
          <p:nvPr/>
        </p:nvSpPr>
        <p:spPr bwMode="auto">
          <a:xfrm>
            <a:off x="-152400" y="5334000"/>
            <a:ext cx="70104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a:solidFill>
                  <a:schemeClr val="tx1"/>
                </a:solidFill>
              </a:rPr>
              <a:t>    What is the most important confounder at play here?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grpSp>
        <p:nvGrpSpPr>
          <p:cNvPr id="220168" name="Group 10"/>
          <p:cNvGrpSpPr>
            <a:grpSpLocks/>
          </p:cNvGrpSpPr>
          <p:nvPr/>
        </p:nvGrpSpPr>
        <p:grpSpPr bwMode="auto">
          <a:xfrm>
            <a:off x="-712788" y="7475538"/>
            <a:ext cx="8051801" cy="668337"/>
            <a:chOff x="-449" y="4709"/>
            <a:chExt cx="5072" cy="421"/>
          </a:xfrm>
        </p:grpSpPr>
        <p:sp>
          <p:nvSpPr>
            <p:cNvPr id="220171"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provider - A</a:t>
              </a:r>
            </a:p>
          </p:txBody>
        </p:sp>
        <p:sp>
          <p:nvSpPr>
            <p:cNvPr id="220172"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Time of exposure - E</a:t>
              </a:r>
            </a:p>
          </p:txBody>
        </p:sp>
        <p:sp>
          <p:nvSpPr>
            <p:cNvPr id="220173"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Age of patient</a:t>
              </a:r>
              <a:r>
                <a:rPr lang="en-US" altLang="en-US" sz="1800" b="0">
                  <a:solidFill>
                    <a:schemeClr val="tx1"/>
                  </a:solidFill>
                </a:rPr>
                <a:t> - C</a:t>
              </a:r>
            </a:p>
          </p:txBody>
        </p:sp>
        <p:sp>
          <p:nvSpPr>
            <p:cNvPr id="220174"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Sex of provider - B</a:t>
              </a:r>
              <a:endParaRPr lang="en-US" altLang="en-US" sz="1800">
                <a:solidFill>
                  <a:schemeClr val="tx1"/>
                </a:solidFill>
              </a:endParaRPr>
            </a:p>
          </p:txBody>
        </p:sp>
        <p:sp>
          <p:nvSpPr>
            <p:cNvPr id="220175" name="Text Box 7"/>
            <p:cNvSpPr txBox="1">
              <a:spLocks noChangeArrowheads="1"/>
            </p:cNvSpPr>
            <p:nvPr/>
          </p:nvSpPr>
          <p:spPr bwMode="auto">
            <a:xfrm rot="-2695870">
              <a:off x="1858" y="4709"/>
              <a:ext cx="2008" cy="249"/>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Severity of exposure - D</a:t>
              </a:r>
            </a:p>
          </p:txBody>
        </p:sp>
      </p:gr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Severity of Exposure</a:t>
            </a:r>
          </a:p>
          <a:p>
            <a:pPr algn="ctr" eaLnBrk="0" hangingPunct="0">
              <a:spcBef>
                <a:spcPct val="50000"/>
              </a:spcBef>
              <a:defRPr/>
            </a:pPr>
            <a:endParaRPr lang="en-US" sz="1600" b="0" dirty="0">
              <a:latin typeface="Arial" pitchFamily="34" charset="0"/>
            </a:endParaRPr>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HIV Acquisition</a:t>
            </a:r>
            <a:endParaRPr lang="en-US" altLang="en-US" dirty="0">
              <a:solidFill>
                <a:schemeClr val="tx1"/>
              </a:solidFill>
            </a:endParaRPr>
          </a:p>
          <a:p>
            <a:pPr algn="ctr" eaLnBrk="0" hangingPunct="0">
              <a:spcBef>
                <a:spcPct val="50000"/>
              </a:spcBef>
              <a:defRPr/>
            </a:pPr>
            <a:endParaRPr lang="en-US" altLang="en-US" sz="16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AZT Use</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22215" name="Rectangle 1046"/>
          <p:cNvSpPr>
            <a:spLocks noChangeArrowheads="1"/>
          </p:cNvSpPr>
          <p:nvPr/>
        </p:nvSpPr>
        <p:spPr bwMode="auto">
          <a:xfrm>
            <a:off x="-152400" y="5334000"/>
            <a:ext cx="70104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a:solidFill>
                  <a:schemeClr val="tx1"/>
                </a:solidFill>
              </a:rPr>
              <a:t>    </a:t>
            </a:r>
            <a:r>
              <a:rPr lang="en-US" altLang="en-US"/>
              <a:t> </a:t>
            </a:r>
            <a:r>
              <a:rPr lang="en-US" altLang="en-US">
                <a:solidFill>
                  <a:schemeClr val="tx1"/>
                </a:solidFill>
              </a:rPr>
              <a:t>Negative or positive confounding?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22216"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Negative confounding - A</a:t>
            </a:r>
          </a:p>
        </p:txBody>
      </p:sp>
      <p:sp>
        <p:nvSpPr>
          <p:cNvPr id="222217"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2221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Positive confounding - B</a:t>
            </a:r>
            <a:endParaRPr lang="en-US" altLang="en-US" sz="1800">
              <a:solidFill>
                <a:schemeClr val="tx1"/>
              </a:solidFill>
            </a:endParaRPr>
          </a:p>
        </p:txBody>
      </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Severity of Exposure</a:t>
            </a:r>
          </a:p>
          <a:p>
            <a:pPr algn="ctr" eaLnBrk="0" hangingPunct="0">
              <a:spcBef>
                <a:spcPct val="50000"/>
              </a:spcBef>
              <a:defRPr/>
            </a:pPr>
            <a:endParaRPr lang="en-US" sz="1600" b="0" dirty="0">
              <a:latin typeface="Arial" pitchFamily="34" charset="0"/>
            </a:endParaRPr>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HIV Acquisition</a:t>
            </a:r>
            <a:endParaRPr lang="en-US" altLang="en-US" dirty="0">
              <a:solidFill>
                <a:schemeClr val="tx1"/>
              </a:solidFill>
            </a:endParaRPr>
          </a:p>
          <a:p>
            <a:pPr algn="ctr" eaLnBrk="0" hangingPunct="0">
              <a:spcBef>
                <a:spcPct val="50000"/>
              </a:spcBef>
              <a:defRPr/>
            </a:pPr>
            <a:endParaRPr lang="en-US" altLang="en-US" sz="1600"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Text Box 1027"/>
          <p:cNvSpPr txBox="1">
            <a:spLocks noChangeArrowheads="1"/>
          </p:cNvSpPr>
          <p:nvPr/>
        </p:nvSpPr>
        <p:spPr bwMode="auto">
          <a:xfrm>
            <a:off x="1524000" y="34290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AZT Use</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838200" y="1905000"/>
            <a:ext cx="1066800" cy="14478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1981200" y="1524000"/>
            <a:ext cx="3429000" cy="2209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2819400" y="3962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200400" y="4038600"/>
            <a:ext cx="12954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24263" name="Rectangle 1046"/>
          <p:cNvSpPr>
            <a:spLocks noChangeArrowheads="1"/>
          </p:cNvSpPr>
          <p:nvPr/>
        </p:nvSpPr>
        <p:spPr bwMode="auto">
          <a:xfrm>
            <a:off x="-152400" y="5334000"/>
            <a:ext cx="70104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a:solidFill>
                  <a:schemeClr val="tx1"/>
                </a:solidFill>
              </a:rPr>
              <a:t>    </a:t>
            </a:r>
            <a:r>
              <a:rPr lang="en-US" altLang="en-US"/>
              <a:t> </a:t>
            </a:r>
            <a:r>
              <a:rPr lang="en-US" altLang="en-US">
                <a:solidFill>
                  <a:schemeClr val="tx1"/>
                </a:solidFill>
              </a:rPr>
              <a:t>Negative or positive confounding?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24264" name="Text Box 5"/>
          <p:cNvSpPr txBox="1">
            <a:spLocks noChangeArrowheads="1"/>
          </p:cNvSpPr>
          <p:nvPr/>
        </p:nvSpPr>
        <p:spPr bwMode="auto">
          <a:xfrm rot="-2695870">
            <a:off x="-95250" y="7362825"/>
            <a:ext cx="2890838" cy="365125"/>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600" b="0">
                <a:solidFill>
                  <a:schemeClr val="tx1"/>
                </a:solidFill>
              </a:rPr>
              <a:t>Negative confounding - A</a:t>
            </a:r>
          </a:p>
        </p:txBody>
      </p:sp>
      <p:sp>
        <p:nvSpPr>
          <p:cNvPr id="224265"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24266"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Positive confounding - B</a:t>
            </a:r>
            <a:endParaRPr lang="en-US" altLang="en-US" sz="1800">
              <a:solidFill>
                <a:schemeClr val="tx1"/>
              </a:solidFill>
            </a:endParaRPr>
          </a:p>
        </p:txBody>
      </p:sp>
      <p:sp>
        <p:nvSpPr>
          <p:cNvPr id="1192964" name="Text Box 4"/>
          <p:cNvSpPr txBox="1">
            <a:spLocks noChangeArrowheads="1"/>
          </p:cNvSpPr>
          <p:nvPr/>
        </p:nvSpPr>
        <p:spPr bwMode="auto">
          <a:xfrm>
            <a:off x="0" y="457200"/>
            <a:ext cx="1981200" cy="17399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Severity of Exposure</a:t>
            </a:r>
          </a:p>
          <a:p>
            <a:pPr algn="ctr" eaLnBrk="0" hangingPunct="0">
              <a:spcBef>
                <a:spcPct val="50000"/>
              </a:spcBef>
              <a:defRPr/>
            </a:pPr>
            <a:endParaRPr lang="en-US" sz="1600" b="0" dirty="0">
              <a:latin typeface="Arial" pitchFamily="34" charset="0"/>
            </a:endParaRPr>
          </a:p>
        </p:txBody>
      </p:sp>
      <p:sp>
        <p:nvSpPr>
          <p:cNvPr id="1172482" name="Text Box 1026"/>
          <p:cNvSpPr txBox="1">
            <a:spLocks noChangeArrowheads="1"/>
          </p:cNvSpPr>
          <p:nvPr/>
        </p:nvSpPr>
        <p:spPr bwMode="auto">
          <a:xfrm>
            <a:off x="4267200" y="3671888"/>
            <a:ext cx="2590800" cy="14335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HIV Acquisition</a:t>
            </a:r>
            <a:endParaRPr lang="en-US" altLang="en-US" dirty="0">
              <a:solidFill>
                <a:schemeClr val="tx1"/>
              </a:solidFill>
            </a:endParaRPr>
          </a:p>
          <a:p>
            <a:pPr algn="ctr" eaLnBrk="0" hangingPunct="0">
              <a:spcBef>
                <a:spcPct val="50000"/>
              </a:spcBef>
              <a:defRPr/>
            </a:pPr>
            <a:endParaRPr lang="en-US" altLang="en-US" sz="16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609600" y="304800"/>
            <a:ext cx="5830888" cy="533400"/>
          </a:xfrm>
        </p:spPr>
        <p:txBody>
          <a:bodyPr/>
          <a:lstStyle/>
          <a:p>
            <a:r>
              <a:rPr lang="en-US" altLang="en-US" sz="2800" smtClean="0"/>
              <a:t>Adjustment for Confounder</a:t>
            </a:r>
            <a:endParaRPr lang="en-US" altLang="en-US" smtClean="0"/>
          </a:p>
        </p:txBody>
      </p:sp>
      <p:sp>
        <p:nvSpPr>
          <p:cNvPr id="12350" name="Rectangle 3"/>
          <p:cNvSpPr>
            <a:spLocks noGrp="1" noChangeArrowheads="1"/>
          </p:cNvSpPr>
          <p:nvPr>
            <p:ph type="body" idx="1"/>
          </p:nvPr>
        </p:nvSpPr>
        <p:spPr>
          <a:xfrm>
            <a:off x="609600" y="990600"/>
            <a:ext cx="5830888" cy="6781800"/>
          </a:xfrm>
        </p:spPr>
        <p:txBody>
          <a:bodyPr/>
          <a:lstStyle/>
          <a:p>
            <a:pPr marL="342900" indent="-342900" defTabSz="914400">
              <a:tabLst>
                <a:tab pos="1379538" algn="l"/>
              </a:tabLst>
            </a:pPr>
            <a:r>
              <a:rPr lang="en-US" altLang="en-US" smtClean="0"/>
              <a:t>Potential confounder: severity of exposure</a:t>
            </a:r>
          </a:p>
          <a:p>
            <a:pPr marL="342900" indent="-342900" defTabSz="914400">
              <a:buFont typeface="Symbol" pitchFamily="18" charset="2"/>
              <a:buNone/>
              <a:tabLst>
                <a:tab pos="1379538" algn="l"/>
              </a:tabLst>
            </a:pPr>
            <a:endParaRPr lang="en-US" altLang="en-US" smtClean="0"/>
          </a:p>
          <a:p>
            <a:pPr marL="342900" indent="-342900" defTabSz="914400">
              <a:tabLst>
                <a:tab pos="1379538" algn="l"/>
              </a:tabLst>
            </a:pPr>
            <a:endParaRPr lang="en-US" altLang="en-US" smtClean="0"/>
          </a:p>
          <a:p>
            <a:pPr marL="342900" indent="-342900" defTabSz="914400">
              <a:tabLst>
                <a:tab pos="1379538" algn="l"/>
              </a:tabLst>
            </a:pPr>
            <a:endParaRPr lang="en-US" altLang="en-US" smtClean="0"/>
          </a:p>
        </p:txBody>
      </p:sp>
      <p:sp>
        <p:nvSpPr>
          <p:cNvPr id="12351" name="Text Box 4"/>
          <p:cNvSpPr txBox="1">
            <a:spLocks noChangeArrowheads="1"/>
          </p:cNvSpPr>
          <p:nvPr/>
        </p:nvSpPr>
        <p:spPr bwMode="auto">
          <a:xfrm>
            <a:off x="1676400" y="3276600"/>
            <a:ext cx="1295400" cy="641350"/>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Minor Severity</a:t>
            </a:r>
            <a:endParaRPr lang="en-US" altLang="en-US" sz="1800" b="0">
              <a:solidFill>
                <a:schemeClr val="tx1"/>
              </a:solidFill>
              <a:latin typeface="Times New Roman" pitchFamily="18" charset="0"/>
            </a:endParaRPr>
          </a:p>
        </p:txBody>
      </p:sp>
      <p:sp>
        <p:nvSpPr>
          <p:cNvPr id="12352" name="Text Box 5"/>
          <p:cNvSpPr txBox="1">
            <a:spLocks noChangeArrowheads="1"/>
          </p:cNvSpPr>
          <p:nvPr/>
        </p:nvSpPr>
        <p:spPr bwMode="auto">
          <a:xfrm>
            <a:off x="3886200" y="3352800"/>
            <a:ext cx="1066800" cy="641350"/>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Major Severity</a:t>
            </a:r>
          </a:p>
        </p:txBody>
      </p:sp>
      <p:sp>
        <p:nvSpPr>
          <p:cNvPr id="12353"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4"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355" name="Text Box 8"/>
          <p:cNvSpPr txBox="1">
            <a:spLocks noChangeArrowheads="1"/>
          </p:cNvSpPr>
          <p:nvPr/>
        </p:nvSpPr>
        <p:spPr bwMode="auto">
          <a:xfrm>
            <a:off x="228600" y="14478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sp>
        <p:nvSpPr>
          <p:cNvPr id="12356" name="Text Box 9"/>
          <p:cNvSpPr txBox="1">
            <a:spLocks noChangeArrowheads="1"/>
          </p:cNvSpPr>
          <p:nvPr/>
        </p:nvSpPr>
        <p:spPr bwMode="auto">
          <a:xfrm>
            <a:off x="228600" y="29718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12346" name="Object 58"/>
          <p:cNvGraphicFramePr>
            <a:graphicFrameLocks/>
          </p:cNvGraphicFramePr>
          <p:nvPr/>
        </p:nvGraphicFramePr>
        <p:xfrm>
          <a:off x="1106488" y="1600200"/>
          <a:ext cx="4892675" cy="1306513"/>
        </p:xfrm>
        <a:graphic>
          <a:graphicData uri="http://schemas.openxmlformats.org/presentationml/2006/ole">
            <mc:AlternateContent xmlns:mc="http://schemas.openxmlformats.org/markup-compatibility/2006">
              <mc:Choice xmlns:v="urn:schemas-microsoft-com:vml" Requires="v">
                <p:oleObj spid="_x0000_s12379" name="Document" r:id="rId4" imgW="6332899" imgH="1625097" progId="Word.Document.8">
                  <p:embed/>
                </p:oleObj>
              </mc:Choice>
              <mc:Fallback>
                <p:oleObj name="Document" r:id="rId4" imgW="6332899" imgH="1625097" progId="Word.Document.8">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600200"/>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47" name="Object 59"/>
          <p:cNvGraphicFramePr>
            <a:graphicFrameLocks/>
          </p:cNvGraphicFramePr>
          <p:nvPr/>
        </p:nvGraphicFramePr>
        <p:xfrm>
          <a:off x="0" y="4114800"/>
          <a:ext cx="4248150" cy="1577975"/>
        </p:xfrm>
        <a:graphic>
          <a:graphicData uri="http://schemas.openxmlformats.org/presentationml/2006/ole">
            <mc:AlternateContent xmlns:mc="http://schemas.openxmlformats.org/markup-compatibility/2006">
              <mc:Choice xmlns:v="urn:schemas-microsoft-com:vml" Requires="v">
                <p:oleObj spid="_x0000_s12380"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7" name="Text Box 12"/>
          <p:cNvSpPr txBox="1">
            <a:spLocks noChangeArrowheads="1"/>
          </p:cNvSpPr>
          <p:nvPr/>
        </p:nvSpPr>
        <p:spPr bwMode="auto">
          <a:xfrm>
            <a:off x="4267200" y="2743200"/>
            <a:ext cx="2209800" cy="457200"/>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b="0">
                <a:solidFill>
                  <a:schemeClr val="tx1"/>
                </a:solidFill>
              </a:rPr>
              <a:t>OR</a:t>
            </a:r>
            <a:r>
              <a:rPr lang="en-US" altLang="en-US" sz="2400" b="0" baseline="-25000">
                <a:solidFill>
                  <a:schemeClr val="tx1"/>
                </a:solidFill>
              </a:rPr>
              <a:t>crude</a:t>
            </a:r>
            <a:r>
              <a:rPr lang="en-US" altLang="en-US" sz="2400" b="0">
                <a:solidFill>
                  <a:schemeClr val="tx1"/>
                </a:solidFill>
              </a:rPr>
              <a:t> = 0.61</a:t>
            </a:r>
          </a:p>
        </p:txBody>
      </p:sp>
      <p:graphicFrame>
        <p:nvGraphicFramePr>
          <p:cNvPr id="12348" name="Object 60"/>
          <p:cNvGraphicFramePr>
            <a:graphicFrameLocks/>
          </p:cNvGraphicFramePr>
          <p:nvPr/>
        </p:nvGraphicFramePr>
        <p:xfrm>
          <a:off x="3352800" y="4114800"/>
          <a:ext cx="4248150" cy="1579563"/>
        </p:xfrm>
        <a:graphic>
          <a:graphicData uri="http://schemas.openxmlformats.org/presentationml/2006/ole">
            <mc:AlternateContent xmlns:mc="http://schemas.openxmlformats.org/markup-compatibility/2006">
              <mc:Choice xmlns:v="urn:schemas-microsoft-com:vml" Requires="v">
                <p:oleObj spid="_x0000_s12381"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8" name="Text Box 16"/>
          <p:cNvSpPr txBox="1">
            <a:spLocks noChangeArrowheads="1"/>
          </p:cNvSpPr>
          <p:nvPr/>
        </p:nvSpPr>
        <p:spPr bwMode="auto">
          <a:xfrm>
            <a:off x="1447800" y="5661025"/>
            <a:ext cx="4572000" cy="2122488"/>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OR</a:t>
            </a:r>
            <a:r>
              <a:rPr lang="en-US" altLang="en-US" sz="2400" baseline="-25000">
                <a:solidFill>
                  <a:schemeClr val="tx1"/>
                </a:solidFill>
              </a:rPr>
              <a:t>adjusted</a:t>
            </a:r>
            <a:r>
              <a:rPr lang="en-US" altLang="en-US" sz="2400">
                <a:solidFill>
                  <a:schemeClr val="tx1"/>
                </a:solidFill>
              </a:rPr>
              <a:t> = 0.30</a:t>
            </a:r>
          </a:p>
          <a:p>
            <a:pPr algn="ctr" eaLnBrk="0" hangingPunct="0">
              <a:spcBef>
                <a:spcPct val="50000"/>
              </a:spcBef>
            </a:pPr>
            <a:r>
              <a:rPr lang="en-US" altLang="en-US" sz="2400">
                <a:solidFill>
                  <a:schemeClr val="tx1"/>
                </a:solidFill>
              </a:rPr>
              <a:t>(95% CI:  0.12 – 0.79</a:t>
            </a:r>
            <a:r>
              <a:rPr lang="en-US" altLang="en-US" sz="2400" b="0">
                <a:solidFill>
                  <a:schemeClr val="tx1"/>
                </a:solidFill>
              </a:rPr>
              <a:t>)</a:t>
            </a:r>
          </a:p>
          <a:p>
            <a:pPr algn="ctr" eaLnBrk="0" hangingPunct="0">
              <a:spcBef>
                <a:spcPct val="50000"/>
              </a:spcBef>
            </a:pPr>
            <a:r>
              <a:rPr lang="en-US" altLang="en-US" sz="2400">
                <a:solidFill>
                  <a:schemeClr val="tx1"/>
                </a:solidFill>
              </a:rPr>
              <a:t>Negative Confounding</a:t>
            </a:r>
          </a:p>
          <a:p>
            <a:pPr algn="ctr" eaLnBrk="0" hangingPunct="0">
              <a:spcBef>
                <a:spcPct val="50000"/>
              </a:spcBef>
            </a:pPr>
            <a:r>
              <a:rPr lang="en-US" altLang="en-US" sz="2400">
                <a:solidFill>
                  <a:schemeClr val="tx1"/>
                </a:solidFill>
              </a:rPr>
              <a:t>“Confounding by Indication”</a:t>
            </a:r>
            <a:endParaRPr lang="en-US" altLang="en-US" sz="1600">
              <a:solidFill>
                <a:schemeClr val="tx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28956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687343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228600" y="304800"/>
            <a:ext cx="6400800" cy="533400"/>
          </a:xfrm>
        </p:spPr>
        <p:txBody>
          <a:bodyPr/>
          <a:lstStyle/>
          <a:p>
            <a:r>
              <a:rPr lang="en-US" altLang="en-US" smtClean="0"/>
              <a:t>Counterfactuals: </a:t>
            </a:r>
            <a:br>
              <a:rPr lang="en-US" altLang="en-US" smtClean="0"/>
            </a:br>
            <a:r>
              <a:rPr lang="en-US" altLang="en-US" smtClean="0"/>
              <a:t>Conceptualizing Why Confounding Occurs</a:t>
            </a:r>
          </a:p>
        </p:txBody>
      </p:sp>
      <p:sp>
        <p:nvSpPr>
          <p:cNvPr id="36867" name="Rectangle 3"/>
          <p:cNvSpPr>
            <a:spLocks noGrp="1" noChangeArrowheads="1"/>
          </p:cNvSpPr>
          <p:nvPr>
            <p:ph type="body" idx="1"/>
          </p:nvPr>
        </p:nvSpPr>
        <p:spPr>
          <a:xfrm>
            <a:off x="152400" y="914400"/>
            <a:ext cx="6629400" cy="7848600"/>
          </a:xfrm>
        </p:spPr>
        <p:txBody>
          <a:bodyPr/>
          <a:lstStyle/>
          <a:p>
            <a:pPr>
              <a:buFont typeface="Symbol" pitchFamily="18" charset="2"/>
              <a:buNone/>
            </a:pPr>
            <a:r>
              <a:rPr lang="en-US" altLang="en-US" u="sng" dirty="0" smtClean="0"/>
              <a:t>Night lights and myopia</a:t>
            </a:r>
          </a:p>
          <a:p>
            <a:r>
              <a:rPr lang="en-US" altLang="en-US" dirty="0" smtClean="0"/>
              <a:t>Ideal study:  evaluate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is called the “causal effect measure” of night lights</a:t>
            </a:r>
          </a:p>
          <a:p>
            <a:pPr lvl="1"/>
            <a:r>
              <a:rPr lang="en-US" altLang="en-US" dirty="0" smtClean="0"/>
              <a:t>Assuming no measurement or sampling error, the “causal effect measure” must be true.  </a:t>
            </a:r>
          </a:p>
          <a:p>
            <a:r>
              <a:rPr lang="en-US" altLang="en-US" dirty="0" smtClean="0"/>
              <a:t>However, since time has passed and children are older, it is impossible to assess them without night lights</a:t>
            </a:r>
          </a:p>
          <a:p>
            <a:r>
              <a:rPr lang="en-US" altLang="en-US" dirty="0" smtClean="0"/>
              <a:t>Hence, the ideal study is “counterfactual” – contrary to the fact. It is unobservable.  It cannot happen. </a:t>
            </a:r>
          </a:p>
        </p:txBody>
      </p:sp>
      <p:grpSp>
        <p:nvGrpSpPr>
          <p:cNvPr id="36885" name="Group 21"/>
          <p:cNvGrpSpPr>
            <a:grpSpLocks/>
          </p:cNvGrpSpPr>
          <p:nvPr/>
        </p:nvGrpSpPr>
        <p:grpSpPr bwMode="auto">
          <a:xfrm>
            <a:off x="609600" y="2574925"/>
            <a:ext cx="6781800" cy="2378075"/>
            <a:chOff x="384" y="1584"/>
            <a:chExt cx="4272" cy="1498"/>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8" name="Text Box 10"/>
            <p:cNvSpPr txBox="1">
              <a:spLocks noChangeArrowheads="1"/>
            </p:cNvSpPr>
            <p:nvPr/>
          </p:nvSpPr>
          <p:spPr bwMode="auto">
            <a:xfrm>
              <a:off x="432" y="1584"/>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5019" name="Text Box 11"/>
            <p:cNvSpPr txBox="1">
              <a:spLocks noChangeArrowheads="1"/>
            </p:cNvSpPr>
            <p:nvPr/>
          </p:nvSpPr>
          <p:spPr bwMode="auto">
            <a:xfrm>
              <a:off x="432" y="2256"/>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21" name="Text Box 13"/>
            <p:cNvSpPr txBox="1">
              <a:spLocks noChangeArrowheads="1"/>
            </p:cNvSpPr>
            <p:nvPr/>
          </p:nvSpPr>
          <p:spPr bwMode="auto">
            <a:xfrm>
              <a:off x="1344" y="2832"/>
              <a:ext cx="1296"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56" y="2112"/>
              <a:ext cx="2400"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228600"/>
            <a:ext cx="6858000" cy="1066800"/>
          </a:xfrm>
        </p:spPr>
        <p:txBody>
          <a:bodyPr/>
          <a:lstStyle/>
          <a:p>
            <a:r>
              <a:rPr lang="en-US" altLang="en-US" smtClean="0"/>
              <a:t>Counterfactuals: </a:t>
            </a:r>
            <a:br>
              <a:rPr lang="en-US" altLang="en-US" smtClean="0"/>
            </a:br>
            <a:r>
              <a:rPr lang="en-US" altLang="en-US" smtClean="0"/>
              <a:t>Conceptualizing Why Confounding Occurs</a:t>
            </a:r>
          </a:p>
        </p:txBody>
      </p:sp>
      <p:sp>
        <p:nvSpPr>
          <p:cNvPr id="233474" name="Rectangle 3"/>
          <p:cNvSpPr>
            <a:spLocks noGrp="1" noChangeArrowheads="1"/>
          </p:cNvSpPr>
          <p:nvPr>
            <p:ph type="body" idx="1"/>
          </p:nvPr>
        </p:nvSpPr>
        <p:spPr>
          <a:xfrm>
            <a:off x="152400" y="762000"/>
            <a:ext cx="6705600" cy="4800600"/>
          </a:xfrm>
        </p:spPr>
        <p:txBody>
          <a:bodyPr/>
          <a:lstStyle/>
          <a:p>
            <a:pPr>
              <a:buFont typeface="Symbol" pitchFamily="18" charset="2"/>
              <a:buNone/>
            </a:pPr>
            <a:r>
              <a:rPr lang="en-US" altLang="en-US" u="sng" smtClean="0"/>
              <a:t>Nights and Myopia</a:t>
            </a:r>
          </a:p>
          <a:p>
            <a:r>
              <a:rPr lang="en-US" altLang="en-US" smtClean="0"/>
              <a:t>Because we cannot perform the counterfactual ideal (SAME population studied under 2 conditions), we must evaluate TWO distinct populations (exposed to night lights and unexposed) to study the problem</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endParaRPr lang="en-US" altLang="en-US" u="sng"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7" name="Line 15"/>
          <p:cNvSpPr>
            <a:spLocks noChangeShapeType="1"/>
          </p:cNvSpPr>
          <p:nvPr/>
        </p:nvSpPr>
        <p:spPr bwMode="auto">
          <a:xfrm>
            <a:off x="2438400" y="3260725"/>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8" name="Line 16"/>
          <p:cNvSpPr>
            <a:spLocks noChangeShapeType="1"/>
          </p:cNvSpPr>
          <p:nvPr/>
        </p:nvSpPr>
        <p:spPr bwMode="auto">
          <a:xfrm flipH="1">
            <a:off x="457200" y="4860925"/>
            <a:ext cx="57912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9" name="Text Box 17"/>
          <p:cNvSpPr txBox="1">
            <a:spLocks noChangeArrowheads="1"/>
          </p:cNvSpPr>
          <p:nvPr/>
        </p:nvSpPr>
        <p:spPr bwMode="auto">
          <a:xfrm>
            <a:off x="533400" y="28035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6050" name="Text Box 18"/>
          <p:cNvSpPr txBox="1">
            <a:spLocks noChangeArrowheads="1"/>
          </p:cNvSpPr>
          <p:nvPr/>
        </p:nvSpPr>
        <p:spPr bwMode="auto">
          <a:xfrm>
            <a:off x="533400" y="38703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6052" name="Text Box 20"/>
          <p:cNvSpPr txBox="1">
            <a:spLocks noChangeArrowheads="1"/>
          </p:cNvSpPr>
          <p:nvPr/>
        </p:nvSpPr>
        <p:spPr bwMode="auto">
          <a:xfrm>
            <a:off x="1981200" y="4784725"/>
            <a:ext cx="2057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6053" name="Line 21"/>
          <p:cNvSpPr>
            <a:spLocks noChangeShapeType="1"/>
          </p:cNvSpPr>
          <p:nvPr/>
        </p:nvSpPr>
        <p:spPr bwMode="auto">
          <a:xfrm>
            <a:off x="2438400" y="4343400"/>
            <a:ext cx="32004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55" name="Text Box 23"/>
          <p:cNvSpPr txBox="1">
            <a:spLocks noChangeArrowheads="1"/>
          </p:cNvSpPr>
          <p:nvPr/>
        </p:nvSpPr>
        <p:spPr bwMode="auto">
          <a:xfrm>
            <a:off x="2514600" y="3810000"/>
            <a:ext cx="2209800" cy="10048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Other</a:t>
            </a:r>
          </a:p>
          <a:p>
            <a:pPr algn="ctr" eaLnBrk="0" hangingPunct="0">
              <a:spcBef>
                <a:spcPct val="50000"/>
              </a:spcBef>
              <a:defRPr/>
            </a:pPr>
            <a:r>
              <a:rPr lang="en-US" sz="2400" dirty="0">
                <a:latin typeface="Arial" pitchFamily="34" charset="0"/>
              </a:rPr>
              <a:t> influences</a:t>
            </a:r>
          </a:p>
        </p:txBody>
      </p:sp>
      <p:sp>
        <p:nvSpPr>
          <p:cNvPr id="2" name="Line 15"/>
          <p:cNvSpPr>
            <a:spLocks noChangeShapeType="1"/>
          </p:cNvSpPr>
          <p:nvPr/>
        </p:nvSpPr>
        <p:spPr bwMode="auto">
          <a:xfrm>
            <a:off x="2438400" y="4267200"/>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8926" name="Rectangle 3"/>
          <p:cNvSpPr>
            <a:spLocks noChangeArrowheads="1"/>
          </p:cNvSpPr>
          <p:nvPr/>
        </p:nvSpPr>
        <p:spPr bwMode="auto">
          <a:xfrm>
            <a:off x="152400" y="5257800"/>
            <a:ext cx="6705600" cy="37338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r>
              <a:rPr lang="en-US" altLang="en-US" sz="2000" b="0">
                <a:solidFill>
                  <a:schemeClr val="tx1"/>
                </a:solidFill>
              </a:rPr>
              <a:t>Result (e.g. risk ratio): a “measure of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The TWO distinct populations may be subject to different </a:t>
            </a:r>
            <a:r>
              <a:rPr lang="en-US" altLang="en-US" sz="2000" b="0" i="1">
                <a:solidFill>
                  <a:schemeClr val="tx1"/>
                </a:solidFill>
              </a:rPr>
              <a:t>influences</a:t>
            </a:r>
            <a:r>
              <a:rPr lang="en-US" altLang="en-US" sz="2000" b="0">
                <a:solidFill>
                  <a:schemeClr val="tx1"/>
                </a:solidFill>
              </a:rPr>
              <a:t> OTHER than just the night light</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If these </a:t>
            </a:r>
            <a:r>
              <a:rPr lang="en-US" altLang="en-US" sz="2000" b="0" i="1">
                <a:solidFill>
                  <a:schemeClr val="tx1"/>
                </a:solidFill>
              </a:rPr>
              <a:t>other</a:t>
            </a:r>
            <a:r>
              <a:rPr lang="en-US" altLang="en-US" sz="2000" b="0">
                <a:solidFill>
                  <a:schemeClr val="tx1"/>
                </a:solidFill>
              </a:rPr>
              <a:t> </a:t>
            </a:r>
            <a:r>
              <a:rPr lang="en-US" altLang="en-US" sz="2000" b="0" i="1">
                <a:solidFill>
                  <a:schemeClr val="tx1"/>
                </a:solidFill>
              </a:rPr>
              <a:t>influences</a:t>
            </a:r>
            <a:r>
              <a:rPr lang="en-US" altLang="en-US" sz="2000" b="0">
                <a:solidFill>
                  <a:schemeClr val="tx1"/>
                </a:solidFill>
              </a:rPr>
              <a:t> cause the disease under study, any difference in the risk ratio between the SAME population study (effect measure) and the TWO population study (measure of association) is what is known as </a:t>
            </a:r>
            <a:r>
              <a:rPr lang="en-US" altLang="en-US" sz="2000" b="0" u="sng">
                <a:solidFill>
                  <a:schemeClr val="tx1"/>
                </a:solidFill>
              </a:rPr>
              <a:t>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Confounding occurs because of these other influences, a </a:t>
            </a:r>
            <a:r>
              <a:rPr lang="en-US" altLang="en-US" sz="2000" b="0" u="sng">
                <a:solidFill>
                  <a:schemeClr val="tx1"/>
                </a:solidFill>
              </a:rPr>
              <a:t>mixing of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0" y="-228600"/>
            <a:ext cx="6858000" cy="1066800"/>
          </a:xfrm>
        </p:spPr>
        <p:txBody>
          <a:bodyPr/>
          <a:lstStyle/>
          <a:p>
            <a:r>
              <a:rPr lang="en-US" altLang="en-US" smtClean="0"/>
              <a:t>Striving for the Counterfactual</a:t>
            </a:r>
          </a:p>
        </p:txBody>
      </p:sp>
      <p:sp>
        <p:nvSpPr>
          <p:cNvPr id="235522" name="Rectangle 3"/>
          <p:cNvSpPr>
            <a:spLocks noGrp="1" noChangeArrowheads="1"/>
          </p:cNvSpPr>
          <p:nvPr>
            <p:ph type="body" idx="1"/>
          </p:nvPr>
        </p:nvSpPr>
        <p:spPr>
          <a:xfrm>
            <a:off x="152400" y="990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to eliminate confounding are striving to simulate the counterfactual</a:t>
            </a:r>
          </a:p>
          <a:p>
            <a:r>
              <a:rPr lang="en-US" altLang="en-US" sz="2400" dirty="0" smtClean="0"/>
              <a:t>We strive for our TWO distinct populations (exposed &amp; unexposed) to be “exchangeable”</a:t>
            </a:r>
          </a:p>
          <a:p>
            <a:pPr lvl="1"/>
            <a:r>
              <a:rPr lang="en-US" altLang="en-US" dirty="0" smtClean="0"/>
              <a:t>i.e., identical in the “other influences” upon them</a:t>
            </a:r>
          </a:p>
          <a:p>
            <a:pPr lvl="1"/>
            <a:endParaRPr lang="en-US" altLang="en-US" dirty="0" smtClean="0"/>
          </a:p>
          <a:p>
            <a:r>
              <a:rPr lang="en-US" altLang="en-US" sz="2400" dirty="0" smtClean="0"/>
              <a:t>Whenever the TWO distinct populations are “non-exchangeable”, confounding will occur</a:t>
            </a:r>
          </a:p>
          <a:p>
            <a:endParaRPr lang="en-US" altLang="en-US" sz="2400" dirty="0" smtClean="0"/>
          </a:p>
          <a:p>
            <a:r>
              <a:rPr lang="en-US" altLang="en-US" sz="2400" dirty="0" smtClean="0"/>
              <a:t>Our strategies to manage confounding are attempts to make our populations exchangeable</a:t>
            </a:r>
            <a:endParaRPr lang="en-US" altLang="en-US" sz="2400" u="sng"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457200" y="457200"/>
            <a:ext cx="7467600" cy="685800"/>
          </a:xfrm>
        </p:spPr>
        <p:txBody>
          <a:bodyPr/>
          <a:lstStyle/>
          <a:p>
            <a:r>
              <a:rPr lang="en-US" altLang="en-US" sz="2800" smtClean="0"/>
              <a:t>Why Strive for the Counterfactual?</a:t>
            </a:r>
            <a:br>
              <a:rPr lang="en-US" altLang="en-US" sz="2800" smtClean="0"/>
            </a:br>
            <a:r>
              <a:rPr lang="en-US" altLang="en-US" sz="2800" smtClean="0"/>
              <a:t>Causal Inference</a:t>
            </a:r>
          </a:p>
        </p:txBody>
      </p:sp>
      <p:sp>
        <p:nvSpPr>
          <p:cNvPr id="237570" name="Rectangle 3"/>
          <p:cNvSpPr>
            <a:spLocks noGrp="1" noChangeArrowheads="1"/>
          </p:cNvSpPr>
          <p:nvPr>
            <p:ph type="body" idx="1"/>
          </p:nvPr>
        </p:nvSpPr>
        <p:spPr>
          <a:xfrm>
            <a:off x="76200" y="1295400"/>
            <a:ext cx="6477000" cy="6781800"/>
          </a:xfrm>
        </p:spPr>
        <p:txBody>
          <a:bodyPr/>
          <a:lstStyle/>
          <a:p>
            <a:r>
              <a:rPr lang="en-US" altLang="en-US" sz="2200" smtClean="0"/>
              <a:t>Counterfactual ideal would allow certainty in knowing whether a numerical/statistical association between an exposure and outcome is </a:t>
            </a:r>
            <a:r>
              <a:rPr lang="en-US" altLang="en-US" sz="2200" i="1" smtClean="0"/>
              <a:t>causal</a:t>
            </a:r>
          </a:p>
          <a:p>
            <a:endParaRPr lang="en-US" altLang="en-US" sz="1100" i="1" smtClean="0"/>
          </a:p>
          <a:p>
            <a:r>
              <a:rPr lang="en-US" altLang="en-US" sz="2200" smtClean="0"/>
              <a:t>Knowing whether a relationship is causal is the “holy grail” in human subjects research</a:t>
            </a:r>
          </a:p>
          <a:p>
            <a:endParaRPr lang="en-US" altLang="en-US" sz="1100" smtClean="0"/>
          </a:p>
          <a:p>
            <a:r>
              <a:rPr lang="en-US" altLang="en-US" sz="2200" u="sng" smtClean="0"/>
              <a:t>If a relationship is causal, interventions that change the exposure will change the outcome</a:t>
            </a:r>
          </a:p>
          <a:p>
            <a:endParaRPr lang="en-US" altLang="en-US" sz="1100" smtClean="0"/>
          </a:p>
          <a:p>
            <a:r>
              <a:rPr lang="en-US" altLang="en-US" sz="2200" smtClean="0"/>
              <a:t>Altering exposures which are not causal will have no effect on outcome</a:t>
            </a:r>
          </a:p>
          <a:p>
            <a:endParaRPr lang="en-US" altLang="en-US" sz="1100" smtClean="0"/>
          </a:p>
          <a:p>
            <a:r>
              <a:rPr lang="en-US" altLang="en-US" sz="2200" smtClean="0"/>
              <a:t>Determining causal effects is the field of causal inference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609600" y="304800"/>
            <a:ext cx="5830888" cy="457200"/>
          </a:xfrm>
        </p:spPr>
        <p:txBody>
          <a:bodyPr/>
          <a:lstStyle/>
          <a:p>
            <a:r>
              <a:rPr lang="en-US" altLang="en-US" smtClean="0"/>
              <a:t>Counterfactuals</a:t>
            </a:r>
          </a:p>
        </p:txBody>
      </p:sp>
      <p:sp>
        <p:nvSpPr>
          <p:cNvPr id="239618" name="Rectangle 3"/>
          <p:cNvSpPr>
            <a:spLocks noGrp="1" noChangeArrowheads="1"/>
          </p:cNvSpPr>
          <p:nvPr>
            <p:ph type="body" idx="1"/>
          </p:nvPr>
        </p:nvSpPr>
        <p:spPr>
          <a:xfrm>
            <a:off x="76200" y="990600"/>
            <a:ext cx="6858000" cy="6781800"/>
          </a:xfrm>
        </p:spPr>
        <p:txBody>
          <a:bodyPr/>
          <a:lstStyle/>
          <a:p>
            <a:r>
              <a:rPr lang="en-US" altLang="en-US" sz="2400" dirty="0" smtClean="0"/>
              <a:t>Also known as “potential outcomes”</a:t>
            </a:r>
          </a:p>
          <a:p>
            <a:pPr lvl="1"/>
            <a:r>
              <a:rPr lang="en-US" altLang="en-US" sz="2400" dirty="0" smtClean="0"/>
              <a:t>“Potential” refers to something that </a:t>
            </a:r>
            <a:r>
              <a:rPr lang="en-US" altLang="en-US" sz="2400" i="1" dirty="0" smtClean="0"/>
              <a:t>could</a:t>
            </a:r>
            <a:r>
              <a:rPr lang="en-US" altLang="en-US" sz="2400" dirty="0" smtClean="0"/>
              <a:t> happen (although actually never does)</a:t>
            </a:r>
          </a:p>
          <a:p>
            <a:pPr lvl="1"/>
            <a:endParaRPr lang="en-US" altLang="en-US" sz="2400" dirty="0" smtClean="0"/>
          </a:p>
          <a:p>
            <a:r>
              <a:rPr lang="en-US" altLang="en-US" sz="2400" dirty="0" smtClean="0"/>
              <a:t>Useful concept for understanding:</a:t>
            </a:r>
          </a:p>
          <a:p>
            <a:pPr lvl="1"/>
            <a:r>
              <a:rPr lang="en-US" altLang="en-US" dirty="0" smtClean="0"/>
              <a:t>Origins of confounding</a:t>
            </a:r>
          </a:p>
          <a:p>
            <a:pPr lvl="1"/>
            <a:r>
              <a:rPr lang="en-US" altLang="en-US" dirty="0" smtClean="0"/>
              <a:t>Interaction (next week)</a:t>
            </a:r>
          </a:p>
          <a:p>
            <a:pPr lvl="1"/>
            <a:r>
              <a:rPr lang="en-US" altLang="en-US" dirty="0" smtClean="0"/>
              <a:t>Mediation</a:t>
            </a:r>
          </a:p>
          <a:p>
            <a:pPr lvl="1"/>
            <a:r>
              <a:rPr lang="en-US" altLang="en-US" dirty="0" smtClean="0"/>
              <a:t>Advanced approaches to managing confounding </a:t>
            </a:r>
          </a:p>
          <a:p>
            <a:pPr lvl="2"/>
            <a:r>
              <a:rPr lang="en-US" altLang="en-US" dirty="0" smtClean="0"/>
              <a:t>See BIOSTAT 215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not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38100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84203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609600" y="304800"/>
            <a:ext cx="5830888" cy="685800"/>
          </a:xfrm>
        </p:spPr>
        <p:txBody>
          <a:bodyPr/>
          <a:lstStyle/>
          <a:p>
            <a:r>
              <a:rPr lang="en-US" altLang="en-US" smtClean="0"/>
              <a:t>Matches and Lung Cancer</a:t>
            </a:r>
          </a:p>
        </p:txBody>
      </p:sp>
      <p:sp>
        <p:nvSpPr>
          <p:cNvPr id="2068" name="Rectangle 3"/>
          <p:cNvSpPr>
            <a:spLocks noGrp="1" noChangeArrowheads="1"/>
          </p:cNvSpPr>
          <p:nvPr>
            <p:ph type="body" sz="half" idx="1"/>
          </p:nvPr>
        </p:nvSpPr>
        <p:spPr>
          <a:xfrm>
            <a:off x="76200" y="1143000"/>
            <a:ext cx="6705600" cy="6781800"/>
          </a:xfrm>
        </p:spPr>
        <p:txBody>
          <a:bodyPr/>
          <a:lstStyle/>
          <a:p>
            <a:r>
              <a:rPr lang="en-US" altLang="en-US" sz="2200" dirty="0" smtClean="0"/>
              <a:t>A tobacco company researcher believes that exposure to matches is a cause of lung cancer   </a:t>
            </a:r>
          </a:p>
          <a:p>
            <a:r>
              <a:rPr lang="en-US" altLang="en-US" sz="2200"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sz="2200" dirty="0" smtClean="0"/>
              <a:t>Exposure odds ratio = (820/180) / (340/660) = disease odds ratio</a:t>
            </a:r>
          </a:p>
          <a:p>
            <a:r>
              <a:rPr lang="en-US" altLang="en-US" sz="2200" dirty="0" smtClean="0"/>
              <a:t>OR = 8.8  (95% CI: 7.2, 10.9)</a:t>
            </a:r>
          </a:p>
          <a:p>
            <a:r>
              <a:rPr lang="en-US" altLang="en-US" sz="2200"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1610627112"/>
              </p:ext>
            </p:extLst>
          </p:nvPr>
        </p:nvGraphicFramePr>
        <p:xfrm>
          <a:off x="1295400" y="2819400"/>
          <a:ext cx="4267200" cy="1524000"/>
        </p:xfrm>
        <a:graphic>
          <a:graphicData uri="http://schemas.openxmlformats.org/presentationml/2006/ole">
            <mc:AlternateContent xmlns:mc="http://schemas.openxmlformats.org/markup-compatibility/2006">
              <mc:Choice xmlns:v="urn:schemas-microsoft-com:vml" Requires="v">
                <p:oleObj spid="_x0000_s2077"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1295400" y="2819400"/>
                        <a:ext cx="4267200" cy="1524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a:xfrm>
            <a:off x="304800" y="685800"/>
            <a:ext cx="6248400" cy="381000"/>
          </a:xfrm>
        </p:spPr>
        <p:txBody>
          <a:bodyPr/>
          <a:lstStyle/>
          <a:p>
            <a:r>
              <a:rPr lang="en-US" altLang="en-US" smtClean="0"/>
              <a:t>Definition of/Criteria for a Confounder: </a:t>
            </a:r>
            <a:br>
              <a:rPr lang="en-US" altLang="en-US" smtClean="0"/>
            </a:br>
            <a:r>
              <a:rPr lang="en-US" altLang="en-US" smtClean="0"/>
              <a:t>A History </a:t>
            </a:r>
          </a:p>
        </p:txBody>
      </p:sp>
      <p:sp>
        <p:nvSpPr>
          <p:cNvPr id="243714"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a:t>
            </a:r>
          </a:p>
          <a:p>
            <a:pPr>
              <a:lnSpc>
                <a:spcPct val="90000"/>
              </a:lnSpc>
            </a:pPr>
            <a:r>
              <a:rPr lang="en-US" altLang="en-US" dirty="0" smtClean="0"/>
              <a:t>Confounding occurs because of mixing between exposures of interest and unwanted extraneous factors.  These extraneous factors are termed confounders.</a:t>
            </a:r>
          </a:p>
          <a:p>
            <a:pPr>
              <a:lnSpc>
                <a:spcPct val="90000"/>
              </a:lnSpc>
            </a:pPr>
            <a:r>
              <a:rPr lang="en-US" altLang="en-US" u="sng" dirty="0" smtClean="0"/>
              <a:t>Simplest Definition</a:t>
            </a:r>
          </a:p>
          <a:p>
            <a:pPr lvl="1">
              <a:lnSpc>
                <a:spcPct val="90000"/>
              </a:lnSpc>
            </a:pPr>
            <a:r>
              <a:rPr lang="en-US" altLang="en-US" dirty="0" smtClean="0"/>
              <a:t>A 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98093" name="Text Box 13"/>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sp>
        <p:nvSpPr>
          <p:cNvPr id="41991" name="Text Box 7"/>
          <p:cNvSpPr txBox="1">
            <a:spLocks noChangeArrowheads="1"/>
          </p:cNvSpPr>
          <p:nvPr/>
        </p:nvSpPr>
        <p:spPr bwMode="auto">
          <a:xfrm>
            <a:off x="4191000" y="5349875"/>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4038600" y="7620000"/>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4038600" y="3581400"/>
            <a:ext cx="25146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smtClean="0">
                <a:solidFill>
                  <a:srgbClr val="FF0000"/>
                </a:solidFill>
              </a:rPr>
              <a:t>Too naive</a:t>
            </a:r>
            <a:endParaRPr lang="en-US" altLang="en-US" sz="2400" b="0" dirty="0">
              <a:solidFill>
                <a:srgbClr val="FF0000"/>
              </a:solidFill>
            </a:endParaRPr>
          </a:p>
        </p:txBody>
      </p:sp>
      <p:sp>
        <p:nvSpPr>
          <p:cNvPr id="9" name="Text Box 8"/>
          <p:cNvSpPr txBox="1">
            <a:spLocks noChangeArrowheads="1"/>
          </p:cNvSpPr>
          <p:nvPr/>
        </p:nvSpPr>
        <p:spPr bwMode="auto">
          <a:xfrm>
            <a:off x="517525" y="8077200"/>
            <a:ext cx="3825875" cy="830997"/>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0" dirty="0" smtClean="0">
                <a:solidFill>
                  <a:srgbClr val="FF0000"/>
                </a:solidFill>
              </a:rPr>
              <a:t>See Extra Slides for additional explanation</a:t>
            </a:r>
            <a:endParaRPr lang="en-US" altLang="en-US" sz="24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977900"/>
            <a:ext cx="6705600" cy="19177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u="sng" dirty="0"/>
              <a:t>The Modern Era:  Graphical</a:t>
            </a:r>
          </a:p>
          <a:p>
            <a:pPr eaLnBrk="0" hangingPunct="0">
              <a:spcBef>
                <a:spcPct val="50000"/>
              </a:spcBef>
              <a:defRPr/>
            </a:pPr>
            <a:r>
              <a:rPr lang="en-US" altLang="en-US" sz="2400" b="0" dirty="0"/>
              <a:t>Confounding occurs if there is a factor C that is a “Common Cause” of both E and D</a:t>
            </a:r>
          </a:p>
          <a:p>
            <a:pPr eaLnBrk="0" hangingPunct="0">
              <a:spcBef>
                <a:spcPct val="50000"/>
              </a:spcBef>
              <a:defRPr/>
            </a:pPr>
            <a:r>
              <a:rPr lang="en-US" altLang="en-US" sz="2400" b="0" dirty="0"/>
              <a:t>Depicted in a Directed Acyclic Graph (DAG)</a:t>
            </a:r>
          </a:p>
        </p:txBody>
      </p:sp>
      <p:sp>
        <p:nvSpPr>
          <p:cNvPr id="45068" name="Rectangle 14"/>
          <p:cNvSpPr>
            <a:spLocks noChangeArrowheads="1"/>
          </p:cNvSpPr>
          <p:nvPr/>
        </p:nvSpPr>
        <p:spPr bwMode="auto">
          <a:xfrm>
            <a:off x="1905000" y="2971800"/>
            <a:ext cx="4724400" cy="1447800"/>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a:solidFill>
                  <a:srgbClr val="FF0000"/>
                </a:solidFill>
              </a:rPr>
              <a:t>    C part of a “non-causal” (aka “biasing”, “backdoor”, “confounding”) path from E to D.</a:t>
            </a:r>
            <a:r>
              <a:rPr lang="en-US" altLang="en-US" sz="2400" b="0">
                <a:solidFill>
                  <a:schemeClr val="tx1"/>
                </a:solidFill>
              </a:rPr>
              <a:t>  </a:t>
            </a:r>
          </a:p>
        </p:txBody>
      </p:sp>
      <p:sp>
        <p:nvSpPr>
          <p:cNvPr id="1154050" name="Text Box 1026"/>
          <p:cNvSpPr txBox="1">
            <a:spLocks noChangeArrowheads="1"/>
          </p:cNvSpPr>
          <p:nvPr/>
        </p:nvSpPr>
        <p:spPr bwMode="auto">
          <a:xfrm>
            <a:off x="4495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a:off x="1219200" y="3657600"/>
            <a:ext cx="609600" cy="188277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1524000" y="3505200"/>
            <a:ext cx="3505200" cy="192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895600" y="57912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48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245772" name="Rectangle 2"/>
          <p:cNvSpPr>
            <a:spLocks noChangeArrowheads="1"/>
          </p:cNvSpPr>
          <p:nvPr/>
        </p:nvSpPr>
        <p:spPr bwMode="auto">
          <a:xfrm>
            <a:off x="2286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Definition of/Criteria for </a:t>
            </a:r>
            <a:r>
              <a:rPr lang="en-US" altLang="en-US" sz="2400" i="1" dirty="0">
                <a:solidFill>
                  <a:schemeClr val="tx2"/>
                </a:solidFill>
              </a:rPr>
              <a:t>Confounding</a:t>
            </a:r>
            <a:r>
              <a:rPr lang="en-US" altLang="en-US" sz="2400" dirty="0">
                <a:solidFill>
                  <a:schemeClr val="tx2"/>
                </a:solidFill>
              </a:rPr>
              <a:t>: </a:t>
            </a:r>
            <a:br>
              <a:rPr lang="en-US" altLang="en-US" sz="2400" dirty="0">
                <a:solidFill>
                  <a:schemeClr val="tx2"/>
                </a:solidFill>
              </a:rPr>
            </a:br>
            <a:r>
              <a:rPr lang="en-US" altLang="en-US" sz="2400" dirty="0">
                <a:solidFill>
                  <a:schemeClr val="tx2"/>
                </a:solidFill>
              </a:rPr>
              <a:t>A History </a:t>
            </a:r>
          </a:p>
        </p:txBody>
      </p:sp>
      <p:grpSp>
        <p:nvGrpSpPr>
          <p:cNvPr id="45104" name="Group 48"/>
          <p:cNvGrpSpPr>
            <a:grpSpLocks/>
          </p:cNvGrpSpPr>
          <p:nvPr/>
        </p:nvGrpSpPr>
        <p:grpSpPr bwMode="auto">
          <a:xfrm>
            <a:off x="-228600" y="6567488"/>
            <a:ext cx="3429000" cy="2043112"/>
            <a:chOff x="-192" y="4396"/>
            <a:chExt cx="2160" cy="1287"/>
          </a:xfrm>
        </p:grpSpPr>
        <p:sp>
          <p:nvSpPr>
            <p:cNvPr id="2" name="Line 1029"/>
            <p:cNvSpPr>
              <a:spLocks noChangeShapeType="1"/>
            </p:cNvSpPr>
            <p:nvPr/>
          </p:nvSpPr>
          <p:spPr bwMode="auto">
            <a:xfrm>
              <a:off x="384" y="5040"/>
              <a:ext cx="24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8"/>
            <p:cNvSpPr txBox="1">
              <a:spLocks noChangeArrowheads="1"/>
            </p:cNvSpPr>
            <p:nvPr/>
          </p:nvSpPr>
          <p:spPr bwMode="auto">
            <a:xfrm>
              <a:off x="-192" y="4656"/>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r>
                <a:rPr lang="en-US" altLang="en-US" baseline="-25000" dirty="0">
                  <a:solidFill>
                    <a:schemeClr val="tx1"/>
                  </a:solidFill>
                </a:rPr>
                <a:t>1</a:t>
              </a:r>
            </a:p>
          </p:txBody>
        </p:sp>
        <p:sp>
          <p:nvSpPr>
            <p:cNvPr id="4" name="Text Box 1032"/>
            <p:cNvSpPr txBox="1">
              <a:spLocks noChangeArrowheads="1"/>
            </p:cNvSpPr>
            <p:nvPr/>
          </p:nvSpPr>
          <p:spPr bwMode="auto">
            <a:xfrm>
              <a:off x="960" y="5356"/>
              <a:ext cx="576" cy="327"/>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5" name="Line 1031"/>
            <p:cNvSpPr>
              <a:spLocks noChangeShapeType="1"/>
            </p:cNvSpPr>
            <p:nvPr/>
          </p:nvSpPr>
          <p:spPr bwMode="auto">
            <a:xfrm>
              <a:off x="960" y="5328"/>
              <a:ext cx="576"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26"/>
            <p:cNvSpPr txBox="1">
              <a:spLocks noChangeArrowheads="1"/>
            </p:cNvSpPr>
            <p:nvPr/>
          </p:nvSpPr>
          <p:spPr bwMode="auto">
            <a:xfrm>
              <a:off x="1488" y="5136"/>
              <a:ext cx="480"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7" name="Text Box 8"/>
            <p:cNvSpPr txBox="1">
              <a:spLocks noChangeArrowheads="1"/>
            </p:cNvSpPr>
            <p:nvPr/>
          </p:nvSpPr>
          <p:spPr bwMode="auto">
            <a:xfrm>
              <a:off x="336" y="4396"/>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r>
                <a:rPr lang="en-US" altLang="en-US" baseline="-25000" dirty="0">
                  <a:solidFill>
                    <a:schemeClr val="tx1"/>
                  </a:solidFill>
                </a:rPr>
                <a:t>2</a:t>
              </a:r>
            </a:p>
          </p:txBody>
        </p:sp>
        <p:sp>
          <p:nvSpPr>
            <p:cNvPr id="8" name="Freeform 1030"/>
            <p:cNvSpPr>
              <a:spLocks/>
            </p:cNvSpPr>
            <p:nvPr/>
          </p:nvSpPr>
          <p:spPr bwMode="auto">
            <a:xfrm flipV="1">
              <a:off x="1008" y="4704"/>
              <a:ext cx="624" cy="43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29"/>
            <p:cNvSpPr>
              <a:spLocks noChangeShapeType="1"/>
            </p:cNvSpPr>
            <p:nvPr/>
          </p:nvSpPr>
          <p:spPr bwMode="auto">
            <a:xfrm flipV="1">
              <a:off x="480" y="4704"/>
              <a:ext cx="288" cy="96"/>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027"/>
            <p:cNvSpPr txBox="1">
              <a:spLocks noChangeArrowheads="1"/>
            </p:cNvSpPr>
            <p:nvPr/>
          </p:nvSpPr>
          <p:spPr bwMode="auto">
            <a:xfrm>
              <a:off x="240" y="5184"/>
              <a:ext cx="1008"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grpSp>
      <p:sp>
        <p:nvSpPr>
          <p:cNvPr id="11" name="Text Box 8"/>
          <p:cNvSpPr txBox="1">
            <a:spLocks noChangeArrowheads="1"/>
          </p:cNvSpPr>
          <p:nvPr/>
        </p:nvSpPr>
        <p:spPr bwMode="auto">
          <a:xfrm>
            <a:off x="4191000" y="6567488"/>
            <a:ext cx="16764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r>
              <a:rPr lang="en-US" altLang="en-US" baseline="-25000" dirty="0">
                <a:solidFill>
                  <a:schemeClr val="tx1"/>
                </a:solidFill>
              </a:rPr>
              <a:t>2</a:t>
            </a:r>
          </a:p>
        </p:txBody>
      </p:sp>
      <p:grpSp>
        <p:nvGrpSpPr>
          <p:cNvPr id="45128" name="Group 72"/>
          <p:cNvGrpSpPr>
            <a:grpSpLocks/>
          </p:cNvGrpSpPr>
          <p:nvPr/>
        </p:nvGrpSpPr>
        <p:grpSpPr bwMode="auto">
          <a:xfrm>
            <a:off x="3352800" y="6796088"/>
            <a:ext cx="3657600" cy="1814512"/>
            <a:chOff x="2160" y="4272"/>
            <a:chExt cx="2304" cy="1143"/>
          </a:xfrm>
        </p:grpSpPr>
        <p:sp>
          <p:nvSpPr>
            <p:cNvPr id="12" name="Line 1029"/>
            <p:cNvSpPr>
              <a:spLocks noChangeShapeType="1"/>
            </p:cNvSpPr>
            <p:nvPr/>
          </p:nvSpPr>
          <p:spPr bwMode="auto">
            <a:xfrm>
              <a:off x="2736" y="4772"/>
              <a:ext cx="24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8"/>
            <p:cNvSpPr txBox="1">
              <a:spLocks noChangeArrowheads="1"/>
            </p:cNvSpPr>
            <p:nvPr/>
          </p:nvSpPr>
          <p:spPr bwMode="auto">
            <a:xfrm>
              <a:off x="2160" y="4388"/>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r>
                <a:rPr lang="en-US" altLang="en-US" baseline="-25000" dirty="0">
                  <a:solidFill>
                    <a:schemeClr val="tx1"/>
                  </a:solidFill>
                </a:rPr>
                <a:t>1</a:t>
              </a:r>
            </a:p>
          </p:txBody>
        </p:sp>
        <p:sp>
          <p:nvSpPr>
            <p:cNvPr id="14" name="Text Box 1032"/>
            <p:cNvSpPr txBox="1">
              <a:spLocks noChangeArrowheads="1"/>
            </p:cNvSpPr>
            <p:nvPr/>
          </p:nvSpPr>
          <p:spPr bwMode="auto">
            <a:xfrm>
              <a:off x="3312" y="5088"/>
              <a:ext cx="576" cy="327"/>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5" name="Line 1031"/>
            <p:cNvSpPr>
              <a:spLocks noChangeShapeType="1"/>
            </p:cNvSpPr>
            <p:nvPr/>
          </p:nvSpPr>
          <p:spPr bwMode="auto">
            <a:xfrm>
              <a:off x="3312" y="5060"/>
              <a:ext cx="576"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Text Box 1026"/>
            <p:cNvSpPr txBox="1">
              <a:spLocks noChangeArrowheads="1"/>
            </p:cNvSpPr>
            <p:nvPr/>
          </p:nvSpPr>
          <p:spPr bwMode="auto">
            <a:xfrm>
              <a:off x="3840" y="4868"/>
              <a:ext cx="480"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7" name="Freeform 1030"/>
            <p:cNvSpPr>
              <a:spLocks/>
            </p:cNvSpPr>
            <p:nvPr/>
          </p:nvSpPr>
          <p:spPr bwMode="auto">
            <a:xfrm flipV="1">
              <a:off x="3360" y="4272"/>
              <a:ext cx="432" cy="1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8" name="Line 1029"/>
            <p:cNvSpPr>
              <a:spLocks noChangeShapeType="1"/>
            </p:cNvSpPr>
            <p:nvPr/>
          </p:nvSpPr>
          <p:spPr bwMode="auto">
            <a:xfrm flipV="1">
              <a:off x="2832" y="4368"/>
              <a:ext cx="192" cy="164"/>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9" name="Text Box 1027"/>
            <p:cNvSpPr txBox="1">
              <a:spLocks noChangeArrowheads="1"/>
            </p:cNvSpPr>
            <p:nvPr/>
          </p:nvSpPr>
          <p:spPr bwMode="auto">
            <a:xfrm>
              <a:off x="2592" y="4916"/>
              <a:ext cx="1008" cy="3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20" name="Text Box 8"/>
            <p:cNvSpPr txBox="1">
              <a:spLocks noChangeArrowheads="1"/>
            </p:cNvSpPr>
            <p:nvPr/>
          </p:nvSpPr>
          <p:spPr bwMode="auto">
            <a:xfrm>
              <a:off x="3408" y="4320"/>
              <a:ext cx="1056"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r>
                <a:rPr lang="en-US" altLang="en-US" baseline="-25000" dirty="0">
                  <a:solidFill>
                    <a:schemeClr val="tx1"/>
                  </a:solidFill>
                </a:rPr>
                <a:t>3</a:t>
              </a:r>
            </a:p>
          </p:txBody>
        </p:sp>
        <p:sp>
          <p:nvSpPr>
            <p:cNvPr id="21" name="Line 1029"/>
            <p:cNvSpPr>
              <a:spLocks noChangeShapeType="1"/>
            </p:cNvSpPr>
            <p:nvPr/>
          </p:nvSpPr>
          <p:spPr bwMode="auto">
            <a:xfrm>
              <a:off x="3984" y="4656"/>
              <a:ext cx="0" cy="24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4953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History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Humans have been drawing diagrams to depict relationships since they learned how to write.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Formal rules for such graphs started in the fields of engineering, computer science, &amp; artificial intelligence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Adapted for epidemiology in 1990’s by computer scientist Judea Pearl (father of journalist Daniel Pearl)</a:t>
            </a:r>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Hashed edge with ? sometimes used to depict relationship under study (purpose of the study)</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Other edges placed based on prior causal knowledge</a:t>
            </a:r>
          </a:p>
        </p:txBody>
      </p:sp>
      <p:sp>
        <p:nvSpPr>
          <p:cNvPr id="24270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Structure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Consist of </a:t>
            </a:r>
            <a:r>
              <a:rPr lang="en-US" altLang="en-US" sz="2000" b="0" u="sng">
                <a:solidFill>
                  <a:schemeClr val="tx1"/>
                </a:solidFill>
              </a:rPr>
              <a:t>nodes</a:t>
            </a:r>
            <a:r>
              <a:rPr lang="en-US" altLang="en-US" sz="2000" b="0">
                <a:solidFill>
                  <a:schemeClr val="tx1"/>
                </a:solidFill>
              </a:rPr>
              <a:t> or vertices (variables) &amp; </a:t>
            </a:r>
            <a:r>
              <a:rPr lang="en-US" altLang="en-US" sz="2000" b="0" u="sng">
                <a:solidFill>
                  <a:schemeClr val="tx1"/>
                </a:solidFill>
              </a:rPr>
              <a:t>edges</a:t>
            </a:r>
            <a:r>
              <a:rPr lang="en-US" altLang="en-US" sz="2000" b="0">
                <a:solidFill>
                  <a:schemeClr val="tx1"/>
                </a:solidFill>
              </a:rPr>
              <a:t> (lines with arrowheads)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“Directed”: all edges have one-way direction which depict causal relationships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“Acyclic”: there is never a complete circle around any node (i.e. no factor can cause itself)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rgbClr val="FF0000"/>
                </a:solidFill>
              </a:rPr>
              <a:t>WARNING</a:t>
            </a:r>
            <a:endParaRPr lang="en-US" altLang="en-US" dirty="0">
              <a:solidFill>
                <a:schemeClr val="tx1"/>
              </a:solidFill>
            </a:endParaRPr>
          </a:p>
        </p:txBody>
      </p:sp>
      <p:sp>
        <p:nvSpPr>
          <p:cNvPr id="249858" name="Rectangle 13"/>
          <p:cNvSpPr>
            <a:spLocks noChangeArrowheads="1"/>
          </p:cNvSpPr>
          <p:nvPr/>
        </p:nvSpPr>
        <p:spPr bwMode="auto">
          <a:xfrm>
            <a:off x="76200" y="99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a:t>
            </a:r>
            <a:r>
              <a:rPr lang="en-US" altLang="en-US" sz="2400" dirty="0" err="1">
                <a:solidFill>
                  <a:srgbClr val="FF0000"/>
                </a:solidFill>
              </a:rPr>
              <a:t>uni</a:t>
            </a:r>
            <a:r>
              <a:rPr lang="en-US" altLang="en-US" sz="2400" dirty="0">
                <a:solidFill>
                  <a:srgbClr val="FF0000"/>
                </a:solidFill>
              </a:rPr>
              <a:t>-directional edges, etc.), but we will follow these rules in lecture and in problem sets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a:t>
            </a:r>
            <a:r>
              <a:rPr lang="en-US" altLang="en-US" sz="2400" dirty="0" smtClean="0">
                <a:solidFill>
                  <a:srgbClr val="FF0000"/>
                </a:solidFill>
              </a:rPr>
              <a:t>wish to </a:t>
            </a:r>
            <a:r>
              <a:rPr lang="en-US" altLang="en-US" sz="2400" dirty="0">
                <a:solidFill>
                  <a:srgbClr val="FF0000"/>
                </a:solidFill>
              </a:rPr>
              <a:t>see any two-headed edges (connections) in your problem sets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59"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9860"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51911"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400" b="0" u="sng">
                <a:solidFill>
                  <a:schemeClr val="tx1"/>
                </a:solidFill>
              </a:rPr>
              <a:t>Some more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49199" name="Rectangle 26"/>
          <p:cNvSpPr>
            <a:spLocks noChangeArrowheads="1"/>
          </p:cNvSpPr>
          <p:nvPr/>
        </p:nvSpPr>
        <p:spPr bwMode="auto">
          <a:xfrm>
            <a:off x="152400" y="8077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49200" name="Rectangle 10"/>
          <p:cNvSpPr>
            <a:spLocks noChangeArrowheads="1"/>
          </p:cNvSpPr>
          <p:nvPr/>
        </p:nvSpPr>
        <p:spPr bwMode="auto">
          <a:xfrm>
            <a:off x="0" y="7391400"/>
            <a:ext cx="6781800" cy="990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All nodes along a path with edges in same direction are “descendants”; all proximal nodes are “ancestors”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a:solidFill>
                <a:schemeClr val="tx1"/>
              </a:solidFill>
            </a:endParaRPr>
          </a:p>
        </p:txBody>
      </p:sp>
      <p:sp>
        <p:nvSpPr>
          <p:cNvPr id="251919" name="Line 19"/>
          <p:cNvSpPr>
            <a:spLocks noChangeShapeType="1"/>
          </p:cNvSpPr>
          <p:nvPr/>
        </p:nvSpPr>
        <p:spPr bwMode="auto">
          <a:xfrm flipV="1">
            <a:off x="838200" y="2362200"/>
            <a:ext cx="838200" cy="381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5" name="Text Box 21"/>
          <p:cNvSpPr txBox="1">
            <a:spLocks noChangeArrowheads="1"/>
          </p:cNvSpPr>
          <p:nvPr/>
        </p:nvSpPr>
        <p:spPr bwMode="auto">
          <a:xfrm>
            <a:off x="1295400" y="22098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20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381000" y="-76200"/>
            <a:ext cx="6248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Connections Between Variables</a:t>
            </a:r>
            <a:endParaRPr lang="en-US" altLang="en-US" sz="1600" b="0" dirty="0"/>
          </a:p>
        </p:txBody>
      </p:sp>
      <p:sp>
        <p:nvSpPr>
          <p:cNvPr id="253954" name="Rectangle 10"/>
          <p:cNvSpPr>
            <a:spLocks noChangeArrowheads="1"/>
          </p:cNvSpPr>
          <p:nvPr/>
        </p:nvSpPr>
        <p:spPr bwMode="auto">
          <a:xfrm>
            <a:off x="76200" y="914400"/>
            <a:ext cx="6781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Path – any series of edges, regardless of direction, between two nodes (e.g., between E and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6799" name="Rectangle 26"/>
          <p:cNvSpPr>
            <a:spLocks noChangeArrowheads="1"/>
          </p:cNvSpPr>
          <p:nvPr/>
        </p:nvSpPr>
        <p:spPr bwMode="auto">
          <a:xfrm>
            <a:off x="304800" y="861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6800" name="Rectangle 10"/>
          <p:cNvSpPr>
            <a:spLocks noChangeArrowheads="1"/>
          </p:cNvSpPr>
          <p:nvPr/>
        </p:nvSpPr>
        <p:spPr bwMode="auto">
          <a:xfrm>
            <a:off x="76200" y="419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Types of Paths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Directed path – aka “causal” path</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Series of edges are all going in the same direction</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All edges have a head-to-tail sequence</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“one way street”</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Depicts a causal relationship</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Undirected path – aka “non-causal” path</a:t>
            </a:r>
          </a:p>
          <a:p>
            <a:pPr marL="742950" lvl="1" indent="-285750"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a:solidFill>
                  <a:schemeClr val="tx1"/>
                </a:solidFill>
              </a:rPr>
              <a:t>Any other series of edges between 2 nodes </a:t>
            </a:r>
          </a:p>
          <a:p>
            <a:pPr marL="742950" lvl="1" indent="-285750"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“Backdoor path” –  an undirected path where the initial edge points towards the initial node</a:t>
            </a:r>
          </a:p>
        </p:txBody>
      </p:sp>
      <p:sp>
        <p:nvSpPr>
          <p:cNvPr id="1260546" name="Text Box 2"/>
          <p:cNvSpPr txBox="1">
            <a:spLocks noChangeArrowheads="1"/>
          </p:cNvSpPr>
          <p:nvPr/>
        </p:nvSpPr>
        <p:spPr bwMode="auto">
          <a:xfrm flipH="1">
            <a:off x="36576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1260559" name="Text Box 15"/>
          <p:cNvSpPr txBox="1">
            <a:spLocks noChangeArrowheads="1"/>
          </p:cNvSpPr>
          <p:nvPr/>
        </p:nvSpPr>
        <p:spPr bwMode="auto">
          <a:xfrm flipH="1">
            <a:off x="304800" y="23002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64" name="Text Box 20"/>
          <p:cNvSpPr txBox="1">
            <a:spLocks noChangeArrowheads="1"/>
          </p:cNvSpPr>
          <p:nvPr/>
        </p:nvSpPr>
        <p:spPr bwMode="auto">
          <a:xfrm flipH="1">
            <a:off x="20574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19870852" flipH="1">
            <a:off x="1138238" y="2312988"/>
            <a:ext cx="847725" cy="4667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Text Box 2"/>
          <p:cNvSpPr txBox="1">
            <a:spLocks noChangeArrowheads="1"/>
          </p:cNvSpPr>
          <p:nvPr/>
        </p:nvSpPr>
        <p:spPr bwMode="auto">
          <a:xfrm flipH="1">
            <a:off x="5105400" y="228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3" name="Freeform 21"/>
          <p:cNvSpPr>
            <a:spLocks/>
          </p:cNvSpPr>
          <p:nvPr/>
        </p:nvSpPr>
        <p:spPr bwMode="auto">
          <a:xfrm rot="4920854">
            <a:off x="3314700" y="20193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4" name="Freeform 21"/>
          <p:cNvSpPr>
            <a:spLocks/>
          </p:cNvSpPr>
          <p:nvPr/>
        </p:nvSpPr>
        <p:spPr bwMode="auto">
          <a:xfrm rot="4920854">
            <a:off x="4838700" y="20193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nvGrpSpPr>
          <p:cNvPr id="253964" name="Group 21"/>
          <p:cNvGrpSpPr>
            <a:grpSpLocks/>
          </p:cNvGrpSpPr>
          <p:nvPr/>
        </p:nvGrpSpPr>
        <p:grpSpPr bwMode="auto">
          <a:xfrm>
            <a:off x="304800" y="1676400"/>
            <a:ext cx="5943600" cy="533400"/>
            <a:chOff x="192" y="1296"/>
            <a:chExt cx="3744" cy="336"/>
          </a:xfrm>
        </p:grpSpPr>
        <p:sp>
          <p:nvSpPr>
            <p:cNvPr id="5"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6" name="Text Box 15"/>
            <p:cNvSpPr txBox="1">
              <a:spLocks noChangeArrowheads="1"/>
            </p:cNvSpPr>
            <p:nvPr/>
          </p:nvSpPr>
          <p:spPr bwMode="auto">
            <a:xfrm flipH="1">
              <a:off x="192" y="1305"/>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7" name="Text Box 20"/>
            <p:cNvSpPr txBox="1">
              <a:spLocks noChangeArrowheads="1"/>
            </p:cNvSpPr>
            <p:nvPr/>
          </p:nvSpPr>
          <p:spPr bwMode="auto">
            <a:xfrm flipH="1">
              <a:off x="129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8"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0"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2" name="Text Box 2"/>
          <p:cNvSpPr txBox="1">
            <a:spLocks noChangeArrowheads="1"/>
          </p:cNvSpPr>
          <p:nvPr/>
        </p:nvSpPr>
        <p:spPr bwMode="auto">
          <a:xfrm flipH="1">
            <a:off x="3657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3" name="Text Box 15"/>
          <p:cNvSpPr txBox="1">
            <a:spLocks noChangeArrowheads="1"/>
          </p:cNvSpPr>
          <p:nvPr/>
        </p:nvSpPr>
        <p:spPr bwMode="auto">
          <a:xfrm flipH="1">
            <a:off x="3048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4" name="Text Box 20"/>
          <p:cNvSpPr txBox="1">
            <a:spLocks noChangeArrowheads="1"/>
          </p:cNvSpPr>
          <p:nvPr/>
        </p:nvSpPr>
        <p:spPr bwMode="auto">
          <a:xfrm flipH="1">
            <a:off x="20574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5" name="Freeform 21"/>
          <p:cNvSpPr>
            <a:spLocks/>
          </p:cNvSpPr>
          <p:nvPr/>
        </p:nvSpPr>
        <p:spPr bwMode="auto">
          <a:xfrm rot="4920854">
            <a:off x="1562100" y="2705100"/>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Text Box 2"/>
          <p:cNvSpPr txBox="1">
            <a:spLocks noChangeArrowheads="1"/>
          </p:cNvSpPr>
          <p:nvPr/>
        </p:nvSpPr>
        <p:spPr bwMode="auto">
          <a:xfrm flipH="1">
            <a:off x="51054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7" name="Freeform 21"/>
          <p:cNvSpPr>
            <a:spLocks/>
          </p:cNvSpPr>
          <p:nvPr/>
        </p:nvSpPr>
        <p:spPr bwMode="auto">
          <a:xfrm rot="14231622">
            <a:off x="3124200" y="2819400"/>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8" name="Freeform 21"/>
          <p:cNvSpPr>
            <a:spLocks/>
          </p:cNvSpPr>
          <p:nvPr/>
        </p:nvSpPr>
        <p:spPr bwMode="auto">
          <a:xfrm rot="4920854" flipH="1" flipV="1">
            <a:off x="4876800" y="2743200"/>
            <a:ext cx="1524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3972" name="Line 39"/>
          <p:cNvSpPr>
            <a:spLocks noChangeShapeType="1"/>
          </p:cNvSpPr>
          <p:nvPr/>
        </p:nvSpPr>
        <p:spPr bwMode="auto">
          <a:xfrm flipH="1" flipV="1">
            <a:off x="304800" y="2362200"/>
            <a:ext cx="152400" cy="2667000"/>
          </a:xfrm>
          <a:prstGeom prst="line">
            <a:avLst/>
          </a:prstGeom>
          <a:noFill/>
          <a:ln w="9525">
            <a:noFill/>
            <a:round/>
            <a:headEnd/>
            <a:tailEnd/>
          </a:ln>
          <a:effectLst>
            <a:prstShdw prst="shdw17" dist="17961" dir="2700000">
              <a:srgbClr val="999999"/>
            </a:prstShdw>
          </a:effectLst>
        </p:spPr>
        <p:txBody>
          <a:bodyPr anchor="ctr">
            <a:spAutoFit/>
          </a:bodyPr>
          <a:lstStyle/>
          <a:p>
            <a:endParaRPr lang="en-US"/>
          </a:p>
        </p:txBody>
      </p:sp>
      <p:sp>
        <p:nvSpPr>
          <p:cNvPr id="246829" name="Arc 45"/>
          <p:cNvSpPr>
            <a:spLocks/>
          </p:cNvSpPr>
          <p:nvPr/>
        </p:nvSpPr>
        <p:spPr bwMode="auto">
          <a:xfrm rot="16520350" flipH="1">
            <a:off x="-907256" y="3072606"/>
            <a:ext cx="2705100" cy="534988"/>
          </a:xfrm>
          <a:custGeom>
            <a:avLst/>
            <a:gdLst>
              <a:gd name="T0" fmla="*/ 0 w 41948"/>
              <a:gd name="T1" fmla="*/ 477005 h 21600"/>
              <a:gd name="T2" fmla="*/ 2705100 w 41948"/>
              <a:gd name="T3" fmla="*/ 364608 h 21600"/>
              <a:gd name="T4" fmla="*/ 1384729 w 41948"/>
              <a:gd name="T5" fmla="*/ 534987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0" name="Arc 46"/>
          <p:cNvSpPr>
            <a:spLocks/>
          </p:cNvSpPr>
          <p:nvPr/>
        </p:nvSpPr>
        <p:spPr bwMode="auto">
          <a:xfrm rot="6148863">
            <a:off x="3340101" y="4470400"/>
            <a:ext cx="4813300" cy="1044575"/>
          </a:xfrm>
          <a:custGeom>
            <a:avLst/>
            <a:gdLst>
              <a:gd name="T0" fmla="*/ 0 w 41948"/>
              <a:gd name="T1" fmla="*/ 931364 h 21600"/>
              <a:gd name="T2" fmla="*/ 4813300 w 41948"/>
              <a:gd name="T3" fmla="*/ 711907 h 21600"/>
              <a:gd name="T4" fmla="*/ 2463907 w 41948"/>
              <a:gd name="T5" fmla="*/ 1044575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1" name="Arc 47"/>
          <p:cNvSpPr>
            <a:spLocks/>
          </p:cNvSpPr>
          <p:nvPr/>
        </p:nvSpPr>
        <p:spPr bwMode="auto">
          <a:xfrm rot="6148863">
            <a:off x="3512344" y="5066507"/>
            <a:ext cx="4127500" cy="481012"/>
          </a:xfrm>
          <a:custGeom>
            <a:avLst/>
            <a:gdLst>
              <a:gd name="T0" fmla="*/ 0 w 41948"/>
              <a:gd name="T1" fmla="*/ 428880 h 21600"/>
              <a:gd name="T2" fmla="*/ 4127500 w 41948"/>
              <a:gd name="T3" fmla="*/ 327823 h 21600"/>
              <a:gd name="T4" fmla="*/ 2112849 w 41948"/>
              <a:gd name="T5" fmla="*/ 481012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32" name="Arc 48"/>
          <p:cNvSpPr>
            <a:spLocks/>
          </p:cNvSpPr>
          <p:nvPr/>
        </p:nvSpPr>
        <p:spPr bwMode="auto">
          <a:xfrm rot="6148863">
            <a:off x="-747713" y="4846638"/>
            <a:ext cx="5578475" cy="1435100"/>
          </a:xfrm>
          <a:custGeom>
            <a:avLst/>
            <a:gdLst>
              <a:gd name="T0" fmla="*/ 0 w 41948"/>
              <a:gd name="T1" fmla="*/ 1279564 h 21600"/>
              <a:gd name="T2" fmla="*/ 5578475 w 41948"/>
              <a:gd name="T3" fmla="*/ 978060 h 21600"/>
              <a:gd name="T4" fmla="*/ 2855597 w 41948"/>
              <a:gd name="T5" fmla="*/ 14351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19"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0" name="Freeform 21"/>
          <p:cNvSpPr>
            <a:spLocks/>
          </p:cNvSpPr>
          <p:nvPr/>
        </p:nvSpPr>
        <p:spPr bwMode="auto">
          <a:xfrm rot="19870852" flipH="1">
            <a:off x="1143000" y="3657600"/>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20"/>
          <p:cNvSpPr txBox="1">
            <a:spLocks noChangeArrowheads="1"/>
          </p:cNvSpPr>
          <p:nvPr/>
        </p:nvSpPr>
        <p:spPr bwMode="auto">
          <a:xfrm flipH="1">
            <a:off x="16764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22" name="Freeform 21"/>
          <p:cNvSpPr>
            <a:spLocks/>
          </p:cNvSpPr>
          <p:nvPr/>
        </p:nvSpPr>
        <p:spPr bwMode="auto">
          <a:xfrm rot="4920854">
            <a:off x="2819400" y="3581400"/>
            <a:ext cx="76200" cy="533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2"/>
          <p:cNvSpPr txBox="1">
            <a:spLocks noChangeArrowheads="1"/>
          </p:cNvSpPr>
          <p:nvPr/>
        </p:nvSpPr>
        <p:spPr bwMode="auto">
          <a:xfrm flipH="1">
            <a:off x="287655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24" name="Freeform 21"/>
          <p:cNvSpPr>
            <a:spLocks/>
          </p:cNvSpPr>
          <p:nvPr/>
        </p:nvSpPr>
        <p:spPr bwMode="auto">
          <a:xfrm rot="14231622">
            <a:off x="3820319" y="3525044"/>
            <a:ext cx="412750" cy="6143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2"/>
          <p:cNvSpPr txBox="1">
            <a:spLocks noChangeArrowheads="1"/>
          </p:cNvSpPr>
          <p:nvPr/>
        </p:nvSpPr>
        <p:spPr bwMode="auto">
          <a:xfrm flipH="1">
            <a:off x="40386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26" name="Freeform 21"/>
          <p:cNvSpPr>
            <a:spLocks/>
          </p:cNvSpPr>
          <p:nvPr/>
        </p:nvSpPr>
        <p:spPr bwMode="auto">
          <a:xfrm rot="4920854">
            <a:off x="5067300" y="3543300"/>
            <a:ext cx="762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7" name="Text Box 2"/>
          <p:cNvSpPr txBox="1">
            <a:spLocks noChangeArrowheads="1"/>
          </p:cNvSpPr>
          <p:nvPr/>
        </p:nvSpPr>
        <p:spPr bwMode="auto">
          <a:xfrm flipH="1">
            <a:off x="5105400" y="3581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46842" name="Arc 58"/>
          <p:cNvSpPr>
            <a:spLocks/>
          </p:cNvSpPr>
          <p:nvPr/>
        </p:nvSpPr>
        <p:spPr bwMode="auto">
          <a:xfrm rot="6148863">
            <a:off x="3779838" y="5445125"/>
            <a:ext cx="3352800" cy="381000"/>
          </a:xfrm>
          <a:custGeom>
            <a:avLst/>
            <a:gdLst>
              <a:gd name="T0" fmla="*/ 0 w 41948"/>
              <a:gd name="T1" fmla="*/ 339707 h 21600"/>
              <a:gd name="T2" fmla="*/ 3352800 w 41948"/>
              <a:gd name="T3" fmla="*/ 259662 h 21600"/>
              <a:gd name="T4" fmla="*/ 1716284 w 41948"/>
              <a:gd name="T5" fmla="*/ 3810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
        <p:nvSpPr>
          <p:cNvPr id="246843" name="Arc 59"/>
          <p:cNvSpPr>
            <a:spLocks/>
          </p:cNvSpPr>
          <p:nvPr/>
        </p:nvSpPr>
        <p:spPr bwMode="auto">
          <a:xfrm rot="6148863">
            <a:off x="-439737" y="5776913"/>
            <a:ext cx="4419600" cy="838200"/>
          </a:xfrm>
          <a:custGeom>
            <a:avLst/>
            <a:gdLst>
              <a:gd name="T0" fmla="*/ 0 w 41948"/>
              <a:gd name="T1" fmla="*/ 747356 h 21600"/>
              <a:gd name="T2" fmla="*/ 4419600 w 41948"/>
              <a:gd name="T3" fmla="*/ 571257 h 21600"/>
              <a:gd name="T4" fmla="*/ 2262374 w 41948"/>
              <a:gd name="T5" fmla="*/ 8382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15875">
            <a:solidFill>
              <a:srgbClr val="FF0000"/>
            </a:solidFill>
            <a:round/>
            <a:headEnd type="triangle" w="med" len="me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6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8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68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8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8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68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9" grpId="0"/>
      <p:bldP spid="246800" grpId="0"/>
      <p:bldP spid="246829" grpId="0" animBg="1"/>
      <p:bldP spid="246830" grpId="0" animBg="1"/>
      <p:bldP spid="246831" grpId="0" animBg="1"/>
      <p:bldP spid="246832" grpId="0" animBg="1"/>
      <p:bldP spid="246842" grpId="0" animBg="1"/>
      <p:bldP spid="2468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6002" name="Rectangle 10"/>
          <p:cNvSpPr>
            <a:spLocks noChangeArrowheads="1"/>
          </p:cNvSpPr>
          <p:nvPr/>
        </p:nvSpPr>
        <p:spPr bwMode="auto">
          <a:xfrm>
            <a:off x="76200" y="762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Major Use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Causal/etiologic research/inference:  Does E cause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Used to decide </a:t>
            </a:r>
            <a:r>
              <a:rPr lang="en-US" altLang="en-US" sz="2000" b="0" dirty="0">
                <a:solidFill>
                  <a:schemeClr val="tx1"/>
                </a:solidFill>
              </a:rPr>
              <a:t>what factors to contend with in order to manage (i.e., eliminate or preclude) confounding when investigating the causal relationship between E and D</a:t>
            </a: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884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884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Process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Establish exposure (E) and outcome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Draw all non-causal paths between exposure and outcome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Via either study design and/or analysis, develop a plan that closes (“blocks”) all the non-causal paths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343400"/>
            <a:ext cx="4800600" cy="869950"/>
            <a:chOff x="720" y="2688"/>
            <a:chExt cx="3024" cy="548"/>
          </a:xfrm>
        </p:grpSpPr>
        <p:grpSp>
          <p:nvGrpSpPr>
            <p:cNvPr id="256011"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381000" y="2895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881063" y="3690937"/>
            <a:ext cx="838200" cy="6191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457200" y="2771775"/>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8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0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260564"/>
                                        </p:tgtEl>
                                        <p:attrNameLst>
                                          <p:attrName>style.visibility</p:attrName>
                                        </p:attrNameLst>
                                      </p:cBhvr>
                                      <p:to>
                                        <p:strVal val="visible"/>
                                      </p:to>
                                    </p:set>
                                    <p:animEffect transition="in" filter="blinds(horizontal)">
                                      <p:cBhvr>
                                        <p:cTn id="23" dur="500"/>
                                        <p:tgtEl>
                                          <p:spTgt spid="1260564"/>
                                        </p:tgtEl>
                                      </p:cBhvr>
                                    </p:animEffect>
                                  </p:childTnLst>
                                </p:cTn>
                              </p:par>
                              <p:par>
                                <p:cTn id="24" presetID="1" presetClass="entr" presetSubtype="0" fill="hold" nodeType="withEffect">
                                  <p:stCondLst>
                                    <p:cond delay="0"/>
                                  </p:stCondLst>
                                  <p:childTnLst>
                                    <p:set>
                                      <p:cBhvr>
                                        <p:cTn id="25" dur="1" fill="hold">
                                          <p:stCondLst>
                                            <p:cond delay="0"/>
                                          </p:stCondLst>
                                        </p:cTn>
                                        <p:tgtEl>
                                          <p:spTgt spid="126056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48" grpId="0"/>
      <p:bldP spid="1260564" grpId="0"/>
      <p:bldP spid="113767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457200" y="-228600"/>
            <a:ext cx="5830888" cy="1066800"/>
          </a:xfrm>
        </p:spPr>
        <p:txBody>
          <a:bodyPr/>
          <a:lstStyle/>
          <a:p>
            <a:r>
              <a:rPr lang="en-US" altLang="en-US" sz="2800" smtClean="0"/>
              <a:t>Informal Conventions on DAGs</a:t>
            </a:r>
          </a:p>
        </p:txBody>
      </p:sp>
      <p:sp>
        <p:nvSpPr>
          <p:cNvPr id="354307" name="Rectangle 3"/>
          <p:cNvSpPr>
            <a:spLocks noGrp="1" noChangeArrowheads="1"/>
          </p:cNvSpPr>
          <p:nvPr>
            <p:ph type="body" idx="1"/>
          </p:nvPr>
        </p:nvSpPr>
        <p:spPr>
          <a:xfrm>
            <a:off x="228600" y="1066800"/>
            <a:ext cx="6477000" cy="6781800"/>
          </a:xfrm>
        </p:spPr>
        <p:txBody>
          <a:bodyPr/>
          <a:lstStyle/>
          <a:p>
            <a:pPr>
              <a:defRPr/>
            </a:pPr>
            <a:r>
              <a:rPr lang="en-US" altLang="en-US" sz="2400" dirty="0" smtClean="0"/>
              <a:t>Because DAGS are a new field in epidemiology/clinical research, there are evolving conventions.</a:t>
            </a:r>
          </a:p>
          <a:p>
            <a:pPr>
              <a:defRPr/>
            </a:pPr>
            <a:r>
              <a:rPr lang="en-US" altLang="en-US" sz="2400" dirty="0" smtClean="0"/>
              <a:t>We will use the following:</a:t>
            </a:r>
          </a:p>
          <a:p>
            <a:pPr>
              <a:defRPr/>
            </a:pPr>
            <a:r>
              <a:rPr lang="en-US" altLang="en-US" sz="2400" dirty="0" smtClean="0"/>
              <a:t>DAGs are read loosely from left to right. </a:t>
            </a:r>
          </a:p>
          <a:p>
            <a:pPr lvl="1">
              <a:defRPr/>
            </a:pPr>
            <a:r>
              <a:rPr lang="en-US" altLang="en-US" sz="2400" dirty="0"/>
              <a:t>e</a:t>
            </a:r>
            <a:r>
              <a:rPr lang="en-US" altLang="en-US" sz="2400" dirty="0" smtClean="0"/>
              <a:t>arlier occurring events in time are shown on the left. </a:t>
            </a:r>
          </a:p>
          <a:p>
            <a:pPr lvl="1">
              <a:defRPr/>
            </a:pPr>
            <a:endParaRPr lang="en-US" altLang="en-US" sz="2400" dirty="0" smtClean="0"/>
          </a:p>
          <a:p>
            <a:pPr>
              <a:defRPr/>
            </a:pPr>
            <a:r>
              <a:rPr lang="en-US" altLang="en-US" sz="2400" dirty="0" smtClean="0"/>
              <a:t>A box around a     node      signifies                                                   </a:t>
            </a:r>
          </a:p>
          <a:p>
            <a:pPr>
              <a:defRPr/>
            </a:pPr>
            <a:endParaRPr lang="en-US" altLang="en-US" sz="800" dirty="0"/>
          </a:p>
          <a:p>
            <a:pPr marL="336550" indent="-336550">
              <a:buFont typeface="Symbol" pitchFamily="18" charset="2"/>
              <a:buNone/>
              <a:tabLst>
                <a:tab pos="336550" algn="l"/>
              </a:tabLst>
              <a:defRPr/>
            </a:pPr>
            <a:r>
              <a:rPr lang="en-US" altLang="en-US" sz="2400" dirty="0" smtClean="0"/>
              <a:t>	“conditioning” on the variable, which means to hold it constant</a:t>
            </a:r>
          </a:p>
          <a:p>
            <a:pPr lvl="1">
              <a:defRPr/>
            </a:pPr>
            <a:r>
              <a:rPr lang="en-US" altLang="en-US" sz="2400" dirty="0"/>
              <a:t>e</a:t>
            </a:r>
            <a:r>
              <a:rPr lang="en-US" altLang="en-US" sz="2400" dirty="0" smtClean="0"/>
              <a:t>ither through restriction, matching, stratification, or mathematical regression</a:t>
            </a:r>
          </a:p>
        </p:txBody>
      </p:sp>
      <p:sp>
        <p:nvSpPr>
          <p:cNvPr id="4" name="Text Box 11"/>
          <p:cNvSpPr txBox="1">
            <a:spLocks noChangeArrowheads="1"/>
          </p:cNvSpPr>
          <p:nvPr/>
        </p:nvSpPr>
        <p:spPr bwMode="auto">
          <a:xfrm>
            <a:off x="2895600" y="4676775"/>
            <a:ext cx="11430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9074"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2933"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2934"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400" b="0"/>
              <a:t>Smoking is a “common cause” of matches &amp; lung cancer</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smoking blocks the non-causal (backdoor) path and unconfounds relationship</a:t>
            </a:r>
          </a:p>
        </p:txBody>
      </p:sp>
      <p:sp>
        <p:nvSpPr>
          <p:cNvPr id="1260548" name="Line 4"/>
          <p:cNvSpPr>
            <a:spLocks noChangeShapeType="1"/>
          </p:cNvSpPr>
          <p:nvPr/>
        </p:nvSpPr>
        <p:spPr bwMode="auto">
          <a:xfrm>
            <a:off x="2438400" y="464820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2766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77875" y="4419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Matches</a:t>
            </a:r>
            <a:endParaRPr lang="en-US" altLang="en-US" sz="1600" b="0" dirty="0"/>
          </a:p>
        </p:txBody>
      </p:sp>
      <p:sp>
        <p:nvSpPr>
          <p:cNvPr id="1260552" name="Text Box 8"/>
          <p:cNvSpPr txBox="1">
            <a:spLocks noChangeArrowheads="1"/>
          </p:cNvSpPr>
          <p:nvPr/>
        </p:nvSpPr>
        <p:spPr bwMode="auto">
          <a:xfrm flipH="1">
            <a:off x="5184775"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Lung Cancer</a:t>
            </a:r>
            <a:endParaRPr lang="en-US" altLang="en-US" sz="1600" b="0" dirty="0"/>
          </a:p>
        </p:txBody>
      </p:sp>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304800" y="2362200"/>
            <a:ext cx="1828800" cy="96202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3170" name="Rectangle 10"/>
          <p:cNvSpPr>
            <a:spLocks noChangeArrowheads="1"/>
          </p:cNvSpPr>
          <p:nvPr/>
        </p:nvSpPr>
        <p:spPr bwMode="auto">
          <a:xfrm>
            <a:off x="76200" y="7620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7648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6485"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An unmeasured biologic factor is a “common cause” of sexual activity &amp; mortality</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self-reported general health blocks the non-causal (backdoor) path and unconfounds relationship</a:t>
            </a:r>
          </a:p>
        </p:txBody>
      </p:sp>
      <p:sp>
        <p:nvSpPr>
          <p:cNvPr id="1137675" name="Text Box 11"/>
          <p:cNvSpPr txBox="1">
            <a:spLocks noChangeArrowheads="1"/>
          </p:cNvSpPr>
          <p:nvPr/>
        </p:nvSpPr>
        <p:spPr bwMode="auto">
          <a:xfrm>
            <a:off x="258763" y="2908300"/>
            <a:ext cx="2713037" cy="9382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p:txBody>
      </p:sp>
      <p:sp>
        <p:nvSpPr>
          <p:cNvPr id="17" name="Line 4"/>
          <p:cNvSpPr>
            <a:spLocks noChangeShapeType="1"/>
          </p:cNvSpPr>
          <p:nvPr/>
        </p:nvSpPr>
        <p:spPr bwMode="auto">
          <a:xfrm>
            <a:off x="3352800" y="4648200"/>
            <a:ext cx="15160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657600" y="4572000"/>
            <a:ext cx="87471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295400" y="4114800"/>
            <a:ext cx="25146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4881563" y="4341813"/>
            <a:ext cx="1824037"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3178" name="Freeform 24"/>
          <p:cNvSpPr>
            <a:spLocks/>
          </p:cNvSpPr>
          <p:nvPr/>
        </p:nvSpPr>
        <p:spPr bwMode="auto">
          <a:xfrm rot="10021378">
            <a:off x="1311275" y="2474913"/>
            <a:ext cx="52388" cy="547687"/>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454150" y="3871913"/>
            <a:ext cx="392113"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63180" name="Text Box 4"/>
          <p:cNvSpPr txBox="1">
            <a:spLocks noChangeArrowheads="1"/>
          </p:cNvSpPr>
          <p:nvPr/>
        </p:nvSpPr>
        <p:spPr bwMode="auto">
          <a:xfrm>
            <a:off x="152400" y="2890838"/>
            <a:ext cx="2868613" cy="955675"/>
          </a:xfrm>
          <a:prstGeom prst="rect">
            <a:avLst/>
          </a:prstGeom>
          <a:noFill/>
          <a:ln w="12700">
            <a:noFill/>
            <a:miter lim="800000"/>
            <a:headEnd/>
            <a:tailEnd/>
          </a:ln>
        </p:spPr>
        <p:txBody>
          <a:bodyPr anchor="ctr">
            <a:spAutoFit/>
          </a:bodyPr>
          <a:lstStyle/>
          <a:p>
            <a:pPr algn="ctr" eaLnBrk="0" hangingPunct="0">
              <a:spcBef>
                <a:spcPct val="50000"/>
              </a:spcBef>
            </a:pPr>
            <a:r>
              <a:rPr lang="en-US" altLang="en-US">
                <a:solidFill>
                  <a:schemeClr val="tx1"/>
                </a:solidFill>
              </a:rPr>
              <a:t>General health (self-reported)</a:t>
            </a:r>
            <a:endParaRPr lang="en-US" altLang="en-US" sz="1600" b="0"/>
          </a:p>
        </p:txBody>
      </p:sp>
      <p:sp>
        <p:nvSpPr>
          <p:cNvPr id="263181" name="Text Box 11"/>
          <p:cNvSpPr txBox="1">
            <a:spLocks noChangeArrowheads="1"/>
          </p:cNvSpPr>
          <p:nvPr/>
        </p:nvSpPr>
        <p:spPr bwMode="auto">
          <a:xfrm>
            <a:off x="0" y="1420813"/>
            <a:ext cx="3200400" cy="1169987"/>
          </a:xfrm>
          <a:prstGeom prst="rect">
            <a:avLst/>
          </a:prstGeom>
          <a:noFill/>
          <a:ln w="12700">
            <a:noFill/>
            <a:miter lim="800000"/>
            <a:headEnd/>
            <a:tailEnd/>
          </a:ln>
        </p:spPr>
        <p:txBody>
          <a:bodyPr anchor="ctr">
            <a:spAutoFit/>
          </a:bodyPr>
          <a:lstStyle/>
          <a:p>
            <a:pPr algn="ctr" eaLnBrk="0" hangingPunct="0">
              <a:spcBef>
                <a:spcPct val="50000"/>
              </a:spcBef>
            </a:pPr>
            <a:r>
              <a:rPr lang="en-US" altLang="en-US">
                <a:solidFill>
                  <a:schemeClr val="accent2"/>
                </a:solidFill>
              </a:rPr>
              <a:t>Biologic Factors</a:t>
            </a:r>
          </a:p>
          <a:p>
            <a:pPr algn="ctr" eaLnBrk="0" hangingPunct="0">
              <a:spcBef>
                <a:spcPct val="50000"/>
              </a:spcBef>
            </a:pPr>
            <a:r>
              <a:rPr lang="en-US" altLang="en-US">
                <a:solidFill>
                  <a:schemeClr val="accent2"/>
                </a:solidFill>
              </a:rPr>
              <a:t>(not measured)</a:t>
            </a:r>
            <a:endParaRPr lang="en-US" altLang="en-US" sz="1600" b="0"/>
          </a:p>
        </p:txBody>
      </p:sp>
      <p:sp>
        <p:nvSpPr>
          <p:cNvPr id="25" name="Freeform 24"/>
          <p:cNvSpPr>
            <a:spLocks/>
          </p:cNvSpPr>
          <p:nvPr/>
        </p:nvSpPr>
        <p:spPr bwMode="auto">
          <a:xfrm rot="6067833">
            <a:off x="3729832" y="1966119"/>
            <a:ext cx="992187" cy="27527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76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609600" y="304800"/>
            <a:ext cx="5830888" cy="533400"/>
          </a:xfrm>
        </p:spPr>
        <p:txBody>
          <a:bodyPr/>
          <a:lstStyle/>
          <a:p>
            <a:r>
              <a:rPr lang="en-US" altLang="en-US" smtClean="0"/>
              <a:t>Smoking,  Matches, and Lung Cancer</a:t>
            </a:r>
          </a:p>
        </p:txBody>
      </p:sp>
      <p:graphicFrame>
        <p:nvGraphicFramePr>
          <p:cNvPr id="3132" name="Object 60"/>
          <p:cNvGraphicFramePr>
            <a:graphicFrameLocks/>
          </p:cNvGraphicFramePr>
          <p:nvPr/>
        </p:nvGraphicFramePr>
        <p:xfrm>
          <a:off x="685800" y="1068388"/>
          <a:ext cx="4378325" cy="1751012"/>
        </p:xfrm>
        <a:graphic>
          <a:graphicData uri="http://schemas.openxmlformats.org/presentationml/2006/ole">
            <mc:AlternateContent xmlns:mc="http://schemas.openxmlformats.org/markup-compatibility/2006">
              <mc:Choice xmlns:v="urn:schemas-microsoft-com:vml" Requires="v">
                <p:oleObj spid="_x0000_s3168"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88"/>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 name="Object 61"/>
          <p:cNvGraphicFramePr>
            <a:graphicFrameLocks/>
          </p:cNvGraphicFramePr>
          <p:nvPr/>
        </p:nvGraphicFramePr>
        <p:xfrm>
          <a:off x="0" y="2895600"/>
          <a:ext cx="3717925" cy="1196975"/>
        </p:xfrm>
        <a:graphic>
          <a:graphicData uri="http://schemas.openxmlformats.org/presentationml/2006/ole">
            <mc:AlternateContent xmlns:mc="http://schemas.openxmlformats.org/markup-compatibility/2006">
              <mc:Choice xmlns:v="urn:schemas-microsoft-com:vml" Requires="v">
                <p:oleObj spid="_x0000_s3169"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6"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137"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138" name="Text Box 9"/>
          <p:cNvSpPr txBox="1">
            <a:spLocks noChangeArrowheads="1"/>
          </p:cNvSpPr>
          <p:nvPr/>
        </p:nvSpPr>
        <p:spPr bwMode="auto">
          <a:xfrm>
            <a:off x="304800" y="22098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sp>
        <p:nvSpPr>
          <p:cNvPr id="3139" name="Text Box 10"/>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3140" name="Text Box 11"/>
          <p:cNvSpPr txBox="1">
            <a:spLocks noChangeArrowheads="1"/>
          </p:cNvSpPr>
          <p:nvPr/>
        </p:nvSpPr>
        <p:spPr bwMode="auto">
          <a:xfrm>
            <a:off x="304800" y="9144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sp>
        <p:nvSpPr>
          <p:cNvPr id="3141" name="Text Box 12"/>
          <p:cNvSpPr txBox="1">
            <a:spLocks noChangeArrowheads="1"/>
          </p:cNvSpPr>
          <p:nvPr/>
        </p:nvSpPr>
        <p:spPr bwMode="auto">
          <a:xfrm>
            <a:off x="41148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a:solidFill>
                  <a:schemeClr val="tx1"/>
                </a:solidFill>
                <a:latin typeface="Times New Roman" pitchFamily="18" charset="0"/>
              </a:rPr>
              <a:t>Non-Smokers</a:t>
            </a:r>
          </a:p>
        </p:txBody>
      </p:sp>
      <p:sp>
        <p:nvSpPr>
          <p:cNvPr id="3142" name="Text Box 13"/>
          <p:cNvSpPr txBox="1">
            <a:spLocks noChangeArrowheads="1"/>
          </p:cNvSpPr>
          <p:nvPr/>
        </p:nvSpPr>
        <p:spPr bwMode="auto">
          <a:xfrm>
            <a:off x="17526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a:solidFill>
                  <a:schemeClr val="tx1"/>
                </a:solidFill>
                <a:latin typeface="Times New Roman" pitchFamily="18" charset="0"/>
              </a:rPr>
              <a:t>Smokers</a:t>
            </a:r>
          </a:p>
        </p:txBody>
      </p:sp>
      <p:sp>
        <p:nvSpPr>
          <p:cNvPr id="3143" name="Text Box 14"/>
          <p:cNvSpPr txBox="1">
            <a:spLocks noChangeArrowheads="1"/>
          </p:cNvSpPr>
          <p:nvPr/>
        </p:nvSpPr>
        <p:spPr bwMode="auto">
          <a:xfrm>
            <a:off x="5181600" y="17526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2000" baseline="-25000">
                <a:solidFill>
                  <a:schemeClr val="tx1"/>
                </a:solidFill>
                <a:latin typeface="Times New Roman" pitchFamily="18" charset="0"/>
              </a:rPr>
              <a:t>crude</a:t>
            </a:r>
          </a:p>
        </p:txBody>
      </p:sp>
      <p:sp>
        <p:nvSpPr>
          <p:cNvPr id="3144" name="Text Box 21"/>
          <p:cNvSpPr txBox="1">
            <a:spLocks noChangeArrowheads="1"/>
          </p:cNvSpPr>
          <p:nvPr/>
        </p:nvSpPr>
        <p:spPr bwMode="auto">
          <a:xfrm>
            <a:off x="1143000" y="40386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5" name="Text Box 23"/>
          <p:cNvSpPr txBox="1">
            <a:spLocks noChangeArrowheads="1"/>
          </p:cNvSpPr>
          <p:nvPr/>
        </p:nvSpPr>
        <p:spPr bwMode="auto">
          <a:xfrm>
            <a:off x="4191000" y="41148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r>
              <a:rPr lang="en-US" altLang="en-US" sz="1400">
                <a:solidFill>
                  <a:schemeClr val="tx1"/>
                </a:solidFill>
                <a:latin typeface="Times New Roman" pitchFamily="18" charset="0"/>
              </a:rPr>
              <a:t> = OR</a:t>
            </a:r>
            <a:r>
              <a:rPr lang="en-US" altLang="en-US" sz="2000" baseline="-25000">
                <a:solidFill>
                  <a:schemeClr val="tx1"/>
                </a:solidFill>
                <a:latin typeface="Times New Roman" pitchFamily="18" charset="0"/>
              </a:rPr>
              <a:t>non</a:t>
            </a:r>
            <a:r>
              <a:rPr lang="en-US" altLang="en-US" sz="1400" baseline="-25000">
                <a:solidFill>
                  <a:schemeClr val="tx1"/>
                </a:solidFill>
                <a:latin typeface="Times New Roman" pitchFamily="18" charset="0"/>
              </a:rPr>
              <a:t>-</a:t>
            </a:r>
            <a:r>
              <a:rPr lang="en-US" altLang="en-US" sz="2000" baseline="-25000">
                <a:solidFill>
                  <a:schemeClr val="tx1"/>
                </a:solidFill>
                <a:latin typeface="Times New Roman" pitchFamily="18" charset="0"/>
              </a:rPr>
              <a:t>smokers</a:t>
            </a:r>
            <a:endParaRPr lang="en-US" altLang="en-US" sz="1400">
              <a:solidFill>
                <a:schemeClr val="tx1"/>
              </a:solidFill>
              <a:latin typeface="Times New Roman" pitchFamily="18" charset="0"/>
            </a:endParaRPr>
          </a:p>
        </p:txBody>
      </p:sp>
      <p:sp>
        <p:nvSpPr>
          <p:cNvPr id="3146" name="Rectangle 24"/>
          <p:cNvSpPr>
            <a:spLocks noChangeArrowheads="1"/>
          </p:cNvSpPr>
          <p:nvPr/>
        </p:nvSpPr>
        <p:spPr bwMode="auto">
          <a:xfrm>
            <a:off x="381000" y="4572000"/>
            <a:ext cx="62484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i="1" dirty="0">
                <a:solidFill>
                  <a:schemeClr val="tx1"/>
                </a:solidFill>
              </a:rPr>
              <a:t>Stratification</a:t>
            </a:r>
            <a:r>
              <a:rPr lang="en-US" altLang="en-US" sz="2200" b="0" dirty="0">
                <a:solidFill>
                  <a:schemeClr val="tx1"/>
                </a:solidFill>
              </a:rPr>
              <a:t> produces two 2-by-2 tables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In each stratum, all subjects are homogeneous with respect to smoking status</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for smoking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crude</a:t>
            </a:r>
            <a:r>
              <a:rPr lang="en-US" altLang="en-US" sz="2000" b="0" dirty="0">
                <a:solidFill>
                  <a:schemeClr val="tx1"/>
                </a:solidFill>
              </a:rPr>
              <a:t> 	= 8.8 (7.2, 10.9)</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smokers</a:t>
            </a:r>
            <a:r>
              <a:rPr lang="en-US" altLang="en-US" sz="2000" b="0" dirty="0">
                <a:solidFill>
                  <a:schemeClr val="tx1"/>
                </a:solidFill>
              </a:rPr>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non</a:t>
            </a:r>
            <a:r>
              <a:rPr lang="en-US" altLang="en-US" sz="2000" b="0" baseline="-25000" dirty="0">
                <a:solidFill>
                  <a:schemeClr val="tx1"/>
                </a:solidFill>
              </a:rPr>
              <a:t>-smoker	</a:t>
            </a:r>
            <a:r>
              <a:rPr lang="en-US" altLang="en-US" sz="2000" b="0" dirty="0">
                <a:solidFill>
                  <a:schemeClr val="tx1"/>
                </a:solidFill>
              </a:rPr>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err="1">
                <a:solidFill>
                  <a:schemeClr val="tx1"/>
                </a:solidFill>
              </a:rPr>
              <a:t>OR</a:t>
            </a:r>
            <a:r>
              <a:rPr lang="en-US" altLang="en-US" sz="2000" b="0" baseline="-25000" dirty="0" err="1">
                <a:solidFill>
                  <a:schemeClr val="tx1"/>
                </a:solidFill>
              </a:rPr>
              <a:t>adjusted</a:t>
            </a:r>
            <a:r>
              <a:rPr lang="en-US" altLang="en-US" sz="2000" b="0" baseline="-25000" dirty="0">
                <a:solidFill>
                  <a:schemeClr val="tx1"/>
                </a:solidFill>
              </a:rPr>
              <a:t>      </a:t>
            </a:r>
            <a:r>
              <a:rPr lang="en-US" altLang="en-US" sz="2000" b="0" dirty="0">
                <a:solidFill>
                  <a:schemeClr val="tx1"/>
                </a:solidFill>
              </a:rPr>
              <a:t>= 1.0 (0.5, 2.0)</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134" name="Object 62"/>
          <p:cNvGraphicFramePr>
            <a:graphicFrameLocks/>
          </p:cNvGraphicFramePr>
          <p:nvPr/>
        </p:nvGraphicFramePr>
        <p:xfrm>
          <a:off x="3352800" y="2895600"/>
          <a:ext cx="3505200" cy="1196975"/>
        </p:xfrm>
        <a:graphic>
          <a:graphicData uri="http://schemas.openxmlformats.org/presentationml/2006/ole">
            <mc:AlternateContent xmlns:mc="http://schemas.openxmlformats.org/markup-compatibility/2006">
              <mc:Choice xmlns:v="urn:schemas-microsoft-com:vml" Requires="v">
                <p:oleObj spid="_x0000_s3170"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3988"/>
            <a:ext cx="5486400" cy="12207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152400" y="1143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a:solidFill>
                  <a:schemeClr val="tx1"/>
                </a:solidFill>
              </a:rPr>
              <a:t>A Note on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C is the common cause, but A, B, X, and Z, in addition to C, are known as “</a:t>
            </a:r>
            <a:r>
              <a:rPr lang="en-US" altLang="en-US" sz="2000">
                <a:solidFill>
                  <a:schemeClr val="tx1"/>
                </a:solidFill>
              </a:rPr>
              <a:t>confounders</a:t>
            </a:r>
            <a:r>
              <a:rPr lang="en-US" altLang="en-US" sz="2000" b="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19"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65220" name="Rectangle 10"/>
          <p:cNvSpPr>
            <a:spLocks noChangeArrowheads="1"/>
          </p:cNvSpPr>
          <p:nvPr/>
        </p:nvSpPr>
        <p:spPr bwMode="auto">
          <a:xfrm>
            <a:off x="76200" y="57912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a:t>
            </a:r>
            <a:r>
              <a:rPr lang="en-US" altLang="en-US" sz="2000" b="0" u="sng" dirty="0">
                <a:solidFill>
                  <a:schemeClr val="tx1"/>
                </a:solidFill>
              </a:rPr>
              <a:t>process</a:t>
            </a:r>
            <a:r>
              <a:rPr lang="en-US" altLang="en-US" sz="20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838200" y="4921250"/>
            <a:ext cx="4800600" cy="869950"/>
            <a:chOff x="720" y="2688"/>
            <a:chExt cx="3024" cy="548"/>
          </a:xfrm>
        </p:grpSpPr>
        <p:grpSp>
          <p:nvGrpSpPr>
            <p:cNvPr id="265238" name="Group 8"/>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2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28900"/>
            <a:ext cx="5334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499269" y="3082131"/>
            <a:ext cx="503238" cy="434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228600" y="23622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 name="Text Box 20"/>
          <p:cNvSpPr txBox="1">
            <a:spLocks noChangeArrowheads="1"/>
          </p:cNvSpPr>
          <p:nvPr/>
        </p:nvSpPr>
        <p:spPr bwMode="auto">
          <a:xfrm flipH="1">
            <a:off x="381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7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4" y="4371181"/>
            <a:ext cx="731838" cy="5111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20"/>
          <p:cNvSpPr txBox="1">
            <a:spLocks noChangeArrowheads="1"/>
          </p:cNvSpPr>
          <p:nvPr/>
        </p:nvSpPr>
        <p:spPr bwMode="auto">
          <a:xfrm flipH="1">
            <a:off x="23622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5" y="3240088"/>
            <a:ext cx="246063"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Freeform 24"/>
          <p:cNvSpPr>
            <a:spLocks/>
          </p:cNvSpPr>
          <p:nvPr/>
        </p:nvSpPr>
        <p:spPr bwMode="auto">
          <a:xfrm rot="6067833">
            <a:off x="3298826" y="3984625"/>
            <a:ext cx="246062"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Freeform 24"/>
          <p:cNvSpPr>
            <a:spLocks/>
          </p:cNvSpPr>
          <p:nvPr/>
        </p:nvSpPr>
        <p:spPr bwMode="auto">
          <a:xfrm rot="6067833">
            <a:off x="4303712" y="4535488"/>
            <a:ext cx="246063" cy="6238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1"/>
          <p:cNvSpPr txBox="1">
            <a:spLocks noChangeArrowheads="1"/>
          </p:cNvSpPr>
          <p:nvPr/>
        </p:nvSpPr>
        <p:spPr bwMode="auto">
          <a:xfrm>
            <a:off x="6096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1" name="Text Box 11"/>
          <p:cNvSpPr txBox="1">
            <a:spLocks noChangeArrowheads="1"/>
          </p:cNvSpPr>
          <p:nvPr/>
        </p:nvSpPr>
        <p:spPr bwMode="auto">
          <a:xfrm>
            <a:off x="1600200" y="29718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2" name="Text Box 11"/>
          <p:cNvSpPr txBox="1">
            <a:spLocks noChangeArrowheads="1"/>
          </p:cNvSpPr>
          <p:nvPr/>
        </p:nvSpPr>
        <p:spPr bwMode="auto">
          <a:xfrm>
            <a:off x="25908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3" name="Text Box 11"/>
          <p:cNvSpPr txBox="1">
            <a:spLocks noChangeArrowheads="1"/>
          </p:cNvSpPr>
          <p:nvPr/>
        </p:nvSpPr>
        <p:spPr bwMode="auto">
          <a:xfrm>
            <a:off x="3581400" y="43434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533400"/>
            <a:ext cx="5830888" cy="381000"/>
          </a:xfrm>
        </p:spPr>
        <p:txBody>
          <a:bodyPr/>
          <a:lstStyle/>
          <a:p>
            <a:r>
              <a:rPr lang="en-US" altLang="en-US" smtClean="0"/>
              <a:t>Attraction of DAGs for Management of Confounding</a:t>
            </a:r>
          </a:p>
        </p:txBody>
      </p:sp>
      <p:sp>
        <p:nvSpPr>
          <p:cNvPr id="267266" name="Rectangle 3"/>
          <p:cNvSpPr>
            <a:spLocks noGrp="1" noChangeArrowheads="1"/>
          </p:cNvSpPr>
          <p:nvPr>
            <p:ph type="body" idx="1"/>
          </p:nvPr>
        </p:nvSpPr>
        <p:spPr>
          <a:xfrm>
            <a:off x="76200" y="838200"/>
            <a:ext cx="6553200" cy="6858000"/>
          </a:xfrm>
        </p:spPr>
        <p:txBody>
          <a:bodyPr/>
          <a:lstStyle/>
          <a:p>
            <a:r>
              <a:rPr lang="en-US" altLang="en-US" smtClean="0"/>
              <a:t>Abstract: The Traditional Criteria for Confounding</a:t>
            </a:r>
          </a:p>
          <a:p>
            <a:pPr lvl="1">
              <a:buFontTx/>
              <a:buNone/>
            </a:pPr>
            <a:r>
              <a:rPr lang="en-US" altLang="en-US" smtClean="0"/>
              <a:t>	1. Be associated with the exposure under study in the source population</a:t>
            </a:r>
          </a:p>
          <a:p>
            <a:pPr lvl="1">
              <a:buFontTx/>
              <a:buNone/>
            </a:pPr>
            <a:r>
              <a:rPr lang="en-US" altLang="en-US" smtClean="0"/>
              <a:t>	2. Be a risk factor for the outcome</a:t>
            </a:r>
          </a:p>
          <a:p>
            <a:pPr lvl="1">
              <a:buFontTx/>
              <a:buNone/>
            </a:pPr>
            <a:r>
              <a:rPr lang="en-US" altLang="en-US" smtClean="0"/>
              <a:t>	3. Not be affected by (caused by) the exposure or the outcome   </a:t>
            </a:r>
          </a:p>
          <a:p>
            <a:pPr lvl="1">
              <a:buFontTx/>
              <a:buNone/>
            </a:pPr>
            <a:endParaRPr lang="en-US" altLang="en-US" sz="900" smtClean="0"/>
          </a:p>
          <a:p>
            <a:r>
              <a:rPr lang="en-US" altLang="en-US" smtClean="0"/>
              <a:t>More tangible:  DAGs</a:t>
            </a:r>
          </a:p>
          <a:p>
            <a:pPr lvl="1"/>
            <a:r>
              <a:rPr lang="en-US" altLang="en-US" smtClean="0"/>
              <a:t>Draw the system</a:t>
            </a:r>
          </a:p>
          <a:p>
            <a:pPr lvl="1"/>
            <a:r>
              <a:rPr lang="en-US" altLang="en-US" smtClean="0"/>
              <a:t>Look for “common causes” of exposure and disease, and their attendant non-causal paths</a:t>
            </a:r>
          </a:p>
          <a:p>
            <a:pPr lvl="1"/>
            <a:r>
              <a:rPr lang="en-US" altLang="en-US" smtClean="0"/>
              <a:t>Control for something on the non-causal path</a:t>
            </a:r>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grpSp>
        <p:nvGrpSpPr>
          <p:cNvPr id="267269" name="Group 15"/>
          <p:cNvGrpSpPr>
            <a:grpSpLocks/>
          </p:cNvGrpSpPr>
          <p:nvPr/>
        </p:nvGrpSpPr>
        <p:grpSpPr bwMode="auto">
          <a:xfrm>
            <a:off x="0" y="5330022"/>
            <a:ext cx="6861175" cy="3617128"/>
            <a:chOff x="-76200" y="1596222"/>
            <a:chExt cx="6861176" cy="3617128"/>
          </a:xfrm>
        </p:grpSpPr>
        <p:sp>
          <p:nvSpPr>
            <p:cNvPr id="17"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447800" y="4202897"/>
              <a:ext cx="25146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5105401" y="4342140"/>
              <a:ext cx="1679575"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7275"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22"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4"/>
            <p:cNvSpPr txBox="1">
              <a:spLocks noChangeArrowheads="1"/>
            </p:cNvSpPr>
            <p:nvPr/>
          </p:nvSpPr>
          <p:spPr bwMode="auto">
            <a:xfrm>
              <a:off x="76200" y="2891622"/>
              <a:ext cx="2819400" cy="95410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General health (self-reported)</a:t>
              </a:r>
              <a:endParaRPr lang="en-US" altLang="en-US" sz="1600" b="0" dirty="0"/>
            </a:p>
          </p:txBody>
        </p:sp>
        <p:sp>
          <p:nvSpPr>
            <p:cNvPr id="24" name="Text Box 11"/>
            <p:cNvSpPr txBox="1">
              <a:spLocks noChangeArrowheads="1"/>
            </p:cNvSpPr>
            <p:nvPr/>
          </p:nvSpPr>
          <p:spPr bwMode="auto">
            <a:xfrm>
              <a:off x="-76200" y="1596222"/>
              <a:ext cx="33528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accent2"/>
                  </a:solidFill>
                </a:rPr>
                <a:t>Biologic factors (not </a:t>
              </a:r>
              <a:r>
                <a:rPr lang="en-US" altLang="en-US" dirty="0">
                  <a:solidFill>
                    <a:schemeClr val="accent2"/>
                  </a:solidFill>
                </a:rPr>
                <a:t>measured)</a:t>
              </a:r>
              <a:endParaRPr lang="en-US" altLang="en-US" sz="1600" b="0" dirty="0"/>
            </a:p>
          </p:txBody>
        </p:sp>
        <p:sp>
          <p:nvSpPr>
            <p:cNvPr id="25"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7" name="Text Box 11"/>
          <p:cNvSpPr txBox="1">
            <a:spLocks noChangeArrowheads="1"/>
          </p:cNvSpPr>
          <p:nvPr/>
        </p:nvSpPr>
        <p:spPr bwMode="auto">
          <a:xfrm>
            <a:off x="247866" y="6641317"/>
            <a:ext cx="2713037" cy="938212"/>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a:p>
            <a:pPr algn="ctr" eaLnBrk="0" hangingPunct="0">
              <a:spcBef>
                <a:spcPct val="50000"/>
              </a:spcBef>
            </a:pPr>
            <a:endParaRPr lang="en-US" altLang="en-US"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609600" y="-76200"/>
            <a:ext cx="5830888" cy="1066800"/>
          </a:xfrm>
        </p:spPr>
        <p:txBody>
          <a:bodyPr/>
          <a:lstStyle/>
          <a:p>
            <a:r>
              <a:rPr lang="en-US" altLang="en-US" smtClean="0"/>
              <a:t>The Central Challenge in Confounding</a:t>
            </a:r>
          </a:p>
        </p:txBody>
      </p:sp>
      <p:sp>
        <p:nvSpPr>
          <p:cNvPr id="269314" name="Rectangle 3"/>
          <p:cNvSpPr>
            <a:spLocks noGrp="1" noChangeArrowheads="1"/>
          </p:cNvSpPr>
          <p:nvPr>
            <p:ph type="body" idx="4294967295"/>
          </p:nvPr>
        </p:nvSpPr>
        <p:spPr>
          <a:xfrm>
            <a:off x="152400" y="1295400"/>
            <a:ext cx="6858000" cy="6781800"/>
          </a:xfrm>
        </p:spPr>
        <p:txBody>
          <a:bodyPr/>
          <a:lstStyle/>
          <a:p>
            <a:r>
              <a:rPr lang="en-US" altLang="en-US" sz="2400" dirty="0" smtClean="0"/>
              <a:t>DAGs provide the framework </a:t>
            </a:r>
          </a:p>
          <a:p>
            <a:r>
              <a:rPr lang="en-US" altLang="en-US" sz="2400" dirty="0" smtClean="0"/>
              <a:t>However, to avoid confounding, you need to be a subject matter expert to draw the DAG</a:t>
            </a:r>
          </a:p>
          <a:p>
            <a:pPr marL="742950" lvl="1" indent="-285750"/>
            <a:r>
              <a:rPr lang="en-US" altLang="en-US" sz="2200" dirty="0" smtClean="0"/>
              <a:t>(in addition to being a </a:t>
            </a:r>
            <a:r>
              <a:rPr lang="en-US" altLang="en-US" sz="2200" dirty="0" err="1" smtClean="0"/>
              <a:t>methodologic</a:t>
            </a:r>
            <a:r>
              <a:rPr lang="en-US" altLang="en-US" sz="2200" dirty="0" smtClean="0"/>
              <a:t> expert)</a:t>
            </a:r>
          </a:p>
          <a:p>
            <a:pPr marL="742950" lvl="1" indent="-285750"/>
            <a:endParaRPr lang="en-US" altLang="en-US" sz="2200" dirty="0" smtClean="0"/>
          </a:p>
          <a:p>
            <a:r>
              <a:rPr lang="en-US" altLang="en-US" sz="2400" dirty="0" smtClean="0"/>
              <a:t>Confounding is mainly a substantive rather than statistical issue</a:t>
            </a:r>
          </a:p>
          <a:p>
            <a:r>
              <a:rPr lang="en-US" altLang="en-US" sz="2400" dirty="0" smtClean="0"/>
              <a:t>Advice:  before planning a study, spend several weeks in the library to understand the relevant biologic/behavioral system.</a:t>
            </a:r>
          </a:p>
          <a:p>
            <a:endParaRPr lang="en-US" alt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64008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8542594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685800" y="0"/>
            <a:ext cx="5486400" cy="2503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Paths are</a:t>
            </a:r>
          </a:p>
          <a:p>
            <a:pPr algn="ctr" eaLnBrk="0" hangingPunct="0">
              <a:spcBef>
                <a:spcPct val="50000"/>
              </a:spcBef>
              <a:defRPr/>
            </a:pPr>
            <a:r>
              <a:rPr lang="en-US" altLang="en-US" dirty="0">
                <a:solidFill>
                  <a:schemeClr val="tx1"/>
                </a:solidFill>
              </a:rPr>
              <a:t> Not </a:t>
            </a:r>
          </a:p>
          <a:p>
            <a:pPr algn="ctr" eaLnBrk="0" hangingPunct="0">
              <a:spcBef>
                <a:spcPct val="50000"/>
              </a:spcBef>
              <a:defRPr/>
            </a:pPr>
            <a:r>
              <a:rPr lang="en-US" altLang="en-US" dirty="0">
                <a:solidFill>
                  <a:schemeClr val="tx1"/>
                </a:solidFill>
              </a:rPr>
              <a:t>the Only Type of Non-Causal Paths</a:t>
            </a:r>
            <a:endParaRPr lang="en-US" altLang="en-US" sz="1600" b="0" dirty="0"/>
          </a:p>
        </p:txBody>
      </p:sp>
      <p:sp>
        <p:nvSpPr>
          <p:cNvPr id="273410" name="Rectangle 13"/>
          <p:cNvSpPr>
            <a:spLocks noChangeArrowheads="1"/>
          </p:cNvSpPr>
          <p:nvPr/>
        </p:nvSpPr>
        <p:spPr bwMode="auto">
          <a:xfrm>
            <a:off x="76200" y="2438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1"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2"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3413" name="Text Box 6"/>
          <p:cNvSpPr txBox="1">
            <a:spLocks noChangeArrowheads="1"/>
          </p:cNvSpPr>
          <p:nvPr/>
        </p:nvSpPr>
        <p:spPr bwMode="auto">
          <a:xfrm>
            <a:off x="287338" y="2743200"/>
            <a:ext cx="6342062" cy="457200"/>
          </a:xfrm>
          <a:prstGeom prst="rect">
            <a:avLst/>
          </a:prstGeom>
          <a:noFill/>
          <a:ln w="9525">
            <a:noFill/>
            <a:miter lim="800000"/>
            <a:headEnd/>
            <a:tailEnd/>
          </a:ln>
        </p:spPr>
        <p:txBody>
          <a:bodyPr wrap="none">
            <a:spAutoFit/>
          </a:bodyPr>
          <a:lstStyle/>
          <a:p>
            <a:pPr algn="ctr" eaLnBrk="0" hangingPunct="0">
              <a:spcBef>
                <a:spcPct val="50000"/>
              </a:spcBef>
            </a:pPr>
            <a:r>
              <a:rPr lang="en-US" altLang="en-US" sz="2400"/>
              <a:t>i.e., DAGs can tell us a lot more about bias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716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314819" name="Text Box 3"/>
          <p:cNvSpPr txBox="1">
            <a:spLocks noChangeArrowheads="1"/>
          </p:cNvSpPr>
          <p:nvPr/>
        </p:nvSpPr>
        <p:spPr bwMode="auto">
          <a:xfrm>
            <a:off x="381000" y="13716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14821" name="Text Box 5"/>
          <p:cNvSpPr txBox="1">
            <a:spLocks noChangeArrowheads="1"/>
          </p:cNvSpPr>
          <p:nvPr/>
        </p:nvSpPr>
        <p:spPr bwMode="auto">
          <a:xfrm>
            <a:off x="2819400" y="1828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304800" y="2590800"/>
            <a:ext cx="6172200" cy="82232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5463" name="Rectangle 8"/>
          <p:cNvSpPr>
            <a:spLocks noChangeArrowheads="1"/>
          </p:cNvSpPr>
          <p:nvPr/>
        </p:nvSpPr>
        <p:spPr bwMode="auto">
          <a:xfrm>
            <a:off x="76200" y="4419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associated with folate intake, even among newborns without birth defects: OR = 0.50  (folate intake is protective against stillbirths)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a:solidFill>
                  <a:schemeClr val="tx1"/>
                </a:solidFill>
              </a:rPr>
              <a:t>In the past, other investigators have commonly adjusted for stillbirths in analyses.</a:t>
            </a:r>
          </a:p>
        </p:txBody>
      </p:sp>
      <p:sp>
        <p:nvSpPr>
          <p:cNvPr id="275464" name="Text Box 9"/>
          <p:cNvSpPr txBox="1">
            <a:spLocks noChangeArrowheads="1"/>
          </p:cNvSpPr>
          <p:nvPr/>
        </p:nvSpPr>
        <p:spPr bwMode="auto">
          <a:xfrm>
            <a:off x="76200" y="3810000"/>
            <a:ext cx="6096000" cy="396875"/>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a:solidFill>
                  <a:schemeClr val="tx1"/>
                </a:solidFill>
              </a:rPr>
              <a:t>Slone Epidemiology Unit Birth Defects Study</a:t>
            </a:r>
          </a:p>
        </p:txBody>
      </p:sp>
      <p:sp>
        <p:nvSpPr>
          <p:cNvPr id="1314826" name="Text Box 10"/>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7511"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grpSp>
        <p:nvGrpSpPr>
          <p:cNvPr id="277513" name="Group 10"/>
          <p:cNvGrpSpPr>
            <a:grpSpLocks/>
          </p:cNvGrpSpPr>
          <p:nvPr/>
        </p:nvGrpSpPr>
        <p:grpSpPr bwMode="auto">
          <a:xfrm>
            <a:off x="-712788" y="7480300"/>
            <a:ext cx="5807076" cy="628650"/>
            <a:chOff x="-449" y="4712"/>
            <a:chExt cx="3658" cy="396"/>
          </a:xfrm>
        </p:grpSpPr>
        <p:sp>
          <p:nvSpPr>
            <p:cNvPr id="277514"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7515"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7516"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9558"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79559"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9561" name="Text Box 5"/>
          <p:cNvSpPr txBox="1">
            <a:spLocks noChangeArrowheads="1"/>
          </p:cNvSpPr>
          <p:nvPr/>
        </p:nvSpPr>
        <p:spPr bwMode="auto">
          <a:xfrm rot="-2695870">
            <a:off x="-685800" y="7607300"/>
            <a:ext cx="3603625"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279562" name="Text Box 9"/>
          <p:cNvSpPr txBox="1">
            <a:spLocks noChangeArrowheads="1"/>
          </p:cNvSpPr>
          <p:nvPr/>
        </p:nvSpPr>
        <p:spPr bwMode="auto">
          <a:xfrm rot="-2695870">
            <a:off x="1179513" y="7729538"/>
            <a:ext cx="3941762"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279563" name="Text Box 10"/>
          <p:cNvSpPr txBox="1">
            <a:spLocks noChangeArrowheads="1"/>
          </p:cNvSpPr>
          <p:nvPr/>
        </p:nvSpPr>
        <p:spPr bwMode="auto">
          <a:xfrm rot="-2695870">
            <a:off x="2455863" y="6761163"/>
            <a:ext cx="1209675" cy="404812"/>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609600" y="304800"/>
            <a:ext cx="5830888" cy="533400"/>
          </a:xfrm>
        </p:spPr>
        <p:txBody>
          <a:bodyPr/>
          <a:lstStyle/>
          <a:p>
            <a:r>
              <a:rPr lang="en-US" altLang="en-US" sz="2800" smtClean="0"/>
              <a:t>Adjustment for Stillbirths</a:t>
            </a:r>
            <a:endParaRPr lang="en-US" altLang="en-US" smtClean="0"/>
          </a:p>
        </p:txBody>
      </p:sp>
      <p:sp>
        <p:nvSpPr>
          <p:cNvPr id="270402" name="Rectangle 3"/>
          <p:cNvSpPr>
            <a:spLocks noGrp="1" noChangeArrowheads="1"/>
          </p:cNvSpPr>
          <p:nvPr>
            <p:ph type="body" idx="4294967295"/>
          </p:nvPr>
        </p:nvSpPr>
        <p:spPr>
          <a:xfrm>
            <a:off x="609600" y="990600"/>
            <a:ext cx="5830888" cy="6781800"/>
          </a:xfrm>
        </p:spPr>
        <p:txBody>
          <a:bodyPr/>
          <a:lstStyle/>
          <a:p>
            <a:pPr marL="342900" indent="-342900" defTabSz="914400">
              <a:tabLst>
                <a:tab pos="1379538" algn="l"/>
              </a:tabLst>
            </a:pPr>
            <a:endParaRPr lang="en-US" altLang="en-US" smtClean="0"/>
          </a:p>
          <a:p>
            <a:pPr marL="342900" indent="-342900" defTabSz="914400">
              <a:buFont typeface="Symbol" pitchFamily="18" charset="2"/>
              <a:buNone/>
              <a:tabLst>
                <a:tab pos="1379538" algn="l"/>
              </a:tabLst>
            </a:pPr>
            <a:endParaRPr lang="en-US" altLang="en-US" smtClean="0"/>
          </a:p>
          <a:p>
            <a:pPr marL="342900" indent="-342900" defTabSz="914400">
              <a:tabLst>
                <a:tab pos="1379538" algn="l"/>
              </a:tabLst>
            </a:pPr>
            <a:endParaRPr lang="en-US" altLang="en-US" smtClean="0"/>
          </a:p>
          <a:p>
            <a:pPr marL="342900" indent="-342900" defTabSz="914400">
              <a:tabLst>
                <a:tab pos="1379538" algn="l"/>
              </a:tabLst>
            </a:pPr>
            <a:endParaRPr lang="en-US" altLang="en-US" smtClean="0"/>
          </a:p>
        </p:txBody>
      </p:sp>
      <p:sp>
        <p:nvSpPr>
          <p:cNvPr id="270403" name="Text Box 4"/>
          <p:cNvSpPr txBox="1">
            <a:spLocks noChangeArrowheads="1"/>
          </p:cNvSpPr>
          <p:nvPr/>
        </p:nvSpPr>
        <p:spPr bwMode="auto">
          <a:xfrm>
            <a:off x="838200" y="4114800"/>
            <a:ext cx="12954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Stillbirth</a:t>
            </a:r>
            <a:endParaRPr lang="en-US" altLang="en-US" sz="1800" b="0">
              <a:solidFill>
                <a:schemeClr val="tx1"/>
              </a:solidFill>
              <a:latin typeface="Times New Roman" pitchFamily="18" charset="0"/>
            </a:endParaRPr>
          </a:p>
        </p:txBody>
      </p:sp>
      <p:sp>
        <p:nvSpPr>
          <p:cNvPr id="270404" name="Text Box 5"/>
          <p:cNvSpPr txBox="1">
            <a:spLocks noChangeArrowheads="1"/>
          </p:cNvSpPr>
          <p:nvPr/>
        </p:nvSpPr>
        <p:spPr bwMode="auto">
          <a:xfrm>
            <a:off x="4038600" y="4038600"/>
            <a:ext cx="15240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1"/>
                </a:solidFill>
                <a:latin typeface="Times New Roman" pitchFamily="18" charset="0"/>
              </a:rPr>
              <a:t>No stillbirth</a:t>
            </a:r>
          </a:p>
        </p:txBody>
      </p:sp>
      <p:sp>
        <p:nvSpPr>
          <p:cNvPr id="270405"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6"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p:spPr>
        <p:txBody>
          <a:bodyPr wrap="none" anchor="ctr"/>
          <a:lstStyle/>
          <a:p>
            <a:endParaRPr lang="en-US"/>
          </a:p>
        </p:txBody>
      </p:sp>
      <p:sp>
        <p:nvSpPr>
          <p:cNvPr id="270407" name="Text Box 8"/>
          <p:cNvSpPr txBox="1">
            <a:spLocks noChangeArrowheads="1"/>
          </p:cNvSpPr>
          <p:nvPr/>
        </p:nvSpPr>
        <p:spPr bwMode="auto">
          <a:xfrm>
            <a:off x="228600" y="14478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a:t>
            </a:r>
            <a:endParaRPr lang="en-US" altLang="en-US" sz="1600" b="0">
              <a:solidFill>
                <a:schemeClr val="tx1"/>
              </a:solidFill>
              <a:latin typeface="Times New Roman" pitchFamily="18" charset="0"/>
            </a:endParaRPr>
          </a:p>
        </p:txBody>
      </p:sp>
      <p:sp>
        <p:nvSpPr>
          <p:cNvPr id="270408" name="Text Box 9"/>
          <p:cNvSpPr txBox="1">
            <a:spLocks noChangeArrowheads="1"/>
          </p:cNvSpPr>
          <p:nvPr/>
        </p:nvSpPr>
        <p:spPr bwMode="auto">
          <a:xfrm>
            <a:off x="228600" y="34290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a:t>
            </a:r>
            <a:endParaRPr lang="en-US" altLang="en-US" sz="1600" b="0">
              <a:solidFill>
                <a:schemeClr val="tx1"/>
              </a:solidFill>
              <a:latin typeface="Times New Roman" pitchFamily="18" charset="0"/>
            </a:endParaRPr>
          </a:p>
        </p:txBody>
      </p:sp>
      <p:graphicFrame>
        <p:nvGraphicFramePr>
          <p:cNvPr id="270398" name="Object 62"/>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443"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09" name="Text Box 12"/>
          <p:cNvSpPr txBox="1">
            <a:spLocks noChangeArrowheads="1"/>
          </p:cNvSpPr>
          <p:nvPr/>
        </p:nvSpPr>
        <p:spPr bwMode="auto">
          <a:xfrm>
            <a:off x="3657600" y="2800350"/>
            <a:ext cx="3124200" cy="1014413"/>
          </a:xfrm>
          <a:prstGeom prst="rect">
            <a:avLst/>
          </a:prstGeom>
          <a:solidFill>
            <a:schemeClr val="bg1"/>
          </a:solidFill>
          <a:ln w="9525">
            <a:solidFill>
              <a:schemeClr val="tx1"/>
            </a:solidFill>
            <a:miter lim="800000"/>
            <a:headEnd type="none" w="sm" len="sm"/>
            <a:tailEnd type="none" w="sm" len="sm"/>
          </a:ln>
        </p:spPr>
        <p:txBody>
          <a:bodyPr anchor="ctr">
            <a:spAutoFit/>
          </a:bodyPr>
          <a:lstStyle/>
          <a:p>
            <a:pPr algn="ctr" eaLnBrk="0" hangingPunct="0">
              <a:spcBef>
                <a:spcPct val="50000"/>
              </a:spcBef>
            </a:pPr>
            <a:r>
              <a:rPr lang="en-US" altLang="en-US" sz="2400" b="0">
                <a:solidFill>
                  <a:schemeClr val="tx1"/>
                </a:solidFill>
              </a:rPr>
              <a:t>OR</a:t>
            </a:r>
            <a:r>
              <a:rPr lang="en-US" altLang="en-US" sz="2400" b="0" baseline="-25000">
                <a:solidFill>
                  <a:schemeClr val="tx1"/>
                </a:solidFill>
              </a:rPr>
              <a:t>crude</a:t>
            </a:r>
            <a:r>
              <a:rPr lang="en-US" altLang="en-US" sz="2400" b="0">
                <a:solidFill>
                  <a:schemeClr val="tx1"/>
                </a:solidFill>
              </a:rPr>
              <a:t> = 0.65</a:t>
            </a:r>
          </a:p>
          <a:p>
            <a:pPr algn="ctr" eaLnBrk="0" hangingPunct="0">
              <a:spcBef>
                <a:spcPct val="50000"/>
              </a:spcBef>
            </a:pPr>
            <a:r>
              <a:rPr lang="en-US" altLang="en-US" sz="2400" b="0">
                <a:solidFill>
                  <a:schemeClr val="tx1"/>
                </a:solidFill>
              </a:rPr>
              <a:t> (95% CI 0.45 – 0.95)</a:t>
            </a:r>
          </a:p>
        </p:txBody>
      </p:sp>
      <p:sp>
        <p:nvSpPr>
          <p:cNvPr id="270410" name="Text Box 14"/>
          <p:cNvSpPr txBox="1">
            <a:spLocks noChangeArrowheads="1"/>
          </p:cNvSpPr>
          <p:nvPr/>
        </p:nvSpPr>
        <p:spPr bwMode="auto">
          <a:xfrm>
            <a:off x="533400" y="6096000"/>
            <a:ext cx="6019800" cy="2862263"/>
          </a:xfrm>
          <a:prstGeom prst="rect">
            <a:avLst/>
          </a:prstGeom>
          <a:solidFill>
            <a:schemeClr val="bg1"/>
          </a:solidFill>
          <a:ln w="12700">
            <a:solidFill>
              <a:schemeClr val="tx1"/>
            </a:solidFill>
            <a:miter lim="800000"/>
            <a:headEnd type="none" w="sm" len="sm"/>
            <a:tailEnd type="none" w="sm" len="sm"/>
          </a:ln>
        </p:spPr>
        <p:txBody>
          <a:bodyPr anchor="ctr">
            <a:spAutoFit/>
          </a:bodyPr>
          <a:lstStyle/>
          <a:p>
            <a:pPr algn="ctr" eaLnBrk="0" hangingPunct="0">
              <a:spcBef>
                <a:spcPct val="50000"/>
              </a:spcBef>
            </a:pPr>
            <a:r>
              <a:rPr lang="en-US" altLang="en-US" sz="2400" b="0">
                <a:solidFill>
                  <a:schemeClr val="tx1"/>
                </a:solidFill>
              </a:rPr>
              <a:t>OR</a:t>
            </a:r>
            <a:r>
              <a:rPr lang="en-US" altLang="en-US" sz="2400" b="0" baseline="-25000">
                <a:solidFill>
                  <a:schemeClr val="tx1"/>
                </a:solidFill>
              </a:rPr>
              <a:t>adjusted</a:t>
            </a:r>
            <a:r>
              <a:rPr lang="en-US" altLang="en-US" sz="2400" b="0">
                <a:solidFill>
                  <a:schemeClr val="tx1"/>
                </a:solidFill>
              </a:rPr>
              <a:t> = 0.80</a:t>
            </a:r>
          </a:p>
          <a:p>
            <a:pPr algn="ctr" eaLnBrk="0" hangingPunct="0">
              <a:spcBef>
                <a:spcPct val="50000"/>
              </a:spcBef>
            </a:pPr>
            <a:r>
              <a:rPr lang="en-US" altLang="en-US" sz="2400" b="0">
                <a:solidFill>
                  <a:schemeClr val="tx1"/>
                </a:solidFill>
              </a:rPr>
              <a:t>(95% CI:  0.53 – 1.2)</a:t>
            </a:r>
          </a:p>
          <a:p>
            <a:pPr algn="ctr" eaLnBrk="0" hangingPunct="0">
              <a:spcBef>
                <a:spcPct val="50000"/>
              </a:spcBef>
            </a:pPr>
            <a:r>
              <a:rPr lang="en-US" altLang="en-US" sz="2400" b="0">
                <a:solidFill>
                  <a:schemeClr val="tx1"/>
                </a:solidFill>
              </a:rPr>
              <a:t>Apparent positive confounding</a:t>
            </a:r>
          </a:p>
          <a:p>
            <a:pPr algn="ctr" eaLnBrk="0" hangingPunct="0">
              <a:spcBef>
                <a:spcPct val="50000"/>
              </a:spcBef>
            </a:pPr>
            <a:r>
              <a:rPr lang="en-US" altLang="en-US" sz="2400" b="0">
                <a:solidFill>
                  <a:schemeClr val="tx1"/>
                </a:solidFill>
              </a:rPr>
              <a:t>Public health implication: No reason for women to supplement diet with folate as a way to prevent birth defects</a:t>
            </a:r>
            <a:endParaRPr lang="en-US" altLang="en-US" sz="1600" b="0">
              <a:solidFill>
                <a:schemeClr val="tx1"/>
              </a:solidFill>
            </a:endParaRPr>
          </a:p>
        </p:txBody>
      </p:sp>
      <p:graphicFrame>
        <p:nvGraphicFramePr>
          <p:cNvPr id="270399" name="Object 63"/>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444"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400" name="Object 64"/>
          <p:cNvGraphicFramePr>
            <a:graphicFrameLocks/>
          </p:cNvGraphicFramePr>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445"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11" name="Text Box 19"/>
          <p:cNvSpPr txBox="1">
            <a:spLocks noChangeArrowheads="1"/>
          </p:cNvSpPr>
          <p:nvPr/>
        </p:nvSpPr>
        <p:spPr bwMode="auto">
          <a:xfrm>
            <a:off x="1828800" y="996950"/>
            <a:ext cx="5257800" cy="366713"/>
          </a:xfrm>
          <a:prstGeom prst="rect">
            <a:avLst/>
          </a:prstGeom>
          <a:noFill/>
          <a:ln w="9525">
            <a:noFill/>
            <a:miter lim="800000"/>
            <a:headEnd/>
            <a:tailEnd/>
          </a:ln>
        </p:spPr>
        <p:txBody>
          <a:bodyPr anchor="ctr">
            <a:spAutoFit/>
          </a:bodyPr>
          <a:lstStyle/>
          <a:p>
            <a:pPr algn="ctr" eaLnBrk="0" hangingPunct="0">
              <a:spcBef>
                <a:spcPct val="50000"/>
              </a:spcBef>
            </a:pPr>
            <a:r>
              <a:rPr lang="en-US" altLang="en-US" sz="180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0"/>
            <a:ext cx="1714500" cy="304800"/>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434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216515" name="Text Box 3"/>
          <p:cNvSpPr txBox="1">
            <a:spLocks noChangeArrowheads="1"/>
          </p:cNvSpPr>
          <p:nvPr/>
        </p:nvSpPr>
        <p:spPr bwMode="auto">
          <a:xfrm>
            <a:off x="304800" y="43434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216516" name="Text Box 4"/>
          <p:cNvSpPr txBox="1">
            <a:spLocks noChangeArrowheads="1"/>
          </p:cNvSpPr>
          <p:nvPr/>
        </p:nvSpPr>
        <p:spPr bwMode="auto">
          <a:xfrm>
            <a:off x="2438400" y="2667000"/>
            <a:ext cx="19812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1447800" y="3200400"/>
            <a:ext cx="1066800" cy="1219200"/>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anchor="ctr">
            <a:spAutoFit/>
          </a:bodyPr>
          <a:lstStyle/>
          <a:p>
            <a:endParaRPr lang="en-US"/>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6519" name="Freeform 7"/>
          <p:cNvSpPr>
            <a:spLocks/>
          </p:cNvSpPr>
          <p:nvPr/>
        </p:nvSpPr>
        <p:spPr bwMode="auto">
          <a:xfrm rot="10800000" flipH="1">
            <a:off x="4343400" y="3124200"/>
            <a:ext cx="838200" cy="1295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0" name="Text Box 8"/>
          <p:cNvSpPr txBox="1">
            <a:spLocks noChangeArrowheads="1"/>
          </p:cNvSpPr>
          <p:nvPr/>
        </p:nvSpPr>
        <p:spPr bwMode="auto">
          <a:xfrm>
            <a:off x="3048000" y="4876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16522" name="Text Box 10"/>
          <p:cNvSpPr txBox="1">
            <a:spLocks noChangeArrowheads="1"/>
          </p:cNvSpPr>
          <p:nvPr/>
        </p:nvSpPr>
        <p:spPr bwMode="auto">
          <a:xfrm>
            <a:off x="304800" y="990600"/>
            <a:ext cx="6019800" cy="82232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a:solidFill>
                  <a:schemeClr val="tx2"/>
                </a:solidFill>
              </a:rPr>
              <a:t>DAGs Identify What </a:t>
            </a:r>
            <a:r>
              <a:rPr lang="en-US" altLang="en-US" sz="2400" u="sng">
                <a:solidFill>
                  <a:schemeClr val="tx2"/>
                </a:solidFill>
              </a:rPr>
              <a:t>Not</a:t>
            </a:r>
            <a:r>
              <a:rPr lang="en-US" altLang="en-US" sz="2400">
                <a:solidFill>
                  <a:schemeClr val="tx2"/>
                </a:solidFill>
              </a:rPr>
              <a:t> to Control For </a:t>
            </a:r>
          </a:p>
        </p:txBody>
      </p:sp>
      <p:sp>
        <p:nvSpPr>
          <p:cNvPr id="1216524" name="Text Box 12"/>
          <p:cNvSpPr txBox="1">
            <a:spLocks noChangeArrowheads="1"/>
          </p:cNvSpPr>
          <p:nvPr/>
        </p:nvSpPr>
        <p:spPr bwMode="auto">
          <a:xfrm>
            <a:off x="152400" y="5943600"/>
            <a:ext cx="6553200" cy="241935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r>
              <a:rPr lang="en-US" altLang="en-US" sz="2400" dirty="0" smtClean="0"/>
              <a:t>.</a:t>
            </a:r>
          </a:p>
          <a:p>
            <a:pPr eaLnBrk="0" hangingPunct="0">
              <a:lnSpc>
                <a:spcPct val="80000"/>
              </a:lnSpc>
              <a:spcBef>
                <a:spcPct val="50000"/>
              </a:spcBef>
              <a:defRPr/>
            </a:pPr>
            <a:r>
              <a:rPr lang="en-US" altLang="en-US" sz="1200" dirty="0" smtClean="0"/>
              <a:t>  </a:t>
            </a:r>
            <a:endParaRPr lang="en-US" altLang="en-US" sz="1200" dirty="0"/>
          </a:p>
          <a:p>
            <a:pPr eaLnBrk="0" hangingPunct="0">
              <a:lnSpc>
                <a:spcPct val="80000"/>
              </a:lnSpc>
              <a:spcBef>
                <a:spcPct val="50000"/>
              </a:spcBef>
              <a:defRPr/>
            </a:pPr>
            <a:r>
              <a:rPr lang="en-US" altLang="en-US" sz="2400" dirty="0"/>
              <a:t>Common effects are called “colliders</a:t>
            </a:r>
            <a:r>
              <a:rPr lang="en-US" altLang="en-US" sz="2400" dirty="0" smtClean="0"/>
              <a:t>”</a:t>
            </a:r>
          </a:p>
          <a:p>
            <a:pPr eaLnBrk="0" hangingPunct="0">
              <a:lnSpc>
                <a:spcPct val="80000"/>
              </a:lnSpc>
              <a:spcBef>
                <a:spcPct val="50000"/>
              </a:spcBef>
              <a:defRPr/>
            </a:pPr>
            <a:endParaRPr lang="en-US" altLang="en-US" sz="1200" dirty="0"/>
          </a:p>
          <a:p>
            <a:pPr eaLnBrk="0" hangingPunct="0">
              <a:lnSpc>
                <a:spcPct val="80000"/>
              </a:lnSpc>
              <a:spcBef>
                <a:spcPct val="50000"/>
              </a:spcBef>
              <a:defRPr/>
            </a:pPr>
            <a:r>
              <a:rPr lang="en-US" altLang="en-US" sz="2400" dirty="0"/>
              <a:t>Adjusting for colliders OPENS paths. Will actually result in bias.  It is harmful.  </a:t>
            </a:r>
          </a:p>
        </p:txBody>
      </p:sp>
      <p:sp>
        <p:nvSpPr>
          <p:cNvPr id="1216525" name="Text Box 13"/>
          <p:cNvSpPr txBox="1">
            <a:spLocks noChangeArrowheads="1"/>
          </p:cNvSpPr>
          <p:nvPr/>
        </p:nvSpPr>
        <p:spPr bwMode="auto">
          <a:xfrm>
            <a:off x="2133600" y="2514600"/>
            <a:ext cx="2362200" cy="117475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a:p>
        </p:txBody>
      </p:sp>
      <p:sp>
        <p:nvSpPr>
          <p:cNvPr id="1216528" name="Freeform 16"/>
          <p:cNvSpPr>
            <a:spLocks/>
          </p:cNvSpPr>
          <p:nvPr/>
        </p:nvSpPr>
        <p:spPr bwMode="auto">
          <a:xfrm flipH="1">
            <a:off x="4191000" y="3200400"/>
            <a:ext cx="9144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29" name="Freeform 17"/>
          <p:cNvSpPr>
            <a:spLocks/>
          </p:cNvSpPr>
          <p:nvPr/>
        </p:nvSpPr>
        <p:spPr bwMode="auto">
          <a:xfrm>
            <a:off x="1600200" y="3352800"/>
            <a:ext cx="9906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a:p>
        </p:txBody>
      </p:sp>
      <p:sp>
        <p:nvSpPr>
          <p:cNvPr id="1216530" name="Text Box 18"/>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216531" name="Text Box 19"/>
          <p:cNvSpPr txBox="1">
            <a:spLocks noChangeArrowheads="1"/>
          </p:cNvSpPr>
          <p:nvPr/>
        </p:nvSpPr>
        <p:spPr bwMode="auto">
          <a:xfrm>
            <a:off x="4191000" y="1524000"/>
            <a:ext cx="2590800" cy="10064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direction)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p:txBody>
          <a:bodyPr/>
          <a:lstStyle/>
          <a:p>
            <a:r>
              <a:rPr lang="en-US" altLang="en-US" smtClean="0"/>
              <a:t>Confounding:  Smoking,  Matches, and Lung Cancer</a:t>
            </a:r>
          </a:p>
        </p:txBody>
      </p:sp>
      <p:sp>
        <p:nvSpPr>
          <p:cNvPr id="29698" name="Rectangle 1027"/>
          <p:cNvSpPr>
            <a:spLocks noGrp="1" noChangeArrowheads="1"/>
          </p:cNvSpPr>
          <p:nvPr>
            <p:ph type="body" idx="1"/>
          </p:nvPr>
        </p:nvSpPr>
        <p:spPr>
          <a:xfrm>
            <a:off x="76200" y="1600200"/>
            <a:ext cx="6781800" cy="6781800"/>
          </a:xfrm>
        </p:spPr>
        <p:txBody>
          <a:bodyPr/>
          <a:lstStyle/>
          <a:p>
            <a:r>
              <a:rPr lang="en-US" altLang="en-US" sz="2200" dirty="0" smtClean="0"/>
              <a:t>Illustrates how confounding can create apparent effect even when there is no actual true effect </a:t>
            </a:r>
          </a:p>
          <a:p>
            <a:pPr lvl="1"/>
            <a:r>
              <a:rPr lang="en-US" altLang="en-US" sz="2200" dirty="0" smtClean="0"/>
              <a:t>Opposite can also occur: confounding can mask an effect when one is truly present</a:t>
            </a:r>
          </a:p>
          <a:p>
            <a:endParaRPr lang="en-US" altLang="en-US" dirty="0" smtClean="0"/>
          </a:p>
          <a:p>
            <a:r>
              <a:rPr lang="en-US" altLang="en-US" sz="2200" dirty="0" smtClean="0"/>
              <a:t>Proper terminology</a:t>
            </a:r>
          </a:p>
          <a:p>
            <a:pPr lvl="1"/>
            <a:r>
              <a:rPr lang="en-US" altLang="en-US" sz="2200" dirty="0" smtClean="0"/>
              <a:t>In the relationship between matches and lung cancer, smoking is a </a:t>
            </a:r>
            <a:r>
              <a:rPr lang="en-US" altLang="en-US" sz="2200" i="1" dirty="0" smtClean="0"/>
              <a:t>confounding</a:t>
            </a:r>
            <a:r>
              <a:rPr lang="en-US" altLang="en-US" sz="2200" dirty="0" smtClean="0"/>
              <a:t> factor or a </a:t>
            </a:r>
            <a:r>
              <a:rPr lang="en-US" altLang="en-US" sz="2200" i="1" dirty="0" smtClean="0"/>
              <a:t>confounder</a:t>
            </a:r>
            <a:endParaRPr lang="en-US" altLang="en-US" sz="2200" dirty="0" smtClean="0"/>
          </a:p>
          <a:p>
            <a:endParaRPr lang="en-US" altLang="en-US" dirty="0" smtClean="0"/>
          </a:p>
          <a:p>
            <a:pPr lvl="1"/>
            <a:r>
              <a:rPr lang="en-US" altLang="en-US" sz="2200" dirty="0" smtClean="0"/>
              <a:t>Smoking </a:t>
            </a:r>
            <a:r>
              <a:rPr lang="en-US" altLang="en-US" sz="2200" i="1" dirty="0" smtClean="0"/>
              <a:t>confounds</a:t>
            </a:r>
            <a:r>
              <a:rPr lang="en-US" altLang="en-US" sz="2200" dirty="0" smtClean="0"/>
              <a:t> the relationship between matches and lung cancer</a:t>
            </a:r>
          </a:p>
          <a:p>
            <a:pPr lvl="1"/>
            <a:endParaRPr lang="en-US" altLang="en-US" dirty="0" smtClean="0"/>
          </a:p>
          <a:p>
            <a:r>
              <a:rPr lang="en-US" altLang="en-US" sz="2200" dirty="0" smtClean="0"/>
              <a:t>In research,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02189" name="Text Box 13"/>
          <p:cNvSpPr txBox="1">
            <a:spLocks noChangeArrowheads="1"/>
          </p:cNvSpPr>
          <p:nvPr/>
        </p:nvSpPr>
        <p:spPr bwMode="auto">
          <a:xfrm>
            <a:off x="152400" y="1219200"/>
            <a:ext cx="6705600" cy="1004888"/>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Colliders are the common effect of 2 parents</a:t>
            </a:r>
          </a:p>
          <a:p>
            <a:pPr eaLnBrk="0" hangingPunct="0">
              <a:spcBef>
                <a:spcPct val="50000"/>
              </a:spcBef>
              <a:defRPr/>
            </a:pPr>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w="9525">
            <a:noFill/>
            <a:miter lim="800000"/>
            <a:headEnd/>
            <a:tailEnd/>
          </a:ln>
        </p:spPr>
        <p:txBody>
          <a:bodyPr lIns="87312" tIns="42862" rIns="87312" bIns="42862"/>
          <a:lstStyle/>
          <a:p>
            <a:pPr marL="322263" indent="-322263" algn="ctr" defTabSz="803275" eaLnBrk="0" hangingPunct="0">
              <a:spcBef>
                <a:spcPct val="50000"/>
              </a:spcBef>
            </a:pPr>
            <a:r>
              <a:rPr lang="en-US" altLang="en-US" sz="1800">
                <a:solidFill>
                  <a:srgbClr val="FF0000"/>
                </a:solidFill>
              </a:rPr>
              <a:t>Undirected edge (interpret as going either direction)</a:t>
            </a:r>
            <a:r>
              <a:rPr lang="en-US" altLang="en-US" sz="1800" b="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sz="1600" b="0" dirty="0"/>
          </a:p>
        </p:txBody>
      </p:sp>
      <p:sp>
        <p:nvSpPr>
          <p:cNvPr id="286732" name="Rectangle 2"/>
          <p:cNvSpPr>
            <a:spLocks noChangeArrowheads="1"/>
          </p:cNvSpPr>
          <p:nvPr/>
        </p:nvSpPr>
        <p:spPr bwMode="auto">
          <a:xfrm>
            <a:off x="381000" y="6096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a:solidFill>
                  <a:schemeClr val="tx2"/>
                </a:solidFill>
              </a:rPr>
              <a:t>Colliders are the Basis of the Other Type of Non-Causal Path</a:t>
            </a:r>
          </a:p>
        </p:txBody>
      </p:sp>
      <p:sp>
        <p:nvSpPr>
          <p:cNvPr id="2" name="Text Box 13"/>
          <p:cNvSpPr txBox="1">
            <a:spLocks noChangeArrowheads="1"/>
          </p:cNvSpPr>
          <p:nvPr/>
        </p:nvSpPr>
        <p:spPr bwMode="auto">
          <a:xfrm>
            <a:off x="3048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 as 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baseline="-25000" dirty="0">
              <a:solidFill>
                <a:schemeClr val="tx1"/>
              </a:solidFill>
            </a:endParaRPr>
          </a:p>
        </p:txBody>
      </p:sp>
      <p:sp>
        <p:nvSpPr>
          <p:cNvPr id="4" name="Text Box 8"/>
          <p:cNvSpPr txBox="1">
            <a:spLocks noChangeArrowheads="1"/>
          </p:cNvSpPr>
          <p:nvPr/>
        </p:nvSpPr>
        <p:spPr bwMode="auto">
          <a:xfrm>
            <a:off x="4114800" y="6248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baseline="-25000" dirty="0">
              <a:solidFill>
                <a:schemeClr val="tx1"/>
              </a:solidFill>
            </a:endParaRPr>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9" name="Freeform 1030"/>
          <p:cNvSpPr>
            <a:spLocks/>
          </p:cNvSpPr>
          <p:nvPr/>
        </p:nvSpPr>
        <p:spPr bwMode="auto">
          <a:xfrm flipH="1" flipV="1">
            <a:off x="3810000" y="6553200"/>
            <a:ext cx="685800" cy="7762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baseline="-25000" dirty="0">
              <a:solidFill>
                <a:schemeClr val="tx1"/>
              </a:solidFill>
            </a:endParaRPr>
          </a:p>
        </p:txBody>
      </p:sp>
      <p:sp>
        <p:nvSpPr>
          <p:cNvPr id="13" name="Line 1029"/>
          <p:cNvSpPr>
            <a:spLocks noChangeShapeType="1"/>
          </p:cNvSpPr>
          <p:nvPr/>
        </p:nvSpPr>
        <p:spPr bwMode="auto">
          <a:xfrm flipH="1">
            <a:off x="4800600" y="6858000"/>
            <a:ext cx="76200" cy="1143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17"/>
          <p:cNvSpPr>
            <a:spLocks/>
          </p:cNvSpPr>
          <p:nvPr/>
        </p:nvSpPr>
        <p:spPr bwMode="auto">
          <a:xfrm flipH="1" flipV="1">
            <a:off x="3657600" y="6629400"/>
            <a:ext cx="9906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a:p>
          <a:p>
            <a:pPr algn="ctr" eaLnBrk="0" hangingPunct="0">
              <a:spcBef>
                <a:spcPct val="50000"/>
              </a:spcBef>
            </a:pPr>
            <a:endParaRPr lang="en-US" altLang="en-US" sz="160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0645" name="Text Box 69"/>
          <p:cNvSpPr txBox="1">
            <a:spLocks noChangeArrowheads="1"/>
          </p:cNvSpPr>
          <p:nvPr/>
        </p:nvSpPr>
        <p:spPr bwMode="auto">
          <a:xfrm>
            <a:off x="609600" y="4800600"/>
            <a:ext cx="6019800" cy="762000"/>
          </a:xfrm>
          <a:prstGeom prst="rect">
            <a:avLst/>
          </a:prstGeom>
          <a:noFill/>
          <a:ln w="9525">
            <a:noFill/>
            <a:miter lim="800000"/>
            <a:headEnd/>
            <a:tailEnd/>
          </a:ln>
        </p:spPr>
        <p:txBody>
          <a:bodyPr>
            <a:spAutoFit/>
          </a:bodyPr>
          <a:lstStyle/>
          <a:p>
            <a:pPr algn="r" eaLnBrk="0" hangingPunct="0">
              <a:spcBef>
                <a:spcPct val="50000"/>
              </a:spcBef>
            </a:pPr>
            <a:r>
              <a:rPr lang="en-US" altLang="en-US" sz="2200">
                <a:solidFill>
                  <a:srgbClr val="FF0000"/>
                </a:solidFill>
              </a:rPr>
              <a:t>Controlling for a collider induces a numerical relationship between the parents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064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1216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88913" y="304800"/>
            <a:ext cx="6440487" cy="593725"/>
          </a:xfrm>
        </p:spPr>
        <p:txBody>
          <a:bodyPr/>
          <a:lstStyle/>
          <a:p>
            <a:r>
              <a:rPr lang="en-US" altLang="en-US" smtClean="0">
                <a:solidFill>
                  <a:srgbClr val="000000"/>
                </a:solidFill>
              </a:rPr>
              <a:t>Conditioning (Stratifying) upon a Collider</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288770" name="Rectangle 3"/>
          <p:cNvSpPr>
            <a:spLocks noGrp="1" noChangeArrowheads="1"/>
          </p:cNvSpPr>
          <p:nvPr>
            <p:ph type="body" idx="4294967295"/>
          </p:nvPr>
        </p:nvSpPr>
        <p:spPr>
          <a:xfrm>
            <a:off x="152400" y="914400"/>
            <a:ext cx="6705600" cy="7358063"/>
          </a:xfrm>
        </p:spPr>
        <p:txBody>
          <a:bodyPr/>
          <a:lstStyle/>
          <a:p>
            <a:pPr>
              <a:lnSpc>
                <a:spcPct val="50000"/>
              </a:lnSpc>
            </a:pPr>
            <a:r>
              <a:rPr lang="en-US" altLang="en-US" sz="2200" dirty="0" smtClean="0"/>
              <a:t>A pair of dice (die A and die B)</a:t>
            </a:r>
          </a:p>
          <a:p>
            <a:pPr>
              <a:lnSpc>
                <a:spcPct val="50000"/>
              </a:lnSpc>
            </a:pPr>
            <a:r>
              <a:rPr lang="en-US" altLang="en-US" sz="2200" dirty="0" smtClean="0"/>
              <a:t>We know they are independent</a:t>
            </a:r>
          </a:p>
          <a:p>
            <a:pPr>
              <a:lnSpc>
                <a:spcPct val="50000"/>
              </a:lnSpc>
            </a:pPr>
            <a:r>
              <a:rPr lang="en-US" altLang="en-US" sz="2200" dirty="0" smtClean="0"/>
              <a:t>What if we stratify upon the sum of the dice?</a:t>
            </a:r>
          </a:p>
          <a:p>
            <a:pPr>
              <a:lnSpc>
                <a:spcPct val="50000"/>
              </a:lnSpc>
            </a:pPr>
            <a:r>
              <a:rPr lang="en-US" altLang="en-US" sz="2200" dirty="0" smtClean="0"/>
              <a:t>This is stratifying upon a 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a:t>
            </a:r>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r>
              <a:rPr lang="en-US" altLang="en-US" dirty="0" smtClean="0"/>
              <a:t>Now, if you know A, you know B</a:t>
            </a:r>
          </a:p>
          <a:p>
            <a:r>
              <a:rPr lang="en-US" altLang="en-US" dirty="0" smtClean="0"/>
              <a:t>Stratifying has induced a relationship between A and B that otherwise does not exist </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88776"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p:spPr>
        <p:txBody>
          <a:bodyPr anchor="ctr">
            <a:spAutoFit/>
          </a:bodyPr>
          <a:lstStyle/>
          <a:p>
            <a:endParaRPr lang="en-US"/>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88778"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800"/>
          </a:p>
          <a:p>
            <a:pPr algn="ctr" eaLnBrk="0" hangingPunct="0">
              <a:spcBef>
                <a:spcPct val="50000"/>
              </a:spcBef>
            </a:pPr>
            <a:endParaRPr lang="en-US" altLang="en-US" sz="1600"/>
          </a:p>
        </p:txBody>
      </p:sp>
      <p:graphicFrame>
        <p:nvGraphicFramePr>
          <p:cNvPr id="1276940" name="Group 12"/>
          <p:cNvGraphicFramePr>
            <a:graphicFrameLocks noGrp="1"/>
          </p:cNvGraphicFramePr>
          <p:nvPr/>
        </p:nvGraphicFramePr>
        <p:xfrm>
          <a:off x="1143000" y="48006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555535"/>
            <a:ext cx="2971800" cy="1200329"/>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a:t>
            </a:r>
            <a:r>
              <a:rPr lang="en-US" altLang="en-US" sz="2400" dirty="0" smtClean="0">
                <a:solidFill>
                  <a:schemeClr val="tx1"/>
                </a:solidFill>
                <a:latin typeface="Arial" pitchFamily="34" charset="0"/>
              </a:rPr>
              <a:t>decision to </a:t>
            </a:r>
            <a:r>
              <a:rPr lang="en-US" altLang="en-US" sz="2400" dirty="0">
                <a:solidFill>
                  <a:schemeClr val="tx1"/>
                </a:solidFill>
                <a:latin typeface="Arial" pitchFamily="34" charset="0"/>
              </a:rPr>
              <a:t>participate in the research study</a:t>
            </a:r>
            <a:endParaRPr lang="en-US" altLang="en-US" sz="3600" b="0" dirty="0">
              <a:latin typeface="Arial" pitchFamily="34" charset="0"/>
            </a:endParaRPr>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0825"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grpSp>
        <p:nvGrpSpPr>
          <p:cNvPr id="290827" name="Group 12"/>
          <p:cNvGrpSpPr>
            <a:grpSpLocks/>
          </p:cNvGrpSpPr>
          <p:nvPr/>
        </p:nvGrpSpPr>
        <p:grpSpPr bwMode="auto">
          <a:xfrm>
            <a:off x="-703263" y="7480300"/>
            <a:ext cx="8042276" cy="663575"/>
            <a:chOff x="-443" y="4712"/>
            <a:chExt cx="5066" cy="418"/>
          </a:xfrm>
        </p:grpSpPr>
        <p:sp>
          <p:nvSpPr>
            <p:cNvPr id="290828" name="Text Box 5"/>
            <p:cNvSpPr txBox="1">
              <a:spLocks noChangeArrowheads="1"/>
            </p:cNvSpPr>
            <p:nvPr/>
          </p:nvSpPr>
          <p:spPr bwMode="auto">
            <a:xfrm rot="-2695870">
              <a:off x="-443" y="4797"/>
              <a:ext cx="227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0829"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0830"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0831"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0832"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desire to participate in the research study</a:t>
            </a:r>
            <a:endParaRPr lang="en-US" altLang="en-US" sz="3600" b="0" dirty="0">
              <a:latin typeface="Arial" pitchFamily="34" charset="0"/>
            </a:endParaRPr>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2873"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sp>
        <p:nvSpPr>
          <p:cNvPr id="292875" name="Text Box 5"/>
          <p:cNvSpPr txBox="1">
            <a:spLocks noChangeArrowheads="1"/>
          </p:cNvSpPr>
          <p:nvPr/>
        </p:nvSpPr>
        <p:spPr bwMode="auto">
          <a:xfrm rot="-2695870">
            <a:off x="-703263" y="7615238"/>
            <a:ext cx="3603626"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Nuisance causal pathway</a:t>
            </a:r>
            <a:r>
              <a:rPr lang="en-US" altLang="en-US" sz="1600" b="0">
                <a:solidFill>
                  <a:schemeClr val="tx1"/>
                </a:solidFill>
              </a:rPr>
              <a:t> - A</a:t>
            </a:r>
          </a:p>
        </p:txBody>
      </p:sp>
      <p:sp>
        <p:nvSpPr>
          <p:cNvPr id="292876"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Some other answer - E</a:t>
            </a:r>
          </a:p>
        </p:txBody>
      </p:sp>
      <p:sp>
        <p:nvSpPr>
          <p:cNvPr id="292877"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Selection Bias - C</a:t>
            </a:r>
          </a:p>
        </p:txBody>
      </p:sp>
      <p:sp>
        <p:nvSpPr>
          <p:cNvPr id="29287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Confounding - B</a:t>
            </a:r>
            <a:endParaRPr lang="en-US" altLang="en-US" sz="1800">
              <a:solidFill>
                <a:schemeClr val="tx1"/>
              </a:solidFill>
            </a:endParaRPr>
          </a:p>
        </p:txBody>
      </p:sp>
      <p:sp>
        <p:nvSpPr>
          <p:cNvPr id="292879" name="Text Box 7"/>
          <p:cNvSpPr txBox="1">
            <a:spLocks noChangeArrowheads="1"/>
          </p:cNvSpPr>
          <p:nvPr/>
        </p:nvSpPr>
        <p:spPr bwMode="auto">
          <a:xfrm rot="-2695870">
            <a:off x="29400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Mediator variable - 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514350" y="355600"/>
            <a:ext cx="5829300" cy="711200"/>
          </a:xfrm>
        </p:spPr>
        <p:txBody>
          <a:bodyPr/>
          <a:lstStyle/>
          <a:p>
            <a:r>
              <a:rPr lang="en-US" sz="2800" smtClean="0"/>
              <a:t>For Selection Bias to Occur</a:t>
            </a:r>
          </a:p>
        </p:txBody>
      </p:sp>
      <p:sp>
        <p:nvSpPr>
          <p:cNvPr id="294914" name="Rectangle 3"/>
          <p:cNvSpPr>
            <a:spLocks noGrp="1" noChangeArrowheads="1"/>
          </p:cNvSpPr>
          <p:nvPr>
            <p:ph type="body" idx="1"/>
          </p:nvPr>
        </p:nvSpPr>
        <p:spPr>
          <a:xfrm>
            <a:off x="76200" y="1092200"/>
            <a:ext cx="6781800" cy="6908800"/>
          </a:xfrm>
        </p:spPr>
        <p:txBody>
          <a:bodyPr/>
          <a:lstStyle/>
          <a:p>
            <a:pPr marL="0" indent="0">
              <a:buFont typeface="Symbol" pitchFamily="18" charset="2"/>
              <a:buNone/>
            </a:pPr>
            <a:r>
              <a:rPr lang="en-US" smtClean="0"/>
              <a:t>Need: A person’s selection/retention must be influenced by/associated with BOTH his/her exposure and outcome</a:t>
            </a:r>
          </a:p>
        </p:txBody>
      </p:sp>
      <p:grpSp>
        <p:nvGrpSpPr>
          <p:cNvPr id="2" name="Group 9"/>
          <p:cNvGrpSpPr>
            <a:grpSpLocks/>
          </p:cNvGrpSpPr>
          <p:nvPr/>
        </p:nvGrpSpPr>
        <p:grpSpPr bwMode="auto">
          <a:xfrm>
            <a:off x="254000" y="1865313"/>
            <a:ext cx="6375400" cy="1639887"/>
            <a:chOff x="456" y="1161"/>
            <a:chExt cx="6024" cy="775"/>
          </a:xfrm>
        </p:grpSpPr>
        <p:sp>
          <p:nvSpPr>
            <p:cNvPr id="294947"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a:p>
          </p:txBody>
        </p:sp>
        <p:sp>
          <p:nvSpPr>
            <p:cNvPr id="294948"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a:p>
          </p:txBody>
        </p:sp>
        <p:sp>
          <p:nvSpPr>
            <p:cNvPr id="294949"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lgn="ctr" eaLnBrk="0" hangingPunct="0">
                <a:spcBef>
                  <a:spcPct val="50000"/>
                </a:spcBef>
              </a:pPr>
              <a:r>
                <a:rPr lang="en-US"/>
                <a:t>Selection/ retention</a:t>
              </a:r>
            </a:p>
          </p:txBody>
        </p:sp>
        <p:sp>
          <p:nvSpPr>
            <p:cNvPr id="294950"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Exposure</a:t>
              </a:r>
            </a:p>
          </p:txBody>
        </p:sp>
        <p:sp>
          <p:nvSpPr>
            <p:cNvPr id="294951"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lgn="ctr" eaLnBrk="0" hangingPunct="0">
                <a:spcBef>
                  <a:spcPct val="50000"/>
                </a:spcBef>
              </a:pPr>
              <a:r>
                <a:rPr lang="en-US"/>
                <a:t>Disease</a:t>
              </a:r>
            </a:p>
          </p:txBody>
        </p:sp>
      </p:grpSp>
      <p:grpSp>
        <p:nvGrpSpPr>
          <p:cNvPr id="3" name="Group 41"/>
          <p:cNvGrpSpPr>
            <a:grpSpLocks/>
          </p:cNvGrpSpPr>
          <p:nvPr/>
        </p:nvGrpSpPr>
        <p:grpSpPr bwMode="auto">
          <a:xfrm>
            <a:off x="-50800" y="4322763"/>
            <a:ext cx="3632200" cy="1925637"/>
            <a:chOff x="-48" y="2158"/>
            <a:chExt cx="3432" cy="910"/>
          </a:xfrm>
        </p:grpSpPr>
        <p:sp>
          <p:nvSpPr>
            <p:cNvPr id="29494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a:p>
          </p:txBody>
        </p:sp>
        <p:sp>
          <p:nvSpPr>
            <p:cNvPr id="294941" name="Text Box 13"/>
            <p:cNvSpPr txBox="1">
              <a:spLocks noChangeArrowheads="1"/>
            </p:cNvSpPr>
            <p:nvPr/>
          </p:nvSpPr>
          <p:spPr bwMode="auto">
            <a:xfrm>
              <a:off x="1392" y="2194"/>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42" name="Text Box 14"/>
            <p:cNvSpPr txBox="1">
              <a:spLocks noChangeArrowheads="1"/>
            </p:cNvSpPr>
            <p:nvPr/>
          </p:nvSpPr>
          <p:spPr bwMode="auto">
            <a:xfrm>
              <a:off x="432" y="2879"/>
              <a:ext cx="1512"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43"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44" name="Text Box 22"/>
            <p:cNvSpPr txBox="1">
              <a:spLocks noChangeArrowheads="1"/>
            </p:cNvSpPr>
            <p:nvPr/>
          </p:nvSpPr>
          <p:spPr bwMode="auto">
            <a:xfrm>
              <a:off x="-48" y="215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45"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a:p>
          </p:txBody>
        </p:sp>
        <p:sp>
          <p:nvSpPr>
            <p:cNvPr id="294946"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4" name="Group 42"/>
          <p:cNvGrpSpPr>
            <a:grpSpLocks/>
          </p:cNvGrpSpPr>
          <p:nvPr/>
        </p:nvGrpSpPr>
        <p:grpSpPr bwMode="auto">
          <a:xfrm>
            <a:off x="3479800" y="4038600"/>
            <a:ext cx="3378200" cy="2228850"/>
            <a:chOff x="3432" y="1968"/>
            <a:chExt cx="3192" cy="1053"/>
          </a:xfrm>
        </p:grpSpPr>
        <p:sp>
          <p:nvSpPr>
            <p:cNvPr id="294933"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34"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5"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a:p>
          </p:txBody>
        </p:sp>
        <p:sp>
          <p:nvSpPr>
            <p:cNvPr id="294936"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37"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8"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a:p>
          </p:txBody>
        </p:sp>
        <p:sp>
          <p:nvSpPr>
            <p:cNvPr id="294939"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5" name="Group 60"/>
          <p:cNvGrpSpPr>
            <a:grpSpLocks/>
          </p:cNvGrpSpPr>
          <p:nvPr/>
        </p:nvGrpSpPr>
        <p:grpSpPr bwMode="auto">
          <a:xfrm>
            <a:off x="-25400" y="6629400"/>
            <a:ext cx="6756400" cy="1706563"/>
            <a:chOff x="-24" y="3289"/>
            <a:chExt cx="6384" cy="806"/>
          </a:xfrm>
        </p:grpSpPr>
        <p:sp>
          <p:nvSpPr>
            <p:cNvPr id="294924"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a:spAutoFit/>
            </a:bodyPr>
            <a:lstStyle/>
            <a:p>
              <a:pPr algn="ctr" eaLnBrk="0" hangingPunct="0">
                <a:spcBef>
                  <a:spcPct val="50000"/>
                </a:spcBef>
              </a:pPr>
              <a:r>
                <a:rPr lang="en-US" sz="2000"/>
                <a:t>Disease</a:t>
              </a:r>
            </a:p>
          </p:txBody>
        </p:sp>
        <p:sp>
          <p:nvSpPr>
            <p:cNvPr id="294925"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a:p>
          </p:txBody>
        </p:sp>
        <p:sp>
          <p:nvSpPr>
            <p:cNvPr id="294926"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lgn="ctr" eaLnBrk="0" hangingPunct="0">
                <a:spcBef>
                  <a:spcPct val="50000"/>
                </a:spcBef>
              </a:pPr>
              <a:r>
                <a:rPr lang="en-US" sz="2000"/>
                <a:t>Selection/ retention</a:t>
              </a:r>
            </a:p>
          </p:txBody>
        </p:sp>
        <p:sp>
          <p:nvSpPr>
            <p:cNvPr id="294927"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a:p>
          </p:txBody>
        </p:sp>
        <p:sp>
          <p:nvSpPr>
            <p:cNvPr id="294928"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29"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a:t>Other factors</a:t>
              </a:r>
            </a:p>
          </p:txBody>
        </p:sp>
        <p:sp>
          <p:nvSpPr>
            <p:cNvPr id="294930"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a:spAutoFit/>
            </a:bodyPr>
            <a:lstStyle/>
            <a:p>
              <a:pPr algn="ctr" eaLnBrk="0" hangingPunct="0">
                <a:spcBef>
                  <a:spcPct val="50000"/>
                </a:spcBef>
              </a:pPr>
              <a:r>
                <a:rPr lang="en-US" sz="2000"/>
                <a:t>Exposure</a:t>
              </a:r>
            </a:p>
          </p:txBody>
        </p:sp>
        <p:sp>
          <p:nvSpPr>
            <p:cNvPr id="294931"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a:p>
          </p:txBody>
        </p:sp>
        <p:sp>
          <p:nvSpPr>
            <p:cNvPr id="294932"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a:p>
          </p:txBody>
        </p:sp>
      </p:grpSp>
      <p:grpSp>
        <p:nvGrpSpPr>
          <p:cNvPr id="6" name="Group 65"/>
          <p:cNvGrpSpPr>
            <a:grpSpLocks/>
          </p:cNvGrpSpPr>
          <p:nvPr/>
        </p:nvGrpSpPr>
        <p:grpSpPr bwMode="auto">
          <a:xfrm>
            <a:off x="0" y="3835400"/>
            <a:ext cx="6883400" cy="2641600"/>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a:p>
          </p:txBody>
        </p:sp>
      </p:grpSp>
      <p:sp>
        <p:nvSpPr>
          <p:cNvPr id="294920" name="Text Box 40"/>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514350" y="279400"/>
            <a:ext cx="5829300" cy="711200"/>
          </a:xfrm>
        </p:spPr>
        <p:txBody>
          <a:bodyPr/>
          <a:lstStyle/>
          <a:p>
            <a:r>
              <a:rPr lang="en-US" altLang="en-US" smtClean="0"/>
              <a:t>For Selection Bias to Occur</a:t>
            </a:r>
          </a:p>
        </p:txBody>
      </p:sp>
      <p:sp>
        <p:nvSpPr>
          <p:cNvPr id="296962" name="Rectangle 3"/>
          <p:cNvSpPr>
            <a:spLocks noGrp="1" noChangeArrowheads="1"/>
          </p:cNvSpPr>
          <p:nvPr>
            <p:ph type="body" idx="1"/>
          </p:nvPr>
        </p:nvSpPr>
        <p:spPr>
          <a:xfrm>
            <a:off x="-152400" y="1016000"/>
            <a:ext cx="6858000" cy="965200"/>
          </a:xfrm>
        </p:spPr>
        <p:txBody>
          <a:bodyPr/>
          <a:lstStyle/>
          <a:p>
            <a:r>
              <a:rPr lang="en-US" altLang="en-US" smtClean="0"/>
              <a:t>Need: A person’s selection/retention must be influenced by/associated with BOTH his/her exposure and outcome</a:t>
            </a:r>
          </a:p>
        </p:txBody>
      </p:sp>
      <p:sp>
        <p:nvSpPr>
          <p:cNvPr id="296963" name="Line 4"/>
          <p:cNvSpPr>
            <a:spLocks noChangeShapeType="1"/>
          </p:cNvSpPr>
          <p:nvPr/>
        </p:nvSpPr>
        <p:spPr bwMode="auto">
          <a:xfrm flipV="1">
            <a:off x="1752600" y="2286000"/>
            <a:ext cx="865188" cy="641350"/>
          </a:xfrm>
          <a:prstGeom prst="line">
            <a:avLst/>
          </a:prstGeom>
          <a:noFill/>
          <a:ln w="28575">
            <a:solidFill>
              <a:schemeClr val="tx1"/>
            </a:solidFill>
            <a:round/>
            <a:headEnd/>
            <a:tailEnd type="triangle" w="med" len="med"/>
          </a:ln>
        </p:spPr>
        <p:txBody>
          <a:bodyPr wrap="none" anchor="ctr"/>
          <a:lstStyle/>
          <a:p>
            <a:endParaRPr lang="en-US"/>
          </a:p>
        </p:txBody>
      </p:sp>
      <p:sp>
        <p:nvSpPr>
          <p:cNvPr id="339973" name="Line 5"/>
          <p:cNvSpPr>
            <a:spLocks noChangeShapeType="1"/>
          </p:cNvSpPr>
          <p:nvPr/>
        </p:nvSpPr>
        <p:spPr bwMode="auto">
          <a:xfrm flipH="1" flipV="1">
            <a:off x="4191000" y="2286000"/>
            <a:ext cx="1193800" cy="488950"/>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dirty="0">
              <a:latin typeface="Arial" pitchFamily="34" charset="0"/>
            </a:endParaRPr>
          </a:p>
        </p:txBody>
      </p:sp>
      <p:sp>
        <p:nvSpPr>
          <p:cNvPr id="296965" name="Text Box 6"/>
          <p:cNvSpPr txBox="1">
            <a:spLocks noChangeArrowheads="1"/>
          </p:cNvSpPr>
          <p:nvPr/>
        </p:nvSpPr>
        <p:spPr bwMode="auto">
          <a:xfrm>
            <a:off x="2235200" y="1960563"/>
            <a:ext cx="2387600" cy="946150"/>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Selection/ retention</a:t>
            </a:r>
          </a:p>
        </p:txBody>
      </p:sp>
      <p:sp>
        <p:nvSpPr>
          <p:cNvPr id="296966" name="Text Box 7"/>
          <p:cNvSpPr txBox="1">
            <a:spLocks noChangeArrowheads="1"/>
          </p:cNvSpPr>
          <p:nvPr/>
        </p:nvSpPr>
        <p:spPr bwMode="auto">
          <a:xfrm>
            <a:off x="230188" y="29273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Exposure</a:t>
            </a:r>
          </a:p>
        </p:txBody>
      </p:sp>
      <p:sp>
        <p:nvSpPr>
          <p:cNvPr id="296967" name="Text Box 8"/>
          <p:cNvSpPr txBox="1">
            <a:spLocks noChangeArrowheads="1"/>
          </p:cNvSpPr>
          <p:nvPr/>
        </p:nvSpPr>
        <p:spPr bwMode="auto">
          <a:xfrm>
            <a:off x="4343400" y="27749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a:solidFill>
                  <a:schemeClr val="tx1"/>
                </a:solidFill>
              </a:rPr>
              <a:t>Disease</a:t>
            </a:r>
          </a:p>
        </p:txBody>
      </p:sp>
      <p:sp>
        <p:nvSpPr>
          <p:cNvPr id="296968" name="Text Box 36"/>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a:solidFill>
                  <a:srgbClr val="FF0000"/>
                </a:solidFill>
              </a:rPr>
              <a:t>From Selection Bias Lecture</a:t>
            </a:r>
          </a:p>
        </p:txBody>
      </p:sp>
      <p:sp>
        <p:nvSpPr>
          <p:cNvPr id="296969" name="Rectangle 37"/>
          <p:cNvSpPr>
            <a:spLocks noChangeArrowheads="1"/>
          </p:cNvSpPr>
          <p:nvPr/>
        </p:nvSpPr>
        <p:spPr bwMode="auto">
          <a:xfrm>
            <a:off x="0" y="4419600"/>
            <a:ext cx="6553200" cy="464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Unless we are using a random sample of the general population, whenever </a:t>
            </a:r>
            <a:r>
              <a:rPr lang="en-US" altLang="en-US" sz="2400" b="0" dirty="0">
                <a:solidFill>
                  <a:schemeClr val="tx1"/>
                </a:solidFill>
              </a:rPr>
              <a:t>we analyze data from only subjects who are available to us (either via initial selection or subsequent retention), this is </a:t>
            </a:r>
            <a:r>
              <a:rPr lang="en-US" altLang="en-US" sz="2400" b="0" u="sng" dirty="0">
                <a:solidFill>
                  <a:schemeClr val="tx1"/>
                </a:solidFill>
              </a:rPr>
              <a:t>equivalent to conditioning</a:t>
            </a:r>
            <a:r>
              <a:rPr lang="en-US" altLang="en-US" sz="2400" b="0" dirty="0">
                <a:solidFill>
                  <a:schemeClr val="tx1"/>
                </a:solidFill>
              </a:rPr>
              <a:t> upon their being </a:t>
            </a:r>
            <a:r>
              <a:rPr lang="en-US" altLang="en-US" sz="2400" b="0" dirty="0" smtClean="0">
                <a:solidFill>
                  <a:schemeClr val="tx1"/>
                </a:solidFill>
              </a:rPr>
              <a:t>available (condition on “in”)</a:t>
            </a:r>
            <a:endParaRPr lang="en-US" altLang="en-US" sz="2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When selection or subsequent retention are influenced by </a:t>
            </a:r>
            <a:r>
              <a:rPr lang="en-US" altLang="en-US" sz="2400" b="0" dirty="0" smtClean="0">
                <a:solidFill>
                  <a:schemeClr val="tx1"/>
                </a:solidFill>
              </a:rPr>
              <a:t>BOTH exposure </a:t>
            </a:r>
            <a:r>
              <a:rPr lang="en-US" altLang="en-US" sz="2400" b="0" dirty="0">
                <a:solidFill>
                  <a:schemeClr val="tx1"/>
                </a:solidFill>
              </a:rPr>
              <a:t>&amp; outcome, selection/retention is a collider</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Selection bias comes from conditioning on a collider</a:t>
            </a:r>
          </a:p>
        </p:txBody>
      </p:sp>
      <p:sp>
        <p:nvSpPr>
          <p:cNvPr id="296970" name="Rectangle 38"/>
          <p:cNvSpPr>
            <a:spLocks noChangeArrowheads="1"/>
          </p:cNvSpPr>
          <p:nvPr/>
        </p:nvSpPr>
        <p:spPr bwMode="auto">
          <a:xfrm>
            <a:off x="76200" y="3581400"/>
            <a:ext cx="6858000" cy="6096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a:solidFill>
                  <a:schemeClr val="tx2"/>
                </a:solidFill>
              </a:rPr>
              <a:t>Conditioning on a Collider =  Selection Bias</a:t>
            </a:r>
          </a:p>
        </p:txBody>
      </p:sp>
      <p:sp>
        <p:nvSpPr>
          <p:cNvPr id="340007" name="Text Box 39"/>
          <p:cNvSpPr txBox="1">
            <a:spLocks noChangeArrowheads="1"/>
          </p:cNvSpPr>
          <p:nvPr/>
        </p:nvSpPr>
        <p:spPr bwMode="auto">
          <a:xfrm flipH="1">
            <a:off x="2362200" y="1822450"/>
            <a:ext cx="2133600" cy="1155700"/>
          </a:xfrm>
          <a:prstGeom prst="rect">
            <a:avLst/>
          </a:prstGeom>
          <a:noFill/>
          <a:ln w="57150">
            <a:solidFill>
              <a:srgbClr val="FF0000"/>
            </a:solidFill>
            <a:miter lim="800000"/>
            <a:headEnd/>
            <a:tailEnd/>
          </a:ln>
        </p:spPr>
        <p:txBody>
          <a:bodyPr anchor="ctr">
            <a:spAutoFit/>
          </a:bodyPr>
          <a:lstStyle/>
          <a:p>
            <a:pPr algn="ctr" eaLnBrk="0" hangingPunct="0">
              <a:spcBef>
                <a:spcPct val="50000"/>
              </a:spcBef>
            </a:pPr>
            <a:endParaRPr lang="en-US" altLang="en-US" sz="3600" b="0"/>
          </a:p>
          <a:p>
            <a:pPr algn="ctr" eaLnBrk="0" hangingPunct="0">
              <a:spcBef>
                <a:spcPct val="50000"/>
              </a:spcBef>
            </a:pPr>
            <a:endParaRPr lang="en-US" alt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76200" y="152400"/>
            <a:ext cx="6858000" cy="609600"/>
          </a:xfrm>
        </p:spPr>
        <p:txBody>
          <a:bodyPr/>
          <a:lstStyle/>
          <a:p>
            <a:r>
              <a:rPr lang="en-US" altLang="en-US" smtClean="0"/>
              <a:t>Conditioning on a Collider</a:t>
            </a:r>
          </a:p>
        </p:txBody>
      </p:sp>
      <p:sp>
        <p:nvSpPr>
          <p:cNvPr id="299010" name="Rectangle 3"/>
          <p:cNvSpPr>
            <a:spLocks noGrp="1" noChangeArrowheads="1"/>
          </p:cNvSpPr>
          <p:nvPr>
            <p:ph type="body" idx="1"/>
          </p:nvPr>
        </p:nvSpPr>
        <p:spPr>
          <a:xfrm>
            <a:off x="152400" y="838200"/>
            <a:ext cx="6858000" cy="6781800"/>
          </a:xfrm>
        </p:spPr>
        <p:txBody>
          <a:bodyPr/>
          <a:lstStyle/>
          <a:p>
            <a:pPr>
              <a:buFont typeface="Symbol" pitchFamily="18" charset="2"/>
              <a:buNone/>
            </a:pPr>
            <a:r>
              <a:rPr lang="en-US" altLang="en-US" sz="2400" u="sng" dirty="0" smtClean="0"/>
              <a:t>Scenarios where we condition on a collider</a:t>
            </a:r>
          </a:p>
          <a:p>
            <a:r>
              <a:rPr lang="en-US" altLang="en-US" sz="2400" dirty="0" smtClean="0"/>
              <a:t>Intentional (we choose subjects) or unintentional activities (subjects drop out) related to which subjects are selected for initially or are retained in a study</a:t>
            </a:r>
          </a:p>
          <a:p>
            <a:pPr lvl="1"/>
            <a:r>
              <a:rPr lang="en-US" altLang="en-US" sz="2200" dirty="0" smtClean="0"/>
              <a:t> “classic selection bias”</a:t>
            </a:r>
          </a:p>
          <a:p>
            <a:pPr>
              <a:buFont typeface="Symbol" pitchFamily="18" charset="2"/>
              <a:buNone/>
            </a:pPr>
            <a:r>
              <a:rPr lang="en-US" altLang="en-US" sz="1800" dirty="0" smtClean="0"/>
              <a:t>or</a:t>
            </a:r>
          </a:p>
          <a:p>
            <a:r>
              <a:rPr lang="en-US" altLang="en-US" sz="2400" dirty="0" smtClean="0"/>
              <a:t>Unwise conditioning (via restriction, matching, stratification, etc.) on a collider by investigator during design or analysis phase of a study (e.g., stillbirth adjustment)</a:t>
            </a:r>
          </a:p>
          <a:p>
            <a:pPr lvl="1"/>
            <a:r>
              <a:rPr lang="en-US" altLang="en-US" sz="2200" dirty="0" smtClean="0"/>
              <a:t>inappropriate management of confounding</a:t>
            </a:r>
          </a:p>
          <a:p>
            <a:pPr>
              <a:buFont typeface="Symbol" pitchFamily="18" charset="2"/>
              <a:buNone/>
            </a:pPr>
            <a:r>
              <a:rPr lang="en-US" altLang="en-US" sz="1800" dirty="0" smtClean="0"/>
              <a:t>or</a:t>
            </a:r>
          </a:p>
          <a:p>
            <a:r>
              <a:rPr lang="en-US" altLang="en-US" sz="2400" dirty="0" smtClean="0"/>
              <a:t>A few other scenarios (e.g., missing data)</a:t>
            </a:r>
          </a:p>
          <a:p>
            <a:endParaRPr lang="en-US" altLang="en-US" sz="1000" dirty="0" smtClean="0"/>
          </a:p>
          <a:p>
            <a:pPr marL="336550" indent="0">
              <a:buNone/>
            </a:pPr>
            <a:r>
              <a:rPr lang="en-US" altLang="en-US" sz="2400" dirty="0" smtClean="0">
                <a:solidFill>
                  <a:srgbClr val="FF0000"/>
                </a:solidFill>
              </a:rPr>
              <a:t>Some researchers call anything that involves conditioning on a collider “selection bias”</a:t>
            </a:r>
          </a:p>
          <a:p>
            <a:pPr lvl="1">
              <a:buClr>
                <a:srgbClr val="FF0000"/>
              </a:buClr>
            </a:pPr>
            <a:r>
              <a:rPr lang="en-US" altLang="en-US" sz="1800" dirty="0" smtClean="0">
                <a:solidFill>
                  <a:srgbClr val="FF0000"/>
                </a:solidFill>
              </a:rPr>
              <a:t>Hernan et al. </a:t>
            </a:r>
            <a:r>
              <a:rPr lang="en-US" altLang="en-US" sz="1800" i="1" dirty="0" smtClean="0">
                <a:solidFill>
                  <a:srgbClr val="FF0000"/>
                </a:solidFill>
              </a:rPr>
              <a:t>Epidemiology</a:t>
            </a:r>
            <a:r>
              <a:rPr lang="en-US" altLang="en-US" sz="1800" dirty="0" smtClean="0">
                <a:solidFill>
                  <a:srgbClr val="FF0000"/>
                </a:solidFill>
              </a:rPr>
              <a:t> 2004 (Optional Reading)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76200" y="381000"/>
            <a:ext cx="6858000" cy="609600"/>
          </a:xfrm>
        </p:spPr>
        <p:txBody>
          <a:bodyPr/>
          <a:lstStyle/>
          <a:p>
            <a:r>
              <a:rPr lang="en-US" altLang="en-US" smtClean="0"/>
              <a:t>To prevent confounding and selection bias</a:t>
            </a:r>
          </a:p>
        </p:txBody>
      </p:sp>
      <p:sp>
        <p:nvSpPr>
          <p:cNvPr id="301058" name="Rectangle 3"/>
          <p:cNvSpPr>
            <a:spLocks noGrp="1" noChangeArrowheads="1"/>
          </p:cNvSpPr>
          <p:nvPr>
            <p:ph type="body" idx="1"/>
          </p:nvPr>
        </p:nvSpPr>
        <p:spPr>
          <a:xfrm>
            <a:off x="228600" y="1600200"/>
            <a:ext cx="6858000" cy="6781800"/>
          </a:xfrm>
        </p:spPr>
        <p:txBody>
          <a:bodyPr/>
          <a:lstStyle/>
          <a:p>
            <a:pPr>
              <a:buFont typeface="Symbol" pitchFamily="18" charset="2"/>
              <a:buNone/>
            </a:pPr>
            <a:r>
              <a:rPr lang="en-US" altLang="en-US" sz="2400" u="sng" dirty="0" smtClean="0"/>
              <a:t>Because DAGS encode both confounding and selection bias, the best advice is:</a:t>
            </a:r>
          </a:p>
          <a:p>
            <a:r>
              <a:rPr lang="en-US" altLang="en-US" sz="2400" dirty="0"/>
              <a:t>Close (i.e., block) the non-causal paths</a:t>
            </a:r>
          </a:p>
          <a:p>
            <a:r>
              <a:rPr lang="en-US" altLang="en-US" sz="2400" dirty="0" smtClean="0"/>
              <a:t>Keep the causal paths open (unblocked)</a:t>
            </a:r>
          </a:p>
          <a:p>
            <a:r>
              <a:rPr lang="en-US" altLang="en-US" sz="2400" dirty="0" smtClean="0"/>
              <a:t>If you do, all that will remain in your data is causal relationships (measurement error and chance notwithstanding</a:t>
            </a:r>
            <a:r>
              <a:rPr lang="en-US" altLang="en-US" sz="2400" dirty="0" smtClean="0"/>
              <a:t>)</a:t>
            </a:r>
          </a:p>
          <a:p>
            <a:r>
              <a:rPr lang="en-US" altLang="en-US" sz="2400" dirty="0"/>
              <a:t>How exactly will we accomplish keeping </a:t>
            </a:r>
            <a:r>
              <a:rPr lang="en-US" altLang="en-US" sz="2400" dirty="0" smtClean="0"/>
              <a:t>non-causal </a:t>
            </a:r>
            <a:r>
              <a:rPr lang="en-US" altLang="en-US" sz="2400" dirty="0"/>
              <a:t>paths closed </a:t>
            </a:r>
            <a:r>
              <a:rPr lang="en-US" altLang="en-US" sz="2400" dirty="0" smtClean="0"/>
              <a:t>&amp; causal </a:t>
            </a:r>
            <a:r>
              <a:rPr lang="en-US" altLang="en-US" sz="2400" dirty="0"/>
              <a:t>paths open?</a:t>
            </a:r>
            <a:endParaRPr lang="en-US" altLang="en-US"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a:xfrm>
            <a:off x="609600" y="-76200"/>
            <a:ext cx="5830888" cy="1066800"/>
          </a:xfrm>
        </p:spPr>
        <p:txBody>
          <a:bodyPr/>
          <a:lstStyle/>
          <a:p>
            <a:r>
              <a:rPr lang="en-US" altLang="en-US" dirty="0" smtClean="0">
                <a:solidFill>
                  <a:srgbClr val="000000"/>
                </a:solidFill>
              </a:rPr>
              <a:t>Summarizing Rules </a:t>
            </a:r>
            <a:r>
              <a:rPr lang="en-US" altLang="en-US" dirty="0" smtClean="0">
                <a:solidFill>
                  <a:srgbClr val="000000"/>
                </a:solidFill>
              </a:rPr>
              <a:t>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5154" name="Rectangle 3"/>
          <p:cNvSpPr>
            <a:spLocks noGrp="1" noChangeArrowheads="1"/>
          </p:cNvSpPr>
          <p:nvPr>
            <p:ph type="body" idx="1"/>
          </p:nvPr>
        </p:nvSpPr>
        <p:spPr>
          <a:xfrm>
            <a:off x="152400" y="914400"/>
            <a:ext cx="6705600" cy="6781800"/>
          </a:xfrm>
        </p:spPr>
        <p:txBody>
          <a:bodyPr/>
          <a:lstStyle/>
          <a:p>
            <a:r>
              <a:rPr lang="en-US" altLang="en-US" dirty="0" smtClean="0"/>
              <a:t>A path between E and D is </a:t>
            </a:r>
            <a:r>
              <a:rPr lang="en-US" altLang="en-US" u="sng" dirty="0" smtClean="0"/>
              <a:t>closed</a:t>
            </a:r>
            <a:r>
              <a:rPr lang="en-US" altLang="en-US" dirty="0" smtClean="0"/>
              <a:t> (blocked) if</a:t>
            </a:r>
          </a:p>
          <a:p>
            <a:pPr lvl="1"/>
            <a:r>
              <a:rPr lang="en-US" altLang="en-US" dirty="0" smtClean="0"/>
              <a:t>a collider (“common effect”) is present, which has </a:t>
            </a:r>
            <a:r>
              <a:rPr lang="en-US" altLang="en-US" u="sng" dirty="0" smtClean="0"/>
              <a:t>not</a:t>
            </a:r>
            <a:r>
              <a:rPr lang="en-US" altLang="en-US" dirty="0" smtClean="0"/>
              <a:t> been adjusted for.  This is a dead end.</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Or </a:t>
            </a:r>
          </a:p>
          <a:p>
            <a:pPr lvl="1"/>
            <a:r>
              <a:rPr lang="en-US" altLang="en-US" dirty="0" smtClean="0"/>
              <a:t>a non-collider </a:t>
            </a:r>
            <a:r>
              <a:rPr lang="en-US" altLang="en-US" u="sng" dirty="0" smtClean="0"/>
              <a:t>is</a:t>
            </a:r>
            <a:r>
              <a:rPr lang="en-US" altLang="en-US" dirty="0" smtClean="0"/>
              <a:t> adjusted for (e.g., by stratification)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2"/>
            <a:r>
              <a:rPr lang="en-US" altLang="en-US" dirty="0" smtClean="0"/>
              <a:t>To </a:t>
            </a:r>
            <a:r>
              <a:rPr lang="en-US" altLang="en-US" dirty="0" smtClean="0"/>
              <a:t>prevent confounding, block all non-causal paths that are generated from common causes</a:t>
            </a:r>
          </a:p>
          <a:p>
            <a:pPr lvl="1"/>
            <a:endParaRPr lang="en-US" altLang="en-US" dirty="0" smtClean="0"/>
          </a:p>
          <a:p>
            <a:endParaRPr lang="en-US" altLang="en-US" dirty="0" smtClean="0"/>
          </a:p>
          <a:p>
            <a:pPr lvl="1"/>
            <a:endParaRPr lang="en-US" altLang="en-US" dirty="0" smtClean="0"/>
          </a:p>
        </p:txBody>
      </p:sp>
      <p:sp>
        <p:nvSpPr>
          <p:cNvPr id="1218564" name="Text Box 4"/>
          <p:cNvSpPr txBox="1">
            <a:spLocks noChangeArrowheads="1"/>
          </p:cNvSpPr>
          <p:nvPr/>
        </p:nvSpPr>
        <p:spPr bwMode="auto">
          <a:xfrm>
            <a:off x="1371600" y="29718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18565" name="Text Box 5"/>
          <p:cNvSpPr txBox="1">
            <a:spLocks noChangeArrowheads="1"/>
          </p:cNvSpPr>
          <p:nvPr/>
        </p:nvSpPr>
        <p:spPr bwMode="auto">
          <a:xfrm>
            <a:off x="4495800" y="3108325"/>
            <a:ext cx="2133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18566" name="Text Box 6"/>
          <p:cNvSpPr txBox="1">
            <a:spLocks noChangeArrowheads="1"/>
          </p:cNvSpPr>
          <p:nvPr/>
        </p:nvSpPr>
        <p:spPr bwMode="auto">
          <a:xfrm>
            <a:off x="2743200" y="2133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68" name="Text Box 8"/>
          <p:cNvSpPr txBox="1">
            <a:spLocks noChangeArrowheads="1"/>
          </p:cNvSpPr>
          <p:nvPr/>
        </p:nvSpPr>
        <p:spPr bwMode="auto">
          <a:xfrm>
            <a:off x="3200400" y="3352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69" name="Line 9"/>
          <p:cNvSpPr>
            <a:spLocks noChangeShapeType="1"/>
          </p:cNvSpPr>
          <p:nvPr/>
        </p:nvSpPr>
        <p:spPr bwMode="auto">
          <a:xfrm flipH="1" flipV="1">
            <a:off x="4267200" y="2514600"/>
            <a:ext cx="533400" cy="457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0" name="Line 10"/>
          <p:cNvSpPr>
            <a:spLocks noChangeShapeType="1"/>
          </p:cNvSpPr>
          <p:nvPr/>
        </p:nvSpPr>
        <p:spPr bwMode="auto">
          <a:xfrm flipV="1">
            <a:off x="2362200" y="2514600"/>
            <a:ext cx="609600" cy="3810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1" name="Text Box 11"/>
          <p:cNvSpPr txBox="1">
            <a:spLocks noChangeArrowheads="1"/>
          </p:cNvSpPr>
          <p:nvPr/>
        </p:nvSpPr>
        <p:spPr bwMode="auto">
          <a:xfrm>
            <a:off x="1600200" y="632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18572" name="Text Box 12"/>
          <p:cNvSpPr txBox="1">
            <a:spLocks noChangeArrowheads="1"/>
          </p:cNvSpPr>
          <p:nvPr/>
        </p:nvSpPr>
        <p:spPr bwMode="auto">
          <a:xfrm>
            <a:off x="4267200" y="6384925"/>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18573" name="Text Box 13"/>
          <p:cNvSpPr txBox="1">
            <a:spLocks noChangeArrowheads="1"/>
          </p:cNvSpPr>
          <p:nvPr/>
        </p:nvSpPr>
        <p:spPr bwMode="auto">
          <a:xfrm>
            <a:off x="800100" y="4926013"/>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18575" name="Text Box 15"/>
          <p:cNvSpPr txBox="1">
            <a:spLocks noChangeArrowheads="1"/>
          </p:cNvSpPr>
          <p:nvPr/>
        </p:nvSpPr>
        <p:spPr bwMode="auto">
          <a:xfrm>
            <a:off x="800100" y="4876800"/>
            <a:ext cx="16002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1218578" name="Line 18"/>
          <p:cNvSpPr>
            <a:spLocks noChangeShapeType="1"/>
          </p:cNvSpPr>
          <p:nvPr/>
        </p:nvSpPr>
        <p:spPr bwMode="auto">
          <a:xfrm>
            <a:off x="3276600" y="6553200"/>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79" name="Text Box 19"/>
          <p:cNvSpPr txBox="1">
            <a:spLocks noChangeArrowheads="1"/>
          </p:cNvSpPr>
          <p:nvPr/>
        </p:nvSpPr>
        <p:spPr bwMode="auto">
          <a:xfrm>
            <a:off x="3429000" y="6629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80" name="Line 20"/>
          <p:cNvSpPr>
            <a:spLocks noChangeShapeType="1"/>
          </p:cNvSpPr>
          <p:nvPr/>
        </p:nvSpPr>
        <p:spPr bwMode="auto">
          <a:xfrm>
            <a:off x="2362200" y="5562600"/>
            <a:ext cx="2514600" cy="838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81" name="Line 21"/>
          <p:cNvSpPr>
            <a:spLocks noChangeShapeType="1"/>
          </p:cNvSpPr>
          <p:nvPr/>
        </p:nvSpPr>
        <p:spPr bwMode="auto">
          <a:xfrm>
            <a:off x="1600200" y="5638800"/>
            <a:ext cx="533400" cy="685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smtClean="0">
                <a:solidFill>
                  <a:srgbClr val="000000"/>
                </a:solidFill>
              </a:rPr>
              <a:t>Rules for Reading DAGs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03106"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if</a:t>
            </a:r>
          </a:p>
          <a:p>
            <a:pPr lvl="1"/>
            <a:r>
              <a:rPr lang="en-US" altLang="en-US" dirty="0" smtClean="0"/>
              <a:t>There is no collider </a:t>
            </a:r>
            <a:r>
              <a:rPr lang="en-US" altLang="en-US" i="1" u="sng" dirty="0" smtClean="0"/>
              <a:t>or</a:t>
            </a:r>
            <a:r>
              <a:rPr lang="en-US" altLang="en-US" i="1" dirty="0" smtClean="0"/>
              <a:t> </a:t>
            </a:r>
            <a:r>
              <a:rPr lang="en-US" altLang="en-US" dirty="0" smtClean="0"/>
              <a:t>any collider (“common effect”) that is present </a:t>
            </a:r>
            <a:r>
              <a:rPr lang="en-US" altLang="en-US" u="sng" dirty="0" smtClean="0"/>
              <a:t>is</a:t>
            </a:r>
            <a:r>
              <a:rPr lang="en-US" altLang="en-US" dirty="0" smtClean="0"/>
              <a:t> adjusted for (or a descendant of a collider is adjusted for).  “Adjusted for” refers to stratification, matching, regression/other techniques.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and </a:t>
            </a:r>
          </a:p>
          <a:p>
            <a:pPr lvl="1"/>
            <a:r>
              <a:rPr lang="en-US" altLang="en-US" dirty="0" smtClean="0"/>
              <a:t>all 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b="1" u="sng" dirty="0" smtClean="0"/>
              <a:t>Open</a:t>
            </a:r>
            <a:r>
              <a:rPr lang="en-US" altLang="en-US" b="1" dirty="0" smtClean="0"/>
              <a:t> paths mean a numerical association between E and D will be present in the observed data</a:t>
            </a:r>
          </a:p>
          <a:p>
            <a:pPr lvl="1"/>
            <a:r>
              <a:rPr lang="en-US" altLang="en-US" dirty="0" smtClean="0"/>
              <a:t>Open causal (directed) paths = true causation</a:t>
            </a:r>
          </a:p>
          <a:p>
            <a:pPr lvl="1"/>
            <a:r>
              <a:rPr lang="en-US" altLang="en-US" dirty="0" smtClean="0"/>
              <a:t>Open non-causal (undirected) paths = bias</a:t>
            </a:r>
          </a:p>
        </p:txBody>
      </p:sp>
      <p:sp>
        <p:nvSpPr>
          <p:cNvPr id="1238020" name="Text Box 4"/>
          <p:cNvSpPr txBox="1">
            <a:spLocks noChangeArrowheads="1"/>
          </p:cNvSpPr>
          <p:nvPr/>
        </p:nvSpPr>
        <p:spPr bwMode="auto">
          <a:xfrm>
            <a:off x="1219200" y="35052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38021" name="Text Box 5"/>
          <p:cNvSpPr txBox="1">
            <a:spLocks noChangeArrowheads="1"/>
          </p:cNvSpPr>
          <p:nvPr/>
        </p:nvSpPr>
        <p:spPr bwMode="auto">
          <a:xfrm>
            <a:off x="4343400" y="33528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38022" name="Text Box 6"/>
          <p:cNvSpPr txBox="1">
            <a:spLocks noChangeArrowheads="1"/>
          </p:cNvSpPr>
          <p:nvPr/>
        </p:nvSpPr>
        <p:spPr bwMode="auto">
          <a:xfrm>
            <a:off x="2514600" y="251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38028" name="Text Box 12"/>
          <p:cNvSpPr txBox="1">
            <a:spLocks noChangeArrowheads="1"/>
          </p:cNvSpPr>
          <p:nvPr/>
        </p:nvSpPr>
        <p:spPr bwMode="auto">
          <a:xfrm>
            <a:off x="4191000" y="6308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38029" name="Text Box 13"/>
          <p:cNvSpPr txBox="1">
            <a:spLocks noChangeArrowheads="1"/>
          </p:cNvSpPr>
          <p:nvPr/>
        </p:nvSpPr>
        <p:spPr bwMode="auto">
          <a:xfrm>
            <a:off x="304800" y="50292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2438400" y="2438400"/>
            <a:ext cx="1905000" cy="77946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2"/>
          <p:cNvSpPr>
            <a:spLocks noGrp="1" noChangeArrowheads="1"/>
          </p:cNvSpPr>
          <p:nvPr>
            <p:ph type="title"/>
          </p:nvPr>
        </p:nvSpPr>
        <p:spPr/>
        <p:txBody>
          <a:bodyPr/>
          <a:lstStyle/>
          <a:p>
            <a:endParaRPr lang="en-US" altLang="en-US" smtClean="0"/>
          </a:p>
        </p:txBody>
      </p:sp>
      <p:sp>
        <p:nvSpPr>
          <p:cNvPr id="4133"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u="sng" dirty="0" smtClean="0">
              <a:latin typeface="geneva"/>
            </a:endParaRPr>
          </a:p>
          <a:p>
            <a:pPr>
              <a:lnSpc>
                <a:spcPct val="90000"/>
              </a:lnSpc>
              <a:spcBef>
                <a:spcPts val="500"/>
              </a:spcBef>
              <a:spcAft>
                <a:spcPts val="500"/>
              </a:spcAft>
              <a:buFont typeface="Symbol" pitchFamily="18" charset="2"/>
              <a:buNone/>
            </a:pPr>
            <a:endParaRPr lang="en-US" altLang="en-US"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154"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155"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08226"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smtClean="0"/>
              <a:t>Sunlight exposure &amp; melanoma</a:t>
            </a:r>
          </a:p>
          <a:p>
            <a:r>
              <a:rPr lang="en-US" altLang="en-US" smtClean="0"/>
              <a:t>A college intern is given a dataset and asked to estimate the causal relationship between sunlight exposure and melanoma</a:t>
            </a:r>
          </a:p>
          <a:p>
            <a:r>
              <a:rPr lang="en-US" altLang="en-US" smtClean="0"/>
              <a:t>He is told to make sure to adjust for everything he can to exclude the possibility of confounding</a:t>
            </a:r>
          </a:p>
          <a:p>
            <a:r>
              <a:rPr lang="en-US" altLang="en-US" smtClean="0"/>
              <a:t>He analyzes the data and finds that gum chewing is significantly associated with melanoma and significantly associated with sunlight exposure</a:t>
            </a:r>
          </a:p>
          <a:p>
            <a:r>
              <a:rPr lang="en-US" altLang="en-US" smtClean="0"/>
              <a:t>After adjusting for gum chewing there is an appreciable difference between the crude and adjusted measure of association between sunlight exposure and melanoma</a:t>
            </a:r>
          </a:p>
          <a:p>
            <a:endParaRPr lang="en-US" altLang="en-US" smtClean="0"/>
          </a:p>
          <a:p>
            <a:endParaRPr lang="en-US" altLang="en-US" sz="1800" smtClean="0"/>
          </a:p>
        </p:txBody>
      </p:sp>
      <p:sp>
        <p:nvSpPr>
          <p:cNvPr id="308227"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08228" name="Text Box 5"/>
          <p:cNvSpPr txBox="1">
            <a:spLocks noChangeArrowheads="1"/>
          </p:cNvSpPr>
          <p:nvPr/>
        </p:nvSpPr>
        <p:spPr bwMode="auto">
          <a:xfrm>
            <a:off x="838200" y="6172200"/>
            <a:ext cx="1771650" cy="1004888"/>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a:t>
            </a:r>
          </a:p>
          <a:p>
            <a:pPr algn="ctr">
              <a:spcBef>
                <a:spcPct val="50000"/>
              </a:spcBef>
            </a:pPr>
            <a:r>
              <a:rPr lang="en-US" altLang="en-US" sz="2400">
                <a:solidFill>
                  <a:schemeClr val="tx1"/>
                </a:solidFill>
              </a:rPr>
              <a:t>Exposure</a:t>
            </a:r>
          </a:p>
        </p:txBody>
      </p:sp>
      <p:sp>
        <p:nvSpPr>
          <p:cNvPr id="308229" name="Text Box 6"/>
          <p:cNvSpPr txBox="1">
            <a:spLocks noChangeArrowheads="1"/>
          </p:cNvSpPr>
          <p:nvPr/>
        </p:nvSpPr>
        <p:spPr bwMode="auto">
          <a:xfrm>
            <a:off x="4495800" y="63246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08230"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p:spPr>
        <p:txBody>
          <a:bodyPr/>
          <a:lstStyle/>
          <a:p>
            <a:endParaRPr lang="en-US"/>
          </a:p>
        </p:txBody>
      </p:sp>
      <p:sp>
        <p:nvSpPr>
          <p:cNvPr id="308231" name="Text Box 8"/>
          <p:cNvSpPr txBox="1">
            <a:spLocks noChangeArrowheads="1"/>
          </p:cNvSpPr>
          <p:nvPr/>
        </p:nvSpPr>
        <p:spPr bwMode="auto">
          <a:xfrm>
            <a:off x="3352800" y="68580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609600" y="-76200"/>
            <a:ext cx="5830888" cy="1066800"/>
          </a:xfrm>
        </p:spPr>
        <p:txBody>
          <a:bodyPr/>
          <a:lstStyle/>
          <a:p>
            <a:r>
              <a:rPr lang="en-US" altLang="en-US" smtClean="0"/>
              <a:t>DAGs Force Investigators to First Conceptualize the System</a:t>
            </a:r>
          </a:p>
        </p:txBody>
      </p:sp>
      <p:sp>
        <p:nvSpPr>
          <p:cNvPr id="312322"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smtClean="0"/>
              <a:t>Sunlight exposure &amp; melanoma</a:t>
            </a:r>
          </a:p>
          <a:p>
            <a:pPr>
              <a:lnSpc>
                <a:spcPct val="90000"/>
              </a:lnSpc>
            </a:pPr>
            <a:r>
              <a:rPr lang="en-US" altLang="en-US" smtClean="0"/>
              <a:t>He analyzes the data and finds that gum chewing is significantly associated with melanoma and significantly associated with sunlight exposure</a:t>
            </a:r>
          </a:p>
          <a:p>
            <a:pPr>
              <a:lnSpc>
                <a:spcPct val="90000"/>
              </a:lnSpc>
            </a:pPr>
            <a:r>
              <a:rPr lang="en-US" altLang="en-US" smtClean="0"/>
              <a:t>After adjusting for gum chewing there is an appreciable difference between the crude and adjusted measure of association between sunlight exposure and melanoma</a:t>
            </a:r>
          </a:p>
          <a:p>
            <a:pPr>
              <a:lnSpc>
                <a:spcPct val="90000"/>
              </a:lnSpc>
            </a:pPr>
            <a:endParaRPr lang="en-US" altLang="en-US" smtClean="0"/>
          </a:p>
          <a:p>
            <a:pPr>
              <a:lnSpc>
                <a:spcPct val="90000"/>
              </a:lnSpc>
            </a:pPr>
            <a:endParaRPr lang="en-US" altLang="en-US" smtClean="0"/>
          </a:p>
          <a:p>
            <a:pPr>
              <a:lnSpc>
                <a:spcPct val="90000"/>
              </a:lnSpc>
            </a:pPr>
            <a:endParaRPr lang="en-US" altLang="en-US" sz="1800" smtClean="0"/>
          </a:p>
        </p:txBody>
      </p:sp>
      <p:sp>
        <p:nvSpPr>
          <p:cNvPr id="312323"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2324" name="Text Box 5"/>
          <p:cNvSpPr txBox="1">
            <a:spLocks noChangeArrowheads="1"/>
          </p:cNvSpPr>
          <p:nvPr/>
        </p:nvSpPr>
        <p:spPr bwMode="auto">
          <a:xfrm>
            <a:off x="228600" y="4267200"/>
            <a:ext cx="28956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 Exposure</a:t>
            </a:r>
          </a:p>
        </p:txBody>
      </p:sp>
      <p:sp>
        <p:nvSpPr>
          <p:cNvPr id="312325" name="Text Box 6"/>
          <p:cNvSpPr txBox="1">
            <a:spLocks noChangeArrowheads="1"/>
          </p:cNvSpPr>
          <p:nvPr/>
        </p:nvSpPr>
        <p:spPr bwMode="auto">
          <a:xfrm>
            <a:off x="4572000" y="42672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2326"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p:spPr>
        <p:txBody>
          <a:bodyPr/>
          <a:lstStyle/>
          <a:p>
            <a:endParaRPr lang="en-US"/>
          </a:p>
        </p:txBody>
      </p:sp>
      <p:sp>
        <p:nvSpPr>
          <p:cNvPr id="312327" name="Text Box 8"/>
          <p:cNvSpPr txBox="1">
            <a:spLocks noChangeArrowheads="1"/>
          </p:cNvSpPr>
          <p:nvPr/>
        </p:nvSpPr>
        <p:spPr bwMode="auto">
          <a:xfrm>
            <a:off x="3733800" y="45720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2328" name="Text Box 13"/>
          <p:cNvSpPr txBox="1">
            <a:spLocks noChangeArrowheads="1"/>
          </p:cNvSpPr>
          <p:nvPr/>
        </p:nvSpPr>
        <p:spPr bwMode="auto">
          <a:xfrm rot="10800000" flipV="1">
            <a:off x="150813" y="5146675"/>
            <a:ext cx="6173787" cy="8318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when deriving our final inference?</a:t>
            </a:r>
          </a:p>
        </p:txBody>
      </p:sp>
      <p:grpSp>
        <p:nvGrpSpPr>
          <p:cNvPr id="312329" name="Group 15"/>
          <p:cNvGrpSpPr>
            <a:grpSpLocks/>
          </p:cNvGrpSpPr>
          <p:nvPr/>
        </p:nvGrpSpPr>
        <p:grpSpPr bwMode="auto">
          <a:xfrm>
            <a:off x="-712788" y="7480300"/>
            <a:ext cx="5807076" cy="628650"/>
            <a:chOff x="-449" y="4712"/>
            <a:chExt cx="3658" cy="396"/>
          </a:xfrm>
        </p:grpSpPr>
        <p:sp>
          <p:nvSpPr>
            <p:cNvPr id="312330"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2331"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2332"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idx="4294967295"/>
          </p:nvPr>
        </p:nvSpPr>
        <p:spPr>
          <a:xfrm>
            <a:off x="609600" y="-76200"/>
            <a:ext cx="5830888" cy="1066800"/>
          </a:xfrm>
        </p:spPr>
        <p:txBody>
          <a:bodyPr/>
          <a:lstStyle/>
          <a:p>
            <a:r>
              <a:rPr lang="en-US" altLang="en-US" smtClean="0"/>
              <a:t>DAGs Force Investigators to First Conceptualize the System</a:t>
            </a:r>
          </a:p>
        </p:txBody>
      </p:sp>
      <p:sp>
        <p:nvSpPr>
          <p:cNvPr id="314370" name="Rectangle 3"/>
          <p:cNvSpPr>
            <a:spLocks noGrp="1" noChangeArrowheads="1"/>
          </p:cNvSpPr>
          <p:nvPr>
            <p:ph type="body" idx="4294967295"/>
          </p:nvPr>
        </p:nvSpPr>
        <p:spPr>
          <a:xfrm>
            <a:off x="0" y="2057400"/>
            <a:ext cx="6781800" cy="3276600"/>
          </a:xfrm>
        </p:spPr>
        <p:txBody>
          <a:bodyPr/>
          <a:lstStyle/>
          <a:p>
            <a:r>
              <a:rPr lang="en-US" altLang="en-US" sz="2200" smtClean="0"/>
              <a:t>No.    </a:t>
            </a:r>
          </a:p>
          <a:p>
            <a:r>
              <a:rPr lang="en-US" altLang="en-US" sz="2200" smtClean="0"/>
              <a:t>Based on our </a:t>
            </a:r>
            <a:r>
              <a:rPr lang="en-US" altLang="en-US" sz="2200" i="1" smtClean="0"/>
              <a:t>a priori</a:t>
            </a:r>
            <a:r>
              <a:rPr lang="en-US" altLang="en-US" sz="2200" smtClean="0"/>
              <a:t> understanding of the role of gum chewing (in melanoma), it is more likely that chance – as opposed to truth -- is causing appearance of confounding </a:t>
            </a:r>
          </a:p>
          <a:p>
            <a:r>
              <a:rPr lang="en-US" altLang="en-US" sz="2200" smtClean="0"/>
              <a:t>Controlling for a variable should only be done if there is a relevant </a:t>
            </a:r>
            <a:r>
              <a:rPr lang="en-US" altLang="en-US" sz="2200" i="1" smtClean="0"/>
              <a:t>a priori</a:t>
            </a:r>
            <a:r>
              <a:rPr lang="en-US" altLang="en-US" sz="2200" smtClean="0"/>
              <a:t> subject matter evidence.</a:t>
            </a:r>
          </a:p>
          <a:p>
            <a:r>
              <a:rPr lang="en-US" altLang="en-US" sz="2200" b="1" smtClean="0"/>
              <a:t>i.e.,  If not in your DAG, don’t control for it.</a:t>
            </a:r>
          </a:p>
        </p:txBody>
      </p:sp>
      <p:sp>
        <p:nvSpPr>
          <p:cNvPr id="314371"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314372" name="Text Box 13"/>
          <p:cNvSpPr txBox="1">
            <a:spLocks noChangeArrowheads="1"/>
          </p:cNvSpPr>
          <p:nvPr/>
        </p:nvSpPr>
        <p:spPr bwMode="auto">
          <a:xfrm rot="10800000" flipV="1">
            <a:off x="303213" y="1082675"/>
            <a:ext cx="6173787" cy="822325"/>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a:solidFill>
                  <a:schemeClr val="tx1"/>
                </a:solidFill>
              </a:rPr>
              <a:t>Should we adjust for gum chewing in our final inference?</a:t>
            </a:r>
          </a:p>
        </p:txBody>
      </p:sp>
      <p:sp>
        <p:nvSpPr>
          <p:cNvPr id="314373"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Yes - A</a:t>
            </a:r>
          </a:p>
        </p:txBody>
      </p:sp>
      <p:sp>
        <p:nvSpPr>
          <p:cNvPr id="314374"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a:solidFill>
                  <a:schemeClr val="tx1"/>
                </a:solidFill>
              </a:rPr>
              <a:t>Need more information</a:t>
            </a:r>
            <a:r>
              <a:rPr lang="en-US" altLang="en-US" sz="1800" b="0">
                <a:solidFill>
                  <a:schemeClr val="tx1"/>
                </a:solidFill>
              </a:rPr>
              <a:t> - C</a:t>
            </a:r>
          </a:p>
        </p:txBody>
      </p:sp>
      <p:sp>
        <p:nvSpPr>
          <p:cNvPr id="314375" name="Text Box 10"/>
          <p:cNvSpPr txBox="1">
            <a:spLocks noChangeArrowheads="1"/>
          </p:cNvSpPr>
          <p:nvPr/>
        </p:nvSpPr>
        <p:spPr bwMode="auto">
          <a:xfrm rot="-2695870">
            <a:off x="2395538" y="6786563"/>
            <a:ext cx="1244600" cy="395287"/>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a:solidFill>
                  <a:schemeClr val="tx1"/>
                </a:solidFill>
              </a:rPr>
              <a:t>No - B</a:t>
            </a:r>
            <a:endParaRPr lang="en-US" altLang="en-US" sz="180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533400" y="3810000"/>
            <a:ext cx="1314450" cy="1552575"/>
          </a:xfrm>
          <a:prstGeom prst="rect">
            <a:avLst/>
          </a:prstGeom>
          <a:noFill/>
          <a:ln w="9525">
            <a:noFill/>
            <a:miter lim="800000"/>
            <a:headEnd/>
            <a:tailEnd/>
          </a:ln>
        </p:spPr>
        <p:txBody>
          <a:bodyPr>
            <a:spAutoFit/>
          </a:bodyPr>
          <a:lstStyle/>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a:p>
            <a:pPr algn="ctr">
              <a:spcBef>
                <a:spcPct val="50000"/>
              </a:spcBef>
            </a:pPr>
            <a:endParaRPr lang="en-US" altLang="en-US" sz="2400">
              <a:solidFill>
                <a:schemeClr val="tx1"/>
              </a:solidFill>
            </a:endParaRPr>
          </a:p>
        </p:txBody>
      </p:sp>
      <p:sp>
        <p:nvSpPr>
          <p:cNvPr id="316418" name="Text Box 3"/>
          <p:cNvSpPr txBox="1">
            <a:spLocks noChangeArrowheads="1"/>
          </p:cNvSpPr>
          <p:nvPr/>
        </p:nvSpPr>
        <p:spPr bwMode="auto">
          <a:xfrm>
            <a:off x="1123950" y="4267200"/>
            <a:ext cx="1771650" cy="1004888"/>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Sunlight</a:t>
            </a:r>
          </a:p>
          <a:p>
            <a:pPr algn="ctr">
              <a:spcBef>
                <a:spcPct val="50000"/>
              </a:spcBef>
            </a:pPr>
            <a:r>
              <a:rPr lang="en-US" altLang="en-US" sz="2400">
                <a:solidFill>
                  <a:schemeClr val="tx1"/>
                </a:solidFill>
              </a:rPr>
              <a:t>Exposure</a:t>
            </a:r>
          </a:p>
        </p:txBody>
      </p:sp>
      <p:sp>
        <p:nvSpPr>
          <p:cNvPr id="316419" name="Text Box 4"/>
          <p:cNvSpPr txBox="1">
            <a:spLocks noChangeArrowheads="1"/>
          </p:cNvSpPr>
          <p:nvPr/>
        </p:nvSpPr>
        <p:spPr bwMode="auto">
          <a:xfrm>
            <a:off x="4724400" y="4419600"/>
            <a:ext cx="1905000" cy="457200"/>
          </a:xfrm>
          <a:prstGeom prst="rect">
            <a:avLst/>
          </a:prstGeom>
          <a:noFill/>
          <a:ln w="9525">
            <a:noFill/>
            <a:miter lim="800000"/>
            <a:headEnd/>
            <a:tailEnd/>
          </a:ln>
        </p:spPr>
        <p:txBody>
          <a:bodyPr>
            <a:spAutoFit/>
          </a:bodyPr>
          <a:lstStyle/>
          <a:p>
            <a:pPr algn="ctr"/>
            <a:r>
              <a:rPr lang="en-US" altLang="en-US" sz="2400">
                <a:solidFill>
                  <a:schemeClr val="tx1"/>
                </a:solidFill>
              </a:rPr>
              <a:t>Melanoma</a:t>
            </a:r>
            <a:endParaRPr lang="en-US" altLang="en-US" sz="2400" b="0">
              <a:solidFill>
                <a:schemeClr val="tx1"/>
              </a:solidFill>
              <a:latin typeface="Times New Roman" pitchFamily="18" charset="0"/>
            </a:endParaRPr>
          </a:p>
        </p:txBody>
      </p:sp>
      <p:sp>
        <p:nvSpPr>
          <p:cNvPr id="316420" name="Text Box 5"/>
          <p:cNvSpPr txBox="1">
            <a:spLocks noChangeArrowheads="1"/>
          </p:cNvSpPr>
          <p:nvPr/>
        </p:nvSpPr>
        <p:spPr bwMode="auto">
          <a:xfrm>
            <a:off x="4972050" y="6502400"/>
            <a:ext cx="108585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316422" name="Text Box 8"/>
          <p:cNvSpPr txBox="1">
            <a:spLocks noChangeArrowheads="1"/>
          </p:cNvSpPr>
          <p:nvPr/>
        </p:nvSpPr>
        <p:spPr bwMode="auto">
          <a:xfrm>
            <a:off x="3505200" y="4800600"/>
            <a:ext cx="285750" cy="457200"/>
          </a:xfrm>
          <a:prstGeom prst="rect">
            <a:avLst/>
          </a:prstGeom>
          <a:noFill/>
          <a:ln w="9525">
            <a:noFill/>
            <a:miter lim="800000"/>
            <a:headEnd/>
            <a:tailEnd/>
          </a:ln>
        </p:spPr>
        <p:txBody>
          <a:bodyPr>
            <a:spAutoFit/>
          </a:bodyPr>
          <a:lstStyle/>
          <a:p>
            <a:pPr>
              <a:spcBef>
                <a:spcPct val="50000"/>
              </a:spcBef>
            </a:pPr>
            <a:r>
              <a:rPr lang="en-US" altLang="en-US" sz="2400">
                <a:solidFill>
                  <a:schemeClr val="tx1"/>
                </a:solidFill>
                <a:latin typeface="Times New Roman" pitchFamily="18" charset="0"/>
              </a:rPr>
              <a:t>?</a:t>
            </a:r>
          </a:p>
        </p:txBody>
      </p:sp>
      <p:sp>
        <p:nvSpPr>
          <p:cNvPr id="316423"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p:spPr>
        <p:txBody>
          <a:bodyPr/>
          <a:lstStyle/>
          <a:p>
            <a:endParaRPr lang="en-US"/>
          </a:p>
        </p:txBody>
      </p:sp>
      <p:sp>
        <p:nvSpPr>
          <p:cNvPr id="1278986" name="Text Box 10"/>
          <p:cNvSpPr txBox="1">
            <a:spLocks noChangeArrowheads="1"/>
          </p:cNvSpPr>
          <p:nvPr/>
        </p:nvSpPr>
        <p:spPr bwMode="auto">
          <a:xfrm>
            <a:off x="-76200" y="533400"/>
            <a:ext cx="60198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Should we adjust for gum chewing?</a:t>
            </a:r>
          </a:p>
        </p:txBody>
      </p:sp>
      <p:sp>
        <p:nvSpPr>
          <p:cNvPr id="316425" name="Text Box 11"/>
          <p:cNvSpPr txBox="1">
            <a:spLocks noChangeArrowheads="1"/>
          </p:cNvSpPr>
          <p:nvPr/>
        </p:nvSpPr>
        <p:spPr bwMode="auto">
          <a:xfrm>
            <a:off x="2362200" y="2209800"/>
            <a:ext cx="1905000" cy="822325"/>
          </a:xfrm>
          <a:prstGeom prst="rect">
            <a:avLst/>
          </a:prstGeom>
          <a:noFill/>
          <a:ln w="9525">
            <a:noFill/>
            <a:miter lim="800000"/>
            <a:headEnd/>
            <a:tailEnd/>
          </a:ln>
        </p:spPr>
        <p:txBody>
          <a:bodyPr>
            <a:spAutoFit/>
          </a:bodyPr>
          <a:lstStyle/>
          <a:p>
            <a:pPr algn="ctr"/>
            <a:r>
              <a:rPr lang="en-US" altLang="en-US" sz="2400">
                <a:solidFill>
                  <a:schemeClr val="tx1"/>
                </a:solidFill>
              </a:rPr>
              <a:t>Gum chewing</a:t>
            </a:r>
            <a:endParaRPr lang="en-US" altLang="en-US" sz="2400" b="0">
              <a:solidFill>
                <a:schemeClr val="tx1"/>
              </a:solidFill>
              <a:latin typeface="Times New Roman" pitchFamily="18" charset="0"/>
            </a:endParaRPr>
          </a:p>
        </p:txBody>
      </p:sp>
      <p:sp>
        <p:nvSpPr>
          <p:cNvPr id="1278988" name="Text Box 12"/>
          <p:cNvSpPr txBox="1">
            <a:spLocks noChangeArrowheads="1"/>
          </p:cNvSpPr>
          <p:nvPr/>
        </p:nvSpPr>
        <p:spPr bwMode="auto">
          <a:xfrm>
            <a:off x="0" y="1676400"/>
            <a:ext cx="1905000" cy="1187450"/>
          </a:xfrm>
          <a:prstGeom prst="rect">
            <a:avLst/>
          </a:prstGeom>
          <a:noFill/>
          <a:ln w="9525">
            <a:noFill/>
            <a:miter lim="800000"/>
            <a:headEnd/>
            <a:tailEnd/>
          </a:ln>
        </p:spPr>
        <p:txBody>
          <a:bodyPr>
            <a:spAutoFit/>
          </a:bodyPr>
          <a:lstStyle/>
          <a:p>
            <a:pPr algn="ctr"/>
            <a:r>
              <a:rPr lang="en-US" altLang="en-US" sz="2400">
                <a:solidFill>
                  <a:schemeClr val="tx1"/>
                </a:solidFill>
              </a:rPr>
              <a:t>“Active” Personality Type</a:t>
            </a:r>
            <a:endParaRPr lang="en-US" altLang="en-US" sz="2400" b="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a:p>
        </p:txBody>
      </p:sp>
      <p:sp>
        <p:nvSpPr>
          <p:cNvPr id="1278990" name="Oval 14"/>
          <p:cNvSpPr>
            <a:spLocks noChangeArrowheads="1"/>
          </p:cNvSpPr>
          <p:nvPr/>
        </p:nvSpPr>
        <p:spPr bwMode="auto">
          <a:xfrm rot="-19479355">
            <a:off x="3810000" y="3352800"/>
            <a:ext cx="1620838" cy="771525"/>
          </a:xfrm>
          <a:prstGeom prst="ellipse">
            <a:avLst/>
          </a:prstGeom>
          <a:noFill/>
          <a:ln w="76200">
            <a:solidFill>
              <a:srgbClr val="FF0000"/>
            </a:solidFill>
            <a:round/>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304800" y="6324600"/>
            <a:ext cx="6172200" cy="212365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a:t>
            </a:r>
            <a:r>
              <a:rPr lang="en-US" sz="2400" dirty="0" smtClean="0">
                <a:latin typeface="Arial" pitchFamily="34" charset="0"/>
              </a:rPr>
              <a:t>illogical</a:t>
            </a:r>
          </a:p>
          <a:p>
            <a:pPr algn="ctr" eaLnBrk="0" hangingPunct="0">
              <a:spcBef>
                <a:spcPct val="50000"/>
              </a:spcBef>
              <a:defRPr/>
            </a:pPr>
            <a:r>
              <a:rPr lang="en-US" sz="2400" dirty="0" smtClean="0">
                <a:latin typeface="Arial" pitchFamily="34" charset="0"/>
              </a:rPr>
              <a:t>Confounding is a substantive issue, not a statistical issue</a:t>
            </a:r>
            <a:endParaRPr lang="en-US"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smtClean="0"/>
              <a:t>Confounding and Interaction I</a:t>
            </a:r>
          </a:p>
        </p:txBody>
      </p:sp>
      <p:sp>
        <p:nvSpPr>
          <p:cNvPr id="21506" name="Rectangle 3"/>
          <p:cNvSpPr>
            <a:spLocks noGrp="1" noChangeArrowheads="1"/>
          </p:cNvSpPr>
          <p:nvPr>
            <p:ph type="body" idx="1"/>
          </p:nvPr>
        </p:nvSpPr>
        <p:spPr>
          <a:xfrm>
            <a:off x="0" y="6858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counterfactuals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 substantive</a:t>
            </a:r>
            <a:r>
              <a:rPr lang="en-US" altLang="en-US" dirty="0"/>
              <a:t>, not statistical </a:t>
            </a:r>
            <a:r>
              <a:rPr lang="en-US" altLang="en-US" dirty="0" smtClean="0"/>
              <a:t>issue</a:t>
            </a:r>
          </a:p>
          <a:p>
            <a:pPr lvl="3"/>
            <a:endParaRPr lang="en-US" altLang="en-US" sz="800" dirty="0"/>
          </a:p>
          <a:p>
            <a:pPr lvl="1"/>
            <a:r>
              <a:rPr lang="en-US" altLang="en-US" dirty="0"/>
              <a:t>H</a:t>
            </a:r>
            <a:r>
              <a:rPr lang="en-US" altLang="en-US" dirty="0" smtClean="0"/>
              <a:t>andle multiple causal pathways</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82296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31463192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03108"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0523" name="Rectangle 12"/>
          <p:cNvSpPr>
            <a:spLocks noChangeArrowheads="1"/>
          </p:cNvSpPr>
          <p:nvPr/>
        </p:nvSpPr>
        <p:spPr bwMode="auto">
          <a:xfrm>
            <a:off x="76200" y="-762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a:t>
            </a:r>
            <a:r>
              <a:rPr lang="en-US" altLang="en-US" sz="2200" dirty="0" smtClean="0">
                <a:solidFill>
                  <a:schemeClr val="tx2"/>
                </a:solidFill>
              </a:rPr>
              <a:t>paths between E and D?</a:t>
            </a:r>
            <a:endParaRPr lang="en-US" altLang="en-US" sz="2200" dirty="0">
              <a:solidFill>
                <a:schemeClr val="tx2"/>
              </a:solidFill>
            </a:endParaRPr>
          </a:p>
        </p:txBody>
      </p:sp>
      <p:sp>
        <p:nvSpPr>
          <p:cNvPr id="320524" name="Rectangle 13"/>
          <p:cNvSpPr>
            <a:spLocks noChangeArrowheads="1"/>
          </p:cNvSpPr>
          <p:nvPr/>
        </p:nvSpPr>
        <p:spPr bwMode="auto">
          <a:xfrm>
            <a:off x="0" y="4343400"/>
            <a:ext cx="7010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paths</a:t>
            </a: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I</a:t>
            </a:r>
            <a:r>
              <a:rPr lang="en-US" altLang="en-US" sz="2400" b="0" baseline="-25000" dirty="0">
                <a:solidFill>
                  <a:schemeClr val="tx1"/>
                </a:solidFill>
              </a:rPr>
              <a:t>1</a:t>
            </a:r>
            <a:r>
              <a:rPr lang="en-US" altLang="en-US" sz="2400" b="0" dirty="0">
                <a:solidFill>
                  <a:schemeClr val="tx1"/>
                </a:solidFill>
              </a:rPr>
              <a:t>, I</a:t>
            </a:r>
            <a:r>
              <a:rPr lang="en-US" altLang="en-US" sz="2400" b="0" baseline="-25000" dirty="0">
                <a:solidFill>
                  <a:schemeClr val="tx1"/>
                </a:solidFill>
              </a:rPr>
              <a:t>2</a:t>
            </a:r>
            <a:r>
              <a:rPr lang="en-US" altLang="en-US" sz="2400" b="0" dirty="0">
                <a:solidFill>
                  <a:schemeClr val="tx1"/>
                </a:solidFill>
              </a:rPr>
              <a:t>, and I</a:t>
            </a:r>
            <a:r>
              <a:rPr lang="en-US" altLang="en-US" sz="2400" b="0" baseline="-25000" dirty="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a:t>
            </a:r>
            <a:r>
              <a:rPr lang="en-US" altLang="en-US" sz="2400" b="0" dirty="0" smtClean="0">
                <a:solidFill>
                  <a:schemeClr val="tx1"/>
                </a:solidFill>
              </a:rPr>
              <a:t>mechanisms of causation</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How much of the effect of E on D is mediated by I</a:t>
            </a:r>
            <a:r>
              <a:rPr lang="en-US" altLang="en-US" sz="2400" b="0" baseline="-25000" dirty="0">
                <a:solidFill>
                  <a:schemeClr val="tx1"/>
                </a:solidFill>
              </a:rPr>
              <a:t>1 </a:t>
            </a:r>
            <a:r>
              <a:rPr lang="en-US" altLang="en-US" sz="2400" b="0" dirty="0">
                <a:solidFill>
                  <a:schemeClr val="tx1"/>
                </a:solidFill>
              </a:rPr>
              <a:t>(or I</a:t>
            </a:r>
            <a:r>
              <a:rPr lang="en-US" altLang="en-US" sz="2400" b="0" baseline="-25000" dirty="0">
                <a:solidFill>
                  <a:schemeClr val="tx1"/>
                </a:solidFill>
              </a:rPr>
              <a:t>2</a:t>
            </a:r>
            <a:r>
              <a:rPr lang="en-US" altLang="en-US" sz="2400" b="0" dirty="0">
                <a:solidFill>
                  <a:schemeClr val="tx1"/>
                </a:solidFill>
              </a:rPr>
              <a:t>; or I</a:t>
            </a:r>
            <a:r>
              <a:rPr lang="en-US" altLang="en-US" sz="2400" b="0" baseline="-25000" dirty="0">
                <a:solidFill>
                  <a:schemeClr val="tx1"/>
                </a:solidFill>
              </a:rPr>
              <a:t>3</a:t>
            </a:r>
            <a:r>
              <a:rPr lang="en-US" altLang="en-US" sz="2400" b="0" dirty="0">
                <a:solidFill>
                  <a:schemeClr val="tx1"/>
                </a:solidFill>
              </a:rPr>
              <a:t> or any combination)?  </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“mediation analysis”</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59503" name="Text Box 1039"/>
          <p:cNvSpPr txBox="1">
            <a:spLocks noChangeArrowheads="1"/>
          </p:cNvSpPr>
          <p:nvPr/>
        </p:nvSpPr>
        <p:spPr bwMode="auto">
          <a:xfrm>
            <a:off x="76200" y="838200"/>
            <a:ext cx="2286000" cy="15525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solidFill>
                  <a:srgbClr val="FF0000"/>
                </a:solidFill>
              </a:rPr>
              <a:t>I 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491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2571" name="Rectangle 15"/>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22572" name="Rectangle 16"/>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a:solidFill>
                  <a:schemeClr val="tx1"/>
                </a:solidFill>
              </a:rPr>
              <a:t>Many different research questions: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a:solidFill>
                  <a:schemeClr val="tx1"/>
                </a:solidFill>
              </a:rPr>
              <a:t>through all causal paths</a:t>
            </a:r>
          </a:p>
          <a:p>
            <a:pPr marL="676275" lvl="1" indent="-239713" defTabSz="803275" eaLnBrk="0" hangingPunct="0">
              <a:spcAft>
                <a:spcPct val="25000"/>
              </a:spcAft>
              <a:buClr>
                <a:schemeClr val="tx1"/>
              </a:buClr>
              <a:buSzPct val="100000"/>
              <a:buFontTx/>
              <a:buChar char="–"/>
            </a:pPr>
            <a:endParaRPr lang="en-US" altLang="en-US" sz="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solidFill>
                  <a:schemeClr val="tx1"/>
                </a:solidFill>
              </a:rPr>
              <a:t>Solution:  Leave all above paths open and analyze association between E and D</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9"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24620" name="Rectangle 13"/>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a:solidFill>
                  <a:schemeClr val="tx1"/>
                </a:solidFill>
              </a:rPr>
              <a:t>Many different research questions:</a:t>
            </a:r>
            <a:endParaRPr lang="en-US" altLang="en-US" sz="2400" b="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solidFill>
                  <a:schemeClr val="tx1"/>
                </a:solidFill>
              </a:rPr>
              <a:t>What is the DIRECT effect of E on D apart from its effect via I</a:t>
            </a:r>
            <a:r>
              <a:rPr lang="en-US" altLang="en-US" sz="2400" b="0" baseline="-25000">
                <a:solidFill>
                  <a:schemeClr val="tx1"/>
                </a:solidFill>
              </a:rPr>
              <a:t>1</a:t>
            </a:r>
            <a:r>
              <a:rPr lang="en-US" altLang="en-US" sz="2400" b="0">
                <a:solidFill>
                  <a:schemeClr val="tx1"/>
                </a:solidFill>
              </a:rPr>
              <a:t>, I</a:t>
            </a:r>
            <a:r>
              <a:rPr lang="en-US" altLang="en-US" sz="2400" b="0" baseline="-25000">
                <a:solidFill>
                  <a:schemeClr val="tx1"/>
                </a:solidFill>
              </a:rPr>
              <a:t>2</a:t>
            </a:r>
            <a:r>
              <a:rPr lang="en-US" altLang="en-US" sz="2400" b="0">
                <a:solidFill>
                  <a:schemeClr val="tx1"/>
                </a:solidFill>
              </a:rPr>
              <a:t>, and I</a:t>
            </a:r>
            <a:r>
              <a:rPr lang="en-US" altLang="en-US" sz="2400" b="0" baseline="-25000">
                <a:solidFill>
                  <a:schemeClr val="tx1"/>
                </a:solidFill>
              </a:rPr>
              <a:t>3</a:t>
            </a:r>
            <a:r>
              <a:rPr lang="en-US" altLang="en-US" sz="2400" b="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a:solidFill>
                  <a:schemeClr val="tx1"/>
                </a:solidFill>
              </a:rPr>
              <a:t>discovery of new mechanisms</a:t>
            </a:r>
          </a:p>
          <a:p>
            <a:pPr marL="676275" lvl="1" indent="-239713" defTabSz="803275" eaLnBrk="0" hangingPunct="0">
              <a:spcAft>
                <a:spcPct val="25000"/>
              </a:spcAft>
              <a:buClr>
                <a:schemeClr val="tx1"/>
              </a:buClr>
              <a:buSzPct val="100000"/>
              <a:buFontTx/>
              <a:buChar char="–"/>
            </a:pPr>
            <a:endParaRPr lang="en-US" altLang="en-US" sz="5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solidFill>
                  <a:schemeClr val="tx1"/>
                </a:solidFill>
              </a:rPr>
              <a:t>Solution:  Adjust for I</a:t>
            </a:r>
            <a:r>
              <a:rPr lang="en-US" altLang="en-US" sz="2400" b="0" baseline="-25000">
                <a:solidFill>
                  <a:schemeClr val="tx1"/>
                </a:solidFill>
              </a:rPr>
              <a:t>1</a:t>
            </a:r>
            <a:r>
              <a:rPr lang="en-US" altLang="en-US" sz="2400" b="0">
                <a:solidFill>
                  <a:schemeClr val="tx1"/>
                </a:solidFill>
              </a:rPr>
              <a:t>, I</a:t>
            </a:r>
            <a:r>
              <a:rPr lang="en-US" altLang="en-US" sz="2400" b="0" baseline="-25000">
                <a:solidFill>
                  <a:schemeClr val="tx1"/>
                </a:solidFill>
              </a:rPr>
              <a:t>2</a:t>
            </a:r>
            <a:r>
              <a:rPr lang="en-US" altLang="en-US" sz="2400" b="0">
                <a:solidFill>
                  <a:schemeClr val="tx1"/>
                </a:solidFill>
              </a:rPr>
              <a:t>, and I</a:t>
            </a:r>
            <a:r>
              <a:rPr lang="en-US" altLang="en-US" sz="2400" b="0" baseline="-25000">
                <a:solidFill>
                  <a:schemeClr val="tx1"/>
                </a:solidFill>
              </a:rPr>
              <a:t>3</a:t>
            </a:r>
            <a:r>
              <a:rPr lang="en-US" altLang="en-US" sz="2400" b="0">
                <a:solidFill>
                  <a:schemeClr val="tx1"/>
                </a:solidFill>
              </a:rPr>
              <a:t>. </a:t>
            </a:r>
          </a:p>
          <a:p>
            <a:pPr marL="676275" lvl="1" indent="-239713" defTabSz="803275" eaLnBrk="0" hangingPunct="0">
              <a:spcAft>
                <a:spcPct val="25000"/>
              </a:spcAft>
              <a:buClr>
                <a:schemeClr val="tx1"/>
              </a:buClr>
              <a:buSzPct val="100000"/>
              <a:buFontTx/>
              <a:buChar char="–"/>
            </a:pPr>
            <a:r>
              <a:rPr lang="en-US" altLang="en-US" sz="2400" b="0">
                <a:solidFill>
                  <a:schemeClr val="tx1"/>
                </a:solidFill>
              </a:rPr>
              <a:t>whatever association is leftover can be attributed to direct effect of E on D.  </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8" name="Text Box 15"/>
          <p:cNvSpPr txBox="1">
            <a:spLocks noChangeArrowheads="1"/>
          </p:cNvSpPr>
          <p:nvPr/>
        </p:nvSpPr>
        <p:spPr bwMode="auto">
          <a:xfrm>
            <a:off x="2895600" y="18288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9" name="Text Box 15"/>
          <p:cNvSpPr txBox="1">
            <a:spLocks noChangeArrowheads="1"/>
          </p:cNvSpPr>
          <p:nvPr/>
        </p:nvSpPr>
        <p:spPr bwMode="auto">
          <a:xfrm>
            <a:off x="28956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55"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3</a:t>
            </a: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63"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a:solidFill>
                  <a:schemeClr val="tx2"/>
                </a:solidFill>
              </a:rPr>
              <a:t>What if there are many causal (directed) paths?</a:t>
            </a:r>
          </a:p>
        </p:txBody>
      </p:sp>
      <p:sp>
        <p:nvSpPr>
          <p:cNvPr id="356364" name="Rectangle 13"/>
          <p:cNvSpPr>
            <a:spLocks noChangeArrowheads="1"/>
          </p:cNvSpPr>
          <p:nvPr/>
        </p:nvSpPr>
        <p:spPr bwMode="auto">
          <a:xfrm>
            <a:off x="762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How much of the effect of E on D is mediated by I</a:t>
            </a:r>
            <a:r>
              <a:rPr lang="en-US" altLang="en-US" sz="2400" b="0" baseline="-25000" dirty="0">
                <a:solidFill>
                  <a:schemeClr val="tx1"/>
                </a:solidFill>
              </a:rPr>
              <a:t>1 </a:t>
            </a:r>
            <a:r>
              <a:rPr lang="en-US" altLang="en-US" sz="2400" b="0" dirty="0">
                <a:solidFill>
                  <a:schemeClr val="tx1"/>
                </a:solidFill>
              </a:rPr>
              <a:t>(or I</a:t>
            </a:r>
            <a:r>
              <a:rPr lang="en-US" altLang="en-US" sz="2400" b="0" baseline="-25000" dirty="0">
                <a:solidFill>
                  <a:schemeClr val="tx1"/>
                </a:solidFill>
              </a:rPr>
              <a:t>2</a:t>
            </a:r>
            <a:r>
              <a:rPr lang="en-US" altLang="en-US" sz="2400" b="0" dirty="0">
                <a:solidFill>
                  <a:schemeClr val="tx1"/>
                </a:solidFill>
              </a:rPr>
              <a:t>; or I</a:t>
            </a:r>
            <a:r>
              <a:rPr lang="en-US" altLang="en-US" sz="2400" b="0" baseline="-25000" dirty="0">
                <a:solidFill>
                  <a:schemeClr val="tx1"/>
                </a:solidFill>
              </a:rPr>
              <a:t>3</a:t>
            </a:r>
            <a:r>
              <a:rPr lang="en-US" altLang="en-US" sz="2400" b="0" dirty="0">
                <a:solidFill>
                  <a:schemeClr val="tx1"/>
                </a:solidFill>
              </a:rPr>
              <a:t> or any combination)?  </a:t>
            </a: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Solution</a:t>
            </a:r>
            <a:r>
              <a:rPr lang="en-US" altLang="en-US" sz="2400" b="0" dirty="0">
                <a:solidFill>
                  <a:schemeClr val="tx1"/>
                </a:solidFill>
              </a:rPr>
              <a:t>:  Compare total effect (adjust for none of the intermediaries) with effect when adjusting just for I</a:t>
            </a:r>
            <a:r>
              <a:rPr lang="en-US" altLang="en-US" sz="2400" b="0" baseline="-25000" dirty="0">
                <a:solidFill>
                  <a:schemeClr val="tx1"/>
                </a:solidFill>
              </a:rPr>
              <a:t>1</a:t>
            </a:r>
          </a:p>
          <a:p>
            <a:pPr marL="1071563" lvl="2" indent="-280988" defTabSz="803275" eaLnBrk="0" hangingPunct="0">
              <a:spcBef>
                <a:spcPct val="20000"/>
              </a:spcBef>
              <a:spcAft>
                <a:spcPct val="25000"/>
              </a:spcAft>
              <a:buClr>
                <a:schemeClr val="tx1"/>
              </a:buClr>
              <a:buSzPct val="100000"/>
              <a:buFontTx/>
              <a:buChar char="»"/>
            </a:pPr>
            <a:r>
              <a:rPr lang="en-US" altLang="en-US" sz="2400" b="0" dirty="0">
                <a:solidFill>
                  <a:schemeClr val="tx1"/>
                </a:solidFill>
              </a:rPr>
              <a:t>Difference between analyses can be attributed to I</a:t>
            </a:r>
            <a:r>
              <a:rPr lang="en-US" altLang="en-US" sz="2400" b="0" baseline="-25000" dirty="0">
                <a:solidFill>
                  <a:schemeClr val="tx1"/>
                </a:solidFill>
              </a:rPr>
              <a:t>1</a:t>
            </a: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2</a:t>
            </a: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r>
              <a:rPr lang="en-US" altLang="en-US" baseline="-25000" dirty="0">
                <a:solidFill>
                  <a:schemeClr val="tx1"/>
                </a:solidFill>
              </a:rPr>
              <a:t>1</a:t>
            </a: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342900" y="3048000"/>
            <a:ext cx="1371600" cy="609600"/>
          </a:xfrm>
          <a:prstGeom prst="rect">
            <a:avLst/>
          </a:prstGeom>
          <a:noFill/>
          <a:ln w="9525">
            <a:noFill/>
            <a:miter lim="800000"/>
            <a:headEnd/>
            <a:tailEnd/>
          </a:ln>
        </p:spPr>
        <p:txBody>
          <a:bodyPr>
            <a:spAutoFit/>
          </a:bodyPr>
          <a:lstStyle/>
          <a:p>
            <a:pPr>
              <a:spcBef>
                <a:spcPct val="50000"/>
              </a:spcBef>
            </a:pPr>
            <a:endParaRPr lang="en-US" altLang="en-US" sz="2400" b="0">
              <a:solidFill>
                <a:schemeClr val="tx1"/>
              </a:solidFill>
              <a:latin typeface="Times New Roman" pitchFamily="18" charset="0"/>
            </a:endParaRPr>
          </a:p>
        </p:txBody>
      </p:sp>
      <p:sp>
        <p:nvSpPr>
          <p:cNvPr id="328706" name="Text Box 4"/>
          <p:cNvSpPr txBox="1">
            <a:spLocks noChangeArrowheads="1"/>
          </p:cNvSpPr>
          <p:nvPr/>
        </p:nvSpPr>
        <p:spPr bwMode="auto">
          <a:xfrm>
            <a:off x="571500" y="2438400"/>
            <a:ext cx="342900" cy="609600"/>
          </a:xfrm>
          <a:prstGeom prst="rect">
            <a:avLst/>
          </a:prstGeom>
          <a:noFill/>
          <a:ln w="9525">
            <a:noFill/>
            <a:miter lim="800000"/>
            <a:headEnd/>
            <a:tailEnd/>
          </a:ln>
        </p:spPr>
        <p:txBody>
          <a:bodyPr>
            <a:spAutoFit/>
          </a:bodyPr>
          <a:lstStyle/>
          <a:p>
            <a:endParaRPr lang="en-US" altLang="en-US" sz="2400" b="0">
              <a:solidFill>
                <a:schemeClr val="tx1"/>
              </a:solidFill>
              <a:latin typeface="Times New Roman" pitchFamily="18" charset="0"/>
            </a:endParaRPr>
          </a:p>
        </p:txBody>
      </p:sp>
      <p:sp>
        <p:nvSpPr>
          <p:cNvPr id="328707" name="Text Box 5"/>
          <p:cNvSpPr txBox="1">
            <a:spLocks noChangeArrowheads="1"/>
          </p:cNvSpPr>
          <p:nvPr/>
        </p:nvSpPr>
        <p:spPr bwMode="auto">
          <a:xfrm>
            <a:off x="2667000" y="2813050"/>
            <a:ext cx="1600200" cy="1200150"/>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a:solidFill>
                  <a:schemeClr val="tx1"/>
                </a:solidFill>
              </a:rPr>
              <a:t>Hep B and C virus infection</a:t>
            </a:r>
            <a:r>
              <a:rPr lang="en-US" altLang="en-US" sz="2400" b="0">
                <a:solidFill>
                  <a:schemeClr val="tx1"/>
                </a:solidFill>
                <a:latin typeface="Times New Roman" pitchFamily="18" charset="0"/>
              </a:rPr>
              <a:t> </a:t>
            </a:r>
          </a:p>
        </p:txBody>
      </p:sp>
      <p:sp>
        <p:nvSpPr>
          <p:cNvPr id="296966" name="Text Box 6"/>
          <p:cNvSpPr txBox="1">
            <a:spLocks noChangeArrowheads="1"/>
          </p:cNvSpPr>
          <p:nvPr/>
        </p:nvSpPr>
        <p:spPr bwMode="auto">
          <a:xfrm>
            <a:off x="228600" y="6477000"/>
            <a:ext cx="6629400" cy="1784350"/>
          </a:xfrm>
          <a:prstGeom prst="rect">
            <a:avLst/>
          </a:prstGeom>
          <a:noFill/>
          <a:ln w="9525">
            <a:noFill/>
            <a:miter lim="800000"/>
            <a:headEnd/>
            <a:tailEnd/>
          </a:ln>
        </p:spPr>
        <p:txBody>
          <a:bodyPr>
            <a:spAutoFit/>
          </a:bodyPr>
          <a:lstStyle/>
          <a:p>
            <a:r>
              <a:rPr lang="en-US" altLang="en-US" sz="2200">
                <a:solidFill>
                  <a:schemeClr val="tx1"/>
                </a:solidFill>
              </a:rPr>
              <a:t>Hep B/C are not “common causes” but they do mediate a nuisance causal path from IDU to mortality</a:t>
            </a:r>
          </a:p>
          <a:p>
            <a:endParaRPr lang="en-US" altLang="en-US" sz="2200">
              <a:solidFill>
                <a:schemeClr val="tx1"/>
              </a:solidFill>
            </a:endParaRPr>
          </a:p>
          <a:p>
            <a:r>
              <a:rPr lang="en-US" altLang="en-US" sz="2200">
                <a:solidFill>
                  <a:schemeClr val="tx1"/>
                </a:solidFill>
              </a:rPr>
              <a:t>Adjusting for Hep B/C blocks the nuisance path</a:t>
            </a:r>
          </a:p>
        </p:txBody>
      </p:sp>
      <p:sp>
        <p:nvSpPr>
          <p:cNvPr id="328709" name="Text Box 7"/>
          <p:cNvSpPr txBox="1">
            <a:spLocks noChangeArrowheads="1"/>
          </p:cNvSpPr>
          <p:nvPr/>
        </p:nvSpPr>
        <p:spPr bwMode="auto">
          <a:xfrm>
            <a:off x="304800" y="4633913"/>
            <a:ext cx="933450" cy="1004887"/>
          </a:xfrm>
          <a:prstGeom prst="rect">
            <a:avLst/>
          </a:prstGeom>
          <a:noFill/>
          <a:ln w="9525">
            <a:noFill/>
            <a:miter lim="800000"/>
            <a:headEnd/>
            <a:tailEnd/>
          </a:ln>
        </p:spPr>
        <p:txBody>
          <a:bodyPr anchor="ctr" anchorCtr="1">
            <a:spAutoFit/>
          </a:bodyPr>
          <a:lstStyle/>
          <a:p>
            <a:pPr>
              <a:spcBef>
                <a:spcPct val="50000"/>
              </a:spcBef>
            </a:pPr>
            <a:r>
              <a:rPr lang="en-US" altLang="en-US" sz="2400">
                <a:solidFill>
                  <a:schemeClr val="tx1"/>
                </a:solidFill>
              </a:rPr>
              <a:t>IDU</a:t>
            </a:r>
          </a:p>
          <a:p>
            <a:pPr>
              <a:spcBef>
                <a:spcPct val="50000"/>
              </a:spcBef>
            </a:pPr>
            <a:endParaRPr lang="en-US" altLang="en-US" sz="2400">
              <a:solidFill>
                <a:schemeClr val="tx1"/>
              </a:solidFill>
              <a:latin typeface="Times New Roman" pitchFamily="18" charset="0"/>
            </a:endParaRPr>
          </a:p>
        </p:txBody>
      </p:sp>
      <p:sp>
        <p:nvSpPr>
          <p:cNvPr id="328710" name="Text Box 8"/>
          <p:cNvSpPr txBox="1">
            <a:spLocks noChangeArrowheads="1"/>
          </p:cNvSpPr>
          <p:nvPr/>
        </p:nvSpPr>
        <p:spPr bwMode="auto">
          <a:xfrm>
            <a:off x="4800600" y="4572000"/>
            <a:ext cx="1828800" cy="457200"/>
          </a:xfrm>
          <a:prstGeom prst="rect">
            <a:avLst/>
          </a:prstGeom>
          <a:noFill/>
          <a:ln w="9525">
            <a:noFill/>
            <a:miter lim="800000"/>
            <a:headEnd/>
            <a:tailEnd/>
          </a:ln>
        </p:spPr>
        <p:txBody>
          <a:bodyPr>
            <a:spAutoFit/>
          </a:bodyPr>
          <a:lstStyle/>
          <a:p>
            <a:pPr algn="ctr">
              <a:spcBef>
                <a:spcPct val="50000"/>
              </a:spcBef>
            </a:pPr>
            <a:r>
              <a:rPr lang="en-US" altLang="en-US" sz="2400">
                <a:solidFill>
                  <a:schemeClr val="tx1"/>
                </a:solidFill>
              </a:rPr>
              <a:t> Mortality</a:t>
            </a:r>
          </a:p>
        </p:txBody>
      </p:sp>
      <p:sp>
        <p:nvSpPr>
          <p:cNvPr id="328711"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p:spPr>
        <p:txBody>
          <a:bodyPr/>
          <a:lstStyle/>
          <a:p>
            <a:endParaRPr lang="en-US"/>
          </a:p>
        </p:txBody>
      </p:sp>
      <p:sp>
        <p:nvSpPr>
          <p:cNvPr id="328712" name="Freeform 10"/>
          <p:cNvSpPr>
            <a:spLocks/>
          </p:cNvSpPr>
          <p:nvPr/>
        </p:nvSpPr>
        <p:spPr bwMode="auto">
          <a:xfrm flipV="1">
            <a:off x="1524000" y="3505200"/>
            <a:ext cx="914400" cy="10668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a:p>
        </p:txBody>
      </p:sp>
      <p:sp>
        <p:nvSpPr>
          <p:cNvPr id="328713" name="Text Box 11"/>
          <p:cNvSpPr txBox="1">
            <a:spLocks noChangeArrowheads="1"/>
          </p:cNvSpPr>
          <p:nvPr/>
        </p:nvSpPr>
        <p:spPr bwMode="auto">
          <a:xfrm>
            <a:off x="2857500" y="4876800"/>
            <a:ext cx="1638300" cy="1187450"/>
          </a:xfrm>
          <a:prstGeom prst="rect">
            <a:avLst/>
          </a:prstGeom>
          <a:noFill/>
          <a:ln w="9525">
            <a:noFill/>
            <a:miter lim="800000"/>
            <a:headEnd/>
            <a:tailEnd/>
          </a:ln>
        </p:spPr>
        <p:txBody>
          <a:bodyPr anchor="ctr" anchorCtr="1">
            <a:spAutoFit/>
          </a:bodyPr>
          <a:lstStyle/>
          <a:p>
            <a:pPr>
              <a:spcBef>
                <a:spcPct val="50000"/>
              </a:spcBef>
            </a:pPr>
            <a:r>
              <a:rPr lang="en-US" altLang="en-US" sz="2400">
                <a:solidFill>
                  <a:schemeClr val="tx1"/>
                </a:solidFill>
                <a:latin typeface="Times New Roman" pitchFamily="18" charset="0"/>
              </a:rPr>
              <a:t>? [via bacterial infections]</a:t>
            </a:r>
          </a:p>
        </p:txBody>
      </p:sp>
      <p:sp>
        <p:nvSpPr>
          <p:cNvPr id="1123340" name="Text Box 12"/>
          <p:cNvSpPr txBox="1">
            <a:spLocks noChangeArrowheads="1"/>
          </p:cNvSpPr>
          <p:nvPr/>
        </p:nvSpPr>
        <p:spPr bwMode="auto">
          <a:xfrm>
            <a:off x="76200" y="152400"/>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injection drug use (IDU) cause earlier mortality independent of </a:t>
            </a:r>
            <a:r>
              <a:rPr lang="en-US" sz="2400" dirty="0" smtClean="0">
                <a:latin typeface="Arial" pitchFamily="34" charset="0"/>
              </a:rPr>
              <a:t> (apart from) its </a:t>
            </a:r>
            <a:r>
              <a:rPr lang="en-US" sz="2400" dirty="0">
                <a:latin typeface="Arial" pitchFamily="34" charset="0"/>
              </a:rPr>
              <a:t>effect </a:t>
            </a:r>
            <a:r>
              <a:rPr lang="en-US" sz="2400" dirty="0" smtClean="0">
                <a:latin typeface="Arial" pitchFamily="34" charset="0"/>
              </a:rPr>
              <a:t> on </a:t>
            </a:r>
            <a:r>
              <a:rPr lang="en-US" sz="2400" dirty="0">
                <a:latin typeface="Arial" pitchFamily="34" charset="0"/>
              </a:rPr>
              <a:t>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328716" name="Text Box 14"/>
          <p:cNvSpPr txBox="1">
            <a:spLocks noChangeArrowheads="1"/>
          </p:cNvSpPr>
          <p:nvPr/>
        </p:nvSpPr>
        <p:spPr bwMode="auto">
          <a:xfrm>
            <a:off x="0" y="1585913"/>
            <a:ext cx="6858000" cy="1309687"/>
          </a:xfrm>
          <a:prstGeom prst="rect">
            <a:avLst/>
          </a:prstGeom>
          <a:noFill/>
          <a:ln w="9525">
            <a:noFill/>
            <a:miter lim="800000"/>
            <a:headEnd/>
            <a:tailEnd/>
          </a:ln>
        </p:spPr>
        <p:txBody>
          <a:bodyPr anchor="ctr" anchorCtr="1">
            <a:spAutoFit/>
          </a:bodyPr>
          <a:lstStyle/>
          <a:p>
            <a:pPr>
              <a:spcBef>
                <a:spcPct val="50000"/>
              </a:spcBef>
            </a:pPr>
            <a:r>
              <a:rPr lang="en-US" altLang="en-US" sz="2200">
                <a:solidFill>
                  <a:schemeClr val="tx1"/>
                </a:solidFill>
              </a:rPr>
              <a:t>Estimating the “direct effect” of IDU,  apart from its effect on hepatitis virus infections</a:t>
            </a:r>
          </a:p>
          <a:p>
            <a:pPr>
              <a:spcBef>
                <a:spcPct val="50000"/>
              </a:spcBef>
            </a:pPr>
            <a:endParaRPr lang="en-US" altLang="en-US" sz="2400">
              <a:solidFill>
                <a:schemeClr val="tx1"/>
              </a:solidFill>
              <a:latin typeface="Times New Roman" pitchFamily="18" charset="0"/>
            </a:endParaRPr>
          </a:p>
        </p:txBody>
      </p:sp>
      <p:sp>
        <p:nvSpPr>
          <p:cNvPr id="328717"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3341"/>
                                        </p:tgtEl>
                                        <p:attrNameLst>
                                          <p:attrName>style.visibility</p:attrName>
                                        </p:attrNameLst>
                                      </p:cBhvr>
                                      <p:to>
                                        <p:strVal val="visible"/>
                                      </p:to>
                                    </p:set>
                                    <p:anim calcmode="lin" valueType="num">
                                      <p:cBhvr additive="base">
                                        <p:cTn id="11" dur="500" fill="hold"/>
                                        <p:tgtEl>
                                          <p:spTgt spid="1123341"/>
                                        </p:tgtEl>
                                        <p:attrNameLst>
                                          <p:attrName>ppt_x</p:attrName>
                                        </p:attrNameLst>
                                      </p:cBhvr>
                                      <p:tavLst>
                                        <p:tav tm="0">
                                          <p:val>
                                            <p:strVal val="#ppt_x"/>
                                          </p:val>
                                        </p:tav>
                                        <p:tav tm="100000">
                                          <p:val>
                                            <p:strVal val="#ppt_x"/>
                                          </p:val>
                                        </p:tav>
                                      </p:tavLst>
                                    </p:anim>
                                    <p:anim calcmode="lin" valueType="num">
                                      <p:cBhvr additive="base">
                                        <p:cTn id="12"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p:txBody>
          <a:bodyPr/>
          <a:lstStyle/>
          <a:p>
            <a:r>
              <a:rPr lang="en-US" altLang="en-US" smtClean="0"/>
              <a:t>Confounding:  Examples of Magnitude and Direction</a:t>
            </a:r>
          </a:p>
        </p:txBody>
      </p:sp>
      <p:graphicFrame>
        <p:nvGraphicFramePr>
          <p:cNvPr id="6222" name="Object 78"/>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270"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3" name="Object 79"/>
          <p:cNvGraphicFramePr>
            <a:graphicFrameLocks/>
          </p:cNvGraphicFramePr>
          <p:nvPr/>
        </p:nvGraphicFramePr>
        <p:xfrm>
          <a:off x="990600" y="1828800"/>
          <a:ext cx="3752850" cy="1866900"/>
        </p:xfrm>
        <a:graphic>
          <a:graphicData uri="http://schemas.openxmlformats.org/presentationml/2006/ole">
            <mc:AlternateContent xmlns:mc="http://schemas.openxmlformats.org/markup-compatibility/2006">
              <mc:Choice xmlns:v="urn:schemas-microsoft-com:vml" Requires="v">
                <p:oleObj spid="_x0000_s6271"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4" name="Object 80"/>
          <p:cNvGraphicFramePr>
            <a:graphicFrameLocks/>
          </p:cNvGraphicFramePr>
          <p:nvPr/>
        </p:nvGraphicFramePr>
        <p:xfrm>
          <a:off x="304800" y="3733800"/>
          <a:ext cx="2933700" cy="1238250"/>
        </p:xfrm>
        <a:graphic>
          <a:graphicData uri="http://schemas.openxmlformats.org/presentationml/2006/ole">
            <mc:AlternateContent xmlns:mc="http://schemas.openxmlformats.org/markup-compatibility/2006">
              <mc:Choice xmlns:v="urn:schemas-microsoft-com:vml" Requires="v">
                <p:oleObj spid="_x0000_s6272" name="Document" r:id="rId8" imgW="3621386" imgH="1199584" progId="Word.Document.8">
                  <p:embed/>
                </p:oleObj>
              </mc:Choice>
              <mc:Fallback>
                <p:oleObj name="Document" r:id="rId8" imgW="3621386" imgH="1199584" progId="Word.Document.8">
                  <p:embed/>
                  <p:pic>
                    <p:nvPicPr>
                      <p:cNvPr id="0" name="Picture 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28"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graphicFrame>
        <p:nvGraphicFramePr>
          <p:cNvPr id="6225" name="Object 81"/>
          <p:cNvGraphicFramePr>
            <a:graphicFrameLocks/>
          </p:cNvGraphicFramePr>
          <p:nvPr/>
        </p:nvGraphicFramePr>
        <p:xfrm>
          <a:off x="3505200" y="3733800"/>
          <a:ext cx="2933700" cy="1238250"/>
        </p:xfrm>
        <a:graphic>
          <a:graphicData uri="http://schemas.openxmlformats.org/presentationml/2006/ole">
            <mc:AlternateContent xmlns:mc="http://schemas.openxmlformats.org/markup-compatibility/2006">
              <mc:Choice xmlns:v="urn:schemas-microsoft-com:vml" Requires="v">
                <p:oleObj spid="_x0000_s6273"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Stratified (adjusted)</a:t>
            </a:r>
            <a:endParaRPr lang="en-US" altLang="en-US" sz="1600" b="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a:solidFill>
                  <a:schemeClr val="tx1"/>
                </a:solidFill>
              </a:rPr>
              <a:t>Crude (unadjusted)</a:t>
            </a:r>
            <a:endParaRPr lang="en-US" altLang="en-US" sz="1600" b="0">
              <a:solidFill>
                <a:schemeClr val="tx1"/>
              </a:solidFill>
              <a:latin typeface="Times New Roman" pitchFamily="18" charset="0"/>
            </a:endParaRPr>
          </a:p>
        </p:txBody>
      </p:sp>
      <p:sp>
        <p:nvSpPr>
          <p:cNvPr id="6232" name="Text Box 15"/>
          <p:cNvSpPr txBox="1">
            <a:spLocks noChangeArrowheads="1"/>
          </p:cNvSpPr>
          <p:nvPr/>
        </p:nvSpPr>
        <p:spPr bwMode="auto">
          <a:xfrm>
            <a:off x="4114800" y="2819400"/>
            <a:ext cx="1447800" cy="730250"/>
          </a:xfrm>
          <a:prstGeom prst="rect">
            <a:avLst/>
          </a:prstGeom>
          <a:noFill/>
          <a:ln w="9525">
            <a:noFill/>
            <a:miter lim="800000"/>
            <a:headEnd/>
            <a:tailEnd/>
          </a:ln>
        </p:spPr>
        <p:txBody>
          <a:bodyPr>
            <a:spAutoFit/>
          </a:bodyPr>
          <a:lstStyle/>
          <a:p>
            <a:pPr algn="ctr" eaLnBrk="0" hangingPunct="0">
              <a:spcBef>
                <a:spcPct val="50000"/>
              </a:spcBef>
            </a:pPr>
            <a:r>
              <a:rPr lang="en-US" altLang="en-US" sz="1400" b="0">
                <a:solidFill>
                  <a:schemeClr val="tx1"/>
                </a:solidFill>
                <a:latin typeface="Times New Roman" pitchFamily="18" charset="0"/>
              </a:rPr>
              <a:t>Potential Confounder Absent</a:t>
            </a:r>
          </a:p>
        </p:txBody>
      </p:sp>
      <p:sp>
        <p:nvSpPr>
          <p:cNvPr id="6233" name="Text Box 16"/>
          <p:cNvSpPr txBox="1">
            <a:spLocks noChangeArrowheads="1"/>
          </p:cNvSpPr>
          <p:nvPr/>
        </p:nvSpPr>
        <p:spPr bwMode="auto">
          <a:xfrm>
            <a:off x="1752600" y="2895600"/>
            <a:ext cx="1295400" cy="730250"/>
          </a:xfrm>
          <a:prstGeom prst="rect">
            <a:avLst/>
          </a:prstGeom>
          <a:noFill/>
          <a:ln w="9525">
            <a:noFill/>
            <a:miter lim="800000"/>
            <a:headEnd/>
            <a:tailEnd/>
          </a:ln>
        </p:spPr>
        <p:txBody>
          <a:bodyPr>
            <a:spAutoFit/>
          </a:bodyPr>
          <a:lstStyle/>
          <a:p>
            <a:pPr algn="ctr" eaLnBrk="0" hangingPunct="0">
              <a:spcBef>
                <a:spcPct val="50000"/>
              </a:spcBef>
            </a:pPr>
            <a:r>
              <a:rPr lang="en-US" altLang="en-US" sz="1400" b="0">
                <a:solidFill>
                  <a:schemeClr val="tx1"/>
                </a:solidFill>
                <a:latin typeface="Times New Roman" pitchFamily="18" charset="0"/>
              </a:rPr>
              <a:t>Potential Confounder Present</a:t>
            </a:r>
          </a:p>
        </p:txBody>
      </p:sp>
      <p:sp>
        <p:nvSpPr>
          <p:cNvPr id="6234" name="Text Box 21"/>
          <p:cNvSpPr txBox="1">
            <a:spLocks noChangeArrowheads="1"/>
          </p:cNvSpPr>
          <p:nvPr/>
        </p:nvSpPr>
        <p:spPr bwMode="auto">
          <a:xfrm>
            <a:off x="50292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crude</a:t>
            </a:r>
            <a:endParaRPr lang="en-US" altLang="en-US" sz="1400">
              <a:solidFill>
                <a:schemeClr val="tx1"/>
              </a:solidFill>
              <a:latin typeface="Times New Roman" pitchFamily="18" charset="0"/>
            </a:endParaRPr>
          </a:p>
        </p:txBody>
      </p:sp>
      <p:sp>
        <p:nvSpPr>
          <p:cNvPr id="6235" name="Text Box 22"/>
          <p:cNvSpPr txBox="1">
            <a:spLocks noChangeArrowheads="1"/>
          </p:cNvSpPr>
          <p:nvPr/>
        </p:nvSpPr>
        <p:spPr bwMode="auto">
          <a:xfrm>
            <a:off x="26670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
        <p:nvSpPr>
          <p:cNvPr id="6236" name="Text Box 23"/>
          <p:cNvSpPr txBox="1">
            <a:spLocks noChangeArrowheads="1"/>
          </p:cNvSpPr>
          <p:nvPr/>
        </p:nvSpPr>
        <p:spPr bwMode="auto">
          <a:xfrm>
            <a:off x="56388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a:solidFill>
                  <a:schemeClr val="tx1"/>
                </a:solidFill>
                <a:latin typeface="Times New Roman" pitchFamily="18" charset="0"/>
              </a:rPr>
              <a:t>OR </a:t>
            </a:r>
            <a:r>
              <a:rPr lang="en-US" altLang="en-US" sz="1800" baseline="-2500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33075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endParaRPr lang="en-US" altLang="en-US" baseline="-25000" dirty="0">
              <a:solidFill>
                <a:schemeClr val="tx1"/>
              </a:solidFill>
            </a:endParaRPr>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0761"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a:solidFill>
                  <a:schemeClr val="tx2"/>
                </a:solidFill>
              </a:rPr>
              <a:t>What if we adjusted for I?</a:t>
            </a:r>
          </a:p>
        </p:txBody>
      </p:sp>
      <p:sp>
        <p:nvSpPr>
          <p:cNvPr id="330762" name="Rectangle 13"/>
          <p:cNvSpPr>
            <a:spLocks noChangeArrowheads="1"/>
          </p:cNvSpPr>
          <p:nvPr/>
        </p:nvSpPr>
        <p:spPr bwMode="auto">
          <a:xfrm>
            <a:off x="152400" y="4495800"/>
            <a:ext cx="6629400" cy="32004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RQ:  We are interested in estimating causal effect of E on D, as mediated by I.</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What if we adjusted for I?</a:t>
            </a:r>
          </a:p>
          <a:p>
            <a:pPr lvl="1" defTabSz="803275" eaLnBrk="0" hangingPunct="0">
              <a:spcBef>
                <a:spcPct val="20000"/>
              </a:spcBef>
              <a:spcAft>
                <a:spcPct val="50000"/>
              </a:spcAft>
              <a:buClr>
                <a:schemeClr val="accent2"/>
              </a:buClr>
              <a:buSzPct val="75000"/>
            </a:pPr>
            <a:r>
              <a:rPr lang="en-US" altLang="en-US" sz="2400" b="0" dirty="0" smtClean="0">
                <a:solidFill>
                  <a:schemeClr val="tx1"/>
                </a:solidFill>
              </a:rPr>
              <a:t>- Adjustment </a:t>
            </a:r>
            <a:r>
              <a:rPr lang="en-US" altLang="en-US" sz="2400" b="0" dirty="0">
                <a:solidFill>
                  <a:schemeClr val="tx1"/>
                </a:solidFill>
              </a:rPr>
              <a:t>for intermediaries on the causal path of interest will abolish the causal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Basis for well known advice to not adjust for anything on the causal pathway</a:t>
            </a:r>
            <a:endParaRPr lang="en-US" altLang="en-US" sz="2400" b="0" baseline="-25000" dirty="0">
              <a:solidFill>
                <a:schemeClr val="tx1"/>
              </a:solidFill>
            </a:endParaRPr>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baseline="-25000" dirty="0">
              <a:solidFill>
                <a:schemeClr val="tx1"/>
              </a:solidFill>
            </a:endParaRPr>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609600" y="76200"/>
            <a:ext cx="5830888" cy="533400"/>
          </a:xfrm>
        </p:spPr>
        <p:txBody>
          <a:bodyPr/>
          <a:lstStyle/>
          <a:p>
            <a:r>
              <a:rPr lang="en-US" altLang="en-US" smtClean="0">
                <a:solidFill>
                  <a:srgbClr val="FF0000"/>
                </a:solidFill>
              </a:rPr>
              <a:t>See Extra Slides</a:t>
            </a:r>
          </a:p>
        </p:txBody>
      </p:sp>
      <p:sp>
        <p:nvSpPr>
          <p:cNvPr id="332802" name="Rectangle 3"/>
          <p:cNvSpPr>
            <a:spLocks noGrp="1" noChangeArrowheads="1"/>
          </p:cNvSpPr>
          <p:nvPr>
            <p:ph type="body" idx="1"/>
          </p:nvPr>
        </p:nvSpPr>
        <p:spPr>
          <a:xfrm>
            <a:off x="0" y="1143000"/>
            <a:ext cx="6858000" cy="6781800"/>
          </a:xfrm>
        </p:spPr>
        <p:txBody>
          <a:bodyPr/>
          <a:lstStyle/>
          <a:p>
            <a:r>
              <a:rPr lang="en-US" altLang="en-US" sz="2400" dirty="0" smtClean="0"/>
              <a:t>Example of how research question influences which causal paths to block</a:t>
            </a:r>
          </a:p>
          <a:p>
            <a:pPr lvl="1"/>
            <a:r>
              <a:rPr lang="en-US" altLang="en-US" sz="2400" dirty="0" smtClean="0"/>
              <a:t>CCR5 and AIDS</a:t>
            </a:r>
          </a:p>
          <a:p>
            <a:endParaRPr lang="en-US" altLang="en-US" sz="2400" dirty="0" smtClean="0"/>
          </a:p>
          <a:p>
            <a:r>
              <a:rPr lang="en-US" altLang="en-US" sz="2400" dirty="0" smtClean="0"/>
              <a:t>Example of how DAGs highlight problems that can occur when estimating DIRECT effects</a:t>
            </a:r>
          </a:p>
          <a:p>
            <a:pPr lvl="1"/>
            <a:r>
              <a:rPr lang="en-US" altLang="en-US" sz="2400" dirty="0" smtClean="0"/>
              <a:t>Aspirin and heart disease</a:t>
            </a:r>
          </a:p>
          <a:p>
            <a:pPr lvl="1"/>
            <a:endParaRPr lang="en-US" altLang="en-US" sz="2400" dirty="0"/>
          </a:p>
          <a:p>
            <a:r>
              <a:rPr lang="en-US" altLang="en-US" sz="2400" dirty="0" smtClean="0"/>
              <a:t>Summary of reasons why we adjust for </a:t>
            </a:r>
            <a:r>
              <a:rPr lang="en-US" altLang="en-US" sz="2400" dirty="0" smtClean="0"/>
              <a:t>variables, </a:t>
            </a:r>
            <a:r>
              <a:rPr lang="en-US" altLang="en-US" sz="2400" dirty="0" smtClean="0">
                <a:solidFill>
                  <a:srgbClr val="FF0000"/>
                </a:solidFill>
              </a:rPr>
              <a:t>including those that are strong determinants</a:t>
            </a:r>
            <a:endParaRPr lang="en-US" altLang="en-US" sz="2400" dirty="0" smtClean="0">
              <a:solidFill>
                <a:srgbClr val="FF0000"/>
              </a:solidFill>
            </a:endParaRPr>
          </a:p>
          <a:p>
            <a:endParaRPr lang="en-US" altLang="en-US" sz="18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188913" y="457200"/>
            <a:ext cx="6440487" cy="1066800"/>
          </a:xfrm>
        </p:spPr>
        <p:txBody>
          <a:bodyPr/>
          <a:lstStyle/>
          <a:p>
            <a:r>
              <a:rPr lang="en-US" altLang="en-US" dirty="0" smtClean="0"/>
              <a:t>Practical Implications for Research:  </a:t>
            </a:r>
            <a:br>
              <a:rPr lang="en-US" altLang="en-US" dirty="0" smtClean="0"/>
            </a:br>
            <a:r>
              <a:rPr lang="en-US" altLang="en-US" dirty="0" smtClean="0"/>
              <a:t>When Designing a Study, </a:t>
            </a:r>
            <a:br>
              <a:rPr lang="en-US" altLang="en-US" dirty="0" smtClean="0"/>
            </a:br>
            <a:r>
              <a:rPr lang="en-US" altLang="en-US" dirty="0" smtClean="0"/>
              <a:t>What Should You Plan to Measure?</a:t>
            </a:r>
          </a:p>
        </p:txBody>
      </p:sp>
      <p:sp>
        <p:nvSpPr>
          <p:cNvPr id="342018" name="Rectangle 3"/>
          <p:cNvSpPr>
            <a:spLocks noGrp="1" noChangeArrowheads="1"/>
          </p:cNvSpPr>
          <p:nvPr>
            <p:ph type="body" idx="1"/>
          </p:nvPr>
        </p:nvSpPr>
        <p:spPr>
          <a:xfrm>
            <a:off x="76200" y="1905000"/>
            <a:ext cx="6629400" cy="6781800"/>
          </a:xfrm>
        </p:spPr>
        <p:txBody>
          <a:bodyPr/>
          <a:lstStyle/>
          <a:p>
            <a:pPr>
              <a:lnSpc>
                <a:spcPct val="90000"/>
              </a:lnSpc>
            </a:pPr>
            <a:r>
              <a:rPr lang="en-US" altLang="en-US" sz="3200" b="1" dirty="0" smtClean="0">
                <a:solidFill>
                  <a:srgbClr val="FF0000"/>
                </a:solidFill>
              </a:rPr>
              <a:t>Draw the DAG for the system</a:t>
            </a:r>
          </a:p>
          <a:p>
            <a:pPr lvl="1">
              <a:lnSpc>
                <a:spcPct val="90000"/>
              </a:lnSpc>
            </a:pPr>
            <a:r>
              <a:rPr lang="en-US" altLang="en-US" sz="2400" b="1" dirty="0"/>
              <a:t>d</a:t>
            </a:r>
            <a:r>
              <a:rPr lang="en-US" altLang="en-US" sz="2400" b="1" dirty="0" smtClean="0"/>
              <a:t>agitty.net useful software</a:t>
            </a:r>
          </a:p>
          <a:p>
            <a:pPr lvl="1">
              <a:lnSpc>
                <a:spcPct val="90000"/>
              </a:lnSpc>
            </a:pPr>
            <a:endParaRPr lang="en-US" altLang="en-US" sz="2400" b="1" dirty="0" smtClean="0"/>
          </a:p>
          <a:p>
            <a:pPr>
              <a:lnSpc>
                <a:spcPct val="90000"/>
              </a:lnSpc>
            </a:pPr>
            <a:r>
              <a:rPr lang="en-US" altLang="en-US" sz="2400" dirty="0" smtClean="0"/>
              <a:t>Measure:</a:t>
            </a:r>
          </a:p>
          <a:p>
            <a:pPr lvl="1">
              <a:lnSpc>
                <a:spcPct val="90000"/>
              </a:lnSpc>
            </a:pPr>
            <a:r>
              <a:rPr lang="en-US" altLang="en-US" sz="2200" dirty="0" smtClean="0"/>
              <a:t>a sufficient number of factors that will enable to block all non-causal paths generated by confounding and selection bias  </a:t>
            </a:r>
          </a:p>
          <a:p>
            <a:pPr>
              <a:lnSpc>
                <a:spcPct val="90000"/>
              </a:lnSpc>
              <a:buFont typeface="Symbol" pitchFamily="18" charset="2"/>
              <a:buNone/>
            </a:pPr>
            <a:r>
              <a:rPr lang="en-US" altLang="en-US" sz="800" dirty="0" smtClean="0"/>
              <a:t>    </a:t>
            </a:r>
            <a:r>
              <a:rPr lang="en-US" altLang="en-US" sz="800" i="1" dirty="0" smtClean="0"/>
              <a:t> </a:t>
            </a:r>
          </a:p>
          <a:p>
            <a:pPr lvl="1">
              <a:lnSpc>
                <a:spcPct val="90000"/>
              </a:lnSpc>
            </a:pPr>
            <a:r>
              <a:rPr lang="en-US" altLang="en-US" sz="2200" dirty="0" smtClean="0"/>
              <a:t>a sufficient number of factors that will enable to block all nuisance causal paths</a:t>
            </a:r>
          </a:p>
          <a:p>
            <a:pPr>
              <a:lnSpc>
                <a:spcPct val="90000"/>
              </a:lnSpc>
              <a:buFont typeface="Symbol" pitchFamily="18" charset="2"/>
              <a:buNone/>
            </a:pPr>
            <a:endParaRPr lang="en-US" altLang="en-US" sz="1200" dirty="0" smtClean="0"/>
          </a:p>
          <a:p>
            <a:pPr lvl="1">
              <a:lnSpc>
                <a:spcPct val="90000"/>
              </a:lnSpc>
            </a:pPr>
            <a:r>
              <a:rPr lang="en-US" altLang="en-US" sz="2200" dirty="0" smtClean="0"/>
              <a:t>all known strong determinants of the outcome</a:t>
            </a:r>
          </a:p>
          <a:p>
            <a:pPr>
              <a:lnSpc>
                <a:spcPct val="90000"/>
              </a:lnSpc>
            </a:pPr>
            <a:endParaRPr lang="en-US" altLang="en-US" dirty="0" smtClean="0"/>
          </a:p>
          <a:p>
            <a:pPr>
              <a:lnSpc>
                <a:spcPct val="90000"/>
              </a:lnSpc>
            </a:pPr>
            <a:r>
              <a:rPr lang="en-US" altLang="en-US" sz="2200" dirty="0" smtClean="0"/>
              <a:t>If you don’t measure it, you may regret it later</a:t>
            </a:r>
          </a:p>
          <a:p>
            <a:pPr lvl="1">
              <a:lnSpc>
                <a:spcPct val="90000"/>
              </a:lnSpc>
            </a:pPr>
            <a:endParaRPr lang="en-US" altLang="en-US" dirty="0" smtClean="0"/>
          </a:p>
          <a:p>
            <a:pPr>
              <a:lnSpc>
                <a:spcPct val="90000"/>
              </a:lnSpc>
            </a:pPr>
            <a:r>
              <a:rPr lang="en-US" altLang="en-US" dirty="0" smtClean="0"/>
              <a:t>Confounding can be dealt with in the analysis phase of  a study but NOT if the factor is not 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609600" y="76200"/>
            <a:ext cx="5830888" cy="533400"/>
          </a:xfrm>
        </p:spPr>
        <p:txBody>
          <a:bodyPr/>
          <a:lstStyle/>
          <a:p>
            <a:r>
              <a:rPr lang="en-US" altLang="en-US" smtClean="0"/>
              <a:t>Summary</a:t>
            </a:r>
          </a:p>
        </p:txBody>
      </p:sp>
      <p:sp>
        <p:nvSpPr>
          <p:cNvPr id="344066" name="Rectangle 3"/>
          <p:cNvSpPr>
            <a:spLocks noGrp="1" noChangeArrowheads="1"/>
          </p:cNvSpPr>
          <p:nvPr>
            <p:ph type="body" idx="1"/>
          </p:nvPr>
        </p:nvSpPr>
        <p:spPr>
          <a:xfrm>
            <a:off x="76200" y="533400"/>
            <a:ext cx="6629400" cy="6781800"/>
          </a:xfrm>
        </p:spPr>
        <p:txBody>
          <a:bodyPr/>
          <a:lstStyle/>
          <a:p>
            <a:r>
              <a:rPr lang="en-US" altLang="en-US" sz="2400" smtClean="0"/>
              <a:t>Confounding occurs because we cannot study the counterfactual ideal</a:t>
            </a:r>
          </a:p>
          <a:p>
            <a:r>
              <a:rPr lang="en-US" altLang="en-US" sz="2400" smtClean="0"/>
              <a:t>Confounding is the result of “common causes” of exposure and disease</a:t>
            </a:r>
          </a:p>
          <a:p>
            <a:r>
              <a:rPr lang="en-US" altLang="en-US" sz="2400" smtClean="0"/>
              <a:t>DAGs:</a:t>
            </a:r>
          </a:p>
          <a:p>
            <a:pPr lvl="1"/>
            <a:r>
              <a:rPr lang="en-US" altLang="en-US" smtClean="0"/>
              <a:t>best way to visualize/define confounding</a:t>
            </a:r>
          </a:p>
          <a:p>
            <a:pPr lvl="1"/>
            <a:r>
              <a:rPr lang="en-US" altLang="en-US" smtClean="0"/>
              <a:t>also show selection bias</a:t>
            </a:r>
          </a:p>
          <a:p>
            <a:pPr lvl="1"/>
            <a:r>
              <a:rPr lang="en-US" altLang="en-US" smtClean="0"/>
              <a:t>guide us what to control for</a:t>
            </a:r>
          </a:p>
          <a:p>
            <a:pPr lvl="1"/>
            <a:r>
              <a:rPr lang="en-US" altLang="en-US" smtClean="0"/>
              <a:t>and what </a:t>
            </a:r>
            <a:r>
              <a:rPr lang="en-US" altLang="en-US" u="sng" smtClean="0"/>
              <a:t>not</a:t>
            </a:r>
            <a:r>
              <a:rPr lang="en-US" altLang="en-US" smtClean="0"/>
              <a:t> to control for </a:t>
            </a:r>
          </a:p>
          <a:p>
            <a:pPr lvl="2"/>
            <a:r>
              <a:rPr lang="en-US" altLang="en-US" sz="1800" smtClean="0"/>
              <a:t>colliders (if we can)</a:t>
            </a:r>
          </a:p>
          <a:p>
            <a:pPr lvl="2"/>
            <a:r>
              <a:rPr lang="en-US" altLang="en-US" sz="1800" smtClean="0"/>
              <a:t>intermediaries of causal paths of interest</a:t>
            </a:r>
          </a:p>
          <a:p>
            <a:pPr lvl="2"/>
            <a:r>
              <a:rPr lang="en-US" altLang="en-US" sz="1800" smtClean="0"/>
              <a:t>variables not on the DAG</a:t>
            </a:r>
            <a:r>
              <a:rPr lang="en-US" altLang="en-US" smtClean="0"/>
              <a:t>!</a:t>
            </a:r>
          </a:p>
          <a:p>
            <a:pPr lvl="1"/>
            <a:r>
              <a:rPr lang="en-US" altLang="en-US" smtClean="0"/>
              <a:t>guide how to handle multiple causal paths</a:t>
            </a:r>
          </a:p>
          <a:p>
            <a:pPr lvl="1"/>
            <a:r>
              <a:rPr lang="en-US" altLang="en-US" smtClean="0"/>
              <a:t>identify potential effect modifiers (next week)</a:t>
            </a:r>
          </a:p>
          <a:p>
            <a:pPr lvl="1"/>
            <a:r>
              <a:rPr lang="en-US" altLang="en-US" b="1" smtClean="0"/>
              <a:t>a concrete mechanism by which colleagues can communicate about a problem</a:t>
            </a:r>
            <a:endParaRPr lang="en-US" altLang="en-US" sz="2400" smtClean="0"/>
          </a:p>
          <a:p>
            <a:r>
              <a:rPr lang="en-US" altLang="en-US" sz="2400" smtClean="0"/>
              <a:t>Challenge of DAGs is whether we know system well enough to draw the right DAG</a:t>
            </a:r>
          </a:p>
          <a:p>
            <a:pPr lvl="1"/>
            <a:r>
              <a:rPr lang="en-US" altLang="en-US" sz="1800" smtClean="0"/>
              <a:t>Before starting work, spend a few weeks in the library</a:t>
            </a:r>
          </a:p>
          <a:p>
            <a:endParaRPr lang="en-US" altLang="en-US" sz="18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p:txBody>
          <a:bodyPr/>
          <a:lstStyle/>
          <a:p>
            <a:r>
              <a:rPr lang="en-US" altLang="en-US" smtClean="0"/>
              <a:t>Extra Slides Referred to in Lecture</a:t>
            </a:r>
          </a:p>
        </p:txBody>
      </p:sp>
      <p:sp>
        <p:nvSpPr>
          <p:cNvPr id="346114"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3" name="Text Box 9"/>
          <p:cNvSpPr txBox="1">
            <a:spLocks noChangeArrowheads="1"/>
          </p:cNvSpPr>
          <p:nvPr/>
        </p:nvSpPr>
        <p:spPr bwMode="auto">
          <a:xfrm flipH="1">
            <a:off x="762000" y="-228600"/>
            <a:ext cx="54864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Traditional Narrative Criteria</a:t>
            </a:r>
            <a:endParaRPr lang="en-US" altLang="en-US" sz="2000" b="0" u="sng" dirty="0">
              <a:solidFill>
                <a:schemeClr val="tx1"/>
              </a:solidFill>
            </a:endParaRPr>
          </a:p>
          <a:p>
            <a:pPr marL="457200" indent="-457200" eaLnBrk="0" hangingPunct="0">
              <a:lnSpc>
                <a:spcPct val="90000"/>
              </a:lnSpc>
              <a:spcBef>
                <a:spcPct val="50000"/>
              </a:spcBef>
              <a:buFont typeface="+mj-lt"/>
              <a:buAutoNum type="arabicPeriod"/>
              <a:defRPr/>
            </a:pPr>
            <a:r>
              <a:rPr lang="en-US" altLang="en-US" sz="2000" b="0" dirty="0" smtClean="0"/>
              <a:t>Be associated with the exposure under study in the source population</a:t>
            </a:r>
          </a:p>
          <a:p>
            <a:pPr marL="457200" indent="-457200" eaLnBrk="0" hangingPunct="0">
              <a:lnSpc>
                <a:spcPct val="90000"/>
              </a:lnSpc>
              <a:spcBef>
                <a:spcPct val="50000"/>
              </a:spcBef>
              <a:buFont typeface="+mj-lt"/>
              <a:buAutoNum type="arabicPeriod"/>
              <a:defRPr/>
            </a:pPr>
            <a:r>
              <a:rPr lang="en-US" altLang="en-US" sz="2000" b="0" dirty="0" smtClean="0"/>
              <a:t>Be a risk factor for the outcome</a:t>
            </a:r>
          </a:p>
          <a:p>
            <a:pPr marL="457200" indent="-457200" eaLnBrk="0" hangingPunct="0">
              <a:lnSpc>
                <a:spcPct val="90000"/>
              </a:lnSpc>
              <a:spcBef>
                <a:spcPct val="50000"/>
              </a:spcBef>
              <a:buFont typeface="+mj-lt"/>
              <a:buAutoNum type="arabicPeriod"/>
              <a:defRPr/>
            </a:pPr>
            <a:r>
              <a:rPr lang="en-US" altLang="en-US" sz="2000" b="0" dirty="0" smtClean="0"/>
              <a:t>Not be affected by (caused by) the exposure or the  outcome   </a:t>
            </a:r>
          </a:p>
        </p:txBody>
      </p:sp>
      <p:grpSp>
        <p:nvGrpSpPr>
          <p:cNvPr id="347140" name="Group 1"/>
          <p:cNvGrpSpPr>
            <a:grpSpLocks/>
          </p:cNvGrpSpPr>
          <p:nvPr/>
        </p:nvGrpSpPr>
        <p:grpSpPr bwMode="auto">
          <a:xfrm>
            <a:off x="152400" y="316865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42708" name="Rectangle 10"/>
          <p:cNvSpPr>
            <a:spLocks noChangeArrowheads="1"/>
          </p:cNvSpPr>
          <p:nvPr/>
        </p:nvSpPr>
        <p:spPr bwMode="auto">
          <a:xfrm>
            <a:off x="152400" y="5257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Revised Narrative Criteria</a:t>
            </a:r>
            <a:endParaRPr lang="en-US" altLang="en-US" sz="2000" b="0" u="sng" dirty="0">
              <a:solidFill>
                <a:schemeClr val="tx1"/>
              </a:solidFill>
            </a:endParaRPr>
          </a:p>
          <a:p>
            <a:pPr marL="0" indent="0" eaLnBrk="0" hangingPunct="0">
              <a:spcBef>
                <a:spcPct val="20000"/>
              </a:spcBef>
              <a:spcAft>
                <a:spcPct val="50000"/>
              </a:spcAft>
              <a:buClr>
                <a:schemeClr val="accent2"/>
              </a:buClr>
              <a:buSzPct val="75000"/>
              <a:defRPr/>
            </a:pPr>
            <a:r>
              <a:rPr lang="en-US" altLang="en-US" sz="2000" b="0" dirty="0" smtClean="0">
                <a:solidFill>
                  <a:schemeClr val="tx1"/>
                </a:solidFill>
              </a:rPr>
              <a:t>2.  Must cause the outcome </a:t>
            </a:r>
            <a:endParaRPr lang="en-US" altLang="en-US" sz="2000" b="0" dirty="0">
              <a:solidFill>
                <a:schemeClr val="tx1"/>
              </a:solidFill>
            </a:endParaRPr>
          </a:p>
        </p:txBody>
      </p:sp>
      <p:sp>
        <p:nvSpPr>
          <p:cNvPr id="347143" name="TextBox 2"/>
          <p:cNvSpPr txBox="1">
            <a:spLocks noChangeArrowheads="1"/>
          </p:cNvSpPr>
          <p:nvPr/>
        </p:nvSpPr>
        <p:spPr bwMode="auto">
          <a:xfrm>
            <a:off x="5029200" y="3243263"/>
            <a:ext cx="1790700" cy="1938337"/>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it is not a confounder</a:t>
            </a:r>
          </a:p>
        </p:txBody>
      </p:sp>
      <p:grpSp>
        <p:nvGrpSpPr>
          <p:cNvPr id="347144" name="Group 18"/>
          <p:cNvGrpSpPr>
            <a:grpSpLocks/>
          </p:cNvGrpSpPr>
          <p:nvPr/>
        </p:nvGrpSpPr>
        <p:grpSpPr bwMode="auto">
          <a:xfrm>
            <a:off x="152400" y="5911850"/>
            <a:ext cx="5334000" cy="1968500"/>
            <a:chOff x="609600" y="3505200"/>
            <a:chExt cx="5334000" cy="1968530"/>
          </a:xfrm>
        </p:grpSpPr>
        <p:sp>
          <p:nvSpPr>
            <p:cNvPr id="20"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21"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2"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23"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4"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5"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6"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7"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1" name="Line 4"/>
          <p:cNvSpPr>
            <a:spLocks noChangeShapeType="1"/>
          </p:cNvSpPr>
          <p:nvPr/>
        </p:nvSpPr>
        <p:spPr bwMode="auto">
          <a:xfrm>
            <a:off x="2663825" y="6837363"/>
            <a:ext cx="1793875" cy="33813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47147" name="TextBox 31"/>
          <p:cNvSpPr txBox="1">
            <a:spLocks noChangeArrowheads="1"/>
          </p:cNvSpPr>
          <p:nvPr/>
        </p:nvSpPr>
        <p:spPr bwMode="auto">
          <a:xfrm>
            <a:off x="4953000" y="5867400"/>
            <a:ext cx="1790700" cy="2862263"/>
          </a:xfrm>
          <a:prstGeom prst="rect">
            <a:avLst/>
          </a:prstGeom>
          <a:noFill/>
          <a:ln w="9525">
            <a:noFill/>
            <a:miter lim="800000"/>
            <a:headEnd/>
            <a:tailEnd/>
          </a:ln>
        </p:spPr>
        <p:txBody>
          <a:bodyPr>
            <a:spAutoFit/>
          </a:bodyPr>
          <a:lstStyle/>
          <a:p>
            <a:pPr algn="ctr" eaLnBrk="0" hangingPunct="0">
              <a:spcBef>
                <a:spcPct val="50000"/>
              </a:spcBef>
            </a:pPr>
            <a:r>
              <a:rPr lang="en-US" sz="2000">
                <a:solidFill>
                  <a:srgbClr val="FF0000"/>
                </a:solidFill>
              </a:rPr>
              <a:t>X meets the narrative criteria but DAG shows how conditioning on it would result in collider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1122"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a:solidFill>
                <a:schemeClr val="tx1"/>
              </a:solidFill>
            </a:endParaRPr>
          </a:p>
        </p:txBody>
      </p:sp>
      <p:sp>
        <p:nvSpPr>
          <p:cNvPr id="254982"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A genetic factor is a “common cause” of multivitamins use &amp; birth defects</a:t>
            </a:r>
            <a:endParaRPr lang="en-US" altLang="en-US" sz="2400" b="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a:t>Controlling for history of birth defects blocks the non-causal (backdoor) path and unconfounds relationship</a:t>
            </a:r>
          </a:p>
        </p:txBody>
      </p:sp>
      <p:sp>
        <p:nvSpPr>
          <p:cNvPr id="1137675" name="Text Box 11"/>
          <p:cNvSpPr txBox="1">
            <a:spLocks noChangeArrowheads="1"/>
          </p:cNvSpPr>
          <p:nvPr/>
        </p:nvSpPr>
        <p:spPr bwMode="auto">
          <a:xfrm>
            <a:off x="488950" y="2933700"/>
            <a:ext cx="2366963" cy="8921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a:p>
          <a:p>
            <a:pPr algn="ctr" eaLnBrk="0" hangingPunct="0">
              <a:spcBef>
                <a:spcPct val="50000"/>
              </a:spcBef>
            </a:pPr>
            <a:endParaRPr lang="en-US" altLang="en-US" sz="1600"/>
          </a:p>
        </p:txBody>
      </p:sp>
      <p:grpSp>
        <p:nvGrpSpPr>
          <p:cNvPr id="261126" name="Group 2"/>
          <p:cNvGrpSpPr>
            <a:grpSpLocks/>
          </p:cNvGrpSpPr>
          <p:nvPr/>
        </p:nvGrpSpPr>
        <p:grpSpPr bwMode="auto">
          <a:xfrm>
            <a:off x="-76200" y="1600200"/>
            <a:ext cx="6861175" cy="3613150"/>
            <a:chOff x="-76200" y="1600200"/>
            <a:chExt cx="6861176" cy="3613150"/>
          </a:xfrm>
        </p:grpSpPr>
        <p:sp>
          <p:nvSpPr>
            <p:cNvPr id="1260548"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Multivitamin Use</a:t>
              </a:r>
              <a:endParaRPr lang="en-US" altLang="en-US" sz="1600" b="0" dirty="0"/>
            </a:p>
          </p:txBody>
        </p:sp>
        <p:sp>
          <p:nvSpPr>
            <p:cNvPr id="1260552" name="Text Box 8"/>
            <p:cNvSpPr txBox="1">
              <a:spLocks noChangeArrowheads="1"/>
            </p:cNvSpPr>
            <p:nvPr/>
          </p:nvSpPr>
          <p:spPr bwMode="auto">
            <a:xfrm flipH="1">
              <a:off x="5186364" y="4130675"/>
              <a:ext cx="1598612"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Birth Defects</a:t>
              </a:r>
              <a:endParaRPr lang="en-US" altLang="en-US" sz="1600" b="0" dirty="0"/>
            </a:p>
          </p:txBody>
        </p:sp>
        <p:sp>
          <p:nvSpPr>
            <p:cNvPr id="261131"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a:p>
          </p:txBody>
        </p:sp>
        <p:sp>
          <p:nvSpPr>
            <p:cNvPr id="1260565"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accent2"/>
                  </a:solidFill>
                </a:rPr>
                <a:t>Genetic Factor (not measured)</a:t>
              </a:r>
              <a:endParaRPr lang="en-US" altLang="en-US" sz="1600" b="0" dirty="0"/>
            </a:p>
          </p:txBody>
        </p:sp>
        <p:sp>
          <p:nvSpPr>
            <p:cNvPr id="2"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609600" y="-76200"/>
            <a:ext cx="5830888" cy="1066800"/>
          </a:xfrm>
        </p:spPr>
        <p:txBody>
          <a:bodyPr/>
          <a:lstStyle/>
          <a:p>
            <a:r>
              <a:rPr lang="en-US" altLang="en-US" smtClean="0"/>
              <a:t>DAGs point out special issue when estimating direct effects</a:t>
            </a:r>
          </a:p>
        </p:txBody>
      </p:sp>
      <p:sp>
        <p:nvSpPr>
          <p:cNvPr id="349186" name="Rectangle 3"/>
          <p:cNvSpPr>
            <a:spLocks noGrp="1" noChangeArrowheads="1"/>
          </p:cNvSpPr>
          <p:nvPr>
            <p:ph type="body" idx="1"/>
          </p:nvPr>
        </p:nvSpPr>
        <p:spPr>
          <a:xfrm>
            <a:off x="-76200" y="914400"/>
            <a:ext cx="6705600" cy="6781800"/>
          </a:xfrm>
        </p:spPr>
        <p:txBody>
          <a:bodyPr/>
          <a:lstStyle/>
          <a:p>
            <a:r>
              <a:rPr lang="en-US" altLang="en-US" smtClean="0"/>
              <a:t>RQ: Does aspirin prevent CHD in a pathway other than through platelet aggregation</a:t>
            </a:r>
          </a:p>
          <a:p>
            <a:pPr lvl="1"/>
            <a:r>
              <a:rPr lang="en-US" altLang="en-US" smtClean="0"/>
              <a:t>Assumes no common cause of platelet agg. &amp; CHD</a:t>
            </a:r>
          </a:p>
          <a:p>
            <a:pPr lvl="1"/>
            <a:endParaRPr lang="en-US" altLang="en-US" smtClean="0"/>
          </a:p>
          <a:p>
            <a:pPr lvl="1"/>
            <a:endParaRPr lang="en-US" altLang="en-US" smtClean="0"/>
          </a:p>
          <a:p>
            <a:pPr lvl="1"/>
            <a:endParaRPr lang="en-US" altLang="en-US" smtClean="0"/>
          </a:p>
          <a:p>
            <a:pPr lvl="1"/>
            <a:endParaRPr lang="en-US" altLang="en-US" smtClean="0"/>
          </a:p>
          <a:p>
            <a:pPr lvl="1">
              <a:buFontTx/>
              <a:buNone/>
            </a:pPr>
            <a:endParaRPr lang="en-US" altLang="en-US" b="1" smtClean="0"/>
          </a:p>
          <a:p>
            <a:pPr lvl="1">
              <a:buFontTx/>
              <a:buNone/>
            </a:pPr>
            <a:endParaRPr lang="en-US" altLang="en-US" sz="600" smtClean="0"/>
          </a:p>
          <a:p>
            <a:pPr lvl="1">
              <a:buFontTx/>
              <a:buNone/>
            </a:pPr>
            <a:r>
              <a:rPr lang="en-US" altLang="en-US" smtClean="0"/>
              <a:t>But if</a:t>
            </a:r>
          </a:p>
          <a:p>
            <a:pPr lvl="1"/>
            <a:r>
              <a:rPr lang="en-US" altLang="en-US" smtClean="0"/>
              <a:t>Assume common cause (e.g., genetic component)</a:t>
            </a:r>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pPr lvl="1"/>
            <a:endParaRPr lang="en-US" altLang="en-US" smtClean="0"/>
          </a:p>
          <a:p>
            <a:endParaRPr lang="en-US" altLang="en-US" sz="800" smtClean="0"/>
          </a:p>
          <a:p>
            <a:pPr lvl="1"/>
            <a:endParaRPr lang="en-US" altLang="en-US" smtClean="0"/>
          </a:p>
          <a:p>
            <a:pPr lvl="1"/>
            <a:r>
              <a:rPr lang="en-US" altLang="en-US" smtClean="0"/>
              <a:t>Need other statistical methods, besides conditioning, to resolve (e.g., inverse weighting)</a:t>
            </a:r>
          </a:p>
        </p:txBody>
      </p:sp>
      <p:sp>
        <p:nvSpPr>
          <p:cNvPr id="1239044" name="Text Box 4"/>
          <p:cNvSpPr txBox="1">
            <a:spLocks noChangeArrowheads="1"/>
          </p:cNvSpPr>
          <p:nvPr/>
        </p:nvSpPr>
        <p:spPr bwMode="auto">
          <a:xfrm>
            <a:off x="990600" y="3200400"/>
            <a:ext cx="1295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45" name="Text Box 5"/>
          <p:cNvSpPr txBox="1">
            <a:spLocks noChangeArrowheads="1"/>
          </p:cNvSpPr>
          <p:nvPr/>
        </p:nvSpPr>
        <p:spPr bwMode="auto">
          <a:xfrm>
            <a:off x="4876800" y="3048000"/>
            <a:ext cx="1905000" cy="10064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Coronary Heart Disease (CHD)</a:t>
            </a:r>
          </a:p>
        </p:txBody>
      </p:sp>
      <p:sp>
        <p:nvSpPr>
          <p:cNvPr id="1239046" name="Text Box 6"/>
          <p:cNvSpPr txBox="1">
            <a:spLocks noChangeArrowheads="1"/>
          </p:cNvSpPr>
          <p:nvPr/>
        </p:nvSpPr>
        <p:spPr bwMode="auto">
          <a:xfrm>
            <a:off x="2590800" y="2133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48" name="Text Box 8"/>
          <p:cNvSpPr txBox="1">
            <a:spLocks noChangeArrowheads="1"/>
          </p:cNvSpPr>
          <p:nvPr/>
        </p:nvSpPr>
        <p:spPr bwMode="auto">
          <a:xfrm>
            <a:off x="3124200" y="350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1" name="Text Box 11"/>
          <p:cNvSpPr txBox="1">
            <a:spLocks noChangeArrowheads="1"/>
          </p:cNvSpPr>
          <p:nvPr/>
        </p:nvSpPr>
        <p:spPr bwMode="auto">
          <a:xfrm>
            <a:off x="381000" y="69342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52" name="Text Box 12"/>
          <p:cNvSpPr txBox="1">
            <a:spLocks noChangeArrowheads="1"/>
          </p:cNvSpPr>
          <p:nvPr/>
        </p:nvSpPr>
        <p:spPr bwMode="auto">
          <a:xfrm>
            <a:off x="4572000" y="6705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Coronary Heart Disease</a:t>
            </a:r>
          </a:p>
        </p:txBody>
      </p:sp>
      <p:sp>
        <p:nvSpPr>
          <p:cNvPr id="1239053" name="Text Box 13"/>
          <p:cNvSpPr txBox="1">
            <a:spLocks noChangeArrowheads="1"/>
          </p:cNvSpPr>
          <p:nvPr/>
        </p:nvSpPr>
        <p:spPr bwMode="auto">
          <a:xfrm>
            <a:off x="2286000" y="54864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5" name="Text Box 15"/>
          <p:cNvSpPr txBox="1">
            <a:spLocks noChangeArrowheads="1"/>
          </p:cNvSpPr>
          <p:nvPr/>
        </p:nvSpPr>
        <p:spPr bwMode="auto">
          <a:xfrm>
            <a:off x="2971800" y="731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56" name="Line 16"/>
          <p:cNvSpPr>
            <a:spLocks noChangeShapeType="1"/>
          </p:cNvSpPr>
          <p:nvPr/>
        </p:nvSpPr>
        <p:spPr bwMode="auto">
          <a:xfrm flipV="1">
            <a:off x="1225550" y="6188075"/>
            <a:ext cx="113665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9" name="Text Box 19"/>
          <p:cNvSpPr txBox="1">
            <a:spLocks noChangeArrowheads="1"/>
          </p:cNvSpPr>
          <p:nvPr/>
        </p:nvSpPr>
        <p:spPr bwMode="auto">
          <a:xfrm>
            <a:off x="4648200" y="5105400"/>
            <a:ext cx="1828800" cy="10064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2" name="Text Box 22"/>
          <p:cNvSpPr txBox="1">
            <a:spLocks noChangeArrowheads="1"/>
          </p:cNvSpPr>
          <p:nvPr/>
        </p:nvSpPr>
        <p:spPr bwMode="auto">
          <a:xfrm>
            <a:off x="152400" y="4876800"/>
            <a:ext cx="2743200" cy="13112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Would be incorrect to stratify OR not to stratify for platelet aggregation</a:t>
            </a:r>
          </a:p>
        </p:txBody>
      </p:sp>
      <p:sp>
        <p:nvSpPr>
          <p:cNvPr id="1239063" name="Text Box 23"/>
          <p:cNvSpPr txBox="1">
            <a:spLocks noChangeArrowheads="1"/>
          </p:cNvSpPr>
          <p:nvPr/>
        </p:nvSpPr>
        <p:spPr bwMode="auto">
          <a:xfrm>
            <a:off x="2667000" y="2057400"/>
            <a:ext cx="1676400" cy="86995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200" dirty="0"/>
          </a:p>
          <a:p>
            <a:pPr algn="ctr" eaLnBrk="0" hangingPunct="0">
              <a:spcBef>
                <a:spcPct val="50000"/>
              </a:spcBef>
              <a:defRPr/>
            </a:pPr>
            <a:endParaRPr lang="en-US" altLang="en-US" sz="1200" dirty="0"/>
          </a:p>
        </p:txBody>
      </p:sp>
      <p:sp>
        <p:nvSpPr>
          <p:cNvPr id="1239064" name="Text Box 24"/>
          <p:cNvSpPr txBox="1">
            <a:spLocks noChangeArrowheads="1"/>
          </p:cNvSpPr>
          <p:nvPr/>
        </p:nvSpPr>
        <p:spPr bwMode="auto">
          <a:xfrm>
            <a:off x="3200400" y="87630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Cole and Hernan </a:t>
            </a:r>
            <a:r>
              <a:rPr lang="en-US" sz="1400" i="1" dirty="0">
                <a:latin typeface="Arial" pitchFamily="34" charset="0"/>
              </a:rPr>
              <a:t>IJE</a:t>
            </a:r>
            <a:r>
              <a:rPr lang="en-US" sz="1400" dirty="0">
                <a:latin typeface="Arial" pitchFamily="34" charset="0"/>
              </a:rPr>
              <a:t> 2002</a:t>
            </a:r>
          </a:p>
        </p:txBody>
      </p:sp>
      <p:sp>
        <p:nvSpPr>
          <p:cNvPr id="2" name="Text Box 4"/>
          <p:cNvSpPr txBox="1">
            <a:spLocks noChangeArrowheads="1"/>
          </p:cNvSpPr>
          <p:nvPr/>
        </p:nvSpPr>
        <p:spPr bwMode="auto">
          <a:xfrm>
            <a:off x="152400" y="22098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Ok to stratify for platelet agg.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228600"/>
            <a:ext cx="6858000" cy="1066800"/>
          </a:xfrm>
        </p:spPr>
        <p:txBody>
          <a:bodyPr/>
          <a:lstStyle/>
          <a:p>
            <a:r>
              <a:rPr lang="en-US" altLang="en-US" dirty="0" smtClean="0">
                <a:solidFill>
                  <a:srgbClr val="000000"/>
                </a:solidFill>
              </a:rPr>
              <a:t>More Rules for Reading DAGs: Colliders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62781"/>
            <a:ext cx="6781800" cy="1699419"/>
          </a:xfrm>
        </p:spPr>
        <p:txBody>
          <a:bodyPr/>
          <a:lstStyle/>
          <a:p>
            <a:r>
              <a:rPr lang="en-US" altLang="en-US" dirty="0" smtClean="0"/>
              <a:t>A path between E and D is also </a:t>
            </a:r>
            <a:r>
              <a:rPr lang="en-US" altLang="en-US" u="sng" dirty="0" smtClean="0"/>
              <a:t>open</a:t>
            </a:r>
            <a:r>
              <a:rPr lang="en-US" altLang="en-US" dirty="0" smtClean="0"/>
              <a:t> (unblocked) if a descendent of a collider is adjusted for </a:t>
            </a:r>
          </a:p>
          <a:p>
            <a:pPr lvl="1"/>
            <a:r>
              <a:rPr lang="en-US" altLang="en-US" dirty="0" smtClean="0"/>
              <a:t>“Adjusted for” refers to stratification, matching, regression or other techniques.</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smtClean="0"/>
              <a:t>Visualize as: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p:txBody>
      </p:sp>
      <p:sp>
        <p:nvSpPr>
          <p:cNvPr id="1238020" name="Text Box 4"/>
          <p:cNvSpPr txBox="1">
            <a:spLocks noChangeArrowheads="1"/>
          </p:cNvSpPr>
          <p:nvPr/>
        </p:nvSpPr>
        <p:spPr bwMode="auto">
          <a:xfrm>
            <a:off x="1752600" y="45592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1238021" name="Text Box 5"/>
          <p:cNvSpPr txBox="1">
            <a:spLocks noChangeArrowheads="1"/>
          </p:cNvSpPr>
          <p:nvPr/>
        </p:nvSpPr>
        <p:spPr bwMode="auto">
          <a:xfrm>
            <a:off x="4038600" y="45751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1238022" name="Text Box 6"/>
          <p:cNvSpPr txBox="1">
            <a:spLocks noChangeArrowheads="1"/>
          </p:cNvSpPr>
          <p:nvPr/>
        </p:nvSpPr>
        <p:spPr bwMode="auto">
          <a:xfrm>
            <a:off x="2647950" y="3644831"/>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1238023" name="Line 7"/>
          <p:cNvSpPr>
            <a:spLocks noChangeShapeType="1"/>
          </p:cNvSpPr>
          <p:nvPr/>
        </p:nvSpPr>
        <p:spPr bwMode="auto">
          <a:xfrm flipV="1">
            <a:off x="2667000" y="48037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48799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V="1">
            <a:off x="2514600" y="3843267"/>
            <a:ext cx="685800" cy="793749"/>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2667000" y="24415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1238033" name="Line 17"/>
          <p:cNvSpPr>
            <a:spLocks noChangeShapeType="1"/>
          </p:cNvSpPr>
          <p:nvPr/>
        </p:nvSpPr>
        <p:spPr bwMode="auto">
          <a:xfrm flipH="1" flipV="1">
            <a:off x="3486150" y="2838381"/>
            <a:ext cx="18272" cy="76293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3086100" y="22860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19" name="Line 9"/>
          <p:cNvSpPr>
            <a:spLocks noChangeShapeType="1"/>
          </p:cNvSpPr>
          <p:nvPr/>
        </p:nvSpPr>
        <p:spPr bwMode="auto">
          <a:xfrm flipH="1" flipV="1">
            <a:off x="3791338" y="3845651"/>
            <a:ext cx="856861" cy="805655"/>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0" name="Text Box 4"/>
          <p:cNvSpPr txBox="1">
            <a:spLocks noChangeArrowheads="1"/>
          </p:cNvSpPr>
          <p:nvPr/>
        </p:nvSpPr>
        <p:spPr bwMode="auto">
          <a:xfrm>
            <a:off x="1828800" y="80644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21" name="Text Box 5"/>
          <p:cNvSpPr txBox="1">
            <a:spLocks noChangeArrowheads="1"/>
          </p:cNvSpPr>
          <p:nvPr/>
        </p:nvSpPr>
        <p:spPr bwMode="auto">
          <a:xfrm>
            <a:off x="4114800" y="80803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22" name="Text Box 6"/>
          <p:cNvSpPr txBox="1">
            <a:spLocks noChangeArrowheads="1"/>
          </p:cNvSpPr>
          <p:nvPr/>
        </p:nvSpPr>
        <p:spPr bwMode="auto">
          <a:xfrm>
            <a:off x="2286000" y="6951593"/>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23" name="Line 7"/>
          <p:cNvSpPr>
            <a:spLocks noChangeShapeType="1"/>
          </p:cNvSpPr>
          <p:nvPr/>
        </p:nvSpPr>
        <p:spPr bwMode="auto">
          <a:xfrm flipV="1">
            <a:off x="2743200" y="83089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 name="Text Box 8"/>
          <p:cNvSpPr txBox="1">
            <a:spLocks noChangeArrowheads="1"/>
          </p:cNvSpPr>
          <p:nvPr/>
        </p:nvSpPr>
        <p:spPr bwMode="auto">
          <a:xfrm>
            <a:off x="3276600" y="83851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5" name="Line 9"/>
          <p:cNvSpPr>
            <a:spLocks noChangeShapeType="1"/>
          </p:cNvSpPr>
          <p:nvPr/>
        </p:nvSpPr>
        <p:spPr bwMode="auto">
          <a:xfrm flipV="1">
            <a:off x="2590800" y="7350850"/>
            <a:ext cx="495300" cy="791363"/>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6" name="Text Box 11"/>
          <p:cNvSpPr txBox="1">
            <a:spLocks noChangeArrowheads="1"/>
          </p:cNvSpPr>
          <p:nvPr/>
        </p:nvSpPr>
        <p:spPr bwMode="auto">
          <a:xfrm>
            <a:off x="2743200" y="59467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27" name="Line 17"/>
          <p:cNvSpPr>
            <a:spLocks noChangeShapeType="1"/>
          </p:cNvSpPr>
          <p:nvPr/>
        </p:nvSpPr>
        <p:spPr bwMode="auto">
          <a:xfrm flipH="1" flipV="1">
            <a:off x="3733800" y="6343581"/>
            <a:ext cx="399272" cy="579906"/>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Text Box 19"/>
          <p:cNvSpPr txBox="1">
            <a:spLocks noChangeArrowheads="1"/>
          </p:cNvSpPr>
          <p:nvPr/>
        </p:nvSpPr>
        <p:spPr bwMode="auto">
          <a:xfrm>
            <a:off x="3162300" y="57912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a:p>
          <a:p>
            <a:pPr algn="ctr" eaLnBrk="0" hangingPunct="0">
              <a:spcBef>
                <a:spcPct val="50000"/>
              </a:spcBef>
            </a:pPr>
            <a:endParaRPr lang="en-US" altLang="en-US" sz="1600"/>
          </a:p>
        </p:txBody>
      </p:sp>
      <p:sp>
        <p:nvSpPr>
          <p:cNvPr id="29" name="Line 9"/>
          <p:cNvSpPr>
            <a:spLocks noChangeShapeType="1"/>
          </p:cNvSpPr>
          <p:nvPr/>
        </p:nvSpPr>
        <p:spPr bwMode="auto">
          <a:xfrm flipH="1" flipV="1">
            <a:off x="4372169" y="7315200"/>
            <a:ext cx="504631" cy="80803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 name="Text Box 6"/>
          <p:cNvSpPr txBox="1">
            <a:spLocks noChangeArrowheads="1"/>
          </p:cNvSpPr>
          <p:nvPr/>
        </p:nvSpPr>
        <p:spPr bwMode="auto">
          <a:xfrm>
            <a:off x="3455048" y="6994525"/>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31" name="Line 17"/>
          <p:cNvSpPr>
            <a:spLocks noChangeShapeType="1"/>
          </p:cNvSpPr>
          <p:nvPr/>
        </p:nvSpPr>
        <p:spPr bwMode="auto">
          <a:xfrm flipV="1">
            <a:off x="3200400" y="6294607"/>
            <a:ext cx="276614" cy="6288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33851151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1234"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7658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6582" name="Text Box 6"/>
          <p:cNvSpPr txBox="1">
            <a:spLocks noChangeArrowheads="1"/>
          </p:cNvSpPr>
          <p:nvPr/>
        </p:nvSpPr>
        <p:spPr bwMode="auto">
          <a:xfrm>
            <a:off x="228600" y="61722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4724400" y="60960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85"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76588" name="Text Box 12"/>
          <p:cNvSpPr txBox="1">
            <a:spLocks noChangeArrowheads="1"/>
          </p:cNvSpPr>
          <p:nvPr/>
        </p:nvSpPr>
        <p:spPr bwMode="auto">
          <a:xfrm>
            <a:off x="228600" y="914400"/>
            <a:ext cx="63246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endParaRPr lang="en-US" sz="2400" dirty="0">
              <a:latin typeface="Arial" pitchFamily="34" charset="0"/>
            </a:endParaRPr>
          </a:p>
        </p:txBody>
      </p:sp>
      <p:sp>
        <p:nvSpPr>
          <p:cNvPr id="1176590" name="Text Box 14"/>
          <p:cNvSpPr txBox="1">
            <a:spLocks noChangeArrowheads="1"/>
          </p:cNvSpPr>
          <p:nvPr/>
        </p:nvSpPr>
        <p:spPr bwMode="auto">
          <a:xfrm>
            <a:off x="2514600" y="6477000"/>
            <a:ext cx="1981200" cy="457200"/>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97" name="Text Box 21"/>
          <p:cNvSpPr txBox="1">
            <a:spLocks noChangeArrowheads="1"/>
          </p:cNvSpPr>
          <p:nvPr/>
        </p:nvSpPr>
        <p:spPr bwMode="auto">
          <a:xfrm>
            <a:off x="76200" y="4146550"/>
            <a:ext cx="6477000" cy="15525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76200" y="914400"/>
            <a:ext cx="6324600" cy="3049588"/>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HIV –found on CD4 cells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now described</a:t>
            </a:r>
          </a:p>
          <a:p>
            <a:pPr lvl="1"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 Are genetic defects in CCR5 associated with slower progression to AIDS?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predictor of time-to-AIDS</a:t>
            </a:r>
            <a:endParaRPr lang="en-US" sz="2400" dirty="0">
              <a:latin typeface="Arial" pitchFamily="34" charset="0"/>
            </a:endParaRPr>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6600" name="Text Box 24"/>
          <p:cNvSpPr txBox="1">
            <a:spLocks noChangeArrowheads="1"/>
          </p:cNvSpPr>
          <p:nvPr/>
        </p:nvSpPr>
        <p:spPr bwMode="auto">
          <a:xfrm>
            <a:off x="3200400" y="69342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smtClean="0"/>
              <a:t>Nightlights</a:t>
            </a:r>
          </a:p>
        </p:txBody>
      </p:sp>
      <p:sp>
        <p:nvSpPr>
          <p:cNvPr id="37890" name="Rectangle 3"/>
          <p:cNvSpPr>
            <a:spLocks noGrp="1" noChangeArrowheads="1"/>
          </p:cNvSpPr>
          <p:nvPr>
            <p:ph type="body" idx="1"/>
          </p:nvPr>
        </p:nvSpPr>
        <p:spPr/>
        <p:txBody>
          <a:bodyPr/>
          <a:lstStyle/>
          <a:p>
            <a:endParaRPr lang="en-US" altLang="en-US" smtClean="0"/>
          </a:p>
        </p:txBody>
      </p:sp>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81000" y="762000"/>
            <a:ext cx="6019800" cy="6605588"/>
          </a:xfrm>
          <a:prstGeom prst="rect">
            <a:avLst/>
          </a:prstGeom>
          <a:noFill/>
          <a:ln w="9525">
            <a:noFill/>
            <a:miter lim="800000"/>
            <a:headEnd/>
            <a:tailEnd/>
          </a:ln>
        </p:spPr>
      </p:pic>
      <p:sp>
        <p:nvSpPr>
          <p:cNvPr id="940037"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609600" y="0"/>
            <a:ext cx="5830888" cy="762000"/>
          </a:xfrm>
        </p:spPr>
        <p:txBody>
          <a:bodyPr/>
          <a:lstStyle/>
          <a:p>
            <a:r>
              <a:rPr lang="en-US" altLang="en-US" smtClean="0"/>
              <a:t>CCR5 and HIV Disease Progression</a:t>
            </a:r>
          </a:p>
        </p:txBody>
      </p:sp>
      <p:sp>
        <p:nvSpPr>
          <p:cNvPr id="353282" name="Rectangle 3"/>
          <p:cNvSpPr>
            <a:spLocks noGrp="1" noChangeArrowheads="1"/>
          </p:cNvSpPr>
          <p:nvPr>
            <p:ph type="body" idx="4294967295"/>
          </p:nvPr>
        </p:nvSpPr>
        <p:spPr/>
        <p:txBody>
          <a:bodyPr/>
          <a:lstStyle/>
          <a:p>
            <a:endParaRPr lang="en-US" altLang="en-US" smtClean="0"/>
          </a:p>
          <a:p>
            <a:endParaRPr lang="en-US" altLang="en-US" smtClean="0"/>
          </a:p>
          <a:p>
            <a:endParaRPr lang="en-US" altLang="en-US" smtClean="0"/>
          </a:p>
          <a:p>
            <a:endParaRPr lang="en-US" altLang="en-US" smtClean="0"/>
          </a:p>
          <a:p>
            <a:pPr algn="ctr">
              <a:buFont typeface="Symbol" pitchFamily="18" charset="2"/>
              <a:buNone/>
            </a:pPr>
            <a:endParaRPr lang="en-US" altLang="en-US"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96154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961542" name="Text Box 6"/>
          <p:cNvSpPr txBox="1">
            <a:spLocks noChangeArrowheads="1"/>
          </p:cNvSpPr>
          <p:nvPr/>
        </p:nvSpPr>
        <p:spPr bwMode="auto">
          <a:xfrm>
            <a:off x="228600" y="67056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961543" name="Text Box 7"/>
          <p:cNvSpPr txBox="1">
            <a:spLocks noChangeArrowheads="1"/>
          </p:cNvSpPr>
          <p:nvPr/>
        </p:nvSpPr>
        <p:spPr bwMode="auto">
          <a:xfrm>
            <a:off x="4419600" y="66294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48" name="Text Box 12"/>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961549" name="Text Box 13"/>
          <p:cNvSpPr txBox="1">
            <a:spLocks noChangeArrowheads="1"/>
          </p:cNvSpPr>
          <p:nvPr/>
        </p:nvSpPr>
        <p:spPr bwMode="auto">
          <a:xfrm>
            <a:off x="76200" y="4038600"/>
            <a:ext cx="6477000" cy="112712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200" b="0" dirty="0">
                <a:solidFill>
                  <a:schemeClr val="tx1"/>
                </a:solidFill>
                <a:latin typeface="Arial" pitchFamily="34" charset="0"/>
              </a:rPr>
              <a:t>How should CD4 count be handled in assessing the association between CCR5 defect status and progression in HIV disease to AIDS?</a:t>
            </a:r>
            <a:r>
              <a:rPr lang="en-US" sz="2400" b="0" dirty="0">
                <a:solidFill>
                  <a:schemeClr val="tx1"/>
                </a:solidFill>
                <a:latin typeface="Arial" pitchFamily="34" charset="0"/>
              </a:rPr>
              <a:t> </a:t>
            </a:r>
            <a:endParaRPr lang="en-US" sz="2400" dirty="0">
              <a:latin typeface="Arial" pitchFamily="34" charset="0"/>
            </a:endParaRPr>
          </a:p>
        </p:txBody>
      </p:sp>
      <p:sp>
        <p:nvSpPr>
          <p:cNvPr id="961550" name="Text Box 14"/>
          <p:cNvSpPr txBox="1">
            <a:spLocks noChangeArrowheads="1"/>
          </p:cNvSpPr>
          <p:nvPr/>
        </p:nvSpPr>
        <p:spPr bwMode="auto">
          <a:xfrm>
            <a:off x="2895600" y="7391400"/>
            <a:ext cx="9144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dirty="0">
              <a:latin typeface="Arial" pitchFamily="34" charset="0"/>
            </a:endParaRPr>
          </a:p>
        </p:txBody>
      </p:sp>
      <p:sp>
        <p:nvSpPr>
          <p:cNvPr id="961552" name="Text Box 16"/>
          <p:cNvSpPr txBox="1">
            <a:spLocks noChangeArrowheads="1"/>
          </p:cNvSpPr>
          <p:nvPr/>
        </p:nvSpPr>
        <p:spPr bwMode="auto">
          <a:xfrm>
            <a:off x="2362200" y="5334000"/>
            <a:ext cx="1524000" cy="82232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7" name="Text Box 21"/>
          <p:cNvSpPr txBox="1">
            <a:spLocks noChangeArrowheads="1"/>
          </p:cNvSpPr>
          <p:nvPr/>
        </p:nvSpPr>
        <p:spPr bwMode="auto">
          <a:xfrm>
            <a:off x="2514600" y="5257800"/>
            <a:ext cx="1295400" cy="9302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000"/>
          </a:p>
          <a:p>
            <a:pPr algn="ctr" eaLnBrk="0" hangingPunct="0">
              <a:spcBef>
                <a:spcPct val="50000"/>
              </a:spcBef>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0" y="76200"/>
            <a:ext cx="6858000" cy="457200"/>
          </a:xfrm>
        </p:spPr>
        <p:txBody>
          <a:bodyPr/>
          <a:lstStyle/>
          <a:p>
            <a:r>
              <a:rPr lang="en-US" altLang="en-US" smtClean="0"/>
              <a:t>Forces us to specify the research question</a:t>
            </a:r>
          </a:p>
        </p:txBody>
      </p:sp>
      <p:sp>
        <p:nvSpPr>
          <p:cNvPr id="326733"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6166" name="Text Box 6"/>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67" name="Text Box 7"/>
          <p:cNvSpPr txBox="1">
            <a:spLocks noChangeArrowheads="1"/>
          </p:cNvSpPr>
          <p:nvPr/>
        </p:nvSpPr>
        <p:spPr bwMode="auto">
          <a:xfrm>
            <a:off x="2362200" y="5867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69"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6172" name="Text Box 12"/>
          <p:cNvSpPr txBox="1">
            <a:spLocks noChangeArrowheads="1"/>
          </p:cNvSpPr>
          <p:nvPr/>
        </p:nvSpPr>
        <p:spPr bwMode="auto">
          <a:xfrm>
            <a:off x="2362200" y="2041525"/>
            <a:ext cx="2895600" cy="762000"/>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6" name="Text Box 16"/>
          <p:cNvSpPr txBox="1">
            <a:spLocks noChangeArrowheads="1"/>
          </p:cNvSpPr>
          <p:nvPr/>
        </p:nvSpPr>
        <p:spPr bwMode="auto">
          <a:xfrm>
            <a:off x="4800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8" name="Text Box 18"/>
          <p:cNvSpPr txBox="1">
            <a:spLocks noChangeArrowheads="1"/>
          </p:cNvSpPr>
          <p:nvPr/>
        </p:nvSpPr>
        <p:spPr bwMode="auto">
          <a:xfrm>
            <a:off x="152400" y="685800"/>
            <a:ext cx="36576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#1: Do CCR5 defects reduce  progression to AIDS, irrespective of mechanism?</a:t>
            </a:r>
            <a:endParaRPr lang="en-US" sz="1800" dirty="0">
              <a:latin typeface="Arial" pitchFamily="34" charset="0"/>
            </a:endParaRPr>
          </a:p>
        </p:txBody>
      </p:sp>
      <p:sp>
        <p:nvSpPr>
          <p:cNvPr id="1116179" name="Text Box 19"/>
          <p:cNvSpPr txBox="1">
            <a:spLocks noChangeArrowheads="1"/>
          </p:cNvSpPr>
          <p:nvPr/>
        </p:nvSpPr>
        <p:spPr bwMode="auto">
          <a:xfrm>
            <a:off x="304800" y="594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81" name="Text Box 21"/>
          <p:cNvSpPr txBox="1">
            <a:spLocks noChangeArrowheads="1"/>
          </p:cNvSpPr>
          <p:nvPr/>
        </p:nvSpPr>
        <p:spPr bwMode="auto">
          <a:xfrm>
            <a:off x="0" y="78486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Low CD4 count</a:t>
            </a:r>
          </a:p>
        </p:txBody>
      </p:sp>
      <p:sp>
        <p:nvSpPr>
          <p:cNvPr id="1116182" name="Text Box 22"/>
          <p:cNvSpPr txBox="1">
            <a:spLocks noChangeArrowheads="1"/>
          </p:cNvSpPr>
          <p:nvPr/>
        </p:nvSpPr>
        <p:spPr bwMode="auto">
          <a:xfrm>
            <a:off x="4343400" y="58674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7" name="Text Box 27"/>
          <p:cNvSpPr txBox="1">
            <a:spLocks noChangeArrowheads="1"/>
          </p:cNvSpPr>
          <p:nvPr/>
        </p:nvSpPr>
        <p:spPr bwMode="auto">
          <a:xfrm>
            <a:off x="3733800" y="609600"/>
            <a:ext cx="3048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Do not adjust for CD4 count !</a:t>
            </a:r>
          </a:p>
        </p:txBody>
      </p:sp>
      <p:sp>
        <p:nvSpPr>
          <p:cNvPr id="1116188" name="Line 28"/>
          <p:cNvSpPr>
            <a:spLocks noChangeShapeType="1"/>
          </p:cNvSpPr>
          <p:nvPr/>
        </p:nvSpPr>
        <p:spPr bwMode="auto">
          <a:xfrm flipV="1">
            <a:off x="1524000" y="5265738"/>
            <a:ext cx="1219200" cy="67786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aphicFrame>
        <p:nvGraphicFramePr>
          <p:cNvPr id="326729" name="Object 73"/>
          <p:cNvGraphicFramePr>
            <a:graphicFrameLocks noGrp="1"/>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6762"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0" name="Object 74"/>
          <p:cNvGraphicFramePr>
            <a:graphicFrameLocks/>
          </p:cNvGraphicFramePr>
          <p:nvPr/>
        </p:nvGraphicFramePr>
        <p:xfrm>
          <a:off x="838200" y="8189913"/>
          <a:ext cx="2438400" cy="1182687"/>
        </p:xfrm>
        <a:graphic>
          <a:graphicData uri="http://schemas.openxmlformats.org/presentationml/2006/ole">
            <mc:AlternateContent xmlns:mc="http://schemas.openxmlformats.org/markup-compatibility/2006">
              <mc:Choice xmlns:v="urn:schemas-microsoft-com:vml" Requires="v">
                <p:oleObj spid="_x0000_s326763"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3"/>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6764"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3" name="Text Box 43"/>
          <p:cNvSpPr txBox="1">
            <a:spLocks noChangeArrowheads="1"/>
          </p:cNvSpPr>
          <p:nvPr/>
        </p:nvSpPr>
        <p:spPr bwMode="auto">
          <a:xfrm>
            <a:off x="4191000" y="77724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High CD4 count</a:t>
            </a:r>
          </a:p>
        </p:txBody>
      </p:sp>
      <p:sp>
        <p:nvSpPr>
          <p:cNvPr id="1116204" name="Text Box 44"/>
          <p:cNvSpPr txBox="1">
            <a:spLocks noChangeArrowheads="1"/>
          </p:cNvSpPr>
          <p:nvPr/>
        </p:nvSpPr>
        <p:spPr bwMode="auto">
          <a:xfrm>
            <a:off x="2362200" y="4953000"/>
            <a:ext cx="2438400" cy="4572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16205" name="Text Box 45"/>
          <p:cNvSpPr txBox="1">
            <a:spLocks noChangeArrowheads="1"/>
          </p:cNvSpPr>
          <p:nvPr/>
        </p:nvSpPr>
        <p:spPr bwMode="auto">
          <a:xfrm>
            <a:off x="4343400" y="3976688"/>
            <a:ext cx="2362200" cy="5191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Do adjust ! </a:t>
            </a:r>
          </a:p>
        </p:txBody>
      </p:sp>
      <p:sp>
        <p:nvSpPr>
          <p:cNvPr id="1116206" name="Text Box 46"/>
          <p:cNvSpPr txBox="1">
            <a:spLocks noChangeArrowheads="1"/>
          </p:cNvSpPr>
          <p:nvPr/>
        </p:nvSpPr>
        <p:spPr bwMode="auto">
          <a:xfrm>
            <a:off x="76200" y="3962400"/>
            <a:ext cx="41148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#2: Do CCR5 defects reduce progression to AIDS, independent of their effect on CD4 count?</a:t>
            </a:r>
            <a:endParaRPr lang="en-US" sz="1800" dirty="0">
              <a:latin typeface="Arial" pitchFamily="34" charset="0"/>
            </a:endParaRPr>
          </a:p>
        </p:txBody>
      </p:sp>
      <p:sp>
        <p:nvSpPr>
          <p:cNvPr id="1116208" name="Text Box 48"/>
          <p:cNvSpPr txBox="1">
            <a:spLocks noChangeArrowheads="1"/>
          </p:cNvSpPr>
          <p:nvPr/>
        </p:nvSpPr>
        <p:spPr bwMode="auto">
          <a:xfrm>
            <a:off x="3429000" y="2743200"/>
            <a:ext cx="9144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6209" name="Text Box 49"/>
          <p:cNvSpPr txBox="1">
            <a:spLocks noChangeArrowheads="1"/>
          </p:cNvSpPr>
          <p:nvPr/>
        </p:nvSpPr>
        <p:spPr bwMode="auto">
          <a:xfrm>
            <a:off x="2971800" y="6553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326760" name="Text Box 31"/>
          <p:cNvSpPr txBox="1">
            <a:spLocks noChangeArrowheads="1"/>
          </p:cNvSpPr>
          <p:nvPr/>
        </p:nvSpPr>
        <p:spPr bwMode="auto">
          <a:xfrm>
            <a:off x="2362200" y="4876800"/>
            <a:ext cx="2438400" cy="585788"/>
          </a:xfrm>
          <a:prstGeom prst="rect">
            <a:avLst/>
          </a:prstGeom>
          <a:noFill/>
          <a:ln w="66675">
            <a:solidFill>
              <a:srgbClr val="FF0000"/>
            </a:solidFill>
            <a:miter lim="800000"/>
            <a:headEnd/>
            <a:tailEnd/>
          </a:ln>
        </p:spPr>
        <p:txBody>
          <a:bodyPr>
            <a:spAutoFit/>
          </a:bodyPr>
          <a:lstStyle/>
          <a:p>
            <a:pPr algn="ctr" eaLnBrk="0" hangingPunct="0">
              <a:spcBef>
                <a:spcPct val="50000"/>
              </a:spcBef>
            </a:pPr>
            <a:endParaRPr lang="en-US"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0" y="304800"/>
            <a:ext cx="6858000" cy="457200"/>
          </a:xfrm>
        </p:spPr>
        <p:txBody>
          <a:bodyPr/>
          <a:lstStyle/>
          <a:p>
            <a:r>
              <a:rPr lang="en-US" altLang="en-US" sz="2200" smtClean="0"/>
              <a:t>Taylor et al. </a:t>
            </a:r>
            <a:r>
              <a:rPr lang="en-US" altLang="en-US" sz="2200" i="1" smtClean="0"/>
              <a:t>JAIDS</a:t>
            </a:r>
            <a:r>
              <a:rPr lang="en-US" altLang="en-US" sz="2200" smtClean="0"/>
              <a:t> 2003</a:t>
            </a:r>
          </a:p>
        </p:txBody>
      </p:sp>
      <p:sp>
        <p:nvSpPr>
          <p:cNvPr id="358402" name="Rectangle 3"/>
          <p:cNvSpPr>
            <a:spLocks noGrp="1" noChangeArrowheads="1"/>
          </p:cNvSpPr>
          <p:nvPr>
            <p:ph type="body" sz="half" idx="4294967295"/>
          </p:nvPr>
        </p:nvSpPr>
        <p:spPr>
          <a:xfrm>
            <a:off x="609600" y="1676400"/>
            <a:ext cx="2838450" cy="6781800"/>
          </a:xfrm>
        </p:spPr>
        <p:txBody>
          <a:bodyPr/>
          <a:lstStyle/>
          <a:p>
            <a:endParaRPr lang="en-US" altLang="en-US" sz="1800" smtClean="0"/>
          </a:p>
          <a:p>
            <a:endParaRPr lang="en-US" altLang="en-US" sz="1800" smtClean="0"/>
          </a:p>
          <a:p>
            <a:endParaRPr lang="en-US" altLang="en-US" sz="1800" smtClean="0"/>
          </a:p>
          <a:p>
            <a:endParaRPr lang="en-US" altLang="en-US" sz="1800" smtClean="0"/>
          </a:p>
          <a:p>
            <a:pPr algn="ctr">
              <a:buFont typeface="Symbol" pitchFamily="18" charset="2"/>
              <a:buNone/>
            </a:pPr>
            <a:endParaRPr lang="en-US" altLang="en-US" sz="180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9237" name="Text Box 5"/>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38" name="Text Box 6"/>
          <p:cNvSpPr txBox="1">
            <a:spLocks noChangeArrowheads="1"/>
          </p:cNvSpPr>
          <p:nvPr/>
        </p:nvSpPr>
        <p:spPr bwMode="auto">
          <a:xfrm>
            <a:off x="2590800" y="6248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0" name="Text Box 8"/>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9241" name="Text Box 9"/>
          <p:cNvSpPr txBox="1">
            <a:spLocks noChangeArrowheads="1"/>
          </p:cNvSpPr>
          <p:nvPr/>
        </p:nvSpPr>
        <p:spPr bwMode="auto">
          <a:xfrm>
            <a:off x="0" y="48768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#2 </a:t>
            </a:r>
            <a:endParaRPr lang="en-US" sz="2400" dirty="0">
              <a:latin typeface="Arial" pitchFamily="34" charset="0"/>
            </a:endParaRPr>
          </a:p>
        </p:txBody>
      </p:sp>
      <p:sp>
        <p:nvSpPr>
          <p:cNvPr id="1119242" name="Text Box 10"/>
          <p:cNvSpPr txBox="1">
            <a:spLocks noChangeArrowheads="1"/>
          </p:cNvSpPr>
          <p:nvPr/>
        </p:nvSpPr>
        <p:spPr bwMode="auto">
          <a:xfrm>
            <a:off x="3276600" y="6934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119243" name="Text Box 11"/>
          <p:cNvSpPr txBox="1">
            <a:spLocks noChangeArrowheads="1"/>
          </p:cNvSpPr>
          <p:nvPr/>
        </p:nvSpPr>
        <p:spPr bwMode="auto">
          <a:xfrm>
            <a:off x="2667000" y="2071688"/>
            <a:ext cx="2514600" cy="51911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5" name="Text Box 13"/>
          <p:cNvSpPr txBox="1">
            <a:spLocks noChangeArrowheads="1"/>
          </p:cNvSpPr>
          <p:nvPr/>
        </p:nvSpPr>
        <p:spPr bwMode="auto">
          <a:xfrm>
            <a:off x="49530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228600" y="9906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04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49" name="Text Box 17"/>
          <p:cNvSpPr txBox="1">
            <a:spLocks noChangeArrowheads="1"/>
          </p:cNvSpPr>
          <p:nvPr/>
        </p:nvSpPr>
        <p:spPr bwMode="auto">
          <a:xfrm>
            <a:off x="3429000" y="2574925"/>
            <a:ext cx="914400" cy="396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1119251" name="Text Box 19"/>
          <p:cNvSpPr txBox="1">
            <a:spLocks noChangeArrowheads="1"/>
          </p:cNvSpPr>
          <p:nvPr/>
        </p:nvSpPr>
        <p:spPr bwMode="auto">
          <a:xfrm>
            <a:off x="4876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4" name="Text Box 22"/>
          <p:cNvSpPr txBox="1">
            <a:spLocks noChangeArrowheads="1"/>
          </p:cNvSpPr>
          <p:nvPr/>
        </p:nvSpPr>
        <p:spPr bwMode="auto">
          <a:xfrm>
            <a:off x="152400" y="914400"/>
            <a:ext cx="5029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58422" name="Text Box 31"/>
          <p:cNvSpPr txBox="1">
            <a:spLocks noChangeArrowheads="1"/>
          </p:cNvSpPr>
          <p:nvPr/>
        </p:nvSpPr>
        <p:spPr bwMode="auto">
          <a:xfrm>
            <a:off x="2438400" y="5357813"/>
            <a:ext cx="2133600" cy="523875"/>
          </a:xfrm>
          <a:prstGeom prst="rect">
            <a:avLst/>
          </a:prstGeom>
          <a:noFill/>
          <a:ln w="66675">
            <a:solidFill>
              <a:srgbClr val="FF0000"/>
            </a:solidFill>
            <a:miter lim="800000"/>
            <a:headEnd/>
            <a:tailEnd/>
          </a:ln>
        </p:spPr>
        <p:txBody>
          <a:bodyPr>
            <a:spAutoFit/>
          </a:bodyPr>
          <a:lstStyle/>
          <a:p>
            <a:pPr algn="ctr" eaLnBrk="0" hangingPunct="0">
              <a:spcBef>
                <a:spcPct val="50000"/>
              </a:spcBef>
            </a:pPr>
            <a:r>
              <a:rPr lang="en-US"/>
              <a:t>CD4 count</a:t>
            </a:r>
          </a:p>
        </p:txBody>
      </p:sp>
      <p:sp>
        <p:nvSpPr>
          <p:cNvPr id="1119255" name="Line 23"/>
          <p:cNvSpPr>
            <a:spLocks noChangeShapeType="1"/>
          </p:cNvSpPr>
          <p:nvPr/>
        </p:nvSpPr>
        <p:spPr bwMode="auto">
          <a:xfrm flipV="1">
            <a:off x="1543050" y="5846763"/>
            <a:ext cx="1047750" cy="5540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64" name="Text Box 32"/>
          <p:cNvSpPr txBox="1">
            <a:spLocks noChangeArrowheads="1"/>
          </p:cNvSpPr>
          <p:nvPr/>
        </p:nvSpPr>
        <p:spPr bwMode="auto">
          <a:xfrm>
            <a:off x="0" y="4800600"/>
            <a:ext cx="43434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adjusted for </a:t>
            </a:r>
          </a:p>
        </p:txBody>
      </p:sp>
      <p:sp>
        <p:nvSpPr>
          <p:cNvPr id="1119266" name="Text Box 34"/>
          <p:cNvSpPr txBox="1">
            <a:spLocks noChangeArrowheads="1"/>
          </p:cNvSpPr>
          <p:nvPr/>
        </p:nvSpPr>
        <p:spPr bwMode="auto">
          <a:xfrm>
            <a:off x="304800" y="3441700"/>
            <a:ext cx="6172200" cy="8540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latin typeface="Arial" pitchFamily="34" charset="0"/>
              </a:rPr>
              <a:t>Crude (unadjusted) association:</a:t>
            </a:r>
          </a:p>
          <a:p>
            <a:pPr eaLnBrk="0" hangingPunct="0">
              <a:spcBef>
                <a:spcPct val="50000"/>
              </a:spcBef>
              <a:defRPr/>
            </a:pPr>
            <a:r>
              <a:rPr lang="en-US" sz="2000" b="0" dirty="0">
                <a:latin typeface="Arial" pitchFamily="34" charset="0"/>
              </a:rPr>
              <a:t> - rate ratio: 0.71 </a:t>
            </a:r>
          </a:p>
        </p:txBody>
      </p:sp>
      <p:sp>
        <p:nvSpPr>
          <p:cNvPr id="1119267" name="Text Box 35"/>
          <p:cNvSpPr txBox="1">
            <a:spLocks noChangeArrowheads="1"/>
          </p:cNvSpPr>
          <p:nvPr/>
        </p:nvSpPr>
        <p:spPr bwMode="auto">
          <a:xfrm>
            <a:off x="152400" y="7467600"/>
            <a:ext cx="6400800" cy="13112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solidFill>
                  <a:schemeClr val="tx1"/>
                </a:solidFill>
                <a:latin typeface="Arial" pitchFamily="34" charset="0"/>
              </a:rPr>
              <a:t>Stratified (adjusted) by CD4 count</a:t>
            </a:r>
          </a:p>
          <a:p>
            <a:pPr lvl="2" eaLnBrk="0" hangingPunct="0">
              <a:spcBef>
                <a:spcPct val="50000"/>
              </a:spcBef>
              <a:buFontTx/>
              <a:buChar char="-"/>
              <a:defRPr/>
            </a:pPr>
            <a:r>
              <a:rPr lang="en-US" sz="2000" b="0" dirty="0">
                <a:solidFill>
                  <a:schemeClr val="tx1"/>
                </a:solidFill>
                <a:latin typeface="Arial" pitchFamily="34" charset="0"/>
              </a:rPr>
              <a:t>rate ratio: 0.93; </a:t>
            </a:r>
          </a:p>
          <a:p>
            <a:pPr lvl="2" eaLnBrk="0" hangingPunct="0">
              <a:spcBef>
                <a:spcPct val="50000"/>
              </a:spcBef>
              <a:buFontTx/>
              <a:buChar char="-"/>
              <a:defRPr/>
            </a:pPr>
            <a:r>
              <a:rPr lang="en-US" sz="2000" b="0" dirty="0">
                <a:solidFill>
                  <a:schemeClr val="tx1"/>
                </a:solidFill>
                <a:latin typeface="Arial" pitchFamily="34" charset="0"/>
              </a:rPr>
              <a:t>Conclude: no mechanism other than via CD4</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Reasons to Adjust: </a:t>
            </a:r>
            <a:r>
              <a:rPr lang="en-US" altLang="en-US" dirty="0">
                <a:solidFill>
                  <a:srgbClr val="000000"/>
                </a:solidFill>
              </a:rPr>
              <a:t>T</a:t>
            </a:r>
            <a:r>
              <a:rPr lang="en-US" altLang="en-US" dirty="0" smtClean="0">
                <a:solidFill>
                  <a:srgbClr val="000000"/>
                </a:solidFill>
              </a:rPr>
              <a:t>o Minimize Bias</a:t>
            </a:r>
            <a:endParaRPr lang="en-US" altLang="en-US" sz="1600" dirty="0" smtClean="0">
              <a:solidFill>
                <a:srgbClr val="000000"/>
              </a:solidFill>
            </a:endParaRPr>
          </a:p>
        </p:txBody>
      </p:sp>
      <p:sp>
        <p:nvSpPr>
          <p:cNvPr id="334850"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smtClean="0"/>
              <a:t>1.  </a:t>
            </a:r>
            <a:r>
              <a:rPr lang="en-US" altLang="en-US" sz="2400" smtClean="0"/>
              <a:t>Close a non-causal path generated by a non-collider (confounding)</a:t>
            </a:r>
          </a:p>
          <a:p>
            <a:pPr marL="381000" indent="-381000">
              <a:buFont typeface="Symbol" pitchFamily="18" charset="2"/>
              <a:buAutoNum type="arabicPeriod"/>
            </a:pPr>
            <a:endParaRPr lang="en-US" altLang="en-US" sz="2400" smtClean="0"/>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35814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Sleep duration</a:t>
            </a:r>
            <a:endParaRPr lang="en-US" altLang="en-US" sz="2000" dirty="0"/>
          </a:p>
        </p:txBody>
      </p:sp>
      <p:sp>
        <p:nvSpPr>
          <p:cNvPr id="3" name="Text Box 5"/>
          <p:cNvSpPr txBox="1">
            <a:spLocks noChangeArrowheads="1"/>
          </p:cNvSpPr>
          <p:nvPr/>
        </p:nvSpPr>
        <p:spPr bwMode="auto">
          <a:xfrm>
            <a:off x="52578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Heart disease</a:t>
            </a:r>
            <a:endParaRPr lang="en-US" altLang="en-US" sz="2000" dirty="0"/>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5" name="Text Box 5"/>
          <p:cNvSpPr txBox="1">
            <a:spLocks noChangeArrowheads="1"/>
          </p:cNvSpPr>
          <p:nvPr/>
        </p:nvSpPr>
        <p:spPr bwMode="auto">
          <a:xfrm>
            <a:off x="5181600" y="1371600"/>
            <a:ext cx="16002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Family </a:t>
            </a:r>
            <a:r>
              <a:rPr lang="en-US" altLang="en-US" sz="2000" dirty="0" err="1" smtClean="0"/>
              <a:t>hx</a:t>
            </a:r>
            <a:r>
              <a:rPr lang="en-US" altLang="en-US" sz="2000" dirty="0" smtClean="0"/>
              <a:t> of heart disease</a:t>
            </a:r>
            <a:endParaRPr lang="en-US" altLang="en-US" sz="2000" dirty="0"/>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2743200" y="17526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Organized lifestyle</a:t>
            </a:r>
            <a:endParaRPr lang="en-US" altLang="en-US" sz="2000" dirty="0"/>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4" name="Text Box 14"/>
          <p:cNvSpPr txBox="1">
            <a:spLocks noChangeArrowheads="1"/>
          </p:cNvSpPr>
          <p:nvPr/>
        </p:nvSpPr>
        <p:spPr bwMode="auto">
          <a:xfrm>
            <a:off x="5043973" y="1361945"/>
            <a:ext cx="1676400" cy="98488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smtClean="0">
              <a:latin typeface="Arial" pitchFamily="34" charset="0"/>
            </a:endParaRPr>
          </a:p>
          <a:p>
            <a:pPr algn="ctr" eaLnBrk="0" hangingPunct="0">
              <a:spcBef>
                <a:spcPct val="50000"/>
              </a:spcBef>
              <a:defRPr/>
            </a:pPr>
            <a:endParaRPr lang="en-US" sz="10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75814" name="Text Box 38"/>
          <p:cNvSpPr txBox="1">
            <a:spLocks noChangeArrowheads="1"/>
          </p:cNvSpPr>
          <p:nvPr/>
        </p:nvSpPr>
        <p:spPr bwMode="auto">
          <a:xfrm>
            <a:off x="838200" y="4724400"/>
            <a:ext cx="5867400" cy="1552575"/>
          </a:xfrm>
          <a:prstGeom prst="rect">
            <a:avLst/>
          </a:prstGeom>
          <a:noFill/>
          <a:ln w="9525">
            <a:noFill/>
            <a:miter lim="800000"/>
            <a:headEnd/>
            <a:tailEnd/>
          </a:ln>
        </p:spPr>
        <p:txBody>
          <a:bodyPr>
            <a:spAutoFit/>
          </a:bodyPr>
          <a:lstStyle/>
          <a:p>
            <a:pPr algn="r" eaLnBrk="0" hangingPunct="0">
              <a:spcBef>
                <a:spcPct val="20000"/>
              </a:spcBef>
              <a:spcAft>
                <a:spcPct val="50000"/>
              </a:spcAft>
              <a:buClr>
                <a:schemeClr val="accent2"/>
              </a:buClr>
              <a:buSzPct val="75000"/>
              <a:buFont typeface="Symbol" pitchFamily="18" charset="2"/>
              <a:buNone/>
            </a:pPr>
            <a:r>
              <a:rPr lang="en-US" altLang="en-US" sz="2400" b="0">
                <a:solidFill>
                  <a:schemeClr val="tx1"/>
                </a:solidFill>
              </a:rPr>
              <a:t>or by a conditioned-upon collider (selection bias)</a:t>
            </a:r>
          </a:p>
          <a:p>
            <a:pPr algn="r" eaLnBrk="0" hangingPunct="0">
              <a:spcBef>
                <a:spcPct val="50000"/>
              </a:spcBef>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265113" y="-76200"/>
            <a:ext cx="6440487" cy="1066800"/>
          </a:xfrm>
        </p:spPr>
        <p:txBody>
          <a:bodyPr/>
          <a:lstStyle/>
          <a:p>
            <a:r>
              <a:rPr lang="en-US" altLang="en-US" smtClean="0">
                <a:solidFill>
                  <a:srgbClr val="000000"/>
                </a:solidFill>
              </a:rPr>
              <a:t>Two Reasons to Adjust to Minimize Bias</a:t>
            </a:r>
            <a:r>
              <a:rPr lang="en-US" altLang="en-US" sz="1600" smtClean="0">
                <a:solidFill>
                  <a:srgbClr val="000000"/>
                </a:solidFill>
              </a:rPr>
              <a:t/>
            </a:r>
            <a:br>
              <a:rPr lang="en-US" altLang="en-US" sz="1600" smtClean="0">
                <a:solidFill>
                  <a:srgbClr val="000000"/>
                </a:solidFill>
              </a:rPr>
            </a:br>
            <a:endParaRPr lang="en-US" altLang="en-US" sz="1600" smtClean="0">
              <a:solidFill>
                <a:srgbClr val="000000"/>
              </a:solidFill>
            </a:endParaRPr>
          </a:p>
        </p:txBody>
      </p:sp>
      <p:sp>
        <p:nvSpPr>
          <p:cNvPr id="337922"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smtClean="0"/>
              <a:t>1.  Close a non-causal path generated by a non-collider (confounding) or by a conditioned upon collider (selection bias)</a:t>
            </a:r>
          </a:p>
          <a:p>
            <a:pPr marL="381000" indent="-381000">
              <a:buFont typeface="Symbol" pitchFamily="18" charset="2"/>
              <a:buAutoNum type="arabicPeriod"/>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381000" indent="-381000">
              <a:buFont typeface="Symbol" pitchFamily="18" charset="2"/>
              <a:buAutoNum type="arabicPeriod"/>
            </a:pPr>
            <a:endParaRPr lang="en-US" altLang="en-US" smtClean="0"/>
          </a:p>
          <a:p>
            <a:pPr marL="381000" indent="-381000">
              <a:buFont typeface="Symbol" pitchFamily="18" charset="2"/>
              <a:buNone/>
            </a:pPr>
            <a:endParaRPr lang="en-US" altLang="en-US" smtClean="0"/>
          </a:p>
          <a:p>
            <a:pPr marL="817563" lvl="1" indent="-381000"/>
            <a:endParaRPr lang="en-US" altLang="en-US" smtClean="0"/>
          </a:p>
          <a:p>
            <a:pPr marL="381000" indent="-381000">
              <a:buFont typeface="Symbol" pitchFamily="18" charset="2"/>
              <a:buNone/>
            </a:pPr>
            <a:r>
              <a:rPr lang="en-US" altLang="en-US" smtClean="0"/>
              <a:t>	</a:t>
            </a:r>
          </a:p>
          <a:p>
            <a:pPr marL="381000" indent="-38100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381000" indent="-381000">
              <a:buFont typeface="Symbol" pitchFamily="18" charset="2"/>
              <a:buAutoNum type="arabicPeriod"/>
            </a:pPr>
            <a:endParaRPr lang="en-US" altLang="en-US" smtClean="0"/>
          </a:p>
          <a:p>
            <a:pPr marL="817563" lvl="1" indent="-381000"/>
            <a:endParaRPr lang="en-US" altLang="en-US" smtClean="0"/>
          </a:p>
          <a:p>
            <a:pPr marL="381000" indent="-381000"/>
            <a:endParaRPr lang="en-US" altLang="en-US" smtClean="0"/>
          </a:p>
          <a:p>
            <a:pPr marL="817563" lvl="1" indent="-381000"/>
            <a:endParaRPr lang="en-US" altLang="en-US" smtClean="0"/>
          </a:p>
        </p:txBody>
      </p:sp>
      <p:sp>
        <p:nvSpPr>
          <p:cNvPr id="1263627" name="Text Box 11"/>
          <p:cNvSpPr txBox="1">
            <a:spLocks noChangeArrowheads="1"/>
          </p:cNvSpPr>
          <p:nvPr/>
        </p:nvSpPr>
        <p:spPr bwMode="auto">
          <a:xfrm>
            <a:off x="914400" y="6858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p>
        </p:txBody>
      </p:sp>
      <p:sp>
        <p:nvSpPr>
          <p:cNvPr id="1263628" name="Text Box 12"/>
          <p:cNvSpPr txBox="1">
            <a:spLocks noChangeArrowheads="1"/>
          </p:cNvSpPr>
          <p:nvPr/>
        </p:nvSpPr>
        <p:spPr bwMode="auto">
          <a:xfrm>
            <a:off x="4648200" y="68580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2743200" y="60198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2" name="Text Box 16"/>
          <p:cNvSpPr txBox="1">
            <a:spLocks noChangeArrowheads="1"/>
          </p:cNvSpPr>
          <p:nvPr/>
        </p:nvSpPr>
        <p:spPr bwMode="auto">
          <a:xfrm>
            <a:off x="3276600" y="7239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33" name="Line 17"/>
          <p:cNvSpPr>
            <a:spLocks noChangeShapeType="1"/>
          </p:cNvSpPr>
          <p:nvPr/>
        </p:nvSpPr>
        <p:spPr bwMode="auto">
          <a:xfrm flipH="1">
            <a:off x="2209800" y="6400800"/>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6" name="Text Box 20"/>
          <p:cNvSpPr txBox="1">
            <a:spLocks noChangeArrowheads="1"/>
          </p:cNvSpPr>
          <p:nvPr/>
        </p:nvSpPr>
        <p:spPr bwMode="auto">
          <a:xfrm>
            <a:off x="2895600" y="5867400"/>
            <a:ext cx="1447800" cy="7080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600"/>
          </a:p>
          <a:p>
            <a:pPr algn="ctr" eaLnBrk="0" hangingPunct="0">
              <a:spcBef>
                <a:spcPct val="50000"/>
              </a:spcBef>
            </a:pPr>
            <a:endParaRPr lang="en-US" sz="1600"/>
          </a:p>
        </p:txBody>
      </p:sp>
      <p:sp>
        <p:nvSpPr>
          <p:cNvPr id="337931" name="Rectangle 3"/>
          <p:cNvSpPr>
            <a:spLocks noChangeArrowheads="1"/>
          </p:cNvSpPr>
          <p:nvPr/>
        </p:nvSpPr>
        <p:spPr bwMode="auto">
          <a:xfrm>
            <a:off x="152400" y="4724400"/>
            <a:ext cx="6172200" cy="1143000"/>
          </a:xfrm>
          <a:prstGeom prst="rect">
            <a:avLst/>
          </a:prstGeom>
          <a:noFill/>
          <a:ln w="9525">
            <a:noFill/>
            <a:miter lim="800000"/>
            <a:headEnd/>
            <a:tailEnd/>
          </a:ln>
        </p:spPr>
        <p:txBody>
          <a:bodyPr lIns="87312" tIns="42862" rIns="87312" bIns="42862"/>
          <a:lstStyle/>
          <a:p>
            <a:pPr marL="381000" indent="-381000"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2.  Close a </a:t>
            </a:r>
            <a:r>
              <a:rPr lang="en-US" altLang="en-US" sz="2000" b="0" dirty="0" smtClean="0">
                <a:solidFill>
                  <a:schemeClr val="tx1"/>
                </a:solidFill>
              </a:rPr>
              <a:t>causal path </a:t>
            </a:r>
            <a:r>
              <a:rPr lang="en-US" altLang="en-US" sz="2000" b="0" dirty="0">
                <a:solidFill>
                  <a:schemeClr val="tx1"/>
                </a:solidFill>
              </a:rPr>
              <a:t>which is a nuisance</a:t>
            </a:r>
          </a:p>
          <a:p>
            <a:pPr marL="817563" lvl="1" indent="-381000" defTabSz="803275" eaLnBrk="0" hangingPunct="0">
              <a:spcAft>
                <a:spcPct val="25000"/>
              </a:spcAft>
              <a:buClr>
                <a:schemeClr val="tx1"/>
              </a:buClr>
              <a:buSzPct val="100000"/>
              <a:buFontTx/>
              <a:buChar char="–"/>
            </a:pPr>
            <a:r>
              <a:rPr lang="en-US" altLang="en-US" sz="2000" b="0" dirty="0">
                <a:solidFill>
                  <a:schemeClr val="tx1"/>
                </a:solidFill>
              </a:rPr>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For Precision</a:t>
            </a:r>
            <a:br>
              <a:rPr lang="en-US" altLang="en-US" dirty="0" smtClean="0">
                <a:solidFill>
                  <a:srgbClr val="000000"/>
                </a:solidFill>
              </a:rPr>
            </a:br>
            <a:endParaRPr lang="en-US" altLang="en-US" dirty="0" smtClean="0">
              <a:solidFill>
                <a:srgbClr val="000000"/>
              </a:solidFill>
            </a:endParaRPr>
          </a:p>
        </p:txBody>
      </p:sp>
      <p:sp>
        <p:nvSpPr>
          <p:cNvPr id="339970"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smtClean="0"/>
              <a:t>To enhance statistical precision, but only when X is a strong determinant of D</a:t>
            </a:r>
          </a:p>
          <a:p>
            <a:pPr marL="0" indent="0">
              <a:buFont typeface="Symbol" pitchFamily="18" charset="2"/>
              <a:buAutoNum type="arabicPeriod"/>
            </a:pPr>
            <a:endParaRPr lang="en-US" altLang="en-US" sz="2800" b="1"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None/>
            </a:pPr>
            <a:r>
              <a:rPr lang="en-US" altLang="en-US" smtClean="0"/>
              <a:t>	</a:t>
            </a:r>
          </a:p>
          <a:p>
            <a:pPr marL="0" indent="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0" indent="0">
              <a:buFont typeface="Symbol" pitchFamily="18" charset="2"/>
              <a:buAutoNum type="arabicPeriod"/>
            </a:pPr>
            <a:endParaRPr lang="en-US" altLang="en-US" smtClean="0"/>
          </a:p>
          <a:p>
            <a:pPr marL="817563" lvl="1" indent="-381000"/>
            <a:endParaRPr lang="en-US" altLang="en-US" smtClean="0"/>
          </a:p>
          <a:p>
            <a:pPr marL="0" indent="0"/>
            <a:endParaRPr lang="en-US" altLang="en-US" smtClean="0"/>
          </a:p>
          <a:p>
            <a:pPr marL="817563" lvl="1" indent="-381000"/>
            <a:endParaRPr lang="en-US" altLang="en-US" smtClean="0"/>
          </a:p>
        </p:txBody>
      </p:sp>
      <p:sp>
        <p:nvSpPr>
          <p:cNvPr id="1285124" name="Text Box 4"/>
          <p:cNvSpPr txBox="1">
            <a:spLocks noChangeArrowheads="1"/>
          </p:cNvSpPr>
          <p:nvPr/>
        </p:nvSpPr>
        <p:spPr bwMode="auto">
          <a:xfrm>
            <a:off x="685800" y="51816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E </a:t>
            </a:r>
          </a:p>
        </p:txBody>
      </p:sp>
      <p:sp>
        <p:nvSpPr>
          <p:cNvPr id="1285125" name="Text Box 5"/>
          <p:cNvSpPr txBox="1">
            <a:spLocks noChangeArrowheads="1"/>
          </p:cNvSpPr>
          <p:nvPr/>
        </p:nvSpPr>
        <p:spPr bwMode="auto">
          <a:xfrm>
            <a:off x="3962400" y="5135563"/>
            <a:ext cx="1600200" cy="57943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D</a:t>
            </a:r>
          </a:p>
        </p:txBody>
      </p:sp>
      <p:sp>
        <p:nvSpPr>
          <p:cNvPr id="1285126" name="Text Box 6"/>
          <p:cNvSpPr txBox="1">
            <a:spLocks noChangeArrowheads="1"/>
          </p:cNvSpPr>
          <p:nvPr/>
        </p:nvSpPr>
        <p:spPr bwMode="auto">
          <a:xfrm>
            <a:off x="3962400" y="2971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28" name="Text Box 8"/>
          <p:cNvSpPr txBox="1">
            <a:spLocks noChangeArrowheads="1"/>
          </p:cNvSpPr>
          <p:nvPr/>
        </p:nvSpPr>
        <p:spPr bwMode="auto">
          <a:xfrm>
            <a:off x="2819400" y="56388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34" name="Text Box 14"/>
          <p:cNvSpPr txBox="1">
            <a:spLocks noChangeArrowheads="1"/>
          </p:cNvSpPr>
          <p:nvPr/>
        </p:nvSpPr>
        <p:spPr bwMode="auto">
          <a:xfrm>
            <a:off x="4114800" y="28194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6781800"/>
            <a:ext cx="5791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Whether to adjust depends upon the adjustment technique (e.g., regression model)</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8" name="Rectangle 2"/>
          <p:cNvSpPr>
            <a:spLocks noGrp="1" noChangeArrowheads="1"/>
          </p:cNvSpPr>
          <p:nvPr>
            <p:ph type="title"/>
          </p:nvPr>
        </p:nvSpPr>
        <p:spPr/>
        <p:txBody>
          <a:bodyPr/>
          <a:lstStyle/>
          <a:p>
            <a:endParaRPr lang="en-US" altLang="en-US" smtClean="0"/>
          </a:p>
        </p:txBody>
      </p:sp>
      <p:sp>
        <p:nvSpPr>
          <p:cNvPr id="1641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smtClean="0">
                <a:latin typeface="Helvetica" pitchFamily="34" charset="0"/>
              </a:rPr>
              <a:t>Seeking cause of high Marin cancer rates </a:t>
            </a:r>
            <a:br>
              <a:rPr lang="en-US" altLang="en-US" sz="2400" b="1" smtClean="0">
                <a:latin typeface="Helvetica" pitchFamily="34" charset="0"/>
              </a:rPr>
            </a:br>
            <a:r>
              <a:rPr lang="en-US" altLang="en-US" sz="2400" b="1" smtClean="0">
                <a:latin typeface="Helvetica" pitchFamily="34" charset="0"/>
              </a:rPr>
              <a:t>activists canvass residents to search for trends</a:t>
            </a:r>
            <a:r>
              <a:rPr lang="en-US" altLang="en-US" sz="2400" b="1" smtClean="0"/>
              <a:t/>
            </a:r>
            <a:br>
              <a:rPr lang="en-US" altLang="en-US" sz="2400" b="1" smtClean="0"/>
            </a:br>
            <a:endParaRPr lang="en-US" altLang="en-US" smtClean="0"/>
          </a:p>
          <a:p>
            <a:pPr marL="0" indent="0">
              <a:spcBef>
                <a:spcPts val="500"/>
              </a:spcBef>
              <a:spcAft>
                <a:spcPts val="500"/>
              </a:spcAft>
              <a:buFont typeface="Symbol" pitchFamily="18" charset="2"/>
              <a:buNone/>
            </a:pPr>
            <a:r>
              <a:rPr lang="en-US" altLang="en-US"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smtClean="0">
                <a:latin typeface="geneva"/>
              </a:rPr>
              <a:t>Armed with surveys, some 2,000 volunteers went door to door in every neighborhood in the county . . . . </a:t>
            </a:r>
            <a:r>
              <a:rPr lang="en-US" altLang="en-US" b="1" i="1"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438"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439"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p:txBody>
          <a:bodyPr/>
          <a:lstStyle/>
          <a:p>
            <a:r>
              <a:rPr lang="en-US" altLang="en-US" smtClean="0"/>
              <a:t>Nightlights and Myopia</a:t>
            </a:r>
          </a:p>
        </p:txBody>
      </p:sp>
      <p:sp>
        <p:nvSpPr>
          <p:cNvPr id="7206" name="Rectangle 1027"/>
          <p:cNvSpPr>
            <a:spLocks noGrp="1" noChangeArrowheads="1"/>
          </p:cNvSpPr>
          <p:nvPr>
            <p:ph type="body" idx="1"/>
          </p:nvPr>
        </p:nvSpPr>
        <p:spPr/>
        <p:txBody>
          <a:bodyPr/>
          <a:lstStyle/>
          <a:p>
            <a:r>
              <a:rPr lang="en-US" altLang="en-US" smtClean="0"/>
              <a:t>Quinn et al.  </a:t>
            </a:r>
            <a:r>
              <a:rPr lang="en-US" altLang="en-US" i="1" smtClean="0"/>
              <a:t>Nature </a:t>
            </a:r>
            <a:r>
              <a:rPr lang="en-US" altLang="en-US" smtClean="0"/>
              <a:t>1999</a:t>
            </a:r>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Prevalence Ratio = </a:t>
            </a:r>
          </a:p>
          <a:p>
            <a:endParaRPr lang="en-US" altLang="en-US" smtClean="0"/>
          </a:p>
          <a:p>
            <a:endParaRPr lang="en-US" altLang="en-US" smtClean="0"/>
          </a:p>
          <a:p>
            <a:endParaRPr lang="en-US" altLang="en-US" smtClean="0"/>
          </a:p>
        </p:txBody>
      </p:sp>
      <p:graphicFrame>
        <p:nvGraphicFramePr>
          <p:cNvPr id="7203" name="Object 35"/>
          <p:cNvGraphicFramePr>
            <a:graphicFrameLocks/>
          </p:cNvGraphicFramePr>
          <p:nvPr/>
        </p:nvGraphicFramePr>
        <p:xfrm>
          <a:off x="304800" y="2514600"/>
          <a:ext cx="5668963" cy="1766888"/>
        </p:xfrm>
        <a:graphic>
          <a:graphicData uri="http://schemas.openxmlformats.org/presentationml/2006/ole">
            <mc:AlternateContent xmlns:mc="http://schemas.openxmlformats.org/markup-compatibility/2006">
              <mc:Choice xmlns:v="urn:schemas-microsoft-com:vml" Requires="v">
                <p:oleObj spid="_x0000_s7227"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228" name="Equation" r:id="rId6" imgW="1955800" imgH="762000" progId="Equation.3">
                  <p:embed/>
                </p:oleObj>
              </mc:Choice>
              <mc:Fallback>
                <p:oleObj name="Equation" r:id="rId6" imgW="1955800" imgH="762000" progId="Equation.3">
                  <p:embed/>
                  <p:pic>
                    <p:nvPicPr>
                      <p:cNvPr id="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3340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90661544</TotalTime>
  <Pages>46</Pages>
  <Words>16148</Words>
  <Application>Microsoft Office PowerPoint</Application>
  <PresentationFormat>Letter Paper (8.5x11 in)</PresentationFormat>
  <Paragraphs>1546</Paragraphs>
  <Slides>86</Slides>
  <Notes>85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86</vt:i4>
      </vt:variant>
    </vt:vector>
  </HeadingPairs>
  <TitlesOfParts>
    <vt:vector size="90" baseType="lpstr">
      <vt:lpstr>Blank Presentation</vt:lpstr>
      <vt:lpstr>Document</vt:lpstr>
      <vt:lpstr>Equation</vt:lpstr>
      <vt:lpstr>Hypertext</vt:lpstr>
      <vt:lpstr>PowerPoint Presentation</vt:lpstr>
      <vt:lpstr>Confounding and Interaction I</vt:lpstr>
      <vt:lpstr>Matches and Lung Cancer</vt:lpstr>
      <vt:lpstr>Smoking,  Matches, and Lung Cancer</vt:lpstr>
      <vt:lpstr>Confounding:  Smoking,  Matches, and Lung Cancer</vt:lpstr>
      <vt:lpstr>PowerPoint Presentation</vt:lpstr>
      <vt:lpstr>Confounding:  Examples of Magnitude and Direction</vt:lpstr>
      <vt:lpstr>Nightlights</vt:lpstr>
      <vt:lpstr>Nightlights and Myopia</vt:lpstr>
      <vt:lpstr>PowerPoint Presentation</vt:lpstr>
      <vt:lpstr>PowerPoint Presentation</vt:lpstr>
      <vt:lpstr>PowerPoint Presentation</vt:lpstr>
      <vt:lpstr>Nightlights and Myopia  </vt:lpstr>
      <vt:lpstr>PowerPoint Presentation</vt:lpstr>
      <vt:lpstr>PowerPoint Presentation</vt:lpstr>
      <vt:lpstr>PowerPoint Presentation</vt:lpstr>
      <vt:lpstr>AZT to Prevent HIV After Needlesticks</vt:lpstr>
      <vt:lpstr>PowerPoint Presentation</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Striving for the Counterfactual</vt:lpstr>
      <vt:lpstr>Why Strive for the Counterfactual? 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Conditioning (Stratifying) upon a Collider </vt:lpstr>
      <vt:lpstr>PowerPoint Presentation</vt:lpstr>
      <vt:lpstr>PowerPoint Presentation</vt:lpstr>
      <vt:lpstr>For Selection Bias to Occur</vt:lpstr>
      <vt:lpstr>For Selection Bias to Occur</vt:lpstr>
      <vt:lpstr>Conditioning on a Collider</vt:lpstr>
      <vt:lpstr>To prevent confounding and selection bias</vt:lpstr>
      <vt:lpstr>Summarizing Rules for Reading DAGs </vt:lpstr>
      <vt:lpstr>Rules for Reading DAGs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See Extra Slides</vt:lpstr>
      <vt:lpstr>Practical Implications for Research:   When Designing a Study,  What Should You Plan to Measure?</vt:lpstr>
      <vt:lpstr>Summary</vt:lpstr>
      <vt:lpstr>Extra Slides Referred to in Lecture</vt:lpstr>
      <vt:lpstr>PowerPoint Presentation</vt:lpstr>
      <vt:lpstr>PowerPoint Presentation</vt:lpstr>
      <vt:lpstr>DAGs point out special issue when estimating direct effects</vt:lpstr>
      <vt:lpstr>More Rules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 </vt:lpstr>
      <vt:lpstr>Third Reason to Adjust: For Precision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484</cp:revision>
  <cp:lastPrinted>2000-11-14T00:00:15Z</cp:lastPrinted>
  <dcterms:created xsi:type="dcterms:W3CDTF">1995-06-17T23:31:02Z</dcterms:created>
  <dcterms:modified xsi:type="dcterms:W3CDTF">2014-11-18T03:53:34Z</dcterms:modified>
</cp:coreProperties>
</file>