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7" r:id="rId2"/>
    <p:sldId id="359" r:id="rId3"/>
    <p:sldId id="302" r:id="rId4"/>
    <p:sldId id="300" r:id="rId5"/>
    <p:sldId id="304" r:id="rId6"/>
    <p:sldId id="305" r:id="rId7"/>
    <p:sldId id="291" r:id="rId8"/>
    <p:sldId id="308" r:id="rId9"/>
    <p:sldId id="309" r:id="rId10"/>
    <p:sldId id="312" r:id="rId11"/>
    <p:sldId id="292" r:id="rId12"/>
    <p:sldId id="314" r:id="rId13"/>
    <p:sldId id="315" r:id="rId14"/>
    <p:sldId id="316" r:id="rId15"/>
    <p:sldId id="318" r:id="rId16"/>
    <p:sldId id="319" r:id="rId17"/>
    <p:sldId id="362" r:id="rId18"/>
    <p:sldId id="360" r:id="rId19"/>
    <p:sldId id="323" r:id="rId20"/>
    <p:sldId id="324" r:id="rId21"/>
    <p:sldId id="325" r:id="rId22"/>
    <p:sldId id="326" r:id="rId23"/>
    <p:sldId id="361" r:id="rId24"/>
    <p:sldId id="330"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1802"/>
    <a:srgbClr val="E7E7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316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3581EE8-4D14-434E-A18F-C9B1C931CA85}" type="datetimeFigureOut">
              <a:rPr lang="en-US" smtClean="0"/>
              <a:t>3/6/2014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4F18268-F085-4479-9F05-86CB4C9A06E4}" type="slidenum">
              <a:rPr lang="en-US" smtClean="0"/>
              <a:t>‹#›</a:t>
            </a:fld>
            <a:endParaRPr lang="en-US"/>
          </a:p>
        </p:txBody>
      </p:sp>
    </p:spTree>
    <p:extLst>
      <p:ext uri="{BB962C8B-B14F-4D97-AF65-F5344CB8AC3E}">
        <p14:creationId xmlns:p14="http://schemas.microsoft.com/office/powerpoint/2010/main" val="3800664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1F867FE-8ACC-4565-BA06-75F4E21A5D16}" type="datetimeFigureOut">
              <a:rPr lang="en-US"/>
              <a:pPr>
                <a:defRPr/>
              </a:pPr>
              <a:t>3/6/2014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3077F652-4AC7-42F8-A19D-76EB55290DEB}" type="slidenum">
              <a:rPr lang="en-US"/>
              <a:pPr>
                <a:defRPr/>
              </a:pPr>
              <a:t>‹#›</a:t>
            </a:fld>
            <a:endParaRPr lang="en-US"/>
          </a:p>
        </p:txBody>
      </p:sp>
    </p:spTree>
    <p:extLst>
      <p:ext uri="{BB962C8B-B14F-4D97-AF65-F5344CB8AC3E}">
        <p14:creationId xmlns:p14="http://schemas.microsoft.com/office/powerpoint/2010/main" val="254614153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fld id="{16C46E6A-400D-43A8-8FDD-68D2FE3E422C}" type="slidenum">
              <a:rPr lang="en-US">
                <a:latin typeface="Calibri" pitchFamily="34" charset="0"/>
              </a:rPr>
              <a:pPr fontAlgn="base">
                <a:spcBef>
                  <a:spcPct val="0"/>
                </a:spcBef>
                <a:spcAft>
                  <a:spcPct val="0"/>
                </a:spcAft>
              </a:pPr>
              <a:t>1</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0240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lgn="r"/>
            <a:fld id="{DBDAC228-5246-4859-A58B-D03FCA842483}" type="slidenum">
              <a:rPr lang="en-US" sz="1200">
                <a:latin typeface="Calibri" pitchFamily="34" charset="0"/>
              </a:rPr>
              <a:pPr algn="r"/>
              <a:t>2</a:t>
            </a:fld>
            <a:endParaRPr lang="en-US"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a:spLocks noChangeArrowheads="1"/>
          </p:cNvSpPr>
          <p:nvPr/>
        </p:nvSpPr>
        <p:spPr bwMode="auto">
          <a:xfrm>
            <a:off x="155575" y="6381256"/>
            <a:ext cx="8836025"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3" name="Date Placeholder 27"/>
          <p:cNvSpPr>
            <a:spLocks noGrp="1"/>
          </p:cNvSpPr>
          <p:nvPr>
            <p:ph type="dt" sz="half" idx="10"/>
          </p:nvPr>
        </p:nvSpPr>
        <p:spPr/>
        <p:txBody>
          <a:bodyPr/>
          <a:lstStyle>
            <a:lvl1pPr>
              <a:defRPr dirty="0"/>
            </a:lvl1pPr>
          </a:lstStyle>
          <a:p>
            <a:pPr>
              <a:defRPr/>
            </a:pPr>
            <a:r>
              <a:rPr lang="en-US" smtClean="0"/>
              <a:t>6 March 2014</a:t>
            </a:r>
            <a:endParaRPr lang="en-US" dirty="0"/>
          </a:p>
        </p:txBody>
      </p:sp>
      <p:sp>
        <p:nvSpPr>
          <p:cNvPr id="14" name="Footer Placeholder 16"/>
          <p:cNvSpPr>
            <a:spLocks noGrp="1"/>
          </p:cNvSpPr>
          <p:nvPr>
            <p:ph type="ftr" sz="quarter" idx="11"/>
          </p:nvPr>
        </p:nvSpPr>
        <p:spPr/>
        <p:txBody>
          <a:bodyPr/>
          <a:lstStyle>
            <a:lvl1pPr>
              <a:defRPr/>
            </a:lvl1pPr>
          </a:lstStyle>
          <a:p>
            <a:pPr>
              <a:defRPr/>
            </a:pPr>
            <a:r>
              <a:rPr lang="en-US" smtClean="0"/>
              <a:t>Decision and Cost-Effectiveness Analysis</a:t>
            </a:r>
            <a:endParaRPr lang="en-US"/>
          </a:p>
        </p:txBody>
      </p:sp>
    </p:spTree>
    <p:extLst>
      <p:ext uri="{BB962C8B-B14F-4D97-AF65-F5344CB8AC3E}">
        <p14:creationId xmlns:p14="http://schemas.microsoft.com/office/powerpoint/2010/main" val="160508402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dirty="0"/>
          </a:p>
        </p:txBody>
      </p:sp>
      <p:sp>
        <p:nvSpPr>
          <p:cNvPr id="8" name="Content Placeholder 7"/>
          <p:cNvSpPr>
            <a:spLocks noGrp="1"/>
          </p:cNvSpPr>
          <p:nvPr>
            <p:ph sz="quarter" idx="1"/>
          </p:nvPr>
        </p:nvSpPr>
        <p:spPr>
          <a:xfrm>
            <a:off x="301752" y="1527048"/>
            <a:ext cx="8503920" cy="4572000"/>
          </a:xfrm>
        </p:spPr>
        <p:txBody>
          <a:bodyPr/>
          <a:lstStyle>
            <a:lvl1pPr>
              <a:defRPr sz="2400"/>
            </a:lvl1pPr>
            <a:lvl2pPr>
              <a:defRPr sz="20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dirty="0"/>
            </a:lvl1pPr>
          </a:lstStyle>
          <a:p>
            <a:pPr>
              <a:defRPr/>
            </a:pPr>
            <a:r>
              <a:rPr lang="en-US" smtClean="0"/>
              <a:t>6 March 2014</a:t>
            </a:r>
            <a:endParaRPr lang="en-US" dirty="0"/>
          </a:p>
        </p:txBody>
      </p:sp>
      <p:sp>
        <p:nvSpPr>
          <p:cNvPr id="5" name="Footer Placeholder 4"/>
          <p:cNvSpPr>
            <a:spLocks noGrp="1"/>
          </p:cNvSpPr>
          <p:nvPr>
            <p:ph type="ftr" sz="quarter" idx="11"/>
          </p:nvPr>
        </p:nvSpPr>
        <p:spPr/>
        <p:txBody>
          <a:bodyPr/>
          <a:lstStyle>
            <a:lvl1pPr>
              <a:defRPr dirty="0"/>
            </a:lvl1pPr>
          </a:lstStyle>
          <a:p>
            <a:pPr>
              <a:defRPr/>
            </a:pPr>
            <a:r>
              <a:rPr lang="en-US"/>
              <a:t>Decision and Cost-Effectiveness Analysis</a:t>
            </a:r>
          </a:p>
        </p:txBody>
      </p:sp>
    </p:spTree>
    <p:extLst>
      <p:ext uri="{BB962C8B-B14F-4D97-AF65-F5344CB8AC3E}">
        <p14:creationId xmlns:p14="http://schemas.microsoft.com/office/powerpoint/2010/main" val="312804537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3" name="Footer Placeholder 4"/>
          <p:cNvSpPr>
            <a:spLocks noGrp="1"/>
          </p:cNvSpPr>
          <p:nvPr>
            <p:ph type="ftr" sz="quarter" idx="10"/>
          </p:nvPr>
        </p:nvSpPr>
        <p:spPr/>
        <p:txBody>
          <a:bodyPr/>
          <a:lstStyle>
            <a:lvl1pPr>
              <a:defRPr/>
            </a:lvl1pPr>
          </a:lstStyle>
          <a:p>
            <a:pPr>
              <a:defRPr/>
            </a:pPr>
            <a:r>
              <a:rPr lang="en-US" smtClean="0"/>
              <a:t>Decision and Cost-Effectiveness Analysis</a:t>
            </a:r>
            <a:endParaRPr lang="en-US"/>
          </a:p>
        </p:txBody>
      </p:sp>
      <p:sp>
        <p:nvSpPr>
          <p:cNvPr id="14" name="Date Placeholder 3"/>
          <p:cNvSpPr>
            <a:spLocks noGrp="1"/>
          </p:cNvSpPr>
          <p:nvPr>
            <p:ph type="dt" sz="half" idx="11"/>
          </p:nvPr>
        </p:nvSpPr>
        <p:spPr/>
        <p:txBody>
          <a:bodyPr/>
          <a:lstStyle>
            <a:lvl1pPr>
              <a:defRPr/>
            </a:lvl1pPr>
          </a:lstStyle>
          <a:p>
            <a:pPr>
              <a:defRPr/>
            </a:pPr>
            <a:r>
              <a:rPr lang="en-US" smtClean="0"/>
              <a:t>6 March 2014</a:t>
            </a:r>
            <a:endParaRPr lang="en-US" dirty="0"/>
          </a:p>
        </p:txBody>
      </p:sp>
    </p:spTree>
    <p:extLst>
      <p:ext uri="{BB962C8B-B14F-4D97-AF65-F5344CB8AC3E}">
        <p14:creationId xmlns:p14="http://schemas.microsoft.com/office/powerpoint/2010/main" val="367248901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r>
              <a:rPr lang="en-US" smtClean="0"/>
              <a:t>6 March 2014</a:t>
            </a:r>
            <a:endParaRPr lang="en-US" dirty="0"/>
          </a:p>
        </p:txBody>
      </p:sp>
      <p:sp>
        <p:nvSpPr>
          <p:cNvPr id="7" name="Footer Placeholder 5"/>
          <p:cNvSpPr>
            <a:spLocks noGrp="1"/>
          </p:cNvSpPr>
          <p:nvPr>
            <p:ph type="ftr" sz="quarter" idx="11"/>
          </p:nvPr>
        </p:nvSpPr>
        <p:spPr/>
        <p:txBody>
          <a:bodyPr/>
          <a:lstStyle>
            <a:lvl1pPr>
              <a:defRPr/>
            </a:lvl1pPr>
          </a:lstStyle>
          <a:p>
            <a:pPr>
              <a:defRPr/>
            </a:pPr>
            <a:r>
              <a:rPr lang="en-US" smtClean="0"/>
              <a:t>Decision and Cost-Effectiveness Analysis</a:t>
            </a:r>
            <a:endParaRPr lang="en-US"/>
          </a:p>
        </p:txBody>
      </p:sp>
    </p:spTree>
    <p:extLst>
      <p:ext uri="{BB962C8B-B14F-4D97-AF65-F5344CB8AC3E}">
        <p14:creationId xmlns:p14="http://schemas.microsoft.com/office/powerpoint/2010/main" val="412680810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r>
              <a:rPr lang="en-US" smtClean="0"/>
              <a:t>6 March 2014</a:t>
            </a:r>
            <a:endParaRPr lang="en-US" dirty="0"/>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r>
              <a:rPr lang="en-US" smtClean="0"/>
              <a:t>Decision and Cost-Effectiveness Analysis</a:t>
            </a:r>
            <a:endParaRPr lang="en-US"/>
          </a:p>
        </p:txBody>
      </p:sp>
      <p:sp>
        <p:nvSpPr>
          <p:cNvPr id="20" name="Slide Number Placeholder 8"/>
          <p:cNvSpPr>
            <a:spLocks noGrp="1"/>
          </p:cNvSpPr>
          <p:nvPr>
            <p:ph type="sldNum" sz="quarter" idx="12"/>
          </p:nvPr>
        </p:nvSpPr>
        <p:spPr>
          <a:xfrm>
            <a:off x="4343400" y="1042988"/>
            <a:ext cx="457200" cy="441325"/>
          </a:xfrm>
          <a:prstGeom prst="rect">
            <a:avLst/>
          </a:prstGeom>
        </p:spPr>
        <p:txBody>
          <a:bodyPr/>
          <a:lstStyle>
            <a:lvl1pPr algn="ctr" fontAlgn="auto">
              <a:spcBef>
                <a:spcPts val="0"/>
              </a:spcBef>
              <a:spcAft>
                <a:spcPts val="0"/>
              </a:spcAft>
              <a:defRPr smtClean="0">
                <a:latin typeface="+mn-lt"/>
                <a:cs typeface="+mn-cs"/>
              </a:defRPr>
            </a:lvl1pPr>
          </a:lstStyle>
          <a:p>
            <a:pPr>
              <a:defRPr/>
            </a:pPr>
            <a:fld id="{8CD1F384-3066-464B-97EC-74A540B42C22}" type="slidenum">
              <a:rPr lang="en-US"/>
              <a:pPr>
                <a:defRPr/>
              </a:pPr>
              <a:t>‹#›</a:t>
            </a:fld>
            <a:endParaRPr lang="en-US"/>
          </a:p>
        </p:txBody>
      </p:sp>
    </p:spTree>
    <p:extLst>
      <p:ext uri="{BB962C8B-B14F-4D97-AF65-F5344CB8AC3E}">
        <p14:creationId xmlns:p14="http://schemas.microsoft.com/office/powerpoint/2010/main" val="238139642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a:prstGeom prst="rect">
            <a:avLst/>
          </a:prstGeom>
        </p:spPr>
        <p:txBody>
          <a:bodyPr/>
          <a:lstStyle>
            <a:lvl1pPr fontAlgn="auto">
              <a:spcBef>
                <a:spcPts val="0"/>
              </a:spcBef>
              <a:spcAft>
                <a:spcPts val="0"/>
              </a:spcAft>
              <a:defRPr smtClean="0">
                <a:solidFill>
                  <a:schemeClr val="accent3">
                    <a:shade val="75000"/>
                  </a:schemeClr>
                </a:solidFill>
                <a:latin typeface="+mn-lt"/>
                <a:cs typeface="+mn-cs"/>
              </a:defRPr>
            </a:lvl1pPr>
          </a:lstStyle>
          <a:p>
            <a:pPr>
              <a:defRPr/>
            </a:pPr>
            <a:fld id="{1554B63E-0CAD-4979-A02E-486FB8FB8764}"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r>
              <a:rPr lang="en-US" smtClean="0"/>
              <a:t>6 March 2014</a:t>
            </a:r>
            <a:endParaRPr lang="en-US" dirty="0"/>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r>
              <a:rPr lang="en-US" smtClean="0"/>
              <a:t>Decision and Cost-Effectiveness Analysis</a:t>
            </a:r>
            <a:endParaRPr lang="en-US"/>
          </a:p>
        </p:txBody>
      </p:sp>
    </p:spTree>
    <p:extLst>
      <p:ext uri="{BB962C8B-B14F-4D97-AF65-F5344CB8AC3E}">
        <p14:creationId xmlns:p14="http://schemas.microsoft.com/office/powerpoint/2010/main" val="318251943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a:prstGeom prst="rect">
            <a:avLst/>
          </a:prstGeom>
        </p:spPr>
        <p:txBody>
          <a:bodyPr/>
          <a:lstStyle>
            <a:lvl1pPr fontAlgn="auto">
              <a:spcBef>
                <a:spcPts val="0"/>
              </a:spcBef>
              <a:spcAft>
                <a:spcPts val="0"/>
              </a:spcAft>
              <a:defRPr>
                <a:latin typeface="+mn-lt"/>
                <a:cs typeface="+mn-cs"/>
              </a:defRPr>
            </a:lvl1pPr>
          </a:lstStyle>
          <a:p>
            <a:pPr>
              <a:defRPr/>
            </a:pPr>
            <a:fld id="{A43D70FD-D6E3-448B-993C-7945007CC4ED}"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r>
              <a:rPr lang="en-US" smtClean="0"/>
              <a:t>6 March 2014</a:t>
            </a:r>
            <a:endParaRPr lang="en-US" dirty="0"/>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r>
              <a:rPr lang="en-US" smtClean="0"/>
              <a:t>Decision and Cost-Effectiveness Analysis</a:t>
            </a:r>
            <a:endParaRPr lang="en-US"/>
          </a:p>
        </p:txBody>
      </p:sp>
    </p:spTree>
    <p:extLst>
      <p:ext uri="{BB962C8B-B14F-4D97-AF65-F5344CB8AC3E}">
        <p14:creationId xmlns:p14="http://schemas.microsoft.com/office/powerpoint/2010/main" val="1135046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6 March 2014</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Decision and Cost-Effectiveness Analysis</a:t>
            </a:r>
            <a:endParaRPr lang="en-US"/>
          </a:p>
        </p:txBody>
      </p:sp>
      <p:sp>
        <p:nvSpPr>
          <p:cNvPr id="6" name="Slide Number Placeholder 5"/>
          <p:cNvSpPr>
            <a:spLocks noGrp="1"/>
          </p:cNvSpPr>
          <p:nvPr>
            <p:ph type="sldNum" sz="quarter" idx="12"/>
          </p:nvPr>
        </p:nvSpPr>
        <p:spPr>
          <a:xfrm>
            <a:off x="4343400" y="1039813"/>
            <a:ext cx="457200" cy="441325"/>
          </a:xfrm>
          <a:prstGeom prst="rect">
            <a:avLst/>
          </a:prstGeom>
        </p:spPr>
        <p:txBody>
          <a:bodyPr/>
          <a:lstStyle>
            <a:lvl1pPr fontAlgn="auto">
              <a:spcBef>
                <a:spcPts val="0"/>
              </a:spcBef>
              <a:spcAft>
                <a:spcPts val="0"/>
              </a:spcAft>
              <a:defRPr>
                <a:latin typeface="+mn-lt"/>
                <a:cs typeface="+mn-cs"/>
              </a:defRPr>
            </a:lvl1pPr>
          </a:lstStyle>
          <a:p>
            <a:pPr>
              <a:defRPr/>
            </a:pPr>
            <a:fld id="{EB6517B9-54B1-4D7C-AAF1-1B5C919AA4D8}" type="slidenum">
              <a:rPr lang="en-US"/>
              <a:pPr>
                <a:defRPr/>
              </a:pPr>
              <a:t>‹#›</a:t>
            </a:fld>
            <a:endParaRPr lang="en-US"/>
          </a:p>
        </p:txBody>
      </p:sp>
    </p:spTree>
    <p:extLst>
      <p:ext uri="{BB962C8B-B14F-4D97-AF65-F5344CB8AC3E}">
        <p14:creationId xmlns:p14="http://schemas.microsoft.com/office/powerpoint/2010/main" val="404241117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a:prstGeom prst="rect">
            <a:avLst/>
          </a:prstGeom>
        </p:spPr>
        <p:txBody>
          <a:bodyPr/>
          <a:lstStyle>
            <a:lvl1pPr fontAlgn="auto">
              <a:spcBef>
                <a:spcPts val="0"/>
              </a:spcBef>
              <a:spcAft>
                <a:spcPts val="0"/>
              </a:spcAft>
              <a:defRPr>
                <a:latin typeface="+mn-lt"/>
                <a:cs typeface="+mn-cs"/>
              </a:defRPr>
            </a:lvl1pPr>
          </a:lstStyle>
          <a:p>
            <a:pPr>
              <a:defRPr/>
            </a:pPr>
            <a:fld id="{233CEE8C-EFA7-4264-85BE-59D860EADF94}"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r>
              <a:rPr lang="en-US" smtClean="0"/>
              <a:t>6 March 2014</a:t>
            </a:r>
            <a:endParaRPr lang="en-US" dirty="0"/>
          </a:p>
        </p:txBody>
      </p:sp>
      <p:sp>
        <p:nvSpPr>
          <p:cNvPr id="15" name="Footer Placeholder 4"/>
          <p:cNvSpPr>
            <a:spLocks noGrp="1"/>
          </p:cNvSpPr>
          <p:nvPr>
            <p:ph type="ftr" sz="quarter" idx="12"/>
          </p:nvPr>
        </p:nvSpPr>
        <p:spPr/>
        <p:txBody>
          <a:bodyPr/>
          <a:lstStyle>
            <a:lvl1pPr>
              <a:defRPr/>
            </a:lvl1pPr>
          </a:lstStyle>
          <a:p>
            <a:pPr>
              <a:defRPr/>
            </a:pPr>
            <a:r>
              <a:rPr lang="en-US" smtClean="0"/>
              <a:t>Decision and Cost-Effectiveness Analysis</a:t>
            </a:r>
            <a:endParaRPr lang="en-US"/>
          </a:p>
        </p:txBody>
      </p:sp>
    </p:spTree>
    <p:extLst>
      <p:ext uri="{BB962C8B-B14F-4D97-AF65-F5344CB8AC3E}">
        <p14:creationId xmlns:p14="http://schemas.microsoft.com/office/powerpoint/2010/main" val="3503212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smtClean="0">
                <a:solidFill>
                  <a:srgbClr val="FFFFFF"/>
                </a:solidFill>
                <a:latin typeface="+mn-lt"/>
                <a:cs typeface="+mn-cs"/>
              </a:defRPr>
            </a:lvl1pPr>
          </a:lstStyle>
          <a:p>
            <a:pPr>
              <a:defRPr/>
            </a:pPr>
            <a:r>
              <a:rPr lang="en-US" smtClean="0"/>
              <a:t>6 March 2014</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smtClean="0">
                <a:solidFill>
                  <a:srgbClr val="FFFFFF"/>
                </a:solidFill>
                <a:latin typeface="+mn-lt"/>
                <a:cs typeface="+mn-cs"/>
              </a:defRPr>
            </a:lvl1pPr>
          </a:lstStyle>
          <a:p>
            <a:pPr>
              <a:defRPr/>
            </a:pPr>
            <a:r>
              <a:rPr lang="en-US" smtClean="0"/>
              <a:t>Decision and Cost-Effectiveness Analysis</a:t>
            </a: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3083"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4"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Lst>
  <p:hf sldNum="0" hdr="0"/>
  <p:txStyles>
    <p:titleStyle>
      <a:lvl1pPr algn="ctr" rtl="0" fontAlgn="base">
        <a:spcBef>
          <a:spcPct val="0"/>
        </a:spcBef>
        <a:spcAft>
          <a:spcPct val="0"/>
        </a:spcAft>
        <a:defRPr sz="3300" kern="1200">
          <a:solidFill>
            <a:srgbClr val="7B9899"/>
          </a:solidFill>
          <a:latin typeface="+mj-lt"/>
          <a:ea typeface="+mj-ea"/>
          <a:cs typeface="+mj-cs"/>
        </a:defRPr>
      </a:lvl1pPr>
      <a:lvl2pPr algn="ctr" rtl="0" fontAlgn="base">
        <a:spcBef>
          <a:spcPct val="0"/>
        </a:spcBef>
        <a:spcAft>
          <a:spcPct val="0"/>
        </a:spcAft>
        <a:defRPr sz="3300">
          <a:solidFill>
            <a:srgbClr val="7B9899"/>
          </a:solidFill>
          <a:latin typeface="Bookman Old Style" pitchFamily="18" charset="0"/>
        </a:defRPr>
      </a:lvl2pPr>
      <a:lvl3pPr algn="ctr" rtl="0" fontAlgn="base">
        <a:spcBef>
          <a:spcPct val="0"/>
        </a:spcBef>
        <a:spcAft>
          <a:spcPct val="0"/>
        </a:spcAft>
        <a:defRPr sz="3300">
          <a:solidFill>
            <a:srgbClr val="7B9899"/>
          </a:solidFill>
          <a:latin typeface="Bookman Old Style" pitchFamily="18" charset="0"/>
        </a:defRPr>
      </a:lvl3pPr>
      <a:lvl4pPr algn="ctr" rtl="0" fontAlgn="base">
        <a:spcBef>
          <a:spcPct val="0"/>
        </a:spcBef>
        <a:spcAft>
          <a:spcPct val="0"/>
        </a:spcAft>
        <a:defRPr sz="3300">
          <a:solidFill>
            <a:srgbClr val="7B9899"/>
          </a:solidFill>
          <a:latin typeface="Bookman Old Style" pitchFamily="18" charset="0"/>
        </a:defRPr>
      </a:lvl4pPr>
      <a:lvl5pPr algn="ctr" rtl="0" fontAlgn="base">
        <a:spcBef>
          <a:spcPct val="0"/>
        </a:spcBef>
        <a:spcAft>
          <a:spcPct val="0"/>
        </a:spcAft>
        <a:defRPr sz="3300">
          <a:solidFill>
            <a:srgbClr val="7B9899"/>
          </a:solidFill>
          <a:latin typeface="Bookman Old Style" pitchFamily="18" charset="0"/>
        </a:defRPr>
      </a:lvl5pPr>
      <a:lvl6pPr marL="457200" algn="ctr" rtl="0" fontAlgn="base">
        <a:spcBef>
          <a:spcPct val="0"/>
        </a:spcBef>
        <a:spcAft>
          <a:spcPct val="0"/>
        </a:spcAft>
        <a:defRPr sz="3300">
          <a:solidFill>
            <a:srgbClr val="7B9899"/>
          </a:solidFill>
          <a:latin typeface="Bookman Old Style" pitchFamily="18" charset="0"/>
        </a:defRPr>
      </a:lvl6pPr>
      <a:lvl7pPr marL="914400" algn="ctr" rtl="0" fontAlgn="base">
        <a:spcBef>
          <a:spcPct val="0"/>
        </a:spcBef>
        <a:spcAft>
          <a:spcPct val="0"/>
        </a:spcAft>
        <a:defRPr sz="3300">
          <a:solidFill>
            <a:srgbClr val="7B9899"/>
          </a:solidFill>
          <a:latin typeface="Bookman Old Style" pitchFamily="18" charset="0"/>
        </a:defRPr>
      </a:lvl7pPr>
      <a:lvl8pPr marL="1371600" algn="ctr" rtl="0" fontAlgn="base">
        <a:spcBef>
          <a:spcPct val="0"/>
        </a:spcBef>
        <a:spcAft>
          <a:spcPct val="0"/>
        </a:spcAft>
        <a:defRPr sz="3300">
          <a:solidFill>
            <a:srgbClr val="7B9899"/>
          </a:solidFill>
          <a:latin typeface="Bookman Old Style" pitchFamily="18" charset="0"/>
        </a:defRPr>
      </a:lvl8pPr>
      <a:lvl9pPr marL="1828800" algn="ctr" rtl="0" fontAlgn="base">
        <a:spcBef>
          <a:spcPct val="0"/>
        </a:spcBef>
        <a:spcAft>
          <a:spcPct val="0"/>
        </a:spcAft>
        <a:defRPr sz="3300">
          <a:solidFill>
            <a:srgbClr val="7B9899"/>
          </a:solidFill>
          <a:latin typeface="Bookman Old Style" pitchFamily="18" charset="0"/>
        </a:defRPr>
      </a:lvl9pPr>
    </p:titleStyle>
    <p:bodyStyle>
      <a:lvl1pPr marL="273050" indent="-273050" algn="l" rtl="0" fontAlgn="base">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fontAlgn="base">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fontAlgn="base">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fontAlgn="base">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fontAlgn="base">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15363"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8" name="Subtitle 2"/>
          <p:cNvSpPr txBox="1">
            <a:spLocks/>
          </p:cNvSpPr>
          <p:nvPr/>
        </p:nvSpPr>
        <p:spPr>
          <a:xfrm>
            <a:off x="1371600" y="2819400"/>
            <a:ext cx="6400800" cy="1752600"/>
          </a:xfrm>
          <a:prstGeom prst="rect">
            <a:avLst/>
          </a:prstGeom>
        </p:spPr>
        <p:txBody>
          <a:bodyPr>
            <a:norm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lgn="ctr">
              <a:spcBef>
                <a:spcPct val="20000"/>
              </a:spcBef>
              <a:buClr>
                <a:schemeClr val="accent1"/>
              </a:buClr>
              <a:buSzPct val="85000"/>
              <a:buFont typeface="Wingdings 2" pitchFamily="18" charset="2"/>
              <a:buNone/>
            </a:pPr>
            <a:r>
              <a:rPr lang="en-US" sz="2000" b="1">
                <a:solidFill>
                  <a:schemeClr val="tx2"/>
                </a:solidFill>
              </a:rPr>
              <a:t>James G. Kahn</a:t>
            </a:r>
          </a:p>
          <a:p>
            <a:pPr algn="ctr">
              <a:spcBef>
                <a:spcPct val="20000"/>
              </a:spcBef>
              <a:buClr>
                <a:schemeClr val="accent1"/>
              </a:buClr>
              <a:buSzPct val="85000"/>
              <a:buFont typeface="Wingdings 2" pitchFamily="18" charset="2"/>
              <a:buNone/>
            </a:pPr>
            <a:r>
              <a:rPr lang="en-US" sz="2000" b="1">
                <a:solidFill>
                  <a:schemeClr val="tx2"/>
                </a:solidFill>
              </a:rPr>
              <a:t>after</a:t>
            </a:r>
          </a:p>
          <a:p>
            <a:pPr algn="ctr">
              <a:spcBef>
                <a:spcPct val="20000"/>
              </a:spcBef>
              <a:buClr>
                <a:schemeClr val="accent1"/>
              </a:buClr>
              <a:buSzPct val="85000"/>
              <a:buFont typeface="Wingdings 2" pitchFamily="18" charset="2"/>
              <a:buNone/>
            </a:pPr>
            <a:r>
              <a:rPr lang="en-US" sz="2000" b="1">
                <a:solidFill>
                  <a:schemeClr val="tx2"/>
                </a:solidFill>
              </a:rPr>
              <a:t>Eran Bendavid</a:t>
            </a:r>
          </a:p>
        </p:txBody>
      </p:sp>
      <p:sp>
        <p:nvSpPr>
          <p:cNvPr id="11" name="Title 1"/>
          <p:cNvSpPr txBox="1">
            <a:spLocks/>
          </p:cNvSpPr>
          <p:nvPr/>
        </p:nvSpPr>
        <p:spPr>
          <a:xfrm>
            <a:off x="838200" y="533400"/>
            <a:ext cx="7772400" cy="1752600"/>
          </a:xfrm>
          <a:prstGeom prst="rect">
            <a:avLst/>
          </a:prstGeom>
        </p:spPr>
        <p:txBody>
          <a:bodyPr anchor="b">
            <a:normAutofit/>
          </a:bodyPr>
          <a:lstStyle/>
          <a:p>
            <a:pPr algn="ctr" fontAlgn="auto">
              <a:spcAft>
                <a:spcPts val="0"/>
              </a:spcAft>
              <a:defRPr/>
            </a:pPr>
            <a:r>
              <a:rPr lang="en-US" sz="3600" dirty="0">
                <a:solidFill>
                  <a:schemeClr val="accent1"/>
                </a:solidFill>
                <a:latin typeface="+mj-lt"/>
                <a:ea typeface="+mj-ea"/>
                <a:cs typeface="+mj-cs"/>
              </a:rPr>
              <a:t>When Rationality Falters: Limitations and Extensions of Decision Analysis</a:t>
            </a:r>
            <a:endParaRPr lang="en-US" sz="3200" dirty="0">
              <a:solidFill>
                <a:schemeClr val="accent1"/>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36867"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36868" name="Content Placeholder 4"/>
          <p:cNvSpPr>
            <a:spLocks noGrp="1"/>
          </p:cNvSpPr>
          <p:nvPr>
            <p:ph sz="quarter" idx="1"/>
          </p:nvPr>
        </p:nvSpPr>
        <p:spPr>
          <a:xfrm>
            <a:off x="301625" y="1527175"/>
            <a:ext cx="8504238" cy="4572000"/>
          </a:xfrm>
        </p:spPr>
        <p:txBody>
          <a:bodyPr/>
          <a:lstStyle/>
          <a:p>
            <a:r>
              <a:rPr lang="en-US" smtClean="0"/>
              <a:t>Vertical equity may be controversial -- if your definition of “need” is different than mine</a:t>
            </a:r>
          </a:p>
          <a:p>
            <a:r>
              <a:rPr lang="en-US" smtClean="0"/>
              <a:t>Assume we accept vertical equity</a:t>
            </a:r>
          </a:p>
          <a:p>
            <a:r>
              <a:rPr lang="en-US" smtClean="0"/>
              <a:t>What characterizes equity?</a:t>
            </a:r>
          </a:p>
          <a:p>
            <a:r>
              <a:rPr lang="en-US" smtClean="0"/>
              <a:t>How should it measured?</a:t>
            </a:r>
          </a:p>
        </p:txBody>
      </p:sp>
      <p:sp>
        <p:nvSpPr>
          <p:cNvPr id="36869" name="Rectangle 2"/>
          <p:cNvSpPr>
            <a:spLocks noGrp="1" noChangeArrowheads="1"/>
          </p:cNvSpPr>
          <p:nvPr>
            <p:ph type="title"/>
          </p:nvPr>
        </p:nvSpPr>
        <p:spPr/>
        <p:txBody>
          <a:bodyPr/>
          <a:lstStyle/>
          <a:p>
            <a:r>
              <a:rPr lang="en-US" smtClean="0">
                <a:solidFill>
                  <a:srgbClr val="7B9899"/>
                </a:solidFill>
              </a:rPr>
              <a:t>Controversy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smtClean="0">
                <a:solidFill>
                  <a:srgbClr val="7B9899"/>
                </a:solidFill>
              </a:rPr>
              <a:t>Are All QALYs Gains Equivalent?</a:t>
            </a:r>
          </a:p>
        </p:txBody>
      </p:sp>
      <p:sp>
        <p:nvSpPr>
          <p:cNvPr id="38915"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3891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grpSp>
        <p:nvGrpSpPr>
          <p:cNvPr id="5" name="Group 2"/>
          <p:cNvGrpSpPr>
            <a:grpSpLocks/>
          </p:cNvGrpSpPr>
          <p:nvPr/>
        </p:nvGrpSpPr>
        <p:grpSpPr bwMode="auto">
          <a:xfrm>
            <a:off x="2300288" y="1557338"/>
            <a:ext cx="5094287" cy="3149600"/>
            <a:chOff x="1791" y="981"/>
            <a:chExt cx="3209" cy="1984"/>
          </a:xfrm>
        </p:grpSpPr>
        <p:sp>
          <p:nvSpPr>
            <p:cNvPr id="39064" name="Freeform 3"/>
            <p:cNvSpPr>
              <a:spLocks/>
            </p:cNvSpPr>
            <p:nvPr/>
          </p:nvSpPr>
          <p:spPr bwMode="auto">
            <a:xfrm>
              <a:off x="1984" y="1547"/>
              <a:ext cx="22" cy="48"/>
            </a:xfrm>
            <a:custGeom>
              <a:avLst/>
              <a:gdLst>
                <a:gd name="T0" fmla="*/ 0 w 22"/>
                <a:gd name="T1" fmla="*/ 0 h 48"/>
                <a:gd name="T2" fmla="*/ 11 w 22"/>
                <a:gd name="T3" fmla="*/ 24 h 48"/>
                <a:gd name="T4" fmla="*/ 22 w 22"/>
                <a:gd name="T5" fmla="*/ 48 h 48"/>
                <a:gd name="T6" fmla="*/ 0 60000 65536"/>
                <a:gd name="T7" fmla="*/ 0 60000 65536"/>
                <a:gd name="T8" fmla="*/ 0 60000 65536"/>
                <a:gd name="T9" fmla="*/ 0 w 22"/>
                <a:gd name="T10" fmla="*/ 0 h 48"/>
                <a:gd name="T11" fmla="*/ 22 w 22"/>
                <a:gd name="T12" fmla="*/ 48 h 48"/>
              </a:gdLst>
              <a:ahLst/>
              <a:cxnLst>
                <a:cxn ang="T6">
                  <a:pos x="T0" y="T1"/>
                </a:cxn>
                <a:cxn ang="T7">
                  <a:pos x="T2" y="T3"/>
                </a:cxn>
                <a:cxn ang="T8">
                  <a:pos x="T4" y="T5"/>
                </a:cxn>
              </a:cxnLst>
              <a:rect l="T9" t="T10" r="T11" b="T12"/>
              <a:pathLst>
                <a:path w="22" h="48">
                  <a:moveTo>
                    <a:pt x="0" y="0"/>
                  </a:moveTo>
                  <a:lnTo>
                    <a:pt x="11" y="24"/>
                  </a:lnTo>
                  <a:lnTo>
                    <a:pt x="22"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nvGrpSpPr>
            <p:cNvPr id="39065" name="Group 4"/>
            <p:cNvGrpSpPr>
              <a:grpSpLocks/>
            </p:cNvGrpSpPr>
            <p:nvPr/>
          </p:nvGrpSpPr>
          <p:grpSpPr bwMode="auto">
            <a:xfrm>
              <a:off x="1791" y="981"/>
              <a:ext cx="3209" cy="1984"/>
              <a:chOff x="1791" y="981"/>
              <a:chExt cx="3209" cy="1984"/>
            </a:xfrm>
          </p:grpSpPr>
          <p:sp>
            <p:nvSpPr>
              <p:cNvPr id="39066" name="Freeform 5"/>
              <p:cNvSpPr>
                <a:spLocks/>
              </p:cNvSpPr>
              <p:nvPr/>
            </p:nvSpPr>
            <p:spPr bwMode="auto">
              <a:xfrm>
                <a:off x="2134" y="1831"/>
                <a:ext cx="31" cy="47"/>
              </a:xfrm>
              <a:custGeom>
                <a:avLst/>
                <a:gdLst>
                  <a:gd name="T0" fmla="*/ 0 w 31"/>
                  <a:gd name="T1" fmla="*/ 0 h 47"/>
                  <a:gd name="T2" fmla="*/ 16 w 31"/>
                  <a:gd name="T3" fmla="*/ 24 h 47"/>
                  <a:gd name="T4" fmla="*/ 31 w 31"/>
                  <a:gd name="T5" fmla="*/ 47 h 47"/>
                  <a:gd name="T6" fmla="*/ 0 60000 65536"/>
                  <a:gd name="T7" fmla="*/ 0 60000 65536"/>
                  <a:gd name="T8" fmla="*/ 0 60000 65536"/>
                  <a:gd name="T9" fmla="*/ 0 w 31"/>
                  <a:gd name="T10" fmla="*/ 0 h 47"/>
                  <a:gd name="T11" fmla="*/ 31 w 31"/>
                  <a:gd name="T12" fmla="*/ 47 h 47"/>
                </a:gdLst>
                <a:ahLst/>
                <a:cxnLst>
                  <a:cxn ang="T6">
                    <a:pos x="T0" y="T1"/>
                  </a:cxn>
                  <a:cxn ang="T7">
                    <a:pos x="T2" y="T3"/>
                  </a:cxn>
                  <a:cxn ang="T8">
                    <a:pos x="T4" y="T5"/>
                  </a:cxn>
                </a:cxnLst>
                <a:rect l="T9" t="T10" r="T11" b="T12"/>
                <a:pathLst>
                  <a:path w="31" h="47">
                    <a:moveTo>
                      <a:pt x="0" y="0"/>
                    </a:moveTo>
                    <a:lnTo>
                      <a:pt x="16" y="24"/>
                    </a:lnTo>
                    <a:lnTo>
                      <a:pt x="31"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67" name="Freeform 6"/>
              <p:cNvSpPr>
                <a:spLocks/>
              </p:cNvSpPr>
              <p:nvPr/>
            </p:nvSpPr>
            <p:spPr bwMode="auto">
              <a:xfrm>
                <a:off x="2165" y="1878"/>
                <a:ext cx="34" cy="47"/>
              </a:xfrm>
              <a:custGeom>
                <a:avLst/>
                <a:gdLst>
                  <a:gd name="T0" fmla="*/ 0 w 34"/>
                  <a:gd name="T1" fmla="*/ 0 h 47"/>
                  <a:gd name="T2" fmla="*/ 17 w 34"/>
                  <a:gd name="T3" fmla="*/ 24 h 47"/>
                  <a:gd name="T4" fmla="*/ 34 w 34"/>
                  <a:gd name="T5" fmla="*/ 47 h 47"/>
                  <a:gd name="T6" fmla="*/ 0 60000 65536"/>
                  <a:gd name="T7" fmla="*/ 0 60000 65536"/>
                  <a:gd name="T8" fmla="*/ 0 60000 65536"/>
                  <a:gd name="T9" fmla="*/ 0 w 34"/>
                  <a:gd name="T10" fmla="*/ 0 h 47"/>
                  <a:gd name="T11" fmla="*/ 34 w 34"/>
                  <a:gd name="T12" fmla="*/ 47 h 47"/>
                </a:gdLst>
                <a:ahLst/>
                <a:cxnLst>
                  <a:cxn ang="T6">
                    <a:pos x="T0" y="T1"/>
                  </a:cxn>
                  <a:cxn ang="T7">
                    <a:pos x="T2" y="T3"/>
                  </a:cxn>
                  <a:cxn ang="T8">
                    <a:pos x="T4" y="T5"/>
                  </a:cxn>
                </a:cxnLst>
                <a:rect l="T9" t="T10" r="T11" b="T12"/>
                <a:pathLst>
                  <a:path w="34" h="47">
                    <a:moveTo>
                      <a:pt x="0" y="0"/>
                    </a:moveTo>
                    <a:lnTo>
                      <a:pt x="17" y="24"/>
                    </a:lnTo>
                    <a:lnTo>
                      <a:pt x="34"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68" name="Freeform 7"/>
              <p:cNvSpPr>
                <a:spLocks/>
              </p:cNvSpPr>
              <p:nvPr/>
            </p:nvSpPr>
            <p:spPr bwMode="auto">
              <a:xfrm>
                <a:off x="2199" y="1925"/>
                <a:ext cx="35" cy="48"/>
              </a:xfrm>
              <a:custGeom>
                <a:avLst/>
                <a:gdLst>
                  <a:gd name="T0" fmla="*/ 0 w 35"/>
                  <a:gd name="T1" fmla="*/ 0 h 48"/>
                  <a:gd name="T2" fmla="*/ 17 w 35"/>
                  <a:gd name="T3" fmla="*/ 24 h 48"/>
                  <a:gd name="T4" fmla="*/ 35 w 35"/>
                  <a:gd name="T5" fmla="*/ 48 h 48"/>
                  <a:gd name="T6" fmla="*/ 0 60000 65536"/>
                  <a:gd name="T7" fmla="*/ 0 60000 65536"/>
                  <a:gd name="T8" fmla="*/ 0 60000 65536"/>
                  <a:gd name="T9" fmla="*/ 0 w 35"/>
                  <a:gd name="T10" fmla="*/ 0 h 48"/>
                  <a:gd name="T11" fmla="*/ 35 w 35"/>
                  <a:gd name="T12" fmla="*/ 48 h 48"/>
                </a:gdLst>
                <a:ahLst/>
                <a:cxnLst>
                  <a:cxn ang="T6">
                    <a:pos x="T0" y="T1"/>
                  </a:cxn>
                  <a:cxn ang="T7">
                    <a:pos x="T2" y="T3"/>
                  </a:cxn>
                  <a:cxn ang="T8">
                    <a:pos x="T4" y="T5"/>
                  </a:cxn>
                </a:cxnLst>
                <a:rect l="T9" t="T10" r="T11" b="T12"/>
                <a:pathLst>
                  <a:path w="35" h="48">
                    <a:moveTo>
                      <a:pt x="0" y="0"/>
                    </a:moveTo>
                    <a:lnTo>
                      <a:pt x="17" y="24"/>
                    </a:lnTo>
                    <a:lnTo>
                      <a:pt x="35"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69" name="Freeform 8"/>
              <p:cNvSpPr>
                <a:spLocks/>
              </p:cNvSpPr>
              <p:nvPr/>
            </p:nvSpPr>
            <p:spPr bwMode="auto">
              <a:xfrm>
                <a:off x="2234" y="1973"/>
                <a:ext cx="37" cy="48"/>
              </a:xfrm>
              <a:custGeom>
                <a:avLst/>
                <a:gdLst>
                  <a:gd name="T0" fmla="*/ 0 w 37"/>
                  <a:gd name="T1" fmla="*/ 0 h 48"/>
                  <a:gd name="T2" fmla="*/ 18 w 37"/>
                  <a:gd name="T3" fmla="*/ 24 h 48"/>
                  <a:gd name="T4" fmla="*/ 37 w 37"/>
                  <a:gd name="T5" fmla="*/ 48 h 48"/>
                  <a:gd name="T6" fmla="*/ 0 60000 65536"/>
                  <a:gd name="T7" fmla="*/ 0 60000 65536"/>
                  <a:gd name="T8" fmla="*/ 0 60000 65536"/>
                  <a:gd name="T9" fmla="*/ 0 w 37"/>
                  <a:gd name="T10" fmla="*/ 0 h 48"/>
                  <a:gd name="T11" fmla="*/ 37 w 37"/>
                  <a:gd name="T12" fmla="*/ 48 h 48"/>
                </a:gdLst>
                <a:ahLst/>
                <a:cxnLst>
                  <a:cxn ang="T6">
                    <a:pos x="T0" y="T1"/>
                  </a:cxn>
                  <a:cxn ang="T7">
                    <a:pos x="T2" y="T3"/>
                  </a:cxn>
                  <a:cxn ang="T8">
                    <a:pos x="T4" y="T5"/>
                  </a:cxn>
                </a:cxnLst>
                <a:rect l="T9" t="T10" r="T11" b="T12"/>
                <a:pathLst>
                  <a:path w="37" h="48">
                    <a:moveTo>
                      <a:pt x="0" y="0"/>
                    </a:moveTo>
                    <a:lnTo>
                      <a:pt x="18" y="24"/>
                    </a:lnTo>
                    <a:lnTo>
                      <a:pt x="37"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nvGrpSpPr>
              <p:cNvPr id="39070" name="Group 9"/>
              <p:cNvGrpSpPr>
                <a:grpSpLocks/>
              </p:cNvGrpSpPr>
              <p:nvPr/>
            </p:nvGrpSpPr>
            <p:grpSpPr bwMode="auto">
              <a:xfrm>
                <a:off x="1791" y="981"/>
                <a:ext cx="3209" cy="1984"/>
                <a:chOff x="1791" y="981"/>
                <a:chExt cx="3209" cy="1984"/>
              </a:xfrm>
            </p:grpSpPr>
            <p:sp>
              <p:nvSpPr>
                <p:cNvPr id="39071" name="Line 10"/>
                <p:cNvSpPr>
                  <a:spLocks noChangeShapeType="1"/>
                </p:cNvSpPr>
                <p:nvPr/>
              </p:nvSpPr>
              <p:spPr bwMode="auto">
                <a:xfrm>
                  <a:off x="1791" y="981"/>
                  <a:ext cx="12"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2" name="Line 11"/>
                <p:cNvSpPr>
                  <a:spLocks noChangeShapeType="1"/>
                </p:cNvSpPr>
                <p:nvPr/>
              </p:nvSpPr>
              <p:spPr bwMode="auto">
                <a:xfrm>
                  <a:off x="1803" y="1028"/>
                  <a:ext cx="13"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3" name="Line 12"/>
                <p:cNvSpPr>
                  <a:spLocks noChangeShapeType="1"/>
                </p:cNvSpPr>
                <p:nvPr/>
              </p:nvSpPr>
              <p:spPr bwMode="auto">
                <a:xfrm>
                  <a:off x="1816" y="1075"/>
                  <a:ext cx="14"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4" name="Line 13"/>
                <p:cNvSpPr>
                  <a:spLocks noChangeShapeType="1"/>
                </p:cNvSpPr>
                <p:nvPr/>
              </p:nvSpPr>
              <p:spPr bwMode="auto">
                <a:xfrm>
                  <a:off x="1830" y="1122"/>
                  <a:ext cx="14"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5" name="Line 14"/>
                <p:cNvSpPr>
                  <a:spLocks noChangeShapeType="1"/>
                </p:cNvSpPr>
                <p:nvPr/>
              </p:nvSpPr>
              <p:spPr bwMode="auto">
                <a:xfrm>
                  <a:off x="1844" y="1169"/>
                  <a:ext cx="15" cy="48"/>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6" name="Line 15"/>
                <p:cNvSpPr>
                  <a:spLocks noChangeShapeType="1"/>
                </p:cNvSpPr>
                <p:nvPr/>
              </p:nvSpPr>
              <p:spPr bwMode="auto">
                <a:xfrm>
                  <a:off x="1859" y="1217"/>
                  <a:ext cx="15" cy="48"/>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7" name="Line 16"/>
                <p:cNvSpPr>
                  <a:spLocks noChangeShapeType="1"/>
                </p:cNvSpPr>
                <p:nvPr/>
              </p:nvSpPr>
              <p:spPr bwMode="auto">
                <a:xfrm>
                  <a:off x="1874" y="1265"/>
                  <a:ext cx="16"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8" name="Line 17"/>
                <p:cNvSpPr>
                  <a:spLocks noChangeShapeType="1"/>
                </p:cNvSpPr>
                <p:nvPr/>
              </p:nvSpPr>
              <p:spPr bwMode="auto">
                <a:xfrm>
                  <a:off x="1890" y="1312"/>
                  <a:ext cx="18"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79" name="Line 18"/>
                <p:cNvSpPr>
                  <a:spLocks noChangeShapeType="1"/>
                </p:cNvSpPr>
                <p:nvPr/>
              </p:nvSpPr>
              <p:spPr bwMode="auto">
                <a:xfrm>
                  <a:off x="1908" y="1359"/>
                  <a:ext cx="17"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80" name="Line 19"/>
                <p:cNvSpPr>
                  <a:spLocks noChangeShapeType="1"/>
                </p:cNvSpPr>
                <p:nvPr/>
              </p:nvSpPr>
              <p:spPr bwMode="auto">
                <a:xfrm>
                  <a:off x="1925" y="1406"/>
                  <a:ext cx="19"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81" name="Line 20"/>
                <p:cNvSpPr>
                  <a:spLocks noChangeShapeType="1"/>
                </p:cNvSpPr>
                <p:nvPr/>
              </p:nvSpPr>
              <p:spPr bwMode="auto">
                <a:xfrm>
                  <a:off x="1944" y="1453"/>
                  <a:ext cx="20"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82" name="Line 21"/>
                <p:cNvSpPr>
                  <a:spLocks noChangeShapeType="1"/>
                </p:cNvSpPr>
                <p:nvPr/>
              </p:nvSpPr>
              <p:spPr bwMode="auto">
                <a:xfrm>
                  <a:off x="1964" y="1500"/>
                  <a:ext cx="20" cy="47"/>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83" name="Line 22"/>
                <p:cNvSpPr>
                  <a:spLocks noChangeShapeType="1"/>
                </p:cNvSpPr>
                <p:nvPr/>
              </p:nvSpPr>
              <p:spPr bwMode="auto">
                <a:xfrm>
                  <a:off x="2006" y="1595"/>
                  <a:ext cx="23" cy="48"/>
                </a:xfrm>
                <a:prstGeom prst="line">
                  <a:avLst/>
                </a:prstGeom>
                <a:noFill/>
                <a:ln w="5715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84" name="Freeform 23"/>
                <p:cNvSpPr>
                  <a:spLocks/>
                </p:cNvSpPr>
                <p:nvPr/>
              </p:nvSpPr>
              <p:spPr bwMode="auto">
                <a:xfrm>
                  <a:off x="2029" y="1643"/>
                  <a:ext cx="24" cy="47"/>
                </a:xfrm>
                <a:custGeom>
                  <a:avLst/>
                  <a:gdLst>
                    <a:gd name="T0" fmla="*/ 0 w 24"/>
                    <a:gd name="T1" fmla="*/ 0 h 47"/>
                    <a:gd name="T2" fmla="*/ 12 w 24"/>
                    <a:gd name="T3" fmla="*/ 23 h 47"/>
                    <a:gd name="T4" fmla="*/ 24 w 24"/>
                    <a:gd name="T5" fmla="*/ 47 h 47"/>
                    <a:gd name="T6" fmla="*/ 0 60000 65536"/>
                    <a:gd name="T7" fmla="*/ 0 60000 65536"/>
                    <a:gd name="T8" fmla="*/ 0 60000 65536"/>
                    <a:gd name="T9" fmla="*/ 0 w 24"/>
                    <a:gd name="T10" fmla="*/ 0 h 47"/>
                    <a:gd name="T11" fmla="*/ 24 w 24"/>
                    <a:gd name="T12" fmla="*/ 47 h 47"/>
                  </a:gdLst>
                  <a:ahLst/>
                  <a:cxnLst>
                    <a:cxn ang="T6">
                      <a:pos x="T0" y="T1"/>
                    </a:cxn>
                    <a:cxn ang="T7">
                      <a:pos x="T2" y="T3"/>
                    </a:cxn>
                    <a:cxn ang="T8">
                      <a:pos x="T4" y="T5"/>
                    </a:cxn>
                  </a:cxnLst>
                  <a:rect l="T9" t="T10" r="T11" b="T12"/>
                  <a:pathLst>
                    <a:path w="24" h="47">
                      <a:moveTo>
                        <a:pt x="0" y="0"/>
                      </a:moveTo>
                      <a:lnTo>
                        <a:pt x="12" y="23"/>
                      </a:lnTo>
                      <a:lnTo>
                        <a:pt x="24"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85" name="Freeform 24"/>
                <p:cNvSpPr>
                  <a:spLocks/>
                </p:cNvSpPr>
                <p:nvPr/>
              </p:nvSpPr>
              <p:spPr bwMode="auto">
                <a:xfrm>
                  <a:off x="2053" y="1690"/>
                  <a:ext cx="25" cy="47"/>
                </a:xfrm>
                <a:custGeom>
                  <a:avLst/>
                  <a:gdLst>
                    <a:gd name="T0" fmla="*/ 0 w 25"/>
                    <a:gd name="T1" fmla="*/ 0 h 47"/>
                    <a:gd name="T2" fmla="*/ 12 w 25"/>
                    <a:gd name="T3" fmla="*/ 23 h 47"/>
                    <a:gd name="T4" fmla="*/ 25 w 25"/>
                    <a:gd name="T5" fmla="*/ 47 h 47"/>
                    <a:gd name="T6" fmla="*/ 0 60000 65536"/>
                    <a:gd name="T7" fmla="*/ 0 60000 65536"/>
                    <a:gd name="T8" fmla="*/ 0 60000 65536"/>
                    <a:gd name="T9" fmla="*/ 0 w 25"/>
                    <a:gd name="T10" fmla="*/ 0 h 47"/>
                    <a:gd name="T11" fmla="*/ 25 w 25"/>
                    <a:gd name="T12" fmla="*/ 47 h 47"/>
                  </a:gdLst>
                  <a:ahLst/>
                  <a:cxnLst>
                    <a:cxn ang="T6">
                      <a:pos x="T0" y="T1"/>
                    </a:cxn>
                    <a:cxn ang="T7">
                      <a:pos x="T2" y="T3"/>
                    </a:cxn>
                    <a:cxn ang="T8">
                      <a:pos x="T4" y="T5"/>
                    </a:cxn>
                  </a:cxnLst>
                  <a:rect l="T9" t="T10" r="T11" b="T12"/>
                  <a:pathLst>
                    <a:path w="25" h="47">
                      <a:moveTo>
                        <a:pt x="0" y="0"/>
                      </a:moveTo>
                      <a:lnTo>
                        <a:pt x="12" y="23"/>
                      </a:lnTo>
                      <a:lnTo>
                        <a:pt x="25"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86" name="Freeform 25"/>
                <p:cNvSpPr>
                  <a:spLocks/>
                </p:cNvSpPr>
                <p:nvPr/>
              </p:nvSpPr>
              <p:spPr bwMode="auto">
                <a:xfrm>
                  <a:off x="2078" y="1737"/>
                  <a:ext cx="28" cy="47"/>
                </a:xfrm>
                <a:custGeom>
                  <a:avLst/>
                  <a:gdLst>
                    <a:gd name="T0" fmla="*/ 0 w 28"/>
                    <a:gd name="T1" fmla="*/ 0 h 47"/>
                    <a:gd name="T2" fmla="*/ 14 w 28"/>
                    <a:gd name="T3" fmla="*/ 23 h 47"/>
                    <a:gd name="T4" fmla="*/ 28 w 28"/>
                    <a:gd name="T5" fmla="*/ 47 h 47"/>
                    <a:gd name="T6" fmla="*/ 0 60000 65536"/>
                    <a:gd name="T7" fmla="*/ 0 60000 65536"/>
                    <a:gd name="T8" fmla="*/ 0 60000 65536"/>
                    <a:gd name="T9" fmla="*/ 0 w 28"/>
                    <a:gd name="T10" fmla="*/ 0 h 47"/>
                    <a:gd name="T11" fmla="*/ 28 w 28"/>
                    <a:gd name="T12" fmla="*/ 47 h 47"/>
                  </a:gdLst>
                  <a:ahLst/>
                  <a:cxnLst>
                    <a:cxn ang="T6">
                      <a:pos x="T0" y="T1"/>
                    </a:cxn>
                    <a:cxn ang="T7">
                      <a:pos x="T2" y="T3"/>
                    </a:cxn>
                    <a:cxn ang="T8">
                      <a:pos x="T4" y="T5"/>
                    </a:cxn>
                  </a:cxnLst>
                  <a:rect l="T9" t="T10" r="T11" b="T12"/>
                  <a:pathLst>
                    <a:path w="28" h="47">
                      <a:moveTo>
                        <a:pt x="0" y="0"/>
                      </a:moveTo>
                      <a:lnTo>
                        <a:pt x="14" y="23"/>
                      </a:lnTo>
                      <a:lnTo>
                        <a:pt x="28"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87" name="Freeform 26"/>
                <p:cNvSpPr>
                  <a:spLocks/>
                </p:cNvSpPr>
                <p:nvPr/>
              </p:nvSpPr>
              <p:spPr bwMode="auto">
                <a:xfrm>
                  <a:off x="2106" y="1784"/>
                  <a:ext cx="28" cy="47"/>
                </a:xfrm>
                <a:custGeom>
                  <a:avLst/>
                  <a:gdLst>
                    <a:gd name="T0" fmla="*/ 0 w 28"/>
                    <a:gd name="T1" fmla="*/ 0 h 47"/>
                    <a:gd name="T2" fmla="*/ 14 w 28"/>
                    <a:gd name="T3" fmla="*/ 24 h 47"/>
                    <a:gd name="T4" fmla="*/ 28 w 28"/>
                    <a:gd name="T5" fmla="*/ 47 h 47"/>
                    <a:gd name="T6" fmla="*/ 0 60000 65536"/>
                    <a:gd name="T7" fmla="*/ 0 60000 65536"/>
                    <a:gd name="T8" fmla="*/ 0 60000 65536"/>
                    <a:gd name="T9" fmla="*/ 0 w 28"/>
                    <a:gd name="T10" fmla="*/ 0 h 47"/>
                    <a:gd name="T11" fmla="*/ 28 w 28"/>
                    <a:gd name="T12" fmla="*/ 47 h 47"/>
                  </a:gdLst>
                  <a:ahLst/>
                  <a:cxnLst>
                    <a:cxn ang="T6">
                      <a:pos x="T0" y="T1"/>
                    </a:cxn>
                    <a:cxn ang="T7">
                      <a:pos x="T2" y="T3"/>
                    </a:cxn>
                    <a:cxn ang="T8">
                      <a:pos x="T4" y="T5"/>
                    </a:cxn>
                  </a:cxnLst>
                  <a:rect l="T9" t="T10" r="T11" b="T12"/>
                  <a:pathLst>
                    <a:path w="28" h="47">
                      <a:moveTo>
                        <a:pt x="0" y="0"/>
                      </a:moveTo>
                      <a:lnTo>
                        <a:pt x="14" y="24"/>
                      </a:lnTo>
                      <a:lnTo>
                        <a:pt x="28"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nvGrpSpPr>
                <p:cNvPr id="39088" name="Group 27"/>
                <p:cNvGrpSpPr>
                  <a:grpSpLocks/>
                </p:cNvGrpSpPr>
                <p:nvPr/>
              </p:nvGrpSpPr>
              <p:grpSpPr bwMode="auto">
                <a:xfrm>
                  <a:off x="2271" y="2021"/>
                  <a:ext cx="2729" cy="944"/>
                  <a:chOff x="2271" y="2021"/>
                  <a:chExt cx="2729" cy="944"/>
                </a:xfrm>
              </p:grpSpPr>
              <p:grpSp>
                <p:nvGrpSpPr>
                  <p:cNvPr id="39089" name="Group 28"/>
                  <p:cNvGrpSpPr>
                    <a:grpSpLocks/>
                  </p:cNvGrpSpPr>
                  <p:nvPr/>
                </p:nvGrpSpPr>
                <p:grpSpPr bwMode="auto">
                  <a:xfrm>
                    <a:off x="3726" y="2777"/>
                    <a:ext cx="1274" cy="188"/>
                    <a:chOff x="3726" y="2777"/>
                    <a:chExt cx="1274" cy="188"/>
                  </a:xfrm>
                </p:grpSpPr>
                <p:sp>
                  <p:nvSpPr>
                    <p:cNvPr id="39109" name="Freeform 29"/>
                    <p:cNvSpPr>
                      <a:spLocks/>
                    </p:cNvSpPr>
                    <p:nvPr/>
                  </p:nvSpPr>
                  <p:spPr bwMode="auto">
                    <a:xfrm>
                      <a:off x="3726" y="2777"/>
                      <a:ext cx="232" cy="47"/>
                    </a:xfrm>
                    <a:custGeom>
                      <a:avLst/>
                      <a:gdLst>
                        <a:gd name="T0" fmla="*/ 0 w 232"/>
                        <a:gd name="T1" fmla="*/ 0 h 47"/>
                        <a:gd name="T2" fmla="*/ 55 w 232"/>
                        <a:gd name="T3" fmla="*/ 12 h 47"/>
                        <a:gd name="T4" fmla="*/ 82 w 232"/>
                        <a:gd name="T5" fmla="*/ 18 h 47"/>
                        <a:gd name="T6" fmla="*/ 111 w 232"/>
                        <a:gd name="T7" fmla="*/ 23 h 47"/>
                        <a:gd name="T8" fmla="*/ 140 w 232"/>
                        <a:gd name="T9" fmla="*/ 29 h 47"/>
                        <a:gd name="T10" fmla="*/ 170 w 232"/>
                        <a:gd name="T11" fmla="*/ 35 h 47"/>
                        <a:gd name="T12" fmla="*/ 200 w 232"/>
                        <a:gd name="T13" fmla="*/ 41 h 47"/>
                        <a:gd name="T14" fmla="*/ 232 w 232"/>
                        <a:gd name="T15" fmla="*/ 47 h 47"/>
                        <a:gd name="T16" fmla="*/ 0 60000 65536"/>
                        <a:gd name="T17" fmla="*/ 0 60000 65536"/>
                        <a:gd name="T18" fmla="*/ 0 60000 65536"/>
                        <a:gd name="T19" fmla="*/ 0 60000 65536"/>
                        <a:gd name="T20" fmla="*/ 0 60000 65536"/>
                        <a:gd name="T21" fmla="*/ 0 60000 65536"/>
                        <a:gd name="T22" fmla="*/ 0 60000 65536"/>
                        <a:gd name="T23" fmla="*/ 0 60000 65536"/>
                        <a:gd name="T24" fmla="*/ 0 w 232"/>
                        <a:gd name="T25" fmla="*/ 0 h 47"/>
                        <a:gd name="T26" fmla="*/ 232 w 232"/>
                        <a:gd name="T27" fmla="*/ 47 h 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2" h="47">
                          <a:moveTo>
                            <a:pt x="0" y="0"/>
                          </a:moveTo>
                          <a:lnTo>
                            <a:pt x="55" y="12"/>
                          </a:lnTo>
                          <a:lnTo>
                            <a:pt x="82" y="18"/>
                          </a:lnTo>
                          <a:lnTo>
                            <a:pt x="111" y="23"/>
                          </a:lnTo>
                          <a:lnTo>
                            <a:pt x="140" y="29"/>
                          </a:lnTo>
                          <a:lnTo>
                            <a:pt x="170" y="35"/>
                          </a:lnTo>
                          <a:lnTo>
                            <a:pt x="200" y="41"/>
                          </a:lnTo>
                          <a:lnTo>
                            <a:pt x="232"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10" name="Freeform 30"/>
                    <p:cNvSpPr>
                      <a:spLocks/>
                    </p:cNvSpPr>
                    <p:nvPr/>
                  </p:nvSpPr>
                  <p:spPr bwMode="auto">
                    <a:xfrm>
                      <a:off x="3958" y="2824"/>
                      <a:ext cx="277" cy="47"/>
                    </a:xfrm>
                    <a:custGeom>
                      <a:avLst/>
                      <a:gdLst>
                        <a:gd name="T0" fmla="*/ 0 w 277"/>
                        <a:gd name="T1" fmla="*/ 0 h 47"/>
                        <a:gd name="T2" fmla="*/ 32 w 277"/>
                        <a:gd name="T3" fmla="*/ 5 h 47"/>
                        <a:gd name="T4" fmla="*/ 64 w 277"/>
                        <a:gd name="T5" fmla="*/ 11 h 47"/>
                        <a:gd name="T6" fmla="*/ 98 w 277"/>
                        <a:gd name="T7" fmla="*/ 18 h 47"/>
                        <a:gd name="T8" fmla="*/ 132 w 277"/>
                        <a:gd name="T9" fmla="*/ 23 h 47"/>
                        <a:gd name="T10" fmla="*/ 167 w 277"/>
                        <a:gd name="T11" fmla="*/ 29 h 47"/>
                        <a:gd name="T12" fmla="*/ 203 w 277"/>
                        <a:gd name="T13" fmla="*/ 36 h 47"/>
                        <a:gd name="T14" fmla="*/ 239 w 277"/>
                        <a:gd name="T15" fmla="*/ 41 h 47"/>
                        <a:gd name="T16" fmla="*/ 277 w 277"/>
                        <a:gd name="T17" fmla="*/ 47 h 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77"/>
                        <a:gd name="T28" fmla="*/ 0 h 47"/>
                        <a:gd name="T29" fmla="*/ 277 w 277"/>
                        <a:gd name="T30" fmla="*/ 47 h 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77" h="47">
                          <a:moveTo>
                            <a:pt x="0" y="0"/>
                          </a:moveTo>
                          <a:lnTo>
                            <a:pt x="32" y="5"/>
                          </a:lnTo>
                          <a:lnTo>
                            <a:pt x="64" y="11"/>
                          </a:lnTo>
                          <a:lnTo>
                            <a:pt x="98" y="18"/>
                          </a:lnTo>
                          <a:lnTo>
                            <a:pt x="132" y="23"/>
                          </a:lnTo>
                          <a:lnTo>
                            <a:pt x="167" y="29"/>
                          </a:lnTo>
                          <a:lnTo>
                            <a:pt x="203" y="36"/>
                          </a:lnTo>
                          <a:lnTo>
                            <a:pt x="239" y="41"/>
                          </a:lnTo>
                          <a:lnTo>
                            <a:pt x="277"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11" name="Freeform 31"/>
                    <p:cNvSpPr>
                      <a:spLocks/>
                    </p:cNvSpPr>
                    <p:nvPr/>
                  </p:nvSpPr>
                  <p:spPr bwMode="auto">
                    <a:xfrm>
                      <a:off x="4235" y="2871"/>
                      <a:ext cx="340" cy="47"/>
                    </a:xfrm>
                    <a:custGeom>
                      <a:avLst/>
                      <a:gdLst>
                        <a:gd name="T0" fmla="*/ 0 w 340"/>
                        <a:gd name="T1" fmla="*/ 0 h 47"/>
                        <a:gd name="T2" fmla="*/ 39 w 340"/>
                        <a:gd name="T3" fmla="*/ 6 h 47"/>
                        <a:gd name="T4" fmla="*/ 79 w 340"/>
                        <a:gd name="T5" fmla="*/ 11 h 47"/>
                        <a:gd name="T6" fmla="*/ 120 w 340"/>
                        <a:gd name="T7" fmla="*/ 18 h 47"/>
                        <a:gd name="T8" fmla="*/ 161 w 340"/>
                        <a:gd name="T9" fmla="*/ 24 h 47"/>
                        <a:gd name="T10" fmla="*/ 204 w 340"/>
                        <a:gd name="T11" fmla="*/ 29 h 47"/>
                        <a:gd name="T12" fmla="*/ 248 w 340"/>
                        <a:gd name="T13" fmla="*/ 36 h 47"/>
                        <a:gd name="T14" fmla="*/ 293 w 340"/>
                        <a:gd name="T15" fmla="*/ 41 h 47"/>
                        <a:gd name="T16" fmla="*/ 340 w 340"/>
                        <a:gd name="T17" fmla="*/ 47 h 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0"/>
                        <a:gd name="T28" fmla="*/ 0 h 47"/>
                        <a:gd name="T29" fmla="*/ 340 w 340"/>
                        <a:gd name="T30" fmla="*/ 47 h 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0" h="47">
                          <a:moveTo>
                            <a:pt x="0" y="0"/>
                          </a:moveTo>
                          <a:lnTo>
                            <a:pt x="39" y="6"/>
                          </a:lnTo>
                          <a:lnTo>
                            <a:pt x="79" y="11"/>
                          </a:lnTo>
                          <a:lnTo>
                            <a:pt x="120" y="18"/>
                          </a:lnTo>
                          <a:lnTo>
                            <a:pt x="161" y="24"/>
                          </a:lnTo>
                          <a:lnTo>
                            <a:pt x="204" y="29"/>
                          </a:lnTo>
                          <a:lnTo>
                            <a:pt x="248" y="36"/>
                          </a:lnTo>
                          <a:lnTo>
                            <a:pt x="293" y="41"/>
                          </a:lnTo>
                          <a:lnTo>
                            <a:pt x="340"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12" name="Freeform 32"/>
                    <p:cNvSpPr>
                      <a:spLocks/>
                    </p:cNvSpPr>
                    <p:nvPr/>
                  </p:nvSpPr>
                  <p:spPr bwMode="auto">
                    <a:xfrm>
                      <a:off x="4575" y="2918"/>
                      <a:ext cx="425" cy="47"/>
                    </a:xfrm>
                    <a:custGeom>
                      <a:avLst/>
                      <a:gdLst>
                        <a:gd name="T0" fmla="*/ 0 w 425"/>
                        <a:gd name="T1" fmla="*/ 0 h 47"/>
                        <a:gd name="T2" fmla="*/ 25 w 425"/>
                        <a:gd name="T3" fmla="*/ 3 h 47"/>
                        <a:gd name="T4" fmla="*/ 49 w 425"/>
                        <a:gd name="T5" fmla="*/ 6 h 47"/>
                        <a:gd name="T6" fmla="*/ 100 w 425"/>
                        <a:gd name="T7" fmla="*/ 11 h 47"/>
                        <a:gd name="T8" fmla="*/ 153 w 425"/>
                        <a:gd name="T9" fmla="*/ 18 h 47"/>
                        <a:gd name="T10" fmla="*/ 207 w 425"/>
                        <a:gd name="T11" fmla="*/ 24 h 47"/>
                        <a:gd name="T12" fmla="*/ 262 w 425"/>
                        <a:gd name="T13" fmla="*/ 29 h 47"/>
                        <a:gd name="T14" fmla="*/ 316 w 425"/>
                        <a:gd name="T15" fmla="*/ 35 h 47"/>
                        <a:gd name="T16" fmla="*/ 371 w 425"/>
                        <a:gd name="T17" fmla="*/ 42 h 47"/>
                        <a:gd name="T18" fmla="*/ 425 w 425"/>
                        <a:gd name="T19" fmla="*/ 47 h 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25"/>
                        <a:gd name="T31" fmla="*/ 0 h 47"/>
                        <a:gd name="T32" fmla="*/ 425 w 425"/>
                        <a:gd name="T33" fmla="*/ 47 h 4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25" h="47">
                          <a:moveTo>
                            <a:pt x="0" y="0"/>
                          </a:moveTo>
                          <a:lnTo>
                            <a:pt x="25" y="3"/>
                          </a:lnTo>
                          <a:lnTo>
                            <a:pt x="49" y="6"/>
                          </a:lnTo>
                          <a:lnTo>
                            <a:pt x="100" y="11"/>
                          </a:lnTo>
                          <a:lnTo>
                            <a:pt x="153" y="18"/>
                          </a:lnTo>
                          <a:lnTo>
                            <a:pt x="207" y="24"/>
                          </a:lnTo>
                          <a:lnTo>
                            <a:pt x="262" y="29"/>
                          </a:lnTo>
                          <a:lnTo>
                            <a:pt x="316" y="35"/>
                          </a:lnTo>
                          <a:lnTo>
                            <a:pt x="371" y="42"/>
                          </a:lnTo>
                          <a:lnTo>
                            <a:pt x="425"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nvGrpSpPr>
                  <p:cNvPr id="39090" name="Group 33"/>
                  <p:cNvGrpSpPr>
                    <a:grpSpLocks/>
                  </p:cNvGrpSpPr>
                  <p:nvPr/>
                </p:nvGrpSpPr>
                <p:grpSpPr bwMode="auto">
                  <a:xfrm>
                    <a:off x="2271" y="2021"/>
                    <a:ext cx="1455" cy="756"/>
                    <a:chOff x="2271" y="2021"/>
                    <a:chExt cx="1455" cy="756"/>
                  </a:xfrm>
                </p:grpSpPr>
                <p:sp>
                  <p:nvSpPr>
                    <p:cNvPr id="39091" name="Freeform 34"/>
                    <p:cNvSpPr>
                      <a:spLocks/>
                    </p:cNvSpPr>
                    <p:nvPr/>
                  </p:nvSpPr>
                  <p:spPr bwMode="auto">
                    <a:xfrm>
                      <a:off x="3217" y="2634"/>
                      <a:ext cx="146" cy="48"/>
                    </a:xfrm>
                    <a:custGeom>
                      <a:avLst/>
                      <a:gdLst>
                        <a:gd name="T0" fmla="*/ 0 w 146"/>
                        <a:gd name="T1" fmla="*/ 0 h 48"/>
                        <a:gd name="T2" fmla="*/ 35 w 146"/>
                        <a:gd name="T3" fmla="*/ 12 h 48"/>
                        <a:gd name="T4" fmla="*/ 70 w 146"/>
                        <a:gd name="T5" fmla="*/ 24 h 48"/>
                        <a:gd name="T6" fmla="*/ 108 w 146"/>
                        <a:gd name="T7" fmla="*/ 36 h 48"/>
                        <a:gd name="T8" fmla="*/ 146 w 146"/>
                        <a:gd name="T9" fmla="*/ 48 h 48"/>
                        <a:gd name="T10" fmla="*/ 0 60000 65536"/>
                        <a:gd name="T11" fmla="*/ 0 60000 65536"/>
                        <a:gd name="T12" fmla="*/ 0 60000 65536"/>
                        <a:gd name="T13" fmla="*/ 0 60000 65536"/>
                        <a:gd name="T14" fmla="*/ 0 60000 65536"/>
                        <a:gd name="T15" fmla="*/ 0 w 146"/>
                        <a:gd name="T16" fmla="*/ 0 h 48"/>
                        <a:gd name="T17" fmla="*/ 146 w 146"/>
                        <a:gd name="T18" fmla="*/ 48 h 48"/>
                      </a:gdLst>
                      <a:ahLst/>
                      <a:cxnLst>
                        <a:cxn ang="T10">
                          <a:pos x="T0" y="T1"/>
                        </a:cxn>
                        <a:cxn ang="T11">
                          <a:pos x="T2" y="T3"/>
                        </a:cxn>
                        <a:cxn ang="T12">
                          <a:pos x="T4" y="T5"/>
                        </a:cxn>
                        <a:cxn ang="T13">
                          <a:pos x="T6" y="T7"/>
                        </a:cxn>
                        <a:cxn ang="T14">
                          <a:pos x="T8" y="T9"/>
                        </a:cxn>
                      </a:cxnLst>
                      <a:rect l="T15" t="T16" r="T17" b="T18"/>
                      <a:pathLst>
                        <a:path w="146" h="48">
                          <a:moveTo>
                            <a:pt x="0" y="0"/>
                          </a:moveTo>
                          <a:lnTo>
                            <a:pt x="35" y="12"/>
                          </a:lnTo>
                          <a:lnTo>
                            <a:pt x="70" y="24"/>
                          </a:lnTo>
                          <a:lnTo>
                            <a:pt x="108" y="36"/>
                          </a:lnTo>
                          <a:lnTo>
                            <a:pt x="146"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92" name="Freeform 35"/>
                    <p:cNvSpPr>
                      <a:spLocks/>
                    </p:cNvSpPr>
                    <p:nvPr/>
                  </p:nvSpPr>
                  <p:spPr bwMode="auto">
                    <a:xfrm>
                      <a:off x="3363" y="2682"/>
                      <a:ext cx="167" cy="47"/>
                    </a:xfrm>
                    <a:custGeom>
                      <a:avLst/>
                      <a:gdLst>
                        <a:gd name="T0" fmla="*/ 0 w 167"/>
                        <a:gd name="T1" fmla="*/ 0 h 47"/>
                        <a:gd name="T2" fmla="*/ 40 w 167"/>
                        <a:gd name="T3" fmla="*/ 11 h 47"/>
                        <a:gd name="T4" fmla="*/ 80 w 167"/>
                        <a:gd name="T5" fmla="*/ 23 h 47"/>
                        <a:gd name="T6" fmla="*/ 123 w 167"/>
                        <a:gd name="T7" fmla="*/ 34 h 47"/>
                        <a:gd name="T8" fmla="*/ 167 w 167"/>
                        <a:gd name="T9" fmla="*/ 47 h 47"/>
                        <a:gd name="T10" fmla="*/ 0 60000 65536"/>
                        <a:gd name="T11" fmla="*/ 0 60000 65536"/>
                        <a:gd name="T12" fmla="*/ 0 60000 65536"/>
                        <a:gd name="T13" fmla="*/ 0 60000 65536"/>
                        <a:gd name="T14" fmla="*/ 0 60000 65536"/>
                        <a:gd name="T15" fmla="*/ 0 w 167"/>
                        <a:gd name="T16" fmla="*/ 0 h 47"/>
                        <a:gd name="T17" fmla="*/ 167 w 167"/>
                        <a:gd name="T18" fmla="*/ 47 h 47"/>
                      </a:gdLst>
                      <a:ahLst/>
                      <a:cxnLst>
                        <a:cxn ang="T10">
                          <a:pos x="T0" y="T1"/>
                        </a:cxn>
                        <a:cxn ang="T11">
                          <a:pos x="T2" y="T3"/>
                        </a:cxn>
                        <a:cxn ang="T12">
                          <a:pos x="T4" y="T5"/>
                        </a:cxn>
                        <a:cxn ang="T13">
                          <a:pos x="T6" y="T7"/>
                        </a:cxn>
                        <a:cxn ang="T14">
                          <a:pos x="T8" y="T9"/>
                        </a:cxn>
                      </a:cxnLst>
                      <a:rect l="T15" t="T16" r="T17" b="T18"/>
                      <a:pathLst>
                        <a:path w="167" h="47">
                          <a:moveTo>
                            <a:pt x="0" y="0"/>
                          </a:moveTo>
                          <a:lnTo>
                            <a:pt x="40" y="11"/>
                          </a:lnTo>
                          <a:lnTo>
                            <a:pt x="80" y="23"/>
                          </a:lnTo>
                          <a:lnTo>
                            <a:pt x="123" y="34"/>
                          </a:lnTo>
                          <a:lnTo>
                            <a:pt x="167"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93" name="Freeform 36"/>
                    <p:cNvSpPr>
                      <a:spLocks/>
                    </p:cNvSpPr>
                    <p:nvPr/>
                  </p:nvSpPr>
                  <p:spPr bwMode="auto">
                    <a:xfrm>
                      <a:off x="3530" y="2729"/>
                      <a:ext cx="196" cy="48"/>
                    </a:xfrm>
                    <a:custGeom>
                      <a:avLst/>
                      <a:gdLst>
                        <a:gd name="T0" fmla="*/ 0 w 196"/>
                        <a:gd name="T1" fmla="*/ 0 h 48"/>
                        <a:gd name="T2" fmla="*/ 47 w 196"/>
                        <a:gd name="T3" fmla="*/ 12 h 48"/>
                        <a:gd name="T4" fmla="*/ 95 w 196"/>
                        <a:gd name="T5" fmla="*/ 23 h 48"/>
                        <a:gd name="T6" fmla="*/ 144 w 196"/>
                        <a:gd name="T7" fmla="*/ 35 h 48"/>
                        <a:gd name="T8" fmla="*/ 170 w 196"/>
                        <a:gd name="T9" fmla="*/ 42 h 48"/>
                        <a:gd name="T10" fmla="*/ 196 w 196"/>
                        <a:gd name="T11" fmla="*/ 48 h 48"/>
                        <a:gd name="T12" fmla="*/ 0 60000 65536"/>
                        <a:gd name="T13" fmla="*/ 0 60000 65536"/>
                        <a:gd name="T14" fmla="*/ 0 60000 65536"/>
                        <a:gd name="T15" fmla="*/ 0 60000 65536"/>
                        <a:gd name="T16" fmla="*/ 0 60000 65536"/>
                        <a:gd name="T17" fmla="*/ 0 60000 65536"/>
                        <a:gd name="T18" fmla="*/ 0 w 196"/>
                        <a:gd name="T19" fmla="*/ 0 h 48"/>
                        <a:gd name="T20" fmla="*/ 196 w 196"/>
                        <a:gd name="T21" fmla="*/ 48 h 48"/>
                      </a:gdLst>
                      <a:ahLst/>
                      <a:cxnLst>
                        <a:cxn ang="T12">
                          <a:pos x="T0" y="T1"/>
                        </a:cxn>
                        <a:cxn ang="T13">
                          <a:pos x="T2" y="T3"/>
                        </a:cxn>
                        <a:cxn ang="T14">
                          <a:pos x="T4" y="T5"/>
                        </a:cxn>
                        <a:cxn ang="T15">
                          <a:pos x="T6" y="T7"/>
                        </a:cxn>
                        <a:cxn ang="T16">
                          <a:pos x="T8" y="T9"/>
                        </a:cxn>
                        <a:cxn ang="T17">
                          <a:pos x="T10" y="T11"/>
                        </a:cxn>
                      </a:cxnLst>
                      <a:rect l="T18" t="T19" r="T20" b="T21"/>
                      <a:pathLst>
                        <a:path w="196" h="48">
                          <a:moveTo>
                            <a:pt x="0" y="0"/>
                          </a:moveTo>
                          <a:lnTo>
                            <a:pt x="47" y="12"/>
                          </a:lnTo>
                          <a:lnTo>
                            <a:pt x="95" y="23"/>
                          </a:lnTo>
                          <a:lnTo>
                            <a:pt x="144" y="35"/>
                          </a:lnTo>
                          <a:lnTo>
                            <a:pt x="170" y="42"/>
                          </a:lnTo>
                          <a:lnTo>
                            <a:pt x="196"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nvGrpSpPr>
                    <p:cNvPr id="39094" name="Group 37"/>
                    <p:cNvGrpSpPr>
                      <a:grpSpLocks/>
                    </p:cNvGrpSpPr>
                    <p:nvPr/>
                  </p:nvGrpSpPr>
                  <p:grpSpPr bwMode="auto">
                    <a:xfrm>
                      <a:off x="2271" y="2021"/>
                      <a:ext cx="946" cy="613"/>
                      <a:chOff x="2271" y="2021"/>
                      <a:chExt cx="946" cy="613"/>
                    </a:xfrm>
                  </p:grpSpPr>
                  <p:grpSp>
                    <p:nvGrpSpPr>
                      <p:cNvPr id="39095" name="Group 38"/>
                      <p:cNvGrpSpPr>
                        <a:grpSpLocks/>
                      </p:cNvGrpSpPr>
                      <p:nvPr/>
                    </p:nvGrpSpPr>
                    <p:grpSpPr bwMode="auto">
                      <a:xfrm>
                        <a:off x="2271" y="2021"/>
                        <a:ext cx="437" cy="378"/>
                        <a:chOff x="2271" y="2021"/>
                        <a:chExt cx="437" cy="378"/>
                      </a:xfrm>
                    </p:grpSpPr>
                    <p:sp>
                      <p:nvSpPr>
                        <p:cNvPr id="39101" name="Freeform 39"/>
                        <p:cNvSpPr>
                          <a:spLocks/>
                        </p:cNvSpPr>
                        <p:nvPr/>
                      </p:nvSpPr>
                      <p:spPr bwMode="auto">
                        <a:xfrm>
                          <a:off x="2271" y="2021"/>
                          <a:ext cx="41" cy="47"/>
                        </a:xfrm>
                        <a:custGeom>
                          <a:avLst/>
                          <a:gdLst>
                            <a:gd name="T0" fmla="*/ 0 w 41"/>
                            <a:gd name="T1" fmla="*/ 0 h 47"/>
                            <a:gd name="T2" fmla="*/ 20 w 41"/>
                            <a:gd name="T3" fmla="*/ 23 h 47"/>
                            <a:gd name="T4" fmla="*/ 41 w 41"/>
                            <a:gd name="T5" fmla="*/ 47 h 47"/>
                            <a:gd name="T6" fmla="*/ 0 60000 65536"/>
                            <a:gd name="T7" fmla="*/ 0 60000 65536"/>
                            <a:gd name="T8" fmla="*/ 0 60000 65536"/>
                            <a:gd name="T9" fmla="*/ 0 w 41"/>
                            <a:gd name="T10" fmla="*/ 0 h 47"/>
                            <a:gd name="T11" fmla="*/ 41 w 41"/>
                            <a:gd name="T12" fmla="*/ 47 h 47"/>
                          </a:gdLst>
                          <a:ahLst/>
                          <a:cxnLst>
                            <a:cxn ang="T6">
                              <a:pos x="T0" y="T1"/>
                            </a:cxn>
                            <a:cxn ang="T7">
                              <a:pos x="T2" y="T3"/>
                            </a:cxn>
                            <a:cxn ang="T8">
                              <a:pos x="T4" y="T5"/>
                            </a:cxn>
                          </a:cxnLst>
                          <a:rect l="T9" t="T10" r="T11" b="T12"/>
                          <a:pathLst>
                            <a:path w="41" h="47">
                              <a:moveTo>
                                <a:pt x="0" y="0"/>
                              </a:moveTo>
                              <a:lnTo>
                                <a:pt x="20" y="23"/>
                              </a:lnTo>
                              <a:lnTo>
                                <a:pt x="41"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2" name="Freeform 40"/>
                        <p:cNvSpPr>
                          <a:spLocks/>
                        </p:cNvSpPr>
                        <p:nvPr/>
                      </p:nvSpPr>
                      <p:spPr bwMode="auto">
                        <a:xfrm>
                          <a:off x="2312" y="2068"/>
                          <a:ext cx="44" cy="47"/>
                        </a:xfrm>
                        <a:custGeom>
                          <a:avLst/>
                          <a:gdLst>
                            <a:gd name="T0" fmla="*/ 0 w 44"/>
                            <a:gd name="T1" fmla="*/ 0 h 47"/>
                            <a:gd name="T2" fmla="*/ 22 w 44"/>
                            <a:gd name="T3" fmla="*/ 23 h 47"/>
                            <a:gd name="T4" fmla="*/ 44 w 44"/>
                            <a:gd name="T5" fmla="*/ 47 h 47"/>
                            <a:gd name="T6" fmla="*/ 0 60000 65536"/>
                            <a:gd name="T7" fmla="*/ 0 60000 65536"/>
                            <a:gd name="T8" fmla="*/ 0 60000 65536"/>
                            <a:gd name="T9" fmla="*/ 0 w 44"/>
                            <a:gd name="T10" fmla="*/ 0 h 47"/>
                            <a:gd name="T11" fmla="*/ 44 w 44"/>
                            <a:gd name="T12" fmla="*/ 47 h 47"/>
                          </a:gdLst>
                          <a:ahLst/>
                          <a:cxnLst>
                            <a:cxn ang="T6">
                              <a:pos x="T0" y="T1"/>
                            </a:cxn>
                            <a:cxn ang="T7">
                              <a:pos x="T2" y="T3"/>
                            </a:cxn>
                            <a:cxn ang="T8">
                              <a:pos x="T4" y="T5"/>
                            </a:cxn>
                          </a:cxnLst>
                          <a:rect l="T9" t="T10" r="T11" b="T12"/>
                          <a:pathLst>
                            <a:path w="44" h="47">
                              <a:moveTo>
                                <a:pt x="0" y="0"/>
                              </a:moveTo>
                              <a:lnTo>
                                <a:pt x="22" y="23"/>
                              </a:lnTo>
                              <a:lnTo>
                                <a:pt x="44"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3" name="Freeform 41"/>
                        <p:cNvSpPr>
                          <a:spLocks/>
                        </p:cNvSpPr>
                        <p:nvPr/>
                      </p:nvSpPr>
                      <p:spPr bwMode="auto">
                        <a:xfrm>
                          <a:off x="2356" y="2115"/>
                          <a:ext cx="46" cy="47"/>
                        </a:xfrm>
                        <a:custGeom>
                          <a:avLst/>
                          <a:gdLst>
                            <a:gd name="T0" fmla="*/ 0 w 46"/>
                            <a:gd name="T1" fmla="*/ 0 h 47"/>
                            <a:gd name="T2" fmla="*/ 22 w 46"/>
                            <a:gd name="T3" fmla="*/ 23 h 47"/>
                            <a:gd name="T4" fmla="*/ 46 w 46"/>
                            <a:gd name="T5" fmla="*/ 47 h 47"/>
                            <a:gd name="T6" fmla="*/ 0 60000 65536"/>
                            <a:gd name="T7" fmla="*/ 0 60000 65536"/>
                            <a:gd name="T8" fmla="*/ 0 60000 65536"/>
                            <a:gd name="T9" fmla="*/ 0 w 46"/>
                            <a:gd name="T10" fmla="*/ 0 h 47"/>
                            <a:gd name="T11" fmla="*/ 46 w 46"/>
                            <a:gd name="T12" fmla="*/ 47 h 47"/>
                          </a:gdLst>
                          <a:ahLst/>
                          <a:cxnLst>
                            <a:cxn ang="T6">
                              <a:pos x="T0" y="T1"/>
                            </a:cxn>
                            <a:cxn ang="T7">
                              <a:pos x="T2" y="T3"/>
                            </a:cxn>
                            <a:cxn ang="T8">
                              <a:pos x="T4" y="T5"/>
                            </a:cxn>
                          </a:cxnLst>
                          <a:rect l="T9" t="T10" r="T11" b="T12"/>
                          <a:pathLst>
                            <a:path w="46" h="47">
                              <a:moveTo>
                                <a:pt x="0" y="0"/>
                              </a:moveTo>
                              <a:lnTo>
                                <a:pt x="22" y="23"/>
                              </a:lnTo>
                              <a:lnTo>
                                <a:pt x="46"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4" name="Freeform 42"/>
                        <p:cNvSpPr>
                          <a:spLocks/>
                        </p:cNvSpPr>
                        <p:nvPr/>
                      </p:nvSpPr>
                      <p:spPr bwMode="auto">
                        <a:xfrm>
                          <a:off x="2402" y="2162"/>
                          <a:ext cx="51" cy="47"/>
                        </a:xfrm>
                        <a:custGeom>
                          <a:avLst/>
                          <a:gdLst>
                            <a:gd name="T0" fmla="*/ 0 w 51"/>
                            <a:gd name="T1" fmla="*/ 0 h 47"/>
                            <a:gd name="T2" fmla="*/ 25 w 51"/>
                            <a:gd name="T3" fmla="*/ 24 h 47"/>
                            <a:gd name="T4" fmla="*/ 51 w 51"/>
                            <a:gd name="T5" fmla="*/ 47 h 47"/>
                            <a:gd name="T6" fmla="*/ 0 60000 65536"/>
                            <a:gd name="T7" fmla="*/ 0 60000 65536"/>
                            <a:gd name="T8" fmla="*/ 0 60000 65536"/>
                            <a:gd name="T9" fmla="*/ 0 w 51"/>
                            <a:gd name="T10" fmla="*/ 0 h 47"/>
                            <a:gd name="T11" fmla="*/ 51 w 51"/>
                            <a:gd name="T12" fmla="*/ 47 h 47"/>
                          </a:gdLst>
                          <a:ahLst/>
                          <a:cxnLst>
                            <a:cxn ang="T6">
                              <a:pos x="T0" y="T1"/>
                            </a:cxn>
                            <a:cxn ang="T7">
                              <a:pos x="T2" y="T3"/>
                            </a:cxn>
                            <a:cxn ang="T8">
                              <a:pos x="T4" y="T5"/>
                            </a:cxn>
                          </a:cxnLst>
                          <a:rect l="T9" t="T10" r="T11" b="T12"/>
                          <a:pathLst>
                            <a:path w="51" h="47">
                              <a:moveTo>
                                <a:pt x="0" y="0"/>
                              </a:moveTo>
                              <a:lnTo>
                                <a:pt x="25" y="24"/>
                              </a:lnTo>
                              <a:lnTo>
                                <a:pt x="51"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5" name="Freeform 43"/>
                        <p:cNvSpPr>
                          <a:spLocks/>
                        </p:cNvSpPr>
                        <p:nvPr/>
                      </p:nvSpPr>
                      <p:spPr bwMode="auto">
                        <a:xfrm>
                          <a:off x="2453" y="2209"/>
                          <a:ext cx="55" cy="47"/>
                        </a:xfrm>
                        <a:custGeom>
                          <a:avLst/>
                          <a:gdLst>
                            <a:gd name="T0" fmla="*/ 0 w 55"/>
                            <a:gd name="T1" fmla="*/ 0 h 47"/>
                            <a:gd name="T2" fmla="*/ 27 w 55"/>
                            <a:gd name="T3" fmla="*/ 24 h 47"/>
                            <a:gd name="T4" fmla="*/ 55 w 55"/>
                            <a:gd name="T5" fmla="*/ 47 h 47"/>
                            <a:gd name="T6" fmla="*/ 0 60000 65536"/>
                            <a:gd name="T7" fmla="*/ 0 60000 65536"/>
                            <a:gd name="T8" fmla="*/ 0 60000 65536"/>
                            <a:gd name="T9" fmla="*/ 0 w 55"/>
                            <a:gd name="T10" fmla="*/ 0 h 47"/>
                            <a:gd name="T11" fmla="*/ 55 w 55"/>
                            <a:gd name="T12" fmla="*/ 47 h 47"/>
                          </a:gdLst>
                          <a:ahLst/>
                          <a:cxnLst>
                            <a:cxn ang="T6">
                              <a:pos x="T0" y="T1"/>
                            </a:cxn>
                            <a:cxn ang="T7">
                              <a:pos x="T2" y="T3"/>
                            </a:cxn>
                            <a:cxn ang="T8">
                              <a:pos x="T4" y="T5"/>
                            </a:cxn>
                          </a:cxnLst>
                          <a:rect l="T9" t="T10" r="T11" b="T12"/>
                          <a:pathLst>
                            <a:path w="55" h="47">
                              <a:moveTo>
                                <a:pt x="0" y="0"/>
                              </a:moveTo>
                              <a:lnTo>
                                <a:pt x="27" y="24"/>
                              </a:lnTo>
                              <a:lnTo>
                                <a:pt x="55"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6" name="Freeform 44"/>
                        <p:cNvSpPr>
                          <a:spLocks/>
                        </p:cNvSpPr>
                        <p:nvPr/>
                      </p:nvSpPr>
                      <p:spPr bwMode="auto">
                        <a:xfrm>
                          <a:off x="2508" y="2256"/>
                          <a:ext cx="61" cy="48"/>
                        </a:xfrm>
                        <a:custGeom>
                          <a:avLst/>
                          <a:gdLst>
                            <a:gd name="T0" fmla="*/ 0 w 61"/>
                            <a:gd name="T1" fmla="*/ 0 h 48"/>
                            <a:gd name="T2" fmla="*/ 30 w 61"/>
                            <a:gd name="T3" fmla="*/ 24 h 48"/>
                            <a:gd name="T4" fmla="*/ 61 w 61"/>
                            <a:gd name="T5" fmla="*/ 48 h 48"/>
                            <a:gd name="T6" fmla="*/ 0 60000 65536"/>
                            <a:gd name="T7" fmla="*/ 0 60000 65536"/>
                            <a:gd name="T8" fmla="*/ 0 60000 65536"/>
                            <a:gd name="T9" fmla="*/ 0 w 61"/>
                            <a:gd name="T10" fmla="*/ 0 h 48"/>
                            <a:gd name="T11" fmla="*/ 61 w 61"/>
                            <a:gd name="T12" fmla="*/ 48 h 48"/>
                          </a:gdLst>
                          <a:ahLst/>
                          <a:cxnLst>
                            <a:cxn ang="T6">
                              <a:pos x="T0" y="T1"/>
                            </a:cxn>
                            <a:cxn ang="T7">
                              <a:pos x="T2" y="T3"/>
                            </a:cxn>
                            <a:cxn ang="T8">
                              <a:pos x="T4" y="T5"/>
                            </a:cxn>
                          </a:cxnLst>
                          <a:rect l="T9" t="T10" r="T11" b="T12"/>
                          <a:pathLst>
                            <a:path w="61" h="48">
                              <a:moveTo>
                                <a:pt x="0" y="0"/>
                              </a:moveTo>
                              <a:lnTo>
                                <a:pt x="30" y="24"/>
                              </a:lnTo>
                              <a:lnTo>
                                <a:pt x="61"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7" name="Freeform 45"/>
                        <p:cNvSpPr>
                          <a:spLocks/>
                        </p:cNvSpPr>
                        <p:nvPr/>
                      </p:nvSpPr>
                      <p:spPr bwMode="auto">
                        <a:xfrm>
                          <a:off x="2569" y="2304"/>
                          <a:ext cx="66" cy="47"/>
                        </a:xfrm>
                        <a:custGeom>
                          <a:avLst/>
                          <a:gdLst>
                            <a:gd name="T0" fmla="*/ 0 w 66"/>
                            <a:gd name="T1" fmla="*/ 0 h 47"/>
                            <a:gd name="T2" fmla="*/ 32 w 66"/>
                            <a:gd name="T3" fmla="*/ 23 h 47"/>
                            <a:gd name="T4" fmla="*/ 66 w 66"/>
                            <a:gd name="T5" fmla="*/ 47 h 47"/>
                            <a:gd name="T6" fmla="*/ 0 60000 65536"/>
                            <a:gd name="T7" fmla="*/ 0 60000 65536"/>
                            <a:gd name="T8" fmla="*/ 0 60000 65536"/>
                            <a:gd name="T9" fmla="*/ 0 w 66"/>
                            <a:gd name="T10" fmla="*/ 0 h 47"/>
                            <a:gd name="T11" fmla="*/ 66 w 66"/>
                            <a:gd name="T12" fmla="*/ 47 h 47"/>
                          </a:gdLst>
                          <a:ahLst/>
                          <a:cxnLst>
                            <a:cxn ang="T6">
                              <a:pos x="T0" y="T1"/>
                            </a:cxn>
                            <a:cxn ang="T7">
                              <a:pos x="T2" y="T3"/>
                            </a:cxn>
                            <a:cxn ang="T8">
                              <a:pos x="T4" y="T5"/>
                            </a:cxn>
                          </a:cxnLst>
                          <a:rect l="T9" t="T10" r="T11" b="T12"/>
                          <a:pathLst>
                            <a:path w="66" h="47">
                              <a:moveTo>
                                <a:pt x="0" y="0"/>
                              </a:moveTo>
                              <a:lnTo>
                                <a:pt x="32" y="23"/>
                              </a:lnTo>
                              <a:lnTo>
                                <a:pt x="66"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8" name="Freeform 46"/>
                        <p:cNvSpPr>
                          <a:spLocks/>
                        </p:cNvSpPr>
                        <p:nvPr/>
                      </p:nvSpPr>
                      <p:spPr bwMode="auto">
                        <a:xfrm>
                          <a:off x="2635" y="2351"/>
                          <a:ext cx="73" cy="48"/>
                        </a:xfrm>
                        <a:custGeom>
                          <a:avLst/>
                          <a:gdLst>
                            <a:gd name="T0" fmla="*/ 0 w 73"/>
                            <a:gd name="T1" fmla="*/ 0 h 48"/>
                            <a:gd name="T2" fmla="*/ 35 w 73"/>
                            <a:gd name="T3" fmla="*/ 23 h 48"/>
                            <a:gd name="T4" fmla="*/ 54 w 73"/>
                            <a:gd name="T5" fmla="*/ 35 h 48"/>
                            <a:gd name="T6" fmla="*/ 73 w 73"/>
                            <a:gd name="T7" fmla="*/ 48 h 48"/>
                            <a:gd name="T8" fmla="*/ 0 60000 65536"/>
                            <a:gd name="T9" fmla="*/ 0 60000 65536"/>
                            <a:gd name="T10" fmla="*/ 0 60000 65536"/>
                            <a:gd name="T11" fmla="*/ 0 60000 65536"/>
                            <a:gd name="T12" fmla="*/ 0 w 73"/>
                            <a:gd name="T13" fmla="*/ 0 h 48"/>
                            <a:gd name="T14" fmla="*/ 73 w 73"/>
                            <a:gd name="T15" fmla="*/ 48 h 48"/>
                          </a:gdLst>
                          <a:ahLst/>
                          <a:cxnLst>
                            <a:cxn ang="T8">
                              <a:pos x="T0" y="T1"/>
                            </a:cxn>
                            <a:cxn ang="T9">
                              <a:pos x="T2" y="T3"/>
                            </a:cxn>
                            <a:cxn ang="T10">
                              <a:pos x="T4" y="T5"/>
                            </a:cxn>
                            <a:cxn ang="T11">
                              <a:pos x="T6" y="T7"/>
                            </a:cxn>
                          </a:cxnLst>
                          <a:rect l="T12" t="T13" r="T14" b="T15"/>
                          <a:pathLst>
                            <a:path w="73" h="48">
                              <a:moveTo>
                                <a:pt x="0" y="0"/>
                              </a:moveTo>
                              <a:lnTo>
                                <a:pt x="35" y="23"/>
                              </a:lnTo>
                              <a:lnTo>
                                <a:pt x="54" y="35"/>
                              </a:lnTo>
                              <a:lnTo>
                                <a:pt x="73" y="48"/>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sp>
                    <p:nvSpPr>
                      <p:cNvPr id="39096" name="Freeform 47"/>
                      <p:cNvSpPr>
                        <a:spLocks/>
                      </p:cNvSpPr>
                      <p:nvPr/>
                    </p:nvSpPr>
                    <p:spPr bwMode="auto">
                      <a:xfrm>
                        <a:off x="2708" y="2399"/>
                        <a:ext cx="80" cy="47"/>
                      </a:xfrm>
                      <a:custGeom>
                        <a:avLst/>
                        <a:gdLst>
                          <a:gd name="T0" fmla="*/ 0 w 80"/>
                          <a:gd name="T1" fmla="*/ 0 h 47"/>
                          <a:gd name="T2" fmla="*/ 39 w 80"/>
                          <a:gd name="T3" fmla="*/ 23 h 47"/>
                          <a:gd name="T4" fmla="*/ 80 w 80"/>
                          <a:gd name="T5" fmla="*/ 47 h 47"/>
                          <a:gd name="T6" fmla="*/ 0 60000 65536"/>
                          <a:gd name="T7" fmla="*/ 0 60000 65536"/>
                          <a:gd name="T8" fmla="*/ 0 60000 65536"/>
                          <a:gd name="T9" fmla="*/ 0 w 80"/>
                          <a:gd name="T10" fmla="*/ 0 h 47"/>
                          <a:gd name="T11" fmla="*/ 80 w 80"/>
                          <a:gd name="T12" fmla="*/ 47 h 47"/>
                        </a:gdLst>
                        <a:ahLst/>
                        <a:cxnLst>
                          <a:cxn ang="T6">
                            <a:pos x="T0" y="T1"/>
                          </a:cxn>
                          <a:cxn ang="T7">
                            <a:pos x="T2" y="T3"/>
                          </a:cxn>
                          <a:cxn ang="T8">
                            <a:pos x="T4" y="T5"/>
                          </a:cxn>
                        </a:cxnLst>
                        <a:rect l="T9" t="T10" r="T11" b="T12"/>
                        <a:pathLst>
                          <a:path w="80" h="47">
                            <a:moveTo>
                              <a:pt x="0" y="0"/>
                            </a:moveTo>
                            <a:lnTo>
                              <a:pt x="39" y="23"/>
                            </a:lnTo>
                            <a:lnTo>
                              <a:pt x="80"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97" name="Freeform 48"/>
                      <p:cNvSpPr>
                        <a:spLocks/>
                      </p:cNvSpPr>
                      <p:nvPr/>
                    </p:nvSpPr>
                    <p:spPr bwMode="auto">
                      <a:xfrm>
                        <a:off x="2788" y="2446"/>
                        <a:ext cx="90" cy="47"/>
                      </a:xfrm>
                      <a:custGeom>
                        <a:avLst/>
                        <a:gdLst>
                          <a:gd name="T0" fmla="*/ 0 w 90"/>
                          <a:gd name="T1" fmla="*/ 0 h 47"/>
                          <a:gd name="T2" fmla="*/ 43 w 90"/>
                          <a:gd name="T3" fmla="*/ 23 h 47"/>
                          <a:gd name="T4" fmla="*/ 66 w 90"/>
                          <a:gd name="T5" fmla="*/ 36 h 47"/>
                          <a:gd name="T6" fmla="*/ 90 w 90"/>
                          <a:gd name="T7" fmla="*/ 47 h 47"/>
                          <a:gd name="T8" fmla="*/ 0 60000 65536"/>
                          <a:gd name="T9" fmla="*/ 0 60000 65536"/>
                          <a:gd name="T10" fmla="*/ 0 60000 65536"/>
                          <a:gd name="T11" fmla="*/ 0 60000 65536"/>
                          <a:gd name="T12" fmla="*/ 0 w 90"/>
                          <a:gd name="T13" fmla="*/ 0 h 47"/>
                          <a:gd name="T14" fmla="*/ 90 w 90"/>
                          <a:gd name="T15" fmla="*/ 47 h 47"/>
                        </a:gdLst>
                        <a:ahLst/>
                        <a:cxnLst>
                          <a:cxn ang="T8">
                            <a:pos x="T0" y="T1"/>
                          </a:cxn>
                          <a:cxn ang="T9">
                            <a:pos x="T2" y="T3"/>
                          </a:cxn>
                          <a:cxn ang="T10">
                            <a:pos x="T4" y="T5"/>
                          </a:cxn>
                          <a:cxn ang="T11">
                            <a:pos x="T6" y="T7"/>
                          </a:cxn>
                        </a:cxnLst>
                        <a:rect l="T12" t="T13" r="T14" b="T15"/>
                        <a:pathLst>
                          <a:path w="90" h="47">
                            <a:moveTo>
                              <a:pt x="0" y="0"/>
                            </a:moveTo>
                            <a:lnTo>
                              <a:pt x="43" y="23"/>
                            </a:lnTo>
                            <a:lnTo>
                              <a:pt x="66" y="36"/>
                            </a:lnTo>
                            <a:lnTo>
                              <a:pt x="90"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98" name="Freeform 49"/>
                      <p:cNvSpPr>
                        <a:spLocks/>
                      </p:cNvSpPr>
                      <p:nvPr/>
                    </p:nvSpPr>
                    <p:spPr bwMode="auto">
                      <a:xfrm>
                        <a:off x="2878" y="2493"/>
                        <a:ext cx="100" cy="47"/>
                      </a:xfrm>
                      <a:custGeom>
                        <a:avLst/>
                        <a:gdLst>
                          <a:gd name="T0" fmla="*/ 0 w 100"/>
                          <a:gd name="T1" fmla="*/ 0 h 47"/>
                          <a:gd name="T2" fmla="*/ 23 w 100"/>
                          <a:gd name="T3" fmla="*/ 11 h 47"/>
                          <a:gd name="T4" fmla="*/ 48 w 100"/>
                          <a:gd name="T5" fmla="*/ 23 h 47"/>
                          <a:gd name="T6" fmla="*/ 74 w 100"/>
                          <a:gd name="T7" fmla="*/ 36 h 47"/>
                          <a:gd name="T8" fmla="*/ 100 w 100"/>
                          <a:gd name="T9" fmla="*/ 47 h 47"/>
                          <a:gd name="T10" fmla="*/ 0 60000 65536"/>
                          <a:gd name="T11" fmla="*/ 0 60000 65536"/>
                          <a:gd name="T12" fmla="*/ 0 60000 65536"/>
                          <a:gd name="T13" fmla="*/ 0 60000 65536"/>
                          <a:gd name="T14" fmla="*/ 0 60000 65536"/>
                          <a:gd name="T15" fmla="*/ 0 w 100"/>
                          <a:gd name="T16" fmla="*/ 0 h 47"/>
                          <a:gd name="T17" fmla="*/ 100 w 100"/>
                          <a:gd name="T18" fmla="*/ 47 h 47"/>
                        </a:gdLst>
                        <a:ahLst/>
                        <a:cxnLst>
                          <a:cxn ang="T10">
                            <a:pos x="T0" y="T1"/>
                          </a:cxn>
                          <a:cxn ang="T11">
                            <a:pos x="T2" y="T3"/>
                          </a:cxn>
                          <a:cxn ang="T12">
                            <a:pos x="T4" y="T5"/>
                          </a:cxn>
                          <a:cxn ang="T13">
                            <a:pos x="T6" y="T7"/>
                          </a:cxn>
                          <a:cxn ang="T14">
                            <a:pos x="T8" y="T9"/>
                          </a:cxn>
                        </a:cxnLst>
                        <a:rect l="T15" t="T16" r="T17" b="T18"/>
                        <a:pathLst>
                          <a:path w="100" h="47">
                            <a:moveTo>
                              <a:pt x="0" y="0"/>
                            </a:moveTo>
                            <a:lnTo>
                              <a:pt x="23" y="11"/>
                            </a:lnTo>
                            <a:lnTo>
                              <a:pt x="48" y="23"/>
                            </a:lnTo>
                            <a:lnTo>
                              <a:pt x="74" y="36"/>
                            </a:lnTo>
                            <a:lnTo>
                              <a:pt x="100"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99" name="Freeform 50"/>
                      <p:cNvSpPr>
                        <a:spLocks/>
                      </p:cNvSpPr>
                      <p:nvPr/>
                    </p:nvSpPr>
                    <p:spPr bwMode="auto">
                      <a:xfrm>
                        <a:off x="2978" y="2540"/>
                        <a:ext cx="112" cy="47"/>
                      </a:xfrm>
                      <a:custGeom>
                        <a:avLst/>
                        <a:gdLst>
                          <a:gd name="T0" fmla="*/ 0 w 112"/>
                          <a:gd name="T1" fmla="*/ 0 h 47"/>
                          <a:gd name="T2" fmla="*/ 26 w 112"/>
                          <a:gd name="T3" fmla="*/ 11 h 47"/>
                          <a:gd name="T4" fmla="*/ 54 w 112"/>
                          <a:gd name="T5" fmla="*/ 24 h 47"/>
                          <a:gd name="T6" fmla="*/ 82 w 112"/>
                          <a:gd name="T7" fmla="*/ 36 h 47"/>
                          <a:gd name="T8" fmla="*/ 112 w 112"/>
                          <a:gd name="T9" fmla="*/ 47 h 47"/>
                          <a:gd name="T10" fmla="*/ 0 60000 65536"/>
                          <a:gd name="T11" fmla="*/ 0 60000 65536"/>
                          <a:gd name="T12" fmla="*/ 0 60000 65536"/>
                          <a:gd name="T13" fmla="*/ 0 60000 65536"/>
                          <a:gd name="T14" fmla="*/ 0 60000 65536"/>
                          <a:gd name="T15" fmla="*/ 0 w 112"/>
                          <a:gd name="T16" fmla="*/ 0 h 47"/>
                          <a:gd name="T17" fmla="*/ 112 w 112"/>
                          <a:gd name="T18" fmla="*/ 47 h 47"/>
                        </a:gdLst>
                        <a:ahLst/>
                        <a:cxnLst>
                          <a:cxn ang="T10">
                            <a:pos x="T0" y="T1"/>
                          </a:cxn>
                          <a:cxn ang="T11">
                            <a:pos x="T2" y="T3"/>
                          </a:cxn>
                          <a:cxn ang="T12">
                            <a:pos x="T4" y="T5"/>
                          </a:cxn>
                          <a:cxn ang="T13">
                            <a:pos x="T6" y="T7"/>
                          </a:cxn>
                          <a:cxn ang="T14">
                            <a:pos x="T8" y="T9"/>
                          </a:cxn>
                        </a:cxnLst>
                        <a:rect l="T15" t="T16" r="T17" b="T18"/>
                        <a:pathLst>
                          <a:path w="112" h="47">
                            <a:moveTo>
                              <a:pt x="0" y="0"/>
                            </a:moveTo>
                            <a:lnTo>
                              <a:pt x="26" y="11"/>
                            </a:lnTo>
                            <a:lnTo>
                              <a:pt x="54" y="24"/>
                            </a:lnTo>
                            <a:lnTo>
                              <a:pt x="82" y="36"/>
                            </a:lnTo>
                            <a:lnTo>
                              <a:pt x="112"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100" name="Freeform 51"/>
                      <p:cNvSpPr>
                        <a:spLocks/>
                      </p:cNvSpPr>
                      <p:nvPr/>
                    </p:nvSpPr>
                    <p:spPr bwMode="auto">
                      <a:xfrm>
                        <a:off x="3090" y="2587"/>
                        <a:ext cx="127" cy="47"/>
                      </a:xfrm>
                      <a:custGeom>
                        <a:avLst/>
                        <a:gdLst>
                          <a:gd name="T0" fmla="*/ 0 w 127"/>
                          <a:gd name="T1" fmla="*/ 0 h 47"/>
                          <a:gd name="T2" fmla="*/ 30 w 127"/>
                          <a:gd name="T3" fmla="*/ 12 h 47"/>
                          <a:gd name="T4" fmla="*/ 62 w 127"/>
                          <a:gd name="T5" fmla="*/ 24 h 47"/>
                          <a:gd name="T6" fmla="*/ 94 w 127"/>
                          <a:gd name="T7" fmla="*/ 36 h 47"/>
                          <a:gd name="T8" fmla="*/ 127 w 127"/>
                          <a:gd name="T9" fmla="*/ 47 h 47"/>
                          <a:gd name="T10" fmla="*/ 0 60000 65536"/>
                          <a:gd name="T11" fmla="*/ 0 60000 65536"/>
                          <a:gd name="T12" fmla="*/ 0 60000 65536"/>
                          <a:gd name="T13" fmla="*/ 0 60000 65536"/>
                          <a:gd name="T14" fmla="*/ 0 60000 65536"/>
                          <a:gd name="T15" fmla="*/ 0 w 127"/>
                          <a:gd name="T16" fmla="*/ 0 h 47"/>
                          <a:gd name="T17" fmla="*/ 127 w 127"/>
                          <a:gd name="T18" fmla="*/ 47 h 47"/>
                        </a:gdLst>
                        <a:ahLst/>
                        <a:cxnLst>
                          <a:cxn ang="T10">
                            <a:pos x="T0" y="T1"/>
                          </a:cxn>
                          <a:cxn ang="T11">
                            <a:pos x="T2" y="T3"/>
                          </a:cxn>
                          <a:cxn ang="T12">
                            <a:pos x="T4" y="T5"/>
                          </a:cxn>
                          <a:cxn ang="T13">
                            <a:pos x="T6" y="T7"/>
                          </a:cxn>
                          <a:cxn ang="T14">
                            <a:pos x="T8" y="T9"/>
                          </a:cxn>
                        </a:cxnLst>
                        <a:rect l="T15" t="T16" r="T17" b="T18"/>
                        <a:pathLst>
                          <a:path w="127" h="47">
                            <a:moveTo>
                              <a:pt x="0" y="0"/>
                            </a:moveTo>
                            <a:lnTo>
                              <a:pt x="30" y="12"/>
                            </a:lnTo>
                            <a:lnTo>
                              <a:pt x="62" y="24"/>
                            </a:lnTo>
                            <a:lnTo>
                              <a:pt x="94" y="36"/>
                            </a:lnTo>
                            <a:lnTo>
                              <a:pt x="127" y="47"/>
                            </a:lnTo>
                          </a:path>
                        </a:pathLst>
                      </a:custGeom>
                      <a:noFill/>
                      <a:ln w="571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grpSp>
          </p:grpSp>
        </p:grpSp>
      </p:grpSp>
      <p:sp>
        <p:nvSpPr>
          <p:cNvPr id="56" name="Text Box 52"/>
          <p:cNvSpPr txBox="1">
            <a:spLocks noChangeArrowheads="1"/>
          </p:cNvSpPr>
          <p:nvPr/>
        </p:nvSpPr>
        <p:spPr bwMode="auto">
          <a:xfrm>
            <a:off x="7502525" y="4625975"/>
            <a:ext cx="1098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b="1">
                <a:solidFill>
                  <a:srgbClr val="FF00FF"/>
                </a:solidFill>
              </a:rPr>
              <a:t>4 QALYs</a:t>
            </a:r>
          </a:p>
        </p:txBody>
      </p:sp>
      <p:sp>
        <p:nvSpPr>
          <p:cNvPr id="38919" name="Line 54"/>
          <p:cNvSpPr>
            <a:spLocks noChangeShapeType="1"/>
          </p:cNvSpPr>
          <p:nvPr/>
        </p:nvSpPr>
        <p:spPr bwMode="auto">
          <a:xfrm>
            <a:off x="1330325" y="1557338"/>
            <a:ext cx="1588" cy="37496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0" name="Line 55"/>
          <p:cNvSpPr>
            <a:spLocks noChangeShapeType="1"/>
          </p:cNvSpPr>
          <p:nvPr/>
        </p:nvSpPr>
        <p:spPr bwMode="auto">
          <a:xfrm>
            <a:off x="1263650" y="5307013"/>
            <a:ext cx="66675" cy="15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1" name="Line 56"/>
          <p:cNvSpPr>
            <a:spLocks noChangeShapeType="1"/>
          </p:cNvSpPr>
          <p:nvPr/>
        </p:nvSpPr>
        <p:spPr bwMode="auto">
          <a:xfrm>
            <a:off x="1263650" y="4932363"/>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2" name="Line 57"/>
          <p:cNvSpPr>
            <a:spLocks noChangeShapeType="1"/>
          </p:cNvSpPr>
          <p:nvPr/>
        </p:nvSpPr>
        <p:spPr bwMode="auto">
          <a:xfrm>
            <a:off x="1263650" y="4557713"/>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3" name="Line 58"/>
          <p:cNvSpPr>
            <a:spLocks noChangeShapeType="1"/>
          </p:cNvSpPr>
          <p:nvPr/>
        </p:nvSpPr>
        <p:spPr bwMode="auto">
          <a:xfrm>
            <a:off x="1263650" y="4181475"/>
            <a:ext cx="66675" cy="15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4" name="Line 59"/>
          <p:cNvSpPr>
            <a:spLocks noChangeShapeType="1"/>
          </p:cNvSpPr>
          <p:nvPr/>
        </p:nvSpPr>
        <p:spPr bwMode="auto">
          <a:xfrm>
            <a:off x="1263650" y="3808413"/>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5" name="Line 60"/>
          <p:cNvSpPr>
            <a:spLocks noChangeShapeType="1"/>
          </p:cNvSpPr>
          <p:nvPr/>
        </p:nvSpPr>
        <p:spPr bwMode="auto">
          <a:xfrm>
            <a:off x="1263650" y="3432175"/>
            <a:ext cx="66675" cy="15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6" name="Line 61"/>
          <p:cNvSpPr>
            <a:spLocks noChangeShapeType="1"/>
          </p:cNvSpPr>
          <p:nvPr/>
        </p:nvSpPr>
        <p:spPr bwMode="auto">
          <a:xfrm>
            <a:off x="1263650" y="3055938"/>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7" name="Line 62"/>
          <p:cNvSpPr>
            <a:spLocks noChangeShapeType="1"/>
          </p:cNvSpPr>
          <p:nvPr/>
        </p:nvSpPr>
        <p:spPr bwMode="auto">
          <a:xfrm>
            <a:off x="1263650" y="2682875"/>
            <a:ext cx="66675" cy="15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8" name="Line 63"/>
          <p:cNvSpPr>
            <a:spLocks noChangeShapeType="1"/>
          </p:cNvSpPr>
          <p:nvPr/>
        </p:nvSpPr>
        <p:spPr bwMode="auto">
          <a:xfrm>
            <a:off x="1263650" y="2306638"/>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9" name="Line 64"/>
          <p:cNvSpPr>
            <a:spLocks noChangeShapeType="1"/>
          </p:cNvSpPr>
          <p:nvPr/>
        </p:nvSpPr>
        <p:spPr bwMode="auto">
          <a:xfrm>
            <a:off x="1263650" y="1931988"/>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0" name="Line 65"/>
          <p:cNvSpPr>
            <a:spLocks noChangeShapeType="1"/>
          </p:cNvSpPr>
          <p:nvPr/>
        </p:nvSpPr>
        <p:spPr bwMode="auto">
          <a:xfrm>
            <a:off x="1263650" y="1557338"/>
            <a:ext cx="66675" cy="158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1" name="Line 66"/>
          <p:cNvSpPr>
            <a:spLocks noChangeShapeType="1"/>
          </p:cNvSpPr>
          <p:nvPr/>
        </p:nvSpPr>
        <p:spPr bwMode="auto">
          <a:xfrm>
            <a:off x="1330325" y="5307013"/>
            <a:ext cx="6064250" cy="15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2" name="Line 67"/>
          <p:cNvSpPr>
            <a:spLocks noChangeShapeType="1"/>
          </p:cNvSpPr>
          <p:nvPr/>
        </p:nvSpPr>
        <p:spPr bwMode="auto">
          <a:xfrm flipV="1">
            <a:off x="1330325" y="5307013"/>
            <a:ext cx="1588" cy="66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3" name="Line 68"/>
          <p:cNvSpPr>
            <a:spLocks noChangeShapeType="1"/>
          </p:cNvSpPr>
          <p:nvPr/>
        </p:nvSpPr>
        <p:spPr bwMode="auto">
          <a:xfrm flipV="1">
            <a:off x="2543175" y="5307013"/>
            <a:ext cx="1588" cy="66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4" name="Line 69"/>
          <p:cNvSpPr>
            <a:spLocks noChangeShapeType="1"/>
          </p:cNvSpPr>
          <p:nvPr/>
        </p:nvSpPr>
        <p:spPr bwMode="auto">
          <a:xfrm flipV="1">
            <a:off x="3756025" y="5307013"/>
            <a:ext cx="1588" cy="66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5" name="Line 70"/>
          <p:cNvSpPr>
            <a:spLocks noChangeShapeType="1"/>
          </p:cNvSpPr>
          <p:nvPr/>
        </p:nvSpPr>
        <p:spPr bwMode="auto">
          <a:xfrm flipV="1">
            <a:off x="4968875" y="5307013"/>
            <a:ext cx="1588" cy="66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6" name="Line 71"/>
          <p:cNvSpPr>
            <a:spLocks noChangeShapeType="1"/>
          </p:cNvSpPr>
          <p:nvPr/>
        </p:nvSpPr>
        <p:spPr bwMode="auto">
          <a:xfrm flipV="1">
            <a:off x="6180138" y="5307013"/>
            <a:ext cx="1587" cy="66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7" name="Line 72"/>
          <p:cNvSpPr>
            <a:spLocks noChangeShapeType="1"/>
          </p:cNvSpPr>
          <p:nvPr/>
        </p:nvSpPr>
        <p:spPr bwMode="auto">
          <a:xfrm flipV="1">
            <a:off x="7394575" y="5307013"/>
            <a:ext cx="1588" cy="66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8" name="Rectangle 73"/>
          <p:cNvSpPr>
            <a:spLocks noChangeArrowheads="1"/>
          </p:cNvSpPr>
          <p:nvPr/>
        </p:nvSpPr>
        <p:spPr bwMode="auto">
          <a:xfrm>
            <a:off x="1095375" y="5184775"/>
            <a:ext cx="1206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0</a:t>
            </a:r>
            <a:endParaRPr lang="en-US" sz="1400">
              <a:latin typeface="Gill Sans MT" pitchFamily="34" charset="0"/>
            </a:endParaRPr>
          </a:p>
        </p:txBody>
      </p:sp>
      <p:sp>
        <p:nvSpPr>
          <p:cNvPr id="38939" name="Rectangle 74"/>
          <p:cNvSpPr>
            <a:spLocks noChangeArrowheads="1"/>
          </p:cNvSpPr>
          <p:nvPr/>
        </p:nvSpPr>
        <p:spPr bwMode="auto">
          <a:xfrm>
            <a:off x="1095375" y="4435475"/>
            <a:ext cx="1206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5</a:t>
            </a:r>
            <a:endParaRPr lang="en-US" sz="1400">
              <a:latin typeface="Gill Sans MT" pitchFamily="34" charset="0"/>
            </a:endParaRPr>
          </a:p>
        </p:txBody>
      </p:sp>
      <p:sp>
        <p:nvSpPr>
          <p:cNvPr id="38940" name="Rectangle 75"/>
          <p:cNvSpPr>
            <a:spLocks noChangeArrowheads="1"/>
          </p:cNvSpPr>
          <p:nvPr/>
        </p:nvSpPr>
        <p:spPr bwMode="auto">
          <a:xfrm>
            <a:off x="974725" y="3684588"/>
            <a:ext cx="24130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a:r>
              <a:rPr lang="en-US" sz="1700">
                <a:latin typeface="Gill Sans MT" pitchFamily="34" charset="0"/>
              </a:rPr>
              <a:t>10</a:t>
            </a:r>
            <a:endParaRPr lang="en-US" sz="1400">
              <a:latin typeface="Gill Sans MT" pitchFamily="34" charset="0"/>
            </a:endParaRPr>
          </a:p>
        </p:txBody>
      </p:sp>
      <p:sp>
        <p:nvSpPr>
          <p:cNvPr id="38941" name="Rectangle 76"/>
          <p:cNvSpPr>
            <a:spLocks noChangeArrowheads="1"/>
          </p:cNvSpPr>
          <p:nvPr/>
        </p:nvSpPr>
        <p:spPr bwMode="auto">
          <a:xfrm>
            <a:off x="974725" y="2933700"/>
            <a:ext cx="2413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a:r>
              <a:rPr lang="en-US" sz="1700">
                <a:latin typeface="Gill Sans MT" pitchFamily="34" charset="0"/>
              </a:rPr>
              <a:t>15</a:t>
            </a:r>
            <a:endParaRPr lang="en-US" sz="1400">
              <a:latin typeface="Gill Sans MT" pitchFamily="34" charset="0"/>
            </a:endParaRPr>
          </a:p>
        </p:txBody>
      </p:sp>
      <p:sp>
        <p:nvSpPr>
          <p:cNvPr id="38942" name="Rectangle 77"/>
          <p:cNvSpPr>
            <a:spLocks noChangeArrowheads="1"/>
          </p:cNvSpPr>
          <p:nvPr/>
        </p:nvSpPr>
        <p:spPr bwMode="auto">
          <a:xfrm>
            <a:off x="974725" y="2184400"/>
            <a:ext cx="2413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a:r>
              <a:rPr lang="en-US" sz="1700">
                <a:latin typeface="Gill Sans MT" pitchFamily="34" charset="0"/>
              </a:rPr>
              <a:t>20</a:t>
            </a:r>
            <a:endParaRPr lang="en-US" sz="1400">
              <a:latin typeface="Gill Sans MT" pitchFamily="34" charset="0"/>
            </a:endParaRPr>
          </a:p>
        </p:txBody>
      </p:sp>
      <p:sp>
        <p:nvSpPr>
          <p:cNvPr id="38943" name="Rectangle 78"/>
          <p:cNvSpPr>
            <a:spLocks noChangeArrowheads="1"/>
          </p:cNvSpPr>
          <p:nvPr/>
        </p:nvSpPr>
        <p:spPr bwMode="auto">
          <a:xfrm>
            <a:off x="974725" y="1435100"/>
            <a:ext cx="2413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a:r>
              <a:rPr lang="en-US" sz="1700">
                <a:latin typeface="Gill Sans MT" pitchFamily="34" charset="0"/>
              </a:rPr>
              <a:t>25</a:t>
            </a:r>
            <a:endParaRPr lang="en-US" sz="1400">
              <a:latin typeface="Gill Sans MT" pitchFamily="34" charset="0"/>
            </a:endParaRPr>
          </a:p>
        </p:txBody>
      </p:sp>
      <p:sp>
        <p:nvSpPr>
          <p:cNvPr id="38944" name="Rectangle 79"/>
          <p:cNvSpPr>
            <a:spLocks noChangeArrowheads="1"/>
          </p:cNvSpPr>
          <p:nvPr/>
        </p:nvSpPr>
        <p:spPr bwMode="auto">
          <a:xfrm>
            <a:off x="1317625" y="5492750"/>
            <a:ext cx="1206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0</a:t>
            </a:r>
            <a:endParaRPr lang="en-US" sz="1400">
              <a:latin typeface="Gill Sans MT" pitchFamily="34" charset="0"/>
            </a:endParaRPr>
          </a:p>
        </p:txBody>
      </p:sp>
      <p:sp>
        <p:nvSpPr>
          <p:cNvPr id="38945" name="Rectangle 80"/>
          <p:cNvSpPr>
            <a:spLocks noChangeArrowheads="1"/>
          </p:cNvSpPr>
          <p:nvPr/>
        </p:nvSpPr>
        <p:spPr bwMode="auto">
          <a:xfrm>
            <a:off x="2441575" y="5492750"/>
            <a:ext cx="3016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0.2</a:t>
            </a:r>
            <a:endParaRPr lang="en-US" sz="1400">
              <a:latin typeface="Gill Sans MT" pitchFamily="34" charset="0"/>
            </a:endParaRPr>
          </a:p>
        </p:txBody>
      </p:sp>
      <p:sp>
        <p:nvSpPr>
          <p:cNvPr id="38946" name="Rectangle 81"/>
          <p:cNvSpPr>
            <a:spLocks noChangeArrowheads="1"/>
          </p:cNvSpPr>
          <p:nvPr/>
        </p:nvSpPr>
        <p:spPr bwMode="auto">
          <a:xfrm>
            <a:off x="3652838" y="5492750"/>
            <a:ext cx="3016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0.4</a:t>
            </a:r>
            <a:endParaRPr lang="en-US" sz="1400">
              <a:latin typeface="Gill Sans MT" pitchFamily="34" charset="0"/>
            </a:endParaRPr>
          </a:p>
        </p:txBody>
      </p:sp>
      <p:sp>
        <p:nvSpPr>
          <p:cNvPr id="38947" name="Rectangle 82"/>
          <p:cNvSpPr>
            <a:spLocks noChangeArrowheads="1"/>
          </p:cNvSpPr>
          <p:nvPr/>
        </p:nvSpPr>
        <p:spPr bwMode="auto">
          <a:xfrm>
            <a:off x="4867275" y="5492750"/>
            <a:ext cx="3016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0.6</a:t>
            </a:r>
            <a:endParaRPr lang="en-US" sz="1400">
              <a:latin typeface="Gill Sans MT" pitchFamily="34" charset="0"/>
            </a:endParaRPr>
          </a:p>
        </p:txBody>
      </p:sp>
      <p:sp>
        <p:nvSpPr>
          <p:cNvPr id="38948" name="Rectangle 83"/>
          <p:cNvSpPr>
            <a:spLocks noChangeArrowheads="1"/>
          </p:cNvSpPr>
          <p:nvPr/>
        </p:nvSpPr>
        <p:spPr bwMode="auto">
          <a:xfrm>
            <a:off x="6078538" y="5492750"/>
            <a:ext cx="3016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0.8</a:t>
            </a:r>
            <a:endParaRPr lang="en-US" sz="1400">
              <a:latin typeface="Gill Sans MT" pitchFamily="34" charset="0"/>
            </a:endParaRPr>
          </a:p>
        </p:txBody>
      </p:sp>
      <p:sp>
        <p:nvSpPr>
          <p:cNvPr id="38949" name="Rectangle 84"/>
          <p:cNvSpPr>
            <a:spLocks noChangeArrowheads="1"/>
          </p:cNvSpPr>
          <p:nvPr/>
        </p:nvSpPr>
        <p:spPr bwMode="auto">
          <a:xfrm>
            <a:off x="7381875" y="5492750"/>
            <a:ext cx="1206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1</a:t>
            </a:r>
            <a:endParaRPr lang="en-US" sz="1400">
              <a:latin typeface="Gill Sans MT" pitchFamily="34" charset="0"/>
            </a:endParaRPr>
          </a:p>
        </p:txBody>
      </p:sp>
      <p:sp>
        <p:nvSpPr>
          <p:cNvPr id="38950" name="Rectangle 85"/>
          <p:cNvSpPr>
            <a:spLocks noChangeArrowheads="1"/>
          </p:cNvSpPr>
          <p:nvPr/>
        </p:nvSpPr>
        <p:spPr bwMode="auto">
          <a:xfrm>
            <a:off x="3749675" y="5846763"/>
            <a:ext cx="1323975"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Quality of Life</a:t>
            </a:r>
            <a:endParaRPr lang="en-US" sz="1400">
              <a:latin typeface="Gill Sans MT" pitchFamily="34" charset="0"/>
            </a:endParaRPr>
          </a:p>
        </p:txBody>
      </p:sp>
      <p:sp>
        <p:nvSpPr>
          <p:cNvPr id="38951" name="Rectangle 86"/>
          <p:cNvSpPr>
            <a:spLocks noChangeArrowheads="1"/>
          </p:cNvSpPr>
          <p:nvPr/>
        </p:nvSpPr>
        <p:spPr bwMode="auto">
          <a:xfrm rot="-5400000">
            <a:off x="-104775" y="3254375"/>
            <a:ext cx="152876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700">
                <a:latin typeface="Gill Sans MT" pitchFamily="34" charset="0"/>
              </a:rPr>
              <a:t>Life Expectancy</a:t>
            </a:r>
            <a:endParaRPr lang="en-US" sz="1400">
              <a:latin typeface="Gill Sans MT" pitchFamily="34" charset="0"/>
            </a:endParaRPr>
          </a:p>
        </p:txBody>
      </p:sp>
      <p:sp>
        <p:nvSpPr>
          <p:cNvPr id="90" name="Line 87"/>
          <p:cNvSpPr>
            <a:spLocks noChangeShapeType="1"/>
          </p:cNvSpPr>
          <p:nvPr/>
        </p:nvSpPr>
        <p:spPr bwMode="auto">
          <a:xfrm flipV="1">
            <a:off x="1720850" y="3041650"/>
            <a:ext cx="1227138" cy="15875"/>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91" name="Text Box 88"/>
          <p:cNvSpPr txBox="1">
            <a:spLocks noChangeArrowheads="1"/>
          </p:cNvSpPr>
          <p:nvPr/>
        </p:nvSpPr>
        <p:spPr bwMode="auto">
          <a:xfrm>
            <a:off x="1438275" y="2906713"/>
            <a:ext cx="2476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B</a:t>
            </a:r>
          </a:p>
        </p:txBody>
      </p:sp>
      <p:sp>
        <p:nvSpPr>
          <p:cNvPr id="92" name="Line 89"/>
          <p:cNvSpPr>
            <a:spLocks noChangeShapeType="1"/>
          </p:cNvSpPr>
          <p:nvPr/>
        </p:nvSpPr>
        <p:spPr bwMode="auto">
          <a:xfrm flipV="1">
            <a:off x="2138363" y="3432175"/>
            <a:ext cx="1131887" cy="750888"/>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93" name="Text Box 90"/>
          <p:cNvSpPr txBox="1">
            <a:spLocks noChangeArrowheads="1"/>
          </p:cNvSpPr>
          <p:nvPr/>
        </p:nvSpPr>
        <p:spPr bwMode="auto">
          <a:xfrm>
            <a:off x="1735138" y="4148138"/>
            <a:ext cx="342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A</a:t>
            </a:r>
          </a:p>
        </p:txBody>
      </p:sp>
      <p:sp>
        <p:nvSpPr>
          <p:cNvPr id="94" name="Line 91"/>
          <p:cNvSpPr>
            <a:spLocks noChangeShapeType="1"/>
          </p:cNvSpPr>
          <p:nvPr/>
        </p:nvSpPr>
        <p:spPr bwMode="auto">
          <a:xfrm flipV="1">
            <a:off x="3756025" y="3810000"/>
            <a:ext cx="1588" cy="112395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95" name="Text Box 92"/>
          <p:cNvSpPr txBox="1">
            <a:spLocks noChangeArrowheads="1"/>
          </p:cNvSpPr>
          <p:nvPr/>
        </p:nvSpPr>
        <p:spPr bwMode="auto">
          <a:xfrm>
            <a:off x="3516313" y="4930775"/>
            <a:ext cx="342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C</a:t>
            </a:r>
          </a:p>
        </p:txBody>
      </p:sp>
      <p:sp>
        <p:nvSpPr>
          <p:cNvPr id="96" name="Line 93"/>
          <p:cNvSpPr>
            <a:spLocks noChangeShapeType="1"/>
          </p:cNvSpPr>
          <p:nvPr/>
        </p:nvSpPr>
        <p:spPr bwMode="auto">
          <a:xfrm flipH="1" flipV="1">
            <a:off x="4333875" y="4078288"/>
            <a:ext cx="855663" cy="989012"/>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97" name="Text Box 94"/>
          <p:cNvSpPr txBox="1">
            <a:spLocks noChangeArrowheads="1"/>
          </p:cNvSpPr>
          <p:nvPr/>
        </p:nvSpPr>
        <p:spPr bwMode="auto">
          <a:xfrm>
            <a:off x="5029200" y="5067300"/>
            <a:ext cx="342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D</a:t>
            </a:r>
          </a:p>
        </p:txBody>
      </p:sp>
      <p:sp>
        <p:nvSpPr>
          <p:cNvPr id="98" name="Line 95"/>
          <p:cNvSpPr>
            <a:spLocks noChangeShapeType="1"/>
          </p:cNvSpPr>
          <p:nvPr/>
        </p:nvSpPr>
        <p:spPr bwMode="auto">
          <a:xfrm flipV="1">
            <a:off x="2743200" y="2198688"/>
            <a:ext cx="608013" cy="403225"/>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spAutoFit/>
          </a:bodyPr>
          <a:lstStyle/>
          <a:p>
            <a:endParaRPr lang="en-US"/>
          </a:p>
        </p:txBody>
      </p:sp>
      <p:sp>
        <p:nvSpPr>
          <p:cNvPr id="99" name="Text Box 96"/>
          <p:cNvSpPr txBox="1">
            <a:spLocks noChangeArrowheads="1"/>
          </p:cNvSpPr>
          <p:nvPr/>
        </p:nvSpPr>
        <p:spPr bwMode="auto">
          <a:xfrm>
            <a:off x="2393950" y="2474913"/>
            <a:ext cx="342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E</a:t>
            </a:r>
          </a:p>
        </p:txBody>
      </p:sp>
      <p:grpSp>
        <p:nvGrpSpPr>
          <p:cNvPr id="38" name="Group 97"/>
          <p:cNvGrpSpPr>
            <a:grpSpLocks/>
          </p:cNvGrpSpPr>
          <p:nvPr/>
        </p:nvGrpSpPr>
        <p:grpSpPr bwMode="auto">
          <a:xfrm>
            <a:off x="1573213" y="1557338"/>
            <a:ext cx="5821362" cy="3600450"/>
            <a:chOff x="1333" y="981"/>
            <a:chExt cx="3667" cy="2268"/>
          </a:xfrm>
        </p:grpSpPr>
        <p:sp>
          <p:nvSpPr>
            <p:cNvPr id="39011" name="Freeform 98"/>
            <p:cNvSpPr>
              <a:spLocks/>
            </p:cNvSpPr>
            <p:nvPr/>
          </p:nvSpPr>
          <p:spPr bwMode="auto">
            <a:xfrm>
              <a:off x="2453" y="3060"/>
              <a:ext cx="255" cy="47"/>
            </a:xfrm>
            <a:custGeom>
              <a:avLst/>
              <a:gdLst>
                <a:gd name="T0" fmla="*/ 0 w 255"/>
                <a:gd name="T1" fmla="*/ 0 h 47"/>
                <a:gd name="T2" fmla="*/ 28 w 255"/>
                <a:gd name="T3" fmla="*/ 5 h 47"/>
                <a:gd name="T4" fmla="*/ 55 w 255"/>
                <a:gd name="T5" fmla="*/ 11 h 47"/>
                <a:gd name="T6" fmla="*/ 85 w 255"/>
                <a:gd name="T7" fmla="*/ 17 h 47"/>
                <a:gd name="T8" fmla="*/ 115 w 255"/>
                <a:gd name="T9" fmla="*/ 23 h 47"/>
                <a:gd name="T10" fmla="*/ 146 w 255"/>
                <a:gd name="T11" fmla="*/ 29 h 47"/>
                <a:gd name="T12" fmla="*/ 181 w 255"/>
                <a:gd name="T13" fmla="*/ 34 h 47"/>
                <a:gd name="T14" fmla="*/ 198 w 255"/>
                <a:gd name="T15" fmla="*/ 38 h 47"/>
                <a:gd name="T16" fmla="*/ 216 w 255"/>
                <a:gd name="T17" fmla="*/ 41 h 47"/>
                <a:gd name="T18" fmla="*/ 235 w 255"/>
                <a:gd name="T19" fmla="*/ 43 h 47"/>
                <a:gd name="T20" fmla="*/ 255 w 255"/>
                <a:gd name="T21" fmla="*/ 47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5"/>
                <a:gd name="T34" fmla="*/ 0 h 47"/>
                <a:gd name="T35" fmla="*/ 255 w 255"/>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5" h="47">
                  <a:moveTo>
                    <a:pt x="0" y="0"/>
                  </a:moveTo>
                  <a:lnTo>
                    <a:pt x="28" y="5"/>
                  </a:lnTo>
                  <a:lnTo>
                    <a:pt x="55" y="11"/>
                  </a:lnTo>
                  <a:lnTo>
                    <a:pt x="85" y="17"/>
                  </a:lnTo>
                  <a:lnTo>
                    <a:pt x="115" y="23"/>
                  </a:lnTo>
                  <a:lnTo>
                    <a:pt x="146" y="29"/>
                  </a:lnTo>
                  <a:lnTo>
                    <a:pt x="181" y="34"/>
                  </a:lnTo>
                  <a:lnTo>
                    <a:pt x="198" y="38"/>
                  </a:lnTo>
                  <a:lnTo>
                    <a:pt x="216" y="41"/>
                  </a:lnTo>
                  <a:lnTo>
                    <a:pt x="235" y="43"/>
                  </a:lnTo>
                  <a:lnTo>
                    <a:pt x="255"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nvGrpSpPr>
            <p:cNvPr id="39012" name="Group 99"/>
            <p:cNvGrpSpPr>
              <a:grpSpLocks/>
            </p:cNvGrpSpPr>
            <p:nvPr/>
          </p:nvGrpSpPr>
          <p:grpSpPr bwMode="auto">
            <a:xfrm>
              <a:off x="1333" y="981"/>
              <a:ext cx="3667" cy="2268"/>
              <a:chOff x="1333" y="981"/>
              <a:chExt cx="3667" cy="2268"/>
            </a:xfrm>
          </p:grpSpPr>
          <p:grpSp>
            <p:nvGrpSpPr>
              <p:cNvPr id="39013" name="Group 100"/>
              <p:cNvGrpSpPr>
                <a:grpSpLocks/>
              </p:cNvGrpSpPr>
              <p:nvPr/>
            </p:nvGrpSpPr>
            <p:grpSpPr bwMode="auto">
              <a:xfrm>
                <a:off x="1333" y="981"/>
                <a:ext cx="296" cy="1559"/>
                <a:chOff x="1333" y="981"/>
                <a:chExt cx="296" cy="1559"/>
              </a:xfrm>
            </p:grpSpPr>
            <p:sp>
              <p:nvSpPr>
                <p:cNvPr id="39031" name="Line 101"/>
                <p:cNvSpPr>
                  <a:spLocks noChangeShapeType="1"/>
                </p:cNvSpPr>
                <p:nvPr/>
              </p:nvSpPr>
              <p:spPr bwMode="auto">
                <a:xfrm>
                  <a:off x="1333" y="981"/>
                  <a:ext cx="3"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2" name="Line 102"/>
                <p:cNvSpPr>
                  <a:spLocks noChangeShapeType="1"/>
                </p:cNvSpPr>
                <p:nvPr/>
              </p:nvSpPr>
              <p:spPr bwMode="auto">
                <a:xfrm>
                  <a:off x="1336" y="1028"/>
                  <a:ext cx="3"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3" name="Line 103"/>
                <p:cNvSpPr>
                  <a:spLocks noChangeShapeType="1"/>
                </p:cNvSpPr>
                <p:nvPr/>
              </p:nvSpPr>
              <p:spPr bwMode="auto">
                <a:xfrm>
                  <a:off x="1339" y="1075"/>
                  <a:ext cx="3"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4" name="Line 104"/>
                <p:cNvSpPr>
                  <a:spLocks noChangeShapeType="1"/>
                </p:cNvSpPr>
                <p:nvPr/>
              </p:nvSpPr>
              <p:spPr bwMode="auto">
                <a:xfrm>
                  <a:off x="1342" y="1122"/>
                  <a:ext cx="4"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5" name="Line 105"/>
                <p:cNvSpPr>
                  <a:spLocks noChangeShapeType="1"/>
                </p:cNvSpPr>
                <p:nvPr/>
              </p:nvSpPr>
              <p:spPr bwMode="auto">
                <a:xfrm>
                  <a:off x="1346" y="1169"/>
                  <a:ext cx="4" cy="48"/>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6" name="Line 106"/>
                <p:cNvSpPr>
                  <a:spLocks noChangeShapeType="1"/>
                </p:cNvSpPr>
                <p:nvPr/>
              </p:nvSpPr>
              <p:spPr bwMode="auto">
                <a:xfrm>
                  <a:off x="1350" y="1217"/>
                  <a:ext cx="4" cy="48"/>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7" name="Line 107"/>
                <p:cNvSpPr>
                  <a:spLocks noChangeShapeType="1"/>
                </p:cNvSpPr>
                <p:nvPr/>
              </p:nvSpPr>
              <p:spPr bwMode="auto">
                <a:xfrm>
                  <a:off x="1354" y="1265"/>
                  <a:ext cx="4"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8" name="Line 108"/>
                <p:cNvSpPr>
                  <a:spLocks noChangeShapeType="1"/>
                </p:cNvSpPr>
                <p:nvPr/>
              </p:nvSpPr>
              <p:spPr bwMode="auto">
                <a:xfrm>
                  <a:off x="1358" y="1312"/>
                  <a:ext cx="4"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39" name="Line 109"/>
                <p:cNvSpPr>
                  <a:spLocks noChangeShapeType="1"/>
                </p:cNvSpPr>
                <p:nvPr/>
              </p:nvSpPr>
              <p:spPr bwMode="auto">
                <a:xfrm>
                  <a:off x="1362" y="1359"/>
                  <a:ext cx="4"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0" name="Line 110"/>
                <p:cNvSpPr>
                  <a:spLocks noChangeShapeType="1"/>
                </p:cNvSpPr>
                <p:nvPr/>
              </p:nvSpPr>
              <p:spPr bwMode="auto">
                <a:xfrm>
                  <a:off x="1366" y="1406"/>
                  <a:ext cx="5"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1" name="Line 111"/>
                <p:cNvSpPr>
                  <a:spLocks noChangeShapeType="1"/>
                </p:cNvSpPr>
                <p:nvPr/>
              </p:nvSpPr>
              <p:spPr bwMode="auto">
                <a:xfrm>
                  <a:off x="1371" y="1453"/>
                  <a:ext cx="5"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2" name="Line 112"/>
                <p:cNvSpPr>
                  <a:spLocks noChangeShapeType="1"/>
                </p:cNvSpPr>
                <p:nvPr/>
              </p:nvSpPr>
              <p:spPr bwMode="auto">
                <a:xfrm>
                  <a:off x="1376" y="1500"/>
                  <a:ext cx="5"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3" name="Line 113"/>
                <p:cNvSpPr>
                  <a:spLocks noChangeShapeType="1"/>
                </p:cNvSpPr>
                <p:nvPr/>
              </p:nvSpPr>
              <p:spPr bwMode="auto">
                <a:xfrm>
                  <a:off x="1381" y="1547"/>
                  <a:ext cx="5" cy="48"/>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4" name="Line 114"/>
                <p:cNvSpPr>
                  <a:spLocks noChangeShapeType="1"/>
                </p:cNvSpPr>
                <p:nvPr/>
              </p:nvSpPr>
              <p:spPr bwMode="auto">
                <a:xfrm>
                  <a:off x="1386" y="1595"/>
                  <a:ext cx="6" cy="48"/>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5" name="Line 115"/>
                <p:cNvSpPr>
                  <a:spLocks noChangeShapeType="1"/>
                </p:cNvSpPr>
                <p:nvPr/>
              </p:nvSpPr>
              <p:spPr bwMode="auto">
                <a:xfrm>
                  <a:off x="1392" y="1643"/>
                  <a:ext cx="6"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6" name="Line 116"/>
                <p:cNvSpPr>
                  <a:spLocks noChangeShapeType="1"/>
                </p:cNvSpPr>
                <p:nvPr/>
              </p:nvSpPr>
              <p:spPr bwMode="auto">
                <a:xfrm>
                  <a:off x="1398" y="1690"/>
                  <a:ext cx="6"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7" name="Line 117"/>
                <p:cNvSpPr>
                  <a:spLocks noChangeShapeType="1"/>
                </p:cNvSpPr>
                <p:nvPr/>
              </p:nvSpPr>
              <p:spPr bwMode="auto">
                <a:xfrm>
                  <a:off x="1404" y="1737"/>
                  <a:ext cx="8"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8" name="Line 118"/>
                <p:cNvSpPr>
                  <a:spLocks noChangeShapeType="1"/>
                </p:cNvSpPr>
                <p:nvPr/>
              </p:nvSpPr>
              <p:spPr bwMode="auto">
                <a:xfrm>
                  <a:off x="1412" y="1784"/>
                  <a:ext cx="7"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49" name="Line 119"/>
                <p:cNvSpPr>
                  <a:spLocks noChangeShapeType="1"/>
                </p:cNvSpPr>
                <p:nvPr/>
              </p:nvSpPr>
              <p:spPr bwMode="auto">
                <a:xfrm>
                  <a:off x="1419" y="1831"/>
                  <a:ext cx="7"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50" name="Line 120"/>
                <p:cNvSpPr>
                  <a:spLocks noChangeShapeType="1"/>
                </p:cNvSpPr>
                <p:nvPr/>
              </p:nvSpPr>
              <p:spPr bwMode="auto">
                <a:xfrm>
                  <a:off x="1426" y="1878"/>
                  <a:ext cx="8"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51" name="Line 121"/>
                <p:cNvSpPr>
                  <a:spLocks noChangeShapeType="1"/>
                </p:cNvSpPr>
                <p:nvPr/>
              </p:nvSpPr>
              <p:spPr bwMode="auto">
                <a:xfrm>
                  <a:off x="1434" y="1925"/>
                  <a:ext cx="9" cy="48"/>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52" name="Line 122"/>
                <p:cNvSpPr>
                  <a:spLocks noChangeShapeType="1"/>
                </p:cNvSpPr>
                <p:nvPr/>
              </p:nvSpPr>
              <p:spPr bwMode="auto">
                <a:xfrm>
                  <a:off x="1443" y="1973"/>
                  <a:ext cx="10" cy="48"/>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53" name="Line 123"/>
                <p:cNvSpPr>
                  <a:spLocks noChangeShapeType="1"/>
                </p:cNvSpPr>
                <p:nvPr/>
              </p:nvSpPr>
              <p:spPr bwMode="auto">
                <a:xfrm>
                  <a:off x="1453" y="2021"/>
                  <a:ext cx="10"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54" name="Line 124"/>
                <p:cNvSpPr>
                  <a:spLocks noChangeShapeType="1"/>
                </p:cNvSpPr>
                <p:nvPr/>
              </p:nvSpPr>
              <p:spPr bwMode="auto">
                <a:xfrm>
                  <a:off x="1463" y="2068"/>
                  <a:ext cx="10"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55" name="Freeform 125"/>
                <p:cNvSpPr>
                  <a:spLocks/>
                </p:cNvSpPr>
                <p:nvPr/>
              </p:nvSpPr>
              <p:spPr bwMode="auto">
                <a:xfrm>
                  <a:off x="1473" y="2115"/>
                  <a:ext cx="13" cy="47"/>
                </a:xfrm>
                <a:custGeom>
                  <a:avLst/>
                  <a:gdLst>
                    <a:gd name="T0" fmla="*/ 0 w 13"/>
                    <a:gd name="T1" fmla="*/ 0 h 47"/>
                    <a:gd name="T2" fmla="*/ 6 w 13"/>
                    <a:gd name="T3" fmla="*/ 23 h 47"/>
                    <a:gd name="T4" fmla="*/ 13 w 13"/>
                    <a:gd name="T5" fmla="*/ 47 h 47"/>
                    <a:gd name="T6" fmla="*/ 0 60000 65536"/>
                    <a:gd name="T7" fmla="*/ 0 60000 65536"/>
                    <a:gd name="T8" fmla="*/ 0 60000 65536"/>
                    <a:gd name="T9" fmla="*/ 0 w 13"/>
                    <a:gd name="T10" fmla="*/ 0 h 47"/>
                    <a:gd name="T11" fmla="*/ 13 w 13"/>
                    <a:gd name="T12" fmla="*/ 47 h 47"/>
                  </a:gdLst>
                  <a:ahLst/>
                  <a:cxnLst>
                    <a:cxn ang="T6">
                      <a:pos x="T0" y="T1"/>
                    </a:cxn>
                    <a:cxn ang="T7">
                      <a:pos x="T2" y="T3"/>
                    </a:cxn>
                    <a:cxn ang="T8">
                      <a:pos x="T4" y="T5"/>
                    </a:cxn>
                  </a:cxnLst>
                  <a:rect l="T9" t="T10" r="T11" b="T12"/>
                  <a:pathLst>
                    <a:path w="13" h="47">
                      <a:moveTo>
                        <a:pt x="0" y="0"/>
                      </a:moveTo>
                      <a:lnTo>
                        <a:pt x="6" y="23"/>
                      </a:lnTo>
                      <a:lnTo>
                        <a:pt x="13"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56" name="Freeform 126"/>
                <p:cNvSpPr>
                  <a:spLocks/>
                </p:cNvSpPr>
                <p:nvPr/>
              </p:nvSpPr>
              <p:spPr bwMode="auto">
                <a:xfrm>
                  <a:off x="1486" y="2162"/>
                  <a:ext cx="12" cy="47"/>
                </a:xfrm>
                <a:custGeom>
                  <a:avLst/>
                  <a:gdLst>
                    <a:gd name="T0" fmla="*/ 0 w 12"/>
                    <a:gd name="T1" fmla="*/ 0 h 47"/>
                    <a:gd name="T2" fmla="*/ 5 w 12"/>
                    <a:gd name="T3" fmla="*/ 24 h 47"/>
                    <a:gd name="T4" fmla="*/ 12 w 12"/>
                    <a:gd name="T5" fmla="*/ 47 h 47"/>
                    <a:gd name="T6" fmla="*/ 0 60000 65536"/>
                    <a:gd name="T7" fmla="*/ 0 60000 65536"/>
                    <a:gd name="T8" fmla="*/ 0 60000 65536"/>
                    <a:gd name="T9" fmla="*/ 0 w 12"/>
                    <a:gd name="T10" fmla="*/ 0 h 47"/>
                    <a:gd name="T11" fmla="*/ 12 w 12"/>
                    <a:gd name="T12" fmla="*/ 47 h 47"/>
                  </a:gdLst>
                  <a:ahLst/>
                  <a:cxnLst>
                    <a:cxn ang="T6">
                      <a:pos x="T0" y="T1"/>
                    </a:cxn>
                    <a:cxn ang="T7">
                      <a:pos x="T2" y="T3"/>
                    </a:cxn>
                    <a:cxn ang="T8">
                      <a:pos x="T4" y="T5"/>
                    </a:cxn>
                  </a:cxnLst>
                  <a:rect l="T9" t="T10" r="T11" b="T12"/>
                  <a:pathLst>
                    <a:path w="12" h="47">
                      <a:moveTo>
                        <a:pt x="0" y="0"/>
                      </a:moveTo>
                      <a:lnTo>
                        <a:pt x="5" y="24"/>
                      </a:lnTo>
                      <a:lnTo>
                        <a:pt x="12"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57" name="Freeform 127"/>
                <p:cNvSpPr>
                  <a:spLocks/>
                </p:cNvSpPr>
                <p:nvPr/>
              </p:nvSpPr>
              <p:spPr bwMode="auto">
                <a:xfrm>
                  <a:off x="1498" y="2209"/>
                  <a:ext cx="14" cy="47"/>
                </a:xfrm>
                <a:custGeom>
                  <a:avLst/>
                  <a:gdLst>
                    <a:gd name="T0" fmla="*/ 0 w 14"/>
                    <a:gd name="T1" fmla="*/ 0 h 47"/>
                    <a:gd name="T2" fmla="*/ 7 w 14"/>
                    <a:gd name="T3" fmla="*/ 24 h 47"/>
                    <a:gd name="T4" fmla="*/ 14 w 14"/>
                    <a:gd name="T5" fmla="*/ 47 h 47"/>
                    <a:gd name="T6" fmla="*/ 0 60000 65536"/>
                    <a:gd name="T7" fmla="*/ 0 60000 65536"/>
                    <a:gd name="T8" fmla="*/ 0 60000 65536"/>
                    <a:gd name="T9" fmla="*/ 0 w 14"/>
                    <a:gd name="T10" fmla="*/ 0 h 47"/>
                    <a:gd name="T11" fmla="*/ 14 w 14"/>
                    <a:gd name="T12" fmla="*/ 47 h 47"/>
                  </a:gdLst>
                  <a:ahLst/>
                  <a:cxnLst>
                    <a:cxn ang="T6">
                      <a:pos x="T0" y="T1"/>
                    </a:cxn>
                    <a:cxn ang="T7">
                      <a:pos x="T2" y="T3"/>
                    </a:cxn>
                    <a:cxn ang="T8">
                      <a:pos x="T4" y="T5"/>
                    </a:cxn>
                  </a:cxnLst>
                  <a:rect l="T9" t="T10" r="T11" b="T12"/>
                  <a:pathLst>
                    <a:path w="14" h="47">
                      <a:moveTo>
                        <a:pt x="0" y="0"/>
                      </a:moveTo>
                      <a:lnTo>
                        <a:pt x="7" y="24"/>
                      </a:lnTo>
                      <a:lnTo>
                        <a:pt x="14"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58" name="Freeform 128"/>
                <p:cNvSpPr>
                  <a:spLocks/>
                </p:cNvSpPr>
                <p:nvPr/>
              </p:nvSpPr>
              <p:spPr bwMode="auto">
                <a:xfrm>
                  <a:off x="1512" y="2256"/>
                  <a:ext cx="15" cy="48"/>
                </a:xfrm>
                <a:custGeom>
                  <a:avLst/>
                  <a:gdLst>
                    <a:gd name="T0" fmla="*/ 0 w 15"/>
                    <a:gd name="T1" fmla="*/ 0 h 48"/>
                    <a:gd name="T2" fmla="*/ 8 w 15"/>
                    <a:gd name="T3" fmla="*/ 24 h 48"/>
                    <a:gd name="T4" fmla="*/ 15 w 15"/>
                    <a:gd name="T5" fmla="*/ 48 h 48"/>
                    <a:gd name="T6" fmla="*/ 0 60000 65536"/>
                    <a:gd name="T7" fmla="*/ 0 60000 65536"/>
                    <a:gd name="T8" fmla="*/ 0 60000 65536"/>
                    <a:gd name="T9" fmla="*/ 0 w 15"/>
                    <a:gd name="T10" fmla="*/ 0 h 48"/>
                    <a:gd name="T11" fmla="*/ 15 w 15"/>
                    <a:gd name="T12" fmla="*/ 48 h 48"/>
                  </a:gdLst>
                  <a:ahLst/>
                  <a:cxnLst>
                    <a:cxn ang="T6">
                      <a:pos x="T0" y="T1"/>
                    </a:cxn>
                    <a:cxn ang="T7">
                      <a:pos x="T2" y="T3"/>
                    </a:cxn>
                    <a:cxn ang="T8">
                      <a:pos x="T4" y="T5"/>
                    </a:cxn>
                  </a:cxnLst>
                  <a:rect l="T9" t="T10" r="T11" b="T12"/>
                  <a:pathLst>
                    <a:path w="15" h="48">
                      <a:moveTo>
                        <a:pt x="0" y="0"/>
                      </a:moveTo>
                      <a:lnTo>
                        <a:pt x="8" y="24"/>
                      </a:lnTo>
                      <a:lnTo>
                        <a:pt x="15" y="48"/>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59" name="Freeform 129"/>
                <p:cNvSpPr>
                  <a:spLocks/>
                </p:cNvSpPr>
                <p:nvPr/>
              </p:nvSpPr>
              <p:spPr bwMode="auto">
                <a:xfrm>
                  <a:off x="1527" y="2304"/>
                  <a:ext cx="16" cy="47"/>
                </a:xfrm>
                <a:custGeom>
                  <a:avLst/>
                  <a:gdLst>
                    <a:gd name="T0" fmla="*/ 0 w 16"/>
                    <a:gd name="T1" fmla="*/ 0 h 47"/>
                    <a:gd name="T2" fmla="*/ 8 w 16"/>
                    <a:gd name="T3" fmla="*/ 23 h 47"/>
                    <a:gd name="T4" fmla="*/ 16 w 16"/>
                    <a:gd name="T5" fmla="*/ 47 h 47"/>
                    <a:gd name="T6" fmla="*/ 0 60000 65536"/>
                    <a:gd name="T7" fmla="*/ 0 60000 65536"/>
                    <a:gd name="T8" fmla="*/ 0 60000 65536"/>
                    <a:gd name="T9" fmla="*/ 0 w 16"/>
                    <a:gd name="T10" fmla="*/ 0 h 47"/>
                    <a:gd name="T11" fmla="*/ 16 w 16"/>
                    <a:gd name="T12" fmla="*/ 47 h 47"/>
                  </a:gdLst>
                  <a:ahLst/>
                  <a:cxnLst>
                    <a:cxn ang="T6">
                      <a:pos x="T0" y="T1"/>
                    </a:cxn>
                    <a:cxn ang="T7">
                      <a:pos x="T2" y="T3"/>
                    </a:cxn>
                    <a:cxn ang="T8">
                      <a:pos x="T4" y="T5"/>
                    </a:cxn>
                  </a:cxnLst>
                  <a:rect l="T9" t="T10" r="T11" b="T12"/>
                  <a:pathLst>
                    <a:path w="16" h="47">
                      <a:moveTo>
                        <a:pt x="0" y="0"/>
                      </a:moveTo>
                      <a:lnTo>
                        <a:pt x="8" y="23"/>
                      </a:lnTo>
                      <a:lnTo>
                        <a:pt x="16"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60" name="Freeform 130"/>
                <p:cNvSpPr>
                  <a:spLocks/>
                </p:cNvSpPr>
                <p:nvPr/>
              </p:nvSpPr>
              <p:spPr bwMode="auto">
                <a:xfrm>
                  <a:off x="1543" y="2351"/>
                  <a:ext cx="19" cy="48"/>
                </a:xfrm>
                <a:custGeom>
                  <a:avLst/>
                  <a:gdLst>
                    <a:gd name="T0" fmla="*/ 0 w 19"/>
                    <a:gd name="T1" fmla="*/ 0 h 48"/>
                    <a:gd name="T2" fmla="*/ 9 w 19"/>
                    <a:gd name="T3" fmla="*/ 23 h 48"/>
                    <a:gd name="T4" fmla="*/ 19 w 19"/>
                    <a:gd name="T5" fmla="*/ 48 h 48"/>
                    <a:gd name="T6" fmla="*/ 0 60000 65536"/>
                    <a:gd name="T7" fmla="*/ 0 60000 65536"/>
                    <a:gd name="T8" fmla="*/ 0 60000 65536"/>
                    <a:gd name="T9" fmla="*/ 0 w 19"/>
                    <a:gd name="T10" fmla="*/ 0 h 48"/>
                    <a:gd name="T11" fmla="*/ 19 w 19"/>
                    <a:gd name="T12" fmla="*/ 48 h 48"/>
                  </a:gdLst>
                  <a:ahLst/>
                  <a:cxnLst>
                    <a:cxn ang="T6">
                      <a:pos x="T0" y="T1"/>
                    </a:cxn>
                    <a:cxn ang="T7">
                      <a:pos x="T2" y="T3"/>
                    </a:cxn>
                    <a:cxn ang="T8">
                      <a:pos x="T4" y="T5"/>
                    </a:cxn>
                  </a:cxnLst>
                  <a:rect l="T9" t="T10" r="T11" b="T12"/>
                  <a:pathLst>
                    <a:path w="19" h="48">
                      <a:moveTo>
                        <a:pt x="0" y="0"/>
                      </a:moveTo>
                      <a:lnTo>
                        <a:pt x="9" y="23"/>
                      </a:lnTo>
                      <a:lnTo>
                        <a:pt x="19" y="48"/>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61" name="Line 131"/>
                <p:cNvSpPr>
                  <a:spLocks noChangeShapeType="1"/>
                </p:cNvSpPr>
                <p:nvPr/>
              </p:nvSpPr>
              <p:spPr bwMode="auto">
                <a:xfrm>
                  <a:off x="1562" y="2399"/>
                  <a:ext cx="20" cy="47"/>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62" name="Freeform 132"/>
                <p:cNvSpPr>
                  <a:spLocks/>
                </p:cNvSpPr>
                <p:nvPr/>
              </p:nvSpPr>
              <p:spPr bwMode="auto">
                <a:xfrm>
                  <a:off x="1582" y="2446"/>
                  <a:ext cx="22" cy="47"/>
                </a:xfrm>
                <a:custGeom>
                  <a:avLst/>
                  <a:gdLst>
                    <a:gd name="T0" fmla="*/ 0 w 22"/>
                    <a:gd name="T1" fmla="*/ 0 h 47"/>
                    <a:gd name="T2" fmla="*/ 11 w 22"/>
                    <a:gd name="T3" fmla="*/ 23 h 47"/>
                    <a:gd name="T4" fmla="*/ 22 w 22"/>
                    <a:gd name="T5" fmla="*/ 47 h 47"/>
                    <a:gd name="T6" fmla="*/ 0 60000 65536"/>
                    <a:gd name="T7" fmla="*/ 0 60000 65536"/>
                    <a:gd name="T8" fmla="*/ 0 60000 65536"/>
                    <a:gd name="T9" fmla="*/ 0 w 22"/>
                    <a:gd name="T10" fmla="*/ 0 h 47"/>
                    <a:gd name="T11" fmla="*/ 22 w 22"/>
                    <a:gd name="T12" fmla="*/ 47 h 47"/>
                  </a:gdLst>
                  <a:ahLst/>
                  <a:cxnLst>
                    <a:cxn ang="T6">
                      <a:pos x="T0" y="T1"/>
                    </a:cxn>
                    <a:cxn ang="T7">
                      <a:pos x="T2" y="T3"/>
                    </a:cxn>
                    <a:cxn ang="T8">
                      <a:pos x="T4" y="T5"/>
                    </a:cxn>
                  </a:cxnLst>
                  <a:rect l="T9" t="T10" r="T11" b="T12"/>
                  <a:pathLst>
                    <a:path w="22" h="47">
                      <a:moveTo>
                        <a:pt x="0" y="0"/>
                      </a:moveTo>
                      <a:lnTo>
                        <a:pt x="11" y="23"/>
                      </a:lnTo>
                      <a:lnTo>
                        <a:pt x="22"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63" name="Freeform 133"/>
                <p:cNvSpPr>
                  <a:spLocks/>
                </p:cNvSpPr>
                <p:nvPr/>
              </p:nvSpPr>
              <p:spPr bwMode="auto">
                <a:xfrm>
                  <a:off x="1604" y="2493"/>
                  <a:ext cx="25" cy="47"/>
                </a:xfrm>
                <a:custGeom>
                  <a:avLst/>
                  <a:gdLst>
                    <a:gd name="T0" fmla="*/ 0 w 25"/>
                    <a:gd name="T1" fmla="*/ 0 h 47"/>
                    <a:gd name="T2" fmla="*/ 12 w 25"/>
                    <a:gd name="T3" fmla="*/ 23 h 47"/>
                    <a:gd name="T4" fmla="*/ 25 w 25"/>
                    <a:gd name="T5" fmla="*/ 47 h 47"/>
                    <a:gd name="T6" fmla="*/ 0 60000 65536"/>
                    <a:gd name="T7" fmla="*/ 0 60000 65536"/>
                    <a:gd name="T8" fmla="*/ 0 60000 65536"/>
                    <a:gd name="T9" fmla="*/ 0 w 25"/>
                    <a:gd name="T10" fmla="*/ 0 h 47"/>
                    <a:gd name="T11" fmla="*/ 25 w 25"/>
                    <a:gd name="T12" fmla="*/ 47 h 47"/>
                  </a:gdLst>
                  <a:ahLst/>
                  <a:cxnLst>
                    <a:cxn ang="T6">
                      <a:pos x="T0" y="T1"/>
                    </a:cxn>
                    <a:cxn ang="T7">
                      <a:pos x="T2" y="T3"/>
                    </a:cxn>
                    <a:cxn ang="T8">
                      <a:pos x="T4" y="T5"/>
                    </a:cxn>
                  </a:cxnLst>
                  <a:rect l="T9" t="T10" r="T11" b="T12"/>
                  <a:pathLst>
                    <a:path w="25" h="47">
                      <a:moveTo>
                        <a:pt x="0" y="0"/>
                      </a:moveTo>
                      <a:lnTo>
                        <a:pt x="12" y="23"/>
                      </a:lnTo>
                      <a:lnTo>
                        <a:pt x="25"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nvGrpSpPr>
              <p:cNvPr id="39014" name="Group 134"/>
              <p:cNvGrpSpPr>
                <a:grpSpLocks/>
              </p:cNvGrpSpPr>
              <p:nvPr/>
            </p:nvGrpSpPr>
            <p:grpSpPr bwMode="auto">
              <a:xfrm>
                <a:off x="1629" y="2540"/>
                <a:ext cx="3371" cy="709"/>
                <a:chOff x="1629" y="2540"/>
                <a:chExt cx="3371" cy="709"/>
              </a:xfrm>
            </p:grpSpPr>
            <p:grpSp>
              <p:nvGrpSpPr>
                <p:cNvPr id="39015" name="Group 135"/>
                <p:cNvGrpSpPr>
                  <a:grpSpLocks/>
                </p:cNvGrpSpPr>
                <p:nvPr/>
              </p:nvGrpSpPr>
              <p:grpSpPr bwMode="auto">
                <a:xfrm>
                  <a:off x="1629" y="2540"/>
                  <a:ext cx="824" cy="520"/>
                  <a:chOff x="1629" y="2540"/>
                  <a:chExt cx="824" cy="520"/>
                </a:xfrm>
              </p:grpSpPr>
              <p:sp>
                <p:nvSpPr>
                  <p:cNvPr id="39020" name="Freeform 136"/>
                  <p:cNvSpPr>
                    <a:spLocks/>
                  </p:cNvSpPr>
                  <p:nvPr/>
                </p:nvSpPr>
                <p:spPr bwMode="auto">
                  <a:xfrm>
                    <a:off x="1629" y="2540"/>
                    <a:ext cx="28" cy="47"/>
                  </a:xfrm>
                  <a:custGeom>
                    <a:avLst/>
                    <a:gdLst>
                      <a:gd name="T0" fmla="*/ 0 w 28"/>
                      <a:gd name="T1" fmla="*/ 0 h 47"/>
                      <a:gd name="T2" fmla="*/ 14 w 28"/>
                      <a:gd name="T3" fmla="*/ 24 h 47"/>
                      <a:gd name="T4" fmla="*/ 28 w 28"/>
                      <a:gd name="T5" fmla="*/ 47 h 47"/>
                      <a:gd name="T6" fmla="*/ 0 60000 65536"/>
                      <a:gd name="T7" fmla="*/ 0 60000 65536"/>
                      <a:gd name="T8" fmla="*/ 0 60000 65536"/>
                      <a:gd name="T9" fmla="*/ 0 w 28"/>
                      <a:gd name="T10" fmla="*/ 0 h 47"/>
                      <a:gd name="T11" fmla="*/ 28 w 28"/>
                      <a:gd name="T12" fmla="*/ 47 h 47"/>
                    </a:gdLst>
                    <a:ahLst/>
                    <a:cxnLst>
                      <a:cxn ang="T6">
                        <a:pos x="T0" y="T1"/>
                      </a:cxn>
                      <a:cxn ang="T7">
                        <a:pos x="T2" y="T3"/>
                      </a:cxn>
                      <a:cxn ang="T8">
                        <a:pos x="T4" y="T5"/>
                      </a:cxn>
                    </a:cxnLst>
                    <a:rect l="T9" t="T10" r="T11" b="T12"/>
                    <a:pathLst>
                      <a:path w="28" h="47">
                        <a:moveTo>
                          <a:pt x="0" y="0"/>
                        </a:moveTo>
                        <a:lnTo>
                          <a:pt x="14" y="24"/>
                        </a:lnTo>
                        <a:lnTo>
                          <a:pt x="28"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1" name="Freeform 137"/>
                  <p:cNvSpPr>
                    <a:spLocks/>
                  </p:cNvSpPr>
                  <p:nvPr/>
                </p:nvSpPr>
                <p:spPr bwMode="auto">
                  <a:xfrm>
                    <a:off x="1657" y="2587"/>
                    <a:ext cx="32" cy="47"/>
                  </a:xfrm>
                  <a:custGeom>
                    <a:avLst/>
                    <a:gdLst>
                      <a:gd name="T0" fmla="*/ 0 w 32"/>
                      <a:gd name="T1" fmla="*/ 0 h 47"/>
                      <a:gd name="T2" fmla="*/ 16 w 32"/>
                      <a:gd name="T3" fmla="*/ 24 h 47"/>
                      <a:gd name="T4" fmla="*/ 32 w 32"/>
                      <a:gd name="T5" fmla="*/ 47 h 47"/>
                      <a:gd name="T6" fmla="*/ 0 60000 65536"/>
                      <a:gd name="T7" fmla="*/ 0 60000 65536"/>
                      <a:gd name="T8" fmla="*/ 0 60000 65536"/>
                      <a:gd name="T9" fmla="*/ 0 w 32"/>
                      <a:gd name="T10" fmla="*/ 0 h 47"/>
                      <a:gd name="T11" fmla="*/ 32 w 32"/>
                      <a:gd name="T12" fmla="*/ 47 h 47"/>
                    </a:gdLst>
                    <a:ahLst/>
                    <a:cxnLst>
                      <a:cxn ang="T6">
                        <a:pos x="T0" y="T1"/>
                      </a:cxn>
                      <a:cxn ang="T7">
                        <a:pos x="T2" y="T3"/>
                      </a:cxn>
                      <a:cxn ang="T8">
                        <a:pos x="T4" y="T5"/>
                      </a:cxn>
                    </a:cxnLst>
                    <a:rect l="T9" t="T10" r="T11" b="T12"/>
                    <a:pathLst>
                      <a:path w="32" h="47">
                        <a:moveTo>
                          <a:pt x="0" y="0"/>
                        </a:moveTo>
                        <a:lnTo>
                          <a:pt x="16" y="24"/>
                        </a:lnTo>
                        <a:lnTo>
                          <a:pt x="32"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2" name="Freeform 138"/>
                  <p:cNvSpPr>
                    <a:spLocks/>
                  </p:cNvSpPr>
                  <p:nvPr/>
                </p:nvSpPr>
                <p:spPr bwMode="auto">
                  <a:xfrm>
                    <a:off x="1689" y="2634"/>
                    <a:ext cx="36" cy="48"/>
                  </a:xfrm>
                  <a:custGeom>
                    <a:avLst/>
                    <a:gdLst>
                      <a:gd name="T0" fmla="*/ 0 w 36"/>
                      <a:gd name="T1" fmla="*/ 0 h 48"/>
                      <a:gd name="T2" fmla="*/ 18 w 36"/>
                      <a:gd name="T3" fmla="*/ 24 h 48"/>
                      <a:gd name="T4" fmla="*/ 36 w 36"/>
                      <a:gd name="T5" fmla="*/ 48 h 48"/>
                      <a:gd name="T6" fmla="*/ 0 60000 65536"/>
                      <a:gd name="T7" fmla="*/ 0 60000 65536"/>
                      <a:gd name="T8" fmla="*/ 0 60000 65536"/>
                      <a:gd name="T9" fmla="*/ 0 w 36"/>
                      <a:gd name="T10" fmla="*/ 0 h 48"/>
                      <a:gd name="T11" fmla="*/ 36 w 36"/>
                      <a:gd name="T12" fmla="*/ 48 h 48"/>
                    </a:gdLst>
                    <a:ahLst/>
                    <a:cxnLst>
                      <a:cxn ang="T6">
                        <a:pos x="T0" y="T1"/>
                      </a:cxn>
                      <a:cxn ang="T7">
                        <a:pos x="T2" y="T3"/>
                      </a:cxn>
                      <a:cxn ang="T8">
                        <a:pos x="T4" y="T5"/>
                      </a:cxn>
                    </a:cxnLst>
                    <a:rect l="T9" t="T10" r="T11" b="T12"/>
                    <a:pathLst>
                      <a:path w="36" h="48">
                        <a:moveTo>
                          <a:pt x="0" y="0"/>
                        </a:moveTo>
                        <a:lnTo>
                          <a:pt x="18" y="24"/>
                        </a:lnTo>
                        <a:lnTo>
                          <a:pt x="36" y="48"/>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3" name="Freeform 139"/>
                  <p:cNvSpPr>
                    <a:spLocks/>
                  </p:cNvSpPr>
                  <p:nvPr/>
                </p:nvSpPr>
                <p:spPr bwMode="auto">
                  <a:xfrm>
                    <a:off x="1725" y="2682"/>
                    <a:ext cx="43" cy="47"/>
                  </a:xfrm>
                  <a:custGeom>
                    <a:avLst/>
                    <a:gdLst>
                      <a:gd name="T0" fmla="*/ 0 w 43"/>
                      <a:gd name="T1" fmla="*/ 0 h 47"/>
                      <a:gd name="T2" fmla="*/ 21 w 43"/>
                      <a:gd name="T3" fmla="*/ 23 h 47"/>
                      <a:gd name="T4" fmla="*/ 43 w 43"/>
                      <a:gd name="T5" fmla="*/ 47 h 47"/>
                      <a:gd name="T6" fmla="*/ 0 60000 65536"/>
                      <a:gd name="T7" fmla="*/ 0 60000 65536"/>
                      <a:gd name="T8" fmla="*/ 0 60000 65536"/>
                      <a:gd name="T9" fmla="*/ 0 w 43"/>
                      <a:gd name="T10" fmla="*/ 0 h 47"/>
                      <a:gd name="T11" fmla="*/ 43 w 43"/>
                      <a:gd name="T12" fmla="*/ 47 h 47"/>
                    </a:gdLst>
                    <a:ahLst/>
                    <a:cxnLst>
                      <a:cxn ang="T6">
                        <a:pos x="T0" y="T1"/>
                      </a:cxn>
                      <a:cxn ang="T7">
                        <a:pos x="T2" y="T3"/>
                      </a:cxn>
                      <a:cxn ang="T8">
                        <a:pos x="T4" y="T5"/>
                      </a:cxn>
                    </a:cxnLst>
                    <a:rect l="T9" t="T10" r="T11" b="T12"/>
                    <a:pathLst>
                      <a:path w="43" h="47">
                        <a:moveTo>
                          <a:pt x="0" y="0"/>
                        </a:moveTo>
                        <a:lnTo>
                          <a:pt x="21" y="23"/>
                        </a:lnTo>
                        <a:lnTo>
                          <a:pt x="43"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4" name="Freeform 140"/>
                  <p:cNvSpPr>
                    <a:spLocks/>
                  </p:cNvSpPr>
                  <p:nvPr/>
                </p:nvSpPr>
                <p:spPr bwMode="auto">
                  <a:xfrm>
                    <a:off x="1768" y="2729"/>
                    <a:ext cx="48" cy="48"/>
                  </a:xfrm>
                  <a:custGeom>
                    <a:avLst/>
                    <a:gdLst>
                      <a:gd name="T0" fmla="*/ 0 w 48"/>
                      <a:gd name="T1" fmla="*/ 0 h 48"/>
                      <a:gd name="T2" fmla="*/ 23 w 48"/>
                      <a:gd name="T3" fmla="*/ 23 h 48"/>
                      <a:gd name="T4" fmla="*/ 35 w 48"/>
                      <a:gd name="T5" fmla="*/ 35 h 48"/>
                      <a:gd name="T6" fmla="*/ 48 w 48"/>
                      <a:gd name="T7" fmla="*/ 48 h 48"/>
                      <a:gd name="T8" fmla="*/ 0 60000 65536"/>
                      <a:gd name="T9" fmla="*/ 0 60000 65536"/>
                      <a:gd name="T10" fmla="*/ 0 60000 65536"/>
                      <a:gd name="T11" fmla="*/ 0 60000 65536"/>
                      <a:gd name="T12" fmla="*/ 0 w 48"/>
                      <a:gd name="T13" fmla="*/ 0 h 48"/>
                      <a:gd name="T14" fmla="*/ 48 w 48"/>
                      <a:gd name="T15" fmla="*/ 48 h 48"/>
                    </a:gdLst>
                    <a:ahLst/>
                    <a:cxnLst>
                      <a:cxn ang="T8">
                        <a:pos x="T0" y="T1"/>
                      </a:cxn>
                      <a:cxn ang="T9">
                        <a:pos x="T2" y="T3"/>
                      </a:cxn>
                      <a:cxn ang="T10">
                        <a:pos x="T4" y="T5"/>
                      </a:cxn>
                      <a:cxn ang="T11">
                        <a:pos x="T6" y="T7"/>
                      </a:cxn>
                    </a:cxnLst>
                    <a:rect l="T12" t="T13" r="T14" b="T15"/>
                    <a:pathLst>
                      <a:path w="48" h="48">
                        <a:moveTo>
                          <a:pt x="0" y="0"/>
                        </a:moveTo>
                        <a:lnTo>
                          <a:pt x="23" y="23"/>
                        </a:lnTo>
                        <a:lnTo>
                          <a:pt x="35" y="35"/>
                        </a:lnTo>
                        <a:lnTo>
                          <a:pt x="48" y="48"/>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5" name="Freeform 141"/>
                  <p:cNvSpPr>
                    <a:spLocks/>
                  </p:cNvSpPr>
                  <p:nvPr/>
                </p:nvSpPr>
                <p:spPr bwMode="auto">
                  <a:xfrm>
                    <a:off x="1816" y="2777"/>
                    <a:ext cx="58" cy="47"/>
                  </a:xfrm>
                  <a:custGeom>
                    <a:avLst/>
                    <a:gdLst>
                      <a:gd name="T0" fmla="*/ 0 w 58"/>
                      <a:gd name="T1" fmla="*/ 0 h 47"/>
                      <a:gd name="T2" fmla="*/ 14 w 58"/>
                      <a:gd name="T3" fmla="*/ 12 h 47"/>
                      <a:gd name="T4" fmla="*/ 28 w 58"/>
                      <a:gd name="T5" fmla="*/ 23 h 47"/>
                      <a:gd name="T6" fmla="*/ 43 w 58"/>
                      <a:gd name="T7" fmla="*/ 35 h 47"/>
                      <a:gd name="T8" fmla="*/ 58 w 58"/>
                      <a:gd name="T9" fmla="*/ 47 h 47"/>
                      <a:gd name="T10" fmla="*/ 0 60000 65536"/>
                      <a:gd name="T11" fmla="*/ 0 60000 65536"/>
                      <a:gd name="T12" fmla="*/ 0 60000 65536"/>
                      <a:gd name="T13" fmla="*/ 0 60000 65536"/>
                      <a:gd name="T14" fmla="*/ 0 60000 65536"/>
                      <a:gd name="T15" fmla="*/ 0 w 58"/>
                      <a:gd name="T16" fmla="*/ 0 h 47"/>
                      <a:gd name="T17" fmla="*/ 58 w 58"/>
                      <a:gd name="T18" fmla="*/ 47 h 47"/>
                    </a:gdLst>
                    <a:ahLst/>
                    <a:cxnLst>
                      <a:cxn ang="T10">
                        <a:pos x="T0" y="T1"/>
                      </a:cxn>
                      <a:cxn ang="T11">
                        <a:pos x="T2" y="T3"/>
                      </a:cxn>
                      <a:cxn ang="T12">
                        <a:pos x="T4" y="T5"/>
                      </a:cxn>
                      <a:cxn ang="T13">
                        <a:pos x="T6" y="T7"/>
                      </a:cxn>
                      <a:cxn ang="T14">
                        <a:pos x="T8" y="T9"/>
                      </a:cxn>
                    </a:cxnLst>
                    <a:rect l="T15" t="T16" r="T17" b="T18"/>
                    <a:pathLst>
                      <a:path w="58" h="47">
                        <a:moveTo>
                          <a:pt x="0" y="0"/>
                        </a:moveTo>
                        <a:lnTo>
                          <a:pt x="14" y="12"/>
                        </a:lnTo>
                        <a:lnTo>
                          <a:pt x="28" y="23"/>
                        </a:lnTo>
                        <a:lnTo>
                          <a:pt x="43" y="35"/>
                        </a:lnTo>
                        <a:lnTo>
                          <a:pt x="58"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6" name="Freeform 142"/>
                  <p:cNvSpPr>
                    <a:spLocks/>
                  </p:cNvSpPr>
                  <p:nvPr/>
                </p:nvSpPr>
                <p:spPr bwMode="auto">
                  <a:xfrm>
                    <a:off x="1874" y="2824"/>
                    <a:ext cx="70" cy="47"/>
                  </a:xfrm>
                  <a:custGeom>
                    <a:avLst/>
                    <a:gdLst>
                      <a:gd name="T0" fmla="*/ 0 w 70"/>
                      <a:gd name="T1" fmla="*/ 0 h 47"/>
                      <a:gd name="T2" fmla="*/ 16 w 70"/>
                      <a:gd name="T3" fmla="*/ 11 h 47"/>
                      <a:gd name="T4" fmla="*/ 34 w 70"/>
                      <a:gd name="T5" fmla="*/ 23 h 47"/>
                      <a:gd name="T6" fmla="*/ 51 w 70"/>
                      <a:gd name="T7" fmla="*/ 36 h 47"/>
                      <a:gd name="T8" fmla="*/ 70 w 70"/>
                      <a:gd name="T9" fmla="*/ 47 h 47"/>
                      <a:gd name="T10" fmla="*/ 0 60000 65536"/>
                      <a:gd name="T11" fmla="*/ 0 60000 65536"/>
                      <a:gd name="T12" fmla="*/ 0 60000 65536"/>
                      <a:gd name="T13" fmla="*/ 0 60000 65536"/>
                      <a:gd name="T14" fmla="*/ 0 60000 65536"/>
                      <a:gd name="T15" fmla="*/ 0 w 70"/>
                      <a:gd name="T16" fmla="*/ 0 h 47"/>
                      <a:gd name="T17" fmla="*/ 70 w 70"/>
                      <a:gd name="T18" fmla="*/ 47 h 47"/>
                    </a:gdLst>
                    <a:ahLst/>
                    <a:cxnLst>
                      <a:cxn ang="T10">
                        <a:pos x="T0" y="T1"/>
                      </a:cxn>
                      <a:cxn ang="T11">
                        <a:pos x="T2" y="T3"/>
                      </a:cxn>
                      <a:cxn ang="T12">
                        <a:pos x="T4" y="T5"/>
                      </a:cxn>
                      <a:cxn ang="T13">
                        <a:pos x="T6" y="T7"/>
                      </a:cxn>
                      <a:cxn ang="T14">
                        <a:pos x="T8" y="T9"/>
                      </a:cxn>
                    </a:cxnLst>
                    <a:rect l="T15" t="T16" r="T17" b="T18"/>
                    <a:pathLst>
                      <a:path w="70" h="47">
                        <a:moveTo>
                          <a:pt x="0" y="0"/>
                        </a:moveTo>
                        <a:lnTo>
                          <a:pt x="16" y="11"/>
                        </a:lnTo>
                        <a:lnTo>
                          <a:pt x="34" y="23"/>
                        </a:lnTo>
                        <a:lnTo>
                          <a:pt x="51" y="36"/>
                        </a:lnTo>
                        <a:lnTo>
                          <a:pt x="70"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7" name="Freeform 143"/>
                  <p:cNvSpPr>
                    <a:spLocks/>
                  </p:cNvSpPr>
                  <p:nvPr/>
                </p:nvSpPr>
                <p:spPr bwMode="auto">
                  <a:xfrm>
                    <a:off x="1944" y="2871"/>
                    <a:ext cx="85" cy="47"/>
                  </a:xfrm>
                  <a:custGeom>
                    <a:avLst/>
                    <a:gdLst>
                      <a:gd name="T0" fmla="*/ 0 w 85"/>
                      <a:gd name="T1" fmla="*/ 0 h 47"/>
                      <a:gd name="T2" fmla="*/ 20 w 85"/>
                      <a:gd name="T3" fmla="*/ 11 h 47"/>
                      <a:gd name="T4" fmla="*/ 40 w 85"/>
                      <a:gd name="T5" fmla="*/ 24 h 47"/>
                      <a:gd name="T6" fmla="*/ 62 w 85"/>
                      <a:gd name="T7" fmla="*/ 36 h 47"/>
                      <a:gd name="T8" fmla="*/ 85 w 85"/>
                      <a:gd name="T9" fmla="*/ 47 h 47"/>
                      <a:gd name="T10" fmla="*/ 0 60000 65536"/>
                      <a:gd name="T11" fmla="*/ 0 60000 65536"/>
                      <a:gd name="T12" fmla="*/ 0 60000 65536"/>
                      <a:gd name="T13" fmla="*/ 0 60000 65536"/>
                      <a:gd name="T14" fmla="*/ 0 60000 65536"/>
                      <a:gd name="T15" fmla="*/ 0 w 85"/>
                      <a:gd name="T16" fmla="*/ 0 h 47"/>
                      <a:gd name="T17" fmla="*/ 85 w 85"/>
                      <a:gd name="T18" fmla="*/ 47 h 47"/>
                    </a:gdLst>
                    <a:ahLst/>
                    <a:cxnLst>
                      <a:cxn ang="T10">
                        <a:pos x="T0" y="T1"/>
                      </a:cxn>
                      <a:cxn ang="T11">
                        <a:pos x="T2" y="T3"/>
                      </a:cxn>
                      <a:cxn ang="T12">
                        <a:pos x="T4" y="T5"/>
                      </a:cxn>
                      <a:cxn ang="T13">
                        <a:pos x="T6" y="T7"/>
                      </a:cxn>
                      <a:cxn ang="T14">
                        <a:pos x="T8" y="T9"/>
                      </a:cxn>
                    </a:cxnLst>
                    <a:rect l="T15" t="T16" r="T17" b="T18"/>
                    <a:pathLst>
                      <a:path w="85" h="47">
                        <a:moveTo>
                          <a:pt x="0" y="0"/>
                        </a:moveTo>
                        <a:lnTo>
                          <a:pt x="20" y="11"/>
                        </a:lnTo>
                        <a:lnTo>
                          <a:pt x="40" y="24"/>
                        </a:lnTo>
                        <a:lnTo>
                          <a:pt x="62" y="36"/>
                        </a:lnTo>
                        <a:lnTo>
                          <a:pt x="85"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8" name="Freeform 144"/>
                  <p:cNvSpPr>
                    <a:spLocks/>
                  </p:cNvSpPr>
                  <p:nvPr/>
                </p:nvSpPr>
                <p:spPr bwMode="auto">
                  <a:xfrm>
                    <a:off x="2029" y="2918"/>
                    <a:ext cx="105" cy="47"/>
                  </a:xfrm>
                  <a:custGeom>
                    <a:avLst/>
                    <a:gdLst>
                      <a:gd name="T0" fmla="*/ 0 w 105"/>
                      <a:gd name="T1" fmla="*/ 0 h 47"/>
                      <a:gd name="T2" fmla="*/ 24 w 105"/>
                      <a:gd name="T3" fmla="*/ 11 h 47"/>
                      <a:gd name="T4" fmla="*/ 49 w 105"/>
                      <a:gd name="T5" fmla="*/ 24 h 47"/>
                      <a:gd name="T6" fmla="*/ 76 w 105"/>
                      <a:gd name="T7" fmla="*/ 36 h 47"/>
                      <a:gd name="T8" fmla="*/ 91 w 105"/>
                      <a:gd name="T9" fmla="*/ 42 h 47"/>
                      <a:gd name="T10" fmla="*/ 105 w 105"/>
                      <a:gd name="T11" fmla="*/ 47 h 47"/>
                      <a:gd name="T12" fmla="*/ 0 60000 65536"/>
                      <a:gd name="T13" fmla="*/ 0 60000 65536"/>
                      <a:gd name="T14" fmla="*/ 0 60000 65536"/>
                      <a:gd name="T15" fmla="*/ 0 60000 65536"/>
                      <a:gd name="T16" fmla="*/ 0 60000 65536"/>
                      <a:gd name="T17" fmla="*/ 0 60000 65536"/>
                      <a:gd name="T18" fmla="*/ 0 w 105"/>
                      <a:gd name="T19" fmla="*/ 0 h 47"/>
                      <a:gd name="T20" fmla="*/ 105 w 105"/>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105" h="47">
                        <a:moveTo>
                          <a:pt x="0" y="0"/>
                        </a:moveTo>
                        <a:lnTo>
                          <a:pt x="24" y="11"/>
                        </a:lnTo>
                        <a:lnTo>
                          <a:pt x="49" y="24"/>
                        </a:lnTo>
                        <a:lnTo>
                          <a:pt x="76" y="36"/>
                        </a:lnTo>
                        <a:lnTo>
                          <a:pt x="91" y="42"/>
                        </a:lnTo>
                        <a:lnTo>
                          <a:pt x="105"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29" name="Freeform 145"/>
                  <p:cNvSpPr>
                    <a:spLocks/>
                  </p:cNvSpPr>
                  <p:nvPr/>
                </p:nvSpPr>
                <p:spPr bwMode="auto">
                  <a:xfrm>
                    <a:off x="2134" y="2965"/>
                    <a:ext cx="137" cy="47"/>
                  </a:xfrm>
                  <a:custGeom>
                    <a:avLst/>
                    <a:gdLst>
                      <a:gd name="T0" fmla="*/ 0 w 137"/>
                      <a:gd name="T1" fmla="*/ 0 h 47"/>
                      <a:gd name="T2" fmla="*/ 31 w 137"/>
                      <a:gd name="T3" fmla="*/ 12 h 47"/>
                      <a:gd name="T4" fmla="*/ 64 w 137"/>
                      <a:gd name="T5" fmla="*/ 24 h 47"/>
                      <a:gd name="T6" fmla="*/ 81 w 137"/>
                      <a:gd name="T7" fmla="*/ 30 h 47"/>
                      <a:gd name="T8" fmla="*/ 99 w 137"/>
                      <a:gd name="T9" fmla="*/ 36 h 47"/>
                      <a:gd name="T10" fmla="*/ 117 w 137"/>
                      <a:gd name="T11" fmla="*/ 42 h 47"/>
                      <a:gd name="T12" fmla="*/ 137 w 137"/>
                      <a:gd name="T13" fmla="*/ 47 h 47"/>
                      <a:gd name="T14" fmla="*/ 0 60000 65536"/>
                      <a:gd name="T15" fmla="*/ 0 60000 65536"/>
                      <a:gd name="T16" fmla="*/ 0 60000 65536"/>
                      <a:gd name="T17" fmla="*/ 0 60000 65536"/>
                      <a:gd name="T18" fmla="*/ 0 60000 65536"/>
                      <a:gd name="T19" fmla="*/ 0 60000 65536"/>
                      <a:gd name="T20" fmla="*/ 0 60000 65536"/>
                      <a:gd name="T21" fmla="*/ 0 w 137"/>
                      <a:gd name="T22" fmla="*/ 0 h 47"/>
                      <a:gd name="T23" fmla="*/ 137 w 137"/>
                      <a:gd name="T24" fmla="*/ 47 h 4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7" h="47">
                        <a:moveTo>
                          <a:pt x="0" y="0"/>
                        </a:moveTo>
                        <a:lnTo>
                          <a:pt x="31" y="12"/>
                        </a:lnTo>
                        <a:lnTo>
                          <a:pt x="64" y="24"/>
                        </a:lnTo>
                        <a:lnTo>
                          <a:pt x="81" y="30"/>
                        </a:lnTo>
                        <a:lnTo>
                          <a:pt x="99" y="36"/>
                        </a:lnTo>
                        <a:lnTo>
                          <a:pt x="117" y="42"/>
                        </a:lnTo>
                        <a:lnTo>
                          <a:pt x="137"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30" name="Freeform 146"/>
                  <p:cNvSpPr>
                    <a:spLocks/>
                  </p:cNvSpPr>
                  <p:nvPr/>
                </p:nvSpPr>
                <p:spPr bwMode="auto">
                  <a:xfrm>
                    <a:off x="2271" y="3012"/>
                    <a:ext cx="182" cy="48"/>
                  </a:xfrm>
                  <a:custGeom>
                    <a:avLst/>
                    <a:gdLst>
                      <a:gd name="T0" fmla="*/ 0 w 182"/>
                      <a:gd name="T1" fmla="*/ 0 h 48"/>
                      <a:gd name="T2" fmla="*/ 41 w 182"/>
                      <a:gd name="T3" fmla="*/ 12 h 48"/>
                      <a:gd name="T4" fmla="*/ 62 w 182"/>
                      <a:gd name="T5" fmla="*/ 18 h 48"/>
                      <a:gd name="T6" fmla="*/ 84 w 182"/>
                      <a:gd name="T7" fmla="*/ 24 h 48"/>
                      <a:gd name="T8" fmla="*/ 106 w 182"/>
                      <a:gd name="T9" fmla="*/ 30 h 48"/>
                      <a:gd name="T10" fmla="*/ 130 w 182"/>
                      <a:gd name="T11" fmla="*/ 36 h 48"/>
                      <a:gd name="T12" fmla="*/ 155 w 182"/>
                      <a:gd name="T13" fmla="*/ 42 h 48"/>
                      <a:gd name="T14" fmla="*/ 182 w 182"/>
                      <a:gd name="T15" fmla="*/ 48 h 48"/>
                      <a:gd name="T16" fmla="*/ 0 60000 65536"/>
                      <a:gd name="T17" fmla="*/ 0 60000 65536"/>
                      <a:gd name="T18" fmla="*/ 0 60000 65536"/>
                      <a:gd name="T19" fmla="*/ 0 60000 65536"/>
                      <a:gd name="T20" fmla="*/ 0 60000 65536"/>
                      <a:gd name="T21" fmla="*/ 0 60000 65536"/>
                      <a:gd name="T22" fmla="*/ 0 60000 65536"/>
                      <a:gd name="T23" fmla="*/ 0 60000 65536"/>
                      <a:gd name="T24" fmla="*/ 0 w 182"/>
                      <a:gd name="T25" fmla="*/ 0 h 48"/>
                      <a:gd name="T26" fmla="*/ 182 w 182"/>
                      <a:gd name="T27" fmla="*/ 48 h 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2" h="48">
                        <a:moveTo>
                          <a:pt x="0" y="0"/>
                        </a:moveTo>
                        <a:lnTo>
                          <a:pt x="41" y="12"/>
                        </a:lnTo>
                        <a:lnTo>
                          <a:pt x="62" y="18"/>
                        </a:lnTo>
                        <a:lnTo>
                          <a:pt x="84" y="24"/>
                        </a:lnTo>
                        <a:lnTo>
                          <a:pt x="106" y="30"/>
                        </a:lnTo>
                        <a:lnTo>
                          <a:pt x="130" y="36"/>
                        </a:lnTo>
                        <a:lnTo>
                          <a:pt x="155" y="42"/>
                        </a:lnTo>
                        <a:lnTo>
                          <a:pt x="182" y="48"/>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nvGrpSpPr>
                <p:cNvPr id="39016" name="Group 147"/>
                <p:cNvGrpSpPr>
                  <a:grpSpLocks/>
                </p:cNvGrpSpPr>
                <p:nvPr/>
              </p:nvGrpSpPr>
              <p:grpSpPr bwMode="auto">
                <a:xfrm>
                  <a:off x="2708" y="3107"/>
                  <a:ext cx="2292" cy="142"/>
                  <a:chOff x="2708" y="3107"/>
                  <a:chExt cx="2292" cy="142"/>
                </a:xfrm>
              </p:grpSpPr>
              <p:sp>
                <p:nvSpPr>
                  <p:cNvPr id="39017" name="Freeform 148"/>
                  <p:cNvSpPr>
                    <a:spLocks/>
                  </p:cNvSpPr>
                  <p:nvPr/>
                </p:nvSpPr>
                <p:spPr bwMode="auto">
                  <a:xfrm>
                    <a:off x="3726" y="3202"/>
                    <a:ext cx="1274" cy="47"/>
                  </a:xfrm>
                  <a:custGeom>
                    <a:avLst/>
                    <a:gdLst>
                      <a:gd name="T0" fmla="*/ 0 w 1274"/>
                      <a:gd name="T1" fmla="*/ 0 h 47"/>
                      <a:gd name="T2" fmla="*/ 30 w 1274"/>
                      <a:gd name="T3" fmla="*/ 1 h 47"/>
                      <a:gd name="T4" fmla="*/ 62 w 1274"/>
                      <a:gd name="T5" fmla="*/ 3 h 47"/>
                      <a:gd name="T6" fmla="*/ 95 w 1274"/>
                      <a:gd name="T7" fmla="*/ 4 h 47"/>
                      <a:gd name="T8" fmla="*/ 129 w 1274"/>
                      <a:gd name="T9" fmla="*/ 5 h 47"/>
                      <a:gd name="T10" fmla="*/ 164 w 1274"/>
                      <a:gd name="T11" fmla="*/ 7 h 47"/>
                      <a:gd name="T12" fmla="*/ 200 w 1274"/>
                      <a:gd name="T13" fmla="*/ 9 h 47"/>
                      <a:gd name="T14" fmla="*/ 236 w 1274"/>
                      <a:gd name="T15" fmla="*/ 10 h 47"/>
                      <a:gd name="T16" fmla="*/ 274 w 1274"/>
                      <a:gd name="T17" fmla="*/ 11 h 47"/>
                      <a:gd name="T18" fmla="*/ 313 w 1274"/>
                      <a:gd name="T19" fmla="*/ 13 h 47"/>
                      <a:gd name="T20" fmla="*/ 352 w 1274"/>
                      <a:gd name="T21" fmla="*/ 14 h 47"/>
                      <a:gd name="T22" fmla="*/ 391 w 1274"/>
                      <a:gd name="T23" fmla="*/ 16 h 47"/>
                      <a:gd name="T24" fmla="*/ 431 w 1274"/>
                      <a:gd name="T25" fmla="*/ 18 h 47"/>
                      <a:gd name="T26" fmla="*/ 513 w 1274"/>
                      <a:gd name="T27" fmla="*/ 20 h 47"/>
                      <a:gd name="T28" fmla="*/ 597 w 1274"/>
                      <a:gd name="T29" fmla="*/ 23 h 47"/>
                      <a:gd name="T30" fmla="*/ 683 w 1274"/>
                      <a:gd name="T31" fmla="*/ 27 h 47"/>
                      <a:gd name="T32" fmla="*/ 768 w 1274"/>
                      <a:gd name="T33" fmla="*/ 29 h 47"/>
                      <a:gd name="T34" fmla="*/ 854 w 1274"/>
                      <a:gd name="T35" fmla="*/ 32 h 47"/>
                      <a:gd name="T36" fmla="*/ 940 w 1274"/>
                      <a:gd name="T37" fmla="*/ 35 h 47"/>
                      <a:gd name="T38" fmla="*/ 1026 w 1274"/>
                      <a:gd name="T39" fmla="*/ 38 h 47"/>
                      <a:gd name="T40" fmla="*/ 1110 w 1274"/>
                      <a:gd name="T41" fmla="*/ 41 h 47"/>
                      <a:gd name="T42" fmla="*/ 1193 w 1274"/>
                      <a:gd name="T43" fmla="*/ 44 h 47"/>
                      <a:gd name="T44" fmla="*/ 1234 w 1274"/>
                      <a:gd name="T45" fmla="*/ 45 h 47"/>
                      <a:gd name="T46" fmla="*/ 1274 w 1274"/>
                      <a:gd name="T47" fmla="*/ 47 h 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274"/>
                      <a:gd name="T73" fmla="*/ 0 h 47"/>
                      <a:gd name="T74" fmla="*/ 1274 w 1274"/>
                      <a:gd name="T75" fmla="*/ 47 h 4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274" h="47">
                        <a:moveTo>
                          <a:pt x="0" y="0"/>
                        </a:moveTo>
                        <a:lnTo>
                          <a:pt x="30" y="1"/>
                        </a:lnTo>
                        <a:lnTo>
                          <a:pt x="62" y="3"/>
                        </a:lnTo>
                        <a:lnTo>
                          <a:pt x="95" y="4"/>
                        </a:lnTo>
                        <a:lnTo>
                          <a:pt x="129" y="5"/>
                        </a:lnTo>
                        <a:lnTo>
                          <a:pt x="164" y="7"/>
                        </a:lnTo>
                        <a:lnTo>
                          <a:pt x="200" y="9"/>
                        </a:lnTo>
                        <a:lnTo>
                          <a:pt x="236" y="10"/>
                        </a:lnTo>
                        <a:lnTo>
                          <a:pt x="274" y="11"/>
                        </a:lnTo>
                        <a:lnTo>
                          <a:pt x="313" y="13"/>
                        </a:lnTo>
                        <a:lnTo>
                          <a:pt x="352" y="14"/>
                        </a:lnTo>
                        <a:lnTo>
                          <a:pt x="391" y="16"/>
                        </a:lnTo>
                        <a:lnTo>
                          <a:pt x="431" y="18"/>
                        </a:lnTo>
                        <a:lnTo>
                          <a:pt x="513" y="20"/>
                        </a:lnTo>
                        <a:lnTo>
                          <a:pt x="597" y="23"/>
                        </a:lnTo>
                        <a:lnTo>
                          <a:pt x="683" y="27"/>
                        </a:lnTo>
                        <a:lnTo>
                          <a:pt x="768" y="29"/>
                        </a:lnTo>
                        <a:lnTo>
                          <a:pt x="854" y="32"/>
                        </a:lnTo>
                        <a:lnTo>
                          <a:pt x="940" y="35"/>
                        </a:lnTo>
                        <a:lnTo>
                          <a:pt x="1026" y="38"/>
                        </a:lnTo>
                        <a:lnTo>
                          <a:pt x="1110" y="41"/>
                        </a:lnTo>
                        <a:lnTo>
                          <a:pt x="1193" y="44"/>
                        </a:lnTo>
                        <a:lnTo>
                          <a:pt x="1234" y="45"/>
                        </a:lnTo>
                        <a:lnTo>
                          <a:pt x="1274"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18" name="Freeform 149"/>
                  <p:cNvSpPr>
                    <a:spLocks/>
                  </p:cNvSpPr>
                  <p:nvPr/>
                </p:nvSpPr>
                <p:spPr bwMode="auto">
                  <a:xfrm>
                    <a:off x="2708" y="3107"/>
                    <a:ext cx="382" cy="48"/>
                  </a:xfrm>
                  <a:custGeom>
                    <a:avLst/>
                    <a:gdLst>
                      <a:gd name="T0" fmla="*/ 0 w 382"/>
                      <a:gd name="T1" fmla="*/ 0 h 48"/>
                      <a:gd name="T2" fmla="*/ 39 w 382"/>
                      <a:gd name="T3" fmla="*/ 5 h 48"/>
                      <a:gd name="T4" fmla="*/ 80 w 382"/>
                      <a:gd name="T5" fmla="*/ 12 h 48"/>
                      <a:gd name="T6" fmla="*/ 122 w 382"/>
                      <a:gd name="T7" fmla="*/ 18 h 48"/>
                      <a:gd name="T8" fmla="*/ 144 w 382"/>
                      <a:gd name="T9" fmla="*/ 21 h 48"/>
                      <a:gd name="T10" fmla="*/ 167 w 382"/>
                      <a:gd name="T11" fmla="*/ 23 h 48"/>
                      <a:gd name="T12" fmla="*/ 190 w 382"/>
                      <a:gd name="T13" fmla="*/ 27 h 48"/>
                      <a:gd name="T14" fmla="*/ 214 w 382"/>
                      <a:gd name="T15" fmla="*/ 30 h 48"/>
                      <a:gd name="T16" fmla="*/ 239 w 382"/>
                      <a:gd name="T17" fmla="*/ 33 h 48"/>
                      <a:gd name="T18" fmla="*/ 265 w 382"/>
                      <a:gd name="T19" fmla="*/ 35 h 48"/>
                      <a:gd name="T20" fmla="*/ 292 w 382"/>
                      <a:gd name="T21" fmla="*/ 39 h 48"/>
                      <a:gd name="T22" fmla="*/ 321 w 382"/>
                      <a:gd name="T23" fmla="*/ 42 h 48"/>
                      <a:gd name="T24" fmla="*/ 351 w 382"/>
                      <a:gd name="T25" fmla="*/ 44 h 48"/>
                      <a:gd name="T26" fmla="*/ 382 w 382"/>
                      <a:gd name="T27" fmla="*/ 48 h 4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82"/>
                      <a:gd name="T43" fmla="*/ 0 h 48"/>
                      <a:gd name="T44" fmla="*/ 382 w 382"/>
                      <a:gd name="T45" fmla="*/ 48 h 4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82" h="48">
                        <a:moveTo>
                          <a:pt x="0" y="0"/>
                        </a:moveTo>
                        <a:lnTo>
                          <a:pt x="39" y="5"/>
                        </a:lnTo>
                        <a:lnTo>
                          <a:pt x="80" y="12"/>
                        </a:lnTo>
                        <a:lnTo>
                          <a:pt x="122" y="18"/>
                        </a:lnTo>
                        <a:lnTo>
                          <a:pt x="144" y="21"/>
                        </a:lnTo>
                        <a:lnTo>
                          <a:pt x="167" y="23"/>
                        </a:lnTo>
                        <a:lnTo>
                          <a:pt x="190" y="27"/>
                        </a:lnTo>
                        <a:lnTo>
                          <a:pt x="214" y="30"/>
                        </a:lnTo>
                        <a:lnTo>
                          <a:pt x="239" y="33"/>
                        </a:lnTo>
                        <a:lnTo>
                          <a:pt x="265" y="35"/>
                        </a:lnTo>
                        <a:lnTo>
                          <a:pt x="292" y="39"/>
                        </a:lnTo>
                        <a:lnTo>
                          <a:pt x="321" y="42"/>
                        </a:lnTo>
                        <a:lnTo>
                          <a:pt x="351" y="44"/>
                        </a:lnTo>
                        <a:lnTo>
                          <a:pt x="382" y="48"/>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19" name="Freeform 150"/>
                  <p:cNvSpPr>
                    <a:spLocks/>
                  </p:cNvSpPr>
                  <p:nvPr/>
                </p:nvSpPr>
                <p:spPr bwMode="auto">
                  <a:xfrm>
                    <a:off x="3090" y="3155"/>
                    <a:ext cx="636" cy="47"/>
                  </a:xfrm>
                  <a:custGeom>
                    <a:avLst/>
                    <a:gdLst>
                      <a:gd name="T0" fmla="*/ 0 w 636"/>
                      <a:gd name="T1" fmla="*/ 0 h 47"/>
                      <a:gd name="T2" fmla="*/ 63 w 636"/>
                      <a:gd name="T3" fmla="*/ 5 h 47"/>
                      <a:gd name="T4" fmla="*/ 94 w 636"/>
                      <a:gd name="T5" fmla="*/ 9 h 47"/>
                      <a:gd name="T6" fmla="*/ 126 w 636"/>
                      <a:gd name="T7" fmla="*/ 12 h 47"/>
                      <a:gd name="T8" fmla="*/ 158 w 636"/>
                      <a:gd name="T9" fmla="*/ 14 h 47"/>
                      <a:gd name="T10" fmla="*/ 192 w 636"/>
                      <a:gd name="T11" fmla="*/ 18 h 47"/>
                      <a:gd name="T12" fmla="*/ 227 w 636"/>
                      <a:gd name="T13" fmla="*/ 20 h 47"/>
                      <a:gd name="T14" fmla="*/ 262 w 636"/>
                      <a:gd name="T15" fmla="*/ 23 h 47"/>
                      <a:gd name="T16" fmla="*/ 300 w 636"/>
                      <a:gd name="T17" fmla="*/ 26 h 47"/>
                      <a:gd name="T18" fmla="*/ 340 w 636"/>
                      <a:gd name="T19" fmla="*/ 29 h 47"/>
                      <a:gd name="T20" fmla="*/ 361 w 636"/>
                      <a:gd name="T21" fmla="*/ 31 h 47"/>
                      <a:gd name="T22" fmla="*/ 382 w 636"/>
                      <a:gd name="T23" fmla="*/ 32 h 47"/>
                      <a:gd name="T24" fmla="*/ 404 w 636"/>
                      <a:gd name="T25" fmla="*/ 34 h 47"/>
                      <a:gd name="T26" fmla="*/ 427 w 636"/>
                      <a:gd name="T27" fmla="*/ 35 h 47"/>
                      <a:gd name="T28" fmla="*/ 450 w 636"/>
                      <a:gd name="T29" fmla="*/ 36 h 47"/>
                      <a:gd name="T30" fmla="*/ 474 w 636"/>
                      <a:gd name="T31" fmla="*/ 38 h 47"/>
                      <a:gd name="T32" fmla="*/ 499 w 636"/>
                      <a:gd name="T33" fmla="*/ 39 h 47"/>
                      <a:gd name="T34" fmla="*/ 525 w 636"/>
                      <a:gd name="T35" fmla="*/ 41 h 47"/>
                      <a:gd name="T36" fmla="*/ 551 w 636"/>
                      <a:gd name="T37" fmla="*/ 43 h 47"/>
                      <a:gd name="T38" fmla="*/ 579 w 636"/>
                      <a:gd name="T39" fmla="*/ 44 h 47"/>
                      <a:gd name="T40" fmla="*/ 607 w 636"/>
                      <a:gd name="T41" fmla="*/ 45 h 47"/>
                      <a:gd name="T42" fmla="*/ 636 w 636"/>
                      <a:gd name="T43" fmla="*/ 47 h 4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636"/>
                      <a:gd name="T67" fmla="*/ 0 h 47"/>
                      <a:gd name="T68" fmla="*/ 636 w 636"/>
                      <a:gd name="T69" fmla="*/ 47 h 4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636" h="47">
                        <a:moveTo>
                          <a:pt x="0" y="0"/>
                        </a:moveTo>
                        <a:lnTo>
                          <a:pt x="63" y="5"/>
                        </a:lnTo>
                        <a:lnTo>
                          <a:pt x="94" y="9"/>
                        </a:lnTo>
                        <a:lnTo>
                          <a:pt x="126" y="12"/>
                        </a:lnTo>
                        <a:lnTo>
                          <a:pt x="158" y="14"/>
                        </a:lnTo>
                        <a:lnTo>
                          <a:pt x="192" y="18"/>
                        </a:lnTo>
                        <a:lnTo>
                          <a:pt x="227" y="20"/>
                        </a:lnTo>
                        <a:lnTo>
                          <a:pt x="262" y="23"/>
                        </a:lnTo>
                        <a:lnTo>
                          <a:pt x="300" y="26"/>
                        </a:lnTo>
                        <a:lnTo>
                          <a:pt x="340" y="29"/>
                        </a:lnTo>
                        <a:lnTo>
                          <a:pt x="361" y="31"/>
                        </a:lnTo>
                        <a:lnTo>
                          <a:pt x="382" y="32"/>
                        </a:lnTo>
                        <a:lnTo>
                          <a:pt x="404" y="34"/>
                        </a:lnTo>
                        <a:lnTo>
                          <a:pt x="427" y="35"/>
                        </a:lnTo>
                        <a:lnTo>
                          <a:pt x="450" y="36"/>
                        </a:lnTo>
                        <a:lnTo>
                          <a:pt x="474" y="38"/>
                        </a:lnTo>
                        <a:lnTo>
                          <a:pt x="499" y="39"/>
                        </a:lnTo>
                        <a:lnTo>
                          <a:pt x="525" y="41"/>
                        </a:lnTo>
                        <a:lnTo>
                          <a:pt x="551" y="43"/>
                        </a:lnTo>
                        <a:lnTo>
                          <a:pt x="579" y="44"/>
                        </a:lnTo>
                        <a:lnTo>
                          <a:pt x="607" y="45"/>
                        </a:lnTo>
                        <a:lnTo>
                          <a:pt x="636" y="47"/>
                        </a:lnTo>
                      </a:path>
                    </a:pathLst>
                  </a:cu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grpSp>
      </p:grpSp>
      <p:sp>
        <p:nvSpPr>
          <p:cNvPr id="154" name="Text Box 151"/>
          <p:cNvSpPr txBox="1">
            <a:spLocks noChangeArrowheads="1"/>
          </p:cNvSpPr>
          <p:nvPr/>
        </p:nvSpPr>
        <p:spPr bwMode="auto">
          <a:xfrm>
            <a:off x="7502525" y="5067300"/>
            <a:ext cx="1098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b="1">
                <a:solidFill>
                  <a:schemeClr val="hlink"/>
                </a:solidFill>
              </a:rPr>
              <a:t>1 QALY</a:t>
            </a:r>
          </a:p>
        </p:txBody>
      </p:sp>
      <p:grpSp>
        <p:nvGrpSpPr>
          <p:cNvPr id="106" name="Group 152"/>
          <p:cNvGrpSpPr>
            <a:grpSpLocks/>
          </p:cNvGrpSpPr>
          <p:nvPr/>
        </p:nvGrpSpPr>
        <p:grpSpPr bwMode="auto">
          <a:xfrm>
            <a:off x="3027363" y="1557338"/>
            <a:ext cx="4367212" cy="2700337"/>
            <a:chOff x="1907" y="981"/>
            <a:chExt cx="2751" cy="1701"/>
          </a:xfrm>
        </p:grpSpPr>
        <p:grpSp>
          <p:nvGrpSpPr>
            <p:cNvPr id="38972" name="Group 153"/>
            <p:cNvGrpSpPr>
              <a:grpSpLocks/>
            </p:cNvGrpSpPr>
            <p:nvPr/>
          </p:nvGrpSpPr>
          <p:grpSpPr bwMode="auto">
            <a:xfrm>
              <a:off x="1907" y="981"/>
              <a:ext cx="1746" cy="1465"/>
              <a:chOff x="2249" y="981"/>
              <a:chExt cx="1746" cy="1465"/>
            </a:xfrm>
          </p:grpSpPr>
          <p:grpSp>
            <p:nvGrpSpPr>
              <p:cNvPr id="38979" name="Group 154"/>
              <p:cNvGrpSpPr>
                <a:grpSpLocks/>
              </p:cNvGrpSpPr>
              <p:nvPr/>
            </p:nvGrpSpPr>
            <p:grpSpPr bwMode="auto">
              <a:xfrm>
                <a:off x="2249" y="981"/>
                <a:ext cx="713" cy="944"/>
                <a:chOff x="2249" y="981"/>
                <a:chExt cx="713" cy="944"/>
              </a:xfrm>
            </p:grpSpPr>
            <p:sp>
              <p:nvSpPr>
                <p:cNvPr id="38991" name="Line 155"/>
                <p:cNvSpPr>
                  <a:spLocks noChangeShapeType="1"/>
                </p:cNvSpPr>
                <p:nvPr/>
              </p:nvSpPr>
              <p:spPr bwMode="auto">
                <a:xfrm>
                  <a:off x="2249" y="981"/>
                  <a:ext cx="22"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2" name="Line 156"/>
                <p:cNvSpPr>
                  <a:spLocks noChangeShapeType="1"/>
                </p:cNvSpPr>
                <p:nvPr/>
              </p:nvSpPr>
              <p:spPr bwMode="auto">
                <a:xfrm>
                  <a:off x="2271" y="1028"/>
                  <a:ext cx="23"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3" name="Line 157"/>
                <p:cNvSpPr>
                  <a:spLocks noChangeShapeType="1"/>
                </p:cNvSpPr>
                <p:nvPr/>
              </p:nvSpPr>
              <p:spPr bwMode="auto">
                <a:xfrm>
                  <a:off x="2294" y="1075"/>
                  <a:ext cx="23"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4" name="Line 158"/>
                <p:cNvSpPr>
                  <a:spLocks noChangeShapeType="1"/>
                </p:cNvSpPr>
                <p:nvPr/>
              </p:nvSpPr>
              <p:spPr bwMode="auto">
                <a:xfrm>
                  <a:off x="2317" y="1122"/>
                  <a:ext cx="26"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5" name="Line 159"/>
                <p:cNvSpPr>
                  <a:spLocks noChangeShapeType="1"/>
                </p:cNvSpPr>
                <p:nvPr/>
              </p:nvSpPr>
              <p:spPr bwMode="auto">
                <a:xfrm>
                  <a:off x="2343" y="1169"/>
                  <a:ext cx="26" cy="48"/>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6" name="Line 160"/>
                <p:cNvSpPr>
                  <a:spLocks noChangeShapeType="1"/>
                </p:cNvSpPr>
                <p:nvPr/>
              </p:nvSpPr>
              <p:spPr bwMode="auto">
                <a:xfrm>
                  <a:off x="2369" y="1217"/>
                  <a:ext cx="26" cy="48"/>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7" name="Freeform 161"/>
                <p:cNvSpPr>
                  <a:spLocks/>
                </p:cNvSpPr>
                <p:nvPr/>
              </p:nvSpPr>
              <p:spPr bwMode="auto">
                <a:xfrm>
                  <a:off x="2395" y="1265"/>
                  <a:ext cx="29" cy="47"/>
                </a:xfrm>
                <a:custGeom>
                  <a:avLst/>
                  <a:gdLst>
                    <a:gd name="T0" fmla="*/ 0 w 29"/>
                    <a:gd name="T1" fmla="*/ 0 h 47"/>
                    <a:gd name="T2" fmla="*/ 14 w 29"/>
                    <a:gd name="T3" fmla="*/ 23 h 47"/>
                    <a:gd name="T4" fmla="*/ 29 w 29"/>
                    <a:gd name="T5" fmla="*/ 47 h 47"/>
                    <a:gd name="T6" fmla="*/ 0 60000 65536"/>
                    <a:gd name="T7" fmla="*/ 0 60000 65536"/>
                    <a:gd name="T8" fmla="*/ 0 60000 65536"/>
                    <a:gd name="T9" fmla="*/ 0 w 29"/>
                    <a:gd name="T10" fmla="*/ 0 h 47"/>
                    <a:gd name="T11" fmla="*/ 29 w 29"/>
                    <a:gd name="T12" fmla="*/ 47 h 47"/>
                  </a:gdLst>
                  <a:ahLst/>
                  <a:cxnLst>
                    <a:cxn ang="T6">
                      <a:pos x="T0" y="T1"/>
                    </a:cxn>
                    <a:cxn ang="T7">
                      <a:pos x="T2" y="T3"/>
                    </a:cxn>
                    <a:cxn ang="T8">
                      <a:pos x="T4" y="T5"/>
                    </a:cxn>
                  </a:cxnLst>
                  <a:rect l="T9" t="T10" r="T11" b="T12"/>
                  <a:pathLst>
                    <a:path w="29" h="47">
                      <a:moveTo>
                        <a:pt x="0" y="0"/>
                      </a:moveTo>
                      <a:lnTo>
                        <a:pt x="14" y="23"/>
                      </a:lnTo>
                      <a:lnTo>
                        <a:pt x="29"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98" name="Line 162"/>
                <p:cNvSpPr>
                  <a:spLocks noChangeShapeType="1"/>
                </p:cNvSpPr>
                <p:nvPr/>
              </p:nvSpPr>
              <p:spPr bwMode="auto">
                <a:xfrm>
                  <a:off x="2424" y="1312"/>
                  <a:ext cx="29"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99" name="Line 163"/>
                <p:cNvSpPr>
                  <a:spLocks noChangeShapeType="1"/>
                </p:cNvSpPr>
                <p:nvPr/>
              </p:nvSpPr>
              <p:spPr bwMode="auto">
                <a:xfrm>
                  <a:off x="2453" y="1359"/>
                  <a:ext cx="31"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00" name="Line 164"/>
                <p:cNvSpPr>
                  <a:spLocks noChangeShapeType="1"/>
                </p:cNvSpPr>
                <p:nvPr/>
              </p:nvSpPr>
              <p:spPr bwMode="auto">
                <a:xfrm>
                  <a:off x="2484" y="1406"/>
                  <a:ext cx="33" cy="47"/>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01" name="Freeform 165"/>
                <p:cNvSpPr>
                  <a:spLocks/>
                </p:cNvSpPr>
                <p:nvPr/>
              </p:nvSpPr>
              <p:spPr bwMode="auto">
                <a:xfrm>
                  <a:off x="2517" y="1453"/>
                  <a:ext cx="34" cy="47"/>
                </a:xfrm>
                <a:custGeom>
                  <a:avLst/>
                  <a:gdLst>
                    <a:gd name="T0" fmla="*/ 0 w 34"/>
                    <a:gd name="T1" fmla="*/ 0 h 47"/>
                    <a:gd name="T2" fmla="*/ 17 w 34"/>
                    <a:gd name="T3" fmla="*/ 24 h 47"/>
                    <a:gd name="T4" fmla="*/ 34 w 34"/>
                    <a:gd name="T5" fmla="*/ 47 h 47"/>
                    <a:gd name="T6" fmla="*/ 0 60000 65536"/>
                    <a:gd name="T7" fmla="*/ 0 60000 65536"/>
                    <a:gd name="T8" fmla="*/ 0 60000 65536"/>
                    <a:gd name="T9" fmla="*/ 0 w 34"/>
                    <a:gd name="T10" fmla="*/ 0 h 47"/>
                    <a:gd name="T11" fmla="*/ 34 w 34"/>
                    <a:gd name="T12" fmla="*/ 47 h 47"/>
                  </a:gdLst>
                  <a:ahLst/>
                  <a:cxnLst>
                    <a:cxn ang="T6">
                      <a:pos x="T0" y="T1"/>
                    </a:cxn>
                    <a:cxn ang="T7">
                      <a:pos x="T2" y="T3"/>
                    </a:cxn>
                    <a:cxn ang="T8">
                      <a:pos x="T4" y="T5"/>
                    </a:cxn>
                  </a:cxnLst>
                  <a:rect l="T9" t="T10" r="T11" b="T12"/>
                  <a:pathLst>
                    <a:path w="34" h="47">
                      <a:moveTo>
                        <a:pt x="0" y="0"/>
                      </a:moveTo>
                      <a:lnTo>
                        <a:pt x="17" y="24"/>
                      </a:lnTo>
                      <a:lnTo>
                        <a:pt x="34"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2" name="Freeform 166"/>
                <p:cNvSpPr>
                  <a:spLocks/>
                </p:cNvSpPr>
                <p:nvPr/>
              </p:nvSpPr>
              <p:spPr bwMode="auto">
                <a:xfrm>
                  <a:off x="2551" y="1500"/>
                  <a:ext cx="36" cy="47"/>
                </a:xfrm>
                <a:custGeom>
                  <a:avLst/>
                  <a:gdLst>
                    <a:gd name="T0" fmla="*/ 0 w 36"/>
                    <a:gd name="T1" fmla="*/ 0 h 47"/>
                    <a:gd name="T2" fmla="*/ 18 w 36"/>
                    <a:gd name="T3" fmla="*/ 24 h 47"/>
                    <a:gd name="T4" fmla="*/ 36 w 36"/>
                    <a:gd name="T5" fmla="*/ 47 h 47"/>
                    <a:gd name="T6" fmla="*/ 0 60000 65536"/>
                    <a:gd name="T7" fmla="*/ 0 60000 65536"/>
                    <a:gd name="T8" fmla="*/ 0 60000 65536"/>
                    <a:gd name="T9" fmla="*/ 0 w 36"/>
                    <a:gd name="T10" fmla="*/ 0 h 47"/>
                    <a:gd name="T11" fmla="*/ 36 w 36"/>
                    <a:gd name="T12" fmla="*/ 47 h 47"/>
                  </a:gdLst>
                  <a:ahLst/>
                  <a:cxnLst>
                    <a:cxn ang="T6">
                      <a:pos x="T0" y="T1"/>
                    </a:cxn>
                    <a:cxn ang="T7">
                      <a:pos x="T2" y="T3"/>
                    </a:cxn>
                    <a:cxn ang="T8">
                      <a:pos x="T4" y="T5"/>
                    </a:cxn>
                  </a:cxnLst>
                  <a:rect l="T9" t="T10" r="T11" b="T12"/>
                  <a:pathLst>
                    <a:path w="36" h="47">
                      <a:moveTo>
                        <a:pt x="0" y="0"/>
                      </a:moveTo>
                      <a:lnTo>
                        <a:pt x="18" y="24"/>
                      </a:lnTo>
                      <a:lnTo>
                        <a:pt x="36"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3" name="Line 167"/>
                <p:cNvSpPr>
                  <a:spLocks noChangeShapeType="1"/>
                </p:cNvSpPr>
                <p:nvPr/>
              </p:nvSpPr>
              <p:spPr bwMode="auto">
                <a:xfrm>
                  <a:off x="2587" y="1547"/>
                  <a:ext cx="38" cy="48"/>
                </a:xfrm>
                <a:prstGeom prst="line">
                  <a:avLst/>
                </a:prstGeom>
                <a:noFill/>
                <a:ln w="57150">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004" name="Freeform 168"/>
                <p:cNvSpPr>
                  <a:spLocks/>
                </p:cNvSpPr>
                <p:nvPr/>
              </p:nvSpPr>
              <p:spPr bwMode="auto">
                <a:xfrm>
                  <a:off x="2625" y="1595"/>
                  <a:ext cx="40" cy="48"/>
                </a:xfrm>
                <a:custGeom>
                  <a:avLst/>
                  <a:gdLst>
                    <a:gd name="T0" fmla="*/ 0 w 40"/>
                    <a:gd name="T1" fmla="*/ 0 h 48"/>
                    <a:gd name="T2" fmla="*/ 20 w 40"/>
                    <a:gd name="T3" fmla="*/ 24 h 48"/>
                    <a:gd name="T4" fmla="*/ 40 w 40"/>
                    <a:gd name="T5" fmla="*/ 48 h 48"/>
                    <a:gd name="T6" fmla="*/ 0 60000 65536"/>
                    <a:gd name="T7" fmla="*/ 0 60000 65536"/>
                    <a:gd name="T8" fmla="*/ 0 60000 65536"/>
                    <a:gd name="T9" fmla="*/ 0 w 40"/>
                    <a:gd name="T10" fmla="*/ 0 h 48"/>
                    <a:gd name="T11" fmla="*/ 40 w 40"/>
                    <a:gd name="T12" fmla="*/ 48 h 48"/>
                  </a:gdLst>
                  <a:ahLst/>
                  <a:cxnLst>
                    <a:cxn ang="T6">
                      <a:pos x="T0" y="T1"/>
                    </a:cxn>
                    <a:cxn ang="T7">
                      <a:pos x="T2" y="T3"/>
                    </a:cxn>
                    <a:cxn ang="T8">
                      <a:pos x="T4" y="T5"/>
                    </a:cxn>
                  </a:cxnLst>
                  <a:rect l="T9" t="T10" r="T11" b="T12"/>
                  <a:pathLst>
                    <a:path w="40" h="48">
                      <a:moveTo>
                        <a:pt x="0" y="0"/>
                      </a:moveTo>
                      <a:lnTo>
                        <a:pt x="20" y="24"/>
                      </a:lnTo>
                      <a:lnTo>
                        <a:pt x="40" y="48"/>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5" name="Freeform 169"/>
                <p:cNvSpPr>
                  <a:spLocks/>
                </p:cNvSpPr>
                <p:nvPr/>
              </p:nvSpPr>
              <p:spPr bwMode="auto">
                <a:xfrm>
                  <a:off x="2665" y="1643"/>
                  <a:ext cx="43" cy="47"/>
                </a:xfrm>
                <a:custGeom>
                  <a:avLst/>
                  <a:gdLst>
                    <a:gd name="T0" fmla="*/ 0 w 43"/>
                    <a:gd name="T1" fmla="*/ 0 h 47"/>
                    <a:gd name="T2" fmla="*/ 21 w 43"/>
                    <a:gd name="T3" fmla="*/ 23 h 47"/>
                    <a:gd name="T4" fmla="*/ 43 w 43"/>
                    <a:gd name="T5" fmla="*/ 47 h 47"/>
                    <a:gd name="T6" fmla="*/ 0 60000 65536"/>
                    <a:gd name="T7" fmla="*/ 0 60000 65536"/>
                    <a:gd name="T8" fmla="*/ 0 60000 65536"/>
                    <a:gd name="T9" fmla="*/ 0 w 43"/>
                    <a:gd name="T10" fmla="*/ 0 h 47"/>
                    <a:gd name="T11" fmla="*/ 43 w 43"/>
                    <a:gd name="T12" fmla="*/ 47 h 47"/>
                  </a:gdLst>
                  <a:ahLst/>
                  <a:cxnLst>
                    <a:cxn ang="T6">
                      <a:pos x="T0" y="T1"/>
                    </a:cxn>
                    <a:cxn ang="T7">
                      <a:pos x="T2" y="T3"/>
                    </a:cxn>
                    <a:cxn ang="T8">
                      <a:pos x="T4" y="T5"/>
                    </a:cxn>
                  </a:cxnLst>
                  <a:rect l="T9" t="T10" r="T11" b="T12"/>
                  <a:pathLst>
                    <a:path w="43" h="47">
                      <a:moveTo>
                        <a:pt x="0" y="0"/>
                      </a:moveTo>
                      <a:lnTo>
                        <a:pt x="21" y="23"/>
                      </a:lnTo>
                      <a:lnTo>
                        <a:pt x="43"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6" name="Freeform 170"/>
                <p:cNvSpPr>
                  <a:spLocks/>
                </p:cNvSpPr>
                <p:nvPr/>
              </p:nvSpPr>
              <p:spPr bwMode="auto">
                <a:xfrm>
                  <a:off x="2708" y="1690"/>
                  <a:ext cx="44" cy="47"/>
                </a:xfrm>
                <a:custGeom>
                  <a:avLst/>
                  <a:gdLst>
                    <a:gd name="T0" fmla="*/ 0 w 44"/>
                    <a:gd name="T1" fmla="*/ 0 h 47"/>
                    <a:gd name="T2" fmla="*/ 22 w 44"/>
                    <a:gd name="T3" fmla="*/ 23 h 47"/>
                    <a:gd name="T4" fmla="*/ 44 w 44"/>
                    <a:gd name="T5" fmla="*/ 47 h 47"/>
                    <a:gd name="T6" fmla="*/ 0 60000 65536"/>
                    <a:gd name="T7" fmla="*/ 0 60000 65536"/>
                    <a:gd name="T8" fmla="*/ 0 60000 65536"/>
                    <a:gd name="T9" fmla="*/ 0 w 44"/>
                    <a:gd name="T10" fmla="*/ 0 h 47"/>
                    <a:gd name="T11" fmla="*/ 44 w 44"/>
                    <a:gd name="T12" fmla="*/ 47 h 47"/>
                  </a:gdLst>
                  <a:ahLst/>
                  <a:cxnLst>
                    <a:cxn ang="T6">
                      <a:pos x="T0" y="T1"/>
                    </a:cxn>
                    <a:cxn ang="T7">
                      <a:pos x="T2" y="T3"/>
                    </a:cxn>
                    <a:cxn ang="T8">
                      <a:pos x="T4" y="T5"/>
                    </a:cxn>
                  </a:cxnLst>
                  <a:rect l="T9" t="T10" r="T11" b="T12"/>
                  <a:pathLst>
                    <a:path w="44" h="47">
                      <a:moveTo>
                        <a:pt x="0" y="0"/>
                      </a:moveTo>
                      <a:lnTo>
                        <a:pt x="22" y="23"/>
                      </a:lnTo>
                      <a:lnTo>
                        <a:pt x="44"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7" name="Freeform 171"/>
                <p:cNvSpPr>
                  <a:spLocks/>
                </p:cNvSpPr>
                <p:nvPr/>
              </p:nvSpPr>
              <p:spPr bwMode="auto">
                <a:xfrm>
                  <a:off x="2752" y="1737"/>
                  <a:ext cx="48" cy="47"/>
                </a:xfrm>
                <a:custGeom>
                  <a:avLst/>
                  <a:gdLst>
                    <a:gd name="T0" fmla="*/ 0 w 48"/>
                    <a:gd name="T1" fmla="*/ 0 h 47"/>
                    <a:gd name="T2" fmla="*/ 24 w 48"/>
                    <a:gd name="T3" fmla="*/ 23 h 47"/>
                    <a:gd name="T4" fmla="*/ 48 w 48"/>
                    <a:gd name="T5" fmla="*/ 47 h 47"/>
                    <a:gd name="T6" fmla="*/ 0 60000 65536"/>
                    <a:gd name="T7" fmla="*/ 0 60000 65536"/>
                    <a:gd name="T8" fmla="*/ 0 60000 65536"/>
                    <a:gd name="T9" fmla="*/ 0 w 48"/>
                    <a:gd name="T10" fmla="*/ 0 h 47"/>
                    <a:gd name="T11" fmla="*/ 48 w 48"/>
                    <a:gd name="T12" fmla="*/ 47 h 47"/>
                  </a:gdLst>
                  <a:ahLst/>
                  <a:cxnLst>
                    <a:cxn ang="T6">
                      <a:pos x="T0" y="T1"/>
                    </a:cxn>
                    <a:cxn ang="T7">
                      <a:pos x="T2" y="T3"/>
                    </a:cxn>
                    <a:cxn ang="T8">
                      <a:pos x="T4" y="T5"/>
                    </a:cxn>
                  </a:cxnLst>
                  <a:rect l="T9" t="T10" r="T11" b="T12"/>
                  <a:pathLst>
                    <a:path w="48" h="47">
                      <a:moveTo>
                        <a:pt x="0" y="0"/>
                      </a:moveTo>
                      <a:lnTo>
                        <a:pt x="24" y="23"/>
                      </a:lnTo>
                      <a:lnTo>
                        <a:pt x="48"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8" name="Freeform 172"/>
                <p:cNvSpPr>
                  <a:spLocks/>
                </p:cNvSpPr>
                <p:nvPr/>
              </p:nvSpPr>
              <p:spPr bwMode="auto">
                <a:xfrm>
                  <a:off x="2800" y="1784"/>
                  <a:ext cx="51" cy="47"/>
                </a:xfrm>
                <a:custGeom>
                  <a:avLst/>
                  <a:gdLst>
                    <a:gd name="T0" fmla="*/ 0 w 51"/>
                    <a:gd name="T1" fmla="*/ 0 h 47"/>
                    <a:gd name="T2" fmla="*/ 25 w 51"/>
                    <a:gd name="T3" fmla="*/ 24 h 47"/>
                    <a:gd name="T4" fmla="*/ 51 w 51"/>
                    <a:gd name="T5" fmla="*/ 47 h 47"/>
                    <a:gd name="T6" fmla="*/ 0 60000 65536"/>
                    <a:gd name="T7" fmla="*/ 0 60000 65536"/>
                    <a:gd name="T8" fmla="*/ 0 60000 65536"/>
                    <a:gd name="T9" fmla="*/ 0 w 51"/>
                    <a:gd name="T10" fmla="*/ 0 h 47"/>
                    <a:gd name="T11" fmla="*/ 51 w 51"/>
                    <a:gd name="T12" fmla="*/ 47 h 47"/>
                  </a:gdLst>
                  <a:ahLst/>
                  <a:cxnLst>
                    <a:cxn ang="T6">
                      <a:pos x="T0" y="T1"/>
                    </a:cxn>
                    <a:cxn ang="T7">
                      <a:pos x="T2" y="T3"/>
                    </a:cxn>
                    <a:cxn ang="T8">
                      <a:pos x="T4" y="T5"/>
                    </a:cxn>
                  </a:cxnLst>
                  <a:rect l="T9" t="T10" r="T11" b="T12"/>
                  <a:pathLst>
                    <a:path w="51" h="47">
                      <a:moveTo>
                        <a:pt x="0" y="0"/>
                      </a:moveTo>
                      <a:lnTo>
                        <a:pt x="25" y="24"/>
                      </a:lnTo>
                      <a:lnTo>
                        <a:pt x="51"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09" name="Freeform 173"/>
                <p:cNvSpPr>
                  <a:spLocks/>
                </p:cNvSpPr>
                <p:nvPr/>
              </p:nvSpPr>
              <p:spPr bwMode="auto">
                <a:xfrm>
                  <a:off x="2851" y="1831"/>
                  <a:ext cx="54" cy="47"/>
                </a:xfrm>
                <a:custGeom>
                  <a:avLst/>
                  <a:gdLst>
                    <a:gd name="T0" fmla="*/ 0 w 54"/>
                    <a:gd name="T1" fmla="*/ 0 h 47"/>
                    <a:gd name="T2" fmla="*/ 27 w 54"/>
                    <a:gd name="T3" fmla="*/ 24 h 47"/>
                    <a:gd name="T4" fmla="*/ 54 w 54"/>
                    <a:gd name="T5" fmla="*/ 47 h 47"/>
                    <a:gd name="T6" fmla="*/ 0 60000 65536"/>
                    <a:gd name="T7" fmla="*/ 0 60000 65536"/>
                    <a:gd name="T8" fmla="*/ 0 60000 65536"/>
                    <a:gd name="T9" fmla="*/ 0 w 54"/>
                    <a:gd name="T10" fmla="*/ 0 h 47"/>
                    <a:gd name="T11" fmla="*/ 54 w 54"/>
                    <a:gd name="T12" fmla="*/ 47 h 47"/>
                  </a:gdLst>
                  <a:ahLst/>
                  <a:cxnLst>
                    <a:cxn ang="T6">
                      <a:pos x="T0" y="T1"/>
                    </a:cxn>
                    <a:cxn ang="T7">
                      <a:pos x="T2" y="T3"/>
                    </a:cxn>
                    <a:cxn ang="T8">
                      <a:pos x="T4" y="T5"/>
                    </a:cxn>
                  </a:cxnLst>
                  <a:rect l="T9" t="T10" r="T11" b="T12"/>
                  <a:pathLst>
                    <a:path w="54" h="47">
                      <a:moveTo>
                        <a:pt x="0" y="0"/>
                      </a:moveTo>
                      <a:lnTo>
                        <a:pt x="27" y="24"/>
                      </a:lnTo>
                      <a:lnTo>
                        <a:pt x="54"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9010" name="Freeform 174"/>
                <p:cNvSpPr>
                  <a:spLocks/>
                </p:cNvSpPr>
                <p:nvPr/>
              </p:nvSpPr>
              <p:spPr bwMode="auto">
                <a:xfrm>
                  <a:off x="2905" y="1878"/>
                  <a:ext cx="57" cy="47"/>
                </a:xfrm>
                <a:custGeom>
                  <a:avLst/>
                  <a:gdLst>
                    <a:gd name="T0" fmla="*/ 0 w 57"/>
                    <a:gd name="T1" fmla="*/ 0 h 47"/>
                    <a:gd name="T2" fmla="*/ 28 w 57"/>
                    <a:gd name="T3" fmla="*/ 24 h 47"/>
                    <a:gd name="T4" fmla="*/ 57 w 57"/>
                    <a:gd name="T5" fmla="*/ 47 h 47"/>
                    <a:gd name="T6" fmla="*/ 0 60000 65536"/>
                    <a:gd name="T7" fmla="*/ 0 60000 65536"/>
                    <a:gd name="T8" fmla="*/ 0 60000 65536"/>
                    <a:gd name="T9" fmla="*/ 0 w 57"/>
                    <a:gd name="T10" fmla="*/ 0 h 47"/>
                    <a:gd name="T11" fmla="*/ 57 w 57"/>
                    <a:gd name="T12" fmla="*/ 47 h 47"/>
                  </a:gdLst>
                  <a:ahLst/>
                  <a:cxnLst>
                    <a:cxn ang="T6">
                      <a:pos x="T0" y="T1"/>
                    </a:cxn>
                    <a:cxn ang="T7">
                      <a:pos x="T2" y="T3"/>
                    </a:cxn>
                    <a:cxn ang="T8">
                      <a:pos x="T4" y="T5"/>
                    </a:cxn>
                  </a:cxnLst>
                  <a:rect l="T9" t="T10" r="T11" b="T12"/>
                  <a:pathLst>
                    <a:path w="57" h="47">
                      <a:moveTo>
                        <a:pt x="0" y="0"/>
                      </a:moveTo>
                      <a:lnTo>
                        <a:pt x="28" y="24"/>
                      </a:lnTo>
                      <a:lnTo>
                        <a:pt x="57"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sp>
            <p:nvSpPr>
              <p:cNvPr id="38980" name="Freeform 175"/>
              <p:cNvSpPr>
                <a:spLocks/>
              </p:cNvSpPr>
              <p:nvPr/>
            </p:nvSpPr>
            <p:spPr bwMode="auto">
              <a:xfrm>
                <a:off x="2962" y="1925"/>
                <a:ext cx="62" cy="48"/>
              </a:xfrm>
              <a:custGeom>
                <a:avLst/>
                <a:gdLst>
                  <a:gd name="T0" fmla="*/ 0 w 62"/>
                  <a:gd name="T1" fmla="*/ 0 h 48"/>
                  <a:gd name="T2" fmla="*/ 30 w 62"/>
                  <a:gd name="T3" fmla="*/ 24 h 48"/>
                  <a:gd name="T4" fmla="*/ 62 w 62"/>
                  <a:gd name="T5" fmla="*/ 48 h 48"/>
                  <a:gd name="T6" fmla="*/ 0 60000 65536"/>
                  <a:gd name="T7" fmla="*/ 0 60000 65536"/>
                  <a:gd name="T8" fmla="*/ 0 60000 65536"/>
                  <a:gd name="T9" fmla="*/ 0 w 62"/>
                  <a:gd name="T10" fmla="*/ 0 h 48"/>
                  <a:gd name="T11" fmla="*/ 62 w 62"/>
                  <a:gd name="T12" fmla="*/ 48 h 48"/>
                </a:gdLst>
                <a:ahLst/>
                <a:cxnLst>
                  <a:cxn ang="T6">
                    <a:pos x="T0" y="T1"/>
                  </a:cxn>
                  <a:cxn ang="T7">
                    <a:pos x="T2" y="T3"/>
                  </a:cxn>
                  <a:cxn ang="T8">
                    <a:pos x="T4" y="T5"/>
                  </a:cxn>
                </a:cxnLst>
                <a:rect l="T9" t="T10" r="T11" b="T12"/>
                <a:pathLst>
                  <a:path w="62" h="48">
                    <a:moveTo>
                      <a:pt x="0" y="0"/>
                    </a:moveTo>
                    <a:lnTo>
                      <a:pt x="30" y="24"/>
                    </a:lnTo>
                    <a:lnTo>
                      <a:pt x="62" y="48"/>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1" name="Freeform 176"/>
              <p:cNvSpPr>
                <a:spLocks/>
              </p:cNvSpPr>
              <p:nvPr/>
            </p:nvSpPr>
            <p:spPr bwMode="auto">
              <a:xfrm>
                <a:off x="3024" y="1973"/>
                <a:ext cx="66" cy="48"/>
              </a:xfrm>
              <a:custGeom>
                <a:avLst/>
                <a:gdLst>
                  <a:gd name="T0" fmla="*/ 0 w 66"/>
                  <a:gd name="T1" fmla="*/ 0 h 48"/>
                  <a:gd name="T2" fmla="*/ 32 w 66"/>
                  <a:gd name="T3" fmla="*/ 24 h 48"/>
                  <a:gd name="T4" fmla="*/ 66 w 66"/>
                  <a:gd name="T5" fmla="*/ 48 h 48"/>
                  <a:gd name="T6" fmla="*/ 0 60000 65536"/>
                  <a:gd name="T7" fmla="*/ 0 60000 65536"/>
                  <a:gd name="T8" fmla="*/ 0 60000 65536"/>
                  <a:gd name="T9" fmla="*/ 0 w 66"/>
                  <a:gd name="T10" fmla="*/ 0 h 48"/>
                  <a:gd name="T11" fmla="*/ 66 w 66"/>
                  <a:gd name="T12" fmla="*/ 48 h 48"/>
                </a:gdLst>
                <a:ahLst/>
                <a:cxnLst>
                  <a:cxn ang="T6">
                    <a:pos x="T0" y="T1"/>
                  </a:cxn>
                  <a:cxn ang="T7">
                    <a:pos x="T2" y="T3"/>
                  </a:cxn>
                  <a:cxn ang="T8">
                    <a:pos x="T4" y="T5"/>
                  </a:cxn>
                </a:cxnLst>
                <a:rect l="T9" t="T10" r="T11" b="T12"/>
                <a:pathLst>
                  <a:path w="66" h="48">
                    <a:moveTo>
                      <a:pt x="0" y="0"/>
                    </a:moveTo>
                    <a:lnTo>
                      <a:pt x="32" y="24"/>
                    </a:lnTo>
                    <a:lnTo>
                      <a:pt x="66" y="48"/>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2" name="Freeform 177"/>
              <p:cNvSpPr>
                <a:spLocks/>
              </p:cNvSpPr>
              <p:nvPr/>
            </p:nvSpPr>
            <p:spPr bwMode="auto">
              <a:xfrm>
                <a:off x="3090" y="2021"/>
                <a:ext cx="70" cy="47"/>
              </a:xfrm>
              <a:custGeom>
                <a:avLst/>
                <a:gdLst>
                  <a:gd name="T0" fmla="*/ 0 w 70"/>
                  <a:gd name="T1" fmla="*/ 0 h 47"/>
                  <a:gd name="T2" fmla="*/ 35 w 70"/>
                  <a:gd name="T3" fmla="*/ 23 h 47"/>
                  <a:gd name="T4" fmla="*/ 70 w 70"/>
                  <a:gd name="T5" fmla="*/ 47 h 47"/>
                  <a:gd name="T6" fmla="*/ 0 60000 65536"/>
                  <a:gd name="T7" fmla="*/ 0 60000 65536"/>
                  <a:gd name="T8" fmla="*/ 0 60000 65536"/>
                  <a:gd name="T9" fmla="*/ 0 w 70"/>
                  <a:gd name="T10" fmla="*/ 0 h 47"/>
                  <a:gd name="T11" fmla="*/ 70 w 70"/>
                  <a:gd name="T12" fmla="*/ 47 h 47"/>
                </a:gdLst>
                <a:ahLst/>
                <a:cxnLst>
                  <a:cxn ang="T6">
                    <a:pos x="T0" y="T1"/>
                  </a:cxn>
                  <a:cxn ang="T7">
                    <a:pos x="T2" y="T3"/>
                  </a:cxn>
                  <a:cxn ang="T8">
                    <a:pos x="T4" y="T5"/>
                  </a:cxn>
                </a:cxnLst>
                <a:rect l="T9" t="T10" r="T11" b="T12"/>
                <a:pathLst>
                  <a:path w="70" h="47">
                    <a:moveTo>
                      <a:pt x="0" y="0"/>
                    </a:moveTo>
                    <a:lnTo>
                      <a:pt x="35" y="23"/>
                    </a:lnTo>
                    <a:lnTo>
                      <a:pt x="70"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3" name="Freeform 178"/>
              <p:cNvSpPr>
                <a:spLocks/>
              </p:cNvSpPr>
              <p:nvPr/>
            </p:nvSpPr>
            <p:spPr bwMode="auto">
              <a:xfrm>
                <a:off x="3160" y="2068"/>
                <a:ext cx="77" cy="47"/>
              </a:xfrm>
              <a:custGeom>
                <a:avLst/>
                <a:gdLst>
                  <a:gd name="T0" fmla="*/ 0 w 77"/>
                  <a:gd name="T1" fmla="*/ 0 h 47"/>
                  <a:gd name="T2" fmla="*/ 38 w 77"/>
                  <a:gd name="T3" fmla="*/ 23 h 47"/>
                  <a:gd name="T4" fmla="*/ 77 w 77"/>
                  <a:gd name="T5" fmla="*/ 47 h 47"/>
                  <a:gd name="T6" fmla="*/ 0 60000 65536"/>
                  <a:gd name="T7" fmla="*/ 0 60000 65536"/>
                  <a:gd name="T8" fmla="*/ 0 60000 65536"/>
                  <a:gd name="T9" fmla="*/ 0 w 77"/>
                  <a:gd name="T10" fmla="*/ 0 h 47"/>
                  <a:gd name="T11" fmla="*/ 77 w 77"/>
                  <a:gd name="T12" fmla="*/ 47 h 47"/>
                </a:gdLst>
                <a:ahLst/>
                <a:cxnLst>
                  <a:cxn ang="T6">
                    <a:pos x="T0" y="T1"/>
                  </a:cxn>
                  <a:cxn ang="T7">
                    <a:pos x="T2" y="T3"/>
                  </a:cxn>
                  <a:cxn ang="T8">
                    <a:pos x="T4" y="T5"/>
                  </a:cxn>
                </a:cxnLst>
                <a:rect l="T9" t="T10" r="T11" b="T12"/>
                <a:pathLst>
                  <a:path w="77" h="47">
                    <a:moveTo>
                      <a:pt x="0" y="0"/>
                    </a:moveTo>
                    <a:lnTo>
                      <a:pt x="38" y="23"/>
                    </a:lnTo>
                    <a:lnTo>
                      <a:pt x="77"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4" name="Freeform 179"/>
              <p:cNvSpPr>
                <a:spLocks/>
              </p:cNvSpPr>
              <p:nvPr/>
            </p:nvSpPr>
            <p:spPr bwMode="auto">
              <a:xfrm>
                <a:off x="3237" y="2115"/>
                <a:ext cx="82" cy="47"/>
              </a:xfrm>
              <a:custGeom>
                <a:avLst/>
                <a:gdLst>
                  <a:gd name="T0" fmla="*/ 0 w 82"/>
                  <a:gd name="T1" fmla="*/ 0 h 47"/>
                  <a:gd name="T2" fmla="*/ 41 w 82"/>
                  <a:gd name="T3" fmla="*/ 23 h 47"/>
                  <a:gd name="T4" fmla="*/ 82 w 82"/>
                  <a:gd name="T5" fmla="*/ 47 h 47"/>
                  <a:gd name="T6" fmla="*/ 0 60000 65536"/>
                  <a:gd name="T7" fmla="*/ 0 60000 65536"/>
                  <a:gd name="T8" fmla="*/ 0 60000 65536"/>
                  <a:gd name="T9" fmla="*/ 0 w 82"/>
                  <a:gd name="T10" fmla="*/ 0 h 47"/>
                  <a:gd name="T11" fmla="*/ 82 w 82"/>
                  <a:gd name="T12" fmla="*/ 47 h 47"/>
                </a:gdLst>
                <a:ahLst/>
                <a:cxnLst>
                  <a:cxn ang="T6">
                    <a:pos x="T0" y="T1"/>
                  </a:cxn>
                  <a:cxn ang="T7">
                    <a:pos x="T2" y="T3"/>
                  </a:cxn>
                  <a:cxn ang="T8">
                    <a:pos x="T4" y="T5"/>
                  </a:cxn>
                </a:cxnLst>
                <a:rect l="T9" t="T10" r="T11" b="T12"/>
                <a:pathLst>
                  <a:path w="82" h="47">
                    <a:moveTo>
                      <a:pt x="0" y="0"/>
                    </a:moveTo>
                    <a:lnTo>
                      <a:pt x="41" y="23"/>
                    </a:lnTo>
                    <a:lnTo>
                      <a:pt x="82"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5" name="Freeform 180"/>
              <p:cNvSpPr>
                <a:spLocks/>
              </p:cNvSpPr>
              <p:nvPr/>
            </p:nvSpPr>
            <p:spPr bwMode="auto">
              <a:xfrm>
                <a:off x="3319" y="2162"/>
                <a:ext cx="89" cy="47"/>
              </a:xfrm>
              <a:custGeom>
                <a:avLst/>
                <a:gdLst>
                  <a:gd name="T0" fmla="*/ 0 w 89"/>
                  <a:gd name="T1" fmla="*/ 0 h 47"/>
                  <a:gd name="T2" fmla="*/ 43 w 89"/>
                  <a:gd name="T3" fmla="*/ 24 h 47"/>
                  <a:gd name="T4" fmla="*/ 66 w 89"/>
                  <a:gd name="T5" fmla="*/ 36 h 47"/>
                  <a:gd name="T6" fmla="*/ 89 w 89"/>
                  <a:gd name="T7" fmla="*/ 47 h 47"/>
                  <a:gd name="T8" fmla="*/ 0 60000 65536"/>
                  <a:gd name="T9" fmla="*/ 0 60000 65536"/>
                  <a:gd name="T10" fmla="*/ 0 60000 65536"/>
                  <a:gd name="T11" fmla="*/ 0 60000 65536"/>
                  <a:gd name="T12" fmla="*/ 0 w 89"/>
                  <a:gd name="T13" fmla="*/ 0 h 47"/>
                  <a:gd name="T14" fmla="*/ 89 w 89"/>
                  <a:gd name="T15" fmla="*/ 47 h 47"/>
                </a:gdLst>
                <a:ahLst/>
                <a:cxnLst>
                  <a:cxn ang="T8">
                    <a:pos x="T0" y="T1"/>
                  </a:cxn>
                  <a:cxn ang="T9">
                    <a:pos x="T2" y="T3"/>
                  </a:cxn>
                  <a:cxn ang="T10">
                    <a:pos x="T4" y="T5"/>
                  </a:cxn>
                  <a:cxn ang="T11">
                    <a:pos x="T6" y="T7"/>
                  </a:cxn>
                </a:cxnLst>
                <a:rect l="T12" t="T13" r="T14" b="T15"/>
                <a:pathLst>
                  <a:path w="89" h="47">
                    <a:moveTo>
                      <a:pt x="0" y="0"/>
                    </a:moveTo>
                    <a:lnTo>
                      <a:pt x="43" y="24"/>
                    </a:lnTo>
                    <a:lnTo>
                      <a:pt x="66" y="36"/>
                    </a:lnTo>
                    <a:lnTo>
                      <a:pt x="89"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6" name="Freeform 181"/>
              <p:cNvSpPr>
                <a:spLocks/>
              </p:cNvSpPr>
              <p:nvPr/>
            </p:nvSpPr>
            <p:spPr bwMode="auto">
              <a:xfrm>
                <a:off x="3408" y="2209"/>
                <a:ext cx="97" cy="47"/>
              </a:xfrm>
              <a:custGeom>
                <a:avLst/>
                <a:gdLst>
                  <a:gd name="T0" fmla="*/ 0 w 97"/>
                  <a:gd name="T1" fmla="*/ 0 h 47"/>
                  <a:gd name="T2" fmla="*/ 23 w 97"/>
                  <a:gd name="T3" fmla="*/ 12 h 47"/>
                  <a:gd name="T4" fmla="*/ 48 w 97"/>
                  <a:gd name="T5" fmla="*/ 24 h 47"/>
                  <a:gd name="T6" fmla="*/ 97 w 97"/>
                  <a:gd name="T7" fmla="*/ 47 h 47"/>
                  <a:gd name="T8" fmla="*/ 0 60000 65536"/>
                  <a:gd name="T9" fmla="*/ 0 60000 65536"/>
                  <a:gd name="T10" fmla="*/ 0 60000 65536"/>
                  <a:gd name="T11" fmla="*/ 0 60000 65536"/>
                  <a:gd name="T12" fmla="*/ 0 w 97"/>
                  <a:gd name="T13" fmla="*/ 0 h 47"/>
                  <a:gd name="T14" fmla="*/ 97 w 97"/>
                  <a:gd name="T15" fmla="*/ 47 h 47"/>
                </a:gdLst>
                <a:ahLst/>
                <a:cxnLst>
                  <a:cxn ang="T8">
                    <a:pos x="T0" y="T1"/>
                  </a:cxn>
                  <a:cxn ang="T9">
                    <a:pos x="T2" y="T3"/>
                  </a:cxn>
                  <a:cxn ang="T10">
                    <a:pos x="T4" y="T5"/>
                  </a:cxn>
                  <a:cxn ang="T11">
                    <a:pos x="T6" y="T7"/>
                  </a:cxn>
                </a:cxnLst>
                <a:rect l="T12" t="T13" r="T14" b="T15"/>
                <a:pathLst>
                  <a:path w="97" h="47">
                    <a:moveTo>
                      <a:pt x="0" y="0"/>
                    </a:moveTo>
                    <a:lnTo>
                      <a:pt x="23" y="12"/>
                    </a:lnTo>
                    <a:lnTo>
                      <a:pt x="48" y="24"/>
                    </a:lnTo>
                    <a:lnTo>
                      <a:pt x="97"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7" name="Freeform 182"/>
              <p:cNvSpPr>
                <a:spLocks/>
              </p:cNvSpPr>
              <p:nvPr/>
            </p:nvSpPr>
            <p:spPr bwMode="auto">
              <a:xfrm>
                <a:off x="3505" y="2256"/>
                <a:ext cx="106" cy="48"/>
              </a:xfrm>
              <a:custGeom>
                <a:avLst/>
                <a:gdLst>
                  <a:gd name="T0" fmla="*/ 0 w 106"/>
                  <a:gd name="T1" fmla="*/ 0 h 48"/>
                  <a:gd name="T2" fmla="*/ 52 w 106"/>
                  <a:gd name="T3" fmla="*/ 24 h 48"/>
                  <a:gd name="T4" fmla="*/ 78 w 106"/>
                  <a:gd name="T5" fmla="*/ 36 h 48"/>
                  <a:gd name="T6" fmla="*/ 106 w 106"/>
                  <a:gd name="T7" fmla="*/ 48 h 48"/>
                  <a:gd name="T8" fmla="*/ 0 60000 65536"/>
                  <a:gd name="T9" fmla="*/ 0 60000 65536"/>
                  <a:gd name="T10" fmla="*/ 0 60000 65536"/>
                  <a:gd name="T11" fmla="*/ 0 60000 65536"/>
                  <a:gd name="T12" fmla="*/ 0 w 106"/>
                  <a:gd name="T13" fmla="*/ 0 h 48"/>
                  <a:gd name="T14" fmla="*/ 106 w 106"/>
                  <a:gd name="T15" fmla="*/ 48 h 48"/>
                </a:gdLst>
                <a:ahLst/>
                <a:cxnLst>
                  <a:cxn ang="T8">
                    <a:pos x="T0" y="T1"/>
                  </a:cxn>
                  <a:cxn ang="T9">
                    <a:pos x="T2" y="T3"/>
                  </a:cxn>
                  <a:cxn ang="T10">
                    <a:pos x="T4" y="T5"/>
                  </a:cxn>
                  <a:cxn ang="T11">
                    <a:pos x="T6" y="T7"/>
                  </a:cxn>
                </a:cxnLst>
                <a:rect l="T12" t="T13" r="T14" b="T15"/>
                <a:pathLst>
                  <a:path w="106" h="48">
                    <a:moveTo>
                      <a:pt x="0" y="0"/>
                    </a:moveTo>
                    <a:lnTo>
                      <a:pt x="52" y="24"/>
                    </a:lnTo>
                    <a:lnTo>
                      <a:pt x="78" y="36"/>
                    </a:lnTo>
                    <a:lnTo>
                      <a:pt x="106" y="48"/>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8" name="Freeform 183"/>
              <p:cNvSpPr>
                <a:spLocks/>
              </p:cNvSpPr>
              <p:nvPr/>
            </p:nvSpPr>
            <p:spPr bwMode="auto">
              <a:xfrm>
                <a:off x="3611" y="2304"/>
                <a:ext cx="115" cy="47"/>
              </a:xfrm>
              <a:custGeom>
                <a:avLst/>
                <a:gdLst>
                  <a:gd name="T0" fmla="*/ 0 w 115"/>
                  <a:gd name="T1" fmla="*/ 0 h 47"/>
                  <a:gd name="T2" fmla="*/ 28 w 115"/>
                  <a:gd name="T3" fmla="*/ 11 h 47"/>
                  <a:gd name="T4" fmla="*/ 56 w 115"/>
                  <a:gd name="T5" fmla="*/ 23 h 47"/>
                  <a:gd name="T6" fmla="*/ 85 w 115"/>
                  <a:gd name="T7" fmla="*/ 34 h 47"/>
                  <a:gd name="T8" fmla="*/ 115 w 115"/>
                  <a:gd name="T9" fmla="*/ 47 h 47"/>
                  <a:gd name="T10" fmla="*/ 0 60000 65536"/>
                  <a:gd name="T11" fmla="*/ 0 60000 65536"/>
                  <a:gd name="T12" fmla="*/ 0 60000 65536"/>
                  <a:gd name="T13" fmla="*/ 0 60000 65536"/>
                  <a:gd name="T14" fmla="*/ 0 60000 65536"/>
                  <a:gd name="T15" fmla="*/ 0 w 115"/>
                  <a:gd name="T16" fmla="*/ 0 h 47"/>
                  <a:gd name="T17" fmla="*/ 115 w 115"/>
                  <a:gd name="T18" fmla="*/ 47 h 47"/>
                </a:gdLst>
                <a:ahLst/>
                <a:cxnLst>
                  <a:cxn ang="T10">
                    <a:pos x="T0" y="T1"/>
                  </a:cxn>
                  <a:cxn ang="T11">
                    <a:pos x="T2" y="T3"/>
                  </a:cxn>
                  <a:cxn ang="T12">
                    <a:pos x="T4" y="T5"/>
                  </a:cxn>
                  <a:cxn ang="T13">
                    <a:pos x="T6" y="T7"/>
                  </a:cxn>
                  <a:cxn ang="T14">
                    <a:pos x="T8" y="T9"/>
                  </a:cxn>
                </a:cxnLst>
                <a:rect l="T15" t="T16" r="T17" b="T18"/>
                <a:pathLst>
                  <a:path w="115" h="47">
                    <a:moveTo>
                      <a:pt x="0" y="0"/>
                    </a:moveTo>
                    <a:lnTo>
                      <a:pt x="28" y="11"/>
                    </a:lnTo>
                    <a:lnTo>
                      <a:pt x="56" y="23"/>
                    </a:lnTo>
                    <a:lnTo>
                      <a:pt x="85" y="34"/>
                    </a:lnTo>
                    <a:lnTo>
                      <a:pt x="115"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89" name="Freeform 184"/>
              <p:cNvSpPr>
                <a:spLocks/>
              </p:cNvSpPr>
              <p:nvPr/>
            </p:nvSpPr>
            <p:spPr bwMode="auto">
              <a:xfrm>
                <a:off x="3726" y="2351"/>
                <a:ext cx="128" cy="48"/>
              </a:xfrm>
              <a:custGeom>
                <a:avLst/>
                <a:gdLst>
                  <a:gd name="T0" fmla="*/ 0 w 128"/>
                  <a:gd name="T1" fmla="*/ 0 h 48"/>
                  <a:gd name="T2" fmla="*/ 31 w 128"/>
                  <a:gd name="T3" fmla="*/ 12 h 48"/>
                  <a:gd name="T4" fmla="*/ 63 w 128"/>
                  <a:gd name="T5" fmla="*/ 23 h 48"/>
                  <a:gd name="T6" fmla="*/ 95 w 128"/>
                  <a:gd name="T7" fmla="*/ 35 h 48"/>
                  <a:gd name="T8" fmla="*/ 128 w 128"/>
                  <a:gd name="T9" fmla="*/ 48 h 48"/>
                  <a:gd name="T10" fmla="*/ 0 60000 65536"/>
                  <a:gd name="T11" fmla="*/ 0 60000 65536"/>
                  <a:gd name="T12" fmla="*/ 0 60000 65536"/>
                  <a:gd name="T13" fmla="*/ 0 60000 65536"/>
                  <a:gd name="T14" fmla="*/ 0 60000 65536"/>
                  <a:gd name="T15" fmla="*/ 0 w 128"/>
                  <a:gd name="T16" fmla="*/ 0 h 48"/>
                  <a:gd name="T17" fmla="*/ 128 w 128"/>
                  <a:gd name="T18" fmla="*/ 48 h 48"/>
                </a:gdLst>
                <a:ahLst/>
                <a:cxnLst>
                  <a:cxn ang="T10">
                    <a:pos x="T0" y="T1"/>
                  </a:cxn>
                  <a:cxn ang="T11">
                    <a:pos x="T2" y="T3"/>
                  </a:cxn>
                  <a:cxn ang="T12">
                    <a:pos x="T4" y="T5"/>
                  </a:cxn>
                  <a:cxn ang="T13">
                    <a:pos x="T6" y="T7"/>
                  </a:cxn>
                  <a:cxn ang="T14">
                    <a:pos x="T8" y="T9"/>
                  </a:cxn>
                </a:cxnLst>
                <a:rect l="T15" t="T16" r="T17" b="T18"/>
                <a:pathLst>
                  <a:path w="128" h="48">
                    <a:moveTo>
                      <a:pt x="0" y="0"/>
                    </a:moveTo>
                    <a:lnTo>
                      <a:pt x="31" y="12"/>
                    </a:lnTo>
                    <a:lnTo>
                      <a:pt x="63" y="23"/>
                    </a:lnTo>
                    <a:lnTo>
                      <a:pt x="95" y="35"/>
                    </a:lnTo>
                    <a:lnTo>
                      <a:pt x="128" y="48"/>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90" name="Freeform 185"/>
              <p:cNvSpPr>
                <a:spLocks/>
              </p:cNvSpPr>
              <p:nvPr/>
            </p:nvSpPr>
            <p:spPr bwMode="auto">
              <a:xfrm>
                <a:off x="3854" y="2399"/>
                <a:ext cx="141" cy="47"/>
              </a:xfrm>
              <a:custGeom>
                <a:avLst/>
                <a:gdLst>
                  <a:gd name="T0" fmla="*/ 0 w 141"/>
                  <a:gd name="T1" fmla="*/ 0 h 47"/>
                  <a:gd name="T2" fmla="*/ 34 w 141"/>
                  <a:gd name="T3" fmla="*/ 12 h 47"/>
                  <a:gd name="T4" fmla="*/ 68 w 141"/>
                  <a:gd name="T5" fmla="*/ 23 h 47"/>
                  <a:gd name="T6" fmla="*/ 104 w 141"/>
                  <a:gd name="T7" fmla="*/ 35 h 47"/>
                  <a:gd name="T8" fmla="*/ 141 w 141"/>
                  <a:gd name="T9" fmla="*/ 47 h 47"/>
                  <a:gd name="T10" fmla="*/ 0 60000 65536"/>
                  <a:gd name="T11" fmla="*/ 0 60000 65536"/>
                  <a:gd name="T12" fmla="*/ 0 60000 65536"/>
                  <a:gd name="T13" fmla="*/ 0 60000 65536"/>
                  <a:gd name="T14" fmla="*/ 0 60000 65536"/>
                  <a:gd name="T15" fmla="*/ 0 w 141"/>
                  <a:gd name="T16" fmla="*/ 0 h 47"/>
                  <a:gd name="T17" fmla="*/ 141 w 141"/>
                  <a:gd name="T18" fmla="*/ 47 h 47"/>
                </a:gdLst>
                <a:ahLst/>
                <a:cxnLst>
                  <a:cxn ang="T10">
                    <a:pos x="T0" y="T1"/>
                  </a:cxn>
                  <a:cxn ang="T11">
                    <a:pos x="T2" y="T3"/>
                  </a:cxn>
                  <a:cxn ang="T12">
                    <a:pos x="T4" y="T5"/>
                  </a:cxn>
                  <a:cxn ang="T13">
                    <a:pos x="T6" y="T7"/>
                  </a:cxn>
                  <a:cxn ang="T14">
                    <a:pos x="T8" y="T9"/>
                  </a:cxn>
                </a:cxnLst>
                <a:rect l="T15" t="T16" r="T17" b="T18"/>
                <a:pathLst>
                  <a:path w="141" h="47">
                    <a:moveTo>
                      <a:pt x="0" y="0"/>
                    </a:moveTo>
                    <a:lnTo>
                      <a:pt x="34" y="12"/>
                    </a:lnTo>
                    <a:lnTo>
                      <a:pt x="68" y="23"/>
                    </a:lnTo>
                    <a:lnTo>
                      <a:pt x="104" y="35"/>
                    </a:lnTo>
                    <a:lnTo>
                      <a:pt x="141"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nvGrpSpPr>
            <p:cNvPr id="38973" name="Group 186"/>
            <p:cNvGrpSpPr>
              <a:grpSpLocks/>
            </p:cNvGrpSpPr>
            <p:nvPr/>
          </p:nvGrpSpPr>
          <p:grpSpPr bwMode="auto">
            <a:xfrm>
              <a:off x="3653" y="2446"/>
              <a:ext cx="1005" cy="236"/>
              <a:chOff x="3653" y="2446"/>
              <a:chExt cx="1005" cy="236"/>
            </a:xfrm>
          </p:grpSpPr>
          <p:sp>
            <p:nvSpPr>
              <p:cNvPr id="38974" name="Freeform 187"/>
              <p:cNvSpPr>
                <a:spLocks/>
              </p:cNvSpPr>
              <p:nvPr/>
            </p:nvSpPr>
            <p:spPr bwMode="auto">
              <a:xfrm>
                <a:off x="3653" y="2446"/>
                <a:ext cx="156" cy="47"/>
              </a:xfrm>
              <a:custGeom>
                <a:avLst/>
                <a:gdLst>
                  <a:gd name="T0" fmla="*/ 0 w 156"/>
                  <a:gd name="T1" fmla="*/ 0 h 47"/>
                  <a:gd name="T2" fmla="*/ 37 w 156"/>
                  <a:gd name="T3" fmla="*/ 11 h 47"/>
                  <a:gd name="T4" fmla="*/ 75 w 156"/>
                  <a:gd name="T5" fmla="*/ 23 h 47"/>
                  <a:gd name="T6" fmla="*/ 115 w 156"/>
                  <a:gd name="T7" fmla="*/ 36 h 47"/>
                  <a:gd name="T8" fmla="*/ 156 w 156"/>
                  <a:gd name="T9" fmla="*/ 47 h 47"/>
                  <a:gd name="T10" fmla="*/ 0 60000 65536"/>
                  <a:gd name="T11" fmla="*/ 0 60000 65536"/>
                  <a:gd name="T12" fmla="*/ 0 60000 65536"/>
                  <a:gd name="T13" fmla="*/ 0 60000 65536"/>
                  <a:gd name="T14" fmla="*/ 0 60000 65536"/>
                  <a:gd name="T15" fmla="*/ 0 w 156"/>
                  <a:gd name="T16" fmla="*/ 0 h 47"/>
                  <a:gd name="T17" fmla="*/ 156 w 156"/>
                  <a:gd name="T18" fmla="*/ 47 h 47"/>
                </a:gdLst>
                <a:ahLst/>
                <a:cxnLst>
                  <a:cxn ang="T10">
                    <a:pos x="T0" y="T1"/>
                  </a:cxn>
                  <a:cxn ang="T11">
                    <a:pos x="T2" y="T3"/>
                  </a:cxn>
                  <a:cxn ang="T12">
                    <a:pos x="T4" y="T5"/>
                  </a:cxn>
                  <a:cxn ang="T13">
                    <a:pos x="T6" y="T7"/>
                  </a:cxn>
                  <a:cxn ang="T14">
                    <a:pos x="T8" y="T9"/>
                  </a:cxn>
                </a:cxnLst>
                <a:rect l="T15" t="T16" r="T17" b="T18"/>
                <a:pathLst>
                  <a:path w="156" h="47">
                    <a:moveTo>
                      <a:pt x="0" y="0"/>
                    </a:moveTo>
                    <a:lnTo>
                      <a:pt x="37" y="11"/>
                    </a:lnTo>
                    <a:lnTo>
                      <a:pt x="75" y="23"/>
                    </a:lnTo>
                    <a:lnTo>
                      <a:pt x="115" y="36"/>
                    </a:lnTo>
                    <a:lnTo>
                      <a:pt x="156"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75" name="Freeform 188"/>
              <p:cNvSpPr>
                <a:spLocks/>
              </p:cNvSpPr>
              <p:nvPr/>
            </p:nvSpPr>
            <p:spPr bwMode="auto">
              <a:xfrm>
                <a:off x="3809" y="2493"/>
                <a:ext cx="175" cy="47"/>
              </a:xfrm>
              <a:custGeom>
                <a:avLst/>
                <a:gdLst>
                  <a:gd name="T0" fmla="*/ 0 w 175"/>
                  <a:gd name="T1" fmla="*/ 0 h 47"/>
                  <a:gd name="T2" fmla="*/ 41 w 175"/>
                  <a:gd name="T3" fmla="*/ 11 h 47"/>
                  <a:gd name="T4" fmla="*/ 84 w 175"/>
                  <a:gd name="T5" fmla="*/ 23 h 47"/>
                  <a:gd name="T6" fmla="*/ 129 w 175"/>
                  <a:gd name="T7" fmla="*/ 36 h 47"/>
                  <a:gd name="T8" fmla="*/ 175 w 175"/>
                  <a:gd name="T9" fmla="*/ 47 h 47"/>
                  <a:gd name="T10" fmla="*/ 0 60000 65536"/>
                  <a:gd name="T11" fmla="*/ 0 60000 65536"/>
                  <a:gd name="T12" fmla="*/ 0 60000 65536"/>
                  <a:gd name="T13" fmla="*/ 0 60000 65536"/>
                  <a:gd name="T14" fmla="*/ 0 60000 65536"/>
                  <a:gd name="T15" fmla="*/ 0 w 175"/>
                  <a:gd name="T16" fmla="*/ 0 h 47"/>
                  <a:gd name="T17" fmla="*/ 175 w 175"/>
                  <a:gd name="T18" fmla="*/ 47 h 47"/>
                </a:gdLst>
                <a:ahLst/>
                <a:cxnLst>
                  <a:cxn ang="T10">
                    <a:pos x="T0" y="T1"/>
                  </a:cxn>
                  <a:cxn ang="T11">
                    <a:pos x="T2" y="T3"/>
                  </a:cxn>
                  <a:cxn ang="T12">
                    <a:pos x="T4" y="T5"/>
                  </a:cxn>
                  <a:cxn ang="T13">
                    <a:pos x="T6" y="T7"/>
                  </a:cxn>
                  <a:cxn ang="T14">
                    <a:pos x="T8" y="T9"/>
                  </a:cxn>
                </a:cxnLst>
                <a:rect l="T15" t="T16" r="T17" b="T18"/>
                <a:pathLst>
                  <a:path w="175" h="47">
                    <a:moveTo>
                      <a:pt x="0" y="0"/>
                    </a:moveTo>
                    <a:lnTo>
                      <a:pt x="41" y="11"/>
                    </a:lnTo>
                    <a:lnTo>
                      <a:pt x="84" y="23"/>
                    </a:lnTo>
                    <a:lnTo>
                      <a:pt x="129" y="36"/>
                    </a:lnTo>
                    <a:lnTo>
                      <a:pt x="175"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76" name="Freeform 189"/>
              <p:cNvSpPr>
                <a:spLocks/>
              </p:cNvSpPr>
              <p:nvPr/>
            </p:nvSpPr>
            <p:spPr bwMode="auto">
              <a:xfrm>
                <a:off x="3984" y="2540"/>
                <a:ext cx="196" cy="47"/>
              </a:xfrm>
              <a:custGeom>
                <a:avLst/>
                <a:gdLst>
                  <a:gd name="T0" fmla="*/ 0 w 196"/>
                  <a:gd name="T1" fmla="*/ 0 h 47"/>
                  <a:gd name="T2" fmla="*/ 47 w 196"/>
                  <a:gd name="T3" fmla="*/ 11 h 47"/>
                  <a:gd name="T4" fmla="*/ 95 w 196"/>
                  <a:gd name="T5" fmla="*/ 24 h 47"/>
                  <a:gd name="T6" fmla="*/ 145 w 196"/>
                  <a:gd name="T7" fmla="*/ 36 h 47"/>
                  <a:gd name="T8" fmla="*/ 196 w 196"/>
                  <a:gd name="T9" fmla="*/ 47 h 47"/>
                  <a:gd name="T10" fmla="*/ 0 60000 65536"/>
                  <a:gd name="T11" fmla="*/ 0 60000 65536"/>
                  <a:gd name="T12" fmla="*/ 0 60000 65536"/>
                  <a:gd name="T13" fmla="*/ 0 60000 65536"/>
                  <a:gd name="T14" fmla="*/ 0 60000 65536"/>
                  <a:gd name="T15" fmla="*/ 0 w 196"/>
                  <a:gd name="T16" fmla="*/ 0 h 47"/>
                  <a:gd name="T17" fmla="*/ 196 w 196"/>
                  <a:gd name="T18" fmla="*/ 47 h 47"/>
                </a:gdLst>
                <a:ahLst/>
                <a:cxnLst>
                  <a:cxn ang="T10">
                    <a:pos x="T0" y="T1"/>
                  </a:cxn>
                  <a:cxn ang="T11">
                    <a:pos x="T2" y="T3"/>
                  </a:cxn>
                  <a:cxn ang="T12">
                    <a:pos x="T4" y="T5"/>
                  </a:cxn>
                  <a:cxn ang="T13">
                    <a:pos x="T6" y="T7"/>
                  </a:cxn>
                  <a:cxn ang="T14">
                    <a:pos x="T8" y="T9"/>
                  </a:cxn>
                </a:cxnLst>
                <a:rect l="T15" t="T16" r="T17" b="T18"/>
                <a:pathLst>
                  <a:path w="196" h="47">
                    <a:moveTo>
                      <a:pt x="0" y="0"/>
                    </a:moveTo>
                    <a:lnTo>
                      <a:pt x="47" y="11"/>
                    </a:lnTo>
                    <a:lnTo>
                      <a:pt x="95" y="24"/>
                    </a:lnTo>
                    <a:lnTo>
                      <a:pt x="145" y="36"/>
                    </a:lnTo>
                    <a:lnTo>
                      <a:pt x="196"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77" name="Freeform 190"/>
              <p:cNvSpPr>
                <a:spLocks/>
              </p:cNvSpPr>
              <p:nvPr/>
            </p:nvSpPr>
            <p:spPr bwMode="auto">
              <a:xfrm>
                <a:off x="4180" y="2587"/>
                <a:ext cx="223" cy="47"/>
              </a:xfrm>
              <a:custGeom>
                <a:avLst/>
                <a:gdLst>
                  <a:gd name="T0" fmla="*/ 0 w 223"/>
                  <a:gd name="T1" fmla="*/ 0 h 47"/>
                  <a:gd name="T2" fmla="*/ 53 w 223"/>
                  <a:gd name="T3" fmla="*/ 12 h 47"/>
                  <a:gd name="T4" fmla="*/ 108 w 223"/>
                  <a:gd name="T5" fmla="*/ 24 h 47"/>
                  <a:gd name="T6" fmla="*/ 165 w 223"/>
                  <a:gd name="T7" fmla="*/ 36 h 47"/>
                  <a:gd name="T8" fmla="*/ 223 w 223"/>
                  <a:gd name="T9" fmla="*/ 47 h 47"/>
                  <a:gd name="T10" fmla="*/ 0 60000 65536"/>
                  <a:gd name="T11" fmla="*/ 0 60000 65536"/>
                  <a:gd name="T12" fmla="*/ 0 60000 65536"/>
                  <a:gd name="T13" fmla="*/ 0 60000 65536"/>
                  <a:gd name="T14" fmla="*/ 0 60000 65536"/>
                  <a:gd name="T15" fmla="*/ 0 w 223"/>
                  <a:gd name="T16" fmla="*/ 0 h 47"/>
                  <a:gd name="T17" fmla="*/ 223 w 223"/>
                  <a:gd name="T18" fmla="*/ 47 h 47"/>
                </a:gdLst>
                <a:ahLst/>
                <a:cxnLst>
                  <a:cxn ang="T10">
                    <a:pos x="T0" y="T1"/>
                  </a:cxn>
                  <a:cxn ang="T11">
                    <a:pos x="T2" y="T3"/>
                  </a:cxn>
                  <a:cxn ang="T12">
                    <a:pos x="T4" y="T5"/>
                  </a:cxn>
                  <a:cxn ang="T13">
                    <a:pos x="T6" y="T7"/>
                  </a:cxn>
                  <a:cxn ang="T14">
                    <a:pos x="T8" y="T9"/>
                  </a:cxn>
                </a:cxnLst>
                <a:rect l="T15" t="T16" r="T17" b="T18"/>
                <a:pathLst>
                  <a:path w="223" h="47">
                    <a:moveTo>
                      <a:pt x="0" y="0"/>
                    </a:moveTo>
                    <a:lnTo>
                      <a:pt x="53" y="12"/>
                    </a:lnTo>
                    <a:lnTo>
                      <a:pt x="108" y="24"/>
                    </a:lnTo>
                    <a:lnTo>
                      <a:pt x="165" y="36"/>
                    </a:lnTo>
                    <a:lnTo>
                      <a:pt x="223" y="47"/>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sp>
            <p:nvSpPr>
              <p:cNvPr id="38978" name="Freeform 191"/>
              <p:cNvSpPr>
                <a:spLocks/>
              </p:cNvSpPr>
              <p:nvPr/>
            </p:nvSpPr>
            <p:spPr bwMode="auto">
              <a:xfrm>
                <a:off x="4403" y="2634"/>
                <a:ext cx="255" cy="48"/>
              </a:xfrm>
              <a:custGeom>
                <a:avLst/>
                <a:gdLst>
                  <a:gd name="T0" fmla="*/ 0 w 255"/>
                  <a:gd name="T1" fmla="*/ 0 h 48"/>
                  <a:gd name="T2" fmla="*/ 30 w 255"/>
                  <a:gd name="T3" fmla="*/ 6 h 48"/>
                  <a:gd name="T4" fmla="*/ 61 w 255"/>
                  <a:gd name="T5" fmla="*/ 12 h 48"/>
                  <a:gd name="T6" fmla="*/ 93 w 255"/>
                  <a:gd name="T7" fmla="*/ 18 h 48"/>
                  <a:gd name="T8" fmla="*/ 125 w 255"/>
                  <a:gd name="T9" fmla="*/ 24 h 48"/>
                  <a:gd name="T10" fmla="*/ 190 w 255"/>
                  <a:gd name="T11" fmla="*/ 35 h 48"/>
                  <a:gd name="T12" fmla="*/ 255 w 255"/>
                  <a:gd name="T13" fmla="*/ 48 h 48"/>
                  <a:gd name="T14" fmla="*/ 0 60000 65536"/>
                  <a:gd name="T15" fmla="*/ 0 60000 65536"/>
                  <a:gd name="T16" fmla="*/ 0 60000 65536"/>
                  <a:gd name="T17" fmla="*/ 0 60000 65536"/>
                  <a:gd name="T18" fmla="*/ 0 60000 65536"/>
                  <a:gd name="T19" fmla="*/ 0 60000 65536"/>
                  <a:gd name="T20" fmla="*/ 0 60000 65536"/>
                  <a:gd name="T21" fmla="*/ 0 w 255"/>
                  <a:gd name="T22" fmla="*/ 0 h 48"/>
                  <a:gd name="T23" fmla="*/ 255 w 255"/>
                  <a:gd name="T24" fmla="*/ 48 h 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55" h="48">
                    <a:moveTo>
                      <a:pt x="0" y="0"/>
                    </a:moveTo>
                    <a:lnTo>
                      <a:pt x="30" y="6"/>
                    </a:lnTo>
                    <a:lnTo>
                      <a:pt x="61" y="12"/>
                    </a:lnTo>
                    <a:lnTo>
                      <a:pt x="93" y="18"/>
                    </a:lnTo>
                    <a:lnTo>
                      <a:pt x="125" y="24"/>
                    </a:lnTo>
                    <a:lnTo>
                      <a:pt x="190" y="35"/>
                    </a:lnTo>
                    <a:lnTo>
                      <a:pt x="255" y="48"/>
                    </a:lnTo>
                  </a:path>
                </a:pathLst>
              </a:custGeom>
              <a:noFill/>
              <a:ln w="5715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atin typeface="Gill Sans MT" pitchFamily="34" charset="0"/>
                </a:endParaRPr>
              </a:p>
            </p:txBody>
          </p:sp>
        </p:grpSp>
      </p:grpSp>
      <p:sp>
        <p:nvSpPr>
          <p:cNvPr id="195" name="Text Box 192"/>
          <p:cNvSpPr txBox="1">
            <a:spLocks noChangeArrowheads="1"/>
          </p:cNvSpPr>
          <p:nvPr/>
        </p:nvSpPr>
        <p:spPr bwMode="auto">
          <a:xfrm>
            <a:off x="7502525" y="4106863"/>
            <a:ext cx="1098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b="1">
                <a:solidFill>
                  <a:srgbClr val="00FF00"/>
                </a:solidFill>
              </a:rPr>
              <a:t>7 QALYs</a:t>
            </a:r>
          </a:p>
        </p:txBody>
      </p:sp>
      <p:sp>
        <p:nvSpPr>
          <p:cNvPr id="196" name="Text Box 194"/>
          <p:cNvSpPr txBox="1">
            <a:spLocks noChangeArrowheads="1"/>
          </p:cNvSpPr>
          <p:nvPr/>
        </p:nvSpPr>
        <p:spPr bwMode="auto">
          <a:xfrm>
            <a:off x="3335338" y="3132138"/>
            <a:ext cx="342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A’</a:t>
            </a:r>
          </a:p>
        </p:txBody>
      </p:sp>
      <p:sp>
        <p:nvSpPr>
          <p:cNvPr id="197" name="Text Box 195"/>
          <p:cNvSpPr txBox="1">
            <a:spLocks noChangeArrowheads="1"/>
          </p:cNvSpPr>
          <p:nvPr/>
        </p:nvSpPr>
        <p:spPr bwMode="auto">
          <a:xfrm>
            <a:off x="2974975" y="2832100"/>
            <a:ext cx="425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B ′</a:t>
            </a:r>
          </a:p>
        </p:txBody>
      </p:sp>
      <p:sp>
        <p:nvSpPr>
          <p:cNvPr id="198" name="Text Box 196"/>
          <p:cNvSpPr txBox="1">
            <a:spLocks noChangeArrowheads="1"/>
          </p:cNvSpPr>
          <p:nvPr/>
        </p:nvSpPr>
        <p:spPr bwMode="auto">
          <a:xfrm>
            <a:off x="3452813" y="1927225"/>
            <a:ext cx="425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E ′</a:t>
            </a:r>
          </a:p>
        </p:txBody>
      </p:sp>
      <p:sp>
        <p:nvSpPr>
          <p:cNvPr id="199" name="Text Box 197"/>
          <p:cNvSpPr txBox="1">
            <a:spLocks noChangeArrowheads="1"/>
          </p:cNvSpPr>
          <p:nvPr/>
        </p:nvSpPr>
        <p:spPr bwMode="auto">
          <a:xfrm>
            <a:off x="3730625" y="3532188"/>
            <a:ext cx="454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C ′</a:t>
            </a:r>
          </a:p>
        </p:txBody>
      </p:sp>
      <p:sp>
        <p:nvSpPr>
          <p:cNvPr id="200" name="Text Box 198"/>
          <p:cNvSpPr txBox="1">
            <a:spLocks noChangeArrowheads="1"/>
          </p:cNvSpPr>
          <p:nvPr/>
        </p:nvSpPr>
        <p:spPr bwMode="auto">
          <a:xfrm>
            <a:off x="4246563" y="3773488"/>
            <a:ext cx="454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1400"/>
              <a:t>D ′</a:t>
            </a:r>
          </a:p>
        </p:txBody>
      </p:sp>
      <p:sp>
        <p:nvSpPr>
          <p:cNvPr id="201" name="Text Box 193"/>
          <p:cNvSpPr txBox="1">
            <a:spLocks noChangeArrowheads="1"/>
          </p:cNvSpPr>
          <p:nvPr/>
        </p:nvSpPr>
        <p:spPr bwMode="auto">
          <a:xfrm>
            <a:off x="4800600" y="1920875"/>
            <a:ext cx="3657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algn="ctr">
                <a:solidFill>
                  <a:srgbClr val="000000"/>
                </a:solidFill>
                <a:miter lim="800000"/>
                <a:headEnd/>
                <a:tailEnd/>
              </a14:hiddenLine>
            </a:ext>
          </a:extLst>
        </p:spPr>
        <p:txBody>
          <a:bodyPr>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50000"/>
              </a:spcBef>
            </a:pPr>
            <a:r>
              <a:rPr lang="en-US" sz="2400"/>
              <a:t>Each associated with a gain of 3 QALYs!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wipe(left)">
                                      <p:cBhvr>
                                        <p:cTn id="19" dur="500"/>
                                        <p:tgtEl>
                                          <p:spTgt spid="38"/>
                                        </p:tgtEl>
                                      </p:cBhvr>
                                    </p:animEffect>
                                  </p:childTnLst>
                                </p:cTn>
                              </p:par>
                            </p:childTnLst>
                          </p:cTn>
                        </p:par>
                        <p:par>
                          <p:cTn id="20" fill="hold" nodeType="afterGroup">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15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left)">
                                      <p:cBhvr>
                                        <p:cTn id="27" dur="500"/>
                                        <p:tgtEl>
                                          <p:spTgt spid="5"/>
                                        </p:tgtEl>
                                      </p:cBhvr>
                                    </p:animEffect>
                                  </p:childTnLst>
                                </p:cTn>
                              </p:par>
                            </p:childTnLst>
                          </p:cTn>
                        </p:par>
                        <p:par>
                          <p:cTn id="28" fill="hold" nodeType="afterGroup">
                            <p:stCondLst>
                              <p:cond delay="500"/>
                            </p:stCondLst>
                            <p:childTnLst>
                              <p:par>
                                <p:cTn id="29" presetID="1" presetClass="entr" presetSubtype="0" fill="hold" grpId="0" nodeType="after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92"/>
                                        </p:tgtEl>
                                        <p:attrNameLst>
                                          <p:attrName>style.visibility</p:attrName>
                                        </p:attrNameLst>
                                      </p:cBhvr>
                                      <p:to>
                                        <p:strVal val="visible"/>
                                      </p:to>
                                    </p:set>
                                    <p:animEffect transition="in" filter="wipe(left)">
                                      <p:cBhvr>
                                        <p:cTn id="35" dur="500"/>
                                        <p:tgtEl>
                                          <p:spTgt spid="92"/>
                                        </p:tgtEl>
                                      </p:cBhvr>
                                    </p:animEffect>
                                  </p:childTnLst>
                                </p:cTn>
                              </p:par>
                            </p:childTnLst>
                          </p:cTn>
                        </p:par>
                        <p:par>
                          <p:cTn id="36" fill="hold" nodeType="afterGroup">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196"/>
                                        </p:tgtEl>
                                        <p:attrNameLst>
                                          <p:attrName>style.visibility</p:attrName>
                                        </p:attrNameLst>
                                      </p:cBhvr>
                                      <p:to>
                                        <p:strVal val="visible"/>
                                      </p:to>
                                    </p:set>
                                    <p:animEffect transition="in" filter="wipe(left)">
                                      <p:cBhvr>
                                        <p:cTn id="39" dur="500"/>
                                        <p:tgtEl>
                                          <p:spTgt spid="19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90"/>
                                        </p:tgtEl>
                                        <p:attrNameLst>
                                          <p:attrName>style.visibility</p:attrName>
                                        </p:attrNameLst>
                                      </p:cBhvr>
                                      <p:to>
                                        <p:strVal val="visible"/>
                                      </p:to>
                                    </p:set>
                                    <p:animEffect transition="in" filter="wipe(left)">
                                      <p:cBhvr>
                                        <p:cTn id="44" dur="500"/>
                                        <p:tgtEl>
                                          <p:spTgt spid="90"/>
                                        </p:tgtEl>
                                      </p:cBhvr>
                                    </p:animEffect>
                                  </p:childTnLst>
                                </p:cTn>
                              </p:par>
                            </p:childTnLst>
                          </p:cTn>
                        </p:par>
                        <p:par>
                          <p:cTn id="45" fill="hold" nodeType="afterGroup">
                            <p:stCondLst>
                              <p:cond delay="500"/>
                            </p:stCondLst>
                            <p:childTnLst>
                              <p:par>
                                <p:cTn id="46" presetID="22" presetClass="entr" presetSubtype="8" fill="hold" grpId="0" nodeType="afterEffect">
                                  <p:stCondLst>
                                    <p:cond delay="0"/>
                                  </p:stCondLst>
                                  <p:childTnLst>
                                    <p:set>
                                      <p:cBhvr>
                                        <p:cTn id="47" dur="1" fill="hold">
                                          <p:stCondLst>
                                            <p:cond delay="0"/>
                                          </p:stCondLst>
                                        </p:cTn>
                                        <p:tgtEl>
                                          <p:spTgt spid="197"/>
                                        </p:tgtEl>
                                        <p:attrNameLst>
                                          <p:attrName>style.visibility</p:attrName>
                                        </p:attrNameLst>
                                      </p:cBhvr>
                                      <p:to>
                                        <p:strVal val="visible"/>
                                      </p:to>
                                    </p:set>
                                    <p:animEffect transition="in" filter="wipe(left)">
                                      <p:cBhvr>
                                        <p:cTn id="48" dur="500"/>
                                        <p:tgtEl>
                                          <p:spTgt spid="197"/>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94"/>
                                        </p:tgtEl>
                                        <p:attrNameLst>
                                          <p:attrName>style.visibility</p:attrName>
                                        </p:attrNameLst>
                                      </p:cBhvr>
                                      <p:to>
                                        <p:strVal val="visible"/>
                                      </p:to>
                                    </p:set>
                                    <p:animEffect transition="in" filter="wipe(down)">
                                      <p:cBhvr>
                                        <p:cTn id="53" dur="500"/>
                                        <p:tgtEl>
                                          <p:spTgt spid="94"/>
                                        </p:tgtEl>
                                      </p:cBhvr>
                                    </p:animEffect>
                                  </p:childTnLst>
                                </p:cTn>
                              </p:par>
                            </p:childTnLst>
                          </p:cTn>
                        </p:par>
                        <p:par>
                          <p:cTn id="54" fill="hold" nodeType="afterGroup">
                            <p:stCondLst>
                              <p:cond delay="500"/>
                            </p:stCondLst>
                            <p:childTnLst>
                              <p:par>
                                <p:cTn id="55" presetID="22" presetClass="entr" presetSubtype="4" fill="hold" grpId="0" nodeType="afterEffect">
                                  <p:stCondLst>
                                    <p:cond delay="0"/>
                                  </p:stCondLst>
                                  <p:childTnLst>
                                    <p:set>
                                      <p:cBhvr>
                                        <p:cTn id="56" dur="1" fill="hold">
                                          <p:stCondLst>
                                            <p:cond delay="0"/>
                                          </p:stCondLst>
                                        </p:cTn>
                                        <p:tgtEl>
                                          <p:spTgt spid="199"/>
                                        </p:tgtEl>
                                        <p:attrNameLst>
                                          <p:attrName>style.visibility</p:attrName>
                                        </p:attrNameLst>
                                      </p:cBhvr>
                                      <p:to>
                                        <p:strVal val="visible"/>
                                      </p:to>
                                    </p:set>
                                    <p:animEffect transition="in" filter="wipe(down)">
                                      <p:cBhvr>
                                        <p:cTn id="57" dur="500"/>
                                        <p:tgtEl>
                                          <p:spTgt spid="19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96"/>
                                        </p:tgtEl>
                                        <p:attrNameLst>
                                          <p:attrName>style.visibility</p:attrName>
                                        </p:attrNameLst>
                                      </p:cBhvr>
                                      <p:to>
                                        <p:strVal val="visible"/>
                                      </p:to>
                                    </p:set>
                                    <p:animEffect transition="in" filter="wipe(down)">
                                      <p:cBhvr>
                                        <p:cTn id="62" dur="500"/>
                                        <p:tgtEl>
                                          <p:spTgt spid="96"/>
                                        </p:tgtEl>
                                      </p:cBhvr>
                                    </p:animEffect>
                                  </p:childTnLst>
                                </p:cTn>
                              </p:par>
                            </p:childTnLst>
                          </p:cTn>
                        </p:par>
                        <p:par>
                          <p:cTn id="63" fill="hold" nodeType="afterGroup">
                            <p:stCondLst>
                              <p:cond delay="500"/>
                            </p:stCondLst>
                            <p:childTnLst>
                              <p:par>
                                <p:cTn id="64" presetID="22" presetClass="entr" presetSubtype="4" fill="hold" grpId="0" nodeType="afterEffect">
                                  <p:stCondLst>
                                    <p:cond delay="0"/>
                                  </p:stCondLst>
                                  <p:childTnLst>
                                    <p:set>
                                      <p:cBhvr>
                                        <p:cTn id="65" dur="1" fill="hold">
                                          <p:stCondLst>
                                            <p:cond delay="0"/>
                                          </p:stCondLst>
                                        </p:cTn>
                                        <p:tgtEl>
                                          <p:spTgt spid="200"/>
                                        </p:tgtEl>
                                        <p:attrNameLst>
                                          <p:attrName>style.visibility</p:attrName>
                                        </p:attrNameLst>
                                      </p:cBhvr>
                                      <p:to>
                                        <p:strVal val="visible"/>
                                      </p:to>
                                    </p:set>
                                    <p:animEffect transition="in" filter="wipe(down)">
                                      <p:cBhvr>
                                        <p:cTn id="66" dur="500"/>
                                        <p:tgtEl>
                                          <p:spTgt spid="200"/>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01"/>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99"/>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98"/>
                                        </p:tgtEl>
                                        <p:attrNameLst>
                                          <p:attrName>style.visibility</p:attrName>
                                        </p:attrNameLst>
                                      </p:cBhvr>
                                      <p:to>
                                        <p:strVal val="visible"/>
                                      </p:to>
                                    </p:set>
                                    <p:animEffect transition="in" filter="wipe(left)">
                                      <p:cBhvr>
                                        <p:cTn id="79" dur="500"/>
                                        <p:tgtEl>
                                          <p:spTgt spid="98"/>
                                        </p:tgtEl>
                                      </p:cBhvr>
                                    </p:animEffect>
                                  </p:childTnLst>
                                </p:cTn>
                              </p:par>
                            </p:childTnLst>
                          </p:cTn>
                        </p:par>
                        <p:par>
                          <p:cTn id="80" fill="hold" nodeType="afterGroup">
                            <p:stCondLst>
                              <p:cond delay="500"/>
                            </p:stCondLst>
                            <p:childTnLst>
                              <p:par>
                                <p:cTn id="81" presetID="22" presetClass="entr" presetSubtype="8" fill="hold" grpId="0" nodeType="afterEffect">
                                  <p:stCondLst>
                                    <p:cond delay="0"/>
                                  </p:stCondLst>
                                  <p:childTnLst>
                                    <p:set>
                                      <p:cBhvr>
                                        <p:cTn id="82" dur="1" fill="hold">
                                          <p:stCondLst>
                                            <p:cond delay="0"/>
                                          </p:stCondLst>
                                        </p:cTn>
                                        <p:tgtEl>
                                          <p:spTgt spid="198"/>
                                        </p:tgtEl>
                                        <p:attrNameLst>
                                          <p:attrName>style.visibility</p:attrName>
                                        </p:attrNameLst>
                                      </p:cBhvr>
                                      <p:to>
                                        <p:strVal val="visible"/>
                                      </p:to>
                                    </p:set>
                                    <p:animEffect transition="in" filter="wipe(left)">
                                      <p:cBhvr>
                                        <p:cTn id="83" dur="500"/>
                                        <p:tgtEl>
                                          <p:spTgt spid="198"/>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8" fill="hold" nodeType="clickEffect">
                                  <p:stCondLst>
                                    <p:cond delay="0"/>
                                  </p:stCondLst>
                                  <p:childTnLst>
                                    <p:set>
                                      <p:cBhvr>
                                        <p:cTn id="87" dur="1" fill="hold">
                                          <p:stCondLst>
                                            <p:cond delay="0"/>
                                          </p:stCondLst>
                                        </p:cTn>
                                        <p:tgtEl>
                                          <p:spTgt spid="106"/>
                                        </p:tgtEl>
                                        <p:attrNameLst>
                                          <p:attrName>style.visibility</p:attrName>
                                        </p:attrNameLst>
                                      </p:cBhvr>
                                      <p:to>
                                        <p:strVal val="visible"/>
                                      </p:to>
                                    </p:set>
                                    <p:animEffect transition="in" filter="wipe(left)">
                                      <p:cBhvr>
                                        <p:cTn id="88" dur="500"/>
                                        <p:tgtEl>
                                          <p:spTgt spid="106"/>
                                        </p:tgtEl>
                                      </p:cBhvr>
                                    </p:animEffect>
                                  </p:childTnLst>
                                </p:cTn>
                              </p:par>
                            </p:childTnLst>
                          </p:cTn>
                        </p:par>
                        <p:par>
                          <p:cTn id="89" fill="hold" nodeType="afterGroup">
                            <p:stCondLst>
                              <p:cond delay="500"/>
                            </p:stCondLst>
                            <p:childTnLst>
                              <p:par>
                                <p:cTn id="90" presetID="1" presetClass="entr" presetSubtype="0" fill="hold" grpId="0" nodeType="afterEffect">
                                  <p:stCondLst>
                                    <p:cond delay="0"/>
                                  </p:stCondLst>
                                  <p:childTnLst>
                                    <p:set>
                                      <p:cBhvr>
                                        <p:cTn id="91" dur="1" fill="hold">
                                          <p:stCondLst>
                                            <p:cond delay="0"/>
                                          </p:stCondLst>
                                        </p:cTn>
                                        <p:tgtEl>
                                          <p:spTgt spid="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90" grpId="0" animBg="1"/>
      <p:bldP spid="91" grpId="0"/>
      <p:bldP spid="92" grpId="0" animBg="1"/>
      <p:bldP spid="93" grpId="0"/>
      <p:bldP spid="94" grpId="0" animBg="1"/>
      <p:bldP spid="95" grpId="0"/>
      <p:bldP spid="96" grpId="0" animBg="1"/>
      <p:bldP spid="97" grpId="0"/>
      <p:bldP spid="98" grpId="0" animBg="1"/>
      <p:bldP spid="99" grpId="0"/>
      <p:bldP spid="154" grpId="0"/>
      <p:bldP spid="195" grpId="0"/>
      <p:bldP spid="196" grpId="0"/>
      <p:bldP spid="197" grpId="0"/>
      <p:bldP spid="198" grpId="0"/>
      <p:bldP spid="199" grpId="0"/>
      <p:bldP spid="200" grpId="0"/>
      <p:bldP spid="20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solidFill>
                  <a:srgbClr val="7B9899"/>
                </a:solidFill>
              </a:rPr>
              <a:t>Steps in Applying Equity to CEA</a:t>
            </a:r>
          </a:p>
        </p:txBody>
      </p:sp>
      <p:sp>
        <p:nvSpPr>
          <p:cNvPr id="39939"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3994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39941" name="Content Placeholder 4"/>
          <p:cNvSpPr>
            <a:spLocks noGrp="1"/>
          </p:cNvSpPr>
          <p:nvPr>
            <p:ph sz="quarter" idx="1"/>
          </p:nvPr>
        </p:nvSpPr>
        <p:spPr>
          <a:xfrm>
            <a:off x="301625" y="1527175"/>
            <a:ext cx="8504238" cy="4572000"/>
          </a:xfrm>
        </p:spPr>
        <p:txBody>
          <a:bodyPr/>
          <a:lstStyle/>
          <a:p>
            <a:pPr>
              <a:lnSpc>
                <a:spcPct val="80000"/>
              </a:lnSpc>
              <a:buFont typeface="Symbol" pitchFamily="18" charset="2"/>
              <a:buAutoNum type="arabicPeriod"/>
            </a:pPr>
            <a:r>
              <a:rPr lang="en-US" smtClean="0">
                <a:solidFill>
                  <a:srgbClr val="E81802"/>
                </a:solidFill>
              </a:rPr>
              <a:t>Define groups which could receive priority to advance equity</a:t>
            </a:r>
          </a:p>
          <a:p>
            <a:pPr>
              <a:lnSpc>
                <a:spcPct val="80000"/>
              </a:lnSpc>
              <a:buFont typeface="Symbol" pitchFamily="18" charset="2"/>
              <a:buAutoNum type="arabicPeriod"/>
            </a:pPr>
            <a:r>
              <a:rPr lang="en-US" smtClean="0"/>
              <a:t>Derive equity weights</a:t>
            </a:r>
          </a:p>
          <a:p>
            <a:pPr>
              <a:lnSpc>
                <a:spcPct val="80000"/>
              </a:lnSpc>
              <a:buFont typeface="Symbol" pitchFamily="18" charset="2"/>
              <a:buAutoNum type="arabicPeriod"/>
            </a:pPr>
            <a:r>
              <a:rPr lang="en-US" smtClean="0"/>
              <a:t>Determine how equity weights can be applied to results of cost-effectiveness analyses (CEA) </a:t>
            </a:r>
          </a:p>
          <a:p>
            <a:pPr>
              <a:lnSpc>
                <a:spcPct val="80000"/>
              </a:lnSpc>
              <a:buFont typeface="Symbol" pitchFamily="18" charset="2"/>
              <a:buAutoNum type="arabicPeriod"/>
            </a:pPr>
            <a:r>
              <a:rPr lang="en-US" smtClean="0"/>
              <a:t>Apply equity weighting to CEA results as a form of sensitivity analysis</a:t>
            </a:r>
          </a:p>
          <a:p>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solidFill>
                  <a:srgbClr val="7B9899"/>
                </a:solidFill>
              </a:rPr>
              <a:t>Some Possible Equity Factors</a:t>
            </a:r>
          </a:p>
        </p:txBody>
      </p:sp>
      <p:sp>
        <p:nvSpPr>
          <p:cNvPr id="40963"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09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graphicFrame>
        <p:nvGraphicFramePr>
          <p:cNvPr id="40996" name="Group 36"/>
          <p:cNvGraphicFramePr>
            <a:graphicFrameLocks noGrp="1"/>
          </p:cNvGraphicFramePr>
          <p:nvPr>
            <p:ph sz="half" idx="1"/>
          </p:nvPr>
        </p:nvGraphicFramePr>
        <p:xfrm>
          <a:off x="715963" y="1466850"/>
          <a:ext cx="3784600" cy="2560320"/>
        </p:xfrm>
        <a:graphic>
          <a:graphicData uri="http://schemas.openxmlformats.org/drawingml/2006/table">
            <a:tbl>
              <a:tblPr/>
              <a:tblGrid>
                <a:gridCol w="3784600"/>
              </a:tblGrid>
              <a:tr h="117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Baseline life expectancy</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Baseline quality of life</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Improvement in or final life expectancy</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Improvement in or final quality of life</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0999" name="Group 39"/>
          <p:cNvGraphicFramePr>
            <a:graphicFrameLocks noGrp="1"/>
          </p:cNvGraphicFramePr>
          <p:nvPr/>
        </p:nvGraphicFramePr>
        <p:xfrm>
          <a:off x="4648200" y="1468438"/>
          <a:ext cx="3786188" cy="3474720"/>
        </p:xfrm>
        <a:graphic>
          <a:graphicData uri="http://schemas.openxmlformats.org/drawingml/2006/table">
            <a:tbl>
              <a:tblPr/>
              <a:tblGrid>
                <a:gridCol w="3786188"/>
              </a:tblGrid>
              <a:tr h="2222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Distribution of benefits (number of people)</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Health care endowment (prior expenditure)</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Age</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Personal behaviours</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Relation to others</a:t>
                      </a:r>
                      <a:endParaRPr kumimoji="0" lang="en-CA" sz="36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Arial" charset="0"/>
                          <a:ea typeface="Times New Roman" pitchFamily="18" charset="0"/>
                          <a:cs typeface="Arial" charset="0"/>
                        </a:rPr>
                        <a:t>Social status</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solidFill>
                  <a:srgbClr val="7B9899"/>
                </a:solidFill>
              </a:rPr>
              <a:t>Steps in Applying Equity to CEA</a:t>
            </a:r>
          </a:p>
        </p:txBody>
      </p:sp>
      <p:sp>
        <p:nvSpPr>
          <p:cNvPr id="41987"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198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41989" name="Content Placeholder 4"/>
          <p:cNvSpPr>
            <a:spLocks noGrp="1"/>
          </p:cNvSpPr>
          <p:nvPr>
            <p:ph sz="quarter" idx="1"/>
          </p:nvPr>
        </p:nvSpPr>
        <p:spPr>
          <a:xfrm>
            <a:off x="301625" y="1527175"/>
            <a:ext cx="8504238" cy="4572000"/>
          </a:xfrm>
        </p:spPr>
        <p:txBody>
          <a:bodyPr/>
          <a:lstStyle/>
          <a:p>
            <a:pPr>
              <a:lnSpc>
                <a:spcPct val="80000"/>
              </a:lnSpc>
              <a:buFont typeface="Symbol" pitchFamily="18" charset="2"/>
              <a:buAutoNum type="arabicPeriod"/>
            </a:pPr>
            <a:r>
              <a:rPr lang="en-US" smtClean="0"/>
              <a:t>Define groups which could receive priority to advance equity</a:t>
            </a:r>
          </a:p>
          <a:p>
            <a:pPr>
              <a:lnSpc>
                <a:spcPct val="80000"/>
              </a:lnSpc>
              <a:buFont typeface="Symbol" pitchFamily="18" charset="2"/>
              <a:buAutoNum type="arabicPeriod"/>
            </a:pPr>
            <a:r>
              <a:rPr lang="en-US" smtClean="0">
                <a:solidFill>
                  <a:srgbClr val="E81802"/>
                </a:solidFill>
              </a:rPr>
              <a:t>Derive equity weights</a:t>
            </a:r>
          </a:p>
          <a:p>
            <a:pPr>
              <a:lnSpc>
                <a:spcPct val="80000"/>
              </a:lnSpc>
              <a:buFont typeface="Symbol" pitchFamily="18" charset="2"/>
              <a:buAutoNum type="arabicPeriod"/>
            </a:pPr>
            <a:r>
              <a:rPr lang="en-US" smtClean="0"/>
              <a:t>Determine how equity weights can be applied to results of cost-effectiveness analyses (CEA) </a:t>
            </a:r>
          </a:p>
          <a:p>
            <a:pPr>
              <a:lnSpc>
                <a:spcPct val="80000"/>
              </a:lnSpc>
              <a:buFont typeface="Symbol" pitchFamily="18" charset="2"/>
              <a:buAutoNum type="arabicPeriod"/>
            </a:pPr>
            <a:r>
              <a:rPr lang="en-US" smtClean="0"/>
              <a:t>Apply equity weighting to CEA results as a form of sensitivity analysis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US" smtClean="0">
                <a:solidFill>
                  <a:srgbClr val="7B9899"/>
                </a:solidFill>
              </a:rPr>
              <a:t>Survey to Understand Equity</a:t>
            </a:r>
          </a:p>
        </p:txBody>
      </p:sp>
      <p:sp>
        <p:nvSpPr>
          <p:cNvPr id="44035"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4036"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Decision and Cost-Effectiveness Analysis</a:t>
            </a:r>
            <a:endParaRPr lang="en-US">
              <a:solidFill>
                <a:srgbClr val="FFFFFF"/>
              </a:solidFill>
            </a:endParaRPr>
          </a:p>
        </p:txBody>
      </p:sp>
      <p:sp>
        <p:nvSpPr>
          <p:cNvPr id="44037" name="Content Placeholder 4"/>
          <p:cNvSpPr>
            <a:spLocks noGrp="1"/>
          </p:cNvSpPr>
          <p:nvPr>
            <p:ph sz="quarter" idx="1"/>
          </p:nvPr>
        </p:nvSpPr>
        <p:spPr>
          <a:xfrm>
            <a:off x="301625" y="1527175"/>
            <a:ext cx="8504238" cy="4572000"/>
          </a:xfrm>
        </p:spPr>
        <p:txBody>
          <a:bodyPr/>
          <a:lstStyle/>
          <a:p>
            <a:r>
              <a:rPr lang="en-US" smtClean="0"/>
              <a:t>Pilot in elected officials, municipal and provincial public clerks.</a:t>
            </a:r>
          </a:p>
          <a:p>
            <a:r>
              <a:rPr lang="en-US" smtClean="0"/>
              <a:t>Participants recruited from waiting rooms at major Toronto downtown teaching hospital.</a:t>
            </a:r>
          </a:p>
          <a:p>
            <a:r>
              <a:rPr lang="en-US" smtClean="0"/>
              <a:t>Asked to imagine they were voting in a referendum between 2 programs.</a:t>
            </a:r>
          </a:p>
          <a:p>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smtClean="0">
                <a:solidFill>
                  <a:srgbClr val="7B9899"/>
                </a:solidFill>
              </a:rPr>
              <a:t>An Example</a:t>
            </a:r>
          </a:p>
        </p:txBody>
      </p:sp>
      <p:sp>
        <p:nvSpPr>
          <p:cNvPr id="45059"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506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graphicFrame>
        <p:nvGraphicFramePr>
          <p:cNvPr id="45098" name="Group 42"/>
          <p:cNvGraphicFramePr>
            <a:graphicFrameLocks noGrp="1"/>
          </p:cNvGraphicFramePr>
          <p:nvPr>
            <p:extLst>
              <p:ext uri="{D42A27DB-BD31-4B8C-83A1-F6EECF244321}">
                <p14:modId xmlns:p14="http://schemas.microsoft.com/office/powerpoint/2010/main" val="1948553586"/>
              </p:ext>
            </p:extLst>
          </p:nvPr>
        </p:nvGraphicFramePr>
        <p:xfrm>
          <a:off x="1143000" y="1752600"/>
          <a:ext cx="6889750" cy="3704908"/>
        </p:xfrm>
        <a:graphic>
          <a:graphicData uri="http://schemas.openxmlformats.org/drawingml/2006/table">
            <a:tbl>
              <a:tblPr/>
              <a:tblGrid>
                <a:gridCol w="3890963"/>
                <a:gridCol w="1393825"/>
                <a:gridCol w="1604962"/>
              </a:tblGrid>
              <a:tr h="534988">
                <a:tc rowSpan="2">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ill Sans MT" pitchFamily="34" charset="0"/>
                        </a:rPr>
                        <a:t>Attributes</a:t>
                      </a: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Gill Sans MT" pitchFamily="34" charset="0"/>
                        </a:rPr>
                        <a:t>Scenario</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r>
              <a:tr h="192088">
                <a:tc vMerge="1">
                  <a:txBody>
                    <a:bodyPr/>
                    <a:lstStyle/>
                    <a:p>
                      <a:endParaRPr lang="en-US"/>
                    </a:p>
                  </a:txBody>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Gill Sans MT" pitchFamily="34" charset="0"/>
                        </a:rPr>
                        <a:t>A</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Gill Sans MT" pitchFamily="34" charset="0"/>
                        </a:rPr>
                        <a:t>B</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Arial" charset="0"/>
                        </a:rPr>
                        <a:t>Baseline QOL (100 = perfect)</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30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30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19208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Arial" charset="0"/>
                        </a:rPr>
                        <a:t>Gain in QOL</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FF0000"/>
                          </a:solidFill>
                          <a:effectLst/>
                          <a:latin typeface="Gill Sans MT" pitchFamily="34" charset="0"/>
                          <a:ea typeface="Times New Roman" pitchFamily="18" charset="0"/>
                          <a:cs typeface="Arial" charset="0"/>
                        </a:rPr>
                        <a:t>15</a:t>
                      </a:r>
                    </a:p>
                  </a:txBody>
                  <a:tcPr horzOverflow="overflow">
                    <a:lnL>
                      <a:noFill/>
                    </a:lnL>
                    <a:lnR>
                      <a:noFill/>
                    </a:lnR>
                    <a:lnT>
                      <a:noFill/>
                    </a:lnT>
                    <a:lnB>
                      <a:noFill/>
                    </a:lnB>
                    <a:lnTlToBr>
                      <a:noFill/>
                    </a:lnTlToBr>
                    <a:lnBlToTr>
                      <a:noFill/>
                    </a:lnBlToTr>
                    <a:noFill/>
                  </a:tcPr>
                </a:tc>
              </a:tr>
              <a:tr h="136525">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Baseline LE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10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Arial" charset="0"/>
                        </a:rPr>
                        <a:t>10</a:t>
                      </a:r>
                    </a:p>
                  </a:txBody>
                  <a:tcPr horzOverflow="overflow">
                    <a:lnL>
                      <a:noFill/>
                    </a:lnL>
                    <a:lnR>
                      <a:noFill/>
                    </a:lnR>
                    <a:lnT>
                      <a:noFill/>
                    </a:lnT>
                    <a:lnB>
                      <a:noFill/>
                    </a:lnB>
                    <a:lnTlToBr>
                      <a:noFill/>
                    </a:lnTlToBr>
                    <a:lnBlToTr>
                      <a:noFill/>
                    </a:lnBlToTr>
                    <a:noFill/>
                  </a:tcPr>
                </a:tc>
              </a:tr>
              <a:tr h="138113">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Gain in LE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FF0000"/>
                          </a:solidFill>
                          <a:effectLst/>
                          <a:latin typeface="Gill Sans MT" pitchFamily="34" charset="0"/>
                          <a:ea typeface="Times New Roman" pitchFamily="18" charset="0"/>
                          <a:cs typeface="Arial" charset="0"/>
                        </a:rPr>
                        <a:t>5</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Arial" charset="0"/>
                        </a:rPr>
                        <a:t>0</a:t>
                      </a:r>
                    </a:p>
                  </a:txBody>
                  <a:tcPr horzOverflow="overflow">
                    <a:lnL>
                      <a:noFill/>
                    </a:lnL>
                    <a:lnR>
                      <a:noFill/>
                    </a:lnR>
                    <a:lnT>
                      <a:noFill/>
                    </a:lnT>
                    <a:lnB>
                      <a:noFill/>
                    </a:lnB>
                    <a:lnTlToBr>
                      <a:noFill/>
                    </a:lnTlToBr>
                    <a:lnBlToTr>
                      <a:noFill/>
                    </a:lnBlToTr>
                    <a:noFill/>
                  </a:tcPr>
                </a:tc>
              </a:tr>
              <a:tr h="19208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Gill Sans MT" pitchFamily="34" charset="0"/>
                          <a:ea typeface="Times New Roman" pitchFamily="18" charset="0"/>
                          <a:cs typeface="Arial" charset="0"/>
                        </a:rPr>
                        <a:t>Prior $ Allocation</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50,000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5,000</a:t>
                      </a:r>
                    </a:p>
                  </a:txBody>
                  <a:tcPr horzOverflow="overflow">
                    <a:lnL>
                      <a:noFill/>
                    </a:lnL>
                    <a:lnR>
                      <a:noFill/>
                    </a:lnR>
                    <a:lnT>
                      <a:noFill/>
                    </a:lnT>
                    <a:lnB>
                      <a:noFill/>
                    </a:lnB>
                    <a:lnTlToBr>
                      <a:noFill/>
                    </a:lnTlToBr>
                    <a:lnBlToTr>
                      <a:noFill/>
                    </a:lnBlToTr>
                    <a:noFill/>
                  </a:tcPr>
                </a:tc>
              </a:tr>
              <a:tr h="0">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Age</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75</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Gill Sans MT" pitchFamily="34" charset="0"/>
                          <a:ea typeface="Times New Roman" pitchFamily="18" charset="0"/>
                          <a:cs typeface="Arial" charset="0"/>
                        </a:rPr>
                        <a:t>15</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Gill Sans MT" pitchFamily="34" charset="0"/>
                          <a:ea typeface="Times New Roman" pitchFamily="18" charset="0"/>
                          <a:cs typeface="Arial" charset="0"/>
                        </a:rPr>
                        <a:t>Number Selecting (%)</a:t>
                      </a:r>
                    </a:p>
                  </a:txBody>
                  <a:tcPr anchor="b"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Gill Sans MT" pitchFamily="34" charset="0"/>
                          <a:ea typeface="Times New Roman" pitchFamily="18" charset="0"/>
                          <a:cs typeface="Arial" charset="0"/>
                        </a:rPr>
                        <a:t>79 (29)</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Gill Sans MT" pitchFamily="34" charset="0"/>
                          <a:ea typeface="Times New Roman" pitchFamily="18" charset="0"/>
                          <a:cs typeface="Arial" charset="0"/>
                        </a:rPr>
                        <a:t>191 (71)</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smtClean="0">
                <a:solidFill>
                  <a:srgbClr val="7B9899"/>
                </a:solidFill>
              </a:rPr>
              <a:t>Solve the problem of equity?</a:t>
            </a:r>
          </a:p>
        </p:txBody>
      </p:sp>
      <p:sp>
        <p:nvSpPr>
          <p:cNvPr id="46083"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608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46085" name="Content Placeholder 4"/>
          <p:cNvSpPr>
            <a:spLocks noGrp="1"/>
          </p:cNvSpPr>
          <p:nvPr>
            <p:ph sz="quarter" idx="1"/>
          </p:nvPr>
        </p:nvSpPr>
        <p:spPr>
          <a:xfrm>
            <a:off x="301625" y="1527175"/>
            <a:ext cx="8504238" cy="4572000"/>
          </a:xfrm>
        </p:spPr>
        <p:txBody>
          <a:bodyPr/>
          <a:lstStyle/>
          <a:p>
            <a:r>
              <a:rPr lang="en-US" smtClean="0"/>
              <a:t>Personal circumstances made such decision making challenging.</a:t>
            </a:r>
          </a:p>
          <a:p>
            <a:endParaRPr lang="en-US" smtClean="0"/>
          </a:p>
          <a:p>
            <a:r>
              <a:rPr lang="en-US" smtClean="0"/>
              <a:t>Several disliked the conceptual basis of the study, </a:t>
            </a:r>
          </a:p>
          <a:p>
            <a:pPr lvl="1"/>
            <a:r>
              <a:rPr lang="en-US" smtClean="0"/>
              <a:t>Fairness factors “aren’t measurable”</a:t>
            </a:r>
          </a:p>
          <a:p>
            <a:pPr lvl="1"/>
            <a:endParaRPr lang="en-US" smtClean="0"/>
          </a:p>
          <a:p>
            <a:pPr lvl="1"/>
            <a:r>
              <a:rPr lang="en-US" smtClean="0"/>
              <a:t>Trade-offs between attributes too complex</a:t>
            </a:r>
          </a:p>
          <a:p>
            <a:pPr lvl="1"/>
            <a:endParaRPr lang="en-US" smtClean="0"/>
          </a:p>
          <a:p>
            <a:pPr lvl="1"/>
            <a:r>
              <a:rPr lang="en-US" smtClean="0"/>
              <a:t>Individual or group values should dominate over centralized decision making</a:t>
            </a:r>
          </a:p>
          <a:p>
            <a:endParaRPr lang="en-US" smtClean="0"/>
          </a:p>
        </p:txBody>
      </p:sp>
    </p:spTree>
    <p:extLst>
      <p:ext uri="{BB962C8B-B14F-4D97-AF65-F5344CB8AC3E}">
        <p14:creationId xmlns:p14="http://schemas.microsoft.com/office/powerpoint/2010/main" val="14079702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smtClean="0">
                <a:solidFill>
                  <a:srgbClr val="7B9899"/>
                </a:solidFill>
              </a:rPr>
              <a:t>Significant factors in equity…</a:t>
            </a:r>
          </a:p>
        </p:txBody>
      </p:sp>
      <p:sp>
        <p:nvSpPr>
          <p:cNvPr id="48131"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813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48133" name="Content Placeholder 4"/>
          <p:cNvSpPr>
            <a:spLocks noGrp="1"/>
          </p:cNvSpPr>
          <p:nvPr>
            <p:ph sz="quarter" idx="1"/>
          </p:nvPr>
        </p:nvSpPr>
        <p:spPr>
          <a:xfrm>
            <a:off x="301625" y="1527175"/>
            <a:ext cx="8504238" cy="4572000"/>
          </a:xfrm>
        </p:spPr>
        <p:txBody>
          <a:bodyPr/>
          <a:lstStyle/>
          <a:p>
            <a:pPr>
              <a:lnSpc>
                <a:spcPct val="80000"/>
              </a:lnSpc>
            </a:pPr>
            <a:r>
              <a:rPr lang="en-US" dirty="0" smtClean="0"/>
              <a:t>Consistent with prioritization for those with poorer health</a:t>
            </a:r>
          </a:p>
          <a:p>
            <a:pPr>
              <a:lnSpc>
                <a:spcPct val="80000"/>
              </a:lnSpc>
            </a:pPr>
            <a:r>
              <a:rPr lang="en-US" dirty="0" smtClean="0"/>
              <a:t>Less prior resource allocation viewed as having priority</a:t>
            </a:r>
          </a:p>
          <a:p>
            <a:pPr>
              <a:lnSpc>
                <a:spcPct val="80000"/>
              </a:lnSpc>
            </a:pPr>
            <a:endParaRPr lang="en-US" dirty="0" smtClean="0"/>
          </a:p>
          <a:p>
            <a:pPr>
              <a:lnSpc>
                <a:spcPct val="80000"/>
              </a:lnSpc>
            </a:pPr>
            <a:r>
              <a:rPr lang="en-US" dirty="0" smtClean="0"/>
              <a:t>Equal priority two groups alike except:</a:t>
            </a:r>
          </a:p>
          <a:p>
            <a:pPr lvl="1">
              <a:lnSpc>
                <a:spcPct val="80000"/>
              </a:lnSpc>
            </a:pPr>
            <a:r>
              <a:rPr lang="en-US" sz="2400" dirty="0" smtClean="0"/>
              <a:t>1</a:t>
            </a:r>
            <a:r>
              <a:rPr lang="en-US" sz="2400" baseline="30000" dirty="0" smtClean="0"/>
              <a:t>st</a:t>
            </a:r>
            <a:r>
              <a:rPr lang="en-US" sz="2400" dirty="0" smtClean="0"/>
              <a:t> had a baseline quality of life that was 50 points worse</a:t>
            </a:r>
          </a:p>
          <a:p>
            <a:pPr lvl="1">
              <a:lnSpc>
                <a:spcPct val="80000"/>
              </a:lnSpc>
            </a:pPr>
            <a:r>
              <a:rPr lang="en-US" sz="2400" dirty="0" smtClean="0"/>
              <a:t>2</a:t>
            </a:r>
            <a:r>
              <a:rPr lang="en-US" sz="2400" baseline="30000" dirty="0" smtClean="0"/>
              <a:t>nd</a:t>
            </a:r>
            <a:r>
              <a:rPr lang="en-US" sz="2400" dirty="0" smtClean="0"/>
              <a:t> had an expected 10 year increase in life expectancy</a:t>
            </a:r>
          </a:p>
          <a:p>
            <a:pPr>
              <a:lnSpc>
                <a:spcPct val="80000"/>
              </a:lnSpc>
            </a:pPr>
            <a:endParaRPr lang="en-US" dirty="0" smtClean="0"/>
          </a:p>
          <a:p>
            <a:pPr>
              <a:lnSpc>
                <a:spcPct val="80000"/>
              </a:lnSpc>
            </a:pPr>
            <a:r>
              <a:rPr lang="en-US" dirty="0" smtClean="0"/>
              <a:t>Equal priority two groups alike except:</a:t>
            </a:r>
          </a:p>
          <a:p>
            <a:pPr lvl="1">
              <a:lnSpc>
                <a:spcPct val="80000"/>
              </a:lnSpc>
            </a:pPr>
            <a:r>
              <a:rPr lang="en-US" sz="2400" dirty="0" smtClean="0"/>
              <a:t>1</a:t>
            </a:r>
            <a:r>
              <a:rPr lang="en-US" sz="2400" baseline="30000" dirty="0" smtClean="0"/>
              <a:t>st</a:t>
            </a:r>
            <a:r>
              <a:rPr lang="en-US" sz="2400" dirty="0" smtClean="0"/>
              <a:t> 10 years younger</a:t>
            </a:r>
          </a:p>
          <a:p>
            <a:pPr lvl="1">
              <a:lnSpc>
                <a:spcPct val="80000"/>
              </a:lnSpc>
            </a:pPr>
            <a:r>
              <a:rPr lang="en-US" sz="2400" dirty="0" smtClean="0"/>
              <a:t>2</a:t>
            </a:r>
            <a:r>
              <a:rPr lang="en-US" sz="2400" baseline="30000" dirty="0" smtClean="0"/>
              <a:t>nd</a:t>
            </a:r>
            <a:r>
              <a:rPr lang="en-US" sz="2400" dirty="0" smtClean="0"/>
              <a:t> had received about $13,000 less in prior resources</a:t>
            </a:r>
          </a:p>
          <a:p>
            <a:endParaRPr lang="en-US" dirty="0" smtClean="0"/>
          </a:p>
        </p:txBody>
      </p:sp>
    </p:spTree>
    <p:extLst>
      <p:ext uri="{BB962C8B-B14F-4D97-AF65-F5344CB8AC3E}">
        <p14:creationId xmlns:p14="http://schemas.microsoft.com/office/powerpoint/2010/main" val="1569048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dirty="0" smtClean="0">
                <a:solidFill>
                  <a:srgbClr val="7B9899"/>
                </a:solidFill>
              </a:rPr>
              <a:t> Some Factors </a:t>
            </a:r>
            <a:r>
              <a:rPr lang="en-US" u="sng" dirty="0" smtClean="0">
                <a:solidFill>
                  <a:srgbClr val="7B9899"/>
                </a:solidFill>
              </a:rPr>
              <a:t>Not</a:t>
            </a:r>
            <a:r>
              <a:rPr lang="en-US" dirty="0" smtClean="0">
                <a:solidFill>
                  <a:srgbClr val="7B9899"/>
                </a:solidFill>
              </a:rPr>
              <a:t> Significant</a:t>
            </a:r>
          </a:p>
        </p:txBody>
      </p:sp>
      <p:sp>
        <p:nvSpPr>
          <p:cNvPr id="49155"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4915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49157" name="Content Placeholder 4"/>
          <p:cNvSpPr>
            <a:spLocks noGrp="1"/>
          </p:cNvSpPr>
          <p:nvPr>
            <p:ph sz="quarter" idx="1"/>
          </p:nvPr>
        </p:nvSpPr>
        <p:spPr>
          <a:xfrm>
            <a:off x="301625" y="1527175"/>
            <a:ext cx="8504238" cy="4572000"/>
          </a:xfrm>
        </p:spPr>
        <p:txBody>
          <a:bodyPr/>
          <a:lstStyle/>
          <a:p>
            <a:pPr>
              <a:lnSpc>
                <a:spcPct val="80000"/>
              </a:lnSpc>
            </a:pPr>
            <a:r>
              <a:rPr lang="en-US" dirty="0" smtClean="0"/>
              <a:t>Number of people expected to benefit</a:t>
            </a:r>
          </a:p>
          <a:p>
            <a:pPr>
              <a:lnSpc>
                <a:spcPct val="80000"/>
              </a:lnSpc>
            </a:pPr>
            <a:endParaRPr lang="en-US" dirty="0" smtClean="0"/>
          </a:p>
          <a:p>
            <a:pPr>
              <a:lnSpc>
                <a:spcPct val="80000"/>
              </a:lnSpc>
            </a:pPr>
            <a:r>
              <a:rPr lang="en-US" dirty="0" smtClean="0"/>
              <a:t>Potential improvement in quality of life</a:t>
            </a:r>
          </a:p>
          <a:p>
            <a:pPr>
              <a:lnSpc>
                <a:spcPct val="80000"/>
              </a:lnSpc>
            </a:pPr>
            <a:endParaRPr lang="en-US" dirty="0" smtClean="0"/>
          </a:p>
          <a:p>
            <a:pPr>
              <a:lnSpc>
                <a:spcPct val="80000"/>
              </a:lnSpc>
            </a:pPr>
            <a:r>
              <a:rPr lang="en-US" dirty="0" smtClean="0"/>
              <a:t>Could have important implications for resource allocation models </a:t>
            </a:r>
          </a:p>
          <a:p>
            <a:pPr>
              <a:lnSpc>
                <a:spcPct val="80000"/>
              </a:lnSpc>
            </a:pPr>
            <a:endParaRPr lang="en-US" dirty="0" smtClean="0"/>
          </a:p>
          <a:p>
            <a:pPr>
              <a:lnSpc>
                <a:spcPct val="80000"/>
              </a:lnSpc>
            </a:pPr>
            <a:r>
              <a:rPr lang="en-US" dirty="0" smtClean="0"/>
              <a:t>Distributional aspects (“how many benefit?”) may be less important than the characteristics of individuals (“who benefits?”)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Footer Placeholder 3"/>
          <p:cNvSpPr txBox="1">
            <a:spLocks noGrp="1"/>
          </p:cNvSpPr>
          <p:nvPr/>
        </p:nvSpPr>
        <p:spPr bwMode="auto">
          <a:xfrm>
            <a:off x="304800" y="6410325"/>
            <a:ext cx="3581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r>
              <a:rPr lang="en-US" sz="1200">
                <a:solidFill>
                  <a:srgbClr val="FFFFFF"/>
                </a:solidFill>
              </a:rPr>
              <a:t>Decision and Cost-Effectiveness Analysis</a:t>
            </a:r>
          </a:p>
        </p:txBody>
      </p:sp>
      <p:sp>
        <p:nvSpPr>
          <p:cNvPr id="8" name="Subtitle 2"/>
          <p:cNvSpPr txBox="1">
            <a:spLocks/>
          </p:cNvSpPr>
          <p:nvPr/>
        </p:nvSpPr>
        <p:spPr>
          <a:xfrm>
            <a:off x="1371600" y="2819400"/>
            <a:ext cx="6324600" cy="2438400"/>
          </a:xfrm>
          <a:prstGeom prst="rect">
            <a:avLst/>
          </a:prstGeom>
        </p:spPr>
        <p:txBody>
          <a:bodyPr>
            <a:normAutofit lnSpcReduction="10000"/>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20000"/>
              </a:spcBef>
              <a:buClr>
                <a:schemeClr val="accent1"/>
              </a:buClr>
              <a:buSzPct val="85000"/>
              <a:buFont typeface="Wingdings 2" pitchFamily="18" charset="2"/>
              <a:buNone/>
            </a:pPr>
            <a:r>
              <a:rPr lang="en-US" sz="2000" b="1">
                <a:solidFill>
                  <a:schemeClr val="tx2"/>
                </a:solidFill>
              </a:rPr>
              <a:t>Decision &amp; cost-effectiveness analysis: </a:t>
            </a:r>
          </a:p>
          <a:p>
            <a:pPr>
              <a:spcBef>
                <a:spcPct val="20000"/>
              </a:spcBef>
              <a:buClr>
                <a:schemeClr val="accent1"/>
              </a:buClr>
              <a:buSzPct val="85000"/>
              <a:buFont typeface="Wingdings 2" pitchFamily="18" charset="2"/>
              <a:buNone/>
            </a:pPr>
            <a:r>
              <a:rPr lang="en-US" sz="2000" b="1">
                <a:solidFill>
                  <a:schemeClr val="tx2"/>
                </a:solidFill>
              </a:rPr>
              <a:t>       Utilitarian &amp; rational decision-making</a:t>
            </a:r>
            <a:br>
              <a:rPr lang="en-US" sz="2000" b="1">
                <a:solidFill>
                  <a:schemeClr val="tx2"/>
                </a:solidFill>
              </a:rPr>
            </a:br>
            <a:r>
              <a:rPr lang="en-US" sz="2000" b="1">
                <a:solidFill>
                  <a:schemeClr val="tx2"/>
                </a:solidFill>
              </a:rPr>
              <a:t>       Everyone is equally deserving</a:t>
            </a:r>
          </a:p>
          <a:p>
            <a:pPr>
              <a:spcBef>
                <a:spcPct val="20000"/>
              </a:spcBef>
              <a:buClr>
                <a:schemeClr val="accent1"/>
              </a:buClr>
              <a:buSzPct val="85000"/>
              <a:buFont typeface="Wingdings 2" pitchFamily="18" charset="2"/>
              <a:buNone/>
            </a:pPr>
            <a:endParaRPr lang="en-US" sz="2000" b="1">
              <a:solidFill>
                <a:schemeClr val="tx2"/>
              </a:solidFill>
            </a:endParaRPr>
          </a:p>
          <a:p>
            <a:pPr>
              <a:spcBef>
                <a:spcPct val="20000"/>
              </a:spcBef>
              <a:buClr>
                <a:schemeClr val="accent1"/>
              </a:buClr>
              <a:buSzPct val="85000"/>
              <a:buFont typeface="Wingdings 2" pitchFamily="18" charset="2"/>
              <a:buNone/>
            </a:pPr>
            <a:r>
              <a:rPr lang="en-US" sz="2000" b="1">
                <a:solidFill>
                  <a:schemeClr val="tx2"/>
                </a:solidFill>
              </a:rPr>
              <a:t>Alternative (more realistic) assumptions:</a:t>
            </a:r>
          </a:p>
          <a:p>
            <a:pPr>
              <a:spcBef>
                <a:spcPct val="20000"/>
              </a:spcBef>
              <a:buClr>
                <a:schemeClr val="accent1"/>
              </a:buClr>
              <a:buSzPct val="85000"/>
              <a:buFont typeface="Wingdings 2" pitchFamily="18" charset="2"/>
              <a:buNone/>
            </a:pPr>
            <a:r>
              <a:rPr lang="en-US" sz="2000" b="1">
                <a:solidFill>
                  <a:schemeClr val="tx2"/>
                </a:solidFill>
              </a:rPr>
              <a:t>       Behavioral economics</a:t>
            </a:r>
          </a:p>
          <a:p>
            <a:pPr>
              <a:spcBef>
                <a:spcPct val="20000"/>
              </a:spcBef>
              <a:buClr>
                <a:schemeClr val="accent1"/>
              </a:buClr>
              <a:buSzPct val="85000"/>
              <a:buFont typeface="Wingdings 2" pitchFamily="18" charset="2"/>
              <a:buNone/>
            </a:pPr>
            <a:r>
              <a:rPr lang="en-US" sz="2000" b="1">
                <a:solidFill>
                  <a:schemeClr val="tx2"/>
                </a:solidFill>
              </a:rPr>
              <a:t>       Equity</a:t>
            </a:r>
          </a:p>
        </p:txBody>
      </p:sp>
      <p:sp>
        <p:nvSpPr>
          <p:cNvPr id="11" name="Title 1"/>
          <p:cNvSpPr txBox="1">
            <a:spLocks/>
          </p:cNvSpPr>
          <p:nvPr/>
        </p:nvSpPr>
        <p:spPr>
          <a:xfrm>
            <a:off x="838200" y="533400"/>
            <a:ext cx="7772400" cy="1752600"/>
          </a:xfrm>
          <a:prstGeom prst="rect">
            <a:avLst/>
          </a:prstGeom>
        </p:spPr>
        <p:txBody>
          <a:bodyPr anchor="b">
            <a:norm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lgn="ctr"/>
            <a:r>
              <a:rPr lang="en-US" sz="3600">
                <a:solidFill>
                  <a:schemeClr val="accent1"/>
                </a:solidFill>
                <a:latin typeface="Bookman Old Style" pitchFamily="18" charset="0"/>
              </a:rPr>
              <a:t>Overview</a:t>
            </a:r>
          </a:p>
          <a:p>
            <a:pPr algn="ctr"/>
            <a:endParaRPr lang="en-US" sz="3200">
              <a:solidFill>
                <a:schemeClr val="accent1"/>
              </a:solidFill>
              <a:latin typeface="Bookman Old Style" pitchFamily="18" charset="0"/>
            </a:endParaRPr>
          </a:p>
        </p:txBody>
      </p:sp>
      <p:sp>
        <p:nvSpPr>
          <p:cNvPr id="3" name="Footer Placeholder 2"/>
          <p:cNvSpPr>
            <a:spLocks noGrp="1"/>
          </p:cNvSpPr>
          <p:nvPr>
            <p:ph type="ftr" sz="quarter" idx="11"/>
          </p:nvPr>
        </p:nvSpPr>
        <p:spPr/>
        <p:txBody>
          <a:bodyPr/>
          <a:lstStyle/>
          <a:p>
            <a:pPr>
              <a:defRPr/>
            </a:pPr>
            <a:r>
              <a:rPr lang="en-US" smtClean="0"/>
              <a:t>Decision and Cost-Effectiveness Analysis</a:t>
            </a:r>
            <a:endParaRPr lang="en-US"/>
          </a:p>
        </p:txBody>
      </p:sp>
      <p:sp>
        <p:nvSpPr>
          <p:cNvPr id="5" name="Date Placeholder 4"/>
          <p:cNvSpPr>
            <a:spLocks noGrp="1"/>
          </p:cNvSpPr>
          <p:nvPr>
            <p:ph type="dt" sz="half" idx="10"/>
          </p:nvPr>
        </p:nvSpPr>
        <p:spPr/>
        <p:txBody>
          <a:bodyPr/>
          <a:lstStyle/>
          <a:p>
            <a:pPr>
              <a:defRPr/>
            </a:pPr>
            <a:r>
              <a:rPr lang="en-US" smtClean="0"/>
              <a:t>6 March 2014</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solidFill>
                  <a:srgbClr val="7B9899"/>
                </a:solidFill>
              </a:rPr>
              <a:t>Steps in Applying Equity to CEA</a:t>
            </a:r>
          </a:p>
        </p:txBody>
      </p:sp>
      <p:sp>
        <p:nvSpPr>
          <p:cNvPr id="50179"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5018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0181" name="Content Placeholder 4"/>
          <p:cNvSpPr>
            <a:spLocks noGrp="1"/>
          </p:cNvSpPr>
          <p:nvPr>
            <p:ph sz="quarter" idx="1"/>
          </p:nvPr>
        </p:nvSpPr>
        <p:spPr>
          <a:xfrm>
            <a:off x="301625" y="1527175"/>
            <a:ext cx="8504238" cy="4572000"/>
          </a:xfrm>
        </p:spPr>
        <p:txBody>
          <a:bodyPr/>
          <a:lstStyle/>
          <a:p>
            <a:pPr>
              <a:lnSpc>
                <a:spcPct val="80000"/>
              </a:lnSpc>
              <a:buFont typeface="Symbol" pitchFamily="18" charset="2"/>
              <a:buAutoNum type="arabicPeriod"/>
            </a:pPr>
            <a:r>
              <a:rPr lang="en-US" smtClean="0"/>
              <a:t>Define groups which could receive priority to advance equity</a:t>
            </a:r>
          </a:p>
          <a:p>
            <a:pPr>
              <a:lnSpc>
                <a:spcPct val="80000"/>
              </a:lnSpc>
              <a:buFont typeface="Symbol" pitchFamily="18" charset="2"/>
              <a:buAutoNum type="arabicPeriod"/>
            </a:pPr>
            <a:r>
              <a:rPr lang="en-US" smtClean="0"/>
              <a:t>Derive equity weights</a:t>
            </a:r>
          </a:p>
          <a:p>
            <a:pPr>
              <a:lnSpc>
                <a:spcPct val="80000"/>
              </a:lnSpc>
              <a:buFont typeface="Symbol" pitchFamily="18" charset="2"/>
              <a:buAutoNum type="arabicPeriod"/>
            </a:pPr>
            <a:r>
              <a:rPr lang="en-US" smtClean="0">
                <a:solidFill>
                  <a:srgbClr val="E81802"/>
                </a:solidFill>
              </a:rPr>
              <a:t>Determine how equity weights can be applied to results of cost-effectiveness analyses (CEA) </a:t>
            </a:r>
          </a:p>
          <a:p>
            <a:pPr>
              <a:lnSpc>
                <a:spcPct val="80000"/>
              </a:lnSpc>
              <a:buFont typeface="Symbol" pitchFamily="18" charset="2"/>
              <a:buAutoNum type="arabicPeriod"/>
            </a:pPr>
            <a:r>
              <a:rPr lang="en-US" smtClean="0"/>
              <a:t>Apply equity weighting to CEA results as a form of sensitivity analysis</a:t>
            </a:r>
          </a:p>
          <a:p>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smtClean="0">
                <a:solidFill>
                  <a:srgbClr val="7B9899"/>
                </a:solidFill>
              </a:rPr>
              <a:t>Equity-Weighted QALYs: eQALYs</a:t>
            </a:r>
          </a:p>
        </p:txBody>
      </p:sp>
      <p:sp>
        <p:nvSpPr>
          <p:cNvPr id="51203"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5120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1205" name="Content Placeholder 4"/>
          <p:cNvSpPr>
            <a:spLocks noGrp="1"/>
          </p:cNvSpPr>
          <p:nvPr>
            <p:ph sz="quarter" idx="1"/>
          </p:nvPr>
        </p:nvSpPr>
        <p:spPr>
          <a:xfrm>
            <a:off x="301625" y="1527175"/>
            <a:ext cx="8504238" cy="4572000"/>
          </a:xfrm>
        </p:spPr>
        <p:txBody>
          <a:bodyPr/>
          <a:lstStyle/>
          <a:p>
            <a:pPr>
              <a:lnSpc>
                <a:spcPct val="80000"/>
              </a:lnSpc>
            </a:pPr>
            <a:r>
              <a:rPr lang="en-US" sz="2800" smtClean="0"/>
              <a:t>Vertical equity</a:t>
            </a:r>
          </a:p>
          <a:p>
            <a:pPr lvl="1">
              <a:lnSpc>
                <a:spcPct val="80000"/>
              </a:lnSpc>
            </a:pPr>
            <a:r>
              <a:rPr lang="en-US" sz="2800" smtClean="0"/>
              <a:t>Implies society values some health gains more than others</a:t>
            </a:r>
          </a:p>
          <a:p>
            <a:pPr>
              <a:lnSpc>
                <a:spcPct val="80000"/>
              </a:lnSpc>
            </a:pPr>
            <a:r>
              <a:rPr lang="en-US" sz="2800" smtClean="0"/>
              <a:t>For example</a:t>
            </a:r>
          </a:p>
          <a:p>
            <a:pPr lvl="1">
              <a:lnSpc>
                <a:spcPct val="80000"/>
              </a:lnSpc>
            </a:pPr>
            <a:r>
              <a:rPr lang="en-US" sz="2800" smtClean="0"/>
              <a:t>A QALY gain a sick person more valuable than a QALY gain for a well person</a:t>
            </a:r>
          </a:p>
          <a:p>
            <a:pPr>
              <a:lnSpc>
                <a:spcPct val="80000"/>
              </a:lnSpc>
            </a:pPr>
            <a:r>
              <a:rPr lang="en-US" sz="2800" smtClean="0"/>
              <a:t>Cancer drug vs. lifestyle drug</a:t>
            </a:r>
          </a:p>
          <a:p>
            <a:pPr>
              <a:lnSpc>
                <a:spcPct val="80000"/>
              </a:lnSpc>
            </a:pPr>
            <a:r>
              <a:rPr lang="en-US" sz="2800" smtClean="0"/>
              <a:t>Thus increase or decrease QALYs</a:t>
            </a:r>
          </a:p>
          <a:p>
            <a:pPr>
              <a:lnSpc>
                <a:spcPct val="80000"/>
              </a:lnSpc>
            </a:pPr>
            <a:r>
              <a:rPr lang="en-US" sz="2800" smtClean="0"/>
              <a:t>QALYs transformed into “eQALYs”</a:t>
            </a:r>
            <a:br>
              <a:rPr lang="en-US" sz="2800" smtClean="0"/>
            </a:br>
            <a:r>
              <a:rPr lang="en-US" sz="2800" smtClean="0"/>
              <a:t>= equity-weighted QALYs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sz="3600" smtClean="0">
                <a:solidFill>
                  <a:srgbClr val="7B9899"/>
                </a:solidFill>
              </a:rPr>
              <a:t>Limitations of eQALYs</a:t>
            </a:r>
            <a:endParaRPr lang="en-US" smtClean="0">
              <a:solidFill>
                <a:srgbClr val="7B9899"/>
              </a:solidFill>
            </a:endParaRPr>
          </a:p>
        </p:txBody>
      </p:sp>
      <p:sp>
        <p:nvSpPr>
          <p:cNvPr id="53251"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5325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3253" name="Content Placeholder 4"/>
          <p:cNvSpPr>
            <a:spLocks noGrp="1"/>
          </p:cNvSpPr>
          <p:nvPr>
            <p:ph sz="quarter" idx="1"/>
          </p:nvPr>
        </p:nvSpPr>
        <p:spPr>
          <a:xfrm>
            <a:off x="301625" y="1527175"/>
            <a:ext cx="8504238" cy="4572000"/>
          </a:xfrm>
        </p:spPr>
        <p:txBody>
          <a:bodyPr/>
          <a:lstStyle/>
          <a:p>
            <a:pPr>
              <a:lnSpc>
                <a:spcPct val="80000"/>
              </a:lnSpc>
            </a:pPr>
            <a:r>
              <a:rPr lang="en-US" smtClean="0"/>
              <a:t>QALYs already controversial</a:t>
            </a:r>
          </a:p>
          <a:p>
            <a:pPr>
              <a:lnSpc>
                <a:spcPct val="80000"/>
              </a:lnSpc>
            </a:pPr>
            <a:r>
              <a:rPr lang="en-US" smtClean="0"/>
              <a:t>Construct is artificial, somewhat foreign</a:t>
            </a:r>
          </a:p>
          <a:p>
            <a:pPr>
              <a:lnSpc>
                <a:spcPct val="80000"/>
              </a:lnSpc>
            </a:pPr>
            <a:r>
              <a:rPr lang="en-US" smtClean="0"/>
              <a:t>Measurement issues</a:t>
            </a:r>
          </a:p>
          <a:p>
            <a:pPr>
              <a:lnSpc>
                <a:spcPct val="80000"/>
              </a:lnSpc>
            </a:pPr>
            <a:r>
              <a:rPr lang="en-US" smtClean="0"/>
              <a:t>Already conflate survival, quality of life</a:t>
            </a:r>
          </a:p>
          <a:p>
            <a:pPr>
              <a:lnSpc>
                <a:spcPct val="80000"/>
              </a:lnSpc>
            </a:pPr>
            <a:r>
              <a:rPr lang="en-US" smtClean="0"/>
              <a:t>Putting equity in might confuse more than it illuminates</a:t>
            </a:r>
          </a:p>
          <a:p>
            <a:pPr>
              <a:lnSpc>
                <a:spcPct val="80000"/>
              </a:lnSpc>
            </a:pPr>
            <a:r>
              <a:rPr lang="en-US" smtClean="0"/>
              <a:t>And exacerbate concerns about subjectivity, values</a:t>
            </a:r>
          </a:p>
          <a:p>
            <a:pPr>
              <a:lnSpc>
                <a:spcPct val="80000"/>
              </a:lnSpc>
            </a:pPr>
            <a:r>
              <a:rPr lang="en-US" smtClean="0"/>
              <a:t>i.e. eQALY components:</a:t>
            </a:r>
          </a:p>
          <a:p>
            <a:pPr lvl="1">
              <a:lnSpc>
                <a:spcPct val="80000"/>
              </a:lnSpc>
            </a:pPr>
            <a:r>
              <a:rPr lang="en-US" sz="2400" smtClean="0"/>
              <a:t>Survival				Objective</a:t>
            </a:r>
          </a:p>
          <a:p>
            <a:pPr lvl="1">
              <a:lnSpc>
                <a:spcPct val="80000"/>
              </a:lnSpc>
            </a:pPr>
            <a:r>
              <a:rPr lang="en-US" sz="2400" smtClean="0"/>
              <a:t>Quality of life (preference)	Subjective</a:t>
            </a:r>
          </a:p>
          <a:p>
            <a:pPr lvl="1">
              <a:lnSpc>
                <a:spcPct val="80000"/>
              </a:lnSpc>
            </a:pPr>
            <a:r>
              <a:rPr lang="en-US" sz="2400" smtClean="0"/>
              <a:t>Equity weight			Subjective </a:t>
            </a:r>
            <a:r>
              <a:rPr lang="en-US" sz="2400" i="1" smtClean="0"/>
              <a:t>and</a:t>
            </a:r>
            <a:r>
              <a:rPr lang="en-US" sz="2400" smtClean="0"/>
              <a:t> value-laden</a:t>
            </a:r>
          </a:p>
          <a:p>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smtClean="0">
                <a:solidFill>
                  <a:srgbClr val="7B9899"/>
                </a:solidFill>
              </a:rPr>
              <a:t>Steps in Applying Equity to CEA</a:t>
            </a:r>
          </a:p>
        </p:txBody>
      </p:sp>
      <p:sp>
        <p:nvSpPr>
          <p:cNvPr id="56323"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5632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6325" name="Content Placeholder 4"/>
          <p:cNvSpPr>
            <a:spLocks noGrp="1"/>
          </p:cNvSpPr>
          <p:nvPr>
            <p:ph sz="quarter" idx="1"/>
          </p:nvPr>
        </p:nvSpPr>
        <p:spPr>
          <a:xfrm>
            <a:off x="301625" y="1527175"/>
            <a:ext cx="8504238" cy="4572000"/>
          </a:xfrm>
        </p:spPr>
        <p:txBody>
          <a:bodyPr/>
          <a:lstStyle/>
          <a:p>
            <a:pPr>
              <a:lnSpc>
                <a:spcPct val="80000"/>
              </a:lnSpc>
              <a:buFont typeface="Symbol" pitchFamily="18" charset="2"/>
              <a:buAutoNum type="arabicPeriod"/>
            </a:pPr>
            <a:r>
              <a:rPr lang="en-US" smtClean="0"/>
              <a:t>Define groups which should receive priority to advance equity</a:t>
            </a:r>
          </a:p>
          <a:p>
            <a:pPr>
              <a:lnSpc>
                <a:spcPct val="80000"/>
              </a:lnSpc>
              <a:buFont typeface="Symbol" pitchFamily="18" charset="2"/>
              <a:buAutoNum type="arabicPeriod"/>
            </a:pPr>
            <a:r>
              <a:rPr lang="en-US" smtClean="0"/>
              <a:t>Derive equity weights</a:t>
            </a:r>
          </a:p>
          <a:p>
            <a:pPr>
              <a:lnSpc>
                <a:spcPct val="80000"/>
              </a:lnSpc>
              <a:buFont typeface="Symbol" pitchFamily="18" charset="2"/>
              <a:buAutoNum type="arabicPeriod"/>
            </a:pPr>
            <a:r>
              <a:rPr lang="en-US" smtClean="0"/>
              <a:t>Determine how equity weights can be applied to results of cost-effectiveness analyses (CEA)</a:t>
            </a:r>
            <a:r>
              <a:rPr lang="en-US" smtClean="0">
                <a:solidFill>
                  <a:schemeClr val="tx2"/>
                </a:solidFill>
              </a:rPr>
              <a:t> </a:t>
            </a:r>
          </a:p>
          <a:p>
            <a:pPr>
              <a:lnSpc>
                <a:spcPct val="80000"/>
              </a:lnSpc>
              <a:buFont typeface="Symbol" pitchFamily="18" charset="2"/>
              <a:buAutoNum type="arabicPeriod"/>
            </a:pPr>
            <a:r>
              <a:rPr lang="en-US" smtClean="0">
                <a:solidFill>
                  <a:srgbClr val="E81802"/>
                </a:solidFill>
              </a:rPr>
              <a:t>Apply equity weighting to CEA results as a form of sensitivity analysis</a:t>
            </a:r>
          </a:p>
          <a:p>
            <a:endParaRPr lang="en-US" smtClean="0">
              <a:solidFill>
                <a:srgbClr val="E81802"/>
              </a:solidFill>
            </a:endParaRPr>
          </a:p>
        </p:txBody>
      </p:sp>
    </p:spTree>
    <p:extLst>
      <p:ext uri="{BB962C8B-B14F-4D97-AF65-F5344CB8AC3E}">
        <p14:creationId xmlns:p14="http://schemas.microsoft.com/office/powerpoint/2010/main" val="17676928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dirty="0" smtClean="0">
                <a:solidFill>
                  <a:srgbClr val="7B9899"/>
                </a:solidFill>
              </a:rPr>
              <a:t>Final Thoughts</a:t>
            </a:r>
          </a:p>
        </p:txBody>
      </p:sp>
      <p:sp>
        <p:nvSpPr>
          <p:cNvPr id="56323"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5632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6325" name="Content Placeholder 4"/>
          <p:cNvSpPr>
            <a:spLocks noGrp="1"/>
          </p:cNvSpPr>
          <p:nvPr>
            <p:ph sz="quarter" idx="1"/>
          </p:nvPr>
        </p:nvSpPr>
        <p:spPr>
          <a:xfrm>
            <a:off x="301625" y="1527175"/>
            <a:ext cx="8504238" cy="4572000"/>
          </a:xfrm>
        </p:spPr>
        <p:txBody>
          <a:bodyPr/>
          <a:lstStyle/>
          <a:p>
            <a:pPr>
              <a:buClrTx/>
            </a:pPr>
            <a:r>
              <a:rPr lang="en-US" dirty="0" smtClean="0"/>
              <a:t>What other issues in behavioral economics? </a:t>
            </a:r>
          </a:p>
          <a:p>
            <a:pPr lvl="1">
              <a:buClrTx/>
            </a:pPr>
            <a:r>
              <a:rPr lang="en-US" dirty="0" smtClean="0">
                <a:solidFill>
                  <a:schemeClr val="tx1"/>
                </a:solidFill>
              </a:rPr>
              <a:t>Endowment – </a:t>
            </a:r>
            <a:r>
              <a:rPr lang="en-US" dirty="0">
                <a:solidFill>
                  <a:schemeClr val="tx1"/>
                </a:solidFill>
              </a:rPr>
              <a:t>greater value </a:t>
            </a:r>
            <a:r>
              <a:rPr lang="en-US" dirty="0" smtClean="0">
                <a:solidFill>
                  <a:schemeClr val="tx1"/>
                </a:solidFill>
              </a:rPr>
              <a:t>to numerically equivalent </a:t>
            </a:r>
            <a:r>
              <a:rPr lang="en-US" dirty="0">
                <a:solidFill>
                  <a:schemeClr val="tx1"/>
                </a:solidFill>
              </a:rPr>
              <a:t>loss than </a:t>
            </a:r>
            <a:r>
              <a:rPr lang="en-US" dirty="0" smtClean="0">
                <a:solidFill>
                  <a:schemeClr val="tx1"/>
                </a:solidFill>
              </a:rPr>
              <a:t>gain?</a:t>
            </a:r>
            <a:endParaRPr lang="en-US" dirty="0">
              <a:solidFill>
                <a:schemeClr val="tx1"/>
              </a:solidFill>
            </a:endParaRPr>
          </a:p>
          <a:p>
            <a:pPr lvl="1">
              <a:buClrTx/>
            </a:pPr>
            <a:r>
              <a:rPr lang="en-US" dirty="0" smtClean="0">
                <a:solidFill>
                  <a:schemeClr val="tx1"/>
                </a:solidFill>
              </a:rPr>
              <a:t>Risk aversion – greater negative value on catastrophe?</a:t>
            </a:r>
          </a:p>
          <a:p>
            <a:pPr lvl="1">
              <a:buClrTx/>
            </a:pPr>
            <a:r>
              <a:rPr lang="en-US" dirty="0" smtClean="0">
                <a:solidFill>
                  <a:schemeClr val="tx1"/>
                </a:solidFill>
              </a:rPr>
              <a:t>Other ideas?</a:t>
            </a:r>
          </a:p>
          <a:p>
            <a:pPr lvl="1">
              <a:buClrTx/>
            </a:pPr>
            <a:endParaRPr lang="en-US" dirty="0">
              <a:solidFill>
                <a:schemeClr val="tx1"/>
              </a:solidFill>
            </a:endParaRPr>
          </a:p>
          <a:p>
            <a:pPr>
              <a:buClrTx/>
            </a:pPr>
            <a:r>
              <a:rPr lang="en-US" dirty="0" smtClean="0">
                <a:solidFill>
                  <a:schemeClr val="tx1"/>
                </a:solidFill>
              </a:rPr>
              <a:t>“Extended” CEA </a:t>
            </a:r>
            <a:r>
              <a:rPr lang="en-US" dirty="0"/>
              <a:t>– </a:t>
            </a:r>
            <a:r>
              <a:rPr lang="en-US" dirty="0" smtClean="0"/>
              <a:t>DCP3 </a:t>
            </a:r>
            <a:r>
              <a:rPr lang="en-US" dirty="0"/>
              <a:t>– </a:t>
            </a:r>
            <a:r>
              <a:rPr lang="en-US" dirty="0" smtClean="0"/>
              <a:t>equity, financial </a:t>
            </a:r>
            <a:r>
              <a:rPr lang="en-US" dirty="0"/>
              <a:t>pr</a:t>
            </a:r>
            <a:r>
              <a:rPr lang="en-US" dirty="0" smtClean="0">
                <a:solidFill>
                  <a:schemeClr val="tx1"/>
                </a:solidFill>
              </a:rPr>
              <a:t>otection as separate measures</a:t>
            </a:r>
          </a:p>
          <a:p>
            <a:pPr lvl="1">
              <a:buClrTx/>
            </a:pPr>
            <a:endParaRPr lang="en-US" dirty="0">
              <a:solidFill>
                <a:schemeClr val="tx1"/>
              </a:solidFill>
            </a:endParaRPr>
          </a:p>
          <a:p>
            <a:pPr>
              <a:buClrTx/>
            </a:pPr>
            <a:r>
              <a:rPr lang="en-US" dirty="0" smtClean="0"/>
              <a:t>Will this increase influence of CEA?</a:t>
            </a:r>
          </a:p>
          <a:p>
            <a:pPr lvl="1">
              <a:buClrTx/>
            </a:pPr>
            <a:r>
              <a:rPr lang="en-US" dirty="0" smtClean="0">
                <a:solidFill>
                  <a:schemeClr val="tx1"/>
                </a:solidFill>
              </a:rPr>
              <a:t>Anticipate and address reservations … “even if we amplify the loss associated with surgical deaths, surgery still produces the best outcome”</a:t>
            </a:r>
          </a:p>
          <a:p>
            <a:pPr lvl="1">
              <a:buClrTx/>
            </a:pPr>
            <a:r>
              <a:rPr lang="en-US" dirty="0" smtClean="0">
                <a:solidFill>
                  <a:schemeClr val="tx1"/>
                </a:solidFill>
              </a:rPr>
              <a:t>Let’s try … and assess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solidFill>
                  <a:srgbClr val="7B9899"/>
                </a:solidFill>
              </a:rPr>
              <a:t>Mental Accounting</a:t>
            </a:r>
          </a:p>
        </p:txBody>
      </p:sp>
      <p:sp>
        <p:nvSpPr>
          <p:cNvPr id="24579"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2458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 name="Content Placeholder 4"/>
          <p:cNvSpPr>
            <a:spLocks noGrp="1"/>
          </p:cNvSpPr>
          <p:nvPr>
            <p:ph sz="quarter" idx="1"/>
          </p:nvPr>
        </p:nvSpPr>
        <p:spPr>
          <a:xfrm>
            <a:off x="301625" y="1527175"/>
            <a:ext cx="8504238" cy="4572000"/>
          </a:xfrm>
        </p:spPr>
        <p:txBody>
          <a:bodyPr/>
          <a:lstStyle/>
          <a:p>
            <a:r>
              <a:rPr lang="en-US" smtClean="0"/>
              <a:t>You set off to buy an iPod shuffle at what you believe to be the cheapest store in your neighborhood.  When you arrive, you discover that the price of the Shuffle is $75, a price you believe is consistent with low estimates of the retail price.</a:t>
            </a:r>
          </a:p>
          <a:p>
            <a:r>
              <a:rPr lang="en-US" smtClean="0"/>
              <a:t>A friend walks into the store and tells you a store 10 minutes away sells Shuffles for $55.</a:t>
            </a:r>
          </a:p>
          <a:p>
            <a:r>
              <a:rPr lang="en-US" smtClean="0"/>
              <a:t>Do you go to the other store?</a:t>
            </a:r>
          </a:p>
          <a:p>
            <a:r>
              <a:rPr lang="en-US" smtClean="0"/>
              <a:t>Now suppose you are buying a MacBook Pro for $1960, and a friend tells you it sells for $1940 in a store 10 minutes away.  Do you go?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solidFill>
                  <a:srgbClr val="7B9899"/>
                </a:solidFill>
              </a:rPr>
              <a:t>Decision analysis precepts</a:t>
            </a:r>
          </a:p>
        </p:txBody>
      </p:sp>
      <p:sp>
        <p:nvSpPr>
          <p:cNvPr id="22531"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2253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22533" name="Rectangle 3"/>
          <p:cNvSpPr txBox="1">
            <a:spLocks noChangeArrowheads="1"/>
          </p:cNvSpPr>
          <p:nvPr/>
        </p:nvSpPr>
        <p:spPr bwMode="auto">
          <a:xfrm>
            <a:off x="457200" y="1828800"/>
            <a:ext cx="44196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a:solidFill>
                  <a:schemeClr val="tx1"/>
                </a:solidFill>
                <a:latin typeface="Gill Sans MT" pitchFamily="34" charset="0"/>
              </a:defRPr>
            </a:lvl1pPr>
            <a:lvl2pPr marL="547688" indent="-2730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a:spcBef>
                <a:spcPct val="20000"/>
              </a:spcBef>
              <a:buClr>
                <a:schemeClr val="accent1"/>
              </a:buClr>
              <a:buSzPct val="85000"/>
              <a:buFont typeface="Wingdings 2" pitchFamily="18" charset="2"/>
              <a:buChar char=""/>
            </a:pPr>
            <a:r>
              <a:rPr lang="en-US" sz="2400" dirty="0"/>
              <a:t>Utility maximization</a:t>
            </a:r>
          </a:p>
          <a:p>
            <a:pPr lvl="1">
              <a:spcBef>
                <a:spcPct val="20000"/>
              </a:spcBef>
              <a:buClr>
                <a:schemeClr val="accent2"/>
              </a:buClr>
              <a:buSzPct val="70000"/>
              <a:buFont typeface="Wingdings" pitchFamily="2" charset="2"/>
              <a:buChar char=""/>
            </a:pPr>
            <a:r>
              <a:rPr lang="en-US" sz="2000" dirty="0">
                <a:solidFill>
                  <a:schemeClr val="tx2"/>
                </a:solidFill>
              </a:rPr>
              <a:t>Goal is to maximize QALYs from any source.</a:t>
            </a:r>
          </a:p>
          <a:p>
            <a:pPr>
              <a:spcBef>
                <a:spcPct val="20000"/>
              </a:spcBef>
              <a:buClr>
                <a:schemeClr val="accent1"/>
              </a:buClr>
              <a:buSzPct val="85000"/>
              <a:buFont typeface="Wingdings 2" pitchFamily="18" charset="2"/>
              <a:buChar char=""/>
            </a:pPr>
            <a:r>
              <a:rPr lang="en-US" sz="2400" dirty="0" smtClean="0"/>
              <a:t>Classic </a:t>
            </a:r>
            <a:r>
              <a:rPr lang="en-US" sz="2400" dirty="0"/>
              <a:t>decision theory axioms</a:t>
            </a:r>
          </a:p>
          <a:p>
            <a:pPr lvl="1">
              <a:spcBef>
                <a:spcPct val="20000"/>
              </a:spcBef>
              <a:buClr>
                <a:schemeClr val="accent2"/>
              </a:buClr>
              <a:buSzPct val="70000"/>
              <a:buFont typeface="Wingdings" pitchFamily="2" charset="2"/>
              <a:buChar char=""/>
            </a:pPr>
            <a:r>
              <a:rPr lang="en-US" sz="2000" dirty="0" smtClean="0">
                <a:solidFill>
                  <a:schemeClr val="tx2"/>
                </a:solidFill>
              </a:rPr>
              <a:t>Utility varies by clinical condition, but is </a:t>
            </a:r>
            <a:r>
              <a:rPr lang="en-US" sz="2000" u="sng" dirty="0" smtClean="0">
                <a:solidFill>
                  <a:schemeClr val="tx2"/>
                </a:solidFill>
              </a:rPr>
              <a:t>stable</a:t>
            </a:r>
            <a:r>
              <a:rPr lang="en-US" sz="2000" dirty="0" smtClean="0">
                <a:solidFill>
                  <a:schemeClr val="tx2"/>
                </a:solidFill>
              </a:rPr>
              <a:t> across context</a:t>
            </a:r>
          </a:p>
          <a:p>
            <a:pPr lvl="1">
              <a:spcBef>
                <a:spcPct val="20000"/>
              </a:spcBef>
              <a:buClr>
                <a:schemeClr val="accent2"/>
              </a:buClr>
              <a:buSzPct val="70000"/>
              <a:buFont typeface="Wingdings" pitchFamily="2" charset="2"/>
              <a:buChar char=""/>
            </a:pPr>
            <a:r>
              <a:rPr lang="en-US" sz="2000" dirty="0" smtClean="0">
                <a:solidFill>
                  <a:schemeClr val="tx2"/>
                </a:solidFill>
              </a:rPr>
              <a:t>Utility independent of framing</a:t>
            </a:r>
            <a:endParaRPr lang="en-US" sz="2000" dirty="0">
              <a:solidFill>
                <a:schemeClr val="tx2"/>
              </a:solidFill>
            </a:endParaRPr>
          </a:p>
          <a:p>
            <a:pPr lvl="1">
              <a:spcBef>
                <a:spcPct val="20000"/>
              </a:spcBef>
              <a:buClr>
                <a:schemeClr val="accent2"/>
              </a:buClr>
              <a:buSzPct val="70000"/>
              <a:buFont typeface="Wingdings" pitchFamily="2" charset="2"/>
              <a:buChar char=""/>
            </a:pPr>
            <a:r>
              <a:rPr lang="en-US" sz="2000" dirty="0" smtClean="0">
                <a:solidFill>
                  <a:schemeClr val="tx2"/>
                </a:solidFill>
              </a:rPr>
              <a:t>Only delta matters, and ∆=x means the same everywhere on the scale</a:t>
            </a:r>
          </a:p>
          <a:p>
            <a:pPr lvl="1">
              <a:spcBef>
                <a:spcPct val="20000"/>
              </a:spcBef>
              <a:buClr>
                <a:schemeClr val="accent2"/>
              </a:buClr>
              <a:buSzPct val="70000"/>
              <a:buFont typeface="Wingdings" pitchFamily="2" charset="2"/>
              <a:buChar char=""/>
            </a:pPr>
            <a:r>
              <a:rPr lang="en-US" sz="2000" dirty="0">
                <a:solidFill>
                  <a:schemeClr val="tx2"/>
                </a:solidFill>
              </a:rPr>
              <a:t>D</a:t>
            </a:r>
            <a:r>
              <a:rPr lang="en-US" sz="2000" dirty="0" smtClean="0">
                <a:solidFill>
                  <a:schemeClr val="tx2"/>
                </a:solidFill>
              </a:rPr>
              <a:t>elta values of any magnitude / location on scale are </a:t>
            </a:r>
            <a:r>
              <a:rPr lang="en-US" sz="2000" u="sng" dirty="0" smtClean="0">
                <a:solidFill>
                  <a:schemeClr val="tx2"/>
                </a:solidFill>
              </a:rPr>
              <a:t>additive</a:t>
            </a:r>
            <a:endParaRPr lang="en-US" sz="2000" u="sng" dirty="0">
              <a:solidFill>
                <a:schemeClr val="tx2"/>
              </a:solidFill>
            </a:endParaRPr>
          </a:p>
        </p:txBody>
      </p:sp>
      <p:sp>
        <p:nvSpPr>
          <p:cNvPr id="10" name="Text Box 5"/>
          <p:cNvSpPr txBox="1">
            <a:spLocks noChangeArrowheads="1"/>
          </p:cNvSpPr>
          <p:nvPr/>
        </p:nvSpPr>
        <p:spPr bwMode="auto">
          <a:xfrm>
            <a:off x="5257800" y="1919288"/>
            <a:ext cx="3633788" cy="38814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r>
              <a:rPr lang="en-US" sz="4400" dirty="0">
                <a:latin typeface="Arial Unicode MS" pitchFamily="34" charset="-128"/>
              </a:rPr>
              <a:t>“</a:t>
            </a:r>
            <a:r>
              <a:rPr lang="en-US" sz="3600" dirty="0">
                <a:latin typeface="Arial Unicode MS" pitchFamily="34" charset="-128"/>
              </a:rPr>
              <a:t>R</a:t>
            </a:r>
            <a:r>
              <a:rPr lang="en-US" sz="2000" dirty="0">
                <a:latin typeface="Arial Unicode MS" pitchFamily="34" charset="-128"/>
              </a:rPr>
              <a:t>isky prospects are</a:t>
            </a:r>
            <a:br>
              <a:rPr lang="en-US" sz="2000" dirty="0">
                <a:latin typeface="Arial Unicode MS" pitchFamily="34" charset="-128"/>
              </a:rPr>
            </a:br>
            <a:r>
              <a:rPr lang="en-US" sz="2000" dirty="0">
                <a:latin typeface="Arial Unicode MS" pitchFamily="34" charset="-128"/>
              </a:rPr>
              <a:t>characterized by their </a:t>
            </a:r>
            <a:br>
              <a:rPr lang="en-US" sz="2000" dirty="0">
                <a:latin typeface="Arial Unicode MS" pitchFamily="34" charset="-128"/>
              </a:rPr>
            </a:br>
            <a:r>
              <a:rPr lang="en-US" sz="2000" dirty="0">
                <a:latin typeface="Arial Unicode MS" pitchFamily="34" charset="-128"/>
              </a:rPr>
              <a:t>possible outcomes and </a:t>
            </a:r>
            <a:br>
              <a:rPr lang="en-US" sz="2000" dirty="0">
                <a:latin typeface="Arial Unicode MS" pitchFamily="34" charset="-128"/>
              </a:rPr>
            </a:br>
            <a:r>
              <a:rPr lang="en-US" sz="2000" dirty="0">
                <a:latin typeface="Arial Unicode MS" pitchFamily="34" charset="-128"/>
              </a:rPr>
              <a:t>by the probabilities of </a:t>
            </a:r>
            <a:br>
              <a:rPr lang="en-US" sz="2000" dirty="0">
                <a:latin typeface="Arial Unicode MS" pitchFamily="34" charset="-128"/>
              </a:rPr>
            </a:br>
            <a:r>
              <a:rPr lang="en-US" sz="2000" dirty="0">
                <a:latin typeface="Arial Unicode MS" pitchFamily="34" charset="-128"/>
              </a:rPr>
              <a:t>these outcomes.</a:t>
            </a:r>
          </a:p>
          <a:p>
            <a:endParaRPr lang="en-US" sz="2000" dirty="0">
              <a:latin typeface="Arial Unicode MS" pitchFamily="34" charset="-128"/>
            </a:endParaRPr>
          </a:p>
          <a:p>
            <a:r>
              <a:rPr lang="en-US" sz="3600" dirty="0">
                <a:latin typeface="Arial Unicode MS" pitchFamily="34" charset="-128"/>
              </a:rPr>
              <a:t>T</a:t>
            </a:r>
            <a:r>
              <a:rPr lang="en-US" sz="2000" dirty="0">
                <a:latin typeface="Arial Unicode MS" pitchFamily="34" charset="-128"/>
              </a:rPr>
              <a:t>he same option, however, </a:t>
            </a:r>
          </a:p>
          <a:p>
            <a:r>
              <a:rPr lang="en-US" sz="2000" dirty="0">
                <a:latin typeface="Arial Unicode MS" pitchFamily="34" charset="-128"/>
              </a:rPr>
              <a:t>can be framed or described </a:t>
            </a:r>
            <a:br>
              <a:rPr lang="en-US" sz="2000" dirty="0">
                <a:latin typeface="Arial Unicode MS" pitchFamily="34" charset="-128"/>
              </a:rPr>
            </a:br>
            <a:r>
              <a:rPr lang="en-US" sz="2000" dirty="0">
                <a:latin typeface="Arial Unicode MS" pitchFamily="34" charset="-128"/>
              </a:rPr>
              <a:t>in different ways.</a:t>
            </a:r>
            <a:r>
              <a:rPr lang="en-US" sz="2800" dirty="0">
                <a:latin typeface="Arial Unicode MS" pitchFamily="34" charset="-128"/>
              </a:rPr>
              <a:t>”</a:t>
            </a:r>
          </a:p>
          <a:p>
            <a:r>
              <a:rPr lang="en-US" sz="2000" dirty="0">
                <a:latin typeface="Arial Unicode MS" pitchFamily="34" charset="-128"/>
              </a:rPr>
              <a:t> -- </a:t>
            </a:r>
            <a:r>
              <a:rPr lang="en-US" sz="2000" dirty="0" err="1">
                <a:latin typeface="Arial Unicode MS" pitchFamily="34" charset="-128"/>
              </a:rPr>
              <a:t>Tversky</a:t>
            </a:r>
            <a:r>
              <a:rPr lang="en-US" sz="2000" dirty="0">
                <a:latin typeface="Arial Unicode MS" pitchFamily="34" charset="-128"/>
              </a:rPr>
              <a:t> &amp; </a:t>
            </a:r>
            <a:r>
              <a:rPr lang="en-US" sz="2000" dirty="0" err="1">
                <a:latin typeface="Arial Unicode MS" pitchFamily="34" charset="-128"/>
              </a:rPr>
              <a:t>Kahneman</a:t>
            </a:r>
            <a:r>
              <a:rPr lang="en-US" sz="2000" dirty="0">
                <a:latin typeface="Arial Unicode MS" pitchFamily="34" charset="-128"/>
              </a:rPr>
              <a:t>, 1981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11225"/>
          </a:xfrm>
        </p:spPr>
        <p:txBody>
          <a:bodyPr>
            <a:normAutofit fontScale="90000"/>
          </a:bodyPr>
          <a:lstStyle/>
          <a:p>
            <a:pPr fontAlgn="auto">
              <a:spcAft>
                <a:spcPts val="0"/>
              </a:spcAft>
              <a:defRPr/>
            </a:pPr>
            <a:r>
              <a:rPr lang="en-US" dirty="0" smtClean="0"/>
              <a:t>Framing Effects in Medical Decision-Making: Treatments</a:t>
            </a:r>
            <a:endParaRPr lang="en-US" dirty="0"/>
          </a:p>
        </p:txBody>
      </p:sp>
      <p:sp>
        <p:nvSpPr>
          <p:cNvPr id="26627"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2662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26629" name="Content Placeholder 4"/>
          <p:cNvSpPr>
            <a:spLocks noGrp="1"/>
          </p:cNvSpPr>
          <p:nvPr>
            <p:ph sz="quarter" idx="1"/>
          </p:nvPr>
        </p:nvSpPr>
        <p:spPr>
          <a:xfrm>
            <a:off x="301625" y="1527175"/>
            <a:ext cx="8504238" cy="4572000"/>
          </a:xfrm>
        </p:spPr>
        <p:txBody>
          <a:bodyPr/>
          <a:lstStyle/>
          <a:p>
            <a:r>
              <a:rPr lang="en-US" sz="2800" dirty="0" smtClean="0"/>
              <a:t>When framed positively (i.e. survival vs. mortality): </a:t>
            </a:r>
          </a:p>
          <a:p>
            <a:pPr lvl="1"/>
            <a:r>
              <a:rPr lang="en-US" sz="2400" dirty="0" smtClean="0"/>
              <a:t>Respondents 1.5 x more likely to choose surgery over other treatments (i.e. radiotherapy)</a:t>
            </a:r>
          </a:p>
          <a:p>
            <a:pPr lvl="1"/>
            <a:r>
              <a:rPr lang="en-US" sz="2400" dirty="0" smtClean="0"/>
              <a:t>Respondents demonstrated increased preference for invasive/toxic treatments </a:t>
            </a:r>
          </a:p>
          <a:p>
            <a:r>
              <a:rPr lang="en-US" sz="2800" dirty="0" smtClean="0"/>
              <a:t>Same framing effect noted in hypothetical &amp; real life treatment decisions</a:t>
            </a:r>
          </a:p>
          <a:p>
            <a:r>
              <a:rPr lang="en-US" sz="2800" dirty="0" smtClean="0"/>
              <a:t>Intervention use intention higher when results presented as </a:t>
            </a:r>
            <a:r>
              <a:rPr lang="en-US" sz="2800" u="sng" dirty="0" smtClean="0"/>
              <a:t>RRR</a:t>
            </a:r>
            <a:r>
              <a:rPr lang="en-US" sz="2800" dirty="0" smtClean="0"/>
              <a:t> vs. ARR or NNT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solidFill>
                  <a:srgbClr val="7B9899"/>
                </a:solidFill>
              </a:rPr>
              <a:t>RRR, ARR, and NNT</a:t>
            </a:r>
          </a:p>
        </p:txBody>
      </p:sp>
      <p:sp>
        <p:nvSpPr>
          <p:cNvPr id="27651"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2765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 name="Content Placeholder 4"/>
          <p:cNvSpPr>
            <a:spLocks noGrp="1"/>
          </p:cNvSpPr>
          <p:nvPr>
            <p:ph sz="quarter" idx="1"/>
          </p:nvPr>
        </p:nvSpPr>
        <p:spPr>
          <a:xfrm>
            <a:off x="301625" y="1527175"/>
            <a:ext cx="8504238" cy="4572000"/>
          </a:xfrm>
        </p:spPr>
        <p:txBody>
          <a:bodyPr>
            <a:normAutofit/>
          </a:bodyPr>
          <a:lstStyle/>
          <a:p>
            <a:pPr>
              <a:lnSpc>
                <a:spcPct val="70000"/>
              </a:lnSpc>
            </a:pPr>
            <a:r>
              <a:rPr lang="en-US" sz="2600" smtClean="0"/>
              <a:t>RRR = Relative Risk Reduction</a:t>
            </a:r>
          </a:p>
          <a:p>
            <a:pPr>
              <a:lnSpc>
                <a:spcPct val="70000"/>
              </a:lnSpc>
            </a:pPr>
            <a:r>
              <a:rPr lang="en-US" sz="2600" smtClean="0"/>
              <a:t>ARR = Absolute Risk Reduction</a:t>
            </a:r>
          </a:p>
          <a:p>
            <a:pPr>
              <a:lnSpc>
                <a:spcPct val="70000"/>
              </a:lnSpc>
            </a:pPr>
            <a:r>
              <a:rPr lang="en-US" sz="2600" smtClean="0"/>
              <a:t>NNT = Numbers Needed to Treat</a:t>
            </a:r>
          </a:p>
          <a:p>
            <a:pPr>
              <a:lnSpc>
                <a:spcPct val="70000"/>
              </a:lnSpc>
              <a:buFont typeface="Wingdings 2" pitchFamily="18" charset="2"/>
              <a:buNone/>
            </a:pPr>
            <a:r>
              <a:rPr lang="en-US" sz="2200" smtClean="0"/>
              <a:t>                	Dead		Alive</a:t>
            </a:r>
          </a:p>
          <a:p>
            <a:pPr>
              <a:lnSpc>
                <a:spcPct val="70000"/>
              </a:lnSpc>
              <a:buFont typeface="Wingdings 2" pitchFamily="18" charset="2"/>
              <a:buNone/>
            </a:pPr>
            <a:r>
              <a:rPr lang="en-US" sz="2200" smtClean="0"/>
              <a:t>Meds		404		921</a:t>
            </a:r>
          </a:p>
          <a:p>
            <a:pPr>
              <a:lnSpc>
                <a:spcPct val="70000"/>
              </a:lnSpc>
              <a:buFont typeface="Wingdings 2" pitchFamily="18" charset="2"/>
              <a:buNone/>
            </a:pPr>
            <a:r>
              <a:rPr lang="en-US" sz="2200" smtClean="0"/>
              <a:t>CABG		350		974</a:t>
            </a:r>
          </a:p>
          <a:p>
            <a:pPr>
              <a:lnSpc>
                <a:spcPct val="70000"/>
              </a:lnSpc>
              <a:buFont typeface="Wingdings 2" pitchFamily="18" charset="2"/>
              <a:buNone/>
            </a:pPr>
            <a:endParaRPr lang="en-US" sz="2200" smtClean="0"/>
          </a:p>
          <a:p>
            <a:pPr>
              <a:lnSpc>
                <a:spcPct val="70000"/>
              </a:lnSpc>
              <a:buFont typeface="Wingdings 2" pitchFamily="18" charset="2"/>
              <a:buNone/>
            </a:pPr>
            <a:r>
              <a:rPr lang="en-US" sz="2200" smtClean="0"/>
              <a:t>Risk of death (from having CABG) = 350/1324 = 0.264</a:t>
            </a:r>
          </a:p>
          <a:p>
            <a:pPr>
              <a:lnSpc>
                <a:spcPct val="70000"/>
              </a:lnSpc>
              <a:buFont typeface="Wingdings 2" pitchFamily="18" charset="2"/>
              <a:buNone/>
            </a:pPr>
            <a:r>
              <a:rPr lang="en-US" sz="2200" smtClean="0"/>
              <a:t>Relative risk of death = 0.264/0.305 = 0.87 = 87%</a:t>
            </a:r>
          </a:p>
          <a:p>
            <a:pPr>
              <a:lnSpc>
                <a:spcPct val="70000"/>
              </a:lnSpc>
              <a:buFont typeface="Wingdings 2" pitchFamily="18" charset="2"/>
              <a:buNone/>
            </a:pPr>
            <a:r>
              <a:rPr lang="en-US" sz="2200" smtClean="0">
                <a:solidFill>
                  <a:schemeClr val="accent1"/>
                </a:solidFill>
              </a:rPr>
              <a:t>RRR = Amt of risk of death is reduced by surgery: 100% - 87% = 13% </a:t>
            </a:r>
          </a:p>
          <a:p>
            <a:pPr>
              <a:lnSpc>
                <a:spcPct val="70000"/>
              </a:lnSpc>
              <a:buFont typeface="Wingdings 2" pitchFamily="18" charset="2"/>
              <a:buNone/>
            </a:pPr>
            <a:r>
              <a:rPr lang="en-US" sz="2200" smtClean="0"/>
              <a:t>ARR = Absolute amt of risk surgery reduces death: 30.5% - 25.4% = 4.1% </a:t>
            </a:r>
          </a:p>
          <a:p>
            <a:pPr>
              <a:lnSpc>
                <a:spcPct val="70000"/>
              </a:lnSpc>
              <a:buFont typeface="Wingdings 2" pitchFamily="18" charset="2"/>
              <a:buNone/>
            </a:pPr>
            <a:r>
              <a:rPr lang="en-US" sz="2200" smtClean="0"/>
              <a:t>NNT = # pts needing surgery to prevent 1 death: 1/ARR = 24</a:t>
            </a:r>
          </a:p>
          <a:p>
            <a:pPr>
              <a:lnSpc>
                <a:spcPct val="70000"/>
              </a:lnSpc>
              <a:buFont typeface="Wingdings 2" pitchFamily="18" charset="2"/>
              <a:buNone/>
            </a:pPr>
            <a:endParaRPr lang="en-US" sz="2200" smtClean="0"/>
          </a:p>
          <a:p>
            <a:pPr>
              <a:lnSpc>
                <a:spcPct val="70000"/>
              </a:lnSpc>
              <a:buFont typeface="Wingdings 2" pitchFamily="18" charset="2"/>
              <a:buNone/>
            </a:pPr>
            <a:r>
              <a:rPr lang="en-US" sz="1700" smtClean="0"/>
              <a:t>Source: http://www.ebm.worcestervts.co.uk/trial_results.htm</a:t>
            </a:r>
            <a:endParaRPr lang="en-US" sz="2200" smtClean="0"/>
          </a:p>
          <a:p>
            <a:pPr>
              <a:lnSpc>
                <a:spcPct val="90000"/>
              </a:lnSpc>
            </a:pPr>
            <a:endParaRPr lang="en-US" sz="22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solidFill>
                  <a:srgbClr val="7B9899"/>
                </a:solidFill>
              </a:rPr>
              <a:t>Role of equity</a:t>
            </a:r>
          </a:p>
        </p:txBody>
      </p:sp>
      <p:sp>
        <p:nvSpPr>
          <p:cNvPr id="31747"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3174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31749" name="Content Placeholder 4"/>
          <p:cNvSpPr>
            <a:spLocks noGrp="1"/>
          </p:cNvSpPr>
          <p:nvPr>
            <p:ph sz="quarter" idx="1"/>
          </p:nvPr>
        </p:nvSpPr>
        <p:spPr>
          <a:xfrm>
            <a:off x="301625" y="1527175"/>
            <a:ext cx="8504238" cy="4572000"/>
          </a:xfrm>
        </p:spPr>
        <p:txBody>
          <a:bodyPr/>
          <a:lstStyle/>
          <a:p>
            <a:r>
              <a:rPr lang="en-US" sz="2800" smtClean="0"/>
              <a:t>Efficiency and Equity</a:t>
            </a:r>
          </a:p>
          <a:p>
            <a:pPr lvl="1"/>
            <a:r>
              <a:rPr lang="en-CA" sz="2400" smtClean="0"/>
              <a:t>Both important for health care resource allocation decisions</a:t>
            </a:r>
          </a:p>
          <a:p>
            <a:pPr lvl="1"/>
            <a:r>
              <a:rPr lang="en-CA" sz="2400" smtClean="0"/>
              <a:t>Few guidelines for </a:t>
            </a:r>
            <a:r>
              <a:rPr lang="en-US" sz="2400" smtClean="0"/>
              <a:t>measuring or incorporating equity </a:t>
            </a:r>
          </a:p>
          <a:p>
            <a:pPr lvl="1"/>
            <a:r>
              <a:rPr lang="en-US" sz="2400" smtClean="0"/>
              <a:t>Equity ~ Values</a:t>
            </a:r>
          </a:p>
          <a:p>
            <a:pPr lvl="1"/>
            <a:endParaRPr lang="en-US" sz="2400" smtClean="0"/>
          </a:p>
          <a:p>
            <a:r>
              <a:rPr lang="en-CA" sz="2800" smtClean="0"/>
              <a:t>How can equity concerns be incorporated in cost-effectiveness analyses?</a:t>
            </a:r>
            <a:endParaRPr lang="en-US"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solidFill>
                  <a:srgbClr val="7B9899"/>
                </a:solidFill>
              </a:rPr>
              <a:t>What is </a:t>
            </a:r>
            <a:r>
              <a:rPr lang="en-US" i="1" smtClean="0">
                <a:solidFill>
                  <a:srgbClr val="7B9899"/>
                </a:solidFill>
              </a:rPr>
              <a:t>equity</a:t>
            </a:r>
            <a:r>
              <a:rPr lang="en-US" smtClean="0">
                <a:solidFill>
                  <a:srgbClr val="7B9899"/>
                </a:solidFill>
              </a:rPr>
              <a:t>?</a:t>
            </a:r>
          </a:p>
        </p:txBody>
      </p:sp>
      <p:sp>
        <p:nvSpPr>
          <p:cNvPr id="32771"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3277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5" name="Content Placeholder 4"/>
          <p:cNvSpPr>
            <a:spLocks noGrp="1"/>
          </p:cNvSpPr>
          <p:nvPr>
            <p:ph sz="quarter" idx="1"/>
          </p:nvPr>
        </p:nvSpPr>
        <p:spPr>
          <a:xfrm>
            <a:off x="301625" y="1527175"/>
            <a:ext cx="8504238" cy="4572000"/>
          </a:xfrm>
        </p:spPr>
        <p:txBody>
          <a:bodyPr/>
          <a:lstStyle/>
          <a:p>
            <a:r>
              <a:rPr lang="en-CA" smtClean="0"/>
              <a:t>An equal and fair distribution</a:t>
            </a:r>
          </a:p>
          <a:p>
            <a:r>
              <a:rPr lang="en-CA" smtClean="0"/>
              <a:t>Are treatments fairly allocated? </a:t>
            </a:r>
            <a:r>
              <a:rPr lang="en-CA" i="1" smtClean="0"/>
              <a:t>Or </a:t>
            </a:r>
            <a:br>
              <a:rPr lang="en-CA" i="1" smtClean="0"/>
            </a:br>
            <a:r>
              <a:rPr lang="en-CA" smtClean="0"/>
              <a:t>Are benefits fairly distributed?</a:t>
            </a:r>
            <a:r>
              <a:rPr lang="en-US" smtClean="0"/>
              <a:t> </a:t>
            </a:r>
          </a:p>
          <a:p>
            <a:r>
              <a:rPr lang="en-CA" smtClean="0"/>
              <a:t>No guidance on how to assess  </a:t>
            </a:r>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solidFill>
                  <a:srgbClr val="7B9899"/>
                </a:solidFill>
              </a:rPr>
              <a:t>Vertical Equity</a:t>
            </a:r>
          </a:p>
        </p:txBody>
      </p:sp>
      <p:sp>
        <p:nvSpPr>
          <p:cNvPr id="33795"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smtClean="0">
                <a:solidFill>
                  <a:srgbClr val="FFFFFF"/>
                </a:solidFill>
              </a:rPr>
              <a:t>6 March 2014</a:t>
            </a:r>
            <a:endParaRPr lang="en-US">
              <a:solidFill>
                <a:srgbClr val="FFFFFF"/>
              </a:solidFill>
            </a:endParaRPr>
          </a:p>
        </p:txBody>
      </p:sp>
      <p:sp>
        <p:nvSpPr>
          <p:cNvPr id="3379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ill Sans MT" pitchFamily="34" charset="0"/>
              </a:defRPr>
            </a:lvl1pPr>
            <a:lvl2pPr marL="742950" indent="-285750">
              <a:defRPr>
                <a:solidFill>
                  <a:schemeClr val="tx1"/>
                </a:solidFill>
                <a:latin typeface="Gill Sans MT" pitchFamily="34" charset="0"/>
              </a:defRPr>
            </a:lvl2pPr>
            <a:lvl3pPr marL="1143000" indent="-228600">
              <a:defRPr>
                <a:solidFill>
                  <a:schemeClr val="tx1"/>
                </a:solidFill>
                <a:latin typeface="Gill Sans MT" pitchFamily="34" charset="0"/>
              </a:defRPr>
            </a:lvl3pPr>
            <a:lvl4pPr marL="1600200" indent="-228600">
              <a:defRPr>
                <a:solidFill>
                  <a:schemeClr val="tx1"/>
                </a:solidFill>
                <a:latin typeface="Gill Sans MT" pitchFamily="34" charset="0"/>
              </a:defRPr>
            </a:lvl4pPr>
            <a:lvl5pPr marL="2057400" indent="-228600">
              <a:defRPr>
                <a:solidFill>
                  <a:schemeClr val="tx1"/>
                </a:solidFill>
                <a:latin typeface="Gill Sans MT" pitchFamily="34" charset="0"/>
              </a:defRPr>
            </a:lvl5pPr>
            <a:lvl6pPr marL="2514600" indent="-228600" fontAlgn="base">
              <a:spcBef>
                <a:spcPct val="0"/>
              </a:spcBef>
              <a:spcAft>
                <a:spcPct val="0"/>
              </a:spcAft>
              <a:defRPr>
                <a:solidFill>
                  <a:schemeClr val="tx1"/>
                </a:solidFill>
                <a:latin typeface="Gill Sans MT" pitchFamily="34" charset="0"/>
              </a:defRPr>
            </a:lvl6pPr>
            <a:lvl7pPr marL="2971800" indent="-228600" fontAlgn="base">
              <a:spcBef>
                <a:spcPct val="0"/>
              </a:spcBef>
              <a:spcAft>
                <a:spcPct val="0"/>
              </a:spcAft>
              <a:defRPr>
                <a:solidFill>
                  <a:schemeClr val="tx1"/>
                </a:solidFill>
                <a:latin typeface="Gill Sans MT" pitchFamily="34" charset="0"/>
              </a:defRPr>
            </a:lvl7pPr>
            <a:lvl8pPr marL="3429000" indent="-228600" fontAlgn="base">
              <a:spcBef>
                <a:spcPct val="0"/>
              </a:spcBef>
              <a:spcAft>
                <a:spcPct val="0"/>
              </a:spcAft>
              <a:defRPr>
                <a:solidFill>
                  <a:schemeClr val="tx1"/>
                </a:solidFill>
                <a:latin typeface="Gill Sans MT" pitchFamily="34" charset="0"/>
              </a:defRPr>
            </a:lvl8pPr>
            <a:lvl9pPr marL="3886200" indent="-228600" fontAlgn="base">
              <a:spcBef>
                <a:spcPct val="0"/>
              </a:spcBef>
              <a:spcAft>
                <a:spcPct val="0"/>
              </a:spcAft>
              <a:defRPr>
                <a:solidFill>
                  <a:schemeClr val="tx1"/>
                </a:solidFill>
                <a:latin typeface="Gill Sans MT" pitchFamily="34" charset="0"/>
              </a:defRPr>
            </a:lvl9pPr>
          </a:lstStyle>
          <a:p>
            <a:pPr fontAlgn="base">
              <a:spcBef>
                <a:spcPct val="0"/>
              </a:spcBef>
              <a:spcAft>
                <a:spcPct val="0"/>
              </a:spcAft>
            </a:pPr>
            <a:r>
              <a:rPr lang="en-US">
                <a:solidFill>
                  <a:srgbClr val="FFFFFF"/>
                </a:solidFill>
              </a:rPr>
              <a:t>Decision and Cost-Effectiveness Analysis</a:t>
            </a:r>
          </a:p>
        </p:txBody>
      </p:sp>
      <p:sp>
        <p:nvSpPr>
          <p:cNvPr id="33797" name="Content Placeholder 4"/>
          <p:cNvSpPr>
            <a:spLocks noGrp="1"/>
          </p:cNvSpPr>
          <p:nvPr>
            <p:ph sz="quarter" idx="1"/>
          </p:nvPr>
        </p:nvSpPr>
        <p:spPr>
          <a:xfrm>
            <a:off x="301625" y="1527175"/>
            <a:ext cx="8504238" cy="4572000"/>
          </a:xfrm>
        </p:spPr>
        <p:txBody>
          <a:bodyPr/>
          <a:lstStyle/>
          <a:p>
            <a:r>
              <a:rPr lang="en-US" smtClean="0"/>
              <a:t>Principle of vertical equity = allocation linked to </a:t>
            </a:r>
            <a:r>
              <a:rPr lang="en-US" u="sng" smtClean="0"/>
              <a:t>“need”</a:t>
            </a:r>
          </a:p>
          <a:p>
            <a:endParaRPr lang="en-US" smtClean="0"/>
          </a:p>
          <a:p>
            <a:r>
              <a:rPr lang="en-US" smtClean="0"/>
              <a:t>Greater care is given to people with greater health needs</a:t>
            </a:r>
          </a:p>
          <a:p>
            <a:endParaRPr lang="en-US" smtClean="0"/>
          </a:p>
          <a:p>
            <a:r>
              <a:rPr lang="en-US" smtClean="0"/>
              <a:t>Sicker patients </a:t>
            </a:r>
            <a:r>
              <a:rPr lang="en-US" smtClean="0">
                <a:sym typeface="Wingdings" pitchFamily="2" charset="2"/>
              </a:rPr>
              <a:t> first priority for funding</a:t>
            </a:r>
          </a:p>
          <a:p>
            <a:pPr lvl="1"/>
            <a:r>
              <a:rPr lang="en-US" smtClean="0"/>
              <a:t>Goal is to create equity in eventual health status</a:t>
            </a:r>
          </a:p>
          <a:p>
            <a:pPr lvl="1"/>
            <a:endParaRPr lang="en-US" smtClean="0"/>
          </a:p>
          <a:p>
            <a:pPr>
              <a:lnSpc>
                <a:spcPct val="80000"/>
              </a:lnSpc>
            </a:pPr>
            <a:r>
              <a:rPr lang="en-US" smtClean="0"/>
              <a:t>Paying attention to equity:</a:t>
            </a:r>
          </a:p>
          <a:p>
            <a:pPr lvl="1">
              <a:lnSpc>
                <a:spcPct val="80000"/>
              </a:lnSpc>
            </a:pPr>
            <a:r>
              <a:rPr lang="en-US" smtClean="0"/>
              <a:t>Could make some relatively inefficient technologies more attractive</a:t>
            </a:r>
          </a:p>
          <a:p>
            <a:pPr lvl="1">
              <a:lnSpc>
                <a:spcPct val="80000"/>
              </a:lnSpc>
            </a:pPr>
            <a:r>
              <a:rPr lang="en-US" smtClean="0"/>
              <a:t>If benefits groups with greater claim to treatment</a:t>
            </a:r>
          </a:p>
          <a:p>
            <a:pPr lvl="1">
              <a:lnSpc>
                <a:spcPct val="80000"/>
              </a:lnSpc>
            </a:pPr>
            <a:r>
              <a:rPr lang="en-US" smtClean="0"/>
              <a:t>Or could make efficient options less attractive</a:t>
            </a:r>
          </a:p>
          <a:p>
            <a:pPr lvl="1">
              <a:buFont typeface="Wingdings" pitchFamily="2" charset="2"/>
              <a:buNone/>
            </a:pP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etty Templat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Pretty Template</Template>
  <TotalTime>2018</TotalTime>
  <Words>1319</Words>
  <Application>Microsoft Office PowerPoint</Application>
  <PresentationFormat>On-screen Show (4:3)</PresentationFormat>
  <Paragraphs>277</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Pretty Template</vt:lpstr>
      <vt:lpstr>PowerPoint Presentation</vt:lpstr>
      <vt:lpstr>PowerPoint Presentation</vt:lpstr>
      <vt:lpstr>Mental Accounting</vt:lpstr>
      <vt:lpstr>Decision analysis precepts</vt:lpstr>
      <vt:lpstr>Framing Effects in Medical Decision-Making: Treatments</vt:lpstr>
      <vt:lpstr>RRR, ARR, and NNT</vt:lpstr>
      <vt:lpstr>Role of equity</vt:lpstr>
      <vt:lpstr>What is equity?</vt:lpstr>
      <vt:lpstr>Vertical Equity</vt:lpstr>
      <vt:lpstr>Controversy</vt:lpstr>
      <vt:lpstr>Are All QALYs Gains Equivalent?</vt:lpstr>
      <vt:lpstr>Steps in Applying Equity to CEA</vt:lpstr>
      <vt:lpstr>Some Possible Equity Factors</vt:lpstr>
      <vt:lpstr>Steps in Applying Equity to CEA</vt:lpstr>
      <vt:lpstr>Survey to Understand Equity</vt:lpstr>
      <vt:lpstr>An Example</vt:lpstr>
      <vt:lpstr>Solve the problem of equity?</vt:lpstr>
      <vt:lpstr>Significant factors in equity…</vt:lpstr>
      <vt:lpstr> Some Factors Not Significant</vt:lpstr>
      <vt:lpstr>Steps in Applying Equity to CEA</vt:lpstr>
      <vt:lpstr>Equity-Weighted QALYs: eQALYs</vt:lpstr>
      <vt:lpstr>Limitations of eQALYs</vt:lpstr>
      <vt:lpstr>Steps in Applying Equity to CEA</vt:lpstr>
      <vt:lpstr>Final Thoughts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Eva Enns</dc:creator>
  <cp:lastModifiedBy>malkomser</cp:lastModifiedBy>
  <cp:revision>198</cp:revision>
  <dcterms:created xsi:type="dcterms:W3CDTF">2009-02-27T18:28:52Z</dcterms:created>
  <dcterms:modified xsi:type="dcterms:W3CDTF">2014-03-06T19:22:03Z</dcterms:modified>
</cp:coreProperties>
</file>