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615" r:id="rId2"/>
    <p:sldId id="575" r:id="rId3"/>
    <p:sldId id="576" r:id="rId4"/>
    <p:sldId id="577" r:id="rId5"/>
    <p:sldId id="578" r:id="rId6"/>
    <p:sldId id="580" r:id="rId7"/>
    <p:sldId id="581" r:id="rId8"/>
    <p:sldId id="583" r:id="rId9"/>
    <p:sldId id="584" r:id="rId10"/>
    <p:sldId id="585" r:id="rId11"/>
    <p:sldId id="587" r:id="rId12"/>
    <p:sldId id="592" r:id="rId13"/>
    <p:sldId id="593" r:id="rId14"/>
    <p:sldId id="618" r:id="rId15"/>
    <p:sldId id="619" r:id="rId16"/>
    <p:sldId id="621" r:id="rId17"/>
    <p:sldId id="622" r:id="rId18"/>
    <p:sldId id="623" r:id="rId19"/>
    <p:sldId id="624" r:id="rId20"/>
    <p:sldId id="627" r:id="rId21"/>
    <p:sldId id="628" r:id="rId22"/>
    <p:sldId id="629" r:id="rId23"/>
    <p:sldId id="630" r:id="rId24"/>
    <p:sldId id="631" r:id="rId25"/>
    <p:sldId id="632" r:id="rId26"/>
    <p:sldId id="633" r:id="rId27"/>
    <p:sldId id="634" r:id="rId28"/>
    <p:sldId id="635" r:id="rId29"/>
    <p:sldId id="636" r:id="rId30"/>
    <p:sldId id="637" r:id="rId31"/>
    <p:sldId id="638" r:id="rId32"/>
    <p:sldId id="639" r:id="rId33"/>
    <p:sldId id="640" r:id="rId34"/>
    <p:sldId id="641" r:id="rId35"/>
    <p:sldId id="642" r:id="rId36"/>
    <p:sldId id="643" r:id="rId37"/>
    <p:sldId id="644" r:id="rId38"/>
    <p:sldId id="645"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03">
          <p15:clr>
            <a:srgbClr val="A4A3A4"/>
          </p15:clr>
        </p15:guide>
        <p15:guide id="2" pos="12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35"/>
    <p:restoredTop sz="93692"/>
  </p:normalViewPr>
  <p:slideViewPr>
    <p:cSldViewPr snapToGrid="0" snapToObjects="1" showGuides="1">
      <p:cViewPr varScale="1">
        <p:scale>
          <a:sx n="66" d="100"/>
          <a:sy n="66" d="100"/>
        </p:scale>
        <p:origin x="720" y="192"/>
      </p:cViewPr>
      <p:guideLst>
        <p:guide orient="horz" pos="2403"/>
        <p:guide pos="1224"/>
      </p:guideLst>
    </p:cSldViewPr>
  </p:slid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 Id="rId4"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4D15CB-5716-8B46-86BE-EAAB894D134B}" type="datetimeFigureOut">
              <a:rPr lang="en-US" smtClean="0"/>
              <a:t>3/13/18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705B67-6CD6-5A45-B896-CBF891F1A219}" type="slidenum">
              <a:rPr lang="en-US" smtClean="0"/>
              <a:t>‹#›</a:t>
            </a:fld>
            <a:endParaRPr lang="en-US"/>
          </a:p>
        </p:txBody>
      </p:sp>
    </p:spTree>
    <p:extLst>
      <p:ext uri="{BB962C8B-B14F-4D97-AF65-F5344CB8AC3E}">
        <p14:creationId xmlns:p14="http://schemas.microsoft.com/office/powerpoint/2010/main" val="5121738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cs typeface="Arial" charset="0"/>
              </a:rPr>
              <a:t>If RR</a:t>
            </a:r>
            <a:r>
              <a:rPr lang="en-US" baseline="-25000" dirty="0">
                <a:latin typeface="Arial" charset="0"/>
                <a:cs typeface="Arial" charset="0"/>
              </a:rPr>
              <a:t>G+E-</a:t>
            </a:r>
            <a:r>
              <a:rPr lang="en-US" dirty="0">
                <a:latin typeface="Arial" charset="0"/>
                <a:cs typeface="Arial" charset="0"/>
              </a:rPr>
              <a:t>≠1 and RR</a:t>
            </a:r>
            <a:r>
              <a:rPr lang="en-US" baseline="-25000" dirty="0">
                <a:latin typeface="Arial" charset="0"/>
                <a:cs typeface="Arial" charset="0"/>
              </a:rPr>
              <a:t>G-E+</a:t>
            </a:r>
            <a:r>
              <a:rPr lang="en-US" dirty="0">
                <a:latin typeface="Arial" charset="0"/>
                <a:cs typeface="Arial" charset="0"/>
              </a:rPr>
              <a:t>≠1, then no interaction on one scale implies interaction on the other!</a:t>
            </a:r>
          </a:p>
          <a:p>
            <a:pPr eaLnBrk="1" hangingPunct="1"/>
            <a:r>
              <a:rPr lang="en-US" dirty="0">
                <a:latin typeface="Arial" charset="0"/>
                <a:cs typeface="Arial" charset="0"/>
              </a:rPr>
              <a:t>So different conclusions depending on the scale assumed (multiplicative vs. additive). </a:t>
            </a:r>
          </a:p>
          <a:p>
            <a:endParaRPr lang="en-US" dirty="0"/>
          </a:p>
          <a:p>
            <a:pPr eaLnBrk="1" hangingPunct="1"/>
            <a:r>
              <a:rPr lang="en-US" dirty="0">
                <a:latin typeface="Arial" charset="0"/>
                <a:cs typeface="Arial" charset="0"/>
              </a:rPr>
              <a:t>If RR</a:t>
            </a:r>
            <a:r>
              <a:rPr lang="en-US" baseline="-25000" dirty="0">
                <a:latin typeface="Arial" charset="0"/>
                <a:cs typeface="Arial" charset="0"/>
              </a:rPr>
              <a:t>G+E-</a:t>
            </a:r>
            <a:r>
              <a:rPr lang="en-US" dirty="0">
                <a:latin typeface="Arial" charset="0"/>
                <a:cs typeface="Arial" charset="0"/>
              </a:rPr>
              <a:t>≠1 and RR</a:t>
            </a:r>
            <a:r>
              <a:rPr lang="en-US" baseline="-25000" dirty="0">
                <a:latin typeface="Arial" charset="0"/>
                <a:cs typeface="Arial" charset="0"/>
              </a:rPr>
              <a:t>G-E+</a:t>
            </a:r>
            <a:r>
              <a:rPr lang="en-US" dirty="0">
                <a:latin typeface="Arial" charset="0"/>
                <a:cs typeface="Arial" charset="0"/>
              </a:rPr>
              <a:t>≠1, then no interaction on one scale implies interaction on the other!</a:t>
            </a:r>
          </a:p>
          <a:p>
            <a:pPr eaLnBrk="1" hangingPunct="1"/>
            <a:r>
              <a:rPr lang="en-US" dirty="0">
                <a:latin typeface="Arial" charset="0"/>
                <a:cs typeface="Arial" charset="0"/>
              </a:rPr>
              <a:t>So different conclusions depending on the scale assumed (multiplicative vs. additive). </a:t>
            </a:r>
          </a:p>
          <a:p>
            <a:endParaRPr lang="en-US" dirty="0"/>
          </a:p>
          <a:p>
            <a:endParaRPr lang="en-US" dirty="0"/>
          </a:p>
        </p:txBody>
      </p:sp>
      <p:sp>
        <p:nvSpPr>
          <p:cNvPr id="4" name="Slide Number Placeholder 3"/>
          <p:cNvSpPr>
            <a:spLocks noGrp="1"/>
          </p:cNvSpPr>
          <p:nvPr>
            <p:ph type="sldNum" sz="quarter" idx="10"/>
          </p:nvPr>
        </p:nvSpPr>
        <p:spPr/>
        <p:txBody>
          <a:bodyPr/>
          <a:lstStyle/>
          <a:p>
            <a:fld id="{83705B67-6CD6-5A45-B896-CBF891F1A219}" type="slidenum">
              <a:rPr lang="en-US" smtClean="0"/>
              <a:t>5</a:t>
            </a:fld>
            <a:endParaRPr lang="en-US"/>
          </a:p>
        </p:txBody>
      </p:sp>
    </p:spTree>
    <p:extLst>
      <p:ext uri="{BB962C8B-B14F-4D97-AF65-F5344CB8AC3E}">
        <p14:creationId xmlns:p14="http://schemas.microsoft.com/office/powerpoint/2010/main" val="2739643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897301" eaLnBrk="0" fontAlgn="base" hangingPunct="0">
              <a:spcBef>
                <a:spcPct val="30000"/>
              </a:spcBef>
              <a:spcAft>
                <a:spcPct val="0"/>
              </a:spcAft>
              <a:defRPr/>
            </a:pPr>
            <a:r>
              <a:rPr lang="en-US" sz="2400" dirty="0"/>
              <a:t>What if we have different types of traits: binary, discrete, or continuous?</a:t>
            </a:r>
          </a:p>
          <a:p>
            <a:endParaRPr lang="en-US" dirty="0"/>
          </a:p>
        </p:txBody>
      </p:sp>
      <p:sp>
        <p:nvSpPr>
          <p:cNvPr id="4" name="Slide Number Placeholder 3"/>
          <p:cNvSpPr>
            <a:spLocks noGrp="1"/>
          </p:cNvSpPr>
          <p:nvPr>
            <p:ph type="sldNum" sz="quarter" idx="10"/>
          </p:nvPr>
        </p:nvSpPr>
        <p:spPr/>
        <p:txBody>
          <a:bodyPr/>
          <a:lstStyle/>
          <a:p>
            <a:pPr>
              <a:defRPr/>
            </a:pPr>
            <a:fld id="{D14EC3AF-F419-FE4B-8A81-7DF5FB696149}" type="slidenum">
              <a:rPr lang="en-US" smtClean="0"/>
              <a:pPr>
                <a:defRPr/>
              </a:pPr>
              <a:t>36</a:t>
            </a:fld>
            <a:endParaRPr lang="en-US"/>
          </a:p>
        </p:txBody>
      </p:sp>
    </p:spTree>
    <p:extLst>
      <p:ext uri="{BB962C8B-B14F-4D97-AF65-F5344CB8AC3E}">
        <p14:creationId xmlns:p14="http://schemas.microsoft.com/office/powerpoint/2010/main" val="3437341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11"/>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2pPr>
            <a:lvl3pPr marL="11430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3pPr>
            <a:lvl4pPr marL="16002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4pPr>
            <a:lvl5pPr marL="20574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defRPr>
            </a:lvl9pPr>
          </a:lstStyle>
          <a:p>
            <a:pPr eaLnBrk="1" hangingPunct="1"/>
            <a:fld id="{BA523572-FF04-634C-9A0F-643E578784D9}" type="slidenum">
              <a:rPr lang="en-US" sz="1200">
                <a:solidFill>
                  <a:srgbClr val="000000"/>
                </a:solidFill>
                <a:latin typeface="Calibri" charset="0"/>
              </a:rPr>
              <a:pPr eaLnBrk="1" hangingPunct="1"/>
              <a:t>6</a:t>
            </a:fld>
            <a:endParaRPr lang="en-US" sz="1200">
              <a:solidFill>
                <a:srgbClr val="000000"/>
              </a:solidFill>
              <a:latin typeface="Calibri" charset="0"/>
            </a:endParaRPr>
          </a:p>
        </p:txBody>
      </p:sp>
      <p:sp>
        <p:nvSpPr>
          <p:cNvPr id="29699" name="Text Box 1"/>
          <p:cNvSpPr>
            <a:spLocks noGrp="1" noRot="1" noChangeAspect="1" noChangeArrowheads="1"/>
          </p:cNvSpPr>
          <p:nvPr>
            <p:ph type="sldImg"/>
          </p:nvPr>
        </p:nvSpPr>
        <p:spPr>
          <a:xfrm>
            <a:off x="1144588" y="685800"/>
            <a:ext cx="4562475" cy="3422650"/>
          </a:xfrm>
          <a:solidFill>
            <a:srgbClr val="FFFFFF"/>
          </a:solidFill>
          <a:ln/>
        </p:spPr>
      </p:sp>
      <p:sp>
        <p:nvSpPr>
          <p:cNvPr id="29700" name="Text Box 2"/>
          <p:cNvSpPr>
            <a:spLocks noGrp="1" noChangeArrowheads="1"/>
          </p:cNvSpPr>
          <p:nvPr>
            <p:ph type="body" idx="1"/>
          </p:nvPr>
        </p:nvSpPr>
        <p:spPr>
          <a:xfrm>
            <a:off x="685800" y="4343400"/>
            <a:ext cx="5480050" cy="410845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FAA26D3D-D897-4be2-8F04-BA451C77F1D7}">
              <ma14:placeholderFlag xmlns="" xmlns:ma14="http://schemas.microsoft.com/office/mac/drawingml/2011/main" val="1"/>
            </a:ext>
          </a:extLst>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Finally, the models that appear most powerful for detecting </a:t>
            </a:r>
            <a:r>
              <a:rPr lang="en-US" sz="1200" kern="1200" dirty="0" err="1">
                <a:solidFill>
                  <a:schemeClr val="tx1"/>
                </a:solidFill>
                <a:effectLst/>
                <a:latin typeface="+mn-lt"/>
                <a:ea typeface="+mn-ea"/>
                <a:cs typeface="+mn-cs"/>
              </a:rPr>
              <a:t>GxE</a:t>
            </a:r>
            <a:r>
              <a:rPr lang="en-US" sz="1200" kern="1200" dirty="0">
                <a:solidFill>
                  <a:schemeClr val="tx1"/>
                </a:solidFill>
                <a:effectLst/>
                <a:latin typeface="+mn-lt"/>
                <a:ea typeface="+mn-ea"/>
                <a:cs typeface="+mn-cs"/>
              </a:rPr>
              <a:t> interactions in simulation studies may not necessarily find the most interactions in real data. For example, the conventional case-control </a:t>
            </a:r>
            <a:r>
              <a:rPr lang="en-US" sz="1200" kern="1200" dirty="0" err="1">
                <a:solidFill>
                  <a:schemeClr val="tx1"/>
                </a:solidFill>
                <a:effectLst/>
                <a:latin typeface="+mn-lt"/>
                <a:ea typeface="+mn-ea"/>
                <a:cs typeface="+mn-cs"/>
              </a:rPr>
              <a:t>GxE</a:t>
            </a:r>
            <a:r>
              <a:rPr lang="en-US" sz="1200" kern="1200" dirty="0">
                <a:solidFill>
                  <a:schemeClr val="tx1"/>
                </a:solidFill>
                <a:effectLst/>
                <a:latin typeface="+mn-lt"/>
                <a:ea typeface="+mn-ea"/>
                <a:cs typeface="+mn-cs"/>
              </a:rPr>
              <a:t> design appears the least powerful in simulation studies; but in a recent study of colorectal cancer, this approach detected more of the </a:t>
            </a:r>
            <a:r>
              <a:rPr lang="en-US" sz="1200" kern="1200" dirty="0" err="1">
                <a:solidFill>
                  <a:schemeClr val="tx1"/>
                </a:solidFill>
                <a:effectLst/>
                <a:latin typeface="+mn-lt"/>
                <a:ea typeface="+mn-ea"/>
                <a:cs typeface="+mn-cs"/>
              </a:rPr>
              <a:t>GxE</a:t>
            </a:r>
            <a:r>
              <a:rPr lang="en-US" sz="1200" kern="1200" dirty="0">
                <a:solidFill>
                  <a:schemeClr val="tx1"/>
                </a:solidFill>
                <a:effectLst/>
                <a:latin typeface="+mn-lt"/>
                <a:ea typeface="+mn-ea"/>
                <a:cs typeface="+mn-cs"/>
              </a:rPr>
              <a:t> interactions than other putatively more powerful models. This counterintuitive observation may reflect limitations of the simulation studies’ applicability, or false positives in the colorectal study. Understanding what is underlying this conflicting result might help clarify the strengths and weaknesses of different methods for detecting </a:t>
            </a:r>
            <a:r>
              <a:rPr lang="en-US" sz="1200" kern="1200" dirty="0" err="1">
                <a:solidFill>
                  <a:schemeClr val="tx1"/>
                </a:solidFill>
                <a:effectLst/>
                <a:latin typeface="+mn-lt"/>
                <a:ea typeface="+mn-ea"/>
                <a:cs typeface="+mn-cs"/>
              </a:rPr>
              <a:t>GxE</a:t>
            </a:r>
            <a:r>
              <a:rPr lang="en-US" sz="1200" kern="1200" dirty="0">
                <a:solidFill>
                  <a:schemeClr val="tx1"/>
                </a:solidFill>
                <a:effectLst/>
                <a:latin typeface="+mn-lt"/>
                <a:ea typeface="+mn-ea"/>
                <a:cs typeface="+mn-cs"/>
              </a:rPr>
              <a:t> interactions.</a:t>
            </a:r>
            <a:r>
              <a:rPr lang="en-US" dirty="0">
                <a:effectLst/>
              </a:rPr>
              <a:t> </a:t>
            </a:r>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8</a:t>
            </a:fld>
            <a:endParaRPr lang="en-US"/>
          </a:p>
        </p:txBody>
      </p:sp>
    </p:spTree>
    <p:extLst>
      <p:ext uri="{BB962C8B-B14F-4D97-AF65-F5344CB8AC3E}">
        <p14:creationId xmlns:p14="http://schemas.microsoft.com/office/powerpoint/2010/main" val="3553413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Assume independence of G-E in source population.</a:t>
            </a:r>
          </a:p>
          <a:p>
            <a:r>
              <a:rPr lang="en-US" dirty="0"/>
              <a:t>Can’t look at main effects.</a:t>
            </a:r>
          </a:p>
          <a:p>
            <a:r>
              <a:rPr lang="en-US" dirty="0"/>
              <a:t>Can only look at multiplicative departures.</a:t>
            </a:r>
          </a:p>
          <a:p>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9</a:t>
            </a:fld>
            <a:endParaRPr lang="en-US"/>
          </a:p>
        </p:txBody>
      </p:sp>
    </p:spTree>
    <p:extLst>
      <p:ext uri="{BB962C8B-B14F-4D97-AF65-F5344CB8AC3E}">
        <p14:creationId xmlns:p14="http://schemas.microsoft.com/office/powerpoint/2010/main" val="2252585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 there is G-E independence in the population (i.e. </a:t>
            </a:r>
            <a:r>
              <a:rPr lang="en-US" sz="1200" i="1" kern="1200" dirty="0" err="1">
                <a:solidFill>
                  <a:schemeClr val="tx1"/>
                </a:solidFill>
                <a:effectLst/>
                <a:latin typeface="+mn-lt"/>
                <a:ea typeface="+mn-ea"/>
                <a:cs typeface="+mn-cs"/>
              </a:rPr>
              <a:t>θgE</a:t>
            </a:r>
            <a:r>
              <a:rPr lang="en-US" sz="1200" i="1" kern="12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a:t>
            </a:r>
            <a:r>
              <a:rPr lang="en-US" sz="1200" kern="1200" baseline="-25000" dirty="0" err="1">
                <a:solidFill>
                  <a:schemeClr val="tx1"/>
                </a:solidFill>
                <a:effectLst/>
                <a:latin typeface="+mn-lt"/>
                <a:ea typeface="+mn-ea"/>
                <a:cs typeface="+mn-cs"/>
              </a:rPr>
              <a:t>gE</a:t>
            </a:r>
            <a:r>
              <a:rPr lang="en-US" sz="1200" kern="1200" dirty="0">
                <a:solidFill>
                  <a:schemeClr val="tx1"/>
                </a:solidFill>
                <a:effectLst/>
                <a:latin typeface="+mn-lt"/>
                <a:ea typeface="+mn-ea"/>
                <a:cs typeface="+mn-cs"/>
              </a:rPr>
              <a:t> and </a:t>
            </a:r>
            <a:r>
              <a:rPr lang="en-US" sz="1200" kern="1200" dirty="0" err="1">
                <a:solidFill>
                  <a:schemeClr val="tx1"/>
                </a:solidFill>
                <a:effectLst/>
                <a:latin typeface="+mn-lt"/>
                <a:ea typeface="+mn-ea"/>
                <a:cs typeface="+mn-cs"/>
              </a:rPr>
              <a:t>b</a:t>
            </a:r>
            <a:r>
              <a:rPr lang="en-US" sz="1200" kern="1200" baseline="-25000" dirty="0" err="1">
                <a:solidFill>
                  <a:schemeClr val="tx1"/>
                </a:solidFill>
                <a:effectLst/>
                <a:latin typeface="+mn-lt"/>
                <a:ea typeface="+mn-ea"/>
                <a:cs typeface="+mn-cs"/>
              </a:rPr>
              <a:t>GxE</a:t>
            </a:r>
            <a:r>
              <a:rPr lang="en-US" sz="1200" kern="1200" dirty="0">
                <a:solidFill>
                  <a:schemeClr val="tx1"/>
                </a:solidFill>
                <a:effectLst/>
                <a:latin typeface="+mn-lt"/>
                <a:ea typeface="+mn-ea"/>
                <a:cs typeface="+mn-cs"/>
              </a:rPr>
              <a:t>  will be approximately equal, and one should favor the case-only estimate </a:t>
            </a:r>
            <a:r>
              <a:rPr lang="en-US" sz="1200" i="1" kern="1200" dirty="0" err="1">
                <a:solidFill>
                  <a:schemeClr val="tx1"/>
                </a:solidFill>
                <a:effectLst/>
                <a:latin typeface="+mn-lt"/>
                <a:ea typeface="+mn-ea"/>
                <a:cs typeface="+mn-cs"/>
              </a:rPr>
              <a:t>γgE</a:t>
            </a:r>
            <a:r>
              <a:rPr lang="en-US" sz="1200" kern="1200" dirty="0">
                <a:solidFill>
                  <a:schemeClr val="tx1"/>
                </a:solidFill>
                <a:effectLst/>
                <a:latin typeface="+mn-lt"/>
                <a:ea typeface="+mn-ea"/>
                <a:cs typeface="+mn-cs"/>
              </a:rPr>
              <a:t> for its increased efficiency.  On the other hand, if the data provide evidence of gene-environment association via a value of </a:t>
            </a:r>
            <a:r>
              <a:rPr lang="en-US" sz="1200" i="1" kern="1200" dirty="0" err="1">
                <a:solidFill>
                  <a:schemeClr val="tx1"/>
                </a:solidFill>
                <a:effectLst/>
                <a:latin typeface="+mn-lt"/>
                <a:ea typeface="+mn-ea"/>
                <a:cs typeface="+mn-cs"/>
              </a:rPr>
              <a:t>θgE</a:t>
            </a:r>
            <a:r>
              <a:rPr lang="en-US" sz="1200" kern="1200" dirty="0">
                <a:solidFill>
                  <a:schemeClr val="tx1"/>
                </a:solidFill>
                <a:effectLst/>
                <a:latin typeface="+mn-lt"/>
                <a:ea typeface="+mn-ea"/>
                <a:cs typeface="+mn-cs"/>
              </a:rPr>
              <a:t> that is further from zero or if the variance of the standard case-control estimate is already very small </a:t>
            </a:r>
            <a:r>
              <a:rPr lang="en-US" sz="1200" i="1" kern="1200" dirty="0">
                <a:solidFill>
                  <a:schemeClr val="tx1"/>
                </a:solidFill>
                <a:effectLst/>
                <a:latin typeface="+mn-lt"/>
                <a:ea typeface="+mn-ea"/>
                <a:cs typeface="+mn-cs"/>
              </a:rPr>
              <a:t>(σGxE2→0)</a:t>
            </a:r>
            <a:r>
              <a:rPr lang="en-US" sz="1200" kern="1200" dirty="0">
                <a:solidFill>
                  <a:schemeClr val="tx1"/>
                </a:solidFill>
                <a:effectLst/>
                <a:latin typeface="+mn-lt"/>
                <a:ea typeface="+mn-ea"/>
                <a:cs typeface="+mn-cs"/>
              </a:rPr>
              <a:t>, larger weight is assigned to </a:t>
            </a:r>
            <a:r>
              <a:rPr lang="en-US" sz="1200" i="1" kern="1200" dirty="0">
                <a:solidFill>
                  <a:schemeClr val="tx1"/>
                </a:solidFill>
                <a:effectLst/>
                <a:latin typeface="+mn-lt"/>
                <a:ea typeface="+mn-ea"/>
                <a:cs typeface="+mn-cs"/>
              </a:rPr>
              <a:t>β</a:t>
            </a:r>
            <a:r>
              <a:rPr lang="en-US" sz="1200" i="1" kern="1200" dirty="0" err="1">
                <a:solidFill>
                  <a:schemeClr val="tx1"/>
                </a:solidFill>
                <a:effectLst/>
                <a:latin typeface="+mn-lt"/>
                <a:ea typeface="+mn-ea"/>
                <a:cs typeface="+mn-cs"/>
              </a:rPr>
              <a:t>GxE</a:t>
            </a:r>
            <a:r>
              <a:rPr lang="en-US" sz="1200" kern="1200" dirty="0">
                <a:solidFill>
                  <a:schemeClr val="tx1"/>
                </a:solidFill>
                <a:effectLst/>
                <a:latin typeface="+mn-lt"/>
                <a:ea typeface="+mn-ea"/>
                <a:cs typeface="+mn-cs"/>
              </a:rPr>
              <a:t>.</a:t>
            </a:r>
            <a:r>
              <a:rPr lang="en-US" dirty="0">
                <a:effectLst/>
              </a:rPr>
              <a:t> </a:t>
            </a:r>
          </a:p>
          <a:p>
            <a:r>
              <a:rPr lang="en-US" sz="1200" kern="1200" dirty="0">
                <a:solidFill>
                  <a:schemeClr val="tx1"/>
                </a:solidFill>
                <a:effectLst/>
                <a:latin typeface="+mn-lt"/>
                <a:ea typeface="+mn-ea"/>
                <a:cs typeface="+mn-cs"/>
              </a:rPr>
              <a:t>The EB-Wald test provides power gain compared to standard case-control test and provides superior (although not perfect) control of Type 1 error compared to a case-only type test in the presence of population G-E association. </a:t>
            </a:r>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11</a:t>
            </a:fld>
            <a:endParaRPr lang="en-US"/>
          </a:p>
        </p:txBody>
      </p:sp>
    </p:spTree>
    <p:extLst>
      <p:ext uri="{BB962C8B-B14F-4D97-AF65-F5344CB8AC3E}">
        <p14:creationId xmlns:p14="http://schemas.microsoft.com/office/powerpoint/2010/main" val="2675270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Three additional 2-step methods have been proposed, including H2 (22), Cocktail (20), and EDGE (19)</a:t>
            </a:r>
            <a:r>
              <a:rPr lang="en-US" dirty="0">
                <a:effectLst/>
              </a:rPr>
              <a:t> </a:t>
            </a:r>
            <a:endParaRPr lang="en-US" dirty="0"/>
          </a:p>
        </p:txBody>
      </p:sp>
      <p:sp>
        <p:nvSpPr>
          <p:cNvPr id="4" name="Slide Number Placeholder 3"/>
          <p:cNvSpPr>
            <a:spLocks noGrp="1"/>
          </p:cNvSpPr>
          <p:nvPr>
            <p:ph type="sldNum" sz="quarter" idx="10"/>
          </p:nvPr>
        </p:nvSpPr>
        <p:spPr/>
        <p:txBody>
          <a:bodyPr/>
          <a:lstStyle/>
          <a:p>
            <a:fld id="{1DD56153-1638-764F-A7B0-D1D7759AEBE6}" type="slidenum">
              <a:rPr lang="en-US" smtClean="0"/>
              <a:t>13</a:t>
            </a:fld>
            <a:endParaRPr lang="en-US"/>
          </a:p>
        </p:txBody>
      </p:sp>
    </p:spTree>
    <p:extLst>
      <p:ext uri="{BB962C8B-B14F-4D97-AF65-F5344CB8AC3E}">
        <p14:creationId xmlns:p14="http://schemas.microsoft.com/office/powerpoint/2010/main" val="1083907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1"/>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2pPr>
            <a:lvl3pPr marL="11430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3pPr>
            <a:lvl4pPr marL="16002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4pPr>
            <a:lvl5pPr marL="20574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9pPr>
          </a:lstStyle>
          <a:p>
            <a:pPr eaLnBrk="1" hangingPunct="1"/>
            <a:fld id="{596F5987-3134-DA4B-8B2D-748D87E21569}" type="slidenum">
              <a:rPr lang="en-US" sz="1200">
                <a:solidFill>
                  <a:srgbClr val="000000"/>
                </a:solidFill>
                <a:latin typeface="Calibri" charset="0"/>
              </a:rPr>
              <a:pPr eaLnBrk="1" hangingPunct="1"/>
              <a:t>14</a:t>
            </a:fld>
            <a:endParaRPr lang="en-US" sz="1200">
              <a:solidFill>
                <a:srgbClr val="000000"/>
              </a:solidFill>
              <a:latin typeface="Calibri" charset="0"/>
            </a:endParaRPr>
          </a:p>
        </p:txBody>
      </p:sp>
      <p:sp>
        <p:nvSpPr>
          <p:cNvPr id="48131" name="Text Box 1"/>
          <p:cNvSpPr>
            <a:spLocks noGrp="1" noRot="1" noChangeAspect="1" noChangeArrowheads="1"/>
          </p:cNvSpPr>
          <p:nvPr>
            <p:ph type="sldImg"/>
          </p:nvPr>
        </p:nvSpPr>
        <p:spPr>
          <a:xfrm>
            <a:off x="1143000" y="685800"/>
            <a:ext cx="4568825" cy="3425825"/>
          </a:xfrm>
          <a:solidFill>
            <a:srgbClr val="FFFFFF"/>
          </a:solidFill>
          <a:ln/>
        </p:spPr>
      </p:sp>
      <p:sp>
        <p:nvSpPr>
          <p:cNvPr id="48132" name="Text Box 2"/>
          <p:cNvSpPr>
            <a:spLocks noGrp="1" noChangeArrowheads="1"/>
          </p:cNvSpPr>
          <p:nvPr>
            <p:ph type="body" idx="1"/>
          </p:nvPr>
        </p:nvSpPr>
        <p:spPr>
          <a:xfrm>
            <a:off x="685800" y="4343400"/>
            <a:ext cx="5483225" cy="41116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FAA26D3D-D897-4be2-8F04-BA451C77F1D7}">
              <ma14:placeholderFlag xmlns="" xmlns:ma14="http://schemas.microsoft.com/office/mac/drawingml/2011/main" val="1"/>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1"/>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a:lstStyle>
            <a:lvl1pPr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2pPr>
            <a:lvl3pPr marL="11430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3pPr>
            <a:lvl4pPr marL="16002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4pPr>
            <a:lvl5pPr marL="2057400" indent="-228600" eaLnBrk="0" hangingPunct="0">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tabLst>
                <a:tab pos="0" algn="l"/>
                <a:tab pos="420688" algn="l"/>
                <a:tab pos="842963" algn="l"/>
                <a:tab pos="1265238" algn="l"/>
                <a:tab pos="1687513" algn="l"/>
                <a:tab pos="2109788" algn="l"/>
                <a:tab pos="2532063" algn="l"/>
                <a:tab pos="2952750" algn="l"/>
                <a:tab pos="3375025" algn="l"/>
                <a:tab pos="3797300" algn="l"/>
                <a:tab pos="4219575" algn="l"/>
                <a:tab pos="4641850" algn="l"/>
                <a:tab pos="5064125" algn="l"/>
                <a:tab pos="5486400" algn="l"/>
                <a:tab pos="5907088" algn="l"/>
                <a:tab pos="6329363" algn="l"/>
                <a:tab pos="6751638" algn="l"/>
                <a:tab pos="7173913" algn="l"/>
                <a:tab pos="7596188" algn="l"/>
                <a:tab pos="8018463" algn="l"/>
                <a:tab pos="8440738" algn="l"/>
              </a:tabLst>
              <a:defRPr sz="2400">
                <a:solidFill>
                  <a:schemeClr val="tx1"/>
                </a:solidFill>
                <a:latin typeface="Times New Roman" charset="0"/>
                <a:ea typeface="ＭＳ Ｐゴシック" charset="0"/>
                <a:cs typeface="ＭＳ Ｐゴシック" charset="0"/>
              </a:defRPr>
            </a:lvl9pPr>
          </a:lstStyle>
          <a:p>
            <a:pPr eaLnBrk="1" hangingPunct="1"/>
            <a:fld id="{208C6B90-35CA-C14E-A397-40E4D87D3CE5}" type="slidenum">
              <a:rPr lang="en-US" sz="1200">
                <a:solidFill>
                  <a:srgbClr val="000000"/>
                </a:solidFill>
                <a:latin typeface="Calibri" charset="0"/>
              </a:rPr>
              <a:pPr eaLnBrk="1" hangingPunct="1"/>
              <a:t>20</a:t>
            </a:fld>
            <a:endParaRPr lang="en-US" sz="1200">
              <a:solidFill>
                <a:srgbClr val="000000"/>
              </a:solidFill>
              <a:latin typeface="Calibri" charset="0"/>
            </a:endParaRPr>
          </a:p>
        </p:txBody>
      </p:sp>
      <p:sp>
        <p:nvSpPr>
          <p:cNvPr id="60419" name="Text Box 1"/>
          <p:cNvSpPr>
            <a:spLocks noGrp="1" noRot="1" noChangeAspect="1" noChangeArrowheads="1"/>
          </p:cNvSpPr>
          <p:nvPr>
            <p:ph type="sldImg"/>
          </p:nvPr>
        </p:nvSpPr>
        <p:spPr>
          <a:xfrm>
            <a:off x="1143000" y="685800"/>
            <a:ext cx="4568825" cy="3425825"/>
          </a:xfrm>
          <a:solidFill>
            <a:srgbClr val="FFFFFF"/>
          </a:solidFill>
          <a:ln/>
        </p:spPr>
      </p:sp>
      <p:sp>
        <p:nvSpPr>
          <p:cNvPr id="60420" name="Text Box 2"/>
          <p:cNvSpPr>
            <a:spLocks noGrp="1" noChangeArrowheads="1"/>
          </p:cNvSpPr>
          <p:nvPr>
            <p:ph type="body" idx="1"/>
          </p:nvPr>
        </p:nvSpPr>
        <p:spPr>
          <a:xfrm>
            <a:off x="685800" y="4343400"/>
            <a:ext cx="5483225" cy="4111625"/>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FAA26D3D-D897-4be2-8F04-BA451C77F1D7}">
              <ma14:placeholderFlag xmlns="" xmlns:ma14="http://schemas.microsoft.com/office/mac/drawingml/2011/main" val="1"/>
            </a:ext>
          </a:extLst>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6963" y="676275"/>
            <a:ext cx="4610100" cy="3459163"/>
          </a:xfrm>
        </p:spPr>
      </p:sp>
      <p:sp>
        <p:nvSpPr>
          <p:cNvPr id="3" name="Notes Placeholder 2"/>
          <p:cNvSpPr>
            <a:spLocks noGrp="1"/>
          </p:cNvSpPr>
          <p:nvPr>
            <p:ph type="body" idx="1"/>
          </p:nvPr>
        </p:nvSpPr>
        <p:spPr/>
        <p:txBody>
          <a:bodyPr/>
          <a:lstStyle/>
          <a:p>
            <a:r>
              <a:rPr lang="en-US" dirty="0"/>
              <a:t>standard fixed-effects model: a powerfu</a:t>
            </a:r>
            <a:r>
              <a:rPr lang="en-US" baseline="0" dirty="0"/>
              <a:t>l tool for combining distinct GWAS on a single trait</a:t>
            </a:r>
          </a:p>
          <a:p>
            <a:r>
              <a:rPr lang="en-US" baseline="0" dirty="0"/>
              <a:t>based on summary level data</a:t>
            </a:r>
          </a:p>
          <a:p>
            <a:r>
              <a:rPr lang="en-US" dirty="0"/>
              <a:t>weighted combination of the Z statistics</a:t>
            </a:r>
          </a:p>
          <a:p>
            <a:endParaRPr lang="en-US" dirty="0"/>
          </a:p>
          <a:p>
            <a:pPr defTabSz="457175">
              <a:defRPr/>
            </a:pPr>
            <a:r>
              <a:rPr lang="en-US" dirty="0"/>
              <a:t>Cycle through different  combinations of traits and maximizes meta-analysis test statistic.</a:t>
            </a:r>
          </a:p>
          <a:p>
            <a:endParaRPr lang="en-US" dirty="0"/>
          </a:p>
        </p:txBody>
      </p:sp>
      <p:sp>
        <p:nvSpPr>
          <p:cNvPr id="4" name="Slide Number Placeholder 3"/>
          <p:cNvSpPr>
            <a:spLocks noGrp="1"/>
          </p:cNvSpPr>
          <p:nvPr>
            <p:ph type="sldNum" sz="quarter" idx="10"/>
          </p:nvPr>
        </p:nvSpPr>
        <p:spPr/>
        <p:txBody>
          <a:bodyPr/>
          <a:lstStyle/>
          <a:p>
            <a:fld id="{0CAE946A-4D02-6E49-8E48-A1B3E7AAEA07}" type="slidenum">
              <a:rPr lang="en-US" smtClean="0"/>
              <a:t>30</a:t>
            </a:fld>
            <a:endParaRPr lang="en-US"/>
          </a:p>
        </p:txBody>
      </p:sp>
    </p:spTree>
    <p:extLst>
      <p:ext uri="{BB962C8B-B14F-4D97-AF65-F5344CB8AC3E}">
        <p14:creationId xmlns:p14="http://schemas.microsoft.com/office/powerpoint/2010/main" val="4208917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7CAC303-50B7-FF45-B7C6-D3280B530A1B}" type="datetimeFigureOut">
              <a:rPr lang="en-US" smtClean="0"/>
              <a:t>3/13/18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52923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CAC303-50B7-FF45-B7C6-D3280B530A1B}" type="datetimeFigureOut">
              <a:rPr lang="en-US" smtClean="0"/>
              <a:t>3/13/18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3366196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CAC303-50B7-FF45-B7C6-D3280B530A1B}" type="datetimeFigureOut">
              <a:rPr lang="en-US" smtClean="0"/>
              <a:t>3/13/18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982338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CAC303-50B7-FF45-B7C6-D3280B530A1B}" type="datetimeFigureOut">
              <a:rPr lang="en-US" smtClean="0"/>
              <a:t>3/13/18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4277741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CAC303-50B7-FF45-B7C6-D3280B530A1B}" type="datetimeFigureOut">
              <a:rPr lang="en-US" smtClean="0"/>
              <a:t>3/13/18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735553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CAC303-50B7-FF45-B7C6-D3280B530A1B}" type="datetimeFigureOut">
              <a:rPr lang="en-US" smtClean="0"/>
              <a:t>3/13/18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2829014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CAC303-50B7-FF45-B7C6-D3280B530A1B}" type="datetimeFigureOut">
              <a:rPr lang="en-US" smtClean="0"/>
              <a:t>3/13/18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66655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CAC303-50B7-FF45-B7C6-D3280B530A1B}" type="datetimeFigureOut">
              <a:rPr lang="en-US" smtClean="0"/>
              <a:t>3/13/18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620843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CAC303-50B7-FF45-B7C6-D3280B530A1B}" type="datetimeFigureOut">
              <a:rPr lang="en-US" smtClean="0"/>
              <a:t>3/13/18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4120963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CAC303-50B7-FF45-B7C6-D3280B530A1B}" type="datetimeFigureOut">
              <a:rPr lang="en-US" smtClean="0"/>
              <a:t>3/13/18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135456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CAC303-50B7-FF45-B7C6-D3280B530A1B}" type="datetimeFigureOut">
              <a:rPr lang="en-US" smtClean="0"/>
              <a:t>3/13/18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CB2-4768-5C4D-8229-22C9203D5630}" type="slidenum">
              <a:rPr lang="en-US" smtClean="0"/>
              <a:t>‹#›</a:t>
            </a:fld>
            <a:endParaRPr lang="en-US"/>
          </a:p>
        </p:txBody>
      </p:sp>
    </p:spTree>
    <p:extLst>
      <p:ext uri="{BB962C8B-B14F-4D97-AF65-F5344CB8AC3E}">
        <p14:creationId xmlns:p14="http://schemas.microsoft.com/office/powerpoint/2010/main" val="2938600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AC303-50B7-FF45-B7C6-D3280B530A1B}" type="datetimeFigureOut">
              <a:rPr lang="en-US" smtClean="0"/>
              <a:t>3/13/18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B0CB2-4768-5C4D-8229-22C9203D5630}" type="slidenum">
              <a:rPr lang="en-US" smtClean="0"/>
              <a:t>‹#›</a:t>
            </a:fld>
            <a:endParaRPr lang="en-US"/>
          </a:p>
        </p:txBody>
      </p:sp>
    </p:spTree>
    <p:extLst>
      <p:ext uri="{BB962C8B-B14F-4D97-AF65-F5344CB8AC3E}">
        <p14:creationId xmlns:p14="http://schemas.microsoft.com/office/powerpoint/2010/main" val="83844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9.xml"/><Relationship Id="rId7"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9.emf"/><Relationship Id="rId5" Type="http://schemas.openxmlformats.org/officeDocument/2006/relationships/image" Target="../media/image6.e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8.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3"/>
          <p:cNvSpPr>
            <a:spLocks noGrp="1"/>
          </p:cNvSpPr>
          <p:nvPr>
            <p:ph type="ctrTitle"/>
          </p:nvPr>
        </p:nvSpPr>
        <p:spPr>
          <a:xfrm>
            <a:off x="182880" y="2130267"/>
            <a:ext cx="8846820" cy="1470183"/>
          </a:xfrm>
        </p:spPr>
        <p:txBody>
          <a:bodyPr>
            <a:normAutofit/>
          </a:bodyPr>
          <a:lstStyle/>
          <a:p>
            <a:r>
              <a:rPr lang="en-US" dirty="0">
                <a:solidFill>
                  <a:srgbClr val="000000"/>
                </a:solidFill>
                <a:latin typeface="Arial" charset="0"/>
              </a:rPr>
              <a:t>Gene-Environment Interactions, Rare Variants, </a:t>
            </a:r>
            <a:r>
              <a:rPr lang="en-US" dirty="0" err="1">
                <a:solidFill>
                  <a:srgbClr val="000000"/>
                </a:solidFill>
                <a:latin typeface="Arial" charset="0"/>
              </a:rPr>
              <a:t>Pleiotropy</a:t>
            </a:r>
            <a:endParaRPr lang="en-US" dirty="0">
              <a:latin typeface="Arial" charset="0"/>
            </a:endParaRPr>
          </a:p>
        </p:txBody>
      </p:sp>
      <p:sp>
        <p:nvSpPr>
          <p:cNvPr id="15362" name="Subtitle 4"/>
          <p:cNvSpPr>
            <a:spLocks noGrp="1"/>
          </p:cNvSpPr>
          <p:nvPr>
            <p:ph type="subTitle" idx="1"/>
          </p:nvPr>
        </p:nvSpPr>
        <p:spPr/>
        <p:txBody>
          <a:bodyPr/>
          <a:lstStyle/>
          <a:p>
            <a:r>
              <a:rPr lang="en-US">
                <a:latin typeface="Arial" charset="0"/>
              </a:rPr>
              <a:t>John Witte</a:t>
            </a:r>
          </a:p>
        </p:txBody>
      </p:sp>
    </p:spTree>
    <p:extLst>
      <p:ext uri="{BB962C8B-B14F-4D97-AF65-F5344CB8AC3E}">
        <p14:creationId xmlns:p14="http://schemas.microsoft.com/office/powerpoint/2010/main" val="2251638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Case-Only Model</a:t>
            </a:r>
          </a:p>
        </p:txBody>
      </p:sp>
      <p:sp>
        <p:nvSpPr>
          <p:cNvPr id="3" name="Content Placeholder 2"/>
          <p:cNvSpPr>
            <a:spLocks noGrp="1"/>
          </p:cNvSpPr>
          <p:nvPr>
            <p:ph idx="1"/>
          </p:nvPr>
        </p:nvSpPr>
        <p:spPr/>
        <p:txBody>
          <a:bodyPr>
            <a:noAutofit/>
          </a:bodyPr>
          <a:lstStyle/>
          <a:p>
            <a:pPr marL="0" indent="0" algn="ctr">
              <a:buNone/>
            </a:pPr>
            <a:r>
              <a:rPr lang="en-US" sz="2400" dirty="0">
                <a:latin typeface="Arial" charset="0"/>
              </a:rPr>
              <a:t>Logit(P(G=g | E,D =1)) = </a:t>
            </a:r>
            <a:r>
              <a:rPr lang="en-US" sz="2400" i="1" dirty="0">
                <a:latin typeface="Arial"/>
                <a:cs typeface="Arial"/>
              </a:rPr>
              <a:t>γ</a:t>
            </a:r>
            <a:r>
              <a:rPr lang="en-US" sz="2400" i="1" baseline="-25000" dirty="0">
                <a:latin typeface="Arial"/>
                <a:cs typeface="Arial"/>
              </a:rPr>
              <a:t>0</a:t>
            </a:r>
            <a:r>
              <a:rPr lang="en-US" sz="2400" dirty="0">
                <a:latin typeface="Arial" charset="0"/>
              </a:rPr>
              <a:t>+ </a:t>
            </a:r>
            <a:r>
              <a:rPr lang="en-US" sz="2400" i="1" dirty="0" err="1">
                <a:latin typeface="Arial"/>
                <a:cs typeface="Arial"/>
              </a:rPr>
              <a:t>γ</a:t>
            </a:r>
            <a:r>
              <a:rPr lang="en-US" sz="2400" i="1" baseline="-25000" dirty="0" err="1">
                <a:latin typeface="Arial"/>
                <a:cs typeface="Arial"/>
              </a:rPr>
              <a:t>GxE</a:t>
            </a:r>
            <a:r>
              <a:rPr lang="en-US" sz="2400" dirty="0" err="1">
                <a:latin typeface="Arial" charset="0"/>
              </a:rPr>
              <a:t>E</a:t>
            </a:r>
            <a:endParaRPr lang="en-US" sz="2400" dirty="0">
              <a:latin typeface="Arial" charset="0"/>
            </a:endParaRPr>
          </a:p>
          <a:p>
            <a:endParaRPr lang="en-US" sz="2400" dirty="0">
              <a:latin typeface="Arial"/>
              <a:cs typeface="Arial"/>
            </a:endParaRPr>
          </a:p>
          <a:p>
            <a:pPr marL="0" indent="0">
              <a:buNone/>
            </a:pPr>
            <a:r>
              <a:rPr lang="en-US" sz="2400" dirty="0" err="1">
                <a:latin typeface="Arial"/>
                <a:cs typeface="Arial"/>
              </a:rPr>
              <a:t>exp</a:t>
            </a:r>
            <a:r>
              <a:rPr lang="en-US" sz="2400" dirty="0">
                <a:latin typeface="Arial"/>
                <a:cs typeface="Arial"/>
              </a:rPr>
              <a:t>(</a:t>
            </a:r>
            <a:r>
              <a:rPr lang="en-US" sz="2400" i="1" dirty="0" err="1">
                <a:latin typeface="Arial"/>
                <a:cs typeface="Arial"/>
              </a:rPr>
              <a:t>γ</a:t>
            </a:r>
            <a:r>
              <a:rPr lang="en-US" sz="2400" i="1" baseline="-25000" dirty="0" err="1">
                <a:latin typeface="Arial"/>
                <a:cs typeface="Arial"/>
              </a:rPr>
              <a:t>GxE</a:t>
            </a:r>
            <a:r>
              <a:rPr lang="en-US" sz="2400" dirty="0">
                <a:latin typeface="Arial"/>
                <a:cs typeface="Arial"/>
              </a:rPr>
              <a:t>) = </a:t>
            </a:r>
            <a:r>
              <a:rPr lang="en-US" sz="2400" dirty="0" err="1">
                <a:latin typeface="Arial"/>
                <a:cs typeface="Arial"/>
              </a:rPr>
              <a:t>GxE</a:t>
            </a:r>
            <a:r>
              <a:rPr lang="en-US" sz="2400" dirty="0">
                <a:latin typeface="Arial"/>
                <a:cs typeface="Arial"/>
              </a:rPr>
              <a:t> interaction effect</a:t>
            </a:r>
          </a:p>
          <a:p>
            <a:endParaRPr lang="en-US" sz="2400" dirty="0">
              <a:latin typeface="Arial"/>
              <a:cs typeface="Arial"/>
            </a:endParaRPr>
          </a:p>
          <a:p>
            <a:r>
              <a:rPr lang="en-US" sz="2400" dirty="0">
                <a:latin typeface="Arial"/>
                <a:cs typeface="Arial"/>
              </a:rPr>
              <a:t>H</a:t>
            </a:r>
            <a:r>
              <a:rPr lang="en-US" sz="2400" baseline="-25000" dirty="0">
                <a:latin typeface="Arial"/>
                <a:cs typeface="Arial"/>
              </a:rPr>
              <a:t>0</a:t>
            </a:r>
            <a:r>
              <a:rPr lang="en-US" sz="2400" i="1" dirty="0">
                <a:latin typeface="Arial"/>
                <a:cs typeface="Arial"/>
              </a:rPr>
              <a:t>: </a:t>
            </a:r>
            <a:r>
              <a:rPr lang="en-US" sz="2400" i="1" dirty="0" err="1">
                <a:latin typeface="Arial"/>
                <a:cs typeface="Arial"/>
              </a:rPr>
              <a:t>γ</a:t>
            </a:r>
            <a:r>
              <a:rPr lang="en-US" sz="2400" i="1" baseline="-25000" dirty="0" err="1">
                <a:latin typeface="Arial"/>
                <a:cs typeface="Arial"/>
              </a:rPr>
              <a:t>GxE</a:t>
            </a:r>
            <a:r>
              <a:rPr lang="en-US" sz="2400" i="1" baseline="-25000" dirty="0">
                <a:latin typeface="Arial"/>
                <a:cs typeface="Arial"/>
              </a:rPr>
              <a:t> </a:t>
            </a:r>
            <a:r>
              <a:rPr lang="en-US" sz="2400" dirty="0">
                <a:latin typeface="Arial"/>
                <a:cs typeface="Arial"/>
              </a:rPr>
              <a:t>= 0.</a:t>
            </a:r>
          </a:p>
          <a:p>
            <a:r>
              <a:rPr lang="en-US" sz="2400" dirty="0">
                <a:latin typeface="Arial"/>
                <a:cs typeface="Arial"/>
              </a:rPr>
              <a:t>Wald test asymptotically equivalent to H</a:t>
            </a:r>
            <a:r>
              <a:rPr lang="en-US" sz="2400" baseline="-25000" dirty="0">
                <a:latin typeface="Arial"/>
                <a:cs typeface="Arial"/>
              </a:rPr>
              <a:t>0</a:t>
            </a:r>
            <a:r>
              <a:rPr lang="en-US" sz="2400" dirty="0">
                <a:latin typeface="Arial"/>
                <a:cs typeface="Arial"/>
              </a:rPr>
              <a:t>: </a:t>
            </a:r>
            <a:r>
              <a:rPr lang="el-GR" sz="2400" dirty="0">
                <a:latin typeface="Arial"/>
                <a:cs typeface="Arial"/>
              </a:rPr>
              <a:t>β</a:t>
            </a:r>
            <a:r>
              <a:rPr lang="en-US" sz="2400" baseline="-25000" dirty="0" err="1">
                <a:latin typeface="Arial"/>
                <a:cs typeface="Arial"/>
              </a:rPr>
              <a:t>GxE</a:t>
            </a:r>
            <a:r>
              <a:rPr lang="en-US" sz="2400" dirty="0">
                <a:latin typeface="Arial"/>
                <a:cs typeface="Arial"/>
              </a:rPr>
              <a:t> = 0 (assuming log-additive coding for g: 0,1,2).</a:t>
            </a:r>
          </a:p>
          <a:p>
            <a:pPr marL="0" indent="0">
              <a:buNone/>
            </a:pPr>
            <a:endParaRPr lang="en-US" sz="2400" dirty="0">
              <a:latin typeface="Arial"/>
              <a:cs typeface="Arial"/>
            </a:endParaRPr>
          </a:p>
          <a:p>
            <a:pPr marL="0" indent="0">
              <a:buNone/>
            </a:pPr>
            <a:r>
              <a:rPr lang="en-US" sz="2400" dirty="0">
                <a:latin typeface="Arial"/>
                <a:cs typeface="Arial"/>
              </a:rPr>
              <a:t>If G-E are associated in source population, then can give high false positive rate.</a:t>
            </a:r>
          </a:p>
          <a:p>
            <a:pPr marL="0" indent="0">
              <a:buNone/>
            </a:pPr>
            <a:endParaRPr lang="en-US" sz="2400" dirty="0">
              <a:latin typeface="Arial"/>
              <a:cs typeface="Arial"/>
            </a:endParaRPr>
          </a:p>
        </p:txBody>
      </p:sp>
    </p:spTree>
    <p:extLst>
      <p:ext uri="{BB962C8B-B14F-4D97-AF65-F5344CB8AC3E}">
        <p14:creationId xmlns:p14="http://schemas.microsoft.com/office/powerpoint/2010/main" val="2201398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787"/>
            <a:ext cx="8229600" cy="1143000"/>
          </a:xfrm>
        </p:spPr>
        <p:txBody>
          <a:bodyPr>
            <a:normAutofit/>
          </a:bodyPr>
          <a:lstStyle/>
          <a:p>
            <a:r>
              <a:rPr lang="en-US" dirty="0">
                <a:latin typeface="Arial" panose="020B0604020202020204" pitchFamily="34" charset="0"/>
                <a:cs typeface="Arial" panose="020B0604020202020204" pitchFamily="34" charset="0"/>
              </a:rPr>
              <a:t>Empirical-Bayes </a:t>
            </a:r>
            <a:r>
              <a:rPr lang="en-US" dirty="0" err="1">
                <a:latin typeface="Arial" panose="020B0604020202020204" pitchFamily="34" charset="0"/>
                <a:cs typeface="Arial" panose="020B0604020202020204" pitchFamily="34" charset="0"/>
              </a:rPr>
              <a:t>GxE</a:t>
            </a:r>
            <a:r>
              <a:rPr lang="en-US" dirty="0">
                <a:latin typeface="Arial" panose="020B0604020202020204" pitchFamily="34" charset="0"/>
                <a:cs typeface="Arial" panose="020B0604020202020204" pitchFamily="34" charset="0"/>
              </a:rPr>
              <a:t> </a:t>
            </a:r>
          </a:p>
        </p:txBody>
      </p:sp>
      <p:sp>
        <p:nvSpPr>
          <p:cNvPr id="3" name="Content Placeholder 2"/>
          <p:cNvSpPr>
            <a:spLocks noGrp="1"/>
          </p:cNvSpPr>
          <p:nvPr>
            <p:ph idx="1"/>
          </p:nvPr>
        </p:nvSpPr>
        <p:spPr>
          <a:xfrm>
            <a:off x="177520" y="1047912"/>
            <a:ext cx="8753114" cy="5403687"/>
          </a:xfrm>
        </p:spPr>
        <p:txBody>
          <a:bodyPr>
            <a:normAutofit fontScale="92500" lnSpcReduction="10000"/>
          </a:bodyPr>
          <a:lstStyle/>
          <a:p>
            <a:r>
              <a:rPr lang="en-US" sz="2400" dirty="0">
                <a:latin typeface="Arial"/>
                <a:cs typeface="Arial"/>
              </a:rPr>
              <a:t>Case-only more efficient than case-control, but can give biased results (e.g., if G-E assumption violated). </a:t>
            </a:r>
          </a:p>
          <a:p>
            <a:r>
              <a:rPr lang="en-US" sz="2400" dirty="0">
                <a:latin typeface="Arial"/>
                <a:cs typeface="Arial"/>
              </a:rPr>
              <a:t>Use EB hybrid model to combine case-control and case-only approaches (bias versus efficiency trade-off).</a:t>
            </a:r>
            <a:endParaRPr lang="en-US" sz="2400" i="1" dirty="0">
              <a:latin typeface="Arial"/>
              <a:cs typeface="Arial"/>
            </a:endParaRPr>
          </a:p>
          <a:p>
            <a:pPr marL="0" indent="0" algn="ctr">
              <a:buNone/>
            </a:pPr>
            <a:endParaRPr lang="en-US" sz="2400" i="1" dirty="0">
              <a:latin typeface="Arial"/>
              <a:cs typeface="Arial"/>
            </a:endParaRPr>
          </a:p>
          <a:p>
            <a:pPr marL="0" indent="0" algn="ctr">
              <a:buNone/>
            </a:pPr>
            <a:r>
              <a:rPr lang="en-US" sz="2400" i="1" dirty="0">
                <a:latin typeface="Arial"/>
                <a:cs typeface="Arial"/>
              </a:rPr>
              <a:t>	β</a:t>
            </a:r>
            <a:r>
              <a:rPr lang="en-US" sz="2400" i="1" baseline="-25000" dirty="0">
                <a:latin typeface="Arial"/>
                <a:cs typeface="Arial"/>
              </a:rPr>
              <a:t>EB </a:t>
            </a:r>
            <a:r>
              <a:rPr lang="en-US" sz="2400" i="1" dirty="0">
                <a:latin typeface="Arial"/>
                <a:cs typeface="Arial"/>
              </a:rPr>
              <a:t>= K(β</a:t>
            </a:r>
            <a:r>
              <a:rPr lang="en-US" sz="2400" i="1" baseline="-25000" dirty="0" err="1">
                <a:latin typeface="Arial"/>
                <a:cs typeface="Arial"/>
              </a:rPr>
              <a:t>GxE</a:t>
            </a:r>
            <a:r>
              <a:rPr lang="en-US" sz="2400" i="1" dirty="0">
                <a:latin typeface="Arial"/>
                <a:cs typeface="Arial"/>
              </a:rPr>
              <a:t>) + (1-K)</a:t>
            </a:r>
            <a:r>
              <a:rPr lang="en-US" sz="2400" i="1" dirty="0" err="1">
                <a:latin typeface="Arial"/>
                <a:cs typeface="Arial"/>
              </a:rPr>
              <a:t>γ</a:t>
            </a:r>
            <a:r>
              <a:rPr lang="en-US" sz="2400" i="1" baseline="-25000" dirty="0" err="1">
                <a:latin typeface="Arial"/>
                <a:cs typeface="Arial"/>
              </a:rPr>
              <a:t>GxE</a:t>
            </a:r>
            <a:endParaRPr lang="en-US" sz="2400" i="1" dirty="0">
              <a:latin typeface="Arial"/>
              <a:cs typeface="Arial"/>
            </a:endParaRPr>
          </a:p>
          <a:p>
            <a:pPr marL="0" indent="0">
              <a:buNone/>
            </a:pPr>
            <a:r>
              <a:rPr lang="en-US" sz="2400" i="1" dirty="0">
                <a:latin typeface="Arial"/>
                <a:cs typeface="Arial"/>
              </a:rPr>
              <a:t>	</a:t>
            </a:r>
          </a:p>
          <a:p>
            <a:pPr marL="0" indent="0">
              <a:buNone/>
            </a:pPr>
            <a:r>
              <a:rPr lang="en-US" sz="2400" i="1" dirty="0">
                <a:latin typeface="Arial"/>
                <a:cs typeface="Arial"/>
              </a:rPr>
              <a:t>						</a:t>
            </a:r>
            <a:r>
              <a:rPr lang="en-US" sz="2400" dirty="0">
                <a:latin typeface="Arial"/>
                <a:cs typeface="Arial"/>
              </a:rPr>
              <a:t>where	</a:t>
            </a:r>
            <a:r>
              <a:rPr lang="en-US" sz="2400" i="1" dirty="0">
                <a:latin typeface="Arial"/>
                <a:cs typeface="Arial"/>
              </a:rPr>
              <a:t>K=θ</a:t>
            </a:r>
            <a:r>
              <a:rPr lang="en-US" sz="2400" i="1" baseline="-25000" dirty="0">
                <a:latin typeface="Arial"/>
                <a:cs typeface="Arial"/>
              </a:rPr>
              <a:t>GE</a:t>
            </a:r>
            <a:r>
              <a:rPr lang="en-US" sz="2400" i="1" baseline="30000" dirty="0">
                <a:latin typeface="Arial"/>
                <a:cs typeface="Arial"/>
              </a:rPr>
              <a:t>2</a:t>
            </a:r>
            <a:r>
              <a:rPr lang="en-US" sz="2400" i="1" dirty="0">
                <a:latin typeface="Arial"/>
                <a:cs typeface="Arial"/>
              </a:rPr>
              <a:t>/(σ</a:t>
            </a:r>
            <a:r>
              <a:rPr lang="en-US" sz="2400" i="1" baseline="-25000" dirty="0">
                <a:latin typeface="Arial"/>
                <a:cs typeface="Arial"/>
              </a:rPr>
              <a:t>GxE</a:t>
            </a:r>
            <a:r>
              <a:rPr lang="en-US" sz="2400" i="1" baseline="30000" dirty="0">
                <a:latin typeface="Arial"/>
                <a:cs typeface="Arial"/>
              </a:rPr>
              <a:t>2</a:t>
            </a:r>
            <a:r>
              <a:rPr lang="en-US" sz="2400" i="1" dirty="0">
                <a:latin typeface="Arial"/>
                <a:cs typeface="Arial"/>
              </a:rPr>
              <a:t>+θ</a:t>
            </a:r>
            <a:r>
              <a:rPr lang="en-US" sz="2400" i="1" baseline="-25000" dirty="0">
                <a:latin typeface="Arial"/>
                <a:cs typeface="Arial"/>
              </a:rPr>
              <a:t>GE</a:t>
            </a:r>
            <a:r>
              <a:rPr lang="en-US" sz="2400" i="1" baseline="30000" dirty="0">
                <a:latin typeface="Arial"/>
                <a:cs typeface="Arial"/>
              </a:rPr>
              <a:t>2</a:t>
            </a:r>
            <a:r>
              <a:rPr lang="en-US" sz="2400" i="1" dirty="0">
                <a:latin typeface="Arial"/>
                <a:cs typeface="Arial"/>
              </a:rPr>
              <a:t>)</a:t>
            </a:r>
          </a:p>
          <a:p>
            <a:pPr marL="0" indent="0">
              <a:buNone/>
            </a:pPr>
            <a:r>
              <a:rPr lang="en-US" sz="2400" dirty="0">
                <a:effectLst/>
                <a:latin typeface="Arial"/>
                <a:cs typeface="Arial"/>
              </a:rPr>
              <a:t>						</a:t>
            </a:r>
            <a:r>
              <a:rPr lang="en-US" sz="2400" i="1" dirty="0" err="1">
                <a:latin typeface="Arial"/>
                <a:cs typeface="Arial"/>
              </a:rPr>
              <a:t>θ</a:t>
            </a:r>
            <a:r>
              <a:rPr lang="en-US" sz="2400" i="1" baseline="-25000" dirty="0" err="1">
                <a:latin typeface="Arial"/>
                <a:cs typeface="Arial"/>
              </a:rPr>
              <a:t>GE</a:t>
            </a:r>
            <a:r>
              <a:rPr lang="en-US" sz="2400" dirty="0">
                <a:latin typeface="Arial"/>
                <a:cs typeface="Arial"/>
              </a:rPr>
              <a:t> = G-E association</a:t>
            </a:r>
          </a:p>
          <a:p>
            <a:endParaRPr lang="en-US" sz="2400" dirty="0">
              <a:latin typeface="Arial"/>
              <a:cs typeface="Arial"/>
            </a:endParaRPr>
          </a:p>
          <a:p>
            <a:r>
              <a:rPr lang="en-US" sz="2400" dirty="0">
                <a:latin typeface="Arial"/>
                <a:cs typeface="Arial"/>
              </a:rPr>
              <a:t>If </a:t>
            </a:r>
            <a:r>
              <a:rPr lang="en-US" sz="2400" i="1" dirty="0" err="1">
                <a:latin typeface="Arial"/>
                <a:cs typeface="Arial"/>
              </a:rPr>
              <a:t>θ</a:t>
            </a:r>
            <a:r>
              <a:rPr lang="en-US" sz="2400" i="1" baseline="-25000" dirty="0" err="1">
                <a:latin typeface="Arial"/>
                <a:cs typeface="Arial"/>
              </a:rPr>
              <a:t>GE</a:t>
            </a:r>
            <a:r>
              <a:rPr lang="en-US" sz="2400" dirty="0">
                <a:latin typeface="Arial"/>
                <a:cs typeface="Arial"/>
              </a:rPr>
              <a:t> ≠ 0 </a:t>
            </a:r>
            <a:r>
              <a:rPr lang="en-US" sz="2400" dirty="0"/>
              <a:t>or if </a:t>
            </a:r>
            <a:r>
              <a:rPr lang="en-US" sz="2400" i="1" dirty="0">
                <a:latin typeface="Arial"/>
                <a:cs typeface="Arial"/>
              </a:rPr>
              <a:t>σ</a:t>
            </a:r>
            <a:r>
              <a:rPr lang="en-US" sz="2400" i="1" baseline="-25000" dirty="0">
                <a:latin typeface="Arial"/>
                <a:cs typeface="Arial"/>
              </a:rPr>
              <a:t>GxE</a:t>
            </a:r>
            <a:r>
              <a:rPr lang="en-US" sz="2400" i="1" baseline="30000" dirty="0">
                <a:latin typeface="Arial"/>
                <a:cs typeface="Arial"/>
              </a:rPr>
              <a:t>2</a:t>
            </a:r>
            <a:r>
              <a:rPr lang="en-US" sz="2400" dirty="0"/>
              <a:t> is small, larger weight assigned to </a:t>
            </a:r>
            <a:r>
              <a:rPr lang="en-US" sz="2400" i="1" dirty="0">
                <a:latin typeface="Arial"/>
                <a:cs typeface="Arial"/>
              </a:rPr>
              <a:t>β</a:t>
            </a:r>
            <a:r>
              <a:rPr lang="en-US" sz="2400" i="1" baseline="-25000" dirty="0" err="1">
                <a:latin typeface="Arial"/>
                <a:cs typeface="Arial"/>
              </a:rPr>
              <a:t>GxE</a:t>
            </a:r>
            <a:r>
              <a:rPr lang="en-US" sz="2400" dirty="0"/>
              <a:t>. </a:t>
            </a:r>
            <a:endParaRPr lang="en-US" sz="2400" dirty="0">
              <a:latin typeface="Arial"/>
              <a:cs typeface="Arial"/>
            </a:endParaRPr>
          </a:p>
          <a:p>
            <a:r>
              <a:rPr lang="en-US" sz="2400" dirty="0">
                <a:latin typeface="Arial"/>
                <a:cs typeface="Arial"/>
              </a:rPr>
              <a:t>If </a:t>
            </a:r>
            <a:r>
              <a:rPr lang="en-US" sz="2400" i="1" dirty="0" err="1">
                <a:latin typeface="Arial"/>
                <a:cs typeface="Arial"/>
              </a:rPr>
              <a:t>θ</a:t>
            </a:r>
            <a:r>
              <a:rPr lang="en-US" sz="2400" i="1" baseline="-25000" dirty="0" err="1">
                <a:latin typeface="Arial"/>
                <a:cs typeface="Arial"/>
              </a:rPr>
              <a:t>GE</a:t>
            </a:r>
            <a:r>
              <a:rPr lang="en-US" sz="2400" dirty="0">
                <a:latin typeface="Arial"/>
                <a:cs typeface="Arial"/>
              </a:rPr>
              <a:t> = 0 (</a:t>
            </a:r>
            <a:r>
              <a:rPr lang="en-US" sz="2400" dirty="0"/>
              <a:t>G-E independence), </a:t>
            </a:r>
            <a:r>
              <a:rPr lang="en-US" sz="2400" i="1" dirty="0" err="1">
                <a:latin typeface="Arial"/>
                <a:cs typeface="Arial"/>
              </a:rPr>
              <a:t>γ</a:t>
            </a:r>
            <a:r>
              <a:rPr lang="en-US" sz="2400" i="1" baseline="-25000" dirty="0" err="1">
                <a:latin typeface="Arial"/>
                <a:cs typeface="Arial"/>
              </a:rPr>
              <a:t>GxE</a:t>
            </a:r>
            <a:r>
              <a:rPr lang="en-US" sz="2400" dirty="0"/>
              <a:t> </a:t>
            </a:r>
            <a:r>
              <a:rPr lang="en-US" sz="2400" dirty="0">
                <a:latin typeface="ＭＳ ゴシック"/>
                <a:ea typeface="ＭＳ ゴシック"/>
                <a:cs typeface="ＭＳ ゴシック"/>
              </a:rPr>
              <a:t>≅</a:t>
            </a:r>
            <a:r>
              <a:rPr lang="en-US" sz="2400" dirty="0"/>
              <a:t> </a:t>
            </a:r>
            <a:r>
              <a:rPr lang="en-US" sz="2400" i="1" dirty="0">
                <a:latin typeface="Arial"/>
                <a:cs typeface="Arial"/>
              </a:rPr>
              <a:t>β</a:t>
            </a:r>
            <a:r>
              <a:rPr lang="en-US" sz="2400" i="1" baseline="-25000" dirty="0" err="1">
                <a:latin typeface="Arial"/>
                <a:cs typeface="Arial"/>
              </a:rPr>
              <a:t>GxE</a:t>
            </a:r>
            <a:r>
              <a:rPr lang="en-US" sz="2400" dirty="0"/>
              <a:t>, use </a:t>
            </a:r>
            <a:r>
              <a:rPr lang="en-US" sz="2400" i="1" dirty="0" err="1">
                <a:latin typeface="Arial"/>
                <a:cs typeface="Arial"/>
              </a:rPr>
              <a:t>γ</a:t>
            </a:r>
            <a:r>
              <a:rPr lang="en-US" sz="2400" i="1" baseline="-25000" dirty="0" err="1">
                <a:latin typeface="Arial"/>
                <a:cs typeface="Arial"/>
              </a:rPr>
              <a:t>GxE</a:t>
            </a:r>
            <a:r>
              <a:rPr lang="en-US" sz="2400" i="1" baseline="-25000" dirty="0">
                <a:latin typeface="Arial"/>
                <a:cs typeface="Arial"/>
              </a:rPr>
              <a:t> </a:t>
            </a:r>
            <a:r>
              <a:rPr lang="en-US" sz="2400" dirty="0">
                <a:latin typeface="Arial"/>
                <a:cs typeface="Arial"/>
              </a:rPr>
              <a:t>(more efficient).</a:t>
            </a:r>
          </a:p>
          <a:p>
            <a:endParaRPr lang="en-US" sz="2400" dirty="0">
              <a:latin typeface="Arial"/>
              <a:cs typeface="Arial"/>
            </a:endParaRPr>
          </a:p>
          <a:p>
            <a:r>
              <a:rPr lang="en-US" sz="2400" dirty="0">
                <a:latin typeface="Arial"/>
                <a:cs typeface="Arial"/>
              </a:rPr>
              <a:t>H</a:t>
            </a:r>
            <a:r>
              <a:rPr lang="en-US" sz="2400" baseline="-25000" dirty="0">
                <a:latin typeface="Arial"/>
                <a:cs typeface="Arial"/>
              </a:rPr>
              <a:t>0</a:t>
            </a:r>
            <a:r>
              <a:rPr lang="en-US" sz="2400" dirty="0">
                <a:latin typeface="Arial"/>
                <a:cs typeface="Arial"/>
              </a:rPr>
              <a:t>: </a:t>
            </a:r>
            <a:r>
              <a:rPr lang="en-US" sz="2400" i="1" dirty="0">
                <a:latin typeface="Arial"/>
                <a:cs typeface="Arial"/>
              </a:rPr>
              <a:t>β</a:t>
            </a:r>
            <a:r>
              <a:rPr lang="en-US" sz="2400" i="1" baseline="-25000" dirty="0">
                <a:latin typeface="Arial"/>
                <a:cs typeface="Arial"/>
              </a:rPr>
              <a:t>EB </a:t>
            </a:r>
            <a:r>
              <a:rPr lang="en-US" sz="2400" dirty="0">
                <a:latin typeface="Arial"/>
                <a:cs typeface="Arial"/>
              </a:rPr>
              <a:t>= 0. More power than case-control, helps control type I error from case-only.</a:t>
            </a:r>
          </a:p>
          <a:p>
            <a:endParaRPr lang="en-US" sz="2400" dirty="0">
              <a:latin typeface="Arial"/>
              <a:cs typeface="Arial"/>
            </a:endParaRPr>
          </a:p>
        </p:txBody>
      </p:sp>
      <p:sp>
        <p:nvSpPr>
          <p:cNvPr id="5" name="TextBox 4"/>
          <p:cNvSpPr txBox="1"/>
          <p:nvPr/>
        </p:nvSpPr>
        <p:spPr>
          <a:xfrm>
            <a:off x="5530611" y="6349628"/>
            <a:ext cx="3226627" cy="369332"/>
          </a:xfrm>
          <a:prstGeom prst="rect">
            <a:avLst/>
          </a:prstGeom>
          <a:noFill/>
        </p:spPr>
        <p:txBody>
          <a:bodyPr wrap="none" rtlCol="0">
            <a:spAutoFit/>
          </a:bodyPr>
          <a:lstStyle/>
          <a:p>
            <a:r>
              <a:rPr lang="en-US" dirty="0"/>
              <a:t>Mukherjee and </a:t>
            </a:r>
            <a:r>
              <a:rPr lang="en-US" dirty="0" err="1"/>
              <a:t>Chatterjee</a:t>
            </a:r>
            <a:r>
              <a:rPr lang="en-US" dirty="0"/>
              <a:t>, 2008</a:t>
            </a:r>
          </a:p>
        </p:txBody>
      </p:sp>
    </p:spTree>
    <p:extLst>
      <p:ext uri="{BB962C8B-B14F-4D97-AF65-F5344CB8AC3E}">
        <p14:creationId xmlns:p14="http://schemas.microsoft.com/office/powerpoint/2010/main" val="1298380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Two-Step </a:t>
            </a:r>
            <a:r>
              <a:rPr lang="en-US" dirty="0" err="1">
                <a:latin typeface="Arial" panose="020B0604020202020204" pitchFamily="34" charset="0"/>
                <a:cs typeface="Arial" panose="020B0604020202020204" pitchFamily="34" charset="0"/>
              </a:rPr>
              <a:t>GxE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sz="2400" u="sng" dirty="0">
                <a:latin typeface="Arial"/>
                <a:cs typeface="Arial"/>
              </a:rPr>
              <a:t>Step 1 screen</a:t>
            </a:r>
            <a:r>
              <a:rPr lang="en-US" sz="2400" dirty="0">
                <a:latin typeface="Arial"/>
                <a:cs typeface="Arial"/>
              </a:rPr>
              <a:t>: For each SNP, compute screening test statistic T</a:t>
            </a:r>
            <a:r>
              <a:rPr lang="en-US" sz="2400" baseline="-25000" dirty="0">
                <a:latin typeface="Arial"/>
                <a:cs typeface="Arial"/>
              </a:rPr>
              <a:t>1</a:t>
            </a:r>
            <a:r>
              <a:rPr lang="en-US" sz="2400" dirty="0">
                <a:latin typeface="Arial"/>
                <a:cs typeface="Arial"/>
              </a:rPr>
              <a:t> and corresponding p-value p</a:t>
            </a:r>
            <a:r>
              <a:rPr lang="en-US" sz="2400" baseline="-25000" dirty="0">
                <a:latin typeface="Arial"/>
                <a:cs typeface="Arial"/>
              </a:rPr>
              <a:t>1</a:t>
            </a:r>
            <a:r>
              <a:rPr lang="en-US" sz="2400" dirty="0">
                <a:latin typeface="Arial"/>
                <a:cs typeface="Arial"/>
              </a:rPr>
              <a:t>.  </a:t>
            </a:r>
          </a:p>
          <a:p>
            <a:endParaRPr lang="en-US" sz="2400" u="sng" dirty="0">
              <a:latin typeface="Arial"/>
              <a:cs typeface="Arial"/>
            </a:endParaRPr>
          </a:p>
          <a:p>
            <a:r>
              <a:rPr lang="en-US" sz="2400" u="sng" dirty="0">
                <a:latin typeface="Arial"/>
                <a:cs typeface="Arial"/>
              </a:rPr>
              <a:t>Step 2 test</a:t>
            </a:r>
            <a:r>
              <a:rPr lang="en-US" sz="2400" dirty="0">
                <a:latin typeface="Arial"/>
                <a:cs typeface="Arial"/>
              </a:rPr>
              <a:t>: Prioritize SNPs based on p</a:t>
            </a:r>
            <a:r>
              <a:rPr lang="en-US" sz="2400" baseline="-25000" dirty="0">
                <a:latin typeface="Arial"/>
                <a:cs typeface="Arial"/>
              </a:rPr>
              <a:t>1</a:t>
            </a:r>
            <a:r>
              <a:rPr lang="en-US" sz="2400" dirty="0">
                <a:latin typeface="Arial"/>
                <a:cs typeface="Arial"/>
              </a:rPr>
              <a:t>, and conduct </a:t>
            </a:r>
            <a:r>
              <a:rPr lang="en-US" sz="2400" dirty="0" err="1">
                <a:latin typeface="Arial"/>
                <a:cs typeface="Arial"/>
              </a:rPr>
              <a:t>GxE</a:t>
            </a:r>
            <a:r>
              <a:rPr lang="en-US" sz="2400" dirty="0">
                <a:latin typeface="Arial"/>
                <a:cs typeface="Arial"/>
              </a:rPr>
              <a:t> interaction test T</a:t>
            </a:r>
            <a:r>
              <a:rPr lang="en-US" sz="2400" baseline="-25000" dirty="0">
                <a:latin typeface="Arial"/>
                <a:cs typeface="Arial"/>
              </a:rPr>
              <a:t>2</a:t>
            </a:r>
            <a:r>
              <a:rPr lang="en-US" sz="2400" dirty="0">
                <a:latin typeface="Arial"/>
                <a:cs typeface="Arial"/>
              </a:rPr>
              <a:t> with corresponding p-value p</a:t>
            </a:r>
            <a:r>
              <a:rPr lang="en-US" sz="2400" baseline="-25000" dirty="0">
                <a:latin typeface="Arial"/>
                <a:cs typeface="Arial"/>
              </a:rPr>
              <a:t>2</a:t>
            </a:r>
            <a:r>
              <a:rPr lang="en-US" sz="2400" dirty="0">
                <a:latin typeface="Arial"/>
                <a:cs typeface="Arial"/>
              </a:rPr>
              <a:t>.  </a:t>
            </a:r>
          </a:p>
          <a:p>
            <a:endParaRPr lang="en-US" sz="2400" dirty="0">
              <a:latin typeface="Arial"/>
              <a:cs typeface="Arial"/>
            </a:endParaRPr>
          </a:p>
          <a:p>
            <a:r>
              <a:rPr lang="en-US" sz="2400" dirty="0">
                <a:latin typeface="Arial"/>
                <a:cs typeface="Arial"/>
              </a:rPr>
              <a:t>Key requirement: T</a:t>
            </a:r>
            <a:r>
              <a:rPr lang="en-US" sz="2400" baseline="-25000" dirty="0">
                <a:latin typeface="Arial"/>
                <a:cs typeface="Arial"/>
              </a:rPr>
              <a:t>1</a:t>
            </a:r>
            <a:r>
              <a:rPr lang="en-US" sz="2400" dirty="0">
                <a:latin typeface="Arial"/>
                <a:cs typeface="Arial"/>
              </a:rPr>
              <a:t> and T</a:t>
            </a:r>
            <a:r>
              <a:rPr lang="en-US" sz="2400" baseline="-25000" dirty="0">
                <a:latin typeface="Arial"/>
                <a:cs typeface="Arial"/>
              </a:rPr>
              <a:t>2</a:t>
            </a:r>
            <a:r>
              <a:rPr lang="en-US" sz="2400" dirty="0">
                <a:latin typeface="Arial"/>
                <a:cs typeface="Arial"/>
              </a:rPr>
              <a:t> are independent. </a:t>
            </a:r>
          </a:p>
        </p:txBody>
      </p:sp>
      <p:sp>
        <p:nvSpPr>
          <p:cNvPr id="4" name="TextBox 3"/>
          <p:cNvSpPr txBox="1"/>
          <p:nvPr/>
        </p:nvSpPr>
        <p:spPr>
          <a:xfrm>
            <a:off x="828152" y="6126163"/>
            <a:ext cx="7304516" cy="369332"/>
          </a:xfrm>
          <a:prstGeom prst="rect">
            <a:avLst/>
          </a:prstGeom>
          <a:noFill/>
        </p:spPr>
        <p:txBody>
          <a:bodyPr wrap="none" rtlCol="0">
            <a:spAutoFit/>
          </a:bodyPr>
          <a:lstStyle/>
          <a:p>
            <a:r>
              <a:rPr lang="en-US" dirty="0" err="1"/>
              <a:t>Kooperberg</a:t>
            </a:r>
            <a:r>
              <a:rPr lang="en-US" dirty="0"/>
              <a:t> and LeBlanc, 2008; </a:t>
            </a:r>
            <a:r>
              <a:rPr lang="en-US" dirty="0" err="1"/>
              <a:t>Murcray</a:t>
            </a:r>
            <a:r>
              <a:rPr lang="en-US" dirty="0"/>
              <a:t> et al., 2009; 2011; Hsu et al., 2012</a:t>
            </a:r>
          </a:p>
        </p:txBody>
      </p:sp>
    </p:spTree>
    <p:extLst>
      <p:ext uri="{BB962C8B-B14F-4D97-AF65-F5344CB8AC3E}">
        <p14:creationId xmlns:p14="http://schemas.microsoft.com/office/powerpoint/2010/main" val="2567613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Example: Two-Step </a:t>
            </a:r>
            <a:r>
              <a:rPr lang="en-US" dirty="0" err="1">
                <a:latin typeface="Arial" panose="020B0604020202020204" pitchFamily="34" charset="0"/>
                <a:cs typeface="Arial" panose="020B0604020202020204" pitchFamily="34" charset="0"/>
              </a:rPr>
              <a:t>GxE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Autofit/>
          </a:bodyPr>
          <a:lstStyle/>
          <a:p>
            <a:pPr marL="0" indent="0">
              <a:buNone/>
            </a:pPr>
            <a:r>
              <a:rPr lang="en-US" sz="2400" dirty="0">
                <a:latin typeface="Arial"/>
                <a:cs typeface="Arial"/>
              </a:rPr>
              <a:t>Step 1:</a:t>
            </a:r>
          </a:p>
          <a:p>
            <a:r>
              <a:rPr lang="en-US" sz="2400" dirty="0">
                <a:latin typeface="Arial"/>
                <a:cs typeface="Arial"/>
              </a:rPr>
              <a:t>Test for marginal D-G association</a:t>
            </a:r>
          </a:p>
          <a:p>
            <a:pPr marL="0" indent="0">
              <a:buNone/>
            </a:pPr>
            <a:r>
              <a:rPr lang="en-US" sz="2400" dirty="0">
                <a:latin typeface="Arial"/>
                <a:cs typeface="Arial"/>
              </a:rPr>
              <a:t>	</a:t>
            </a:r>
            <a:r>
              <a:rPr lang="en-US" sz="2400" dirty="0" err="1">
                <a:latin typeface="Arial"/>
                <a:cs typeface="Arial"/>
              </a:rPr>
              <a:t>Logit</a:t>
            </a:r>
            <a:r>
              <a:rPr lang="en-US" sz="2400" dirty="0">
                <a:latin typeface="Arial"/>
                <a:cs typeface="Arial"/>
              </a:rPr>
              <a:t>(</a:t>
            </a:r>
            <a:r>
              <a:rPr lang="en-US" sz="2400" dirty="0" err="1">
                <a:latin typeface="Arial"/>
                <a:cs typeface="Arial"/>
              </a:rPr>
              <a:t>Pr</a:t>
            </a:r>
            <a:r>
              <a:rPr lang="en-US" sz="2400" dirty="0">
                <a:latin typeface="Arial"/>
                <a:cs typeface="Arial"/>
              </a:rPr>
              <a:t>(D=1 | G) = l</a:t>
            </a:r>
            <a:r>
              <a:rPr lang="en-US" sz="2400" baseline="-25000" dirty="0">
                <a:latin typeface="Arial"/>
                <a:cs typeface="Arial"/>
              </a:rPr>
              <a:t>0</a:t>
            </a:r>
            <a:r>
              <a:rPr lang="en-US" sz="2400" dirty="0">
                <a:latin typeface="Arial"/>
                <a:cs typeface="Arial"/>
              </a:rPr>
              <a:t> + </a:t>
            </a:r>
            <a:r>
              <a:rPr lang="en-US" sz="2400" dirty="0" err="1">
                <a:latin typeface="Arial"/>
                <a:cs typeface="Arial"/>
              </a:rPr>
              <a:t>l</a:t>
            </a:r>
            <a:r>
              <a:rPr lang="en-US" sz="2400" baseline="-25000" dirty="0" err="1">
                <a:latin typeface="Arial"/>
                <a:cs typeface="Arial"/>
              </a:rPr>
              <a:t>G</a:t>
            </a:r>
            <a:r>
              <a:rPr lang="en-US" sz="2400" dirty="0" err="1">
                <a:latin typeface="Arial"/>
                <a:cs typeface="Arial"/>
              </a:rPr>
              <a:t>G</a:t>
            </a:r>
            <a:r>
              <a:rPr lang="en-US" sz="2400" dirty="0">
                <a:latin typeface="Arial"/>
                <a:cs typeface="Arial"/>
              </a:rPr>
              <a:t>, and/or</a:t>
            </a:r>
          </a:p>
          <a:p>
            <a:r>
              <a:rPr lang="en-US" sz="2400" dirty="0">
                <a:latin typeface="Arial"/>
                <a:cs typeface="Arial"/>
              </a:rPr>
              <a:t>Test for E-G association</a:t>
            </a:r>
          </a:p>
          <a:p>
            <a:pPr marL="0" indent="0">
              <a:buNone/>
            </a:pPr>
            <a:r>
              <a:rPr lang="en-US" sz="2400" dirty="0">
                <a:latin typeface="Arial"/>
                <a:cs typeface="Arial"/>
              </a:rPr>
              <a:t>	</a:t>
            </a:r>
            <a:r>
              <a:rPr lang="en-US" sz="2400" dirty="0" err="1">
                <a:latin typeface="Arial"/>
                <a:cs typeface="Arial"/>
              </a:rPr>
              <a:t>Logit</a:t>
            </a:r>
            <a:r>
              <a:rPr lang="en-US" sz="2400" dirty="0">
                <a:latin typeface="Arial"/>
                <a:cs typeface="Arial"/>
              </a:rPr>
              <a:t>(</a:t>
            </a:r>
            <a:r>
              <a:rPr lang="en-US" sz="2400" dirty="0" err="1">
                <a:latin typeface="Arial"/>
                <a:cs typeface="Arial"/>
              </a:rPr>
              <a:t>Pr</a:t>
            </a:r>
            <a:r>
              <a:rPr lang="en-US" sz="2400" dirty="0">
                <a:latin typeface="Arial"/>
                <a:cs typeface="Arial"/>
              </a:rPr>
              <a:t>(G | E) = d</a:t>
            </a:r>
            <a:r>
              <a:rPr lang="en-US" sz="2400" baseline="-25000" dirty="0">
                <a:latin typeface="Arial"/>
                <a:cs typeface="Arial"/>
              </a:rPr>
              <a:t>0</a:t>
            </a:r>
            <a:r>
              <a:rPr lang="en-US" sz="2400" dirty="0">
                <a:latin typeface="Arial"/>
                <a:cs typeface="Arial"/>
              </a:rPr>
              <a:t> + </a:t>
            </a:r>
            <a:r>
              <a:rPr lang="en-US" sz="2400" dirty="0" err="1">
                <a:latin typeface="Arial"/>
                <a:cs typeface="Arial"/>
              </a:rPr>
              <a:t>d</a:t>
            </a:r>
            <a:r>
              <a:rPr lang="en-US" sz="2400" baseline="-25000" dirty="0" err="1">
                <a:latin typeface="Arial"/>
                <a:cs typeface="Arial"/>
              </a:rPr>
              <a:t>E</a:t>
            </a:r>
            <a:r>
              <a:rPr lang="en-US" sz="2400" dirty="0" err="1">
                <a:latin typeface="Arial"/>
                <a:cs typeface="Arial"/>
              </a:rPr>
              <a:t>E</a:t>
            </a:r>
            <a:r>
              <a:rPr lang="en-US" sz="2400" dirty="0">
                <a:latin typeface="Arial"/>
                <a:cs typeface="Arial"/>
              </a:rPr>
              <a:t> </a:t>
            </a:r>
          </a:p>
          <a:p>
            <a:pPr marL="0" indent="0">
              <a:buNone/>
            </a:pPr>
            <a:r>
              <a:rPr lang="en-US" sz="2400" dirty="0">
                <a:latin typeface="Arial"/>
                <a:cs typeface="Arial"/>
              </a:rPr>
              <a:t>Step 2: </a:t>
            </a:r>
          </a:p>
          <a:p>
            <a:r>
              <a:rPr lang="en-US" sz="2400" dirty="0">
                <a:latin typeface="Arial"/>
                <a:cs typeface="Arial"/>
              </a:rPr>
              <a:t>Test for </a:t>
            </a:r>
            <a:r>
              <a:rPr lang="en-US" sz="2400" dirty="0" err="1">
                <a:latin typeface="Arial"/>
                <a:cs typeface="Arial"/>
              </a:rPr>
              <a:t>GxE</a:t>
            </a:r>
            <a:r>
              <a:rPr lang="en-US" sz="2400" dirty="0">
                <a:latin typeface="Arial"/>
                <a:cs typeface="Arial"/>
              </a:rPr>
              <a:t> interaction, only using SNPs passing Step 1 threshold (fewer comparisons).</a:t>
            </a:r>
          </a:p>
          <a:p>
            <a:r>
              <a:rPr lang="en-US" sz="2400" dirty="0">
                <a:effectLst/>
                <a:latin typeface="Arial"/>
                <a:cs typeface="Arial"/>
              </a:rPr>
              <a:t>Additional info from Step 1 increases power by up to 50% over conventional approach.  </a:t>
            </a:r>
            <a:endParaRPr lang="en-US" sz="2400" dirty="0">
              <a:latin typeface="Arial"/>
              <a:cs typeface="Arial"/>
            </a:endParaRPr>
          </a:p>
          <a:p>
            <a:pPr marL="0" indent="0">
              <a:buNone/>
            </a:pPr>
            <a:endParaRPr lang="en-US" sz="2400" dirty="0">
              <a:latin typeface="Arial"/>
              <a:cs typeface="Arial"/>
            </a:endParaRPr>
          </a:p>
        </p:txBody>
      </p:sp>
      <p:sp>
        <p:nvSpPr>
          <p:cNvPr id="4" name="TextBox 3">
            <a:extLst>
              <a:ext uri="{FF2B5EF4-FFF2-40B4-BE49-F238E27FC236}">
                <a16:creationId xmlns:a16="http://schemas.microsoft.com/office/drawing/2014/main" id="{18D48A5A-2602-6C42-A6B7-5354D4EDF298}"/>
              </a:ext>
            </a:extLst>
          </p:cNvPr>
          <p:cNvSpPr txBox="1"/>
          <p:nvPr/>
        </p:nvSpPr>
        <p:spPr>
          <a:xfrm>
            <a:off x="5972783" y="6322979"/>
            <a:ext cx="2710742" cy="369332"/>
          </a:xfrm>
          <a:prstGeom prst="rect">
            <a:avLst/>
          </a:prstGeom>
          <a:noFill/>
        </p:spPr>
        <p:txBody>
          <a:bodyPr wrap="none" rtlCol="0">
            <a:spAutoFit/>
          </a:bodyPr>
          <a:lstStyle/>
          <a:p>
            <a:r>
              <a:rPr lang="en-US" dirty="0" err="1"/>
              <a:t>Gauderman</a:t>
            </a:r>
            <a:r>
              <a:rPr lang="en-US" dirty="0"/>
              <a:t> et al, AJE 2017</a:t>
            </a:r>
          </a:p>
        </p:txBody>
      </p:sp>
    </p:spTree>
    <p:extLst>
      <p:ext uri="{BB962C8B-B14F-4D97-AF65-F5344CB8AC3E}">
        <p14:creationId xmlns:p14="http://schemas.microsoft.com/office/powerpoint/2010/main" val="1464859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Grp="1" noChangeArrowheads="1"/>
          </p:cNvSpPr>
          <p:nvPr>
            <p:ph type="title" idx="4294967295"/>
          </p:nvPr>
        </p:nvSpPr>
        <p:spPr>
          <a:xfrm>
            <a:off x="457200" y="274320"/>
            <a:ext cx="8226743" cy="1140143"/>
          </a:xfrm>
        </p:spPr>
        <p:txBody>
          <a:bodyPr/>
          <a:lstStyle/>
          <a:p>
            <a:pPr>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dirty="0">
                <a:latin typeface="Arial" charset="0"/>
              </a:rPr>
              <a:t>II. Rare Variants</a:t>
            </a:r>
          </a:p>
        </p:txBody>
      </p:sp>
      <p:sp>
        <p:nvSpPr>
          <p:cNvPr id="47106" name="Rectangle 2"/>
          <p:cNvSpPr>
            <a:spLocks noGrp="1" noChangeArrowheads="1"/>
          </p:cNvSpPr>
          <p:nvPr>
            <p:ph type="body" idx="4294967295"/>
          </p:nvPr>
        </p:nvSpPr>
        <p:spPr>
          <a:xfrm>
            <a:off x="457200" y="1600200"/>
            <a:ext cx="8226743" cy="5290662"/>
          </a:xfrm>
        </p:spPr>
        <p:txBody>
          <a:bodyPr/>
          <a:lstStyle/>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dirty="0">
                <a:latin typeface="Arial" charset="0"/>
              </a:rPr>
              <a:t>GWAS initially focused on detecting associations for common variants </a:t>
            </a: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dirty="0">
                <a:latin typeface="Arial" charset="0"/>
              </a:rPr>
              <a:t>Can now impute rare variants </a:t>
            </a: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dirty="0">
                <a:latin typeface="Arial" charset="0"/>
              </a:rPr>
              <a:t>Or genotype directly with exome arrays</a:t>
            </a: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dirty="0">
                <a:latin typeface="Arial" charset="0"/>
              </a:rPr>
              <a:t>Sequencing (de novo)</a:t>
            </a:r>
          </a:p>
        </p:txBody>
      </p:sp>
    </p:spTree>
    <p:extLst>
      <p:ext uri="{BB962C8B-B14F-4D97-AF65-F5344CB8AC3E}">
        <p14:creationId xmlns:p14="http://schemas.microsoft.com/office/powerpoint/2010/main" val="102241353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ChangeArrowheads="1"/>
          </p:cNvSpPr>
          <p:nvPr>
            <p:ph type="title" idx="4294967295"/>
          </p:nvPr>
        </p:nvSpPr>
        <p:spPr>
          <a:xfrm>
            <a:off x="457200" y="152400"/>
            <a:ext cx="8229600" cy="1143000"/>
          </a:xfrm>
        </p:spPr>
        <p:txBody>
          <a:bodyPr>
            <a:normAutofit/>
          </a:bodyPr>
          <a:lstStyle/>
          <a:p>
            <a:pPr eaLnBrk="1" hangingPunct="1"/>
            <a:r>
              <a:rPr lang="en-US" dirty="0">
                <a:latin typeface="Arial" panose="020B0604020202020204" pitchFamily="34" charset="0"/>
                <a:cs typeface="Arial" panose="020B0604020202020204" pitchFamily="34" charset="0"/>
              </a:rPr>
              <a:t>Analysis of Rare Variants</a:t>
            </a:r>
          </a:p>
        </p:txBody>
      </p:sp>
      <p:sp>
        <p:nvSpPr>
          <p:cNvPr id="454659" name="Rectangle 3"/>
          <p:cNvSpPr>
            <a:spLocks noGrp="1" noChangeArrowheads="1"/>
          </p:cNvSpPr>
          <p:nvPr>
            <p:ph type="body" idx="4294967295"/>
          </p:nvPr>
        </p:nvSpPr>
        <p:spPr>
          <a:xfrm>
            <a:off x="762000" y="1730900"/>
            <a:ext cx="7924800" cy="1935163"/>
          </a:xfrm>
        </p:spPr>
        <p:txBody>
          <a:bodyPr/>
          <a:lstStyle/>
          <a:p>
            <a:pPr marL="609600" indent="-609600" eaLnBrk="1" hangingPunct="1">
              <a:buNone/>
            </a:pPr>
            <a:r>
              <a:rPr lang="en-US" dirty="0"/>
              <a:t>Focus on a set of k variants</a:t>
            </a:r>
            <a:endParaRPr lang="en-US" b="1" dirty="0"/>
          </a:p>
          <a:p>
            <a:pPr marL="609600" indent="-609600" eaLnBrk="1" hangingPunct="1">
              <a:buFontTx/>
              <a:buNone/>
            </a:pPr>
            <a:endParaRPr lang="en-US" sz="2800" dirty="0"/>
          </a:p>
          <a:p>
            <a:pPr marL="609600" indent="-609600" eaLnBrk="1" hangingPunct="1">
              <a:buFontTx/>
              <a:buNone/>
            </a:pPr>
            <a:endParaRPr lang="en-US" sz="2800" dirty="0"/>
          </a:p>
        </p:txBody>
      </p:sp>
      <p:sp>
        <p:nvSpPr>
          <p:cNvPr id="6" name="TextBox 5"/>
          <p:cNvSpPr txBox="1"/>
          <p:nvPr/>
        </p:nvSpPr>
        <p:spPr>
          <a:xfrm>
            <a:off x="903111" y="4333186"/>
            <a:ext cx="7543800" cy="1175706"/>
          </a:xfrm>
          <a:prstGeom prst="rect">
            <a:avLst/>
          </a:prstGeom>
          <a:noFill/>
        </p:spPr>
        <p:txBody>
          <a:bodyPr wrap="square" rtlCol="0">
            <a:spAutoFit/>
          </a:bodyPr>
          <a:lstStyle/>
          <a:p>
            <a:pPr marL="457200" indent="-457200">
              <a:spcBef>
                <a:spcPct val="20000"/>
              </a:spcBef>
              <a:buFont typeface="Arial"/>
              <a:buChar char="•"/>
            </a:pPr>
            <a:r>
              <a:rPr lang="en-US" sz="3200" dirty="0"/>
              <a:t>Difficult to model due to sparsity</a:t>
            </a:r>
          </a:p>
          <a:p>
            <a:pPr marL="457200" indent="-457200">
              <a:spcBef>
                <a:spcPct val="20000"/>
              </a:spcBef>
              <a:buFont typeface="Arial"/>
              <a:buChar char="•"/>
            </a:pPr>
            <a:r>
              <a:rPr lang="en-US" sz="3200" dirty="0"/>
              <a:t>Limited power</a:t>
            </a:r>
          </a:p>
        </p:txBody>
      </p:sp>
      <p:pic>
        <p:nvPicPr>
          <p:cNvPr id="9" name="Picture 1"/>
          <p:cNvPicPr>
            <a:picLocks noChangeAspect="1" noChangeArrowheads="1"/>
          </p:cNvPicPr>
          <p:nvPr/>
        </p:nvPicPr>
        <p:blipFill>
          <a:blip r:embed="rId2" cstate="print"/>
          <a:srcRect/>
          <a:stretch>
            <a:fillRect/>
          </a:stretch>
        </p:blipFill>
        <p:spPr bwMode="auto">
          <a:xfrm>
            <a:off x="1905001" y="2215577"/>
            <a:ext cx="4572000" cy="1450486"/>
          </a:xfrm>
          <a:prstGeom prst="rect">
            <a:avLst/>
          </a:prstGeom>
          <a:noFill/>
          <a:ln w="9525">
            <a:noFill/>
            <a:miter lim="800000"/>
            <a:headEnd/>
            <a:tailEnd/>
          </a:ln>
          <a:effectLst/>
        </p:spPr>
      </p:pic>
    </p:spTree>
    <p:extLst>
      <p:ext uri="{BB962C8B-B14F-4D97-AF65-F5344CB8AC3E}">
        <p14:creationId xmlns:p14="http://schemas.microsoft.com/office/powerpoint/2010/main" val="1026290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862"/>
            <a:ext cx="8229600" cy="1143000"/>
          </a:xfrm>
        </p:spPr>
        <p:txBody>
          <a:bodyPr/>
          <a:lstStyle/>
          <a:p>
            <a:r>
              <a:rPr lang="en-US" dirty="0">
                <a:latin typeface="Arial" panose="020B0604020202020204" pitchFamily="34" charset="0"/>
                <a:cs typeface="Arial" panose="020B0604020202020204" pitchFamily="34" charset="0"/>
              </a:rPr>
              <a:t>Rare Variant Tests</a:t>
            </a:r>
          </a:p>
        </p:txBody>
      </p:sp>
      <p:sp>
        <p:nvSpPr>
          <p:cNvPr id="3" name="Content Placeholder 2"/>
          <p:cNvSpPr>
            <a:spLocks noGrp="1"/>
          </p:cNvSpPr>
          <p:nvPr>
            <p:ph idx="1"/>
          </p:nvPr>
        </p:nvSpPr>
        <p:spPr>
          <a:xfrm>
            <a:off x="457200" y="1360312"/>
            <a:ext cx="8503356" cy="4919133"/>
          </a:xfrm>
        </p:spPr>
        <p:txBody>
          <a:bodyPr>
            <a:normAutofit fontScale="70000" lnSpcReduction="20000"/>
          </a:bodyPr>
          <a:lstStyle/>
          <a:p>
            <a:pPr marL="457200" indent="-457200">
              <a:spcBef>
                <a:spcPts val="3000"/>
              </a:spcBef>
            </a:pPr>
            <a:r>
              <a:rPr lang="en-US" sz="3400" dirty="0">
                <a:latin typeface="Arial" panose="020B0604020202020204" pitchFamily="34" charset="0"/>
                <a:cs typeface="Arial" panose="020B0604020202020204" pitchFamily="34" charset="0"/>
              </a:rPr>
              <a:t>‘Up-weight’ analyses for most likely causal variants.</a:t>
            </a:r>
          </a:p>
          <a:p>
            <a:pPr marL="457200" indent="-457200">
              <a:spcBef>
                <a:spcPts val="3000"/>
              </a:spcBef>
            </a:pPr>
            <a:r>
              <a:rPr lang="en-US" sz="3400" dirty="0">
                <a:latin typeface="Arial" panose="020B0604020202020204" pitchFamily="34" charset="0"/>
                <a:cs typeface="Arial" panose="020B0604020202020204" pitchFamily="34" charset="0"/>
              </a:rPr>
              <a:t>Burden tests (CAST, Collapsing, WSS).</a:t>
            </a:r>
          </a:p>
          <a:p>
            <a:pPr marL="457200" indent="-457200">
              <a:spcBef>
                <a:spcPts val="3000"/>
              </a:spcBef>
            </a:pPr>
            <a:r>
              <a:rPr lang="en-US" sz="3400" dirty="0">
                <a:latin typeface="Arial" panose="020B0604020202020204" pitchFamily="34" charset="0"/>
                <a:cs typeface="Arial" panose="020B0604020202020204" pitchFamily="34" charset="0"/>
              </a:rPr>
              <a:t>Variance component (dispersion) tests (SKAT, SKAT-O, C-alpha).</a:t>
            </a:r>
          </a:p>
          <a:p>
            <a:pPr marL="0" indent="0">
              <a:buNone/>
            </a:pPr>
            <a:endParaRPr lang="en-US" sz="3400" dirty="0">
              <a:latin typeface="Arial" panose="020B0604020202020204" pitchFamily="34" charset="0"/>
              <a:cs typeface="Arial" panose="020B0604020202020204" pitchFamily="34" charset="0"/>
            </a:endParaRPr>
          </a:p>
          <a:p>
            <a:r>
              <a:rPr lang="en-US" sz="3400" dirty="0">
                <a:latin typeface="Arial" panose="020B0604020202020204" pitchFamily="34" charset="0"/>
                <a:cs typeface="Arial" panose="020B0604020202020204" pitchFamily="34" charset="0"/>
              </a:rPr>
              <a:t>Burden tests more powerful when a large percentage of rare variants are causal and have the same sign (direction of association).</a:t>
            </a:r>
          </a:p>
          <a:p>
            <a:endParaRPr lang="en-US" sz="3400" dirty="0">
              <a:latin typeface="Arial" panose="020B0604020202020204" pitchFamily="34" charset="0"/>
              <a:cs typeface="Arial" panose="020B0604020202020204" pitchFamily="34" charset="0"/>
            </a:endParaRPr>
          </a:p>
          <a:p>
            <a:r>
              <a:rPr lang="en-US" sz="3400" dirty="0">
                <a:latin typeface="Arial" panose="020B0604020202020204" pitchFamily="34" charset="0"/>
                <a:cs typeface="Arial" panose="020B0604020202020204" pitchFamily="34" charset="0"/>
              </a:rPr>
              <a:t>Variance component more powerful when there is a mixture of risk and protective variants, and most rare variants are not causal.</a:t>
            </a:r>
          </a:p>
          <a:p>
            <a:endParaRPr lang="en-US" dirty="0"/>
          </a:p>
        </p:txBody>
      </p:sp>
    </p:spTree>
    <p:extLst>
      <p:ext uri="{BB962C8B-B14F-4D97-AF65-F5344CB8AC3E}">
        <p14:creationId xmlns:p14="http://schemas.microsoft.com/office/powerpoint/2010/main" val="3640748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ChangeArrowheads="1"/>
          </p:cNvSpPr>
          <p:nvPr>
            <p:ph type="title" idx="4294967295"/>
          </p:nvPr>
        </p:nvSpPr>
        <p:spPr>
          <a:xfrm>
            <a:off x="457200" y="152400"/>
            <a:ext cx="8229600" cy="1143000"/>
          </a:xfrm>
        </p:spPr>
        <p:txBody>
          <a:bodyPr>
            <a:normAutofit/>
          </a:bodyPr>
          <a:lstStyle/>
          <a:p>
            <a:pPr eaLnBrk="1" hangingPunct="1"/>
            <a:r>
              <a:rPr lang="en-US" dirty="0">
                <a:latin typeface="Arial" panose="020B0604020202020204" pitchFamily="34" charset="0"/>
                <a:cs typeface="Arial" panose="020B0604020202020204" pitchFamily="34" charset="0"/>
              </a:rPr>
              <a:t>Burden Tests for Rare Variants</a:t>
            </a:r>
          </a:p>
        </p:txBody>
      </p:sp>
      <p:pic>
        <p:nvPicPr>
          <p:cNvPr id="10" name="Picture 2"/>
          <p:cNvPicPr>
            <a:picLocks noChangeAspect="1" noChangeArrowheads="1"/>
          </p:cNvPicPr>
          <p:nvPr/>
        </p:nvPicPr>
        <p:blipFill>
          <a:blip r:embed="rId2" cstate="print"/>
          <a:srcRect/>
          <a:stretch>
            <a:fillRect/>
          </a:stretch>
        </p:blipFill>
        <p:spPr bwMode="auto">
          <a:xfrm>
            <a:off x="1752600" y="1638720"/>
            <a:ext cx="5715000" cy="1899138"/>
          </a:xfrm>
          <a:prstGeom prst="rect">
            <a:avLst/>
          </a:prstGeom>
          <a:noFill/>
          <a:ln w="9525">
            <a:noFill/>
            <a:miter lim="800000"/>
            <a:headEnd/>
            <a:tailEnd/>
          </a:ln>
          <a:effectLst/>
        </p:spPr>
      </p:pic>
      <p:sp>
        <p:nvSpPr>
          <p:cNvPr id="11" name="TextBox 10"/>
          <p:cNvSpPr txBox="1"/>
          <p:nvPr/>
        </p:nvSpPr>
        <p:spPr>
          <a:xfrm>
            <a:off x="533400" y="3578186"/>
            <a:ext cx="8153400" cy="2246769"/>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Where </a:t>
            </a:r>
            <a:r>
              <a:rPr lang="en-US" sz="2800" i="1" dirty="0" err="1">
                <a:latin typeface="Arial" panose="020B0604020202020204" pitchFamily="34" charset="0"/>
                <a:cs typeface="Arial" panose="020B0604020202020204" pitchFamily="34" charset="0"/>
              </a:rPr>
              <a:t>w</a:t>
            </a:r>
            <a:r>
              <a:rPr lang="en-US" sz="2800" i="1" baseline="-25000" dirty="0" err="1">
                <a:latin typeface="Arial" panose="020B0604020202020204" pitchFamily="34" charset="0"/>
                <a:cs typeface="Arial" panose="020B0604020202020204" pitchFamily="34" charset="0"/>
              </a:rPr>
              <a:t>k</a:t>
            </a:r>
            <a:r>
              <a:rPr lang="en-US" sz="2800" dirty="0">
                <a:latin typeface="Arial" panose="020B0604020202020204" pitchFamily="34" charset="0"/>
                <a:cs typeface="Arial" panose="020B0604020202020204" pitchFamily="34" charset="0"/>
              </a:rPr>
              <a:t> defines similarities among the variants for their aggregation / modeling</a:t>
            </a:r>
            <a:endParaRPr lang="en-US" sz="24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Estimate the effect of a weighted summary ‘score’</a:t>
            </a:r>
          </a:p>
          <a:p>
            <a:r>
              <a:rPr lang="en-US" sz="2800" dirty="0">
                <a:latin typeface="Arial" panose="020B0604020202020204" pitchFamily="34" charset="0"/>
                <a:cs typeface="Arial" panose="020B0604020202020204" pitchFamily="34" charset="0"/>
              </a:rPr>
              <a:t>across each individuals’ rare variants on outcome.</a:t>
            </a:r>
          </a:p>
        </p:txBody>
      </p:sp>
    </p:spTree>
    <p:extLst>
      <p:ext uri="{BB962C8B-B14F-4D97-AF65-F5344CB8AC3E}">
        <p14:creationId xmlns:p14="http://schemas.microsoft.com/office/powerpoint/2010/main" val="2990202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ChangeArrowheads="1"/>
          </p:cNvSpPr>
          <p:nvPr>
            <p:ph type="title" idx="4294967295"/>
          </p:nvPr>
        </p:nvSpPr>
        <p:spPr>
          <a:xfrm>
            <a:off x="457200" y="50544"/>
            <a:ext cx="8229600" cy="1143000"/>
          </a:xfrm>
        </p:spPr>
        <p:txBody>
          <a:bodyPr>
            <a:normAutofit/>
          </a:bodyPr>
          <a:lstStyle/>
          <a:p>
            <a:pPr eaLnBrk="1" hangingPunct="1"/>
            <a:r>
              <a:rPr lang="en-US" dirty="0">
                <a:latin typeface="Arial" panose="020B0604020202020204" pitchFamily="34" charset="0"/>
                <a:cs typeface="Arial" panose="020B0604020202020204" pitchFamily="34" charset="0"/>
              </a:rPr>
              <a:t>Key Aspect: Specifying </a:t>
            </a:r>
            <a:r>
              <a:rPr lang="en-US" i="1" dirty="0">
                <a:latin typeface="Arial" panose="020B0604020202020204" pitchFamily="34" charset="0"/>
                <a:cs typeface="Arial" panose="020B0604020202020204" pitchFamily="34" charset="0"/>
              </a:rPr>
              <a:t>w</a:t>
            </a:r>
            <a:r>
              <a:rPr lang="en-US" i="1" baseline="-25000" dirty="0">
                <a:latin typeface="Arial" panose="020B0604020202020204" pitchFamily="34" charset="0"/>
                <a:cs typeface="Arial" panose="020B0604020202020204" pitchFamily="34" charset="0"/>
              </a:rPr>
              <a:t>k</a:t>
            </a:r>
            <a:endParaRPr lang="en-US" dirty="0">
              <a:latin typeface="Arial" panose="020B0604020202020204" pitchFamily="34" charset="0"/>
              <a:cs typeface="Arial" panose="020B0604020202020204" pitchFamily="34" charset="0"/>
            </a:endParaRPr>
          </a:p>
        </p:txBody>
      </p:sp>
      <p:sp>
        <p:nvSpPr>
          <p:cNvPr id="454659" name="Rectangle 3"/>
          <p:cNvSpPr>
            <a:spLocks noGrp="1" noChangeArrowheads="1"/>
          </p:cNvSpPr>
          <p:nvPr>
            <p:ph type="body" idx="4294967295"/>
          </p:nvPr>
        </p:nvSpPr>
        <p:spPr>
          <a:xfrm>
            <a:off x="762000" y="1975555"/>
            <a:ext cx="8915400" cy="1935163"/>
          </a:xfrm>
        </p:spPr>
        <p:txBody>
          <a:bodyPr>
            <a:noAutofit/>
          </a:bodyPr>
          <a:lstStyle/>
          <a:p>
            <a:pPr marL="609600" indent="-609600" eaLnBrk="1" hangingPunct="1">
              <a:buNone/>
            </a:pPr>
            <a:r>
              <a:rPr lang="en-US" sz="2800" dirty="0">
                <a:latin typeface="Arial" panose="020B0604020202020204" pitchFamily="34" charset="0"/>
                <a:cs typeface="Arial" panose="020B0604020202020204" pitchFamily="34" charset="0"/>
              </a:rPr>
              <a:t>where</a:t>
            </a:r>
          </a:p>
          <a:p>
            <a:pPr marL="1009650" lvl="1" indent="-609600" eaLnBrk="1" hangingPunct="1">
              <a:buNone/>
            </a:pPr>
            <a:r>
              <a:rPr lang="en-US" i="1" dirty="0" err="1">
                <a:latin typeface="Arial" panose="020B0604020202020204" pitchFamily="34" charset="0"/>
                <a:cs typeface="Arial" panose="020B0604020202020204" pitchFamily="34" charset="0"/>
              </a:rPr>
              <a:t>a</a:t>
            </a:r>
            <a:r>
              <a:rPr lang="en-US" i="1" baseline="-25000" dirty="0" err="1">
                <a:latin typeface="Arial" panose="020B0604020202020204" pitchFamily="34" charset="0"/>
                <a:cs typeface="Arial" panose="020B0604020202020204" pitchFamily="34" charset="0"/>
              </a:rPr>
              <a:t>k</a:t>
            </a:r>
            <a:r>
              <a:rPr lang="en-US" dirty="0">
                <a:latin typeface="Arial" panose="020B0604020202020204" pitchFamily="34" charset="0"/>
                <a:cs typeface="Arial" panose="020B0604020202020204" pitchFamily="34" charset="0"/>
              </a:rPr>
              <a:t> inverse variance weighting, controls’ MAF</a:t>
            </a:r>
          </a:p>
          <a:p>
            <a:pPr marL="1009650" lvl="1" indent="-609600" eaLnBrk="1" hangingPunct="1">
              <a:buNone/>
            </a:pPr>
            <a:r>
              <a:rPr lang="en-US" i="1" dirty="0" err="1">
                <a:latin typeface="Arial" panose="020B0604020202020204" pitchFamily="34" charset="0"/>
                <a:cs typeface="Arial" panose="020B0604020202020204" pitchFamily="34" charset="0"/>
              </a:rPr>
              <a:t>s</a:t>
            </a:r>
            <a:r>
              <a:rPr lang="en-US" i="1" baseline="-25000" dirty="0" err="1">
                <a:latin typeface="Arial" panose="020B0604020202020204" pitchFamily="34" charset="0"/>
                <a:cs typeface="Arial" panose="020B0604020202020204" pitchFamily="34" charset="0"/>
              </a:rPr>
              <a:t>k</a:t>
            </a:r>
            <a:r>
              <a:rPr lang="en-US" dirty="0">
                <a:latin typeface="Arial" panose="020B0604020202020204" pitchFamily="34" charset="0"/>
                <a:cs typeface="Arial" panose="020B0604020202020204" pitchFamily="34" charset="0"/>
              </a:rPr>
              <a:t> direction of association; positive / negative</a:t>
            </a:r>
          </a:p>
          <a:p>
            <a:pPr marL="1009650" lvl="1" indent="-609600" eaLnBrk="1" hangingPunct="1">
              <a:buNone/>
            </a:pPr>
            <a:r>
              <a:rPr lang="en-US" i="1" dirty="0" err="1">
                <a:latin typeface="Arial" panose="020B0604020202020204" pitchFamily="34" charset="0"/>
                <a:cs typeface="Arial" panose="020B0604020202020204" pitchFamily="34" charset="0"/>
              </a:rPr>
              <a:t>i</a:t>
            </a:r>
            <a:r>
              <a:rPr lang="en-US" i="1" baseline="-25000" dirty="0" err="1">
                <a:latin typeface="Arial" panose="020B0604020202020204" pitchFamily="34" charset="0"/>
                <a:cs typeface="Arial" panose="020B0604020202020204" pitchFamily="34" charset="0"/>
              </a:rPr>
              <a:t>k</a:t>
            </a:r>
            <a:r>
              <a:rPr lang="en-US" dirty="0">
                <a:latin typeface="Arial" panose="020B0604020202020204" pitchFamily="34" charset="0"/>
                <a:cs typeface="Arial" panose="020B0604020202020204" pitchFamily="34" charset="0"/>
              </a:rPr>
              <a:t> Indicators for whether to aggregate</a:t>
            </a:r>
          </a:p>
          <a:p>
            <a:pPr marL="1409700" lvl="2" indent="-609600" eaLnBrk="1" hangingPunct="1"/>
            <a:r>
              <a:rPr lang="en-US" sz="2800" dirty="0">
                <a:latin typeface="Arial" panose="020B0604020202020204" pitchFamily="34" charset="0"/>
                <a:cs typeface="Arial" panose="020B0604020202020204" pitchFamily="34" charset="0"/>
              </a:rPr>
              <a:t>Overall MAF </a:t>
            </a:r>
          </a:p>
          <a:p>
            <a:pPr marL="1866900" lvl="3" indent="-609600" eaLnBrk="1" hangingPunct="1"/>
            <a:r>
              <a:rPr lang="en-US" sz="2800" dirty="0">
                <a:latin typeface="Arial" panose="020B0604020202020204" pitchFamily="34" charset="0"/>
                <a:cs typeface="Arial" panose="020B0604020202020204" pitchFamily="34" charset="0"/>
              </a:rPr>
              <a:t>Hard </a:t>
            </a:r>
            <a:r>
              <a:rPr lang="en-US" sz="2800" dirty="0" err="1">
                <a:latin typeface="Arial" panose="020B0604020202020204" pitchFamily="34" charset="0"/>
                <a:cs typeface="Arial" panose="020B0604020202020204" pitchFamily="34" charset="0"/>
              </a:rPr>
              <a:t>cutpoint</a:t>
            </a:r>
            <a:r>
              <a:rPr lang="en-US" sz="2800" dirty="0">
                <a:latin typeface="Arial" panose="020B0604020202020204" pitchFamily="34" charset="0"/>
                <a:cs typeface="Arial" panose="020B0604020202020204" pitchFamily="34" charset="0"/>
              </a:rPr>
              <a:t> (e.g., MAF &lt; 0.01)</a:t>
            </a:r>
          </a:p>
          <a:p>
            <a:pPr marL="1409700" lvl="2" indent="-609600" eaLnBrk="1" hangingPunct="1"/>
            <a:r>
              <a:rPr lang="en-US" sz="2800" dirty="0">
                <a:latin typeface="Arial" panose="020B0604020202020204" pitchFamily="34" charset="0"/>
                <a:cs typeface="Arial" panose="020B0604020202020204" pitchFamily="34" charset="0"/>
              </a:rPr>
              <a:t>Functional information</a:t>
            </a:r>
          </a:p>
          <a:p>
            <a:pPr marL="1866900" lvl="3" indent="-609600" eaLnBrk="1" hangingPunct="1"/>
            <a:r>
              <a:rPr lang="en-US" sz="2800" dirty="0">
                <a:latin typeface="Arial" panose="020B0604020202020204" pitchFamily="34" charset="0"/>
                <a:cs typeface="Arial" panose="020B0604020202020204" pitchFamily="34" charset="0"/>
              </a:rPr>
              <a:t>Non-synonymous</a:t>
            </a:r>
          </a:p>
          <a:p>
            <a:pPr marL="1866900" lvl="3" indent="-609600" eaLnBrk="1" hangingPunct="1"/>
            <a:r>
              <a:rPr lang="en-US" sz="2800" dirty="0">
                <a:latin typeface="Arial" panose="020B0604020202020204" pitchFamily="34" charset="0"/>
                <a:cs typeface="Arial" panose="020B0604020202020204" pitchFamily="34" charset="0"/>
              </a:rPr>
              <a:t>Deleterious (SIFT)</a:t>
            </a:r>
          </a:p>
        </p:txBody>
      </p:sp>
      <p:graphicFrame>
        <p:nvGraphicFramePr>
          <p:cNvPr id="539649" name="Object 53"/>
          <p:cNvGraphicFramePr>
            <a:graphicFrameLocks noChangeAspect="1"/>
          </p:cNvGraphicFramePr>
          <p:nvPr>
            <p:extLst>
              <p:ext uri="{D42A27DB-BD31-4B8C-83A1-F6EECF244321}">
                <p14:modId xmlns:p14="http://schemas.microsoft.com/office/powerpoint/2010/main" val="2456516440"/>
              </p:ext>
            </p:extLst>
          </p:nvPr>
        </p:nvGraphicFramePr>
        <p:xfrm>
          <a:off x="2743200" y="1148388"/>
          <a:ext cx="3200400" cy="772776"/>
        </p:xfrm>
        <a:graphic>
          <a:graphicData uri="http://schemas.openxmlformats.org/presentationml/2006/ole">
            <mc:AlternateContent xmlns:mc="http://schemas.openxmlformats.org/markup-compatibility/2006">
              <mc:Choice xmlns:v="urn:schemas-microsoft-com:vml" Requires="v">
                <p:oleObj spid="_x0000_s377869" name="Equation" r:id="rId3" imgW="965160" imgH="228600" progId="Equation.DSMT4">
                  <p:embed/>
                </p:oleObj>
              </mc:Choice>
              <mc:Fallback>
                <p:oleObj name="Equation" r:id="rId3" imgW="965160" imgH="228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148388"/>
                        <a:ext cx="3200400" cy="772776"/>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687416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ChangeArrowheads="1"/>
          </p:cNvSpPr>
          <p:nvPr>
            <p:ph type="title" idx="4294967295"/>
          </p:nvPr>
        </p:nvSpPr>
        <p:spPr>
          <a:xfrm>
            <a:off x="0" y="398835"/>
            <a:ext cx="9144000" cy="1143000"/>
          </a:xfrm>
        </p:spPr>
        <p:txBody>
          <a:bodyPr>
            <a:normAutofit fontScale="90000"/>
          </a:bodyPr>
          <a:lstStyle/>
          <a:p>
            <a:pPr eaLnBrk="1" hangingPunct="1"/>
            <a:r>
              <a:rPr lang="en-GB" sz="4900" dirty="0">
                <a:latin typeface="Arial" panose="020B0604020202020204" pitchFamily="34" charset="0"/>
                <a:cs typeface="Arial" panose="020B0604020202020204" pitchFamily="34" charset="0"/>
              </a:rPr>
              <a:t>Example: Cohort Allelic Sums Test</a:t>
            </a:r>
            <a:br>
              <a:rPr lang="en-US" sz="4000" dirty="0">
                <a:solidFill>
                  <a:schemeClr val="tx1"/>
                </a:solidFill>
                <a:latin typeface="Calibri"/>
                <a:cs typeface="Calibri"/>
              </a:rPr>
            </a:br>
            <a:endParaRPr lang="en-GB" sz="4000" dirty="0">
              <a:solidFill>
                <a:schemeClr val="tx1"/>
              </a:solidFill>
              <a:latin typeface="Calibri"/>
              <a:cs typeface="Calibri"/>
            </a:endParaRPr>
          </a:p>
        </p:txBody>
      </p:sp>
      <p:graphicFrame>
        <p:nvGraphicFramePr>
          <p:cNvPr id="2093135" name="Group 79"/>
          <p:cNvGraphicFramePr>
            <a:graphicFrameLocks noGrp="1"/>
          </p:cNvGraphicFramePr>
          <p:nvPr>
            <p:ph sz="half" idx="4294967295"/>
          </p:nvPr>
        </p:nvGraphicFramePr>
        <p:xfrm>
          <a:off x="914400" y="3171825"/>
          <a:ext cx="7370763" cy="2771775"/>
        </p:xfrm>
        <a:graphic>
          <a:graphicData uri="http://schemas.openxmlformats.org/drawingml/2006/table">
            <a:tbl>
              <a:tblPr/>
              <a:tblGrid>
                <a:gridCol w="1579563">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438400">
                  <a:extLst>
                    <a:ext uri="{9D8B030D-6E8A-4147-A177-3AD203B41FA5}">
                      <a16:colId xmlns:a16="http://schemas.microsoft.com/office/drawing/2014/main" val="20003"/>
                    </a:ext>
                  </a:extLst>
                </a:gridCol>
              </a:tblGrid>
              <a:tr h="10572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1" u="none" strike="noStrike" cap="none" normalizeH="0" baseline="0" dirty="0">
                          <a:ln>
                            <a:noFill/>
                          </a:ln>
                          <a:solidFill>
                            <a:schemeClr val="tx1"/>
                          </a:solidFill>
                          <a:effectLst/>
                          <a:latin typeface="Arial" charset="0"/>
                        </a:rPr>
                        <a:t>ABCa1, APOA1, or LCAT</a:t>
                      </a:r>
                      <a:endParaRPr kumimoji="0" lang="en-GB" sz="2000" b="0" i="0" u="none" strike="noStrike" cap="none" normalizeH="0" baseline="0" dirty="0">
                        <a:ln>
                          <a:noFill/>
                        </a:ln>
                        <a:solidFill>
                          <a:schemeClr val="tx1"/>
                        </a:solidFill>
                        <a:effectLst/>
                        <a:latin typeface="Arial" charset="0"/>
                      </a:endParaRP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&gt;95% HDL</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&lt;5%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HDL</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OR (p-value)</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57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No ns variants</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a:ln>
                            <a:noFill/>
                          </a:ln>
                          <a:solidFill>
                            <a:schemeClr val="tx1"/>
                          </a:solidFill>
                          <a:effectLst/>
                          <a:latin typeface="Arial" charset="0"/>
                        </a:rPr>
                        <a:t>125</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107</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a:ln>
                            <a:noFill/>
                          </a:ln>
                          <a:solidFill>
                            <a:schemeClr val="tx1"/>
                          </a:solidFill>
                          <a:effectLst/>
                          <a:latin typeface="Arial" charset="0"/>
                        </a:rPr>
                        <a:t>1.0</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57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ns variants</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3</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a:ln>
                            <a:noFill/>
                          </a:ln>
                          <a:solidFill>
                            <a:schemeClr val="tx1"/>
                          </a:solidFill>
                          <a:effectLst/>
                          <a:latin typeface="Arial" charset="0"/>
                        </a:rPr>
                        <a:t>21</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a:ln>
                            <a:noFill/>
                          </a:ln>
                          <a:solidFill>
                            <a:schemeClr val="tx1"/>
                          </a:solidFill>
                          <a:effectLst/>
                          <a:latin typeface="Arial" charset="0"/>
                        </a:rPr>
                        <a:t>8.1 (1x10</a:t>
                      </a:r>
                      <a:r>
                        <a:rPr kumimoji="0" lang="en-GB" sz="2000" b="0" i="0" u="none" strike="noStrike" cap="none" normalizeH="0" baseline="30000" dirty="0">
                          <a:ln>
                            <a:noFill/>
                          </a:ln>
                          <a:solidFill>
                            <a:schemeClr val="tx1"/>
                          </a:solidFill>
                          <a:effectLst/>
                          <a:latin typeface="Arial" charset="0"/>
                        </a:rPr>
                        <a:t>-4</a:t>
                      </a:r>
                      <a:r>
                        <a:rPr kumimoji="0" lang="en-GB" sz="2000" b="0" i="0" u="none" strike="noStrike" cap="none" normalizeH="0" baseline="0" dirty="0">
                          <a:ln>
                            <a:noFill/>
                          </a:ln>
                          <a:solidFill>
                            <a:schemeClr val="tx1"/>
                          </a:solidFill>
                          <a:effectLst/>
                          <a:latin typeface="Arial" charset="0"/>
                        </a:rPr>
                        <a:t>)</a:t>
                      </a:r>
                    </a:p>
                  </a:txBody>
                  <a:tcPr anchor="ctr" anchorCtr="1"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57753" name="Text Box 30"/>
          <p:cNvSpPr txBox="1">
            <a:spLocks noChangeArrowheads="1"/>
          </p:cNvSpPr>
          <p:nvPr/>
        </p:nvSpPr>
        <p:spPr bwMode="auto">
          <a:xfrm>
            <a:off x="533400" y="1143000"/>
            <a:ext cx="8180445" cy="2369880"/>
          </a:xfrm>
          <a:prstGeom prst="rect">
            <a:avLst/>
          </a:prstGeom>
          <a:noFill/>
          <a:ln w="9525">
            <a:noFill/>
            <a:miter lim="800000"/>
            <a:headEnd/>
            <a:tailEnd/>
          </a:ln>
        </p:spPr>
        <p:txBody>
          <a:bodyPr wrap="none">
            <a:spAutoFit/>
          </a:bodyPr>
          <a:lstStyle/>
          <a:p>
            <a:pPr defTabSz="914400" fontAlgn="base">
              <a:spcBef>
                <a:spcPct val="0"/>
              </a:spcBef>
              <a:spcAft>
                <a:spcPct val="0"/>
              </a:spcAft>
            </a:pPr>
            <a:r>
              <a:rPr lang="en-US" sz="3200" dirty="0">
                <a:solidFill>
                  <a:srgbClr val="000000"/>
                </a:solidFill>
                <a:latin typeface="Arial" charset="0"/>
              </a:rPr>
              <a:t>Aggregate rare variants within three genes</a:t>
            </a:r>
          </a:p>
          <a:p>
            <a:pPr marL="1009650" lvl="1" indent="-609600" defTabSz="914400" fontAlgn="base">
              <a:spcBef>
                <a:spcPct val="0"/>
              </a:spcBef>
              <a:spcAft>
                <a:spcPct val="0"/>
              </a:spcAft>
            </a:pPr>
            <a:r>
              <a:rPr lang="en-US" sz="2800" i="1" dirty="0">
                <a:solidFill>
                  <a:srgbClr val="000000"/>
                </a:solidFill>
                <a:latin typeface="Times New Roman" pitchFamily="18" charset="0"/>
                <a:cs typeface="Times New Roman" pitchFamily="18" charset="0"/>
              </a:rPr>
              <a:t>	</a:t>
            </a:r>
            <a:r>
              <a:rPr lang="en-US" sz="2800" i="1" dirty="0" err="1">
                <a:solidFill>
                  <a:srgbClr val="000000"/>
                </a:solidFill>
                <a:latin typeface="Times New Roman" pitchFamily="18" charset="0"/>
                <a:cs typeface="Times New Roman" pitchFamily="18" charset="0"/>
              </a:rPr>
              <a:t>a</a:t>
            </a:r>
            <a:r>
              <a:rPr lang="en-US" sz="2800" i="1" baseline="-25000" dirty="0" err="1">
                <a:solidFill>
                  <a:srgbClr val="000000"/>
                </a:solidFill>
                <a:latin typeface="Times New Roman" pitchFamily="18" charset="0"/>
                <a:cs typeface="Times New Roman" pitchFamily="18" charset="0"/>
              </a:rPr>
              <a:t>k</a:t>
            </a:r>
            <a:r>
              <a:rPr lang="en-US" sz="2800" dirty="0">
                <a:solidFill>
                  <a:srgbClr val="000000"/>
                </a:solidFill>
                <a:latin typeface="Arial" charset="0"/>
              </a:rPr>
              <a:t> = 1</a:t>
            </a:r>
          </a:p>
          <a:p>
            <a:pPr marL="1009650" lvl="1" indent="-609600" defTabSz="914400" fontAlgn="base">
              <a:spcBef>
                <a:spcPct val="0"/>
              </a:spcBef>
              <a:spcAft>
                <a:spcPct val="0"/>
              </a:spcAft>
            </a:pPr>
            <a:r>
              <a:rPr lang="en-US" sz="2800" i="1" dirty="0">
                <a:solidFill>
                  <a:srgbClr val="000000"/>
                </a:solidFill>
                <a:latin typeface="Times New Roman" pitchFamily="18" charset="0"/>
                <a:cs typeface="Times New Roman" pitchFamily="18" charset="0"/>
              </a:rPr>
              <a:t>	</a:t>
            </a:r>
            <a:r>
              <a:rPr lang="en-US" sz="2800" i="1" dirty="0" err="1">
                <a:solidFill>
                  <a:srgbClr val="000000"/>
                </a:solidFill>
                <a:latin typeface="Times New Roman" pitchFamily="18" charset="0"/>
                <a:cs typeface="Times New Roman" pitchFamily="18" charset="0"/>
              </a:rPr>
              <a:t>s</a:t>
            </a:r>
            <a:r>
              <a:rPr lang="en-US" sz="2800" i="1" baseline="-25000" dirty="0" err="1">
                <a:solidFill>
                  <a:srgbClr val="000000"/>
                </a:solidFill>
                <a:latin typeface="Times New Roman" pitchFamily="18" charset="0"/>
                <a:cs typeface="Times New Roman" pitchFamily="18" charset="0"/>
              </a:rPr>
              <a:t>k</a:t>
            </a:r>
            <a:r>
              <a:rPr lang="en-US" sz="2800" dirty="0">
                <a:solidFill>
                  <a:srgbClr val="000000"/>
                </a:solidFill>
                <a:latin typeface="Arial" charset="0"/>
              </a:rPr>
              <a:t> = 1</a:t>
            </a:r>
          </a:p>
          <a:p>
            <a:pPr marL="1009650" lvl="1" indent="-609600" defTabSz="914400" fontAlgn="base">
              <a:spcBef>
                <a:spcPct val="0"/>
              </a:spcBef>
              <a:spcAft>
                <a:spcPct val="0"/>
              </a:spcAft>
            </a:pPr>
            <a:r>
              <a:rPr lang="en-US" sz="2800" i="1" dirty="0">
                <a:solidFill>
                  <a:srgbClr val="000000"/>
                </a:solidFill>
                <a:latin typeface="Times New Roman" pitchFamily="18" charset="0"/>
                <a:cs typeface="Times New Roman" pitchFamily="18" charset="0"/>
              </a:rPr>
              <a:t>	</a:t>
            </a:r>
            <a:r>
              <a:rPr lang="en-US" sz="2800" i="1" dirty="0" err="1">
                <a:solidFill>
                  <a:srgbClr val="000000"/>
                </a:solidFill>
                <a:latin typeface="Times New Roman" pitchFamily="18" charset="0"/>
                <a:cs typeface="Times New Roman" pitchFamily="18" charset="0"/>
              </a:rPr>
              <a:t>i</a:t>
            </a:r>
            <a:r>
              <a:rPr lang="en-US" sz="2800" i="1" baseline="-25000" dirty="0" err="1">
                <a:solidFill>
                  <a:srgbClr val="000000"/>
                </a:solidFill>
                <a:latin typeface="Times New Roman" pitchFamily="18" charset="0"/>
                <a:cs typeface="Times New Roman" pitchFamily="18" charset="0"/>
              </a:rPr>
              <a:t>k</a:t>
            </a:r>
            <a:r>
              <a:rPr lang="en-US" sz="2800" dirty="0">
                <a:solidFill>
                  <a:srgbClr val="000000"/>
                </a:solidFill>
                <a:latin typeface="Arial" charset="0"/>
              </a:rPr>
              <a:t> = 1 if rare, </a:t>
            </a:r>
            <a:r>
              <a:rPr lang="en-US" sz="2800" dirty="0" err="1">
                <a:solidFill>
                  <a:srgbClr val="000000"/>
                </a:solidFill>
                <a:latin typeface="Arial" charset="0"/>
              </a:rPr>
              <a:t>nonsynonymous</a:t>
            </a:r>
            <a:endParaRPr lang="en-US" sz="2800" dirty="0">
              <a:solidFill>
                <a:srgbClr val="000000"/>
              </a:solidFill>
              <a:latin typeface="Arial" charset="0"/>
            </a:endParaRPr>
          </a:p>
          <a:p>
            <a:pPr defTabSz="914400" fontAlgn="base">
              <a:spcBef>
                <a:spcPct val="0"/>
              </a:spcBef>
              <a:spcAft>
                <a:spcPct val="0"/>
              </a:spcAft>
            </a:pPr>
            <a:r>
              <a:rPr lang="en-US" sz="3200" dirty="0">
                <a:solidFill>
                  <a:srgbClr val="000000"/>
                </a:solidFill>
                <a:latin typeface="Arial" charset="0"/>
              </a:rPr>
              <a:t> </a:t>
            </a:r>
          </a:p>
        </p:txBody>
      </p:sp>
      <p:sp>
        <p:nvSpPr>
          <p:cNvPr id="457754" name="Text Box 31"/>
          <p:cNvSpPr txBox="1">
            <a:spLocks noChangeArrowheads="1"/>
          </p:cNvSpPr>
          <p:nvPr/>
        </p:nvSpPr>
        <p:spPr bwMode="auto">
          <a:xfrm>
            <a:off x="5264150" y="6096000"/>
            <a:ext cx="3879850" cy="915988"/>
          </a:xfrm>
          <a:prstGeom prst="rect">
            <a:avLst/>
          </a:prstGeom>
          <a:noFill/>
          <a:ln w="9525" algn="ctr">
            <a:noFill/>
            <a:miter lim="800000"/>
            <a:headEnd/>
            <a:tailEnd/>
          </a:ln>
        </p:spPr>
        <p:txBody>
          <a:bodyPr wrap="none">
            <a:spAutoFit/>
          </a:bodyPr>
          <a:lstStyle/>
          <a:p>
            <a:pPr defTabSz="914400" fontAlgn="base">
              <a:spcBef>
                <a:spcPct val="0"/>
              </a:spcBef>
              <a:spcAft>
                <a:spcPct val="0"/>
              </a:spcAft>
            </a:pPr>
            <a:r>
              <a:rPr lang="en-US" dirty="0">
                <a:solidFill>
                  <a:srgbClr val="000000"/>
                </a:solidFill>
                <a:latin typeface="Arial" charset="0"/>
              </a:rPr>
              <a:t>Cohen et al., Science 2004;305:869.</a:t>
            </a:r>
          </a:p>
          <a:p>
            <a:pPr defTabSz="914400" fontAlgn="base">
              <a:spcBef>
                <a:spcPct val="0"/>
              </a:spcBef>
              <a:spcAft>
                <a:spcPct val="0"/>
              </a:spcAft>
            </a:pPr>
            <a:r>
              <a:rPr lang="en-US" dirty="0" err="1">
                <a:solidFill>
                  <a:srgbClr val="000000"/>
                </a:solidFill>
                <a:latin typeface="Arial" charset="0"/>
              </a:rPr>
              <a:t>Morgenthaler</a:t>
            </a:r>
            <a:r>
              <a:rPr lang="en-US" dirty="0">
                <a:solidFill>
                  <a:srgbClr val="000000"/>
                </a:solidFill>
                <a:latin typeface="Arial" charset="0"/>
              </a:rPr>
              <a:t> </a:t>
            </a:r>
            <a:r>
              <a:rPr lang="en-US" dirty="0" err="1">
                <a:solidFill>
                  <a:srgbClr val="000000"/>
                </a:solidFill>
                <a:latin typeface="Arial" charset="0"/>
              </a:rPr>
              <a:t>Mut</a:t>
            </a:r>
            <a:r>
              <a:rPr lang="en-US" dirty="0">
                <a:solidFill>
                  <a:srgbClr val="000000"/>
                </a:solidFill>
                <a:latin typeface="Arial" charset="0"/>
              </a:rPr>
              <a:t> Res 2007;615:28.</a:t>
            </a:r>
          </a:p>
          <a:p>
            <a:pPr defTabSz="914400" fontAlgn="base">
              <a:spcBef>
                <a:spcPct val="0"/>
              </a:spcBef>
              <a:spcAft>
                <a:spcPct val="0"/>
              </a:spcAft>
            </a:pPr>
            <a:endParaRPr lang="en-US" dirty="0">
              <a:solidFill>
                <a:srgbClr val="000000"/>
              </a:solidFill>
              <a:latin typeface="Arial" charset="0"/>
            </a:endParaRPr>
          </a:p>
        </p:txBody>
      </p:sp>
    </p:spTree>
    <p:extLst>
      <p:ext uri="{BB962C8B-B14F-4D97-AF65-F5344CB8AC3E}">
        <p14:creationId xmlns:p14="http://schemas.microsoft.com/office/powerpoint/2010/main" val="3219238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194553" y="9240"/>
            <a:ext cx="8775700" cy="1144429"/>
          </a:xfrm>
        </p:spPr>
        <p:txBody>
          <a:bodyPr>
            <a:noAutofit/>
          </a:bodyPr>
          <a:lstStyle/>
          <a:p>
            <a:r>
              <a:rPr lang="en-US" dirty="0">
                <a:latin typeface="Arial" charset="0"/>
              </a:rPr>
              <a:t>I. Gene-Environment Interactions</a:t>
            </a:r>
          </a:p>
        </p:txBody>
      </p:sp>
      <p:sp>
        <p:nvSpPr>
          <p:cNvPr id="21506" name="Content Placeholder 2"/>
          <p:cNvSpPr>
            <a:spLocks noGrp="1"/>
          </p:cNvSpPr>
          <p:nvPr>
            <p:ph idx="1"/>
          </p:nvPr>
        </p:nvSpPr>
        <p:spPr>
          <a:xfrm>
            <a:off x="685800" y="1389380"/>
            <a:ext cx="8089900" cy="5050331"/>
          </a:xfrm>
        </p:spPr>
        <p:txBody>
          <a:bodyPr>
            <a:normAutofit fontScale="85000" lnSpcReduction="10000"/>
          </a:bodyPr>
          <a:lstStyle/>
          <a:p>
            <a:r>
              <a:rPr lang="en-US" dirty="0">
                <a:latin typeface="Arial" charset="0"/>
              </a:rPr>
              <a:t>Difference in the magnitude or direction of effect of an environmental exposure on disease risk in people with different genotypes (or </a:t>
            </a:r>
            <a:r>
              <a:rPr lang="en-US" i="1" dirty="0">
                <a:latin typeface="Arial" charset="0"/>
              </a:rPr>
              <a:t>vice-versa</a:t>
            </a:r>
            <a:r>
              <a:rPr lang="en-US" dirty="0">
                <a:latin typeface="Arial" charset="0"/>
              </a:rPr>
              <a:t>). </a:t>
            </a:r>
          </a:p>
          <a:p>
            <a:endParaRPr lang="en-US" dirty="0">
              <a:latin typeface="Arial" charset="0"/>
            </a:endParaRPr>
          </a:p>
          <a:p>
            <a:r>
              <a:rPr lang="en-US" dirty="0">
                <a:latin typeface="Arial" charset="0"/>
              </a:rPr>
              <a:t>Effect modification</a:t>
            </a:r>
          </a:p>
          <a:p>
            <a:endParaRPr lang="en-US" dirty="0">
              <a:latin typeface="Arial" charset="0"/>
            </a:endParaRPr>
          </a:p>
          <a:p>
            <a:r>
              <a:rPr lang="en-US" dirty="0">
                <a:latin typeface="Arial" charset="0"/>
              </a:rPr>
              <a:t>Important because it may:</a:t>
            </a:r>
          </a:p>
          <a:p>
            <a:pPr lvl="1"/>
            <a:r>
              <a:rPr lang="en-US" dirty="0">
                <a:latin typeface="Arial" charset="0"/>
                <a:ea typeface="ＭＳ Ｐゴシック" charset="0"/>
              </a:rPr>
              <a:t>Identify populations with environmental exposures at increased risk.</a:t>
            </a:r>
          </a:p>
          <a:p>
            <a:pPr lvl="1"/>
            <a:r>
              <a:rPr lang="en-US" dirty="0">
                <a:latin typeface="Arial" charset="0"/>
                <a:ea typeface="ＭＳ Ｐゴシック" charset="0"/>
              </a:rPr>
              <a:t>Increase power and/or statistical accuracy.</a:t>
            </a:r>
          </a:p>
          <a:p>
            <a:pPr lvl="1"/>
            <a:r>
              <a:rPr lang="en-US" dirty="0">
                <a:latin typeface="Arial" charset="0"/>
                <a:ea typeface="ＭＳ Ｐゴシック" charset="0"/>
              </a:rPr>
              <a:t>Clarify biological mechanisms of disease risk.</a:t>
            </a:r>
          </a:p>
          <a:p>
            <a:pPr lvl="1"/>
            <a:r>
              <a:rPr lang="en-US" dirty="0">
                <a:latin typeface="Arial" charset="0"/>
                <a:ea typeface="ＭＳ Ｐゴシック" charset="0"/>
              </a:rPr>
              <a:t>Explain some of the missing heritability.</a:t>
            </a:r>
          </a:p>
        </p:txBody>
      </p:sp>
    </p:spTree>
    <p:extLst>
      <p:ext uri="{BB962C8B-B14F-4D97-AF65-F5344CB8AC3E}">
        <p14:creationId xmlns:p14="http://schemas.microsoft.com/office/powerpoint/2010/main" val="4256715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Grp="1" noChangeArrowheads="1"/>
          </p:cNvSpPr>
          <p:nvPr>
            <p:ph type="title" idx="4294967295"/>
          </p:nvPr>
        </p:nvSpPr>
        <p:spPr>
          <a:xfrm>
            <a:off x="457200" y="274320"/>
            <a:ext cx="8226743" cy="1140143"/>
          </a:xfrm>
        </p:spPr>
        <p:txBody>
          <a:bodyPr>
            <a:normAutofit/>
          </a:bodyPr>
          <a:lstStyle/>
          <a:p>
            <a:pPr>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dirty="0">
                <a:latin typeface="Arial" charset="0"/>
              </a:rPr>
              <a:t>Variance Components Approach</a:t>
            </a:r>
          </a:p>
        </p:txBody>
      </p:sp>
      <p:sp>
        <p:nvSpPr>
          <p:cNvPr id="59394" name="Rectangle 2"/>
          <p:cNvSpPr>
            <a:spLocks noGrp="1" noChangeArrowheads="1"/>
          </p:cNvSpPr>
          <p:nvPr>
            <p:ph type="body" idx="4294967295"/>
          </p:nvPr>
        </p:nvSpPr>
        <p:spPr>
          <a:xfrm>
            <a:off x="457200" y="1670755"/>
            <a:ext cx="8226743" cy="5290662"/>
          </a:xfrm>
        </p:spPr>
        <p:txBody>
          <a:bodyPr>
            <a:normAutofit/>
          </a:bodyPr>
          <a:lstStyle/>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sz="2800" dirty="0">
                <a:latin typeface="Arial" panose="020B0604020202020204" pitchFamily="34" charset="0"/>
                <a:cs typeface="Arial" panose="020B0604020202020204" pitchFamily="34" charset="0"/>
              </a:rPr>
              <a:t>SNP-set (Sequence) Kernel Association Test (SKAT) (Wu et al., AJHG 2011).</a:t>
            </a: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sz="2800" dirty="0">
                <a:latin typeface="Arial" panose="020B0604020202020204" pitchFamily="34" charset="0"/>
                <a:cs typeface="Arial" panose="020B0604020202020204" pitchFamily="34" charset="0"/>
              </a:rPr>
              <a:t>Uses flexible weight kernels, which reflect different assumptions underlying the rare variant tests. </a:t>
            </a:r>
          </a:p>
          <a:p>
            <a:pPr marL="337185" indent="-337185">
              <a:buFont typeface="Times New Roman" charset="0"/>
              <a:buChar char="•"/>
              <a:tabLst>
                <a:tab pos="337185" algn="l"/>
                <a:tab pos="450057" algn="l"/>
                <a:tab pos="907257" algn="l"/>
                <a:tab pos="1364457" algn="l"/>
                <a:tab pos="1821657" algn="l"/>
                <a:tab pos="2278857" algn="l"/>
                <a:tab pos="2736057" algn="l"/>
                <a:tab pos="3193257" algn="l"/>
                <a:tab pos="3650457" algn="l"/>
                <a:tab pos="4107657" algn="l"/>
                <a:tab pos="4564857" algn="l"/>
                <a:tab pos="5022057" algn="l"/>
                <a:tab pos="5479257" algn="l"/>
                <a:tab pos="5936457" algn="l"/>
                <a:tab pos="6393657" algn="l"/>
                <a:tab pos="6850857" algn="l"/>
                <a:tab pos="7308057" algn="l"/>
                <a:tab pos="7765257" algn="l"/>
                <a:tab pos="8222457" algn="l"/>
                <a:tab pos="8679657" algn="l"/>
                <a:tab pos="9136857" algn="l"/>
              </a:tabLst>
            </a:pPr>
            <a:r>
              <a:rPr lang="en-US" sz="2800" dirty="0">
                <a:latin typeface="Arial" panose="020B0604020202020204" pitchFamily="34" charset="0"/>
                <a:cs typeface="Arial" panose="020B0604020202020204" pitchFamily="34" charset="0"/>
              </a:rPr>
              <a:t>For example, that rarer variants have larger effect sizes. </a:t>
            </a:r>
          </a:p>
        </p:txBody>
      </p:sp>
    </p:spTree>
    <p:extLst>
      <p:ext uri="{BB962C8B-B14F-4D97-AF65-F5344CB8AC3E}">
        <p14:creationId xmlns:p14="http://schemas.microsoft.com/office/powerpoint/2010/main" val="398768176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dirty="0">
                <a:latin typeface="Arial" charset="0"/>
              </a:rPr>
              <a:t>Test Stats for SKAT vs. Burden</a:t>
            </a:r>
          </a:p>
        </p:txBody>
      </p:sp>
      <p:pic>
        <p:nvPicPr>
          <p:cNvPr id="78850" name="Content Placeholder 3" descr="Screenshot 2015-02-23 12.51.11.png"/>
          <p:cNvPicPr>
            <a:picLocks noGrp="1" noChangeAspect="1"/>
          </p:cNvPicPr>
          <p:nvPr>
            <p:ph idx="1"/>
          </p:nvPr>
        </p:nvPicPr>
        <p:blipFill>
          <a:blip r:embed="rId2">
            <a:extLst>
              <a:ext uri="{28A0092B-C50C-407E-A947-70E740481C1C}">
                <a14:useLocalDpi xmlns:a14="http://schemas.microsoft.com/office/drawing/2010/main" val="0"/>
              </a:ext>
            </a:extLst>
          </a:blip>
          <a:srcRect t="-29681" b="-29681"/>
          <a:stretch>
            <a:fillRect/>
          </a:stretch>
        </p:blipFill>
        <p:spPr/>
      </p:pic>
    </p:spTree>
    <p:extLst>
      <p:ext uri="{BB962C8B-B14F-4D97-AF65-F5344CB8AC3E}">
        <p14:creationId xmlns:p14="http://schemas.microsoft.com/office/powerpoint/2010/main" val="9008723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III. </a:t>
            </a:r>
            <a:r>
              <a:rPr lang="en-US" dirty="0" err="1">
                <a:latin typeface="Arial" panose="020B0604020202020204" pitchFamily="34" charset="0"/>
                <a:cs typeface="Arial" panose="020B0604020202020204" pitchFamily="34" charset="0"/>
              </a:rPr>
              <a:t>Pleiotropy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7934" y="1453680"/>
            <a:ext cx="8686800" cy="5042088"/>
          </a:xfrm>
        </p:spPr>
        <p:txBody>
          <a:bodyPr>
            <a:normAutofit/>
          </a:bodyPr>
          <a:lstStyle/>
          <a:p>
            <a:r>
              <a:rPr lang="en-US" sz="2800" dirty="0"/>
              <a:t>From Greek: </a:t>
            </a:r>
            <a:r>
              <a:rPr lang="en-US" sz="2800" dirty="0" err="1"/>
              <a:t>Pleio</a:t>
            </a:r>
            <a:r>
              <a:rPr lang="en-US" sz="2800" dirty="0"/>
              <a:t> (many) and tropic (affecting).</a:t>
            </a:r>
          </a:p>
          <a:p>
            <a:pPr marL="0" indent="0">
              <a:buNone/>
            </a:pPr>
            <a:endParaRPr lang="en-US" dirty="0"/>
          </a:p>
          <a:p>
            <a:endParaRPr lang="en-US" dirty="0"/>
          </a:p>
          <a:p>
            <a:endParaRPr lang="en-US" dirty="0"/>
          </a:p>
          <a:p>
            <a:endParaRPr lang="en-US" dirty="0"/>
          </a:p>
          <a:p>
            <a:endParaRPr lang="en-US" dirty="0"/>
          </a:p>
          <a:p>
            <a:r>
              <a:rPr lang="en-US" sz="2800" dirty="0"/>
              <a:t>One gene, multiple traits.</a:t>
            </a:r>
          </a:p>
          <a:p>
            <a:endParaRPr lang="en-US" dirty="0"/>
          </a:p>
          <a:p>
            <a:endParaRPr lang="en-US" dirty="0"/>
          </a:p>
          <a:p>
            <a:endParaRPr lang="en-US" dirty="0"/>
          </a:p>
          <a:p>
            <a:endParaRPr lang="en-US" dirty="0"/>
          </a:p>
          <a:p>
            <a:endParaRPr lang="en-US" dirty="0"/>
          </a:p>
        </p:txBody>
      </p:sp>
      <p:pic>
        <p:nvPicPr>
          <p:cNvPr id="5" name="Picture 4"/>
          <p:cNvPicPr>
            <a:picLocks noChangeAspect="1"/>
          </p:cNvPicPr>
          <p:nvPr/>
        </p:nvPicPr>
        <p:blipFill>
          <a:blip r:embed="rId2"/>
          <a:stretch>
            <a:fillRect/>
          </a:stretch>
        </p:blipFill>
        <p:spPr>
          <a:xfrm>
            <a:off x="1908632" y="2084428"/>
            <a:ext cx="5563207" cy="2962408"/>
          </a:xfrm>
          <a:prstGeom prst="rect">
            <a:avLst/>
          </a:prstGeom>
        </p:spPr>
      </p:pic>
    </p:spTree>
    <p:extLst>
      <p:ext uri="{BB962C8B-B14F-4D97-AF65-F5344CB8AC3E}">
        <p14:creationId xmlns:p14="http://schemas.microsoft.com/office/powerpoint/2010/main" val="2934216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923" y="635364"/>
            <a:ext cx="8229600" cy="1143000"/>
          </a:xfrm>
        </p:spPr>
        <p:txBody>
          <a:bodyPr/>
          <a:lstStyle/>
          <a:p>
            <a:r>
              <a:rPr lang="en-US" dirty="0">
                <a:latin typeface="Arial" panose="020B0604020202020204" pitchFamily="34" charset="0"/>
                <a:cs typeface="Arial" panose="020B0604020202020204" pitchFamily="34" charset="0"/>
              </a:rPr>
              <a:t>Assessing </a:t>
            </a:r>
            <a:r>
              <a:rPr lang="en-US" dirty="0" err="1">
                <a:latin typeface="Arial" panose="020B0604020202020204" pitchFamily="34" charset="0"/>
                <a:cs typeface="Arial" panose="020B0604020202020204" pitchFamily="34" charset="0"/>
              </a:rPr>
              <a:t>Pleiotropy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053290" y="2332037"/>
            <a:ext cx="8229600" cy="4525963"/>
          </a:xfrm>
        </p:spPr>
        <p:txBody>
          <a:bodyPr>
            <a:normAutofit/>
          </a:bodyPr>
          <a:lstStyle/>
          <a:p>
            <a:pPr marL="0" indent="0">
              <a:buNone/>
            </a:pPr>
            <a:r>
              <a:rPr lang="en-US" dirty="0"/>
              <a:t> 	1. </a:t>
            </a:r>
            <a:r>
              <a:rPr lang="en-US" dirty="0" err="1"/>
              <a:t>Pleiotropy</a:t>
            </a:r>
            <a:r>
              <a:rPr lang="en-US" dirty="0"/>
              <a:t> ‘look-ups’</a:t>
            </a:r>
          </a:p>
          <a:p>
            <a:pPr marL="0" indent="0">
              <a:buNone/>
            </a:pPr>
            <a:r>
              <a:rPr lang="en-US" dirty="0"/>
              <a:t>	2. Meta-analysis (ASSET)</a:t>
            </a:r>
          </a:p>
          <a:p>
            <a:pPr marL="0" indent="0">
              <a:buNone/>
            </a:pPr>
            <a:r>
              <a:rPr lang="en-US" dirty="0"/>
              <a:t>	3. </a:t>
            </a:r>
            <a:r>
              <a:rPr lang="en-US" dirty="0" err="1"/>
              <a:t>Multiphenotype</a:t>
            </a:r>
            <a:endParaRPr lang="en-US" i="1" dirty="0"/>
          </a:p>
          <a:p>
            <a:pPr marL="0" indent="0">
              <a:buNone/>
            </a:pPr>
            <a:endParaRPr lang="en-US" dirty="0"/>
          </a:p>
        </p:txBody>
      </p:sp>
    </p:spTree>
    <p:extLst>
      <p:ext uri="{BB962C8B-B14F-4D97-AF65-F5344CB8AC3E}">
        <p14:creationId xmlns:p14="http://schemas.microsoft.com/office/powerpoint/2010/main" val="3424176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505198616"/>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750894164"/>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324036389"/>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19" name="Title 3"/>
          <p:cNvSpPr txBox="1">
            <a:spLocks/>
          </p:cNvSpPr>
          <p:nvPr/>
        </p:nvSpPr>
        <p:spPr bwMode="auto">
          <a:xfrm>
            <a:off x="457200" y="152400"/>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a:solidFill>
                  <a:srgbClr val="000000"/>
                </a:solidFill>
                <a:latin typeface="Arial" panose="020B0604020202020204" pitchFamily="34" charset="0"/>
                <a:cs typeface="Arial" panose="020B0604020202020204" pitchFamily="34" charset="0"/>
              </a:rPr>
              <a:t>1. </a:t>
            </a:r>
            <a:r>
              <a:rPr lang="en-US" dirty="0" err="1">
                <a:solidFill>
                  <a:srgbClr val="000000"/>
                </a:solidFill>
                <a:latin typeface="Arial" panose="020B0604020202020204" pitchFamily="34" charset="0"/>
                <a:cs typeface="Arial" panose="020B0604020202020204" pitchFamily="34" charset="0"/>
              </a:rPr>
              <a:t>Pleiotropy</a:t>
            </a:r>
            <a:r>
              <a:rPr lang="en-US" dirty="0">
                <a:solidFill>
                  <a:srgbClr val="000000"/>
                </a:solidFill>
                <a:latin typeface="Arial" panose="020B0604020202020204" pitchFamily="34" charset="0"/>
                <a:cs typeface="Arial" panose="020B0604020202020204" pitchFamily="34" charset="0"/>
              </a:rPr>
              <a:t> “Look-ups”</a:t>
            </a:r>
          </a:p>
        </p:txBody>
      </p:sp>
    </p:spTree>
    <p:extLst>
      <p:ext uri="{BB962C8B-B14F-4D97-AF65-F5344CB8AC3E}">
        <p14:creationId xmlns:p14="http://schemas.microsoft.com/office/powerpoint/2010/main" val="514644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2337173554"/>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934959010"/>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507004017"/>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12" name="Title 3"/>
          <p:cNvSpPr txBox="1">
            <a:spLocks/>
          </p:cNvSpPr>
          <p:nvPr/>
        </p:nvSpPr>
        <p:spPr bwMode="auto">
          <a:xfrm>
            <a:off x="457200" y="152400"/>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err="1">
                <a:solidFill>
                  <a:srgbClr val="000000"/>
                </a:solidFill>
                <a:latin typeface="Arial" panose="020B0604020202020204" pitchFamily="34" charset="0"/>
                <a:cs typeface="Arial" panose="020B0604020202020204" pitchFamily="34" charset="0"/>
              </a:rPr>
              <a:t>Pleiotropy</a:t>
            </a:r>
            <a:r>
              <a:rPr lang="en-US" dirty="0">
                <a:solidFill>
                  <a:srgbClr val="000000"/>
                </a:solidFill>
                <a:latin typeface="Arial" panose="020B0604020202020204" pitchFamily="34" charset="0"/>
                <a:cs typeface="Arial" panose="020B0604020202020204" pitchFamily="34" charset="0"/>
              </a:rPr>
              <a:t> “Look-ups”</a:t>
            </a:r>
          </a:p>
        </p:txBody>
      </p:sp>
    </p:spTree>
    <p:extLst>
      <p:ext uri="{BB962C8B-B14F-4D97-AF65-F5344CB8AC3E}">
        <p14:creationId xmlns:p14="http://schemas.microsoft.com/office/powerpoint/2010/main" val="17912948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2308888943"/>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130305986"/>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5318821"/>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10" name="Title 3">
            <a:extLst>
              <a:ext uri="{FF2B5EF4-FFF2-40B4-BE49-F238E27FC236}">
                <a16:creationId xmlns:a16="http://schemas.microsoft.com/office/drawing/2014/main" id="{8887BAFB-CEB6-E24E-A377-CFE36C1D344B}"/>
              </a:ext>
            </a:extLst>
          </p:cNvPr>
          <p:cNvSpPr txBox="1">
            <a:spLocks/>
          </p:cNvSpPr>
          <p:nvPr/>
        </p:nvSpPr>
        <p:spPr bwMode="auto">
          <a:xfrm>
            <a:off x="457200" y="152400"/>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err="1">
                <a:solidFill>
                  <a:srgbClr val="000000"/>
                </a:solidFill>
                <a:latin typeface="Arial" panose="020B0604020202020204" pitchFamily="34" charset="0"/>
                <a:cs typeface="Arial" panose="020B0604020202020204" pitchFamily="34" charset="0"/>
              </a:rPr>
              <a:t>Pleiotropy</a:t>
            </a:r>
            <a:r>
              <a:rPr lang="en-US" dirty="0">
                <a:solidFill>
                  <a:srgbClr val="000000"/>
                </a:solidFill>
                <a:latin typeface="Arial" panose="020B0604020202020204" pitchFamily="34" charset="0"/>
                <a:cs typeface="Arial" panose="020B0604020202020204" pitchFamily="34" charset="0"/>
              </a:rPr>
              <a:t> “Look-ups”</a:t>
            </a:r>
          </a:p>
        </p:txBody>
      </p:sp>
    </p:spTree>
    <p:extLst>
      <p:ext uri="{BB962C8B-B14F-4D97-AF65-F5344CB8AC3E}">
        <p14:creationId xmlns:p14="http://schemas.microsoft.com/office/powerpoint/2010/main" val="951444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714955152"/>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538987577"/>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285534799"/>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10" name="Title 3">
            <a:extLst>
              <a:ext uri="{FF2B5EF4-FFF2-40B4-BE49-F238E27FC236}">
                <a16:creationId xmlns:a16="http://schemas.microsoft.com/office/drawing/2014/main" id="{DDEE408E-789A-FD4A-8084-36DCFBDC141D}"/>
              </a:ext>
            </a:extLst>
          </p:cNvPr>
          <p:cNvSpPr txBox="1">
            <a:spLocks/>
          </p:cNvSpPr>
          <p:nvPr/>
        </p:nvSpPr>
        <p:spPr bwMode="auto">
          <a:xfrm>
            <a:off x="457200" y="152400"/>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err="1">
                <a:solidFill>
                  <a:srgbClr val="000000"/>
                </a:solidFill>
                <a:latin typeface="Arial" panose="020B0604020202020204" pitchFamily="34" charset="0"/>
                <a:cs typeface="Arial" panose="020B0604020202020204" pitchFamily="34" charset="0"/>
              </a:rPr>
              <a:t>Pleiotropy</a:t>
            </a:r>
            <a:r>
              <a:rPr lang="en-US" dirty="0">
                <a:solidFill>
                  <a:srgbClr val="000000"/>
                </a:solidFill>
                <a:latin typeface="Arial" panose="020B0604020202020204" pitchFamily="34" charset="0"/>
                <a:cs typeface="Arial" panose="020B0604020202020204" pitchFamily="34" charset="0"/>
              </a:rPr>
              <a:t> “Look-ups”</a:t>
            </a:r>
          </a:p>
        </p:txBody>
      </p:sp>
    </p:spTree>
    <p:extLst>
      <p:ext uri="{BB962C8B-B14F-4D97-AF65-F5344CB8AC3E}">
        <p14:creationId xmlns:p14="http://schemas.microsoft.com/office/powerpoint/2010/main" val="804555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765410945"/>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10471837"/>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654995046"/>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3" name="TextBox 2"/>
          <p:cNvSpPr txBox="1"/>
          <p:nvPr/>
        </p:nvSpPr>
        <p:spPr>
          <a:xfrm>
            <a:off x="3886200" y="1828800"/>
            <a:ext cx="5724644" cy="2677656"/>
          </a:xfrm>
          <a:prstGeom prst="rect">
            <a:avLst/>
          </a:prstGeom>
          <a:noFill/>
        </p:spPr>
        <p:txBody>
          <a:bodyPr wrap="none" rtlCol="0">
            <a:spAutoFit/>
          </a:bodyPr>
          <a:lstStyle/>
          <a:p>
            <a:r>
              <a:rPr lang="en-US" sz="2400" dirty="0" err="1"/>
              <a:t>Univariate</a:t>
            </a:r>
            <a:r>
              <a:rPr lang="en-US" sz="2400" dirty="0"/>
              <a:t> analyses:</a:t>
            </a:r>
          </a:p>
          <a:p>
            <a:endParaRPr lang="en-US" sz="2400" dirty="0"/>
          </a:p>
          <a:p>
            <a:pPr marL="0" indent="0">
              <a:buNone/>
            </a:pPr>
            <a:r>
              <a:rPr lang="en-US" sz="2400" dirty="0" err="1"/>
              <a:t>logit</a:t>
            </a:r>
            <a:r>
              <a:rPr lang="en-US" sz="2400" dirty="0"/>
              <a:t> (</a:t>
            </a:r>
            <a:r>
              <a:rPr lang="en-US" sz="2400" dirty="0" err="1"/>
              <a:t>Pr</a:t>
            </a:r>
            <a:r>
              <a:rPr lang="en-US" sz="2400" dirty="0"/>
              <a:t>(</a:t>
            </a:r>
            <a:r>
              <a:rPr lang="en-US" sz="2400" b="1" dirty="0"/>
              <a:t>Y</a:t>
            </a:r>
            <a:r>
              <a:rPr lang="en-US" sz="2400" dirty="0"/>
              <a:t>=1|</a:t>
            </a:r>
            <a:r>
              <a:rPr lang="en-US" sz="2400" b="1" dirty="0"/>
              <a:t>G, C</a:t>
            </a:r>
            <a:r>
              <a:rPr lang="en-US" sz="2400" dirty="0"/>
              <a:t>)) = α + </a:t>
            </a:r>
            <a:r>
              <a:rPr lang="en-US" sz="2400" b="1" dirty="0"/>
              <a:t>Gβ</a:t>
            </a:r>
            <a:r>
              <a:rPr lang="en-US" sz="2400" dirty="0"/>
              <a:t> + </a:t>
            </a:r>
            <a:r>
              <a:rPr lang="en-US" sz="2400" b="1" dirty="0" err="1"/>
              <a:t>Cγ</a:t>
            </a:r>
            <a:r>
              <a:rPr lang="en-US" sz="2400" dirty="0"/>
              <a:t>	</a:t>
            </a:r>
          </a:p>
          <a:p>
            <a:pPr marL="0" indent="0">
              <a:buNone/>
            </a:pPr>
            <a:endParaRPr lang="en-US" sz="2400" dirty="0"/>
          </a:p>
          <a:p>
            <a:pPr marL="0" indent="0">
              <a:buNone/>
            </a:pPr>
            <a:r>
              <a:rPr lang="en-US" sz="2400" dirty="0"/>
              <a:t>One-at-a-time for each SNP / cancer</a:t>
            </a:r>
          </a:p>
          <a:p>
            <a:pPr marL="0" indent="0">
              <a:buNone/>
            </a:pPr>
            <a:endParaRPr lang="en-US" sz="2400" dirty="0"/>
          </a:p>
          <a:p>
            <a:pPr marL="0" indent="0">
              <a:buNone/>
            </a:pPr>
            <a:r>
              <a:rPr lang="en-US" sz="2400" b="1" dirty="0"/>
              <a:t>β,</a:t>
            </a:r>
            <a:r>
              <a:rPr lang="en-US" sz="2400" dirty="0"/>
              <a:t> P-values, FDR</a:t>
            </a:r>
          </a:p>
        </p:txBody>
      </p:sp>
      <p:sp>
        <p:nvSpPr>
          <p:cNvPr id="13" name="Title 3">
            <a:extLst>
              <a:ext uri="{FF2B5EF4-FFF2-40B4-BE49-F238E27FC236}">
                <a16:creationId xmlns:a16="http://schemas.microsoft.com/office/drawing/2014/main" id="{103795FD-7300-9C44-99B1-5188E89CBC52}"/>
              </a:ext>
            </a:extLst>
          </p:cNvPr>
          <p:cNvSpPr txBox="1">
            <a:spLocks/>
          </p:cNvSpPr>
          <p:nvPr/>
        </p:nvSpPr>
        <p:spPr bwMode="auto">
          <a:xfrm>
            <a:off x="457200" y="152400"/>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err="1">
                <a:solidFill>
                  <a:srgbClr val="000000"/>
                </a:solidFill>
                <a:latin typeface="Arial" panose="020B0604020202020204" pitchFamily="34" charset="0"/>
                <a:cs typeface="Arial" panose="020B0604020202020204" pitchFamily="34" charset="0"/>
              </a:rPr>
              <a:t>Pleiotropy</a:t>
            </a:r>
            <a:r>
              <a:rPr lang="en-US" dirty="0">
                <a:solidFill>
                  <a:srgbClr val="000000"/>
                </a:solidFill>
                <a:latin typeface="Arial" panose="020B0604020202020204" pitchFamily="34" charset="0"/>
                <a:cs typeface="Arial" panose="020B0604020202020204" pitchFamily="34" charset="0"/>
              </a:rPr>
              <a:t> “Look-ups”</a:t>
            </a:r>
          </a:p>
        </p:txBody>
      </p:sp>
    </p:spTree>
    <p:extLst>
      <p:ext uri="{BB962C8B-B14F-4D97-AF65-F5344CB8AC3E}">
        <p14:creationId xmlns:p14="http://schemas.microsoft.com/office/powerpoint/2010/main" val="3387572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679975691"/>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321289703"/>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548510034"/>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sp>
        <p:nvSpPr>
          <p:cNvPr id="4" name="Title 3"/>
          <p:cNvSpPr>
            <a:spLocks noGrp="1"/>
          </p:cNvSpPr>
          <p:nvPr>
            <p:ph type="title"/>
          </p:nvPr>
        </p:nvSpPr>
        <p:spPr>
          <a:xfrm>
            <a:off x="0" y="152400"/>
            <a:ext cx="9144000" cy="1143000"/>
          </a:xfrm>
        </p:spPr>
        <p:txBody>
          <a:bodyPr>
            <a:normAutofit/>
          </a:bodyPr>
          <a:lstStyle/>
          <a:p>
            <a:r>
              <a:rPr lang="en-US" dirty="0">
                <a:latin typeface="Arial" panose="020B0604020202020204" pitchFamily="34" charset="0"/>
                <a:cs typeface="Arial" panose="020B0604020202020204" pitchFamily="34" charset="0"/>
              </a:rPr>
              <a:t>2. Meta-Analysis Approach</a:t>
            </a:r>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cxnSp>
        <p:nvCxnSpPr>
          <p:cNvPr id="3" name="Straight Arrow Connector 2"/>
          <p:cNvCxnSpPr/>
          <p:nvPr/>
        </p:nvCxnSpPr>
        <p:spPr bwMode="auto">
          <a:xfrm>
            <a:off x="2590800" y="1828800"/>
            <a:ext cx="1447800" cy="12192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7" name="Straight Arrow Connector 6"/>
          <p:cNvCxnSpPr/>
          <p:nvPr/>
        </p:nvCxnSpPr>
        <p:spPr bwMode="auto">
          <a:xfrm>
            <a:off x="2590800" y="3352800"/>
            <a:ext cx="13716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flipV="1">
            <a:off x="2667000" y="3581400"/>
            <a:ext cx="1295400" cy="16002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7" name="TextBox 16"/>
          <p:cNvSpPr txBox="1"/>
          <p:nvPr/>
        </p:nvSpPr>
        <p:spPr>
          <a:xfrm>
            <a:off x="4191000" y="3124200"/>
            <a:ext cx="3467616" cy="461665"/>
          </a:xfrm>
          <a:prstGeom prst="rect">
            <a:avLst/>
          </a:prstGeom>
          <a:noFill/>
        </p:spPr>
        <p:txBody>
          <a:bodyPr wrap="none" rtlCol="0">
            <a:spAutoFit/>
          </a:bodyPr>
          <a:lstStyle/>
          <a:p>
            <a:r>
              <a:rPr lang="en-US" sz="2400" dirty="0"/>
              <a:t>Single estimate of effect</a:t>
            </a:r>
          </a:p>
        </p:txBody>
      </p:sp>
    </p:spTree>
    <p:extLst>
      <p:ext uri="{BB962C8B-B14F-4D97-AF65-F5344CB8AC3E}">
        <p14:creationId xmlns:p14="http://schemas.microsoft.com/office/powerpoint/2010/main" val="1129485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Conventional Analysis</a:t>
            </a:r>
          </a:p>
        </p:txBody>
      </p:sp>
      <p:sp>
        <p:nvSpPr>
          <p:cNvPr id="3" name="Content Placeholder 2"/>
          <p:cNvSpPr>
            <a:spLocks noGrp="1"/>
          </p:cNvSpPr>
          <p:nvPr>
            <p:ph idx="1"/>
          </p:nvPr>
        </p:nvSpPr>
        <p:spPr>
          <a:xfrm>
            <a:off x="457200" y="1600200"/>
            <a:ext cx="8229600" cy="5257800"/>
          </a:xfrm>
        </p:spPr>
        <p:txBody>
          <a:bodyPr>
            <a:noAutofit/>
          </a:bodyPr>
          <a:lstStyle/>
          <a:p>
            <a:r>
              <a:rPr lang="fr-FR" sz="2400" dirty="0">
                <a:latin typeface="Arial"/>
                <a:cs typeface="Arial"/>
              </a:rPr>
              <a:t>Assume case-control data</a:t>
            </a:r>
          </a:p>
          <a:p>
            <a:pPr marL="0" indent="0">
              <a:buNone/>
            </a:pPr>
            <a:r>
              <a:rPr lang="fr-FR" sz="2400" dirty="0">
                <a:latin typeface="Arial"/>
                <a:cs typeface="Arial"/>
              </a:rPr>
              <a:t>	Logit(Pr(D=1|G,C) = </a:t>
            </a:r>
            <a:r>
              <a:rPr lang="en-US" sz="2400" dirty="0">
                <a:latin typeface="Calibri" charset="0"/>
                <a:cs typeface="Droid Sans Fallback" charset="0"/>
              </a:rPr>
              <a:t>α</a:t>
            </a:r>
            <a:r>
              <a:rPr lang="fr-FR" sz="2400" baseline="-25000" dirty="0">
                <a:latin typeface="Arial"/>
                <a:cs typeface="Arial"/>
              </a:rPr>
              <a:t>0</a:t>
            </a:r>
            <a:r>
              <a:rPr lang="fr-FR" sz="2400" dirty="0">
                <a:latin typeface="Arial"/>
                <a:cs typeface="Arial"/>
              </a:rPr>
              <a:t> + </a:t>
            </a:r>
            <a:r>
              <a:rPr lang="el-GR" sz="2400" dirty="0">
                <a:latin typeface="Arial" charset="0"/>
              </a:rPr>
              <a:t>β</a:t>
            </a:r>
            <a:r>
              <a:rPr lang="fr-FR" sz="2400" baseline="-25000" dirty="0">
                <a:latin typeface="Arial"/>
                <a:cs typeface="Arial"/>
              </a:rPr>
              <a:t>G</a:t>
            </a:r>
            <a:r>
              <a:rPr lang="fr-FR" sz="2400" dirty="0">
                <a:latin typeface="Arial"/>
                <a:cs typeface="Arial"/>
              </a:rPr>
              <a:t>G + </a:t>
            </a:r>
            <a:r>
              <a:rPr lang="el-GR" sz="2400" dirty="0">
                <a:latin typeface="Arial" charset="0"/>
              </a:rPr>
              <a:t>β</a:t>
            </a:r>
            <a:r>
              <a:rPr lang="fr-FR" sz="2400" baseline="-25000" dirty="0">
                <a:latin typeface="Arial"/>
                <a:cs typeface="Arial"/>
              </a:rPr>
              <a:t>C</a:t>
            </a:r>
            <a:r>
              <a:rPr lang="fr-FR" sz="2400" dirty="0">
                <a:latin typeface="Arial"/>
                <a:cs typeface="Arial"/>
              </a:rPr>
              <a:t>C</a:t>
            </a:r>
            <a:r>
              <a:rPr lang="fr-FR" sz="2400" b="1" dirty="0">
                <a:latin typeface="Arial"/>
                <a:cs typeface="Arial"/>
              </a:rPr>
              <a:t>	</a:t>
            </a:r>
          </a:p>
          <a:p>
            <a:pPr lvl="1"/>
            <a:r>
              <a:rPr lang="en-US" sz="2400" dirty="0">
                <a:latin typeface="Arial"/>
                <a:cs typeface="Arial"/>
              </a:rPr>
              <a:t>D = binary trait or disease outcome </a:t>
            </a:r>
          </a:p>
          <a:p>
            <a:pPr lvl="1"/>
            <a:r>
              <a:rPr lang="en-US" sz="2400" dirty="0">
                <a:latin typeface="Arial"/>
                <a:cs typeface="Arial"/>
              </a:rPr>
              <a:t>G = genetic variant (e.g., SNP coded 0, 1, 2)</a:t>
            </a:r>
          </a:p>
          <a:p>
            <a:pPr lvl="1"/>
            <a:r>
              <a:rPr lang="en-US" sz="2400" dirty="0">
                <a:latin typeface="Arial"/>
                <a:cs typeface="Arial"/>
              </a:rPr>
              <a:t>C</a:t>
            </a:r>
            <a:r>
              <a:rPr lang="en-US" sz="2400" b="1" dirty="0">
                <a:latin typeface="Arial"/>
                <a:cs typeface="Arial"/>
              </a:rPr>
              <a:t> </a:t>
            </a:r>
            <a:r>
              <a:rPr lang="en-US" sz="2400" dirty="0">
                <a:latin typeface="Arial"/>
                <a:cs typeface="Arial"/>
              </a:rPr>
              <a:t>= set of potential confounders</a:t>
            </a:r>
          </a:p>
          <a:p>
            <a:endParaRPr lang="en-US" sz="2400" dirty="0">
              <a:latin typeface="Arial"/>
              <a:cs typeface="Arial"/>
            </a:endParaRPr>
          </a:p>
          <a:p>
            <a:pPr marL="0" indent="0">
              <a:buNone/>
            </a:pPr>
            <a:r>
              <a:rPr lang="en-US" sz="2400" dirty="0" err="1">
                <a:latin typeface="Arial"/>
                <a:cs typeface="Arial"/>
              </a:rPr>
              <a:t>exp</a:t>
            </a:r>
            <a:r>
              <a:rPr lang="en-US" sz="2400" dirty="0">
                <a:latin typeface="Arial"/>
                <a:cs typeface="Arial"/>
              </a:rPr>
              <a:t>(</a:t>
            </a:r>
            <a:r>
              <a:rPr lang="el-GR" sz="2400" dirty="0">
                <a:latin typeface="Arial" charset="0"/>
              </a:rPr>
              <a:t>β</a:t>
            </a:r>
            <a:r>
              <a:rPr lang="en-US" sz="2400" baseline="-25000" dirty="0">
                <a:latin typeface="Arial"/>
                <a:cs typeface="Arial"/>
              </a:rPr>
              <a:t>G</a:t>
            </a:r>
            <a:r>
              <a:rPr lang="en-US" sz="2400" dirty="0">
                <a:latin typeface="Arial"/>
                <a:cs typeface="Arial"/>
              </a:rPr>
              <a:t>) = ‘marginal effect’ of G on D </a:t>
            </a:r>
          </a:p>
          <a:p>
            <a:pPr lvl="1"/>
            <a:r>
              <a:rPr lang="en-US" sz="2400" dirty="0">
                <a:latin typeface="Arial"/>
                <a:cs typeface="Arial"/>
              </a:rPr>
              <a:t>averaging (or marginalizing) over the environmental (E) exposure-specific effects of G.  </a:t>
            </a:r>
          </a:p>
          <a:p>
            <a:endParaRPr lang="en-US" sz="2400" dirty="0">
              <a:latin typeface="Arial"/>
              <a:cs typeface="Arial"/>
            </a:endParaRPr>
          </a:p>
          <a:p>
            <a:r>
              <a:rPr lang="en-US" sz="2400" dirty="0">
                <a:latin typeface="Arial"/>
                <a:cs typeface="Arial"/>
              </a:rPr>
              <a:t>E may or may not be included in </a:t>
            </a:r>
            <a:r>
              <a:rPr lang="en-US" sz="2400" b="1" dirty="0">
                <a:latin typeface="Arial"/>
                <a:cs typeface="Arial"/>
              </a:rPr>
              <a:t>C</a:t>
            </a:r>
            <a:endParaRPr lang="en-US" sz="2400" dirty="0">
              <a:latin typeface="Arial"/>
              <a:cs typeface="Arial"/>
            </a:endParaRPr>
          </a:p>
        </p:txBody>
      </p:sp>
    </p:spTree>
    <p:extLst>
      <p:ext uri="{BB962C8B-B14F-4D97-AF65-F5344CB8AC3E}">
        <p14:creationId xmlns:p14="http://schemas.microsoft.com/office/powerpoint/2010/main" val="42566692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07962"/>
            <a:ext cx="8229600" cy="1143000"/>
          </a:xfrm>
        </p:spPr>
        <p:txBody>
          <a:bodyPr>
            <a:normAutofit/>
          </a:bodyPr>
          <a:lstStyle/>
          <a:p>
            <a:r>
              <a:rPr lang="en-US" dirty="0"/>
              <a:t>ASSET</a:t>
            </a:r>
            <a:endParaRPr lang="en-US" i="1" dirty="0"/>
          </a:p>
        </p:txBody>
      </p:sp>
      <p:sp>
        <p:nvSpPr>
          <p:cNvPr id="3" name="Content Placeholder 2"/>
          <p:cNvSpPr>
            <a:spLocks noGrp="1"/>
          </p:cNvSpPr>
          <p:nvPr>
            <p:ph idx="1"/>
          </p:nvPr>
        </p:nvSpPr>
        <p:spPr>
          <a:xfrm>
            <a:off x="457200" y="1765300"/>
            <a:ext cx="8229600" cy="4525963"/>
          </a:xfrm>
        </p:spPr>
        <p:txBody>
          <a:bodyPr/>
          <a:lstStyle/>
          <a:p>
            <a:pPr marL="0" indent="0">
              <a:buNone/>
            </a:pPr>
            <a:r>
              <a:rPr lang="en-US" dirty="0"/>
              <a:t>Standard fixed-effects</a:t>
            </a:r>
          </a:p>
          <a:p>
            <a:endParaRPr lang="en-US" dirty="0"/>
          </a:p>
          <a:p>
            <a:endParaRPr lang="en-US" dirty="0"/>
          </a:p>
          <a:p>
            <a:endParaRPr lang="en-US" dirty="0"/>
          </a:p>
          <a:p>
            <a:pPr marL="0" indent="0">
              <a:buNone/>
            </a:pPr>
            <a:r>
              <a:rPr lang="en-US" dirty="0"/>
              <a:t>Subset-based</a:t>
            </a:r>
          </a:p>
          <a:p>
            <a:endParaRPr lang="en-US" dirty="0"/>
          </a:p>
          <a:p>
            <a:endParaRPr lang="en-US" dirty="0"/>
          </a:p>
          <a:p>
            <a:endParaRPr lang="en-US" dirty="0"/>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150854505"/>
              </p:ext>
            </p:extLst>
          </p:nvPr>
        </p:nvGraphicFramePr>
        <p:xfrm>
          <a:off x="822326" y="2305050"/>
          <a:ext cx="2847975" cy="1276350"/>
        </p:xfrm>
        <a:graphic>
          <a:graphicData uri="http://schemas.openxmlformats.org/presentationml/2006/ole">
            <mc:AlternateContent xmlns:mc="http://schemas.openxmlformats.org/markup-compatibility/2006">
              <mc:Choice xmlns:v="urn:schemas-microsoft-com:vml" Requires="v">
                <p:oleObj spid="_x0000_s378929" name="Equation" r:id="rId4" imgW="1104900" imgH="495300" progId="Equation.3">
                  <p:embed/>
                </p:oleObj>
              </mc:Choice>
              <mc:Fallback>
                <p:oleObj name="Equation" r:id="rId4" imgW="1104900" imgH="495300" progId="Equation.3">
                  <p:embed/>
                  <p:pic>
                    <p:nvPicPr>
                      <p:cNvPr id="0" name=""/>
                      <p:cNvPicPr/>
                      <p:nvPr/>
                    </p:nvPicPr>
                    <p:blipFill>
                      <a:blip r:embed="rId5"/>
                      <a:stretch>
                        <a:fillRect/>
                      </a:stretch>
                    </p:blipFill>
                    <p:spPr>
                      <a:xfrm>
                        <a:off x="822326" y="2305050"/>
                        <a:ext cx="2847975" cy="127635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656081130"/>
              </p:ext>
            </p:extLst>
          </p:nvPr>
        </p:nvGraphicFramePr>
        <p:xfrm>
          <a:off x="5092701" y="2211388"/>
          <a:ext cx="2965450" cy="1568450"/>
        </p:xfrm>
        <a:graphic>
          <a:graphicData uri="http://schemas.openxmlformats.org/presentationml/2006/ole">
            <mc:AlternateContent xmlns:mc="http://schemas.openxmlformats.org/markup-compatibility/2006">
              <mc:Choice xmlns:v="urn:schemas-microsoft-com:vml" Requires="v">
                <p:oleObj spid="_x0000_s378930" name="Equation" r:id="rId6" imgW="1054100" imgH="558800" progId="Equation.3">
                  <p:embed/>
                </p:oleObj>
              </mc:Choice>
              <mc:Fallback>
                <p:oleObj name="Equation" r:id="rId6" imgW="1054100" imgH="558800" progId="Equation.3">
                  <p:embed/>
                  <p:pic>
                    <p:nvPicPr>
                      <p:cNvPr id="0" name=""/>
                      <p:cNvPicPr/>
                      <p:nvPr/>
                    </p:nvPicPr>
                    <p:blipFill>
                      <a:blip r:embed="rId7"/>
                      <a:stretch>
                        <a:fillRect/>
                      </a:stretch>
                    </p:blipFill>
                    <p:spPr>
                      <a:xfrm>
                        <a:off x="5092701" y="2211388"/>
                        <a:ext cx="2965450" cy="1568450"/>
                      </a:xfrm>
                      <a:prstGeom prst="rect">
                        <a:avLst/>
                      </a:prstGeom>
                    </p:spPr>
                  </p:pic>
                </p:oleObj>
              </mc:Fallback>
            </mc:AlternateContent>
          </a:graphicData>
        </a:graphic>
      </p:graphicFrame>
      <p:sp>
        <p:nvSpPr>
          <p:cNvPr id="6" name="TextBox 5"/>
          <p:cNvSpPr txBox="1"/>
          <p:nvPr/>
        </p:nvSpPr>
        <p:spPr>
          <a:xfrm>
            <a:off x="3725863" y="2692402"/>
            <a:ext cx="1227137" cy="461665"/>
          </a:xfrm>
          <a:prstGeom prst="rect">
            <a:avLst/>
          </a:prstGeom>
          <a:noFill/>
        </p:spPr>
        <p:txBody>
          <a:bodyPr wrap="square" rtlCol="0">
            <a:spAutoFit/>
          </a:bodyPr>
          <a:lstStyle/>
          <a:p>
            <a:pPr algn="ctr"/>
            <a:r>
              <a:rPr lang="en-US" sz="2400" dirty="0"/>
              <a:t>where</a:t>
            </a:r>
          </a:p>
        </p:txBody>
      </p:sp>
      <p:sp>
        <p:nvSpPr>
          <p:cNvPr id="7" name="Rectangle 6"/>
          <p:cNvSpPr/>
          <p:nvPr/>
        </p:nvSpPr>
        <p:spPr>
          <a:xfrm>
            <a:off x="5572582" y="6412468"/>
            <a:ext cx="3495218" cy="369332"/>
          </a:xfrm>
          <a:prstGeom prst="rect">
            <a:avLst/>
          </a:prstGeom>
        </p:spPr>
        <p:txBody>
          <a:bodyPr wrap="none">
            <a:spAutoFit/>
          </a:bodyPr>
          <a:lstStyle/>
          <a:p>
            <a:r>
              <a:rPr lang="en-US" dirty="0" err="1"/>
              <a:t>Bhattacharjee</a:t>
            </a:r>
            <a:r>
              <a:rPr lang="en-US" dirty="0"/>
              <a:t> </a:t>
            </a:r>
            <a:r>
              <a:rPr lang="en-US" i="1" dirty="0"/>
              <a:t>et al.</a:t>
            </a:r>
            <a:r>
              <a:rPr lang="en-US" dirty="0"/>
              <a:t> </a:t>
            </a:r>
            <a:r>
              <a:rPr lang="en-US" i="1" dirty="0"/>
              <a:t>AJHG,</a:t>
            </a:r>
            <a:r>
              <a:rPr lang="en-US" dirty="0"/>
              <a:t> 2012</a:t>
            </a:r>
          </a:p>
        </p:txBody>
      </p:sp>
      <p:graphicFrame>
        <p:nvGraphicFramePr>
          <p:cNvPr id="8" name="Object 7"/>
          <p:cNvGraphicFramePr>
            <a:graphicFrameLocks noChangeAspect="1"/>
          </p:cNvGraphicFramePr>
          <p:nvPr>
            <p:extLst>
              <p:ext uri="{D42A27DB-BD31-4B8C-83A1-F6EECF244321}">
                <p14:modId xmlns:p14="http://schemas.microsoft.com/office/powerpoint/2010/main" val="3688535867"/>
              </p:ext>
            </p:extLst>
          </p:nvPr>
        </p:nvGraphicFramePr>
        <p:xfrm>
          <a:off x="822325" y="4778376"/>
          <a:ext cx="3992562" cy="620713"/>
        </p:xfrm>
        <a:graphic>
          <a:graphicData uri="http://schemas.openxmlformats.org/presentationml/2006/ole">
            <mc:AlternateContent xmlns:mc="http://schemas.openxmlformats.org/markup-compatibility/2006">
              <mc:Choice xmlns:v="urn:schemas-microsoft-com:vml" Requires="v">
                <p:oleObj spid="_x0000_s378931" name="Equation" r:id="rId8" imgW="1549400" imgH="241300" progId="Equation.3">
                  <p:embed/>
                </p:oleObj>
              </mc:Choice>
              <mc:Fallback>
                <p:oleObj name="Equation" r:id="rId8" imgW="1549400" imgH="241300" progId="Equation.3">
                  <p:embed/>
                  <p:pic>
                    <p:nvPicPr>
                      <p:cNvPr id="0" name=""/>
                      <p:cNvPicPr/>
                      <p:nvPr/>
                    </p:nvPicPr>
                    <p:blipFill>
                      <a:blip r:embed="rId9"/>
                      <a:stretch>
                        <a:fillRect/>
                      </a:stretch>
                    </p:blipFill>
                    <p:spPr>
                      <a:xfrm>
                        <a:off x="822325" y="4778376"/>
                        <a:ext cx="3992562" cy="620713"/>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011791823"/>
              </p:ext>
            </p:extLst>
          </p:nvPr>
        </p:nvGraphicFramePr>
        <p:xfrm>
          <a:off x="2089151" y="5727900"/>
          <a:ext cx="3273425" cy="1014413"/>
        </p:xfrm>
        <a:graphic>
          <a:graphicData uri="http://schemas.openxmlformats.org/presentationml/2006/ole">
            <mc:AlternateContent xmlns:mc="http://schemas.openxmlformats.org/markup-compatibility/2006">
              <mc:Choice xmlns:v="urn:schemas-microsoft-com:vml" Requires="v">
                <p:oleObj spid="_x0000_s378932" name="Equation" r:id="rId10" imgW="1270000" imgH="393700" progId="Equation.DSMT4">
                  <p:embed/>
                </p:oleObj>
              </mc:Choice>
              <mc:Fallback>
                <p:oleObj name="Equation" r:id="rId10" imgW="1270000" imgH="393700" progId="Equation.DSMT4">
                  <p:embed/>
                  <p:pic>
                    <p:nvPicPr>
                      <p:cNvPr id="0" name=""/>
                      <p:cNvPicPr/>
                      <p:nvPr/>
                    </p:nvPicPr>
                    <p:blipFill>
                      <a:blip r:embed="rId11"/>
                      <a:stretch>
                        <a:fillRect/>
                      </a:stretch>
                    </p:blipFill>
                    <p:spPr>
                      <a:xfrm>
                        <a:off x="2089151" y="5727900"/>
                        <a:ext cx="3273425" cy="1014413"/>
                      </a:xfrm>
                      <a:prstGeom prst="rect">
                        <a:avLst/>
                      </a:prstGeom>
                    </p:spPr>
                  </p:pic>
                </p:oleObj>
              </mc:Fallback>
            </mc:AlternateContent>
          </a:graphicData>
        </a:graphic>
      </p:graphicFrame>
      <p:sp>
        <p:nvSpPr>
          <p:cNvPr id="11" name="TextBox 10"/>
          <p:cNvSpPr txBox="1"/>
          <p:nvPr/>
        </p:nvSpPr>
        <p:spPr>
          <a:xfrm>
            <a:off x="879476" y="5862937"/>
            <a:ext cx="1177925" cy="461665"/>
          </a:xfrm>
          <a:prstGeom prst="rect">
            <a:avLst/>
          </a:prstGeom>
          <a:noFill/>
        </p:spPr>
        <p:txBody>
          <a:bodyPr wrap="square" rtlCol="0">
            <a:spAutoFit/>
          </a:bodyPr>
          <a:lstStyle/>
          <a:p>
            <a:pPr algn="ctr"/>
            <a:r>
              <a:rPr lang="en-US" sz="2400" dirty="0"/>
              <a:t>where</a:t>
            </a:r>
          </a:p>
        </p:txBody>
      </p:sp>
      <p:sp>
        <p:nvSpPr>
          <p:cNvPr id="12" name="TextBox 5"/>
          <p:cNvSpPr txBox="1">
            <a:spLocks noChangeArrowheads="1"/>
          </p:cNvSpPr>
          <p:nvPr/>
        </p:nvSpPr>
        <p:spPr bwMode="auto">
          <a:xfrm>
            <a:off x="161982" y="666986"/>
            <a:ext cx="90043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cs typeface="ＭＳ Ｐゴシック" charset="0"/>
              </a:defRPr>
            </a:lvl2pPr>
            <a:lvl3pPr marL="1143000" indent="-228600" eaLnBrk="0" hangingPunct="0">
              <a:defRPr sz="2400">
                <a:solidFill>
                  <a:schemeClr val="tx1"/>
                </a:solidFill>
                <a:latin typeface="Arial" charset="0"/>
                <a:ea typeface="ＭＳ Ｐゴシック" charset="0"/>
                <a:cs typeface="ＭＳ Ｐゴシック" charset="0"/>
              </a:defRPr>
            </a:lvl3pPr>
            <a:lvl4pPr marL="1600200" indent="-228600" eaLnBrk="0" hangingPunct="0">
              <a:defRPr sz="2400">
                <a:solidFill>
                  <a:schemeClr val="tx1"/>
                </a:solidFill>
                <a:latin typeface="Arial" charset="0"/>
                <a:ea typeface="ＭＳ Ｐゴシック" charset="0"/>
                <a:cs typeface="ＭＳ Ｐゴシック" charset="0"/>
              </a:defRPr>
            </a:lvl4pPr>
            <a:lvl5pPr marL="2057400" indent="-228600" eaLnBrk="0" hangingPunct="0">
              <a:defRPr sz="2400">
                <a:solidFill>
                  <a:schemeClr val="tx1"/>
                </a:solidFill>
                <a:latin typeface="Arial"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cs typeface="ＭＳ Ｐゴシック" charset="0"/>
              </a:defRPr>
            </a:lvl9pPr>
          </a:lstStyle>
          <a:p>
            <a:pPr eaLnBrk="1" hangingPunct="1"/>
            <a:r>
              <a:rPr lang="en-US" sz="3200" dirty="0"/>
              <a:t>Cycle through different combinations of traits </a:t>
            </a:r>
          </a:p>
          <a:p>
            <a:pPr eaLnBrk="1" hangingPunct="1"/>
            <a:r>
              <a:rPr lang="en-US" sz="3200" dirty="0"/>
              <a:t>and maximize meta-analysis test statistic.</a:t>
            </a:r>
          </a:p>
        </p:txBody>
      </p:sp>
    </p:spTree>
    <p:extLst>
      <p:ext uri="{BB962C8B-B14F-4D97-AF65-F5344CB8AC3E}">
        <p14:creationId xmlns:p14="http://schemas.microsoft.com/office/powerpoint/2010/main" val="1347121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310183674"/>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65918375"/>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531220321"/>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sp>
        <p:nvSpPr>
          <p:cNvPr id="4" name="Title 3"/>
          <p:cNvSpPr>
            <a:spLocks noGrp="1"/>
          </p:cNvSpPr>
          <p:nvPr>
            <p:ph type="title"/>
          </p:nvPr>
        </p:nvSpPr>
        <p:spPr>
          <a:xfrm>
            <a:off x="457200" y="152400"/>
            <a:ext cx="8229600" cy="1143000"/>
          </a:xfrm>
        </p:spPr>
        <p:txBody>
          <a:bodyPr/>
          <a:lstStyle/>
          <a:p>
            <a:r>
              <a:rPr lang="en-US" dirty="0">
                <a:latin typeface="Arial" charset="0"/>
              </a:rPr>
              <a:t>3. </a:t>
            </a:r>
            <a:r>
              <a:rPr lang="en-US" dirty="0" err="1">
                <a:latin typeface="Arial" charset="0"/>
              </a:rPr>
              <a:t>Multiphenotype</a:t>
            </a:r>
            <a:r>
              <a:rPr lang="en-US" dirty="0">
                <a:latin typeface="Arial" charset="0"/>
              </a:rPr>
              <a:t> Approach</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2" name="TextBox 1"/>
          <p:cNvSpPr txBox="1"/>
          <p:nvPr/>
        </p:nvSpPr>
        <p:spPr>
          <a:xfrm>
            <a:off x="3048000" y="1981200"/>
            <a:ext cx="5943600" cy="2677656"/>
          </a:xfrm>
          <a:prstGeom prst="rect">
            <a:avLst/>
          </a:prstGeom>
          <a:noFill/>
        </p:spPr>
        <p:txBody>
          <a:bodyPr wrap="square" rtlCol="0">
            <a:spAutoFit/>
          </a:bodyPr>
          <a:lstStyle/>
          <a:p>
            <a:pPr marL="342900" indent="-342900">
              <a:buFont typeface="Arial"/>
              <a:buChar char="•"/>
            </a:pPr>
            <a:r>
              <a:rPr lang="en-US" sz="2400" dirty="0"/>
              <a:t>Model all traits simultaneously.</a:t>
            </a:r>
          </a:p>
          <a:p>
            <a:pPr marL="342900" indent="-342900">
              <a:buFont typeface="Arial"/>
              <a:buChar char="•"/>
            </a:pPr>
            <a:r>
              <a:rPr lang="en-US" sz="2400" dirty="0"/>
              <a:t>Can be more: </a:t>
            </a:r>
          </a:p>
          <a:p>
            <a:pPr marL="800100" lvl="1" indent="-342900">
              <a:buFont typeface="Arial"/>
              <a:buChar char="•"/>
            </a:pPr>
            <a:r>
              <a:rPr lang="en-US" sz="2400" dirty="0"/>
              <a:t>consistent with underlying biology;</a:t>
            </a:r>
          </a:p>
          <a:p>
            <a:pPr marL="800100" lvl="1" indent="-342900">
              <a:buFont typeface="Arial"/>
              <a:buChar char="•"/>
            </a:pPr>
            <a:r>
              <a:rPr lang="en-US" sz="2400" dirty="0"/>
              <a:t>powerful than </a:t>
            </a:r>
            <a:r>
              <a:rPr lang="en-US" sz="2400" dirty="0" err="1"/>
              <a:t>univariate</a:t>
            </a:r>
            <a:r>
              <a:rPr lang="en-US" sz="2400" dirty="0"/>
              <a:t>.</a:t>
            </a:r>
          </a:p>
          <a:p>
            <a:pPr marL="342900" indent="-342900">
              <a:buFont typeface="Arial"/>
              <a:buChar char="•"/>
            </a:pPr>
            <a:r>
              <a:rPr lang="en-US" sz="2400" dirty="0"/>
              <a:t>Power gain due to: </a:t>
            </a:r>
          </a:p>
          <a:p>
            <a:pPr marL="800100" lvl="1" indent="-342900">
              <a:buFont typeface="Arial"/>
              <a:buChar char="•"/>
            </a:pPr>
            <a:r>
              <a:rPr lang="en-US" sz="2400" dirty="0"/>
              <a:t>genetic correlations among traits;</a:t>
            </a:r>
          </a:p>
          <a:p>
            <a:pPr marL="800100" lvl="1" indent="-342900">
              <a:buFont typeface="Arial"/>
              <a:buChar char="•"/>
            </a:pPr>
            <a:r>
              <a:rPr lang="en-US" sz="2400" dirty="0"/>
              <a:t>fewer tests.</a:t>
            </a:r>
          </a:p>
        </p:txBody>
      </p:sp>
    </p:spTree>
    <p:extLst>
      <p:ext uri="{BB962C8B-B14F-4D97-AF65-F5344CB8AC3E}">
        <p14:creationId xmlns:p14="http://schemas.microsoft.com/office/powerpoint/2010/main" val="37410231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457200" y="381000"/>
            <a:ext cx="8229600" cy="1143000"/>
          </a:xfrm>
        </p:spPr>
        <p:txBody>
          <a:bodyPr/>
          <a:lstStyle/>
          <a:p>
            <a:r>
              <a:rPr lang="en-US" dirty="0">
                <a:latin typeface="Arial" charset="0"/>
              </a:rPr>
              <a:t>Multinomial Regression</a:t>
            </a:r>
          </a:p>
        </p:txBody>
      </p:sp>
      <p:sp>
        <p:nvSpPr>
          <p:cNvPr id="50178" name="Content Placeholder 2"/>
          <p:cNvSpPr>
            <a:spLocks noGrp="1"/>
          </p:cNvSpPr>
          <p:nvPr>
            <p:ph idx="1"/>
          </p:nvPr>
        </p:nvSpPr>
        <p:spPr>
          <a:xfrm>
            <a:off x="914400" y="1905000"/>
            <a:ext cx="8229600" cy="4525963"/>
          </a:xfrm>
        </p:spPr>
        <p:txBody>
          <a:bodyPr/>
          <a:lstStyle/>
          <a:p>
            <a:pPr marL="0" indent="0">
              <a:buNone/>
            </a:pPr>
            <a:r>
              <a:rPr lang="en-US" dirty="0" err="1">
                <a:latin typeface="Arial" charset="0"/>
              </a:rPr>
              <a:t>logit</a:t>
            </a:r>
            <a:r>
              <a:rPr lang="en-US" dirty="0">
                <a:latin typeface="Arial" charset="0"/>
              </a:rPr>
              <a:t> (</a:t>
            </a:r>
            <a:r>
              <a:rPr lang="en-US" dirty="0" err="1">
                <a:latin typeface="Arial" charset="0"/>
              </a:rPr>
              <a:t>Pr</a:t>
            </a:r>
            <a:r>
              <a:rPr lang="en-US" dirty="0">
                <a:latin typeface="Arial" charset="0"/>
              </a:rPr>
              <a:t>(</a:t>
            </a:r>
            <a:r>
              <a:rPr lang="en-US" b="1" dirty="0">
                <a:latin typeface="Arial" charset="0"/>
              </a:rPr>
              <a:t>Y</a:t>
            </a:r>
            <a:r>
              <a:rPr lang="en-US" b="1" baseline="-25000" dirty="0">
                <a:latin typeface="Arial" charset="0"/>
              </a:rPr>
              <a:t>i</a:t>
            </a:r>
            <a:r>
              <a:rPr lang="en-US" dirty="0">
                <a:latin typeface="Arial" charset="0"/>
              </a:rPr>
              <a:t>=1|</a:t>
            </a:r>
            <a:r>
              <a:rPr lang="en-US" b="1" dirty="0">
                <a:latin typeface="Arial" charset="0"/>
              </a:rPr>
              <a:t>G, C</a:t>
            </a:r>
            <a:r>
              <a:rPr lang="en-US" dirty="0">
                <a:latin typeface="Arial" charset="0"/>
              </a:rPr>
              <a:t>)) = α</a:t>
            </a:r>
            <a:r>
              <a:rPr lang="en-US" baseline="-25000" dirty="0" err="1">
                <a:latin typeface="Arial" charset="0"/>
              </a:rPr>
              <a:t>i</a:t>
            </a:r>
            <a:r>
              <a:rPr lang="en-US" dirty="0">
                <a:latin typeface="Arial" charset="0"/>
              </a:rPr>
              <a:t> + </a:t>
            </a:r>
            <a:r>
              <a:rPr lang="en-US" b="1" dirty="0" err="1">
                <a:latin typeface="Arial" charset="0"/>
              </a:rPr>
              <a:t>G</a:t>
            </a:r>
            <a:r>
              <a:rPr lang="en-US" b="1" baseline="-25000" dirty="0" err="1">
                <a:latin typeface="Arial" charset="0"/>
              </a:rPr>
              <a:t>i</a:t>
            </a:r>
            <a:r>
              <a:rPr lang="en-US" b="1" dirty="0">
                <a:latin typeface="Arial" charset="0"/>
              </a:rPr>
              <a:t>β</a:t>
            </a:r>
            <a:r>
              <a:rPr lang="en-US" baseline="-25000" dirty="0" err="1">
                <a:latin typeface="Arial" charset="0"/>
              </a:rPr>
              <a:t>i</a:t>
            </a:r>
            <a:r>
              <a:rPr lang="en-US" dirty="0">
                <a:latin typeface="Arial" charset="0"/>
              </a:rPr>
              <a:t> + </a:t>
            </a:r>
            <a:r>
              <a:rPr lang="en-US" b="1" dirty="0" err="1">
                <a:latin typeface="Arial" charset="0"/>
              </a:rPr>
              <a:t>Cγ</a:t>
            </a:r>
            <a:r>
              <a:rPr lang="en-US" b="1" baseline="-25000" dirty="0" err="1">
                <a:latin typeface="Arial" charset="0"/>
              </a:rPr>
              <a:t>i</a:t>
            </a:r>
            <a:r>
              <a:rPr lang="en-US" dirty="0">
                <a:latin typeface="Arial" charset="0"/>
              </a:rPr>
              <a:t>	</a:t>
            </a:r>
          </a:p>
          <a:p>
            <a:pPr marL="0" indent="0">
              <a:buNone/>
            </a:pPr>
            <a:endParaRPr lang="en-US" b="1" dirty="0">
              <a:latin typeface="Arial" charset="0"/>
            </a:endParaRPr>
          </a:p>
          <a:p>
            <a:pPr marL="0" indent="0">
              <a:buNone/>
            </a:pPr>
            <a:r>
              <a:rPr lang="en-US" b="1" dirty="0">
                <a:latin typeface="Arial" charset="0"/>
              </a:rPr>
              <a:t>Y</a:t>
            </a:r>
            <a:r>
              <a:rPr lang="en-US" dirty="0">
                <a:latin typeface="Arial" charset="0"/>
              </a:rPr>
              <a:t> is multivariate with dimension = # traits</a:t>
            </a:r>
          </a:p>
          <a:p>
            <a:pPr marL="0" indent="0">
              <a:buNone/>
            </a:pPr>
            <a:endParaRPr lang="en-US" dirty="0">
              <a:latin typeface="Arial" charset="0"/>
            </a:endParaRPr>
          </a:p>
          <a:p>
            <a:pPr marL="0" indent="0">
              <a:buNone/>
            </a:pPr>
            <a:r>
              <a:rPr lang="en-US" dirty="0">
                <a:latin typeface="Arial" charset="0"/>
              </a:rPr>
              <a:t>Test different pleiotropic models by specifying assumptions about the </a:t>
            </a:r>
            <a:r>
              <a:rPr lang="en-US" b="1" dirty="0">
                <a:latin typeface="Arial" charset="0"/>
              </a:rPr>
              <a:t>β</a:t>
            </a:r>
            <a:r>
              <a:rPr lang="en-US" baseline="-25000" dirty="0" err="1">
                <a:latin typeface="Arial" charset="0"/>
              </a:rPr>
              <a:t>i</a:t>
            </a:r>
            <a:r>
              <a:rPr lang="en-US" dirty="0">
                <a:latin typeface="Arial" charset="0"/>
              </a:rPr>
              <a:t>. </a:t>
            </a:r>
          </a:p>
        </p:txBody>
      </p:sp>
    </p:spTree>
    <p:extLst>
      <p:ext uri="{BB962C8B-B14F-4D97-AF65-F5344CB8AC3E}">
        <p14:creationId xmlns:p14="http://schemas.microsoft.com/office/powerpoint/2010/main" val="25505531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635711465"/>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469810948"/>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092121513"/>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sp>
        <p:nvSpPr>
          <p:cNvPr id="4" name="Title 3"/>
          <p:cNvSpPr>
            <a:spLocks noGrp="1"/>
          </p:cNvSpPr>
          <p:nvPr>
            <p:ph type="title"/>
          </p:nvPr>
        </p:nvSpPr>
        <p:spPr>
          <a:xfrm>
            <a:off x="457200" y="152400"/>
            <a:ext cx="8229600" cy="1143000"/>
          </a:xfrm>
        </p:spPr>
        <p:txBody>
          <a:bodyPr/>
          <a:lstStyle/>
          <a:p>
            <a:r>
              <a:rPr lang="en-US" dirty="0">
                <a:latin typeface="Arial" charset="0"/>
              </a:rPr>
              <a:t>Null Model</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13" name="TextBox 12"/>
          <p:cNvSpPr txBox="1"/>
          <p:nvPr/>
        </p:nvSpPr>
        <p:spPr>
          <a:xfrm>
            <a:off x="3048000" y="2209800"/>
            <a:ext cx="4876800" cy="461665"/>
          </a:xfrm>
          <a:prstGeom prst="rect">
            <a:avLst/>
          </a:prstGeom>
          <a:noFill/>
        </p:spPr>
        <p:txBody>
          <a:bodyPr wrap="square" rtlCol="0">
            <a:spAutoFit/>
          </a:bodyPr>
          <a:lstStyle/>
          <a:p>
            <a:r>
              <a:rPr lang="en-US" sz="2400" dirty="0"/>
              <a:t>     H</a:t>
            </a:r>
            <a:r>
              <a:rPr lang="en-US" sz="2400" baseline="-25000" dirty="0"/>
              <a:t>0</a:t>
            </a:r>
            <a:r>
              <a:rPr lang="en-US" sz="2400" dirty="0"/>
              <a:t>: </a:t>
            </a:r>
            <a:r>
              <a:rPr lang="en-US" sz="2400" b="1" dirty="0"/>
              <a:t>β</a:t>
            </a:r>
            <a:r>
              <a:rPr lang="en-US" sz="2400" baseline="-25000" dirty="0"/>
              <a:t>1</a:t>
            </a:r>
            <a:r>
              <a:rPr lang="en-US" sz="2400" dirty="0"/>
              <a:t>=</a:t>
            </a:r>
            <a:r>
              <a:rPr lang="en-US" sz="2400" b="1" dirty="0"/>
              <a:t>β</a:t>
            </a:r>
            <a:r>
              <a:rPr lang="en-US" sz="2400" baseline="-25000" dirty="0"/>
              <a:t>2</a:t>
            </a:r>
            <a:r>
              <a:rPr lang="en-US" sz="2400" dirty="0"/>
              <a:t>=...=</a:t>
            </a:r>
            <a:r>
              <a:rPr lang="en-US" sz="2400" b="1" dirty="0"/>
              <a:t>β</a:t>
            </a:r>
            <a:r>
              <a:rPr lang="en-US" sz="2400" baseline="-25000" dirty="0"/>
              <a:t>k</a:t>
            </a:r>
            <a:r>
              <a:rPr lang="en-US" sz="2400" dirty="0"/>
              <a:t>=0 </a:t>
            </a:r>
            <a:endParaRPr lang="en-US" dirty="0"/>
          </a:p>
        </p:txBody>
      </p:sp>
    </p:spTree>
    <p:extLst>
      <p:ext uri="{BB962C8B-B14F-4D97-AF65-F5344CB8AC3E}">
        <p14:creationId xmlns:p14="http://schemas.microsoft.com/office/powerpoint/2010/main" val="39589465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361192173"/>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80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059096722"/>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457926461"/>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13" name="TextBox 12"/>
          <p:cNvSpPr txBox="1"/>
          <p:nvPr/>
        </p:nvSpPr>
        <p:spPr>
          <a:xfrm>
            <a:off x="3048000" y="2209800"/>
            <a:ext cx="4876800" cy="461665"/>
          </a:xfrm>
          <a:prstGeom prst="rect">
            <a:avLst/>
          </a:prstGeom>
          <a:noFill/>
        </p:spPr>
        <p:txBody>
          <a:bodyPr wrap="square" rtlCol="0">
            <a:spAutoFit/>
          </a:bodyPr>
          <a:lstStyle/>
          <a:p>
            <a:r>
              <a:rPr lang="en-US" sz="2400" dirty="0"/>
              <a:t>     At least one </a:t>
            </a:r>
            <a:r>
              <a:rPr lang="en-US" sz="2400" b="1" dirty="0"/>
              <a:t>β</a:t>
            </a:r>
            <a:r>
              <a:rPr lang="en-US" sz="2400" baseline="-25000" dirty="0"/>
              <a:t>i</a:t>
            </a:r>
            <a:r>
              <a:rPr lang="en-US" sz="2400" dirty="0"/>
              <a:t>≠0 </a:t>
            </a:r>
            <a:endParaRPr lang="en-US" dirty="0"/>
          </a:p>
        </p:txBody>
      </p:sp>
      <p:sp>
        <p:nvSpPr>
          <p:cNvPr id="17" name="Title 3"/>
          <p:cNvSpPr>
            <a:spLocks noGrp="1"/>
          </p:cNvSpPr>
          <p:nvPr>
            <p:ph type="title"/>
          </p:nvPr>
        </p:nvSpPr>
        <p:spPr>
          <a:xfrm>
            <a:off x="457200" y="152400"/>
            <a:ext cx="8229600" cy="1143000"/>
          </a:xfrm>
        </p:spPr>
        <p:txBody>
          <a:bodyPr/>
          <a:lstStyle/>
          <a:p>
            <a:r>
              <a:rPr lang="en-US" dirty="0">
                <a:latin typeface="Arial" charset="0"/>
              </a:rPr>
              <a:t>Alternative Hypotheses</a:t>
            </a:r>
            <a:endParaRPr lang="en-US" dirty="0"/>
          </a:p>
        </p:txBody>
      </p:sp>
    </p:spTree>
    <p:extLst>
      <p:ext uri="{BB962C8B-B14F-4D97-AF65-F5344CB8AC3E}">
        <p14:creationId xmlns:p14="http://schemas.microsoft.com/office/powerpoint/2010/main" val="1433612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898465163"/>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600247408"/>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52996188"/>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sp>
        <p:nvSpPr>
          <p:cNvPr id="4" name="Title 3"/>
          <p:cNvSpPr>
            <a:spLocks noGrp="1"/>
          </p:cNvSpPr>
          <p:nvPr>
            <p:ph type="title"/>
          </p:nvPr>
        </p:nvSpPr>
        <p:spPr>
          <a:xfrm>
            <a:off x="457200" y="152400"/>
            <a:ext cx="8229600" cy="1143000"/>
          </a:xfrm>
        </p:spPr>
        <p:txBody>
          <a:bodyPr/>
          <a:lstStyle/>
          <a:p>
            <a:r>
              <a:rPr lang="en-US" dirty="0">
                <a:latin typeface="Arial" charset="0"/>
              </a:rPr>
              <a:t>Alternative Hypotheses</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2" name="TextBox 1"/>
          <p:cNvSpPr txBox="1"/>
          <p:nvPr/>
        </p:nvSpPr>
        <p:spPr>
          <a:xfrm>
            <a:off x="3048000" y="2209800"/>
            <a:ext cx="4876800" cy="461665"/>
          </a:xfrm>
          <a:prstGeom prst="rect">
            <a:avLst/>
          </a:prstGeom>
          <a:noFill/>
        </p:spPr>
        <p:txBody>
          <a:bodyPr wrap="square" rtlCol="0">
            <a:spAutoFit/>
          </a:bodyPr>
          <a:lstStyle/>
          <a:p>
            <a:pPr lvl="1"/>
            <a:r>
              <a:rPr lang="en-US" sz="2400" dirty="0"/>
              <a:t>All </a:t>
            </a:r>
            <a:r>
              <a:rPr lang="en-US" sz="2400" b="1" dirty="0"/>
              <a:t>β</a:t>
            </a:r>
            <a:r>
              <a:rPr lang="en-US" sz="2400" baseline="-25000" dirty="0"/>
              <a:t>I</a:t>
            </a:r>
            <a:r>
              <a:rPr lang="en-US" sz="2400" dirty="0"/>
              <a:t> are equal and non-zero</a:t>
            </a:r>
          </a:p>
        </p:txBody>
      </p:sp>
    </p:spTree>
    <p:extLst>
      <p:ext uri="{BB962C8B-B14F-4D97-AF65-F5344CB8AC3E}">
        <p14:creationId xmlns:p14="http://schemas.microsoft.com/office/powerpoint/2010/main" val="35745159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764599144"/>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9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0066"/>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66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636967511"/>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109833966"/>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sp>
        <p:nvSpPr>
          <p:cNvPr id="4" name="Title 3"/>
          <p:cNvSpPr>
            <a:spLocks noGrp="1"/>
          </p:cNvSpPr>
          <p:nvPr>
            <p:ph type="title"/>
          </p:nvPr>
        </p:nvSpPr>
        <p:spPr>
          <a:xfrm>
            <a:off x="457200" y="152400"/>
            <a:ext cx="8229600" cy="1143000"/>
          </a:xfrm>
        </p:spPr>
        <p:txBody>
          <a:bodyPr/>
          <a:lstStyle/>
          <a:p>
            <a:r>
              <a:rPr lang="en-US" dirty="0">
                <a:latin typeface="Arial" charset="0"/>
              </a:rPr>
              <a:t>Alternative Hypotheses</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2" name="TextBox 1"/>
          <p:cNvSpPr txBox="1"/>
          <p:nvPr/>
        </p:nvSpPr>
        <p:spPr>
          <a:xfrm>
            <a:off x="3048000" y="2286000"/>
            <a:ext cx="4876800" cy="1200328"/>
          </a:xfrm>
          <a:prstGeom prst="rect">
            <a:avLst/>
          </a:prstGeom>
          <a:noFill/>
        </p:spPr>
        <p:txBody>
          <a:bodyPr wrap="square" rtlCol="0">
            <a:spAutoFit/>
          </a:bodyPr>
          <a:lstStyle/>
          <a:p>
            <a:pPr lvl="1"/>
            <a:r>
              <a:rPr lang="en-US" sz="2400" dirty="0"/>
              <a:t>A pre-specified subset of </a:t>
            </a:r>
            <a:r>
              <a:rPr lang="en-US" sz="2400" b="1" dirty="0"/>
              <a:t>β</a:t>
            </a:r>
            <a:r>
              <a:rPr lang="en-US" sz="2400" baseline="-25000" dirty="0"/>
              <a:t>I </a:t>
            </a:r>
            <a:r>
              <a:rPr lang="en-US" sz="2400" dirty="0"/>
              <a:t>are non-zero. </a:t>
            </a:r>
          </a:p>
          <a:p>
            <a:pPr lvl="1"/>
            <a:endParaRPr lang="en-US" sz="2400" dirty="0"/>
          </a:p>
        </p:txBody>
      </p:sp>
    </p:spTree>
    <p:extLst>
      <p:ext uri="{BB962C8B-B14F-4D97-AF65-F5344CB8AC3E}">
        <p14:creationId xmlns:p14="http://schemas.microsoft.com/office/powerpoint/2010/main" val="65397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505423561"/>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3FF08"/>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66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366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0066"/>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000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9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1EE"/>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765925765"/>
              </p:ext>
            </p:extLst>
          </p:nvPr>
        </p:nvGraphicFramePr>
        <p:xfrm>
          <a:off x="1871583" y="5426912"/>
          <a:ext cx="6172200" cy="370840"/>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370840">
                <a:tc>
                  <a:txBody>
                    <a:bodyPr/>
                    <a:lstStyle/>
                    <a:p>
                      <a:pPr algn="ctr"/>
                      <a:r>
                        <a:rPr lang="en-US" dirty="0"/>
                        <a:t>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1M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3745317099"/>
              </p:ext>
            </p:extLst>
          </p:nvPr>
        </p:nvGraphicFramePr>
        <p:xfrm>
          <a:off x="381000" y="1701800"/>
          <a:ext cx="1524000" cy="37084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tblGrid>
              <a:tr h="370840">
                <a:tc>
                  <a:txBody>
                    <a:bodyPr/>
                    <a:lstStyle/>
                    <a:p>
                      <a:pPr algn="ctr" fontAlgn="b"/>
                      <a:r>
                        <a:rPr lang="en-US" sz="2000" b="0" i="0" u="none" strike="noStrike" dirty="0">
                          <a:solidFill>
                            <a:srgbClr val="000000"/>
                          </a:solidFill>
                          <a:effectLst/>
                          <a:latin typeface="+mn-lt"/>
                          <a:cs typeface="+mn-cs"/>
                        </a:rPr>
                        <a:t>Prostate</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ctr" fontAlgn="b"/>
                      <a:r>
                        <a:rPr lang="en-US" sz="2000" b="0" i="0" u="none" strike="noStrike" dirty="0">
                          <a:solidFill>
                            <a:schemeClr val="dk1"/>
                          </a:solidFill>
                          <a:effectLst/>
                          <a:latin typeface="+mn-lt"/>
                          <a:cs typeface="+mn-cs"/>
                        </a:rPr>
                        <a:t>Breast</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ctr" fontAlgn="b"/>
                      <a:r>
                        <a:rPr lang="en-US" sz="2000" u="none" strike="noStrike" dirty="0">
                          <a:effectLst/>
                        </a:rPr>
                        <a:t>Testicular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ctr" fontAlgn="b"/>
                      <a:r>
                        <a:rPr lang="en-US" sz="2000" u="none" strike="noStrike" dirty="0">
                          <a:effectLst/>
                        </a:rPr>
                        <a:t>Melanoma</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ctr" fontAlgn="b"/>
                      <a:r>
                        <a:rPr lang="en-US" sz="2000" u="none" strike="noStrike" dirty="0">
                          <a:effectLst/>
                        </a:rPr>
                        <a:t>Colon</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ctr" fontAlgn="b"/>
                      <a:r>
                        <a:rPr lang="en-US" sz="2000" u="none" strike="noStrike" dirty="0">
                          <a:effectLst/>
                        </a:rPr>
                        <a:t>Bladder</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ctr" fontAlgn="b"/>
                      <a:r>
                        <a:rPr lang="en-US" sz="2000" u="none" strike="noStrike" dirty="0">
                          <a:effectLst/>
                        </a:rPr>
                        <a:t>Lung</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ctr" fontAlgn="b"/>
                      <a:r>
                        <a:rPr lang="en-US" sz="2000" u="none" strike="noStrike" dirty="0">
                          <a:effectLst/>
                        </a:rPr>
                        <a:t>Rectum</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ctr" fontAlgn="b"/>
                      <a:r>
                        <a:rPr lang="en-US" sz="2000" u="none" strike="noStrike" dirty="0">
                          <a:effectLst/>
                        </a:rPr>
                        <a:t>NHL</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ctr" fontAlgn="b"/>
                      <a:r>
                        <a:rPr lang="en-US" sz="2000" u="none" strike="noStrike" dirty="0">
                          <a:effectLst/>
                        </a:rPr>
                        <a:t>Ovary</a:t>
                      </a:r>
                      <a:endParaRPr lang="en-US" sz="2000" b="0" i="0" u="none" strike="noStrike" dirty="0">
                        <a:solidFill>
                          <a:srgbClr val="000000"/>
                        </a:solidFill>
                        <a:effectLst/>
                        <a:latin typeface="Arial"/>
                        <a:cs typeface="Arial"/>
                      </a:endParaRP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sp>
        <p:nvSpPr>
          <p:cNvPr id="4" name="Title 3"/>
          <p:cNvSpPr>
            <a:spLocks noGrp="1"/>
          </p:cNvSpPr>
          <p:nvPr>
            <p:ph type="title"/>
          </p:nvPr>
        </p:nvSpPr>
        <p:spPr>
          <a:xfrm>
            <a:off x="457200" y="152400"/>
            <a:ext cx="8229600" cy="1143000"/>
          </a:xfrm>
        </p:spPr>
        <p:txBody>
          <a:bodyPr/>
          <a:lstStyle/>
          <a:p>
            <a:r>
              <a:rPr lang="en-US" dirty="0">
                <a:latin typeface="Arial" charset="0"/>
              </a:rPr>
              <a:t>Alternative Hypotheses</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62789" y="3218611"/>
            <a:ext cx="1330713" cy="461665"/>
          </a:xfrm>
          <a:prstGeom prst="rect">
            <a:avLst/>
          </a:prstGeom>
          <a:noFill/>
        </p:spPr>
        <p:txBody>
          <a:bodyPr wrap="none" rtlCol="0">
            <a:spAutoFit/>
          </a:bodyPr>
          <a:lstStyle/>
          <a:p>
            <a:r>
              <a:rPr lang="en-US" sz="2400" dirty="0"/>
              <a:t>Cancers</a:t>
            </a:r>
          </a:p>
        </p:txBody>
      </p:sp>
      <p:sp>
        <p:nvSpPr>
          <p:cNvPr id="11" name="TextBox 10"/>
          <p:cNvSpPr txBox="1"/>
          <p:nvPr/>
        </p:nvSpPr>
        <p:spPr>
          <a:xfrm>
            <a:off x="3657600" y="6091535"/>
            <a:ext cx="2334143" cy="461665"/>
          </a:xfrm>
          <a:prstGeom prst="rect">
            <a:avLst/>
          </a:prstGeom>
          <a:noFill/>
        </p:spPr>
        <p:txBody>
          <a:bodyPr wrap="none" rtlCol="0">
            <a:spAutoFit/>
          </a:bodyPr>
          <a:lstStyle/>
          <a:p>
            <a:r>
              <a:rPr lang="en-US" sz="2400" dirty="0"/>
              <a:t>Variants / SNPs</a:t>
            </a:r>
          </a:p>
        </p:txBody>
      </p:sp>
      <p:sp>
        <p:nvSpPr>
          <p:cNvPr id="2" name="TextBox 1"/>
          <p:cNvSpPr txBox="1"/>
          <p:nvPr/>
        </p:nvSpPr>
        <p:spPr>
          <a:xfrm>
            <a:off x="3048000" y="2209800"/>
            <a:ext cx="4876800" cy="461665"/>
          </a:xfrm>
          <a:prstGeom prst="rect">
            <a:avLst/>
          </a:prstGeom>
          <a:noFill/>
        </p:spPr>
        <p:txBody>
          <a:bodyPr wrap="square" rtlCol="0">
            <a:spAutoFit/>
          </a:bodyPr>
          <a:lstStyle/>
          <a:p>
            <a:pPr lvl="1"/>
            <a:r>
              <a:rPr lang="en-US" sz="2400" dirty="0"/>
              <a:t>All traits have different effects</a:t>
            </a:r>
          </a:p>
        </p:txBody>
      </p:sp>
      <p:sp>
        <p:nvSpPr>
          <p:cNvPr id="12" name="TextBox 11"/>
          <p:cNvSpPr txBox="1"/>
          <p:nvPr/>
        </p:nvSpPr>
        <p:spPr>
          <a:xfrm>
            <a:off x="3048000" y="3600272"/>
            <a:ext cx="4876800" cy="1569660"/>
          </a:xfrm>
          <a:prstGeom prst="rect">
            <a:avLst/>
          </a:prstGeom>
          <a:noFill/>
        </p:spPr>
        <p:txBody>
          <a:bodyPr wrap="square" rtlCol="0">
            <a:spAutoFit/>
          </a:bodyPr>
          <a:lstStyle/>
          <a:p>
            <a:pPr lvl="1"/>
            <a:r>
              <a:rPr lang="en-US" sz="2400" dirty="0"/>
              <a:t>What if we have different types of traits: binary, discrete, or continuous?</a:t>
            </a:r>
          </a:p>
          <a:p>
            <a:pPr lvl="1"/>
            <a:endParaRPr lang="en-US" sz="2400" dirty="0"/>
          </a:p>
        </p:txBody>
      </p:sp>
    </p:spTree>
    <p:extLst>
      <p:ext uri="{BB962C8B-B14F-4D97-AF65-F5344CB8AC3E}">
        <p14:creationId xmlns:p14="http://schemas.microsoft.com/office/powerpoint/2010/main" val="1301530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extLst>
              <p:ext uri="{D42A27DB-BD31-4B8C-83A1-F6EECF244321}">
                <p14:modId xmlns:p14="http://schemas.microsoft.com/office/powerpoint/2010/main" val="1975302860"/>
              </p:ext>
            </p:extLst>
          </p:nvPr>
        </p:nvGraphicFramePr>
        <p:xfrm>
          <a:off x="1905000" y="1701800"/>
          <a:ext cx="6096000" cy="37084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0009"/>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418796089"/>
              </p:ext>
            </p:extLst>
          </p:nvPr>
        </p:nvGraphicFramePr>
        <p:xfrm>
          <a:off x="1871583" y="5426912"/>
          <a:ext cx="6172200" cy="1431088"/>
        </p:xfrm>
        <a:graphic>
          <a:graphicData uri="http://schemas.openxmlformats.org/drawingml/2006/table">
            <a:tbl>
              <a:tblPr firstRow="1" bandRow="1">
                <a:tableStyleId>{2D5ABB26-0587-4C30-8999-92F81FD0307C}</a:tableStyleId>
              </a:tblPr>
              <a:tblGrid>
                <a:gridCol w="617220">
                  <a:extLst>
                    <a:ext uri="{9D8B030D-6E8A-4147-A177-3AD203B41FA5}">
                      <a16:colId xmlns:a16="http://schemas.microsoft.com/office/drawing/2014/main" val="20000"/>
                    </a:ext>
                  </a:extLst>
                </a:gridCol>
                <a:gridCol w="617220">
                  <a:extLst>
                    <a:ext uri="{9D8B030D-6E8A-4147-A177-3AD203B41FA5}">
                      <a16:colId xmlns:a16="http://schemas.microsoft.com/office/drawing/2014/main" val="20001"/>
                    </a:ext>
                  </a:extLst>
                </a:gridCol>
                <a:gridCol w="617220">
                  <a:extLst>
                    <a:ext uri="{9D8B030D-6E8A-4147-A177-3AD203B41FA5}">
                      <a16:colId xmlns:a16="http://schemas.microsoft.com/office/drawing/2014/main" val="20002"/>
                    </a:ext>
                  </a:extLst>
                </a:gridCol>
                <a:gridCol w="617220">
                  <a:extLst>
                    <a:ext uri="{9D8B030D-6E8A-4147-A177-3AD203B41FA5}">
                      <a16:colId xmlns:a16="http://schemas.microsoft.com/office/drawing/2014/main" val="20003"/>
                    </a:ext>
                  </a:extLst>
                </a:gridCol>
                <a:gridCol w="617220">
                  <a:extLst>
                    <a:ext uri="{9D8B030D-6E8A-4147-A177-3AD203B41FA5}">
                      <a16:colId xmlns:a16="http://schemas.microsoft.com/office/drawing/2014/main" val="20004"/>
                    </a:ext>
                  </a:extLst>
                </a:gridCol>
                <a:gridCol w="617220">
                  <a:extLst>
                    <a:ext uri="{9D8B030D-6E8A-4147-A177-3AD203B41FA5}">
                      <a16:colId xmlns:a16="http://schemas.microsoft.com/office/drawing/2014/main" val="20005"/>
                    </a:ext>
                  </a:extLst>
                </a:gridCol>
                <a:gridCol w="617220">
                  <a:extLst>
                    <a:ext uri="{9D8B030D-6E8A-4147-A177-3AD203B41FA5}">
                      <a16:colId xmlns:a16="http://schemas.microsoft.com/office/drawing/2014/main" val="20006"/>
                    </a:ext>
                  </a:extLst>
                </a:gridCol>
                <a:gridCol w="617220">
                  <a:extLst>
                    <a:ext uri="{9D8B030D-6E8A-4147-A177-3AD203B41FA5}">
                      <a16:colId xmlns:a16="http://schemas.microsoft.com/office/drawing/2014/main" val="20007"/>
                    </a:ext>
                  </a:extLst>
                </a:gridCol>
                <a:gridCol w="617220">
                  <a:extLst>
                    <a:ext uri="{9D8B030D-6E8A-4147-A177-3AD203B41FA5}">
                      <a16:colId xmlns:a16="http://schemas.microsoft.com/office/drawing/2014/main" val="20008"/>
                    </a:ext>
                  </a:extLst>
                </a:gridCol>
                <a:gridCol w="617220">
                  <a:extLst>
                    <a:ext uri="{9D8B030D-6E8A-4147-A177-3AD203B41FA5}">
                      <a16:colId xmlns:a16="http://schemas.microsoft.com/office/drawing/2014/main" val="20009"/>
                    </a:ext>
                  </a:extLst>
                </a:gridCol>
              </a:tblGrid>
              <a:tr h="1431088">
                <a:tc>
                  <a:txBody>
                    <a:bodyPr/>
                    <a:lstStyle/>
                    <a:p>
                      <a:pPr algn="ctr"/>
                      <a:r>
                        <a:rPr lang="en-US" dirty="0"/>
                        <a:t>Prostate</a:t>
                      </a: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dirty="0">
                          <a:solidFill>
                            <a:schemeClr val="dk1"/>
                          </a:solidFill>
                          <a:effectLst/>
                          <a:latin typeface="+mn-lt"/>
                          <a:cs typeface="+mn-cs"/>
                        </a:rPr>
                        <a:t>Breast</a:t>
                      </a:r>
                      <a:endParaRPr lang="en-US" dirty="0"/>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a:effectLst/>
                        </a:rPr>
                        <a:t>Testicular</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a:effectLst/>
                        </a:rPr>
                        <a:t>Melanoma</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a:effectLst/>
                        </a:rPr>
                        <a:t>Colon</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a:effectLst/>
                        </a:rPr>
                        <a:t>Bladder</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a:effectLst/>
                        </a:rPr>
                        <a:t>Lung</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a:effectLst/>
                        </a:rPr>
                        <a:t>Rectum</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a:effectLst/>
                        </a:rPr>
                        <a:t>NHL</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800" u="none" strike="noStrike" dirty="0">
                          <a:effectLst/>
                        </a:rPr>
                        <a:t>Ovary</a:t>
                      </a:r>
                      <a:endParaRPr lang="en-US" sz="1800" b="0" i="0" u="none" strike="noStrike" dirty="0">
                        <a:solidFill>
                          <a:srgbClr val="000000"/>
                        </a:solidFill>
                        <a:effectLst/>
                        <a:latin typeface="+mn-lt"/>
                        <a:cs typeface="Arial"/>
                      </a:endParaRPr>
                    </a:p>
                  </a:txBody>
                  <a:tcPr vert="vert">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326562327"/>
              </p:ext>
            </p:extLst>
          </p:nvPr>
        </p:nvGraphicFramePr>
        <p:xfrm>
          <a:off x="990600" y="1676400"/>
          <a:ext cx="838200" cy="370840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tblGrid>
              <a:tr h="370840">
                <a:tc>
                  <a:txBody>
                    <a:bodyPr/>
                    <a:lstStyle/>
                    <a:p>
                      <a:pPr algn="r"/>
                      <a:r>
                        <a:rPr lang="en-US" dirty="0">
                          <a:solidFill>
                            <a:srgbClr val="000000"/>
                          </a:solidFill>
                        </a:rPr>
                        <a:t>…</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70840">
                <a:tc>
                  <a:txBody>
                    <a:bodyPr/>
                    <a:lstStyle/>
                    <a:p>
                      <a:pPr algn="r"/>
                      <a:r>
                        <a:rPr lang="en-US" dirty="0"/>
                        <a:t>1M</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70840">
                <a:tc>
                  <a:txBody>
                    <a:bodyPr/>
                    <a:lstStyle/>
                    <a:p>
                      <a:pPr algn="r"/>
                      <a:r>
                        <a:rPr lang="en-US" dirty="0"/>
                        <a:t>…</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370840">
                <a:tc>
                  <a:txBody>
                    <a:bodyPr/>
                    <a:lstStyle/>
                    <a:p>
                      <a:pPr algn="r"/>
                      <a:r>
                        <a:rPr lang="en-US" dirty="0"/>
                        <a:t>1K</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370840">
                <a:tc>
                  <a:txBody>
                    <a:bodyPr/>
                    <a:lstStyle/>
                    <a:p>
                      <a:pPr algn="r"/>
                      <a:r>
                        <a:rPr lang="en-US" dirty="0"/>
                        <a:t>…</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370840">
                <a:tc>
                  <a:txBody>
                    <a:bodyPr/>
                    <a:lstStyle/>
                    <a:p>
                      <a:pPr algn="r"/>
                      <a:r>
                        <a:rPr lang="en-US" dirty="0"/>
                        <a:t>101</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370840">
                <a:tc>
                  <a:txBody>
                    <a:bodyPr/>
                    <a:lstStyle/>
                    <a:p>
                      <a:pPr algn="r"/>
                      <a:r>
                        <a:rPr lang="en-US" dirty="0"/>
                        <a:t>100</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370840">
                <a:tc>
                  <a:txBody>
                    <a:bodyPr/>
                    <a:lstStyle/>
                    <a:p>
                      <a:pPr algn="r"/>
                      <a:r>
                        <a:rPr lang="en-US" dirty="0"/>
                        <a:t>…</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370840">
                <a:tc>
                  <a:txBody>
                    <a:bodyPr/>
                    <a:lstStyle/>
                    <a:p>
                      <a:pPr algn="r"/>
                      <a:r>
                        <a:rPr lang="en-US" dirty="0"/>
                        <a:t>2</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370840">
                <a:tc>
                  <a:txBody>
                    <a:bodyPr/>
                    <a:lstStyle/>
                    <a:p>
                      <a:pPr algn="r"/>
                      <a:r>
                        <a:rPr lang="en-US" dirty="0"/>
                        <a:t>1</a:t>
                      </a:r>
                    </a:p>
                  </a:txBody>
                  <a:tcPr marL="9525" marR="9525" marT="127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bl>
          </a:graphicData>
        </a:graphic>
      </p:graphicFrame>
      <p:sp>
        <p:nvSpPr>
          <p:cNvPr id="4" name="Title 3"/>
          <p:cNvSpPr>
            <a:spLocks noGrp="1"/>
          </p:cNvSpPr>
          <p:nvPr>
            <p:ph type="title"/>
          </p:nvPr>
        </p:nvSpPr>
        <p:spPr>
          <a:xfrm>
            <a:off x="457200" y="152400"/>
            <a:ext cx="8229600" cy="1143000"/>
          </a:xfrm>
        </p:spPr>
        <p:txBody>
          <a:bodyPr/>
          <a:lstStyle/>
          <a:p>
            <a:r>
              <a:rPr lang="en-US" dirty="0" err="1">
                <a:latin typeface="Arial" charset="0"/>
              </a:rPr>
              <a:t>MultiPhen</a:t>
            </a:r>
            <a:r>
              <a:rPr lang="en-US" dirty="0">
                <a:latin typeface="Arial" charset="0"/>
              </a:rPr>
              <a:t>: ‘Inverse Regression’</a:t>
            </a:r>
            <a:endParaRPr lang="en-US" dirty="0"/>
          </a:p>
        </p:txBody>
      </p:sp>
      <p:cxnSp>
        <p:nvCxnSpPr>
          <p:cNvPr id="6" name="Straight Arrow Connector 5"/>
          <p:cNvCxnSpPr/>
          <p:nvPr/>
        </p:nvCxnSpPr>
        <p:spPr bwMode="auto">
          <a:xfrm>
            <a:off x="1905000" y="5410200"/>
            <a:ext cx="601980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V="1">
            <a:off x="1905000" y="1600200"/>
            <a:ext cx="0" cy="38100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 name="TextBox 8"/>
          <p:cNvSpPr txBox="1"/>
          <p:nvPr/>
        </p:nvSpPr>
        <p:spPr>
          <a:xfrm rot="16200000">
            <a:off x="-326638" y="3402696"/>
            <a:ext cx="2334143" cy="461665"/>
          </a:xfrm>
          <a:prstGeom prst="rect">
            <a:avLst/>
          </a:prstGeom>
          <a:noFill/>
        </p:spPr>
        <p:txBody>
          <a:bodyPr wrap="none" rtlCol="0">
            <a:spAutoFit/>
          </a:bodyPr>
          <a:lstStyle/>
          <a:p>
            <a:r>
              <a:rPr lang="en-US" sz="2400" dirty="0"/>
              <a:t>Variants / SNPs</a:t>
            </a:r>
          </a:p>
        </p:txBody>
      </p:sp>
      <p:sp>
        <p:nvSpPr>
          <p:cNvPr id="11" name="TextBox 10"/>
          <p:cNvSpPr txBox="1"/>
          <p:nvPr/>
        </p:nvSpPr>
        <p:spPr>
          <a:xfrm>
            <a:off x="7847436" y="6248400"/>
            <a:ext cx="1330713" cy="461665"/>
          </a:xfrm>
          <a:prstGeom prst="rect">
            <a:avLst/>
          </a:prstGeom>
          <a:noFill/>
        </p:spPr>
        <p:txBody>
          <a:bodyPr wrap="none" rtlCol="0">
            <a:spAutoFit/>
          </a:bodyPr>
          <a:lstStyle/>
          <a:p>
            <a:r>
              <a:rPr lang="en-US" sz="2400" dirty="0"/>
              <a:t>Cancers</a:t>
            </a:r>
          </a:p>
        </p:txBody>
      </p:sp>
      <p:sp>
        <p:nvSpPr>
          <p:cNvPr id="3" name="TextBox 2"/>
          <p:cNvSpPr txBox="1"/>
          <p:nvPr/>
        </p:nvSpPr>
        <p:spPr>
          <a:xfrm>
            <a:off x="2057400" y="2142899"/>
            <a:ext cx="7086600" cy="2591479"/>
          </a:xfrm>
          <a:prstGeom prst="rect">
            <a:avLst/>
          </a:prstGeom>
          <a:noFill/>
        </p:spPr>
        <p:txBody>
          <a:bodyPr wrap="square" rtlCol="0">
            <a:spAutoFit/>
          </a:bodyPr>
          <a:lstStyle/>
          <a:p>
            <a:pPr lvl="0" eaLnBrk="0" hangingPunct="0">
              <a:spcBef>
                <a:spcPct val="20000"/>
              </a:spcBef>
            </a:pPr>
            <a:r>
              <a:rPr lang="en-US" sz="2400" kern="0" dirty="0">
                <a:solidFill>
                  <a:srgbClr val="000000"/>
                </a:solidFill>
              </a:rPr>
              <a:t>Proportional odds logistic regression of genotype on cancers:</a:t>
            </a:r>
          </a:p>
          <a:p>
            <a:pPr lvl="0" eaLnBrk="0" hangingPunct="0">
              <a:spcBef>
                <a:spcPct val="20000"/>
              </a:spcBef>
              <a:buSzPct val="45000"/>
              <a:tabLst>
                <a:tab pos="333375" algn="l"/>
                <a:tab pos="438150" algn="l"/>
                <a:tab pos="887413" algn="l"/>
                <a:tab pos="1336675" algn="l"/>
                <a:tab pos="1785938" algn="l"/>
                <a:tab pos="2235200" algn="l"/>
                <a:tab pos="2684463" algn="l"/>
                <a:tab pos="3133725" algn="l"/>
                <a:tab pos="3582988" algn="l"/>
                <a:tab pos="4032250" algn="l"/>
                <a:tab pos="4481513" algn="l"/>
                <a:tab pos="4930775" algn="l"/>
                <a:tab pos="5380038" algn="l"/>
                <a:tab pos="5829300" algn="l"/>
                <a:tab pos="6278563" algn="l"/>
                <a:tab pos="6727825" algn="l"/>
                <a:tab pos="7177088" algn="l"/>
                <a:tab pos="7626350" algn="l"/>
                <a:tab pos="8075613" algn="l"/>
                <a:tab pos="8524875" algn="l"/>
                <a:tab pos="8974138" algn="l"/>
              </a:tabLst>
            </a:pPr>
            <a:r>
              <a:rPr lang="en-US" sz="2400" kern="0" dirty="0">
                <a:solidFill>
                  <a:srgbClr val="000000"/>
                </a:solidFill>
              </a:rPr>
              <a:t> </a:t>
            </a:r>
          </a:p>
          <a:p>
            <a:pPr lvl="0" eaLnBrk="0" hangingPunct="0">
              <a:spcBef>
                <a:spcPct val="20000"/>
              </a:spcBef>
              <a:buSzPct val="45000"/>
              <a:tabLst>
                <a:tab pos="333375" algn="l"/>
                <a:tab pos="438150" algn="l"/>
                <a:tab pos="887413" algn="l"/>
                <a:tab pos="1336675" algn="l"/>
                <a:tab pos="1785938" algn="l"/>
                <a:tab pos="2235200" algn="l"/>
                <a:tab pos="2684463" algn="l"/>
                <a:tab pos="3133725" algn="l"/>
                <a:tab pos="3582988" algn="l"/>
                <a:tab pos="4032250" algn="l"/>
                <a:tab pos="4481513" algn="l"/>
                <a:tab pos="4930775" algn="l"/>
                <a:tab pos="5380038" algn="l"/>
                <a:tab pos="5829300" algn="l"/>
                <a:tab pos="6278563" algn="l"/>
                <a:tab pos="6727825" algn="l"/>
                <a:tab pos="7177088" algn="l"/>
                <a:tab pos="7626350" algn="l"/>
                <a:tab pos="8075613" algn="l"/>
                <a:tab pos="8524875" algn="l"/>
                <a:tab pos="8974138" algn="l"/>
              </a:tabLst>
            </a:pPr>
            <a:r>
              <a:rPr lang="en-US" sz="2400" kern="0" dirty="0">
                <a:solidFill>
                  <a:srgbClr val="000000"/>
                </a:solidFill>
              </a:rPr>
              <a:t>log (</a:t>
            </a:r>
            <a:r>
              <a:rPr lang="en-US" sz="2400" kern="0" dirty="0" err="1">
                <a:solidFill>
                  <a:srgbClr val="000000"/>
                </a:solidFill>
              </a:rPr>
              <a:t>Pr</a:t>
            </a:r>
            <a:r>
              <a:rPr lang="en-US" sz="2400" kern="0" dirty="0">
                <a:solidFill>
                  <a:srgbClr val="000000"/>
                </a:solidFill>
              </a:rPr>
              <a:t>(</a:t>
            </a:r>
            <a:r>
              <a:rPr lang="en-US" sz="2400" b="1" kern="0" dirty="0">
                <a:solidFill>
                  <a:srgbClr val="000000"/>
                </a:solidFill>
                <a:latin typeface="Arial"/>
              </a:rPr>
              <a:t>G&gt;</a:t>
            </a:r>
            <a:r>
              <a:rPr lang="en-US" sz="2400" kern="0" dirty="0" err="1">
                <a:solidFill>
                  <a:srgbClr val="000000"/>
                </a:solidFill>
                <a:latin typeface="Arial"/>
                <a:cs typeface="Ubuntu" charset="0"/>
              </a:rPr>
              <a:t>m|</a:t>
            </a:r>
            <a:r>
              <a:rPr lang="en-US" sz="2400" b="1" kern="0" dirty="0" err="1">
                <a:solidFill>
                  <a:srgbClr val="000000"/>
                </a:solidFill>
                <a:latin typeface="Arial"/>
                <a:cs typeface="Ubuntu" charset="0"/>
              </a:rPr>
              <a:t>Y</a:t>
            </a:r>
            <a:r>
              <a:rPr lang="en-US" sz="2400" kern="0" dirty="0">
                <a:solidFill>
                  <a:srgbClr val="000000"/>
                </a:solidFill>
                <a:latin typeface="Arial"/>
              </a:rPr>
              <a:t>)/</a:t>
            </a:r>
            <a:r>
              <a:rPr lang="en-US" sz="2400" kern="0" dirty="0" err="1">
                <a:solidFill>
                  <a:srgbClr val="000000"/>
                </a:solidFill>
                <a:latin typeface="Arial"/>
              </a:rPr>
              <a:t>Pr</a:t>
            </a:r>
            <a:r>
              <a:rPr lang="en-US" sz="2400" kern="0" dirty="0">
                <a:solidFill>
                  <a:srgbClr val="000000"/>
                </a:solidFill>
                <a:latin typeface="Arial"/>
              </a:rPr>
              <a:t>(</a:t>
            </a:r>
            <a:r>
              <a:rPr lang="en-US" sz="2400" b="1" kern="0" dirty="0" err="1">
                <a:solidFill>
                  <a:srgbClr val="000000"/>
                </a:solidFill>
                <a:latin typeface="Arial"/>
              </a:rPr>
              <a:t>G</a:t>
            </a:r>
            <a:r>
              <a:rPr lang="en-US" sz="2400" kern="0" dirty="0" err="1">
                <a:solidFill>
                  <a:srgbClr val="000000"/>
                </a:solidFill>
                <a:latin typeface="Arial"/>
                <a:cs typeface="Ubuntu" charset="0"/>
              </a:rPr>
              <a:t>≤</a:t>
            </a:r>
            <a:r>
              <a:rPr lang="en-US" sz="2400" kern="0" dirty="0" err="1">
                <a:solidFill>
                  <a:srgbClr val="000000"/>
                </a:solidFill>
                <a:latin typeface="Arial"/>
              </a:rPr>
              <a:t>m|</a:t>
            </a:r>
            <a:r>
              <a:rPr lang="en-US" sz="2400" b="1" kern="0" dirty="0" err="1">
                <a:solidFill>
                  <a:srgbClr val="000000"/>
                </a:solidFill>
                <a:latin typeface="Arial"/>
              </a:rPr>
              <a:t>Y</a:t>
            </a:r>
            <a:r>
              <a:rPr lang="en-US" sz="2400" kern="0" dirty="0">
                <a:solidFill>
                  <a:srgbClr val="000000"/>
                </a:solidFill>
                <a:latin typeface="Arial"/>
              </a:rPr>
              <a:t>)) </a:t>
            </a:r>
            <a:r>
              <a:rPr lang="en-US" sz="2400" kern="0" dirty="0">
                <a:solidFill>
                  <a:srgbClr val="000000"/>
                </a:solidFill>
              </a:rPr>
              <a:t>= α</a:t>
            </a:r>
            <a:r>
              <a:rPr lang="en-US" sz="2400" kern="0" baseline="-25000" dirty="0" err="1">
                <a:solidFill>
                  <a:srgbClr val="000000"/>
                </a:solidFill>
              </a:rPr>
              <a:t>m</a:t>
            </a:r>
            <a:r>
              <a:rPr lang="en-US" sz="2400" kern="0" dirty="0" err="1">
                <a:solidFill>
                  <a:srgbClr val="000000"/>
                </a:solidFill>
              </a:rPr>
              <a:t>+</a:t>
            </a:r>
            <a:r>
              <a:rPr lang="en-US" sz="2400" b="1" kern="0" dirty="0" err="1">
                <a:solidFill>
                  <a:srgbClr val="000000"/>
                </a:solidFill>
              </a:rPr>
              <a:t>Y</a:t>
            </a:r>
            <a:r>
              <a:rPr lang="en-US" sz="2400" b="1" kern="0" dirty="0">
                <a:solidFill>
                  <a:srgbClr val="000000"/>
                </a:solidFill>
              </a:rPr>
              <a:t>’β</a:t>
            </a:r>
            <a:r>
              <a:rPr lang="en-US" sz="2400" kern="0" dirty="0">
                <a:solidFill>
                  <a:srgbClr val="000000"/>
                </a:solidFill>
              </a:rPr>
              <a:t>+</a:t>
            </a:r>
            <a:r>
              <a:rPr lang="en-US" sz="2400" b="1" kern="0" dirty="0" err="1">
                <a:solidFill>
                  <a:srgbClr val="000000"/>
                </a:solidFill>
              </a:rPr>
              <a:t>Cγ</a:t>
            </a:r>
            <a:endParaRPr lang="en-US" sz="2400" kern="0" dirty="0">
              <a:solidFill>
                <a:srgbClr val="000000"/>
              </a:solidFill>
              <a:latin typeface="Arial"/>
              <a:cs typeface="Symbol" charset="0"/>
            </a:endParaRPr>
          </a:p>
          <a:p>
            <a:pPr lvl="0" eaLnBrk="0" hangingPunct="0">
              <a:spcBef>
                <a:spcPct val="20000"/>
              </a:spcBef>
              <a:buSzPct val="45000"/>
              <a:tabLst>
                <a:tab pos="333375" algn="l"/>
                <a:tab pos="438150" algn="l"/>
                <a:tab pos="887413" algn="l"/>
                <a:tab pos="1336675" algn="l"/>
                <a:tab pos="1785938" algn="l"/>
                <a:tab pos="2235200" algn="l"/>
                <a:tab pos="2684463" algn="l"/>
                <a:tab pos="3133725" algn="l"/>
                <a:tab pos="3582988" algn="l"/>
                <a:tab pos="4032250" algn="l"/>
                <a:tab pos="4481513" algn="l"/>
                <a:tab pos="4930775" algn="l"/>
                <a:tab pos="5380038" algn="l"/>
                <a:tab pos="5829300" algn="l"/>
                <a:tab pos="6278563" algn="l"/>
                <a:tab pos="6727825" algn="l"/>
                <a:tab pos="7177088" algn="l"/>
                <a:tab pos="7626350" algn="l"/>
                <a:tab pos="8075613" algn="l"/>
                <a:tab pos="8524875" algn="l"/>
                <a:tab pos="8974138" algn="l"/>
              </a:tabLst>
            </a:pPr>
            <a:r>
              <a:rPr lang="en-US" sz="2400" kern="0" dirty="0">
                <a:solidFill>
                  <a:srgbClr val="000000"/>
                </a:solidFill>
                <a:latin typeface="Arial"/>
                <a:cs typeface="Symbol" charset="0"/>
              </a:rPr>
              <a:t>			m = 0,1 </a:t>
            </a:r>
          </a:p>
          <a:p>
            <a:endParaRPr lang="en-US" sz="2800" dirty="0"/>
          </a:p>
        </p:txBody>
      </p:sp>
      <p:sp>
        <p:nvSpPr>
          <p:cNvPr id="10" name="TextBox 9"/>
          <p:cNvSpPr txBox="1"/>
          <p:nvPr/>
        </p:nvSpPr>
        <p:spPr>
          <a:xfrm>
            <a:off x="-28127" y="6487925"/>
            <a:ext cx="3372362" cy="369332"/>
          </a:xfrm>
          <a:prstGeom prst="rect">
            <a:avLst/>
          </a:prstGeom>
          <a:noFill/>
        </p:spPr>
        <p:txBody>
          <a:bodyPr wrap="none" rtlCol="0">
            <a:spAutoFit/>
          </a:bodyPr>
          <a:lstStyle/>
          <a:p>
            <a:r>
              <a:rPr lang="en-US" dirty="0"/>
              <a:t> O'Reilly et al.,</a:t>
            </a:r>
            <a:r>
              <a:rPr lang="en-US" dirty="0" err="1"/>
              <a:t>PLoS</a:t>
            </a:r>
            <a:r>
              <a:rPr lang="en-US" dirty="0"/>
              <a:t> One 2012</a:t>
            </a:r>
          </a:p>
        </p:txBody>
      </p:sp>
    </p:spTree>
    <p:extLst>
      <p:ext uri="{BB962C8B-B14F-4D97-AF65-F5344CB8AC3E}">
        <p14:creationId xmlns:p14="http://schemas.microsoft.com/office/powerpoint/2010/main" val="2349425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Conventional </a:t>
            </a:r>
            <a:r>
              <a:rPr lang="en-US" dirty="0" err="1">
                <a:latin typeface="Arial" panose="020B0604020202020204" pitchFamily="34" charset="0"/>
                <a:cs typeface="Arial" panose="020B0604020202020204" pitchFamily="34" charset="0"/>
              </a:rPr>
              <a:t>GxE</a:t>
            </a:r>
            <a:r>
              <a:rPr lang="en-US" dirty="0">
                <a:latin typeface="Arial" panose="020B0604020202020204" pitchFamily="34" charset="0"/>
                <a:cs typeface="Arial" panose="020B0604020202020204" pitchFamily="34" charset="0"/>
              </a:rPr>
              <a:t> Model</a:t>
            </a:r>
          </a:p>
        </p:txBody>
      </p:sp>
      <p:sp>
        <p:nvSpPr>
          <p:cNvPr id="3" name="Content Placeholder 2"/>
          <p:cNvSpPr>
            <a:spLocks noGrp="1"/>
          </p:cNvSpPr>
          <p:nvPr>
            <p:ph idx="1"/>
          </p:nvPr>
        </p:nvSpPr>
        <p:spPr>
          <a:xfrm>
            <a:off x="457200" y="2183859"/>
            <a:ext cx="8229600" cy="4525963"/>
          </a:xfrm>
        </p:spPr>
        <p:txBody>
          <a:bodyPr>
            <a:noAutofit/>
          </a:bodyPr>
          <a:lstStyle/>
          <a:p>
            <a:pPr marL="0" indent="0">
              <a:buNone/>
            </a:pPr>
            <a:r>
              <a:rPr lang="en-US" sz="2400" dirty="0">
                <a:latin typeface="Arial" charset="0"/>
              </a:rPr>
              <a:t>Logit(P(D=1|G,E,C))=</a:t>
            </a:r>
            <a:r>
              <a:rPr lang="en-US" sz="2400" dirty="0">
                <a:latin typeface="Calibri" charset="0"/>
                <a:cs typeface="Droid Sans Fallback" charset="0"/>
              </a:rPr>
              <a:t>α</a:t>
            </a:r>
            <a:r>
              <a:rPr lang="en-US" sz="2400" baseline="-25000" dirty="0">
                <a:latin typeface="Arial" charset="0"/>
              </a:rPr>
              <a:t>0 </a:t>
            </a:r>
            <a:r>
              <a:rPr lang="en-US" sz="2400" dirty="0">
                <a:latin typeface="Arial" charset="0"/>
              </a:rPr>
              <a:t>+ </a:t>
            </a:r>
            <a:r>
              <a:rPr lang="el-GR" sz="2400" dirty="0">
                <a:latin typeface="Arial" charset="0"/>
              </a:rPr>
              <a:t>β</a:t>
            </a:r>
            <a:r>
              <a:rPr lang="en-US" sz="2400" baseline="-25000" dirty="0">
                <a:latin typeface="Arial" charset="0"/>
              </a:rPr>
              <a:t>G</a:t>
            </a:r>
            <a:r>
              <a:rPr lang="en-US" sz="2400" dirty="0">
                <a:latin typeface="Arial" charset="0"/>
              </a:rPr>
              <a:t>G + </a:t>
            </a:r>
            <a:r>
              <a:rPr lang="el-GR" sz="2400" dirty="0">
                <a:latin typeface="Arial" charset="0"/>
              </a:rPr>
              <a:t>β</a:t>
            </a:r>
            <a:r>
              <a:rPr lang="en-US" sz="2400" baseline="-25000" dirty="0">
                <a:latin typeface="Arial" charset="0"/>
              </a:rPr>
              <a:t>E</a:t>
            </a:r>
            <a:r>
              <a:rPr lang="en-US" sz="2400" dirty="0">
                <a:latin typeface="Arial" charset="0"/>
              </a:rPr>
              <a:t>E + </a:t>
            </a:r>
            <a:r>
              <a:rPr lang="el-GR" sz="2400" dirty="0">
                <a:latin typeface="Arial" charset="0"/>
              </a:rPr>
              <a:t>β</a:t>
            </a:r>
            <a:r>
              <a:rPr lang="en-US" sz="2400" baseline="-25000" dirty="0" err="1">
                <a:latin typeface="Arial" charset="0"/>
              </a:rPr>
              <a:t>GxE</a:t>
            </a:r>
            <a:r>
              <a:rPr lang="en-US" sz="2400" dirty="0" err="1">
                <a:latin typeface="Arial" charset="0"/>
              </a:rPr>
              <a:t>GxE</a:t>
            </a:r>
            <a:r>
              <a:rPr lang="en-US" sz="2400" dirty="0">
                <a:latin typeface="Arial" charset="0"/>
              </a:rPr>
              <a:t> + </a:t>
            </a:r>
            <a:r>
              <a:rPr lang="el-GR" sz="2400" dirty="0">
                <a:latin typeface="Arial" charset="0"/>
              </a:rPr>
              <a:t>β</a:t>
            </a:r>
            <a:r>
              <a:rPr lang="en-US" sz="2400" baseline="-25000" dirty="0">
                <a:latin typeface="Arial" charset="0"/>
              </a:rPr>
              <a:t>C</a:t>
            </a:r>
            <a:r>
              <a:rPr lang="en-US" sz="2400" dirty="0">
                <a:latin typeface="Arial" charset="0"/>
              </a:rPr>
              <a:t>C</a:t>
            </a:r>
          </a:p>
          <a:p>
            <a:endParaRPr lang="en-US" sz="2400" dirty="0">
              <a:effectLst/>
            </a:endParaRPr>
          </a:p>
          <a:p>
            <a:pPr marL="0" indent="0">
              <a:buNone/>
            </a:pP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G</a:t>
            </a:r>
            <a:r>
              <a:rPr lang="en-US" sz="2400" dirty="0">
                <a:latin typeface="Arial"/>
                <a:cs typeface="Arial"/>
              </a:rPr>
              <a:t>) = main effect of G on D (G=1, E=0) </a:t>
            </a:r>
          </a:p>
          <a:p>
            <a:pPr marL="0" indent="0">
              <a:buNone/>
            </a:pP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E</a:t>
            </a:r>
            <a:r>
              <a:rPr lang="en-US" sz="2400" dirty="0">
                <a:latin typeface="Arial"/>
                <a:cs typeface="Arial"/>
              </a:rPr>
              <a:t>) = main effect of E on D (G=0, E=1)</a:t>
            </a:r>
          </a:p>
          <a:p>
            <a:pPr marL="0" indent="0">
              <a:buNone/>
            </a:pP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err="1">
                <a:latin typeface="Arial"/>
                <a:cs typeface="Arial"/>
              </a:rPr>
              <a:t>GxE</a:t>
            </a:r>
            <a:r>
              <a:rPr lang="en-US" sz="2400" dirty="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G</a:t>
            </a:r>
            <a:r>
              <a:rPr lang="en-US" sz="2400" dirty="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E</a:t>
            </a:r>
            <a:r>
              <a:rPr lang="en-US" sz="2400" dirty="0">
                <a:latin typeface="Arial"/>
                <a:cs typeface="Arial"/>
              </a:rPr>
              <a:t>) = overall effect (G=1, E=1) </a:t>
            </a:r>
          </a:p>
          <a:p>
            <a:endParaRPr lang="en-US" sz="2400" dirty="0"/>
          </a:p>
        </p:txBody>
      </p:sp>
    </p:spTree>
    <p:extLst>
      <p:ext uri="{BB962C8B-B14F-4D97-AF65-F5344CB8AC3E}">
        <p14:creationId xmlns:p14="http://schemas.microsoft.com/office/powerpoint/2010/main" val="3989736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5013"/>
            <a:ext cx="8229600" cy="1143000"/>
          </a:xfrm>
        </p:spPr>
        <p:txBody>
          <a:bodyPr/>
          <a:lstStyle/>
          <a:p>
            <a:r>
              <a:rPr lang="en-US" dirty="0">
                <a:latin typeface="Arial" panose="020B0604020202020204" pitchFamily="34" charset="0"/>
                <a:cs typeface="Arial" panose="020B0604020202020204" pitchFamily="34" charset="0"/>
              </a:rPr>
              <a:t>Interaction Scale</a:t>
            </a:r>
          </a:p>
        </p:txBody>
      </p:sp>
      <p:sp>
        <p:nvSpPr>
          <p:cNvPr id="3" name="Content Placeholder 2"/>
          <p:cNvSpPr>
            <a:spLocks noGrp="1"/>
          </p:cNvSpPr>
          <p:nvPr>
            <p:ph idx="1"/>
          </p:nvPr>
        </p:nvSpPr>
        <p:spPr>
          <a:xfrm>
            <a:off x="291830" y="856038"/>
            <a:ext cx="8852170" cy="5651770"/>
          </a:xfrm>
        </p:spPr>
        <p:txBody>
          <a:bodyPr>
            <a:noAutofit/>
          </a:bodyPr>
          <a:lstStyle/>
          <a:p>
            <a:pPr marL="0" lvl="1" indent="0">
              <a:buNone/>
            </a:pPr>
            <a:r>
              <a:rPr lang="en-US" sz="2400" b="1" dirty="0">
                <a:latin typeface="Arial"/>
                <a:cs typeface="Arial"/>
              </a:rPr>
              <a:t>Multiplicative </a:t>
            </a:r>
          </a:p>
          <a:p>
            <a:pPr marL="0" lvl="1" indent="0">
              <a:buNone/>
            </a:pPr>
            <a:r>
              <a:rPr lang="en-US" sz="2400" dirty="0">
                <a:latin typeface="Arial"/>
                <a:cs typeface="Arial"/>
              </a:rPr>
              <a:t>Departure from multiplicative effects implies odds-ratios associated with one risk-factor varies by the level of the other risk-factor and vice-versa. </a:t>
            </a:r>
          </a:p>
          <a:p>
            <a:pPr marL="0" lvl="1" indent="0">
              <a:buNone/>
            </a:pPr>
            <a:endParaRPr lang="en-US" sz="2400" dirty="0">
              <a:latin typeface="Arial"/>
              <a:cs typeface="Arial"/>
            </a:endParaRPr>
          </a:p>
          <a:p>
            <a:pPr marL="0" lvl="1" indent="0">
              <a:buNone/>
            </a:pPr>
            <a:r>
              <a:rPr lang="en-US" sz="2400" dirty="0">
                <a:latin typeface="Arial"/>
                <a:cs typeface="Arial"/>
              </a:rPr>
              <a:t>	</a:t>
            </a:r>
            <a:r>
              <a:rPr lang="en-US" sz="2400" dirty="0" err="1">
                <a:latin typeface="Arial"/>
                <a:cs typeface="Arial"/>
              </a:rPr>
              <a:t>GxE</a:t>
            </a:r>
            <a:r>
              <a:rPr lang="en-US" sz="2400" baseline="-25000" dirty="0" err="1">
                <a:latin typeface="Arial"/>
                <a:cs typeface="Arial"/>
              </a:rPr>
              <a:t>Multp</a:t>
            </a:r>
            <a:r>
              <a:rPr lang="en-US" sz="2400" dirty="0">
                <a:latin typeface="Arial"/>
                <a:cs typeface="Arial"/>
              </a:rPr>
              <a:t> 	=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err="1">
                <a:latin typeface="Arial"/>
                <a:cs typeface="Arial"/>
              </a:rPr>
              <a:t>GxE</a:t>
            </a:r>
            <a:r>
              <a:rPr lang="en-US" sz="2400" dirty="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G</a:t>
            </a:r>
            <a:r>
              <a:rPr lang="en-US" sz="2400" dirty="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E</a:t>
            </a:r>
            <a:r>
              <a:rPr lang="en-US" sz="2400" dirty="0">
                <a:latin typeface="Arial"/>
                <a:cs typeface="Arial"/>
              </a:rPr>
              <a:t>) /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G</a:t>
            </a:r>
            <a:r>
              <a:rPr lang="en-US" sz="2400" dirty="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E</a:t>
            </a:r>
            <a:r>
              <a:rPr lang="en-US" sz="2400" dirty="0">
                <a:latin typeface="Arial"/>
                <a:cs typeface="Arial"/>
              </a:rPr>
              <a:t>)) </a:t>
            </a:r>
          </a:p>
          <a:p>
            <a:pPr marL="400050" lvl="2" indent="0">
              <a:buNone/>
            </a:pPr>
            <a:r>
              <a:rPr lang="en-US" dirty="0">
                <a:latin typeface="Arial"/>
                <a:cs typeface="Arial"/>
              </a:rPr>
              <a:t>				= </a:t>
            </a:r>
            <a:r>
              <a:rPr lang="en-US" dirty="0" err="1">
                <a:latin typeface="Arial"/>
                <a:cs typeface="Arial"/>
              </a:rPr>
              <a:t>exp</a:t>
            </a:r>
            <a:r>
              <a:rPr lang="en-US" dirty="0">
                <a:latin typeface="Arial"/>
                <a:cs typeface="Arial"/>
              </a:rPr>
              <a:t>(</a:t>
            </a:r>
            <a:r>
              <a:rPr lang="el-GR" dirty="0">
                <a:latin typeface="Arial"/>
                <a:cs typeface="Arial"/>
              </a:rPr>
              <a:t>β</a:t>
            </a:r>
            <a:r>
              <a:rPr lang="en-US" baseline="-25000" dirty="0" err="1">
                <a:latin typeface="Arial"/>
                <a:cs typeface="Arial"/>
              </a:rPr>
              <a:t>GxE</a:t>
            </a:r>
            <a:r>
              <a:rPr lang="en-US" dirty="0">
                <a:latin typeface="Arial"/>
                <a:cs typeface="Arial"/>
              </a:rPr>
              <a:t>) = interaction effect </a:t>
            </a:r>
          </a:p>
          <a:p>
            <a:endParaRPr lang="en-US" sz="2400" b="1" dirty="0">
              <a:latin typeface="Arial"/>
              <a:cs typeface="Arial"/>
            </a:endParaRPr>
          </a:p>
          <a:p>
            <a:pPr marL="0" indent="0">
              <a:buNone/>
            </a:pPr>
            <a:r>
              <a:rPr lang="en-US" sz="2400" b="1" dirty="0">
                <a:latin typeface="Arial"/>
                <a:cs typeface="Arial"/>
              </a:rPr>
              <a:t>Additive</a:t>
            </a:r>
            <a:endParaRPr lang="en-US" sz="2400" dirty="0">
              <a:latin typeface="Arial"/>
              <a:cs typeface="Arial"/>
            </a:endParaRPr>
          </a:p>
          <a:p>
            <a:pPr marL="0" indent="0">
              <a:buNone/>
            </a:pPr>
            <a:r>
              <a:rPr lang="en-US" sz="2400" dirty="0">
                <a:latin typeface="Arial"/>
                <a:cs typeface="Arial"/>
              </a:rPr>
              <a:t>Departure from </a:t>
            </a:r>
            <a:r>
              <a:rPr lang="en-US" sz="2400" dirty="0" err="1">
                <a:latin typeface="Arial"/>
                <a:cs typeface="Arial"/>
              </a:rPr>
              <a:t>additivity</a:t>
            </a:r>
            <a:r>
              <a:rPr lang="en-US" sz="2400" dirty="0">
                <a:latin typeface="Arial"/>
                <a:cs typeface="Arial"/>
              </a:rPr>
              <a:t> implies that absolute risk-reduction associated with removal of one risk-factor depends on the levels of another and vice-versa. </a:t>
            </a:r>
          </a:p>
          <a:p>
            <a:pPr marL="0" indent="0">
              <a:buNone/>
            </a:pPr>
            <a:r>
              <a:rPr lang="en-US" sz="2400" dirty="0">
                <a:latin typeface="Arial"/>
                <a:cs typeface="Arial"/>
              </a:rPr>
              <a:t>	</a:t>
            </a:r>
          </a:p>
          <a:p>
            <a:pPr marL="0" indent="0">
              <a:buNone/>
            </a:pPr>
            <a:r>
              <a:rPr lang="en-US" sz="2400" dirty="0">
                <a:latin typeface="Arial"/>
                <a:cs typeface="Arial"/>
              </a:rPr>
              <a:t>	</a:t>
            </a:r>
            <a:r>
              <a:rPr lang="en-US" sz="2400" dirty="0" err="1">
                <a:latin typeface="Arial"/>
                <a:cs typeface="Arial"/>
              </a:rPr>
              <a:t>GxE</a:t>
            </a:r>
            <a:r>
              <a:rPr lang="en-US" sz="2400" baseline="-25000" dirty="0" err="1">
                <a:latin typeface="Arial"/>
                <a:cs typeface="Arial"/>
              </a:rPr>
              <a:t>ADD</a:t>
            </a:r>
            <a:r>
              <a:rPr lang="en-US" sz="2400" dirty="0">
                <a:latin typeface="Arial"/>
                <a:cs typeface="Arial"/>
              </a:rPr>
              <a:t> =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err="1">
                <a:latin typeface="Arial"/>
                <a:cs typeface="Arial"/>
              </a:rPr>
              <a:t>GxE</a:t>
            </a:r>
            <a:r>
              <a:rPr lang="en-US" sz="2400" dirty="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G</a:t>
            </a:r>
            <a:r>
              <a:rPr lang="en-US" sz="2400" dirty="0">
                <a:latin typeface="Arial"/>
                <a:cs typeface="Arial"/>
              </a:rPr>
              <a:t>)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E</a:t>
            </a:r>
            <a:r>
              <a:rPr lang="en-US" sz="2400" dirty="0">
                <a:latin typeface="Arial"/>
                <a:cs typeface="Arial"/>
              </a:rPr>
              <a:t>)  -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G</a:t>
            </a:r>
            <a:r>
              <a:rPr lang="en-US" sz="2400" dirty="0">
                <a:latin typeface="Arial"/>
                <a:cs typeface="Arial"/>
              </a:rPr>
              <a:t>) - </a:t>
            </a:r>
            <a:r>
              <a:rPr lang="en-US" sz="2400" dirty="0" err="1">
                <a:latin typeface="Arial"/>
                <a:cs typeface="Arial"/>
              </a:rPr>
              <a:t>exp</a:t>
            </a:r>
            <a:r>
              <a:rPr lang="en-US" sz="2400" dirty="0">
                <a:latin typeface="Arial"/>
                <a:cs typeface="Arial"/>
              </a:rPr>
              <a:t>(</a:t>
            </a:r>
            <a:r>
              <a:rPr lang="el-GR" sz="2400" dirty="0">
                <a:latin typeface="Arial"/>
                <a:cs typeface="Arial"/>
              </a:rPr>
              <a:t>β</a:t>
            </a:r>
            <a:r>
              <a:rPr lang="en-US" sz="2400" baseline="-25000" dirty="0">
                <a:latin typeface="Arial"/>
                <a:cs typeface="Arial"/>
              </a:rPr>
              <a:t>E</a:t>
            </a:r>
            <a:r>
              <a:rPr lang="en-US" sz="2400" dirty="0">
                <a:latin typeface="Arial"/>
                <a:cs typeface="Arial"/>
              </a:rPr>
              <a:t>) +1 </a:t>
            </a:r>
          </a:p>
        </p:txBody>
      </p:sp>
    </p:spTree>
    <p:extLst>
      <p:ext uri="{BB962C8B-B14F-4D97-AF65-F5344CB8AC3E}">
        <p14:creationId xmlns:p14="http://schemas.microsoft.com/office/powerpoint/2010/main" val="2765826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114300" y="320040"/>
            <a:ext cx="9029700" cy="10487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nchor="ct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algn="ctr" eaLnBrk="1" hangingPunct="1">
              <a:lnSpc>
                <a:spcPct val="95000"/>
              </a:lnSpc>
            </a:pPr>
            <a:r>
              <a:rPr lang="en-US" sz="3600" dirty="0" err="1">
                <a:solidFill>
                  <a:srgbClr val="000000"/>
                </a:solidFill>
                <a:latin typeface="Arial" charset="0"/>
                <a:cs typeface="Droid Sans Fallback" charset="0"/>
              </a:rPr>
              <a:t>GxE</a:t>
            </a:r>
            <a:r>
              <a:rPr lang="en-US" sz="3600" dirty="0">
                <a:solidFill>
                  <a:srgbClr val="000000"/>
                </a:solidFill>
                <a:latin typeface="Arial" charset="0"/>
                <a:cs typeface="Droid Sans Fallback" charset="0"/>
              </a:rPr>
              <a:t> Example:</a:t>
            </a:r>
          </a:p>
          <a:p>
            <a:pPr algn="ctr" eaLnBrk="1" hangingPunct="1">
              <a:lnSpc>
                <a:spcPct val="95000"/>
              </a:lnSpc>
            </a:pPr>
            <a:r>
              <a:rPr lang="en-US" sz="3600" dirty="0">
                <a:solidFill>
                  <a:srgbClr val="000000"/>
                </a:solidFill>
                <a:latin typeface="Arial" charset="0"/>
                <a:cs typeface="Droid Sans Fallback" charset="0"/>
              </a:rPr>
              <a:t>Factor V Leiden Mutations, Oral Contraceptive Use, and Venous Thrombosis</a:t>
            </a:r>
          </a:p>
        </p:txBody>
      </p:sp>
      <p:grpSp>
        <p:nvGrpSpPr>
          <p:cNvPr id="28674" name="Group 2"/>
          <p:cNvGrpSpPr>
            <a:grpSpLocks/>
          </p:cNvGrpSpPr>
          <p:nvPr/>
        </p:nvGrpSpPr>
        <p:grpSpPr bwMode="auto">
          <a:xfrm>
            <a:off x="484347" y="2341722"/>
            <a:ext cx="3384708" cy="3426143"/>
            <a:chOff x="305" y="1475"/>
            <a:chExt cx="2132" cy="2158"/>
          </a:xfrm>
        </p:grpSpPr>
        <p:sp>
          <p:nvSpPr>
            <p:cNvPr id="28679" name="Rectangle 3"/>
            <p:cNvSpPr>
              <a:spLocks noChangeArrowheads="1"/>
            </p:cNvSpPr>
            <p:nvPr/>
          </p:nvSpPr>
          <p:spPr bwMode="auto">
            <a:xfrm>
              <a:off x="305" y="1475"/>
              <a:ext cx="682"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Strata</a:t>
              </a:r>
            </a:p>
          </p:txBody>
        </p:sp>
        <p:sp>
          <p:nvSpPr>
            <p:cNvPr id="28680" name="Rectangle 4"/>
            <p:cNvSpPr>
              <a:spLocks noChangeArrowheads="1"/>
            </p:cNvSpPr>
            <p:nvPr/>
          </p:nvSpPr>
          <p:spPr bwMode="auto">
            <a:xfrm>
              <a:off x="991" y="1475"/>
              <a:ext cx="627"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Cases</a:t>
              </a:r>
            </a:p>
          </p:txBody>
        </p:sp>
        <p:sp>
          <p:nvSpPr>
            <p:cNvPr id="28681" name="Rectangle 5"/>
            <p:cNvSpPr>
              <a:spLocks noChangeArrowheads="1"/>
            </p:cNvSpPr>
            <p:nvPr/>
          </p:nvSpPr>
          <p:spPr bwMode="auto">
            <a:xfrm>
              <a:off x="1621" y="1475"/>
              <a:ext cx="814"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Controls</a:t>
              </a:r>
            </a:p>
          </p:txBody>
        </p:sp>
        <p:sp>
          <p:nvSpPr>
            <p:cNvPr id="28682" name="Rectangle 6"/>
            <p:cNvSpPr>
              <a:spLocks noChangeArrowheads="1"/>
            </p:cNvSpPr>
            <p:nvPr/>
          </p:nvSpPr>
          <p:spPr bwMode="auto">
            <a:xfrm>
              <a:off x="305" y="1906"/>
              <a:ext cx="682"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28683" name="Rectangle 7"/>
            <p:cNvSpPr>
              <a:spLocks noChangeArrowheads="1"/>
            </p:cNvSpPr>
            <p:nvPr/>
          </p:nvSpPr>
          <p:spPr bwMode="auto">
            <a:xfrm>
              <a:off x="991" y="1906"/>
              <a:ext cx="627"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25</a:t>
              </a:r>
            </a:p>
          </p:txBody>
        </p:sp>
        <p:sp>
          <p:nvSpPr>
            <p:cNvPr id="28684" name="Rectangle 8"/>
            <p:cNvSpPr>
              <a:spLocks noChangeArrowheads="1"/>
            </p:cNvSpPr>
            <p:nvPr/>
          </p:nvSpPr>
          <p:spPr bwMode="auto">
            <a:xfrm>
              <a:off x="1621" y="1906"/>
              <a:ext cx="814"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2</a:t>
              </a:r>
            </a:p>
          </p:txBody>
        </p:sp>
        <p:sp>
          <p:nvSpPr>
            <p:cNvPr id="28685" name="Rectangle 9"/>
            <p:cNvSpPr>
              <a:spLocks noChangeArrowheads="1"/>
            </p:cNvSpPr>
            <p:nvPr/>
          </p:nvSpPr>
          <p:spPr bwMode="auto">
            <a:xfrm>
              <a:off x="305" y="2339"/>
              <a:ext cx="682"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28686" name="Rectangle 10"/>
            <p:cNvSpPr>
              <a:spLocks noChangeArrowheads="1"/>
            </p:cNvSpPr>
            <p:nvPr/>
          </p:nvSpPr>
          <p:spPr bwMode="auto">
            <a:xfrm>
              <a:off x="991" y="2339"/>
              <a:ext cx="627"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10</a:t>
              </a:r>
            </a:p>
          </p:txBody>
        </p:sp>
        <p:sp>
          <p:nvSpPr>
            <p:cNvPr id="28687" name="Rectangle 11"/>
            <p:cNvSpPr>
              <a:spLocks noChangeArrowheads="1"/>
            </p:cNvSpPr>
            <p:nvPr/>
          </p:nvSpPr>
          <p:spPr bwMode="auto">
            <a:xfrm>
              <a:off x="1621" y="2339"/>
              <a:ext cx="814"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4</a:t>
              </a:r>
            </a:p>
          </p:txBody>
        </p:sp>
        <p:sp>
          <p:nvSpPr>
            <p:cNvPr id="28688" name="Rectangle 12"/>
            <p:cNvSpPr>
              <a:spLocks noChangeArrowheads="1"/>
            </p:cNvSpPr>
            <p:nvPr/>
          </p:nvSpPr>
          <p:spPr bwMode="auto">
            <a:xfrm>
              <a:off x="305" y="2770"/>
              <a:ext cx="682" cy="4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28689" name="Rectangle 13"/>
            <p:cNvSpPr>
              <a:spLocks noChangeArrowheads="1"/>
            </p:cNvSpPr>
            <p:nvPr/>
          </p:nvSpPr>
          <p:spPr bwMode="auto">
            <a:xfrm>
              <a:off x="991" y="2770"/>
              <a:ext cx="627" cy="4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84</a:t>
              </a:r>
            </a:p>
          </p:txBody>
        </p:sp>
        <p:sp>
          <p:nvSpPr>
            <p:cNvPr id="28690" name="Rectangle 14"/>
            <p:cNvSpPr>
              <a:spLocks noChangeArrowheads="1"/>
            </p:cNvSpPr>
            <p:nvPr/>
          </p:nvSpPr>
          <p:spPr bwMode="auto">
            <a:xfrm>
              <a:off x="1621" y="2770"/>
              <a:ext cx="814" cy="4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63</a:t>
              </a:r>
            </a:p>
          </p:txBody>
        </p:sp>
        <p:sp>
          <p:nvSpPr>
            <p:cNvPr id="28691" name="Rectangle 15"/>
            <p:cNvSpPr>
              <a:spLocks noChangeArrowheads="1"/>
            </p:cNvSpPr>
            <p:nvPr/>
          </p:nvSpPr>
          <p:spPr bwMode="auto">
            <a:xfrm>
              <a:off x="305" y="3202"/>
              <a:ext cx="682"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28692" name="Rectangle 16"/>
            <p:cNvSpPr>
              <a:spLocks noChangeArrowheads="1"/>
            </p:cNvSpPr>
            <p:nvPr/>
          </p:nvSpPr>
          <p:spPr bwMode="auto">
            <a:xfrm>
              <a:off x="991" y="3202"/>
              <a:ext cx="627"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36</a:t>
              </a:r>
            </a:p>
          </p:txBody>
        </p:sp>
        <p:sp>
          <p:nvSpPr>
            <p:cNvPr id="28693" name="Rectangle 17"/>
            <p:cNvSpPr>
              <a:spLocks noChangeArrowheads="1"/>
            </p:cNvSpPr>
            <p:nvPr/>
          </p:nvSpPr>
          <p:spPr bwMode="auto">
            <a:xfrm>
              <a:off x="1621" y="3202"/>
              <a:ext cx="814" cy="4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100</a:t>
              </a:r>
            </a:p>
          </p:txBody>
        </p:sp>
        <p:sp>
          <p:nvSpPr>
            <p:cNvPr id="28694" name="Line 18"/>
            <p:cNvSpPr>
              <a:spLocks noChangeShapeType="1"/>
            </p:cNvSpPr>
            <p:nvPr/>
          </p:nvSpPr>
          <p:spPr bwMode="auto">
            <a:xfrm>
              <a:off x="1621" y="1475"/>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695" name="Line 19"/>
            <p:cNvSpPr>
              <a:spLocks noChangeShapeType="1"/>
            </p:cNvSpPr>
            <p:nvPr/>
          </p:nvSpPr>
          <p:spPr bwMode="auto">
            <a:xfrm>
              <a:off x="1621" y="1906"/>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696" name="Line 20"/>
            <p:cNvSpPr>
              <a:spLocks noChangeShapeType="1"/>
            </p:cNvSpPr>
            <p:nvPr/>
          </p:nvSpPr>
          <p:spPr bwMode="auto">
            <a:xfrm>
              <a:off x="1621" y="2339"/>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697" name="Line 21"/>
            <p:cNvSpPr>
              <a:spLocks noChangeShapeType="1"/>
            </p:cNvSpPr>
            <p:nvPr/>
          </p:nvSpPr>
          <p:spPr bwMode="auto">
            <a:xfrm>
              <a:off x="1621" y="2770"/>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698" name="Line 22"/>
            <p:cNvSpPr>
              <a:spLocks noChangeShapeType="1"/>
            </p:cNvSpPr>
            <p:nvPr/>
          </p:nvSpPr>
          <p:spPr bwMode="auto">
            <a:xfrm>
              <a:off x="1621" y="3202"/>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699" name="Line 23"/>
            <p:cNvSpPr>
              <a:spLocks noChangeShapeType="1"/>
            </p:cNvSpPr>
            <p:nvPr/>
          </p:nvSpPr>
          <p:spPr bwMode="auto">
            <a:xfrm>
              <a:off x="1621" y="3634"/>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0" name="Line 24"/>
            <p:cNvSpPr>
              <a:spLocks noChangeShapeType="1"/>
            </p:cNvSpPr>
            <p:nvPr/>
          </p:nvSpPr>
          <p:spPr bwMode="auto">
            <a:xfrm>
              <a:off x="305"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1" name="Line 25"/>
            <p:cNvSpPr>
              <a:spLocks noChangeShapeType="1"/>
            </p:cNvSpPr>
            <p:nvPr/>
          </p:nvSpPr>
          <p:spPr bwMode="auto">
            <a:xfrm>
              <a:off x="991"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2" name="Line 26"/>
            <p:cNvSpPr>
              <a:spLocks noChangeShapeType="1"/>
            </p:cNvSpPr>
            <p:nvPr/>
          </p:nvSpPr>
          <p:spPr bwMode="auto">
            <a:xfrm>
              <a:off x="1621"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3" name="Line 27"/>
            <p:cNvSpPr>
              <a:spLocks noChangeShapeType="1"/>
            </p:cNvSpPr>
            <p:nvPr/>
          </p:nvSpPr>
          <p:spPr bwMode="auto">
            <a:xfrm>
              <a:off x="2438"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4" name="Line 28"/>
            <p:cNvSpPr>
              <a:spLocks noChangeShapeType="1"/>
            </p:cNvSpPr>
            <p:nvPr/>
          </p:nvSpPr>
          <p:spPr bwMode="auto">
            <a:xfrm>
              <a:off x="305" y="1475"/>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5" name="Line 29"/>
            <p:cNvSpPr>
              <a:spLocks noChangeShapeType="1"/>
            </p:cNvSpPr>
            <p:nvPr/>
          </p:nvSpPr>
          <p:spPr bwMode="auto">
            <a:xfrm>
              <a:off x="305" y="1475"/>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6" name="Line 30"/>
            <p:cNvSpPr>
              <a:spLocks noChangeShapeType="1"/>
            </p:cNvSpPr>
            <p:nvPr/>
          </p:nvSpPr>
          <p:spPr bwMode="auto">
            <a:xfrm>
              <a:off x="305" y="1475"/>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7" name="Line 31"/>
            <p:cNvSpPr>
              <a:spLocks noChangeShapeType="1"/>
            </p:cNvSpPr>
            <p:nvPr/>
          </p:nvSpPr>
          <p:spPr bwMode="auto">
            <a:xfrm>
              <a:off x="305"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8" name="Line 32"/>
            <p:cNvSpPr>
              <a:spLocks noChangeShapeType="1"/>
            </p:cNvSpPr>
            <p:nvPr/>
          </p:nvSpPr>
          <p:spPr bwMode="auto">
            <a:xfrm>
              <a:off x="305"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09" name="Line 33"/>
            <p:cNvSpPr>
              <a:spLocks noChangeShapeType="1"/>
            </p:cNvSpPr>
            <p:nvPr/>
          </p:nvSpPr>
          <p:spPr bwMode="auto">
            <a:xfrm>
              <a:off x="305"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0" name="Line 34"/>
            <p:cNvSpPr>
              <a:spLocks noChangeShapeType="1"/>
            </p:cNvSpPr>
            <p:nvPr/>
          </p:nvSpPr>
          <p:spPr bwMode="auto">
            <a:xfrm>
              <a:off x="991"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1" name="Line 35"/>
            <p:cNvSpPr>
              <a:spLocks noChangeShapeType="1"/>
            </p:cNvSpPr>
            <p:nvPr/>
          </p:nvSpPr>
          <p:spPr bwMode="auto">
            <a:xfrm>
              <a:off x="991"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2" name="Line 36"/>
            <p:cNvSpPr>
              <a:spLocks noChangeShapeType="1"/>
            </p:cNvSpPr>
            <p:nvPr/>
          </p:nvSpPr>
          <p:spPr bwMode="auto">
            <a:xfrm>
              <a:off x="991"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3" name="Line 37"/>
            <p:cNvSpPr>
              <a:spLocks noChangeShapeType="1"/>
            </p:cNvSpPr>
            <p:nvPr/>
          </p:nvSpPr>
          <p:spPr bwMode="auto">
            <a:xfrm>
              <a:off x="305" y="1906"/>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4" name="Line 38"/>
            <p:cNvSpPr>
              <a:spLocks noChangeShapeType="1"/>
            </p:cNvSpPr>
            <p:nvPr/>
          </p:nvSpPr>
          <p:spPr bwMode="auto">
            <a:xfrm>
              <a:off x="305" y="1906"/>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5" name="Line 39"/>
            <p:cNvSpPr>
              <a:spLocks noChangeShapeType="1"/>
            </p:cNvSpPr>
            <p:nvPr/>
          </p:nvSpPr>
          <p:spPr bwMode="auto">
            <a:xfrm>
              <a:off x="305" y="1906"/>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6" name="Line 40"/>
            <p:cNvSpPr>
              <a:spLocks noChangeShapeType="1"/>
            </p:cNvSpPr>
            <p:nvPr/>
          </p:nvSpPr>
          <p:spPr bwMode="auto">
            <a:xfrm>
              <a:off x="991" y="1475"/>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7" name="Line 41"/>
            <p:cNvSpPr>
              <a:spLocks noChangeShapeType="1"/>
            </p:cNvSpPr>
            <p:nvPr/>
          </p:nvSpPr>
          <p:spPr bwMode="auto">
            <a:xfrm>
              <a:off x="991" y="1475"/>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8" name="Line 42"/>
            <p:cNvSpPr>
              <a:spLocks noChangeShapeType="1"/>
            </p:cNvSpPr>
            <p:nvPr/>
          </p:nvSpPr>
          <p:spPr bwMode="auto">
            <a:xfrm>
              <a:off x="991" y="1475"/>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19" name="Line 43"/>
            <p:cNvSpPr>
              <a:spLocks noChangeShapeType="1"/>
            </p:cNvSpPr>
            <p:nvPr/>
          </p:nvSpPr>
          <p:spPr bwMode="auto">
            <a:xfrm>
              <a:off x="1621"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0" name="Line 44"/>
            <p:cNvSpPr>
              <a:spLocks noChangeShapeType="1"/>
            </p:cNvSpPr>
            <p:nvPr/>
          </p:nvSpPr>
          <p:spPr bwMode="auto">
            <a:xfrm>
              <a:off x="1621"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1" name="Line 45"/>
            <p:cNvSpPr>
              <a:spLocks noChangeShapeType="1"/>
            </p:cNvSpPr>
            <p:nvPr/>
          </p:nvSpPr>
          <p:spPr bwMode="auto">
            <a:xfrm>
              <a:off x="1621"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2" name="Line 46"/>
            <p:cNvSpPr>
              <a:spLocks noChangeShapeType="1"/>
            </p:cNvSpPr>
            <p:nvPr/>
          </p:nvSpPr>
          <p:spPr bwMode="auto">
            <a:xfrm>
              <a:off x="991" y="1906"/>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3" name="Line 47"/>
            <p:cNvSpPr>
              <a:spLocks noChangeShapeType="1"/>
            </p:cNvSpPr>
            <p:nvPr/>
          </p:nvSpPr>
          <p:spPr bwMode="auto">
            <a:xfrm>
              <a:off x="991" y="1906"/>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4" name="Line 48"/>
            <p:cNvSpPr>
              <a:spLocks noChangeShapeType="1"/>
            </p:cNvSpPr>
            <p:nvPr/>
          </p:nvSpPr>
          <p:spPr bwMode="auto">
            <a:xfrm>
              <a:off x="991" y="1906"/>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5" name="Line 49"/>
            <p:cNvSpPr>
              <a:spLocks noChangeShapeType="1"/>
            </p:cNvSpPr>
            <p:nvPr/>
          </p:nvSpPr>
          <p:spPr bwMode="auto">
            <a:xfrm>
              <a:off x="1621" y="1475"/>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6" name="Line 50"/>
            <p:cNvSpPr>
              <a:spLocks noChangeShapeType="1"/>
            </p:cNvSpPr>
            <p:nvPr/>
          </p:nvSpPr>
          <p:spPr bwMode="auto">
            <a:xfrm>
              <a:off x="1621" y="1475"/>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7" name="Line 51"/>
            <p:cNvSpPr>
              <a:spLocks noChangeShapeType="1"/>
            </p:cNvSpPr>
            <p:nvPr/>
          </p:nvSpPr>
          <p:spPr bwMode="auto">
            <a:xfrm>
              <a:off x="2438"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8" name="Line 52"/>
            <p:cNvSpPr>
              <a:spLocks noChangeShapeType="1"/>
            </p:cNvSpPr>
            <p:nvPr/>
          </p:nvSpPr>
          <p:spPr bwMode="auto">
            <a:xfrm>
              <a:off x="2438"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29" name="Line 53"/>
            <p:cNvSpPr>
              <a:spLocks noChangeShapeType="1"/>
            </p:cNvSpPr>
            <p:nvPr/>
          </p:nvSpPr>
          <p:spPr bwMode="auto">
            <a:xfrm>
              <a:off x="2438" y="1475"/>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0" name="Line 54"/>
            <p:cNvSpPr>
              <a:spLocks noChangeShapeType="1"/>
            </p:cNvSpPr>
            <p:nvPr/>
          </p:nvSpPr>
          <p:spPr bwMode="auto">
            <a:xfrm>
              <a:off x="1621" y="1906"/>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1" name="Line 55"/>
            <p:cNvSpPr>
              <a:spLocks noChangeShapeType="1"/>
            </p:cNvSpPr>
            <p:nvPr/>
          </p:nvSpPr>
          <p:spPr bwMode="auto">
            <a:xfrm>
              <a:off x="1621" y="1906"/>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2" name="Line 56"/>
            <p:cNvSpPr>
              <a:spLocks noChangeShapeType="1"/>
            </p:cNvSpPr>
            <p:nvPr/>
          </p:nvSpPr>
          <p:spPr bwMode="auto">
            <a:xfrm>
              <a:off x="305"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3" name="Line 57"/>
            <p:cNvSpPr>
              <a:spLocks noChangeShapeType="1"/>
            </p:cNvSpPr>
            <p:nvPr/>
          </p:nvSpPr>
          <p:spPr bwMode="auto">
            <a:xfrm>
              <a:off x="305"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4" name="Line 58"/>
            <p:cNvSpPr>
              <a:spLocks noChangeShapeType="1"/>
            </p:cNvSpPr>
            <p:nvPr/>
          </p:nvSpPr>
          <p:spPr bwMode="auto">
            <a:xfrm>
              <a:off x="305"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5" name="Line 59"/>
            <p:cNvSpPr>
              <a:spLocks noChangeShapeType="1"/>
            </p:cNvSpPr>
            <p:nvPr/>
          </p:nvSpPr>
          <p:spPr bwMode="auto">
            <a:xfrm>
              <a:off x="991"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6" name="Line 60"/>
            <p:cNvSpPr>
              <a:spLocks noChangeShapeType="1"/>
            </p:cNvSpPr>
            <p:nvPr/>
          </p:nvSpPr>
          <p:spPr bwMode="auto">
            <a:xfrm>
              <a:off x="991"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7" name="Line 61"/>
            <p:cNvSpPr>
              <a:spLocks noChangeShapeType="1"/>
            </p:cNvSpPr>
            <p:nvPr/>
          </p:nvSpPr>
          <p:spPr bwMode="auto">
            <a:xfrm>
              <a:off x="991"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8" name="Line 62"/>
            <p:cNvSpPr>
              <a:spLocks noChangeShapeType="1"/>
            </p:cNvSpPr>
            <p:nvPr/>
          </p:nvSpPr>
          <p:spPr bwMode="auto">
            <a:xfrm>
              <a:off x="305" y="2339"/>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39" name="Line 63"/>
            <p:cNvSpPr>
              <a:spLocks noChangeShapeType="1"/>
            </p:cNvSpPr>
            <p:nvPr/>
          </p:nvSpPr>
          <p:spPr bwMode="auto">
            <a:xfrm>
              <a:off x="305" y="2339"/>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0" name="Line 64"/>
            <p:cNvSpPr>
              <a:spLocks noChangeShapeType="1"/>
            </p:cNvSpPr>
            <p:nvPr/>
          </p:nvSpPr>
          <p:spPr bwMode="auto">
            <a:xfrm>
              <a:off x="305" y="2339"/>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1" name="Line 65"/>
            <p:cNvSpPr>
              <a:spLocks noChangeShapeType="1"/>
            </p:cNvSpPr>
            <p:nvPr/>
          </p:nvSpPr>
          <p:spPr bwMode="auto">
            <a:xfrm>
              <a:off x="1621"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2" name="Line 66"/>
            <p:cNvSpPr>
              <a:spLocks noChangeShapeType="1"/>
            </p:cNvSpPr>
            <p:nvPr/>
          </p:nvSpPr>
          <p:spPr bwMode="auto">
            <a:xfrm>
              <a:off x="1621"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3" name="Line 67"/>
            <p:cNvSpPr>
              <a:spLocks noChangeShapeType="1"/>
            </p:cNvSpPr>
            <p:nvPr/>
          </p:nvSpPr>
          <p:spPr bwMode="auto">
            <a:xfrm>
              <a:off x="1621"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4" name="Line 68"/>
            <p:cNvSpPr>
              <a:spLocks noChangeShapeType="1"/>
            </p:cNvSpPr>
            <p:nvPr/>
          </p:nvSpPr>
          <p:spPr bwMode="auto">
            <a:xfrm>
              <a:off x="991" y="2339"/>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5" name="Line 69"/>
            <p:cNvSpPr>
              <a:spLocks noChangeShapeType="1"/>
            </p:cNvSpPr>
            <p:nvPr/>
          </p:nvSpPr>
          <p:spPr bwMode="auto">
            <a:xfrm>
              <a:off x="991" y="2339"/>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6" name="Line 70"/>
            <p:cNvSpPr>
              <a:spLocks noChangeShapeType="1"/>
            </p:cNvSpPr>
            <p:nvPr/>
          </p:nvSpPr>
          <p:spPr bwMode="auto">
            <a:xfrm>
              <a:off x="991" y="2339"/>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7" name="Line 71"/>
            <p:cNvSpPr>
              <a:spLocks noChangeShapeType="1"/>
            </p:cNvSpPr>
            <p:nvPr/>
          </p:nvSpPr>
          <p:spPr bwMode="auto">
            <a:xfrm>
              <a:off x="2438"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8" name="Line 72"/>
            <p:cNvSpPr>
              <a:spLocks noChangeShapeType="1"/>
            </p:cNvSpPr>
            <p:nvPr/>
          </p:nvSpPr>
          <p:spPr bwMode="auto">
            <a:xfrm>
              <a:off x="2438"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49" name="Line 73"/>
            <p:cNvSpPr>
              <a:spLocks noChangeShapeType="1"/>
            </p:cNvSpPr>
            <p:nvPr/>
          </p:nvSpPr>
          <p:spPr bwMode="auto">
            <a:xfrm>
              <a:off x="2438" y="1906"/>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0" name="Line 74"/>
            <p:cNvSpPr>
              <a:spLocks noChangeShapeType="1"/>
            </p:cNvSpPr>
            <p:nvPr/>
          </p:nvSpPr>
          <p:spPr bwMode="auto">
            <a:xfrm>
              <a:off x="1621" y="2339"/>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1" name="Line 75"/>
            <p:cNvSpPr>
              <a:spLocks noChangeShapeType="1"/>
            </p:cNvSpPr>
            <p:nvPr/>
          </p:nvSpPr>
          <p:spPr bwMode="auto">
            <a:xfrm>
              <a:off x="1621" y="2339"/>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2" name="Line 76"/>
            <p:cNvSpPr>
              <a:spLocks noChangeShapeType="1"/>
            </p:cNvSpPr>
            <p:nvPr/>
          </p:nvSpPr>
          <p:spPr bwMode="auto">
            <a:xfrm>
              <a:off x="305"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3" name="Line 77"/>
            <p:cNvSpPr>
              <a:spLocks noChangeShapeType="1"/>
            </p:cNvSpPr>
            <p:nvPr/>
          </p:nvSpPr>
          <p:spPr bwMode="auto">
            <a:xfrm>
              <a:off x="305"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4" name="Line 78"/>
            <p:cNvSpPr>
              <a:spLocks noChangeShapeType="1"/>
            </p:cNvSpPr>
            <p:nvPr/>
          </p:nvSpPr>
          <p:spPr bwMode="auto">
            <a:xfrm>
              <a:off x="305"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5" name="Line 79"/>
            <p:cNvSpPr>
              <a:spLocks noChangeShapeType="1"/>
            </p:cNvSpPr>
            <p:nvPr/>
          </p:nvSpPr>
          <p:spPr bwMode="auto">
            <a:xfrm>
              <a:off x="991"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6" name="Line 80"/>
            <p:cNvSpPr>
              <a:spLocks noChangeShapeType="1"/>
            </p:cNvSpPr>
            <p:nvPr/>
          </p:nvSpPr>
          <p:spPr bwMode="auto">
            <a:xfrm>
              <a:off x="991"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7" name="Line 81"/>
            <p:cNvSpPr>
              <a:spLocks noChangeShapeType="1"/>
            </p:cNvSpPr>
            <p:nvPr/>
          </p:nvSpPr>
          <p:spPr bwMode="auto">
            <a:xfrm>
              <a:off x="991"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8" name="Line 82"/>
            <p:cNvSpPr>
              <a:spLocks noChangeShapeType="1"/>
            </p:cNvSpPr>
            <p:nvPr/>
          </p:nvSpPr>
          <p:spPr bwMode="auto">
            <a:xfrm>
              <a:off x="305" y="2770"/>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59" name="Line 83"/>
            <p:cNvSpPr>
              <a:spLocks noChangeShapeType="1"/>
            </p:cNvSpPr>
            <p:nvPr/>
          </p:nvSpPr>
          <p:spPr bwMode="auto">
            <a:xfrm>
              <a:off x="305" y="2770"/>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0" name="Line 84"/>
            <p:cNvSpPr>
              <a:spLocks noChangeShapeType="1"/>
            </p:cNvSpPr>
            <p:nvPr/>
          </p:nvSpPr>
          <p:spPr bwMode="auto">
            <a:xfrm>
              <a:off x="305" y="2770"/>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1" name="Line 85"/>
            <p:cNvSpPr>
              <a:spLocks noChangeShapeType="1"/>
            </p:cNvSpPr>
            <p:nvPr/>
          </p:nvSpPr>
          <p:spPr bwMode="auto">
            <a:xfrm>
              <a:off x="1621"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2" name="Line 86"/>
            <p:cNvSpPr>
              <a:spLocks noChangeShapeType="1"/>
            </p:cNvSpPr>
            <p:nvPr/>
          </p:nvSpPr>
          <p:spPr bwMode="auto">
            <a:xfrm>
              <a:off x="1621"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3" name="Line 87"/>
            <p:cNvSpPr>
              <a:spLocks noChangeShapeType="1"/>
            </p:cNvSpPr>
            <p:nvPr/>
          </p:nvSpPr>
          <p:spPr bwMode="auto">
            <a:xfrm>
              <a:off x="1621"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4" name="Line 88"/>
            <p:cNvSpPr>
              <a:spLocks noChangeShapeType="1"/>
            </p:cNvSpPr>
            <p:nvPr/>
          </p:nvSpPr>
          <p:spPr bwMode="auto">
            <a:xfrm>
              <a:off x="991" y="2770"/>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5" name="Line 89"/>
            <p:cNvSpPr>
              <a:spLocks noChangeShapeType="1"/>
            </p:cNvSpPr>
            <p:nvPr/>
          </p:nvSpPr>
          <p:spPr bwMode="auto">
            <a:xfrm>
              <a:off x="991" y="2770"/>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6" name="Line 90"/>
            <p:cNvSpPr>
              <a:spLocks noChangeShapeType="1"/>
            </p:cNvSpPr>
            <p:nvPr/>
          </p:nvSpPr>
          <p:spPr bwMode="auto">
            <a:xfrm>
              <a:off x="991" y="2770"/>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7" name="Line 91"/>
            <p:cNvSpPr>
              <a:spLocks noChangeShapeType="1"/>
            </p:cNvSpPr>
            <p:nvPr/>
          </p:nvSpPr>
          <p:spPr bwMode="auto">
            <a:xfrm>
              <a:off x="2438"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8" name="Line 92"/>
            <p:cNvSpPr>
              <a:spLocks noChangeShapeType="1"/>
            </p:cNvSpPr>
            <p:nvPr/>
          </p:nvSpPr>
          <p:spPr bwMode="auto">
            <a:xfrm>
              <a:off x="2438"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69" name="Line 93"/>
            <p:cNvSpPr>
              <a:spLocks noChangeShapeType="1"/>
            </p:cNvSpPr>
            <p:nvPr/>
          </p:nvSpPr>
          <p:spPr bwMode="auto">
            <a:xfrm>
              <a:off x="2438" y="2339"/>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0" name="Line 94"/>
            <p:cNvSpPr>
              <a:spLocks noChangeShapeType="1"/>
            </p:cNvSpPr>
            <p:nvPr/>
          </p:nvSpPr>
          <p:spPr bwMode="auto">
            <a:xfrm>
              <a:off x="1621" y="2770"/>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1" name="Line 95"/>
            <p:cNvSpPr>
              <a:spLocks noChangeShapeType="1"/>
            </p:cNvSpPr>
            <p:nvPr/>
          </p:nvSpPr>
          <p:spPr bwMode="auto">
            <a:xfrm>
              <a:off x="1621" y="2770"/>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2" name="Line 96"/>
            <p:cNvSpPr>
              <a:spLocks noChangeShapeType="1"/>
            </p:cNvSpPr>
            <p:nvPr/>
          </p:nvSpPr>
          <p:spPr bwMode="auto">
            <a:xfrm>
              <a:off x="305"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3" name="Line 97"/>
            <p:cNvSpPr>
              <a:spLocks noChangeShapeType="1"/>
            </p:cNvSpPr>
            <p:nvPr/>
          </p:nvSpPr>
          <p:spPr bwMode="auto">
            <a:xfrm>
              <a:off x="305"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4" name="Line 98"/>
            <p:cNvSpPr>
              <a:spLocks noChangeShapeType="1"/>
            </p:cNvSpPr>
            <p:nvPr/>
          </p:nvSpPr>
          <p:spPr bwMode="auto">
            <a:xfrm>
              <a:off x="305"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5" name="Line 99"/>
            <p:cNvSpPr>
              <a:spLocks noChangeShapeType="1"/>
            </p:cNvSpPr>
            <p:nvPr/>
          </p:nvSpPr>
          <p:spPr bwMode="auto">
            <a:xfrm>
              <a:off x="991"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6" name="Line 100"/>
            <p:cNvSpPr>
              <a:spLocks noChangeShapeType="1"/>
            </p:cNvSpPr>
            <p:nvPr/>
          </p:nvSpPr>
          <p:spPr bwMode="auto">
            <a:xfrm>
              <a:off x="991"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7" name="Line 101"/>
            <p:cNvSpPr>
              <a:spLocks noChangeShapeType="1"/>
            </p:cNvSpPr>
            <p:nvPr/>
          </p:nvSpPr>
          <p:spPr bwMode="auto">
            <a:xfrm>
              <a:off x="991"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8" name="Line 102"/>
            <p:cNvSpPr>
              <a:spLocks noChangeShapeType="1"/>
            </p:cNvSpPr>
            <p:nvPr/>
          </p:nvSpPr>
          <p:spPr bwMode="auto">
            <a:xfrm>
              <a:off x="305" y="3202"/>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79" name="Line 103"/>
            <p:cNvSpPr>
              <a:spLocks noChangeShapeType="1"/>
            </p:cNvSpPr>
            <p:nvPr/>
          </p:nvSpPr>
          <p:spPr bwMode="auto">
            <a:xfrm>
              <a:off x="305" y="3202"/>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0" name="Line 104"/>
            <p:cNvSpPr>
              <a:spLocks noChangeShapeType="1"/>
            </p:cNvSpPr>
            <p:nvPr/>
          </p:nvSpPr>
          <p:spPr bwMode="auto">
            <a:xfrm>
              <a:off x="305" y="3202"/>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1" name="Line 105"/>
            <p:cNvSpPr>
              <a:spLocks noChangeShapeType="1"/>
            </p:cNvSpPr>
            <p:nvPr/>
          </p:nvSpPr>
          <p:spPr bwMode="auto">
            <a:xfrm>
              <a:off x="1621"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2" name="Line 106"/>
            <p:cNvSpPr>
              <a:spLocks noChangeShapeType="1"/>
            </p:cNvSpPr>
            <p:nvPr/>
          </p:nvSpPr>
          <p:spPr bwMode="auto">
            <a:xfrm>
              <a:off x="1621"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3" name="Line 107"/>
            <p:cNvSpPr>
              <a:spLocks noChangeShapeType="1"/>
            </p:cNvSpPr>
            <p:nvPr/>
          </p:nvSpPr>
          <p:spPr bwMode="auto">
            <a:xfrm>
              <a:off x="1621"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4" name="Line 108"/>
            <p:cNvSpPr>
              <a:spLocks noChangeShapeType="1"/>
            </p:cNvSpPr>
            <p:nvPr/>
          </p:nvSpPr>
          <p:spPr bwMode="auto">
            <a:xfrm>
              <a:off x="991" y="3202"/>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5" name="Line 109"/>
            <p:cNvSpPr>
              <a:spLocks noChangeShapeType="1"/>
            </p:cNvSpPr>
            <p:nvPr/>
          </p:nvSpPr>
          <p:spPr bwMode="auto">
            <a:xfrm>
              <a:off x="991" y="3202"/>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6" name="Line 110"/>
            <p:cNvSpPr>
              <a:spLocks noChangeShapeType="1"/>
            </p:cNvSpPr>
            <p:nvPr/>
          </p:nvSpPr>
          <p:spPr bwMode="auto">
            <a:xfrm>
              <a:off x="991" y="3202"/>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7" name="Line 111"/>
            <p:cNvSpPr>
              <a:spLocks noChangeShapeType="1"/>
            </p:cNvSpPr>
            <p:nvPr/>
          </p:nvSpPr>
          <p:spPr bwMode="auto">
            <a:xfrm>
              <a:off x="2438"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8" name="Line 112"/>
            <p:cNvSpPr>
              <a:spLocks noChangeShapeType="1"/>
            </p:cNvSpPr>
            <p:nvPr/>
          </p:nvSpPr>
          <p:spPr bwMode="auto">
            <a:xfrm>
              <a:off x="2438"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89" name="Line 113"/>
            <p:cNvSpPr>
              <a:spLocks noChangeShapeType="1"/>
            </p:cNvSpPr>
            <p:nvPr/>
          </p:nvSpPr>
          <p:spPr bwMode="auto">
            <a:xfrm>
              <a:off x="2438" y="2770"/>
              <a:ext cx="0" cy="43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0" name="Line 114"/>
            <p:cNvSpPr>
              <a:spLocks noChangeShapeType="1"/>
            </p:cNvSpPr>
            <p:nvPr/>
          </p:nvSpPr>
          <p:spPr bwMode="auto">
            <a:xfrm>
              <a:off x="1621" y="3202"/>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1" name="Line 115"/>
            <p:cNvSpPr>
              <a:spLocks noChangeShapeType="1"/>
            </p:cNvSpPr>
            <p:nvPr/>
          </p:nvSpPr>
          <p:spPr bwMode="auto">
            <a:xfrm>
              <a:off x="1621" y="3202"/>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2" name="Line 116"/>
            <p:cNvSpPr>
              <a:spLocks noChangeShapeType="1"/>
            </p:cNvSpPr>
            <p:nvPr/>
          </p:nvSpPr>
          <p:spPr bwMode="auto">
            <a:xfrm>
              <a:off x="305"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3" name="Line 117"/>
            <p:cNvSpPr>
              <a:spLocks noChangeShapeType="1"/>
            </p:cNvSpPr>
            <p:nvPr/>
          </p:nvSpPr>
          <p:spPr bwMode="auto">
            <a:xfrm>
              <a:off x="305"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4" name="Line 118"/>
            <p:cNvSpPr>
              <a:spLocks noChangeShapeType="1"/>
            </p:cNvSpPr>
            <p:nvPr/>
          </p:nvSpPr>
          <p:spPr bwMode="auto">
            <a:xfrm>
              <a:off x="991"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5" name="Line 119"/>
            <p:cNvSpPr>
              <a:spLocks noChangeShapeType="1"/>
            </p:cNvSpPr>
            <p:nvPr/>
          </p:nvSpPr>
          <p:spPr bwMode="auto">
            <a:xfrm>
              <a:off x="991"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6" name="Line 120"/>
            <p:cNvSpPr>
              <a:spLocks noChangeShapeType="1"/>
            </p:cNvSpPr>
            <p:nvPr/>
          </p:nvSpPr>
          <p:spPr bwMode="auto">
            <a:xfrm>
              <a:off x="305" y="3634"/>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7" name="Line 121"/>
            <p:cNvSpPr>
              <a:spLocks noChangeShapeType="1"/>
            </p:cNvSpPr>
            <p:nvPr/>
          </p:nvSpPr>
          <p:spPr bwMode="auto">
            <a:xfrm>
              <a:off x="305" y="3634"/>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8" name="Line 122"/>
            <p:cNvSpPr>
              <a:spLocks noChangeShapeType="1"/>
            </p:cNvSpPr>
            <p:nvPr/>
          </p:nvSpPr>
          <p:spPr bwMode="auto">
            <a:xfrm>
              <a:off x="305" y="3634"/>
              <a:ext cx="6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799" name="Line 123"/>
            <p:cNvSpPr>
              <a:spLocks noChangeShapeType="1"/>
            </p:cNvSpPr>
            <p:nvPr/>
          </p:nvSpPr>
          <p:spPr bwMode="auto">
            <a:xfrm>
              <a:off x="1621"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800" name="Line 124"/>
            <p:cNvSpPr>
              <a:spLocks noChangeShapeType="1"/>
            </p:cNvSpPr>
            <p:nvPr/>
          </p:nvSpPr>
          <p:spPr bwMode="auto">
            <a:xfrm>
              <a:off x="1621"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801" name="Line 125"/>
            <p:cNvSpPr>
              <a:spLocks noChangeShapeType="1"/>
            </p:cNvSpPr>
            <p:nvPr/>
          </p:nvSpPr>
          <p:spPr bwMode="auto">
            <a:xfrm>
              <a:off x="991" y="3634"/>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802" name="Line 126"/>
            <p:cNvSpPr>
              <a:spLocks noChangeShapeType="1"/>
            </p:cNvSpPr>
            <p:nvPr/>
          </p:nvSpPr>
          <p:spPr bwMode="auto">
            <a:xfrm>
              <a:off x="991" y="3634"/>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803" name="Line 127"/>
            <p:cNvSpPr>
              <a:spLocks noChangeShapeType="1"/>
            </p:cNvSpPr>
            <p:nvPr/>
          </p:nvSpPr>
          <p:spPr bwMode="auto">
            <a:xfrm>
              <a:off x="991" y="3634"/>
              <a:ext cx="627"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804" name="Line 128"/>
            <p:cNvSpPr>
              <a:spLocks noChangeShapeType="1"/>
            </p:cNvSpPr>
            <p:nvPr/>
          </p:nvSpPr>
          <p:spPr bwMode="auto">
            <a:xfrm>
              <a:off x="2438"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805" name="Line 129"/>
            <p:cNvSpPr>
              <a:spLocks noChangeShapeType="1"/>
            </p:cNvSpPr>
            <p:nvPr/>
          </p:nvSpPr>
          <p:spPr bwMode="auto">
            <a:xfrm>
              <a:off x="2438" y="3202"/>
              <a:ext cx="0" cy="429"/>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806" name="Line 130"/>
            <p:cNvSpPr>
              <a:spLocks noChangeShapeType="1"/>
            </p:cNvSpPr>
            <p:nvPr/>
          </p:nvSpPr>
          <p:spPr bwMode="auto">
            <a:xfrm>
              <a:off x="1621" y="3634"/>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28807" name="Line 131"/>
            <p:cNvSpPr>
              <a:spLocks noChangeShapeType="1"/>
            </p:cNvSpPr>
            <p:nvPr/>
          </p:nvSpPr>
          <p:spPr bwMode="auto">
            <a:xfrm>
              <a:off x="1621" y="3634"/>
              <a:ext cx="814"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grpSp>
      <p:sp>
        <p:nvSpPr>
          <p:cNvPr id="28675" name="Text Box 132"/>
          <p:cNvSpPr txBox="1">
            <a:spLocks noChangeArrowheads="1"/>
          </p:cNvSpPr>
          <p:nvPr/>
        </p:nvSpPr>
        <p:spPr bwMode="auto">
          <a:xfrm>
            <a:off x="3947637" y="2660333"/>
            <a:ext cx="1843088" cy="295036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eaLnBrk="1" hangingPunct="1">
              <a:lnSpc>
                <a:spcPct val="95000"/>
              </a:lnSpc>
            </a:pPr>
            <a:r>
              <a:rPr lang="en-US" sz="1800" u="sng">
                <a:solidFill>
                  <a:srgbClr val="000000"/>
                </a:solidFill>
                <a:latin typeface="Arial" charset="0"/>
                <a:cs typeface="Droid Sans Fallback" charset="0"/>
              </a:rPr>
              <a:t>OR</a:t>
            </a:r>
          </a:p>
          <a:p>
            <a:pPr eaLnBrk="1" hangingPunct="1">
              <a:lnSpc>
                <a:spcPct val="95000"/>
              </a:lnSpc>
            </a:pPr>
            <a:endParaRPr lang="en-US" sz="28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G+E+: 34.7</a:t>
            </a:r>
          </a:p>
          <a:p>
            <a:pPr eaLnBrk="1" hangingPunct="1">
              <a:lnSpc>
                <a:spcPct val="95000"/>
              </a:lnSpc>
            </a:pPr>
            <a:endParaRPr lang="en-US" sz="28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G+E-: 6.9</a:t>
            </a:r>
          </a:p>
          <a:p>
            <a:pPr eaLnBrk="1" hangingPunct="1">
              <a:lnSpc>
                <a:spcPct val="95000"/>
              </a:lnSpc>
            </a:pPr>
            <a:endParaRPr lang="en-US" sz="28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G-E+: 3.7</a:t>
            </a:r>
          </a:p>
          <a:p>
            <a:pPr eaLnBrk="1" hangingPunct="1">
              <a:lnSpc>
                <a:spcPct val="95000"/>
              </a:lnSpc>
            </a:pPr>
            <a:endParaRPr lang="en-US" sz="28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G-E-: Reference</a:t>
            </a:r>
          </a:p>
        </p:txBody>
      </p:sp>
      <p:sp>
        <p:nvSpPr>
          <p:cNvPr id="28676" name="Text Box 133"/>
          <p:cNvSpPr txBox="1">
            <a:spLocks noChangeArrowheads="1"/>
          </p:cNvSpPr>
          <p:nvPr/>
        </p:nvSpPr>
        <p:spPr bwMode="auto">
          <a:xfrm>
            <a:off x="745808" y="5860733"/>
            <a:ext cx="3216117" cy="2386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2pPr>
            <a:lvl3pPr marL="1143000" indent="-228600"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3pPr>
            <a:lvl4pPr marL="1600200" indent="-228600"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4pPr>
            <a:lvl5pPr marL="2057400" indent="-228600" eaLnBrk="0" hangingPunct="0">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817563" algn="l"/>
                <a:tab pos="1639888" algn="l"/>
                <a:tab pos="2462213" algn="l"/>
                <a:tab pos="3284538" algn="l"/>
                <a:tab pos="4106863" algn="l"/>
                <a:tab pos="4929188" algn="l"/>
                <a:tab pos="5751513" algn="l"/>
                <a:tab pos="6573838" algn="l"/>
                <a:tab pos="7396163" algn="l"/>
                <a:tab pos="8218488" algn="l"/>
                <a:tab pos="9040813" algn="l"/>
                <a:tab pos="9863138" algn="l"/>
                <a:tab pos="10685463" algn="l"/>
              </a:tabLst>
              <a:defRPr sz="2400">
                <a:solidFill>
                  <a:schemeClr val="tx1"/>
                </a:solidFill>
                <a:latin typeface="Times New Roman" charset="0"/>
                <a:ea typeface="ＭＳ Ｐゴシック" charset="0"/>
              </a:defRPr>
            </a:lvl9pPr>
          </a:lstStyle>
          <a:p>
            <a:pPr eaLnBrk="1" hangingPunct="1">
              <a:lnSpc>
                <a:spcPct val="95000"/>
              </a:lnSpc>
            </a:pPr>
            <a:r>
              <a:rPr lang="en-US" sz="1600">
                <a:solidFill>
                  <a:srgbClr val="000000"/>
                </a:solidFill>
                <a:latin typeface="Arial" charset="0"/>
                <a:cs typeface="Droid Sans Fallback" charset="0"/>
              </a:rPr>
              <a:t>Total 	   155	             169</a:t>
            </a:r>
          </a:p>
        </p:txBody>
      </p:sp>
      <p:sp>
        <p:nvSpPr>
          <p:cNvPr id="28677" name="Text Box 134"/>
          <p:cNvSpPr txBox="1">
            <a:spLocks noChangeArrowheads="1"/>
          </p:cNvSpPr>
          <p:nvPr/>
        </p:nvSpPr>
        <p:spPr bwMode="auto">
          <a:xfrm>
            <a:off x="4612005" y="6506528"/>
            <a:ext cx="4491990" cy="2400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eaLnBrk="1" hangingPunct="1">
              <a:lnSpc>
                <a:spcPct val="95000"/>
              </a:lnSpc>
            </a:pPr>
            <a:r>
              <a:rPr lang="en-US" sz="1600">
                <a:solidFill>
                  <a:srgbClr val="000000"/>
                </a:solidFill>
                <a:latin typeface="Arial" charset="0"/>
                <a:cs typeface="Droid Sans Fallback" charset="0"/>
              </a:rPr>
              <a:t>Vandenbroucke et al., The Lancet 1994</a:t>
            </a:r>
          </a:p>
        </p:txBody>
      </p:sp>
      <p:sp>
        <p:nvSpPr>
          <p:cNvPr id="28678" name="Text Box 135"/>
          <p:cNvSpPr txBox="1">
            <a:spLocks noChangeArrowheads="1"/>
          </p:cNvSpPr>
          <p:nvPr/>
        </p:nvSpPr>
        <p:spPr bwMode="auto">
          <a:xfrm>
            <a:off x="5737860" y="3243263"/>
            <a:ext cx="3291840" cy="30546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eaLnBrk="1" hangingPunct="1">
              <a:lnSpc>
                <a:spcPct val="95000"/>
              </a:lnSpc>
            </a:pPr>
            <a:r>
              <a:rPr lang="en-US" sz="2000">
                <a:solidFill>
                  <a:srgbClr val="000000"/>
                </a:solidFill>
                <a:latin typeface="Arial" charset="0"/>
                <a:cs typeface="Droid Sans Fallback" charset="0"/>
              </a:rPr>
              <a:t>OR </a:t>
            </a:r>
            <a:r>
              <a:rPr lang="en-US" sz="2000" baseline="-25000">
                <a:solidFill>
                  <a:srgbClr val="000000"/>
                </a:solidFill>
                <a:latin typeface="Arial" charset="0"/>
                <a:cs typeface="Droid Sans Fallback" charset="0"/>
              </a:rPr>
              <a:t>Interaction (mult)</a:t>
            </a:r>
          </a:p>
          <a:p>
            <a:pPr eaLnBrk="1" hangingPunct="1">
              <a:lnSpc>
                <a:spcPct val="95000"/>
              </a:lnSpc>
            </a:pPr>
            <a:r>
              <a:rPr lang="en-US" sz="2000">
                <a:solidFill>
                  <a:srgbClr val="000000"/>
                </a:solidFill>
                <a:latin typeface="Arial" charset="0"/>
                <a:cs typeface="Droid Sans Fallback" charset="0"/>
              </a:rPr>
              <a:t> = OR</a:t>
            </a:r>
            <a:r>
              <a:rPr lang="en-US" sz="2000" baseline="-25000">
                <a:solidFill>
                  <a:srgbClr val="000000"/>
                </a:solidFill>
                <a:latin typeface="Arial" charset="0"/>
                <a:cs typeface="Droid Sans Fallback" charset="0"/>
              </a:rPr>
              <a:t>G+E+ </a:t>
            </a:r>
            <a:r>
              <a:rPr lang="en-US" sz="2000">
                <a:solidFill>
                  <a:srgbClr val="000000"/>
                </a:solidFill>
                <a:latin typeface="Arial" charset="0"/>
                <a:cs typeface="Droid Sans Fallback" charset="0"/>
              </a:rPr>
              <a:t>/ OR</a:t>
            </a:r>
            <a:r>
              <a:rPr lang="en-US" sz="2000" baseline="-25000">
                <a:solidFill>
                  <a:srgbClr val="000000"/>
                </a:solidFill>
                <a:latin typeface="Arial" charset="0"/>
                <a:cs typeface="Droid Sans Fallback" charset="0"/>
              </a:rPr>
              <a:t>G+E-</a:t>
            </a:r>
            <a:r>
              <a:rPr lang="en-US" sz="2000">
                <a:solidFill>
                  <a:srgbClr val="000000"/>
                </a:solidFill>
                <a:latin typeface="Arial" charset="0"/>
                <a:cs typeface="Droid Sans Fallback" charset="0"/>
              </a:rPr>
              <a:t> OR</a:t>
            </a:r>
            <a:r>
              <a:rPr lang="en-US" sz="2000" baseline="-25000">
                <a:solidFill>
                  <a:srgbClr val="000000"/>
                </a:solidFill>
                <a:latin typeface="Arial" charset="0"/>
                <a:cs typeface="Droid Sans Fallback" charset="0"/>
              </a:rPr>
              <a:t>G-E+</a:t>
            </a:r>
            <a:r>
              <a:rPr lang="en-US" sz="2000">
                <a:solidFill>
                  <a:srgbClr val="000000"/>
                </a:solidFill>
                <a:latin typeface="Arial" charset="0"/>
                <a:cs typeface="Droid Sans Fallback" charset="0"/>
              </a:rPr>
              <a:t> </a:t>
            </a:r>
          </a:p>
          <a:p>
            <a:pPr eaLnBrk="1" hangingPunct="1">
              <a:lnSpc>
                <a:spcPct val="95000"/>
              </a:lnSpc>
            </a:pPr>
            <a:r>
              <a:rPr lang="en-US" sz="2000">
                <a:solidFill>
                  <a:srgbClr val="000000"/>
                </a:solidFill>
                <a:latin typeface="Arial" charset="0"/>
                <a:cs typeface="Droid Sans Fallback" charset="0"/>
              </a:rPr>
              <a:t> = 34.7 / 6.9 x 3.7</a:t>
            </a:r>
          </a:p>
          <a:p>
            <a:pPr eaLnBrk="1" hangingPunct="1">
              <a:lnSpc>
                <a:spcPct val="95000"/>
              </a:lnSpc>
            </a:pPr>
            <a:r>
              <a:rPr lang="en-US" sz="2000">
                <a:solidFill>
                  <a:srgbClr val="000000"/>
                </a:solidFill>
                <a:latin typeface="Arial" charset="0"/>
                <a:cs typeface="Droid Sans Fallback" charset="0"/>
              </a:rPr>
              <a:t> = 1.4</a:t>
            </a:r>
          </a:p>
          <a:p>
            <a:pPr eaLnBrk="1" hangingPunct="1">
              <a:lnSpc>
                <a:spcPct val="95000"/>
              </a:lnSpc>
            </a:pPr>
            <a:endParaRPr lang="en-US" sz="2000">
              <a:solidFill>
                <a:srgbClr val="000000"/>
              </a:solidFill>
              <a:latin typeface="Arial" charset="0"/>
              <a:cs typeface="Droid Sans Fallback" charset="0"/>
            </a:endParaRPr>
          </a:p>
          <a:p>
            <a:pPr eaLnBrk="1" hangingPunct="1">
              <a:lnSpc>
                <a:spcPct val="95000"/>
              </a:lnSpc>
            </a:pPr>
            <a:r>
              <a:rPr lang="en-US" sz="1800">
                <a:solidFill>
                  <a:srgbClr val="000000"/>
                </a:solidFill>
                <a:latin typeface="Arial" charset="0"/>
                <a:cs typeface="Droid Sans Fallback" charset="0"/>
              </a:rPr>
              <a:t>OR </a:t>
            </a:r>
            <a:r>
              <a:rPr lang="en-US" sz="1800" baseline="-25000">
                <a:solidFill>
                  <a:srgbClr val="000000"/>
                </a:solidFill>
                <a:latin typeface="Arial" charset="0"/>
                <a:cs typeface="Droid Sans Fallback" charset="0"/>
              </a:rPr>
              <a:t>Interaction (add)</a:t>
            </a:r>
          </a:p>
          <a:p>
            <a:pPr eaLnBrk="1" hangingPunct="1">
              <a:lnSpc>
                <a:spcPct val="95000"/>
              </a:lnSpc>
            </a:pPr>
            <a:r>
              <a:rPr lang="en-US" sz="1800">
                <a:solidFill>
                  <a:srgbClr val="000000"/>
                </a:solidFill>
                <a:latin typeface="Arial" charset="0"/>
                <a:cs typeface="Droid Sans Fallback" charset="0"/>
              </a:rPr>
              <a:t> = OR</a:t>
            </a:r>
            <a:r>
              <a:rPr lang="en-US" sz="1800" baseline="-25000">
                <a:solidFill>
                  <a:srgbClr val="000000"/>
                </a:solidFill>
                <a:latin typeface="Arial" charset="0"/>
                <a:cs typeface="Droid Sans Fallback" charset="0"/>
              </a:rPr>
              <a:t>G+E+ </a:t>
            </a:r>
            <a:r>
              <a:rPr lang="en-US" sz="1800">
                <a:solidFill>
                  <a:srgbClr val="000000"/>
                </a:solidFill>
                <a:latin typeface="Arial" charset="0"/>
                <a:cs typeface="Droid Sans Fallback" charset="0"/>
              </a:rPr>
              <a:t>- OR</a:t>
            </a:r>
            <a:r>
              <a:rPr lang="en-US" sz="1800" baseline="-25000">
                <a:solidFill>
                  <a:srgbClr val="000000"/>
                </a:solidFill>
                <a:latin typeface="Arial" charset="0"/>
                <a:cs typeface="Droid Sans Fallback" charset="0"/>
              </a:rPr>
              <a:t>G+E-</a:t>
            </a:r>
            <a:r>
              <a:rPr lang="en-US" sz="1800">
                <a:solidFill>
                  <a:srgbClr val="000000"/>
                </a:solidFill>
                <a:latin typeface="Arial" charset="0"/>
                <a:cs typeface="Droid Sans Fallback" charset="0"/>
              </a:rPr>
              <a:t> - OR</a:t>
            </a:r>
            <a:r>
              <a:rPr lang="en-US" sz="1800" baseline="-25000">
                <a:solidFill>
                  <a:srgbClr val="000000"/>
                </a:solidFill>
                <a:latin typeface="Arial" charset="0"/>
                <a:cs typeface="Droid Sans Fallback" charset="0"/>
              </a:rPr>
              <a:t>G-E+</a:t>
            </a:r>
            <a:r>
              <a:rPr lang="en-US" sz="1800">
                <a:solidFill>
                  <a:srgbClr val="000000"/>
                </a:solidFill>
                <a:latin typeface="Arial" charset="0"/>
                <a:cs typeface="Droid Sans Fallback" charset="0"/>
              </a:rPr>
              <a:t> +1</a:t>
            </a:r>
          </a:p>
          <a:p>
            <a:pPr eaLnBrk="1" hangingPunct="1">
              <a:lnSpc>
                <a:spcPct val="95000"/>
              </a:lnSpc>
            </a:pPr>
            <a:r>
              <a:rPr lang="en-US" sz="1800">
                <a:solidFill>
                  <a:srgbClr val="000000"/>
                </a:solidFill>
                <a:latin typeface="Arial" charset="0"/>
                <a:cs typeface="Droid Sans Fallback" charset="0"/>
              </a:rPr>
              <a:t> = 34.7 - 6.9 - 3.7 +1</a:t>
            </a:r>
          </a:p>
          <a:p>
            <a:pPr eaLnBrk="1" hangingPunct="1">
              <a:lnSpc>
                <a:spcPct val="95000"/>
              </a:lnSpc>
            </a:pPr>
            <a:r>
              <a:rPr lang="en-US" sz="1800">
                <a:solidFill>
                  <a:srgbClr val="000000"/>
                </a:solidFill>
                <a:latin typeface="Arial" charset="0"/>
                <a:cs typeface="Droid Sans Fallback" charset="0"/>
              </a:rPr>
              <a:t> = 25.1</a:t>
            </a:r>
          </a:p>
          <a:p>
            <a:pPr eaLnBrk="1" hangingPunct="1">
              <a:lnSpc>
                <a:spcPct val="95000"/>
              </a:lnSpc>
            </a:pPr>
            <a:endParaRPr lang="en-US" sz="1800">
              <a:solidFill>
                <a:srgbClr val="000000"/>
              </a:solidFill>
              <a:latin typeface="Arial" charset="0"/>
              <a:cs typeface="Droid Sans Fallback" charset="0"/>
            </a:endParaRPr>
          </a:p>
          <a:p>
            <a:pPr eaLnBrk="1" hangingPunct="1">
              <a:lnSpc>
                <a:spcPct val="95000"/>
              </a:lnSpc>
            </a:pPr>
            <a:endParaRPr lang="en-US" sz="2000">
              <a:solidFill>
                <a:srgbClr val="000000"/>
              </a:solidFill>
              <a:latin typeface="Arial" charset="0"/>
              <a:cs typeface="Droid Sans Fallback" charset="0"/>
            </a:endParaRPr>
          </a:p>
        </p:txBody>
      </p:sp>
    </p:spTree>
    <p:extLst>
      <p:ext uri="{BB962C8B-B14F-4D97-AF65-F5344CB8AC3E}">
        <p14:creationId xmlns:p14="http://schemas.microsoft.com/office/powerpoint/2010/main" val="235008942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 y="274638"/>
            <a:ext cx="9004300" cy="1143000"/>
          </a:xfrm>
        </p:spPr>
        <p:txBody>
          <a:bodyPr>
            <a:noAutofit/>
          </a:bodyPr>
          <a:lstStyle/>
          <a:p>
            <a:r>
              <a:rPr lang="en-US" dirty="0">
                <a:latin typeface="Arial" panose="020B0604020202020204" pitchFamily="34" charset="0"/>
                <a:cs typeface="Arial" panose="020B0604020202020204" pitchFamily="34" charset="0"/>
              </a:rPr>
              <a:t>Evaluating </a:t>
            </a:r>
            <a:r>
              <a:rPr lang="en-US" dirty="0" err="1">
                <a:latin typeface="Arial" panose="020B0604020202020204" pitchFamily="34" charset="0"/>
                <a:cs typeface="Arial" panose="020B0604020202020204" pitchFamily="34" charset="0"/>
              </a:rPr>
              <a:t>GxE</a:t>
            </a:r>
            <a:r>
              <a:rPr lang="en-US" dirty="0">
                <a:latin typeface="Arial" panose="020B0604020202020204" pitchFamily="34" charset="0"/>
                <a:cs typeface="Arial" panose="020B0604020202020204" pitchFamily="34" charset="0"/>
              </a:rPr>
              <a:t> Interactions</a:t>
            </a:r>
          </a:p>
        </p:txBody>
      </p:sp>
      <p:sp>
        <p:nvSpPr>
          <p:cNvPr id="3" name="Content Placeholder 2"/>
          <p:cNvSpPr>
            <a:spLocks noGrp="1"/>
          </p:cNvSpPr>
          <p:nvPr>
            <p:ph idx="1"/>
          </p:nvPr>
        </p:nvSpPr>
        <p:spPr>
          <a:xfrm>
            <a:off x="450850" y="2212705"/>
            <a:ext cx="8229600" cy="4525963"/>
          </a:xfrm>
        </p:spPr>
        <p:txBody>
          <a:bodyPr>
            <a:normAutofit/>
          </a:bodyPr>
          <a:lstStyle/>
          <a:p>
            <a:pPr marL="0" indent="0">
              <a:buNone/>
            </a:pPr>
            <a:r>
              <a:rPr lang="en-US" sz="2400" dirty="0">
                <a:latin typeface="Arial"/>
                <a:cs typeface="Arial"/>
              </a:rPr>
              <a:t>Logit(P(D=1|G,E,C))=α</a:t>
            </a:r>
            <a:r>
              <a:rPr lang="en-US" sz="2400" baseline="-25000" dirty="0">
                <a:latin typeface="Arial"/>
                <a:cs typeface="Arial"/>
              </a:rPr>
              <a:t>0 </a:t>
            </a:r>
            <a:r>
              <a:rPr lang="en-US" sz="2400" dirty="0">
                <a:latin typeface="Arial"/>
                <a:cs typeface="Arial"/>
              </a:rPr>
              <a:t>+ </a:t>
            </a:r>
            <a:r>
              <a:rPr lang="el-GR" sz="2400" dirty="0">
                <a:latin typeface="Arial"/>
                <a:cs typeface="Arial"/>
              </a:rPr>
              <a:t>β</a:t>
            </a:r>
            <a:r>
              <a:rPr lang="en-US" sz="2400" baseline="-25000" dirty="0">
                <a:latin typeface="Arial"/>
                <a:cs typeface="Arial"/>
              </a:rPr>
              <a:t>G</a:t>
            </a:r>
            <a:r>
              <a:rPr lang="en-US" sz="2400" dirty="0">
                <a:latin typeface="Arial"/>
                <a:cs typeface="Arial"/>
              </a:rPr>
              <a:t>G + </a:t>
            </a:r>
            <a:r>
              <a:rPr lang="el-GR" sz="2400" dirty="0">
                <a:latin typeface="Arial"/>
                <a:cs typeface="Arial"/>
              </a:rPr>
              <a:t>β</a:t>
            </a:r>
            <a:r>
              <a:rPr lang="en-US" sz="2400" baseline="-25000" dirty="0">
                <a:latin typeface="Arial"/>
                <a:cs typeface="Arial"/>
              </a:rPr>
              <a:t>E</a:t>
            </a:r>
            <a:r>
              <a:rPr lang="en-US" sz="2400" dirty="0">
                <a:latin typeface="Arial"/>
                <a:cs typeface="Arial"/>
              </a:rPr>
              <a:t>E + </a:t>
            </a:r>
            <a:r>
              <a:rPr lang="el-GR" sz="2400" dirty="0">
                <a:latin typeface="Arial"/>
                <a:cs typeface="Arial"/>
              </a:rPr>
              <a:t>β</a:t>
            </a:r>
            <a:r>
              <a:rPr lang="en-US" sz="2400" baseline="-25000" dirty="0" err="1">
                <a:latin typeface="Arial"/>
                <a:cs typeface="Arial"/>
              </a:rPr>
              <a:t>GxE</a:t>
            </a:r>
            <a:r>
              <a:rPr lang="en-US" sz="2400" dirty="0" err="1">
                <a:latin typeface="Arial"/>
                <a:cs typeface="Arial"/>
              </a:rPr>
              <a:t>GxE</a:t>
            </a:r>
            <a:r>
              <a:rPr lang="en-US" sz="2400" dirty="0">
                <a:latin typeface="Arial"/>
                <a:cs typeface="Arial"/>
              </a:rPr>
              <a:t> + </a:t>
            </a:r>
            <a:r>
              <a:rPr lang="el-GR" sz="2400" dirty="0">
                <a:latin typeface="Arial"/>
                <a:cs typeface="Arial"/>
              </a:rPr>
              <a:t>β</a:t>
            </a:r>
            <a:r>
              <a:rPr lang="en-US" sz="2400" baseline="-25000" dirty="0">
                <a:latin typeface="Arial"/>
                <a:cs typeface="Arial"/>
              </a:rPr>
              <a:t>C</a:t>
            </a:r>
            <a:r>
              <a:rPr lang="en-US" sz="2400" dirty="0">
                <a:latin typeface="Arial"/>
                <a:cs typeface="Arial"/>
              </a:rPr>
              <a:t>C</a:t>
            </a:r>
          </a:p>
          <a:p>
            <a:pPr marL="0" indent="0">
              <a:buNone/>
            </a:pPr>
            <a:endParaRPr lang="en-US" sz="2400" dirty="0">
              <a:latin typeface="Arial"/>
              <a:cs typeface="Arial"/>
            </a:endParaRPr>
          </a:p>
          <a:p>
            <a:r>
              <a:rPr lang="en-US" sz="2400" dirty="0">
                <a:latin typeface="Arial"/>
                <a:cs typeface="Arial"/>
              </a:rPr>
              <a:t>1 </a:t>
            </a:r>
            <a:r>
              <a:rPr lang="en-US" sz="2400" dirty="0" err="1">
                <a:latin typeface="Arial"/>
                <a:cs typeface="Arial"/>
              </a:rPr>
              <a:t>df</a:t>
            </a:r>
            <a:r>
              <a:rPr lang="en-US" sz="2400" dirty="0">
                <a:latin typeface="Arial"/>
                <a:cs typeface="Arial"/>
              </a:rPr>
              <a:t> test. H</a:t>
            </a:r>
            <a:r>
              <a:rPr lang="en-US" sz="2400" baseline="-25000" dirty="0">
                <a:latin typeface="Arial"/>
                <a:cs typeface="Arial"/>
              </a:rPr>
              <a:t>0</a:t>
            </a:r>
            <a:r>
              <a:rPr lang="en-US" sz="2400" dirty="0">
                <a:latin typeface="Arial"/>
                <a:cs typeface="Arial"/>
              </a:rPr>
              <a:t>: </a:t>
            </a:r>
            <a:r>
              <a:rPr lang="el-GR" sz="2400" dirty="0">
                <a:latin typeface="Arial"/>
                <a:cs typeface="Arial"/>
              </a:rPr>
              <a:t>β</a:t>
            </a:r>
            <a:r>
              <a:rPr lang="en-US" sz="2400" baseline="-25000" dirty="0" err="1">
                <a:latin typeface="Arial"/>
                <a:cs typeface="Arial"/>
              </a:rPr>
              <a:t>GxE</a:t>
            </a:r>
            <a:r>
              <a:rPr lang="en-US" sz="2400" dirty="0">
                <a:latin typeface="Arial"/>
                <a:cs typeface="Arial"/>
              </a:rPr>
              <a:t> = 0.</a:t>
            </a:r>
            <a:r>
              <a:rPr lang="en-US" sz="2400" dirty="0">
                <a:effectLst/>
                <a:latin typeface="Arial"/>
                <a:cs typeface="Arial"/>
              </a:rPr>
              <a:t> </a:t>
            </a:r>
          </a:p>
          <a:p>
            <a:r>
              <a:rPr lang="en-US" sz="2400" dirty="0">
                <a:latin typeface="Arial"/>
                <a:cs typeface="Arial"/>
              </a:rPr>
              <a:t>2 </a:t>
            </a:r>
            <a:r>
              <a:rPr lang="en-US" sz="2400" dirty="0" err="1">
                <a:latin typeface="Arial"/>
                <a:cs typeface="Arial"/>
              </a:rPr>
              <a:t>df</a:t>
            </a:r>
            <a:r>
              <a:rPr lang="en-US" sz="2400" dirty="0">
                <a:latin typeface="Arial"/>
                <a:cs typeface="Arial"/>
              </a:rPr>
              <a:t> test. Joint null H</a:t>
            </a:r>
            <a:r>
              <a:rPr lang="en-US" sz="2400" baseline="-25000" dirty="0">
                <a:latin typeface="Arial"/>
                <a:cs typeface="Arial"/>
              </a:rPr>
              <a:t>0</a:t>
            </a:r>
            <a:r>
              <a:rPr lang="en-US" sz="2400" dirty="0">
                <a:latin typeface="Arial"/>
                <a:cs typeface="Arial"/>
              </a:rPr>
              <a:t>: </a:t>
            </a:r>
            <a:r>
              <a:rPr lang="el-GR" sz="2400" dirty="0">
                <a:latin typeface="Arial"/>
                <a:cs typeface="Arial"/>
              </a:rPr>
              <a:t>β</a:t>
            </a:r>
            <a:r>
              <a:rPr lang="en-US" sz="2400" baseline="-25000" dirty="0">
                <a:latin typeface="Arial"/>
                <a:cs typeface="Arial"/>
              </a:rPr>
              <a:t>G</a:t>
            </a:r>
            <a:r>
              <a:rPr lang="en-US" sz="2400" dirty="0">
                <a:latin typeface="Arial"/>
                <a:cs typeface="Arial"/>
              </a:rPr>
              <a:t>= </a:t>
            </a:r>
            <a:r>
              <a:rPr lang="el-GR" sz="2400" dirty="0">
                <a:latin typeface="Arial"/>
                <a:cs typeface="Arial"/>
              </a:rPr>
              <a:t>β</a:t>
            </a:r>
            <a:r>
              <a:rPr lang="en-US" sz="2400" baseline="-25000" dirty="0" err="1">
                <a:latin typeface="Arial"/>
                <a:cs typeface="Arial"/>
              </a:rPr>
              <a:t>GxE</a:t>
            </a:r>
            <a:r>
              <a:rPr lang="en-US" sz="2400" dirty="0">
                <a:latin typeface="Arial"/>
                <a:cs typeface="Arial"/>
              </a:rPr>
              <a:t> = 0.</a:t>
            </a:r>
            <a:r>
              <a:rPr lang="en-US" sz="2400" dirty="0">
                <a:effectLst/>
                <a:latin typeface="Arial"/>
                <a:cs typeface="Arial"/>
              </a:rPr>
              <a:t> </a:t>
            </a:r>
          </a:p>
          <a:p>
            <a:r>
              <a:rPr lang="en-US" sz="2400" dirty="0">
                <a:latin typeface="Arial"/>
                <a:cs typeface="Arial"/>
              </a:rPr>
              <a:t>2 </a:t>
            </a:r>
            <a:r>
              <a:rPr lang="en-US" sz="2400" dirty="0" err="1">
                <a:latin typeface="Arial"/>
                <a:cs typeface="Arial"/>
              </a:rPr>
              <a:t>df</a:t>
            </a:r>
            <a:r>
              <a:rPr lang="en-US" sz="2400" dirty="0">
                <a:latin typeface="Arial"/>
                <a:cs typeface="Arial"/>
              </a:rPr>
              <a:t> often more powerful than 1 </a:t>
            </a:r>
            <a:r>
              <a:rPr lang="en-US" sz="2400" dirty="0" err="1">
                <a:latin typeface="Arial"/>
                <a:cs typeface="Arial"/>
              </a:rPr>
              <a:t>df</a:t>
            </a:r>
            <a:r>
              <a:rPr lang="en-US" sz="2400" dirty="0">
                <a:latin typeface="Arial"/>
                <a:cs typeface="Arial"/>
              </a:rPr>
              <a:t> test.</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3838411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274638"/>
            <a:ext cx="9017000" cy="1143000"/>
          </a:xfrm>
        </p:spPr>
        <p:txBody>
          <a:bodyPr>
            <a:normAutofit fontScale="90000"/>
          </a:bodyPr>
          <a:lstStyle/>
          <a:p>
            <a:r>
              <a:rPr lang="en-US" dirty="0">
                <a:latin typeface="Arial" panose="020B0604020202020204" pitchFamily="34" charset="0"/>
                <a:cs typeface="Arial" panose="020B0604020202020204" pitchFamily="34" charset="0"/>
              </a:rPr>
              <a:t>Why so few </a:t>
            </a:r>
            <a:r>
              <a:rPr lang="en-US" dirty="0" err="1">
                <a:latin typeface="Arial" panose="020B0604020202020204" pitchFamily="34" charset="0"/>
                <a:cs typeface="Arial" panose="020B0604020202020204" pitchFamily="34" charset="0"/>
              </a:rPr>
              <a:t>GxE</a:t>
            </a:r>
            <a:r>
              <a:rPr lang="en-US" dirty="0">
                <a:latin typeface="Arial" panose="020B0604020202020204" pitchFamily="34" charset="0"/>
                <a:cs typeface="Arial" panose="020B0604020202020204" pitchFamily="34" charset="0"/>
              </a:rPr>
              <a:t>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Interactions Detected?</a:t>
            </a:r>
          </a:p>
        </p:txBody>
      </p:sp>
      <p:sp>
        <p:nvSpPr>
          <p:cNvPr id="3" name="Content Placeholder 2"/>
          <p:cNvSpPr>
            <a:spLocks noGrp="1"/>
          </p:cNvSpPr>
          <p:nvPr>
            <p:ph idx="1"/>
          </p:nvPr>
        </p:nvSpPr>
        <p:spPr/>
        <p:txBody>
          <a:bodyPr>
            <a:normAutofit/>
          </a:bodyPr>
          <a:lstStyle/>
          <a:p>
            <a:r>
              <a:rPr lang="en-US" sz="2800" dirty="0">
                <a:latin typeface="Arial"/>
                <a:cs typeface="Arial"/>
              </a:rPr>
              <a:t>Limited power</a:t>
            </a:r>
          </a:p>
          <a:p>
            <a:r>
              <a:rPr lang="en-US" sz="2800" dirty="0">
                <a:latin typeface="Arial"/>
                <a:cs typeface="Arial"/>
              </a:rPr>
              <a:t>Challenges measuring E (both for discovery and replication)</a:t>
            </a:r>
          </a:p>
          <a:p>
            <a:r>
              <a:rPr lang="en-US" sz="2800" dirty="0">
                <a:latin typeface="Arial"/>
                <a:cs typeface="Arial"/>
              </a:rPr>
              <a:t>Model misspecification</a:t>
            </a:r>
          </a:p>
          <a:p>
            <a:endParaRPr lang="en-US" sz="2800" dirty="0">
              <a:latin typeface="Arial"/>
              <a:cs typeface="Arial"/>
            </a:endParaRPr>
          </a:p>
          <a:p>
            <a:r>
              <a:rPr lang="en-US" sz="2800" dirty="0">
                <a:latin typeface="Arial"/>
                <a:cs typeface="Arial"/>
              </a:rPr>
              <a:t>A number of approaches can increase power</a:t>
            </a:r>
          </a:p>
        </p:txBody>
      </p:sp>
    </p:spTree>
    <p:extLst>
      <p:ext uri="{BB962C8B-B14F-4D97-AF65-F5344CB8AC3E}">
        <p14:creationId xmlns:p14="http://schemas.microsoft.com/office/powerpoint/2010/main" val="1241640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685800" y="68580"/>
            <a:ext cx="7772400" cy="1144429"/>
          </a:xfrm>
        </p:spPr>
        <p:txBody>
          <a:bodyPr>
            <a:noAutofit/>
          </a:bodyPr>
          <a:lstStyle/>
          <a:p>
            <a:r>
              <a:rPr lang="en-US" dirty="0">
                <a:solidFill>
                  <a:srgbClr val="000000"/>
                </a:solidFill>
                <a:latin typeface="Arial" charset="0"/>
              </a:rPr>
              <a:t>Case-Only </a:t>
            </a:r>
            <a:r>
              <a:rPr lang="en-US" dirty="0" err="1">
                <a:solidFill>
                  <a:srgbClr val="000000"/>
                </a:solidFill>
                <a:latin typeface="Arial" charset="0"/>
              </a:rPr>
              <a:t>GxE</a:t>
            </a:r>
            <a:endParaRPr lang="en-US" dirty="0">
              <a:latin typeface="Arial" charset="0"/>
            </a:endParaRPr>
          </a:p>
        </p:txBody>
      </p:sp>
      <p:sp>
        <p:nvSpPr>
          <p:cNvPr id="33794" name="TextBox 2"/>
          <p:cNvSpPr txBox="1">
            <a:spLocks noChangeArrowheads="1"/>
          </p:cNvSpPr>
          <p:nvPr/>
        </p:nvSpPr>
        <p:spPr bwMode="auto">
          <a:xfrm>
            <a:off x="1048921" y="3909060"/>
            <a:ext cx="7807583" cy="27607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2296" tIns="41148" rIns="82296" bIns="41148">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en-US" sz="2500" dirty="0">
                <a:solidFill>
                  <a:srgbClr val="000000"/>
                </a:solidFill>
                <a:latin typeface="Arial" charset="0"/>
              </a:rPr>
              <a:t>OR </a:t>
            </a:r>
            <a:r>
              <a:rPr lang="en-US" sz="2500" baseline="-25000" dirty="0">
                <a:solidFill>
                  <a:srgbClr val="000000"/>
                </a:solidFill>
                <a:latin typeface="Arial" charset="0"/>
              </a:rPr>
              <a:t>Interaction</a:t>
            </a:r>
            <a:r>
              <a:rPr lang="en-US" sz="2500" dirty="0">
                <a:solidFill>
                  <a:srgbClr val="000000"/>
                </a:solidFill>
                <a:latin typeface="Arial" charset="0"/>
              </a:rPr>
              <a:t> = OR</a:t>
            </a:r>
            <a:r>
              <a:rPr lang="en-US" sz="2500" baseline="-25000" dirty="0">
                <a:solidFill>
                  <a:srgbClr val="000000"/>
                </a:solidFill>
                <a:latin typeface="Arial" charset="0"/>
              </a:rPr>
              <a:t>G+E+ </a:t>
            </a:r>
            <a:r>
              <a:rPr lang="en-US" sz="2500" dirty="0">
                <a:solidFill>
                  <a:srgbClr val="000000"/>
                </a:solidFill>
                <a:latin typeface="Arial" charset="0"/>
              </a:rPr>
              <a:t>/ OR</a:t>
            </a:r>
            <a:r>
              <a:rPr lang="en-US" sz="2500" baseline="-25000" dirty="0">
                <a:solidFill>
                  <a:srgbClr val="000000"/>
                </a:solidFill>
                <a:latin typeface="Arial" charset="0"/>
              </a:rPr>
              <a:t>G+E-</a:t>
            </a:r>
            <a:r>
              <a:rPr lang="en-US" sz="2500" dirty="0">
                <a:solidFill>
                  <a:srgbClr val="000000"/>
                </a:solidFill>
                <a:latin typeface="Arial" charset="0"/>
              </a:rPr>
              <a:t> OR</a:t>
            </a:r>
            <a:r>
              <a:rPr lang="en-US" sz="2500" baseline="-25000" dirty="0">
                <a:solidFill>
                  <a:srgbClr val="000000"/>
                </a:solidFill>
                <a:latin typeface="Arial" charset="0"/>
              </a:rPr>
              <a:t>G-E+</a:t>
            </a:r>
          </a:p>
          <a:p>
            <a:pPr eaLnBrk="1" hangingPunct="1"/>
            <a:r>
              <a:rPr lang="en-US" sz="2500" dirty="0">
                <a:solidFill>
                  <a:srgbClr val="000000"/>
                </a:solidFill>
                <a:latin typeface="Arial" charset="0"/>
              </a:rPr>
              <a:t>		= ah/</a:t>
            </a:r>
            <a:r>
              <a:rPr lang="en-US" sz="2500" dirty="0" err="1">
                <a:solidFill>
                  <a:srgbClr val="000000"/>
                </a:solidFill>
                <a:latin typeface="Arial" charset="0"/>
              </a:rPr>
              <a:t>bg</a:t>
            </a:r>
            <a:r>
              <a:rPr lang="en-US" sz="2500" dirty="0">
                <a:solidFill>
                  <a:srgbClr val="000000"/>
                </a:solidFill>
                <a:latin typeface="Arial" charset="0"/>
              </a:rPr>
              <a:t> / (</a:t>
            </a:r>
            <a:r>
              <a:rPr lang="en-US" sz="2500" dirty="0" err="1">
                <a:solidFill>
                  <a:srgbClr val="000000"/>
                </a:solidFill>
                <a:latin typeface="Arial" charset="0"/>
              </a:rPr>
              <a:t>ch</a:t>
            </a:r>
            <a:r>
              <a:rPr lang="en-US" sz="2500" dirty="0">
                <a:solidFill>
                  <a:srgbClr val="000000"/>
                </a:solidFill>
                <a:latin typeface="Arial" charset="0"/>
              </a:rPr>
              <a:t>/dg) (eh/</a:t>
            </a:r>
            <a:r>
              <a:rPr lang="en-US" sz="2500" dirty="0" err="1">
                <a:solidFill>
                  <a:srgbClr val="000000"/>
                </a:solidFill>
                <a:latin typeface="Arial" charset="0"/>
              </a:rPr>
              <a:t>fg</a:t>
            </a:r>
            <a:r>
              <a:rPr lang="en-US" sz="2500" dirty="0">
                <a:solidFill>
                  <a:srgbClr val="000000"/>
                </a:solidFill>
                <a:latin typeface="Arial" charset="0"/>
              </a:rPr>
              <a:t>) </a:t>
            </a:r>
          </a:p>
          <a:p>
            <a:pPr eaLnBrk="1" hangingPunct="1"/>
            <a:r>
              <a:rPr lang="en-US" sz="2500" dirty="0">
                <a:solidFill>
                  <a:srgbClr val="000000"/>
                </a:solidFill>
                <a:latin typeface="Arial" charset="0"/>
              </a:rPr>
              <a:t>		= (</a:t>
            </a:r>
            <a:r>
              <a:rPr lang="en-US" sz="2500" dirty="0" err="1">
                <a:solidFill>
                  <a:srgbClr val="000000"/>
                </a:solidFill>
                <a:latin typeface="Arial" charset="0"/>
              </a:rPr>
              <a:t>ag</a:t>
            </a:r>
            <a:r>
              <a:rPr lang="en-US" sz="2500" dirty="0">
                <a:solidFill>
                  <a:srgbClr val="000000"/>
                </a:solidFill>
                <a:latin typeface="Arial" charset="0"/>
              </a:rPr>
              <a:t>/</a:t>
            </a:r>
            <a:r>
              <a:rPr lang="en-US" sz="2500" dirty="0" err="1">
                <a:solidFill>
                  <a:srgbClr val="000000"/>
                </a:solidFill>
                <a:latin typeface="Arial" charset="0"/>
              </a:rPr>
              <a:t>ce</a:t>
            </a:r>
            <a:r>
              <a:rPr lang="en-US" sz="2500" dirty="0">
                <a:solidFill>
                  <a:srgbClr val="000000"/>
                </a:solidFill>
                <a:latin typeface="Arial" charset="0"/>
              </a:rPr>
              <a:t>) / (</a:t>
            </a:r>
            <a:r>
              <a:rPr lang="en-US" sz="2500" dirty="0" err="1">
                <a:solidFill>
                  <a:srgbClr val="000000"/>
                </a:solidFill>
                <a:latin typeface="Arial" charset="0"/>
              </a:rPr>
              <a:t>bh</a:t>
            </a:r>
            <a:r>
              <a:rPr lang="en-US" sz="2500" dirty="0">
                <a:solidFill>
                  <a:srgbClr val="000000"/>
                </a:solidFill>
                <a:latin typeface="Arial" charset="0"/>
              </a:rPr>
              <a:t>/</a:t>
            </a:r>
            <a:r>
              <a:rPr lang="en-US" sz="2500" dirty="0" err="1">
                <a:solidFill>
                  <a:srgbClr val="000000"/>
                </a:solidFill>
                <a:latin typeface="Arial" charset="0"/>
              </a:rPr>
              <a:t>df</a:t>
            </a:r>
            <a:r>
              <a:rPr lang="en-US" sz="2500" dirty="0">
                <a:solidFill>
                  <a:srgbClr val="000000"/>
                </a:solidFill>
                <a:latin typeface="Arial" charset="0"/>
              </a:rPr>
              <a:t>) </a:t>
            </a:r>
          </a:p>
          <a:p>
            <a:pPr eaLnBrk="1" hangingPunct="1"/>
            <a:r>
              <a:rPr lang="en-US" sz="2500" dirty="0">
                <a:solidFill>
                  <a:srgbClr val="000000"/>
                </a:solidFill>
                <a:latin typeface="Arial" charset="0"/>
              </a:rPr>
              <a:t>		= </a:t>
            </a:r>
            <a:r>
              <a:rPr lang="en-US" sz="2500" dirty="0" err="1">
                <a:solidFill>
                  <a:srgbClr val="000000"/>
                </a:solidFill>
                <a:latin typeface="Arial" charset="0"/>
              </a:rPr>
              <a:t>ag</a:t>
            </a:r>
            <a:r>
              <a:rPr lang="en-US" sz="2500" dirty="0">
                <a:solidFill>
                  <a:srgbClr val="000000"/>
                </a:solidFill>
                <a:latin typeface="Arial" charset="0"/>
              </a:rPr>
              <a:t>/</a:t>
            </a:r>
            <a:r>
              <a:rPr lang="en-US" sz="2500" dirty="0" err="1">
                <a:solidFill>
                  <a:srgbClr val="000000"/>
                </a:solidFill>
                <a:latin typeface="Arial" charset="0"/>
              </a:rPr>
              <a:t>ce</a:t>
            </a:r>
            <a:r>
              <a:rPr lang="en-US" sz="2500" dirty="0">
                <a:solidFill>
                  <a:srgbClr val="000000"/>
                </a:solidFill>
                <a:latin typeface="Arial" charset="0"/>
              </a:rPr>
              <a:t>   if no G-E </a:t>
            </a:r>
            <a:r>
              <a:rPr lang="en-US" sz="2500" dirty="0" err="1">
                <a:solidFill>
                  <a:srgbClr val="000000"/>
                </a:solidFill>
                <a:latin typeface="Arial" charset="0"/>
              </a:rPr>
              <a:t>assoc</a:t>
            </a:r>
            <a:r>
              <a:rPr lang="en-US" sz="2500" dirty="0">
                <a:solidFill>
                  <a:srgbClr val="000000"/>
                </a:solidFill>
                <a:latin typeface="Arial" charset="0"/>
              </a:rPr>
              <a:t> in controls (</a:t>
            </a:r>
            <a:r>
              <a:rPr lang="en-US" sz="2500" dirty="0" err="1">
                <a:solidFill>
                  <a:srgbClr val="000000"/>
                </a:solidFill>
                <a:latin typeface="Arial" charset="0"/>
              </a:rPr>
              <a:t>bh</a:t>
            </a:r>
            <a:r>
              <a:rPr lang="en-US" sz="2500" dirty="0">
                <a:solidFill>
                  <a:srgbClr val="000000"/>
                </a:solidFill>
                <a:latin typeface="Arial" charset="0"/>
              </a:rPr>
              <a:t>/</a:t>
            </a:r>
            <a:r>
              <a:rPr lang="en-US" sz="2500" dirty="0" err="1">
                <a:solidFill>
                  <a:srgbClr val="000000"/>
                </a:solidFill>
                <a:latin typeface="Arial" charset="0"/>
              </a:rPr>
              <a:t>df</a:t>
            </a:r>
            <a:r>
              <a:rPr lang="en-US" sz="2500" dirty="0">
                <a:solidFill>
                  <a:srgbClr val="000000"/>
                </a:solidFill>
                <a:latin typeface="Arial" charset="0"/>
              </a:rPr>
              <a:t> = 1). </a:t>
            </a:r>
          </a:p>
          <a:p>
            <a:pPr eaLnBrk="1" hangingPunct="1"/>
            <a:endParaRPr lang="en-US" sz="2500" dirty="0">
              <a:solidFill>
                <a:srgbClr val="000000"/>
              </a:solidFill>
              <a:latin typeface="Arial" charset="0"/>
            </a:endParaRPr>
          </a:p>
          <a:p>
            <a:pPr eaLnBrk="1" hangingPunct="1"/>
            <a:r>
              <a:rPr lang="en-US" sz="2500" dirty="0">
                <a:solidFill>
                  <a:srgbClr val="000000"/>
                </a:solidFill>
                <a:latin typeface="Arial" charset="0"/>
              </a:rPr>
              <a:t> </a:t>
            </a:r>
            <a:endParaRPr lang="en-US" sz="2500" dirty="0"/>
          </a:p>
          <a:p>
            <a:pPr eaLnBrk="1" hangingPunct="1"/>
            <a:endParaRPr lang="en-US" dirty="0"/>
          </a:p>
        </p:txBody>
      </p:sp>
      <p:grpSp>
        <p:nvGrpSpPr>
          <p:cNvPr id="33795" name="Group 2"/>
          <p:cNvGrpSpPr>
            <a:grpSpLocks/>
          </p:cNvGrpSpPr>
          <p:nvPr/>
        </p:nvGrpSpPr>
        <p:grpSpPr bwMode="auto">
          <a:xfrm>
            <a:off x="640080" y="1577340"/>
            <a:ext cx="4219099" cy="1857375"/>
            <a:chOff x="403" y="1306"/>
            <a:chExt cx="2658" cy="1170"/>
          </a:xfrm>
        </p:grpSpPr>
        <p:sp>
          <p:nvSpPr>
            <p:cNvPr id="33797" name="Rectangle 3"/>
            <p:cNvSpPr>
              <a:spLocks noChangeArrowheads="1"/>
            </p:cNvSpPr>
            <p:nvPr/>
          </p:nvSpPr>
          <p:spPr bwMode="auto">
            <a:xfrm>
              <a:off x="403" y="1306"/>
              <a:ext cx="851"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Strata</a:t>
              </a:r>
            </a:p>
          </p:txBody>
        </p:sp>
        <p:sp>
          <p:nvSpPr>
            <p:cNvPr id="33798" name="Rectangle 4"/>
            <p:cNvSpPr>
              <a:spLocks noChangeArrowheads="1"/>
            </p:cNvSpPr>
            <p:nvPr/>
          </p:nvSpPr>
          <p:spPr bwMode="auto">
            <a:xfrm>
              <a:off x="1258" y="1306"/>
              <a:ext cx="782"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Cases</a:t>
              </a:r>
            </a:p>
          </p:txBody>
        </p:sp>
        <p:sp>
          <p:nvSpPr>
            <p:cNvPr id="33799" name="Rectangle 5"/>
            <p:cNvSpPr>
              <a:spLocks noChangeArrowheads="1"/>
            </p:cNvSpPr>
            <p:nvPr/>
          </p:nvSpPr>
          <p:spPr bwMode="auto">
            <a:xfrm>
              <a:off x="2043" y="1306"/>
              <a:ext cx="1015"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Controls</a:t>
              </a:r>
            </a:p>
          </p:txBody>
        </p:sp>
        <p:sp>
          <p:nvSpPr>
            <p:cNvPr id="33800" name="Rectangle 6"/>
            <p:cNvSpPr>
              <a:spLocks noChangeArrowheads="1"/>
            </p:cNvSpPr>
            <p:nvPr/>
          </p:nvSpPr>
          <p:spPr bwMode="auto">
            <a:xfrm>
              <a:off x="403" y="1540"/>
              <a:ext cx="851"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33801" name="Rectangle 7"/>
            <p:cNvSpPr>
              <a:spLocks noChangeArrowheads="1"/>
            </p:cNvSpPr>
            <p:nvPr/>
          </p:nvSpPr>
          <p:spPr bwMode="auto">
            <a:xfrm>
              <a:off x="1258" y="1540"/>
              <a:ext cx="782"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a</a:t>
              </a:r>
            </a:p>
          </p:txBody>
        </p:sp>
        <p:sp>
          <p:nvSpPr>
            <p:cNvPr id="33802" name="Rectangle 8"/>
            <p:cNvSpPr>
              <a:spLocks noChangeArrowheads="1"/>
            </p:cNvSpPr>
            <p:nvPr/>
          </p:nvSpPr>
          <p:spPr bwMode="auto">
            <a:xfrm>
              <a:off x="2043" y="1540"/>
              <a:ext cx="1015"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b</a:t>
              </a:r>
            </a:p>
          </p:txBody>
        </p:sp>
        <p:sp>
          <p:nvSpPr>
            <p:cNvPr id="33803" name="Rectangle 9"/>
            <p:cNvSpPr>
              <a:spLocks noChangeArrowheads="1"/>
            </p:cNvSpPr>
            <p:nvPr/>
          </p:nvSpPr>
          <p:spPr bwMode="auto">
            <a:xfrm>
              <a:off x="403" y="1774"/>
              <a:ext cx="851"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33804" name="Rectangle 10"/>
            <p:cNvSpPr>
              <a:spLocks noChangeArrowheads="1"/>
            </p:cNvSpPr>
            <p:nvPr/>
          </p:nvSpPr>
          <p:spPr bwMode="auto">
            <a:xfrm>
              <a:off x="1258" y="1774"/>
              <a:ext cx="782"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c</a:t>
              </a:r>
            </a:p>
          </p:txBody>
        </p:sp>
        <p:sp>
          <p:nvSpPr>
            <p:cNvPr id="33805" name="Rectangle 11"/>
            <p:cNvSpPr>
              <a:spLocks noChangeArrowheads="1"/>
            </p:cNvSpPr>
            <p:nvPr/>
          </p:nvSpPr>
          <p:spPr bwMode="auto">
            <a:xfrm>
              <a:off x="2043" y="1774"/>
              <a:ext cx="1015"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d</a:t>
              </a:r>
            </a:p>
          </p:txBody>
        </p:sp>
        <p:sp>
          <p:nvSpPr>
            <p:cNvPr id="33806" name="Rectangle 12"/>
            <p:cNvSpPr>
              <a:spLocks noChangeArrowheads="1"/>
            </p:cNvSpPr>
            <p:nvPr/>
          </p:nvSpPr>
          <p:spPr bwMode="auto">
            <a:xfrm>
              <a:off x="403" y="2008"/>
              <a:ext cx="851" cy="2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dirty="0">
                  <a:solidFill>
                    <a:srgbClr val="000000"/>
                  </a:solidFill>
                  <a:latin typeface="Arial" charset="0"/>
                </a:rPr>
                <a:t>G-E+</a:t>
              </a:r>
            </a:p>
          </p:txBody>
        </p:sp>
        <p:sp>
          <p:nvSpPr>
            <p:cNvPr id="33807" name="Rectangle 13"/>
            <p:cNvSpPr>
              <a:spLocks noChangeArrowheads="1"/>
            </p:cNvSpPr>
            <p:nvPr/>
          </p:nvSpPr>
          <p:spPr bwMode="auto">
            <a:xfrm>
              <a:off x="1258" y="2008"/>
              <a:ext cx="782" cy="2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e</a:t>
              </a:r>
            </a:p>
          </p:txBody>
        </p:sp>
        <p:sp>
          <p:nvSpPr>
            <p:cNvPr id="33808" name="Rectangle 14"/>
            <p:cNvSpPr>
              <a:spLocks noChangeArrowheads="1"/>
            </p:cNvSpPr>
            <p:nvPr/>
          </p:nvSpPr>
          <p:spPr bwMode="auto">
            <a:xfrm>
              <a:off x="2043" y="2008"/>
              <a:ext cx="1015" cy="2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f</a:t>
              </a:r>
            </a:p>
          </p:txBody>
        </p:sp>
        <p:sp>
          <p:nvSpPr>
            <p:cNvPr id="33809" name="Rectangle 15"/>
            <p:cNvSpPr>
              <a:spLocks noChangeArrowheads="1"/>
            </p:cNvSpPr>
            <p:nvPr/>
          </p:nvSpPr>
          <p:spPr bwMode="auto">
            <a:xfrm>
              <a:off x="403" y="2242"/>
              <a:ext cx="851"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a:solidFill>
                    <a:srgbClr val="000000"/>
                  </a:solidFill>
                  <a:latin typeface="Arial" charset="0"/>
                </a:rPr>
                <a:t>G-E-</a:t>
              </a:r>
            </a:p>
          </p:txBody>
        </p:sp>
        <p:sp>
          <p:nvSpPr>
            <p:cNvPr id="33810" name="Rectangle 16"/>
            <p:cNvSpPr>
              <a:spLocks noChangeArrowheads="1"/>
            </p:cNvSpPr>
            <p:nvPr/>
          </p:nvSpPr>
          <p:spPr bwMode="auto">
            <a:xfrm>
              <a:off x="1258" y="2242"/>
              <a:ext cx="782"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g</a:t>
              </a:r>
            </a:p>
          </p:txBody>
        </p:sp>
        <p:sp>
          <p:nvSpPr>
            <p:cNvPr id="33811" name="Rectangle 17"/>
            <p:cNvSpPr>
              <a:spLocks noChangeArrowheads="1"/>
            </p:cNvSpPr>
            <p:nvPr/>
          </p:nvSpPr>
          <p:spPr bwMode="auto">
            <a:xfrm>
              <a:off x="2043" y="2242"/>
              <a:ext cx="1015" cy="2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lstStyle/>
            <a:p>
              <a:pPr algn="ctr">
                <a:lnSpc>
                  <a:spcPct val="95000"/>
                </a:lnSpc>
                <a:tabLst>
                  <a:tab pos="0" algn="l"/>
                  <a:tab pos="455772" algn="l"/>
                  <a:tab pos="912972" algn="l"/>
                  <a:tab pos="1370172" algn="l"/>
                  <a:tab pos="1827372" algn="l"/>
                  <a:tab pos="2284572" algn="l"/>
                  <a:tab pos="2741772" algn="l"/>
                  <a:tab pos="3198972" algn="l"/>
                  <a:tab pos="3656172" algn="l"/>
                  <a:tab pos="4113372" algn="l"/>
                  <a:tab pos="4570572" algn="l"/>
                  <a:tab pos="5027772" algn="l"/>
                  <a:tab pos="5484972" algn="l"/>
                  <a:tab pos="5942172" algn="l"/>
                  <a:tab pos="6399372" algn="l"/>
                  <a:tab pos="6856572" algn="l"/>
                  <a:tab pos="7313772" algn="l"/>
                  <a:tab pos="7770972" algn="l"/>
                  <a:tab pos="8228172" algn="l"/>
                  <a:tab pos="8685372" algn="l"/>
                  <a:tab pos="9142572" algn="l"/>
                </a:tabLst>
              </a:pPr>
              <a:r>
                <a:rPr lang="en-US" sz="2000">
                  <a:solidFill>
                    <a:srgbClr val="000000"/>
                  </a:solidFill>
                  <a:latin typeface="Arial" charset="0"/>
                </a:rPr>
                <a:t>h</a:t>
              </a:r>
            </a:p>
          </p:txBody>
        </p:sp>
        <p:sp>
          <p:nvSpPr>
            <p:cNvPr id="33812" name="Line 18"/>
            <p:cNvSpPr>
              <a:spLocks noChangeShapeType="1"/>
            </p:cNvSpPr>
            <p:nvPr/>
          </p:nvSpPr>
          <p:spPr bwMode="auto">
            <a:xfrm>
              <a:off x="2043" y="1306"/>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13" name="Line 19"/>
            <p:cNvSpPr>
              <a:spLocks noChangeShapeType="1"/>
            </p:cNvSpPr>
            <p:nvPr/>
          </p:nvSpPr>
          <p:spPr bwMode="auto">
            <a:xfrm>
              <a:off x="2043" y="1540"/>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14" name="Line 20"/>
            <p:cNvSpPr>
              <a:spLocks noChangeShapeType="1"/>
            </p:cNvSpPr>
            <p:nvPr/>
          </p:nvSpPr>
          <p:spPr bwMode="auto">
            <a:xfrm>
              <a:off x="2043" y="1774"/>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15" name="Line 21"/>
            <p:cNvSpPr>
              <a:spLocks noChangeShapeType="1"/>
            </p:cNvSpPr>
            <p:nvPr/>
          </p:nvSpPr>
          <p:spPr bwMode="auto">
            <a:xfrm>
              <a:off x="2043" y="2008"/>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16" name="Line 22"/>
            <p:cNvSpPr>
              <a:spLocks noChangeShapeType="1"/>
            </p:cNvSpPr>
            <p:nvPr/>
          </p:nvSpPr>
          <p:spPr bwMode="auto">
            <a:xfrm>
              <a:off x="2043" y="2242"/>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17" name="Line 23"/>
            <p:cNvSpPr>
              <a:spLocks noChangeShapeType="1"/>
            </p:cNvSpPr>
            <p:nvPr/>
          </p:nvSpPr>
          <p:spPr bwMode="auto">
            <a:xfrm>
              <a:off x="2043" y="2477"/>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18" name="Line 24"/>
            <p:cNvSpPr>
              <a:spLocks noChangeShapeType="1"/>
            </p:cNvSpPr>
            <p:nvPr/>
          </p:nvSpPr>
          <p:spPr bwMode="auto">
            <a:xfrm>
              <a:off x="403"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19" name="Line 25"/>
            <p:cNvSpPr>
              <a:spLocks noChangeShapeType="1"/>
            </p:cNvSpPr>
            <p:nvPr/>
          </p:nvSpPr>
          <p:spPr bwMode="auto">
            <a:xfrm>
              <a:off x="1258"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0" name="Line 26"/>
            <p:cNvSpPr>
              <a:spLocks noChangeShapeType="1"/>
            </p:cNvSpPr>
            <p:nvPr/>
          </p:nvSpPr>
          <p:spPr bwMode="auto">
            <a:xfrm>
              <a:off x="2043"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1" name="Line 27"/>
            <p:cNvSpPr>
              <a:spLocks noChangeShapeType="1"/>
            </p:cNvSpPr>
            <p:nvPr/>
          </p:nvSpPr>
          <p:spPr bwMode="auto">
            <a:xfrm>
              <a:off x="3062"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2" name="Line 28"/>
            <p:cNvSpPr>
              <a:spLocks noChangeShapeType="1"/>
            </p:cNvSpPr>
            <p:nvPr/>
          </p:nvSpPr>
          <p:spPr bwMode="auto">
            <a:xfrm>
              <a:off x="403" y="1306"/>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3" name="Line 29"/>
            <p:cNvSpPr>
              <a:spLocks noChangeShapeType="1"/>
            </p:cNvSpPr>
            <p:nvPr/>
          </p:nvSpPr>
          <p:spPr bwMode="auto">
            <a:xfrm>
              <a:off x="403" y="1306"/>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4" name="Line 30"/>
            <p:cNvSpPr>
              <a:spLocks noChangeShapeType="1"/>
            </p:cNvSpPr>
            <p:nvPr/>
          </p:nvSpPr>
          <p:spPr bwMode="auto">
            <a:xfrm>
              <a:off x="403" y="1306"/>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5" name="Line 31"/>
            <p:cNvSpPr>
              <a:spLocks noChangeShapeType="1"/>
            </p:cNvSpPr>
            <p:nvPr/>
          </p:nvSpPr>
          <p:spPr bwMode="auto">
            <a:xfrm>
              <a:off x="403"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6" name="Line 32"/>
            <p:cNvSpPr>
              <a:spLocks noChangeShapeType="1"/>
            </p:cNvSpPr>
            <p:nvPr/>
          </p:nvSpPr>
          <p:spPr bwMode="auto">
            <a:xfrm>
              <a:off x="403"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7" name="Line 33"/>
            <p:cNvSpPr>
              <a:spLocks noChangeShapeType="1"/>
            </p:cNvSpPr>
            <p:nvPr/>
          </p:nvSpPr>
          <p:spPr bwMode="auto">
            <a:xfrm>
              <a:off x="403"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8" name="Line 34"/>
            <p:cNvSpPr>
              <a:spLocks noChangeShapeType="1"/>
            </p:cNvSpPr>
            <p:nvPr/>
          </p:nvSpPr>
          <p:spPr bwMode="auto">
            <a:xfrm>
              <a:off x="1258"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29" name="Line 35"/>
            <p:cNvSpPr>
              <a:spLocks noChangeShapeType="1"/>
            </p:cNvSpPr>
            <p:nvPr/>
          </p:nvSpPr>
          <p:spPr bwMode="auto">
            <a:xfrm>
              <a:off x="1258"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0" name="Line 36"/>
            <p:cNvSpPr>
              <a:spLocks noChangeShapeType="1"/>
            </p:cNvSpPr>
            <p:nvPr/>
          </p:nvSpPr>
          <p:spPr bwMode="auto">
            <a:xfrm>
              <a:off x="1258"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1" name="Line 37"/>
            <p:cNvSpPr>
              <a:spLocks noChangeShapeType="1"/>
            </p:cNvSpPr>
            <p:nvPr/>
          </p:nvSpPr>
          <p:spPr bwMode="auto">
            <a:xfrm>
              <a:off x="403" y="1540"/>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2" name="Line 38"/>
            <p:cNvSpPr>
              <a:spLocks noChangeShapeType="1"/>
            </p:cNvSpPr>
            <p:nvPr/>
          </p:nvSpPr>
          <p:spPr bwMode="auto">
            <a:xfrm>
              <a:off x="403" y="1540"/>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3" name="Line 39"/>
            <p:cNvSpPr>
              <a:spLocks noChangeShapeType="1"/>
            </p:cNvSpPr>
            <p:nvPr/>
          </p:nvSpPr>
          <p:spPr bwMode="auto">
            <a:xfrm>
              <a:off x="403" y="1540"/>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4" name="Line 40"/>
            <p:cNvSpPr>
              <a:spLocks noChangeShapeType="1"/>
            </p:cNvSpPr>
            <p:nvPr/>
          </p:nvSpPr>
          <p:spPr bwMode="auto">
            <a:xfrm>
              <a:off x="1258" y="1306"/>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5" name="Line 41"/>
            <p:cNvSpPr>
              <a:spLocks noChangeShapeType="1"/>
            </p:cNvSpPr>
            <p:nvPr/>
          </p:nvSpPr>
          <p:spPr bwMode="auto">
            <a:xfrm>
              <a:off x="1258" y="1306"/>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6" name="Line 42"/>
            <p:cNvSpPr>
              <a:spLocks noChangeShapeType="1"/>
            </p:cNvSpPr>
            <p:nvPr/>
          </p:nvSpPr>
          <p:spPr bwMode="auto">
            <a:xfrm>
              <a:off x="1258" y="1306"/>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7" name="Line 43"/>
            <p:cNvSpPr>
              <a:spLocks noChangeShapeType="1"/>
            </p:cNvSpPr>
            <p:nvPr/>
          </p:nvSpPr>
          <p:spPr bwMode="auto">
            <a:xfrm>
              <a:off x="2043"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8" name="Line 44"/>
            <p:cNvSpPr>
              <a:spLocks noChangeShapeType="1"/>
            </p:cNvSpPr>
            <p:nvPr/>
          </p:nvSpPr>
          <p:spPr bwMode="auto">
            <a:xfrm>
              <a:off x="2043"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39" name="Line 45"/>
            <p:cNvSpPr>
              <a:spLocks noChangeShapeType="1"/>
            </p:cNvSpPr>
            <p:nvPr/>
          </p:nvSpPr>
          <p:spPr bwMode="auto">
            <a:xfrm>
              <a:off x="2043"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0" name="Line 46"/>
            <p:cNvSpPr>
              <a:spLocks noChangeShapeType="1"/>
            </p:cNvSpPr>
            <p:nvPr/>
          </p:nvSpPr>
          <p:spPr bwMode="auto">
            <a:xfrm>
              <a:off x="1258" y="1540"/>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1" name="Line 47"/>
            <p:cNvSpPr>
              <a:spLocks noChangeShapeType="1"/>
            </p:cNvSpPr>
            <p:nvPr/>
          </p:nvSpPr>
          <p:spPr bwMode="auto">
            <a:xfrm>
              <a:off x="1258" y="1540"/>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2" name="Line 48"/>
            <p:cNvSpPr>
              <a:spLocks noChangeShapeType="1"/>
            </p:cNvSpPr>
            <p:nvPr/>
          </p:nvSpPr>
          <p:spPr bwMode="auto">
            <a:xfrm>
              <a:off x="1258" y="1540"/>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3" name="Line 49"/>
            <p:cNvSpPr>
              <a:spLocks noChangeShapeType="1"/>
            </p:cNvSpPr>
            <p:nvPr/>
          </p:nvSpPr>
          <p:spPr bwMode="auto">
            <a:xfrm>
              <a:off x="2043" y="1306"/>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4" name="Line 50"/>
            <p:cNvSpPr>
              <a:spLocks noChangeShapeType="1"/>
            </p:cNvSpPr>
            <p:nvPr/>
          </p:nvSpPr>
          <p:spPr bwMode="auto">
            <a:xfrm>
              <a:off x="2043" y="1306"/>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5" name="Line 51"/>
            <p:cNvSpPr>
              <a:spLocks noChangeShapeType="1"/>
            </p:cNvSpPr>
            <p:nvPr/>
          </p:nvSpPr>
          <p:spPr bwMode="auto">
            <a:xfrm>
              <a:off x="3062"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6" name="Line 52"/>
            <p:cNvSpPr>
              <a:spLocks noChangeShapeType="1"/>
            </p:cNvSpPr>
            <p:nvPr/>
          </p:nvSpPr>
          <p:spPr bwMode="auto">
            <a:xfrm>
              <a:off x="3062"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7" name="Line 53"/>
            <p:cNvSpPr>
              <a:spLocks noChangeShapeType="1"/>
            </p:cNvSpPr>
            <p:nvPr/>
          </p:nvSpPr>
          <p:spPr bwMode="auto">
            <a:xfrm>
              <a:off x="3062" y="1306"/>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8" name="Line 54"/>
            <p:cNvSpPr>
              <a:spLocks noChangeShapeType="1"/>
            </p:cNvSpPr>
            <p:nvPr/>
          </p:nvSpPr>
          <p:spPr bwMode="auto">
            <a:xfrm>
              <a:off x="2043" y="1540"/>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49" name="Line 55"/>
            <p:cNvSpPr>
              <a:spLocks noChangeShapeType="1"/>
            </p:cNvSpPr>
            <p:nvPr/>
          </p:nvSpPr>
          <p:spPr bwMode="auto">
            <a:xfrm>
              <a:off x="2043" y="1540"/>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0" name="Line 56"/>
            <p:cNvSpPr>
              <a:spLocks noChangeShapeType="1"/>
            </p:cNvSpPr>
            <p:nvPr/>
          </p:nvSpPr>
          <p:spPr bwMode="auto">
            <a:xfrm>
              <a:off x="403"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1" name="Line 57"/>
            <p:cNvSpPr>
              <a:spLocks noChangeShapeType="1"/>
            </p:cNvSpPr>
            <p:nvPr/>
          </p:nvSpPr>
          <p:spPr bwMode="auto">
            <a:xfrm>
              <a:off x="403"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2" name="Line 58"/>
            <p:cNvSpPr>
              <a:spLocks noChangeShapeType="1"/>
            </p:cNvSpPr>
            <p:nvPr/>
          </p:nvSpPr>
          <p:spPr bwMode="auto">
            <a:xfrm>
              <a:off x="403"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3" name="Line 59"/>
            <p:cNvSpPr>
              <a:spLocks noChangeShapeType="1"/>
            </p:cNvSpPr>
            <p:nvPr/>
          </p:nvSpPr>
          <p:spPr bwMode="auto">
            <a:xfrm>
              <a:off x="1258"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4" name="Line 60"/>
            <p:cNvSpPr>
              <a:spLocks noChangeShapeType="1"/>
            </p:cNvSpPr>
            <p:nvPr/>
          </p:nvSpPr>
          <p:spPr bwMode="auto">
            <a:xfrm>
              <a:off x="1258"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5" name="Line 61"/>
            <p:cNvSpPr>
              <a:spLocks noChangeShapeType="1"/>
            </p:cNvSpPr>
            <p:nvPr/>
          </p:nvSpPr>
          <p:spPr bwMode="auto">
            <a:xfrm>
              <a:off x="1258"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6" name="Line 62"/>
            <p:cNvSpPr>
              <a:spLocks noChangeShapeType="1"/>
            </p:cNvSpPr>
            <p:nvPr/>
          </p:nvSpPr>
          <p:spPr bwMode="auto">
            <a:xfrm>
              <a:off x="403" y="1774"/>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7" name="Line 63"/>
            <p:cNvSpPr>
              <a:spLocks noChangeShapeType="1"/>
            </p:cNvSpPr>
            <p:nvPr/>
          </p:nvSpPr>
          <p:spPr bwMode="auto">
            <a:xfrm>
              <a:off x="403" y="1774"/>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8" name="Line 64"/>
            <p:cNvSpPr>
              <a:spLocks noChangeShapeType="1"/>
            </p:cNvSpPr>
            <p:nvPr/>
          </p:nvSpPr>
          <p:spPr bwMode="auto">
            <a:xfrm>
              <a:off x="403" y="1774"/>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59" name="Line 65"/>
            <p:cNvSpPr>
              <a:spLocks noChangeShapeType="1"/>
            </p:cNvSpPr>
            <p:nvPr/>
          </p:nvSpPr>
          <p:spPr bwMode="auto">
            <a:xfrm>
              <a:off x="2043"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0" name="Line 66"/>
            <p:cNvSpPr>
              <a:spLocks noChangeShapeType="1"/>
            </p:cNvSpPr>
            <p:nvPr/>
          </p:nvSpPr>
          <p:spPr bwMode="auto">
            <a:xfrm>
              <a:off x="2043"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1" name="Line 67"/>
            <p:cNvSpPr>
              <a:spLocks noChangeShapeType="1"/>
            </p:cNvSpPr>
            <p:nvPr/>
          </p:nvSpPr>
          <p:spPr bwMode="auto">
            <a:xfrm>
              <a:off x="2043"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2" name="Line 68"/>
            <p:cNvSpPr>
              <a:spLocks noChangeShapeType="1"/>
            </p:cNvSpPr>
            <p:nvPr/>
          </p:nvSpPr>
          <p:spPr bwMode="auto">
            <a:xfrm>
              <a:off x="1258" y="1774"/>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3" name="Line 69"/>
            <p:cNvSpPr>
              <a:spLocks noChangeShapeType="1"/>
            </p:cNvSpPr>
            <p:nvPr/>
          </p:nvSpPr>
          <p:spPr bwMode="auto">
            <a:xfrm>
              <a:off x="1258" y="1774"/>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4" name="Line 70"/>
            <p:cNvSpPr>
              <a:spLocks noChangeShapeType="1"/>
            </p:cNvSpPr>
            <p:nvPr/>
          </p:nvSpPr>
          <p:spPr bwMode="auto">
            <a:xfrm>
              <a:off x="1258" y="1774"/>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5" name="Line 71"/>
            <p:cNvSpPr>
              <a:spLocks noChangeShapeType="1"/>
            </p:cNvSpPr>
            <p:nvPr/>
          </p:nvSpPr>
          <p:spPr bwMode="auto">
            <a:xfrm>
              <a:off x="3062"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6" name="Line 72"/>
            <p:cNvSpPr>
              <a:spLocks noChangeShapeType="1"/>
            </p:cNvSpPr>
            <p:nvPr/>
          </p:nvSpPr>
          <p:spPr bwMode="auto">
            <a:xfrm>
              <a:off x="3062"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7" name="Line 73"/>
            <p:cNvSpPr>
              <a:spLocks noChangeShapeType="1"/>
            </p:cNvSpPr>
            <p:nvPr/>
          </p:nvSpPr>
          <p:spPr bwMode="auto">
            <a:xfrm>
              <a:off x="3062" y="1540"/>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8" name="Line 74"/>
            <p:cNvSpPr>
              <a:spLocks noChangeShapeType="1"/>
            </p:cNvSpPr>
            <p:nvPr/>
          </p:nvSpPr>
          <p:spPr bwMode="auto">
            <a:xfrm>
              <a:off x="2043" y="1774"/>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69" name="Line 75"/>
            <p:cNvSpPr>
              <a:spLocks noChangeShapeType="1"/>
            </p:cNvSpPr>
            <p:nvPr/>
          </p:nvSpPr>
          <p:spPr bwMode="auto">
            <a:xfrm>
              <a:off x="2043" y="1774"/>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0" name="Line 76"/>
            <p:cNvSpPr>
              <a:spLocks noChangeShapeType="1"/>
            </p:cNvSpPr>
            <p:nvPr/>
          </p:nvSpPr>
          <p:spPr bwMode="auto">
            <a:xfrm>
              <a:off x="403"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1" name="Line 77"/>
            <p:cNvSpPr>
              <a:spLocks noChangeShapeType="1"/>
            </p:cNvSpPr>
            <p:nvPr/>
          </p:nvSpPr>
          <p:spPr bwMode="auto">
            <a:xfrm>
              <a:off x="403"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2" name="Line 78"/>
            <p:cNvSpPr>
              <a:spLocks noChangeShapeType="1"/>
            </p:cNvSpPr>
            <p:nvPr/>
          </p:nvSpPr>
          <p:spPr bwMode="auto">
            <a:xfrm>
              <a:off x="403"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3" name="Line 79"/>
            <p:cNvSpPr>
              <a:spLocks noChangeShapeType="1"/>
            </p:cNvSpPr>
            <p:nvPr/>
          </p:nvSpPr>
          <p:spPr bwMode="auto">
            <a:xfrm>
              <a:off x="1258"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4" name="Line 80"/>
            <p:cNvSpPr>
              <a:spLocks noChangeShapeType="1"/>
            </p:cNvSpPr>
            <p:nvPr/>
          </p:nvSpPr>
          <p:spPr bwMode="auto">
            <a:xfrm>
              <a:off x="1258"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5" name="Line 81"/>
            <p:cNvSpPr>
              <a:spLocks noChangeShapeType="1"/>
            </p:cNvSpPr>
            <p:nvPr/>
          </p:nvSpPr>
          <p:spPr bwMode="auto">
            <a:xfrm>
              <a:off x="1258"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6" name="Line 82"/>
            <p:cNvSpPr>
              <a:spLocks noChangeShapeType="1"/>
            </p:cNvSpPr>
            <p:nvPr/>
          </p:nvSpPr>
          <p:spPr bwMode="auto">
            <a:xfrm>
              <a:off x="403" y="2008"/>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7" name="Line 83"/>
            <p:cNvSpPr>
              <a:spLocks noChangeShapeType="1"/>
            </p:cNvSpPr>
            <p:nvPr/>
          </p:nvSpPr>
          <p:spPr bwMode="auto">
            <a:xfrm>
              <a:off x="403" y="2008"/>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8" name="Line 84"/>
            <p:cNvSpPr>
              <a:spLocks noChangeShapeType="1"/>
            </p:cNvSpPr>
            <p:nvPr/>
          </p:nvSpPr>
          <p:spPr bwMode="auto">
            <a:xfrm>
              <a:off x="403" y="2008"/>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79" name="Line 85"/>
            <p:cNvSpPr>
              <a:spLocks noChangeShapeType="1"/>
            </p:cNvSpPr>
            <p:nvPr/>
          </p:nvSpPr>
          <p:spPr bwMode="auto">
            <a:xfrm>
              <a:off x="2043"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0" name="Line 86"/>
            <p:cNvSpPr>
              <a:spLocks noChangeShapeType="1"/>
            </p:cNvSpPr>
            <p:nvPr/>
          </p:nvSpPr>
          <p:spPr bwMode="auto">
            <a:xfrm>
              <a:off x="2043"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1" name="Line 87"/>
            <p:cNvSpPr>
              <a:spLocks noChangeShapeType="1"/>
            </p:cNvSpPr>
            <p:nvPr/>
          </p:nvSpPr>
          <p:spPr bwMode="auto">
            <a:xfrm>
              <a:off x="2043"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2" name="Line 88"/>
            <p:cNvSpPr>
              <a:spLocks noChangeShapeType="1"/>
            </p:cNvSpPr>
            <p:nvPr/>
          </p:nvSpPr>
          <p:spPr bwMode="auto">
            <a:xfrm>
              <a:off x="1258" y="2008"/>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3" name="Line 89"/>
            <p:cNvSpPr>
              <a:spLocks noChangeShapeType="1"/>
            </p:cNvSpPr>
            <p:nvPr/>
          </p:nvSpPr>
          <p:spPr bwMode="auto">
            <a:xfrm>
              <a:off x="1258" y="2008"/>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4" name="Line 90"/>
            <p:cNvSpPr>
              <a:spLocks noChangeShapeType="1"/>
            </p:cNvSpPr>
            <p:nvPr/>
          </p:nvSpPr>
          <p:spPr bwMode="auto">
            <a:xfrm>
              <a:off x="1258" y="2008"/>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5" name="Line 91"/>
            <p:cNvSpPr>
              <a:spLocks noChangeShapeType="1"/>
            </p:cNvSpPr>
            <p:nvPr/>
          </p:nvSpPr>
          <p:spPr bwMode="auto">
            <a:xfrm>
              <a:off x="3062"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6" name="Line 92"/>
            <p:cNvSpPr>
              <a:spLocks noChangeShapeType="1"/>
            </p:cNvSpPr>
            <p:nvPr/>
          </p:nvSpPr>
          <p:spPr bwMode="auto">
            <a:xfrm>
              <a:off x="3062"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7" name="Line 93"/>
            <p:cNvSpPr>
              <a:spLocks noChangeShapeType="1"/>
            </p:cNvSpPr>
            <p:nvPr/>
          </p:nvSpPr>
          <p:spPr bwMode="auto">
            <a:xfrm>
              <a:off x="3062" y="1774"/>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8" name="Line 94"/>
            <p:cNvSpPr>
              <a:spLocks noChangeShapeType="1"/>
            </p:cNvSpPr>
            <p:nvPr/>
          </p:nvSpPr>
          <p:spPr bwMode="auto">
            <a:xfrm>
              <a:off x="2043" y="2008"/>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89" name="Line 95"/>
            <p:cNvSpPr>
              <a:spLocks noChangeShapeType="1"/>
            </p:cNvSpPr>
            <p:nvPr/>
          </p:nvSpPr>
          <p:spPr bwMode="auto">
            <a:xfrm>
              <a:off x="2043" y="2008"/>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0" name="Line 96"/>
            <p:cNvSpPr>
              <a:spLocks noChangeShapeType="1"/>
            </p:cNvSpPr>
            <p:nvPr/>
          </p:nvSpPr>
          <p:spPr bwMode="auto">
            <a:xfrm>
              <a:off x="403"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1" name="Line 97"/>
            <p:cNvSpPr>
              <a:spLocks noChangeShapeType="1"/>
            </p:cNvSpPr>
            <p:nvPr/>
          </p:nvSpPr>
          <p:spPr bwMode="auto">
            <a:xfrm>
              <a:off x="403"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2" name="Line 98"/>
            <p:cNvSpPr>
              <a:spLocks noChangeShapeType="1"/>
            </p:cNvSpPr>
            <p:nvPr/>
          </p:nvSpPr>
          <p:spPr bwMode="auto">
            <a:xfrm>
              <a:off x="403"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3" name="Line 99"/>
            <p:cNvSpPr>
              <a:spLocks noChangeShapeType="1"/>
            </p:cNvSpPr>
            <p:nvPr/>
          </p:nvSpPr>
          <p:spPr bwMode="auto">
            <a:xfrm>
              <a:off x="1258"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4" name="Line 100"/>
            <p:cNvSpPr>
              <a:spLocks noChangeShapeType="1"/>
            </p:cNvSpPr>
            <p:nvPr/>
          </p:nvSpPr>
          <p:spPr bwMode="auto">
            <a:xfrm>
              <a:off x="1258"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5" name="Line 101"/>
            <p:cNvSpPr>
              <a:spLocks noChangeShapeType="1"/>
            </p:cNvSpPr>
            <p:nvPr/>
          </p:nvSpPr>
          <p:spPr bwMode="auto">
            <a:xfrm>
              <a:off x="1258"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6" name="Line 102"/>
            <p:cNvSpPr>
              <a:spLocks noChangeShapeType="1"/>
            </p:cNvSpPr>
            <p:nvPr/>
          </p:nvSpPr>
          <p:spPr bwMode="auto">
            <a:xfrm>
              <a:off x="403" y="2242"/>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7" name="Line 103"/>
            <p:cNvSpPr>
              <a:spLocks noChangeShapeType="1"/>
            </p:cNvSpPr>
            <p:nvPr/>
          </p:nvSpPr>
          <p:spPr bwMode="auto">
            <a:xfrm>
              <a:off x="403" y="2242"/>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8" name="Line 104"/>
            <p:cNvSpPr>
              <a:spLocks noChangeShapeType="1"/>
            </p:cNvSpPr>
            <p:nvPr/>
          </p:nvSpPr>
          <p:spPr bwMode="auto">
            <a:xfrm>
              <a:off x="403" y="2242"/>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899" name="Line 105"/>
            <p:cNvSpPr>
              <a:spLocks noChangeShapeType="1"/>
            </p:cNvSpPr>
            <p:nvPr/>
          </p:nvSpPr>
          <p:spPr bwMode="auto">
            <a:xfrm>
              <a:off x="2043"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0" name="Line 106"/>
            <p:cNvSpPr>
              <a:spLocks noChangeShapeType="1"/>
            </p:cNvSpPr>
            <p:nvPr/>
          </p:nvSpPr>
          <p:spPr bwMode="auto">
            <a:xfrm>
              <a:off x="2043"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1" name="Line 107"/>
            <p:cNvSpPr>
              <a:spLocks noChangeShapeType="1"/>
            </p:cNvSpPr>
            <p:nvPr/>
          </p:nvSpPr>
          <p:spPr bwMode="auto">
            <a:xfrm>
              <a:off x="2043"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2" name="Line 108"/>
            <p:cNvSpPr>
              <a:spLocks noChangeShapeType="1"/>
            </p:cNvSpPr>
            <p:nvPr/>
          </p:nvSpPr>
          <p:spPr bwMode="auto">
            <a:xfrm>
              <a:off x="1258" y="2242"/>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3" name="Line 109"/>
            <p:cNvSpPr>
              <a:spLocks noChangeShapeType="1"/>
            </p:cNvSpPr>
            <p:nvPr/>
          </p:nvSpPr>
          <p:spPr bwMode="auto">
            <a:xfrm>
              <a:off x="1258" y="2242"/>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4" name="Line 110"/>
            <p:cNvSpPr>
              <a:spLocks noChangeShapeType="1"/>
            </p:cNvSpPr>
            <p:nvPr/>
          </p:nvSpPr>
          <p:spPr bwMode="auto">
            <a:xfrm>
              <a:off x="1258" y="2242"/>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5" name="Line 111"/>
            <p:cNvSpPr>
              <a:spLocks noChangeShapeType="1"/>
            </p:cNvSpPr>
            <p:nvPr/>
          </p:nvSpPr>
          <p:spPr bwMode="auto">
            <a:xfrm>
              <a:off x="3062"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6" name="Line 112"/>
            <p:cNvSpPr>
              <a:spLocks noChangeShapeType="1"/>
            </p:cNvSpPr>
            <p:nvPr/>
          </p:nvSpPr>
          <p:spPr bwMode="auto">
            <a:xfrm>
              <a:off x="3062"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7" name="Line 113"/>
            <p:cNvSpPr>
              <a:spLocks noChangeShapeType="1"/>
            </p:cNvSpPr>
            <p:nvPr/>
          </p:nvSpPr>
          <p:spPr bwMode="auto">
            <a:xfrm>
              <a:off x="3062" y="2008"/>
              <a:ext cx="0" cy="233"/>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8" name="Line 114"/>
            <p:cNvSpPr>
              <a:spLocks noChangeShapeType="1"/>
            </p:cNvSpPr>
            <p:nvPr/>
          </p:nvSpPr>
          <p:spPr bwMode="auto">
            <a:xfrm>
              <a:off x="2043" y="2242"/>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09" name="Line 115"/>
            <p:cNvSpPr>
              <a:spLocks noChangeShapeType="1"/>
            </p:cNvSpPr>
            <p:nvPr/>
          </p:nvSpPr>
          <p:spPr bwMode="auto">
            <a:xfrm>
              <a:off x="2043" y="2242"/>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0" name="Line 116"/>
            <p:cNvSpPr>
              <a:spLocks noChangeShapeType="1"/>
            </p:cNvSpPr>
            <p:nvPr/>
          </p:nvSpPr>
          <p:spPr bwMode="auto">
            <a:xfrm>
              <a:off x="403"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1" name="Line 117"/>
            <p:cNvSpPr>
              <a:spLocks noChangeShapeType="1"/>
            </p:cNvSpPr>
            <p:nvPr/>
          </p:nvSpPr>
          <p:spPr bwMode="auto">
            <a:xfrm>
              <a:off x="403"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2" name="Line 118"/>
            <p:cNvSpPr>
              <a:spLocks noChangeShapeType="1"/>
            </p:cNvSpPr>
            <p:nvPr/>
          </p:nvSpPr>
          <p:spPr bwMode="auto">
            <a:xfrm>
              <a:off x="1258"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3" name="Line 119"/>
            <p:cNvSpPr>
              <a:spLocks noChangeShapeType="1"/>
            </p:cNvSpPr>
            <p:nvPr/>
          </p:nvSpPr>
          <p:spPr bwMode="auto">
            <a:xfrm>
              <a:off x="1258"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4" name="Line 120"/>
            <p:cNvSpPr>
              <a:spLocks noChangeShapeType="1"/>
            </p:cNvSpPr>
            <p:nvPr/>
          </p:nvSpPr>
          <p:spPr bwMode="auto">
            <a:xfrm>
              <a:off x="403" y="2477"/>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5" name="Line 121"/>
            <p:cNvSpPr>
              <a:spLocks noChangeShapeType="1"/>
            </p:cNvSpPr>
            <p:nvPr/>
          </p:nvSpPr>
          <p:spPr bwMode="auto">
            <a:xfrm>
              <a:off x="403" y="2477"/>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6" name="Line 122"/>
            <p:cNvSpPr>
              <a:spLocks noChangeShapeType="1"/>
            </p:cNvSpPr>
            <p:nvPr/>
          </p:nvSpPr>
          <p:spPr bwMode="auto">
            <a:xfrm>
              <a:off x="403" y="2477"/>
              <a:ext cx="851"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7" name="Line 123"/>
            <p:cNvSpPr>
              <a:spLocks noChangeShapeType="1"/>
            </p:cNvSpPr>
            <p:nvPr/>
          </p:nvSpPr>
          <p:spPr bwMode="auto">
            <a:xfrm>
              <a:off x="2043"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8" name="Line 124"/>
            <p:cNvSpPr>
              <a:spLocks noChangeShapeType="1"/>
            </p:cNvSpPr>
            <p:nvPr/>
          </p:nvSpPr>
          <p:spPr bwMode="auto">
            <a:xfrm>
              <a:off x="2043"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19" name="Line 125"/>
            <p:cNvSpPr>
              <a:spLocks noChangeShapeType="1"/>
            </p:cNvSpPr>
            <p:nvPr/>
          </p:nvSpPr>
          <p:spPr bwMode="auto">
            <a:xfrm>
              <a:off x="1258" y="2477"/>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20" name="Line 126"/>
            <p:cNvSpPr>
              <a:spLocks noChangeShapeType="1"/>
            </p:cNvSpPr>
            <p:nvPr/>
          </p:nvSpPr>
          <p:spPr bwMode="auto">
            <a:xfrm>
              <a:off x="1258" y="2477"/>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21" name="Line 127"/>
            <p:cNvSpPr>
              <a:spLocks noChangeShapeType="1"/>
            </p:cNvSpPr>
            <p:nvPr/>
          </p:nvSpPr>
          <p:spPr bwMode="auto">
            <a:xfrm>
              <a:off x="1258" y="2477"/>
              <a:ext cx="782"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22" name="Line 128"/>
            <p:cNvSpPr>
              <a:spLocks noChangeShapeType="1"/>
            </p:cNvSpPr>
            <p:nvPr/>
          </p:nvSpPr>
          <p:spPr bwMode="auto">
            <a:xfrm>
              <a:off x="3062"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23" name="Line 129"/>
            <p:cNvSpPr>
              <a:spLocks noChangeShapeType="1"/>
            </p:cNvSpPr>
            <p:nvPr/>
          </p:nvSpPr>
          <p:spPr bwMode="auto">
            <a:xfrm>
              <a:off x="3062" y="2242"/>
              <a:ext cx="0" cy="232"/>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24" name="Line 130"/>
            <p:cNvSpPr>
              <a:spLocks noChangeShapeType="1"/>
            </p:cNvSpPr>
            <p:nvPr/>
          </p:nvSpPr>
          <p:spPr bwMode="auto">
            <a:xfrm>
              <a:off x="2043" y="2477"/>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sp>
          <p:nvSpPr>
            <p:cNvPr id="33925" name="Line 131"/>
            <p:cNvSpPr>
              <a:spLocks noChangeShapeType="1"/>
            </p:cNvSpPr>
            <p:nvPr/>
          </p:nvSpPr>
          <p:spPr bwMode="auto">
            <a:xfrm>
              <a:off x="2043" y="2477"/>
              <a:ext cx="1015" cy="0"/>
            </a:xfrm>
            <a:prstGeom prst="line">
              <a:avLst/>
            </a:prstGeom>
            <a:noFill/>
            <a:ln w="9360">
              <a:solidFill>
                <a:srgbClr val="000000"/>
              </a:solidFill>
              <a:miter lim="800000"/>
              <a:headEnd/>
              <a:tailEnd/>
            </a:ln>
            <a:extLst>
              <a:ext uri="{909E8E84-426E-40dd-AFC4-6F175D3DCCD1}">
                <a14:hiddenFill xmlns="" xmlns:a14="http://schemas.microsoft.com/office/drawing/2010/main">
                  <a:noFill/>
                </a14:hiddenFill>
              </a:ext>
            </a:extLst>
          </p:spPr>
          <p:txBody>
            <a:bodyPr/>
            <a:lstStyle/>
            <a:p>
              <a:endParaRPr lang="en-US"/>
            </a:p>
          </p:txBody>
        </p:sp>
      </p:grpSp>
      <p:sp>
        <p:nvSpPr>
          <p:cNvPr id="33796" name="Text Box 132"/>
          <p:cNvSpPr txBox="1">
            <a:spLocks noChangeArrowheads="1"/>
          </p:cNvSpPr>
          <p:nvPr/>
        </p:nvSpPr>
        <p:spPr bwMode="auto">
          <a:xfrm>
            <a:off x="5153502" y="1710214"/>
            <a:ext cx="2750343" cy="17574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0" tIns="0" rIns="0" bIns="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cs typeface="ＭＳ Ｐゴシック"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charset="0"/>
                <a:ea typeface="ＭＳ Ｐゴシック" charset="0"/>
              </a:defRPr>
            </a:lvl9pPr>
          </a:lstStyle>
          <a:p>
            <a:pPr eaLnBrk="1" hangingPunct="1">
              <a:lnSpc>
                <a:spcPct val="95000"/>
              </a:lnSpc>
            </a:pPr>
            <a:r>
              <a:rPr lang="en-US" u="sng">
                <a:solidFill>
                  <a:srgbClr val="000000"/>
                </a:solidFill>
                <a:latin typeface="Arial" charset="0"/>
                <a:cs typeface="Droid Sans Fallback" charset="0"/>
              </a:rPr>
              <a:t>Odds Ratio (OR)</a:t>
            </a:r>
          </a:p>
          <a:p>
            <a:pPr eaLnBrk="1" hangingPunct="1">
              <a:lnSpc>
                <a:spcPct val="95000"/>
              </a:lnSpc>
            </a:pPr>
            <a:r>
              <a:rPr lang="en-US">
                <a:solidFill>
                  <a:srgbClr val="000000"/>
                </a:solidFill>
                <a:latin typeface="Arial" charset="0"/>
                <a:cs typeface="Droid Sans Fallback" charset="0"/>
              </a:rPr>
              <a:t>ah / bg</a:t>
            </a:r>
          </a:p>
          <a:p>
            <a:pPr eaLnBrk="1" hangingPunct="1">
              <a:lnSpc>
                <a:spcPct val="95000"/>
              </a:lnSpc>
            </a:pPr>
            <a:r>
              <a:rPr lang="en-US">
                <a:solidFill>
                  <a:srgbClr val="000000"/>
                </a:solidFill>
                <a:latin typeface="Arial" charset="0"/>
                <a:cs typeface="Droid Sans Fallback" charset="0"/>
              </a:rPr>
              <a:t>ch / dg</a:t>
            </a:r>
          </a:p>
          <a:p>
            <a:pPr eaLnBrk="1" hangingPunct="1">
              <a:lnSpc>
                <a:spcPct val="95000"/>
              </a:lnSpc>
            </a:pPr>
            <a:r>
              <a:rPr lang="en-US">
                <a:solidFill>
                  <a:srgbClr val="000000"/>
                </a:solidFill>
                <a:latin typeface="Arial" charset="0"/>
                <a:cs typeface="Droid Sans Fallback" charset="0"/>
              </a:rPr>
              <a:t>eh / fg</a:t>
            </a:r>
          </a:p>
          <a:p>
            <a:pPr eaLnBrk="1" hangingPunct="1">
              <a:lnSpc>
                <a:spcPct val="95000"/>
              </a:lnSpc>
            </a:pPr>
            <a:r>
              <a:rPr lang="en-US">
                <a:solidFill>
                  <a:srgbClr val="000000"/>
                </a:solidFill>
                <a:latin typeface="Arial" charset="0"/>
                <a:cs typeface="Droid Sans Fallback" charset="0"/>
              </a:rPr>
              <a:t>1</a:t>
            </a:r>
          </a:p>
        </p:txBody>
      </p:sp>
      <p:sp>
        <p:nvSpPr>
          <p:cNvPr id="2" name="TextBox 1"/>
          <p:cNvSpPr txBox="1"/>
          <p:nvPr/>
        </p:nvSpPr>
        <p:spPr>
          <a:xfrm>
            <a:off x="5691947" y="6156728"/>
            <a:ext cx="2766253" cy="369332"/>
          </a:xfrm>
          <a:prstGeom prst="rect">
            <a:avLst/>
          </a:prstGeom>
          <a:noFill/>
        </p:spPr>
        <p:txBody>
          <a:bodyPr wrap="square" rtlCol="0">
            <a:spAutoFit/>
          </a:bodyPr>
          <a:lstStyle/>
          <a:p>
            <a:r>
              <a:rPr lang="en-US" dirty="0" err="1"/>
              <a:t>Piegorsch</a:t>
            </a:r>
            <a:r>
              <a:rPr lang="en-US" dirty="0"/>
              <a:t> et al., 1994</a:t>
            </a:r>
          </a:p>
        </p:txBody>
      </p:sp>
    </p:spTree>
    <p:extLst>
      <p:ext uri="{BB962C8B-B14F-4D97-AF65-F5344CB8AC3E}">
        <p14:creationId xmlns:p14="http://schemas.microsoft.com/office/powerpoint/2010/main" val="2327719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32513</TotalTime>
  <Words>1988</Words>
  <Application>Microsoft Macintosh PowerPoint</Application>
  <PresentationFormat>On-screen Show (4:3)</PresentationFormat>
  <Paragraphs>602</Paragraphs>
  <Slides>38</Slides>
  <Notes>10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8" baseType="lpstr">
      <vt:lpstr>ＭＳ ゴシック</vt:lpstr>
      <vt:lpstr>ＭＳ Ｐゴシック</vt:lpstr>
      <vt:lpstr>Arial</vt:lpstr>
      <vt:lpstr>Calibri</vt:lpstr>
      <vt:lpstr>Droid Sans Fallback</vt:lpstr>
      <vt:lpstr>Symbol</vt:lpstr>
      <vt:lpstr>Times New Roman</vt:lpstr>
      <vt:lpstr>Ubuntu</vt:lpstr>
      <vt:lpstr>Office Theme</vt:lpstr>
      <vt:lpstr>Equation</vt:lpstr>
      <vt:lpstr>Gene-Environment Interactions, Rare Variants, Pleiotropy</vt:lpstr>
      <vt:lpstr>I. Gene-Environment Interactions</vt:lpstr>
      <vt:lpstr>Conventional Analysis</vt:lpstr>
      <vt:lpstr>Conventional GxE Model</vt:lpstr>
      <vt:lpstr>Interaction Scale</vt:lpstr>
      <vt:lpstr>PowerPoint Presentation</vt:lpstr>
      <vt:lpstr>Evaluating GxE Interactions</vt:lpstr>
      <vt:lpstr>Why so few GxE  Interactions Detected?</vt:lpstr>
      <vt:lpstr>Case-Only GxE</vt:lpstr>
      <vt:lpstr>Case-Only Model</vt:lpstr>
      <vt:lpstr>Empirical-Bayes GxE </vt:lpstr>
      <vt:lpstr>Two-Step GxE</vt:lpstr>
      <vt:lpstr>Example: Two-Step GxE</vt:lpstr>
      <vt:lpstr>II. Rare Variants</vt:lpstr>
      <vt:lpstr>Analysis of Rare Variants</vt:lpstr>
      <vt:lpstr>Rare Variant Tests</vt:lpstr>
      <vt:lpstr>Burden Tests for Rare Variants</vt:lpstr>
      <vt:lpstr>Key Aspect: Specifying wk</vt:lpstr>
      <vt:lpstr>Example: Cohort Allelic Sums Test </vt:lpstr>
      <vt:lpstr>Variance Components Approach</vt:lpstr>
      <vt:lpstr>Test Stats for SKAT vs. Burden</vt:lpstr>
      <vt:lpstr>III. Pleiotropy</vt:lpstr>
      <vt:lpstr>Assessing Pleiotropy</vt:lpstr>
      <vt:lpstr>PowerPoint Presentation</vt:lpstr>
      <vt:lpstr>PowerPoint Presentation</vt:lpstr>
      <vt:lpstr>PowerPoint Presentation</vt:lpstr>
      <vt:lpstr>PowerPoint Presentation</vt:lpstr>
      <vt:lpstr>PowerPoint Presentation</vt:lpstr>
      <vt:lpstr>2. Meta-Analysis Approach</vt:lpstr>
      <vt:lpstr>ASSET</vt:lpstr>
      <vt:lpstr>3. Multiphenotype Approach</vt:lpstr>
      <vt:lpstr>Multinomial Regression</vt:lpstr>
      <vt:lpstr>Null Model</vt:lpstr>
      <vt:lpstr>Alternative Hypotheses</vt:lpstr>
      <vt:lpstr>Alternative Hypotheses</vt:lpstr>
      <vt:lpstr>Alternative Hypotheses</vt:lpstr>
      <vt:lpstr>Alternative Hypotheses</vt:lpstr>
      <vt:lpstr>MultiPhen: ‘Inverse Regression’</vt:lpstr>
    </vt:vector>
  </TitlesOfParts>
  <Company>UCSF</Company>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Witte</dc:creator>
  <cp:lastModifiedBy>Witte, John</cp:lastModifiedBy>
  <cp:revision>146</cp:revision>
  <dcterms:created xsi:type="dcterms:W3CDTF">2014-07-02T18:22:12Z</dcterms:created>
  <dcterms:modified xsi:type="dcterms:W3CDTF">2018-03-13T18:40:02Z</dcterms:modified>
</cp:coreProperties>
</file>