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79" r:id="rId3"/>
    <p:sldId id="282" r:id="rId4"/>
    <p:sldId id="285" r:id="rId5"/>
    <p:sldId id="259" r:id="rId6"/>
    <p:sldId id="267" r:id="rId7"/>
    <p:sldId id="268" r:id="rId8"/>
    <p:sldId id="269" r:id="rId9"/>
    <p:sldId id="277" r:id="rId10"/>
    <p:sldId id="257" r:id="rId11"/>
    <p:sldId id="258" r:id="rId12"/>
    <p:sldId id="260" r:id="rId13"/>
    <p:sldId id="270" r:id="rId14"/>
    <p:sldId id="273" r:id="rId15"/>
    <p:sldId id="271" r:id="rId16"/>
    <p:sldId id="281" r:id="rId17"/>
    <p:sldId id="272" r:id="rId18"/>
    <p:sldId id="261" r:id="rId19"/>
    <p:sldId id="280" r:id="rId20"/>
    <p:sldId id="262" r:id="rId21"/>
    <p:sldId id="263" r:id="rId22"/>
    <p:sldId id="264" r:id="rId23"/>
    <p:sldId id="278" r:id="rId24"/>
    <p:sldId id="266" r:id="rId25"/>
    <p:sldId id="26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340" autoAdjust="0"/>
  </p:normalViewPr>
  <p:slideViewPr>
    <p:cSldViewPr>
      <p:cViewPr varScale="1">
        <p:scale>
          <a:sx n="46" d="100"/>
          <a:sy n="46" d="100"/>
        </p:scale>
        <p:origin x="-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6059F5-451E-406F-9E76-2F5611A3E7E6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F17F9C-CC60-443E-AB1D-AE33AD5E6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Testing and validating already constructed theories about how and why phenomena occur</a:t>
            </a:r>
          </a:p>
          <a:p>
            <a:r>
              <a:rPr lang="en-US" dirty="0" smtClean="0"/>
              <a:t> Testing hypotheses that are constructed before the data are collected</a:t>
            </a:r>
          </a:p>
          <a:p>
            <a:r>
              <a:rPr lang="en-US" dirty="0" smtClean="0"/>
              <a:t> Can generalize research findings when the data are based on random samples of sufficient</a:t>
            </a:r>
          </a:p>
          <a:p>
            <a:r>
              <a:rPr lang="en-US" dirty="0" smtClean="0"/>
              <a:t>size</a:t>
            </a:r>
          </a:p>
          <a:p>
            <a:r>
              <a:rPr lang="en-US" dirty="0" smtClean="0"/>
              <a:t> Can generalize a research finding when it has been replicated on many different</a:t>
            </a:r>
          </a:p>
          <a:p>
            <a:r>
              <a:rPr lang="en-US" dirty="0" smtClean="0"/>
              <a:t>populations and subpopulations</a:t>
            </a:r>
          </a:p>
          <a:p>
            <a:r>
              <a:rPr lang="en-US" dirty="0" smtClean="0"/>
              <a:t> Useful for obtaining data that allow quantitative predictions to be made</a:t>
            </a:r>
          </a:p>
          <a:p>
            <a:r>
              <a:rPr lang="en-US" dirty="0" smtClean="0"/>
              <a:t> The researcher may construct a situation that eliminates the confounding influence of</a:t>
            </a:r>
          </a:p>
          <a:p>
            <a:r>
              <a:rPr lang="en-US" dirty="0" smtClean="0"/>
              <a:t>many variables, allowing one to more credibly establish cause-and-effect relationships</a:t>
            </a:r>
          </a:p>
          <a:p>
            <a:r>
              <a:rPr lang="en-US" dirty="0" smtClean="0"/>
              <a:t> Data collection using some quantitative methods is relatively quick (e.g., telephone</a:t>
            </a:r>
          </a:p>
          <a:p>
            <a:r>
              <a:rPr lang="en-US" dirty="0" smtClean="0"/>
              <a:t>interviews)</a:t>
            </a:r>
          </a:p>
          <a:p>
            <a:r>
              <a:rPr lang="en-US" dirty="0" smtClean="0"/>
              <a:t> Provides precise, quantitative, numerical data</a:t>
            </a:r>
          </a:p>
          <a:p>
            <a:r>
              <a:rPr lang="en-US" dirty="0" smtClean="0"/>
              <a:t> Data analysis is relatively less time consuming (using statistical software)</a:t>
            </a:r>
          </a:p>
          <a:p>
            <a:r>
              <a:rPr lang="en-US" dirty="0" smtClean="0"/>
              <a:t> The research results are relatively independent of the researcher (e.g., statistical</a:t>
            </a:r>
          </a:p>
          <a:p>
            <a:r>
              <a:rPr lang="en-US" dirty="0" smtClean="0"/>
              <a:t>significance)</a:t>
            </a:r>
          </a:p>
          <a:p>
            <a:r>
              <a:rPr lang="en-US" dirty="0" smtClean="0"/>
              <a:t> It may have higher credibility with many people in power (e.g., administrators, politicians,</a:t>
            </a:r>
          </a:p>
          <a:p>
            <a:r>
              <a:rPr lang="en-US" dirty="0" smtClean="0"/>
              <a:t>people who fund programs)</a:t>
            </a:r>
          </a:p>
          <a:p>
            <a:r>
              <a:rPr lang="en-US" dirty="0" smtClean="0"/>
              <a:t> It is useful for studying large numbers of people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researcher’s categories that are used might not reflect local constituencies’</a:t>
            </a:r>
          </a:p>
          <a:p>
            <a:r>
              <a:rPr lang="en-US" dirty="0" smtClean="0"/>
              <a:t>understandings</a:t>
            </a:r>
          </a:p>
          <a:p>
            <a:r>
              <a:rPr lang="en-US" dirty="0" smtClean="0"/>
              <a:t> The researcher’s theories that are used might not reflect local constituencies’</a:t>
            </a:r>
          </a:p>
          <a:p>
            <a:r>
              <a:rPr lang="en-US" dirty="0" smtClean="0"/>
              <a:t>understandings</a:t>
            </a:r>
          </a:p>
          <a:p>
            <a:r>
              <a:rPr lang="en-US" dirty="0" smtClean="0"/>
              <a:t> The researcher might miss out on phenomena occurring because of the focus on theory or</a:t>
            </a:r>
          </a:p>
          <a:p>
            <a:r>
              <a:rPr lang="en-US" dirty="0" smtClean="0"/>
              <a:t>hypothesis testing rather than on theory or hypothesis generation (called the </a:t>
            </a:r>
            <a:r>
              <a:rPr lang="en-US" i="1" dirty="0" smtClean="0"/>
              <a:t>confirmation</a:t>
            </a:r>
          </a:p>
          <a:p>
            <a:r>
              <a:rPr lang="en-US" i="1" dirty="0" smtClean="0"/>
              <a:t>bias)</a:t>
            </a:r>
          </a:p>
          <a:p>
            <a:r>
              <a:rPr lang="en-US" dirty="0" smtClean="0"/>
              <a:t> Knowledge produced might be too abstract and general for direct application to specific</a:t>
            </a:r>
          </a:p>
          <a:p>
            <a:r>
              <a:rPr lang="en-US" dirty="0" smtClean="0"/>
              <a:t>local situations, contexts, and individuals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Words, pictures, and narrative can be used to add meaning to numbers.</a:t>
            </a:r>
          </a:p>
          <a:p>
            <a:r>
              <a:rPr lang="en-US" dirty="0" smtClean="0"/>
              <a:t> Numbers can be used to add precision to words, pictures, and narrative.</a:t>
            </a:r>
          </a:p>
          <a:p>
            <a:r>
              <a:rPr lang="en-US" dirty="0" smtClean="0"/>
              <a:t> Can provide quantitative and qualitative research strengths (see strengths listed in Tables</a:t>
            </a:r>
          </a:p>
          <a:p>
            <a:r>
              <a:rPr lang="en-US" dirty="0" smtClean="0"/>
              <a:t>14.1 and 14.2).</a:t>
            </a:r>
          </a:p>
          <a:p>
            <a:r>
              <a:rPr lang="en-US" dirty="0" smtClean="0"/>
              <a:t> Researcher can generate and test a grounded theory.</a:t>
            </a:r>
          </a:p>
          <a:p>
            <a:r>
              <a:rPr lang="en-US" dirty="0" smtClean="0"/>
              <a:t> Can answer a broader and more complete range of research questions because the</a:t>
            </a:r>
          </a:p>
          <a:p>
            <a:r>
              <a:rPr lang="en-US" dirty="0" smtClean="0"/>
              <a:t>researcher is not confined to a single method or approach.</a:t>
            </a:r>
          </a:p>
          <a:p>
            <a:r>
              <a:rPr lang="en-US" dirty="0" smtClean="0"/>
              <a:t> The specific mixed research designs discussed in this chapter have specific strengths and</a:t>
            </a:r>
          </a:p>
          <a:p>
            <a:r>
              <a:rPr lang="en-US" dirty="0" smtClean="0"/>
              <a:t>weaknesses that should be considered (e.g., in a two-phase sequential design, the phase</a:t>
            </a:r>
          </a:p>
          <a:p>
            <a:r>
              <a:rPr lang="en-US" dirty="0" smtClean="0"/>
              <a:t>one results can be used to develop and inform the purpose and design of the phase two</a:t>
            </a:r>
          </a:p>
          <a:p>
            <a:r>
              <a:rPr lang="en-US" dirty="0" smtClean="0"/>
              <a:t>component).</a:t>
            </a:r>
          </a:p>
          <a:p>
            <a:r>
              <a:rPr lang="en-US" dirty="0" smtClean="0"/>
              <a:t> A researcher can use the strengths of an additional method to overcome the weaknesses</a:t>
            </a:r>
          </a:p>
          <a:p>
            <a:r>
              <a:rPr lang="en-US" dirty="0" smtClean="0"/>
              <a:t>in another method by using both in a research study (this is the principle of </a:t>
            </a:r>
            <a:r>
              <a:rPr lang="en-US" dirty="0" err="1" smtClean="0"/>
              <a:t>complementarity</a:t>
            </a:r>
            <a:r>
              <a:rPr lang="en-US" dirty="0" smtClean="0"/>
              <a:t>).</a:t>
            </a:r>
          </a:p>
          <a:p>
            <a:r>
              <a:rPr lang="en-US" dirty="0" smtClean="0"/>
              <a:t> Can provide stronger evidence for a conclusion through convergence and corroboration of</a:t>
            </a:r>
          </a:p>
          <a:p>
            <a:r>
              <a:rPr lang="en-US" dirty="0" smtClean="0"/>
              <a:t>findings (this is the principle of triangulation).</a:t>
            </a:r>
          </a:p>
          <a:p>
            <a:r>
              <a:rPr lang="en-US" dirty="0" smtClean="0"/>
              <a:t> Can add insights and understanding that might be missed when only a single method is</a:t>
            </a:r>
            <a:r>
              <a:rPr lang="en-US" baseline="0" dirty="0" smtClean="0"/>
              <a:t> </a:t>
            </a:r>
            <a:r>
              <a:rPr lang="en-US" dirty="0" smtClean="0"/>
              <a:t>used.</a:t>
            </a:r>
          </a:p>
          <a:p>
            <a:r>
              <a:rPr lang="en-US" dirty="0" smtClean="0"/>
              <a:t> Can be used to increase the </a:t>
            </a:r>
            <a:r>
              <a:rPr lang="en-US" dirty="0" err="1" smtClean="0"/>
              <a:t>generalizability</a:t>
            </a:r>
            <a:r>
              <a:rPr lang="en-US" dirty="0" smtClean="0"/>
              <a:t> of the results.</a:t>
            </a:r>
          </a:p>
          <a:p>
            <a:r>
              <a:rPr lang="en-US" dirty="0" smtClean="0"/>
              <a:t> Qualitative and quantitative research used together produces more complete knowledge</a:t>
            </a:r>
          </a:p>
          <a:p>
            <a:r>
              <a:rPr lang="en-US" dirty="0" smtClean="0"/>
              <a:t>necessary to inform theory and practice.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can be difficult for a single researcher to carry out both qualitative and quantitative</a:t>
            </a:r>
          </a:p>
          <a:p>
            <a:r>
              <a:rPr lang="en-US" dirty="0" smtClean="0"/>
              <a:t>research, especially if two or more approaches are expected to be done concurrently (i.e.,</a:t>
            </a:r>
          </a:p>
          <a:p>
            <a:r>
              <a:rPr lang="en-US" dirty="0" smtClean="0"/>
              <a:t>it might require a research team).</a:t>
            </a:r>
          </a:p>
          <a:p>
            <a:r>
              <a:rPr lang="en-US" dirty="0" smtClean="0"/>
              <a:t> The researcher has to learn about multiple methods and approaches and understand how to</a:t>
            </a:r>
          </a:p>
          <a:p>
            <a:r>
              <a:rPr lang="en-US" dirty="0" smtClean="0"/>
              <a:t>appropriately mix them.</a:t>
            </a:r>
          </a:p>
          <a:p>
            <a:r>
              <a:rPr lang="en-US" dirty="0" smtClean="0"/>
              <a:t> Methodological purists contend that one should always work within either a qualitative or</a:t>
            </a:r>
          </a:p>
          <a:p>
            <a:r>
              <a:rPr lang="en-US" dirty="0" smtClean="0"/>
              <a:t>a quantitative paradigm.</a:t>
            </a:r>
          </a:p>
          <a:p>
            <a:r>
              <a:rPr lang="en-US" dirty="0" smtClean="0"/>
              <a:t> It is more expensive.</a:t>
            </a:r>
          </a:p>
          <a:p>
            <a:r>
              <a:rPr lang="en-US" dirty="0" smtClean="0"/>
              <a:t> It is more time consuming.</a:t>
            </a:r>
          </a:p>
          <a:p>
            <a:r>
              <a:rPr lang="en-US" dirty="0" smtClean="0"/>
              <a:t> Some of the details of mixed research remain to be fully worked out by research</a:t>
            </a:r>
          </a:p>
          <a:p>
            <a:r>
              <a:rPr lang="en-US" dirty="0" smtClean="0"/>
              <a:t>methodologists (e.g., problems of paradigm mixing, how to qualitatively analyze</a:t>
            </a:r>
          </a:p>
          <a:p>
            <a:r>
              <a:rPr lang="en-US" dirty="0" smtClean="0"/>
              <a:t>quantitative data, how to interpret conflicting results).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B1755F-399A-46D7-B00E-0E51BC04C7C9}" type="slidenum">
              <a:rPr lang="en-US"/>
              <a:pPr/>
              <a:t>6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DDF32-1508-4507-935A-B73FC657CAAA}" type="slidenum">
              <a:rPr lang="en-US"/>
              <a:pPr/>
              <a:t>7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6C1996-DBE3-4A29-8744-E7B77B1694CD}" type="slidenum">
              <a:rPr lang="en-US"/>
              <a:pPr/>
              <a:t>8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based on the participants’ own categories of meaning</a:t>
            </a:r>
          </a:p>
          <a:p>
            <a:r>
              <a:rPr lang="en-US" dirty="0" smtClean="0"/>
              <a:t> Useful for studying a limited number of cases in depth</a:t>
            </a:r>
          </a:p>
          <a:p>
            <a:r>
              <a:rPr lang="en-US" dirty="0" smtClean="0"/>
              <a:t> Useful for describing complex phenomena</a:t>
            </a:r>
          </a:p>
          <a:p>
            <a:r>
              <a:rPr lang="en-US" dirty="0" smtClean="0"/>
              <a:t> Provides individual case information</a:t>
            </a:r>
          </a:p>
          <a:p>
            <a:r>
              <a:rPr lang="en-US" dirty="0" smtClean="0"/>
              <a:t> Can conduct cross-case comparisons and analysis</a:t>
            </a:r>
          </a:p>
          <a:p>
            <a:r>
              <a:rPr lang="en-US" dirty="0" smtClean="0"/>
              <a:t> Provides understanding and description of people’s personal experiences of phenomena</a:t>
            </a:r>
          </a:p>
          <a:p>
            <a:r>
              <a:rPr lang="en-US" dirty="0" smtClean="0"/>
              <a:t>(i.e., the </a:t>
            </a:r>
            <a:r>
              <a:rPr lang="en-US" dirty="0" err="1" smtClean="0"/>
              <a:t>emic</a:t>
            </a:r>
            <a:r>
              <a:rPr lang="en-US" dirty="0" smtClean="0"/>
              <a:t> or insider’s viewpoint)</a:t>
            </a:r>
          </a:p>
          <a:p>
            <a:r>
              <a:rPr lang="en-US" dirty="0" smtClean="0"/>
              <a:t> Can describe in rich detail phenomena as they are situated and embedded in local contexts</a:t>
            </a:r>
          </a:p>
          <a:p>
            <a:r>
              <a:rPr lang="en-US" dirty="0" smtClean="0"/>
              <a:t> The researcher almost always identifies contextual and setting factors as they relate to the</a:t>
            </a:r>
          </a:p>
          <a:p>
            <a:r>
              <a:rPr lang="en-US" dirty="0" smtClean="0"/>
              <a:t>phenomenon of interest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researcher can study dynamic processes (i.e., documenting sequential patterns and</a:t>
            </a:r>
            <a:r>
              <a:rPr lang="en-US" baseline="0" dirty="0" smtClean="0"/>
              <a:t> </a:t>
            </a:r>
            <a:r>
              <a:rPr lang="en-US" dirty="0" smtClean="0"/>
              <a:t>change)</a:t>
            </a:r>
          </a:p>
          <a:p>
            <a:r>
              <a:rPr lang="en-US" dirty="0" smtClean="0"/>
              <a:t> The researcher can use the primarily qualitative method of grounded theory to inductively</a:t>
            </a:r>
            <a:r>
              <a:rPr lang="en-US" baseline="0" dirty="0" smtClean="0"/>
              <a:t> </a:t>
            </a:r>
            <a:r>
              <a:rPr lang="en-US" dirty="0" smtClean="0"/>
              <a:t>generate a tentative but explanatory theory about a phenomenon</a:t>
            </a:r>
          </a:p>
          <a:p>
            <a:r>
              <a:rPr lang="en-US" dirty="0" smtClean="0"/>
              <a:t> Can determine how participants interpret constructs (e.g., self-esteem, IQ)</a:t>
            </a:r>
          </a:p>
          <a:p>
            <a:r>
              <a:rPr lang="en-US" dirty="0" smtClean="0"/>
              <a:t> Data are usually collected in naturalistic settings in qualitative research</a:t>
            </a:r>
          </a:p>
          <a:p>
            <a:r>
              <a:rPr lang="en-US" dirty="0" smtClean="0"/>
              <a:t> Qualitative approaches are especially responsive to local situations, conditions</a:t>
            </a:r>
            <a:r>
              <a:rPr lang="en-US" smtClean="0"/>
              <a:t>, and</a:t>
            </a:r>
            <a:r>
              <a:rPr lang="en-US" baseline="0" smtClean="0"/>
              <a:t> </a:t>
            </a:r>
            <a:r>
              <a:rPr lang="en-US" smtClean="0"/>
              <a:t>stakeholders</a:t>
            </a:r>
            <a:r>
              <a:rPr lang="en-US" dirty="0" smtClean="0"/>
              <a:t>’ needs</a:t>
            </a:r>
          </a:p>
          <a:p>
            <a:r>
              <a:rPr lang="en-US" dirty="0" smtClean="0"/>
              <a:t> Qualitative researchers are especially responsive to changes that occur during the conduct</a:t>
            </a:r>
          </a:p>
          <a:p>
            <a:r>
              <a:rPr lang="en-US" dirty="0" smtClean="0"/>
              <a:t>of a study (especially during extended fieldwork) and may shift the focus of their studies</a:t>
            </a:r>
          </a:p>
          <a:p>
            <a:r>
              <a:rPr lang="en-US" dirty="0" smtClean="0"/>
              <a:t>as a result</a:t>
            </a:r>
          </a:p>
          <a:p>
            <a:r>
              <a:rPr lang="en-US" dirty="0" smtClean="0"/>
              <a:t> Qualitative data in the words and categories of participants lend themselves to exploring</a:t>
            </a:r>
          </a:p>
          <a:p>
            <a:r>
              <a:rPr lang="en-US" dirty="0" smtClean="0"/>
              <a:t>how and why phenomena occur</a:t>
            </a:r>
          </a:p>
          <a:p>
            <a:r>
              <a:rPr lang="en-US" dirty="0" smtClean="0"/>
              <a:t> You can use an important case to vividly demonstrate a phenomenon to the readers of a</a:t>
            </a:r>
          </a:p>
          <a:p>
            <a:r>
              <a:rPr lang="en-US" dirty="0" smtClean="0"/>
              <a:t>report</a:t>
            </a:r>
          </a:p>
          <a:p>
            <a:r>
              <a:rPr lang="en-US" dirty="0" smtClean="0"/>
              <a:t> Determine idiographic causation (i.e., determination of causes of a particular event)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Knowledge produced might not generalize to other people or other settings (i.e., findings</a:t>
            </a:r>
          </a:p>
          <a:p>
            <a:r>
              <a:rPr lang="en-US" dirty="0" smtClean="0"/>
              <a:t>might be unique to the relatively few people included in the research study).</a:t>
            </a:r>
          </a:p>
          <a:p>
            <a:r>
              <a:rPr lang="en-US" dirty="0" smtClean="0"/>
              <a:t> It is difficult to make quantitative predictions.</a:t>
            </a:r>
          </a:p>
          <a:p>
            <a:r>
              <a:rPr lang="en-US" dirty="0" smtClean="0"/>
              <a:t> It is more difficult to test hypotheses and theories with large participant pools.</a:t>
            </a:r>
          </a:p>
          <a:p>
            <a:r>
              <a:rPr lang="en-US" dirty="0" smtClean="0"/>
              <a:t> It might have lower credibility with some administrators and commissioners of programs.</a:t>
            </a:r>
          </a:p>
          <a:p>
            <a:r>
              <a:rPr lang="en-US" dirty="0" smtClean="0"/>
              <a:t> It generally takes more time to collect the data when compared to quantitative research.</a:t>
            </a:r>
          </a:p>
          <a:p>
            <a:r>
              <a:rPr lang="en-US" dirty="0" smtClean="0"/>
              <a:t> Data analysis is often time consuming.</a:t>
            </a:r>
          </a:p>
          <a:p>
            <a:r>
              <a:rPr lang="en-US" dirty="0" smtClean="0"/>
              <a:t> The results are more easily influenced by the researcher’s personal biases and</a:t>
            </a:r>
          </a:p>
          <a:p>
            <a:r>
              <a:rPr lang="en-US" smtClean="0"/>
              <a:t>idiosyncrasies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F17F9C-CC60-443E-AB1D-AE33AD5E641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FDDF32-1508-4507-935A-B73FC657CAAA}" type="slidenum">
              <a:rPr lang="en-US"/>
              <a:pPr/>
              <a:t>14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FB755B-A15F-4D92-8CFB-8466FF4C55DA}" type="datetimeFigureOut">
              <a:rPr lang="en-US" smtClean="0"/>
              <a:pPr/>
              <a:t>10/30/2013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D52C3D-0060-4219-BB30-44535FE9F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Evaluation Methods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Overview, Strengths and Weaknesses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4724400" cy="5181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Participant defined concepts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In-depth understanding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Good for complex phenomena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Qualitative - Benefits</a:t>
            </a:r>
            <a:endParaRPr lang="en-US" dirty="0"/>
          </a:p>
        </p:txBody>
      </p:sp>
      <p:pic>
        <p:nvPicPr>
          <p:cNvPr id="28676" name="Picture 4" descr="http://portals.wi.wur.nl/files/docs/Image/ppmeen/cartoon-en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0" y="457200"/>
            <a:ext cx="4286250" cy="30384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33400" y="3657600"/>
            <a:ext cx="8305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8925" indent="-288925">
              <a:buFont typeface="Arial" pitchFamily="34" charset="0"/>
              <a:buChar char="•"/>
            </a:pPr>
            <a:r>
              <a:rPr lang="en-US" sz="2400" dirty="0" smtClean="0"/>
              <a:t>Can understand individual cases</a:t>
            </a:r>
          </a:p>
          <a:p>
            <a:pPr marL="288925" indent="-288925">
              <a:buFont typeface="Arial" pitchFamily="34" charset="0"/>
              <a:buChar char="•"/>
            </a:pPr>
            <a:r>
              <a:rPr lang="en-US" sz="2400" dirty="0" smtClean="0"/>
              <a:t>Can conduct cross-case comparisons and analysis</a:t>
            </a:r>
          </a:p>
          <a:p>
            <a:pPr marL="288925" indent="-288925">
              <a:buFont typeface="Arial" pitchFamily="34" charset="0"/>
              <a:buChar char="•"/>
            </a:pPr>
            <a:r>
              <a:rPr lang="en-US" sz="2400" dirty="0" smtClean="0"/>
              <a:t>“Personalizes” experiences of phenomena (i.e., the </a:t>
            </a:r>
            <a:r>
              <a:rPr lang="en-US" sz="2400" dirty="0" err="1" smtClean="0"/>
              <a:t>emic</a:t>
            </a:r>
            <a:r>
              <a:rPr lang="en-US" sz="2400" dirty="0" smtClean="0"/>
              <a:t> or insider’s viewpoint)</a:t>
            </a:r>
          </a:p>
          <a:p>
            <a:pPr marL="288925" indent="-288925">
              <a:buFont typeface="Arial" pitchFamily="34" charset="0"/>
              <a:buChar char="•"/>
            </a:pPr>
            <a:r>
              <a:rPr lang="en-US" sz="2400" dirty="0" smtClean="0"/>
              <a:t>Rich detail embedded in local contexts</a:t>
            </a:r>
          </a:p>
          <a:p>
            <a:pPr marL="288925" indent="-288925">
              <a:buFont typeface="Arial" pitchFamily="34" charset="0"/>
              <a:buChar char="•"/>
            </a:pPr>
            <a:r>
              <a:rPr lang="en-US" sz="2400" dirty="0" smtClean="0"/>
              <a:t>Captures context and setting factors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534400" cy="5376672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800"/>
              </a:spcBef>
            </a:pPr>
            <a:r>
              <a:rPr lang="en-US" sz="4400" dirty="0" smtClean="0"/>
              <a:t>Good for understanding dynamic processes (i.e., documenting sequential patterns and change)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Contributes to Inductive understanding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Can determine how participants interpret constructs (e.g., self-esteem, IQ)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Happens in naturalistic settings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Responsive to local situations, conditions, and stakeholders’ needs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Responsive to changes that occur during the conduct of a study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“Thick description”: words and categories of participants lend themselves to exploring how and why phenomena occur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Cases are instructive </a:t>
            </a:r>
          </a:p>
          <a:p>
            <a:pPr>
              <a:spcBef>
                <a:spcPts val="800"/>
              </a:spcBef>
            </a:pPr>
            <a:r>
              <a:rPr lang="en-US" sz="4400" dirty="0" smtClean="0"/>
              <a:t>Determine idiographic causation (i.e., determination of causes of a particular event)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- Benefits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Findings less likely to be </a:t>
            </a:r>
            <a:r>
              <a:rPr lang="en-US" dirty="0" err="1" smtClean="0"/>
              <a:t>generalizable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Not useful for predictions.</a:t>
            </a:r>
          </a:p>
          <a:p>
            <a:r>
              <a:rPr lang="en-US" dirty="0" smtClean="0"/>
              <a:t>Not conducive to hypotheses testing</a:t>
            </a:r>
          </a:p>
          <a:p>
            <a:r>
              <a:rPr lang="en-US" dirty="0" smtClean="0"/>
              <a:t>Lower credibility with some.</a:t>
            </a:r>
          </a:p>
          <a:p>
            <a:r>
              <a:rPr lang="en-US" dirty="0" smtClean="0"/>
              <a:t>Takes more time to collect data.</a:t>
            </a:r>
          </a:p>
          <a:p>
            <a:r>
              <a:rPr lang="en-US" dirty="0" smtClean="0"/>
              <a:t>Data analysis is often time consuming.</a:t>
            </a:r>
          </a:p>
          <a:p>
            <a:r>
              <a:rPr lang="en-US" dirty="0" smtClean="0"/>
              <a:t>The results are more easily influenced by the researcher’s personal biases and idiosyncrasies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- </a:t>
            </a:r>
            <a:r>
              <a:rPr lang="en-US" dirty="0" err="1" smtClean="0"/>
              <a:t>Weakenesses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Surveys</a:t>
            </a:r>
          </a:p>
          <a:p>
            <a:pPr lvl="1"/>
            <a:r>
              <a:rPr lang="en-US" dirty="0" smtClean="0"/>
              <a:t>Well constructed instrument</a:t>
            </a:r>
          </a:p>
          <a:p>
            <a:pPr lvl="2"/>
            <a:r>
              <a:rPr lang="en-US" sz="1800" i="1" dirty="0" smtClean="0"/>
              <a:t>A useful strategy for judging whether you have the right questions is to create the tables for the final report before finalizing the survey. </a:t>
            </a:r>
          </a:p>
          <a:p>
            <a:pPr lvl="1"/>
            <a:r>
              <a:rPr lang="en-US" dirty="0" smtClean="0"/>
              <a:t>Well defined </a:t>
            </a:r>
            <a:r>
              <a:rPr lang="en-US" dirty="0" err="1" smtClean="0"/>
              <a:t>populations</a:t>
            </a:r>
            <a:r>
              <a:rPr lang="en-US" dirty="0" err="1" smtClean="0">
                <a:sym typeface="Wingdings" pitchFamily="2" charset="2"/>
              </a:rPr>
              <a:t>well</a:t>
            </a:r>
            <a:r>
              <a:rPr lang="en-US" dirty="0" smtClean="0">
                <a:sym typeface="Wingdings" pitchFamily="2" charset="2"/>
              </a:rPr>
              <a:t> defined sample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Data capture capacity (paper, electronic)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Analysis capacity</a:t>
            </a:r>
          </a:p>
          <a:p>
            <a:r>
              <a:rPr lang="en-US" dirty="0" smtClean="0">
                <a:sym typeface="Wingdings" pitchFamily="2" charset="2"/>
              </a:rPr>
              <a:t>Clinical data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Access to datasets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Data extraction capacity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Analysis capacity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Collecting Quantitative Data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AA14-335F-46C6-81E7-E4B2637A4C15}" type="slidenum">
              <a:rPr lang="en-US"/>
              <a:pPr/>
              <a:t>14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When to use </a:t>
            </a:r>
            <a:r>
              <a:rPr lang="en-US" sz="4000" dirty="0" smtClean="0"/>
              <a:t>Quantitative </a:t>
            </a:r>
            <a:r>
              <a:rPr lang="en-US" sz="4000" dirty="0"/>
              <a:t>Methods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724400"/>
          </a:xfrm>
        </p:spPr>
        <p:txBody>
          <a:bodyPr/>
          <a:lstStyle/>
          <a:p>
            <a:r>
              <a:rPr lang="en-US" sz="2800" dirty="0" smtClean="0"/>
              <a:t>Process </a:t>
            </a:r>
            <a:r>
              <a:rPr lang="en-US" sz="2800" dirty="0"/>
              <a:t>Evaluation</a:t>
            </a:r>
          </a:p>
          <a:p>
            <a:pPr lvl="1"/>
            <a:r>
              <a:rPr lang="en-US" sz="2400" dirty="0" smtClean="0"/>
              <a:t>To predict outcomes</a:t>
            </a:r>
            <a:endParaRPr lang="en-US" sz="2400" dirty="0"/>
          </a:p>
          <a:p>
            <a:r>
              <a:rPr lang="en-US" sz="2800" dirty="0"/>
              <a:t>Outcome Evaluation </a:t>
            </a:r>
          </a:p>
          <a:p>
            <a:pPr lvl="1"/>
            <a:r>
              <a:rPr lang="en-US" sz="2400" dirty="0" smtClean="0"/>
              <a:t>When practicable, </a:t>
            </a:r>
            <a:r>
              <a:rPr lang="en-US" sz="2400" dirty="0" err="1" smtClean="0"/>
              <a:t>generalizable</a:t>
            </a:r>
            <a:r>
              <a:rPr lang="en-US" sz="2400" dirty="0" smtClean="0"/>
              <a:t> results are needed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survey design…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600200"/>
            <a:ext cx="6019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Gives </a:t>
            </a:r>
            <a:r>
              <a:rPr lang="en-US" sz="2400" dirty="0"/>
              <a:t>clear instructions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Keeps </a:t>
            </a:r>
            <a:r>
              <a:rPr lang="en-US" sz="2400" dirty="0"/>
              <a:t>question structure simple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Asks </a:t>
            </a:r>
            <a:r>
              <a:rPr lang="en-US" sz="2400" dirty="0"/>
              <a:t>one question at a time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Maintains </a:t>
            </a:r>
            <a:r>
              <a:rPr lang="en-US" sz="2400" dirty="0"/>
              <a:t>a parallel structure for all questions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Defines </a:t>
            </a:r>
            <a:r>
              <a:rPr lang="en-US" sz="2400" dirty="0"/>
              <a:t>terms before asking the question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Is </a:t>
            </a:r>
            <a:r>
              <a:rPr lang="en-US" sz="2400" dirty="0"/>
              <a:t>explicit about the period of time being referenced by the question </a:t>
            </a:r>
          </a:p>
          <a:p>
            <a:r>
              <a:rPr lang="en-US" sz="2400" dirty="0"/>
              <a:t>	</a:t>
            </a:r>
          </a:p>
        </p:txBody>
      </p:sp>
      <p:pic>
        <p:nvPicPr>
          <p:cNvPr id="5122" name="Picture 2" descr="http://meds.queensu.ca/assets/evalu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0061" y="0"/>
            <a:ext cx="2693939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surveys…</a:t>
            </a:r>
            <a:endParaRPr lang="en-US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28600" y="1481328"/>
            <a:ext cx="86106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Provide a list of acceptable responses to closed questions </a:t>
            </a:r>
          </a:p>
          <a:p>
            <a:pPr marL="457200" indent="-4572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Ensure that response categories are both exhaustive and mutually exclusive </a:t>
            </a:r>
          </a:p>
          <a:p>
            <a:pPr marL="457200" indent="-4572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Label response categories with words rather than numbers </a:t>
            </a:r>
          </a:p>
          <a:p>
            <a:pPr marL="457200" indent="-4572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Ask for number of occurrences, rather than providing response categories such as often, seldom, never </a:t>
            </a:r>
          </a:p>
          <a:p>
            <a:pPr marL="457200" indent="-4572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Save personal or sensitive questions for the end of the survey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survey design…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266726"/>
            <a:ext cx="8229600" cy="5591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Uses </a:t>
            </a:r>
            <a:r>
              <a:rPr lang="en-US" sz="2400" dirty="0"/>
              <a:t>jargon or complex phrases </a:t>
            </a:r>
          </a:p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Uses </a:t>
            </a:r>
            <a:r>
              <a:rPr lang="en-US" sz="2400" dirty="0"/>
              <a:t>abbreviations, contractions or symbols </a:t>
            </a:r>
            <a:endParaRPr lang="en-US" sz="2400" dirty="0" smtClean="0"/>
          </a:p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Combines </a:t>
            </a:r>
            <a:r>
              <a:rPr lang="en-US" sz="2400" dirty="0"/>
              <a:t>multiple response dimensions in the same </a:t>
            </a:r>
            <a:r>
              <a:rPr lang="en-US" sz="2400" dirty="0" smtClean="0"/>
              <a:t>question</a:t>
            </a:r>
          </a:p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Does not contain clear instructions for using the scale</a:t>
            </a:r>
          </a:p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Is too redundant with examples for using the scale</a:t>
            </a:r>
          </a:p>
          <a:p>
            <a:pPr marL="342900" indent="-342900">
              <a:spcBef>
                <a:spcPts val="800"/>
              </a:spcBef>
              <a:buFont typeface="Arial" pitchFamily="34" charset="0"/>
              <a:buChar char="•"/>
            </a:pPr>
            <a:r>
              <a:rPr lang="en-US" sz="2400" dirty="0" smtClean="0"/>
              <a:t>Lacks consideration of literacy of the target population</a:t>
            </a:r>
          </a:p>
          <a:p>
            <a:pPr marL="342900" indent="-342900">
              <a:lnSpc>
                <a:spcPct val="150000"/>
              </a:lnSpc>
            </a:pPr>
            <a:r>
              <a:rPr lang="en-US" sz="2400" dirty="0" smtClean="0"/>
              <a:t> </a:t>
            </a:r>
            <a:endParaRPr lang="en-US" sz="2400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	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Good for testing and validating already constructed theories</a:t>
            </a:r>
          </a:p>
          <a:p>
            <a:r>
              <a:rPr lang="en-US" dirty="0" smtClean="0"/>
              <a:t>Good for testing hypotheses that are constructed before the data are collected</a:t>
            </a:r>
          </a:p>
          <a:p>
            <a:r>
              <a:rPr lang="en-US" dirty="0" smtClean="0"/>
              <a:t>(often) </a:t>
            </a:r>
            <a:r>
              <a:rPr lang="en-US" dirty="0" err="1" smtClean="0"/>
              <a:t>Generalizable</a:t>
            </a:r>
            <a:endParaRPr lang="en-US" dirty="0" smtClean="0"/>
          </a:p>
          <a:p>
            <a:r>
              <a:rPr lang="en-US" dirty="0" smtClean="0"/>
              <a:t>Allow quantitative predictions to be made</a:t>
            </a:r>
          </a:p>
          <a:p>
            <a:r>
              <a:rPr lang="en-US" dirty="0" smtClean="0"/>
              <a:t>Cause and effect can be determined</a:t>
            </a:r>
          </a:p>
          <a:p>
            <a:r>
              <a:rPr lang="en-US" dirty="0" smtClean="0"/>
              <a:t>Data collection is relatively quick (e.g., telephone interviews)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- Benefits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precise, quantitative, numerical data</a:t>
            </a:r>
          </a:p>
          <a:p>
            <a:r>
              <a:rPr lang="en-US" dirty="0" smtClean="0"/>
              <a:t>Data analysis is relatively less time consuming (using statistical software)</a:t>
            </a:r>
          </a:p>
          <a:p>
            <a:r>
              <a:rPr lang="en-US" dirty="0" smtClean="0"/>
              <a:t>Results are relatively independent of the researcher (e.g., statistical significance)</a:t>
            </a:r>
          </a:p>
          <a:p>
            <a:r>
              <a:rPr lang="en-US" dirty="0" smtClean="0"/>
              <a:t>May have higher credibility (e.g., administrators, politicians, people who fund programs)</a:t>
            </a:r>
          </a:p>
          <a:p>
            <a:r>
              <a:rPr lang="en-US" dirty="0" smtClean="0"/>
              <a:t>Facilitates large evaluations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 benefits, cont’d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 Methods overview</a:t>
            </a:r>
          </a:p>
          <a:p>
            <a:r>
              <a:rPr lang="en-US" dirty="0" smtClean="0"/>
              <a:t>Quantitative Methods overview</a:t>
            </a:r>
          </a:p>
          <a:p>
            <a:r>
              <a:rPr lang="en-US" dirty="0" smtClean="0"/>
              <a:t>Mixed Methods – use and strengths</a:t>
            </a:r>
          </a:p>
          <a:p>
            <a:r>
              <a:rPr lang="en-US" dirty="0" smtClean="0"/>
              <a:t>IRB Considerations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Researcher’s concepts do not always mirror local constituency’s</a:t>
            </a:r>
          </a:p>
          <a:p>
            <a:r>
              <a:rPr lang="en-US" dirty="0" smtClean="0"/>
              <a:t>May cause confirmation bias (focus on theory or hypothesis testing rather than on theory or hypothesis generation) </a:t>
            </a:r>
          </a:p>
          <a:p>
            <a:r>
              <a:rPr lang="en-US" dirty="0" smtClean="0"/>
              <a:t>Knowledge produced may not be “practicable” to local situations, contexts, and individuals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- Weaknesses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Helps with interpretation</a:t>
            </a:r>
          </a:p>
          <a:p>
            <a:pPr lvl="1"/>
            <a:r>
              <a:rPr lang="en-US" dirty="0" smtClean="0"/>
              <a:t>Words, pictures, and narrative can be used to add meaning to numbers.</a:t>
            </a:r>
          </a:p>
          <a:p>
            <a:pPr lvl="1"/>
            <a:r>
              <a:rPr lang="en-US" dirty="0" smtClean="0"/>
              <a:t> Numbers can be used to add precision to words, pictures, and narrative.</a:t>
            </a:r>
          </a:p>
          <a:p>
            <a:r>
              <a:rPr lang="en-US" dirty="0" smtClean="0"/>
              <a:t>Brings strengths from both types of methods</a:t>
            </a:r>
          </a:p>
          <a:p>
            <a:r>
              <a:rPr lang="en-US" dirty="0" smtClean="0"/>
              <a:t>Facilitates theory testing.</a:t>
            </a:r>
          </a:p>
          <a:p>
            <a:r>
              <a:rPr lang="en-US" dirty="0" smtClean="0"/>
              <a:t>Broader, more complex evaluation and understanding (practice).</a:t>
            </a:r>
          </a:p>
          <a:p>
            <a:r>
              <a:rPr lang="en-US" dirty="0" smtClean="0"/>
              <a:t>Methods “complement” each other. </a:t>
            </a:r>
          </a:p>
          <a:p>
            <a:r>
              <a:rPr lang="en-US" dirty="0" smtClean="0"/>
              <a:t>Triangulation</a:t>
            </a:r>
          </a:p>
          <a:p>
            <a:r>
              <a:rPr lang="en-US" dirty="0" smtClean="0"/>
              <a:t>May increase </a:t>
            </a:r>
            <a:r>
              <a:rPr lang="en-US" dirty="0" err="1" smtClean="0"/>
              <a:t>generalizability</a:t>
            </a:r>
            <a:r>
              <a:rPr lang="en-US" dirty="0" smtClean="0"/>
              <a:t> of the results.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Methods - Strengths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Daunting, intensive</a:t>
            </a:r>
          </a:p>
          <a:p>
            <a:r>
              <a:rPr lang="en-US" dirty="0" smtClean="0"/>
              <a:t>Requires multiple skill sets</a:t>
            </a:r>
          </a:p>
          <a:p>
            <a:r>
              <a:rPr lang="en-US" dirty="0" smtClean="0"/>
              <a:t>Methodological “purity” bias </a:t>
            </a:r>
          </a:p>
          <a:p>
            <a:r>
              <a:rPr lang="en-US" dirty="0" smtClean="0"/>
              <a:t>Expense.</a:t>
            </a:r>
          </a:p>
          <a:p>
            <a:r>
              <a:rPr lang="en-US" dirty="0" smtClean="0"/>
              <a:t>Time.</a:t>
            </a:r>
          </a:p>
          <a:p>
            <a:r>
              <a:rPr lang="en-US" dirty="0" smtClean="0"/>
              <a:t>Innovation = unknown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 Methods - Weaknesses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Do you need IRB Approval?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1800" b="1" i="1" dirty="0" smtClean="0"/>
              <a:t>DHHS Regulations define research</a:t>
            </a:r>
            <a:r>
              <a:rPr lang="en-US" sz="1800" dirty="0" smtClean="0"/>
              <a:t> as a systematic investigation, including research development, testing and evaluation, designed to develop or contribute to </a:t>
            </a:r>
            <a:r>
              <a:rPr lang="en-US" sz="1800" dirty="0" err="1" smtClean="0"/>
              <a:t>generalizable</a:t>
            </a:r>
            <a:r>
              <a:rPr lang="en-US" sz="1800" dirty="0" smtClean="0"/>
              <a:t> knowledge. </a:t>
            </a:r>
            <a:r>
              <a:rPr lang="en-US" sz="1800" i="1" dirty="0" smtClean="0"/>
              <a:t>(45 CFR 46.102(d))</a:t>
            </a:r>
            <a:endParaRPr lang="en-US" sz="1800" dirty="0" smtClean="0"/>
          </a:p>
          <a:p>
            <a:pPr>
              <a:spcBef>
                <a:spcPts val="1200"/>
              </a:spcBef>
            </a:pPr>
            <a:r>
              <a:rPr lang="en-US" sz="1800" dirty="0" smtClean="0"/>
              <a:t>For purposes of CHR review, the UCSF HRPP further defines the following terms: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/>
              <a:t>A “systematic investigation” as an activity involving a prospective plan that incorporates:</a:t>
            </a:r>
          </a:p>
          <a:p>
            <a:pPr lvl="2">
              <a:spcBef>
                <a:spcPts val="1200"/>
              </a:spcBef>
            </a:pPr>
            <a:r>
              <a:rPr lang="en-US" sz="1800" dirty="0" smtClean="0"/>
              <a:t>the organized collection of quantitative and/or qualitative data, or biological specimens, and analysis (or anticipation of analysis) of those data or specimens to answer a question or questions.</a:t>
            </a:r>
          </a:p>
          <a:p>
            <a:pPr>
              <a:spcBef>
                <a:spcPts val="1200"/>
              </a:spcBef>
            </a:pPr>
            <a:r>
              <a:rPr lang="en-US" sz="1800" dirty="0" smtClean="0"/>
              <a:t>“</a:t>
            </a:r>
            <a:r>
              <a:rPr lang="en-US" sz="1800" dirty="0" err="1" smtClean="0"/>
              <a:t>Generalizable</a:t>
            </a:r>
            <a:r>
              <a:rPr lang="en-US" sz="1800" dirty="0" smtClean="0"/>
              <a:t> knowledge” is information based on results or findings that are expected: to be reproducible, and  apply broadly with the expectation of predictable outcomes. </a:t>
            </a:r>
            <a:br>
              <a:rPr lang="en-US" sz="1800" dirty="0" smtClean="0"/>
            </a:br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UCSF CHR Definitions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667000"/>
                <a:gridCol w="3505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Research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Qualitative Research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Goal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Measurement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Determining Associations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Theory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Understanding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Description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Theory Development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Focus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Several constructs/variables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 central phenomenon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 Process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Fixed and</a:t>
                      </a:r>
                      <a:r>
                        <a:rPr lang="en-US" baseline="0" dirty="0" smtClean="0"/>
                        <a:t> linear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Experiment Survey etc.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Iterative and emerging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Ethnography, grounded theory, etc.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Emphasis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Objectivity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err="1" smtClean="0"/>
                        <a:t>Generalizability</a:t>
                      </a:r>
                      <a:endParaRPr lang="en-US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Cause-and-effect claims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Reflexivity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Meaning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Culture and contexts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 and </a:t>
            </a:r>
            <a:r>
              <a:rPr lang="en-US" dirty="0" err="1" smtClean="0"/>
              <a:t>Qual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35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3048000"/>
                <a:gridCol w="3505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Quantitative Research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Qualitative Research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Participants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Representative sampling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Large</a:t>
                      </a:r>
                      <a:r>
                        <a:rPr lang="en-US" baseline="0" dirty="0" smtClean="0"/>
                        <a:t> Samples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Random Assignment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Purposeful sampling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Small samples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Natural</a:t>
                      </a:r>
                      <a:r>
                        <a:rPr lang="en-US" baseline="0" dirty="0" smtClean="0"/>
                        <a:t> Setting</a:t>
                      </a:r>
                      <a:endParaRPr lang="en-US" dirty="0"/>
                    </a:p>
                  </a:txBody>
                  <a:tcPr/>
                </a:tc>
              </a:tr>
              <a:tr h="183610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Data</a:t>
                      </a:r>
                      <a:r>
                        <a:rPr lang="en-US" b="1" baseline="0" dirty="0" smtClean="0"/>
                        <a:t> Collection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Close ended forms: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Instruments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Behavioral</a:t>
                      </a:r>
                      <a:r>
                        <a:rPr lang="en-US" baseline="0" dirty="0" smtClean="0"/>
                        <a:t> checklists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Records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Physiological measures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Open ended forms: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Interviews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Observations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Documents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Audio-visual</a:t>
                      </a:r>
                      <a:r>
                        <a:rPr lang="en-US" baseline="0" dirty="0" smtClean="0"/>
                        <a:t> materials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Data Analysis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Primarily deductive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Statistical analysis of scores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Primarily inductive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Descriptive and thematic analysis of text and images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 and </a:t>
            </a:r>
            <a:r>
              <a:rPr lang="en-US" dirty="0" err="1" smtClean="0"/>
              <a:t>Qual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</a:t>
            </a:r>
          </a:p>
          <a:p>
            <a:pPr lvl="1"/>
            <a:r>
              <a:rPr lang="en-US" dirty="0" smtClean="0"/>
              <a:t>Interviews</a:t>
            </a:r>
          </a:p>
          <a:p>
            <a:pPr lvl="1"/>
            <a:r>
              <a:rPr lang="en-US" dirty="0" smtClean="0"/>
              <a:t>Observations</a:t>
            </a:r>
          </a:p>
          <a:p>
            <a:pPr lvl="1"/>
            <a:r>
              <a:rPr lang="en-US" dirty="0" smtClean="0"/>
              <a:t>Focus groups</a:t>
            </a:r>
          </a:p>
          <a:p>
            <a:r>
              <a:rPr lang="en-US" dirty="0" smtClean="0"/>
              <a:t>Quantitative</a:t>
            </a:r>
          </a:p>
          <a:p>
            <a:pPr lvl="1"/>
            <a:r>
              <a:rPr lang="en-US" dirty="0" smtClean="0"/>
              <a:t>Surveys</a:t>
            </a:r>
          </a:p>
          <a:p>
            <a:pPr lvl="1"/>
            <a:r>
              <a:rPr lang="en-US" dirty="0" smtClean="0"/>
              <a:t>Clinical data extraction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and Quantitative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2A99B-133D-4668-9971-632992B2AC7A}" type="slidenum">
              <a:rPr lang="en-US"/>
              <a:pPr/>
              <a:t>6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Collecting Qualitative Data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sz="2400" dirty="0"/>
              <a:t>In-depth interviews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Interview guide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Trained interviewer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Recording device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Capacity to have recordings transcribed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sz="2400" dirty="0"/>
              <a:t>Observations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Clear parameters of what to observe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Trained observer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Time to write field notes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sz="2400" dirty="0"/>
              <a:t>Focus groups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Facilitators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Guide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/>
              <a:t>Space</a:t>
            </a:r>
          </a:p>
          <a:p>
            <a:pPr>
              <a:lnSpc>
                <a:spcPct val="80000"/>
              </a:lnSpc>
              <a:spcBef>
                <a:spcPts val="600"/>
              </a:spcBef>
            </a:pPr>
            <a:r>
              <a:rPr lang="en-US" sz="2400" dirty="0"/>
              <a:t>Content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DAA14-335F-46C6-81E7-E4B2637A4C15}" type="slidenum">
              <a:rPr lang="en-US"/>
              <a:pPr/>
              <a:t>7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4000"/>
              <a:t>When to use Qualitative Methods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724400"/>
          </a:xfrm>
        </p:spPr>
        <p:txBody>
          <a:bodyPr/>
          <a:lstStyle/>
          <a:p>
            <a:r>
              <a:rPr lang="en-US" sz="2800"/>
              <a:t>Formative Evaluation</a:t>
            </a:r>
          </a:p>
          <a:p>
            <a:pPr lvl="1"/>
            <a:r>
              <a:rPr lang="en-US" sz="2400"/>
              <a:t>Overall purpose: to improve programs</a:t>
            </a:r>
          </a:p>
          <a:p>
            <a:r>
              <a:rPr lang="en-US" sz="2800"/>
              <a:t>Process Evaluation</a:t>
            </a:r>
          </a:p>
          <a:p>
            <a:pPr lvl="1"/>
            <a:r>
              <a:rPr lang="en-US" sz="2400"/>
              <a:t>Focus on how &amp; why things happen</a:t>
            </a:r>
          </a:p>
          <a:p>
            <a:pPr lvl="1"/>
            <a:r>
              <a:rPr lang="en-US" sz="2400"/>
              <a:t>Identify how a product or outcome is produced</a:t>
            </a:r>
          </a:p>
          <a:p>
            <a:pPr lvl="1"/>
            <a:r>
              <a:rPr lang="en-US" sz="2400"/>
              <a:t>Identify strengths &amp; weaknesses of a program</a:t>
            </a:r>
          </a:p>
          <a:p>
            <a:pPr lvl="1"/>
            <a:r>
              <a:rPr lang="en-US" sz="2400"/>
              <a:t>Create detailed description of the program</a:t>
            </a:r>
          </a:p>
          <a:p>
            <a:r>
              <a:rPr lang="en-US" sz="2800"/>
              <a:t>Outcome Evaluation </a:t>
            </a:r>
          </a:p>
          <a:p>
            <a:pPr lvl="1"/>
            <a:r>
              <a:rPr lang="en-US" sz="2400"/>
              <a:t>Add depth &amp; meaning to quantitative analysis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AB003-D6BF-4228-8A2D-B71009DCF190}" type="slidenum">
              <a:rPr lang="en-US"/>
              <a:pPr/>
              <a:t>8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4013"/>
            <a:ext cx="8229600" cy="760412"/>
          </a:xfrm>
        </p:spPr>
        <p:txBody>
          <a:bodyPr/>
          <a:lstStyle/>
          <a:p>
            <a:r>
              <a:rPr lang="en-US" sz="4000" dirty="0"/>
              <a:t>Analyzing Qualitative </a:t>
            </a:r>
            <a:r>
              <a:rPr lang="en-US" sz="4000" dirty="0" smtClean="0"/>
              <a:t>Data</a:t>
            </a:r>
            <a:endParaRPr lang="en-US" sz="4000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5800" cy="4572000"/>
          </a:xfrm>
        </p:spPr>
        <p:txBody>
          <a:bodyPr/>
          <a:lstStyle/>
          <a:p>
            <a:r>
              <a:rPr lang="en-US" sz="2800"/>
              <a:t>Driven by goals and aims of the evaluation</a:t>
            </a:r>
          </a:p>
          <a:p>
            <a:pPr lvl="1"/>
            <a:r>
              <a:rPr lang="en-US" sz="2400"/>
              <a:t>Describe program </a:t>
            </a:r>
          </a:p>
          <a:p>
            <a:pPr lvl="1"/>
            <a:r>
              <a:rPr lang="en-US" sz="2400"/>
              <a:t>Elucidate program dynamics</a:t>
            </a:r>
          </a:p>
          <a:p>
            <a:pPr lvl="1"/>
            <a:r>
              <a:rPr lang="en-US" sz="2400"/>
              <a:t>Identify patterns</a:t>
            </a:r>
          </a:p>
          <a:p>
            <a:pPr lvl="1"/>
            <a:r>
              <a:rPr lang="en-US" sz="2400"/>
              <a:t>Confirm or disconfirm quantitative findings</a:t>
            </a:r>
          </a:p>
          <a:p>
            <a:r>
              <a:rPr lang="en-US" sz="2800"/>
              <a:t>Is time consuming </a:t>
            </a:r>
          </a:p>
          <a:p>
            <a:r>
              <a:rPr lang="en-US" sz="2800"/>
              <a:t>Working from transcribed data: Read, code, discuss, read, code, discuss</a:t>
            </a:r>
          </a:p>
          <a:p>
            <a:endParaRPr lang="en-US" sz="2800"/>
          </a:p>
          <a:p>
            <a:endParaRPr lang="en-US" sz="2800"/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81000"/>
            <a:ext cx="8382000" cy="6137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While analyzing your qualitative data it is important that you continuously ask yourself the following types of questions:</a:t>
            </a:r>
          </a:p>
          <a:p>
            <a:endParaRPr lang="en-US" dirty="0" smtClean="0"/>
          </a:p>
          <a:p>
            <a:r>
              <a:rPr lang="en-US" b="1" dirty="0" smtClean="0"/>
              <a:t>What patterns/common themes emerge around specific items in the data?  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How do these patterns (or lack thereof) help to shed light on the broader study question(s)?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Are there any deviations from these patterns?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If, yes, what factors could explain these atypical responses?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What interesting stories emerge from the data? </a:t>
            </a:r>
            <a:endParaRPr lang="en-US" dirty="0" smtClean="0"/>
          </a:p>
          <a:p>
            <a:pPr lvl="1"/>
            <a:r>
              <a:rPr lang="en-US" dirty="0" smtClean="0"/>
              <a:t>How can these stories help to shed light on the broader study question?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Do any of the patterns/emergent themes suggest that additional data needs to be collected? </a:t>
            </a:r>
            <a:endParaRPr lang="en-US" dirty="0" smtClean="0"/>
          </a:p>
          <a:p>
            <a:pPr lvl="1"/>
            <a:r>
              <a:rPr lang="en-US" dirty="0" smtClean="0"/>
              <a:t>Do any of they study questions need to be revised?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Do the patterns that emerge support the findings of other corresponding qualitative analyses that have been conducted?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</TotalTime>
  <Words>2111</Words>
  <Application>Microsoft Office PowerPoint</Application>
  <PresentationFormat>On-screen Show (4:3)</PresentationFormat>
  <Paragraphs>330</Paragraphs>
  <Slides>25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Evaluation Methods</vt:lpstr>
      <vt:lpstr>Overview</vt:lpstr>
      <vt:lpstr>Quant and Qual</vt:lpstr>
      <vt:lpstr>Quant and Qual</vt:lpstr>
      <vt:lpstr>Qualitative and Quantitative</vt:lpstr>
      <vt:lpstr>Collecting Qualitative Data</vt:lpstr>
      <vt:lpstr>When to use Qualitative Methods</vt:lpstr>
      <vt:lpstr>Analyzing Qualitative Data</vt:lpstr>
      <vt:lpstr>Slide 9</vt:lpstr>
      <vt:lpstr>Qualitative - Benefits</vt:lpstr>
      <vt:lpstr>Qualitative - Benefits</vt:lpstr>
      <vt:lpstr>Qualitative - Weakenesses</vt:lpstr>
      <vt:lpstr>Collecting Quantitative Data</vt:lpstr>
      <vt:lpstr>When to use Quantitative Methods</vt:lpstr>
      <vt:lpstr>Good survey design…</vt:lpstr>
      <vt:lpstr>Good surveys…</vt:lpstr>
      <vt:lpstr>Bad survey design…</vt:lpstr>
      <vt:lpstr>Quantitative - Benefits</vt:lpstr>
      <vt:lpstr>Quant benefits, cont’d</vt:lpstr>
      <vt:lpstr>Quantitative - Weaknesses</vt:lpstr>
      <vt:lpstr>Mixed Methods - Strengths</vt:lpstr>
      <vt:lpstr>Mixed Methods - Weaknesses</vt:lpstr>
      <vt:lpstr>Do you need IRB Approval?</vt:lpstr>
      <vt:lpstr>UCSF CHR Definitions</vt:lpstr>
      <vt:lpstr>Slide 25</vt:lpstr>
    </vt:vector>
  </TitlesOfParts>
  <Company>UCSF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Methods</dc:title>
  <dc:creator>jmyers</dc:creator>
  <cp:lastModifiedBy>jmyers</cp:lastModifiedBy>
  <cp:revision>48</cp:revision>
  <dcterms:created xsi:type="dcterms:W3CDTF">2012-11-08T18:00:52Z</dcterms:created>
  <dcterms:modified xsi:type="dcterms:W3CDTF">2013-10-30T22:36:50Z</dcterms:modified>
</cp:coreProperties>
</file>