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.bin" ContentType="application/vnd.openxmlformats-officedocument.oleObject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4"/>
  </p:notesMasterIdLst>
  <p:sldIdLst>
    <p:sldId id="256" r:id="rId3"/>
    <p:sldId id="458" r:id="rId4"/>
    <p:sldId id="413" r:id="rId5"/>
    <p:sldId id="400" r:id="rId6"/>
    <p:sldId id="406" r:id="rId7"/>
    <p:sldId id="401" r:id="rId8"/>
    <p:sldId id="424" r:id="rId9"/>
    <p:sldId id="421" r:id="rId10"/>
    <p:sldId id="425" r:id="rId11"/>
    <p:sldId id="438" r:id="rId12"/>
    <p:sldId id="439" r:id="rId13"/>
    <p:sldId id="422" r:id="rId14"/>
    <p:sldId id="459" r:id="rId15"/>
    <p:sldId id="423" r:id="rId16"/>
    <p:sldId id="428" r:id="rId17"/>
    <p:sldId id="429" r:id="rId18"/>
    <p:sldId id="444" r:id="rId19"/>
    <p:sldId id="446" r:id="rId20"/>
    <p:sldId id="411" r:id="rId21"/>
    <p:sldId id="382" r:id="rId22"/>
    <p:sldId id="451" r:id="rId23"/>
    <p:sldId id="453" r:id="rId24"/>
    <p:sldId id="452" r:id="rId25"/>
    <p:sldId id="460" r:id="rId26"/>
    <p:sldId id="456" r:id="rId27"/>
    <p:sldId id="457" r:id="rId28"/>
    <p:sldId id="335" r:id="rId29"/>
    <p:sldId id="447" r:id="rId30"/>
    <p:sldId id="461" r:id="rId31"/>
    <p:sldId id="319" r:id="rId32"/>
    <p:sldId id="359" r:id="rId33"/>
    <p:sldId id="462" r:id="rId34"/>
    <p:sldId id="402" r:id="rId35"/>
    <p:sldId id="325" r:id="rId36"/>
    <p:sldId id="280" r:id="rId37"/>
    <p:sldId id="463" r:id="rId38"/>
    <p:sldId id="419" r:id="rId39"/>
    <p:sldId id="465" r:id="rId40"/>
    <p:sldId id="466" r:id="rId41"/>
    <p:sldId id="468" r:id="rId42"/>
    <p:sldId id="467" r:id="rId43"/>
    <p:sldId id="436" r:id="rId44"/>
    <p:sldId id="437" r:id="rId45"/>
    <p:sldId id="433" r:id="rId46"/>
    <p:sldId id="432" r:id="rId47"/>
    <p:sldId id="435" r:id="rId48"/>
    <p:sldId id="279" r:id="rId49"/>
    <p:sldId id="281" r:id="rId50"/>
    <p:sldId id="441" r:id="rId51"/>
    <p:sldId id="445" r:id="rId52"/>
    <p:sldId id="454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94" autoAdjust="0"/>
    <p:restoredTop sz="59821" autoAdjust="0"/>
  </p:normalViewPr>
  <p:slideViewPr>
    <p:cSldViewPr>
      <p:cViewPr>
        <p:scale>
          <a:sx n="75" d="100"/>
          <a:sy n="75" d="100"/>
        </p:scale>
        <p:origin x="-640" y="-8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-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51305-9DFA-4AC2-9EDF-A71F36C0B61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4D9F-6451-4F0B-BBA1-C7EEFAC38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you know that nothing has been done – how do you kick start?  Target the innovators. </a:t>
            </a:r>
          </a:p>
          <a:p>
            <a:r>
              <a:rPr lang="en-US" baseline="0" dirty="0" smtClean="0"/>
              <a:t>Adding a layer of information to the gap.</a:t>
            </a:r>
          </a:p>
          <a:p>
            <a:r>
              <a:rPr lang="en-US" baseline="0" dirty="0" smtClean="0"/>
              <a:t>50% of the people are doing it, then you can try and hit the early majority… </a:t>
            </a:r>
          </a:p>
          <a:p>
            <a:r>
              <a:rPr lang="en-US" baseline="0" dirty="0" smtClean="0"/>
              <a:t>START – rapid start was being practiced by some providers – the innovators and the early adopters – but not yet by the early majority – this tell you where a practice is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Gives you a way to analyze the problem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3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</a:t>
            </a:r>
            <a:r>
              <a:rPr lang="en-US" baseline="0" dirty="0" smtClean="0"/>
              <a:t> in the sense that it is comprehensive,</a:t>
            </a:r>
            <a:r>
              <a:rPr lang="en-US" dirty="0" smtClean="0"/>
              <a:t> but does not attempt</a:t>
            </a:r>
            <a:r>
              <a:rPr lang="en-US" baseline="0" dirty="0" smtClean="0"/>
              <a:t> to enumerate all subcategories</a:t>
            </a:r>
          </a:p>
          <a:p>
            <a:r>
              <a:rPr lang="en-US" baseline="0" dirty="0" smtClean="0"/>
              <a:t>Also offers causal relationships between these constructs </a:t>
            </a:r>
          </a:p>
          <a:p>
            <a:r>
              <a:rPr lang="en-US" baseline="0" dirty="0" smtClean="0"/>
              <a:t>Use it to map and to explain</a:t>
            </a:r>
            <a:endParaRPr lang="en-US" dirty="0" smtClean="0"/>
          </a:p>
          <a:p>
            <a:r>
              <a:rPr lang="en-US" dirty="0" smtClean="0"/>
              <a:t>Example of a behavioral</a:t>
            </a:r>
            <a:r>
              <a:rPr lang="en-US" baseline="0" dirty="0" smtClean="0"/>
              <a:t> problem:  throwing garbage out the window in Qinghai – its not motivation – its opportunity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214D6-972D-4E90-B7D6-1FB342C869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3702BDD-8A07-CB43-91EE-A2DD99F86120}" type="slidenum">
              <a:rPr lang="en-US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Scarce</a:t>
            </a:r>
            <a:r>
              <a:rPr lang="en-US" baseline="0" dirty="0" smtClean="0"/>
              <a:t> – distractions  - cognitive function declines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8E0B-1535-45B0-BE27-5B8E7DC591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(move this to first lecture)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5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8E0B-1535-45B0-BE27-5B8E7DC591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mg of </a:t>
            </a:r>
            <a:r>
              <a:rPr lang="en-US" dirty="0" err="1" smtClean="0"/>
              <a:t>hydrocoridsone</a:t>
            </a:r>
            <a:endParaRPr lang="en-US" dirty="0" smtClean="0"/>
          </a:p>
          <a:p>
            <a:r>
              <a:rPr lang="en-US" dirty="0" smtClean="0"/>
              <a:t>15 and 195 minutes before the text</a:t>
            </a:r>
          </a:p>
          <a:p>
            <a:r>
              <a:rPr lang="en-US" dirty="0" smtClean="0"/>
              <a:t>Randomized 78 males to 1 of 3 groups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8E0B-1535-45B0-BE27-5B8E7DC591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3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What’s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6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8D186224-87C0-544A-80D8-7E40C64D90E9}" type="slidenum">
              <a:rPr lang="en-US" sz="1200"/>
              <a:pPr algn="r" eaLnBrk="1" hangingPunct="1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Consequences…. </a:t>
            </a:r>
          </a:p>
          <a:p>
            <a:endParaRPr lang="en-US" dirty="0" smtClean="0"/>
          </a:p>
          <a:p>
            <a:r>
              <a:rPr lang="en-US" dirty="0" smtClean="0"/>
              <a:t>Implications for generalizability? Coming into more focus.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A1BF-C27F-4381-9822-BB723C05962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2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– DOI – </a:t>
            </a:r>
            <a:r>
              <a:rPr lang="en-US" dirty="0" err="1" smtClean="0"/>
              <a:t>elucide</a:t>
            </a:r>
            <a:r>
              <a:rPr lang="en-US" dirty="0" smtClean="0"/>
              <a:t> a process / change </a:t>
            </a:r>
          </a:p>
          <a:p>
            <a:endParaRPr lang="en-US" dirty="0" smtClean="0"/>
          </a:p>
          <a:p>
            <a:r>
              <a:rPr lang="en-US" dirty="0" smtClean="0"/>
              <a:t>REAIM</a:t>
            </a:r>
            <a:r>
              <a:rPr lang="en-US" baseline="0" dirty="0" smtClean="0"/>
              <a:t> – one construct – really get into it </a:t>
            </a:r>
          </a:p>
          <a:p>
            <a:r>
              <a:rPr lang="en-US" baseline="0" dirty="0" smtClean="0"/>
              <a:t>CFIR – try to grab as many constructs as possible</a:t>
            </a:r>
          </a:p>
          <a:p>
            <a:endParaRPr lang="en-US" dirty="0" smtClean="0"/>
          </a:p>
          <a:p>
            <a:r>
              <a:rPr lang="en-US" dirty="0" smtClean="0"/>
              <a:t>Maybe another</a:t>
            </a:r>
            <a:r>
              <a:rPr lang="en-US" baseline="0" dirty="0" smtClean="0"/>
              <a:t> way to look at this is with the pies</a:t>
            </a:r>
          </a:p>
          <a:p>
            <a:endParaRPr lang="en-US" dirty="0" smtClean="0"/>
          </a:p>
          <a:p>
            <a:r>
              <a:rPr lang="en-US" dirty="0" smtClean="0"/>
              <a:t>Help develop logic model or dag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 on how much</a:t>
            </a:r>
            <a:r>
              <a:rPr lang="en-US" baseline="0" dirty="0" smtClean="0"/>
              <a:t> of the gap is due to this step (is it the critical problem or a small one?)</a:t>
            </a:r>
          </a:p>
          <a:p>
            <a:r>
              <a:rPr lang="en-US" baseline="0" dirty="0" smtClean="0"/>
              <a:t>Depends on whether there is data about this step’s contribution to non-treatment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8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say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Screening one step in the cascade of care, but making it a part of the analysis to motivation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a practical level, how do you engage with framework, models or theories?</a:t>
            </a:r>
          </a:p>
          <a:p>
            <a:r>
              <a:rPr lang="en-US" baseline="0" dirty="0" smtClean="0"/>
              <a:t>Theory seems obscure, esoteric or academic to many </a:t>
            </a:r>
            <a:r>
              <a:rPr lang="en-US" baseline="0" dirty="0" err="1" smtClean="0"/>
              <a:t>practioners</a:t>
            </a:r>
            <a:r>
              <a:rPr lang="is-IS" baseline="0" dirty="0" smtClean="0"/>
              <a:t>…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6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1EB7-1B67-4B65-ABCD-E95471F03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D984-626C-464A-B3BE-8EE006328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24C0-2206-450D-8775-A61D31BCEE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6655-3FFF-40F7-92AE-3CAA21CD57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9F42-14C9-4D2A-A709-3B8EEC707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1F29-EE6C-438E-8DA6-ED099F009E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F5D8-0985-4781-AD92-11AACFDA31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8F1D-7B5A-4AAC-9910-C4D6C4B1F6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6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23EB-9523-4E4B-B973-88616FFC8E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50D8-A36C-4862-9135-84FB3BD8BD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E8F6-79B5-4D20-B1BE-64992C64F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E1C0-10B6-4877-A134-C5B1C34E5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5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4F89-FAB3-4794-9B27-F3D0F3FAB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9F41-98F0-4BA9-9135-BC90FF9744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1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B6F8-952D-4CFB-B643-1EA8E5A583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1930-3BEB-4673-9E3E-9E7BACFA1C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42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8AE0-A25A-47FB-A66F-B94D9A5EEC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AD0D-186F-4207-A701-54D8E8425B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2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B868-7961-4B00-A355-A996FE289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1FAF-EA6D-44BF-9331-079A7B013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2A41-80B8-41A7-B276-E6C6AB34E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6CF6-F516-49F2-8CA4-150B8497F7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81038"/>
            <a:ext cx="8489950" cy="9727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031207"/>
            <a:ext cx="8489950" cy="2593181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E569-D5F3-4F3E-B5B6-F96E340503B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E312F-69FE-4A69-B462-B8F14D850E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FECB8-4C9C-4DB5-99E1-AF3063B13F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1"/>
            <a:ext cx="7772400" cy="180498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Theories and Frameworks for Implementation Science: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Approaches to Analysis of Gaps between Evidence and Practice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Epidemiology 245</a:t>
            </a:r>
          </a:p>
          <a:p>
            <a:r>
              <a:rPr lang="en-US" dirty="0" smtClean="0"/>
              <a:t>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5143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Framework, Models, Theories in Implementation Science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88249"/>
            <a:ext cx="1600200" cy="15660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32377"/>
            <a:ext cx="2209800" cy="1656448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23" y="3154048"/>
            <a:ext cx="1757232" cy="16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3774" y="3714850"/>
            <a:ext cx="2786042" cy="12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816" y="1183587"/>
            <a:ext cx="1243142" cy="11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5192" y="808714"/>
            <a:ext cx="2064808" cy="1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 descr="top_ht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7111" y="2087917"/>
            <a:ext cx="1747748" cy="131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9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01000" cy="1905000"/>
          </a:xfrm>
        </p:spPr>
        <p:txBody>
          <a:bodyPr/>
          <a:lstStyle/>
          <a:p>
            <a:r>
              <a:rPr lang="en-US" sz="2800" dirty="0" smtClean="0"/>
              <a:t>“An </a:t>
            </a:r>
            <a:r>
              <a:rPr lang="en-US" sz="2800" dirty="0"/>
              <a:t>explanation of a phenomenon arrived at through examination and contemplation of the relevant </a:t>
            </a:r>
            <a:r>
              <a:rPr lang="en-US" sz="2800" dirty="0" smtClean="0"/>
              <a:t>facts” (Oxford English Dictionary)</a:t>
            </a:r>
            <a:endParaRPr lang="en-US" sz="2800" dirty="0"/>
          </a:p>
          <a:p>
            <a:r>
              <a:rPr lang="en-US" sz="2800" dirty="0" smtClean="0"/>
              <a:t>Ideas about facts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08008"/>
            <a:ext cx="1143000" cy="1529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66977"/>
            <a:ext cx="1195388" cy="151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25000"/>
          <a:stretch/>
        </p:blipFill>
        <p:spPr>
          <a:xfrm>
            <a:off x="6400800" y="3335342"/>
            <a:ext cx="1212477" cy="15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does this Gap Exist? Call in Back-up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Links your problem (i.e., the gap) to a body of scholarship</a:t>
            </a:r>
          </a:p>
          <a:p>
            <a:pPr lvl="1"/>
            <a:r>
              <a:rPr lang="en-US" sz="2000" dirty="0" smtClean="0"/>
              <a:t>Implementation and behavioral theory </a:t>
            </a:r>
          </a:p>
          <a:p>
            <a:pPr lvl="1"/>
            <a:r>
              <a:rPr lang="en-US" sz="2000" dirty="0" smtClean="0"/>
              <a:t>Draw on a body of knowledge to understand why this problem exists</a:t>
            </a:r>
          </a:p>
          <a:p>
            <a:r>
              <a:rPr lang="en-US" sz="2400" dirty="0" smtClean="0"/>
              <a:t>No different than what we do when we face clinical or statistical problems</a:t>
            </a:r>
          </a:p>
          <a:p>
            <a:pPr lvl="1"/>
            <a:r>
              <a:rPr lang="en-US" sz="2000" dirty="0" smtClean="0"/>
              <a:t>Why is this patient hypotensive?</a:t>
            </a:r>
          </a:p>
          <a:p>
            <a:pPr lvl="2"/>
            <a:r>
              <a:rPr lang="en-US" sz="1600" dirty="0" smtClean="0"/>
              <a:t>Medical school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s a causal relationship between the exposure and outcome</a:t>
            </a:r>
          </a:p>
          <a:p>
            <a:pPr lvl="2"/>
            <a:r>
              <a:rPr lang="en-US" sz="1600" dirty="0" smtClean="0"/>
              <a:t>TICR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791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4075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observation or fact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4037" y="514351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14351"/>
            <a:ext cx="57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9504" y="1809804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202419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624" y="3219450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2008" y="2735819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9275" y="1200151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98664" y="1200151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5708" y="1705234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54283" y="2964419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19046" y="2098443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70452" y="3229052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cxnSp>
        <p:nvCxnSpPr>
          <p:cNvPr id="22" name="Curved Connector 21"/>
          <p:cNvCxnSpPr>
            <a:stCxn id="6" idx="0"/>
            <a:endCxn id="5" idx="2"/>
          </p:cNvCxnSpPr>
          <p:nvPr/>
        </p:nvCxnSpPr>
        <p:spPr>
          <a:xfrm rot="16200000" flipV="1">
            <a:off x="6300704" y="1346118"/>
            <a:ext cx="926121" cy="1252"/>
          </a:xfrm>
          <a:prstGeom prst="curved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3"/>
            <a:endCxn id="11" idx="2"/>
          </p:cNvCxnSpPr>
          <p:nvPr/>
        </p:nvCxnSpPr>
        <p:spPr>
          <a:xfrm flipV="1">
            <a:off x="7049275" y="1569483"/>
            <a:ext cx="284886" cy="424987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10" idx="0"/>
          </p:cNvCxnSpPr>
          <p:nvPr/>
        </p:nvCxnSpPr>
        <p:spPr>
          <a:xfrm rot="16200000" flipH="1">
            <a:off x="6487301" y="2456225"/>
            <a:ext cx="556683" cy="2504"/>
          </a:xfrm>
          <a:prstGeom prst="curved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1"/>
            <a:endCxn id="7" idx="0"/>
          </p:cNvCxnSpPr>
          <p:nvPr/>
        </p:nvCxnSpPr>
        <p:spPr>
          <a:xfrm rot="10800000" flipV="1">
            <a:off x="5771286" y="1994469"/>
            <a:ext cx="708218" cy="207949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7" idx="1"/>
            <a:endCxn id="3" idx="1"/>
          </p:cNvCxnSpPr>
          <p:nvPr/>
        </p:nvCxnSpPr>
        <p:spPr>
          <a:xfrm rot="10800000">
            <a:off x="5074038" y="699017"/>
            <a:ext cx="412363" cy="1688068"/>
          </a:xfrm>
          <a:prstGeom prst="curvedConnector3">
            <a:avLst>
              <a:gd name="adj1" fmla="val 15543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1" idx="3"/>
            <a:endCxn id="13" idx="0"/>
          </p:cNvCxnSpPr>
          <p:nvPr/>
        </p:nvCxnSpPr>
        <p:spPr>
          <a:xfrm flipV="1">
            <a:off x="7619046" y="1200151"/>
            <a:ext cx="764504" cy="184666"/>
          </a:xfrm>
          <a:prstGeom prst="curvedConnector4">
            <a:avLst>
              <a:gd name="adj1" fmla="val 31368"/>
              <a:gd name="adj2" fmla="val 22379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0" idx="2"/>
            <a:endCxn id="16" idx="2"/>
          </p:cNvCxnSpPr>
          <p:nvPr/>
        </p:nvCxnSpPr>
        <p:spPr>
          <a:xfrm rot="16200000" flipH="1">
            <a:off x="6938731" y="2933313"/>
            <a:ext cx="228600" cy="572275"/>
          </a:xfrm>
          <a:prstGeom prst="curvedConnector3">
            <a:avLst>
              <a:gd name="adj1" fmla="val 20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8" idx="0"/>
          </p:cNvCxnSpPr>
          <p:nvPr/>
        </p:nvCxnSpPr>
        <p:spPr>
          <a:xfrm rot="10800000" flipV="1">
            <a:off x="5840511" y="2920484"/>
            <a:ext cx="785193" cy="298965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3" idx="1"/>
            <a:endCxn id="14" idx="0"/>
          </p:cNvCxnSpPr>
          <p:nvPr/>
        </p:nvCxnSpPr>
        <p:spPr>
          <a:xfrm rot="10800000" flipV="1">
            <a:off x="7830594" y="1384816"/>
            <a:ext cx="268070" cy="320417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2"/>
            <a:endCxn id="17" idx="3"/>
          </p:cNvCxnSpPr>
          <p:nvPr/>
        </p:nvCxnSpPr>
        <p:spPr>
          <a:xfrm rot="5400000">
            <a:off x="7929371" y="1828930"/>
            <a:ext cx="713626" cy="194733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3" idx="3"/>
            <a:endCxn id="18" idx="3"/>
          </p:cNvCxnSpPr>
          <p:nvPr/>
        </p:nvCxnSpPr>
        <p:spPr>
          <a:xfrm>
            <a:off x="8668435" y="1384817"/>
            <a:ext cx="71788" cy="2028901"/>
          </a:xfrm>
          <a:prstGeom prst="curvedConnector3">
            <a:avLst>
              <a:gd name="adj1" fmla="val 418438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" idx="2"/>
            <a:endCxn id="5" idx="0"/>
          </p:cNvCxnSpPr>
          <p:nvPr/>
        </p:nvCxnSpPr>
        <p:spPr>
          <a:xfrm rot="5400000" flipH="1" flipV="1">
            <a:off x="5876364" y="-3091"/>
            <a:ext cx="369332" cy="1404215"/>
          </a:xfrm>
          <a:prstGeom prst="curvedConnector5">
            <a:avLst>
              <a:gd name="adj1" fmla="val -61896"/>
              <a:gd name="adj2" fmla="val 49955"/>
              <a:gd name="adj3" fmla="val 16189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" idx="3"/>
            <a:endCxn id="7" idx="2"/>
          </p:cNvCxnSpPr>
          <p:nvPr/>
        </p:nvCxnSpPr>
        <p:spPr>
          <a:xfrm>
            <a:off x="1752600" y="2202419"/>
            <a:ext cx="4018686" cy="369332"/>
          </a:xfrm>
          <a:prstGeom prst="curvedConnector4">
            <a:avLst>
              <a:gd name="adj1" fmla="val 46455"/>
              <a:gd name="adj2" fmla="val 161896"/>
            </a:avLst>
          </a:prstGeom>
          <a:ln w="571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33738" y="4185177"/>
            <a:ext cx="748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Connect </a:t>
            </a:r>
            <a:r>
              <a:rPr lang="en-US"/>
              <a:t>your </a:t>
            </a:r>
            <a:r>
              <a:rPr lang="en-US" smtClean="0"/>
              <a:t>observations with </a:t>
            </a:r>
            <a:r>
              <a:rPr lang="en-US" dirty="0"/>
              <a:t>other thinking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Contribute to a discourse (don’t be an isolated node)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64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82" y="940393"/>
            <a:ext cx="4258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58 year old woman who is a nurse, PMH of hypertension, a-fib, and rheumatoid arthritis, traveled to Africa the last year as a part of a missionary health team.   Presents with 2 days of malaise and VS in ER 99.8, 90/60, 110, 30, 98%.</a:t>
            </a:r>
            <a:r>
              <a:rPr lang="en-US" sz="1200" dirty="0"/>
              <a:t> </a:t>
            </a:r>
            <a:r>
              <a:rPr lang="en-US" sz="1200" b="1" u="sng" dirty="0" smtClean="0"/>
              <a:t>Why is this patient hypotensive?</a:t>
            </a:r>
            <a:endParaRPr lang="en-US" sz="1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16362" y="2376172"/>
            <a:ext cx="1900457" cy="2769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Cardiogenic? Vasodilatory?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728308"/>
            <a:ext cx="1279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Shock Physiology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Cardiac output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Lactate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WBC count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Etc.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362" y="2907086"/>
            <a:ext cx="241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She has a lobar pneumonia and also is on infliximab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280769"/>
            <a:ext cx="422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Infectious diseases / immunological physiology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Infliximab is monoclonal antibody to an interferon TNF-alpha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TNF alpha plays a key role in host defense against mycobacterial infection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13" y="448906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Treat her with broad spectrum antibiotics</a:t>
            </a:r>
          </a:p>
          <a:p>
            <a:pPr algn="ctr"/>
            <a:r>
              <a:rPr lang="en-US" sz="1200" dirty="0" smtClean="0"/>
              <a:t>Isolate and rule out tuberculosis</a:t>
            </a:r>
            <a:endParaRPr lang="en-US" sz="1200" dirty="0"/>
          </a:p>
        </p:txBody>
      </p:sp>
      <p:cxnSp>
        <p:nvCxnSpPr>
          <p:cNvPr id="11" name="Elbow Connector 10"/>
          <p:cNvCxnSpPr>
            <a:stCxn id="4" idx="2"/>
            <a:endCxn id="5" idx="0"/>
          </p:cNvCxnSpPr>
          <p:nvPr/>
        </p:nvCxnSpPr>
        <p:spPr>
          <a:xfrm rot="5400000">
            <a:off x="2181214" y="2041433"/>
            <a:ext cx="420116" cy="24936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1"/>
            <a:endCxn id="5" idx="3"/>
          </p:cNvCxnSpPr>
          <p:nvPr/>
        </p:nvCxnSpPr>
        <p:spPr>
          <a:xfrm rot="10800000" flipV="1">
            <a:off x="3216820" y="2236140"/>
            <a:ext cx="3107781" cy="278532"/>
          </a:xfrm>
          <a:prstGeom prst="bent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7" idx="1"/>
          </p:cNvCxnSpPr>
          <p:nvPr/>
        </p:nvCxnSpPr>
        <p:spPr>
          <a:xfrm rot="5400000">
            <a:off x="1549103" y="2420431"/>
            <a:ext cx="484748" cy="950229"/>
          </a:xfrm>
          <a:prstGeom prst="bentConnector4">
            <a:avLst>
              <a:gd name="adj1" fmla="val 26190"/>
              <a:gd name="adj2" fmla="val 1240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24" idx="0"/>
          </p:cNvCxnSpPr>
          <p:nvPr/>
        </p:nvCxnSpPr>
        <p:spPr>
          <a:xfrm rot="5400000">
            <a:off x="1729460" y="2955653"/>
            <a:ext cx="381649" cy="12078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771" y="3750400"/>
            <a:ext cx="2399182" cy="4616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What antibiotics do I choose?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What else do I do in management?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Elbow Connector 26"/>
          <p:cNvCxnSpPr>
            <a:stCxn id="8" idx="1"/>
            <a:endCxn id="24" idx="3"/>
          </p:cNvCxnSpPr>
          <p:nvPr/>
        </p:nvCxnSpPr>
        <p:spPr>
          <a:xfrm rot="10800000" flipV="1">
            <a:off x="2515954" y="3696267"/>
            <a:ext cx="2056047" cy="284965"/>
          </a:xfrm>
          <a:prstGeom prst="bent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4" idx="2"/>
            <a:endCxn id="9" idx="1"/>
          </p:cNvCxnSpPr>
          <p:nvPr/>
        </p:nvCxnSpPr>
        <p:spPr>
          <a:xfrm rot="5400000">
            <a:off x="693422" y="4096957"/>
            <a:ext cx="507832" cy="738049"/>
          </a:xfrm>
          <a:prstGeom prst="bentConnector4">
            <a:avLst>
              <a:gd name="adj1" fmla="val 27273"/>
              <a:gd name="adj2" fmla="val 1309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95520"/>
          </a:xfrm>
        </p:spPr>
        <p:txBody>
          <a:bodyPr/>
          <a:lstStyle/>
          <a:p>
            <a:r>
              <a:rPr lang="en-US" dirty="0" smtClean="0"/>
              <a:t>Clinical use of “Theory”?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0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906" y="895350"/>
            <a:ext cx="363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“Why is there a gap between evidence and practice?”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139" y="14838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Apply your personal experience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579912"/>
            <a:ext cx="180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Call your friend who you think is smart (WWTBM approach)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71364" y="4408612"/>
            <a:ext cx="281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Realize you need to systematically  assess what others have said about how to approach the problem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5221" y="1605445"/>
            <a:ext cx="229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Propose formative research – some interviews </a:t>
            </a:r>
            <a:endParaRPr lang="en-US" sz="1200" b="1" dirty="0"/>
          </a:p>
        </p:txBody>
      </p:sp>
      <p:cxnSp>
        <p:nvCxnSpPr>
          <p:cNvPr id="11" name="Elbow Connector 10"/>
          <p:cNvCxnSpPr>
            <a:stCxn id="4" idx="2"/>
            <a:endCxn id="5" idx="0"/>
          </p:cNvCxnSpPr>
          <p:nvPr/>
        </p:nvCxnSpPr>
        <p:spPr>
          <a:xfrm rot="5400000">
            <a:off x="2941341" y="-184452"/>
            <a:ext cx="311486" cy="3025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872115" y="1867488"/>
            <a:ext cx="819078" cy="605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15" idx="1"/>
          </p:cNvCxnSpPr>
          <p:nvPr/>
        </p:nvCxnSpPr>
        <p:spPr>
          <a:xfrm flipH="1">
            <a:off x="1371600" y="2903078"/>
            <a:ext cx="509735" cy="1413202"/>
          </a:xfrm>
          <a:prstGeom prst="bentConnector5">
            <a:avLst>
              <a:gd name="adj1" fmla="val -44847"/>
              <a:gd name="adj2" fmla="val 46733"/>
              <a:gd name="adj3" fmla="val 144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3"/>
            <a:endCxn id="9" idx="0"/>
          </p:cNvCxnSpPr>
          <p:nvPr/>
        </p:nvCxnSpPr>
        <p:spPr>
          <a:xfrm flipV="1">
            <a:off x="4876798" y="1605445"/>
            <a:ext cx="2345689" cy="1283241"/>
          </a:xfrm>
          <a:prstGeom prst="bentConnector4">
            <a:avLst>
              <a:gd name="adj1" fmla="val 25545"/>
              <a:gd name="adj2" fmla="val 1178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889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“Why do these Gaps Exist?” Trial and Error Approach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900781"/>
            <a:ext cx="129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Try something – write a proposal or do a QI project in your clinic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2565520"/>
            <a:ext cx="12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Find that it has sub-optimal impact or score</a:t>
            </a:r>
            <a:endParaRPr lang="en-US" sz="1200" b="1" dirty="0"/>
          </a:p>
        </p:txBody>
      </p:sp>
      <p:cxnSp>
        <p:nvCxnSpPr>
          <p:cNvPr id="13" name="Elbow Connector 12"/>
          <p:cNvCxnSpPr>
            <a:stCxn id="15" idx="3"/>
            <a:endCxn id="18" idx="1"/>
          </p:cNvCxnSpPr>
          <p:nvPr/>
        </p:nvCxnSpPr>
        <p:spPr>
          <a:xfrm flipV="1">
            <a:off x="2666998" y="2888686"/>
            <a:ext cx="914402" cy="14275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28" idx="3"/>
          </p:cNvCxnSpPr>
          <p:nvPr/>
        </p:nvCxnSpPr>
        <p:spPr>
          <a:xfrm>
            <a:off x="8369752" y="1836278"/>
            <a:ext cx="240848" cy="929574"/>
          </a:xfrm>
          <a:prstGeom prst="bentConnector3">
            <a:avLst>
              <a:gd name="adj1" fmla="val 1949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253501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Good case scenario: reviewers raise something you didn’t think of.  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28" idx="1"/>
            <a:endCxn id="10" idx="0"/>
          </p:cNvCxnSpPr>
          <p:nvPr/>
        </p:nvCxnSpPr>
        <p:spPr>
          <a:xfrm rot="10800000" flipH="1" flipV="1">
            <a:off x="6095999" y="2765852"/>
            <a:ext cx="1326885" cy="739628"/>
          </a:xfrm>
          <a:prstGeom prst="bentConnector4">
            <a:avLst>
              <a:gd name="adj1" fmla="val -17228"/>
              <a:gd name="adj2" fmla="val 656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08434" y="3505480"/>
            <a:ext cx="262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Worse case scenario: you finish the formative research and realize that there were factors you should have </a:t>
            </a:r>
            <a:r>
              <a:rPr lang="en-US" sz="1200" b="1" dirty="0" smtClean="0"/>
              <a:t>considered finding out more about</a:t>
            </a:r>
            <a:endParaRPr lang="en-US" sz="1200" b="1" dirty="0"/>
          </a:p>
        </p:txBody>
      </p:sp>
      <p:cxnSp>
        <p:nvCxnSpPr>
          <p:cNvPr id="22" name="Elbow Connector 21"/>
          <p:cNvCxnSpPr>
            <a:stCxn id="10" idx="1"/>
            <a:endCxn id="8" idx="0"/>
          </p:cNvCxnSpPr>
          <p:nvPr/>
        </p:nvCxnSpPr>
        <p:spPr>
          <a:xfrm rot="10800000" flipV="1">
            <a:off x="4876798" y="3920978"/>
            <a:ext cx="1231636" cy="4876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1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889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“Why do these Gaps Exist?” Theory-Based </a:t>
            </a:r>
            <a:r>
              <a:rPr lang="en-US" sz="2800" b="1" dirty="0" smtClean="0">
                <a:solidFill>
                  <a:schemeClr val="bg1"/>
                </a:solidFill>
              </a:rPr>
              <a:t>Approach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1745" y="895350"/>
            <a:ext cx="3495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Why is there a gap between evidence and practice? </a:t>
            </a:r>
            <a:endParaRPr lang="en-US" sz="1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3274" y="1747786"/>
            <a:ext cx="180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Consult frameworks and theories in implementation science 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92200" y="3638550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Consult relevant frameworks and theories in a particular area of social  science or psychology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82747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Apply your own contextual  knowledge, local network, consult stakeholders to further shape your diagnosis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2799" y="4331047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Peruse primary literature to sharpen your understanding of the problem 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3391952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Propose research which is embedded in existing discourse; builds on what is known; adds to body of knowledge</a:t>
            </a:r>
            <a:endParaRPr lang="en-US" sz="1200" b="1" dirty="0"/>
          </a:p>
        </p:txBody>
      </p:sp>
      <p:cxnSp>
        <p:nvCxnSpPr>
          <p:cNvPr id="29" name="Elbow Connector 28"/>
          <p:cNvCxnSpPr>
            <a:stCxn id="19" idx="2"/>
            <a:endCxn id="24" idx="0"/>
          </p:cNvCxnSpPr>
          <p:nvPr/>
        </p:nvCxnSpPr>
        <p:spPr>
          <a:xfrm rot="5400000">
            <a:off x="2624583" y="-237260"/>
            <a:ext cx="575437" cy="33946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4" idx="2"/>
            <a:endCxn id="25" idx="0"/>
          </p:cNvCxnSpPr>
          <p:nvPr/>
        </p:nvCxnSpPr>
        <p:spPr>
          <a:xfrm rot="16200000" flipH="1">
            <a:off x="982221" y="2626870"/>
            <a:ext cx="1244433" cy="77892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5" idx="3"/>
            <a:endCxn id="27" idx="1"/>
          </p:cNvCxnSpPr>
          <p:nvPr/>
        </p:nvCxnSpPr>
        <p:spPr>
          <a:xfrm>
            <a:off x="2895599" y="4146382"/>
            <a:ext cx="457200" cy="6001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7" idx="0"/>
            <a:endCxn id="26" idx="2"/>
          </p:cNvCxnSpPr>
          <p:nvPr/>
        </p:nvCxnSpPr>
        <p:spPr>
          <a:xfrm rot="5400000" flipH="1" flipV="1">
            <a:off x="3588181" y="3664729"/>
            <a:ext cx="1332637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53200" y="1521082"/>
            <a:ext cx="180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Invest in a formulation of a diagnosis</a:t>
            </a:r>
            <a:endParaRPr lang="en-US" sz="1200" b="1" dirty="0"/>
          </a:p>
        </p:txBody>
      </p:sp>
      <p:cxnSp>
        <p:nvCxnSpPr>
          <p:cNvPr id="43" name="Elbow Connector 42"/>
          <p:cNvCxnSpPr>
            <a:stCxn id="26" idx="3"/>
            <a:endCxn id="42" idx="1"/>
          </p:cNvCxnSpPr>
          <p:nvPr/>
        </p:nvCxnSpPr>
        <p:spPr>
          <a:xfrm flipV="1">
            <a:off x="5156199" y="1751915"/>
            <a:ext cx="1397001" cy="738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2" idx="2"/>
            <a:endCxn id="28" idx="0"/>
          </p:cNvCxnSpPr>
          <p:nvPr/>
        </p:nvCxnSpPr>
        <p:spPr>
          <a:xfrm rot="16200000" flipH="1">
            <a:off x="6978898" y="2458749"/>
            <a:ext cx="1409205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6" idx="1"/>
            <a:endCxn id="24" idx="3"/>
          </p:cNvCxnSpPr>
          <p:nvPr/>
        </p:nvCxnSpPr>
        <p:spPr>
          <a:xfrm rot="10800000">
            <a:off x="2116674" y="2070953"/>
            <a:ext cx="1236127" cy="4196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19612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Broad (mapping) – </a:t>
            </a:r>
            <a:r>
              <a:rPr lang="en-US" sz="1400" i="1" dirty="0" smtClean="0"/>
              <a:t>Have you thought of everything?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4031218"/>
            <a:ext cx="385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Explanatory – </a:t>
            </a:r>
            <a:r>
              <a:rPr lang="en-US" sz="1400" i="1" dirty="0" smtClean="0"/>
              <a:t>Are there causal relationships for this type of thing that have been previously articulated (and does your problem fit?)</a:t>
            </a:r>
            <a:endParaRPr lang="en-US" sz="1400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04995" y="1625345"/>
            <a:ext cx="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04995" y="3835145"/>
            <a:ext cx="411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7728" y="14612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CFIR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79659" y="3291769"/>
            <a:ext cx="173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Characteristics of interventions (DOI)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89282" y="2468635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Health belief model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455199"/>
            <a:ext cx="1879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Behavior change wheel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5335644" y="1676207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Oval 12"/>
          <p:cNvSpPr/>
          <p:nvPr/>
        </p:nvSpPr>
        <p:spPr>
          <a:xfrm>
            <a:off x="5881595" y="3040879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Oval 13"/>
          <p:cNvSpPr/>
          <p:nvPr/>
        </p:nvSpPr>
        <p:spPr>
          <a:xfrm>
            <a:off x="3884301" y="1809750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Oval 14"/>
          <p:cNvSpPr/>
          <p:nvPr/>
        </p:nvSpPr>
        <p:spPr>
          <a:xfrm>
            <a:off x="4541090" y="2920744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17" name="Curved Connector 16"/>
          <p:cNvCxnSpPr>
            <a:stCxn id="11" idx="1"/>
            <a:endCxn id="12" idx="6"/>
          </p:cNvCxnSpPr>
          <p:nvPr/>
        </p:nvCxnSpPr>
        <p:spPr>
          <a:xfrm rot="10800000" flipV="1">
            <a:off x="5564244" y="1609087"/>
            <a:ext cx="1522356" cy="17558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2"/>
            <a:endCxn id="13" idx="0"/>
          </p:cNvCxnSpPr>
          <p:nvPr/>
        </p:nvCxnSpPr>
        <p:spPr>
          <a:xfrm rot="5400000">
            <a:off x="6716397" y="2055911"/>
            <a:ext cx="264467" cy="170546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3"/>
            <a:endCxn id="14" idx="0"/>
          </p:cNvCxnSpPr>
          <p:nvPr/>
        </p:nvCxnSpPr>
        <p:spPr>
          <a:xfrm>
            <a:off x="3554066" y="1592082"/>
            <a:ext cx="444535" cy="217668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1"/>
            <a:endCxn id="15" idx="2"/>
          </p:cNvCxnSpPr>
          <p:nvPr/>
        </p:nvCxnSpPr>
        <p:spPr>
          <a:xfrm rot="10800000" flipH="1">
            <a:off x="2879658" y="3029211"/>
            <a:ext cx="1661431" cy="524169"/>
          </a:xfrm>
          <a:prstGeom prst="curvedConnector3">
            <a:avLst>
              <a:gd name="adj1" fmla="val -13759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One Way to Look at Objectives of Theory in Implementation Science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6590318" y="4814353"/>
            <a:ext cx="2531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/>
              <a:t>Adapted from Grol</a:t>
            </a:r>
            <a:r>
              <a:rPr lang="nl-NL" sz="1200" dirty="0"/>
              <a:t>, Bosch et al., </a:t>
            </a:r>
            <a:r>
              <a:rPr lang="nl-NL" sz="1200" dirty="0" smtClean="0"/>
              <a:t>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93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Ways to Organize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Socio-</a:t>
            </a:r>
            <a:r>
              <a:rPr lang="en-US" sz="1400" dirty="0" err="1" smtClean="0"/>
              <a:t>ecologicial</a:t>
            </a:r>
            <a:r>
              <a:rPr lang="en-US" sz="1400" dirty="0" smtClean="0"/>
              <a:t> level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dirty="0" smtClean="0"/>
              <a:t>Individual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dirty="0" smtClean="0"/>
              <a:t>Organization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dirty="0" smtClean="0"/>
              <a:t>Community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/>
              <a:t>Tabak</a:t>
            </a:r>
            <a:r>
              <a:rPr lang="en-US" sz="1400" dirty="0" smtClean="0"/>
              <a:t> </a:t>
            </a:r>
            <a:r>
              <a:rPr lang="en-US" sz="1400" dirty="0"/>
              <a:t>et al., reviewed literature -  identified 61 models, frameworks or theories for D and I research </a:t>
            </a:r>
            <a:r>
              <a:rPr lang="en-US" sz="1000" dirty="0"/>
              <a:t>(Am J </a:t>
            </a:r>
            <a:r>
              <a:rPr lang="en-US" sz="1000" dirty="0" err="1"/>
              <a:t>Prev</a:t>
            </a:r>
            <a:r>
              <a:rPr lang="en-US" sz="1000" dirty="0"/>
              <a:t> Med 2012;43(3):337–350)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Neilson identified five categories </a:t>
            </a:r>
            <a:r>
              <a:rPr lang="en-US" sz="1000" dirty="0"/>
              <a:t>(</a:t>
            </a:r>
            <a:r>
              <a:rPr lang="fr-FR" sz="1000" dirty="0"/>
              <a:t>Implementation Science (2015) 10:53</a:t>
            </a:r>
            <a:r>
              <a:rPr lang="en-US" sz="1000" dirty="0"/>
              <a:t>)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Process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Determinant </a:t>
            </a:r>
            <a:r>
              <a:rPr lang="en-US" sz="1400" i="1" dirty="0" smtClean="0"/>
              <a:t>frameworks</a:t>
            </a:r>
            <a:endParaRPr lang="en-US" sz="10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Classic theories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Implementation Theories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Evaluation </a:t>
            </a:r>
            <a:r>
              <a:rPr lang="en-US" sz="1400" i="1" dirty="0" smtClean="0"/>
              <a:t>frameworks</a:t>
            </a: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4876800" y="1504949"/>
            <a:ext cx="335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Bartholomew suggested five functions of models and theories </a:t>
            </a:r>
            <a:r>
              <a:rPr lang="en-US" sz="900" dirty="0"/>
              <a:t>(JPHD 71 (2011) S20–S33)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Identify determinants of behavior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Explication of a causal model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Selection of intervention methods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Evaluation of the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Reporting of the active ingredients</a:t>
            </a:r>
          </a:p>
        </p:txBody>
      </p:sp>
    </p:spTree>
    <p:extLst>
      <p:ext uri="{BB962C8B-B14F-4D97-AF65-F5344CB8AC3E}">
        <p14:creationId xmlns:p14="http://schemas.microsoft.com/office/powerpoint/2010/main" val="6108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Diffusion of Innovation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77200" cy="3394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Diffusion is the process in which an innovation is communicated among members of a social system </a:t>
            </a:r>
            <a:endParaRPr lang="en-US" dirty="0"/>
          </a:p>
          <a:p>
            <a:r>
              <a:rPr lang="en-US" dirty="0" smtClean="0"/>
              <a:t>Four main elements 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Social system </a:t>
            </a:r>
          </a:p>
          <a:p>
            <a:r>
              <a:rPr lang="en-US" dirty="0" smtClean="0"/>
              <a:t>You can identify these in every problem with diffusion 	</a:t>
            </a:r>
            <a:endParaRPr lang="en-US" dirty="0"/>
          </a:p>
        </p:txBody>
      </p:sp>
      <p:sp>
        <p:nvSpPr>
          <p:cNvPr id="4" name="AutoShape 2" descr="Image result for diffusion of innovation ro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ffusion of innovation rog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387233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1 – Framing the Gap (Redux)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Quantifying the Gap: Rogers’ Diffusion of Innovations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800px-Diffusion_of_ideas.svg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123950"/>
            <a:ext cx="4495800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00151"/>
            <a:ext cx="3733800" cy="33944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Quantify the gap </a:t>
            </a:r>
            <a:r>
              <a:rPr lang="en-US" i="1" dirty="0" smtClean="0"/>
              <a:t>numerically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50% of people doing 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Quantify the gap </a:t>
            </a:r>
            <a:r>
              <a:rPr lang="en-US" i="1" dirty="0" smtClean="0"/>
              <a:t>socio-behaviorally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Innovators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Early adopters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Early majority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Late majority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Laggards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227801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Relative advantage</a:t>
            </a:r>
          </a:p>
          <a:p>
            <a:pPr lvl="1"/>
            <a:r>
              <a:rPr lang="en-US" sz="1600" dirty="0" smtClean="0"/>
              <a:t>Is it better than what you are doing? </a:t>
            </a:r>
          </a:p>
          <a:p>
            <a:r>
              <a:rPr lang="en-US" sz="1600" dirty="0" smtClean="0"/>
              <a:t>Compatibility</a:t>
            </a:r>
          </a:p>
          <a:p>
            <a:pPr lvl="1"/>
            <a:r>
              <a:rPr lang="en-US" sz="1600" dirty="0" smtClean="0"/>
              <a:t>Does it fit with the processes and skills in place?</a:t>
            </a:r>
          </a:p>
          <a:p>
            <a:r>
              <a:rPr lang="en-US" sz="1600" dirty="0" smtClean="0"/>
              <a:t>Complexity</a:t>
            </a:r>
          </a:p>
          <a:p>
            <a:pPr lvl="1"/>
            <a:r>
              <a:rPr lang="en-US" sz="1600" dirty="0" smtClean="0"/>
              <a:t>How hard is it to use?</a:t>
            </a:r>
          </a:p>
          <a:p>
            <a:r>
              <a:rPr lang="en-US" sz="1600" dirty="0" err="1" smtClean="0"/>
              <a:t>Trialability</a:t>
            </a:r>
            <a:r>
              <a:rPr lang="en-US" sz="1600" dirty="0" smtClean="0"/>
              <a:t>  </a:t>
            </a:r>
          </a:p>
          <a:p>
            <a:pPr lvl="1"/>
            <a:r>
              <a:rPr lang="en-US" sz="1600" dirty="0" smtClean="0"/>
              <a:t>Can you try it out before committing? (free trial)</a:t>
            </a:r>
          </a:p>
          <a:p>
            <a:r>
              <a:rPr lang="en-US" sz="1600" dirty="0" smtClean="0"/>
              <a:t>Observability</a:t>
            </a:r>
          </a:p>
          <a:p>
            <a:pPr lvl="1"/>
            <a:r>
              <a:rPr lang="en-US" sz="1600" dirty="0" smtClean="0"/>
              <a:t>Can you (and others) see the benefits of adopting the new practice?</a:t>
            </a:r>
          </a:p>
          <a:p>
            <a:pPr lvl="1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29197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4" idx="1"/>
            <a:endCxn id="8" idx="0"/>
          </p:cNvCxnSpPr>
          <p:nvPr/>
        </p:nvCxnSpPr>
        <p:spPr>
          <a:xfrm rot="10800000" flipV="1">
            <a:off x="4290061" y="926355"/>
            <a:ext cx="1855625" cy="10245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987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0"/>
            <a:endCxn id="8" idx="3"/>
          </p:cNvCxnSpPr>
          <p:nvPr/>
        </p:nvCxnSpPr>
        <p:spPr>
          <a:xfrm rot="16200000" flipV="1">
            <a:off x="4302134" y="2853219"/>
            <a:ext cx="1479174" cy="1503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" idx="3"/>
            <a:endCxn id="8" idx="1"/>
          </p:cNvCxnSpPr>
          <p:nvPr/>
        </p:nvCxnSpPr>
        <p:spPr>
          <a:xfrm>
            <a:off x="2590801" y="772468"/>
            <a:ext cx="1219200" cy="15276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1" y="6667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172" y="304585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4413" y="51085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6024" y="35545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85460" y="44767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75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022" y="1039686"/>
            <a:ext cx="2432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Relative advantage </a:t>
            </a:r>
            <a:r>
              <a:rPr lang="en-US" sz="1400" dirty="0" smtClean="0">
                <a:solidFill>
                  <a:srgbClr val="FF0000"/>
                </a:solidFill>
              </a:rPr>
              <a:t>over condoms, abstinence and serosorting?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320" y="1193576"/>
            <a:ext cx="2495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Compatibility </a:t>
            </a:r>
            <a:r>
              <a:rPr lang="en-US" sz="1400" dirty="0" smtClean="0">
                <a:solidFill>
                  <a:srgbClr val="FF0000"/>
                </a:solidFill>
              </a:rPr>
              <a:t>with life in general (requirement to see doctors, get lab tests, etc.) as well as sexual practices (vs. on-demand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Complexity </a:t>
            </a:r>
            <a:r>
              <a:rPr lang="en-US" sz="1400" dirty="0" smtClean="0">
                <a:solidFill>
                  <a:srgbClr val="FF0000"/>
                </a:solidFill>
              </a:rPr>
              <a:t>(a pill with potential side effects) and monitoring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181" y="434446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Trialability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Can stop anytime? High start up costs?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22" y="3557642"/>
            <a:ext cx="326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Observability - </a:t>
            </a:r>
            <a:r>
              <a:rPr lang="en-US" sz="1400" dirty="0" smtClean="0">
                <a:solidFill>
                  <a:srgbClr val="FF0000"/>
                </a:solidFill>
              </a:rPr>
              <a:t>HIV acquisition rare and hidden?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4" idx="1"/>
            <a:endCxn id="8" idx="0"/>
          </p:cNvCxnSpPr>
          <p:nvPr/>
        </p:nvCxnSpPr>
        <p:spPr>
          <a:xfrm rot="10800000" flipV="1">
            <a:off x="4290060" y="1778351"/>
            <a:ext cx="1961260" cy="17254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987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0"/>
            <a:endCxn id="8" idx="3"/>
          </p:cNvCxnSpPr>
          <p:nvPr/>
        </p:nvCxnSpPr>
        <p:spPr>
          <a:xfrm rot="16200000" flipV="1">
            <a:off x="4302134" y="2853219"/>
            <a:ext cx="1479174" cy="1503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" idx="3"/>
            <a:endCxn id="8" idx="1"/>
          </p:cNvCxnSpPr>
          <p:nvPr/>
        </p:nvCxnSpPr>
        <p:spPr>
          <a:xfrm>
            <a:off x="2610874" y="1409018"/>
            <a:ext cx="1199127" cy="891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2800" dirty="0" smtClean="0"/>
              <a:t>Apply Diffusion of Innovations to the </a:t>
            </a:r>
            <a:r>
              <a:rPr lang="en-US" sz="2800" b="1" dirty="0" err="1" smtClean="0">
                <a:solidFill>
                  <a:srgbClr val="FF0000"/>
                </a:solidFill>
              </a:rPr>
              <a:t>PrEP</a:t>
            </a:r>
            <a:r>
              <a:rPr lang="en-US" sz="2800" b="1" dirty="0" smtClean="0">
                <a:solidFill>
                  <a:srgbClr val="FF0000"/>
                </a:solidFill>
              </a:rPr>
              <a:t> Problem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0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Belief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Perceived susceptibility </a:t>
            </a:r>
          </a:p>
          <a:p>
            <a:pPr lvl="1"/>
            <a:r>
              <a:rPr lang="en-US" sz="1400" dirty="0" smtClean="0"/>
              <a:t>Do you think the disease will happen to you? </a:t>
            </a:r>
          </a:p>
          <a:p>
            <a:r>
              <a:rPr lang="en-US" sz="1600" dirty="0" smtClean="0"/>
              <a:t>Perceived severity </a:t>
            </a:r>
          </a:p>
          <a:p>
            <a:pPr lvl="1"/>
            <a:r>
              <a:rPr lang="en-US" sz="1400" dirty="0" smtClean="0"/>
              <a:t>Do you think the outcome is bad?</a:t>
            </a:r>
          </a:p>
          <a:p>
            <a:r>
              <a:rPr lang="en-US" sz="1600" dirty="0" smtClean="0"/>
              <a:t>Perceived benefits of a particular behavior</a:t>
            </a:r>
          </a:p>
          <a:p>
            <a:pPr lvl="1"/>
            <a:r>
              <a:rPr lang="en-US" sz="1400" dirty="0" smtClean="0"/>
              <a:t>If you do X to avoid it, will it work? </a:t>
            </a:r>
          </a:p>
          <a:p>
            <a:r>
              <a:rPr lang="en-US" sz="1600" dirty="0" smtClean="0"/>
              <a:t>Perceived barriers</a:t>
            </a:r>
            <a:endParaRPr lang="en-US" sz="1600" dirty="0"/>
          </a:p>
          <a:p>
            <a:pPr lvl="1"/>
            <a:r>
              <a:rPr lang="en-US" sz="1400" dirty="0" smtClean="0"/>
              <a:t>What is getting in your way of it</a:t>
            </a:r>
          </a:p>
          <a:p>
            <a:r>
              <a:rPr lang="en-US" sz="1600" dirty="0" smtClean="0"/>
              <a:t>Cues to action</a:t>
            </a:r>
          </a:p>
          <a:p>
            <a:r>
              <a:rPr lang="en-US" sz="1600" dirty="0" smtClean="0"/>
              <a:t>Self efficacy</a:t>
            </a:r>
          </a:p>
        </p:txBody>
      </p:sp>
    </p:spTree>
    <p:extLst>
      <p:ext uri="{BB962C8B-B14F-4D97-AF65-F5344CB8AC3E}">
        <p14:creationId xmlns:p14="http://schemas.microsoft.com/office/powerpoint/2010/main" val="75036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Belief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342601"/>
            <a:ext cx="310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Perceived benefits and barriers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83772"/>
            <a:ext cx="22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Perceived seriousness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9514" y="4198276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 Efficacy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9319" y="41931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Cues to 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4743" y="2802458"/>
            <a:ext cx="17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Desired behavior</a:t>
            </a:r>
            <a:endParaRPr lang="en-US" dirty="0"/>
          </a:p>
        </p:txBody>
      </p:sp>
      <p:cxnSp>
        <p:nvCxnSpPr>
          <p:cNvPr id="10" name="Curved Connector 9"/>
          <p:cNvCxnSpPr>
            <a:stCxn id="4" idx="3"/>
            <a:endCxn id="19" idx="5"/>
          </p:cNvCxnSpPr>
          <p:nvPr/>
        </p:nvCxnSpPr>
        <p:spPr>
          <a:xfrm flipH="1">
            <a:off x="6163360" y="1527267"/>
            <a:ext cx="2046159" cy="1089479"/>
          </a:xfrm>
          <a:prstGeom prst="curvedConnector4">
            <a:avLst>
              <a:gd name="adj1" fmla="val -11172"/>
              <a:gd name="adj2" fmla="val 584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3"/>
            <a:endCxn id="19" idx="4"/>
          </p:cNvCxnSpPr>
          <p:nvPr/>
        </p:nvCxnSpPr>
        <p:spPr>
          <a:xfrm>
            <a:off x="2542657" y="1968438"/>
            <a:ext cx="2201201" cy="6483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3"/>
            <a:endCxn id="19" idx="2"/>
          </p:cNvCxnSpPr>
          <p:nvPr/>
        </p:nvCxnSpPr>
        <p:spPr>
          <a:xfrm flipH="1" flipV="1">
            <a:off x="4743858" y="3333204"/>
            <a:ext cx="363316" cy="1049738"/>
          </a:xfrm>
          <a:prstGeom prst="curvedConnector4">
            <a:avLst>
              <a:gd name="adj1" fmla="val -62920"/>
              <a:gd name="adj2" fmla="val 587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3"/>
            <a:endCxn id="8" idx="3"/>
          </p:cNvCxnSpPr>
          <p:nvPr/>
        </p:nvCxnSpPr>
        <p:spPr>
          <a:xfrm flipH="1" flipV="1">
            <a:off x="6342474" y="2987124"/>
            <a:ext cx="1867045" cy="1390691"/>
          </a:xfrm>
          <a:prstGeom prst="curvedConnector3">
            <a:avLst>
              <a:gd name="adj1" fmla="val -122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3828944"/>
            <a:ext cx="238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Perceived </a:t>
            </a:r>
            <a:r>
              <a:rPr lang="en-US" dirty="0" smtClean="0"/>
              <a:t>susceptibility</a:t>
            </a:r>
            <a:endParaRPr lang="en-US" dirty="0"/>
          </a:p>
        </p:txBody>
      </p:sp>
      <p:cxnSp>
        <p:nvCxnSpPr>
          <p:cNvPr id="13" name="Curved Connector 12"/>
          <p:cNvCxnSpPr>
            <a:stCxn id="3" idx="3"/>
            <a:endCxn id="8" idx="1"/>
          </p:cNvCxnSpPr>
          <p:nvPr/>
        </p:nvCxnSpPr>
        <p:spPr>
          <a:xfrm flipV="1">
            <a:off x="2686029" y="2987124"/>
            <a:ext cx="1878714" cy="102648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4564743" y="2616746"/>
            <a:ext cx="1777731" cy="71645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Apply Health </a:t>
            </a:r>
            <a:r>
              <a:rPr lang="en-US" sz="3200" dirty="0"/>
              <a:t>Belief </a:t>
            </a:r>
            <a:r>
              <a:rPr lang="en-US" sz="3200" dirty="0" smtClean="0"/>
              <a:t>Model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36054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Perceived benefits – </a:t>
            </a:r>
            <a:r>
              <a:rPr lang="en-US" sz="1200" b="1" dirty="0" smtClean="0">
                <a:solidFill>
                  <a:srgbClr val="FF0000"/>
                </a:solidFill>
              </a:rPr>
              <a:t>Do they know about? Believe in it? Do they think it’s a conspiracy?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26" y="2072953"/>
            <a:ext cx="285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Perceived susceptibility – </a:t>
            </a:r>
            <a:r>
              <a:rPr lang="en-US" sz="1200" b="1" dirty="0" smtClean="0">
                <a:solidFill>
                  <a:srgbClr val="FF0000"/>
                </a:solidFill>
              </a:rPr>
              <a:t>What do patients think will happen to them in terms of HIV risk?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9156" y="3450581"/>
            <a:ext cx="171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Self Efficacy – </a:t>
            </a:r>
            <a:r>
              <a:rPr lang="en-US" sz="1200" b="1" dirty="0" smtClean="0">
                <a:solidFill>
                  <a:srgbClr val="FF0000"/>
                </a:solidFill>
              </a:rPr>
              <a:t>do they know where to go? How to pick it up? How to ask for it?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45049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Cues to action – </a:t>
            </a:r>
            <a:r>
              <a:rPr lang="en-US" sz="1200" b="1" dirty="0" smtClean="0">
                <a:solidFill>
                  <a:srgbClr val="FF0000"/>
                </a:solidFill>
              </a:rPr>
              <a:t>do they need a reminder? Are there competing priorities?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7247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Desired behavior – </a:t>
            </a:r>
            <a:r>
              <a:rPr lang="en-US" sz="1200" b="1" dirty="0">
                <a:solidFill>
                  <a:srgbClr val="FF0000"/>
                </a:solidFill>
              </a:rPr>
              <a:t>U</a:t>
            </a:r>
            <a:r>
              <a:rPr lang="en-US" sz="1200" b="1" dirty="0" smtClean="0">
                <a:solidFill>
                  <a:srgbClr val="FF0000"/>
                </a:solidFill>
              </a:rPr>
              <a:t>se </a:t>
            </a:r>
            <a:r>
              <a:rPr lang="en-US" sz="1200" b="1" dirty="0" err="1" smtClean="0">
                <a:solidFill>
                  <a:srgbClr val="FF0000"/>
                </a:solidFill>
              </a:rPr>
              <a:t>PrEP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Curved Connector 9"/>
          <p:cNvCxnSpPr>
            <a:stCxn id="4" idx="3"/>
            <a:endCxn id="8" idx="0"/>
          </p:cNvCxnSpPr>
          <p:nvPr/>
        </p:nvCxnSpPr>
        <p:spPr>
          <a:xfrm flipH="1">
            <a:off x="4876800" y="1591373"/>
            <a:ext cx="3352800" cy="1281105"/>
          </a:xfrm>
          <a:prstGeom prst="curvedConnector4">
            <a:avLst>
              <a:gd name="adj1" fmla="val -6818"/>
              <a:gd name="adj2" fmla="val 590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3"/>
            <a:endCxn id="8" idx="1"/>
          </p:cNvCxnSpPr>
          <p:nvPr/>
        </p:nvCxnSpPr>
        <p:spPr>
          <a:xfrm>
            <a:off x="3283703" y="2396119"/>
            <a:ext cx="754897" cy="7071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3"/>
            <a:endCxn id="8" idx="2"/>
          </p:cNvCxnSpPr>
          <p:nvPr/>
        </p:nvCxnSpPr>
        <p:spPr>
          <a:xfrm flipV="1">
            <a:off x="4343400" y="3334143"/>
            <a:ext cx="533400" cy="5319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0"/>
            <a:endCxn id="8" idx="3"/>
          </p:cNvCxnSpPr>
          <p:nvPr/>
        </p:nvCxnSpPr>
        <p:spPr>
          <a:xfrm rot="16200000" flipV="1">
            <a:off x="5841507" y="2976805"/>
            <a:ext cx="1347187" cy="16002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6"/>
          </a:xfrm>
          <a:solidFill>
            <a:schemeClr val="tx2"/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CFIR: Have you captured the universe of considerations?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475"/>
            <a:ext cx="4191000" cy="3775075"/>
          </a:xfrm>
        </p:spPr>
        <p:txBody>
          <a:bodyPr/>
          <a:lstStyle/>
          <a:p>
            <a:r>
              <a:rPr lang="en-US" sz="2000" dirty="0" smtClean="0"/>
              <a:t>A “meta-theory” perhaps?</a:t>
            </a:r>
          </a:p>
          <a:p>
            <a:r>
              <a:rPr lang="en-US" sz="2000" dirty="0"/>
              <a:t>The CFIR comprises five major domains </a:t>
            </a:r>
            <a:endParaRPr lang="en-US" sz="2000" dirty="0" smtClean="0"/>
          </a:p>
          <a:p>
            <a:pPr lvl="1"/>
            <a:r>
              <a:rPr lang="en-US" sz="1800" dirty="0" smtClean="0"/>
              <a:t>Intervention characteristics </a:t>
            </a:r>
          </a:p>
          <a:p>
            <a:pPr lvl="1"/>
            <a:r>
              <a:rPr lang="en-US" sz="1800" dirty="0" smtClean="0"/>
              <a:t>Outer setting: policy, economic, political and social context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nner setting: organizational characteristics</a:t>
            </a:r>
          </a:p>
          <a:p>
            <a:pPr lvl="1"/>
            <a:r>
              <a:rPr lang="en-US" sz="1800" dirty="0" smtClean="0"/>
              <a:t>Individuals: actors in the system </a:t>
            </a:r>
          </a:p>
          <a:p>
            <a:pPr lvl="1"/>
            <a:r>
              <a:rPr lang="en-US" sz="1800" dirty="0" smtClean="0"/>
              <a:t>Process: behavior change blueprint</a:t>
            </a:r>
            <a:endParaRPr lang="en-US" sz="18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219355"/>
            <a:ext cx="4038600" cy="30273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2593" y="4778573"/>
            <a:ext cx="2331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Damschroeder</a:t>
            </a:r>
            <a:r>
              <a:rPr lang="en-US" sz="1400" dirty="0"/>
              <a:t> </a:t>
            </a:r>
            <a:r>
              <a:rPr lang="en-US" sz="1400" dirty="0" smtClean="0"/>
              <a:t>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2009</a:t>
            </a:r>
            <a:r>
              <a:rPr lang="en-US" sz="1400" dirty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431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64084"/>
              </p:ext>
            </p:extLst>
          </p:nvPr>
        </p:nvGraphicFramePr>
        <p:xfrm>
          <a:off x="457636" y="673100"/>
          <a:ext cx="2818528" cy="1981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8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Intervention source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Evidence strength perception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Relative advantage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Adaptability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Trialability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Design quality and packaging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597303"/>
              </p:ext>
            </p:extLst>
          </p:nvPr>
        </p:nvGraphicFramePr>
        <p:xfrm>
          <a:off x="3657600" y="682623"/>
          <a:ext cx="1905000" cy="13227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31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Patient needs and </a:t>
                      </a:r>
                      <a:r>
                        <a:rPr lang="en-US" sz="1400" dirty="0" smtClean="0">
                          <a:effectLst/>
                        </a:rPr>
                        <a:t>resources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91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Cosmopolitanism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54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Peer pressure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Policy environment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636" y="192560"/>
            <a:ext cx="2523704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Intervention Characteristics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600" y="178800"/>
            <a:ext cx="1905000" cy="36933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Outer Setting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39046"/>
              </p:ext>
            </p:extLst>
          </p:nvPr>
        </p:nvGraphicFramePr>
        <p:xfrm>
          <a:off x="5943600" y="666750"/>
          <a:ext cx="2895600" cy="19855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/>
              </a:tblGrid>
              <a:tr h="355836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Structural characteristics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organization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63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Networks and communications</a:t>
                      </a:r>
                    </a:p>
                  </a:txBody>
                  <a:tcPr marL="68580" marR="68580" marT="0" marB="0" anchor="ctr"/>
                </a:tc>
              </a:tr>
              <a:tr h="29263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Culture</a:t>
                      </a:r>
                    </a:p>
                  </a:txBody>
                  <a:tcPr marL="68580" marR="68580" marT="0" marB="0" anchor="ctr"/>
                </a:tc>
              </a:tr>
              <a:tr h="29263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Implementation climate (tension for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791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Readiness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943600" y="153586"/>
            <a:ext cx="2895600" cy="40830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Inner Setting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83184"/>
              </p:ext>
            </p:extLst>
          </p:nvPr>
        </p:nvGraphicFramePr>
        <p:xfrm>
          <a:off x="457200" y="3347880"/>
          <a:ext cx="2818964" cy="17484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8964"/>
              </a:tblGrid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Knowledge and beliefs about the intervention</a:t>
                      </a:r>
                    </a:p>
                  </a:txBody>
                  <a:tcPr marL="68580" marR="68580" marT="0" marB="0" anchor="ctr"/>
                </a:tc>
              </a:tr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 efficacy </a:t>
                      </a:r>
                    </a:p>
                  </a:txBody>
                  <a:tcPr marL="68580" marR="68580" marT="0" marB="0" anchor="ctr"/>
                </a:tc>
              </a:tr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stages of change</a:t>
                      </a:r>
                    </a:p>
                  </a:txBody>
                  <a:tcPr marL="68580" marR="68580" marT="0" marB="0" anchor="ctr"/>
                </a:tc>
              </a:tr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identification with the organization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788790"/>
            <a:ext cx="2818964" cy="46037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People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8837" y="2788790"/>
            <a:ext cx="2209363" cy="46037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Processes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20261"/>
              </p:ext>
            </p:extLst>
          </p:nvPr>
        </p:nvGraphicFramePr>
        <p:xfrm>
          <a:off x="6257303" y="3313067"/>
          <a:ext cx="2200897" cy="18320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0897"/>
              </a:tblGrid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 </a:t>
                      </a: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Engaging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change agents</a:t>
                      </a: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Execution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Reflecting and evaluating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022" y="1039686"/>
            <a:ext cx="2432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Intervention characteristics </a:t>
            </a:r>
            <a:r>
              <a:rPr lang="en-US" sz="1400" dirty="0" smtClean="0">
                <a:solidFill>
                  <a:srgbClr val="FF0000"/>
                </a:solidFill>
              </a:rPr>
              <a:t>(source? (CDC and experimentation), other characteristics from diffusion of innovations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320" y="1193576"/>
            <a:ext cx="249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Outer setting – </a:t>
            </a:r>
            <a:r>
              <a:rPr lang="en-US" sz="1400" dirty="0" smtClean="0">
                <a:solidFill>
                  <a:srgbClr val="FF0000"/>
                </a:solidFill>
              </a:rPr>
              <a:t>insurance coverage, ”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 Stigma”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Inner setting </a:t>
            </a:r>
            <a:r>
              <a:rPr lang="en-US" sz="1400" dirty="0" smtClean="0">
                <a:solidFill>
                  <a:srgbClr val="FF0000"/>
                </a:solidFill>
              </a:rPr>
              <a:t>(are providers, culture, leadership in STI clinics ready to embrace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181" y="4344467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Processes: </a:t>
            </a:r>
            <a:r>
              <a:rPr lang="en-US" sz="1400" dirty="0" smtClean="0">
                <a:solidFill>
                  <a:srgbClr val="FF0000"/>
                </a:solidFill>
              </a:rPr>
              <a:t>Is there a managed process for change and how it is managed, planned, executed?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22" y="3557642"/>
            <a:ext cx="326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People – </a:t>
            </a:r>
            <a:r>
              <a:rPr lang="en-US" sz="1400" dirty="0" smtClean="0">
                <a:solidFill>
                  <a:srgbClr val="FF0000"/>
                </a:solidFill>
              </a:rPr>
              <a:t>Knowledge and </a:t>
            </a:r>
            <a:r>
              <a:rPr lang="en-US" sz="1400" dirty="0" err="1" smtClean="0">
                <a:solidFill>
                  <a:srgbClr val="FF0000"/>
                </a:solidFill>
              </a:rPr>
              <a:t>beleifs</a:t>
            </a:r>
            <a:r>
              <a:rPr lang="en-US" sz="1400" dirty="0" smtClean="0">
                <a:solidFill>
                  <a:srgbClr val="FF0000"/>
                </a:solidFill>
              </a:rPr>
              <a:t> among target population about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4" idx="1"/>
            <a:endCxn id="8" idx="0"/>
          </p:cNvCxnSpPr>
          <p:nvPr/>
        </p:nvCxnSpPr>
        <p:spPr>
          <a:xfrm rot="10800000" flipV="1">
            <a:off x="4290060" y="1455185"/>
            <a:ext cx="1961260" cy="49570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1095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0"/>
            <a:endCxn id="8" idx="3"/>
          </p:cNvCxnSpPr>
          <p:nvPr/>
        </p:nvCxnSpPr>
        <p:spPr>
          <a:xfrm rot="16200000" flipV="1">
            <a:off x="4302134" y="2853219"/>
            <a:ext cx="1479174" cy="1503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3" idx="3"/>
            <a:endCxn id="8" idx="1"/>
          </p:cNvCxnSpPr>
          <p:nvPr/>
        </p:nvCxnSpPr>
        <p:spPr>
          <a:xfrm>
            <a:off x="2610874" y="1624462"/>
            <a:ext cx="1199127" cy="675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CFIR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7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Settle on an implementation problem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To get the most out of this class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What is the role of warfarin in the era of direct thrombin inhibitors?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Not an “implementation science” question (doesn’t mean it’s not a good question)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i="1" dirty="0" smtClean="0"/>
              <a:t>Consider: strategies to enhance the use of anticoagulation now that there are multiple options</a:t>
            </a:r>
            <a:r>
              <a:rPr lang="is-IS" i="1" dirty="0" smtClean="0"/>
              <a:t>…</a:t>
            </a:r>
            <a:r>
              <a:rPr lang="en-US" i="1" dirty="0" smtClean="0"/>
              <a:t> 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What is the consequence of delay of colonoscopy after positive FIT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Not an “implementation science” question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i="1" dirty="0" smtClean="0"/>
              <a:t>Consider: Explaining delays between positive FIT and colonoscopy 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355600" y="209551"/>
            <a:ext cx="8489950" cy="48637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chemeClr val="bg1"/>
                </a:solidFill>
                <a:cs typeface="Arial" charset="0"/>
              </a:rPr>
              <a:t>Elucidate and Explain: COM-B</a:t>
            </a:r>
            <a:endParaRPr lang="en-GB" sz="28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2636838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472928"/>
            <a:ext cx="2635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894535"/>
            <a:ext cx="26352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F:\My UCL Documents\publications\Behaviour change wheel\Images\COMB\behavio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2515791"/>
            <a:ext cx="2449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F:\My UCL Documents\publications\Behaviour change wheel\Images\COMB\left-di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1358504"/>
            <a:ext cx="2074863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F:\My UCL Documents\publications\Behaviour change wheel\Images\COMB\left-righ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9" y="2694385"/>
            <a:ext cx="2378075" cy="2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F:\My UCL Documents\publications\Behaviour change wheel\Images\COMB\right-dia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3009899"/>
            <a:ext cx="2074863" cy="12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:\My UCL Documents\publications\Behaviour change wheel\Images\COMB\dow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24025"/>
            <a:ext cx="34131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:\My UCL Documents\publications\Behaviour change wheel\Images\COMB\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3071812"/>
            <a:ext cx="357187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4"/>
          <p:cNvSpPr>
            <a:spLocks noChangeArrowheads="1"/>
          </p:cNvSpPr>
          <p:nvPr/>
        </p:nvSpPr>
        <p:spPr bwMode="auto">
          <a:xfrm>
            <a:off x="4382295" y="4771629"/>
            <a:ext cx="47164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228600" algn="l"/>
              </a:tabLst>
            </a:pPr>
            <a:r>
              <a:rPr lang="en-GB" sz="1050" dirty="0" err="1">
                <a:cs typeface="Arial" charset="0"/>
              </a:rPr>
              <a:t>Michie</a:t>
            </a:r>
            <a:r>
              <a:rPr lang="en-GB" sz="1050" dirty="0">
                <a:cs typeface="Arial" charset="0"/>
              </a:rPr>
              <a:t> et al</a:t>
            </a:r>
            <a:r>
              <a:rPr lang="en-US" sz="1050" i="1" dirty="0">
                <a:cs typeface="Arial" charset="0"/>
              </a:rPr>
              <a:t> </a:t>
            </a:r>
            <a:r>
              <a:rPr lang="en-US" sz="1050" dirty="0">
                <a:cs typeface="Arial" charset="0"/>
              </a:rPr>
              <a:t>(2011)</a:t>
            </a:r>
            <a:r>
              <a:rPr lang="en-US" sz="1050" i="1" dirty="0">
                <a:cs typeface="Arial" charset="0"/>
              </a:rPr>
              <a:t> </a:t>
            </a:r>
            <a:r>
              <a:rPr lang="en-GB" sz="1050" i="1" dirty="0">
                <a:cs typeface="Arial" charset="0"/>
              </a:rPr>
              <a:t>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401705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3350"/>
            <a:ext cx="233680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472784"/>
            <a:ext cx="2635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4103"/>
            <a:ext cx="26352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768923"/>
            <a:ext cx="3886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Knowledge 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Cognitive </a:t>
            </a:r>
            <a:r>
              <a:rPr lang="en-US" sz="1400" b="1" dirty="0">
                <a:solidFill>
                  <a:srgbClr val="FF0000"/>
                </a:solidFill>
              </a:rPr>
              <a:t>and Interpersonal </a:t>
            </a:r>
            <a:r>
              <a:rPr lang="en-US" sz="1400" b="1" dirty="0" smtClean="0">
                <a:solidFill>
                  <a:srgbClr val="FF0000"/>
                </a:solidFill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Memory</a:t>
            </a:r>
            <a:r>
              <a:rPr lang="en-US" sz="1400" dirty="0"/>
              <a:t>, Attention and Decision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Behavioural</a:t>
            </a:r>
            <a:r>
              <a:rPr lang="en-US" sz="1400" dirty="0"/>
              <a:t> regulation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295275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Professional/Social Role &amp; </a:t>
            </a:r>
            <a:r>
              <a:rPr lang="en-US" sz="1400" b="1" dirty="0" smtClean="0">
                <a:solidFill>
                  <a:srgbClr val="FF0000"/>
                </a:solidFill>
              </a:rPr>
              <a:t>Identity – my responsibility</a:t>
            </a:r>
            <a:r>
              <a:rPr lang="en-US" sz="1400" b="1" dirty="0" smtClean="0"/>
              <a:t>?  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Beliefs about </a:t>
            </a:r>
            <a:r>
              <a:rPr lang="en-US" sz="1400" b="1" dirty="0" smtClean="0">
                <a:solidFill>
                  <a:srgbClr val="FF0000"/>
                </a:solidFill>
              </a:rPr>
              <a:t>Capabilities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Optimism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Beliefs about </a:t>
            </a:r>
            <a:r>
              <a:rPr lang="en-US" sz="1400" b="1" dirty="0" smtClean="0">
                <a:solidFill>
                  <a:srgbClr val="FF0000"/>
                </a:solidFill>
              </a:rPr>
              <a:t>Consequences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Reinforcement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1430641"/>
            <a:ext cx="3872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Environmental </a:t>
            </a:r>
            <a:r>
              <a:rPr lang="en-US" sz="1400" b="1" dirty="0">
                <a:solidFill>
                  <a:srgbClr val="FF0000"/>
                </a:solidFill>
              </a:rPr>
              <a:t>Context and </a:t>
            </a:r>
            <a:r>
              <a:rPr lang="en-US" sz="1400" b="1" dirty="0" smtClean="0">
                <a:solidFill>
                  <a:srgbClr val="FF0000"/>
                </a:solidFill>
              </a:rPr>
              <a:t>Resources </a:t>
            </a:r>
            <a:r>
              <a:rPr lang="en-US" sz="1400" dirty="0" smtClean="0"/>
              <a:t>Social </a:t>
            </a:r>
            <a:r>
              <a:rPr lang="en-US" sz="1400" dirty="0"/>
              <a:t>Influences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00" y="478155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515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022" y="1039686"/>
            <a:ext cx="2432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Capability </a:t>
            </a:r>
            <a:r>
              <a:rPr lang="en-US" sz="1400" dirty="0" smtClean="0">
                <a:solidFill>
                  <a:srgbClr val="FF0000"/>
                </a:solidFill>
              </a:rPr>
              <a:t>(for providers: knowledge and interpersonal skills to assess)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Opportunity </a:t>
            </a:r>
            <a:r>
              <a:rPr lang="en-US" sz="1400" dirty="0" smtClean="0">
                <a:solidFill>
                  <a:srgbClr val="FF0000"/>
                </a:solidFill>
              </a:rPr>
              <a:t>(are there ways to screen to know who to offer it to? Are there insurance issues?)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22" y="3557642"/>
            <a:ext cx="326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Motivation– </a:t>
            </a:r>
            <a:r>
              <a:rPr lang="en-US" sz="1400" dirty="0" smtClean="0">
                <a:solidFill>
                  <a:srgbClr val="FF0000"/>
                </a:solidFill>
              </a:rPr>
              <a:t>Beliefs about behavioral risk compensation?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1095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3" idx="3"/>
            <a:endCxn id="8" idx="1"/>
          </p:cNvCxnSpPr>
          <p:nvPr/>
        </p:nvCxnSpPr>
        <p:spPr>
          <a:xfrm>
            <a:off x="2610874" y="1409018"/>
            <a:ext cx="1199127" cy="891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COM-B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cw-split-v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15350" r="11192" b="16401"/>
          <a:stretch>
            <a:fillRect/>
          </a:stretch>
        </p:blipFill>
        <p:spPr bwMode="auto">
          <a:xfrm>
            <a:off x="2780928" y="1324708"/>
            <a:ext cx="3522988" cy="30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 flipV="1">
            <a:off x="4080854" y="0"/>
            <a:ext cx="352258" cy="18219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54166" y="-19050"/>
            <a:ext cx="1484773" cy="16448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0152" y="1902761"/>
            <a:ext cx="3203848" cy="5400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9235" y="3214918"/>
            <a:ext cx="3419872" cy="11890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58122" y="3709591"/>
            <a:ext cx="882030" cy="14339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94445" y="3709122"/>
            <a:ext cx="372818" cy="143437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0" y="3378006"/>
            <a:ext cx="3687469" cy="17654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0" y="2507085"/>
            <a:ext cx="3203848" cy="216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99592" y="0"/>
            <a:ext cx="2791290" cy="2172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19074" y="-2760"/>
            <a:ext cx="2557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Using rules to reduce the opportunity to engage in the 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behaviour (or to increase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behaviour by reducing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opportunity to engage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in competing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behaviours)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3113" y="607503"/>
            <a:ext cx="184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Increasing knowledge or understanding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3916" y="1187402"/>
            <a:ext cx="268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Using communication to induce positive or negative feelings to stimulate action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0454" y="2723109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Creating an expectation of reward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5397" y="4123715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Creating an expectation of punishment or cost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4425" y="4516130"/>
            <a:ext cx="138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Imparting skills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592" y="4053049"/>
            <a:ext cx="3260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       Increasing means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or reducing barriers to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increase capability (beyond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education or training) or opportunity 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(beyond environmental restructuring)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7334" y="3063752"/>
            <a:ext cx="2028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Provide an example for people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o aspire to or emulate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920" y="1625760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Changing the physical or social context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5502" y="470214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734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354"/>
            <a:ext cx="8715349" cy="609396"/>
          </a:xfrm>
          <a:solidFill>
            <a:schemeClr val="tx2"/>
          </a:solidFill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Candidate intervention functions for </a:t>
            </a:r>
            <a:r>
              <a:rPr lang="en-GB" sz="3200" b="1" dirty="0" err="1" smtClean="0">
                <a:solidFill>
                  <a:schemeClr val="bg1"/>
                </a:solidFill>
                <a:latin typeface="Calibri" pitchFamily="34" charset="0"/>
              </a:rPr>
              <a:t>PrEP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317540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2235982"/>
              </p:ext>
            </p:extLst>
          </p:nvPr>
        </p:nvGraphicFramePr>
        <p:xfrm>
          <a:off x="179387" y="819151"/>
          <a:ext cx="8812214" cy="38861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2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430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Education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Persuasion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Incentivization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Coercion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Training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Restriction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Environment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Modelling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Enablement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Capability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Opportunity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Motivation 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7800" y="478155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610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33350"/>
            <a:ext cx="8763000" cy="59976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a typeface="+mj-ea"/>
              </a:rPr>
              <a:t>Theory of Change PRECEDE</a:t>
            </a:r>
            <a:endParaRPr lang="en-US" sz="24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49261"/>
            <a:ext cx="8458200" cy="381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i="1" dirty="0" smtClean="0">
                <a:latin typeface="Calibri" charset="0"/>
              </a:rPr>
              <a:t>Predisposing, Reinforcing and Enabling Constructs in Educational Diagnosis and Evaluation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Predisposing: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Knowledge or information that inclines or influences a person to a particular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Enabling: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Materials or skills that facilitate the desired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Reinforcing: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Anticipated rewards to consequences of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A “theory” in that PRECEDE makes a causal claim: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interventions that make use of these three domains are more effective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Davis, David A., et al. "Evidence for the effectiveness of CME: a review of 50 randomized controlled trials." </a:t>
            </a:r>
            <a:r>
              <a:rPr lang="en-US" sz="1400" i="1" dirty="0" smtClean="0"/>
              <a:t>Jama</a:t>
            </a:r>
            <a:r>
              <a:rPr lang="en-US" sz="1400" dirty="0" smtClean="0"/>
              <a:t> 268.9 (1992): 1111-1117</a:t>
            </a:r>
            <a:endParaRPr lang="en-US" sz="1400" dirty="0" smtClean="0">
              <a:latin typeface="Calibri" charset="0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A way of delivering a “sufficient cause” </a:t>
            </a:r>
          </a:p>
          <a:p>
            <a:pPr lvl="1">
              <a:spcBef>
                <a:spcPts val="6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6291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16823" y="4763244"/>
            <a:ext cx="72474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Green, Lawrence W., and Marshall W. </a:t>
            </a:r>
            <a:r>
              <a:rPr lang="en-US" sz="1100" dirty="0" err="1"/>
              <a:t>Kreuter</a:t>
            </a:r>
            <a:r>
              <a:rPr lang="en-US" sz="1100" dirty="0"/>
              <a:t>. "Health program planning: An educational and ecological approach." (2005).</a:t>
            </a:r>
          </a:p>
        </p:txBody>
      </p:sp>
    </p:spTree>
    <p:extLst>
      <p:ext uri="{BB962C8B-B14F-4D97-AF65-F5344CB8AC3E}">
        <p14:creationId xmlns:p14="http://schemas.microsoft.com/office/powerpoint/2010/main" val="3343453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022" y="1039686"/>
            <a:ext cx="2432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Predisposing </a:t>
            </a:r>
            <a:r>
              <a:rPr lang="en-US" sz="1400" dirty="0" smtClean="0">
                <a:solidFill>
                  <a:srgbClr val="FF0000"/>
                </a:solidFill>
              </a:rPr>
              <a:t>(for providers – how will you change what they want to do? Change knowledge, attitude, motivation?)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Reinforcing </a:t>
            </a:r>
            <a:r>
              <a:rPr lang="en-US" sz="1400" dirty="0" smtClean="0">
                <a:solidFill>
                  <a:srgbClr val="FF0000"/>
                </a:solidFill>
              </a:rPr>
              <a:t>(How can you create incentives to offer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 Make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perscription</a:t>
            </a:r>
            <a:r>
              <a:rPr lang="en-US" sz="1400" dirty="0" smtClean="0">
                <a:solidFill>
                  <a:srgbClr val="FF0000"/>
                </a:solidFill>
              </a:rPr>
              <a:t> rates reported? Dashboards?)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22" y="3557642"/>
            <a:ext cx="326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Enabling – </a:t>
            </a:r>
            <a:r>
              <a:rPr lang="en-US" sz="1400" dirty="0" smtClean="0">
                <a:solidFill>
                  <a:srgbClr val="FF0000"/>
                </a:solidFill>
              </a:rPr>
              <a:t>How can you make it easier for doctors to prescribe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 Decision support? Order bundles? Through an app (rather than in person?)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6" idx="1"/>
            <a:endCxn id="9" idx="5"/>
          </p:cNvCxnSpPr>
          <p:nvPr/>
        </p:nvCxnSpPr>
        <p:spPr>
          <a:xfrm rot="10800000">
            <a:off x="4770120" y="2300162"/>
            <a:ext cx="1630681" cy="1095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8" idx="0"/>
            <a:endCxn id="9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" idx="3"/>
            <a:endCxn id="9" idx="1"/>
          </p:cNvCxnSpPr>
          <p:nvPr/>
        </p:nvCxnSpPr>
        <p:spPr>
          <a:xfrm>
            <a:off x="2610874" y="1409018"/>
            <a:ext cx="1199127" cy="891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206375"/>
            <a:ext cx="8229600" cy="6375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PRECEDE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Behavioral Economics and Applied Psychology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/>
          <a:lstStyle/>
          <a:p>
            <a:r>
              <a:rPr lang="en-US" dirty="0" smtClean="0"/>
              <a:t>Temporal discounting</a:t>
            </a:r>
          </a:p>
          <a:p>
            <a:r>
              <a:rPr lang="en-US" dirty="0" smtClean="0"/>
              <a:t>Implementation Intentions</a:t>
            </a:r>
          </a:p>
          <a:p>
            <a:r>
              <a:rPr lang="en-US" dirty="0" smtClean="0"/>
              <a:t>Commitment Devices</a:t>
            </a:r>
          </a:p>
          <a:p>
            <a:r>
              <a:rPr lang="en-US" dirty="0"/>
              <a:t>Defaults and choice architecture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44" y="1237563"/>
            <a:ext cx="2692756" cy="31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1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Science of disparities: a scarcity hypothesis?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Having less makes you focus on immediate problems and neglect issues of long term benefit</a:t>
            </a:r>
          </a:p>
          <a:p>
            <a:r>
              <a:rPr lang="en-US" dirty="0" smtClean="0"/>
              <a:t>Poverty is by definition a state of scarcity</a:t>
            </a:r>
          </a:p>
          <a:p>
            <a:r>
              <a:rPr lang="en-US" dirty="0" smtClean="0"/>
              <a:t>High interest loans among poor</a:t>
            </a:r>
          </a:p>
          <a:p>
            <a:r>
              <a:rPr lang="en-US" i="1" dirty="0" smtClean="0"/>
              <a:t>“If </a:t>
            </a:r>
            <a:r>
              <a:rPr lang="en-US" i="1" dirty="0"/>
              <a:t>scarcity creates a focus on pressing expenses today, then attention will go to a loan’s benefits but not its costs. This suggests a clear prediction: Scarcity, of any kind, will create a tendency to borrow, with insufficient </a:t>
            </a:r>
            <a:r>
              <a:rPr lang="en-US" i="1" dirty="0" smtClean="0"/>
              <a:t>attention to future costs”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9566" y="4762418"/>
            <a:ext cx="773443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/>
              <a:t>Bertrand, Mullainathan, </a:t>
            </a:r>
            <a:r>
              <a:rPr lang="en-US" sz="1350" dirty="0" err="1"/>
              <a:t>Shafir</a:t>
            </a:r>
            <a:r>
              <a:rPr lang="en-US" sz="1350" dirty="0"/>
              <a:t>. 2004. American Economic Review 94(1): 419-423. </a:t>
            </a:r>
          </a:p>
        </p:txBody>
      </p:sp>
    </p:spTree>
    <p:extLst>
      <p:ext uri="{BB962C8B-B14F-4D97-AF65-F5344CB8AC3E}">
        <p14:creationId xmlns:p14="http://schemas.microsoft.com/office/powerpoint/2010/main" val="6431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discounting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tomorrow vs. 200 in six months</a:t>
            </a:r>
          </a:p>
          <a:p>
            <a:r>
              <a:rPr lang="en-US" dirty="0" smtClean="0"/>
              <a:t>150 tomorrow vs. 200 in six months</a:t>
            </a:r>
          </a:p>
          <a:p>
            <a:r>
              <a:rPr lang="en-US" dirty="0" smtClean="0"/>
              <a:t>190 tomorrow vs. 200 in six months</a:t>
            </a:r>
          </a:p>
          <a:p>
            <a:r>
              <a:rPr lang="en-US" dirty="0" smtClean="0"/>
              <a:t>195 tomorrow vs. 200 in six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4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Framing the Gap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Often there is an activity that we know we should do for good health outcomes</a:t>
            </a:r>
          </a:p>
          <a:p>
            <a:pPr lvl="1"/>
            <a:r>
              <a:rPr lang="en-US" dirty="0" smtClean="0"/>
              <a:t>What if there is an obvious thing we should do but it’s direct link to health outcomes is unclear</a:t>
            </a:r>
          </a:p>
          <a:p>
            <a:pPr lvl="1"/>
            <a:r>
              <a:rPr lang="en-US" dirty="0" smtClean="0"/>
              <a:t>Gap statement becomes tricky…</a:t>
            </a:r>
          </a:p>
          <a:p>
            <a:pPr lvl="2"/>
            <a:r>
              <a:rPr lang="en-US" dirty="0" smtClean="0"/>
              <a:t>Can’t state efficacy</a:t>
            </a:r>
          </a:p>
          <a:p>
            <a:pPr lvl="2"/>
            <a:r>
              <a:rPr lang="en-US" dirty="0" smtClean="0"/>
              <a:t>Can’t talk about consequences of lack of use</a:t>
            </a:r>
          </a:p>
          <a:p>
            <a:r>
              <a:rPr lang="en-US" dirty="0" smtClean="0"/>
              <a:t>Contextualize this activity as one set in use of an efficacious intervention	</a:t>
            </a:r>
          </a:p>
          <a:p>
            <a:pPr lvl="1"/>
            <a:r>
              <a:rPr lang="en-US" dirty="0" smtClean="0"/>
              <a:t>Bring the bigger picture into focus</a:t>
            </a:r>
          </a:p>
          <a:p>
            <a:pPr lvl="1"/>
            <a:r>
              <a:rPr lang="en-US" dirty="0" smtClean="0"/>
              <a:t>For anticoagulation</a:t>
            </a:r>
            <a:r>
              <a:rPr lang="is-IS" dirty="0" smtClean="0"/>
              <a:t>…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2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3984391"/>
            <a:ext cx="18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PrEP</a:t>
            </a:r>
            <a:r>
              <a:rPr lang="en-US" sz="2400" dirty="0" smtClean="0"/>
              <a:t> Use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3968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want </a:t>
            </a:r>
            <a:r>
              <a:rPr lang="en-US" sz="2400" dirty="0" err="1" smtClean="0"/>
              <a:t>PrEP</a:t>
            </a:r>
            <a:r>
              <a:rPr lang="en-US" sz="2400" dirty="0" smtClean="0"/>
              <a:t>, but I’ll get it later because I have other stuff to do.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4" idx="3"/>
            <a:endCxn id="3" idx="1"/>
          </p:cNvCxnSpPr>
          <p:nvPr/>
        </p:nvCxnSpPr>
        <p:spPr>
          <a:xfrm>
            <a:off x="5105400" y="1455185"/>
            <a:ext cx="2057400" cy="27600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206375"/>
            <a:ext cx="8229600" cy="6375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Temporal Discounting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93341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Micro-incentives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? Get cash for filling first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PrEP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script (to address temporal discounting rather than price point)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374" y="3071588"/>
            <a:ext cx="541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Implementation intentions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Send people locations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PrEP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providers and ask them to write down when they will go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0904" y="4261390"/>
            <a:ext cx="239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Commitment devices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8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46" y="1181445"/>
            <a:ext cx="5522234" cy="36850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7553" y="4728001"/>
            <a:ext cx="13051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>
                <a:latin typeface="SFSS1095"/>
              </a:rPr>
              <a:t>Cornelisse 2013</a:t>
            </a:r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and Temporal Discounting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7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Caveats about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Theory + Knowledge about your problem (including contextual knowledge) = Good Diagnosis</a:t>
            </a:r>
          </a:p>
          <a:p>
            <a:r>
              <a:rPr lang="en-US" dirty="0" smtClean="0"/>
              <a:t>Theory without contextual knowledge about your problem give you a superficial diagnosis </a:t>
            </a:r>
          </a:p>
          <a:p>
            <a:r>
              <a:rPr lang="en-US" dirty="0" smtClean="0"/>
              <a:t>Strong contextual knowledge without theory often gives you a very specific but local diagnosis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0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and Specific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88595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3626882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4183917"/>
            <a:ext cx="45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knowledge about your specific problem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3087" y="2388989"/>
            <a:ext cx="84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11455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Generic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2934385"/>
            <a:ext cx="237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specific improvement activity, </a:t>
            </a:r>
            <a:r>
              <a:rPr lang="en-US" smtClean="0"/>
              <a:t>not scientific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2096" y="2019657"/>
            <a:ext cx="245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Implementation Science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31337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Purile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7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641351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Ways of Solving Problems with Implementation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119" y="1715011"/>
            <a:ext cx="251551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3581400" cy="1833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 smtClean="0"/>
              <a:t>Science</a:t>
            </a:r>
          </a:p>
          <a:p>
            <a:pPr lvl="1"/>
            <a:r>
              <a:rPr lang="en-US" sz="1600" dirty="0" smtClean="0"/>
              <a:t>Generalizable inferences</a:t>
            </a:r>
          </a:p>
          <a:p>
            <a:pPr lvl="1"/>
            <a:r>
              <a:rPr lang="en-US" sz="1600" dirty="0" smtClean="0"/>
              <a:t>Public knowledge</a:t>
            </a:r>
          </a:p>
          <a:p>
            <a:pPr lvl="1"/>
            <a:r>
              <a:rPr lang="en-US" sz="1600" dirty="0" smtClean="0"/>
              <a:t>Use of theories and framework links to a larger and longer discourse</a:t>
            </a:r>
          </a:p>
          <a:p>
            <a:pPr lvl="1"/>
            <a:r>
              <a:rPr lang="en-US" sz="1600" dirty="0" smtClean="0"/>
              <a:t>Draw from and contribute to general, public knowledge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497068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Organized </a:t>
            </a:r>
            <a:r>
              <a:rPr lang="en-US" sz="1600" dirty="0" smtClean="0"/>
              <a:t>strategies based on systematic assessments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improvement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Incentivization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McKinsey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4800" y="3889887"/>
            <a:ext cx="3276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Day to day managerial </a:t>
            </a:r>
            <a:r>
              <a:rPr lang="en-US" sz="1600" dirty="0"/>
              <a:t>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Leadership”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733800" y="1885950"/>
            <a:ext cx="1143000" cy="228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1"/>
          </p:cNvCxnSpPr>
          <p:nvPr/>
        </p:nvCxnSpPr>
        <p:spPr>
          <a:xfrm rot="10800000">
            <a:off x="5410202" y="2802450"/>
            <a:ext cx="838198" cy="3563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7" idx="2"/>
          </p:cNvCxnSpPr>
          <p:nvPr/>
        </p:nvCxnSpPr>
        <p:spPr>
          <a:xfrm flipV="1">
            <a:off x="3581401" y="3889886"/>
            <a:ext cx="1182477" cy="415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733550"/>
            <a:ext cx="815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1900" y="2856922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4735" y="3562350"/>
            <a:ext cx="15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</a:t>
            </a:r>
          </a:p>
          <a:p>
            <a:pPr algn="ctr"/>
            <a:r>
              <a:rPr lang="en-US" dirty="0" smtClean="0"/>
              <a:t>Improvement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3374" y="3047245"/>
            <a:ext cx="16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Implementation</a:t>
            </a:r>
          </a:p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72" y="731314"/>
            <a:ext cx="191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88 year old, community dwelling, admitted for pneumonia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53246" y="67328"/>
            <a:ext cx="2080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Frail, confused, sun-downing; tries to get out of bed to go bathroom and has a fall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799" y="3156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MERT called; everyone is annoyed, sitter ordered; keeps trying to get out of bed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7527" y="9521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Becomes combative and agitated; given </a:t>
            </a:r>
            <a:r>
              <a:rPr lang="en-US" sz="1400" dirty="0" err="1" smtClean="0"/>
              <a:t>haldol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26300" y="22121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33729" y="2109724"/>
            <a:ext cx="1937828" cy="612648"/>
          </a:xfrm>
          <a:prstGeom prst="wedgeRoundRectCallout">
            <a:avLst>
              <a:gd name="adj1" fmla="val -703"/>
              <a:gd name="adj2" fmla="val 103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“I know that nurse, he’s slow and lazy, didn’t respond on time. What a jerk.”</a:t>
            </a:r>
            <a:endParaRPr lang="en-US" sz="11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668122" y="2244274"/>
            <a:ext cx="1556828" cy="612648"/>
          </a:xfrm>
          <a:prstGeom prst="wedgeRoundRectCallout">
            <a:avLst>
              <a:gd name="adj1" fmla="val -72866"/>
              <a:gd name="adj2" fmla="val 52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“Unit manager is too lenient, the nurses get away with anything”</a:t>
            </a:r>
            <a:endParaRPr lang="en-US" sz="11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95068" y="3489424"/>
            <a:ext cx="1556828" cy="809594"/>
          </a:xfrm>
          <a:prstGeom prst="wedgeRoundRectCallout">
            <a:avLst>
              <a:gd name="adj1" fmla="val 28288"/>
              <a:gd name="adj2" fmla="val -87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That intern is terrible – he’ll order </a:t>
            </a:r>
            <a:r>
              <a:rPr lang="en-US" sz="1100" dirty="0" err="1" smtClean="0"/>
              <a:t>haldol</a:t>
            </a:r>
            <a:r>
              <a:rPr lang="en-US" sz="1100" dirty="0" smtClean="0"/>
              <a:t> on anyone just so he can go back to bed</a:t>
            </a:r>
            <a:endParaRPr lang="en-US" sz="11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301750" y="4637189"/>
            <a:ext cx="1892300" cy="393893"/>
          </a:xfrm>
          <a:prstGeom prst="wedgeRoundRectCallout">
            <a:avLst>
              <a:gd name="adj1" fmla="val 31158"/>
              <a:gd name="adj2" fmla="val -1685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We need to start measuring the number of falls</a:t>
            </a:r>
            <a:endParaRPr lang="en-US" sz="11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488786" y="2952751"/>
            <a:ext cx="1845214" cy="516820"/>
          </a:xfrm>
          <a:prstGeom prst="wedgeRoundRectCallout">
            <a:avLst>
              <a:gd name="adj1" fmla="val -32894"/>
              <a:gd name="adj2" fmla="val 1081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Review admission criteria; set up committee to do root cause analysis on all falls</a:t>
            </a:r>
            <a:endParaRPr lang="en-US" sz="11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665027" y="4389301"/>
            <a:ext cx="2222500" cy="612648"/>
          </a:xfrm>
          <a:prstGeom prst="wedgeRoundRectCallout">
            <a:avLst>
              <a:gd name="adj1" fmla="val -39929"/>
              <a:gd name="adj2" fmla="val -971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Restrict use of restraints; require sign off for any sedating agents from chief resident</a:t>
            </a:r>
            <a:endParaRPr lang="en-US" sz="1100" dirty="0"/>
          </a:p>
        </p:txBody>
      </p:sp>
      <p:sp>
        <p:nvSpPr>
          <p:cNvPr id="3" name="Oval 2"/>
          <p:cNvSpPr/>
          <p:nvPr/>
        </p:nvSpPr>
        <p:spPr>
          <a:xfrm>
            <a:off x="12192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813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481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7600" y="39347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Hospital stay goes up; cost goes up; outcomes worsen</a:t>
            </a:r>
            <a:endParaRPr lang="en-US" sz="1400" dirty="0"/>
          </a:p>
        </p:txBody>
      </p:sp>
      <p:cxnSp>
        <p:nvCxnSpPr>
          <p:cNvPr id="23" name="Elbow Connector 22"/>
          <p:cNvCxnSpPr>
            <a:stCxn id="8" idx="2"/>
            <a:endCxn id="3" idx="0"/>
          </p:cNvCxnSpPr>
          <p:nvPr/>
        </p:nvCxnSpPr>
        <p:spPr>
          <a:xfrm rot="16200000" flipH="1">
            <a:off x="1012180" y="1431280"/>
            <a:ext cx="263572" cy="3409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2"/>
            <a:endCxn id="18" idx="0"/>
          </p:cNvCxnSpPr>
          <p:nvPr/>
        </p:nvCxnSpPr>
        <p:spPr>
          <a:xfrm rot="16200000" flipH="1">
            <a:off x="2428979" y="1285978"/>
            <a:ext cx="712115" cy="1830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" idx="2"/>
            <a:endCxn id="19" idx="0"/>
          </p:cNvCxnSpPr>
          <p:nvPr/>
        </p:nvCxnSpPr>
        <p:spPr>
          <a:xfrm rot="5400000">
            <a:off x="4140085" y="1073036"/>
            <a:ext cx="463780" cy="8572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0" idx="0"/>
            <a:endCxn id="11" idx="2"/>
          </p:cNvCxnSpPr>
          <p:nvPr/>
        </p:nvCxnSpPr>
        <p:spPr>
          <a:xfrm rot="5400000" flipH="1" flipV="1">
            <a:off x="6154473" y="1238497"/>
            <a:ext cx="684231" cy="3058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>
            <a:off x="5703377" y="3337290"/>
            <a:ext cx="1892300" cy="566590"/>
          </a:xfrm>
          <a:prstGeom prst="wedgeRoundRectCallout">
            <a:avLst>
              <a:gd name="adj1" fmla="val 34514"/>
              <a:gd name="adj2" fmla="val -7044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Apply CFIR – consider policy, systems, environment; interventions, etc.</a:t>
            </a:r>
            <a:endParaRPr lang="en-US" sz="11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6927850" y="2109724"/>
            <a:ext cx="1911350" cy="612648"/>
          </a:xfrm>
          <a:prstGeom prst="wedgeRoundRectCallout">
            <a:avLst>
              <a:gd name="adj1" fmla="val 4481"/>
              <a:gd name="adj2" fmla="val 11432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Restructure the environment (ACE unit); home based care;  policy change</a:t>
            </a:r>
            <a:endParaRPr lang="en-US" sz="11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7070725" y="4032837"/>
            <a:ext cx="2044700" cy="532362"/>
          </a:xfrm>
          <a:prstGeom prst="wedgeRoundRectCallout">
            <a:avLst>
              <a:gd name="adj1" fmla="val 14996"/>
              <a:gd name="adj2" fmla="val -12594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Understand health worker psychology – look at TDF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950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theory when you seek to understand the reasons for a gap between evidence and practice</a:t>
            </a:r>
          </a:p>
          <a:p>
            <a:r>
              <a:rPr lang="en-US" dirty="0" smtClean="0"/>
              <a:t>Use your practiced based and contextual knowledge</a:t>
            </a:r>
          </a:p>
          <a:p>
            <a:r>
              <a:rPr lang="en-US" dirty="0" smtClean="0"/>
              <a:t>Different theories are like different tools – what do you need to build?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1550"/>
          </a:xfrm>
          <a:solidFill>
            <a:schemeClr val="tx2"/>
          </a:solidFill>
        </p:spPr>
        <p:txBody>
          <a:bodyPr lIns="91399" tIns="45699" rIns="91399" bIns="45699">
            <a:normAutofit fontScale="90000"/>
          </a:bodyPr>
          <a:lstStyle/>
          <a:p>
            <a:pPr defTabSz="1566863" eaLnBrk="1" hangingPunct="1"/>
            <a:r>
              <a:rPr lang="en-US" sz="3200" b="1">
                <a:solidFill>
                  <a:schemeClr val="bg1"/>
                </a:solidFill>
                <a:latin typeface="Calibri" charset="0"/>
                <a:cs typeface="Arial" charset="0"/>
              </a:rPr>
              <a:t>Delays in Antiretroviral Therapy Initiation among ART Eligible Patients</a:t>
            </a:r>
          </a:p>
        </p:txBody>
      </p:sp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31938"/>
            <a:ext cx="43608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168400" y="3155950"/>
            <a:ext cx="210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Median </a:t>
            </a:r>
            <a:r>
              <a:rPr lang="en-US" sz="2000" b="1">
                <a:latin typeface="Arial" charset="0"/>
              </a:rPr>
              <a:t>68% </a:t>
            </a:r>
          </a:p>
          <a:p>
            <a:pPr algn="ctr"/>
            <a:r>
              <a:rPr lang="en-US" sz="1200" b="1">
                <a:latin typeface="Arial" charset="0"/>
              </a:rPr>
              <a:t>(range 14%–84%) 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76600" y="1528763"/>
            <a:ext cx="0" cy="2643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95800" y="1371600"/>
            <a:ext cx="46482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Providers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Perception that </a:t>
            </a:r>
            <a:r>
              <a:rPr lang="en-US" sz="1600" b="1" i="1"/>
              <a:t>“ART is not an emergency” 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Slow diffusion of new research </a:t>
            </a:r>
            <a:r>
              <a:rPr lang="en-US" sz="1200" b="1"/>
              <a:t>(Zolopa PLoS One 2009, Havlir NEJM 2011)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Unaware of loss to follow-up between eligibility and initiation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Structural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Overnight CD4 processing - failure to return for second visit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Organizational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Standard three pre-ART adherence and “treatment supporters</a:t>
            </a:r>
            <a:r>
              <a:rPr lang="en-US" sz="1600"/>
              <a:t>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/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0" y="993775"/>
            <a:ext cx="43529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ART Initiation among Eligible Patients</a:t>
            </a:r>
            <a:endParaRPr lang="en-US" sz="1100">
              <a:latin typeface="Arial" charset="0"/>
            </a:endParaRPr>
          </a:p>
          <a:p>
            <a:pPr algn="ctr"/>
            <a:r>
              <a:rPr lang="en-US" sz="1100">
                <a:latin typeface="Arial" charset="0"/>
              </a:rPr>
              <a:t>Fox  and Rosen PLoS Medicine 2011</a:t>
            </a:r>
            <a:endParaRPr lang="en-US" sz="1800">
              <a:latin typeface="Arial" charset="0"/>
            </a:endParaRPr>
          </a:p>
        </p:txBody>
      </p:sp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4648200" y="1016000"/>
            <a:ext cx="398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Systems Barriers to ART Initiation 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7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3975" y="53975"/>
            <a:ext cx="8982075" cy="688975"/>
          </a:xfrm>
          <a:solidFill>
            <a:schemeClr val="tx2"/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alibri" charset="0"/>
              </a:rPr>
              <a:t>Intervention Based on PRECEDE </a:t>
            </a:r>
            <a:r>
              <a:rPr lang="en-US" sz="3600" b="1" dirty="0">
                <a:solidFill>
                  <a:schemeClr val="bg1"/>
                </a:solidFill>
                <a:latin typeface="Calibri" charset="0"/>
              </a:rPr>
              <a:t>Framework</a:t>
            </a:r>
            <a:endParaRPr lang="en-US" sz="2400" b="1" i="1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8195" name="Group 133"/>
          <p:cNvGrpSpPr>
            <a:grpSpLocks/>
          </p:cNvGrpSpPr>
          <p:nvPr/>
        </p:nvGrpSpPr>
        <p:grpSpPr bwMode="auto">
          <a:xfrm>
            <a:off x="26988" y="971550"/>
            <a:ext cx="9063037" cy="4057650"/>
            <a:chOff x="0" y="0"/>
            <a:chExt cx="6496050" cy="3952875"/>
          </a:xfrm>
        </p:grpSpPr>
        <p:sp>
          <p:nvSpPr>
            <p:cNvPr id="135" name="Rectangle 134"/>
            <p:cNvSpPr/>
            <p:nvPr/>
          </p:nvSpPr>
          <p:spPr>
            <a:xfrm>
              <a:off x="9103" y="0"/>
              <a:ext cx="1714757" cy="457766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BARRIERS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0" y="827382"/>
              <a:ext cx="1714757" cy="459312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Provider knowledge and beliefs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695575" y="828675"/>
              <a:ext cx="1190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Predisposing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05100" y="1971675"/>
              <a:ext cx="1181100" cy="561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Enabling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05100" y="3495675"/>
              <a:ext cx="11811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Reinforcing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0" y="3495109"/>
              <a:ext cx="1723860" cy="457766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Provider motivation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103" y="2418739"/>
              <a:ext cx="1714757" cy="742324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/>
                  <a:cs typeface="Times New Roman"/>
                </a:rPr>
                <a:t>Multiple visits (overnight CD4 processing)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9343" y="1578985"/>
              <a:ext cx="1714757" cy="654172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/>
                  <a:cs typeface="Times New Roman"/>
                </a:rPr>
                <a:t>Multiple pre-therapy counseling visits standard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686050" y="0"/>
              <a:ext cx="120015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PRECEDE DIMENSIONS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839324" y="3495109"/>
              <a:ext cx="1618039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Feedback to clinics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29084" y="2591948"/>
              <a:ext cx="1657864" cy="360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PIMA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57530" y="1742915"/>
              <a:ext cx="1599833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Revised counseling protocol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847289" y="827382"/>
              <a:ext cx="1648761" cy="629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ea typeface="Calibri"/>
                  <a:cs typeface="Times New Roman"/>
                </a:rPr>
                <a:t>Opinion leader led teaching and coaching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829084" y="0"/>
              <a:ext cx="1657864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solidFill>
                    <a:srgbClr val="FFFFFF"/>
                  </a:solidFill>
                  <a:latin typeface="Calibri" charset="0"/>
                  <a:ea typeface="Calibri" charset="0"/>
                  <a:cs typeface="Times New Roman" charset="0"/>
                </a:rPr>
                <a:t>THEORY – BASED INTERVENTIONS</a:t>
              </a:r>
              <a:endParaRPr lang="en-US" sz="1600">
                <a:solidFill>
                  <a:srgbClr val="FFFFFF"/>
                </a:solidFill>
                <a:latin typeface="Calibri" charset="0"/>
                <a:ea typeface="Calibri" charset="0"/>
                <a:cs typeface="Times New Roman" charset="0"/>
              </a:endParaRPr>
            </a:p>
          </p:txBody>
        </p:sp>
        <p:grpSp>
          <p:nvGrpSpPr>
            <p:cNvPr id="8210" name="Group 148"/>
            <p:cNvGrpSpPr>
              <a:grpSpLocks/>
            </p:cNvGrpSpPr>
            <p:nvPr/>
          </p:nvGrpSpPr>
          <p:grpSpPr bwMode="auto">
            <a:xfrm>
              <a:off x="1714500" y="3695700"/>
              <a:ext cx="975995" cy="74930"/>
              <a:chOff x="0" y="0"/>
              <a:chExt cx="1214120" cy="74930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319" y="42211"/>
                <a:ext cx="10658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Isosceles Triangle 171"/>
              <p:cNvSpPr/>
              <p:nvPr/>
            </p:nvSpPr>
            <p:spPr>
              <a:xfrm rot="5400000">
                <a:off x="1106203" y="-33911"/>
                <a:ext cx="74232" cy="14296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1" name="Group 149"/>
            <p:cNvGrpSpPr>
              <a:grpSpLocks/>
            </p:cNvGrpSpPr>
            <p:nvPr/>
          </p:nvGrpSpPr>
          <p:grpSpPr bwMode="auto">
            <a:xfrm rot="20381852" flipV="1">
              <a:off x="1699948" y="2511662"/>
              <a:ext cx="1016257" cy="69593"/>
              <a:chOff x="-4518" y="-5955"/>
              <a:chExt cx="1188876" cy="69593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-4545" y="55097"/>
                <a:ext cx="1063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Isosceles Triangle 169"/>
              <p:cNvSpPr/>
              <p:nvPr/>
            </p:nvSpPr>
            <p:spPr>
              <a:xfrm rot="5400000">
                <a:off x="1077477" y="-37546"/>
                <a:ext cx="69592" cy="14243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2" name="Group 150"/>
            <p:cNvGrpSpPr>
              <a:grpSpLocks/>
            </p:cNvGrpSpPr>
            <p:nvPr/>
          </p:nvGrpSpPr>
          <p:grpSpPr bwMode="auto">
            <a:xfrm>
              <a:off x="1714500" y="1057275"/>
              <a:ext cx="975995" cy="74930"/>
              <a:chOff x="0" y="0"/>
              <a:chExt cx="1214120" cy="74930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319" y="42293"/>
                <a:ext cx="10658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Isosceles Triangle 167"/>
              <p:cNvSpPr/>
              <p:nvPr/>
            </p:nvSpPr>
            <p:spPr>
              <a:xfrm rot="5400000">
                <a:off x="1106203" y="-33829"/>
                <a:ext cx="74232" cy="14296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3" name="Group 151"/>
            <p:cNvGrpSpPr>
              <a:grpSpLocks/>
            </p:cNvGrpSpPr>
            <p:nvPr/>
          </p:nvGrpSpPr>
          <p:grpSpPr bwMode="auto">
            <a:xfrm>
              <a:off x="3886200" y="1019175"/>
              <a:ext cx="937895" cy="74930"/>
              <a:chOff x="0" y="0"/>
              <a:chExt cx="1214120" cy="74930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-523" y="41730"/>
                <a:ext cx="1067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Isosceles Triangle 165"/>
              <p:cNvSpPr/>
              <p:nvPr/>
            </p:nvSpPr>
            <p:spPr>
              <a:xfrm rot="5400000">
                <a:off x="1104657" y="-34349"/>
                <a:ext cx="74232" cy="14287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4" name="Group 152"/>
            <p:cNvGrpSpPr>
              <a:grpSpLocks/>
            </p:cNvGrpSpPr>
            <p:nvPr/>
          </p:nvGrpSpPr>
          <p:grpSpPr bwMode="auto">
            <a:xfrm rot="1059022">
              <a:off x="1710802" y="2028251"/>
              <a:ext cx="1006633" cy="74930"/>
              <a:chOff x="0" y="0"/>
              <a:chExt cx="1214120" cy="74930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-3625" y="36928"/>
                <a:ext cx="10457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Isosceles Triangle 163"/>
              <p:cNvSpPr/>
              <p:nvPr/>
            </p:nvSpPr>
            <p:spPr>
              <a:xfrm rot="5400000">
                <a:off x="1086316" y="-34340"/>
                <a:ext cx="63406" cy="139985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5" name="Group 153"/>
            <p:cNvGrpSpPr>
              <a:grpSpLocks/>
            </p:cNvGrpSpPr>
            <p:nvPr/>
          </p:nvGrpSpPr>
          <p:grpSpPr bwMode="auto">
            <a:xfrm rot="20712446" flipV="1">
              <a:off x="3882500" y="1952084"/>
              <a:ext cx="941717" cy="278398"/>
              <a:chOff x="30862" y="-78921"/>
              <a:chExt cx="1164470" cy="278398"/>
            </a:xfrm>
          </p:grpSpPr>
          <p:cxnSp>
            <p:nvCxnSpPr>
              <p:cNvPr id="161" name="Straight Connector 160"/>
              <p:cNvCxnSpPr>
                <a:stCxn id="138" idx="3"/>
              </p:cNvCxnSpPr>
              <p:nvPr/>
            </p:nvCxnSpPr>
            <p:spPr>
              <a:xfrm rot="20712446">
                <a:off x="29154" y="-73988"/>
                <a:ext cx="1004605" cy="2783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5400000">
                <a:off x="1081242" y="-13761"/>
                <a:ext cx="80418" cy="144922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6" name="Group 154"/>
            <p:cNvGrpSpPr>
              <a:grpSpLocks/>
            </p:cNvGrpSpPr>
            <p:nvPr/>
          </p:nvGrpSpPr>
          <p:grpSpPr bwMode="auto">
            <a:xfrm rot="1674013" flipV="1">
              <a:off x="3875694" y="2307745"/>
              <a:ext cx="1009621" cy="577086"/>
              <a:chOff x="69103" y="-249122"/>
              <a:chExt cx="1125352" cy="577086"/>
            </a:xfrm>
          </p:grpSpPr>
          <p:cxnSp>
            <p:nvCxnSpPr>
              <p:cNvPr id="159" name="Straight Connector 158"/>
              <p:cNvCxnSpPr>
                <a:stCxn id="138" idx="3"/>
              </p:cNvCxnSpPr>
              <p:nvPr/>
            </p:nvCxnSpPr>
            <p:spPr>
              <a:xfrm rot="1674013" flipV="1">
                <a:off x="66273" y="-246848"/>
                <a:ext cx="919512" cy="575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Isosceles Triangle 159"/>
              <p:cNvSpPr/>
              <p:nvPr/>
            </p:nvSpPr>
            <p:spPr>
              <a:xfrm rot="5400000">
                <a:off x="1086937" y="-26849"/>
                <a:ext cx="64953" cy="14204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7" name="Group 155"/>
            <p:cNvGrpSpPr>
              <a:grpSpLocks/>
            </p:cNvGrpSpPr>
            <p:nvPr/>
          </p:nvGrpSpPr>
          <p:grpSpPr bwMode="auto">
            <a:xfrm>
              <a:off x="3886200" y="3695700"/>
              <a:ext cx="937895" cy="74930"/>
              <a:chOff x="0" y="0"/>
              <a:chExt cx="1214120" cy="74930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-523" y="42211"/>
                <a:ext cx="1067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Isosceles Triangle 157"/>
              <p:cNvSpPr/>
              <p:nvPr/>
            </p:nvSpPr>
            <p:spPr>
              <a:xfrm rot="5400000">
                <a:off x="1104657" y="-33869"/>
                <a:ext cx="74232" cy="14287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34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57200" y="1047750"/>
          <a:ext cx="8229600" cy="204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5" imgW="9283700" imgH="2387600" progId="Word.Document.12">
                  <p:embed/>
                </p:oleObj>
              </mc:Choice>
              <mc:Fallback>
                <p:oleObj name="Document" r:id="rId5" imgW="9283700" imgH="238760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047750"/>
                        <a:ext cx="8229600" cy="204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2952750"/>
            <a:ext cx="82296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Gap analysis (qualitative interviews)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Perceived susceptibility, </a:t>
            </a:r>
            <a:r>
              <a:rPr lang="en-US" sz="1400" dirty="0">
                <a:solidFill>
                  <a:prstClr val="black"/>
                </a:solidFill>
              </a:rPr>
              <a:t>severity was high, </a:t>
            </a:r>
            <a:r>
              <a:rPr lang="en-US" sz="1400" dirty="0" smtClean="0">
                <a:solidFill>
                  <a:prstClr val="black"/>
                </a:solidFill>
              </a:rPr>
              <a:t>perceived </a:t>
            </a:r>
            <a:r>
              <a:rPr lang="en-US" sz="1400" dirty="0">
                <a:solidFill>
                  <a:prstClr val="black"/>
                </a:solidFill>
              </a:rPr>
              <a:t>benefits were high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Barriers – health systems difficult to navigate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Formulation of action and action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Message </a:t>
            </a:r>
            <a:r>
              <a:rPr lang="en-US" sz="1400" dirty="0">
                <a:solidFill>
                  <a:prstClr val="black"/>
                </a:solidFill>
              </a:rPr>
              <a:t>as cue to action as well as  information and encouragement for self efficacy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prstClr val="black"/>
                </a:solidFill>
              </a:rPr>
              <a:t>“Everybody would wish to be loved”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prstClr val="black"/>
                </a:solidFill>
              </a:rPr>
              <a:t>“A positive message and a personal touch”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prstClr val="black"/>
                </a:solidFill>
              </a:rPr>
              <a:t>“Should not mention HIV” 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  <a:solidFill>
            <a:srgbClr val="1F497D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Example: Formal “Behavioral Diagnosis”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752" y="4809351"/>
            <a:ext cx="126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Odeny</a:t>
            </a:r>
            <a:r>
              <a:rPr lang="en-US" sz="1200" dirty="0" smtClean="0"/>
              <a:t> AIDS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859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540" y="971550"/>
            <a:ext cx="457200" cy="2485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420724" y="3995963"/>
            <a:ext cx="114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With condition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426540" y="1657350"/>
            <a:ext cx="457200" cy="179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1540" y="1914401"/>
            <a:ext cx="457200" cy="154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00780" y="3909287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Diagnosed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550662" y="4100895"/>
            <a:ext cx="135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Offered treatment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696540" y="2171451"/>
            <a:ext cx="457200" cy="12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78315" y="3953081"/>
            <a:ext cx="94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Ever started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331540" y="2383998"/>
            <a:ext cx="457200" cy="107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786586" y="4251018"/>
            <a:ext cx="1546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Retained or adherent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966540" y="2805794"/>
            <a:ext cx="457200" cy="66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13204" y="4034714"/>
            <a:ext cx="85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Controlled</a:t>
            </a:r>
            <a:endParaRPr lang="en-US" sz="1200" b="1" dirty="0"/>
          </a:p>
        </p:txBody>
      </p:sp>
      <p:sp>
        <p:nvSpPr>
          <p:cNvPr id="2" name="Right Brace 1"/>
          <p:cNvSpPr/>
          <p:nvPr/>
        </p:nvSpPr>
        <p:spPr>
          <a:xfrm>
            <a:off x="2061540" y="971550"/>
            <a:ext cx="14826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0140" y="1134019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gap?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643490" y="971550"/>
            <a:ext cx="409682" cy="18132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32358" y="1824568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is this the gap?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3009" y="197994"/>
            <a:ext cx="860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“Cascade” Approach to Characterizing the </a:t>
            </a:r>
            <a:r>
              <a:rPr lang="en-US" sz="2400" b="1" smtClean="0"/>
              <a:t>Implementation Gap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84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46566"/>
            <a:ext cx="8229600" cy="596384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Frameworks and Theories– Improve Gap Analysis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112333"/>
            <a:ext cx="271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Theory, Model, Framework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737" y="1459571"/>
            <a:ext cx="234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Map the gap, elucidate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6379" y="1758136"/>
            <a:ext cx="29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Explain, relationships, causes</a:t>
            </a:r>
            <a:endParaRPr lang="en-US" u="sng" dirty="0"/>
          </a:p>
        </p:txBody>
      </p:sp>
      <p:cxnSp>
        <p:nvCxnSpPr>
          <p:cNvPr id="11" name="Elbow Connector 10"/>
          <p:cNvCxnSpPr>
            <a:stCxn id="5" idx="1"/>
            <a:endCxn id="6" idx="0"/>
          </p:cNvCxnSpPr>
          <p:nvPr/>
        </p:nvCxnSpPr>
        <p:spPr>
          <a:xfrm rot="10800000" flipV="1">
            <a:off x="1768244" y="1296999"/>
            <a:ext cx="974956" cy="1625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3"/>
            <a:endCxn id="7" idx="0"/>
          </p:cNvCxnSpPr>
          <p:nvPr/>
        </p:nvCxnSpPr>
        <p:spPr>
          <a:xfrm>
            <a:off x="5458110" y="1296999"/>
            <a:ext cx="1129853" cy="4611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2127468"/>
            <a:ext cx="4190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Offer putative relationships between constructs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Have you considered the possible explanations?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Is there a compelling general reasons which have explained similar problems before?  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0645" y="1846450"/>
            <a:ext cx="3488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Comprehensiveness;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Have you considered all the factors of the implementation problem broadly and systematically? 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152401" y="3493681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Deepen: REAIM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2371725" y="408616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Broaden: CFIR</a:t>
            </a:r>
            <a:endParaRPr lang="en-US" dirty="0"/>
          </a:p>
        </p:txBody>
      </p:sp>
      <p:cxnSp>
        <p:nvCxnSpPr>
          <p:cNvPr id="18" name="Elbow Connector 17"/>
          <p:cNvCxnSpPr>
            <a:stCxn id="26" idx="2"/>
            <a:endCxn id="10" idx="0"/>
          </p:cNvCxnSpPr>
          <p:nvPr/>
        </p:nvCxnSpPr>
        <p:spPr>
          <a:xfrm rot="5400000">
            <a:off x="1207627" y="2706642"/>
            <a:ext cx="570013" cy="1004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6" idx="2"/>
            <a:endCxn id="12" idx="0"/>
          </p:cNvCxnSpPr>
          <p:nvPr/>
        </p:nvCxnSpPr>
        <p:spPr>
          <a:xfrm rot="16200000" flipH="1">
            <a:off x="1976327" y="2942005"/>
            <a:ext cx="1162498" cy="11258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2800" y="4670227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PRECEDE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32576" y="4373791"/>
            <a:ext cx="8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COM-B</a:t>
            </a:r>
            <a:endParaRPr lang="en-US" dirty="0"/>
          </a:p>
        </p:txBody>
      </p:sp>
      <p:cxnSp>
        <p:nvCxnSpPr>
          <p:cNvPr id="31" name="Elbow Connector 30"/>
          <p:cNvCxnSpPr>
            <a:stCxn id="20" idx="2"/>
            <a:endCxn id="29" idx="0"/>
          </p:cNvCxnSpPr>
          <p:nvPr/>
        </p:nvCxnSpPr>
        <p:spPr>
          <a:xfrm rot="5400000">
            <a:off x="5762351" y="3392887"/>
            <a:ext cx="676663" cy="1285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6" idx="3"/>
            <a:endCxn id="29" idx="1"/>
          </p:cNvCxnSpPr>
          <p:nvPr/>
        </p:nvCxnSpPr>
        <p:spPr>
          <a:xfrm>
            <a:off x="3738685" y="2385059"/>
            <a:ext cx="1293891" cy="2173398"/>
          </a:xfrm>
          <a:prstGeom prst="bentConnector3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2"/>
            <a:endCxn id="28" idx="0"/>
          </p:cNvCxnSpPr>
          <p:nvPr/>
        </p:nvCxnSpPr>
        <p:spPr>
          <a:xfrm rot="16200000" flipH="1">
            <a:off x="6723567" y="3716814"/>
            <a:ext cx="973099" cy="9337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2841" y="4743450"/>
            <a:ext cx="6072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Neilsen</a:t>
            </a:r>
            <a:r>
              <a:rPr lang="en-US" sz="1200" dirty="0" smtClean="0"/>
              <a:t>; </a:t>
            </a:r>
            <a:r>
              <a:rPr lang="en-US" sz="1200" dirty="0" err="1" smtClean="0"/>
              <a:t>Tabak</a:t>
            </a:r>
            <a:r>
              <a:rPr lang="en-US" sz="1200" dirty="0" smtClean="0"/>
              <a:t> </a:t>
            </a:r>
            <a:r>
              <a:rPr lang="en-US" sz="1200" dirty="0"/>
              <a:t>(Am J </a:t>
            </a:r>
            <a:r>
              <a:rPr lang="en-US" sz="1200" dirty="0" err="1"/>
              <a:t>Prev</a:t>
            </a:r>
            <a:r>
              <a:rPr lang="en-US" sz="1200" dirty="0"/>
              <a:t> Med 2012;43(3):337–350</a:t>
            </a:r>
            <a:r>
              <a:rPr lang="en-US" sz="1200" dirty="0" smtClean="0"/>
              <a:t>); Bartholomew (JPHD </a:t>
            </a:r>
            <a:r>
              <a:rPr lang="en-US" sz="1200" dirty="0"/>
              <a:t>71 (2011) S20–S33) </a:t>
            </a:r>
          </a:p>
        </p:txBody>
      </p:sp>
    </p:spTree>
    <p:extLst>
      <p:ext uri="{BB962C8B-B14F-4D97-AF65-F5344CB8AC3E}">
        <p14:creationId xmlns:p14="http://schemas.microsoft.com/office/powerpoint/2010/main" val="51582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Motivating Example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0" y="1200150"/>
            <a:ext cx="4876800" cy="3657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Patients testing HIV + often don’t come back to pick up CD4 results in Swaziland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Mobile phone penetration is high – 80%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SMS messages are inexpensive, but still cost money.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Free intervention: at time of blood draw for CD4 testing, the counselor puts a number with name “Go Back to Clinic”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Receive a “buzz” before appointment 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No </a:t>
            </a:r>
            <a:r>
              <a:rPr lang="en-US" sz="1800" dirty="0"/>
              <a:t>difference in </a:t>
            </a:r>
            <a:r>
              <a:rPr lang="en-US" sz="1800" dirty="0" smtClean="0"/>
              <a:t>follow</a:t>
            </a:r>
            <a:r>
              <a:rPr lang="en-US" sz="1800" dirty="0"/>
              <a:t>-up </a:t>
            </a:r>
            <a:r>
              <a:rPr lang="en-US" sz="1800" dirty="0" smtClean="0"/>
              <a:t>before </a:t>
            </a:r>
            <a:r>
              <a:rPr lang="en-US" sz="1800" dirty="0"/>
              <a:t>and after the intervention </a:t>
            </a:r>
            <a:r>
              <a:rPr lang="en-US" sz="1800" dirty="0" smtClean="0"/>
              <a:t>(</a:t>
            </a:r>
            <a:r>
              <a:rPr lang="en-US" sz="1800" dirty="0"/>
              <a:t>80.1% versus 83.3%, p = 0.401</a:t>
            </a:r>
            <a:r>
              <a:rPr lang="en-US" sz="1800" dirty="0" smtClean="0"/>
              <a:t>) 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33400" y="1200150"/>
            <a:ext cx="3124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76350"/>
            <a:ext cx="2971800" cy="1183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19350"/>
            <a:ext cx="2209800" cy="22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60878" y="1504950"/>
            <a:ext cx="4198918" cy="342900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200" b="1" u="sng" dirty="0" smtClean="0"/>
              <a:t>Gap</a:t>
            </a:r>
            <a:r>
              <a:rPr lang="en-US" sz="1200" dirty="0" smtClean="0"/>
              <a:t>: The CDC estimates that only 12% of women with </a:t>
            </a:r>
            <a:r>
              <a:rPr lang="en-US" sz="1200" dirty="0" err="1" smtClean="0"/>
              <a:t>peri</a:t>
            </a:r>
            <a:r>
              <a:rPr lang="en-US" sz="1200" dirty="0" smtClean="0"/>
              <a:t>-partum depression receive any treatment.  As a result, uncontrolled depression leads to X, Y and Z in maternal and child outcomes.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200" b="1" u="sng" dirty="0"/>
              <a:t>A</a:t>
            </a:r>
            <a:r>
              <a:rPr lang="en-US" sz="1200" b="1" u="sng" dirty="0" smtClean="0"/>
              <a:t>nalysis:</a:t>
            </a:r>
            <a:r>
              <a:rPr lang="en-US" sz="1200" dirty="0"/>
              <a:t> </a:t>
            </a:r>
            <a:r>
              <a:rPr lang="en-US" sz="1200" dirty="0" smtClean="0"/>
              <a:t>Existing data suggest only 12% of women who are pregnant are screened, even though virtually 100% of them visit health care providers during pregnancy. At the same time efficacious treatments exist: the bottleneck is underdiagnoses </a:t>
            </a:r>
            <a:r>
              <a:rPr lang="en-US" sz="1200" dirty="0" smtClean="0">
                <a:solidFill>
                  <a:srgbClr val="FF0000"/>
                </a:solidFill>
              </a:rPr>
              <a:t>and therefore improving screening and referral represents a high-yield target </a:t>
            </a:r>
            <a:r>
              <a:rPr lang="en-US" sz="1200" dirty="0">
                <a:solidFill>
                  <a:srgbClr val="FF0000"/>
                </a:solidFill>
              </a:rPr>
              <a:t>for </a:t>
            </a:r>
            <a:r>
              <a:rPr lang="en-US" sz="1200" dirty="0" smtClean="0">
                <a:solidFill>
                  <a:srgbClr val="FF0000"/>
                </a:solidFill>
              </a:rPr>
              <a:t>improving birth outcomes.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200" b="1" u="sng" dirty="0"/>
              <a:t>Intervention: </a:t>
            </a:r>
            <a:r>
              <a:rPr lang="en-US" sz="1200" dirty="0"/>
              <a:t>We propose an opinion leader led training – led by a prominent OB GYN rather than a psychiatrist – on </a:t>
            </a:r>
            <a:r>
              <a:rPr lang="en-US" sz="1200" dirty="0" smtClean="0"/>
              <a:t>an automated screening </a:t>
            </a:r>
            <a:r>
              <a:rPr lang="en-US" sz="1200" dirty="0"/>
              <a:t>and referral </a:t>
            </a:r>
            <a:r>
              <a:rPr lang="en-US" sz="1200" dirty="0" smtClean="0"/>
              <a:t>package</a:t>
            </a: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504950"/>
            <a:ext cx="4191000" cy="342900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200" b="1" u="sng" dirty="0" smtClean="0">
                <a:solidFill>
                  <a:srgbClr val="FF0000"/>
                </a:solidFill>
              </a:rPr>
              <a:t>Gap</a:t>
            </a:r>
            <a:r>
              <a:rPr lang="en-US" sz="1200" dirty="0" smtClean="0">
                <a:solidFill>
                  <a:srgbClr val="FF0000"/>
                </a:solidFill>
              </a:rPr>
              <a:t>: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Even though screening for depression during pregnancy has been shown to improve birth outcomes, only 12% of women screened. </a:t>
            </a:r>
            <a:r>
              <a:rPr lang="en-US" sz="1200" dirty="0"/>
              <a:t>As a result, uncontrolled depression leads to X, Y and Z in maternal and child outcomes. </a:t>
            </a:r>
            <a:endParaRPr lang="en-US" sz="12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200" b="1" u="sng" dirty="0" smtClean="0"/>
              <a:t>Analysis</a:t>
            </a:r>
            <a:r>
              <a:rPr lang="en-US" sz="1200" dirty="0" smtClean="0"/>
              <a:t>:  Even though providers of antenatal care have opportunities to intervene and are motivated to address depression, they do not feel comfortable with discussing treatment options (e.g., CBT or anti-depressive medications) and therefore they are reluctant to raise the topic.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200" b="1" u="sng" dirty="0" smtClean="0"/>
              <a:t>Intervention:</a:t>
            </a:r>
            <a:r>
              <a:rPr lang="en-US" sz="1200" b="1" u="sng" dirty="0"/>
              <a:t> </a:t>
            </a:r>
            <a:r>
              <a:rPr lang="en-US" sz="1200" dirty="0" smtClean="0"/>
              <a:t>We propose an opinion leader led training – led by a prominent OB GYN rather than a psychiatrist – on an automated screening and referral package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650" y="971550"/>
            <a:ext cx="31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Strategy A – Focus on Screening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878" y="983218"/>
            <a:ext cx="422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Strategy B –Screening </a:t>
            </a:r>
            <a:r>
              <a:rPr lang="en-US" dirty="0"/>
              <a:t>Part </a:t>
            </a:r>
            <a:r>
              <a:rPr lang="en-US" dirty="0" smtClean="0"/>
              <a:t>of </a:t>
            </a:r>
            <a:r>
              <a:rPr lang="en-US" dirty="0"/>
              <a:t>a Larger </a:t>
            </a:r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85750"/>
            <a:ext cx="858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“Treatment of </a:t>
            </a:r>
            <a:r>
              <a:rPr lang="en-US" sz="2000" b="1" dirty="0" err="1" smtClean="0"/>
              <a:t>peri</a:t>
            </a:r>
            <a:r>
              <a:rPr lang="en-US" sz="2000" b="1" dirty="0" smtClean="0"/>
              <a:t>-partum depression reduces poor birth outcomes by 50%”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252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Gap using Theory</a:t>
            </a:r>
          </a:p>
          <a:p>
            <a:pPr lvl="1"/>
            <a:r>
              <a:rPr lang="en-US" dirty="0" smtClean="0"/>
              <a:t>What is “theory” in implementation science? </a:t>
            </a:r>
          </a:p>
          <a:p>
            <a:r>
              <a:rPr lang="en-US" dirty="0" smtClean="0"/>
              <a:t>Cover prominent theories</a:t>
            </a:r>
          </a:p>
          <a:p>
            <a:r>
              <a:rPr lang="en-US" dirty="0"/>
              <a:t>Understand how to use theory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1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Quantifying the Gap: Pre-exposure Prophylaxis for HIV Prevention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52311"/>
            <a:ext cx="5181600" cy="355431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/>
              <a:t>PrEP</a:t>
            </a:r>
            <a:r>
              <a:rPr lang="en-US" sz="1600" dirty="0"/>
              <a:t> is highly efficacious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95% if highly adherent, up to 50% with moderate adherence</a:t>
            </a:r>
          </a:p>
          <a:p>
            <a:pPr>
              <a:spcAft>
                <a:spcPts val="600"/>
              </a:spcAft>
            </a:pPr>
            <a:r>
              <a:rPr lang="en-US" sz="1600" dirty="0" err="1"/>
              <a:t>PrEP</a:t>
            </a:r>
            <a:r>
              <a:rPr lang="en-US" sz="1600" dirty="0"/>
              <a:t> is underused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1,230,000 persons in US eligible for </a:t>
            </a:r>
            <a:r>
              <a:rPr lang="en-US" sz="1400" dirty="0" err="1"/>
              <a:t>PrEP</a:t>
            </a:r>
            <a:r>
              <a:rPr lang="en-US" sz="1400" dirty="0"/>
              <a:t> </a:t>
            </a:r>
            <a:r>
              <a:rPr lang="en-US" sz="900" dirty="0"/>
              <a:t>(MMWR 11/27/15)</a:t>
            </a:r>
            <a:endParaRPr lang="en-US" sz="1200" dirty="0"/>
          </a:p>
          <a:p>
            <a:pPr lvl="1">
              <a:spcAft>
                <a:spcPts val="600"/>
              </a:spcAft>
            </a:pPr>
            <a:r>
              <a:rPr lang="en-US" sz="1400" dirty="0"/>
              <a:t>25,000 individuals ever on </a:t>
            </a:r>
            <a:r>
              <a:rPr lang="en-US" sz="1400" dirty="0" err="1"/>
              <a:t>PrEP</a:t>
            </a:r>
            <a:r>
              <a:rPr lang="en-US" sz="1400" dirty="0"/>
              <a:t> </a:t>
            </a:r>
            <a:r>
              <a:rPr lang="en-US" sz="900" dirty="0"/>
              <a:t>(Grant, CROI 2015)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600" dirty="0" err="1"/>
              <a:t>PrEP</a:t>
            </a:r>
            <a:r>
              <a:rPr lang="en-US" sz="1600" dirty="0"/>
              <a:t> uptake not optimal even in progressive municipalities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SF: 16,089 </a:t>
            </a:r>
            <a:r>
              <a:rPr lang="en-US" sz="1400" dirty="0" err="1"/>
              <a:t>PrEP</a:t>
            </a:r>
            <a:r>
              <a:rPr lang="en-US" sz="1400" dirty="0"/>
              <a:t> eligible, 5,059 using  - 31% </a:t>
            </a:r>
            <a:r>
              <a:rPr lang="en-US" sz="1050" dirty="0"/>
              <a:t>(Grant 2015 CROI)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n-US" sz="1400" dirty="0"/>
              <a:t>Seattle:  high risk “ever” use of </a:t>
            </a:r>
            <a:r>
              <a:rPr lang="en-US" sz="1400" dirty="0" err="1"/>
              <a:t>PrEP</a:t>
            </a:r>
            <a:r>
              <a:rPr lang="en-US" sz="1400" dirty="0"/>
              <a:t> - 31% </a:t>
            </a:r>
            <a:r>
              <a:rPr lang="en-US" sz="1050" dirty="0"/>
              <a:t>(Hood AIDS 2016)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1362"/>
            <a:ext cx="2819400" cy="3535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73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735929"/>
          </a:xfrm>
        </p:spPr>
        <p:txBody>
          <a:bodyPr/>
          <a:lstStyle/>
          <a:p>
            <a:r>
              <a:rPr lang="en-US" sz="16600" i="1" dirty="0" smtClean="0"/>
              <a:t>Why?</a:t>
            </a:r>
            <a:endParaRPr lang="en-US" sz="16600" i="1" dirty="0"/>
          </a:p>
        </p:txBody>
      </p:sp>
    </p:spTree>
    <p:extLst>
      <p:ext uri="{BB962C8B-B14F-4D97-AF65-F5344CB8AC3E}">
        <p14:creationId xmlns:p14="http://schemas.microsoft.com/office/powerpoint/2010/main" val="97469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11004</TotalTime>
  <Words>3652</Words>
  <Application>Microsoft Macintosh PowerPoint</Application>
  <PresentationFormat>On-screen Show (16:9)</PresentationFormat>
  <Paragraphs>530</Paragraphs>
  <Slides>51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2_Office Theme</vt:lpstr>
      <vt:lpstr>Document</vt:lpstr>
      <vt:lpstr>Theories and Frameworks for Implementation Science:  Approaches to Analysis of Gaps between Evidence and Practice</vt:lpstr>
      <vt:lpstr>Week 1 – Framing the Gap (Redux)</vt:lpstr>
      <vt:lpstr>Framing the Gap</vt:lpstr>
      <vt:lpstr>Framing the Gap</vt:lpstr>
      <vt:lpstr>PowerPoint Presentation</vt:lpstr>
      <vt:lpstr>PowerPoint Presentation</vt:lpstr>
      <vt:lpstr>Week 2 - Objectives</vt:lpstr>
      <vt:lpstr>Quantifying the Gap: Pre-exposure Prophylaxis for HIV Prevention</vt:lpstr>
      <vt:lpstr>Why?</vt:lpstr>
      <vt:lpstr>Framework, Models, Theories in Implementation Science</vt:lpstr>
      <vt:lpstr>What is Theory?</vt:lpstr>
      <vt:lpstr>Why does this Gap Exist? Call in Back-up</vt:lpstr>
      <vt:lpstr>PowerPoint Presentation</vt:lpstr>
      <vt:lpstr>Clinical use of “Theory”?</vt:lpstr>
      <vt:lpstr>“Why do these Gaps Exist?” Trial and Error Approach</vt:lpstr>
      <vt:lpstr>“Why do these Gaps Exist?” Theory-Based Approach</vt:lpstr>
      <vt:lpstr>PowerPoint Presentation</vt:lpstr>
      <vt:lpstr>Many Ways to Organize Theory</vt:lpstr>
      <vt:lpstr>Diffusion of Innovation</vt:lpstr>
      <vt:lpstr>Quantifying the Gap: Rogers’ Diffusion of Innovations</vt:lpstr>
      <vt:lpstr>Innovation Characteristics</vt:lpstr>
      <vt:lpstr>PowerPoint Presentation</vt:lpstr>
      <vt:lpstr>Apply Diffusion of Innovations to the PrEP Problem</vt:lpstr>
      <vt:lpstr>Health Belief Model</vt:lpstr>
      <vt:lpstr>Health Belief Model</vt:lpstr>
      <vt:lpstr>Apply Health Belief Model to the PrEP Problem</vt:lpstr>
      <vt:lpstr>CFIR: Have you captured the universe of considerations?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Candidate intervention functions for PrEP </vt:lpstr>
      <vt:lpstr>Theory of Change PRECEDE</vt:lpstr>
      <vt:lpstr>PowerPoint Presentation</vt:lpstr>
      <vt:lpstr>Behavioral Economics and Applied Psychology</vt:lpstr>
      <vt:lpstr>Science of disparities: a scarcity hypothesis?</vt:lpstr>
      <vt:lpstr>Temporal discounting</vt:lpstr>
      <vt:lpstr>PowerPoint Presentation</vt:lpstr>
      <vt:lpstr>Stress and Temporal Discounting </vt:lpstr>
      <vt:lpstr>Caveats about Theory</vt:lpstr>
      <vt:lpstr>General and Specific</vt:lpstr>
      <vt:lpstr>Ways of Solving Problems with Implementation</vt:lpstr>
      <vt:lpstr>PowerPoint Presentation</vt:lpstr>
      <vt:lpstr>Conclusions</vt:lpstr>
      <vt:lpstr>Delays in Antiretroviral Therapy Initiation among ART Eligible Patients</vt:lpstr>
      <vt:lpstr>Intervention Based on PRECEDE Framework</vt:lpstr>
      <vt:lpstr>Example: Formal “Behavioral Diagnosis”</vt:lpstr>
      <vt:lpstr>Frameworks and Theories– Improve Gap Analysis</vt:lpstr>
      <vt:lpstr>Motivating Example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Geng, Elvin</dc:creator>
  <cp:lastModifiedBy>Adrienne Lebsack</cp:lastModifiedBy>
  <cp:revision>176</cp:revision>
  <dcterms:created xsi:type="dcterms:W3CDTF">2016-03-19T18:38:37Z</dcterms:created>
  <dcterms:modified xsi:type="dcterms:W3CDTF">2017-04-13T15:24:08Z</dcterms:modified>
</cp:coreProperties>
</file>