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3831" r:id="rId2"/>
    <p:sldId id="4018" r:id="rId3"/>
    <p:sldId id="3988" r:id="rId4"/>
    <p:sldId id="3986" r:id="rId5"/>
    <p:sldId id="3987" r:id="rId6"/>
    <p:sldId id="3969" r:id="rId7"/>
    <p:sldId id="3961" r:id="rId8"/>
    <p:sldId id="3875" r:id="rId9"/>
    <p:sldId id="4000" r:id="rId10"/>
    <p:sldId id="4001" r:id="rId11"/>
    <p:sldId id="4006" r:id="rId12"/>
    <p:sldId id="4009" r:id="rId13"/>
    <p:sldId id="4004" r:id="rId14"/>
    <p:sldId id="4008" r:id="rId15"/>
    <p:sldId id="4005" r:id="rId16"/>
    <p:sldId id="3877" r:id="rId17"/>
    <p:sldId id="4010" r:id="rId18"/>
    <p:sldId id="4011" r:id="rId19"/>
    <p:sldId id="4012" r:id="rId20"/>
    <p:sldId id="4017" r:id="rId21"/>
    <p:sldId id="4014" r:id="rId22"/>
    <p:sldId id="4019" r:id="rId23"/>
    <p:sldId id="4020" r:id="rId24"/>
    <p:sldId id="4021" r:id="rId25"/>
    <p:sldId id="4022" r:id="rId26"/>
    <p:sldId id="4023" r:id="rId27"/>
    <p:sldId id="4024" r:id="rId28"/>
    <p:sldId id="3962" r:id="rId29"/>
    <p:sldId id="3963" r:id="rId30"/>
    <p:sldId id="3964" r:id="rId31"/>
    <p:sldId id="3965" r:id="rId32"/>
    <p:sldId id="3966" r:id="rId33"/>
    <p:sldId id="3976" r:id="rId34"/>
    <p:sldId id="3999" r:id="rId35"/>
    <p:sldId id="3981" r:id="rId36"/>
    <p:sldId id="3982" r:id="rId37"/>
    <p:sldId id="3904" r:id="rId38"/>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457200" rtl="0" eaLnBrk="1" latinLnBrk="0" hangingPunct="1">
      <a:defRPr sz="2800" b="1" kern="1200">
        <a:solidFill>
          <a:schemeClr val="tx1"/>
        </a:solidFill>
        <a:latin typeface="Arial" charset="0"/>
        <a:ea typeface="+mn-ea"/>
        <a:cs typeface="+mn-cs"/>
      </a:defRPr>
    </a:lvl6pPr>
    <a:lvl7pPr marL="2743200" algn="l" defTabSz="457200" rtl="0" eaLnBrk="1" latinLnBrk="0" hangingPunct="1">
      <a:defRPr sz="2800" b="1" kern="1200">
        <a:solidFill>
          <a:schemeClr val="tx1"/>
        </a:solidFill>
        <a:latin typeface="Arial" charset="0"/>
        <a:ea typeface="+mn-ea"/>
        <a:cs typeface="+mn-cs"/>
      </a:defRPr>
    </a:lvl7pPr>
    <a:lvl8pPr marL="3200400" algn="l" defTabSz="457200" rtl="0" eaLnBrk="1" latinLnBrk="0" hangingPunct="1">
      <a:defRPr sz="2800" b="1" kern="1200">
        <a:solidFill>
          <a:schemeClr val="tx1"/>
        </a:solidFill>
        <a:latin typeface="Arial" charset="0"/>
        <a:ea typeface="+mn-ea"/>
        <a:cs typeface="+mn-cs"/>
      </a:defRPr>
    </a:lvl8pPr>
    <a:lvl9pPr marL="3657600" algn="l" defTabSz="457200" rtl="0" eaLnBrk="1" latinLnBrk="0" hangingPunct="1">
      <a:defRPr sz="28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209"/>
    <a:srgbClr val="FF0000"/>
    <a:srgbClr val="FFFFFF"/>
    <a:srgbClr val="FFFF00"/>
    <a:srgbClr val="3399FF"/>
    <a:srgbClr val="9900CC"/>
    <a:srgbClr val="990099"/>
    <a:srgbClr val="FF00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354" autoAdjust="0"/>
    <p:restoredTop sz="94488" autoAdjust="0"/>
  </p:normalViewPr>
  <p:slideViewPr>
    <p:cSldViewPr showGuides="1">
      <p:cViewPr>
        <p:scale>
          <a:sx n="100" d="100"/>
          <a:sy n="100" d="100"/>
        </p:scale>
        <p:origin x="80" y="-80"/>
      </p:cViewPr>
      <p:guideLst>
        <p:guide orient="horz" pos="2160"/>
        <p:guide pos="2880"/>
      </p:guideLst>
    </p:cSldViewPr>
  </p:slideViewPr>
  <p:outlineViewPr>
    <p:cViewPr>
      <p:scale>
        <a:sx n="50" d="100"/>
        <a:sy n="50" d="100"/>
      </p:scale>
      <p:origin x="0" y="0"/>
    </p:cViewPr>
  </p:outlineViewPr>
  <p:notesTextViewPr>
    <p:cViewPr>
      <p:scale>
        <a:sx n="33" d="100"/>
        <a:sy n="33"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Black" charset="0"/>
              </a:defRPr>
            </a:lvl1pPr>
          </a:lstStyle>
          <a:p>
            <a:endParaRPr lang="en-US"/>
          </a:p>
        </p:txBody>
      </p:sp>
      <p:sp>
        <p:nvSpPr>
          <p:cNvPr id="276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Black" charset="0"/>
              </a:defRPr>
            </a:lvl1pPr>
          </a:lstStyle>
          <a:p>
            <a:endParaRPr lang="en-US"/>
          </a:p>
        </p:txBody>
      </p:sp>
      <p:sp>
        <p:nvSpPr>
          <p:cNvPr id="276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Black" charset="0"/>
              </a:defRPr>
            </a:lvl1pPr>
          </a:lstStyle>
          <a:p>
            <a:endParaRPr lang="en-US"/>
          </a:p>
        </p:txBody>
      </p:sp>
      <p:sp>
        <p:nvSpPr>
          <p:cNvPr id="276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charset="0"/>
              </a:defRPr>
            </a:lvl1pPr>
          </a:lstStyle>
          <a:p>
            <a:fld id="{A14EDE46-C6C6-9548-B17F-F96ACE5295A6}" type="slidenum">
              <a:rPr lang="en-US"/>
              <a:pPr/>
              <a:t>‹#›</a:t>
            </a:fld>
            <a:endParaRPr lang="en-US"/>
          </a:p>
        </p:txBody>
      </p:sp>
    </p:spTree>
    <p:extLst>
      <p:ext uri="{BB962C8B-B14F-4D97-AF65-F5344CB8AC3E}">
        <p14:creationId xmlns:p14="http://schemas.microsoft.com/office/powerpoint/2010/main" val="5983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Black" charset="0"/>
              </a:defRPr>
            </a:lvl1pPr>
          </a:lstStyle>
          <a:p>
            <a:endParaRPr lang="en-US"/>
          </a:p>
        </p:txBody>
      </p:sp>
      <p:sp>
        <p:nvSpPr>
          <p:cNvPr id="1044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Black" charset="0"/>
              </a:defRPr>
            </a:lvl1pPr>
          </a:lstStyle>
          <a:p>
            <a:endParaRPr lang="en-US"/>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44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4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Black" charset="0"/>
              </a:defRPr>
            </a:lvl1pPr>
          </a:lstStyle>
          <a:p>
            <a:endParaRPr lang="en-US"/>
          </a:p>
        </p:txBody>
      </p:sp>
      <p:sp>
        <p:nvSpPr>
          <p:cNvPr id="1044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charset="0"/>
              </a:defRPr>
            </a:lvl1pPr>
          </a:lstStyle>
          <a:p>
            <a:fld id="{A3F7A5BD-E735-D44B-AFF0-AE25B67619D4}" type="slidenum">
              <a:rPr lang="en-US"/>
              <a:pPr/>
              <a:t>‹#›</a:t>
            </a:fld>
            <a:endParaRPr lang="en-US"/>
          </a:p>
        </p:txBody>
      </p:sp>
    </p:spTree>
    <p:extLst>
      <p:ext uri="{BB962C8B-B14F-4D97-AF65-F5344CB8AC3E}">
        <p14:creationId xmlns:p14="http://schemas.microsoft.com/office/powerpoint/2010/main" val="3220995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5A504-9A2F-6E49-A75E-B09706D50675}" type="slidenum">
              <a:rPr lang="en-US"/>
              <a:pPr/>
              <a:t>1</a:t>
            </a:fld>
            <a:endParaRPr lang="en-US"/>
          </a:p>
        </p:txBody>
      </p:sp>
      <p:sp>
        <p:nvSpPr>
          <p:cNvPr id="5721090" name="Rectangle 2"/>
          <p:cNvSpPr>
            <a:spLocks noGrp="1" noChangeArrowheads="1"/>
          </p:cNvSpPr>
          <p:nvPr>
            <p:ph type="body" idx="1"/>
          </p:nvPr>
        </p:nvSpPr>
        <p:spPr>
          <a:ln/>
        </p:spPr>
        <p:txBody>
          <a:bodyPr lIns="90487" tIns="44450" rIns="90487" bIns="44450"/>
          <a:lstStyle/>
          <a:p>
            <a:endParaRPr lang="en-US"/>
          </a:p>
        </p:txBody>
      </p:sp>
      <p:sp>
        <p:nvSpPr>
          <p:cNvPr id="5721091"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7D10F-F985-C741-A1E1-F99E18E9D25D}" type="slidenum">
              <a:rPr lang="en-US"/>
              <a:pPr/>
              <a:t>11</a:t>
            </a:fld>
            <a:endParaRPr lang="en-US"/>
          </a:p>
        </p:txBody>
      </p:sp>
      <p:sp>
        <p:nvSpPr>
          <p:cNvPr id="5830658" name="Rectangle 2"/>
          <p:cNvSpPr>
            <a:spLocks noGrp="1" noRot="1" noChangeAspect="1" noChangeArrowheads="1" noTextEdit="1"/>
          </p:cNvSpPr>
          <p:nvPr>
            <p:ph type="sldImg"/>
          </p:nvPr>
        </p:nvSpPr>
        <p:spPr>
          <a:ln/>
        </p:spPr>
      </p:sp>
      <p:sp>
        <p:nvSpPr>
          <p:cNvPr id="5830659" name="Rectangle 3"/>
          <p:cNvSpPr>
            <a:spLocks noGrp="1" noChangeArrowheads="1"/>
          </p:cNvSpPr>
          <p:nvPr>
            <p:ph type="body" idx="1"/>
          </p:nvPr>
        </p:nvSpPr>
        <p:spPr>
          <a:xfrm>
            <a:off x="685800" y="4343400"/>
            <a:ext cx="5486400" cy="4114800"/>
          </a:xfrm>
        </p:spPr>
        <p:txBody>
          <a:bodyPr/>
          <a:lstStyle/>
          <a:p>
            <a:r>
              <a:rPr lang="en-US"/>
              <a:t>Fall 2005: </a:t>
            </a:r>
            <a:r>
              <a:rPr lang="en-US" b="1"/>
              <a:t>increasing accusations</a:t>
            </a:r>
          </a:p>
          <a:p>
            <a:r>
              <a:rPr lang="en-US"/>
              <a:t>Questionable </a:t>
            </a:r>
            <a:r>
              <a:rPr lang="en-US" b="1"/>
              <a:t>egg donations</a:t>
            </a:r>
          </a:p>
          <a:p>
            <a:r>
              <a:rPr lang="en-US" b="1"/>
              <a:t>Falsified and Fabricated data</a:t>
            </a:r>
          </a:p>
          <a:p>
            <a:r>
              <a:rPr lang="en-US" b="1"/>
              <a:t>Set-back</a:t>
            </a:r>
            <a:r>
              <a:rPr lang="en-US"/>
              <a:t> for stem cell research</a:t>
            </a:r>
          </a:p>
          <a:p>
            <a:r>
              <a:rPr lang="en-US" b="1"/>
              <a:t>International scrutiny</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2204F-0518-9942-8C14-B4AD7B9EAA2E}" type="slidenum">
              <a:rPr lang="en-US"/>
              <a:pPr/>
              <a:t>12</a:t>
            </a:fld>
            <a:endParaRPr lang="en-US"/>
          </a:p>
        </p:txBody>
      </p:sp>
      <p:sp>
        <p:nvSpPr>
          <p:cNvPr id="5840898" name="Rectangle 2"/>
          <p:cNvSpPr>
            <a:spLocks noGrp="1" noChangeArrowheads="1"/>
          </p:cNvSpPr>
          <p:nvPr>
            <p:ph type="body" idx="1"/>
          </p:nvPr>
        </p:nvSpPr>
        <p:spPr>
          <a:ln/>
        </p:spPr>
        <p:txBody>
          <a:bodyPr lIns="90487" tIns="44450" rIns="90487" bIns="44450"/>
          <a:lstStyle/>
          <a:p>
            <a:endParaRPr lang="en-US"/>
          </a:p>
        </p:txBody>
      </p:sp>
      <p:sp>
        <p:nvSpPr>
          <p:cNvPr id="5840899"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4B59A-6448-CD4E-BCAB-17F22EB4BEC2}" type="slidenum">
              <a:rPr lang="en-US"/>
              <a:pPr/>
              <a:t>13</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smtClean="0"/>
              <a:t>In fact you</a:t>
            </a:r>
            <a:r>
              <a:rPr lang="en-US" baseline="0" dirty="0" smtClean="0"/>
              <a:t> may remember that a Korean group claimed that it worked</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4AF2879-1944-CA4A-A18D-749FA2D9FD0E}" type="slidenum">
              <a:rPr lang="en-US"/>
              <a:pPr/>
              <a:t>14</a:t>
            </a:fld>
            <a:endParaRPr lang="en-US" dirty="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Roman" charset="0"/>
              </a:rPr>
              <a:t>e hypothesized that the factors that play important roles in the maintenance of ES cell identity also play pivotal roles in the induction of pluripotency in somatic cells. Based on this hypothesis, we have selected 24 factors as candidates of reprogramming factors.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4B59A-6448-CD4E-BCAB-17F22EB4BEC2}" type="slidenum">
              <a:rPr lang="en-US"/>
              <a:pPr/>
              <a:t>15</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smtClean="0"/>
              <a:t>In fact you</a:t>
            </a:r>
            <a:r>
              <a:rPr lang="en-US" baseline="0" dirty="0" smtClean="0"/>
              <a:t> may remember that a Korean group claimed that it worked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7D10F-F985-C741-A1E1-F99E18E9D25D}" type="slidenum">
              <a:rPr lang="en-US"/>
              <a:pPr/>
              <a:t>16</a:t>
            </a:fld>
            <a:endParaRPr lang="en-US"/>
          </a:p>
        </p:txBody>
      </p:sp>
      <p:sp>
        <p:nvSpPr>
          <p:cNvPr id="5830658" name="Rectangle 2"/>
          <p:cNvSpPr>
            <a:spLocks noGrp="1" noRot="1" noChangeAspect="1" noChangeArrowheads="1" noTextEdit="1"/>
          </p:cNvSpPr>
          <p:nvPr>
            <p:ph type="sldImg"/>
          </p:nvPr>
        </p:nvSpPr>
        <p:spPr>
          <a:ln/>
        </p:spPr>
      </p:sp>
      <p:sp>
        <p:nvSpPr>
          <p:cNvPr id="5830659" name="Rectangle 3"/>
          <p:cNvSpPr>
            <a:spLocks noGrp="1" noChangeArrowheads="1"/>
          </p:cNvSpPr>
          <p:nvPr>
            <p:ph type="body" idx="1"/>
          </p:nvPr>
        </p:nvSpPr>
        <p:spPr>
          <a:xfrm>
            <a:off x="685800" y="4343400"/>
            <a:ext cx="5486400" cy="4114800"/>
          </a:xfrm>
        </p:spPr>
        <p:txBody>
          <a:bodyPr/>
          <a:lstStyle/>
          <a:p>
            <a:r>
              <a:rPr lang="en-US"/>
              <a:t>Fall 2005: </a:t>
            </a:r>
            <a:r>
              <a:rPr lang="en-US" b="1"/>
              <a:t>increasing accusations</a:t>
            </a:r>
          </a:p>
          <a:p>
            <a:r>
              <a:rPr lang="en-US"/>
              <a:t>Questionable </a:t>
            </a:r>
            <a:r>
              <a:rPr lang="en-US" b="1"/>
              <a:t>egg donations</a:t>
            </a:r>
          </a:p>
          <a:p>
            <a:r>
              <a:rPr lang="en-US" b="1"/>
              <a:t>Falsified and Fabricated data</a:t>
            </a:r>
          </a:p>
          <a:p>
            <a:r>
              <a:rPr lang="en-US" b="1"/>
              <a:t>Set-back</a:t>
            </a:r>
            <a:r>
              <a:rPr lang="en-US"/>
              <a:t> for stem cell research</a:t>
            </a:r>
          </a:p>
          <a:p>
            <a:r>
              <a:rPr lang="en-US" b="1"/>
              <a:t>International scrutiny</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B381E-1D0F-494B-8A95-92987B4AD9A1}" type="slidenum">
              <a:rPr lang="en-US"/>
              <a:pPr/>
              <a:t>22</a:t>
            </a:fld>
            <a:endParaRPr lang="en-US"/>
          </a:p>
        </p:txBody>
      </p:sp>
      <p:sp>
        <p:nvSpPr>
          <p:cNvPr id="5918722" name="Rectangle 2"/>
          <p:cNvSpPr>
            <a:spLocks noGrp="1" noChangeArrowheads="1"/>
          </p:cNvSpPr>
          <p:nvPr>
            <p:ph type="body" idx="1"/>
          </p:nvPr>
        </p:nvSpPr>
        <p:spPr>
          <a:ln/>
        </p:spPr>
        <p:txBody>
          <a:bodyPr lIns="90487" tIns="44450" rIns="90487" bIns="44450"/>
          <a:lstStyle/>
          <a:p>
            <a:endParaRPr lang="en-US"/>
          </a:p>
        </p:txBody>
      </p:sp>
      <p:sp>
        <p:nvSpPr>
          <p:cNvPr id="5918723"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920CE-091B-B14C-AFCE-DC1EA5753AE3}" type="slidenum">
              <a:rPr lang="en-US"/>
              <a:pPr/>
              <a:t>23</a:t>
            </a:fld>
            <a:endParaRPr lang="en-US"/>
          </a:p>
        </p:txBody>
      </p:sp>
      <p:sp>
        <p:nvSpPr>
          <p:cNvPr id="5914626" name="Rectangle 2"/>
          <p:cNvSpPr>
            <a:spLocks noGrp="1" noRot="1" noChangeAspect="1" noChangeArrowheads="1" noTextEdit="1"/>
          </p:cNvSpPr>
          <p:nvPr>
            <p:ph type="sldImg"/>
          </p:nvPr>
        </p:nvSpPr>
        <p:spPr>
          <a:xfrm>
            <a:off x="1150938" y="692150"/>
            <a:ext cx="4556125" cy="3416300"/>
          </a:xfrm>
          <a:ln/>
        </p:spPr>
      </p:sp>
      <p:sp>
        <p:nvSpPr>
          <p:cNvPr id="591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BE193D-6EF1-1541-9C10-729990AD3AF3}" type="slidenum">
              <a:rPr lang="en-US"/>
              <a:pPr/>
              <a:t>27</a:t>
            </a:fld>
            <a:endParaRPr lang="en-US"/>
          </a:p>
        </p:txBody>
      </p:sp>
      <p:sp>
        <p:nvSpPr>
          <p:cNvPr id="5883906" name="Rectangle 2"/>
          <p:cNvSpPr>
            <a:spLocks noGrp="1" noChangeArrowheads="1"/>
          </p:cNvSpPr>
          <p:nvPr>
            <p:ph type="body" idx="1"/>
          </p:nvPr>
        </p:nvSpPr>
        <p:spPr>
          <a:ln/>
        </p:spPr>
        <p:txBody>
          <a:bodyPr lIns="90487" tIns="44450" rIns="90487" bIns="44450"/>
          <a:lstStyle/>
          <a:p>
            <a:endParaRPr lang="en-US"/>
          </a:p>
        </p:txBody>
      </p:sp>
      <p:sp>
        <p:nvSpPr>
          <p:cNvPr id="5883907"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D517C-94D7-644A-95F4-FE4252F9140D}" type="slidenum">
              <a:rPr lang="en-US"/>
              <a:pPr/>
              <a:t>28</a:t>
            </a:fld>
            <a:endParaRPr lang="en-US"/>
          </a:p>
        </p:txBody>
      </p:sp>
      <p:sp>
        <p:nvSpPr>
          <p:cNvPr id="5853186" name="Rectangle 2"/>
          <p:cNvSpPr>
            <a:spLocks noGrp="1" noChangeArrowheads="1"/>
          </p:cNvSpPr>
          <p:nvPr>
            <p:ph type="body" idx="1"/>
          </p:nvPr>
        </p:nvSpPr>
        <p:spPr>
          <a:ln/>
        </p:spPr>
        <p:txBody>
          <a:bodyPr lIns="90487" tIns="44450" rIns="90487" bIns="44450"/>
          <a:lstStyle/>
          <a:p>
            <a:endParaRPr lang="en-US"/>
          </a:p>
        </p:txBody>
      </p:sp>
      <p:sp>
        <p:nvSpPr>
          <p:cNvPr id="5853187"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5A504-9A2F-6E49-A75E-B09706D50675}" type="slidenum">
              <a:rPr lang="en-US"/>
              <a:pPr/>
              <a:t>2</a:t>
            </a:fld>
            <a:endParaRPr lang="en-US"/>
          </a:p>
        </p:txBody>
      </p:sp>
      <p:sp>
        <p:nvSpPr>
          <p:cNvPr id="5721090" name="Rectangle 2"/>
          <p:cNvSpPr>
            <a:spLocks noGrp="1" noChangeArrowheads="1"/>
          </p:cNvSpPr>
          <p:nvPr>
            <p:ph type="body" idx="1"/>
          </p:nvPr>
        </p:nvSpPr>
        <p:spPr>
          <a:ln/>
        </p:spPr>
        <p:txBody>
          <a:bodyPr lIns="90487" tIns="44450" rIns="90487" bIns="44450"/>
          <a:lstStyle/>
          <a:p>
            <a:endParaRPr lang="en-US"/>
          </a:p>
        </p:txBody>
      </p:sp>
      <p:sp>
        <p:nvSpPr>
          <p:cNvPr id="5721091"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D517C-94D7-644A-95F4-FE4252F9140D}" type="slidenum">
              <a:rPr lang="en-US"/>
              <a:pPr/>
              <a:t>29</a:t>
            </a:fld>
            <a:endParaRPr lang="en-US"/>
          </a:p>
        </p:txBody>
      </p:sp>
      <p:sp>
        <p:nvSpPr>
          <p:cNvPr id="5853186" name="Rectangle 2"/>
          <p:cNvSpPr>
            <a:spLocks noGrp="1" noChangeArrowheads="1"/>
          </p:cNvSpPr>
          <p:nvPr>
            <p:ph type="body" idx="1"/>
          </p:nvPr>
        </p:nvSpPr>
        <p:spPr>
          <a:ln/>
        </p:spPr>
        <p:txBody>
          <a:bodyPr lIns="90487" tIns="44450" rIns="90487" bIns="44450"/>
          <a:lstStyle/>
          <a:p>
            <a:endParaRPr lang="en-US"/>
          </a:p>
        </p:txBody>
      </p:sp>
      <p:sp>
        <p:nvSpPr>
          <p:cNvPr id="5853187"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D517C-94D7-644A-95F4-FE4252F9140D}" type="slidenum">
              <a:rPr lang="en-US"/>
              <a:pPr/>
              <a:t>30</a:t>
            </a:fld>
            <a:endParaRPr lang="en-US"/>
          </a:p>
        </p:txBody>
      </p:sp>
      <p:sp>
        <p:nvSpPr>
          <p:cNvPr id="5853186" name="Rectangle 2"/>
          <p:cNvSpPr>
            <a:spLocks noGrp="1" noChangeArrowheads="1"/>
          </p:cNvSpPr>
          <p:nvPr>
            <p:ph type="body" idx="1"/>
          </p:nvPr>
        </p:nvSpPr>
        <p:spPr>
          <a:ln/>
        </p:spPr>
        <p:txBody>
          <a:bodyPr lIns="90487" tIns="44450" rIns="90487" bIns="44450"/>
          <a:lstStyle/>
          <a:p>
            <a:endParaRPr lang="en-US"/>
          </a:p>
        </p:txBody>
      </p:sp>
      <p:sp>
        <p:nvSpPr>
          <p:cNvPr id="5853187"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D517C-94D7-644A-95F4-FE4252F9140D}" type="slidenum">
              <a:rPr lang="en-US"/>
              <a:pPr/>
              <a:t>31</a:t>
            </a:fld>
            <a:endParaRPr lang="en-US"/>
          </a:p>
        </p:txBody>
      </p:sp>
      <p:sp>
        <p:nvSpPr>
          <p:cNvPr id="5853186" name="Rectangle 2"/>
          <p:cNvSpPr>
            <a:spLocks noGrp="1" noChangeArrowheads="1"/>
          </p:cNvSpPr>
          <p:nvPr>
            <p:ph type="body" idx="1"/>
          </p:nvPr>
        </p:nvSpPr>
        <p:spPr>
          <a:ln/>
        </p:spPr>
        <p:txBody>
          <a:bodyPr lIns="90487" tIns="44450" rIns="90487" bIns="44450"/>
          <a:lstStyle/>
          <a:p>
            <a:endParaRPr lang="en-US"/>
          </a:p>
        </p:txBody>
      </p:sp>
      <p:sp>
        <p:nvSpPr>
          <p:cNvPr id="5853187"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D517C-94D7-644A-95F4-FE4252F9140D}" type="slidenum">
              <a:rPr lang="en-US"/>
              <a:pPr/>
              <a:t>32</a:t>
            </a:fld>
            <a:endParaRPr lang="en-US"/>
          </a:p>
        </p:txBody>
      </p:sp>
      <p:sp>
        <p:nvSpPr>
          <p:cNvPr id="5853186" name="Rectangle 2"/>
          <p:cNvSpPr>
            <a:spLocks noGrp="1" noChangeArrowheads="1"/>
          </p:cNvSpPr>
          <p:nvPr>
            <p:ph type="body" idx="1"/>
          </p:nvPr>
        </p:nvSpPr>
        <p:spPr>
          <a:ln/>
        </p:spPr>
        <p:txBody>
          <a:bodyPr lIns="90487" tIns="44450" rIns="90487" bIns="44450"/>
          <a:lstStyle/>
          <a:p>
            <a:endParaRPr lang="en-US"/>
          </a:p>
        </p:txBody>
      </p:sp>
      <p:sp>
        <p:nvSpPr>
          <p:cNvPr id="5853187"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D517C-94D7-644A-95F4-FE4252F9140D}" type="slidenum">
              <a:rPr lang="en-US"/>
              <a:pPr/>
              <a:t>33</a:t>
            </a:fld>
            <a:endParaRPr lang="en-US"/>
          </a:p>
        </p:txBody>
      </p:sp>
      <p:sp>
        <p:nvSpPr>
          <p:cNvPr id="5853186" name="Rectangle 2"/>
          <p:cNvSpPr>
            <a:spLocks noGrp="1" noChangeArrowheads="1"/>
          </p:cNvSpPr>
          <p:nvPr>
            <p:ph type="body" idx="1"/>
          </p:nvPr>
        </p:nvSpPr>
        <p:spPr>
          <a:ln/>
        </p:spPr>
        <p:txBody>
          <a:bodyPr lIns="90487" tIns="44450" rIns="90487" bIns="44450"/>
          <a:lstStyle/>
          <a:p>
            <a:endParaRPr lang="en-US"/>
          </a:p>
        </p:txBody>
      </p:sp>
      <p:sp>
        <p:nvSpPr>
          <p:cNvPr id="5853187"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C3E70-12B6-1E48-A233-72AC54E0C232}" type="slidenum">
              <a:rPr lang="en-US"/>
              <a:pPr/>
              <a:t>34</a:t>
            </a:fld>
            <a:endParaRPr lang="en-US"/>
          </a:p>
        </p:txBody>
      </p:sp>
      <p:sp>
        <p:nvSpPr>
          <p:cNvPr id="5859330" name="Rectangle 2"/>
          <p:cNvSpPr>
            <a:spLocks noGrp="1" noChangeArrowheads="1"/>
          </p:cNvSpPr>
          <p:nvPr>
            <p:ph type="body" idx="1"/>
          </p:nvPr>
        </p:nvSpPr>
        <p:spPr>
          <a:ln/>
        </p:spPr>
        <p:txBody>
          <a:bodyPr lIns="90487" tIns="44450" rIns="90487" bIns="44450"/>
          <a:lstStyle/>
          <a:p>
            <a:endParaRPr lang="en-US"/>
          </a:p>
        </p:txBody>
      </p:sp>
      <p:sp>
        <p:nvSpPr>
          <p:cNvPr id="5859331"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083B7-49BC-484F-A6EA-21CD1E327B0A}" type="slidenum">
              <a:rPr lang="en-US"/>
              <a:pPr/>
              <a:t>35</a:t>
            </a:fld>
            <a:endParaRPr lang="en-US"/>
          </a:p>
        </p:txBody>
      </p:sp>
      <p:sp>
        <p:nvSpPr>
          <p:cNvPr id="5768194" name="Rectangle 2"/>
          <p:cNvSpPr>
            <a:spLocks noGrp="1" noRot="1" noChangeAspect="1" noChangeArrowheads="1" noTextEdit="1"/>
          </p:cNvSpPr>
          <p:nvPr>
            <p:ph type="sldImg"/>
          </p:nvPr>
        </p:nvSpPr>
        <p:spPr>
          <a:xfrm>
            <a:off x="1150938" y="692150"/>
            <a:ext cx="4556125" cy="3416300"/>
          </a:xfrm>
          <a:ln/>
        </p:spPr>
      </p:sp>
      <p:sp>
        <p:nvSpPr>
          <p:cNvPr id="576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40B5A-5F49-C143-8172-18EC75C480E9}" type="slidenum">
              <a:rPr lang="en-US"/>
              <a:pPr/>
              <a:t>36</a:t>
            </a:fld>
            <a:endParaRPr lang="en-US"/>
          </a:p>
        </p:txBody>
      </p:sp>
      <p:sp>
        <p:nvSpPr>
          <p:cNvPr id="5770242" name="Rectangle 2"/>
          <p:cNvSpPr>
            <a:spLocks noGrp="1" noRot="1" noChangeAspect="1" noChangeArrowheads="1" noTextEdit="1"/>
          </p:cNvSpPr>
          <p:nvPr>
            <p:ph type="sldImg"/>
          </p:nvPr>
        </p:nvSpPr>
        <p:spPr>
          <a:xfrm>
            <a:off x="1150938" y="692150"/>
            <a:ext cx="4556125" cy="3416300"/>
          </a:xfrm>
          <a:ln/>
        </p:spPr>
      </p:sp>
      <p:sp>
        <p:nvSpPr>
          <p:cNvPr id="577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3013E-4FDD-B447-8117-CABDE865D9C3}" type="slidenum">
              <a:rPr lang="en-US"/>
              <a:pPr/>
              <a:t>37</a:t>
            </a:fld>
            <a:endParaRPr lang="en-US"/>
          </a:p>
        </p:txBody>
      </p:sp>
      <p:sp>
        <p:nvSpPr>
          <p:cNvPr id="5885954" name="Rectangle 2"/>
          <p:cNvSpPr>
            <a:spLocks noGrp="1" noChangeArrowheads="1"/>
          </p:cNvSpPr>
          <p:nvPr>
            <p:ph type="body" idx="1"/>
          </p:nvPr>
        </p:nvSpPr>
        <p:spPr>
          <a:ln/>
        </p:spPr>
        <p:txBody>
          <a:bodyPr lIns="90487" tIns="44450" rIns="90487" bIns="44450"/>
          <a:lstStyle/>
          <a:p>
            <a:endParaRPr lang="en-US"/>
          </a:p>
        </p:txBody>
      </p:sp>
      <p:sp>
        <p:nvSpPr>
          <p:cNvPr id="5885955"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7BB7A-CFAF-9940-9CB7-923CD3EF7CC6}" type="slidenum">
              <a:rPr lang="en-US"/>
              <a:pPr/>
              <a:t>4</a:t>
            </a:fld>
            <a:endParaRPr lang="en-US"/>
          </a:p>
        </p:txBody>
      </p:sp>
      <p:sp>
        <p:nvSpPr>
          <p:cNvPr id="5873666" name="Rectangle 2"/>
          <p:cNvSpPr>
            <a:spLocks noGrp="1" noChangeArrowheads="1"/>
          </p:cNvSpPr>
          <p:nvPr>
            <p:ph type="body" idx="1"/>
          </p:nvPr>
        </p:nvSpPr>
        <p:spPr>
          <a:noFill/>
          <a:ln/>
        </p:spPr>
        <p:txBody>
          <a:bodyPr lIns="90487" tIns="44450" rIns="90487" bIns="44450"/>
          <a:lstStyle/>
          <a:p>
            <a:r>
              <a:rPr lang="en-US"/>
              <a:t>Failure to share instruments, duplicate publication, sexual harassment.  </a:t>
            </a:r>
          </a:p>
        </p:txBody>
      </p:sp>
      <p:sp>
        <p:nvSpPr>
          <p:cNvPr id="5873667"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22FDD-DE00-1148-9E72-B3870A917467}" type="slidenum">
              <a:rPr lang="en-US"/>
              <a:pPr/>
              <a:t>5</a:t>
            </a:fld>
            <a:endParaRPr lang="en-US"/>
          </a:p>
        </p:txBody>
      </p:sp>
      <p:sp>
        <p:nvSpPr>
          <p:cNvPr id="5875714" name="Rectangle 2"/>
          <p:cNvSpPr>
            <a:spLocks noGrp="1" noChangeArrowheads="1"/>
          </p:cNvSpPr>
          <p:nvPr>
            <p:ph type="body" idx="1"/>
          </p:nvPr>
        </p:nvSpPr>
        <p:spPr>
          <a:ln/>
        </p:spPr>
        <p:txBody>
          <a:bodyPr lIns="90487" tIns="44450" rIns="90487" bIns="44450"/>
          <a:lstStyle/>
          <a:p>
            <a:endParaRPr lang="en-US"/>
          </a:p>
        </p:txBody>
      </p:sp>
      <p:sp>
        <p:nvSpPr>
          <p:cNvPr id="5875715"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B2153-74C9-7E42-881E-3DDFF82ADD74}" type="slidenum">
              <a:rPr lang="en-US"/>
              <a:pPr/>
              <a:t>6</a:t>
            </a:fld>
            <a:endParaRPr lang="en-US"/>
          </a:p>
        </p:txBody>
      </p:sp>
      <p:sp>
        <p:nvSpPr>
          <p:cNvPr id="5749762" name="Rectangle 2"/>
          <p:cNvSpPr>
            <a:spLocks noGrp="1" noChangeArrowheads="1"/>
          </p:cNvSpPr>
          <p:nvPr>
            <p:ph type="body" idx="1"/>
          </p:nvPr>
        </p:nvSpPr>
        <p:spPr>
          <a:ln/>
        </p:spPr>
        <p:txBody>
          <a:bodyPr lIns="90487" tIns="44450" rIns="90487" bIns="44450"/>
          <a:lstStyle/>
          <a:p>
            <a:endParaRPr lang="en-US"/>
          </a:p>
        </p:txBody>
      </p:sp>
      <p:sp>
        <p:nvSpPr>
          <p:cNvPr id="5749763"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B2153-74C9-7E42-881E-3DDFF82ADD74}" type="slidenum">
              <a:rPr lang="en-US"/>
              <a:pPr/>
              <a:t>7</a:t>
            </a:fld>
            <a:endParaRPr lang="en-US"/>
          </a:p>
        </p:txBody>
      </p:sp>
      <p:sp>
        <p:nvSpPr>
          <p:cNvPr id="5749762" name="Rectangle 2"/>
          <p:cNvSpPr>
            <a:spLocks noGrp="1" noChangeArrowheads="1"/>
          </p:cNvSpPr>
          <p:nvPr>
            <p:ph type="body" idx="1"/>
          </p:nvPr>
        </p:nvSpPr>
        <p:spPr>
          <a:ln/>
        </p:spPr>
        <p:txBody>
          <a:bodyPr lIns="90487" tIns="44450" rIns="90487" bIns="44450"/>
          <a:lstStyle/>
          <a:p>
            <a:endParaRPr lang="en-US"/>
          </a:p>
        </p:txBody>
      </p:sp>
      <p:sp>
        <p:nvSpPr>
          <p:cNvPr id="5749763"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59362-ACB9-BF48-9E23-B36608C9EC85}" type="slidenum">
              <a:rPr lang="en-US"/>
              <a:pPr/>
              <a:t>8</a:t>
            </a:fld>
            <a:endParaRPr lang="en-US"/>
          </a:p>
        </p:txBody>
      </p:sp>
      <p:sp>
        <p:nvSpPr>
          <p:cNvPr id="5826562" name="Rectangle 2"/>
          <p:cNvSpPr>
            <a:spLocks noGrp="1" noRot="1" noChangeAspect="1" noChangeArrowheads="1" noTextEdit="1"/>
          </p:cNvSpPr>
          <p:nvPr>
            <p:ph type="sldImg"/>
          </p:nvPr>
        </p:nvSpPr>
        <p:spPr>
          <a:ln/>
        </p:spPr>
      </p:sp>
      <p:sp>
        <p:nvSpPr>
          <p:cNvPr id="582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4B59A-6448-CD4E-BCAB-17F22EB4BEC2}" type="slidenum">
              <a:rPr lang="en-US"/>
              <a:pPr/>
              <a:t>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smtClean="0"/>
              <a:t>In fact you</a:t>
            </a:r>
            <a:r>
              <a:rPr lang="en-US" baseline="0" dirty="0" smtClean="0"/>
              <a:t> may remember that a Korean group claimed that it worked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4B59A-6448-CD4E-BCAB-17F22EB4BEC2}" type="slidenum">
              <a:rPr lang="en-US"/>
              <a:pPr/>
              <a:t>10</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smtClean="0"/>
              <a:t>In fact you</a:t>
            </a:r>
            <a:r>
              <a:rPr lang="en-US" baseline="0" dirty="0" smtClean="0"/>
              <a:t> may remember that a Korean group claimed that it worked</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FC22DC6C-280B-9F44-AAD6-0CD78BDAC87D}" type="slidenum">
              <a:rPr lang="en-US"/>
              <a:pPr/>
              <a:t>‹#›</a:t>
            </a:fld>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4C2D52E-937B-1148-AB1D-AFBB7D0004E9}" type="slidenum">
              <a:rPr lang="en-US"/>
              <a:pPr/>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4C67A94-7785-BD41-BD59-EB82FC3065C6}" type="slidenum">
              <a:rPr lang="en-US"/>
              <a:pPr/>
              <a:t>‹#›</a:t>
            </a:fld>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fld id="{9FE33EE3-B1CA-EB40-A773-15C4B3EB467E}" type="slidenum">
              <a:rPr lang="en-US"/>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ACEE2D3-2D4E-3E4C-B3B7-4062A3309F61}" type="slidenum">
              <a:rPr lang="en-US"/>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50D5060-3EF9-DF49-B977-8AD1F54258DF}" type="slidenum">
              <a:rPr lang="en-US"/>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A7688D7-2141-5045-9B5D-DE660DB3ADE9}" type="slidenum">
              <a:rPr lang="en-US"/>
              <a:pPr/>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6681E806-89A1-B046-A7CF-D00810CCE0A3}" type="slidenum">
              <a:rPr lang="en-US"/>
              <a:pPr/>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5142E3D0-9041-2243-A680-551788A2F3A5}" type="slidenum">
              <a:rPr lang="en-US"/>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F239A76-0393-A24C-98E5-C422652F95CF}" type="slidenum">
              <a:rPr lang="en-US"/>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82C04BE-9E1C-3A4B-B6EC-D49C6BF25F52}" type="slidenum">
              <a:rPr lang="en-US"/>
              <a:pPr/>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F14C29A-BD84-DD42-99CD-2B26A917E728}" type="slidenum">
              <a:rPr lang="en-US"/>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E2E9E4AE-4E5F-BF4D-8942-9F55A5436E01}"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p:timing>
    <p:tnLst>
      <p:par>
        <p:cTn xmlns:p14="http://schemas.microsoft.com/office/powerpoint/2010/mai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microsoft.com/office/2007/relationships/media" Target="file://localhost/Users/bconklin/Documents/1C-Talks-Graphics/1-PowerpointFiles/ball-hill_pt1_short.mov" TargetMode="External"/><Relationship Id="rId4" Type="http://schemas.openxmlformats.org/officeDocument/2006/relationships/video" Target="file://localhost/Users/bconklin/Documents/1C-Talks-Graphics/1-PowerpointFiles/ball-hill_pt1_short.mov" TargetMode="External"/><Relationship Id="rId5" Type="http://schemas.openxmlformats.org/officeDocument/2006/relationships/slideLayout" Target="../slideLayouts/slideLayout6.xml"/><Relationship Id="rId6" Type="http://schemas.openxmlformats.org/officeDocument/2006/relationships/notesSlide" Target="../notesSlides/notesSlide13.xml"/><Relationship Id="rId7" Type="http://schemas.openxmlformats.org/officeDocument/2006/relationships/image" Target="../media/image6.png"/><Relationship Id="rId8" Type="http://schemas.openxmlformats.org/officeDocument/2006/relationships/image" Target="../media/image7.png"/><Relationship Id="rId1" Type="http://schemas.microsoft.com/office/2007/relationships/media" Target="file://localhost/Users/bconklin/Documents/1C-Talks-Graphics/1-PowerpointFiles/iPS-DirDiff-Animat-20110209.mov" TargetMode="External"/><Relationship Id="rId2" Type="http://schemas.openxmlformats.org/officeDocument/2006/relationships/video" Target="file://localhost/Users/bconklin/Documents/1C-Talks-Graphics/1-PowerpointFiles/iPS-DirDiff-Animat-20110209.m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 Id="rId3" Type="http://schemas.openxmlformats.org/officeDocument/2006/relationships/image" Target="../media/image1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 Id="rId3" Type="http://schemas.openxmlformats.org/officeDocument/2006/relationships/image" Target="../media/image1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elizabetha.boyd@ucsf.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20.gi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1295400" y="0"/>
            <a:ext cx="6483415" cy="1754327"/>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3600" dirty="0" smtClean="0">
                <a:solidFill>
                  <a:srgbClr val="FCE209"/>
                </a:solidFill>
                <a:latin typeface="Calibri"/>
                <a:cs typeface="Calibri"/>
              </a:rPr>
              <a:t>Major Problem, Nuclear </a:t>
            </a:r>
            <a:r>
              <a:rPr lang="en-US" sz="3600" dirty="0">
                <a:solidFill>
                  <a:srgbClr val="FCE209"/>
                </a:solidFill>
                <a:latin typeface="Calibri"/>
                <a:cs typeface="Calibri"/>
              </a:rPr>
              <a:t>Transfer</a:t>
            </a:r>
            <a:r>
              <a:rPr lang="en-US" sz="3600" dirty="0" smtClean="0">
                <a:solidFill>
                  <a:srgbClr val="FCE209"/>
                </a:solidFill>
                <a:latin typeface="Calibri"/>
                <a:cs typeface="Calibri"/>
              </a:rPr>
              <a:t> </a:t>
            </a:r>
          </a:p>
          <a:p>
            <a:pPr algn="ctr" eaLnBrk="1" hangingPunct="1"/>
            <a:r>
              <a:rPr lang="en-US" sz="3600" dirty="0" smtClean="0">
                <a:solidFill>
                  <a:srgbClr val="FCE209"/>
                </a:solidFill>
                <a:latin typeface="Calibri"/>
                <a:cs typeface="Calibri"/>
              </a:rPr>
              <a:t>Doesn’t Work Well in Humans!...</a:t>
            </a:r>
          </a:p>
          <a:p>
            <a:pPr algn="ctr" eaLnBrk="1" hangingPunct="1"/>
            <a:r>
              <a:rPr lang="en-US" sz="3600" dirty="0" smtClean="0">
                <a:solidFill>
                  <a:srgbClr val="FCE209"/>
                </a:solidFill>
                <a:latin typeface="Calibri"/>
                <a:cs typeface="Calibri"/>
              </a:rPr>
              <a:t>(Korean Stem Cell Scandal)</a:t>
            </a:r>
            <a:endParaRPr lang="en-US" sz="3600" dirty="0">
              <a:solidFill>
                <a:srgbClr val="FCE209"/>
              </a:solidFill>
              <a:latin typeface="Calibri"/>
              <a:cs typeface="Calibri"/>
            </a:endParaRPr>
          </a:p>
        </p:txBody>
      </p:sp>
      <p:grpSp>
        <p:nvGrpSpPr>
          <p:cNvPr id="4" name="Group 3"/>
          <p:cNvGrpSpPr/>
          <p:nvPr/>
        </p:nvGrpSpPr>
        <p:grpSpPr>
          <a:xfrm>
            <a:off x="914400" y="1860550"/>
            <a:ext cx="7313613" cy="4972050"/>
            <a:chOff x="915194" y="1524000"/>
            <a:chExt cx="7313613" cy="497205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5194" y="1524000"/>
              <a:ext cx="7313613" cy="4972050"/>
            </a:xfrm>
            <a:prstGeom prst="rect">
              <a:avLst/>
            </a:prstGeom>
            <a:noFill/>
            <a:ln w="9525">
              <a:noFill/>
              <a:miter lim="800000"/>
              <a:headEnd/>
              <a:tailEnd/>
            </a:ln>
          </p:spPr>
        </p:pic>
        <p:sp>
          <p:nvSpPr>
            <p:cNvPr id="18" name="Rectangle 17"/>
            <p:cNvSpPr/>
            <p:nvPr/>
          </p:nvSpPr>
          <p:spPr bwMode="auto">
            <a:xfrm>
              <a:off x="2971007" y="6253435"/>
              <a:ext cx="3733800" cy="22356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lIns="0" tIns="0" rIns="0" bIns="0">
              <a:prstTxWarp prst="textNoShape">
                <a:avLst/>
              </a:prstTxWarp>
              <a:spAutoFit/>
            </a:bodyPr>
            <a:lstStyle/>
            <a:p>
              <a:pPr algn="ctr">
                <a:lnSpc>
                  <a:spcPts val="1660"/>
                </a:lnSpc>
                <a:defRPr/>
              </a:pPr>
              <a:r>
                <a:rPr lang="en-US" sz="1800" dirty="0">
                  <a:solidFill>
                    <a:schemeClr val="bg1"/>
                  </a:solidFill>
                  <a:latin typeface="Calibri"/>
                  <a:cs typeface="Calibri"/>
                </a:rPr>
                <a:t>Tissue with genetic variant</a:t>
              </a:r>
            </a:p>
          </p:txBody>
        </p:sp>
        <p:sp>
          <p:nvSpPr>
            <p:cNvPr id="20" name="Rectangle 19"/>
            <p:cNvSpPr/>
            <p:nvPr/>
          </p:nvSpPr>
          <p:spPr bwMode="auto">
            <a:xfrm>
              <a:off x="6096794" y="5943600"/>
              <a:ext cx="609600" cy="3429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endParaRPr lang="en-US" sz="1800" dirty="0">
                <a:solidFill>
                  <a:schemeClr val="bg1"/>
                </a:solidFill>
                <a:latin typeface="Calibri"/>
                <a:cs typeface="Calibri"/>
              </a:endParaRPr>
            </a:p>
          </p:txBody>
        </p:sp>
        <p:sp>
          <p:nvSpPr>
            <p:cNvPr id="9" name="Rectangle 8"/>
            <p:cNvSpPr/>
            <p:nvPr/>
          </p:nvSpPr>
          <p:spPr bwMode="auto">
            <a:xfrm>
              <a:off x="1066007" y="3352800"/>
              <a:ext cx="1447800" cy="304800"/>
            </a:xfrm>
            <a:prstGeom prst="rect">
              <a:avLst/>
            </a:prstGeom>
            <a:solidFill>
              <a:schemeClr val="tx1"/>
            </a:solidFill>
            <a:ln w="9525" cap="flat" cmpd="sng" algn="ctr">
              <a:noFill/>
              <a:prstDash val="solid"/>
              <a:round/>
              <a:headEnd type="none" w="med" len="med"/>
              <a:tailEnd type="none" w="med" len="med"/>
            </a:ln>
            <a:effectLst/>
          </p:spPr>
          <p:txBody>
            <a:bodyPr>
              <a:prstTxWarp prst="textNoShape">
                <a:avLst/>
              </a:prstTxWarp>
            </a:bodyPr>
            <a:lstStyle/>
            <a:p>
              <a:pPr algn="ctr">
                <a:defRPr/>
              </a:pPr>
              <a:r>
                <a:rPr lang="en-US" sz="1600" dirty="0" smtClean="0">
                  <a:solidFill>
                    <a:schemeClr val="bg1"/>
                  </a:solidFill>
                  <a:latin typeface="Calibri"/>
                  <a:cs typeface="Calibri"/>
                </a:rPr>
                <a:t>Skin fibroblast</a:t>
              </a:r>
              <a:endParaRPr lang="en-US" sz="1600" dirty="0">
                <a:solidFill>
                  <a:schemeClr val="bg1"/>
                </a:solidFill>
                <a:latin typeface="Calibri"/>
                <a:cs typeface="Calibri"/>
              </a:endParaRPr>
            </a:p>
          </p:txBody>
        </p:sp>
        <p:sp>
          <p:nvSpPr>
            <p:cNvPr id="12" name="Rectangle 11"/>
            <p:cNvSpPr/>
            <p:nvPr/>
          </p:nvSpPr>
          <p:spPr bwMode="auto">
            <a:xfrm>
              <a:off x="2132807" y="4876800"/>
              <a:ext cx="838200" cy="304800"/>
            </a:xfrm>
            <a:prstGeom prst="rect">
              <a:avLst/>
            </a:prstGeom>
            <a:solidFill>
              <a:schemeClr val="tx1"/>
            </a:solidFill>
            <a:ln w="9525" cap="flat" cmpd="sng" algn="ctr">
              <a:noFill/>
              <a:prstDash val="solid"/>
              <a:round/>
              <a:headEnd type="none" w="med" len="med"/>
              <a:tailEnd type="none" w="med" len="med"/>
            </a:ln>
            <a:effectLst/>
          </p:spPr>
          <p:txBody>
            <a:bodyPr>
              <a:prstTxWarp prst="textNoShape">
                <a:avLst/>
              </a:prstTxWarp>
            </a:bodyPr>
            <a:lstStyle/>
            <a:p>
              <a:pPr algn="ctr">
                <a:defRPr/>
              </a:pPr>
              <a:endParaRPr lang="en-US" sz="1800" dirty="0">
                <a:solidFill>
                  <a:schemeClr val="bg1"/>
                </a:solidFill>
                <a:latin typeface="Helvetica" charset="0"/>
              </a:endParaRPr>
            </a:p>
          </p:txBody>
        </p:sp>
        <p:pic>
          <p:nvPicPr>
            <p:cNvPr id="14" name="Picture 13" descr="cross-ou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7705" y="1905000"/>
              <a:ext cx="1078302" cy="1143000"/>
            </a:xfrm>
            <a:prstGeom prst="rect">
              <a:avLst/>
            </a:prstGeom>
          </p:spPr>
        </p:pic>
        <p:sp>
          <p:nvSpPr>
            <p:cNvPr id="15" name="Rectangle 14"/>
            <p:cNvSpPr/>
            <p:nvPr/>
          </p:nvSpPr>
          <p:spPr bwMode="auto">
            <a:xfrm>
              <a:off x="6933407" y="5486400"/>
              <a:ext cx="1219200" cy="990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lIns="0" rIns="0">
              <a:prstTxWarp prst="textNoShape">
                <a:avLst/>
              </a:prstTxWarp>
              <a:normAutofit/>
            </a:bodyPr>
            <a:lstStyle/>
            <a:p>
              <a:pPr algn="ctr">
                <a:defRPr/>
              </a:pPr>
              <a:r>
                <a:rPr lang="en-US" sz="1800" dirty="0">
                  <a:solidFill>
                    <a:schemeClr val="bg1"/>
                  </a:solidFill>
                  <a:latin typeface="Calibri"/>
                  <a:cs typeface="Calibri"/>
                </a:rPr>
                <a:t>Pluripotent</a:t>
              </a:r>
            </a:p>
            <a:p>
              <a:pPr algn="ctr">
                <a:defRPr/>
              </a:pPr>
              <a:r>
                <a:rPr lang="en-US" sz="1800" dirty="0">
                  <a:solidFill>
                    <a:schemeClr val="bg1"/>
                  </a:solidFill>
                  <a:latin typeface="Calibri"/>
                  <a:cs typeface="Calibri"/>
                </a:rPr>
                <a:t>Stem cells</a:t>
              </a:r>
            </a:p>
          </p:txBody>
        </p:sp>
        <p:sp>
          <p:nvSpPr>
            <p:cNvPr id="17" name="Rectangle 16"/>
            <p:cNvSpPr/>
            <p:nvPr/>
          </p:nvSpPr>
          <p:spPr bwMode="auto">
            <a:xfrm>
              <a:off x="990600" y="5211365"/>
              <a:ext cx="1447800" cy="50363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wrap="square" lIns="0" tIns="0" rIns="0" bIns="0">
              <a:prstTxWarp prst="textNoShape">
                <a:avLst/>
              </a:prstTxWarp>
              <a:spAutoFit/>
            </a:bodyPr>
            <a:lstStyle/>
            <a:p>
              <a:pPr algn="ctr">
                <a:defRPr/>
              </a:pPr>
              <a:r>
                <a:rPr lang="en-US" sz="1800" dirty="0">
                  <a:solidFill>
                    <a:schemeClr val="bg1"/>
                  </a:solidFill>
                  <a:latin typeface="Calibri"/>
                  <a:cs typeface="Calibri"/>
                </a:rPr>
                <a:t>Person with</a:t>
              </a:r>
            </a:p>
            <a:p>
              <a:pPr algn="ctr">
                <a:defRPr/>
              </a:pPr>
              <a:r>
                <a:rPr lang="en-US" sz="1800" dirty="0">
                  <a:solidFill>
                    <a:schemeClr val="bg1"/>
                  </a:solidFill>
                  <a:latin typeface="Calibri"/>
                  <a:cs typeface="Calibri"/>
                </a:rPr>
                <a:t>genetic variant</a:t>
              </a:r>
            </a:p>
          </p:txBody>
        </p:sp>
      </p:grpSp>
    </p:spTree>
    <p:extLst>
      <p:ext uri="{BB962C8B-B14F-4D97-AF65-F5344CB8AC3E}">
        <p14:creationId xmlns:p14="http://schemas.microsoft.com/office/powerpoint/2010/main" val="2154619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9634" name="Rectangle 2"/>
          <p:cNvSpPr>
            <a:spLocks noGrp="1" noChangeArrowheads="1"/>
          </p:cNvSpPr>
          <p:nvPr>
            <p:ph type="title"/>
          </p:nvPr>
        </p:nvSpPr>
        <p:spPr>
          <a:xfrm>
            <a:off x="381000" y="457200"/>
            <a:ext cx="5562600" cy="1295400"/>
          </a:xfrm>
        </p:spPr>
        <p:txBody>
          <a:bodyPr/>
          <a:lstStyle/>
          <a:p>
            <a:r>
              <a:rPr lang="en-US" b="1" dirty="0" smtClean="0">
                <a:solidFill>
                  <a:srgbClr val="FCE209"/>
                </a:solidFill>
                <a:latin typeface="Arial" charset="0"/>
              </a:rPr>
              <a:t>Woo-</a:t>
            </a:r>
            <a:r>
              <a:rPr lang="en-US" b="1" dirty="0" err="1" smtClean="0">
                <a:solidFill>
                  <a:srgbClr val="FCE209"/>
                </a:solidFill>
                <a:latin typeface="Arial" charset="0"/>
              </a:rPr>
              <a:t>Suk</a:t>
            </a:r>
            <a:r>
              <a:rPr lang="en-US" b="1" dirty="0" smtClean="0">
                <a:solidFill>
                  <a:srgbClr val="FCE209"/>
                </a:solidFill>
                <a:latin typeface="Arial" charset="0"/>
              </a:rPr>
              <a:t> Hwang</a:t>
            </a:r>
            <a:endParaRPr lang="en-US" b="1" dirty="0">
              <a:solidFill>
                <a:srgbClr val="FCE209"/>
              </a:solidFill>
              <a:latin typeface="Arial" charset="0"/>
            </a:endParaRPr>
          </a:p>
        </p:txBody>
      </p:sp>
      <p:sp>
        <p:nvSpPr>
          <p:cNvPr id="5829635" name="Rectangle 3"/>
          <p:cNvSpPr>
            <a:spLocks noGrp="1" noChangeArrowheads="1"/>
          </p:cNvSpPr>
          <p:nvPr>
            <p:ph type="body" idx="1"/>
          </p:nvPr>
        </p:nvSpPr>
        <p:spPr>
          <a:xfrm>
            <a:off x="457200" y="3657600"/>
            <a:ext cx="8043863" cy="3048000"/>
          </a:xfrm>
        </p:spPr>
        <p:txBody>
          <a:bodyPr/>
          <a:lstStyle/>
          <a:p>
            <a:pPr>
              <a:lnSpc>
                <a:spcPct val="90000"/>
              </a:lnSpc>
            </a:pPr>
            <a:r>
              <a:rPr lang="en-US" sz="2800" b="1" dirty="0" smtClean="0">
                <a:latin typeface="Arial" charset="0"/>
              </a:rPr>
              <a:t>Seoul </a:t>
            </a:r>
            <a:r>
              <a:rPr lang="en-US" sz="2800" b="1" dirty="0">
                <a:latin typeface="Arial" charset="0"/>
              </a:rPr>
              <a:t>National University,</a:t>
            </a:r>
            <a:br>
              <a:rPr lang="en-US" sz="2800" b="1" dirty="0">
                <a:latin typeface="Arial" charset="0"/>
              </a:rPr>
            </a:br>
            <a:r>
              <a:rPr lang="en-US" sz="2800" b="1" dirty="0">
                <a:latin typeface="Arial" charset="0"/>
              </a:rPr>
              <a:t>South </a:t>
            </a:r>
            <a:r>
              <a:rPr lang="en-US" sz="2800" b="1" dirty="0" smtClean="0">
                <a:latin typeface="Arial" charset="0"/>
              </a:rPr>
              <a:t>Korea, Stem </a:t>
            </a:r>
            <a:r>
              <a:rPr lang="en-US" sz="2800" b="1" dirty="0">
                <a:latin typeface="Arial" charset="0"/>
              </a:rPr>
              <a:t>cell research funded extensively by Korean government with success in cattle, mice and dogs</a:t>
            </a:r>
          </a:p>
          <a:p>
            <a:pPr>
              <a:lnSpc>
                <a:spcPct val="90000"/>
              </a:lnSpc>
            </a:pPr>
            <a:r>
              <a:rPr lang="en-US" sz="2800" b="1" dirty="0" smtClean="0">
                <a:latin typeface="Arial" charset="0"/>
              </a:rPr>
              <a:t>June </a:t>
            </a:r>
            <a:r>
              <a:rPr lang="en-US" sz="2800" b="1" dirty="0">
                <a:latin typeface="Arial" charset="0"/>
              </a:rPr>
              <a:t>2005, Science: Nuclear transfer into 11 human </a:t>
            </a:r>
            <a:r>
              <a:rPr lang="en-US" sz="2800" b="1" dirty="0" smtClean="0">
                <a:latin typeface="Arial" charset="0"/>
              </a:rPr>
              <a:t>eggs</a:t>
            </a:r>
            <a:endParaRPr lang="en-US" sz="2800" b="1" dirty="0">
              <a:latin typeface="Arial" charset="0"/>
            </a:endParaRPr>
          </a:p>
        </p:txBody>
      </p:sp>
      <p:pic>
        <p:nvPicPr>
          <p:cNvPr id="5829636" name="Picture 4"/>
          <p:cNvPicPr>
            <a:picLocks noChangeAspect="1" noChangeArrowheads="1"/>
          </p:cNvPicPr>
          <p:nvPr/>
        </p:nvPicPr>
        <p:blipFill>
          <a:blip r:embed="rId3"/>
          <a:srcRect/>
          <a:stretch>
            <a:fillRect/>
          </a:stretch>
        </p:blipFill>
        <p:spPr bwMode="auto">
          <a:xfrm>
            <a:off x="6269405" y="60324"/>
            <a:ext cx="2645995" cy="3140075"/>
          </a:xfrm>
          <a:prstGeom prst="rect">
            <a:avLst/>
          </a:prstGeom>
          <a:noFill/>
          <a:ln w="9525">
            <a:noFill/>
            <a:miter lim="800000"/>
            <a:headEnd/>
            <a:tailEnd/>
          </a:ln>
          <a:effectLst/>
        </p:spPr>
      </p:pic>
    </p:spTree>
    <p:extLst>
      <p:ext uri="{BB962C8B-B14F-4D97-AF65-F5344CB8AC3E}">
        <p14:creationId xmlns:p14="http://schemas.microsoft.com/office/powerpoint/2010/main" val="1616689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296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296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29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9874" name="Rectangle 2"/>
          <p:cNvSpPr>
            <a:spLocks noGrp="1" noChangeArrowheads="1"/>
          </p:cNvSpPr>
          <p:nvPr>
            <p:ph type="title"/>
          </p:nvPr>
        </p:nvSpPr>
        <p:spPr>
          <a:xfrm>
            <a:off x="685800" y="-76200"/>
            <a:ext cx="7772400" cy="1143000"/>
          </a:xfrm>
          <a:noFill/>
          <a:ln/>
        </p:spPr>
        <p:txBody>
          <a:bodyPr lIns="90487" tIns="44450" rIns="90487" bIns="44450" anchor="b"/>
          <a:lstStyle/>
          <a:p>
            <a:r>
              <a:rPr lang="en-US" b="1" dirty="0">
                <a:solidFill>
                  <a:srgbClr val="FCE209"/>
                </a:solidFill>
                <a:latin typeface="Arial" charset="0"/>
              </a:rPr>
              <a:t>S. Korean</a:t>
            </a:r>
            <a:r>
              <a:rPr lang="en-US" b="1" dirty="0" smtClean="0">
                <a:solidFill>
                  <a:srgbClr val="FCE209"/>
                </a:solidFill>
                <a:latin typeface="Arial" charset="0"/>
              </a:rPr>
              <a:t> Investigation</a:t>
            </a:r>
            <a:endParaRPr lang="en-US" b="1" dirty="0">
              <a:solidFill>
                <a:srgbClr val="FCE209"/>
              </a:solidFill>
              <a:latin typeface="Arial" charset="0"/>
            </a:endParaRPr>
          </a:p>
        </p:txBody>
      </p:sp>
      <p:sp>
        <p:nvSpPr>
          <p:cNvPr id="5839875" name="Rectangle 3"/>
          <p:cNvSpPr>
            <a:spLocks noGrp="1" noChangeArrowheads="1"/>
          </p:cNvSpPr>
          <p:nvPr>
            <p:ph type="body" idx="1"/>
          </p:nvPr>
        </p:nvSpPr>
        <p:spPr>
          <a:xfrm>
            <a:off x="609600" y="990600"/>
            <a:ext cx="7772400" cy="4114800"/>
          </a:xfrm>
          <a:noFill/>
          <a:ln/>
        </p:spPr>
        <p:txBody>
          <a:bodyPr lIns="90487" tIns="44450" rIns="90487" bIns="44450"/>
          <a:lstStyle/>
          <a:p>
            <a:r>
              <a:rPr lang="en-US" b="1" dirty="0" smtClean="0">
                <a:latin typeface="Arial" charset="0"/>
              </a:rPr>
              <a:t>All SCNT lines are identical to one human embryonic stem cell line</a:t>
            </a:r>
          </a:p>
          <a:p>
            <a:r>
              <a:rPr lang="en-US" b="1" dirty="0" smtClean="0">
                <a:latin typeface="Arial" charset="0"/>
              </a:rPr>
              <a:t>2261 </a:t>
            </a:r>
            <a:r>
              <a:rPr lang="en-US" b="1" dirty="0">
                <a:latin typeface="Arial" charset="0"/>
              </a:rPr>
              <a:t>oocytes from 119 donors</a:t>
            </a:r>
          </a:p>
          <a:p>
            <a:pPr lvl="1"/>
            <a:r>
              <a:rPr lang="en-US" b="1" dirty="0">
                <a:latin typeface="Arial" charset="0"/>
              </a:rPr>
              <a:t>Papers reported only 427 </a:t>
            </a:r>
            <a:r>
              <a:rPr lang="en-US" b="1" dirty="0" err="1">
                <a:latin typeface="Arial" charset="0"/>
              </a:rPr>
              <a:t>oocytes</a:t>
            </a:r>
            <a:endParaRPr lang="en-US" b="1" dirty="0">
              <a:latin typeface="Arial" charset="0"/>
            </a:endParaRPr>
          </a:p>
          <a:p>
            <a:pPr lvl="1"/>
            <a:r>
              <a:rPr lang="en-US" b="1" dirty="0">
                <a:latin typeface="Arial" charset="0"/>
              </a:rPr>
              <a:t>66 compensated, contrary to publication</a:t>
            </a:r>
          </a:p>
          <a:p>
            <a:pPr lvl="1"/>
            <a:r>
              <a:rPr lang="en-US" b="1" dirty="0">
                <a:latin typeface="Arial" charset="0"/>
              </a:rPr>
              <a:t>Technicians, grad student donated, contrary to previous statements</a:t>
            </a:r>
          </a:p>
          <a:p>
            <a:pPr lvl="1"/>
            <a:r>
              <a:rPr lang="en-US" b="1" dirty="0">
                <a:latin typeface="Arial" charset="0"/>
              </a:rPr>
              <a:t>Failed to fully explain risks</a:t>
            </a:r>
          </a:p>
          <a:p>
            <a:pPr lvl="1"/>
            <a:r>
              <a:rPr lang="en-US" b="1" dirty="0">
                <a:latin typeface="Arial" charset="0"/>
              </a:rPr>
              <a:t>15/79 treated for ovarian </a:t>
            </a:r>
            <a:r>
              <a:rPr lang="en-US" b="1" dirty="0" err="1">
                <a:latin typeface="Arial" charset="0"/>
              </a:rPr>
              <a:t>hyperstimulation</a:t>
            </a:r>
            <a:r>
              <a:rPr lang="en-US" b="1" dirty="0">
                <a:latin typeface="Arial" charset="0"/>
              </a:rPr>
              <a:t> syndrome</a:t>
            </a:r>
          </a:p>
        </p:txBody>
      </p:sp>
    </p:spTree>
    <p:extLst>
      <p:ext uri="{BB962C8B-B14F-4D97-AF65-F5344CB8AC3E}">
        <p14:creationId xmlns:p14="http://schemas.microsoft.com/office/powerpoint/2010/main" val="3188594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6388" y="1066800"/>
            <a:ext cx="7313613" cy="4972050"/>
          </a:xfrm>
          <a:prstGeom prst="rect">
            <a:avLst/>
          </a:prstGeom>
          <a:noFill/>
          <a:ln w="9525">
            <a:noFill/>
            <a:miter lim="800000"/>
            <a:headEnd/>
            <a:tailEnd/>
          </a:ln>
        </p:spPr>
      </p:pic>
      <p:sp>
        <p:nvSpPr>
          <p:cNvPr id="16" name="Rectangle 15"/>
          <p:cNvSpPr/>
          <p:nvPr/>
        </p:nvSpPr>
        <p:spPr bwMode="auto">
          <a:xfrm>
            <a:off x="457201" y="4724400"/>
            <a:ext cx="1981200" cy="685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800" dirty="0">
                <a:solidFill>
                  <a:schemeClr val="bg1"/>
                </a:solidFill>
                <a:latin typeface="Calibri"/>
                <a:cs typeface="Calibri"/>
              </a:rPr>
              <a:t>Person with</a:t>
            </a:r>
          </a:p>
          <a:p>
            <a:pPr algn="ctr">
              <a:defRPr/>
            </a:pPr>
            <a:r>
              <a:rPr lang="en-US" sz="1800" dirty="0">
                <a:solidFill>
                  <a:schemeClr val="bg1"/>
                </a:solidFill>
                <a:latin typeface="Calibri"/>
                <a:cs typeface="Calibri"/>
              </a:rPr>
              <a:t>genetic variant</a:t>
            </a:r>
          </a:p>
        </p:txBody>
      </p:sp>
      <p:sp>
        <p:nvSpPr>
          <p:cNvPr id="18" name="Rectangle 17"/>
          <p:cNvSpPr/>
          <p:nvPr/>
        </p:nvSpPr>
        <p:spPr bwMode="auto">
          <a:xfrm>
            <a:off x="2362201" y="5715000"/>
            <a:ext cx="3733800" cy="228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800" dirty="0">
                <a:solidFill>
                  <a:schemeClr val="bg1"/>
                </a:solidFill>
                <a:latin typeface="Calibri"/>
                <a:cs typeface="Calibri"/>
              </a:rPr>
              <a:t>Tissue with genetic variant</a:t>
            </a:r>
          </a:p>
        </p:txBody>
      </p:sp>
      <p:sp>
        <p:nvSpPr>
          <p:cNvPr id="19" name="Rectangle 18"/>
          <p:cNvSpPr/>
          <p:nvPr/>
        </p:nvSpPr>
        <p:spPr bwMode="auto">
          <a:xfrm>
            <a:off x="6324601" y="5029200"/>
            <a:ext cx="1295400" cy="990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800" dirty="0">
                <a:solidFill>
                  <a:schemeClr val="bg1"/>
                </a:solidFill>
                <a:latin typeface="Calibri"/>
                <a:cs typeface="Calibri"/>
              </a:rPr>
              <a:t>Pluripotent</a:t>
            </a:r>
          </a:p>
          <a:p>
            <a:pPr algn="ctr">
              <a:defRPr/>
            </a:pPr>
            <a:r>
              <a:rPr lang="en-US" sz="1800" dirty="0">
                <a:solidFill>
                  <a:schemeClr val="bg1"/>
                </a:solidFill>
                <a:latin typeface="Calibri"/>
                <a:cs typeface="Calibri"/>
              </a:rPr>
              <a:t>Stem cells</a:t>
            </a:r>
          </a:p>
        </p:txBody>
      </p:sp>
      <p:sp>
        <p:nvSpPr>
          <p:cNvPr id="20" name="Rectangle 19"/>
          <p:cNvSpPr/>
          <p:nvPr/>
        </p:nvSpPr>
        <p:spPr bwMode="auto">
          <a:xfrm>
            <a:off x="5487988" y="5486400"/>
            <a:ext cx="609600" cy="3429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endParaRPr lang="en-US" sz="1800" dirty="0">
              <a:solidFill>
                <a:schemeClr val="bg1"/>
              </a:solidFill>
              <a:latin typeface="Calibri"/>
              <a:cs typeface="Calibri"/>
            </a:endParaRPr>
          </a:p>
        </p:txBody>
      </p:sp>
      <p:sp>
        <p:nvSpPr>
          <p:cNvPr id="9" name="Rectangle 8"/>
          <p:cNvSpPr/>
          <p:nvPr/>
        </p:nvSpPr>
        <p:spPr bwMode="auto">
          <a:xfrm>
            <a:off x="457201" y="2895600"/>
            <a:ext cx="1447800" cy="304800"/>
          </a:xfrm>
          <a:prstGeom prst="rect">
            <a:avLst/>
          </a:prstGeom>
          <a:solidFill>
            <a:schemeClr val="tx1"/>
          </a:solidFill>
          <a:ln w="9525" cap="flat" cmpd="sng" algn="ctr">
            <a:noFill/>
            <a:prstDash val="solid"/>
            <a:round/>
            <a:headEnd type="none" w="med" len="med"/>
            <a:tailEnd type="none" w="med" len="med"/>
          </a:ln>
          <a:effectLst/>
        </p:spPr>
        <p:txBody>
          <a:bodyPr>
            <a:prstTxWarp prst="textNoShape">
              <a:avLst/>
            </a:prstTxWarp>
          </a:bodyPr>
          <a:lstStyle/>
          <a:p>
            <a:pPr algn="ctr">
              <a:defRPr/>
            </a:pPr>
            <a:r>
              <a:rPr lang="en-US" sz="1600" dirty="0" smtClean="0">
                <a:solidFill>
                  <a:schemeClr val="bg1"/>
                </a:solidFill>
                <a:latin typeface="Calibri"/>
                <a:cs typeface="Calibri"/>
              </a:rPr>
              <a:t>Skin fibroblast</a:t>
            </a:r>
            <a:endParaRPr lang="en-US" sz="1600" dirty="0">
              <a:solidFill>
                <a:schemeClr val="bg1"/>
              </a:solidFill>
              <a:latin typeface="Calibri"/>
              <a:cs typeface="Calibri"/>
            </a:endParaRPr>
          </a:p>
        </p:txBody>
      </p:sp>
      <p:sp>
        <p:nvSpPr>
          <p:cNvPr id="12" name="Rectangle 11"/>
          <p:cNvSpPr/>
          <p:nvPr/>
        </p:nvSpPr>
        <p:spPr bwMode="auto">
          <a:xfrm>
            <a:off x="1524001" y="4419600"/>
            <a:ext cx="838200" cy="304800"/>
          </a:xfrm>
          <a:prstGeom prst="rect">
            <a:avLst/>
          </a:prstGeom>
          <a:solidFill>
            <a:schemeClr val="tx1"/>
          </a:solidFill>
          <a:ln w="9525" cap="flat" cmpd="sng" algn="ctr">
            <a:noFill/>
            <a:prstDash val="solid"/>
            <a:round/>
            <a:headEnd type="none" w="med" len="med"/>
            <a:tailEnd type="none" w="med" len="med"/>
          </a:ln>
          <a:effectLst/>
        </p:spPr>
        <p:txBody>
          <a:bodyPr>
            <a:prstTxWarp prst="textNoShape">
              <a:avLst/>
            </a:prstTxWarp>
          </a:bodyPr>
          <a:lstStyle/>
          <a:p>
            <a:pPr algn="ctr">
              <a:defRPr/>
            </a:pPr>
            <a:endParaRPr lang="en-US" sz="1800" dirty="0">
              <a:solidFill>
                <a:schemeClr val="bg1"/>
              </a:solidFill>
              <a:latin typeface="Helvetica" charset="0"/>
            </a:endParaRPr>
          </a:p>
        </p:txBody>
      </p:sp>
      <p:pic>
        <p:nvPicPr>
          <p:cNvPr id="14" name="Picture 13" descr="cross-ou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24201" y="1295400"/>
            <a:ext cx="1257300" cy="1332738"/>
          </a:xfrm>
          <a:prstGeom prst="rect">
            <a:avLst/>
          </a:prstGeom>
        </p:spPr>
      </p:pic>
      <p:sp>
        <p:nvSpPr>
          <p:cNvPr id="11" name="TextBox 10"/>
          <p:cNvSpPr txBox="1"/>
          <p:nvPr/>
        </p:nvSpPr>
        <p:spPr>
          <a:xfrm rot="1158157">
            <a:off x="3988351" y="3097314"/>
            <a:ext cx="890263" cy="769441"/>
          </a:xfrm>
          <a:prstGeom prst="rect">
            <a:avLst/>
          </a:prstGeom>
          <a:noFill/>
          <a:ln>
            <a:noFill/>
          </a:ln>
        </p:spPr>
        <p:txBody>
          <a:bodyPr wrap="none" rtlCol="0">
            <a:spAutoFit/>
          </a:bodyPr>
          <a:lstStyle/>
          <a:p>
            <a:r>
              <a:rPr lang="en-US" sz="4400" dirty="0" err="1" smtClean="0">
                <a:solidFill>
                  <a:schemeClr val="bg1"/>
                </a:solidFill>
                <a:latin typeface="Calibri"/>
                <a:cs typeface="Calibri"/>
              </a:rPr>
              <a:t>iPS</a:t>
            </a:r>
            <a:endParaRPr lang="en-US" sz="4400" dirty="0">
              <a:solidFill>
                <a:schemeClr val="bg1"/>
              </a:solidFill>
              <a:latin typeface="Calibri"/>
              <a:cs typeface="Calibri"/>
            </a:endParaRPr>
          </a:p>
        </p:txBody>
      </p:sp>
      <p:sp>
        <p:nvSpPr>
          <p:cNvPr id="15" name="Down Arrow 14"/>
          <p:cNvSpPr/>
          <p:nvPr/>
        </p:nvSpPr>
        <p:spPr bwMode="auto">
          <a:xfrm rot="17395816">
            <a:off x="4165794" y="2180012"/>
            <a:ext cx="362372" cy="3427390"/>
          </a:xfrm>
          <a:prstGeom prst="downArrow">
            <a:avLst>
              <a:gd name="adj1" fmla="val 28912"/>
              <a:gd name="adj2" fmla="val 79746"/>
            </a:avLst>
          </a:prstGeom>
          <a:solidFill>
            <a:srgbClr val="FF421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Helvetica" charset="0"/>
            </a:endParaRPr>
          </a:p>
        </p:txBody>
      </p:sp>
      <p:sp>
        <p:nvSpPr>
          <p:cNvPr id="17" name="Text Box 2"/>
          <p:cNvSpPr txBox="1">
            <a:spLocks noChangeArrowheads="1"/>
          </p:cNvSpPr>
          <p:nvPr/>
        </p:nvSpPr>
        <p:spPr bwMode="auto">
          <a:xfrm>
            <a:off x="0" y="0"/>
            <a:ext cx="9142413" cy="1125094"/>
          </a:xfrm>
          <a:prstGeom prst="rect">
            <a:avLst/>
          </a:prstGeom>
          <a:noFill/>
          <a:ln w="9525">
            <a:noFill/>
            <a:miter lim="800000"/>
            <a:headEnd/>
            <a:tailEnd/>
          </a:ln>
        </p:spPr>
        <p:txBody>
          <a:bodyPr wrap="square">
            <a:prstTxWarp prst="textNoShape">
              <a:avLst/>
            </a:prstTxWarp>
            <a:spAutoFit/>
          </a:bodyPr>
          <a:lstStyle/>
          <a:p>
            <a:pPr algn="ctr">
              <a:lnSpc>
                <a:spcPts val="4000"/>
              </a:lnSpc>
            </a:pPr>
            <a:r>
              <a:rPr kumimoji="1" lang="en-US" altLang="ja-JP" sz="3600" dirty="0" smtClean="0">
                <a:solidFill>
                  <a:srgbClr val="FCE209"/>
                </a:solidFill>
                <a:latin typeface="Calibri"/>
                <a:ea typeface="ＭＳ Ｐゴシック" charset="-128"/>
                <a:cs typeface="Calibri"/>
              </a:rPr>
              <a:t>2006 Shinya Yamanaka </a:t>
            </a:r>
            <a:r>
              <a:rPr kumimoji="1" lang="en-US" altLang="ja-JP" sz="3600" i="1" dirty="0" smtClean="0">
                <a:solidFill>
                  <a:srgbClr val="FCE209"/>
                </a:solidFill>
                <a:latin typeface="Calibri"/>
                <a:ea typeface="ＭＳ Ｐゴシック" charset="-128"/>
                <a:cs typeface="Calibri"/>
              </a:rPr>
              <a:t>Induced</a:t>
            </a:r>
            <a:r>
              <a:rPr kumimoji="1" lang="en-US" altLang="ja-JP" sz="3600" dirty="0" smtClean="0">
                <a:solidFill>
                  <a:srgbClr val="FCE209"/>
                </a:solidFill>
                <a:latin typeface="Calibri"/>
                <a:ea typeface="ＭＳ Ｐゴシック" charset="-128"/>
                <a:cs typeface="Calibri"/>
              </a:rPr>
              <a:t> Skin Cells to Become Pluripotent </a:t>
            </a:r>
            <a:r>
              <a:rPr kumimoji="1" lang="en-US" altLang="ja-JP" sz="3600" dirty="0">
                <a:solidFill>
                  <a:srgbClr val="FCE209"/>
                </a:solidFill>
                <a:latin typeface="Calibri"/>
                <a:ea typeface="ＭＳ Ｐゴシック" charset="-128"/>
                <a:cs typeface="Calibri"/>
              </a:rPr>
              <a:t>Stem </a:t>
            </a:r>
            <a:r>
              <a:rPr kumimoji="1" lang="en-US" altLang="ja-JP" sz="3600" dirty="0" smtClean="0">
                <a:solidFill>
                  <a:srgbClr val="FCE209"/>
                </a:solidFill>
                <a:latin typeface="Calibri"/>
                <a:ea typeface="ＭＳ Ｐゴシック" charset="-128"/>
                <a:cs typeface="Calibri"/>
              </a:rPr>
              <a:t>Cells (iPS)</a:t>
            </a:r>
            <a:endParaRPr kumimoji="1" lang="en-US" altLang="ja-JP" sz="3600" dirty="0">
              <a:solidFill>
                <a:srgbClr val="FCE209"/>
              </a:solidFill>
              <a:latin typeface="Calibri"/>
              <a:ea typeface="ＭＳ Ｐゴシック" charset="-128"/>
              <a:cs typeface="Calibri"/>
            </a:endParaRPr>
          </a:p>
        </p:txBody>
      </p:sp>
      <p:sp>
        <p:nvSpPr>
          <p:cNvPr id="21" name="Text Box 2"/>
          <p:cNvSpPr txBox="1">
            <a:spLocks noChangeArrowheads="1"/>
          </p:cNvSpPr>
          <p:nvPr/>
        </p:nvSpPr>
        <p:spPr bwMode="auto">
          <a:xfrm>
            <a:off x="990600" y="6248400"/>
            <a:ext cx="2985954" cy="538609"/>
          </a:xfrm>
          <a:prstGeom prst="rect">
            <a:avLst/>
          </a:prstGeom>
          <a:noFill/>
          <a:ln w="9525">
            <a:noFill/>
            <a:miter lim="800000"/>
            <a:headEnd/>
            <a:tailEnd/>
          </a:ln>
        </p:spPr>
        <p:txBody>
          <a:bodyPr wrap="none" lIns="0" bIns="0">
            <a:prstTxWarp prst="textNoShape">
              <a:avLst/>
            </a:prstTxWarp>
            <a:spAutoFit/>
          </a:bodyPr>
          <a:lstStyle/>
          <a:p>
            <a:pPr algn="ctr"/>
            <a:r>
              <a:rPr kumimoji="1" lang="en-US" altLang="ja-JP" sz="3200" dirty="0" smtClean="0">
                <a:latin typeface="Calibri"/>
                <a:ea typeface="ＭＳ Ｐゴシック" charset="-128"/>
                <a:cs typeface="Calibri"/>
              </a:rPr>
              <a:t>No Eggs Needed!</a:t>
            </a:r>
            <a:endParaRPr kumimoji="1" lang="en-US" altLang="ja-JP" sz="3200" dirty="0">
              <a:latin typeface="Calibri"/>
              <a:ea typeface="ＭＳ Ｐゴシック" charset="-128"/>
              <a:cs typeface="Calibri"/>
            </a:endParaRPr>
          </a:p>
        </p:txBody>
      </p:sp>
      <p:pic>
        <p:nvPicPr>
          <p:cNvPr id="23" name="Picture 22" descr="cross-ou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0394" y="1447800"/>
            <a:ext cx="952500" cy="1009650"/>
          </a:xfrm>
          <a:prstGeom prst="rect">
            <a:avLst/>
          </a:prstGeom>
        </p:spPr>
      </p:pic>
      <p:pic>
        <p:nvPicPr>
          <p:cNvPr id="24" name="Picture 23" descr="cross-ou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81201" y="1524000"/>
            <a:ext cx="952500" cy="1009650"/>
          </a:xfrm>
          <a:prstGeom prst="rect">
            <a:avLst/>
          </a:prstGeom>
        </p:spPr>
      </p:pic>
      <p:pic>
        <p:nvPicPr>
          <p:cNvPr id="25" name="Picture 24" descr="cross-ou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48201" y="1524000"/>
            <a:ext cx="952500" cy="1009650"/>
          </a:xfrm>
          <a:prstGeom prst="rect">
            <a:avLst/>
          </a:prstGeom>
        </p:spPr>
      </p:pic>
      <p:pic>
        <p:nvPicPr>
          <p:cNvPr id="26" name="Picture 25" descr="cross-ou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53101" y="2362200"/>
            <a:ext cx="1257300" cy="1332738"/>
          </a:xfrm>
          <a:prstGeom prst="rect">
            <a:avLst/>
          </a:prstGeom>
        </p:spPr>
      </p:pic>
      <p:sp>
        <p:nvSpPr>
          <p:cNvPr id="22" name="TextBox 21"/>
          <p:cNvSpPr txBox="1"/>
          <p:nvPr/>
        </p:nvSpPr>
        <p:spPr>
          <a:xfrm rot="1114036">
            <a:off x="3276601" y="3733800"/>
            <a:ext cx="2104512" cy="707886"/>
          </a:xfrm>
          <a:prstGeom prst="rect">
            <a:avLst/>
          </a:prstGeom>
          <a:noFill/>
          <a:ln>
            <a:noFill/>
          </a:ln>
        </p:spPr>
        <p:txBody>
          <a:bodyPr wrap="none" rtlCol="0">
            <a:spAutoFit/>
          </a:bodyPr>
          <a:lstStyle/>
          <a:p>
            <a:r>
              <a:rPr lang="en-US" sz="4000" dirty="0" smtClean="0">
                <a:solidFill>
                  <a:schemeClr val="bg2"/>
                </a:solidFill>
                <a:latin typeface="Calibri"/>
                <a:cs typeface="Calibri"/>
              </a:rPr>
              <a:t>4 Factors</a:t>
            </a:r>
            <a:endParaRPr lang="en-US" sz="4000" dirty="0">
              <a:solidFill>
                <a:schemeClr val="bg2"/>
              </a:solidFill>
              <a:latin typeface="Calibri"/>
              <a:cs typeface="Calibri"/>
            </a:endParaRPr>
          </a:p>
        </p:txBody>
      </p:sp>
      <p:sp>
        <p:nvSpPr>
          <p:cNvPr id="27" name="Text Box 2"/>
          <p:cNvSpPr txBox="1">
            <a:spLocks noChangeArrowheads="1"/>
          </p:cNvSpPr>
          <p:nvPr/>
        </p:nvSpPr>
        <p:spPr bwMode="auto">
          <a:xfrm>
            <a:off x="5334000" y="6172200"/>
            <a:ext cx="2035573" cy="538609"/>
          </a:xfrm>
          <a:prstGeom prst="rect">
            <a:avLst/>
          </a:prstGeom>
          <a:noFill/>
          <a:ln w="9525">
            <a:noFill/>
            <a:miter lim="800000"/>
            <a:headEnd/>
            <a:tailEnd/>
          </a:ln>
        </p:spPr>
        <p:txBody>
          <a:bodyPr wrap="none" lIns="0" bIns="0">
            <a:prstTxWarp prst="textNoShape">
              <a:avLst/>
            </a:prstTxWarp>
            <a:spAutoFit/>
          </a:bodyPr>
          <a:lstStyle/>
          <a:p>
            <a:pPr algn="ctr"/>
            <a:r>
              <a:rPr kumimoji="1" lang="en-US" altLang="ja-JP" sz="3200" dirty="0" smtClean="0">
                <a:latin typeface="Calibri"/>
                <a:ea typeface="ＭＳ Ｐゴシック" charset="-128"/>
                <a:cs typeface="Calibri"/>
              </a:rPr>
              <a:t>Nobel 2012</a:t>
            </a:r>
            <a:endParaRPr kumimoji="1" lang="en-US" altLang="ja-JP" sz="3200" dirty="0">
              <a:latin typeface="Calibri"/>
              <a:ea typeface="ＭＳ Ｐゴシック" charset="-128"/>
              <a:cs typeface="Calibri"/>
            </a:endParaRPr>
          </a:p>
        </p:txBody>
      </p:sp>
      <p:pic>
        <p:nvPicPr>
          <p:cNvPr id="28" name="Picture 27" descr="nobel-prize.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91400" y="5638800"/>
            <a:ext cx="1645920" cy="1371600"/>
          </a:xfrm>
          <a:prstGeom prst="rect">
            <a:avLst/>
          </a:prstGeom>
        </p:spPr>
      </p:pic>
    </p:spTree>
    <p:extLst>
      <p:ext uri="{BB962C8B-B14F-4D97-AF65-F5344CB8AC3E}">
        <p14:creationId xmlns:p14="http://schemas.microsoft.com/office/powerpoint/2010/main" val="1788953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PS-DirDiff-Animat-20110209.mov">
            <a:hlinkClick r:id="" action="ppaction://media"/>
          </p:cNvPr>
          <p:cNvPicPr/>
          <p:nvPr>
            <a:videoFile r:link="rId2"/>
            <p:extLst>
              <p:ext uri="{DAA4B4D4-6D71-4841-9C94-3DE7FCFB9230}">
                <p14:media xmlns:p14="http://schemas.microsoft.com/office/powerpoint/2010/main" r:link="rId1"/>
              </p:ext>
            </p:extLst>
          </p:nvPr>
        </p:nvPicPr>
        <p:blipFill>
          <a:blip r:embed="rId7"/>
          <a:stretch>
            <a:fillRect/>
          </a:stretch>
        </p:blipFill>
        <p:spPr>
          <a:xfrm>
            <a:off x="0" y="857250"/>
            <a:ext cx="9144000" cy="5143500"/>
          </a:xfrm>
          <a:prstGeom prst="rect">
            <a:avLst/>
          </a:prstGeom>
        </p:spPr>
      </p:pic>
      <p:sp>
        <p:nvSpPr>
          <p:cNvPr id="5" name="Rectangle 4"/>
          <p:cNvSpPr/>
          <p:nvPr/>
        </p:nvSpPr>
        <p:spPr>
          <a:xfrm>
            <a:off x="228600" y="93134"/>
            <a:ext cx="8763000" cy="646331"/>
          </a:xfrm>
          <a:prstGeom prst="rect">
            <a:avLst/>
          </a:prstGeom>
        </p:spPr>
        <p:txBody>
          <a:bodyPr wrap="square">
            <a:spAutoFit/>
          </a:bodyPr>
          <a:lstStyle/>
          <a:p>
            <a:pPr algn="ctr"/>
            <a:r>
              <a:rPr lang="en-US" sz="3600" dirty="0" smtClean="0">
                <a:solidFill>
                  <a:srgbClr val="FCE209"/>
                </a:solidFill>
                <a:latin typeface="Calibri"/>
                <a:cs typeface="Calibri"/>
              </a:rPr>
              <a:t>The Landscape of Development and iPS Cells </a:t>
            </a:r>
          </a:p>
        </p:txBody>
      </p:sp>
      <p:pic>
        <p:nvPicPr>
          <p:cNvPr id="8" name="ball-hill_pt1_short.mov">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8"/>
          <a:stretch>
            <a:fillRect/>
          </a:stretch>
        </p:blipFill>
        <p:spPr>
          <a:xfrm>
            <a:off x="-304800" y="990600"/>
            <a:ext cx="9753600" cy="5486400"/>
          </a:xfrm>
          <a:prstGeom prst="rect">
            <a:avLst/>
          </a:prstGeom>
          <a:noFill/>
          <a:ln>
            <a:noFill/>
          </a:ln>
        </p:spPr>
      </p:pic>
    </p:spTree>
    <p:extLst>
      <p:ext uri="{BB962C8B-B14F-4D97-AF65-F5344CB8AC3E}">
        <p14:creationId xmlns:p14="http://schemas.microsoft.com/office/powerpoint/2010/main" val="1683411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8"/>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2187" y="914400"/>
            <a:ext cx="7313613" cy="4972050"/>
          </a:xfrm>
          <a:prstGeom prst="rect">
            <a:avLst/>
          </a:prstGeom>
          <a:noFill/>
          <a:ln w="9525">
            <a:noFill/>
            <a:miter lim="800000"/>
            <a:headEnd/>
            <a:tailEnd/>
          </a:ln>
        </p:spPr>
      </p:pic>
      <p:sp>
        <p:nvSpPr>
          <p:cNvPr id="16" name="Rectangle 15"/>
          <p:cNvSpPr/>
          <p:nvPr/>
        </p:nvSpPr>
        <p:spPr bwMode="auto">
          <a:xfrm>
            <a:off x="1143000" y="4572000"/>
            <a:ext cx="1981200" cy="685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800" dirty="0">
                <a:solidFill>
                  <a:schemeClr val="bg1"/>
                </a:solidFill>
                <a:latin typeface="Calibri"/>
                <a:cs typeface="Calibri"/>
              </a:rPr>
              <a:t>Person with</a:t>
            </a:r>
          </a:p>
          <a:p>
            <a:pPr algn="ctr">
              <a:defRPr/>
            </a:pPr>
            <a:r>
              <a:rPr lang="en-US" sz="1800" dirty="0">
                <a:solidFill>
                  <a:schemeClr val="bg1"/>
                </a:solidFill>
                <a:latin typeface="Calibri"/>
                <a:cs typeface="Calibri"/>
              </a:rPr>
              <a:t>genetic variant</a:t>
            </a:r>
          </a:p>
        </p:txBody>
      </p:sp>
      <p:sp>
        <p:nvSpPr>
          <p:cNvPr id="18" name="Rectangle 17"/>
          <p:cNvSpPr/>
          <p:nvPr/>
        </p:nvSpPr>
        <p:spPr bwMode="auto">
          <a:xfrm>
            <a:off x="3048000" y="5562600"/>
            <a:ext cx="3733800" cy="228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800" dirty="0">
                <a:solidFill>
                  <a:schemeClr val="bg1"/>
                </a:solidFill>
                <a:latin typeface="Calibri"/>
                <a:cs typeface="Calibri"/>
              </a:rPr>
              <a:t>Tissue with genetic variant</a:t>
            </a:r>
          </a:p>
        </p:txBody>
      </p:sp>
      <p:sp>
        <p:nvSpPr>
          <p:cNvPr id="19" name="Rectangle 18"/>
          <p:cNvSpPr/>
          <p:nvPr/>
        </p:nvSpPr>
        <p:spPr bwMode="auto">
          <a:xfrm>
            <a:off x="7010400" y="4876800"/>
            <a:ext cx="1295400" cy="990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r>
              <a:rPr lang="en-US" sz="1800" dirty="0">
                <a:solidFill>
                  <a:schemeClr val="bg1"/>
                </a:solidFill>
                <a:latin typeface="Calibri"/>
                <a:cs typeface="Calibri"/>
              </a:rPr>
              <a:t>Pluripotent</a:t>
            </a:r>
          </a:p>
          <a:p>
            <a:pPr algn="ctr">
              <a:defRPr/>
            </a:pPr>
            <a:r>
              <a:rPr lang="en-US" sz="1800" dirty="0">
                <a:solidFill>
                  <a:schemeClr val="bg1"/>
                </a:solidFill>
                <a:latin typeface="Calibri"/>
                <a:cs typeface="Calibri"/>
              </a:rPr>
              <a:t>Stem cells</a:t>
            </a:r>
          </a:p>
        </p:txBody>
      </p:sp>
      <p:sp>
        <p:nvSpPr>
          <p:cNvPr id="20" name="Rectangle 19"/>
          <p:cNvSpPr/>
          <p:nvPr/>
        </p:nvSpPr>
        <p:spPr bwMode="auto">
          <a:xfrm>
            <a:off x="6173787" y="5334000"/>
            <a:ext cx="609600" cy="3429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endParaRPr lang="en-US" sz="1800" dirty="0">
              <a:solidFill>
                <a:schemeClr val="bg1"/>
              </a:solidFill>
              <a:latin typeface="Calibri"/>
              <a:cs typeface="Calibri"/>
            </a:endParaRPr>
          </a:p>
        </p:txBody>
      </p:sp>
      <p:sp>
        <p:nvSpPr>
          <p:cNvPr id="9" name="Rectangle 8"/>
          <p:cNvSpPr/>
          <p:nvPr/>
        </p:nvSpPr>
        <p:spPr bwMode="auto">
          <a:xfrm>
            <a:off x="1143000" y="2743200"/>
            <a:ext cx="1447800" cy="304800"/>
          </a:xfrm>
          <a:prstGeom prst="rect">
            <a:avLst/>
          </a:prstGeom>
          <a:solidFill>
            <a:schemeClr val="tx1"/>
          </a:solidFill>
          <a:ln w="9525" cap="flat" cmpd="sng" algn="ctr">
            <a:noFill/>
            <a:prstDash val="solid"/>
            <a:round/>
            <a:headEnd type="none" w="med" len="med"/>
            <a:tailEnd type="none" w="med" len="med"/>
          </a:ln>
          <a:effectLst/>
        </p:spPr>
        <p:txBody>
          <a:bodyPr>
            <a:prstTxWarp prst="textNoShape">
              <a:avLst/>
            </a:prstTxWarp>
          </a:bodyPr>
          <a:lstStyle/>
          <a:p>
            <a:pPr algn="ctr">
              <a:defRPr/>
            </a:pPr>
            <a:r>
              <a:rPr lang="en-US" sz="1600" dirty="0" smtClean="0">
                <a:solidFill>
                  <a:schemeClr val="bg1"/>
                </a:solidFill>
                <a:latin typeface="Calibri"/>
                <a:cs typeface="Calibri"/>
              </a:rPr>
              <a:t>Skin fibroblast</a:t>
            </a:r>
            <a:endParaRPr lang="en-US" sz="1600" dirty="0">
              <a:solidFill>
                <a:schemeClr val="bg1"/>
              </a:solidFill>
              <a:latin typeface="Calibri"/>
              <a:cs typeface="Calibri"/>
            </a:endParaRPr>
          </a:p>
        </p:txBody>
      </p:sp>
      <p:sp>
        <p:nvSpPr>
          <p:cNvPr id="12" name="Rectangle 11"/>
          <p:cNvSpPr/>
          <p:nvPr/>
        </p:nvSpPr>
        <p:spPr bwMode="auto">
          <a:xfrm>
            <a:off x="2209800" y="4267200"/>
            <a:ext cx="838200" cy="304800"/>
          </a:xfrm>
          <a:prstGeom prst="rect">
            <a:avLst/>
          </a:prstGeom>
          <a:solidFill>
            <a:schemeClr val="tx1"/>
          </a:solidFill>
          <a:ln w="9525" cap="flat" cmpd="sng" algn="ctr">
            <a:noFill/>
            <a:prstDash val="solid"/>
            <a:round/>
            <a:headEnd type="none" w="med" len="med"/>
            <a:tailEnd type="none" w="med" len="med"/>
          </a:ln>
          <a:effectLst/>
        </p:spPr>
        <p:txBody>
          <a:bodyPr>
            <a:prstTxWarp prst="textNoShape">
              <a:avLst/>
            </a:prstTxWarp>
          </a:bodyPr>
          <a:lstStyle/>
          <a:p>
            <a:pPr algn="ctr">
              <a:defRPr/>
            </a:pPr>
            <a:endParaRPr lang="en-US" sz="1800" dirty="0">
              <a:solidFill>
                <a:schemeClr val="bg1"/>
              </a:solidFill>
              <a:latin typeface="Helvetica" charset="0"/>
            </a:endParaRPr>
          </a:p>
        </p:txBody>
      </p:sp>
      <p:pic>
        <p:nvPicPr>
          <p:cNvPr id="14" name="Picture 13" descr="cross-ou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00" y="1143000"/>
            <a:ext cx="1257300" cy="1332738"/>
          </a:xfrm>
          <a:prstGeom prst="rect">
            <a:avLst/>
          </a:prstGeom>
        </p:spPr>
      </p:pic>
      <p:sp>
        <p:nvSpPr>
          <p:cNvPr id="11" name="TextBox 10"/>
          <p:cNvSpPr txBox="1"/>
          <p:nvPr/>
        </p:nvSpPr>
        <p:spPr>
          <a:xfrm rot="1158157">
            <a:off x="4191812" y="3016527"/>
            <a:ext cx="1784588" cy="769441"/>
          </a:xfrm>
          <a:prstGeom prst="rect">
            <a:avLst/>
          </a:prstGeom>
          <a:noFill/>
          <a:ln>
            <a:noFill/>
          </a:ln>
        </p:spPr>
        <p:txBody>
          <a:bodyPr wrap="none" rtlCol="0">
            <a:spAutoFit/>
          </a:bodyPr>
          <a:lstStyle/>
          <a:p>
            <a:r>
              <a:rPr lang="en-US" sz="4400" dirty="0" smtClean="0">
                <a:solidFill>
                  <a:schemeClr val="bg1"/>
                </a:solidFill>
                <a:latin typeface="Calibri"/>
                <a:cs typeface="Calibri"/>
              </a:rPr>
              <a:t>30 min</a:t>
            </a:r>
            <a:endParaRPr lang="en-US" sz="4400" dirty="0">
              <a:solidFill>
                <a:schemeClr val="bg1"/>
              </a:solidFill>
              <a:latin typeface="Calibri"/>
              <a:cs typeface="Calibri"/>
            </a:endParaRPr>
          </a:p>
        </p:txBody>
      </p:sp>
      <p:sp>
        <p:nvSpPr>
          <p:cNvPr id="15" name="Down Arrow 14"/>
          <p:cNvSpPr/>
          <p:nvPr/>
        </p:nvSpPr>
        <p:spPr bwMode="auto">
          <a:xfrm rot="17395816">
            <a:off x="4851593" y="2027612"/>
            <a:ext cx="362372" cy="3427390"/>
          </a:xfrm>
          <a:prstGeom prst="downArrow">
            <a:avLst>
              <a:gd name="adj1" fmla="val 28912"/>
              <a:gd name="adj2" fmla="val 79746"/>
            </a:avLst>
          </a:prstGeom>
          <a:solidFill>
            <a:srgbClr val="FF421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Helvetica" charset="0"/>
            </a:endParaRPr>
          </a:p>
        </p:txBody>
      </p:sp>
      <p:sp>
        <p:nvSpPr>
          <p:cNvPr id="17" name="Text Box 2"/>
          <p:cNvSpPr txBox="1">
            <a:spLocks noChangeArrowheads="1"/>
          </p:cNvSpPr>
          <p:nvPr/>
        </p:nvSpPr>
        <p:spPr bwMode="auto">
          <a:xfrm>
            <a:off x="1587" y="-152400"/>
            <a:ext cx="9142413" cy="1125094"/>
          </a:xfrm>
          <a:prstGeom prst="rect">
            <a:avLst/>
          </a:prstGeom>
          <a:noFill/>
          <a:ln w="9525">
            <a:noFill/>
            <a:miter lim="800000"/>
            <a:headEnd/>
            <a:tailEnd/>
          </a:ln>
        </p:spPr>
        <p:txBody>
          <a:bodyPr wrap="square">
            <a:prstTxWarp prst="textNoShape">
              <a:avLst/>
            </a:prstTxWarp>
            <a:spAutoFit/>
          </a:bodyPr>
          <a:lstStyle/>
          <a:p>
            <a:pPr algn="ctr">
              <a:lnSpc>
                <a:spcPts val="4000"/>
              </a:lnSpc>
            </a:pPr>
            <a:r>
              <a:rPr kumimoji="1" lang="en-US" altLang="ja-JP" sz="3600" dirty="0" smtClean="0">
                <a:solidFill>
                  <a:srgbClr val="FCE209"/>
                </a:solidFill>
                <a:latin typeface="Calibri"/>
                <a:ea typeface="ＭＳ Ｐゴシック" charset="-128"/>
                <a:cs typeface="Calibri"/>
              </a:rPr>
              <a:t>2014 </a:t>
            </a:r>
            <a:r>
              <a:rPr kumimoji="1" lang="en-US" altLang="ja-JP" sz="3600" dirty="0" err="1" smtClean="0">
                <a:solidFill>
                  <a:srgbClr val="FCE209"/>
                </a:solidFill>
                <a:latin typeface="Calibri"/>
                <a:ea typeface="ＭＳ Ｐゴシック" charset="-128"/>
                <a:cs typeface="Calibri"/>
              </a:rPr>
              <a:t>Haruko</a:t>
            </a:r>
            <a:r>
              <a:rPr kumimoji="1" lang="en-US" altLang="ja-JP" sz="3600" dirty="0" smtClean="0">
                <a:solidFill>
                  <a:srgbClr val="FCE209"/>
                </a:solidFill>
                <a:latin typeface="Calibri"/>
                <a:ea typeface="ＭＳ Ｐゴシック" charset="-128"/>
                <a:cs typeface="Calibri"/>
              </a:rPr>
              <a:t> </a:t>
            </a:r>
            <a:r>
              <a:rPr kumimoji="1" lang="en-US" altLang="ja-JP" sz="3600" dirty="0" err="1" smtClean="0">
                <a:solidFill>
                  <a:srgbClr val="FCE209"/>
                </a:solidFill>
                <a:latin typeface="Calibri"/>
                <a:ea typeface="ＭＳ Ｐゴシック" charset="-128"/>
                <a:cs typeface="Calibri"/>
              </a:rPr>
              <a:t>Obokata</a:t>
            </a:r>
            <a:r>
              <a:rPr kumimoji="1" lang="en-US" altLang="ja-JP" sz="3600" dirty="0" smtClean="0">
                <a:solidFill>
                  <a:srgbClr val="FCE209"/>
                </a:solidFill>
                <a:latin typeface="Calibri"/>
                <a:ea typeface="ＭＳ Ｐゴシック" charset="-128"/>
                <a:cs typeface="Calibri"/>
              </a:rPr>
              <a:t> of RIKEN Reports Pluripotent </a:t>
            </a:r>
            <a:r>
              <a:rPr kumimoji="1" lang="en-US" altLang="ja-JP" sz="3600" dirty="0">
                <a:solidFill>
                  <a:srgbClr val="FCE209"/>
                </a:solidFill>
                <a:latin typeface="Calibri"/>
                <a:ea typeface="ＭＳ Ｐゴシック" charset="-128"/>
                <a:cs typeface="Calibri"/>
              </a:rPr>
              <a:t>Stem </a:t>
            </a:r>
            <a:r>
              <a:rPr kumimoji="1" lang="en-US" altLang="ja-JP" sz="3600" dirty="0" smtClean="0">
                <a:solidFill>
                  <a:srgbClr val="FCE209"/>
                </a:solidFill>
                <a:latin typeface="Calibri"/>
                <a:ea typeface="ＭＳ Ｐゴシック" charset="-128"/>
                <a:cs typeface="Calibri"/>
              </a:rPr>
              <a:t>Cells 30 min Acid Treatment!</a:t>
            </a:r>
            <a:endParaRPr kumimoji="1" lang="en-US" altLang="ja-JP" sz="3600" dirty="0">
              <a:solidFill>
                <a:srgbClr val="FCE209"/>
              </a:solidFill>
              <a:latin typeface="Calibri"/>
              <a:ea typeface="ＭＳ Ｐゴシック" charset="-128"/>
              <a:cs typeface="Calibri"/>
            </a:endParaRPr>
          </a:p>
        </p:txBody>
      </p:sp>
      <p:sp>
        <p:nvSpPr>
          <p:cNvPr id="21" name="Text Box 2"/>
          <p:cNvSpPr txBox="1">
            <a:spLocks noChangeArrowheads="1"/>
          </p:cNvSpPr>
          <p:nvPr/>
        </p:nvSpPr>
        <p:spPr bwMode="auto">
          <a:xfrm>
            <a:off x="990600" y="5791200"/>
            <a:ext cx="7871707" cy="1031052"/>
          </a:xfrm>
          <a:prstGeom prst="rect">
            <a:avLst/>
          </a:prstGeom>
          <a:noFill/>
          <a:ln w="9525">
            <a:noFill/>
            <a:miter lim="800000"/>
            <a:headEnd/>
            <a:tailEnd/>
          </a:ln>
        </p:spPr>
        <p:txBody>
          <a:bodyPr wrap="none" lIns="0" bIns="0">
            <a:prstTxWarp prst="textNoShape">
              <a:avLst/>
            </a:prstTxWarp>
            <a:spAutoFit/>
          </a:bodyPr>
          <a:lstStyle/>
          <a:p>
            <a:pPr algn="ctr"/>
            <a:r>
              <a:rPr kumimoji="1" lang="en-US" altLang="ja-JP" sz="3200" dirty="0" smtClean="0">
                <a:latin typeface="Calibri"/>
                <a:ea typeface="ＭＳ Ｐゴシック" charset="-128"/>
                <a:cs typeface="Calibri"/>
              </a:rPr>
              <a:t>STAP cells</a:t>
            </a:r>
            <a:r>
              <a:rPr kumimoji="1" lang="en-US" altLang="ja-JP" sz="3200" dirty="0">
                <a:latin typeface="Calibri"/>
                <a:ea typeface="ＭＳ Ｐゴシック" charset="-128"/>
                <a:cs typeface="Calibri"/>
              </a:rPr>
              <a:t>, </a:t>
            </a:r>
            <a:endParaRPr kumimoji="1" lang="en-US" altLang="ja-JP" sz="3200" dirty="0" smtClean="0">
              <a:latin typeface="Calibri"/>
              <a:ea typeface="ＭＳ Ｐゴシック" charset="-128"/>
              <a:cs typeface="Calibri"/>
            </a:endParaRPr>
          </a:p>
          <a:p>
            <a:pPr algn="ctr"/>
            <a:r>
              <a:rPr kumimoji="1" lang="en-US" altLang="ja-JP" sz="3200" dirty="0" smtClean="0">
                <a:latin typeface="Calibri"/>
                <a:ea typeface="ＭＳ Ｐゴシック" charset="-128"/>
                <a:cs typeface="Calibri"/>
              </a:rPr>
              <a:t>Stimulus</a:t>
            </a:r>
            <a:r>
              <a:rPr kumimoji="1" lang="en-US" altLang="ja-JP" sz="3200" dirty="0">
                <a:latin typeface="Calibri"/>
                <a:ea typeface="ＭＳ Ｐゴシック" charset="-128"/>
                <a:cs typeface="Calibri"/>
              </a:rPr>
              <a:t>-triggered </a:t>
            </a:r>
            <a:r>
              <a:rPr kumimoji="1" lang="en-US" altLang="ja-JP" sz="3200" dirty="0" smtClean="0">
                <a:latin typeface="Calibri"/>
                <a:ea typeface="ＭＳ Ｐゴシック" charset="-128"/>
                <a:cs typeface="Calibri"/>
              </a:rPr>
              <a:t>Acquisition </a:t>
            </a:r>
            <a:r>
              <a:rPr kumimoji="1" lang="en-US" altLang="ja-JP" sz="3200" dirty="0">
                <a:latin typeface="Calibri"/>
                <a:ea typeface="ＭＳ Ｐゴシック" charset="-128"/>
                <a:cs typeface="Calibri"/>
              </a:rPr>
              <a:t>of </a:t>
            </a:r>
            <a:r>
              <a:rPr kumimoji="1" lang="en-US" altLang="ja-JP" sz="3200" dirty="0" smtClean="0">
                <a:latin typeface="Calibri"/>
                <a:ea typeface="ＭＳ Ｐゴシック" charset="-128"/>
                <a:cs typeface="Calibri"/>
              </a:rPr>
              <a:t>Pluripotency</a:t>
            </a:r>
            <a:endParaRPr kumimoji="1" lang="en-US" altLang="ja-JP" sz="3200" dirty="0">
              <a:latin typeface="Calibri"/>
              <a:ea typeface="ＭＳ Ｐゴシック" charset="-128"/>
              <a:cs typeface="Calibri"/>
            </a:endParaRPr>
          </a:p>
        </p:txBody>
      </p:sp>
      <p:pic>
        <p:nvPicPr>
          <p:cNvPr id="23" name="Picture 22" descr="cross-ou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96193" y="1295400"/>
            <a:ext cx="952500" cy="1009650"/>
          </a:xfrm>
          <a:prstGeom prst="rect">
            <a:avLst/>
          </a:prstGeom>
        </p:spPr>
      </p:pic>
      <p:pic>
        <p:nvPicPr>
          <p:cNvPr id="24" name="Picture 23" descr="cross-ou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67000" y="1371600"/>
            <a:ext cx="952500" cy="1009650"/>
          </a:xfrm>
          <a:prstGeom prst="rect">
            <a:avLst/>
          </a:prstGeom>
        </p:spPr>
      </p:pic>
      <p:pic>
        <p:nvPicPr>
          <p:cNvPr id="25" name="Picture 24" descr="cross-ou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0" y="1371600"/>
            <a:ext cx="952500" cy="1009650"/>
          </a:xfrm>
          <a:prstGeom prst="rect">
            <a:avLst/>
          </a:prstGeom>
        </p:spPr>
      </p:pic>
      <p:pic>
        <p:nvPicPr>
          <p:cNvPr id="26" name="Picture 25" descr="cross-ou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38900" y="2209800"/>
            <a:ext cx="1257300" cy="1332738"/>
          </a:xfrm>
          <a:prstGeom prst="rect">
            <a:avLst/>
          </a:prstGeom>
        </p:spPr>
      </p:pic>
      <p:sp>
        <p:nvSpPr>
          <p:cNvPr id="22" name="TextBox 21"/>
          <p:cNvSpPr txBox="1"/>
          <p:nvPr/>
        </p:nvSpPr>
        <p:spPr>
          <a:xfrm rot="1114036">
            <a:off x="4274777" y="3587522"/>
            <a:ext cx="1111402" cy="707886"/>
          </a:xfrm>
          <a:prstGeom prst="rect">
            <a:avLst/>
          </a:prstGeom>
          <a:noFill/>
          <a:ln>
            <a:noFill/>
          </a:ln>
        </p:spPr>
        <p:txBody>
          <a:bodyPr wrap="none" rtlCol="0">
            <a:spAutoFit/>
          </a:bodyPr>
          <a:lstStyle/>
          <a:p>
            <a:r>
              <a:rPr lang="en-US" sz="4000" dirty="0" smtClean="0">
                <a:solidFill>
                  <a:schemeClr val="bg2"/>
                </a:solidFill>
                <a:latin typeface="Calibri"/>
                <a:cs typeface="Calibri"/>
              </a:rPr>
              <a:t>Acid</a:t>
            </a:r>
            <a:endParaRPr lang="en-US" sz="4000" dirty="0">
              <a:solidFill>
                <a:schemeClr val="bg2"/>
              </a:solidFill>
              <a:latin typeface="Calibri"/>
              <a:cs typeface="Calibri"/>
            </a:endParaRPr>
          </a:p>
        </p:txBody>
      </p:sp>
    </p:spTree>
    <p:extLst>
      <p:ext uri="{BB962C8B-B14F-4D97-AF65-F5344CB8AC3E}">
        <p14:creationId xmlns:p14="http://schemas.microsoft.com/office/powerpoint/2010/main" val="30982690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9634" name="Rectangle 2"/>
          <p:cNvSpPr>
            <a:spLocks noGrp="1" noChangeArrowheads="1"/>
          </p:cNvSpPr>
          <p:nvPr>
            <p:ph type="title"/>
          </p:nvPr>
        </p:nvSpPr>
        <p:spPr>
          <a:xfrm>
            <a:off x="685800" y="-152400"/>
            <a:ext cx="8229600" cy="1828800"/>
          </a:xfrm>
        </p:spPr>
        <p:txBody>
          <a:bodyPr/>
          <a:lstStyle/>
          <a:p>
            <a:r>
              <a:rPr lang="en-US" sz="3200" b="1" dirty="0">
                <a:solidFill>
                  <a:srgbClr val="FCE209"/>
                </a:solidFill>
                <a:latin typeface="Arial" charset="0"/>
              </a:rPr>
              <a:t>Stimulus-triggered fate conversion of somatic cells </a:t>
            </a:r>
            <a:r>
              <a:rPr lang="en-US" sz="3200" b="1" dirty="0" smtClean="0">
                <a:solidFill>
                  <a:srgbClr val="FCE209"/>
                </a:solidFill>
                <a:latin typeface="Arial" charset="0"/>
              </a:rPr>
              <a:t>into pluripotency</a:t>
            </a:r>
            <a:br>
              <a:rPr lang="en-US" sz="3200" b="1" dirty="0" smtClean="0">
                <a:solidFill>
                  <a:srgbClr val="FCE209"/>
                </a:solidFill>
                <a:latin typeface="Arial" charset="0"/>
              </a:rPr>
            </a:br>
            <a:r>
              <a:rPr lang="en-US" sz="2000" b="1" dirty="0">
                <a:solidFill>
                  <a:srgbClr val="FCE209"/>
                </a:solidFill>
                <a:latin typeface="Arial" charset="0"/>
              </a:rPr>
              <a:t>J A N U A RY 2 0 1 4 , N AT U R </a:t>
            </a:r>
            <a:r>
              <a:rPr lang="en-US" sz="2000" b="1" dirty="0" smtClean="0">
                <a:solidFill>
                  <a:srgbClr val="FCE209"/>
                </a:solidFill>
                <a:latin typeface="Arial" charset="0"/>
              </a:rPr>
              <a:t>E</a:t>
            </a:r>
            <a:endParaRPr lang="en-US" sz="2000" b="1" dirty="0">
              <a:solidFill>
                <a:srgbClr val="FCE209"/>
              </a:solidFill>
              <a:latin typeface="Arial" charset="0"/>
            </a:endParaRPr>
          </a:p>
        </p:txBody>
      </p:sp>
      <p:pic>
        <p:nvPicPr>
          <p:cNvPr id="6" name="Picture 5" descr="haruko-obokata-stap-cell-procedure-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4672" y="2514600"/>
            <a:ext cx="5391728" cy="5122240"/>
          </a:xfrm>
          <a:prstGeom prst="rect">
            <a:avLst/>
          </a:prstGeom>
        </p:spPr>
      </p:pic>
      <p:sp>
        <p:nvSpPr>
          <p:cNvPr id="11" name="Rectangle 2"/>
          <p:cNvSpPr txBox="1">
            <a:spLocks noChangeArrowheads="1"/>
          </p:cNvSpPr>
          <p:nvPr/>
        </p:nvSpPr>
        <p:spPr bwMode="auto">
          <a:xfrm>
            <a:off x="773545" y="3048000"/>
            <a:ext cx="3276600" cy="1981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algn="l"/>
            <a:r>
              <a:rPr lang="en-US" sz="2400" b="1" dirty="0" err="1" smtClean="0">
                <a:solidFill>
                  <a:schemeClr val="bg2"/>
                </a:solidFill>
                <a:latin typeface="Arial" charset="0"/>
              </a:rPr>
              <a:t>Haruko</a:t>
            </a:r>
            <a:r>
              <a:rPr lang="en-US" sz="2400" b="1" dirty="0" smtClean="0">
                <a:solidFill>
                  <a:schemeClr val="bg2"/>
                </a:solidFill>
                <a:latin typeface="Arial" charset="0"/>
              </a:rPr>
              <a:t> </a:t>
            </a:r>
            <a:r>
              <a:rPr lang="en-US" sz="2400" b="1" dirty="0" err="1" smtClean="0">
                <a:solidFill>
                  <a:schemeClr val="bg2"/>
                </a:solidFill>
                <a:latin typeface="Arial" charset="0"/>
              </a:rPr>
              <a:t>Obokata</a:t>
            </a:r>
            <a:r>
              <a:rPr lang="en-US" sz="2400" b="1" dirty="0" smtClean="0">
                <a:solidFill>
                  <a:schemeClr val="bg2"/>
                </a:solidFill>
                <a:latin typeface="Arial" charset="0"/>
              </a:rPr>
              <a:t/>
            </a:r>
            <a:br>
              <a:rPr lang="en-US" sz="2400" b="1" dirty="0" smtClean="0">
                <a:solidFill>
                  <a:schemeClr val="bg2"/>
                </a:solidFill>
                <a:latin typeface="Arial" charset="0"/>
              </a:rPr>
            </a:br>
            <a:r>
              <a:rPr lang="en-US" sz="2400" b="1" dirty="0" smtClean="0">
                <a:solidFill>
                  <a:schemeClr val="bg2"/>
                </a:solidFill>
                <a:latin typeface="Arial" charset="0"/>
              </a:rPr>
              <a:t/>
            </a:r>
            <a:br>
              <a:rPr lang="en-US" sz="2400" b="1" dirty="0" smtClean="0">
                <a:solidFill>
                  <a:schemeClr val="bg2"/>
                </a:solidFill>
                <a:latin typeface="Arial" charset="0"/>
              </a:rPr>
            </a:br>
            <a:endParaRPr lang="en-US" sz="2400" b="1" dirty="0">
              <a:solidFill>
                <a:schemeClr val="bg2"/>
              </a:solidFill>
              <a:latin typeface="Arial" charset="0"/>
            </a:endParaRPr>
          </a:p>
        </p:txBody>
      </p:sp>
      <p:sp>
        <p:nvSpPr>
          <p:cNvPr id="13" name="Rectangle 2"/>
          <p:cNvSpPr txBox="1">
            <a:spLocks noChangeArrowheads="1"/>
          </p:cNvSpPr>
          <p:nvPr/>
        </p:nvSpPr>
        <p:spPr bwMode="auto">
          <a:xfrm>
            <a:off x="5943600" y="5410200"/>
            <a:ext cx="3733800" cy="1981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algn="l"/>
            <a:r>
              <a:rPr lang="en-US" sz="2400" b="1" dirty="0" smtClean="0">
                <a:solidFill>
                  <a:schemeClr val="tx1"/>
                </a:solidFill>
                <a:latin typeface="Arial" charset="0"/>
              </a:rPr>
              <a:t>Charles A. </a:t>
            </a:r>
            <a:r>
              <a:rPr lang="en-US" sz="2400" dirty="0" err="1" smtClean="0">
                <a:solidFill>
                  <a:schemeClr val="tx1"/>
                </a:solidFill>
                <a:latin typeface="Arial" charset="0"/>
              </a:rPr>
              <a:t>Vacanti</a:t>
            </a:r>
            <a:endParaRPr lang="en-US" sz="2400" dirty="0" smtClean="0">
              <a:solidFill>
                <a:schemeClr val="tx1"/>
              </a:solidFill>
              <a:latin typeface="Arial" charset="0"/>
            </a:endParaRPr>
          </a:p>
          <a:p>
            <a:pPr algn="l"/>
            <a:r>
              <a:rPr lang="en-US" sz="2400" dirty="0" smtClean="0">
                <a:solidFill>
                  <a:schemeClr val="tx1"/>
                </a:solidFill>
                <a:latin typeface="Arial" charset="0"/>
              </a:rPr>
              <a:t>Brigham </a:t>
            </a:r>
            <a:r>
              <a:rPr lang="en-US" sz="2400" dirty="0">
                <a:solidFill>
                  <a:schemeClr val="tx1"/>
                </a:solidFill>
                <a:latin typeface="Arial" charset="0"/>
              </a:rPr>
              <a:t>and </a:t>
            </a:r>
            <a:r>
              <a:rPr lang="en-US" sz="2400" dirty="0" smtClean="0">
                <a:solidFill>
                  <a:schemeClr val="tx1"/>
                </a:solidFill>
                <a:latin typeface="Arial" charset="0"/>
              </a:rPr>
              <a:t>Women</a:t>
            </a:r>
          </a:p>
          <a:p>
            <a:pPr algn="l"/>
            <a:r>
              <a:rPr lang="en-US" sz="2400" b="1" dirty="0" smtClean="0">
                <a:solidFill>
                  <a:schemeClr val="tx1"/>
                </a:solidFill>
                <a:latin typeface="Arial" charset="0"/>
              </a:rPr>
              <a:t>Harvard</a:t>
            </a:r>
            <a:br>
              <a:rPr lang="en-US" sz="2400" b="1" dirty="0" smtClean="0">
                <a:solidFill>
                  <a:schemeClr val="tx1"/>
                </a:solidFill>
                <a:latin typeface="Arial" charset="0"/>
              </a:rPr>
            </a:br>
            <a:r>
              <a:rPr lang="en-US" sz="2400" b="1" dirty="0" smtClean="0">
                <a:solidFill>
                  <a:schemeClr val="tx1"/>
                </a:solidFill>
                <a:latin typeface="Arial" charset="0"/>
              </a:rPr>
              <a:t/>
            </a:r>
            <a:br>
              <a:rPr lang="en-US" sz="2400" b="1" dirty="0" smtClean="0">
                <a:solidFill>
                  <a:schemeClr val="tx1"/>
                </a:solidFill>
                <a:latin typeface="Arial" charset="0"/>
              </a:rPr>
            </a:br>
            <a:endParaRPr lang="en-US" sz="2400" b="1" dirty="0">
              <a:solidFill>
                <a:schemeClr val="tx1"/>
              </a:solidFill>
              <a:latin typeface="Arial" charset="0"/>
            </a:endParaRPr>
          </a:p>
        </p:txBody>
      </p:sp>
      <p:sp>
        <p:nvSpPr>
          <p:cNvPr id="7" name="Rectangle 6"/>
          <p:cNvSpPr/>
          <p:nvPr/>
        </p:nvSpPr>
        <p:spPr bwMode="auto">
          <a:xfrm>
            <a:off x="2754745" y="2590800"/>
            <a:ext cx="2057400" cy="457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charset="0"/>
            </a:endParaRPr>
          </a:p>
        </p:txBody>
      </p:sp>
      <p:sp>
        <p:nvSpPr>
          <p:cNvPr id="16" name="Rectangle 2"/>
          <p:cNvSpPr txBox="1">
            <a:spLocks noChangeArrowheads="1"/>
          </p:cNvSpPr>
          <p:nvPr/>
        </p:nvSpPr>
        <p:spPr bwMode="auto">
          <a:xfrm>
            <a:off x="2743200" y="2362200"/>
            <a:ext cx="2286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algn="l"/>
            <a:r>
              <a:rPr lang="en-US" sz="2400" dirty="0" err="1">
                <a:solidFill>
                  <a:schemeClr val="bg2"/>
                </a:solidFill>
                <a:latin typeface="Arial" charset="0"/>
              </a:rPr>
              <a:t>Yoshiki</a:t>
            </a:r>
            <a:r>
              <a:rPr lang="en-US" sz="2400" dirty="0">
                <a:solidFill>
                  <a:schemeClr val="bg2"/>
                </a:solidFill>
                <a:latin typeface="Arial" charset="0"/>
              </a:rPr>
              <a:t> </a:t>
            </a:r>
            <a:r>
              <a:rPr lang="en-US" sz="2400" dirty="0" err="1" smtClean="0">
                <a:solidFill>
                  <a:schemeClr val="bg2"/>
                </a:solidFill>
                <a:latin typeface="Arial" charset="0"/>
              </a:rPr>
              <a:t>Sasai</a:t>
            </a:r>
            <a:endParaRPr lang="en-US" sz="2400" b="1" dirty="0" smtClean="0">
              <a:solidFill>
                <a:schemeClr val="bg2"/>
              </a:solidFill>
              <a:latin typeface="Arial" charset="0"/>
            </a:endParaRPr>
          </a:p>
        </p:txBody>
      </p:sp>
      <p:pic>
        <p:nvPicPr>
          <p:cNvPr id="2" name="Picture 1" descr="vacanti-big.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00800" y="2514600"/>
            <a:ext cx="1902691" cy="3039253"/>
          </a:xfrm>
          <a:prstGeom prst="rect">
            <a:avLst/>
          </a:prstGeom>
        </p:spPr>
      </p:pic>
      <p:sp>
        <p:nvSpPr>
          <p:cNvPr id="12" name="Rectangle 2"/>
          <p:cNvSpPr txBox="1">
            <a:spLocks noChangeArrowheads="1"/>
          </p:cNvSpPr>
          <p:nvPr/>
        </p:nvSpPr>
        <p:spPr bwMode="auto">
          <a:xfrm>
            <a:off x="1828800" y="1219200"/>
            <a:ext cx="59436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2000" b="1" dirty="0" smtClean="0">
                <a:solidFill>
                  <a:srgbClr val="FCE209"/>
                </a:solidFill>
                <a:latin typeface="Arial" charset="0"/>
              </a:rPr>
              <a:t/>
            </a:r>
            <a:br>
              <a:rPr lang="en-US" sz="2000" b="1" dirty="0" smtClean="0">
                <a:solidFill>
                  <a:srgbClr val="FCE209"/>
                </a:solidFill>
                <a:latin typeface="Arial" charset="0"/>
              </a:rPr>
            </a:br>
            <a:r>
              <a:rPr lang="en-US" sz="2000" b="1" dirty="0" smtClean="0">
                <a:solidFill>
                  <a:srgbClr val="FCE209"/>
                </a:solidFill>
                <a:latin typeface="Arial" charset="0"/>
              </a:rPr>
              <a:t/>
            </a:r>
            <a:br>
              <a:rPr lang="en-US" sz="2000" b="1" dirty="0" smtClean="0">
                <a:solidFill>
                  <a:srgbClr val="FCE209"/>
                </a:solidFill>
                <a:latin typeface="Arial" charset="0"/>
              </a:rPr>
            </a:br>
            <a:r>
              <a:rPr lang="en-US" sz="1400" b="1" dirty="0" smtClean="0">
                <a:solidFill>
                  <a:schemeClr val="tx1"/>
                </a:solidFill>
                <a:latin typeface="Arial" charset="0"/>
              </a:rPr>
              <a:t>Hitoshi </a:t>
            </a:r>
            <a:r>
              <a:rPr lang="en-US" sz="1400" b="1" dirty="0" err="1" smtClean="0">
                <a:solidFill>
                  <a:schemeClr val="tx1"/>
                </a:solidFill>
                <a:latin typeface="Arial" charset="0"/>
              </a:rPr>
              <a:t>Niwa</a:t>
            </a:r>
            <a:r>
              <a:rPr lang="en-US" sz="1400" b="1" dirty="0" smtClean="0">
                <a:solidFill>
                  <a:schemeClr val="tx1"/>
                </a:solidFill>
                <a:latin typeface="Arial" charset="0"/>
              </a:rPr>
              <a:t>, Masayuki Yamato &amp; </a:t>
            </a:r>
            <a:r>
              <a:rPr lang="en-US" sz="1400" b="1" dirty="0" smtClean="0">
                <a:solidFill>
                  <a:srgbClr val="FFFF66"/>
                </a:solidFill>
                <a:latin typeface="Arial" charset="0"/>
              </a:rPr>
              <a:t>Charles A. </a:t>
            </a:r>
            <a:r>
              <a:rPr lang="en-US" sz="1400" b="1" dirty="0" err="1" smtClean="0">
                <a:solidFill>
                  <a:srgbClr val="FFFF66"/>
                </a:solidFill>
                <a:latin typeface="Arial" charset="0"/>
              </a:rPr>
              <a:t>Vacanti</a:t>
            </a:r>
            <a:r>
              <a:rPr lang="en-US" sz="2000" b="1" dirty="0" smtClean="0">
                <a:solidFill>
                  <a:schemeClr val="tx1"/>
                </a:solidFill>
                <a:latin typeface="Arial" charset="0"/>
              </a:rPr>
              <a:t/>
            </a:r>
            <a:br>
              <a:rPr lang="en-US" sz="2000" b="1" dirty="0" smtClean="0">
                <a:solidFill>
                  <a:schemeClr val="tx1"/>
                </a:solidFill>
                <a:latin typeface="Arial" charset="0"/>
              </a:rPr>
            </a:br>
            <a:r>
              <a:rPr lang="en-US" sz="2000" b="1" dirty="0" smtClean="0">
                <a:solidFill>
                  <a:srgbClr val="FCE209"/>
                </a:solidFill>
                <a:latin typeface="Arial" charset="0"/>
              </a:rPr>
              <a:t/>
            </a:r>
            <a:br>
              <a:rPr lang="en-US" sz="2000" b="1" dirty="0" smtClean="0">
                <a:solidFill>
                  <a:srgbClr val="FCE209"/>
                </a:solidFill>
                <a:latin typeface="Arial" charset="0"/>
              </a:rPr>
            </a:br>
            <a:endParaRPr lang="en-US" sz="2000" b="1" dirty="0">
              <a:solidFill>
                <a:srgbClr val="FCE209"/>
              </a:solidFill>
              <a:latin typeface="Arial" charset="0"/>
            </a:endParaRPr>
          </a:p>
        </p:txBody>
      </p:sp>
      <p:sp>
        <p:nvSpPr>
          <p:cNvPr id="14" name="Rectangle 2"/>
          <p:cNvSpPr txBox="1">
            <a:spLocks noChangeArrowheads="1"/>
          </p:cNvSpPr>
          <p:nvPr/>
        </p:nvSpPr>
        <p:spPr bwMode="auto">
          <a:xfrm>
            <a:off x="762000" y="1371600"/>
            <a:ext cx="8077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sz="1400" b="1" dirty="0" err="1" smtClean="0">
                <a:latin typeface="Arial" charset="0"/>
              </a:rPr>
              <a:t>Haruko</a:t>
            </a:r>
            <a:r>
              <a:rPr lang="en-US" sz="1400" b="1" dirty="0" smtClean="0">
                <a:latin typeface="Arial" charset="0"/>
              </a:rPr>
              <a:t> </a:t>
            </a:r>
            <a:r>
              <a:rPr lang="en-US" sz="1400" b="1" dirty="0" err="1" smtClean="0">
                <a:latin typeface="Arial" charset="0"/>
              </a:rPr>
              <a:t>Obokata</a:t>
            </a:r>
            <a:r>
              <a:rPr lang="en-US" sz="1400" b="1" dirty="0" smtClean="0">
                <a:latin typeface="Arial" charset="0"/>
              </a:rPr>
              <a:t>, </a:t>
            </a:r>
            <a:r>
              <a:rPr lang="en-US" sz="1400" b="1" dirty="0" err="1" smtClean="0">
                <a:solidFill>
                  <a:schemeClr val="tx1"/>
                </a:solidFill>
                <a:latin typeface="Arial" charset="0"/>
              </a:rPr>
              <a:t>Teruhiko</a:t>
            </a:r>
            <a:r>
              <a:rPr lang="en-US" sz="1400" b="1" dirty="0" smtClean="0">
                <a:solidFill>
                  <a:schemeClr val="tx1"/>
                </a:solidFill>
                <a:latin typeface="Arial" charset="0"/>
              </a:rPr>
              <a:t> Wakayama, </a:t>
            </a:r>
            <a:r>
              <a:rPr lang="en-US" sz="1400" b="1" dirty="0" err="1" smtClean="0">
                <a:latin typeface="Arial" charset="0"/>
              </a:rPr>
              <a:t>Yoshiki</a:t>
            </a:r>
            <a:r>
              <a:rPr lang="en-US" sz="1400" b="1" dirty="0" smtClean="0">
                <a:latin typeface="Arial" charset="0"/>
              </a:rPr>
              <a:t> </a:t>
            </a:r>
            <a:r>
              <a:rPr lang="en-US" sz="1400" b="1" dirty="0" err="1" smtClean="0">
                <a:latin typeface="Arial" charset="0"/>
              </a:rPr>
              <a:t>Sasai</a:t>
            </a:r>
            <a:r>
              <a:rPr lang="en-US" sz="1400" b="1" dirty="0" smtClean="0">
                <a:solidFill>
                  <a:schemeClr val="tx1"/>
                </a:solidFill>
                <a:latin typeface="Arial" charset="0"/>
              </a:rPr>
              <a:t>, Koji Kojima, Martin P. </a:t>
            </a:r>
            <a:r>
              <a:rPr lang="en-US" sz="1400" b="1" dirty="0" err="1" smtClean="0">
                <a:solidFill>
                  <a:schemeClr val="tx1"/>
                </a:solidFill>
                <a:latin typeface="Arial" charset="0"/>
              </a:rPr>
              <a:t>Vacanti</a:t>
            </a:r>
            <a:r>
              <a:rPr lang="en-US" sz="1400" b="1" dirty="0" smtClean="0">
                <a:solidFill>
                  <a:schemeClr val="tx1"/>
                </a:solidFill>
                <a:latin typeface="Arial" charset="0"/>
              </a:rPr>
              <a:t>, </a:t>
            </a:r>
            <a:br>
              <a:rPr lang="en-US" sz="1400" b="1" dirty="0" smtClean="0">
                <a:solidFill>
                  <a:schemeClr val="tx1"/>
                </a:solidFill>
                <a:latin typeface="Arial" charset="0"/>
              </a:rPr>
            </a:br>
            <a:endParaRPr lang="en-US" sz="2000" b="1" dirty="0">
              <a:solidFill>
                <a:srgbClr val="FCE209"/>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419600" y="1447800"/>
            <a:ext cx="3443111" cy="369332"/>
          </a:xfrm>
          <a:prstGeom prst="rect">
            <a:avLst/>
          </a:prstGeom>
          <a:noFill/>
        </p:spPr>
        <p:txBody>
          <a:bodyPr wrap="square" rtlCol="0">
            <a:spAutoFit/>
          </a:bodyPr>
          <a:lstStyle/>
          <a:p>
            <a:r>
              <a:rPr lang="en-US" b="1" dirty="0" smtClean="0"/>
              <a:t>February 7, 2014</a:t>
            </a:r>
            <a:endParaRPr lang="en-US" b="1" dirty="0"/>
          </a:p>
        </p:txBody>
      </p:sp>
      <p:pic>
        <p:nvPicPr>
          <p:cNvPr id="20" name="Picture 19" descr="crowdsource.tiff"/>
          <p:cNvPicPr>
            <a:picLocks noChangeAspect="1"/>
          </p:cNvPicPr>
          <p:nvPr/>
        </p:nvPicPr>
        <p:blipFill rotWithShape="1">
          <a:blip r:embed="rId2" cstate="print">
            <a:extLst>
              <a:ext uri="{28A0092B-C50C-407E-A947-70E740481C1C}">
                <a14:useLocalDpi xmlns:a14="http://schemas.microsoft.com/office/drawing/2010/main"/>
              </a:ext>
            </a:extLst>
          </a:blip>
          <a:srcRect l="4380" t="4117" r="34494" b="59385"/>
          <a:stretch/>
        </p:blipFill>
        <p:spPr>
          <a:xfrm>
            <a:off x="4264175" y="2162766"/>
            <a:ext cx="4789507" cy="4390434"/>
          </a:xfrm>
          <a:prstGeom prst="rect">
            <a:avLst/>
          </a:prstGeom>
        </p:spPr>
      </p:pic>
      <p:pic>
        <p:nvPicPr>
          <p:cNvPr id="14" name="Picture 13" descr="paul.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0" y="741375"/>
            <a:ext cx="1290397" cy="1430122"/>
          </a:xfrm>
          <a:prstGeom prst="rect">
            <a:avLst/>
          </a:prstGeom>
        </p:spPr>
      </p:pic>
      <p:sp>
        <p:nvSpPr>
          <p:cNvPr id="2" name="TextBox 1"/>
          <p:cNvSpPr txBox="1"/>
          <p:nvPr/>
        </p:nvSpPr>
        <p:spPr>
          <a:xfrm>
            <a:off x="4419600" y="609600"/>
            <a:ext cx="3897751" cy="954107"/>
          </a:xfrm>
          <a:prstGeom prst="rect">
            <a:avLst/>
          </a:prstGeom>
          <a:noFill/>
        </p:spPr>
        <p:txBody>
          <a:bodyPr wrap="square" rtlCol="0">
            <a:spAutoFit/>
          </a:bodyPr>
          <a:lstStyle/>
          <a:p>
            <a:r>
              <a:rPr lang="en-US" dirty="0" smtClean="0"/>
              <a:t>Paul </a:t>
            </a:r>
            <a:r>
              <a:rPr lang="en-US" dirty="0" err="1" smtClean="0"/>
              <a:t>Knoepfler</a:t>
            </a:r>
            <a:r>
              <a:rPr lang="en-US" dirty="0" smtClean="0"/>
              <a:t>: </a:t>
            </a:r>
            <a:r>
              <a:rPr lang="en-US" dirty="0" err="1" smtClean="0"/>
              <a:t>IPS.com</a:t>
            </a:r>
            <a:r>
              <a:rPr lang="en-US" dirty="0" smtClean="0"/>
              <a:t> Blog</a:t>
            </a:r>
            <a:endParaRPr lang="en-US" dirty="0"/>
          </a:p>
        </p:txBody>
      </p:sp>
      <p:sp>
        <p:nvSpPr>
          <p:cNvPr id="3" name="Rectangle 2"/>
          <p:cNvSpPr/>
          <p:nvPr/>
        </p:nvSpPr>
        <p:spPr>
          <a:xfrm>
            <a:off x="152400" y="76200"/>
            <a:ext cx="8991600" cy="523220"/>
          </a:xfrm>
          <a:prstGeom prst="rect">
            <a:avLst/>
          </a:prstGeom>
        </p:spPr>
        <p:txBody>
          <a:bodyPr wrap="square">
            <a:spAutoFit/>
          </a:bodyPr>
          <a:lstStyle/>
          <a:p>
            <a:r>
              <a:rPr lang="en-US" dirty="0" err="1">
                <a:solidFill>
                  <a:srgbClr val="FCE209"/>
                </a:solidFill>
              </a:rPr>
              <a:t>Haruko</a:t>
            </a:r>
            <a:r>
              <a:rPr lang="en-US" dirty="0">
                <a:solidFill>
                  <a:srgbClr val="FCE209"/>
                </a:solidFill>
              </a:rPr>
              <a:t> </a:t>
            </a:r>
            <a:r>
              <a:rPr lang="en-US" dirty="0" err="1">
                <a:solidFill>
                  <a:srgbClr val="FCE209"/>
                </a:solidFill>
              </a:rPr>
              <a:t>Obokata</a:t>
            </a:r>
            <a:r>
              <a:rPr lang="en-US" dirty="0">
                <a:solidFill>
                  <a:srgbClr val="FCE209"/>
                </a:solidFill>
              </a:rPr>
              <a:t> 2014.  STAP cells</a:t>
            </a:r>
          </a:p>
        </p:txBody>
      </p:sp>
      <p:sp>
        <p:nvSpPr>
          <p:cNvPr id="12" name="TextBox 11"/>
          <p:cNvSpPr txBox="1"/>
          <p:nvPr/>
        </p:nvSpPr>
        <p:spPr>
          <a:xfrm>
            <a:off x="0" y="990600"/>
            <a:ext cx="3897751" cy="2246769"/>
          </a:xfrm>
          <a:prstGeom prst="rect">
            <a:avLst/>
          </a:prstGeom>
          <a:noFill/>
        </p:spPr>
        <p:txBody>
          <a:bodyPr wrap="square" rtlCol="0">
            <a:spAutoFit/>
          </a:bodyPr>
          <a:lstStyle/>
          <a:p>
            <a:r>
              <a:rPr lang="en-US" dirty="0" smtClean="0"/>
              <a:t>Rapid public response</a:t>
            </a:r>
          </a:p>
          <a:p>
            <a:endParaRPr lang="en-US" dirty="0"/>
          </a:p>
          <a:p>
            <a:r>
              <a:rPr lang="en-US" dirty="0" smtClean="0"/>
              <a:t>One week after publication…</a:t>
            </a:r>
            <a:endParaRPr lang="en-US" dirty="0"/>
          </a:p>
        </p:txBody>
      </p:sp>
    </p:spTree>
    <p:extLst>
      <p:ext uri="{BB962C8B-B14F-4D97-AF65-F5344CB8AC3E}">
        <p14:creationId xmlns:p14="http://schemas.microsoft.com/office/powerpoint/2010/main" val="3486964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6.tiff"/>
          <p:cNvPicPr>
            <a:picLocks noChangeAspect="1"/>
          </p:cNvPicPr>
          <p:nvPr/>
        </p:nvPicPr>
        <p:blipFill rotWithShape="1">
          <a:blip r:embed="rId2" cstate="print">
            <a:extLst>
              <a:ext uri="{28A0092B-C50C-407E-A947-70E740481C1C}">
                <a14:useLocalDpi xmlns:a14="http://schemas.microsoft.com/office/drawing/2010/main"/>
              </a:ext>
            </a:extLst>
          </a:blip>
          <a:srcRect l="4325" t="28329" r="49810" b="8019"/>
          <a:stretch/>
        </p:blipFill>
        <p:spPr>
          <a:xfrm>
            <a:off x="6002033" y="996332"/>
            <a:ext cx="3141967" cy="3985332"/>
          </a:xfrm>
          <a:prstGeom prst="rect">
            <a:avLst/>
          </a:prstGeom>
        </p:spPr>
      </p:pic>
      <p:pic>
        <p:nvPicPr>
          <p:cNvPr id="7" name="Picture 6" descr="Untitled4.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336" y="967477"/>
            <a:ext cx="5632328" cy="5791984"/>
          </a:xfrm>
          <a:prstGeom prst="rect">
            <a:avLst/>
          </a:prstGeom>
        </p:spPr>
      </p:pic>
      <p:sp>
        <p:nvSpPr>
          <p:cNvPr id="2" name="Rectangle 1"/>
          <p:cNvSpPr/>
          <p:nvPr/>
        </p:nvSpPr>
        <p:spPr>
          <a:xfrm>
            <a:off x="304800" y="-30018"/>
            <a:ext cx="8686800" cy="954107"/>
          </a:xfrm>
          <a:prstGeom prst="rect">
            <a:avLst/>
          </a:prstGeom>
        </p:spPr>
        <p:txBody>
          <a:bodyPr wrap="square">
            <a:spAutoFit/>
          </a:bodyPr>
          <a:lstStyle/>
          <a:p>
            <a:r>
              <a:rPr lang="en-US" dirty="0">
                <a:solidFill>
                  <a:srgbClr val="FCE209"/>
                </a:solidFill>
              </a:rPr>
              <a:t>Ken Lee live-blogged his lab’s attempt to reproduce STAP</a:t>
            </a:r>
          </a:p>
        </p:txBody>
      </p:sp>
    </p:spTree>
    <p:extLst>
      <p:ext uri="{BB962C8B-B14F-4D97-AF65-F5344CB8AC3E}">
        <p14:creationId xmlns:p14="http://schemas.microsoft.com/office/powerpoint/2010/main" val="376960015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8601" y="1219200"/>
            <a:ext cx="8458200" cy="4832093"/>
          </a:xfrm>
          <a:prstGeom prst="rect">
            <a:avLst/>
          </a:prstGeom>
          <a:noFill/>
        </p:spPr>
        <p:txBody>
          <a:bodyPr wrap="square" rtlCol="0">
            <a:spAutoFit/>
          </a:bodyPr>
          <a:lstStyle/>
          <a:p>
            <a:endParaRPr lang="en-US" b="1" dirty="0" smtClean="0"/>
          </a:p>
          <a:p>
            <a:pPr marL="285750" indent="-285750">
              <a:buFont typeface="Arial"/>
              <a:buChar char="•"/>
            </a:pPr>
            <a:r>
              <a:rPr lang="en-US" dirty="0" smtClean="0"/>
              <a:t>“STAP Cells” where actually mouse embryonic stem cells (RIKEN investigation)</a:t>
            </a:r>
          </a:p>
          <a:p>
            <a:pPr marL="285750" indent="-285750">
              <a:buFont typeface="Arial"/>
              <a:buChar char="•"/>
            </a:pPr>
            <a:endParaRPr lang="en-US" dirty="0" smtClean="0"/>
          </a:p>
          <a:p>
            <a:pPr marL="285750" indent="-285750">
              <a:buFont typeface="Arial"/>
              <a:buChar char="•"/>
            </a:pPr>
            <a:r>
              <a:rPr lang="en-US" dirty="0" err="1"/>
              <a:t>Haruko</a:t>
            </a:r>
            <a:r>
              <a:rPr lang="en-US" dirty="0"/>
              <a:t> </a:t>
            </a:r>
            <a:r>
              <a:rPr lang="en-US" dirty="0" err="1"/>
              <a:t>Obokata</a:t>
            </a:r>
            <a:r>
              <a:rPr lang="en-US" dirty="0"/>
              <a:t> </a:t>
            </a:r>
            <a:r>
              <a:rPr lang="en-US" dirty="0" smtClean="0"/>
              <a:t>dismissed by RIKEN</a:t>
            </a:r>
          </a:p>
          <a:p>
            <a:pPr marL="285750" indent="-285750">
              <a:buFont typeface="Arial"/>
              <a:buChar char="•"/>
            </a:pPr>
            <a:r>
              <a:rPr lang="en-US" dirty="0" err="1"/>
              <a:t>Yoshiki</a:t>
            </a:r>
            <a:r>
              <a:rPr lang="en-US" dirty="0"/>
              <a:t> </a:t>
            </a:r>
            <a:r>
              <a:rPr lang="en-US" dirty="0" err="1" smtClean="0"/>
              <a:t>Sasai</a:t>
            </a:r>
            <a:r>
              <a:rPr lang="en-US" dirty="0" smtClean="0"/>
              <a:t> commits suicide</a:t>
            </a:r>
          </a:p>
          <a:p>
            <a:pPr marL="285750" indent="-285750">
              <a:buFont typeface="Arial"/>
              <a:buChar char="•"/>
            </a:pPr>
            <a:r>
              <a:rPr lang="en-US" dirty="0"/>
              <a:t>Charles A. </a:t>
            </a:r>
            <a:r>
              <a:rPr lang="en-US" dirty="0" err="1" smtClean="0"/>
              <a:t>Vacanti</a:t>
            </a:r>
            <a:r>
              <a:rPr lang="en-US" dirty="0"/>
              <a:t> </a:t>
            </a:r>
            <a:r>
              <a:rPr lang="en-US" dirty="0" smtClean="0"/>
              <a:t>resigns from Brigham-Harvard, but no investigation announced </a:t>
            </a:r>
            <a:r>
              <a:rPr lang="en-US" dirty="0"/>
              <a:t/>
            </a:r>
            <a:br>
              <a:rPr lang="en-US" dirty="0"/>
            </a:br>
            <a:endParaRPr lang="en-US" dirty="0" smtClean="0"/>
          </a:p>
          <a:p>
            <a:pPr marL="285750" indent="-285750">
              <a:buFont typeface="Arial"/>
              <a:buChar char="•"/>
            </a:pPr>
            <a:r>
              <a:rPr lang="en-US" dirty="0" smtClean="0"/>
              <a:t>RIKEN Kobe undergoes major reorganization  </a:t>
            </a:r>
            <a:endParaRPr lang="en-US" dirty="0"/>
          </a:p>
          <a:p>
            <a:endParaRPr lang="en-US" dirty="0" smtClean="0"/>
          </a:p>
        </p:txBody>
      </p:sp>
      <p:sp>
        <p:nvSpPr>
          <p:cNvPr id="2" name="Rectangle 1"/>
          <p:cNvSpPr/>
          <p:nvPr/>
        </p:nvSpPr>
        <p:spPr>
          <a:xfrm>
            <a:off x="304800" y="609600"/>
            <a:ext cx="8001000" cy="646331"/>
          </a:xfrm>
          <a:prstGeom prst="rect">
            <a:avLst/>
          </a:prstGeom>
        </p:spPr>
        <p:txBody>
          <a:bodyPr wrap="square">
            <a:spAutoFit/>
          </a:bodyPr>
          <a:lstStyle/>
          <a:p>
            <a:r>
              <a:rPr lang="en-US" sz="3600" dirty="0" smtClean="0">
                <a:solidFill>
                  <a:srgbClr val="FCE209"/>
                </a:solidFill>
              </a:rPr>
              <a:t>Conclusions of Investigation</a:t>
            </a:r>
            <a:endParaRPr lang="en-US" sz="3600" dirty="0">
              <a:solidFill>
                <a:srgbClr val="FCE209"/>
              </a:solidFill>
            </a:endParaRPr>
          </a:p>
        </p:txBody>
      </p:sp>
    </p:spTree>
    <p:extLst>
      <p:ext uri="{BB962C8B-B14F-4D97-AF65-F5344CB8AC3E}">
        <p14:creationId xmlns:p14="http://schemas.microsoft.com/office/powerpoint/2010/main" val="47261326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0066" name="Rectangle 2"/>
          <p:cNvSpPr>
            <a:spLocks noGrp="1" noChangeArrowheads="1"/>
          </p:cNvSpPr>
          <p:nvPr>
            <p:ph type="title"/>
          </p:nvPr>
        </p:nvSpPr>
        <p:spPr>
          <a:xfrm>
            <a:off x="0" y="304800"/>
            <a:ext cx="9296400" cy="3810000"/>
          </a:xfrm>
          <a:noFill/>
          <a:ln/>
        </p:spPr>
        <p:txBody>
          <a:bodyPr lIns="90487" tIns="44450" rIns="90487" bIns="44450" anchor="b"/>
          <a:lstStyle/>
          <a:p>
            <a:r>
              <a:rPr lang="en-US" b="1" dirty="0" smtClean="0">
                <a:solidFill>
                  <a:srgbClr val="FCE209"/>
                </a:solidFill>
                <a:latin typeface="Arial" charset="0"/>
              </a:rPr>
              <a:t>Research Misconduct; </a:t>
            </a:r>
            <a:br>
              <a:rPr lang="en-US" b="1" dirty="0" smtClean="0">
                <a:solidFill>
                  <a:srgbClr val="FCE209"/>
                </a:solidFill>
                <a:latin typeface="Arial" charset="0"/>
              </a:rPr>
            </a:br>
            <a:r>
              <a:rPr lang="en-US" sz="3200" b="1" dirty="0" smtClean="0">
                <a:solidFill>
                  <a:srgbClr val="FCE209"/>
                </a:solidFill>
                <a:latin typeface="Arial" charset="0"/>
              </a:rPr>
              <a:t>Lies, Damned Lies, and Medical Science</a:t>
            </a:r>
            <a:br>
              <a:rPr lang="en-US" sz="3200" b="1" dirty="0" smtClean="0">
                <a:solidFill>
                  <a:srgbClr val="FCE209"/>
                </a:solidFill>
                <a:latin typeface="Arial" charset="0"/>
              </a:rPr>
            </a:br>
            <a:r>
              <a:rPr lang="en-US" sz="3200" b="1" dirty="0" smtClean="0">
                <a:solidFill>
                  <a:srgbClr val="FCE209"/>
                </a:solidFill>
                <a:latin typeface="Arial" charset="0"/>
              </a:rPr>
              <a:t/>
            </a:r>
            <a:br>
              <a:rPr lang="en-US" sz="3200" b="1" dirty="0" smtClean="0">
                <a:solidFill>
                  <a:srgbClr val="FCE209"/>
                </a:solidFill>
                <a:latin typeface="Arial" charset="0"/>
              </a:rPr>
            </a:br>
            <a:r>
              <a:rPr lang="en-US" sz="3200" b="1" dirty="0" smtClean="0">
                <a:solidFill>
                  <a:srgbClr val="FCE209"/>
                </a:solidFill>
                <a:latin typeface="Arial" charset="0"/>
              </a:rPr>
              <a:t/>
            </a:r>
            <a:br>
              <a:rPr lang="en-US" sz="3200" b="1" dirty="0" smtClean="0">
                <a:solidFill>
                  <a:srgbClr val="FCE209"/>
                </a:solidFill>
                <a:latin typeface="Arial" charset="0"/>
              </a:rPr>
            </a:br>
            <a:r>
              <a:rPr lang="en-US" sz="3200" b="1" dirty="0" smtClean="0">
                <a:solidFill>
                  <a:srgbClr val="FCE209"/>
                </a:solidFill>
                <a:latin typeface="Arial" charset="0"/>
              </a:rPr>
              <a:t/>
            </a:r>
            <a:br>
              <a:rPr lang="en-US" sz="3200" b="1" dirty="0" smtClean="0">
                <a:solidFill>
                  <a:srgbClr val="FCE209"/>
                </a:solidFill>
                <a:latin typeface="Arial" charset="0"/>
              </a:rPr>
            </a:br>
            <a:r>
              <a:rPr lang="en-US" sz="3200" b="1" dirty="0" smtClean="0">
                <a:solidFill>
                  <a:srgbClr val="FCE209"/>
                </a:solidFill>
                <a:latin typeface="Arial" charset="0"/>
              </a:rPr>
              <a:t>Ethics and the Responsible Conduct </a:t>
            </a:r>
            <a:br>
              <a:rPr lang="en-US" sz="3200" b="1" dirty="0" smtClean="0">
                <a:solidFill>
                  <a:srgbClr val="FCE209"/>
                </a:solidFill>
                <a:latin typeface="Arial" charset="0"/>
              </a:rPr>
            </a:br>
            <a:r>
              <a:rPr lang="en-US" sz="3200" b="1" dirty="0" smtClean="0">
                <a:solidFill>
                  <a:srgbClr val="FCE209"/>
                </a:solidFill>
                <a:latin typeface="Arial" charset="0"/>
              </a:rPr>
              <a:t>of Research, BMS 214</a:t>
            </a:r>
            <a:endParaRPr lang="en-US" sz="3200" b="1" dirty="0">
              <a:solidFill>
                <a:srgbClr val="FCE209"/>
              </a:solidFill>
              <a:latin typeface="Arial" charset="0"/>
            </a:endParaRPr>
          </a:p>
        </p:txBody>
      </p:sp>
      <p:sp>
        <p:nvSpPr>
          <p:cNvPr id="5720067" name="Rectangle 3"/>
          <p:cNvSpPr>
            <a:spLocks noGrp="1" noChangeArrowheads="1"/>
          </p:cNvSpPr>
          <p:nvPr>
            <p:ph type="body" idx="1"/>
          </p:nvPr>
        </p:nvSpPr>
        <p:spPr>
          <a:xfrm>
            <a:off x="381000" y="4191000"/>
            <a:ext cx="8153400" cy="2971800"/>
          </a:xfrm>
          <a:noFill/>
          <a:ln/>
        </p:spPr>
        <p:txBody>
          <a:bodyPr lIns="90487" tIns="44450" rIns="90487" bIns="44450"/>
          <a:lstStyle/>
          <a:p>
            <a:pPr algn="ctr">
              <a:buFontTx/>
              <a:buNone/>
            </a:pPr>
            <a:r>
              <a:rPr lang="en-US" b="1" dirty="0">
                <a:latin typeface="Arial" charset="0"/>
              </a:rPr>
              <a:t>Bruce </a:t>
            </a:r>
            <a:r>
              <a:rPr lang="en-US" b="1" dirty="0" smtClean="0">
                <a:latin typeface="Arial" charset="0"/>
              </a:rPr>
              <a:t>Conklin MD</a:t>
            </a:r>
          </a:p>
          <a:p>
            <a:pPr algn="ctr">
              <a:buFontTx/>
              <a:buNone/>
            </a:pPr>
            <a:r>
              <a:rPr lang="en-US" sz="2400" b="1" dirty="0" smtClean="0">
                <a:latin typeface="Arial" charset="0"/>
              </a:rPr>
              <a:t>Gladstone Institutes</a:t>
            </a:r>
          </a:p>
          <a:p>
            <a:pPr algn="ctr">
              <a:buFontTx/>
              <a:buNone/>
            </a:pPr>
            <a:r>
              <a:rPr lang="en-US" sz="2400" b="1" dirty="0" smtClean="0">
                <a:latin typeface="Arial" charset="0"/>
              </a:rPr>
              <a:t>UCSF Division of Human Genetics</a:t>
            </a:r>
          </a:p>
          <a:p>
            <a:pPr algn="ctr">
              <a:buFontTx/>
              <a:buNone/>
            </a:pPr>
            <a:r>
              <a:rPr lang="en-US" sz="2400" b="1" dirty="0" smtClean="0">
                <a:latin typeface="Arial" charset="0"/>
              </a:rPr>
              <a:t>Departments of Medicine and Pharmacology</a:t>
            </a:r>
          </a:p>
          <a:p>
            <a:pPr algn="ctr">
              <a:buFontTx/>
              <a:buNone/>
            </a:pPr>
            <a:r>
              <a:rPr lang="en-US" b="1" dirty="0" smtClean="0">
                <a:latin typeface="Arial" charset="0"/>
              </a:rPr>
              <a:t>April, 2015</a:t>
            </a:r>
            <a:endParaRPr lang="en-US" b="1" dirty="0">
              <a:latin typeface="Arial" charset="0"/>
            </a:endParaRPr>
          </a:p>
        </p:txBody>
      </p:sp>
    </p:spTree>
    <p:extLst>
      <p:ext uri="{BB962C8B-B14F-4D97-AF65-F5344CB8AC3E}">
        <p14:creationId xmlns:p14="http://schemas.microsoft.com/office/powerpoint/2010/main" val="510040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8601" y="1219200"/>
            <a:ext cx="8458200" cy="4401205"/>
          </a:xfrm>
          <a:prstGeom prst="rect">
            <a:avLst/>
          </a:prstGeom>
          <a:noFill/>
        </p:spPr>
        <p:txBody>
          <a:bodyPr wrap="square" rtlCol="0">
            <a:spAutoFit/>
          </a:bodyPr>
          <a:lstStyle/>
          <a:p>
            <a:endParaRPr lang="en-US" b="1" dirty="0" smtClean="0"/>
          </a:p>
          <a:p>
            <a:pPr marL="285750" indent="-285750">
              <a:buFont typeface="Arial"/>
              <a:buChar char="•"/>
            </a:pPr>
            <a:r>
              <a:rPr lang="en-US" dirty="0" smtClean="0"/>
              <a:t>STAP Cells are complete fabricated </a:t>
            </a:r>
          </a:p>
          <a:p>
            <a:pPr marL="285750" indent="-285750">
              <a:buFont typeface="Arial"/>
              <a:buChar char="•"/>
            </a:pPr>
            <a:r>
              <a:rPr lang="en-US" dirty="0" smtClean="0"/>
              <a:t>SCNT is routinely used for cloning dogs cows, pigs (revolutionizing livestock production)</a:t>
            </a:r>
          </a:p>
          <a:p>
            <a:pPr marL="285750" indent="-285750">
              <a:buFont typeface="Arial"/>
              <a:buChar char="•"/>
            </a:pPr>
            <a:endParaRPr lang="en-US" dirty="0" smtClean="0"/>
          </a:p>
          <a:p>
            <a:pPr marL="285750" indent="-285750">
              <a:buFont typeface="Arial"/>
              <a:buChar char="•"/>
            </a:pPr>
            <a:r>
              <a:rPr lang="en-US" dirty="0" err="1"/>
              <a:t>Haruko</a:t>
            </a:r>
            <a:r>
              <a:rPr lang="en-US" dirty="0"/>
              <a:t> </a:t>
            </a:r>
            <a:r>
              <a:rPr lang="en-US" dirty="0" err="1"/>
              <a:t>Obokata</a:t>
            </a:r>
            <a:r>
              <a:rPr lang="en-US" dirty="0"/>
              <a:t> </a:t>
            </a:r>
            <a:r>
              <a:rPr lang="en-US" dirty="0" smtClean="0"/>
              <a:t>unlikely to ever return to science</a:t>
            </a:r>
          </a:p>
          <a:p>
            <a:pPr marL="285750" indent="-285750">
              <a:buFont typeface="Arial"/>
              <a:buChar char="•"/>
            </a:pPr>
            <a:r>
              <a:rPr lang="en-US" dirty="0"/>
              <a:t>Woo-Suk </a:t>
            </a:r>
            <a:r>
              <a:rPr lang="en-US" dirty="0" smtClean="0"/>
              <a:t>Hwang has thriving private institute</a:t>
            </a:r>
          </a:p>
          <a:p>
            <a:pPr marL="285750" indent="-285750">
              <a:buFont typeface="Arial"/>
              <a:buChar char="•"/>
            </a:pPr>
            <a:endParaRPr lang="en-US" dirty="0"/>
          </a:p>
          <a:p>
            <a:endParaRPr lang="en-US" dirty="0"/>
          </a:p>
        </p:txBody>
      </p:sp>
      <p:sp>
        <p:nvSpPr>
          <p:cNvPr id="2" name="Rectangle 1"/>
          <p:cNvSpPr/>
          <p:nvPr/>
        </p:nvSpPr>
        <p:spPr>
          <a:xfrm>
            <a:off x="304800" y="609600"/>
            <a:ext cx="8001000" cy="584776"/>
          </a:xfrm>
          <a:prstGeom prst="rect">
            <a:avLst/>
          </a:prstGeom>
        </p:spPr>
        <p:txBody>
          <a:bodyPr wrap="square">
            <a:spAutoFit/>
          </a:bodyPr>
          <a:lstStyle/>
          <a:p>
            <a:r>
              <a:rPr lang="en-US" sz="3200" dirty="0" smtClean="0">
                <a:solidFill>
                  <a:srgbClr val="FCE209"/>
                </a:solidFill>
              </a:rPr>
              <a:t>Differences in Korean and STAP cases</a:t>
            </a:r>
            <a:endParaRPr lang="en-US" sz="3200" dirty="0">
              <a:solidFill>
                <a:srgbClr val="FCE209"/>
              </a:solidFill>
            </a:endParaRPr>
          </a:p>
        </p:txBody>
      </p:sp>
    </p:spTree>
    <p:extLst>
      <p:ext uri="{BB962C8B-B14F-4D97-AF65-F5344CB8AC3E}">
        <p14:creationId xmlns:p14="http://schemas.microsoft.com/office/powerpoint/2010/main" val="31609442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400" y="457200"/>
            <a:ext cx="8458200" cy="7048084"/>
          </a:xfrm>
          <a:prstGeom prst="rect">
            <a:avLst/>
          </a:prstGeom>
          <a:noFill/>
        </p:spPr>
        <p:txBody>
          <a:bodyPr wrap="square" rtlCol="0">
            <a:spAutoFit/>
          </a:bodyPr>
          <a:lstStyle/>
          <a:p>
            <a:r>
              <a:rPr lang="en-US" sz="3200" b="1" dirty="0" smtClean="0">
                <a:solidFill>
                  <a:srgbClr val="FCE209"/>
                </a:solidFill>
              </a:rPr>
              <a:t>What do these events have in common?</a:t>
            </a:r>
          </a:p>
          <a:p>
            <a:pPr marL="285750" indent="-285750">
              <a:buFont typeface="Arial"/>
              <a:buChar char="•"/>
            </a:pPr>
            <a:endParaRPr lang="en-US" b="1" dirty="0"/>
          </a:p>
          <a:p>
            <a:pPr marL="285750" indent="-285750">
              <a:buFont typeface="Arial"/>
              <a:buChar char="•"/>
            </a:pPr>
            <a:r>
              <a:rPr lang="en-US" dirty="0" smtClean="0"/>
              <a:t>High profile journal article (Science, Nature)</a:t>
            </a:r>
          </a:p>
          <a:p>
            <a:pPr marL="285750" indent="-285750">
              <a:buFont typeface="Arial"/>
              <a:buChar char="•"/>
            </a:pPr>
            <a:endParaRPr lang="en-US" dirty="0"/>
          </a:p>
          <a:p>
            <a:pPr marL="285750" indent="-285750">
              <a:buFont typeface="Arial"/>
              <a:buChar char="•"/>
            </a:pPr>
            <a:r>
              <a:rPr lang="en-US" dirty="0" smtClean="0"/>
              <a:t>Excessive publicity of hero / heroine</a:t>
            </a:r>
          </a:p>
          <a:p>
            <a:pPr marL="285750" indent="-285750">
              <a:buFont typeface="Arial"/>
              <a:buChar char="•"/>
            </a:pPr>
            <a:endParaRPr lang="en-US" dirty="0"/>
          </a:p>
          <a:p>
            <a:pPr marL="285750" indent="-285750">
              <a:buFont typeface="Arial"/>
              <a:buChar char="•"/>
            </a:pPr>
            <a:r>
              <a:rPr lang="en-US" dirty="0" smtClean="0"/>
              <a:t>Potential for monetary rewards, national pride</a:t>
            </a:r>
          </a:p>
          <a:p>
            <a:endParaRPr lang="en-US" dirty="0"/>
          </a:p>
          <a:p>
            <a:pPr marL="285750" indent="-285750">
              <a:buFont typeface="Arial"/>
              <a:buChar char="•"/>
            </a:pPr>
            <a:r>
              <a:rPr lang="en-US" dirty="0" smtClean="0"/>
              <a:t>Young researchers investigating (tip to media; crowd source)</a:t>
            </a:r>
          </a:p>
          <a:p>
            <a:pPr marL="285750" indent="-285750">
              <a:buFont typeface="Arial"/>
              <a:buChar char="•"/>
            </a:pPr>
            <a:endParaRPr lang="en-US" dirty="0"/>
          </a:p>
          <a:p>
            <a:endParaRPr lang="en-US" dirty="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a:p>
          <a:p>
            <a:endParaRPr lang="en-US" dirty="0"/>
          </a:p>
        </p:txBody>
      </p:sp>
    </p:spTree>
    <p:extLst>
      <p:ext uri="{BB962C8B-B14F-4D97-AF65-F5344CB8AC3E}">
        <p14:creationId xmlns:p14="http://schemas.microsoft.com/office/powerpoint/2010/main" val="150545897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7698" name="Rectangle 2"/>
          <p:cNvSpPr>
            <a:spLocks noGrp="1" noChangeArrowheads="1"/>
          </p:cNvSpPr>
          <p:nvPr>
            <p:ph type="title"/>
          </p:nvPr>
        </p:nvSpPr>
        <p:spPr>
          <a:noFill/>
          <a:ln/>
        </p:spPr>
        <p:txBody>
          <a:bodyPr lIns="90487" tIns="44450" rIns="90487" bIns="44450" anchor="b"/>
          <a:lstStyle/>
          <a:p>
            <a:r>
              <a:rPr lang="en-US" b="1" dirty="0" smtClean="0">
                <a:solidFill>
                  <a:srgbClr val="FCE209"/>
                </a:solidFill>
                <a:latin typeface="Arial" charset="0"/>
              </a:rPr>
              <a:t>You Will Contact Fraud</a:t>
            </a:r>
            <a:endParaRPr lang="en-US" b="1" dirty="0">
              <a:solidFill>
                <a:srgbClr val="FCE209"/>
              </a:solidFill>
              <a:latin typeface="Arial" charset="0"/>
            </a:endParaRPr>
          </a:p>
        </p:txBody>
      </p:sp>
      <p:sp>
        <p:nvSpPr>
          <p:cNvPr id="5917699" name="Rectangle 3"/>
          <p:cNvSpPr>
            <a:spLocks noGrp="1" noChangeArrowheads="1"/>
          </p:cNvSpPr>
          <p:nvPr>
            <p:ph type="body" idx="1"/>
          </p:nvPr>
        </p:nvSpPr>
        <p:spPr>
          <a:xfrm>
            <a:off x="609600" y="2133600"/>
            <a:ext cx="8077200" cy="4114800"/>
          </a:xfrm>
          <a:noFill/>
          <a:ln/>
        </p:spPr>
        <p:txBody>
          <a:bodyPr lIns="90487" tIns="44450" rIns="90487" bIns="44450"/>
          <a:lstStyle/>
          <a:p>
            <a:r>
              <a:rPr lang="en-US" b="1" dirty="0">
                <a:latin typeface="Arial" charset="0"/>
              </a:rPr>
              <a:t>Manuscript or grant looks familiar</a:t>
            </a:r>
          </a:p>
          <a:p>
            <a:r>
              <a:rPr lang="en-US" b="1" dirty="0">
                <a:latin typeface="Arial" charset="0"/>
              </a:rPr>
              <a:t>Cannot validate/replicate data</a:t>
            </a:r>
          </a:p>
          <a:p>
            <a:r>
              <a:rPr lang="en-US" b="1" dirty="0">
                <a:latin typeface="Arial" charset="0"/>
              </a:rPr>
              <a:t>Inconsistencies in data</a:t>
            </a:r>
          </a:p>
          <a:p>
            <a:r>
              <a:rPr lang="en-US" b="1" dirty="0">
                <a:latin typeface="Arial" charset="0"/>
              </a:rPr>
              <a:t>Data are too good to be </a:t>
            </a:r>
            <a:r>
              <a:rPr lang="en-US" b="1" dirty="0" smtClean="0">
                <a:latin typeface="Arial" charset="0"/>
              </a:rPr>
              <a:t>true</a:t>
            </a:r>
          </a:p>
          <a:p>
            <a:r>
              <a:rPr lang="en-US" b="1" dirty="0">
                <a:latin typeface="Arial" charset="0"/>
              </a:rPr>
              <a:t>C</a:t>
            </a:r>
            <a:r>
              <a:rPr lang="en-US" b="1" dirty="0" smtClean="0">
                <a:latin typeface="Arial" charset="0"/>
              </a:rPr>
              <a:t>ash bonuses for Nature, Science or Cell papers</a:t>
            </a:r>
            <a:endParaRPr lang="en-US" b="1" dirty="0">
              <a:latin typeface="Arial" charset="0"/>
            </a:endParaRPr>
          </a:p>
        </p:txBody>
      </p:sp>
    </p:spTree>
    <p:extLst>
      <p:ext uri="{BB962C8B-B14F-4D97-AF65-F5344CB8AC3E}">
        <p14:creationId xmlns:p14="http://schemas.microsoft.com/office/powerpoint/2010/main" val="4226825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3602" name="Picture 2" descr="KorenDeleg2005-me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23950" y="538163"/>
            <a:ext cx="7181850" cy="4795837"/>
          </a:xfrm>
          <a:prstGeom prst="rect">
            <a:avLst/>
          </a:prstGeom>
          <a:noFill/>
        </p:spPr>
      </p:pic>
      <p:sp>
        <p:nvSpPr>
          <p:cNvPr id="5913603" name="Rectangle 3"/>
          <p:cNvSpPr>
            <a:spLocks noChangeArrowheads="1"/>
          </p:cNvSpPr>
          <p:nvPr/>
        </p:nvSpPr>
        <p:spPr bwMode="auto">
          <a:xfrm>
            <a:off x="838200" y="5638800"/>
            <a:ext cx="8077200" cy="1447800"/>
          </a:xfrm>
          <a:prstGeom prst="rect">
            <a:avLst/>
          </a:prstGeom>
          <a:noFill/>
          <a:ln w="9525">
            <a:noFill/>
            <a:miter lim="800000"/>
            <a:headEnd/>
            <a:tailEnd/>
          </a:ln>
          <a:effectLst/>
        </p:spPr>
        <p:txBody>
          <a:bodyPr>
            <a:prstTxWarp prst="textNoShape">
              <a:avLst/>
            </a:prstTxWarp>
          </a:bodyPr>
          <a:lstStyle/>
          <a:p>
            <a:pPr marL="342900" indent="-342900" algn="ctr">
              <a:spcBef>
                <a:spcPct val="20000"/>
              </a:spcBef>
            </a:pPr>
            <a:r>
              <a:rPr lang="en-US" sz="3200"/>
              <a:t>Hosting Korean Delegation  Fall 2005</a:t>
            </a:r>
          </a:p>
          <a:p>
            <a:pPr marL="342900" indent="-342900" algn="ctr">
              <a:spcBef>
                <a:spcPct val="20000"/>
              </a:spcBef>
            </a:pPr>
            <a:r>
              <a:rPr lang="en-US" sz="3200"/>
              <a:t>(Just before meltdown)</a:t>
            </a:r>
          </a:p>
        </p:txBody>
      </p:sp>
    </p:spTree>
    <p:extLst>
      <p:ext uri="{BB962C8B-B14F-4D97-AF65-F5344CB8AC3E}">
        <p14:creationId xmlns:p14="http://schemas.microsoft.com/office/powerpoint/2010/main" val="35476305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371600"/>
            <a:ext cx="8192445" cy="4460629"/>
          </a:xfrm>
        </p:spPr>
        <p:txBody>
          <a:bodyPr>
            <a:normAutofit fontScale="85000" lnSpcReduction="20000"/>
          </a:bodyPr>
          <a:lstStyle/>
          <a:p>
            <a:pPr algn="l"/>
            <a:r>
              <a:rPr lang="en-US" b="1" dirty="0" smtClean="0">
                <a:latin typeface="Arial"/>
                <a:cs typeface="Comic Sans MS"/>
              </a:rPr>
              <a:t>Hypothetical example:</a:t>
            </a:r>
          </a:p>
          <a:p>
            <a:pPr algn="l"/>
            <a:endParaRPr lang="en-US" b="1" dirty="0" smtClean="0">
              <a:latin typeface="Arial"/>
              <a:cs typeface="Comic Sans MS"/>
            </a:endParaRPr>
          </a:p>
          <a:p>
            <a:pPr algn="l"/>
            <a:r>
              <a:rPr lang="en-US" b="1" dirty="0" smtClean="0">
                <a:latin typeface="Arial"/>
                <a:cs typeface="Comic Sans MS"/>
              </a:rPr>
              <a:t>You a a new graduate student, in </a:t>
            </a:r>
            <a:r>
              <a:rPr lang="en-US" b="1" dirty="0" err="1" smtClean="0">
                <a:latin typeface="Arial"/>
                <a:cs typeface="Comic Sans MS"/>
              </a:rPr>
              <a:t>Dr</a:t>
            </a:r>
            <a:r>
              <a:rPr lang="en-US" b="1" dirty="0" smtClean="0">
                <a:latin typeface="Arial"/>
                <a:cs typeface="Comic Sans MS"/>
              </a:rPr>
              <a:t> X’s lab.  Jim is a senior researcher in the lab who always gets good results.  You are happy to be assigned to work with Jim. In 8 months you have strong evidence that Jim has fabricated ELISA and </a:t>
            </a:r>
            <a:r>
              <a:rPr lang="en-US" b="1" dirty="0" err="1" smtClean="0">
                <a:latin typeface="Arial"/>
                <a:cs typeface="Comic Sans MS"/>
              </a:rPr>
              <a:t>qPCR</a:t>
            </a:r>
            <a:r>
              <a:rPr lang="en-US" b="1" dirty="0" smtClean="0">
                <a:latin typeface="Arial"/>
                <a:cs typeface="Comic Sans MS"/>
              </a:rPr>
              <a:t> data for a grants and a submitted paper…..What do you do?</a:t>
            </a:r>
          </a:p>
          <a:p>
            <a:pPr algn="l"/>
            <a:endParaRPr lang="en-US" b="1" dirty="0" smtClean="0">
              <a:latin typeface="Arial"/>
              <a:cs typeface="Comic Sans MS"/>
            </a:endParaRPr>
          </a:p>
          <a:p>
            <a:pPr algn="l"/>
            <a:r>
              <a:rPr lang="en-US" b="1" dirty="0" smtClean="0">
                <a:latin typeface="Arial"/>
                <a:cs typeface="Comic Sans MS"/>
              </a:rPr>
              <a:t>Break up into groups 3-4 to discuss</a:t>
            </a:r>
            <a:endParaRPr lang="en-US" sz="2800" b="1" dirty="0" smtClean="0">
              <a:latin typeface="Arial"/>
              <a:cs typeface="Comic Sans MS"/>
            </a:endParaRPr>
          </a:p>
        </p:txBody>
      </p:sp>
      <p:sp>
        <p:nvSpPr>
          <p:cNvPr id="4" name="Rectangle 2"/>
          <p:cNvSpPr txBox="1">
            <a:spLocks noChangeArrowheads="1"/>
          </p:cNvSpPr>
          <p:nvPr/>
        </p:nvSpPr>
        <p:spPr bwMode="auto">
          <a:xfrm>
            <a:off x="838200" y="-76200"/>
            <a:ext cx="7772400" cy="1143000"/>
          </a:xfrm>
          <a:prstGeom prst="rect">
            <a:avLst/>
          </a:prstGeom>
          <a:noFill/>
          <a:ln w="9525">
            <a:noFill/>
            <a:miter lim="800000"/>
            <a:headEnd/>
            <a:tailEnd/>
          </a:ln>
          <a:effectLst/>
        </p:spPr>
        <p:txBody>
          <a:bodyPr vert="horz" wrap="square" lIns="90487" tIns="44450" rIns="90487" bIns="44450" numCol="1" anchor="b"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b="1" dirty="0" smtClean="0">
                <a:solidFill>
                  <a:srgbClr val="FCE209"/>
                </a:solidFill>
                <a:latin typeface="Arial" charset="0"/>
              </a:rPr>
              <a:t>What Should You Do?</a:t>
            </a:r>
            <a:endParaRPr lang="en-US" b="1" dirty="0">
              <a:solidFill>
                <a:srgbClr val="FCE209"/>
              </a:solidFill>
              <a:latin typeface="Arial" charset="0"/>
            </a:endParaRPr>
          </a:p>
        </p:txBody>
      </p:sp>
    </p:spTree>
    <p:extLst>
      <p:ext uri="{BB962C8B-B14F-4D97-AF65-F5344CB8AC3E}">
        <p14:creationId xmlns:p14="http://schemas.microsoft.com/office/powerpoint/2010/main" val="15352874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371600"/>
            <a:ext cx="8192445" cy="4460629"/>
          </a:xfrm>
        </p:spPr>
        <p:txBody>
          <a:bodyPr>
            <a:normAutofit fontScale="77500" lnSpcReduction="20000"/>
          </a:bodyPr>
          <a:lstStyle/>
          <a:p>
            <a:pPr algn="l"/>
            <a:r>
              <a:rPr lang="en-US" b="1" dirty="0" smtClean="0">
                <a:latin typeface="Arial"/>
                <a:cs typeface="Comic Sans MS"/>
              </a:rPr>
              <a:t>Hypothetical example:</a:t>
            </a:r>
          </a:p>
          <a:p>
            <a:pPr algn="l"/>
            <a:endParaRPr lang="en-US" b="1" dirty="0" smtClean="0">
              <a:latin typeface="Arial"/>
              <a:cs typeface="Comic Sans MS"/>
            </a:endParaRPr>
          </a:p>
          <a:p>
            <a:pPr algn="l"/>
            <a:r>
              <a:rPr lang="en-US" b="1" dirty="0" smtClean="0">
                <a:latin typeface="Arial"/>
                <a:cs typeface="Comic Sans MS"/>
              </a:rPr>
              <a:t>You a a new graduate student, in </a:t>
            </a:r>
            <a:r>
              <a:rPr lang="en-US" b="1" dirty="0" err="1" smtClean="0">
                <a:latin typeface="Arial"/>
                <a:cs typeface="Comic Sans MS"/>
              </a:rPr>
              <a:t>Dr</a:t>
            </a:r>
            <a:r>
              <a:rPr lang="en-US" b="1" dirty="0" smtClean="0">
                <a:latin typeface="Arial"/>
                <a:cs typeface="Comic Sans MS"/>
              </a:rPr>
              <a:t> X’s lab.  Jim is a senior researcher in the lab who always gets good results.  You are happy to be assigned to work with Jim. In 8 months you have strong evidence that Jim has fabricated ELISA and </a:t>
            </a:r>
            <a:r>
              <a:rPr lang="en-US" b="1" dirty="0" err="1" smtClean="0">
                <a:latin typeface="Arial"/>
                <a:cs typeface="Comic Sans MS"/>
              </a:rPr>
              <a:t>qPCR</a:t>
            </a:r>
            <a:r>
              <a:rPr lang="en-US" b="1" dirty="0" smtClean="0">
                <a:latin typeface="Arial"/>
                <a:cs typeface="Comic Sans MS"/>
              </a:rPr>
              <a:t> data for a grants and a submitted paper…..What do you do?</a:t>
            </a:r>
          </a:p>
          <a:p>
            <a:pPr algn="l"/>
            <a:endParaRPr lang="en-US" b="1" dirty="0" smtClean="0">
              <a:latin typeface="Arial"/>
              <a:cs typeface="Comic Sans MS"/>
            </a:endParaRPr>
          </a:p>
          <a:p>
            <a:pPr algn="l"/>
            <a:r>
              <a:rPr lang="en-US" b="1" dirty="0" smtClean="0">
                <a:solidFill>
                  <a:srgbClr val="FFFF00"/>
                </a:solidFill>
                <a:latin typeface="Arial"/>
                <a:cs typeface="Comic Sans MS"/>
              </a:rPr>
              <a:t>My </a:t>
            </a:r>
            <a:r>
              <a:rPr lang="en-US" b="1" dirty="0">
                <a:solidFill>
                  <a:srgbClr val="FFFF00"/>
                </a:solidFill>
                <a:latin typeface="Arial"/>
                <a:cs typeface="Comic Sans MS"/>
              </a:rPr>
              <a:t>answer: </a:t>
            </a:r>
            <a:r>
              <a:rPr lang="en-US" b="1" dirty="0">
                <a:solidFill>
                  <a:srgbClr val="FFFF00"/>
                </a:solidFill>
                <a:latin typeface="Arial"/>
                <a:cs typeface="Arial"/>
              </a:rPr>
              <a:t>Report UCSF Research Integrity Officer, Dr. Elizabeth A. Boyd, Associate Vice Chancellor, Ethics and Compliance (</a:t>
            </a:r>
            <a:r>
              <a:rPr lang="en-US" b="1" u="sng" dirty="0">
                <a:solidFill>
                  <a:srgbClr val="FFFF00"/>
                </a:solidFill>
                <a:latin typeface="Arial"/>
                <a:cs typeface="Arial"/>
                <a:hlinkClick r:id="rId2"/>
              </a:rPr>
              <a:t>elizabetha.boyd@ucsf.edu</a:t>
            </a:r>
            <a:r>
              <a:rPr lang="en-US" b="1" dirty="0">
                <a:solidFill>
                  <a:srgbClr val="FFFF00"/>
                </a:solidFill>
                <a:latin typeface="Arial"/>
                <a:cs typeface="Arial"/>
              </a:rPr>
              <a:t>) or (415) 476-1825.</a:t>
            </a:r>
          </a:p>
        </p:txBody>
      </p:sp>
      <p:sp>
        <p:nvSpPr>
          <p:cNvPr id="4" name="Rectangle 2"/>
          <p:cNvSpPr txBox="1">
            <a:spLocks noChangeArrowheads="1"/>
          </p:cNvSpPr>
          <p:nvPr/>
        </p:nvSpPr>
        <p:spPr bwMode="auto">
          <a:xfrm>
            <a:off x="838200" y="-76200"/>
            <a:ext cx="7772400" cy="1143000"/>
          </a:xfrm>
          <a:prstGeom prst="rect">
            <a:avLst/>
          </a:prstGeom>
          <a:noFill/>
          <a:ln w="9525">
            <a:noFill/>
            <a:miter lim="800000"/>
            <a:headEnd/>
            <a:tailEnd/>
          </a:ln>
          <a:effectLst/>
        </p:spPr>
        <p:txBody>
          <a:bodyPr vert="horz" wrap="square" lIns="90487" tIns="44450" rIns="90487" bIns="44450" numCol="1" anchor="b"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b="1" dirty="0" smtClean="0">
                <a:solidFill>
                  <a:srgbClr val="FCE209"/>
                </a:solidFill>
                <a:latin typeface="Arial" charset="0"/>
              </a:rPr>
              <a:t>What Should You Do?</a:t>
            </a:r>
            <a:endParaRPr lang="en-US" b="1" dirty="0">
              <a:solidFill>
                <a:srgbClr val="FCE209"/>
              </a:solidFill>
              <a:latin typeface="Arial" charset="0"/>
            </a:endParaRPr>
          </a:p>
        </p:txBody>
      </p:sp>
    </p:spTree>
    <p:extLst>
      <p:ext uri="{BB962C8B-B14F-4D97-AF65-F5344CB8AC3E}">
        <p14:creationId xmlns:p14="http://schemas.microsoft.com/office/powerpoint/2010/main" val="2881801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95400"/>
            <a:ext cx="8192445" cy="4460629"/>
          </a:xfrm>
        </p:spPr>
        <p:txBody>
          <a:bodyPr>
            <a:normAutofit fontScale="70000" lnSpcReduction="20000"/>
          </a:bodyPr>
          <a:lstStyle/>
          <a:p>
            <a:pPr algn="l"/>
            <a:r>
              <a:rPr lang="en-US" b="1" dirty="0" smtClean="0">
                <a:latin typeface="Arial"/>
                <a:cs typeface="Comic Sans MS"/>
              </a:rPr>
              <a:t>Hypothetical example for “Jim”</a:t>
            </a:r>
          </a:p>
          <a:p>
            <a:pPr algn="l"/>
            <a:endParaRPr lang="en-US" b="1" dirty="0">
              <a:latin typeface="Arial"/>
              <a:cs typeface="Comic Sans MS"/>
            </a:endParaRPr>
          </a:p>
          <a:p>
            <a:pPr algn="l"/>
            <a:r>
              <a:rPr lang="en-US" b="1" dirty="0" smtClean="0">
                <a:latin typeface="Arial"/>
                <a:cs typeface="Comic Sans MS"/>
              </a:rPr>
              <a:t>3 year supervision plan for reviewing papers and grants.</a:t>
            </a:r>
          </a:p>
          <a:p>
            <a:pPr algn="l"/>
            <a:endParaRPr lang="en-US" b="1" dirty="0">
              <a:latin typeface="Arial"/>
              <a:cs typeface="Comic Sans MS"/>
            </a:endParaRPr>
          </a:p>
          <a:p>
            <a:pPr algn="l"/>
            <a:r>
              <a:rPr lang="en-US" b="1" dirty="0" smtClean="0">
                <a:latin typeface="Arial"/>
                <a:cs typeface="Comic Sans MS"/>
              </a:rPr>
              <a:t>Grants continue, research can continue</a:t>
            </a:r>
          </a:p>
          <a:p>
            <a:pPr algn="l"/>
            <a:endParaRPr lang="en-US" b="1" dirty="0">
              <a:latin typeface="Arial"/>
              <a:cs typeface="Comic Sans MS"/>
            </a:endParaRPr>
          </a:p>
          <a:p>
            <a:pPr algn="l"/>
            <a:r>
              <a:rPr lang="en-US" b="1" dirty="0" smtClean="0">
                <a:latin typeface="Arial"/>
                <a:cs typeface="Comic Sans MS"/>
              </a:rPr>
              <a:t>2 papers retracted</a:t>
            </a:r>
          </a:p>
          <a:p>
            <a:pPr algn="l"/>
            <a:endParaRPr lang="en-US" b="1" dirty="0">
              <a:latin typeface="Arial"/>
              <a:cs typeface="Comic Sans MS"/>
            </a:endParaRPr>
          </a:p>
          <a:p>
            <a:pPr algn="l"/>
            <a:r>
              <a:rPr lang="en-US" b="1" dirty="0" smtClean="0">
                <a:latin typeface="Arial"/>
                <a:cs typeface="Comic Sans MS"/>
              </a:rPr>
              <a:t>Publically listed on</a:t>
            </a:r>
            <a:endParaRPr lang="en-US" b="1" dirty="0">
              <a:latin typeface="Arial"/>
              <a:cs typeface="Comic Sans MS"/>
            </a:endParaRPr>
          </a:p>
          <a:p>
            <a:pPr algn="l"/>
            <a:r>
              <a:rPr lang="en-US" b="1" dirty="0">
                <a:latin typeface="Arial"/>
                <a:cs typeface="Comic Sans MS"/>
              </a:rPr>
              <a:t>Office of Research </a:t>
            </a:r>
            <a:r>
              <a:rPr lang="en-US" b="1" dirty="0" smtClean="0">
                <a:latin typeface="Arial"/>
                <a:cs typeface="Comic Sans MS"/>
              </a:rPr>
              <a:t>Integrity http</a:t>
            </a:r>
            <a:r>
              <a:rPr lang="en-US" b="1" dirty="0">
                <a:latin typeface="Arial"/>
                <a:cs typeface="Comic Sans MS"/>
              </a:rPr>
              <a:t>://ori.hhs.gov</a:t>
            </a:r>
            <a:r>
              <a:rPr lang="en-US" b="1" dirty="0" smtClean="0">
                <a:latin typeface="Arial"/>
                <a:cs typeface="Comic Sans MS"/>
              </a:rPr>
              <a:t>/</a:t>
            </a:r>
          </a:p>
          <a:p>
            <a:pPr algn="l"/>
            <a:endParaRPr lang="en-US" b="1" dirty="0" smtClean="0">
              <a:latin typeface="Arial"/>
              <a:cs typeface="Comic Sans MS"/>
            </a:endParaRPr>
          </a:p>
          <a:p>
            <a:pPr algn="l"/>
            <a:r>
              <a:rPr lang="en-US" b="1" dirty="0" smtClean="0">
                <a:latin typeface="Arial"/>
                <a:cs typeface="Comic Sans MS"/>
              </a:rPr>
              <a:t>Retraction Watch  http</a:t>
            </a:r>
            <a:r>
              <a:rPr lang="en-US" b="1" dirty="0">
                <a:latin typeface="Arial"/>
                <a:cs typeface="Comic Sans MS"/>
              </a:rPr>
              <a:t>://</a:t>
            </a:r>
            <a:r>
              <a:rPr lang="en-US" b="1" dirty="0" err="1">
                <a:latin typeface="Arial"/>
                <a:cs typeface="Comic Sans MS"/>
              </a:rPr>
              <a:t>retractionwatch.com</a:t>
            </a:r>
            <a:r>
              <a:rPr lang="en-US" b="1" dirty="0">
                <a:latin typeface="Arial"/>
                <a:cs typeface="Comic Sans MS"/>
              </a:rPr>
              <a:t>/</a:t>
            </a:r>
          </a:p>
          <a:p>
            <a:pPr algn="l"/>
            <a:endParaRPr lang="en-US" b="1" dirty="0" smtClean="0">
              <a:latin typeface="Arial"/>
              <a:cs typeface="Comic Sans MS"/>
            </a:endParaRPr>
          </a:p>
        </p:txBody>
      </p:sp>
      <p:sp>
        <p:nvSpPr>
          <p:cNvPr id="4" name="Rectangle 2"/>
          <p:cNvSpPr txBox="1">
            <a:spLocks noChangeArrowheads="1"/>
          </p:cNvSpPr>
          <p:nvPr/>
        </p:nvSpPr>
        <p:spPr bwMode="auto">
          <a:xfrm>
            <a:off x="228600" y="-76200"/>
            <a:ext cx="8382000" cy="1143000"/>
          </a:xfrm>
          <a:prstGeom prst="rect">
            <a:avLst/>
          </a:prstGeom>
          <a:noFill/>
          <a:ln w="9525">
            <a:noFill/>
            <a:miter lim="800000"/>
            <a:headEnd/>
            <a:tailEnd/>
          </a:ln>
          <a:effectLst/>
        </p:spPr>
        <p:txBody>
          <a:bodyPr vert="horz" wrap="square" lIns="90487" tIns="44450" rIns="90487" bIns="44450" numCol="1" anchor="b"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b="1" dirty="0" smtClean="0">
                <a:solidFill>
                  <a:srgbClr val="FCE209"/>
                </a:solidFill>
                <a:latin typeface="Arial" charset="0"/>
              </a:rPr>
              <a:t>What Should </a:t>
            </a:r>
            <a:r>
              <a:rPr lang="en-US" dirty="0" smtClean="0">
                <a:solidFill>
                  <a:srgbClr val="FCE209"/>
                </a:solidFill>
                <a:latin typeface="Arial" charset="0"/>
              </a:rPr>
              <a:t>the Penalty Be?</a:t>
            </a:r>
            <a:endParaRPr lang="en-US" b="1" dirty="0">
              <a:solidFill>
                <a:srgbClr val="FCE209"/>
              </a:solidFill>
              <a:latin typeface="Arial" charset="0"/>
            </a:endParaRPr>
          </a:p>
        </p:txBody>
      </p:sp>
    </p:spTree>
    <p:extLst>
      <p:ext uri="{BB962C8B-B14F-4D97-AF65-F5344CB8AC3E}">
        <p14:creationId xmlns:p14="http://schemas.microsoft.com/office/powerpoint/2010/main" val="33584332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2882" name="Rectangle 2"/>
          <p:cNvSpPr>
            <a:spLocks noGrp="1" noChangeArrowheads="1"/>
          </p:cNvSpPr>
          <p:nvPr>
            <p:ph type="title"/>
          </p:nvPr>
        </p:nvSpPr>
        <p:spPr>
          <a:xfrm>
            <a:off x="685800" y="228600"/>
            <a:ext cx="7772400" cy="1143000"/>
          </a:xfrm>
          <a:noFill/>
          <a:ln/>
        </p:spPr>
        <p:txBody>
          <a:bodyPr lIns="90487" tIns="44450" rIns="90487" bIns="44450" anchor="b"/>
          <a:lstStyle/>
          <a:p>
            <a:r>
              <a:rPr lang="en-US" b="1" dirty="0" smtClean="0">
                <a:solidFill>
                  <a:srgbClr val="FCE209"/>
                </a:solidFill>
                <a:latin typeface="Arial" charset="0"/>
              </a:rPr>
              <a:t>Examples of Consequences </a:t>
            </a:r>
            <a:r>
              <a:rPr lang="en-US" b="1" dirty="0">
                <a:solidFill>
                  <a:srgbClr val="FCE209"/>
                </a:solidFill>
                <a:latin typeface="Arial" charset="0"/>
              </a:rPr>
              <a:t>of</a:t>
            </a:r>
            <a:r>
              <a:rPr lang="en-US" b="1" dirty="0" smtClean="0">
                <a:solidFill>
                  <a:srgbClr val="FCE209"/>
                </a:solidFill>
                <a:latin typeface="Arial" charset="0"/>
              </a:rPr>
              <a:t> Research Misconduct</a:t>
            </a:r>
            <a:endParaRPr lang="en-US" b="1" dirty="0">
              <a:solidFill>
                <a:srgbClr val="FCE209"/>
              </a:solidFill>
              <a:latin typeface="Arial" charset="0"/>
            </a:endParaRPr>
          </a:p>
        </p:txBody>
      </p:sp>
      <p:sp>
        <p:nvSpPr>
          <p:cNvPr id="5882883" name="Rectangle 3"/>
          <p:cNvSpPr>
            <a:spLocks noGrp="1" noChangeArrowheads="1"/>
          </p:cNvSpPr>
          <p:nvPr>
            <p:ph type="body" idx="1"/>
          </p:nvPr>
        </p:nvSpPr>
        <p:spPr>
          <a:xfrm>
            <a:off x="381000" y="1371600"/>
            <a:ext cx="8458200" cy="5334000"/>
          </a:xfrm>
          <a:noFill/>
          <a:ln/>
        </p:spPr>
        <p:txBody>
          <a:bodyPr lIns="90487" tIns="44450" rIns="90487" bIns="44450"/>
          <a:lstStyle/>
          <a:p>
            <a:pPr marL="0" indent="0">
              <a:buNone/>
            </a:pPr>
            <a:r>
              <a:rPr lang="en-US" sz="2800" b="1" dirty="0" smtClean="0">
                <a:latin typeface="Arial" charset="0"/>
              </a:rPr>
              <a:t>1. </a:t>
            </a:r>
            <a:r>
              <a:rPr lang="en-US" sz="2800" b="1" dirty="0">
                <a:latin typeface="Arial" charset="0"/>
              </a:rPr>
              <a:t>Fabrication</a:t>
            </a:r>
            <a:r>
              <a:rPr lang="en-US" sz="2800" b="1" dirty="0" smtClean="0">
                <a:latin typeface="Arial" charset="0"/>
              </a:rPr>
              <a:t> of “preliminary results” on a federal grant…..</a:t>
            </a:r>
            <a:r>
              <a:rPr lang="en-US" sz="2800" b="1" dirty="0" smtClean="0">
                <a:solidFill>
                  <a:schemeClr val="accent4"/>
                </a:solidFill>
                <a:latin typeface="Arial" charset="0"/>
              </a:rPr>
              <a:t>Supervised review for grants for 2 years (and very bad for scientific reputation)</a:t>
            </a:r>
          </a:p>
          <a:p>
            <a:pPr marL="0" indent="0">
              <a:buNone/>
            </a:pPr>
            <a:endParaRPr lang="en-US" sz="2800" b="1" dirty="0" smtClean="0">
              <a:latin typeface="Arial" charset="0"/>
            </a:endParaRPr>
          </a:p>
          <a:p>
            <a:pPr marL="0" indent="0">
              <a:buNone/>
            </a:pPr>
            <a:r>
              <a:rPr lang="en-US" sz="2800" b="1" dirty="0" smtClean="0">
                <a:latin typeface="Arial" charset="0"/>
              </a:rPr>
              <a:t>2. Fabrication of data on multiple papers that were NIH supported…….</a:t>
            </a:r>
            <a:r>
              <a:rPr lang="en-US" sz="2800" b="1" dirty="0" smtClean="0">
                <a:solidFill>
                  <a:schemeClr val="accent4"/>
                </a:solidFill>
                <a:latin typeface="Arial" charset="0"/>
              </a:rPr>
              <a:t>Barred for 2 years from Federal Funding</a:t>
            </a:r>
          </a:p>
          <a:p>
            <a:pPr marL="0" indent="0">
              <a:buNone/>
            </a:pPr>
            <a:endParaRPr lang="en-US" sz="2800" b="1" dirty="0" smtClean="0">
              <a:latin typeface="Arial" charset="0"/>
            </a:endParaRPr>
          </a:p>
          <a:p>
            <a:pPr marL="0" indent="0">
              <a:buNone/>
            </a:pPr>
            <a:r>
              <a:rPr lang="en-US" sz="2800" b="1" dirty="0" smtClean="0">
                <a:latin typeface="Arial" charset="0"/>
              </a:rPr>
              <a:t>3. Fabrication of clinical data with financial conflicts of interest….</a:t>
            </a:r>
            <a:r>
              <a:rPr lang="en-US" sz="2800" b="1" dirty="0" smtClean="0">
                <a:solidFill>
                  <a:schemeClr val="accent4"/>
                </a:solidFill>
                <a:latin typeface="Arial" charset="0"/>
              </a:rPr>
              <a:t>Suspension </a:t>
            </a:r>
            <a:r>
              <a:rPr lang="en-US" sz="2800" b="1" dirty="0">
                <a:solidFill>
                  <a:schemeClr val="accent4"/>
                </a:solidFill>
                <a:latin typeface="Arial" charset="0"/>
              </a:rPr>
              <a:t>of federal </a:t>
            </a:r>
            <a:r>
              <a:rPr lang="en-US" sz="2800" b="1" dirty="0" smtClean="0">
                <a:solidFill>
                  <a:schemeClr val="accent4"/>
                </a:solidFill>
                <a:latin typeface="Arial" charset="0"/>
              </a:rPr>
              <a:t>grants (5 years)</a:t>
            </a:r>
            <a:endParaRPr lang="en-US" sz="2800" b="1" dirty="0">
              <a:solidFill>
                <a:schemeClr val="accent4"/>
              </a:solidFill>
              <a:latin typeface="Arial" charset="0"/>
            </a:endParaRPr>
          </a:p>
        </p:txBody>
      </p:sp>
    </p:spTree>
    <p:extLst>
      <p:ext uri="{BB962C8B-B14F-4D97-AF65-F5344CB8AC3E}">
        <p14:creationId xmlns:p14="http://schemas.microsoft.com/office/powerpoint/2010/main" val="7324804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2162" name="Rectangle 2"/>
          <p:cNvSpPr>
            <a:spLocks noGrp="1" noChangeArrowheads="1"/>
          </p:cNvSpPr>
          <p:nvPr>
            <p:ph type="title"/>
          </p:nvPr>
        </p:nvSpPr>
        <p:spPr>
          <a:xfrm>
            <a:off x="685800" y="1143000"/>
            <a:ext cx="7772400" cy="1143000"/>
          </a:xfrm>
          <a:noFill/>
          <a:ln/>
        </p:spPr>
        <p:txBody>
          <a:bodyPr lIns="90487" tIns="44450" rIns="90487" bIns="44450" anchor="b"/>
          <a:lstStyle/>
          <a:p>
            <a:r>
              <a:rPr lang="en-US" b="1" dirty="0" smtClean="0">
                <a:solidFill>
                  <a:srgbClr val="FCE209"/>
                </a:solidFill>
                <a:latin typeface="Arial" charset="0"/>
              </a:rPr>
              <a:t>Case #2</a:t>
            </a:r>
            <a:br>
              <a:rPr lang="en-US" b="1" dirty="0" smtClean="0">
                <a:solidFill>
                  <a:srgbClr val="FCE209"/>
                </a:solidFill>
                <a:latin typeface="Arial" charset="0"/>
              </a:rPr>
            </a:br>
            <a:r>
              <a:rPr lang="en-US" b="1" dirty="0" smtClean="0">
                <a:solidFill>
                  <a:srgbClr val="FCE209"/>
                </a:solidFill>
                <a:latin typeface="Arial" charset="0"/>
              </a:rPr>
              <a:t>Duke Fraudulent Array Data </a:t>
            </a:r>
            <a:br>
              <a:rPr lang="en-US" b="1" dirty="0" smtClean="0">
                <a:solidFill>
                  <a:srgbClr val="FCE209"/>
                </a:solidFill>
                <a:latin typeface="Arial" charset="0"/>
              </a:rPr>
            </a:br>
            <a:r>
              <a:rPr lang="en-US" b="1" dirty="0" smtClean="0">
                <a:solidFill>
                  <a:srgbClr val="FCE209"/>
                </a:solidFill>
                <a:latin typeface="Arial" charset="0"/>
              </a:rPr>
              <a:t>Leading to Cancer Trial</a:t>
            </a:r>
            <a:endParaRPr lang="en-US" b="1" dirty="0">
              <a:solidFill>
                <a:srgbClr val="FCE209"/>
              </a:solidFill>
              <a:latin typeface="Arial" charset="0"/>
            </a:endParaRPr>
          </a:p>
        </p:txBody>
      </p:sp>
      <p:sp>
        <p:nvSpPr>
          <p:cNvPr id="5852163" name="Rectangle 3"/>
          <p:cNvSpPr>
            <a:spLocks noGrp="1" noChangeArrowheads="1"/>
          </p:cNvSpPr>
          <p:nvPr>
            <p:ph type="body" idx="1"/>
          </p:nvPr>
        </p:nvSpPr>
        <p:spPr>
          <a:xfrm>
            <a:off x="3124200" y="2438400"/>
            <a:ext cx="5486400" cy="3886200"/>
          </a:xfrm>
          <a:noFill/>
          <a:ln/>
        </p:spPr>
        <p:txBody>
          <a:bodyPr lIns="90487" tIns="44450" rIns="90487" bIns="44450"/>
          <a:lstStyle/>
          <a:p>
            <a:pPr>
              <a:buNone/>
            </a:pPr>
            <a:r>
              <a:rPr lang="en-US" b="1" dirty="0" smtClean="0">
                <a:latin typeface="Arial" charset="0"/>
              </a:rPr>
              <a:t>Anil </a:t>
            </a:r>
            <a:r>
              <a:rPr lang="en-US" b="1" dirty="0" err="1" smtClean="0">
                <a:latin typeface="Arial" charset="0"/>
              </a:rPr>
              <a:t>Potti</a:t>
            </a:r>
            <a:r>
              <a:rPr lang="en-US" b="1" dirty="0" smtClean="0">
                <a:latin typeface="Arial" charset="0"/>
              </a:rPr>
              <a:t> MD</a:t>
            </a:r>
          </a:p>
          <a:p>
            <a:pPr>
              <a:buNone/>
            </a:pPr>
            <a:r>
              <a:rPr lang="en-US" b="1" dirty="0" smtClean="0">
                <a:latin typeface="Arial" charset="0"/>
              </a:rPr>
              <a:t>Oncology fellow at Duke</a:t>
            </a:r>
          </a:p>
          <a:p>
            <a:pPr>
              <a:buNone/>
            </a:pPr>
            <a:endParaRPr lang="en-US" sz="2000" b="1" dirty="0" smtClean="0">
              <a:latin typeface="Arial" charset="0"/>
            </a:endParaRPr>
          </a:p>
          <a:p>
            <a:pPr>
              <a:buNone/>
            </a:pPr>
            <a:r>
              <a:rPr lang="en-US" sz="2000" b="1" dirty="0" smtClean="0">
                <a:latin typeface="Arial" charset="0"/>
              </a:rPr>
              <a:t>Race to find gene expression signature for cancer treatments</a:t>
            </a:r>
          </a:p>
          <a:p>
            <a:pPr>
              <a:buNone/>
            </a:pPr>
            <a:r>
              <a:rPr lang="en-US" sz="2000" b="1" dirty="0" smtClean="0">
                <a:latin typeface="Arial" charset="0"/>
              </a:rPr>
              <a:t> </a:t>
            </a:r>
          </a:p>
          <a:p>
            <a:pPr>
              <a:buNone/>
            </a:pPr>
            <a:r>
              <a:rPr lang="en-US" sz="2000" b="1" dirty="0" smtClean="0">
                <a:latin typeface="Arial" charset="0"/>
              </a:rPr>
              <a:t>2006-2010 &gt;10 publications Nature Medicine, PNAS, New England Journal</a:t>
            </a:r>
          </a:p>
        </p:txBody>
      </p:sp>
      <p:pic>
        <p:nvPicPr>
          <p:cNvPr id="4" name="Picture 3" descr="Potti.jpg"/>
          <p:cNvPicPr>
            <a:picLocks noChangeAspect="1"/>
          </p:cNvPicPr>
          <p:nvPr/>
        </p:nvPicPr>
        <p:blipFill>
          <a:blip r:embed="rId3"/>
          <a:stretch>
            <a:fillRect/>
          </a:stretch>
        </p:blipFill>
        <p:spPr>
          <a:xfrm>
            <a:off x="228600" y="2286000"/>
            <a:ext cx="2428875" cy="348615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2162" name="Rectangle 2"/>
          <p:cNvSpPr>
            <a:spLocks noGrp="1" noChangeArrowheads="1"/>
          </p:cNvSpPr>
          <p:nvPr>
            <p:ph type="title"/>
          </p:nvPr>
        </p:nvSpPr>
        <p:spPr>
          <a:noFill/>
          <a:ln/>
        </p:spPr>
        <p:txBody>
          <a:bodyPr lIns="90487" tIns="44450" rIns="90487" bIns="44450" anchor="b"/>
          <a:lstStyle/>
          <a:p>
            <a:r>
              <a:rPr lang="en-US" b="1" dirty="0" smtClean="0">
                <a:solidFill>
                  <a:srgbClr val="FCE209"/>
                </a:solidFill>
                <a:latin typeface="Arial" charset="0"/>
              </a:rPr>
              <a:t>Duke Fraudulent Array Data </a:t>
            </a:r>
            <a:br>
              <a:rPr lang="en-US" b="1" dirty="0" smtClean="0">
                <a:solidFill>
                  <a:srgbClr val="FCE209"/>
                </a:solidFill>
                <a:latin typeface="Arial" charset="0"/>
              </a:rPr>
            </a:br>
            <a:r>
              <a:rPr lang="en-US" b="1" dirty="0" smtClean="0">
                <a:solidFill>
                  <a:srgbClr val="FCE209"/>
                </a:solidFill>
                <a:latin typeface="Arial" charset="0"/>
              </a:rPr>
              <a:t>Leading to Cancer Trial</a:t>
            </a:r>
            <a:endParaRPr lang="en-US" b="1" dirty="0">
              <a:solidFill>
                <a:srgbClr val="FCE209"/>
              </a:solidFill>
              <a:latin typeface="Arial" charset="0"/>
            </a:endParaRPr>
          </a:p>
        </p:txBody>
      </p:sp>
      <p:sp>
        <p:nvSpPr>
          <p:cNvPr id="5852163" name="Rectangle 3"/>
          <p:cNvSpPr>
            <a:spLocks noGrp="1" noChangeArrowheads="1"/>
          </p:cNvSpPr>
          <p:nvPr>
            <p:ph type="body" idx="1"/>
          </p:nvPr>
        </p:nvSpPr>
        <p:spPr>
          <a:xfrm>
            <a:off x="3276600" y="1905000"/>
            <a:ext cx="5715000" cy="3886200"/>
          </a:xfrm>
          <a:noFill/>
          <a:ln/>
        </p:spPr>
        <p:txBody>
          <a:bodyPr lIns="90487" tIns="44450" rIns="90487" bIns="44450"/>
          <a:lstStyle/>
          <a:p>
            <a:pPr>
              <a:buNone/>
            </a:pPr>
            <a:r>
              <a:rPr lang="en-US" b="1" dirty="0" smtClean="0">
                <a:latin typeface="Arial" charset="0"/>
              </a:rPr>
              <a:t>Joseph R. Nevins, PhD</a:t>
            </a:r>
          </a:p>
          <a:p>
            <a:pPr>
              <a:buNone/>
            </a:pPr>
            <a:r>
              <a:rPr lang="en-US" b="1" dirty="0" smtClean="0">
                <a:latin typeface="Arial" charset="0"/>
              </a:rPr>
              <a:t>Duke Professor and </a:t>
            </a:r>
          </a:p>
          <a:p>
            <a:pPr>
              <a:buNone/>
            </a:pPr>
            <a:r>
              <a:rPr lang="en-US" b="1" dirty="0" smtClean="0">
                <a:latin typeface="Arial" charset="0"/>
              </a:rPr>
              <a:t>HHMI Investigator</a:t>
            </a:r>
          </a:p>
          <a:p>
            <a:pPr>
              <a:buNone/>
            </a:pPr>
            <a:endParaRPr lang="en-US" sz="2000" b="1" dirty="0" smtClean="0">
              <a:latin typeface="Arial" charset="0"/>
            </a:endParaRPr>
          </a:p>
          <a:p>
            <a:pPr>
              <a:buNone/>
            </a:pPr>
            <a:r>
              <a:rPr lang="en-US" sz="2000" b="1" dirty="0" smtClean="0">
                <a:latin typeface="Arial" charset="0"/>
              </a:rPr>
              <a:t>Great track record, highly respected scientist</a:t>
            </a:r>
          </a:p>
          <a:p>
            <a:pPr>
              <a:buNone/>
            </a:pPr>
            <a:endParaRPr lang="en-US" sz="2000" b="1" dirty="0" smtClean="0">
              <a:latin typeface="Arial" charset="0"/>
            </a:endParaRPr>
          </a:p>
          <a:p>
            <a:pPr>
              <a:buNone/>
            </a:pPr>
            <a:r>
              <a:rPr lang="en-US" sz="2000" b="1" dirty="0" smtClean="0">
                <a:latin typeface="Arial" charset="0"/>
              </a:rPr>
              <a:t>Postdoctoral Mentor to </a:t>
            </a:r>
            <a:r>
              <a:rPr lang="en-US" sz="2000" b="1" dirty="0" err="1" smtClean="0">
                <a:latin typeface="Arial" charset="0"/>
              </a:rPr>
              <a:t>Potti</a:t>
            </a:r>
            <a:r>
              <a:rPr lang="en-US" sz="2000" b="1" dirty="0" smtClean="0">
                <a:latin typeface="Arial" charset="0"/>
              </a:rPr>
              <a:t>, and co-author of over 10 papers with </a:t>
            </a:r>
            <a:r>
              <a:rPr lang="en-US" sz="2000" b="1" dirty="0" err="1" smtClean="0">
                <a:latin typeface="Arial" charset="0"/>
              </a:rPr>
              <a:t>Potti</a:t>
            </a:r>
            <a:endParaRPr lang="en-US" sz="2000" b="1" dirty="0" smtClean="0">
              <a:latin typeface="Arial" charset="0"/>
            </a:endParaRPr>
          </a:p>
        </p:txBody>
      </p:sp>
      <p:pic>
        <p:nvPicPr>
          <p:cNvPr id="6" name="Picture 5" descr="JosephNevins.jpg"/>
          <p:cNvPicPr>
            <a:picLocks noChangeAspect="1"/>
          </p:cNvPicPr>
          <p:nvPr/>
        </p:nvPicPr>
        <p:blipFill>
          <a:blip r:embed="rId3"/>
          <a:stretch>
            <a:fillRect/>
          </a:stretch>
        </p:blipFill>
        <p:spPr>
          <a:xfrm>
            <a:off x="0" y="2133600"/>
            <a:ext cx="3048000" cy="304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941" y="724650"/>
            <a:ext cx="7772400" cy="1470025"/>
          </a:xfrm>
        </p:spPr>
        <p:txBody>
          <a:bodyPr>
            <a:normAutofit/>
          </a:bodyPr>
          <a:lstStyle/>
          <a:p>
            <a:r>
              <a:rPr lang="en-US" sz="4000" b="1" dirty="0" smtClean="0">
                <a:solidFill>
                  <a:srgbClr val="FFFF00"/>
                </a:solidFill>
                <a:latin typeface="Arial"/>
                <a:cs typeface="Comic Sans MS"/>
              </a:rPr>
              <a:t>Research Misconduct:</a:t>
            </a:r>
            <a:br>
              <a:rPr lang="en-US" sz="4000" b="1" dirty="0" smtClean="0">
                <a:solidFill>
                  <a:srgbClr val="FFFF00"/>
                </a:solidFill>
                <a:latin typeface="Arial"/>
                <a:cs typeface="Comic Sans MS"/>
              </a:rPr>
            </a:br>
            <a:r>
              <a:rPr lang="en-US" sz="4000" b="1" dirty="0" smtClean="0">
                <a:solidFill>
                  <a:srgbClr val="FFFF00"/>
                </a:solidFill>
                <a:latin typeface="Arial"/>
                <a:cs typeface="Comic Sans MS"/>
              </a:rPr>
              <a:t>the NIH definition</a:t>
            </a:r>
            <a:endParaRPr lang="en-US" sz="4000" b="1" dirty="0">
              <a:solidFill>
                <a:srgbClr val="FFFF00"/>
              </a:solidFill>
              <a:latin typeface="Arial"/>
              <a:cs typeface="Comic Sans MS"/>
            </a:endParaRPr>
          </a:p>
        </p:txBody>
      </p:sp>
      <p:sp>
        <p:nvSpPr>
          <p:cNvPr id="3" name="Subtitle 2"/>
          <p:cNvSpPr>
            <a:spLocks noGrp="1"/>
          </p:cNvSpPr>
          <p:nvPr>
            <p:ph type="subTitle" idx="1"/>
          </p:nvPr>
        </p:nvSpPr>
        <p:spPr>
          <a:xfrm>
            <a:off x="828727" y="2441644"/>
            <a:ext cx="7682730" cy="3617730"/>
          </a:xfrm>
        </p:spPr>
        <p:txBody>
          <a:bodyPr>
            <a:normAutofit lnSpcReduction="10000"/>
          </a:bodyPr>
          <a:lstStyle/>
          <a:p>
            <a:pPr algn="l"/>
            <a:r>
              <a:rPr lang="en-US" b="1" dirty="0" smtClean="0">
                <a:solidFill>
                  <a:schemeClr val="bg1"/>
                </a:solidFill>
                <a:latin typeface="Arial"/>
                <a:cs typeface="Comic Sans MS"/>
              </a:rPr>
              <a:t>Fabrication:  </a:t>
            </a:r>
            <a:r>
              <a:rPr lang="en-US" sz="2400" b="1" dirty="0" smtClean="0">
                <a:latin typeface="Arial"/>
                <a:cs typeface="Comic Sans MS"/>
              </a:rPr>
              <a:t>making up results</a:t>
            </a:r>
          </a:p>
          <a:p>
            <a:pPr algn="l"/>
            <a:r>
              <a:rPr lang="en-US" b="1" dirty="0" smtClean="0">
                <a:solidFill>
                  <a:schemeClr val="bg1"/>
                </a:solidFill>
                <a:latin typeface="Arial"/>
                <a:cs typeface="Comic Sans MS"/>
              </a:rPr>
              <a:t>Falsification: </a:t>
            </a:r>
            <a:r>
              <a:rPr lang="en-US" sz="2600" b="1" dirty="0" smtClean="0">
                <a:latin typeface="Arial"/>
                <a:cs typeface="Comic Sans MS"/>
              </a:rPr>
              <a:t>manipulation of research materials, equipment, or processes or changing or omitting results such that the result in not accurately represented</a:t>
            </a:r>
          </a:p>
          <a:p>
            <a:pPr algn="l"/>
            <a:r>
              <a:rPr lang="en-US" b="1" dirty="0" smtClean="0">
                <a:solidFill>
                  <a:schemeClr val="bg1"/>
                </a:solidFill>
                <a:latin typeface="Arial"/>
                <a:cs typeface="Comic Sans MS"/>
              </a:rPr>
              <a:t>Plagiarism: </a:t>
            </a:r>
            <a:r>
              <a:rPr lang="en-US" sz="2600" b="1" dirty="0" smtClean="0">
                <a:latin typeface="Arial"/>
                <a:cs typeface="Comic Sans MS"/>
              </a:rPr>
              <a:t>the appropriation of another’s ideas, processes, results, or words without giving credit</a:t>
            </a:r>
          </a:p>
          <a:p>
            <a:pPr algn="l"/>
            <a:endParaRPr lang="en-US" sz="2600" b="1" dirty="0">
              <a:latin typeface="Arial"/>
              <a:cs typeface="Comic Sans MS"/>
            </a:endParaRPr>
          </a:p>
          <a:p>
            <a:pPr algn="l"/>
            <a:endParaRPr lang="en-US" sz="2600" b="1" dirty="0">
              <a:latin typeface="Arial"/>
              <a:cs typeface="Comic Sans MS"/>
            </a:endParaRPr>
          </a:p>
        </p:txBody>
      </p:sp>
    </p:spTree>
    <p:extLst>
      <p:ext uri="{BB962C8B-B14F-4D97-AF65-F5344CB8AC3E}">
        <p14:creationId xmlns:p14="http://schemas.microsoft.com/office/powerpoint/2010/main" val="1930990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2162" name="Rectangle 2"/>
          <p:cNvSpPr>
            <a:spLocks noGrp="1" noChangeArrowheads="1"/>
          </p:cNvSpPr>
          <p:nvPr>
            <p:ph type="title"/>
          </p:nvPr>
        </p:nvSpPr>
        <p:spPr>
          <a:xfrm>
            <a:off x="381000" y="76200"/>
            <a:ext cx="8305800" cy="1981200"/>
          </a:xfrm>
          <a:noFill/>
          <a:ln/>
        </p:spPr>
        <p:txBody>
          <a:bodyPr lIns="90487" tIns="44450" rIns="90487" bIns="44450" anchor="b"/>
          <a:lstStyle/>
          <a:p>
            <a:r>
              <a:rPr lang="en-US" b="1" dirty="0" smtClean="0">
                <a:solidFill>
                  <a:srgbClr val="FCE209"/>
                </a:solidFill>
                <a:latin typeface="Arial" charset="0"/>
              </a:rPr>
              <a:t>Genomic Signatures to Guide the Use of Chemotherapeutics</a:t>
            </a:r>
            <a:br>
              <a:rPr lang="en-US" b="1" dirty="0" smtClean="0">
                <a:solidFill>
                  <a:srgbClr val="FCE209"/>
                </a:solidFill>
                <a:latin typeface="Arial" charset="0"/>
              </a:rPr>
            </a:br>
            <a:r>
              <a:rPr lang="en-US" sz="3200" b="1" dirty="0" smtClean="0">
                <a:solidFill>
                  <a:srgbClr val="FCE209"/>
                </a:solidFill>
                <a:latin typeface="Arial" charset="0"/>
              </a:rPr>
              <a:t>Cancer of Breast, Colon, immune cells</a:t>
            </a:r>
            <a:endParaRPr lang="en-US" sz="3200" b="1" dirty="0">
              <a:solidFill>
                <a:srgbClr val="FCE209"/>
              </a:solidFill>
              <a:latin typeface="Arial" charset="0"/>
            </a:endParaRPr>
          </a:p>
        </p:txBody>
      </p:sp>
      <p:sp>
        <p:nvSpPr>
          <p:cNvPr id="5852163" name="Rectangle 3"/>
          <p:cNvSpPr>
            <a:spLocks noGrp="1" noChangeArrowheads="1"/>
          </p:cNvSpPr>
          <p:nvPr>
            <p:ph type="body" idx="1"/>
          </p:nvPr>
        </p:nvSpPr>
        <p:spPr>
          <a:xfrm>
            <a:off x="3886200" y="1981200"/>
            <a:ext cx="5029200" cy="3886200"/>
          </a:xfrm>
          <a:noFill/>
          <a:ln/>
        </p:spPr>
        <p:txBody>
          <a:bodyPr lIns="90487" tIns="44450" rIns="90487" bIns="44450"/>
          <a:lstStyle/>
          <a:p>
            <a:pPr>
              <a:buNone/>
            </a:pPr>
            <a:endParaRPr lang="en-US" sz="2000" b="1" dirty="0" smtClean="0">
              <a:latin typeface="Arial" charset="0"/>
            </a:endParaRPr>
          </a:p>
          <a:p>
            <a:pPr>
              <a:buNone/>
            </a:pPr>
            <a:r>
              <a:rPr lang="en-US" sz="2000" b="1" dirty="0" smtClean="0">
                <a:latin typeface="Arial" charset="0"/>
              </a:rPr>
              <a:t>Dr. </a:t>
            </a:r>
            <a:r>
              <a:rPr lang="en-US" sz="2000" b="1" dirty="0" err="1" smtClean="0">
                <a:latin typeface="Arial" charset="0"/>
              </a:rPr>
              <a:t>Potti</a:t>
            </a:r>
            <a:r>
              <a:rPr lang="en-US" sz="2000" b="1" dirty="0" smtClean="0">
                <a:latin typeface="Arial" charset="0"/>
              </a:rPr>
              <a:t> apparently “cracked the code”</a:t>
            </a:r>
          </a:p>
          <a:p>
            <a:pPr>
              <a:buNone/>
            </a:pPr>
            <a:r>
              <a:rPr lang="en-US" sz="2000" b="1" dirty="0" smtClean="0">
                <a:latin typeface="Arial" charset="0"/>
              </a:rPr>
              <a:t>to use gene expression to guide cancer</a:t>
            </a:r>
          </a:p>
          <a:p>
            <a:pPr>
              <a:buNone/>
            </a:pPr>
            <a:r>
              <a:rPr lang="en-US" sz="2000" b="1" dirty="0" smtClean="0">
                <a:latin typeface="Arial" charset="0"/>
              </a:rPr>
              <a:t>Therapy.</a:t>
            </a:r>
          </a:p>
          <a:p>
            <a:pPr>
              <a:buNone/>
            </a:pPr>
            <a:endParaRPr lang="en-US" sz="2000" b="1" dirty="0" smtClean="0">
              <a:latin typeface="Arial" charset="0"/>
            </a:endParaRPr>
          </a:p>
          <a:p>
            <a:pPr>
              <a:buNone/>
            </a:pPr>
            <a:r>
              <a:rPr lang="en-US" sz="2000" b="1" dirty="0" smtClean="0">
                <a:latin typeface="Arial" charset="0"/>
              </a:rPr>
              <a:t>Patents applied for, company is started</a:t>
            </a:r>
          </a:p>
          <a:p>
            <a:pPr>
              <a:buNone/>
            </a:pPr>
            <a:r>
              <a:rPr lang="en-US" sz="2000" b="1" dirty="0" smtClean="0">
                <a:latin typeface="Arial" charset="0"/>
              </a:rPr>
              <a:t>“</a:t>
            </a:r>
            <a:r>
              <a:rPr lang="en-US" sz="2000" b="1" dirty="0" err="1" smtClean="0">
                <a:latin typeface="Arial" charset="0"/>
              </a:rPr>
              <a:t>CancerGuide</a:t>
            </a:r>
            <a:r>
              <a:rPr lang="en-US" sz="2000" b="1" dirty="0" smtClean="0">
                <a:latin typeface="Arial" charset="0"/>
              </a:rPr>
              <a:t> Diagnostics”</a:t>
            </a:r>
          </a:p>
          <a:p>
            <a:pPr>
              <a:buNone/>
            </a:pPr>
            <a:endParaRPr lang="en-US" sz="2000" b="1" dirty="0">
              <a:latin typeface="Arial" charset="0"/>
            </a:endParaRPr>
          </a:p>
          <a:p>
            <a:pPr>
              <a:buNone/>
            </a:pPr>
            <a:r>
              <a:rPr lang="en-US" sz="2000" b="1" dirty="0" smtClean="0">
                <a:latin typeface="Arial" charset="0"/>
              </a:rPr>
              <a:t>Almost too good to be true</a:t>
            </a:r>
          </a:p>
        </p:txBody>
      </p:sp>
      <p:pic>
        <p:nvPicPr>
          <p:cNvPr id="5" name="Picture 4" descr="GeneChip.jpeg"/>
          <p:cNvPicPr>
            <a:picLocks noChangeAspect="1"/>
          </p:cNvPicPr>
          <p:nvPr/>
        </p:nvPicPr>
        <p:blipFill>
          <a:blip r:embed="rId3"/>
          <a:stretch>
            <a:fillRect/>
          </a:stretch>
        </p:blipFill>
        <p:spPr>
          <a:xfrm>
            <a:off x="304800" y="2590800"/>
            <a:ext cx="3187700" cy="25527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2162" name="Rectangle 2"/>
          <p:cNvSpPr>
            <a:spLocks noGrp="1" noChangeArrowheads="1"/>
          </p:cNvSpPr>
          <p:nvPr>
            <p:ph type="title"/>
          </p:nvPr>
        </p:nvSpPr>
        <p:spPr>
          <a:xfrm>
            <a:off x="228600" y="0"/>
            <a:ext cx="8229600" cy="1143000"/>
          </a:xfrm>
          <a:noFill/>
          <a:ln/>
        </p:spPr>
        <p:txBody>
          <a:bodyPr lIns="90487" tIns="44450" rIns="90487" bIns="44450" anchor="b"/>
          <a:lstStyle/>
          <a:p>
            <a:r>
              <a:rPr lang="en-US" sz="3200" b="1" dirty="0" smtClean="0">
                <a:solidFill>
                  <a:srgbClr val="FCE209"/>
                </a:solidFill>
                <a:latin typeface="Arial" charset="0"/>
              </a:rPr>
              <a:t>Texas, MD Anderson Scientists</a:t>
            </a:r>
            <a:br>
              <a:rPr lang="en-US" sz="3200" b="1" dirty="0" smtClean="0">
                <a:solidFill>
                  <a:srgbClr val="FCE209"/>
                </a:solidFill>
                <a:latin typeface="Arial" charset="0"/>
              </a:rPr>
            </a:br>
            <a:r>
              <a:rPr lang="en-US" sz="3200" b="1" dirty="0" smtClean="0">
                <a:solidFill>
                  <a:srgbClr val="FCE209"/>
                </a:solidFill>
                <a:latin typeface="Arial" charset="0"/>
              </a:rPr>
              <a:t>Want do a Trial based on </a:t>
            </a:r>
            <a:r>
              <a:rPr lang="en-US" sz="3200" b="1" dirty="0" err="1" smtClean="0">
                <a:solidFill>
                  <a:srgbClr val="FCE209"/>
                </a:solidFill>
                <a:latin typeface="Arial" charset="0"/>
              </a:rPr>
              <a:t>Potti’s</a:t>
            </a:r>
            <a:r>
              <a:rPr lang="en-US" sz="3200" b="1" dirty="0" smtClean="0">
                <a:solidFill>
                  <a:srgbClr val="FCE209"/>
                </a:solidFill>
                <a:latin typeface="Arial" charset="0"/>
              </a:rPr>
              <a:t> findings</a:t>
            </a:r>
            <a:endParaRPr lang="en-US" sz="3200" b="1" dirty="0">
              <a:solidFill>
                <a:srgbClr val="FCE209"/>
              </a:solidFill>
              <a:latin typeface="Arial" charset="0"/>
            </a:endParaRPr>
          </a:p>
        </p:txBody>
      </p:sp>
      <p:sp>
        <p:nvSpPr>
          <p:cNvPr id="5852163" name="Rectangle 3"/>
          <p:cNvSpPr>
            <a:spLocks noGrp="1" noChangeArrowheads="1"/>
          </p:cNvSpPr>
          <p:nvPr>
            <p:ph type="body" idx="1"/>
          </p:nvPr>
        </p:nvSpPr>
        <p:spPr>
          <a:xfrm>
            <a:off x="4343400" y="1219200"/>
            <a:ext cx="5486400" cy="5181600"/>
          </a:xfrm>
          <a:noFill/>
          <a:ln/>
        </p:spPr>
        <p:txBody>
          <a:bodyPr lIns="90487" tIns="44450" rIns="90487" bIns="44450"/>
          <a:lstStyle/>
          <a:p>
            <a:pPr>
              <a:buNone/>
            </a:pPr>
            <a:r>
              <a:rPr lang="en-US" b="1" dirty="0" smtClean="0">
                <a:latin typeface="Arial" charset="0"/>
              </a:rPr>
              <a:t>Keith </a:t>
            </a:r>
            <a:r>
              <a:rPr lang="en-US" b="1" dirty="0" err="1" smtClean="0">
                <a:latin typeface="Arial" charset="0"/>
              </a:rPr>
              <a:t>Baggerly</a:t>
            </a:r>
            <a:r>
              <a:rPr lang="en-US" b="1" dirty="0" smtClean="0">
                <a:latin typeface="Arial" charset="0"/>
              </a:rPr>
              <a:t> PhD  </a:t>
            </a:r>
          </a:p>
          <a:p>
            <a:pPr>
              <a:buNone/>
            </a:pPr>
            <a:r>
              <a:rPr lang="en-US" b="1" dirty="0" smtClean="0">
                <a:latin typeface="Arial" charset="0"/>
              </a:rPr>
              <a:t>Kevin </a:t>
            </a:r>
            <a:r>
              <a:rPr lang="en-US" b="1" dirty="0" err="1" smtClean="0">
                <a:latin typeface="Arial" charset="0"/>
              </a:rPr>
              <a:t>Coombes</a:t>
            </a:r>
            <a:r>
              <a:rPr lang="en-US" b="1" dirty="0" smtClean="0">
                <a:latin typeface="Arial" charset="0"/>
              </a:rPr>
              <a:t> PhD </a:t>
            </a:r>
          </a:p>
          <a:p>
            <a:pPr>
              <a:buNone/>
            </a:pPr>
            <a:r>
              <a:rPr lang="en-US" sz="2000" b="1" dirty="0" smtClean="0">
                <a:latin typeface="Arial" charset="0"/>
              </a:rPr>
              <a:t>2007 could not replicate data</a:t>
            </a:r>
          </a:p>
          <a:p>
            <a:pPr>
              <a:buNone/>
            </a:pPr>
            <a:r>
              <a:rPr lang="en-US" sz="2000" b="1" dirty="0" smtClean="0">
                <a:latin typeface="Arial" charset="0"/>
              </a:rPr>
              <a:t>Wrote Duke investigators, who</a:t>
            </a:r>
          </a:p>
          <a:p>
            <a:pPr>
              <a:buNone/>
            </a:pPr>
            <a:r>
              <a:rPr lang="en-US" sz="2000" b="1" dirty="0" smtClean="0">
                <a:latin typeface="Arial" charset="0"/>
              </a:rPr>
              <a:t>denied problems</a:t>
            </a:r>
          </a:p>
          <a:p>
            <a:pPr>
              <a:buNone/>
            </a:pPr>
            <a:endParaRPr lang="en-US" sz="2000" b="1" dirty="0" smtClean="0">
              <a:latin typeface="Arial" charset="0"/>
            </a:endParaRPr>
          </a:p>
          <a:p>
            <a:pPr>
              <a:buNone/>
            </a:pPr>
            <a:r>
              <a:rPr lang="en-US" sz="2000" b="1" dirty="0" smtClean="0">
                <a:latin typeface="Arial" charset="0"/>
              </a:rPr>
              <a:t>2009 published article about problems</a:t>
            </a:r>
          </a:p>
          <a:p>
            <a:pPr>
              <a:buNone/>
            </a:pPr>
            <a:endParaRPr lang="en-US" sz="2000" b="1" dirty="0" smtClean="0">
              <a:latin typeface="Arial" charset="0"/>
            </a:endParaRPr>
          </a:p>
          <a:p>
            <a:pPr>
              <a:buNone/>
            </a:pPr>
            <a:r>
              <a:rPr lang="en-US" sz="2000" b="1" dirty="0" smtClean="0">
                <a:latin typeface="Arial" charset="0"/>
              </a:rPr>
              <a:t>Duke ordered to stop clinical trials</a:t>
            </a:r>
          </a:p>
          <a:p>
            <a:pPr>
              <a:buNone/>
            </a:pPr>
            <a:endParaRPr lang="en-US" sz="2000" b="1" dirty="0" smtClean="0">
              <a:latin typeface="Arial" charset="0"/>
            </a:endParaRPr>
          </a:p>
          <a:p>
            <a:pPr>
              <a:buNone/>
            </a:pPr>
            <a:r>
              <a:rPr lang="en-US" sz="2000" b="1" dirty="0" smtClean="0">
                <a:latin typeface="Arial" charset="0"/>
              </a:rPr>
              <a:t>Duke review, clears </a:t>
            </a:r>
            <a:r>
              <a:rPr lang="en-US" sz="2000" b="1" dirty="0" err="1" smtClean="0">
                <a:latin typeface="Arial" charset="0"/>
              </a:rPr>
              <a:t>Potti</a:t>
            </a:r>
            <a:r>
              <a:rPr lang="en-US" sz="2000" b="1" dirty="0" smtClean="0">
                <a:latin typeface="Arial" charset="0"/>
              </a:rPr>
              <a:t> in </a:t>
            </a:r>
          </a:p>
          <a:p>
            <a:pPr>
              <a:buNone/>
            </a:pPr>
            <a:r>
              <a:rPr lang="en-US" sz="2000" b="1" dirty="0" smtClean="0">
                <a:latin typeface="Arial" charset="0"/>
              </a:rPr>
              <a:t>early 2010, clinical trails restarted</a:t>
            </a:r>
          </a:p>
          <a:p>
            <a:pPr>
              <a:buNone/>
            </a:pPr>
            <a:endParaRPr lang="en-US" sz="2000" b="1" dirty="0">
              <a:latin typeface="Arial" charset="0"/>
            </a:endParaRPr>
          </a:p>
          <a:p>
            <a:pPr>
              <a:buNone/>
            </a:pPr>
            <a:r>
              <a:rPr lang="en-US" sz="2000" b="1" dirty="0" smtClean="0">
                <a:latin typeface="Arial" charset="0"/>
              </a:rPr>
              <a:t>&gt;100 patients enrolled  </a:t>
            </a:r>
          </a:p>
        </p:txBody>
      </p:sp>
      <p:pic>
        <p:nvPicPr>
          <p:cNvPr id="6" name="Picture 5" descr="Bagerly and Coumbs.jpg"/>
          <p:cNvPicPr>
            <a:picLocks noChangeAspect="1"/>
          </p:cNvPicPr>
          <p:nvPr/>
        </p:nvPicPr>
        <p:blipFill>
          <a:blip r:embed="rId3"/>
          <a:stretch>
            <a:fillRect/>
          </a:stretch>
        </p:blipFill>
        <p:spPr>
          <a:xfrm>
            <a:off x="-152400" y="1524000"/>
            <a:ext cx="4483422" cy="32004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2162" name="Rectangle 2"/>
          <p:cNvSpPr>
            <a:spLocks noGrp="1" noChangeArrowheads="1"/>
          </p:cNvSpPr>
          <p:nvPr>
            <p:ph type="title"/>
          </p:nvPr>
        </p:nvSpPr>
        <p:spPr>
          <a:xfrm>
            <a:off x="609600" y="381000"/>
            <a:ext cx="7772400" cy="1143000"/>
          </a:xfrm>
          <a:noFill/>
          <a:ln/>
        </p:spPr>
        <p:txBody>
          <a:bodyPr lIns="90487" tIns="44450" rIns="90487" bIns="44450" anchor="b"/>
          <a:lstStyle/>
          <a:p>
            <a:r>
              <a:rPr lang="en-US" b="1" dirty="0" smtClean="0">
                <a:solidFill>
                  <a:srgbClr val="FCE209"/>
                </a:solidFill>
                <a:latin typeface="Arial" charset="0"/>
              </a:rPr>
              <a:t>Faked Resume Leads to Exposure of Fraud</a:t>
            </a:r>
            <a:endParaRPr lang="en-US" b="1" dirty="0">
              <a:solidFill>
                <a:srgbClr val="FCE209"/>
              </a:solidFill>
              <a:latin typeface="Arial" charset="0"/>
            </a:endParaRPr>
          </a:p>
        </p:txBody>
      </p:sp>
      <p:sp>
        <p:nvSpPr>
          <p:cNvPr id="5852163" name="Rectangle 3"/>
          <p:cNvSpPr>
            <a:spLocks noGrp="1" noChangeArrowheads="1"/>
          </p:cNvSpPr>
          <p:nvPr>
            <p:ph type="body" idx="1"/>
          </p:nvPr>
        </p:nvSpPr>
        <p:spPr>
          <a:xfrm>
            <a:off x="2590800" y="1905000"/>
            <a:ext cx="6019800" cy="3886200"/>
          </a:xfrm>
          <a:noFill/>
          <a:ln/>
        </p:spPr>
        <p:txBody>
          <a:bodyPr lIns="90487" tIns="44450" rIns="90487" bIns="44450"/>
          <a:lstStyle/>
          <a:p>
            <a:pPr>
              <a:buNone/>
            </a:pPr>
            <a:r>
              <a:rPr lang="en-US" b="1" dirty="0" smtClean="0">
                <a:latin typeface="Arial" charset="0"/>
              </a:rPr>
              <a:t>Paul Goldberg, </a:t>
            </a:r>
          </a:p>
          <a:p>
            <a:pPr>
              <a:buNone/>
            </a:pPr>
            <a:r>
              <a:rPr lang="en-US" sz="2000" b="1" dirty="0" smtClean="0">
                <a:latin typeface="Arial" charset="0"/>
              </a:rPr>
              <a:t>Investigative journalist at The Cancer Letter</a:t>
            </a:r>
          </a:p>
          <a:p>
            <a:pPr>
              <a:buNone/>
            </a:pPr>
            <a:endParaRPr lang="en-US" sz="2000" b="1" dirty="0" smtClean="0">
              <a:latin typeface="Arial" charset="0"/>
            </a:endParaRPr>
          </a:p>
          <a:p>
            <a:pPr>
              <a:buNone/>
            </a:pPr>
            <a:r>
              <a:rPr lang="en-US" sz="2000" b="1" dirty="0" smtClean="0">
                <a:latin typeface="Arial" charset="0"/>
              </a:rPr>
              <a:t>July 2010, reveal multiple parts of </a:t>
            </a:r>
            <a:r>
              <a:rPr lang="en-US" sz="2000" b="1" dirty="0" err="1" smtClean="0">
                <a:latin typeface="Arial" charset="0"/>
              </a:rPr>
              <a:t>Potti</a:t>
            </a:r>
            <a:r>
              <a:rPr lang="en-US" sz="2000" b="1" dirty="0" smtClean="0">
                <a:latin typeface="Arial" charset="0"/>
              </a:rPr>
              <a:t> CV are faked, including</a:t>
            </a:r>
          </a:p>
          <a:p>
            <a:pPr>
              <a:buNone/>
            </a:pPr>
            <a:r>
              <a:rPr lang="en-US" sz="2000" b="1" dirty="0" smtClean="0">
                <a:latin typeface="Arial" charset="0"/>
              </a:rPr>
              <a:t>Rhodes Scholar, Merit Awards etc</a:t>
            </a:r>
          </a:p>
          <a:p>
            <a:pPr>
              <a:buNone/>
            </a:pPr>
            <a:endParaRPr lang="en-US" sz="2000" b="1" dirty="0" smtClean="0">
              <a:latin typeface="Arial" charset="0"/>
            </a:endParaRPr>
          </a:p>
          <a:p>
            <a:pPr>
              <a:buNone/>
            </a:pPr>
            <a:r>
              <a:rPr lang="en-US" sz="2000" b="1" dirty="0" err="1" smtClean="0">
                <a:latin typeface="Arial" charset="0"/>
              </a:rPr>
              <a:t>Faud</a:t>
            </a:r>
            <a:r>
              <a:rPr lang="en-US" sz="2000" b="1" dirty="0" smtClean="0">
                <a:latin typeface="Arial" charset="0"/>
              </a:rPr>
              <a:t> becomes clear, 10 papers retracted</a:t>
            </a:r>
          </a:p>
          <a:p>
            <a:pPr>
              <a:buNone/>
            </a:pPr>
            <a:r>
              <a:rPr lang="en-US" sz="2000" b="1" dirty="0" smtClean="0">
                <a:latin typeface="Arial" charset="0"/>
              </a:rPr>
              <a:t>Clinical trials stopped</a:t>
            </a:r>
          </a:p>
          <a:p>
            <a:pPr>
              <a:buNone/>
            </a:pPr>
            <a:endParaRPr lang="en-US" sz="2000" b="1" dirty="0" smtClean="0">
              <a:latin typeface="Arial" charset="0"/>
            </a:endParaRPr>
          </a:p>
          <a:p>
            <a:pPr>
              <a:buNone/>
            </a:pPr>
            <a:r>
              <a:rPr lang="en-US" sz="2000" b="1" dirty="0" smtClean="0">
                <a:latin typeface="Arial" charset="0"/>
              </a:rPr>
              <a:t>By February 2012, scandal covered in Nature,</a:t>
            </a:r>
          </a:p>
          <a:p>
            <a:pPr>
              <a:buNone/>
            </a:pPr>
            <a:r>
              <a:rPr lang="en-US" sz="2000" b="1" dirty="0" smtClean="0">
                <a:latin typeface="Arial" charset="0"/>
              </a:rPr>
              <a:t>New York Times and 60 Minutes</a:t>
            </a:r>
          </a:p>
        </p:txBody>
      </p:sp>
      <p:pic>
        <p:nvPicPr>
          <p:cNvPr id="5" name="Picture 4" descr="paul-image.jpg"/>
          <p:cNvPicPr>
            <a:picLocks noChangeAspect="1"/>
          </p:cNvPicPr>
          <p:nvPr/>
        </p:nvPicPr>
        <p:blipFill>
          <a:blip r:embed="rId3"/>
          <a:stretch>
            <a:fillRect/>
          </a:stretch>
        </p:blipFill>
        <p:spPr>
          <a:xfrm>
            <a:off x="304800" y="2057400"/>
            <a:ext cx="1968500" cy="28448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2162" name="Rectangle 2"/>
          <p:cNvSpPr>
            <a:spLocks noGrp="1" noChangeArrowheads="1"/>
          </p:cNvSpPr>
          <p:nvPr>
            <p:ph type="title"/>
          </p:nvPr>
        </p:nvSpPr>
        <p:spPr>
          <a:xfrm>
            <a:off x="609600" y="-381000"/>
            <a:ext cx="7772400" cy="1143000"/>
          </a:xfrm>
          <a:noFill/>
          <a:ln/>
        </p:spPr>
        <p:txBody>
          <a:bodyPr lIns="90487" tIns="44450" rIns="90487" bIns="44450" anchor="b"/>
          <a:lstStyle/>
          <a:p>
            <a:r>
              <a:rPr lang="en-US" b="1" dirty="0" smtClean="0">
                <a:solidFill>
                  <a:srgbClr val="FCE209"/>
                </a:solidFill>
                <a:latin typeface="Arial" charset="0"/>
              </a:rPr>
              <a:t>Update 2014</a:t>
            </a:r>
            <a:endParaRPr lang="en-US" b="1" dirty="0">
              <a:solidFill>
                <a:srgbClr val="FCE209"/>
              </a:solidFill>
              <a:latin typeface="Arial" charset="0"/>
            </a:endParaRPr>
          </a:p>
        </p:txBody>
      </p:sp>
      <p:sp>
        <p:nvSpPr>
          <p:cNvPr id="5852163" name="Rectangle 3"/>
          <p:cNvSpPr>
            <a:spLocks noGrp="1" noChangeArrowheads="1"/>
          </p:cNvSpPr>
          <p:nvPr>
            <p:ph type="body" idx="1"/>
          </p:nvPr>
        </p:nvSpPr>
        <p:spPr>
          <a:xfrm>
            <a:off x="2590800" y="990600"/>
            <a:ext cx="6553200" cy="3886200"/>
          </a:xfrm>
          <a:noFill/>
          <a:ln/>
        </p:spPr>
        <p:txBody>
          <a:bodyPr lIns="90487" tIns="44450" rIns="90487" bIns="44450"/>
          <a:lstStyle/>
          <a:p>
            <a:pPr>
              <a:buNone/>
            </a:pPr>
            <a:r>
              <a:rPr lang="en-US" sz="2800" b="1" dirty="0" smtClean="0">
                <a:latin typeface="Arial" charset="0"/>
              </a:rPr>
              <a:t>Anil </a:t>
            </a:r>
            <a:r>
              <a:rPr lang="en-US" sz="2800" b="1" dirty="0" err="1" smtClean="0">
                <a:latin typeface="Arial" charset="0"/>
              </a:rPr>
              <a:t>Potti</a:t>
            </a:r>
            <a:r>
              <a:rPr lang="en-US" sz="2800" b="1" dirty="0" smtClean="0">
                <a:latin typeface="Arial" charset="0"/>
              </a:rPr>
              <a:t> MD, </a:t>
            </a:r>
          </a:p>
          <a:p>
            <a:pPr>
              <a:buNone/>
            </a:pPr>
            <a:r>
              <a:rPr lang="en-US" sz="2000" b="1" dirty="0" smtClean="0">
                <a:latin typeface="Arial" charset="0"/>
              </a:rPr>
              <a:t>Multiple malpractice suits</a:t>
            </a:r>
          </a:p>
          <a:p>
            <a:pPr>
              <a:buNone/>
            </a:pPr>
            <a:r>
              <a:rPr lang="en-US" sz="2000" b="1" dirty="0" smtClean="0">
                <a:latin typeface="Arial" charset="0"/>
              </a:rPr>
              <a:t>Reprimanded in several states</a:t>
            </a:r>
          </a:p>
          <a:p>
            <a:pPr>
              <a:buNone/>
            </a:pPr>
            <a:r>
              <a:rPr lang="en-US" sz="2000" b="1" dirty="0" smtClean="0">
                <a:latin typeface="Arial" charset="0"/>
              </a:rPr>
              <a:t>Practicing Oncology in Grand Forks North Dakota</a:t>
            </a:r>
          </a:p>
          <a:p>
            <a:pPr>
              <a:buNone/>
            </a:pPr>
            <a:endParaRPr lang="en-US" sz="2000" b="1" dirty="0" smtClean="0">
              <a:latin typeface="Arial" charset="0"/>
            </a:endParaRPr>
          </a:p>
          <a:p>
            <a:pPr>
              <a:buNone/>
            </a:pPr>
            <a:r>
              <a:rPr lang="en-US" sz="2800" b="1" dirty="0" smtClean="0">
                <a:latin typeface="Arial" charset="0"/>
              </a:rPr>
              <a:t>Joseph Nevins PhD</a:t>
            </a:r>
          </a:p>
          <a:p>
            <a:pPr>
              <a:buNone/>
            </a:pPr>
            <a:r>
              <a:rPr lang="en-US" sz="2000" b="1" dirty="0" smtClean="0">
                <a:latin typeface="Arial" charset="0"/>
              </a:rPr>
              <a:t>Full Professor at Duke, with lab</a:t>
            </a:r>
          </a:p>
          <a:p>
            <a:pPr>
              <a:buNone/>
            </a:pPr>
            <a:endParaRPr lang="en-US" sz="2000" b="1" dirty="0">
              <a:latin typeface="Arial" charset="0"/>
            </a:endParaRPr>
          </a:p>
          <a:p>
            <a:pPr>
              <a:buNone/>
            </a:pPr>
            <a:r>
              <a:rPr lang="en-US" sz="2000" b="1" dirty="0" smtClean="0">
                <a:latin typeface="Arial" charset="0"/>
              </a:rPr>
              <a:t>9 total papers retracted</a:t>
            </a:r>
          </a:p>
          <a:p>
            <a:pPr>
              <a:buNone/>
            </a:pPr>
            <a:endParaRPr lang="en-US" sz="2000" b="1" dirty="0" smtClean="0">
              <a:latin typeface="Arial" charset="0"/>
            </a:endParaRPr>
          </a:p>
          <a:p>
            <a:pPr>
              <a:buNone/>
            </a:pPr>
            <a:r>
              <a:rPr lang="en-US" sz="2800" b="1" dirty="0" smtClean="0">
                <a:latin typeface="Arial" charset="0"/>
              </a:rPr>
              <a:t>Institute of Medicine Report:</a:t>
            </a:r>
          </a:p>
          <a:p>
            <a:pPr>
              <a:buNone/>
            </a:pPr>
            <a:r>
              <a:rPr lang="en-US" sz="2000" b="1" dirty="0" smtClean="0">
                <a:latin typeface="Arial Bold"/>
                <a:cs typeface="Arial Bold"/>
              </a:rPr>
              <a:t>Evolution of Translational </a:t>
            </a:r>
            <a:r>
              <a:rPr lang="en-US" sz="2000" b="1" dirty="0" err="1" smtClean="0">
                <a:latin typeface="Arial Bold"/>
                <a:cs typeface="Arial Bold"/>
              </a:rPr>
              <a:t>Omics</a:t>
            </a:r>
            <a:endParaRPr lang="en-US" sz="2000" b="1" dirty="0" smtClean="0">
              <a:latin typeface="Arial Bold"/>
              <a:cs typeface="Arial Bold"/>
            </a:endParaRPr>
          </a:p>
          <a:p>
            <a:pPr>
              <a:buNone/>
            </a:pPr>
            <a:endParaRPr lang="en-US" sz="2000" b="1" dirty="0" smtClean="0">
              <a:latin typeface="Arial" charset="0"/>
            </a:endParaRPr>
          </a:p>
        </p:txBody>
      </p:sp>
      <p:pic>
        <p:nvPicPr>
          <p:cNvPr id="6" name="Picture 5" descr="Potti.jpg"/>
          <p:cNvPicPr>
            <a:picLocks noChangeAspect="1"/>
          </p:cNvPicPr>
          <p:nvPr/>
        </p:nvPicPr>
        <p:blipFill>
          <a:blip r:embed="rId3"/>
          <a:stretch>
            <a:fillRect/>
          </a:stretch>
        </p:blipFill>
        <p:spPr>
          <a:xfrm>
            <a:off x="609600" y="950259"/>
            <a:ext cx="1143000" cy="1640541"/>
          </a:xfrm>
          <a:prstGeom prst="rect">
            <a:avLst/>
          </a:prstGeom>
        </p:spPr>
      </p:pic>
      <p:pic>
        <p:nvPicPr>
          <p:cNvPr id="7" name="Picture 6" descr="JosephNevins.jpg"/>
          <p:cNvPicPr>
            <a:picLocks noChangeAspect="1"/>
          </p:cNvPicPr>
          <p:nvPr/>
        </p:nvPicPr>
        <p:blipFill>
          <a:blip r:embed="rId4"/>
          <a:stretch>
            <a:fillRect/>
          </a:stretch>
        </p:blipFill>
        <p:spPr>
          <a:xfrm>
            <a:off x="457200" y="2895600"/>
            <a:ext cx="1295400" cy="1295400"/>
          </a:xfrm>
          <a:prstGeom prst="rect">
            <a:avLst/>
          </a:prstGeom>
        </p:spPr>
      </p:pic>
      <p:pic>
        <p:nvPicPr>
          <p:cNvPr id="8" name="Picture 7" descr="iom_logo.gif"/>
          <p:cNvPicPr>
            <a:picLocks noChangeAspect="1"/>
          </p:cNvPicPr>
          <p:nvPr/>
        </p:nvPicPr>
        <p:blipFill>
          <a:blip r:embed="rId5"/>
          <a:stretch>
            <a:fillRect/>
          </a:stretch>
        </p:blipFill>
        <p:spPr>
          <a:xfrm>
            <a:off x="2743200" y="5791200"/>
            <a:ext cx="4827493" cy="9144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8306" name="Rectangle 2"/>
          <p:cNvSpPr>
            <a:spLocks noGrp="1" noChangeArrowheads="1"/>
          </p:cNvSpPr>
          <p:nvPr>
            <p:ph type="title"/>
          </p:nvPr>
        </p:nvSpPr>
        <p:spPr>
          <a:noFill/>
          <a:ln/>
        </p:spPr>
        <p:txBody>
          <a:bodyPr lIns="90487" tIns="44450" rIns="90487" bIns="44450" anchor="b"/>
          <a:lstStyle/>
          <a:p>
            <a:r>
              <a:rPr lang="en-US" b="1" dirty="0">
                <a:solidFill>
                  <a:srgbClr val="FCE209"/>
                </a:solidFill>
                <a:latin typeface="Arial" charset="0"/>
              </a:rPr>
              <a:t>Questions</a:t>
            </a:r>
            <a:r>
              <a:rPr lang="en-US" b="1" dirty="0" smtClean="0">
                <a:solidFill>
                  <a:srgbClr val="FCE209"/>
                </a:solidFill>
                <a:latin typeface="Arial" charset="0"/>
              </a:rPr>
              <a:t> Raised</a:t>
            </a:r>
            <a:endParaRPr lang="en-US" b="1" dirty="0">
              <a:solidFill>
                <a:srgbClr val="FCE209"/>
              </a:solidFill>
              <a:latin typeface="Arial" charset="0"/>
            </a:endParaRPr>
          </a:p>
        </p:txBody>
      </p:sp>
      <p:sp>
        <p:nvSpPr>
          <p:cNvPr id="5858307" name="Rectangle 3"/>
          <p:cNvSpPr>
            <a:spLocks noGrp="1" noChangeArrowheads="1"/>
          </p:cNvSpPr>
          <p:nvPr>
            <p:ph type="body" idx="1"/>
          </p:nvPr>
        </p:nvSpPr>
        <p:spPr>
          <a:ln/>
        </p:spPr>
        <p:txBody>
          <a:bodyPr lIns="90487" tIns="44450" rIns="90487" bIns="44450"/>
          <a:lstStyle/>
          <a:p>
            <a:r>
              <a:rPr lang="en-US" b="1">
                <a:latin typeface="Arial" charset="0"/>
              </a:rPr>
              <a:t>Appropriate authorship</a:t>
            </a:r>
          </a:p>
          <a:p>
            <a:pPr lvl="1"/>
            <a:r>
              <a:rPr lang="en-US" b="1">
                <a:latin typeface="Arial" charset="0"/>
              </a:rPr>
              <a:t>Co-authors took credit for work</a:t>
            </a:r>
          </a:p>
          <a:p>
            <a:pPr lvl="1"/>
            <a:r>
              <a:rPr lang="en-US" b="1">
                <a:latin typeface="Arial" charset="0"/>
              </a:rPr>
              <a:t>Did not meet criteria for authorship</a:t>
            </a:r>
          </a:p>
          <a:p>
            <a:pPr lvl="1"/>
            <a:r>
              <a:rPr lang="en-US" b="1">
                <a:latin typeface="Arial" charset="0"/>
              </a:rPr>
              <a:t>Not willing to take responsibility for work</a:t>
            </a:r>
          </a:p>
        </p:txBody>
      </p:sp>
    </p:spTree>
    <p:extLst>
      <p:ext uri="{BB962C8B-B14F-4D97-AF65-F5344CB8AC3E}">
        <p14:creationId xmlns:p14="http://schemas.microsoft.com/office/powerpoint/2010/main" val="1384052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7170" name="Rectangle 2"/>
          <p:cNvSpPr>
            <a:spLocks noGrp="1" noChangeArrowheads="1"/>
          </p:cNvSpPr>
          <p:nvPr>
            <p:ph type="title"/>
          </p:nvPr>
        </p:nvSpPr>
        <p:spPr/>
        <p:txBody>
          <a:bodyPr/>
          <a:lstStyle/>
          <a:p>
            <a:r>
              <a:rPr lang="en-US" b="1" dirty="0">
                <a:solidFill>
                  <a:srgbClr val="FCE209"/>
                </a:solidFill>
                <a:latin typeface="Arial" charset="0"/>
              </a:rPr>
              <a:t>The</a:t>
            </a:r>
            <a:r>
              <a:rPr lang="en-US" b="1" dirty="0" smtClean="0">
                <a:solidFill>
                  <a:srgbClr val="FCE209"/>
                </a:solidFill>
                <a:latin typeface="Arial" charset="0"/>
              </a:rPr>
              <a:t> View </a:t>
            </a:r>
            <a:r>
              <a:rPr lang="en-US" b="1" dirty="0">
                <a:solidFill>
                  <a:srgbClr val="FCE209"/>
                </a:solidFill>
                <a:latin typeface="Arial" charset="0"/>
              </a:rPr>
              <a:t>from Congress</a:t>
            </a:r>
          </a:p>
        </p:txBody>
      </p:sp>
      <p:sp>
        <p:nvSpPr>
          <p:cNvPr id="5767171" name="Rectangle 3"/>
          <p:cNvSpPr>
            <a:spLocks noGrp="1" noChangeArrowheads="1"/>
          </p:cNvSpPr>
          <p:nvPr>
            <p:ph type="body" idx="1"/>
          </p:nvPr>
        </p:nvSpPr>
        <p:spPr/>
        <p:txBody>
          <a:bodyPr/>
          <a:lstStyle/>
          <a:p>
            <a:r>
              <a:rPr lang="en-US" b="1" dirty="0">
                <a:latin typeface="Arial" charset="0"/>
              </a:rPr>
              <a:t>“The foundation of public support for science… is trust that scientists and research institutions are engaged in the dispassionate search for truth.”  </a:t>
            </a:r>
          </a:p>
        </p:txBody>
      </p:sp>
    </p:spTree>
    <p:extLst>
      <p:ext uri="{BB962C8B-B14F-4D97-AF65-F5344CB8AC3E}">
        <p14:creationId xmlns:p14="http://schemas.microsoft.com/office/powerpoint/2010/main" val="889275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9218" name="Rectangle 2"/>
          <p:cNvSpPr>
            <a:spLocks noGrp="1" noChangeArrowheads="1"/>
          </p:cNvSpPr>
          <p:nvPr>
            <p:ph type="title"/>
          </p:nvPr>
        </p:nvSpPr>
        <p:spPr/>
        <p:txBody>
          <a:bodyPr/>
          <a:lstStyle/>
          <a:p>
            <a:r>
              <a:rPr lang="en-US" b="1" dirty="0">
                <a:solidFill>
                  <a:srgbClr val="FCE209"/>
                </a:solidFill>
                <a:latin typeface="Arial" charset="0"/>
              </a:rPr>
              <a:t>The</a:t>
            </a:r>
            <a:r>
              <a:rPr lang="en-US" b="1" dirty="0" smtClean="0">
                <a:solidFill>
                  <a:srgbClr val="FCE209"/>
                </a:solidFill>
                <a:latin typeface="Arial" charset="0"/>
              </a:rPr>
              <a:t> View </a:t>
            </a:r>
            <a:r>
              <a:rPr lang="en-US" b="1" dirty="0">
                <a:solidFill>
                  <a:srgbClr val="FCE209"/>
                </a:solidFill>
                <a:latin typeface="Arial" charset="0"/>
              </a:rPr>
              <a:t>from Congress</a:t>
            </a:r>
          </a:p>
        </p:txBody>
      </p:sp>
      <p:sp>
        <p:nvSpPr>
          <p:cNvPr id="5769219" name="Rectangle 3"/>
          <p:cNvSpPr>
            <a:spLocks noGrp="1" noChangeArrowheads="1"/>
          </p:cNvSpPr>
          <p:nvPr>
            <p:ph type="body" idx="1"/>
          </p:nvPr>
        </p:nvSpPr>
        <p:spPr>
          <a:xfrm>
            <a:off x="381000" y="1981200"/>
            <a:ext cx="8458200" cy="4114800"/>
          </a:xfrm>
        </p:spPr>
        <p:txBody>
          <a:bodyPr/>
          <a:lstStyle/>
          <a:p>
            <a:r>
              <a:rPr lang="en-US" b="1" dirty="0">
                <a:latin typeface="Arial" charset="0"/>
              </a:rPr>
              <a:t>“I have a duty to see that taxpayer dollars appropriated for scientific research are actually used for research.”  </a:t>
            </a:r>
          </a:p>
        </p:txBody>
      </p:sp>
    </p:spTree>
    <p:extLst>
      <p:ext uri="{BB962C8B-B14F-4D97-AF65-F5344CB8AC3E}">
        <p14:creationId xmlns:p14="http://schemas.microsoft.com/office/powerpoint/2010/main" val="29695472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4930" name="Rectangle 2"/>
          <p:cNvSpPr>
            <a:spLocks noGrp="1" noChangeArrowheads="1"/>
          </p:cNvSpPr>
          <p:nvPr>
            <p:ph type="title"/>
          </p:nvPr>
        </p:nvSpPr>
        <p:spPr>
          <a:xfrm>
            <a:off x="685800" y="0"/>
            <a:ext cx="7772400" cy="923003"/>
          </a:xfrm>
          <a:noFill/>
          <a:ln/>
        </p:spPr>
        <p:txBody>
          <a:bodyPr lIns="90487" tIns="44450" rIns="90487" bIns="44450" anchor="b"/>
          <a:lstStyle/>
          <a:p>
            <a:r>
              <a:rPr lang="en-US" b="1" dirty="0">
                <a:solidFill>
                  <a:srgbClr val="FCE209"/>
                </a:solidFill>
                <a:latin typeface="Arial" charset="0"/>
              </a:rPr>
              <a:t>Take</a:t>
            </a:r>
            <a:r>
              <a:rPr lang="en-US" b="1" dirty="0" smtClean="0">
                <a:solidFill>
                  <a:srgbClr val="FCE209"/>
                </a:solidFill>
                <a:latin typeface="Arial" charset="0"/>
              </a:rPr>
              <a:t> Home Points</a:t>
            </a:r>
            <a:endParaRPr lang="en-US" b="1" dirty="0">
              <a:solidFill>
                <a:srgbClr val="FCE209"/>
              </a:solidFill>
              <a:latin typeface="Arial" charset="0"/>
            </a:endParaRPr>
          </a:p>
        </p:txBody>
      </p:sp>
      <p:sp>
        <p:nvSpPr>
          <p:cNvPr id="5884931" name="Rectangle 3"/>
          <p:cNvSpPr>
            <a:spLocks noGrp="1" noChangeArrowheads="1"/>
          </p:cNvSpPr>
          <p:nvPr>
            <p:ph type="body" idx="1"/>
          </p:nvPr>
        </p:nvSpPr>
        <p:spPr>
          <a:xfrm>
            <a:off x="381000" y="838201"/>
            <a:ext cx="8153400" cy="6019800"/>
          </a:xfrm>
          <a:noFill/>
          <a:ln/>
        </p:spPr>
        <p:txBody>
          <a:bodyPr lIns="90487" tIns="44450" rIns="90487" bIns="44450"/>
          <a:lstStyle/>
          <a:p>
            <a:r>
              <a:rPr lang="en-US" b="1" dirty="0">
                <a:latin typeface="Arial" charset="0"/>
              </a:rPr>
              <a:t>Misconduct a serious offense, with serious </a:t>
            </a:r>
            <a:r>
              <a:rPr lang="en-US" b="1" dirty="0" smtClean="0">
                <a:latin typeface="Arial" charset="0"/>
              </a:rPr>
              <a:t>consequences</a:t>
            </a:r>
          </a:p>
          <a:p>
            <a:endParaRPr lang="en-US" b="1" dirty="0" smtClean="0">
              <a:latin typeface="Arial" charset="0"/>
            </a:endParaRPr>
          </a:p>
          <a:p>
            <a:r>
              <a:rPr lang="en-US" b="1" dirty="0">
                <a:latin typeface="Arial" charset="0"/>
              </a:rPr>
              <a:t>Allegations of misconduct need to be taken </a:t>
            </a:r>
            <a:r>
              <a:rPr lang="en-US" b="1" dirty="0" smtClean="0">
                <a:latin typeface="Arial" charset="0"/>
              </a:rPr>
              <a:t>seriously</a:t>
            </a:r>
          </a:p>
          <a:p>
            <a:endParaRPr lang="en-US" b="1" dirty="0" smtClean="0">
              <a:latin typeface="Arial" charset="0"/>
            </a:endParaRPr>
          </a:p>
          <a:p>
            <a:r>
              <a:rPr lang="en-US" b="1" dirty="0" smtClean="0">
                <a:latin typeface="Arial" charset="0"/>
              </a:rPr>
              <a:t>Technology is changing bringing new challenges </a:t>
            </a:r>
          </a:p>
          <a:p>
            <a:endParaRPr lang="en-US" b="1" dirty="0" smtClean="0">
              <a:latin typeface="Arial" charset="0"/>
            </a:endParaRPr>
          </a:p>
          <a:p>
            <a:r>
              <a:rPr lang="en-US" b="1" dirty="0" smtClean="0">
                <a:latin typeface="Arial" charset="0"/>
              </a:rPr>
              <a:t>Thank You!</a:t>
            </a:r>
          </a:p>
          <a:p>
            <a:endParaRPr lang="en-US" b="1"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2642" name="Rectangle 2"/>
          <p:cNvSpPr>
            <a:spLocks noGrp="1" noChangeArrowheads="1"/>
          </p:cNvSpPr>
          <p:nvPr>
            <p:ph type="title"/>
          </p:nvPr>
        </p:nvSpPr>
        <p:spPr>
          <a:noFill/>
          <a:ln/>
        </p:spPr>
        <p:txBody>
          <a:bodyPr lIns="90487" tIns="44450" rIns="90487" bIns="44450" anchor="b"/>
          <a:lstStyle/>
          <a:p>
            <a:r>
              <a:rPr lang="en-US" b="1" dirty="0">
                <a:solidFill>
                  <a:srgbClr val="FCE209"/>
                </a:solidFill>
                <a:latin typeface="Arial" charset="0"/>
              </a:rPr>
              <a:t>Research</a:t>
            </a:r>
            <a:r>
              <a:rPr lang="en-US" b="1" dirty="0" smtClean="0">
                <a:solidFill>
                  <a:srgbClr val="FCE209"/>
                </a:solidFill>
                <a:latin typeface="Arial" charset="0"/>
              </a:rPr>
              <a:t> Misconduct Excludes</a:t>
            </a:r>
            <a:endParaRPr lang="en-US" b="1" dirty="0">
              <a:solidFill>
                <a:srgbClr val="FCE209"/>
              </a:solidFill>
              <a:latin typeface="Arial" charset="0"/>
            </a:endParaRPr>
          </a:p>
        </p:txBody>
      </p:sp>
      <p:sp>
        <p:nvSpPr>
          <p:cNvPr id="5872643" name="Rectangle 3"/>
          <p:cNvSpPr>
            <a:spLocks noGrp="1" noChangeArrowheads="1"/>
          </p:cNvSpPr>
          <p:nvPr>
            <p:ph type="body" idx="1"/>
          </p:nvPr>
        </p:nvSpPr>
        <p:spPr>
          <a:xfrm>
            <a:off x="381000" y="2209800"/>
            <a:ext cx="8204200" cy="4114800"/>
          </a:xfrm>
          <a:noFill/>
          <a:ln/>
        </p:spPr>
        <p:txBody>
          <a:bodyPr lIns="90487" tIns="44450" rIns="90487" bIns="44450"/>
          <a:lstStyle/>
          <a:p>
            <a:r>
              <a:rPr lang="en-US" b="1" dirty="0">
                <a:latin typeface="Arial" charset="0"/>
              </a:rPr>
              <a:t>Unintentional “honest” error</a:t>
            </a:r>
          </a:p>
          <a:p>
            <a:r>
              <a:rPr lang="en-US" b="1" dirty="0">
                <a:latin typeface="Arial" charset="0"/>
              </a:rPr>
              <a:t>Sloppiness, incompetence, laziness</a:t>
            </a:r>
          </a:p>
          <a:p>
            <a:r>
              <a:rPr lang="en-US" b="1" dirty="0">
                <a:latin typeface="Arial" charset="0"/>
              </a:rPr>
              <a:t>Differences of opinion or interpretation</a:t>
            </a:r>
          </a:p>
        </p:txBody>
      </p:sp>
    </p:spTree>
    <p:extLst>
      <p:ext uri="{BB962C8B-B14F-4D97-AF65-F5344CB8AC3E}">
        <p14:creationId xmlns:p14="http://schemas.microsoft.com/office/powerpoint/2010/main" val="36870024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4690" name="Rectangle 2"/>
          <p:cNvSpPr>
            <a:spLocks noGrp="1" noChangeArrowheads="1"/>
          </p:cNvSpPr>
          <p:nvPr>
            <p:ph type="title"/>
          </p:nvPr>
        </p:nvSpPr>
        <p:spPr>
          <a:xfrm>
            <a:off x="0" y="990600"/>
            <a:ext cx="9525000" cy="1143000"/>
          </a:xfrm>
          <a:noFill/>
          <a:ln/>
        </p:spPr>
        <p:txBody>
          <a:bodyPr lIns="90487" tIns="44450" rIns="90487" bIns="44450" anchor="b"/>
          <a:lstStyle/>
          <a:p>
            <a:r>
              <a:rPr lang="en-US" b="1" dirty="0">
                <a:solidFill>
                  <a:srgbClr val="FCE209"/>
                </a:solidFill>
                <a:latin typeface="Arial" charset="0"/>
              </a:rPr>
              <a:t>Research</a:t>
            </a:r>
            <a:r>
              <a:rPr lang="en-US" b="1" dirty="0" smtClean="0">
                <a:solidFill>
                  <a:srgbClr val="FCE209"/>
                </a:solidFill>
                <a:latin typeface="Arial" charset="0"/>
              </a:rPr>
              <a:t> Misconduct Excludes</a:t>
            </a:r>
            <a:br>
              <a:rPr lang="en-US" b="1" dirty="0" smtClean="0">
                <a:solidFill>
                  <a:srgbClr val="FCE209"/>
                </a:solidFill>
                <a:latin typeface="Arial" charset="0"/>
              </a:rPr>
            </a:br>
            <a:r>
              <a:rPr lang="en-US" b="1" dirty="0" smtClean="0">
                <a:solidFill>
                  <a:srgbClr val="FCE209"/>
                </a:solidFill>
                <a:latin typeface="Arial" charset="0"/>
              </a:rPr>
              <a:t>Other Bad Actions</a:t>
            </a:r>
            <a:endParaRPr lang="en-US" b="1" dirty="0">
              <a:solidFill>
                <a:srgbClr val="FCE209"/>
              </a:solidFill>
              <a:latin typeface="Arial" charset="0"/>
            </a:endParaRPr>
          </a:p>
        </p:txBody>
      </p:sp>
      <p:sp>
        <p:nvSpPr>
          <p:cNvPr id="5874691" name="Rectangle 3"/>
          <p:cNvSpPr>
            <a:spLocks noGrp="1" noChangeArrowheads="1"/>
          </p:cNvSpPr>
          <p:nvPr>
            <p:ph type="body" idx="1"/>
          </p:nvPr>
        </p:nvSpPr>
        <p:spPr>
          <a:xfrm>
            <a:off x="758825" y="2514600"/>
            <a:ext cx="7804150" cy="4114800"/>
          </a:xfrm>
          <a:noFill/>
          <a:ln/>
        </p:spPr>
        <p:txBody>
          <a:bodyPr lIns="90487" tIns="44450" rIns="90487" bIns="44450"/>
          <a:lstStyle/>
          <a:p>
            <a:r>
              <a:rPr lang="en-US" b="1">
                <a:latin typeface="Arial" charset="0"/>
              </a:rPr>
              <a:t>Financial mismanagement</a:t>
            </a:r>
          </a:p>
          <a:p>
            <a:r>
              <a:rPr lang="en-US" b="1">
                <a:latin typeface="Arial" charset="0"/>
              </a:rPr>
              <a:t>Discrimination</a:t>
            </a:r>
          </a:p>
          <a:p>
            <a:r>
              <a:rPr lang="en-US" b="1">
                <a:latin typeface="Arial" charset="0"/>
              </a:rPr>
              <a:t>Poor mentoring</a:t>
            </a:r>
          </a:p>
        </p:txBody>
      </p:sp>
    </p:spTree>
    <p:extLst>
      <p:ext uri="{BB962C8B-B14F-4D97-AF65-F5344CB8AC3E}">
        <p14:creationId xmlns:p14="http://schemas.microsoft.com/office/powerpoint/2010/main" val="35290932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8738" name="Rectangle 2"/>
          <p:cNvSpPr>
            <a:spLocks noGrp="1" noChangeArrowheads="1"/>
          </p:cNvSpPr>
          <p:nvPr>
            <p:ph type="title"/>
          </p:nvPr>
        </p:nvSpPr>
        <p:spPr>
          <a:xfrm>
            <a:off x="-165100" y="914400"/>
            <a:ext cx="9296400" cy="5029200"/>
          </a:xfrm>
          <a:noFill/>
          <a:ln/>
        </p:spPr>
        <p:txBody>
          <a:bodyPr lIns="90487" tIns="44450" rIns="90487" bIns="44450" anchor="b"/>
          <a:lstStyle/>
          <a:p>
            <a:r>
              <a:rPr lang="en-US" b="1" dirty="0" smtClean="0">
                <a:solidFill>
                  <a:srgbClr val="FCE209"/>
                </a:solidFill>
                <a:latin typeface="Arial" charset="0"/>
              </a:rPr>
              <a:t>Two Cases and Discussion </a:t>
            </a:r>
            <a:r>
              <a:rPr lang="en-US" sz="4000" b="1" dirty="0">
                <a:latin typeface="Arial" charset="0"/>
              </a:rPr>
              <a:t/>
            </a:r>
            <a:br>
              <a:rPr lang="en-US" sz="4000" b="1" dirty="0">
                <a:latin typeface="Arial" charset="0"/>
              </a:rPr>
            </a:br>
            <a:r>
              <a:rPr lang="en-US" sz="4000" b="1" dirty="0">
                <a:latin typeface="Arial" charset="0"/>
              </a:rPr>
              <a:t/>
            </a:r>
            <a:br>
              <a:rPr lang="en-US" sz="4000" b="1" dirty="0">
                <a:latin typeface="Arial" charset="0"/>
              </a:rPr>
            </a:br>
            <a:r>
              <a:rPr lang="en-US" sz="4000" b="1" dirty="0" smtClean="0">
                <a:solidFill>
                  <a:schemeClr val="tx1"/>
                </a:solidFill>
                <a:latin typeface="Arial" charset="0"/>
              </a:rPr>
              <a:t>STAP </a:t>
            </a:r>
            <a:r>
              <a:rPr lang="en-US" sz="4000" b="1" dirty="0">
                <a:solidFill>
                  <a:schemeClr val="tx1"/>
                </a:solidFill>
                <a:latin typeface="Arial" charset="0"/>
              </a:rPr>
              <a:t>Stem</a:t>
            </a:r>
            <a:r>
              <a:rPr lang="en-US" sz="4000" b="1" dirty="0" smtClean="0">
                <a:solidFill>
                  <a:schemeClr val="tx1"/>
                </a:solidFill>
                <a:latin typeface="Arial" charset="0"/>
              </a:rPr>
              <a:t> Cell Scandal</a:t>
            </a:r>
            <a:br>
              <a:rPr lang="en-US" sz="4000" b="1" dirty="0" smtClean="0">
                <a:solidFill>
                  <a:schemeClr val="tx1"/>
                </a:solidFill>
                <a:latin typeface="Arial" charset="0"/>
              </a:rPr>
            </a:br>
            <a:r>
              <a:rPr lang="en-US" sz="4000" b="1" dirty="0">
                <a:solidFill>
                  <a:schemeClr val="tx1"/>
                </a:solidFill>
                <a:latin typeface="Arial" charset="0"/>
              </a:rPr>
              <a:t/>
            </a:r>
            <a:br>
              <a:rPr lang="en-US" sz="4000" b="1" dirty="0">
                <a:solidFill>
                  <a:schemeClr val="tx1"/>
                </a:solidFill>
                <a:latin typeface="Arial" charset="0"/>
              </a:rPr>
            </a:br>
            <a:r>
              <a:rPr lang="en-US" sz="4000" b="1" dirty="0">
                <a:solidFill>
                  <a:schemeClr val="tx1"/>
                </a:solidFill>
                <a:latin typeface="Arial" charset="0"/>
              </a:rPr>
              <a:t>Hypothetical case discussion </a:t>
            </a:r>
            <a:r>
              <a:rPr lang="en-US" sz="4000" b="1" dirty="0" smtClean="0">
                <a:solidFill>
                  <a:schemeClr val="tx1"/>
                </a:solidFill>
                <a:latin typeface="Arial" charset="0"/>
              </a:rPr>
              <a:t/>
            </a:r>
            <a:br>
              <a:rPr lang="en-US" sz="4000" b="1" dirty="0" smtClean="0">
                <a:solidFill>
                  <a:schemeClr val="tx1"/>
                </a:solidFill>
                <a:latin typeface="Arial" charset="0"/>
              </a:rPr>
            </a:br>
            <a:r>
              <a:rPr lang="en-US" sz="4000" b="1" dirty="0" smtClean="0">
                <a:solidFill>
                  <a:schemeClr val="tx1"/>
                </a:solidFill>
                <a:latin typeface="Arial" charset="0"/>
              </a:rPr>
              <a:t/>
            </a:r>
            <a:br>
              <a:rPr lang="en-US" sz="4000" b="1" dirty="0" smtClean="0">
                <a:solidFill>
                  <a:schemeClr val="tx1"/>
                </a:solidFill>
                <a:latin typeface="Arial" charset="0"/>
              </a:rPr>
            </a:br>
            <a:r>
              <a:rPr lang="en-US" sz="4000" b="1" dirty="0" smtClean="0">
                <a:solidFill>
                  <a:schemeClr val="tx1"/>
                </a:solidFill>
                <a:latin typeface="Arial" charset="0"/>
              </a:rPr>
              <a:t>Duke Fraudulent Array Data </a:t>
            </a:r>
            <a:br>
              <a:rPr lang="en-US" sz="4000" b="1" dirty="0" smtClean="0">
                <a:solidFill>
                  <a:schemeClr val="tx1"/>
                </a:solidFill>
                <a:latin typeface="Arial" charset="0"/>
              </a:rPr>
            </a:br>
            <a:r>
              <a:rPr lang="en-US" sz="4000" b="1" dirty="0" smtClean="0">
                <a:solidFill>
                  <a:schemeClr val="tx1"/>
                </a:solidFill>
                <a:latin typeface="Arial" charset="0"/>
              </a:rPr>
              <a:t>Leading to Cancer Trial</a:t>
            </a:r>
            <a:endParaRPr lang="en-US" sz="3200" b="1" dirty="0">
              <a:solidFill>
                <a:schemeClr val="tx1"/>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8738" name="Rectangle 2"/>
          <p:cNvSpPr>
            <a:spLocks noGrp="1" noChangeArrowheads="1"/>
          </p:cNvSpPr>
          <p:nvPr>
            <p:ph type="title"/>
          </p:nvPr>
        </p:nvSpPr>
        <p:spPr>
          <a:xfrm>
            <a:off x="0" y="76200"/>
            <a:ext cx="9144000" cy="838200"/>
          </a:xfrm>
          <a:noFill/>
          <a:ln/>
        </p:spPr>
        <p:txBody>
          <a:bodyPr lIns="90487" tIns="44450" rIns="90487" bIns="44450" anchor="b"/>
          <a:lstStyle/>
          <a:p>
            <a:r>
              <a:rPr lang="en-US" sz="4800" b="1" dirty="0" smtClean="0">
                <a:solidFill>
                  <a:srgbClr val="FCE209"/>
                </a:solidFill>
                <a:latin typeface="Arial" charset="0"/>
              </a:rPr>
              <a:t>STAP Stem Cell Scandal</a:t>
            </a:r>
            <a:endParaRPr lang="en-US" sz="4800" b="1" dirty="0">
              <a:solidFill>
                <a:srgbClr val="FCE209"/>
              </a:solidFill>
              <a:latin typeface="Arial" charset="0"/>
            </a:endParaRPr>
          </a:p>
        </p:txBody>
      </p:sp>
      <p:sp>
        <p:nvSpPr>
          <p:cNvPr id="3" name="Rectangle 1027"/>
          <p:cNvSpPr txBox="1">
            <a:spLocks noChangeArrowheads="1"/>
          </p:cNvSpPr>
          <p:nvPr/>
        </p:nvSpPr>
        <p:spPr bwMode="auto">
          <a:xfrm>
            <a:off x="609600" y="1295400"/>
            <a:ext cx="8153400" cy="3886200"/>
          </a:xfrm>
          <a:prstGeom prst="rect">
            <a:avLst/>
          </a:prstGeom>
          <a:noFill/>
          <a:ln w="9525">
            <a:noFill/>
            <a:miter lim="800000"/>
            <a:headEnd/>
            <a:tailEnd/>
          </a:ln>
          <a:effectLst/>
        </p:spPr>
        <p:txBody>
          <a:bodyPr vert="horz" wrap="square" lIns="90487" tIns="44450" rIns="90487" bIns="4445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Tx/>
              <a:buSzTx/>
              <a:tabLst/>
              <a:defRPr/>
            </a:pPr>
            <a:r>
              <a:rPr kumimoji="0" lang="en-US" sz="3600" b="1" i="0" u="none" strike="noStrike" kern="0" cap="none" spc="0" normalizeH="0" baseline="0" noProof="0" dirty="0" smtClean="0">
                <a:ln>
                  <a:noFill/>
                </a:ln>
                <a:solidFill>
                  <a:schemeClr val="tx1"/>
                </a:solidFill>
                <a:effectLst/>
                <a:uLnTx/>
                <a:uFillTx/>
              </a:rPr>
              <a:t>Background</a:t>
            </a:r>
            <a:endParaRPr lang="en-US" sz="3600" kern="0" dirty="0"/>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noProof="0" dirty="0" smtClean="0">
                <a:ln>
                  <a:noFill/>
                </a:ln>
                <a:solidFill>
                  <a:schemeClr val="tx1"/>
                </a:solidFill>
                <a:effectLst/>
                <a:uLnTx/>
                <a:uFillTx/>
                <a:latin typeface="Arial" charset="0"/>
                <a:ea typeface="+mn-ea"/>
                <a:cs typeface="+mn-cs"/>
              </a:rPr>
              <a:t>2005 Korean stem cell scandal</a:t>
            </a:r>
            <a:endParaRPr kumimoji="0" lang="en-US" sz="3200" b="1"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3200" kern="0" dirty="0" smtClean="0"/>
              <a:t>2006, induced Pluripotent Stem (iPS) </a:t>
            </a:r>
            <a:r>
              <a:rPr lang="en-US" sz="3200" kern="0" dirty="0"/>
              <a:t>Cells </a:t>
            </a:r>
            <a:endParaRPr lang="en-US" sz="3200" kern="0" dirty="0" smtClean="0"/>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Arial" charset="0"/>
                <a:ea typeface="+mn-ea"/>
                <a:cs typeface="+mn-cs"/>
              </a:rPr>
              <a:t>2014, Jan 30: STAP cell discovery in Nature </a:t>
            </a:r>
            <a:r>
              <a:rPr kumimoji="0" lang="en-US" sz="3200" b="1" i="0" u="none" strike="noStrike" kern="0" cap="none" spc="0" normalizeH="0" noProof="0" dirty="0" smtClean="0">
                <a:ln>
                  <a:noFill/>
                </a:ln>
                <a:solidFill>
                  <a:schemeClr val="tx1"/>
                </a:solidFill>
                <a:effectLst/>
                <a:uLnTx/>
                <a:uFillTx/>
                <a:latin typeface="Arial" charset="0"/>
                <a:ea typeface="+mn-ea"/>
                <a:cs typeface="+mn-cs"/>
              </a:rPr>
              <a:t> </a:t>
            </a:r>
            <a:r>
              <a:rPr kumimoji="0" lang="en-US" sz="3200" b="1" i="0" u="none" strike="noStrike" kern="0" cap="none" spc="0" normalizeH="0" baseline="0" noProof="0" dirty="0" smtClean="0">
                <a:ln>
                  <a:noFill/>
                </a:ln>
                <a:solidFill>
                  <a:schemeClr val="tx1"/>
                </a:solidFill>
                <a:effectLst/>
                <a:uLnTx/>
                <a:uFillTx/>
                <a:latin typeface="Arial" charset="0"/>
                <a:ea typeface="+mn-ea"/>
                <a:cs typeface="+mn-cs"/>
              </a:rPr>
              <a:t>“faster, cheaper</a:t>
            </a:r>
            <a:r>
              <a:rPr lang="en-US" sz="3200" kern="0" dirty="0" smtClean="0"/>
              <a:t>, better” method of making pluripotent stem cells</a:t>
            </a:r>
            <a:endParaRPr kumimoji="0" lang="en-US" sz="3200" b="1"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smtClean="0">
              <a:ln>
                <a:noFill/>
              </a:ln>
              <a:solidFill>
                <a:schemeClr val="tx1"/>
              </a:solidFill>
              <a:effectLst/>
              <a:uLnTx/>
              <a:uFillTx/>
              <a:latin typeface="Arial" charset="0"/>
              <a:ea typeface="+mn-ea"/>
              <a:cs typeface="+mn-cs"/>
            </a:endParaRPr>
          </a:p>
        </p:txBody>
      </p:sp>
      <p:sp>
        <p:nvSpPr>
          <p:cNvPr id="6" name="Rectangle 1027"/>
          <p:cNvSpPr txBox="1">
            <a:spLocks noChangeArrowheads="1"/>
          </p:cNvSpPr>
          <p:nvPr/>
        </p:nvSpPr>
        <p:spPr bwMode="auto">
          <a:xfrm>
            <a:off x="304800" y="6057900"/>
            <a:ext cx="2819400" cy="800100"/>
          </a:xfrm>
          <a:prstGeom prst="rect">
            <a:avLst/>
          </a:prstGeom>
          <a:noFill/>
          <a:ln w="9525">
            <a:noFill/>
            <a:miter lim="800000"/>
            <a:headEnd/>
            <a:tailEnd/>
          </a:ln>
          <a:effectLst/>
        </p:spPr>
        <p:txBody>
          <a:bodyPr vert="horz" wrap="square" lIns="90487" tIns="44450" rIns="90487"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000" b="1" i="0" u="none" strike="noStrike" kern="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5538" name="Rectangle 2"/>
          <p:cNvSpPr>
            <a:spLocks noChangeArrowheads="1"/>
          </p:cNvSpPr>
          <p:nvPr/>
        </p:nvSpPr>
        <p:spPr bwMode="auto">
          <a:xfrm>
            <a:off x="83884" y="228600"/>
            <a:ext cx="8958778" cy="1754327"/>
          </a:xfrm>
          <a:prstGeom prst="rect">
            <a:avLst/>
          </a:prstGeom>
          <a:noFill/>
          <a:ln w="9525">
            <a:noFill/>
            <a:miter lim="800000"/>
            <a:headEnd/>
            <a:tailEnd/>
          </a:ln>
          <a:effectLst/>
        </p:spPr>
        <p:txBody>
          <a:bodyPr wrap="none">
            <a:prstTxWarp prst="textNoShape">
              <a:avLst/>
            </a:prstTxWarp>
            <a:spAutoFit/>
          </a:bodyPr>
          <a:lstStyle/>
          <a:p>
            <a:pPr algn="ctr"/>
            <a:r>
              <a:rPr lang="en-US" sz="3600" dirty="0" smtClean="0">
                <a:solidFill>
                  <a:srgbClr val="FCE209"/>
                </a:solidFill>
                <a:latin typeface="Helvetica" charset="0"/>
              </a:rPr>
              <a:t>Background 2005:</a:t>
            </a:r>
          </a:p>
          <a:p>
            <a:pPr algn="ctr"/>
            <a:r>
              <a:rPr lang="en-US" sz="3600" dirty="0" smtClean="0">
                <a:solidFill>
                  <a:srgbClr val="FCE209"/>
                </a:solidFill>
                <a:latin typeface="Helvetica" charset="0"/>
              </a:rPr>
              <a:t>Generation </a:t>
            </a:r>
            <a:r>
              <a:rPr lang="en-US" sz="3600" dirty="0">
                <a:solidFill>
                  <a:srgbClr val="FCE209"/>
                </a:solidFill>
                <a:latin typeface="Helvetica" charset="0"/>
              </a:rPr>
              <a:t>of Embryonic Stem </a:t>
            </a:r>
            <a:r>
              <a:rPr lang="en-US" sz="3600" dirty="0" smtClean="0">
                <a:solidFill>
                  <a:srgbClr val="FCE209"/>
                </a:solidFill>
                <a:latin typeface="Helvetica" charset="0"/>
              </a:rPr>
              <a:t>Cells via</a:t>
            </a:r>
          </a:p>
          <a:p>
            <a:pPr algn="ctr"/>
            <a:r>
              <a:rPr lang="en-US" sz="3600" i="1" dirty="0">
                <a:latin typeface="Helvetica" charset="0"/>
              </a:rPr>
              <a:t>Somatic Cell Nuclear Transfer (SCNT)</a:t>
            </a:r>
            <a:endParaRPr lang="en-US" sz="3600" dirty="0">
              <a:solidFill>
                <a:srgbClr val="FFFF00"/>
              </a:solidFill>
              <a:latin typeface="Helvetica" charset="0"/>
            </a:endParaRPr>
          </a:p>
        </p:txBody>
      </p:sp>
      <p:pic>
        <p:nvPicPr>
          <p:cNvPr id="582553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2200" y="1981200"/>
            <a:ext cx="2570163" cy="38862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03538"/>
            <a:ext cx="9142412" cy="1200329"/>
          </a:xfrm>
          <a:prstGeom prst="rect">
            <a:avLst/>
          </a:prstGeom>
          <a:noFill/>
          <a:ln w="9525">
            <a:noFill/>
            <a:miter lim="800000"/>
            <a:headEnd/>
            <a:tailEnd/>
          </a:ln>
          <a:effectLst/>
        </p:spPr>
        <p:txBody>
          <a:bodyPr wrap="square">
            <a:prstTxWarp prst="textNoShape">
              <a:avLst/>
            </a:prstTxWarp>
            <a:spAutoFit/>
          </a:bodyPr>
          <a:lstStyle/>
          <a:p>
            <a:pPr algn="ctr" eaLnBrk="1" hangingPunct="1"/>
            <a:r>
              <a:rPr lang="en-US" sz="3600" dirty="0" smtClean="0">
                <a:solidFill>
                  <a:srgbClr val="FCE209"/>
                </a:solidFill>
                <a:latin typeface="Calibri"/>
                <a:cs typeface="Calibri"/>
              </a:rPr>
              <a:t>How Scientists Hoped to Clone </a:t>
            </a:r>
            <a:br>
              <a:rPr lang="en-US" sz="3600" dirty="0" smtClean="0">
                <a:solidFill>
                  <a:srgbClr val="FCE209"/>
                </a:solidFill>
                <a:latin typeface="Calibri"/>
                <a:cs typeface="Calibri"/>
              </a:rPr>
            </a:br>
            <a:r>
              <a:rPr lang="en-US" sz="3600" dirty="0" smtClean="0">
                <a:solidFill>
                  <a:srgbClr val="FCE209"/>
                </a:solidFill>
                <a:latin typeface="Calibri"/>
                <a:cs typeface="Calibri"/>
              </a:rPr>
              <a:t>Human Stem Cells with Nuclear Transfer</a:t>
            </a: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5194" y="1524000"/>
            <a:ext cx="7313613" cy="4972050"/>
          </a:xfrm>
          <a:prstGeom prst="rect">
            <a:avLst/>
          </a:prstGeom>
          <a:noFill/>
          <a:ln w="9525">
            <a:noFill/>
            <a:miter lim="800000"/>
            <a:headEnd/>
            <a:tailEnd/>
          </a:ln>
        </p:spPr>
      </p:pic>
      <p:sp>
        <p:nvSpPr>
          <p:cNvPr id="16" name="Rectangle 15"/>
          <p:cNvSpPr/>
          <p:nvPr/>
        </p:nvSpPr>
        <p:spPr bwMode="auto">
          <a:xfrm>
            <a:off x="990600" y="5211365"/>
            <a:ext cx="1447800" cy="50363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wrap="square" lIns="0" tIns="0" rIns="0" bIns="0">
            <a:prstTxWarp prst="textNoShape">
              <a:avLst/>
            </a:prstTxWarp>
            <a:spAutoFit/>
          </a:bodyPr>
          <a:lstStyle/>
          <a:p>
            <a:pPr algn="ctr">
              <a:defRPr/>
            </a:pPr>
            <a:r>
              <a:rPr lang="en-US" sz="1800" dirty="0">
                <a:solidFill>
                  <a:schemeClr val="bg1"/>
                </a:solidFill>
                <a:latin typeface="Calibri"/>
                <a:cs typeface="Calibri"/>
              </a:rPr>
              <a:t>Person with</a:t>
            </a:r>
          </a:p>
          <a:p>
            <a:pPr algn="ctr">
              <a:defRPr/>
            </a:pPr>
            <a:r>
              <a:rPr lang="en-US" sz="1800" dirty="0">
                <a:solidFill>
                  <a:schemeClr val="bg1"/>
                </a:solidFill>
                <a:latin typeface="Calibri"/>
                <a:cs typeface="Calibri"/>
              </a:rPr>
              <a:t>genetic variant</a:t>
            </a:r>
          </a:p>
        </p:txBody>
      </p:sp>
      <p:sp>
        <p:nvSpPr>
          <p:cNvPr id="19" name="Rectangle 18"/>
          <p:cNvSpPr/>
          <p:nvPr/>
        </p:nvSpPr>
        <p:spPr bwMode="auto">
          <a:xfrm>
            <a:off x="6933407" y="5486400"/>
            <a:ext cx="1219200" cy="990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lIns="0" rIns="0">
            <a:prstTxWarp prst="textNoShape">
              <a:avLst/>
            </a:prstTxWarp>
            <a:normAutofit/>
          </a:bodyPr>
          <a:lstStyle/>
          <a:p>
            <a:pPr algn="ctr">
              <a:defRPr/>
            </a:pPr>
            <a:r>
              <a:rPr lang="en-US" sz="1800" dirty="0">
                <a:solidFill>
                  <a:schemeClr val="bg1"/>
                </a:solidFill>
                <a:latin typeface="Calibri"/>
                <a:cs typeface="Calibri"/>
              </a:rPr>
              <a:t>Pluripotent</a:t>
            </a:r>
          </a:p>
          <a:p>
            <a:pPr algn="ctr">
              <a:defRPr/>
            </a:pPr>
            <a:r>
              <a:rPr lang="en-US" sz="1800" dirty="0">
                <a:solidFill>
                  <a:schemeClr val="bg1"/>
                </a:solidFill>
                <a:latin typeface="Calibri"/>
                <a:cs typeface="Calibri"/>
              </a:rPr>
              <a:t>Stem cells</a:t>
            </a:r>
          </a:p>
        </p:txBody>
      </p:sp>
      <p:sp>
        <p:nvSpPr>
          <p:cNvPr id="20" name="Rectangle 19"/>
          <p:cNvSpPr/>
          <p:nvPr/>
        </p:nvSpPr>
        <p:spPr bwMode="auto">
          <a:xfrm>
            <a:off x="6096794" y="5943600"/>
            <a:ext cx="609600" cy="3429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a:defRPr/>
            </a:pPr>
            <a:endParaRPr lang="en-US" sz="1800" dirty="0">
              <a:solidFill>
                <a:schemeClr val="bg1"/>
              </a:solidFill>
              <a:latin typeface="Calibri"/>
              <a:cs typeface="Calibri"/>
            </a:endParaRPr>
          </a:p>
        </p:txBody>
      </p:sp>
      <p:sp>
        <p:nvSpPr>
          <p:cNvPr id="9" name="Rectangle 8"/>
          <p:cNvSpPr/>
          <p:nvPr/>
        </p:nvSpPr>
        <p:spPr bwMode="auto">
          <a:xfrm>
            <a:off x="1066007" y="3352800"/>
            <a:ext cx="1447800" cy="304800"/>
          </a:xfrm>
          <a:prstGeom prst="rect">
            <a:avLst/>
          </a:prstGeom>
          <a:solidFill>
            <a:schemeClr val="tx1"/>
          </a:solidFill>
          <a:ln w="9525" cap="flat" cmpd="sng" algn="ctr">
            <a:noFill/>
            <a:prstDash val="solid"/>
            <a:round/>
            <a:headEnd type="none" w="med" len="med"/>
            <a:tailEnd type="none" w="med" len="med"/>
          </a:ln>
          <a:effectLst/>
        </p:spPr>
        <p:txBody>
          <a:bodyPr>
            <a:prstTxWarp prst="textNoShape">
              <a:avLst/>
            </a:prstTxWarp>
          </a:bodyPr>
          <a:lstStyle/>
          <a:p>
            <a:pPr algn="ctr">
              <a:defRPr/>
            </a:pPr>
            <a:r>
              <a:rPr lang="en-US" sz="1600" dirty="0" smtClean="0">
                <a:solidFill>
                  <a:schemeClr val="bg1"/>
                </a:solidFill>
                <a:latin typeface="Calibri"/>
                <a:cs typeface="Calibri"/>
              </a:rPr>
              <a:t>Skin fibroblast</a:t>
            </a:r>
            <a:endParaRPr lang="en-US" sz="1600" dirty="0">
              <a:solidFill>
                <a:schemeClr val="bg1"/>
              </a:solidFill>
              <a:latin typeface="Calibri"/>
              <a:cs typeface="Calibri"/>
            </a:endParaRPr>
          </a:p>
        </p:txBody>
      </p:sp>
      <p:sp>
        <p:nvSpPr>
          <p:cNvPr id="12" name="Rectangle 11"/>
          <p:cNvSpPr/>
          <p:nvPr/>
        </p:nvSpPr>
        <p:spPr bwMode="auto">
          <a:xfrm>
            <a:off x="2132807" y="4876800"/>
            <a:ext cx="838200" cy="304800"/>
          </a:xfrm>
          <a:prstGeom prst="rect">
            <a:avLst/>
          </a:prstGeom>
          <a:solidFill>
            <a:schemeClr val="tx1"/>
          </a:solidFill>
          <a:ln w="9525" cap="flat" cmpd="sng" algn="ctr">
            <a:noFill/>
            <a:prstDash val="solid"/>
            <a:round/>
            <a:headEnd type="none" w="med" len="med"/>
            <a:tailEnd type="none" w="med" len="med"/>
          </a:ln>
          <a:effectLst/>
        </p:spPr>
        <p:txBody>
          <a:bodyPr>
            <a:prstTxWarp prst="textNoShape">
              <a:avLst/>
            </a:prstTxWarp>
          </a:bodyPr>
          <a:lstStyle/>
          <a:p>
            <a:pPr algn="ctr">
              <a:defRPr/>
            </a:pPr>
            <a:endParaRPr lang="en-US" sz="1800" dirty="0">
              <a:solidFill>
                <a:schemeClr val="bg1"/>
              </a:solidFill>
              <a:latin typeface="Helvetica" charset="0"/>
            </a:endParaRPr>
          </a:p>
        </p:txBody>
      </p:sp>
      <p:sp>
        <p:nvSpPr>
          <p:cNvPr id="13" name="Rectangle 12"/>
          <p:cNvSpPr/>
          <p:nvPr/>
        </p:nvSpPr>
        <p:spPr bwMode="auto">
          <a:xfrm>
            <a:off x="2971007" y="6253435"/>
            <a:ext cx="3733800" cy="22356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lIns="0" tIns="0" rIns="0" bIns="0">
            <a:prstTxWarp prst="textNoShape">
              <a:avLst/>
            </a:prstTxWarp>
            <a:spAutoFit/>
          </a:bodyPr>
          <a:lstStyle/>
          <a:p>
            <a:pPr algn="ctr">
              <a:lnSpc>
                <a:spcPts val="1660"/>
              </a:lnSpc>
              <a:defRPr/>
            </a:pPr>
            <a:r>
              <a:rPr lang="en-US" sz="1800" dirty="0">
                <a:solidFill>
                  <a:schemeClr val="bg1"/>
                </a:solidFill>
                <a:latin typeface="Calibri"/>
                <a:cs typeface="Calibri"/>
              </a:rPr>
              <a:t>Tissue with genetic variant</a:t>
            </a:r>
          </a:p>
        </p:txBody>
      </p:sp>
    </p:spTree>
    <p:extLst>
      <p:ext uri="{BB962C8B-B14F-4D97-AF65-F5344CB8AC3E}">
        <p14:creationId xmlns:p14="http://schemas.microsoft.com/office/powerpoint/2010/main" val="990426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8">
      <a:dk1>
        <a:srgbClr val="FF5050"/>
      </a:dk1>
      <a:lt1>
        <a:srgbClr val="FFFFFF"/>
      </a:lt1>
      <a:dk2>
        <a:srgbClr val="000000"/>
      </a:dk2>
      <a:lt2>
        <a:srgbClr val="FFFF66"/>
      </a:lt2>
      <a:accent1>
        <a:srgbClr val="339966"/>
      </a:accent1>
      <a:accent2>
        <a:srgbClr val="000099"/>
      </a:accent2>
      <a:accent3>
        <a:srgbClr val="AAAAAA"/>
      </a:accent3>
      <a:accent4>
        <a:srgbClr val="DADADA"/>
      </a:accent4>
      <a:accent5>
        <a:srgbClr val="ADCAB8"/>
      </a:accent5>
      <a:accent6>
        <a:srgbClr val="00008A"/>
      </a:accent6>
      <a:hlink>
        <a:srgbClr val="0099CC"/>
      </a:hlink>
      <a:folHlink>
        <a:srgbClr val="FF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FF5050"/>
        </a:dk1>
        <a:lt1>
          <a:srgbClr val="FFFFFF"/>
        </a:lt1>
        <a:dk2>
          <a:srgbClr val="000000"/>
        </a:dk2>
        <a:lt2>
          <a:srgbClr val="FFFF66"/>
        </a:lt2>
        <a:accent1>
          <a:srgbClr val="339966"/>
        </a:accent1>
        <a:accent2>
          <a:srgbClr val="000099"/>
        </a:accent2>
        <a:accent3>
          <a:srgbClr val="AAAAAA"/>
        </a:accent3>
        <a:accent4>
          <a:srgbClr val="DADADA"/>
        </a:accent4>
        <a:accent5>
          <a:srgbClr val="ADCAB8"/>
        </a:accent5>
        <a:accent6>
          <a:srgbClr val="00008A"/>
        </a:accent6>
        <a:hlink>
          <a:srgbClr val="0099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19111</TotalTime>
  <Words>1471</Words>
  <Application>Microsoft Macintosh PowerPoint</Application>
  <PresentationFormat>On-screen Show (4:3)</PresentationFormat>
  <Paragraphs>285</Paragraphs>
  <Slides>37</Slides>
  <Notes>28</Notes>
  <HiddenSlides>0</HiddenSlides>
  <MMClips>2</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PowerPoint Presentation</vt:lpstr>
      <vt:lpstr>Research Misconduct;  Lies, Damned Lies, and Medical Science    Ethics and the Responsible Conduct  of Research, BMS 214</vt:lpstr>
      <vt:lpstr>Research Misconduct: the NIH definition</vt:lpstr>
      <vt:lpstr>Research Misconduct Excludes</vt:lpstr>
      <vt:lpstr>Research Misconduct Excludes Other Bad Actions</vt:lpstr>
      <vt:lpstr>Two Cases and Discussion   STAP Stem Cell Scandal  Hypothetical case discussion   Duke Fraudulent Array Data  Leading to Cancer Trial</vt:lpstr>
      <vt:lpstr>STAP Stem Cell Scandal</vt:lpstr>
      <vt:lpstr>PowerPoint Presentation</vt:lpstr>
      <vt:lpstr>PowerPoint Presentation</vt:lpstr>
      <vt:lpstr>PowerPoint Presentation</vt:lpstr>
      <vt:lpstr>Woo-Suk Hwang</vt:lpstr>
      <vt:lpstr>S. Korean Investigation</vt:lpstr>
      <vt:lpstr>PowerPoint Presentation</vt:lpstr>
      <vt:lpstr>PowerPoint Presentation</vt:lpstr>
      <vt:lpstr>PowerPoint Presentation</vt:lpstr>
      <vt:lpstr>Stimulus-triggered fate conversion of somatic cells into pluripotency J A N U A RY 2 0 1 4 , N AT U R E</vt:lpstr>
      <vt:lpstr>PowerPoint Presentation</vt:lpstr>
      <vt:lpstr>PowerPoint Presentation</vt:lpstr>
      <vt:lpstr>PowerPoint Presentation</vt:lpstr>
      <vt:lpstr>PowerPoint Presentation</vt:lpstr>
      <vt:lpstr>PowerPoint Presentation</vt:lpstr>
      <vt:lpstr>You Will Contact Fraud</vt:lpstr>
      <vt:lpstr>PowerPoint Presentation</vt:lpstr>
      <vt:lpstr>PowerPoint Presentation</vt:lpstr>
      <vt:lpstr>PowerPoint Presentation</vt:lpstr>
      <vt:lpstr>PowerPoint Presentation</vt:lpstr>
      <vt:lpstr>Examples of Consequences of Research Misconduct</vt:lpstr>
      <vt:lpstr>Case #2 Duke Fraudulent Array Data  Leading to Cancer Trial</vt:lpstr>
      <vt:lpstr>Duke Fraudulent Array Data  Leading to Cancer Trial</vt:lpstr>
      <vt:lpstr>Genomic Signatures to Guide the Use of Chemotherapeutics Cancer of Breast, Colon, immune cells</vt:lpstr>
      <vt:lpstr>Texas, MD Anderson Scientists Want do a Trial based on Potti’s findings</vt:lpstr>
      <vt:lpstr>Faked Resume Leads to Exposure of Fraud</vt:lpstr>
      <vt:lpstr>Update 2014</vt:lpstr>
      <vt:lpstr>Questions Raised</vt:lpstr>
      <vt:lpstr>The View from Congress</vt:lpstr>
      <vt:lpstr>The View from Congress</vt:lpstr>
      <vt:lpstr>Take Home Points</vt:lpstr>
    </vt:vector>
  </TitlesOfParts>
  <Company>Gladstone Institutes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Conklin</dc:creator>
  <cp:lastModifiedBy>Ulluminair Salim</cp:lastModifiedBy>
  <cp:revision>1114</cp:revision>
  <dcterms:created xsi:type="dcterms:W3CDTF">2013-04-10T19:13:08Z</dcterms:created>
  <dcterms:modified xsi:type="dcterms:W3CDTF">2015-04-10T16:13:04Z</dcterms:modified>
</cp:coreProperties>
</file>