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57" r:id="rId6"/>
    <p:sldId id="258" r:id="rId7"/>
    <p:sldId id="260" r:id="rId8"/>
    <p:sldId id="313" r:id="rId9"/>
    <p:sldId id="283" r:id="rId10"/>
    <p:sldId id="263" r:id="rId11"/>
    <p:sldId id="349" r:id="rId12"/>
    <p:sldId id="268" r:id="rId13"/>
    <p:sldId id="269" r:id="rId14"/>
    <p:sldId id="270" r:id="rId15"/>
    <p:sldId id="266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317" r:id="rId25"/>
    <p:sldId id="280" r:id="rId26"/>
    <p:sldId id="288" r:id="rId27"/>
    <p:sldId id="284" r:id="rId28"/>
    <p:sldId id="286" r:id="rId29"/>
    <p:sldId id="304" r:id="rId30"/>
    <p:sldId id="314" r:id="rId31"/>
    <p:sldId id="287" r:id="rId32"/>
    <p:sldId id="315" r:id="rId33"/>
    <p:sldId id="289" r:id="rId34"/>
    <p:sldId id="290" r:id="rId35"/>
    <p:sldId id="296" r:id="rId36"/>
    <p:sldId id="294" r:id="rId37"/>
    <p:sldId id="295" r:id="rId38"/>
    <p:sldId id="292" r:id="rId39"/>
    <p:sldId id="321" r:id="rId40"/>
    <p:sldId id="299" r:id="rId41"/>
    <p:sldId id="356" r:id="rId42"/>
    <p:sldId id="323" r:id="rId43"/>
    <p:sldId id="322" r:id="rId44"/>
    <p:sldId id="306" r:id="rId45"/>
    <p:sldId id="307" r:id="rId46"/>
    <p:sldId id="308" r:id="rId47"/>
    <p:sldId id="309" r:id="rId48"/>
    <p:sldId id="310" r:id="rId49"/>
    <p:sldId id="311" r:id="rId50"/>
    <p:sldId id="357" r:id="rId51"/>
    <p:sldId id="318" r:id="rId52"/>
    <p:sldId id="319" r:id="rId53"/>
    <p:sldId id="324" r:id="rId54"/>
    <p:sldId id="312" r:id="rId55"/>
    <p:sldId id="353" r:id="rId56"/>
    <p:sldId id="325" r:id="rId57"/>
    <p:sldId id="329" r:id="rId58"/>
    <p:sldId id="327" r:id="rId59"/>
    <p:sldId id="335" r:id="rId60"/>
    <p:sldId id="330" r:id="rId61"/>
    <p:sldId id="333" r:id="rId62"/>
    <p:sldId id="334" r:id="rId63"/>
    <p:sldId id="331" r:id="rId64"/>
    <p:sldId id="332" r:id="rId65"/>
    <p:sldId id="342" r:id="rId66"/>
    <p:sldId id="344" r:id="rId67"/>
    <p:sldId id="343" r:id="rId68"/>
    <p:sldId id="341" r:id="rId69"/>
    <p:sldId id="340" r:id="rId70"/>
    <p:sldId id="339" r:id="rId71"/>
    <p:sldId id="347" r:id="rId72"/>
    <p:sldId id="338" r:id="rId73"/>
    <p:sldId id="345" r:id="rId74"/>
    <p:sldId id="346" r:id="rId75"/>
    <p:sldId id="348" r:id="rId76"/>
    <p:sldId id="350" r:id="rId77"/>
    <p:sldId id="354" r:id="rId78"/>
    <p:sldId id="351" r:id="rId79"/>
    <p:sldId id="355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1EFC-6F56-4F30-B5AA-A347DB5624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0924-9F1C-4EEC-97B7-E20C75E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thinkingclinicaltrial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collaboratory.org/Products/NIH-Collaboratory-Program-Overview-Slide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collaboratory.org/Products/NIH-Collaboratory-Program-Overview-Slide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share.net/msschreiner/irb-challenges-qi-vs-research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topic/safety/clinical-decision-suppor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topic/safety/clinical-decision-support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7218/" TargetMode="External"/><Relationship Id="rId2" Type="http://schemas.openxmlformats.org/officeDocument/2006/relationships/hyperlink" Target="http://www.learninghealthcareproject.org/section/background/learning-healthcare-syst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97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Healthcare System Research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J. Pletcher, MD MPH</a:t>
            </a:r>
          </a:p>
          <a:p>
            <a:r>
              <a:rPr lang="en-US" dirty="0" smtClean="0"/>
              <a:t>Designing Clinical Research</a:t>
            </a:r>
          </a:p>
          <a:p>
            <a:r>
              <a:rPr lang="en-US" dirty="0" smtClean="0"/>
              <a:t>Sept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 </a:t>
            </a:r>
            <a:r>
              <a:rPr lang="en-US" dirty="0"/>
              <a:t>system that </a:t>
            </a:r>
            <a:r>
              <a:rPr lang="en-US" dirty="0">
                <a:solidFill>
                  <a:srgbClr val="FF0000"/>
                </a:solidFill>
              </a:rPr>
              <a:t>gains knowledge from every care delivery experience </a:t>
            </a:r>
            <a:r>
              <a:rPr lang="en-US" dirty="0"/>
              <a:t>and is engineered to promote continuous improvement</a:t>
            </a:r>
            <a:r>
              <a:rPr lang="en-US" dirty="0" smtClean="0"/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109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 </a:t>
            </a:r>
            <a:r>
              <a:rPr lang="en-US" dirty="0"/>
              <a:t>system that </a:t>
            </a:r>
            <a:r>
              <a:rPr lang="en-US" dirty="0">
                <a:solidFill>
                  <a:srgbClr val="FF0000"/>
                </a:solidFill>
              </a:rPr>
              <a:t>gains knowledge from every care delivery experience </a:t>
            </a:r>
            <a:r>
              <a:rPr lang="en-US" dirty="0"/>
              <a:t>and is engineered to promote continuous improvement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Randomized controlled trials (RCTs) are the best way to gain knowledge…</a:t>
            </a:r>
          </a:p>
          <a:p>
            <a:pPr lvl="1"/>
            <a:r>
              <a:rPr lang="en-US" dirty="0" smtClean="0"/>
              <a:t>A vision: every patient is randomized at least once during their encounter…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02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</a:t>
            </a:r>
            <a:r>
              <a:rPr lang="en-US" dirty="0" err="1" smtClean="0"/>
              <a:t>Collaboratory</a:t>
            </a:r>
            <a:endParaRPr lang="en-US" dirty="0" smtClean="0"/>
          </a:p>
          <a:p>
            <a:pPr lvl="1"/>
            <a:r>
              <a:rPr lang="en-US" dirty="0" smtClean="0"/>
              <a:t>Funded 2012 as a result of the LHS vision</a:t>
            </a:r>
          </a:p>
          <a:p>
            <a:pPr lvl="1"/>
            <a:r>
              <a:rPr lang="en-US" dirty="0" smtClean="0"/>
              <a:t>Goal – strengthen capacity for large-scale RCTs that engage health care systems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Focus on “pragmatic” clinical trials  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http://rethinkingclinicaltrials.org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0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18" t="16459" r="10704" b="2756"/>
          <a:stretch/>
        </p:blipFill>
        <p:spPr>
          <a:xfrm>
            <a:off x="247135" y="191115"/>
            <a:ext cx="8550876" cy="635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8681" y="6510449"/>
            <a:ext cx="697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www.nihcollaboratory.org/Products/NIH-Collaboratory-Program-Overview-Slides.pdf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67665" y="191115"/>
            <a:ext cx="255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PCT = Pragmatic Clinical Trial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7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18" t="16459" r="10704" b="2756"/>
          <a:stretch/>
        </p:blipFill>
        <p:spPr>
          <a:xfrm>
            <a:off x="247135" y="191115"/>
            <a:ext cx="8550876" cy="635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8681" y="6510449"/>
            <a:ext cx="697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www.nihcollaboratory.org/Products/NIH-Collaboratory-Program-Overview-Slides.pdf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67665" y="191115"/>
            <a:ext cx="255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PCT = Pragmatic Clinical Trial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 rot="2011396">
            <a:off x="2658979" y="1185253"/>
            <a:ext cx="2947737" cy="51973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a learning healthcare system?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EHR </a:t>
            </a:r>
            <a:r>
              <a:rPr lang="en-US" dirty="0"/>
              <a:t>systems make it easy to:</a:t>
            </a:r>
          </a:p>
          <a:p>
            <a:pPr lvl="1"/>
            <a:r>
              <a:rPr lang="en-US" dirty="0"/>
              <a:t>Implement randomization</a:t>
            </a:r>
          </a:p>
          <a:p>
            <a:pPr lvl="1"/>
            <a:r>
              <a:rPr lang="en-US" dirty="0"/>
              <a:t>Influence care in different ways</a:t>
            </a:r>
          </a:p>
          <a:p>
            <a:pPr lvl="1"/>
            <a:r>
              <a:rPr lang="en-US" dirty="0"/>
              <a:t>Measure outcomes</a:t>
            </a:r>
          </a:p>
          <a:p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we “embed” RCTs in our healthcare </a:t>
            </a:r>
            <a:r>
              <a:rPr lang="en-US" dirty="0" smtClean="0"/>
              <a:t>system at UCSF?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11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embed an RCT?</a:t>
            </a:r>
          </a:p>
          <a:p>
            <a:endParaRPr lang="en-US" dirty="0"/>
          </a:p>
          <a:p>
            <a:pPr lvl="1"/>
            <a:r>
              <a:rPr lang="en-US" dirty="0" smtClean="0"/>
              <a:t>Embedded in EHR technology </a:t>
            </a:r>
          </a:p>
          <a:p>
            <a:pPr lvl="1"/>
            <a:r>
              <a:rPr lang="en-US" dirty="0" smtClean="0"/>
              <a:t>Embedded in clinical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4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in EHR technology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Randomization implemented by APEX (our Epic EHR)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Intervention(s) are delivered by APEX</a:t>
            </a:r>
          </a:p>
          <a:p>
            <a:pPr lvl="2"/>
            <a:r>
              <a:rPr lang="en-US" dirty="0" smtClean="0"/>
              <a:t>APEX is designed to support clinical decision-making and “nudge” clinicians to deliver better care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Outcomes are measured using APEX data</a:t>
            </a:r>
          </a:p>
        </p:txBody>
      </p:sp>
    </p:spTree>
    <p:extLst>
      <p:ext uri="{BB962C8B-B14F-4D97-AF65-F5344CB8AC3E}">
        <p14:creationId xmlns:p14="http://schemas.microsoft.com/office/powerpoint/2010/main" val="308114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Embedded in clinical workflow</a:t>
            </a:r>
          </a:p>
          <a:p>
            <a:endParaRPr lang="en-US" dirty="0"/>
          </a:p>
          <a:p>
            <a:pPr lvl="1"/>
            <a:r>
              <a:rPr lang="en-US" dirty="0" smtClean="0"/>
              <a:t>“Unsuspecting” clinicians will encounter the intervention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hether they know it or not</a:t>
            </a:r>
          </a:p>
          <a:p>
            <a:pPr lvl="2"/>
            <a:r>
              <a:rPr lang="en-US" dirty="0" smtClean="0"/>
              <a:t>No prior knowledge of the research required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not perturb usual care “too much”</a:t>
            </a:r>
          </a:p>
          <a:p>
            <a:pPr lvl="2"/>
            <a:r>
              <a:rPr lang="en-US" dirty="0" smtClean="0"/>
              <a:t>Extra time, unbillable services,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Patient consent?  Extra data collection?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Allow clinicians (and patients) to make clinical decisions</a:t>
            </a:r>
          </a:p>
          <a:p>
            <a:pPr lvl="2"/>
            <a:r>
              <a:rPr lang="en-US" dirty="0" smtClean="0"/>
              <a:t>Pragmatic, non-</a:t>
            </a:r>
            <a:r>
              <a:rPr lang="en-US" dirty="0" err="1" smtClean="0"/>
              <a:t>protocolized</a:t>
            </a:r>
            <a:r>
              <a:rPr lang="en-US" dirty="0" smtClean="0"/>
              <a:t> interventions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7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flavors: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Randomized Explanatory Trials</a:t>
            </a:r>
          </a:p>
          <a:p>
            <a:pPr lvl="1"/>
            <a:r>
              <a:rPr lang="en-US" dirty="0" smtClean="0"/>
              <a:t>Randomized Comparative Effectiveness Trials</a:t>
            </a:r>
          </a:p>
          <a:p>
            <a:pPr lvl="1"/>
            <a:r>
              <a:rPr lang="en-US" dirty="0" smtClean="0"/>
              <a:t>Randomized </a:t>
            </a:r>
            <a:r>
              <a:rPr lang="en-US" dirty="0"/>
              <a:t>Quality Improvement </a:t>
            </a:r>
            <a:r>
              <a:rPr lang="en-US" dirty="0" smtClean="0"/>
              <a:t>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3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8" t="21169" r="10915" b="1472"/>
          <a:stretch/>
        </p:blipFill>
        <p:spPr>
          <a:xfrm>
            <a:off x="156410" y="180474"/>
            <a:ext cx="8987590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85195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Implement cautiously,</a:t>
                      </a:r>
                      <a:r>
                        <a:rPr lang="en-US" baseline="0" smtClean="0"/>
                        <a:t> learn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Another reasonable option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 </a:t>
                      </a:r>
                      <a:r>
                        <a:rPr lang="en-US" b="1" baseline="0" dirty="0" smtClean="0"/>
                        <a:t>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A=B</a:t>
                      </a:r>
                      <a:r>
                        <a:rPr lang="en-US" baseline="0" smtClean="0"/>
                        <a:t> (equipoise)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Informed decision-making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9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67761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 </a:t>
                      </a:r>
                      <a:r>
                        <a:rPr lang="en-US" b="1" baseline="0" dirty="0" smtClean="0"/>
                        <a:t>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586380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</a:t>
                      </a:r>
                      <a:r>
                        <a:rPr lang="en-US" b="1" baseline="0" dirty="0" smtClean="0"/>
                        <a:t>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5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88988"/>
              </p:ext>
            </p:extLst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</a:t>
                      </a:r>
                      <a:r>
                        <a:rPr lang="en-US" b="1" baseline="0" dirty="0" smtClean="0"/>
                        <a:t>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460958" y="4800600"/>
            <a:ext cx="818147" cy="601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60958" y="6124022"/>
            <a:ext cx="1022684" cy="601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01715" y="4473447"/>
            <a:ext cx="143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a bit radical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66061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0833881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4197446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33093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Type of RCT: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1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something</a:t>
                      </a:r>
                      <a:r>
                        <a:rPr lang="en-US" baseline="0" dirty="0" smtClean="0"/>
                        <a:t> about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r>
                        <a:rPr lang="en-US" baseline="0" dirty="0" smtClean="0"/>
                        <a:t> tradeoffs between accepted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cautiously,</a:t>
                      </a:r>
                      <a:r>
                        <a:rPr lang="en-US" baseline="0" dirty="0" smtClean="0"/>
                        <a:t> learn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Intervention</a:t>
                      </a:r>
                      <a:r>
                        <a:rPr lang="en-US" b="1" baseline="0" dirty="0" smtClean="0"/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putative improvement in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2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(B)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reasonable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priori</a:t>
                      </a:r>
                      <a:r>
                        <a:rPr lang="en-US" b="1" baseline="0" dirty="0" smtClean="0"/>
                        <a:t> hypothesis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r>
                        <a:rPr lang="en-US" baseline="0" dirty="0" smtClean="0"/>
                        <a:t> (equipoise)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&gt;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2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 result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Generalizable knowledge (publication)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decision-making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(or not)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Informed consent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94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9422" y="5621575"/>
            <a:ext cx="174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Litmus test: Implementation occurs with the “flip of a switch”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0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Embedded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Informed consent is a major barrier</a:t>
            </a:r>
          </a:p>
          <a:p>
            <a:pPr lvl="1"/>
            <a:r>
              <a:rPr lang="en-US" dirty="0" smtClean="0"/>
              <a:t>Cost, time, disruption</a:t>
            </a:r>
          </a:p>
          <a:p>
            <a:pPr lvl="1"/>
            <a:r>
              <a:rPr lang="en-US" dirty="0" smtClean="0"/>
              <a:t>Not required for quality improvement (QI)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Randomized QI (RQI)</a:t>
            </a:r>
            <a:r>
              <a:rPr lang="en-US" dirty="0"/>
              <a:t> </a:t>
            </a:r>
            <a:r>
              <a:rPr lang="en-US" dirty="0" smtClean="0"/>
              <a:t>Trials</a:t>
            </a:r>
          </a:p>
          <a:p>
            <a:pPr lvl="1"/>
            <a:r>
              <a:rPr lang="en-US" dirty="0" smtClean="0"/>
              <a:t>Sweet spot for the Learning Healthcare System?</a:t>
            </a:r>
          </a:p>
          <a:p>
            <a:pPr lvl="2"/>
            <a:r>
              <a:rPr lang="en-US" dirty="0" smtClean="0"/>
              <a:t>Enables efficient “A/B Testing” within a healthcare system</a:t>
            </a:r>
          </a:p>
          <a:p>
            <a:pPr lvl="2"/>
            <a:r>
              <a:rPr lang="en-US" i="1" dirty="0" smtClean="0"/>
              <a:t>Not</a:t>
            </a:r>
            <a:r>
              <a:rPr lang="en-US" dirty="0" smtClean="0"/>
              <a:t> the focus of NIH </a:t>
            </a:r>
            <a:r>
              <a:rPr lang="en-US" dirty="0" err="1" smtClean="0"/>
              <a:t>Collaboratory</a:t>
            </a:r>
            <a:endParaRPr lang="en-US" dirty="0" smtClean="0"/>
          </a:p>
          <a:p>
            <a:pPr lvl="1"/>
            <a:r>
              <a:rPr lang="en-US" dirty="0" smtClean="0"/>
              <a:t>Must meet strict criteria to waive informed consent</a:t>
            </a:r>
          </a:p>
          <a:p>
            <a:pPr lvl="2"/>
            <a:r>
              <a:rPr lang="en-US" dirty="0" smtClean="0"/>
              <a:t>Minimal risk</a:t>
            </a:r>
          </a:p>
          <a:p>
            <a:pPr lvl="2"/>
            <a:r>
              <a:rPr lang="en-US" dirty="0" smtClean="0"/>
              <a:t>Consent not feasible (“could not be carried out practicably”)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distinction between QI and research important?</a:t>
            </a:r>
          </a:p>
          <a:p>
            <a:endParaRPr lang="en-US" dirty="0"/>
          </a:p>
          <a:p>
            <a:pPr lvl="1"/>
            <a:r>
              <a:rPr lang="en-US" dirty="0" smtClean="0"/>
              <a:t>Research requires IRB approval</a:t>
            </a:r>
          </a:p>
          <a:p>
            <a:pPr lvl="1"/>
            <a:r>
              <a:rPr lang="en-US" dirty="0" smtClean="0"/>
              <a:t>Research requires informed consent, or waiver of consent only under certain special conditions</a:t>
            </a:r>
          </a:p>
          <a:p>
            <a:pPr lvl="1"/>
            <a:r>
              <a:rPr lang="en-US" dirty="0" smtClean="0"/>
              <a:t>Research RCTs generally require equipoise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Dichotomy?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11442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94278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589" y="3140243"/>
            <a:ext cx="4895201" cy="649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589" y="3140243"/>
            <a:ext cx="4895201" cy="649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42269" y="2911642"/>
            <a:ext cx="0" cy="1203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7939" y="3280429"/>
            <a:ext cx="207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consent/No IRB?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694" y="3280429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Consent + IRB?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8" t="21169" r="10915" b="1472"/>
          <a:stretch/>
        </p:blipFill>
        <p:spPr>
          <a:xfrm>
            <a:off x="156410" y="180474"/>
            <a:ext cx="8987590" cy="6521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7190" y="385011"/>
            <a:ext cx="304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UCSF’s True North Pyramid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718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589" y="3140243"/>
            <a:ext cx="4895201" cy="649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2269" y="2525515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4078" y="254231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42269" y="2911642"/>
            <a:ext cx="0" cy="1203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7939" y="3280429"/>
            <a:ext cx="207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consent/No IRB?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694" y="3280429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Consent + IRB?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3470" y="4315716"/>
            <a:ext cx="29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do you draw the line?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0203" y="3515281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 required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9367" y="3997659"/>
            <a:ext cx="19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IRB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26832" y="4427621"/>
            <a:ext cx="12031" cy="126331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89985" y="5691235"/>
            <a:ext cx="288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Randomized Quality Improvement Trials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0203" y="3515281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 required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9367" y="3997659"/>
            <a:ext cx="19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IRB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Quality improvement vs. research (tangent!)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Isn’t all research designed to improve quality of healthcare and thereby improve health of patients?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9417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39042" y="2870895"/>
            <a:ext cx="2889" cy="1219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0635" y="4120629"/>
            <a:ext cx="160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45422" y="5072302"/>
            <a:ext cx="538142" cy="2699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83564" y="5127361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47683" y="2849561"/>
            <a:ext cx="888266" cy="21695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9417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39042" y="2870895"/>
            <a:ext cx="2889" cy="1219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0635" y="4120629"/>
            <a:ext cx="160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45422" y="5072302"/>
            <a:ext cx="538142" cy="2699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83564" y="5127361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47683" y="2849561"/>
            <a:ext cx="888266" cy="21695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3086" y="5773692"/>
            <a:ext cx="340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Quality improvement research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17023" y="1344163"/>
            <a:ext cx="1524007" cy="369332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“Flip a switch”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9417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39042" y="2870895"/>
            <a:ext cx="2889" cy="1219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70635" y="4120629"/>
            <a:ext cx="160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45422" y="5072302"/>
            <a:ext cx="538142" cy="2699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83564" y="5127361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47683" y="2849561"/>
            <a:ext cx="888266" cy="21695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3086" y="5773692"/>
            <a:ext cx="340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Quality improvement research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17023" y="1344163"/>
            <a:ext cx="1524007" cy="369332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“Flip a switch”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90162" y="109230"/>
            <a:ext cx="1821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Randomization Ratio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1:1</a:t>
            </a: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1:0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985580" y="1067163"/>
            <a:ext cx="215529" cy="1229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8" t="21169" r="10915" b="1472"/>
          <a:stretch/>
        </p:blipFill>
        <p:spPr>
          <a:xfrm>
            <a:off x="156410" y="180474"/>
            <a:ext cx="8987590" cy="6521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7190" y="385011"/>
            <a:ext cx="304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UCSF’s True North Pyramid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88769" y="2165684"/>
            <a:ext cx="275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Learning Health System “Pillar”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35517" y="3092116"/>
            <a:ext cx="180472" cy="866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10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906" y="697832"/>
            <a:ext cx="17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completed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31303" y="1067164"/>
            <a:ext cx="6" cy="10828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2684" y="2150006"/>
            <a:ext cx="1617238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and knowledge dissemination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6507" y="3181620"/>
            <a:ext cx="881704" cy="11911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9922" y="4372747"/>
            <a:ext cx="171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1303" y="3181620"/>
            <a:ext cx="0" cy="18374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009" y="5127362"/>
            <a:ext cx="194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11316" y="697832"/>
            <a:ext cx="126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Evaluation?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5744820" y="1067164"/>
            <a:ext cx="7698" cy="1082842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4005" y="2150006"/>
            <a:ext cx="1777025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at UCSF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3407" y="5773693"/>
            <a:ext cx="340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Research that is NOT quality improvement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2770" y="3073336"/>
            <a:ext cx="340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Quality improvement that is not research…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33921" y="3577897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			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improvement vs. research (tangent!)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but overlapping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1151" y="2911642"/>
            <a:ext cx="2478505" cy="23942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3030" y="2911642"/>
            <a:ext cx="2478505" cy="2394284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1021" y="2542310"/>
            <a:ext cx="218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83787" y="2545957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0203" y="3515281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consent required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9367" y="3997659"/>
            <a:ext cx="19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IRB approval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335" y="5053262"/>
            <a:ext cx="2571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everyone is on the same page with this concept…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6311899"/>
            <a:ext cx="678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www.slideshare.net/msschreiner/irb-challenges-qi-vs-research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447" t="8255" r="9041" b="4943"/>
          <a:stretch/>
        </p:blipFill>
        <p:spPr>
          <a:xfrm>
            <a:off x="171939" y="245456"/>
            <a:ext cx="8839711" cy="58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CTSI-supported embedded RCTs at UCSF</a:t>
            </a:r>
          </a:p>
          <a:p>
            <a:endParaRPr lang="en-US" dirty="0" smtClean="0"/>
          </a:p>
          <a:p>
            <a:r>
              <a:rPr lang="en-US" dirty="0" smtClean="0"/>
              <a:t>Calls for proposals</a:t>
            </a:r>
          </a:p>
          <a:p>
            <a:pPr lvl="1"/>
            <a:r>
              <a:rPr lang="en-US" dirty="0" smtClean="0"/>
              <a:t>Identify a health outcome measurable by APEX query</a:t>
            </a:r>
          </a:p>
          <a:p>
            <a:pPr lvl="1"/>
            <a:r>
              <a:rPr lang="en-US" dirty="0" smtClean="0"/>
              <a:t>Propose a scalable intervention to improve the outcome</a:t>
            </a:r>
          </a:p>
          <a:p>
            <a:pPr lvl="1"/>
            <a:r>
              <a:rPr lang="en-US" dirty="0" smtClean="0"/>
              <a:t>Design an RCT to evaluate impact</a:t>
            </a:r>
          </a:p>
          <a:p>
            <a:pPr lvl="1"/>
            <a:endParaRPr lang="en-US" dirty="0"/>
          </a:p>
          <a:p>
            <a:r>
              <a:rPr lang="en-US" dirty="0" smtClean="0"/>
              <a:t>CTSI supports investigator time + in-kind support</a:t>
            </a:r>
          </a:p>
          <a:p>
            <a:pPr lvl="1"/>
            <a:r>
              <a:rPr lang="en-US" dirty="0" smtClean="0"/>
              <a:t>APEX programming, study design, data work,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/>
              <a:t>2 supported in Year 1, 5 in Year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73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#1: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Hypoglycemia events in the hospital</a:t>
            </a:r>
          </a:p>
          <a:p>
            <a:pPr lvl="1"/>
            <a:r>
              <a:rPr lang="en-US" dirty="0" smtClean="0"/>
              <a:t>Lead – Rob Rushakoff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Uncommon, but should be predictable and preventable</a:t>
            </a:r>
          </a:p>
          <a:p>
            <a:pPr lvl="1"/>
            <a:r>
              <a:rPr lang="en-US" dirty="0" smtClean="0"/>
              <a:t>Risk score exists</a:t>
            </a:r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Implement risk score, alert clinicians with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4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#1: Hypoglycemia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1688058" y="2400408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437" y="2726839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7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191753" y="305000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0527" y="298984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63355" y="2726839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6477" y="272376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69832" y="298075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94684" y="259882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5782" y="2198798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08306" y="298075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35782" y="323109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3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#2: COPD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Standardizing COPD orders</a:t>
            </a:r>
          </a:p>
          <a:p>
            <a:pPr lvl="1"/>
            <a:r>
              <a:rPr lang="en-US" dirty="0" smtClean="0"/>
              <a:t>Lead – Ari Hoffman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Lots of standard COPD treatments that are not getting done at UCSF; and readmission rates are high</a:t>
            </a:r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Develop standard orders (2 versions), and insert into admission order sets for persons at high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86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#2: COPD orders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1688058" y="2400408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437" y="2726839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COPD at discharge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7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patients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0527" y="298984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63355" y="2726839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76477" y="272376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69832" y="298075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94684" y="259882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5782" y="2198798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Insert standard orders into admission orders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08306" y="298075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35782" y="323109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39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#3: Healthy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Nomogram for expected weight loss in neonates</a:t>
            </a:r>
          </a:p>
          <a:p>
            <a:pPr lvl="1"/>
            <a:r>
              <a:rPr lang="en-US" dirty="0" smtClean="0"/>
              <a:t>Lead – Valerie Flaherman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Well babies are expected to lose weight in first weeks</a:t>
            </a:r>
          </a:p>
          <a:p>
            <a:pPr lvl="1"/>
            <a:r>
              <a:rPr lang="en-US" dirty="0" smtClean="0"/>
              <a:t>But losing too much weight is dangerous</a:t>
            </a:r>
          </a:p>
          <a:p>
            <a:pPr lvl="1"/>
            <a:r>
              <a:rPr lang="en-US" dirty="0" smtClean="0"/>
              <a:t>Nomogram and web tool exists</a:t>
            </a:r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err="1" smtClean="0"/>
              <a:t>Autopopulate</a:t>
            </a:r>
            <a:r>
              <a:rPr lang="en-US" dirty="0" smtClean="0"/>
              <a:t> web-based nomogram and show to clinicians as guide to 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6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#3: Healthy Start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3011526" y="1931179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4777" y="2293706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6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12953" y="2579954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86482" y="2796088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9604" y="279301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6306" y="304091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31158" y="265898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5781" y="2395288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4780" y="304091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2256" y="329125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2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Learning Healthcare System?</a:t>
            </a:r>
          </a:p>
          <a:p>
            <a:endParaRPr lang="en-US" dirty="0" smtClean="0"/>
          </a:p>
          <a:p>
            <a:r>
              <a:rPr lang="en-US" dirty="0" smtClean="0"/>
              <a:t>“Embedded” randomized controlled trials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/>
              <a:t>Pitfalls</a:t>
            </a:r>
          </a:p>
          <a:p>
            <a:pPr lvl="1"/>
            <a:r>
              <a:rPr lang="en-US" dirty="0" smtClean="0"/>
              <a:t>Oversight and implementation decision-making</a:t>
            </a:r>
          </a:p>
          <a:p>
            <a:endParaRPr lang="en-US" dirty="0"/>
          </a:p>
          <a:p>
            <a:r>
              <a:rPr lang="en-US" dirty="0" smtClean="0"/>
              <a:t>Future opportunities at UCSF and beyond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44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55" t="15384" r="5416" b="4396"/>
          <a:stretch/>
        </p:blipFill>
        <p:spPr>
          <a:xfrm>
            <a:off x="-1" y="1584256"/>
            <a:ext cx="9101381" cy="51142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16264"/>
            <a:ext cx="7886700" cy="1325563"/>
          </a:xfrm>
        </p:spPr>
        <p:txBody>
          <a:bodyPr/>
          <a:lstStyle/>
          <a:p>
            <a:r>
              <a:rPr lang="en-US" dirty="0" smtClean="0"/>
              <a:t>RQI Example #3: Healthy Start</a:t>
            </a:r>
            <a:br>
              <a:rPr lang="en-US" dirty="0" smtClean="0"/>
            </a:br>
            <a:r>
              <a:rPr lang="en-US" sz="2800" dirty="0" smtClean="0"/>
              <a:t>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0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#4: PICU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Guiding </a:t>
            </a:r>
            <a:r>
              <a:rPr lang="en-US" dirty="0" err="1" smtClean="0"/>
              <a:t>extubation</a:t>
            </a:r>
            <a:r>
              <a:rPr lang="en-US" dirty="0" smtClean="0"/>
              <a:t> in PICU with prediction models</a:t>
            </a:r>
          </a:p>
          <a:p>
            <a:pPr lvl="1"/>
            <a:r>
              <a:rPr lang="en-US" dirty="0" smtClean="0"/>
              <a:t>Lead – Deborah Franzon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err="1" smtClean="0"/>
              <a:t>Extubation</a:t>
            </a:r>
            <a:r>
              <a:rPr lang="en-US" dirty="0" smtClean="0"/>
              <a:t> in PICU is high stakes event</a:t>
            </a:r>
          </a:p>
          <a:p>
            <a:pPr lvl="2"/>
            <a:r>
              <a:rPr lang="en-US" dirty="0" smtClean="0"/>
              <a:t>Get off vent as soon as possible; avoid re-intubation events</a:t>
            </a:r>
          </a:p>
          <a:p>
            <a:pPr lvl="1"/>
            <a:r>
              <a:rPr lang="en-US" dirty="0" smtClean="0"/>
              <a:t>Tons of data in the ICU </a:t>
            </a:r>
            <a:r>
              <a:rPr lang="en-US" dirty="0" smtClean="0">
                <a:sym typeface="Wingdings" panose="05000000000000000000" pitchFamily="2" charset="2"/>
              </a:rPr>
              <a:t> predict success?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err="1" smtClean="0"/>
              <a:t>extubation</a:t>
            </a:r>
            <a:r>
              <a:rPr lang="en-US" dirty="0" smtClean="0"/>
              <a:t> attempts; and predict </a:t>
            </a:r>
            <a:r>
              <a:rPr lang="en-US" dirty="0" err="1" smtClean="0"/>
              <a:t>extubation</a:t>
            </a:r>
            <a:r>
              <a:rPr lang="en-US" dirty="0" smtClean="0"/>
              <a:t> success</a:t>
            </a:r>
          </a:p>
          <a:p>
            <a:pPr lvl="1"/>
            <a:r>
              <a:rPr lang="en-US" dirty="0" smtClean="0"/>
              <a:t>Show results to clinicians (or not)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8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RQI Example #4: PICU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620907">
            <a:off x="3011526" y="1931179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4777" y="2293706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7" y="2865336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Intubated patients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12953" y="2579954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86482" y="2796088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9604" y="279301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6306" y="304091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31158" y="265898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5781" y="2395288"/>
            <a:ext cx="200740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predictions, red/orange/green coding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4780" y="304091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2256" y="329125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75076" y="6299442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032" y="62702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894" y="6270276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755363" y="6138501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8485" y="6135423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1839" y="6207750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8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notice the structural difference between first 2 and second 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1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xplosion 2 26"/>
          <p:cNvSpPr/>
          <p:nvPr/>
        </p:nvSpPr>
        <p:spPr>
          <a:xfrm rot="620907">
            <a:off x="3011526" y="5174120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44777" y="5430323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47" y="6001953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Intubated patients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1319993" y="6186620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12953" y="5716571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86482" y="5932705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9604" y="592962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06306" y="6177531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31158" y="5795598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65781" y="5531905"/>
            <a:ext cx="2007409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predictions, red/orange/green coding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4780" y="6177531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2256" y="6427873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 rot="620907">
            <a:off x="3011526" y="358986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44777" y="395238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47" y="4524018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319993" y="4708685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12953" y="4238636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786482" y="4454770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9604" y="445169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06306" y="4699596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31158" y="4317663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44780" y="4699596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2256" y="4949938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28" name="Explosion 2 27"/>
          <p:cNvSpPr/>
          <p:nvPr/>
        </p:nvSpPr>
        <p:spPr>
          <a:xfrm rot="620907">
            <a:off x="1688058" y="2400408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69437" y="2726839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COPD at discharge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865337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patients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3050003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10527" y="2989843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663355" y="2726839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76477" y="272376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69832" y="2980754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4684" y="2598821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35782" y="2198798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Insert standard orders into admission orders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08306" y="2980754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35782" y="3231096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40" name="Explosion 2 39"/>
          <p:cNvSpPr/>
          <p:nvPr/>
        </p:nvSpPr>
        <p:spPr>
          <a:xfrm rot="620907">
            <a:off x="1702229" y="64957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3608" y="976004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718" y="1114502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3"/>
          </p:cNvCxnSpPr>
          <p:nvPr/>
        </p:nvCxnSpPr>
        <p:spPr>
          <a:xfrm>
            <a:off x="1205924" y="129916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24698" y="123900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677526" y="976004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90648" y="97292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284003" y="1229919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08855" y="847986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49953" y="447963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622477" y="1229919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49953" y="1480261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65781" y="3915749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39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RCT design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Predictive analytics PRIOR to randomization, guides which patients to enroll</a:t>
            </a:r>
          </a:p>
          <a:p>
            <a:endParaRPr lang="en-US" dirty="0"/>
          </a:p>
          <a:p>
            <a:r>
              <a:rPr lang="en-US" dirty="0" smtClean="0"/>
              <a:t>Predictive analytics AFTER randomization, guides modified workflow in intervention 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57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07006" cy="1325563"/>
          </a:xfrm>
        </p:spPr>
        <p:txBody>
          <a:bodyPr/>
          <a:lstStyle/>
          <a:p>
            <a:r>
              <a:rPr lang="en-US" dirty="0" smtClean="0"/>
              <a:t>Clinical Decision Support (tangent)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“Clinical </a:t>
            </a:r>
            <a:r>
              <a:rPr lang="en-US" dirty="0"/>
              <a:t>decision support (CDS) provides clinicians, staff, patients or other individuals with knowledge and person-specific information, intelligently filtered or presented at appropriate times, to enhance health and health care</a:t>
            </a:r>
            <a:r>
              <a:rPr lang="en-US" dirty="0" smtClean="0"/>
              <a:t>.”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935" y="6315740"/>
            <a:ext cx="614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www.healthit.gov/topic/safety/clinical-decision-support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7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07006" cy="1325563"/>
          </a:xfrm>
        </p:spPr>
        <p:txBody>
          <a:bodyPr/>
          <a:lstStyle/>
          <a:p>
            <a:r>
              <a:rPr lang="en-US" dirty="0" smtClean="0"/>
              <a:t>Clinical Decision Support (tangent)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“Clinical </a:t>
            </a:r>
            <a:r>
              <a:rPr lang="en-US" dirty="0"/>
              <a:t>decision support (CDS) provides clinicians, staff, patients or other individuals with </a:t>
            </a:r>
            <a:r>
              <a:rPr lang="en-US" dirty="0">
                <a:solidFill>
                  <a:schemeClr val="accent2"/>
                </a:solidFill>
              </a:rPr>
              <a:t>knowledge and person-specific information</a:t>
            </a:r>
            <a:r>
              <a:rPr lang="en-US" dirty="0"/>
              <a:t>, intelligently filtered or </a:t>
            </a:r>
            <a:r>
              <a:rPr lang="en-US" dirty="0">
                <a:solidFill>
                  <a:srgbClr val="00B050"/>
                </a:solidFill>
              </a:rPr>
              <a:t>presented at appropriate times</a:t>
            </a:r>
            <a:r>
              <a:rPr lang="en-US" dirty="0"/>
              <a:t>, to enhance health and health care</a:t>
            </a:r>
            <a:r>
              <a:rPr lang="en-US" dirty="0" smtClean="0"/>
              <a:t>.”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935" y="6315740"/>
            <a:ext cx="614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www.healthit.gov/topic/safety/clinical-decision-support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 rot="620907">
            <a:off x="821640" y="4374948"/>
            <a:ext cx="507147" cy="3110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2596" y="4345782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predictive analytics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18167" y="3051544"/>
            <a:ext cx="350875" cy="11695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66759" y="3360866"/>
            <a:ext cx="202683" cy="15407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1368" y="5027819"/>
            <a:ext cx="289539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modification of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9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RCT design options for testing Clinical Decision Support (CDS)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RCT to examine the impact of [workflow modification] vs. usual care on [health outcome] in patients with [X] identified as being likely to benefit according to predictive analytics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RCT to examine the impact of predictive-analytics-guided [workflow modification] vs. usual care on [health outcome] among patients with [X]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20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Predictive analytics introduce an element of unpredictability!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vision from the National Academy of Medicine</a:t>
            </a:r>
          </a:p>
          <a:p>
            <a:endParaRPr lang="en-US" dirty="0"/>
          </a:p>
          <a:p>
            <a:pPr lvl="1"/>
            <a:r>
              <a:rPr lang="en-US" dirty="0" smtClean="0"/>
              <a:t>All spurred by the advent of electronic health records?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03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Retrospective analyses showed low but important numbers of hypoglycemia events in prior years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23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</a:t>
            </a:r>
            <a:r>
              <a:rPr lang="en-US" dirty="0"/>
              <a:t>RCT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/>
              <a:t>Retrospective </a:t>
            </a:r>
            <a:r>
              <a:rPr lang="en-US" dirty="0" smtClean="0"/>
              <a:t>analyses showed low but important numbers of hypoglycemia events in prior years</a:t>
            </a:r>
          </a:p>
          <a:p>
            <a:r>
              <a:rPr lang="en-US" dirty="0" smtClean="0"/>
              <a:t>RCT launched</a:t>
            </a:r>
          </a:p>
          <a:p>
            <a:r>
              <a:rPr lang="en-US" dirty="0" smtClean="0"/>
              <a:t>6 months into trial:</a:t>
            </a:r>
          </a:p>
          <a:p>
            <a:pPr lvl="1"/>
            <a:r>
              <a:rPr lang="en-US" dirty="0" smtClean="0"/>
              <a:t>Rates of events were NEAR ZERO in both arms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</a:t>
            </a:r>
            <a:r>
              <a:rPr lang="en-US" dirty="0"/>
              <a:t>RCT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/>
              <a:t>Retrospective </a:t>
            </a:r>
            <a:r>
              <a:rPr lang="en-US" dirty="0" smtClean="0"/>
              <a:t>analyses showed low but important numbers of hypoglycemia events in prior years</a:t>
            </a:r>
          </a:p>
          <a:p>
            <a:r>
              <a:rPr lang="en-US" dirty="0" smtClean="0"/>
              <a:t>RCT launched</a:t>
            </a:r>
          </a:p>
          <a:p>
            <a:r>
              <a:rPr lang="en-US" dirty="0" smtClean="0"/>
              <a:t>6 months into trial:</a:t>
            </a:r>
          </a:p>
          <a:p>
            <a:pPr lvl="1"/>
            <a:r>
              <a:rPr lang="en-US" dirty="0" smtClean="0"/>
              <a:t>Rates of events were NEAR ZERO in both arms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217" y="5530631"/>
            <a:ext cx="8414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Events still occurring at UCSF were essentially NOT PREDICTABLE by standard methods.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Trial was stopped and CDS </a:t>
            </a:r>
            <a:r>
              <a:rPr lang="en-US" dirty="0" err="1" smtClean="0">
                <a:solidFill>
                  <a:srgbClr val="FF0000"/>
                </a:solidFill>
              </a:rPr>
              <a:t>abandonded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Randomization ratio 1:1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0:1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0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</a:t>
            </a:r>
            <a:r>
              <a:rPr lang="en-US" dirty="0"/>
              <a:t>RCT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Real-time prediction different than prediction using stored data (Chronicles data vs. Clarity data)</a:t>
            </a:r>
          </a:p>
          <a:p>
            <a:pPr lvl="1"/>
            <a:r>
              <a:rPr lang="en-US" dirty="0" smtClean="0"/>
              <a:t>Run prediction algorithm prospectively, in the background without modifying workflow, before launching RCT</a:t>
            </a:r>
          </a:p>
          <a:p>
            <a:pPr lvl="2"/>
            <a:r>
              <a:rPr lang="en-US" dirty="0" smtClean="0"/>
              <a:t>Prospective validation of predictive analytics</a:t>
            </a:r>
          </a:p>
          <a:p>
            <a:pPr lvl="2"/>
            <a:r>
              <a:rPr lang="en-US" dirty="0" smtClean="0"/>
              <a:t>Evaluate potential impact before modifying workflow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702229" y="1638402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3608" y="1964833"/>
            <a:ext cx="169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 hypoglycemia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18" y="2103331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1205924" y="228799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4698" y="2227837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77526" y="1964833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90648" y="19617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84003" y="221874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8855" y="183681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9953" y="1436792"/>
            <a:ext cx="289539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via </a:t>
            </a:r>
            <a:r>
              <a:rPr lang="en-US" dirty="0" err="1" smtClean="0"/>
              <a:t>Carelink</a:t>
            </a:r>
            <a:r>
              <a:rPr lang="en-US" dirty="0" smtClean="0"/>
              <a:t> to Clinical Team, with advice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22477" y="221874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9953" y="246909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11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What primary outcome?</a:t>
            </a:r>
          </a:p>
          <a:p>
            <a:pPr lvl="1"/>
            <a:r>
              <a:rPr lang="en-US" dirty="0" smtClean="0"/>
              <a:t>Exclusive breastfeeding = 74.4% overall</a:t>
            </a:r>
          </a:p>
          <a:p>
            <a:pPr lvl="1"/>
            <a:r>
              <a:rPr lang="en-US" dirty="0" smtClean="0"/>
              <a:t>Readmissions = 5% overall</a:t>
            </a:r>
          </a:p>
        </p:txBody>
      </p:sp>
      <p:sp>
        <p:nvSpPr>
          <p:cNvPr id="28" name="Explosion 2 27"/>
          <p:cNvSpPr/>
          <p:nvPr/>
        </p:nvSpPr>
        <p:spPr>
          <a:xfrm rot="620907">
            <a:off x="3011526" y="133575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4777" y="1698280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269910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2454577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2953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86482" y="2200662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99604" y="21975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06306" y="244548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31158" y="206355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780" y="244548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2256" y="269583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5781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82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2138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74.4%			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8479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1307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2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20313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74.4%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9872" y="4582636"/>
            <a:ext cx="339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49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0825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			No change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74.4%			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9872" y="4582636"/>
            <a:ext cx="339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94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0296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			No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74.4%			77.25%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78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Exclusive breastfeeding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0296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59.5%			No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74.4%			77.25%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70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size of 2600, power to detect 74% vs. 77.25% with 2-sided alpha 0.05 is…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…only 40%!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5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Learning Healthcare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Academy of Medicine (IOM):</a:t>
            </a:r>
          </a:p>
          <a:p>
            <a:pPr lvl="1"/>
            <a:r>
              <a:rPr lang="en-US" dirty="0" smtClean="0"/>
              <a:t>“Science</a:t>
            </a:r>
            <a:r>
              <a:rPr lang="en-US" dirty="0"/>
              <a:t>, informatics, incentives, and culture are aligned for continuous improvement and innovation, with best practices seamlessly embedded in the delivery process and new knowledge captured as an integral by-product of the delivery experience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59982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Readmission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2508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				(</a:t>
            </a:r>
            <a:r>
              <a:rPr lang="en-US" dirty="0"/>
              <a:t>no change?)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8%				6%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5%				4%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22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size of 2600, power to detect 5% vs. 4% with 2-sided alpha 0.05 is…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…only 20%!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53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Readmission rates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32508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				(</a:t>
            </a:r>
            <a:r>
              <a:rPr lang="en-US" dirty="0"/>
              <a:t>no change?)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8%				6%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5%				4%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22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 of 2600, power to detect 5% vs. 4% with 2-sided alpha 0.05 is…</a:t>
            </a:r>
          </a:p>
          <a:p>
            <a:r>
              <a:rPr lang="en-US" dirty="0" smtClean="0"/>
              <a:t> …only 20%!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6904" y="3169413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Dilution of impact!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99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620907">
            <a:off x="99355" y="1364801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606" y="1727328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73191" y="1435395"/>
            <a:ext cx="599618" cy="47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3610" y="1258457"/>
            <a:ext cx="228077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breastfeed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609" y="2459535"/>
            <a:ext cx="238595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risk</a:t>
            </a:r>
            <a:r>
              <a:rPr lang="en-US" dirty="0" err="1" smtClean="0">
                <a:sym typeface="Wingdings" panose="05000000000000000000" pitchFamily="2" charset="2"/>
              </a:rPr>
              <a:t>Supplement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77366" y="2124860"/>
            <a:ext cx="612227" cy="3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9684" y="499729"/>
            <a:ext cx="3191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“Appropriate Care”</a:t>
            </a:r>
          </a:p>
          <a:p>
            <a:r>
              <a:rPr lang="en-US" u="sng" dirty="0" smtClean="0"/>
              <a:t>Usual care</a:t>
            </a:r>
            <a:r>
              <a:rPr lang="en-US" dirty="0" smtClean="0"/>
              <a:t>		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26642" y="1269079"/>
            <a:ext cx="26052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89.3%			95%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40.5%			80%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64.9%			87.5%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9872" y="3774558"/>
            <a:ext cx="3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rates depend on proportion in each category</a:t>
            </a:r>
          </a:p>
          <a:p>
            <a:endParaRPr lang="en-US" dirty="0" smtClean="0"/>
          </a:p>
          <a:p>
            <a:r>
              <a:rPr lang="en-US" dirty="0" smtClean="0"/>
              <a:t>If 50:50 in </a:t>
            </a:r>
            <a:r>
              <a:rPr lang="en-US" dirty="0" err="1" smtClean="0"/>
              <a:t>Low:High</a:t>
            </a:r>
            <a:r>
              <a:rPr lang="en-US" dirty="0" smtClean="0"/>
              <a:t> risk	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708" y="5342910"/>
            <a:ext cx="780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size of 2600, power to detect 64.9% vs. 87.5% with 2-sided alpha 0.05 is…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… &gt;99%!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7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/>
          <a:lstStyle/>
          <a:p>
            <a:r>
              <a:rPr lang="en-US" dirty="0" smtClean="0"/>
              <a:t>What primary outcome?			</a:t>
            </a:r>
            <a:r>
              <a:rPr lang="en-US" u="sng" dirty="0" smtClean="0"/>
              <a:t>POWER</a:t>
            </a:r>
          </a:p>
          <a:p>
            <a:pPr lvl="1"/>
            <a:r>
              <a:rPr lang="en-US" dirty="0" smtClean="0"/>
              <a:t>Exclusive breastfeeding = 74.9% overall	40%</a:t>
            </a:r>
          </a:p>
          <a:p>
            <a:pPr lvl="1"/>
            <a:r>
              <a:rPr lang="en-US" dirty="0" smtClean="0"/>
              <a:t>Readmissions = 5% overall			20%</a:t>
            </a:r>
          </a:p>
          <a:p>
            <a:pPr lvl="1"/>
            <a:r>
              <a:rPr lang="en-US" dirty="0" smtClean="0"/>
              <a:t>Appropriate Care = 64.9%			&gt;99%</a:t>
            </a:r>
          </a:p>
          <a:p>
            <a:pPr lvl="1"/>
            <a:endParaRPr lang="en-US" dirty="0" smtClean="0"/>
          </a:p>
        </p:txBody>
      </p:sp>
      <p:sp>
        <p:nvSpPr>
          <p:cNvPr id="28" name="Explosion 2 27"/>
          <p:cNvSpPr/>
          <p:nvPr/>
        </p:nvSpPr>
        <p:spPr>
          <a:xfrm rot="620907">
            <a:off x="3011526" y="133575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4777" y="1698280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269910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2454577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2953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86482" y="2200662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99604" y="21975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06306" y="244548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31158" y="206355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780" y="244548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2256" y="269583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5781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366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RCT design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5961"/>
            <a:ext cx="7886700" cy="3041001"/>
          </a:xfrm>
        </p:spPr>
        <p:txBody>
          <a:bodyPr>
            <a:normAutofit/>
          </a:bodyPr>
          <a:lstStyle/>
          <a:p>
            <a:r>
              <a:rPr lang="en-US" dirty="0"/>
              <a:t>Lessons learned:</a:t>
            </a:r>
          </a:p>
          <a:p>
            <a:pPr lvl="1"/>
            <a:r>
              <a:rPr lang="en-US" dirty="0" smtClean="0"/>
              <a:t>Compromise required on health impact outcome</a:t>
            </a:r>
          </a:p>
          <a:p>
            <a:pPr lvl="1"/>
            <a:r>
              <a:rPr lang="en-US" dirty="0"/>
              <a:t>Expect </a:t>
            </a:r>
            <a:r>
              <a:rPr lang="en-US" u="sng" dirty="0"/>
              <a:t>dilution of effect size</a:t>
            </a:r>
            <a:r>
              <a:rPr lang="en-US" dirty="0"/>
              <a:t> when with predictive analytics-guided intervention</a:t>
            </a:r>
          </a:p>
          <a:p>
            <a:pPr lvl="1"/>
            <a:endParaRPr lang="en-US" dirty="0" smtClean="0"/>
          </a:p>
        </p:txBody>
      </p:sp>
      <p:sp>
        <p:nvSpPr>
          <p:cNvPr id="28" name="Explosion 2 27"/>
          <p:cNvSpPr/>
          <p:nvPr/>
        </p:nvSpPr>
        <p:spPr>
          <a:xfrm rot="620907">
            <a:off x="3011526" y="1335753"/>
            <a:ext cx="2364227" cy="1320277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4777" y="1698280"/>
            <a:ext cx="158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 weight loss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47" y="2269910"/>
            <a:ext cx="141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Well-baby nursery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319993" y="2454577"/>
            <a:ext cx="424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12953" y="1984528"/>
            <a:ext cx="552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86482" y="2200662"/>
            <a:ext cx="606477" cy="507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99604" y="21975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06306" y="2445488"/>
            <a:ext cx="324852" cy="908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31158" y="2063555"/>
            <a:ext cx="312821" cy="381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780" y="2445488"/>
            <a:ext cx="285575" cy="380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2256" y="2695830"/>
            <a:ext cx="11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 care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5781" y="1661641"/>
            <a:ext cx="228077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nomogram + guidance on 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2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 in RQI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standard hypothesis testing the right statistical approach?</a:t>
            </a:r>
          </a:p>
          <a:p>
            <a:pPr lvl="1"/>
            <a:r>
              <a:rPr lang="en-US" dirty="0" smtClean="0"/>
              <a:t>Frequentist vs. Bayesian</a:t>
            </a:r>
          </a:p>
          <a:p>
            <a:pPr lvl="1"/>
            <a:r>
              <a:rPr lang="en-US" dirty="0" smtClean="0"/>
              <a:t>Examine point estimate and CI instead of looking at p-values?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111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a Data and Safety Monitoring Board (DSMB)</a:t>
            </a:r>
          </a:p>
          <a:p>
            <a:pPr lvl="1"/>
            <a:r>
              <a:rPr lang="en-US" dirty="0" smtClean="0"/>
              <a:t>Independent board helps oversee interim monitoring</a:t>
            </a:r>
          </a:p>
          <a:p>
            <a:pPr lvl="1"/>
            <a:r>
              <a:rPr lang="en-US" dirty="0" smtClean="0"/>
              <a:t>Expensive, not feasible for every embedded RCT?</a:t>
            </a:r>
          </a:p>
          <a:p>
            <a:pPr lvl="1"/>
            <a:r>
              <a:rPr lang="en-US" dirty="0" smtClean="0"/>
              <a:t>But embedded trials still need oversight?</a:t>
            </a:r>
          </a:p>
          <a:p>
            <a:pPr lvl="1"/>
            <a:endParaRPr lang="en-US" dirty="0"/>
          </a:p>
          <a:p>
            <a:r>
              <a:rPr lang="en-US" dirty="0" smtClean="0"/>
              <a:t>LHS Oversight Committee</a:t>
            </a:r>
          </a:p>
          <a:p>
            <a:pPr lvl="1"/>
            <a:r>
              <a:rPr lang="en-US" dirty="0" smtClean="0"/>
              <a:t>Guide study design planning, outcome selection</a:t>
            </a:r>
          </a:p>
          <a:p>
            <a:pPr lvl="1"/>
            <a:r>
              <a:rPr lang="en-US" dirty="0" smtClean="0"/>
              <a:t>Recommendations on full implementation</a:t>
            </a:r>
            <a:endParaRPr lang="en-US" dirty="0"/>
          </a:p>
          <a:p>
            <a:pPr lvl="1"/>
            <a:r>
              <a:rPr lang="en-US" dirty="0" smtClean="0"/>
              <a:t>We have newly established an LHS OC at UCSF…</a:t>
            </a:r>
          </a:p>
        </p:txBody>
      </p:sp>
    </p:spTree>
    <p:extLst>
      <p:ext uri="{BB962C8B-B14F-4D97-AF65-F5344CB8AC3E}">
        <p14:creationId xmlns:p14="http://schemas.microsoft.com/office/powerpoint/2010/main" val="4578218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Learning Healthcare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embedded RCTs at UCSF</a:t>
            </a:r>
          </a:p>
          <a:p>
            <a:pPr lvl="1"/>
            <a:r>
              <a:rPr lang="en-US" dirty="0" smtClean="0"/>
              <a:t>APEX programming support</a:t>
            </a:r>
          </a:p>
          <a:p>
            <a:pPr lvl="1"/>
            <a:r>
              <a:rPr lang="en-US" dirty="0" smtClean="0"/>
              <a:t>Data analysis support</a:t>
            </a:r>
          </a:p>
          <a:p>
            <a:pPr lvl="1"/>
            <a:r>
              <a:rPr lang="en-US" dirty="0" smtClean="0"/>
              <a:t>RCT design support</a:t>
            </a:r>
          </a:p>
          <a:p>
            <a:pPr lvl="1"/>
            <a:r>
              <a:rPr lang="en-US" dirty="0" smtClean="0"/>
              <a:t>LHS Oversight Committee oversight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Hoping to scale up operations</a:t>
            </a:r>
          </a:p>
          <a:p>
            <a:pPr lvl="1"/>
            <a:r>
              <a:rPr lang="en-US" dirty="0" smtClean="0"/>
              <a:t>Negotiations with UCSF Health</a:t>
            </a:r>
          </a:p>
          <a:p>
            <a:pPr lvl="1"/>
            <a:r>
              <a:rPr lang="en-US" dirty="0" smtClean="0"/>
              <a:t>Harder than they look…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63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RCTs</a:t>
            </a:r>
          </a:p>
          <a:p>
            <a:pPr lvl="1"/>
            <a:r>
              <a:rPr lang="en-US" dirty="0" smtClean="0"/>
              <a:t>Efficient and rigorous way to “learn”</a:t>
            </a:r>
          </a:p>
          <a:p>
            <a:pPr lvl="1"/>
            <a:r>
              <a:rPr lang="en-US" dirty="0" smtClean="0"/>
              <a:t>Strict ethical criteria for waiving informed consent</a:t>
            </a:r>
          </a:p>
          <a:p>
            <a:pPr lvl="2"/>
            <a:r>
              <a:rPr lang="en-US" dirty="0" smtClean="0"/>
              <a:t>RQI Trials are both research and quality improvement</a:t>
            </a:r>
          </a:p>
          <a:p>
            <a:r>
              <a:rPr lang="en-US" dirty="0" smtClean="0"/>
              <a:t>Clinical decision support RCTs</a:t>
            </a:r>
          </a:p>
          <a:p>
            <a:pPr lvl="1"/>
            <a:r>
              <a:rPr lang="en-US" dirty="0" smtClean="0"/>
              <a:t>Predictive analytics + modified workflow</a:t>
            </a:r>
          </a:p>
          <a:p>
            <a:pPr lvl="1"/>
            <a:r>
              <a:rPr lang="en-US" dirty="0" smtClean="0"/>
              <a:t>Two study design options</a:t>
            </a:r>
          </a:p>
          <a:p>
            <a:pPr lvl="2"/>
            <a:r>
              <a:rPr lang="en-US" dirty="0" smtClean="0"/>
              <a:t>Predictive analytics can go before or after randomization…</a:t>
            </a:r>
          </a:p>
          <a:p>
            <a:pPr lvl="1"/>
            <a:r>
              <a:rPr lang="en-US" dirty="0" smtClean="0"/>
              <a:t>Impact is inherently diluted when intervention guided by predictive analytics…</a:t>
            </a:r>
          </a:p>
          <a:p>
            <a:r>
              <a:rPr lang="en-US" dirty="0" smtClean="0"/>
              <a:t>This is a young field, lots of opportunity!</a:t>
            </a:r>
          </a:p>
        </p:txBody>
      </p:sp>
    </p:spTree>
    <p:extLst>
      <p:ext uri="{BB962C8B-B14F-4D97-AF65-F5344CB8AC3E}">
        <p14:creationId xmlns:p14="http://schemas.microsoft.com/office/powerpoint/2010/main" val="4861289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RCTs</a:t>
            </a:r>
          </a:p>
          <a:p>
            <a:pPr lvl="1"/>
            <a:r>
              <a:rPr lang="en-US" dirty="0" smtClean="0"/>
              <a:t>Efficient and rigorous way to “learn”</a:t>
            </a:r>
          </a:p>
          <a:p>
            <a:pPr lvl="1"/>
            <a:r>
              <a:rPr lang="en-US" dirty="0" smtClean="0"/>
              <a:t>Strict ethical criteria for waiving informed consent</a:t>
            </a:r>
          </a:p>
          <a:p>
            <a:pPr lvl="2"/>
            <a:r>
              <a:rPr lang="en-US" dirty="0" smtClean="0"/>
              <a:t>RQI Trials are both research and quality improvement</a:t>
            </a:r>
          </a:p>
          <a:p>
            <a:r>
              <a:rPr lang="en-US" dirty="0" smtClean="0"/>
              <a:t>Clinical decision support RCTs</a:t>
            </a:r>
          </a:p>
          <a:p>
            <a:pPr lvl="1"/>
            <a:r>
              <a:rPr lang="en-US" dirty="0" smtClean="0"/>
              <a:t>Predictive analytics + modified workflow</a:t>
            </a:r>
          </a:p>
          <a:p>
            <a:pPr lvl="1"/>
            <a:r>
              <a:rPr lang="en-US" dirty="0" smtClean="0"/>
              <a:t>Two study design options</a:t>
            </a:r>
          </a:p>
          <a:p>
            <a:pPr lvl="2"/>
            <a:r>
              <a:rPr lang="en-US" dirty="0" smtClean="0"/>
              <a:t>Predictive analytics can go before or after randomization…</a:t>
            </a:r>
          </a:p>
          <a:p>
            <a:pPr lvl="1"/>
            <a:r>
              <a:rPr lang="en-US" dirty="0" smtClean="0"/>
              <a:t>Impact is inherently diluted when intervention guided by predictive analytics…</a:t>
            </a:r>
          </a:p>
          <a:p>
            <a:r>
              <a:rPr lang="en-US" dirty="0" smtClean="0"/>
              <a:t>This is a young field, lots of opportunity!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1966" y="1027907"/>
            <a:ext cx="4008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Questions?  Feedback?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Learning Healthcare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Academy of Medicine (IOM):</a:t>
            </a:r>
          </a:p>
          <a:p>
            <a:pPr lvl="1"/>
            <a:r>
              <a:rPr lang="en-US" dirty="0" smtClean="0"/>
              <a:t>“Science</a:t>
            </a:r>
            <a:r>
              <a:rPr lang="en-US" dirty="0"/>
              <a:t>, informatics, incentives, and culture are aligned for continuous improvement and innovation, with </a:t>
            </a:r>
            <a:r>
              <a:rPr lang="en-US" dirty="0">
                <a:solidFill>
                  <a:srgbClr val="FF0000"/>
                </a:solidFill>
              </a:rPr>
              <a:t>best practices seamlessly embedded in the delivery process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new knowledge captured as an integral by-product of the delivery experience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270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“…a </a:t>
            </a:r>
            <a:r>
              <a:rPr lang="en-US" dirty="0"/>
              <a:t>system that gains knowledge from every care delivery experience and is engineered to promote continuous improvement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8615" y="6119336"/>
            <a:ext cx="6863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http://www.learninghealthcareproject.org/section/background/learning-healthcare-system</a:t>
            </a:r>
            <a:endParaRPr lang="en-US" sz="1400" dirty="0" smtClean="0"/>
          </a:p>
          <a:p>
            <a:r>
              <a:rPr lang="en-US" sz="1400" dirty="0" smtClean="0"/>
              <a:t>Best Care at Lower Cost: The Path to Continuously Learning Health Care in America</a:t>
            </a:r>
          </a:p>
          <a:p>
            <a:r>
              <a:rPr lang="en-US" sz="1400" dirty="0">
                <a:hlinkClick r:id="rId3"/>
              </a:rPr>
              <a:t>https://www.ncbi.nlm.nih.gov/books/NBK207218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823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5356</TotalTime>
  <Words>3129</Words>
  <Application>Microsoft Office PowerPoint</Application>
  <PresentationFormat>On-screen Show (4:3)</PresentationFormat>
  <Paragraphs>781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Office Theme</vt:lpstr>
      <vt:lpstr>Learning Healthcare System Research Projects</vt:lpstr>
      <vt:lpstr>PowerPoint Presentation</vt:lpstr>
      <vt:lpstr>PowerPoint Presentation</vt:lpstr>
      <vt:lpstr>PowerPoint Presentation</vt:lpstr>
      <vt:lpstr>Outline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What is a Learning Healthcare System?</vt:lpstr>
      <vt:lpstr>PowerPoint Presentation</vt:lpstr>
      <vt:lpstr>PowerPoint Presentation</vt:lpstr>
      <vt:lpstr>What is a learning healthcare system?</vt:lpstr>
      <vt:lpstr>Embedded RCTs</vt:lpstr>
      <vt:lpstr>Embedded RCTs</vt:lpstr>
      <vt:lpstr>Embedded RCTs</vt:lpstr>
      <vt:lpstr>Embedded RCTs</vt:lpstr>
      <vt:lpstr>Types of Embedded RCTs</vt:lpstr>
      <vt:lpstr>Types of Embedded RCTs</vt:lpstr>
      <vt:lpstr>Types of Embedded RCTs</vt:lpstr>
      <vt:lpstr>Types of Embedded RCTs</vt:lpstr>
      <vt:lpstr>Types of Embedded RCTs</vt:lpstr>
      <vt:lpstr>Types of Embedded RCTs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Quality improvement vs. research (tangent!)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improvement vs. research (tangent!)</vt:lpstr>
      <vt:lpstr>PowerPoint Presentation</vt:lpstr>
      <vt:lpstr>RQI Examples</vt:lpstr>
      <vt:lpstr>RQI Example #1: Hypoglycemia</vt:lpstr>
      <vt:lpstr>RQI Example #1: Hypoglycemia</vt:lpstr>
      <vt:lpstr>RQI Example #2: COPD orders</vt:lpstr>
      <vt:lpstr>RQI Example #2: COPD orders</vt:lpstr>
      <vt:lpstr>RQI Example #3: Healthy Start</vt:lpstr>
      <vt:lpstr>RQI Example #3: Healthy Start</vt:lpstr>
      <vt:lpstr>RQI Example #3: Healthy Start Screenshot</vt:lpstr>
      <vt:lpstr>RQI Example #4: PICU extubation</vt:lpstr>
      <vt:lpstr>RQI Example #4: PICU extubation</vt:lpstr>
      <vt:lpstr>PowerPoint Presentation</vt:lpstr>
      <vt:lpstr>PowerPoint Presentation</vt:lpstr>
      <vt:lpstr>Two RCT design options</vt:lpstr>
      <vt:lpstr>Clinical Decision Support (tangent)</vt:lpstr>
      <vt:lpstr>Clinical Decision Support (tangent)</vt:lpstr>
      <vt:lpstr>Two RCT design options for testing Clinical Decision Support (CDS)</vt:lpstr>
      <vt:lpstr>PowerPoint Presentation</vt:lpstr>
      <vt:lpstr>Pitfalls of RCT design #1</vt:lpstr>
      <vt:lpstr>Pitfalls of RCT design #1</vt:lpstr>
      <vt:lpstr>Pitfalls of RCT design #1</vt:lpstr>
      <vt:lpstr>Pitfalls of RCT design #1</vt:lpstr>
      <vt:lpstr>Pitfalls of RCT design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Pitfalls of RCT design #2</vt:lpstr>
      <vt:lpstr>Pitfalls of RCT design #2</vt:lpstr>
      <vt:lpstr>Statistical approach in RQI Trials</vt:lpstr>
      <vt:lpstr>Interim monitoring</vt:lpstr>
      <vt:lpstr>UCSF Learning Healthcare System</vt:lpstr>
      <vt:lpstr>Key points</vt:lpstr>
      <vt:lpstr>Key points</vt:lpstr>
    </vt:vector>
  </TitlesOfParts>
  <Company>UCSF-DEB\SFCC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Healthcare System Research Projects</dc:title>
  <dc:creator>Pletcher, Mark</dc:creator>
  <cp:lastModifiedBy>Pletcher, Mark</cp:lastModifiedBy>
  <cp:revision>97</cp:revision>
  <dcterms:created xsi:type="dcterms:W3CDTF">2018-08-24T16:20:52Z</dcterms:created>
  <dcterms:modified xsi:type="dcterms:W3CDTF">2019-09-06T05:07:10Z</dcterms:modified>
</cp:coreProperties>
</file>