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428" r:id="rId2"/>
    <p:sldId id="405" r:id="rId3"/>
    <p:sldId id="419" r:id="rId4"/>
    <p:sldId id="420" r:id="rId5"/>
    <p:sldId id="398" r:id="rId6"/>
    <p:sldId id="421" r:id="rId7"/>
    <p:sldId id="422" r:id="rId8"/>
    <p:sldId id="375" r:id="rId9"/>
    <p:sldId id="409" r:id="rId10"/>
    <p:sldId id="425" r:id="rId11"/>
    <p:sldId id="424" r:id="rId12"/>
    <p:sldId id="410" r:id="rId13"/>
    <p:sldId id="376" r:id="rId14"/>
    <p:sldId id="411" r:id="rId15"/>
    <p:sldId id="384" r:id="rId16"/>
    <p:sldId id="377" r:id="rId17"/>
    <p:sldId id="378" r:id="rId18"/>
    <p:sldId id="380" r:id="rId19"/>
    <p:sldId id="413" r:id="rId20"/>
    <p:sldId id="415" r:id="rId21"/>
    <p:sldId id="401" r:id="rId22"/>
    <p:sldId id="426" r:id="rId23"/>
    <p:sldId id="403" r:id="rId24"/>
    <p:sldId id="382" r:id="rId25"/>
    <p:sldId id="404" r:id="rId26"/>
    <p:sldId id="414" r:id="rId27"/>
    <p:sldId id="406" r:id="rId28"/>
    <p:sldId id="383" r:id="rId29"/>
    <p:sldId id="416" r:id="rId30"/>
    <p:sldId id="417" r:id="rId31"/>
    <p:sldId id="400" r:id="rId32"/>
    <p:sldId id="427" r:id="rId33"/>
    <p:sldId id="381" r:id="rId34"/>
    <p:sldId id="399" r:id="rId35"/>
    <p:sldId id="391" r:id="rId36"/>
    <p:sldId id="392" r:id="rId37"/>
    <p:sldId id="393" r:id="rId38"/>
    <p:sldId id="394" r:id="rId39"/>
    <p:sldId id="412" r:id="rId40"/>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CC99"/>
    <a:srgbClr val="009900"/>
    <a:srgbClr val="00CC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597" autoAdjust="0"/>
    <p:restoredTop sz="76115" autoAdjust="0"/>
  </p:normalViewPr>
  <p:slideViewPr>
    <p:cSldViewPr>
      <p:cViewPr>
        <p:scale>
          <a:sx n="64" d="100"/>
          <a:sy n="64" d="100"/>
        </p:scale>
        <p:origin x="-78"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6" d="100"/>
          <a:sy n="76" d="100"/>
        </p:scale>
        <p:origin x="-1266" y="162"/>
      </p:cViewPr>
      <p:guideLst>
        <p:guide orient="horz" pos="2923"/>
        <p:guide pos="22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4A923D93-7BF0-4869-88B1-F5350FFA7D95}" type="slidenum">
              <a:rPr lang="en-US"/>
              <a:pPr>
                <a:defRPr/>
              </a:pPr>
              <a:t>‹#›</a:t>
            </a:fld>
            <a:endParaRPr lang="en-US"/>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50594427-D088-44CA-9A55-4ACAA8CE2EC8}" type="slidenum">
              <a:rPr lang="en-US"/>
              <a:pPr>
                <a:defRPr/>
              </a:pPr>
              <a:t>‹#›</a:t>
            </a:fld>
            <a:endParaRPr lang="en-US"/>
          </a:p>
        </p:txBody>
      </p:sp>
    </p:spTree>
    <p:extLst>
      <p:ext uri="{BB962C8B-B14F-4D97-AF65-F5344CB8AC3E}">
        <p14:creationId xmlns:p14="http://schemas.microsoft.com/office/powerpoint/2010/main" xmlns="" val="178251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2A7DC65B-8B59-49B6-9366-2921FF4FB13B}" type="slidenum">
              <a:rPr lang="en-US"/>
              <a:pPr>
                <a:defRPr/>
              </a:pPr>
              <a:t>‹#›</a:t>
            </a:fld>
            <a:endParaRPr lang="en-US"/>
          </a:p>
        </p:txBody>
      </p:sp>
    </p:spTree>
    <p:extLst>
      <p:ext uri="{BB962C8B-B14F-4D97-AF65-F5344CB8AC3E}">
        <p14:creationId xmlns:p14="http://schemas.microsoft.com/office/powerpoint/2010/main" xmlns="" val="226519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E9542E1-C2DA-4E84-BF7F-67FB29A98013}" type="slidenum">
              <a:rPr lang="en-US" altLang="en-US" sz="1200"/>
              <a:pPr/>
              <a:t>2</a:t>
            </a:fld>
            <a:endParaRPr lang="en-US" altLang="en-US" sz="1200"/>
          </a:p>
        </p:txBody>
      </p:sp>
      <p:sp>
        <p:nvSpPr>
          <p:cNvPr id="3481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26AE6974-60A1-4409-85D8-C7334386435F}" type="slidenum">
              <a:rPr lang="en-US" altLang="en-US" sz="1200"/>
              <a:pPr algn="r"/>
              <a:t>2</a:t>
            </a:fld>
            <a:endParaRPr lang="en-US" altLang="en-US" sz="1200"/>
          </a:p>
        </p:txBody>
      </p:sp>
      <p:sp>
        <p:nvSpPr>
          <p:cNvPr id="34820" name="Rectangle 2"/>
          <p:cNvSpPr>
            <a:spLocks noGrp="1" noRot="1" noChangeAspect="1" noChangeArrowheads="1" noTextEdit="1"/>
          </p:cNvSpPr>
          <p:nvPr>
            <p:ph type="sldImg"/>
          </p:nvPr>
        </p:nvSpPr>
        <p:spPr>
          <a:xfrm>
            <a:off x="884238" y="695325"/>
            <a:ext cx="5222875" cy="3481388"/>
          </a:xfrm>
          <a:ln/>
        </p:spPr>
      </p:sp>
      <p:sp>
        <p:nvSpPr>
          <p:cNvPr id="3482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lstStyle/>
          <a:p>
            <a:r>
              <a:rPr lang="en-US" altLang="en-US" dirty="0" smtClean="0"/>
              <a:t>Here is the conclusion of today’s article, that you all know.  Do you agree with the author’s conclusion?  This is a 5 point scale.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11</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The only scenario we might think of is that kids persons with particular SES might be more apt to both</a:t>
            </a:r>
            <a:r>
              <a:rPr lang="en-US" altLang="en-US" baseline="0" dirty="0" smtClean="0"/>
              <a:t> leave the country and to get/not get the vaccine.  We have depicted these relationships here.  We cannot, however, see how there would be a connection between autism and retention.  While perhaps kids with an autism diagnosis might be more apt to leave the country, because this is after the autism diagnosis is not operative.  Once autism is diagnosed their follow-up is over.  The only way we could make this connection is if those kids </a:t>
            </a:r>
            <a:r>
              <a:rPr lang="en-US" altLang="en-US" dirty="0" smtClean="0"/>
              <a:t>who were developing symptoms but</a:t>
            </a:r>
            <a:r>
              <a:rPr lang="en-US" altLang="en-US" baseline="0" dirty="0" smtClean="0"/>
              <a:t> who were not</a:t>
            </a:r>
            <a:r>
              <a:rPr lang="en-US" altLang="en-US" dirty="0" smtClean="0"/>
              <a:t> yet diagnosed are selectively moving out of the country to get treatment.  We don’t think this is likely.  It is hard to imagine people leaving the country for treatment</a:t>
            </a:r>
            <a:r>
              <a:rPr lang="en-US" altLang="en-US" baseline="0" dirty="0" smtClean="0"/>
              <a:t> if they did not have a diagnosis.  </a:t>
            </a:r>
            <a:endParaRPr lang="en-US" altLang="en-US" dirty="0" smtClean="0"/>
          </a:p>
          <a:p>
            <a:endParaRPr lang="en-US" altLang="en-US" dirty="0" smtClean="0"/>
          </a:p>
          <a:p>
            <a:r>
              <a:rPr lang="en-US" altLang="en-US" dirty="0" smtClean="0"/>
              <a:t>Hence, we don’t think that a DAG of selection</a:t>
            </a:r>
            <a:r>
              <a:rPr lang="en-US" altLang="en-US" baseline="0" dirty="0" smtClean="0"/>
              <a:t> bias related to losses to follow-up is likely.  We continue to also show the box and stick figure with equally shaded arrows.  </a:t>
            </a:r>
            <a:r>
              <a:rPr lang="en-US" altLang="en-US" dirty="0" smtClean="0"/>
              <a:t>Now, you can see the equivalence of these two approaches of thinking about selection bias.  </a:t>
            </a:r>
          </a:p>
          <a:p>
            <a:endParaRPr lang="en-US" altLang="en-US" dirty="0" smtClean="0"/>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12</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Is there a third mechanism? </a:t>
            </a:r>
          </a:p>
          <a:p>
            <a:endParaRPr lang="en-US" altLang="en-US" dirty="0" smtClean="0"/>
          </a:p>
          <a:p>
            <a:r>
              <a:rPr lang="en-US" altLang="en-US" dirty="0" smtClean="0"/>
              <a:t>How about the deaths or the</a:t>
            </a:r>
            <a:r>
              <a:rPr lang="en-US" altLang="en-US" baseline="0" dirty="0" smtClean="0"/>
              <a:t> development of a short list of disorders, for example, tuberous sclerosis, which are associated with autism.</a:t>
            </a:r>
            <a:r>
              <a:rPr lang="en-US" altLang="en-US" dirty="0" smtClean="0"/>
              <a:t>?  These are competing events.  It is conceivable that some underlying host factor, like genetic</a:t>
            </a:r>
            <a:r>
              <a:rPr lang="en-US" altLang="en-US" baseline="0" dirty="0" smtClean="0"/>
              <a:t> factors,</a:t>
            </a:r>
            <a:r>
              <a:rPr lang="en-US" altLang="en-US" dirty="0" smtClean="0"/>
              <a:t> is responsible for both autism and death, which are competing events.  The deaths then take the kids out of observation. When we condition upon those in the analysis, it is conditioning upon a descendant of a collider, which actually produces the same effect as conditioning on a collider.  Is this structure possible?  Well, probably not, because we are not aware of how MMR is causing deaths.  MMR has been accused of a lot of things but not overt mortality.  One might say that MMR is actually supposed to prevent infectious disease and hence it must be associated with death.  However, given the high penetrance of vaccination these days, there is a lot of herd immunity where even non-vaccinated persons are protected against getting the vaccine-targeted diseases.  In other words, it is hard to see how MMR is causally associated with death.</a:t>
            </a:r>
          </a:p>
          <a:p>
            <a:endParaRPr lang="en-US" altLang="en-US" dirty="0" smtClean="0"/>
          </a:p>
          <a:p>
            <a:r>
              <a:rPr lang="en-US" altLang="en-US" dirty="0" smtClean="0"/>
              <a:t> Hence, we would have to make this edge disappear and conclude that the competing events are not causing selection bias.   Again, equal selection probabilities means no selection bias using the box and stick paradigm.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8235CA2F-9164-49D3-9EB2-C0AEF1F1B417}" type="slidenum">
              <a:rPr lang="en-US" altLang="en-US" sz="1200"/>
              <a:pPr/>
              <a:t>13</a:t>
            </a:fld>
            <a:endParaRPr lang="en-US" altLang="en-US" sz="1200"/>
          </a:p>
        </p:txBody>
      </p:sp>
      <p:sp>
        <p:nvSpPr>
          <p:cNvPr id="39939" name="Rectangle 2"/>
          <p:cNvSpPr>
            <a:spLocks noGrp="1" noRot="1" noChangeAspect="1" noChangeArrowheads="1" noTextEdit="1"/>
          </p:cNvSpPr>
          <p:nvPr>
            <p:ph type="sldImg"/>
          </p:nvPr>
        </p:nvSpPr>
        <p:spPr>
          <a:xfrm>
            <a:off x="884238" y="695325"/>
            <a:ext cx="5222875" cy="3481388"/>
          </a:xfrm>
          <a:ln/>
        </p:spPr>
      </p:sp>
      <p:sp>
        <p:nvSpPr>
          <p:cNvPr id="39940"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How about the measurements?  Let’s</a:t>
            </a:r>
            <a:r>
              <a:rPr lang="en-US" altLang="en-US" baseline="0" dirty="0" smtClean="0"/>
              <a:t> start with exposure. </a:t>
            </a:r>
            <a:r>
              <a:rPr lang="en-US" altLang="en-US" dirty="0" smtClean="0"/>
              <a:t> If there is a problem, it is likely in the realm of sensitivity.  Prior to 1996, the recording of vaccination in the kids was done through linkage with their adult caregiver.  Seems to me that this may result in missing the recording of some vaccinations.  How often did this happen but pediatricians are busy and we have to believe that this occurred to some extent.  Hard to know.  If it did happen, we believe</a:t>
            </a:r>
            <a:r>
              <a:rPr lang="en-US" altLang="en-US" baseline="0" dirty="0" smtClean="0"/>
              <a:t> this would be independent and non-differential with respect to outcome, which is has to be since outcome has not yet occurred.  </a:t>
            </a:r>
            <a:r>
              <a:rPr lang="en-US" altLang="en-US" dirty="0" smtClean="0"/>
              <a:t>what would have been the manifestation or direction of the bias?  Towards the null. </a:t>
            </a:r>
          </a:p>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5C1F47D-D0A0-4F31-BC4D-24C91EE8FC95}" type="slidenum">
              <a:rPr lang="en-US" altLang="en-US" sz="1200"/>
              <a:pPr/>
              <a:t>14</a:t>
            </a:fld>
            <a:endParaRPr lang="en-US" altLang="en-US" sz="1200"/>
          </a:p>
        </p:txBody>
      </p:sp>
      <p:sp>
        <p:nvSpPr>
          <p:cNvPr id="40963" name="Rectangle 2"/>
          <p:cNvSpPr>
            <a:spLocks noGrp="1" noRot="1" noChangeAspect="1" noChangeArrowheads="1" noTextEdit="1"/>
          </p:cNvSpPr>
          <p:nvPr>
            <p:ph type="sldImg"/>
          </p:nvPr>
        </p:nvSpPr>
        <p:spPr>
          <a:xfrm>
            <a:off x="884238" y="695325"/>
            <a:ext cx="5222875" cy="3481388"/>
          </a:xfrm>
          <a:ln/>
        </p:spPr>
      </p:sp>
      <p:sp>
        <p:nvSpPr>
          <p:cNvPr id="40964"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a:p>
            <a:r>
              <a:rPr lang="en-US" altLang="en-US" dirty="0" smtClean="0"/>
              <a:t>We also cannot rule out problems in specificity,</a:t>
            </a:r>
            <a:r>
              <a:rPr lang="en-US" altLang="en-US" baseline="0" dirty="0" smtClean="0"/>
              <a:t> again caused by administrative mistakes in vaccination linkage.</a:t>
            </a:r>
            <a:r>
              <a:rPr lang="en-US" altLang="en-US" dirty="0" smtClean="0"/>
              <a:t> Perhaps the linkage was done incorrectly in some cases.  We would term this independent</a:t>
            </a:r>
            <a:r>
              <a:rPr lang="en-US" altLang="en-US" baseline="0" dirty="0" smtClean="0"/>
              <a:t> with respect to other measurements and non-differential.  </a:t>
            </a:r>
            <a:r>
              <a:rPr lang="en-US" altLang="en-US" dirty="0" smtClean="0"/>
              <a:t>Again, the manifestation would be bias towards the null.  </a:t>
            </a:r>
          </a:p>
          <a:p>
            <a:endParaRPr lang="en-US" altLang="en-US" dirty="0" smtClean="0"/>
          </a:p>
          <a:p>
            <a:r>
              <a:rPr lang="en-US" altLang="en-US" dirty="0" smtClean="0"/>
              <a:t>It is hard to know the magnitude of this, but we don’t expect that it is large.  </a:t>
            </a:r>
          </a:p>
          <a:p>
            <a:endParaRPr lang="en-US" altLang="en-US" dirty="0" smtClean="0"/>
          </a:p>
          <a:p>
            <a:r>
              <a:rPr lang="en-US" altLang="en-US" dirty="0" smtClean="0"/>
              <a:t> What could have been to evaluate this?  It would have been nice to do a small validation study of the measurement by doing a chart review and comparison with the computer database. </a:t>
            </a:r>
          </a:p>
          <a:p>
            <a:endParaRPr lang="en-US" altLang="en-US" dirty="0" smtClean="0"/>
          </a:p>
          <a:p>
            <a:endParaRPr lang="en-US" altLang="en-US" dirty="0" smtClean="0"/>
          </a:p>
          <a:p>
            <a:r>
              <a:rPr lang="en-US" altLang="en-US" dirty="0" smtClean="0"/>
              <a:t>What about these biases to the null?  This is not what the authors want to see when they are trying to prove the null.  The answer is that they should feel nervous.</a:t>
            </a:r>
            <a:r>
              <a:rPr lang="en-US" altLang="en-US" baseline="0" dirty="0" smtClean="0"/>
              <a:t>  </a:t>
            </a:r>
            <a:endParaRPr lang="en-US" altLang="en-US" dirty="0" smtClean="0"/>
          </a:p>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5DB499D-30E0-490B-B796-6D07D507C360}" type="slidenum">
              <a:rPr lang="en-US" altLang="en-US" sz="1200"/>
              <a:pPr/>
              <a:t>15</a:t>
            </a:fld>
            <a:endParaRPr lang="en-US" altLang="en-US" sz="1200"/>
          </a:p>
        </p:txBody>
      </p:sp>
      <p:sp>
        <p:nvSpPr>
          <p:cNvPr id="41987" name="Rectangle 2"/>
          <p:cNvSpPr>
            <a:spLocks noGrp="1" noRot="1" noChangeAspect="1" noChangeArrowheads="1" noTextEdit="1"/>
          </p:cNvSpPr>
          <p:nvPr>
            <p:ph type="sldImg"/>
          </p:nvPr>
        </p:nvSpPr>
        <p:spPr>
          <a:xfrm>
            <a:off x="884238" y="695325"/>
            <a:ext cx="5222875" cy="3481388"/>
          </a:xfrm>
          <a:ln/>
        </p:spPr>
      </p:sp>
      <p:sp>
        <p:nvSpPr>
          <p:cNvPr id="4198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158" tIns="44579" rIns="89158" bIns="44579"/>
          <a:lstStyle/>
          <a:p>
            <a:r>
              <a:rPr lang="en-US" altLang="en-US" dirty="0" smtClean="0"/>
              <a:t>How about the outcome measurement?  The authors used the Danish Psychiatric Central Register.  How did diagnoses get in this register?  </a:t>
            </a:r>
          </a:p>
          <a:p>
            <a:endParaRPr lang="en-US" altLang="en-US" dirty="0" smtClean="0"/>
          </a:p>
          <a:p>
            <a:r>
              <a:rPr lang="en-US" altLang="en-US" dirty="0" smtClean="0"/>
              <a:t>What was done by the authors to get some sense of the accuracy of the autism diagnoses?</a:t>
            </a:r>
          </a:p>
          <a:p>
            <a:endParaRPr lang="en-US" altLang="en-US" dirty="0" smtClean="0"/>
          </a:p>
          <a:p>
            <a:r>
              <a:rPr lang="en-US" altLang="en-US" dirty="0" smtClean="0"/>
              <a:t>What is this, 37 divided by 40?  This is positive predictive value.  </a:t>
            </a:r>
          </a:p>
          <a:p>
            <a:endParaRPr lang="en-US" altLang="en-US" dirty="0" smtClean="0"/>
          </a:p>
          <a:p>
            <a:r>
              <a:rPr lang="en-US" altLang="en-US" dirty="0" smtClean="0"/>
              <a:t>What if we scaled this up to the entire study population?</a:t>
            </a:r>
          </a:p>
          <a:p>
            <a:endParaRPr lang="en-US" altLang="en-US" dirty="0" smtClean="0"/>
          </a:p>
          <a:p>
            <a:endParaRPr lang="en-US" altLang="en-US" dirty="0" smtClean="0"/>
          </a:p>
          <a:p>
            <a:r>
              <a:rPr lang="en-US" altLang="en-US" dirty="0" smtClean="0"/>
              <a:t>Now, let’s say that the true prevalence of autism is as high as 1 in 100, a number claimed in some studies.  Here is the 2x2 table.  Anytime you have so few cases diagnosed, you know the specificity must be very high.  </a:t>
            </a:r>
          </a:p>
          <a:p>
            <a:endParaRPr lang="en-US" altLang="en-US" dirty="0" smtClean="0"/>
          </a:p>
          <a:p>
            <a:endParaRPr lang="en-US" altLang="en-US" dirty="0" smtClean="0"/>
          </a:p>
          <a:p>
            <a:endParaRPr lang="en-US" altLang="en-US" dirty="0" smtClean="0"/>
          </a:p>
          <a:p>
            <a:r>
              <a:rPr lang="en-US" altLang="en-US" dirty="0" smtClean="0"/>
              <a:t>The other issue with outcome is that autism may be several different diseases.  Given that there is no single diagnostic, this could be considered as a composite outcome.  Hence, for the real autism that is caused by vaccine, the outcome as currently constituted could be considered non-specific (with attendant bias towards the null).  </a:t>
            </a:r>
          </a:p>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E0EC43A-2A55-43E4-8696-1E1DE05D8C0C}" type="slidenum">
              <a:rPr lang="en-US" altLang="en-US" sz="1200"/>
              <a:pPr/>
              <a:t>16</a:t>
            </a:fld>
            <a:endParaRPr lang="en-US" altLang="en-US" sz="1200"/>
          </a:p>
        </p:txBody>
      </p:sp>
      <p:sp>
        <p:nvSpPr>
          <p:cNvPr id="43011" name="Rectangle 2"/>
          <p:cNvSpPr>
            <a:spLocks noGrp="1" noRot="1" noChangeAspect="1" noChangeArrowheads="1" noTextEdit="1"/>
          </p:cNvSpPr>
          <p:nvPr>
            <p:ph type="sldImg"/>
          </p:nvPr>
        </p:nvSpPr>
        <p:spPr>
          <a:xfrm>
            <a:off x="884238" y="695325"/>
            <a:ext cx="5222875" cy="3481388"/>
          </a:xfrm>
          <a:ln/>
        </p:spPr>
      </p:sp>
      <p:sp>
        <p:nvSpPr>
          <p:cNvPr id="4301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How was outcome</a:t>
            </a:r>
            <a:r>
              <a:rPr lang="en-US" altLang="en-US" baseline="0" dirty="0" smtClean="0"/>
              <a:t> ascertained?  </a:t>
            </a:r>
            <a:r>
              <a:rPr lang="en-US" altLang="en-US" dirty="0" smtClean="0"/>
              <a:t>If the misclassification is non-differential….</a:t>
            </a:r>
          </a:p>
          <a:p>
            <a:endParaRPr lang="en-US" altLang="en-US" dirty="0" smtClean="0"/>
          </a:p>
          <a:p>
            <a:r>
              <a:rPr lang="en-US" altLang="en-US" dirty="0" smtClean="0"/>
              <a:t>Because of the very high specificity, the degree of bias is extremely minimal.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B860291-1260-408B-88F9-6943B22F5335}" type="slidenum">
              <a:rPr lang="en-US" altLang="en-US" sz="1200"/>
              <a:pPr/>
              <a:t>17</a:t>
            </a:fld>
            <a:endParaRPr lang="en-US" altLang="en-US" sz="1200"/>
          </a:p>
        </p:txBody>
      </p:sp>
      <p:sp>
        <p:nvSpPr>
          <p:cNvPr id="44035" name="Rectangle 2"/>
          <p:cNvSpPr>
            <a:spLocks noGrp="1" noRot="1" noChangeAspect="1" noChangeArrowheads="1" noTextEdit="1"/>
          </p:cNvSpPr>
          <p:nvPr>
            <p:ph type="sldImg"/>
          </p:nvPr>
        </p:nvSpPr>
        <p:spPr>
          <a:xfrm>
            <a:off x="884238" y="695325"/>
            <a:ext cx="5222875" cy="3481388"/>
          </a:xfrm>
          <a:ln/>
        </p:spPr>
      </p:sp>
      <p:sp>
        <p:nvSpPr>
          <p:cNvPr id="4403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However, what if misclassification was differential?  What would the mechanism be?</a:t>
            </a:r>
          </a:p>
          <a:p>
            <a:endParaRPr lang="en-US" altLang="en-US" dirty="0" smtClean="0"/>
          </a:p>
          <a:p>
            <a:r>
              <a:rPr lang="en-US" altLang="en-US" dirty="0" smtClean="0"/>
              <a:t>Our guess is that specificity is not affected.  If there is differential misclassification of outcome, we think it would affect sensitivity.  That is, we might expect less sensitive diagnosis among the non-vaccinated perhaps because they are not “in care” as  much as the vaccinated kids or perhaps because psychiatrists were more likely to diagnose clinically borderline, but yet true, cases in the vaccinated as compared to unvaccinated if they were aware of the vaccine hypothesis.  Were they aware of the vaccine autism hypothesis?  The first paper regarding MMR and autism came out in 1998 but even before this there was general suspicion about vaccines.  If this was operative, what would the manifestation be?  It would be a bias away from the null, towards a positive effect of MMR on autism. Because ultimately the analysis did not show this result, it does not threaten the final inference.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18</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How about confounding?  Here is a simplified DAG again.  On the top are the measured factors.   Red means that I am unsure about the causal relationships existing; these are factors that I might place on the B list.    The child’s age is the only factor I feel sure about.  We know that age affects when you get vaccinated and it also affects when you will get diagnosed with autism.  </a:t>
            </a:r>
          </a:p>
          <a:p>
            <a:endParaRPr lang="en-US" altLang="en-US" dirty="0" smtClean="0"/>
          </a:p>
          <a:p>
            <a:r>
              <a:rPr lang="en-US" altLang="en-US" dirty="0" smtClean="0"/>
              <a:t>Is there any downside for adjusting for all of these?  There might be a loss of precision.  This is an issue when we are trying to show no effect because the width of the confidence interval is critical.  We wonder what the confidence interval would have been without adjusting for all of this stuff (other than age). </a:t>
            </a:r>
          </a:p>
          <a:p>
            <a:endParaRPr lang="en-US" altLang="en-US" dirty="0" smtClean="0"/>
          </a:p>
          <a:p>
            <a:r>
              <a:rPr lang="en-US" altLang="en-US" dirty="0" smtClean="0"/>
              <a:t>On the bottom are unmeasured factors.  Here I have placed the generic “unknown confounders”, which can almost always be listed.  Yet, there is one unmeasured confounder that we do know about and should be concerned about?   What is the chief and most concerning unmeasured confounder?  It is family history.  Why might this be the case?  Family history is causally related to autism.  That much is easy.  The other axis is that a family who has a family history of autism, perhaps in a sibling of the index child, might be less apt to get their next child vaccinated – if they bought into the vaccine-autism hypothesis. In other words, the unvaccinated might become enriched for the highest risk children.  </a:t>
            </a:r>
          </a:p>
          <a:p>
            <a:endParaRPr lang="en-US" altLang="en-US" dirty="0" smtClean="0"/>
          </a:p>
          <a:p>
            <a:r>
              <a:rPr lang="en-US" altLang="en-US" dirty="0" smtClean="0"/>
              <a:t>What is the manifestation of omitting family history?  It will underestimate the risk of the vaccine.  Negative confounding.  </a:t>
            </a:r>
          </a:p>
          <a:p>
            <a:endParaRPr lang="en-US" altLang="en-US" dirty="0" smtClean="0"/>
          </a:p>
          <a:p>
            <a:r>
              <a:rPr lang="en-US" altLang="en-US" dirty="0" smtClean="0"/>
              <a:t> Is there any data we can examine to evaluate whether parents with a family history were withholding MMR for the index children.  The data at the bottom of Table2 shows that if those with family history were withholding MMR, then they should have been doing this the most when the news of the Wakefield article broke in 1998.  If this were the case, the vaccinated should have been depleted of the highest risk and thus we would have expected to a lower rate ratio in that latter period, but we don’t.  In other words, we would have expected to see an elevated IRR in the early time period (early 1990’s) which would then become attenuated in 1998.  This did not happened.  This leads us to believe that this was not a substantial confounder. </a:t>
            </a:r>
          </a:p>
          <a:p>
            <a:endParaRPr lang="en-US" altLang="en-US" dirty="0" smtClean="0"/>
          </a:p>
          <a:p>
            <a:r>
              <a:rPr lang="en-US" altLang="en-US" dirty="0" smtClean="0"/>
              <a:t>However, what if there was general concern about vaccines throughout the study period and was causing negative confounding throughout, and that last </a:t>
            </a:r>
            <a:r>
              <a:rPr lang="en-US" altLang="en-US" dirty="0" err="1" smtClean="0"/>
              <a:t>datapoint</a:t>
            </a:r>
            <a:r>
              <a:rPr lang="en-US" altLang="en-US" dirty="0" smtClean="0"/>
              <a:t> at the bottom of page 2 is just a random blip.  We will never know.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7D755D4-2246-438B-A24C-ABAEC3B6AB9D}" type="slidenum">
              <a:rPr lang="en-US" altLang="en-US" sz="1200"/>
              <a:pPr/>
              <a:t>19</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Omiting family history if it were an important confounder should have resulted in seeing a progressive attentuation of the IRR over time and in particular in the last time period, of 1997 to 1999 but we really don’t see this.  Therefore, we are not convinced that this was occurring.  </a:t>
            </a:r>
          </a:p>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1388079B-08F1-4D91-86BA-EDCEFB7BC945}" type="slidenum">
              <a:rPr lang="en-US" altLang="en-US" sz="1200"/>
              <a:pPr/>
              <a:t>20</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a:p>
            <a:r>
              <a:rPr lang="en-US" altLang="en-US" dirty="0" smtClean="0"/>
              <a:t>One caveat:  perhaps negative confounding by FH was occurring throughout the time period, in which case all of the measures suffer from negative confounding.  </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3</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What is the research</a:t>
            </a:r>
            <a:r>
              <a:rPr lang="en-US" altLang="en-US" baseline="0" dirty="0" smtClean="0"/>
              <a:t> question, at least the way the authors are depicting it?  We now know that depicting the research question in a DAG is the clearest way to communicate.  I was impressed the other day in Small Group Section when I heard one of you say that you don’t want to hear someone’s research question in words; you would much rather see the DAG.  Did anyone draw the DAG for this research question?</a:t>
            </a:r>
          </a:p>
          <a:p>
            <a:endParaRPr lang="en-US" altLang="en-US" baseline="0" dirty="0" smtClean="0"/>
          </a:p>
          <a:p>
            <a:r>
              <a:rPr lang="en-US" altLang="en-US" baseline="0" dirty="0" smtClean="0"/>
              <a:t>Here is a quick version of how I see the authors envisioning the system.    There might be edges in between these variables but I don’t think they are critical to show.  Of course, there is the obligatory unknown confounders that are worth showing.  </a:t>
            </a: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21</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21</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lstStyle/>
          <a:p>
            <a:r>
              <a:rPr lang="en-US" altLang="en-US" smtClean="0"/>
              <a:t>Let’s move to the results.  Was the unadjusted measure of association reported?</a:t>
            </a:r>
          </a:p>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22</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22</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lstStyle/>
          <a:p>
            <a:r>
              <a:rPr lang="en-US" altLang="en-US" dirty="0" smtClean="0"/>
              <a:t>No</a:t>
            </a:r>
          </a:p>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D350B4-B6CC-40E8-92E5-AD9264352896}" type="slidenum">
              <a:rPr lang="en-US" altLang="en-US" sz="1200"/>
              <a:pPr/>
              <a:t>23</a:t>
            </a:fld>
            <a:endParaRPr lang="en-US" altLang="en-US" sz="1200"/>
          </a:p>
        </p:txBody>
      </p:sp>
      <p:sp>
        <p:nvSpPr>
          <p:cNvPr id="5017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E5701F35-0642-46C1-A9FC-1694FD6DC910}" type="slidenum">
              <a:rPr lang="en-US" altLang="en-US" sz="1200"/>
              <a:pPr algn="r"/>
              <a:t>23</a:t>
            </a:fld>
            <a:endParaRPr lang="en-US" altLang="en-US" sz="1200"/>
          </a:p>
        </p:txBody>
      </p:sp>
      <p:sp>
        <p:nvSpPr>
          <p:cNvPr id="50180" name="Rectangle 2"/>
          <p:cNvSpPr>
            <a:spLocks noGrp="1" noRot="1" noChangeAspect="1" noChangeArrowheads="1" noTextEdit="1"/>
          </p:cNvSpPr>
          <p:nvPr>
            <p:ph type="sldImg"/>
          </p:nvPr>
        </p:nvSpPr>
        <p:spPr>
          <a:xfrm>
            <a:off x="884238" y="695325"/>
            <a:ext cx="5222875" cy="3481388"/>
          </a:xfrm>
          <a:ln/>
        </p:spPr>
      </p:sp>
      <p:sp>
        <p:nvSpPr>
          <p:cNvPr id="5018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lstStyle/>
          <a:p>
            <a:r>
              <a:rPr lang="en-US" altLang="en-US" smtClean="0"/>
              <a:t>What is the unadjusted measure of association?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7C29552-EC65-4EE3-9188-952CED1DB70D}" type="slidenum">
              <a:rPr lang="en-US" altLang="en-US" sz="1200"/>
              <a:pPr/>
              <a:t>24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This is the unadjusted analysis looking at the effect of vaccine.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53C72A95-964A-4C5F-B76E-515088CAE441}" type="slidenum">
              <a:rPr lang="en-US" altLang="en-US" sz="1200"/>
              <a:pPr/>
              <a:t>25</a:t>
            </a:fld>
            <a:endParaRPr lang="en-US" altLang="en-US" sz="1200"/>
          </a:p>
        </p:txBody>
      </p:sp>
      <p:sp>
        <p:nvSpPr>
          <p:cNvPr id="52227"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03BE441A-F269-4472-B06B-1D49B9D00ECD}" type="slidenum">
              <a:rPr lang="en-US" altLang="en-US" sz="1200"/>
              <a:pPr algn="r"/>
              <a:t>25</a:t>
            </a:fld>
            <a:endParaRPr lang="en-US" altLang="en-US" sz="1200"/>
          </a:p>
        </p:txBody>
      </p:sp>
      <p:sp>
        <p:nvSpPr>
          <p:cNvPr id="52228" name="Rectangle 2"/>
          <p:cNvSpPr>
            <a:spLocks noGrp="1" noRot="1" noChangeAspect="1" noChangeArrowheads="1" noTextEdit="1"/>
          </p:cNvSpPr>
          <p:nvPr>
            <p:ph type="sldImg"/>
          </p:nvPr>
        </p:nvSpPr>
        <p:spPr>
          <a:xfrm>
            <a:off x="884238" y="695325"/>
            <a:ext cx="5222875" cy="3481388"/>
          </a:xfrm>
          <a:ln/>
        </p:spPr>
      </p:sp>
      <p:sp>
        <p:nvSpPr>
          <p:cNvPr id="52229"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lstStyle/>
          <a:p>
            <a:r>
              <a:rPr lang="en-US" altLang="en-US" smtClean="0"/>
              <a:t>Should the unadjusted measure of association been reported?  (There is no correct answer.  However, I am sure this was not just an oversight from the authors or the editors.  This was an intentional omission.)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369F838-0D5C-4E96-9AE3-ADBF5E24FCE5}" type="slidenum">
              <a:rPr lang="en-US" altLang="en-US" sz="1200"/>
              <a:pPr/>
              <a:t>26</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Here are “final” adjusted estimates.  Let’s walk through.   What is it in words?</a:t>
            </a:r>
          </a:p>
          <a:p>
            <a:endParaRPr lang="en-US" altLang="en-US" dirty="0" smtClean="0"/>
          </a:p>
          <a:p>
            <a:r>
              <a:rPr lang="en-US" altLang="en-US" dirty="0" smtClean="0"/>
              <a:t>The main result is in the 4</a:t>
            </a:r>
            <a:r>
              <a:rPr lang="en-US" altLang="en-US" baseline="30000" dirty="0" smtClean="0"/>
              <a:t>th</a:t>
            </a:r>
            <a:r>
              <a:rPr lang="en-US" altLang="en-US" dirty="0" smtClean="0"/>
              <a:t> row.   Rate ratio = 0.92.  Who can interpret in words?  What is the range of measures of association that are compatible with the observed data?  </a:t>
            </a:r>
          </a:p>
          <a:p>
            <a:endParaRPr lang="en-US" altLang="en-US" dirty="0" smtClean="0"/>
          </a:p>
          <a:p>
            <a:r>
              <a:rPr lang="en-US" altLang="en-US" dirty="0" smtClean="0"/>
              <a:t>The blip at IRR of 1.38 merits mention at 6 to 11 months following vaccination.</a:t>
            </a:r>
          </a:p>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FF57C23-E789-47E8-B68E-86866127F3F5}" type="slidenum">
              <a:rPr lang="en-US" altLang="en-US" sz="1200"/>
              <a:pPr/>
              <a:t>27</a:t>
            </a:fld>
            <a:endParaRPr lang="en-US" altLang="en-US" sz="1200"/>
          </a:p>
        </p:txBody>
      </p:sp>
      <p:sp>
        <p:nvSpPr>
          <p:cNvPr id="54275"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D3C3D894-8F2D-4995-BE93-CD9314C4E59F}" type="slidenum">
              <a:rPr lang="en-US" altLang="en-US" sz="1200"/>
              <a:pPr algn="r"/>
              <a:t>27</a:t>
            </a:fld>
            <a:endParaRPr lang="en-US" altLang="en-US" sz="1200"/>
          </a:p>
        </p:txBody>
      </p:sp>
      <p:sp>
        <p:nvSpPr>
          <p:cNvPr id="54276" name="Rectangle 2"/>
          <p:cNvSpPr>
            <a:spLocks noGrp="1" noRot="1" noChangeAspect="1" noChangeArrowheads="1" noTextEdit="1"/>
          </p:cNvSpPr>
          <p:nvPr>
            <p:ph type="sldImg"/>
          </p:nvPr>
        </p:nvSpPr>
        <p:spPr>
          <a:xfrm>
            <a:off x="884238" y="695325"/>
            <a:ext cx="5222875" cy="3481388"/>
          </a:xfrm>
          <a:ln/>
        </p:spPr>
      </p:sp>
      <p:sp>
        <p:nvSpPr>
          <p:cNvPr id="54277"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lstStyle/>
          <a:p>
            <a:r>
              <a:rPr lang="en-US" altLang="en-US" smtClean="0"/>
              <a:t>How about a post test?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28</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Here is our score card.  </a:t>
            </a:r>
          </a:p>
          <a:p>
            <a:endParaRPr lang="en-US" altLang="en-US" dirty="0" smtClean="0"/>
          </a:p>
          <a:p>
            <a:r>
              <a:rPr lang="en-US" altLang="en-US" dirty="0" smtClean="0"/>
              <a:t>We don’t think there is any appreciable selection bias.</a:t>
            </a:r>
          </a:p>
          <a:p>
            <a:endParaRPr lang="en-US" altLang="en-US" dirty="0" smtClean="0"/>
          </a:p>
          <a:p>
            <a:r>
              <a:rPr lang="en-US" altLang="en-US" dirty="0" smtClean="0"/>
              <a:t>Effect of measurement error for exposure and outcome, if present, are opposite, and we suggest that they cancel out.  Or perhaps all of the bias is in the exposure, which  results in bias towards the null.  In either case, we think this is pointing towards the null.  </a:t>
            </a:r>
          </a:p>
          <a:p>
            <a:endParaRPr lang="en-US" altLang="en-US" dirty="0" smtClean="0"/>
          </a:p>
          <a:p>
            <a:r>
              <a:rPr lang="en-US" altLang="en-US" dirty="0" smtClean="0"/>
              <a:t>Threat of confounding is by unmeasured family history which serves to underestimate effect of vaccine.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31</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Risk difference and a number needed to harm</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populations for this study?</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a:t>
            </a:fld>
            <a:endParaRPr lang="en-US"/>
          </a:p>
        </p:txBody>
      </p:sp>
    </p:spTree>
    <p:extLst>
      <p:ext uri="{BB962C8B-B14F-4D97-AF65-F5344CB8AC3E}">
        <p14:creationId xmlns:p14="http://schemas.microsoft.com/office/powerpoint/2010/main" xmlns="" val="1099548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FD8CFF5-A7F6-4E50-8C47-DA81F5AD933C}" type="slidenum">
              <a:rPr lang="en-US" altLang="en-US" sz="1200"/>
              <a:pPr/>
              <a:t>35</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Why was this study in Denmark done in the first place?  While the anti-vaccine movement has been around for as long as vaccines have been, the anti-vaccine movement reached a fever pitch with the article published by Wakefield and colleagues in 1998.  This was a case series of kids, mainly with autism, who developed symptoms shortly after MMR vaccination and had intestinal findings suggestive of measles involvement.  </a:t>
            </a:r>
          </a:p>
          <a:p>
            <a:endParaRPr lang="en-US" altLang="en-US" dirty="0" smtClean="0"/>
          </a:p>
          <a:p>
            <a:r>
              <a:rPr lang="en-US" altLang="en-US" dirty="0" smtClean="0"/>
              <a:t>This paper got an unusual amount of press attention and was really latched on to by the anti-vaccine groups.</a:t>
            </a:r>
          </a:p>
          <a:p>
            <a:endParaRPr lang="en-US" altLang="en-US" dirty="0" smtClean="0"/>
          </a:p>
          <a:p>
            <a:r>
              <a:rPr lang="en-US" altLang="en-US" dirty="0" smtClean="0"/>
              <a:t>It did spur on a lot of epidemiologic research, like this Madsen article, which failed to show an association.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69079F3-6286-4297-88F9-D4DAD91515F4}" type="slidenum">
              <a:rPr lang="en-US" altLang="en-US" sz="1200"/>
              <a:pPr/>
              <a:t>36</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The world began to sense that something funny was going on when 10 out of the 12 authors offered what they called a “partial retraction”.  While they did not deny the validity of the data, they did retract the nominal interpretation, which is that MMR vaccine was causally related to autism.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FACA454-C17A-416F-8704-A1094F28A737}" type="slidenum">
              <a:rPr lang="en-US" altLang="en-US" sz="1200"/>
              <a:pPr/>
              <a:t>37</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The epidemiologic data continued to pile up against the hypothesis, and then an investigative reporter in London, Brian Deer, became involved who dug up many undisclosed financial conflicts for the first author, Wakefield.  This led to a thorough review by the UK General Medical Council who found several procedural flaws with the original article.  </a:t>
            </a:r>
          </a:p>
          <a:p>
            <a:endParaRPr lang="en-US" altLang="en-US" dirty="0" smtClean="0"/>
          </a:p>
          <a:p>
            <a:r>
              <a:rPr lang="en-US" altLang="en-US" dirty="0" smtClean="0"/>
              <a:t>This led, in Feb. 2010, to the full retraction of the article by the Lancet editors.  In fact, if you try to find the article today on-line, you will see a big red “retracted” across 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E7593B-A416-4542-AA9F-B49CFB07115B}" type="slidenum">
              <a:rPr lang="en-US" altLang="en-US" sz="1200"/>
              <a:pPr/>
              <a:t>38</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This all came to a head in January of 2011 when the BMJ published a series of 3 articles by the investigative reporter, Brian Deer, where they concluded the Wakefield’s work was indeed fraudulent, all motivated by, they claim, a desire to make money in lawsuits, by developing new a diagnostic test, and by developing an alternative vaccine.   </a:t>
            </a:r>
          </a:p>
          <a:p>
            <a:endParaRPr lang="en-US" altLang="en-US" dirty="0" smtClean="0"/>
          </a:p>
          <a:p>
            <a:r>
              <a:rPr lang="en-US" altLang="en-US" dirty="0" smtClean="0"/>
              <a:t>The BMJ editor called this one of the most damaging frauds in the history of medical science.  </a:t>
            </a:r>
          </a:p>
          <a:p>
            <a:endParaRPr lang="en-US" altLang="en-US" dirty="0" smtClean="0"/>
          </a:p>
          <a:p>
            <a:r>
              <a:rPr lang="en-US" altLang="en-US" dirty="0" smtClean="0"/>
              <a:t>Given this, we can be pretty sure that there is no association between MMR and autism.  Hence, the Madsen paper inference is correct.</a:t>
            </a:r>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5</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5</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lstStyle/>
          <a:p>
            <a:r>
              <a:rPr lang="en-US" altLang="en-US" smtClean="0"/>
              <a:t>The authors emphasized the population-based aspect of their design both in the title and in the narrative.  Does the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6</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6</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65" tIns="46483" rIns="92965" bIns="46483"/>
          <a:lstStyle/>
          <a:p>
            <a:r>
              <a:rPr lang="en-US" altLang="en-US" dirty="0" smtClean="0"/>
              <a:t>Why is the answer yes?  Don’t</a:t>
            </a:r>
            <a:r>
              <a:rPr lang="en-US" altLang="en-US" baseline="0" dirty="0" smtClean="0"/>
              <a:t> get this confused with external validity or generalizability.  Population-based studies are great to enhance generalizability because they, in fact, cover the entire population.  However, this is not what we are asking.  We are asking about internal validity.  What is internal validity enhanced?</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7</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You have actually seen the answer before.  Remember this slide from the Selection Bias lecture?  We said that for selection bias to occur, a person’s selection into a study or his retention must be influenced by/ associated with BOTH his/her exposure and outcome (e.g., disease).   In a population-based</a:t>
            </a:r>
            <a:r>
              <a:rPr lang="en-US" altLang="en-US" baseline="0" dirty="0" smtClean="0"/>
              <a:t> study, </a:t>
            </a:r>
            <a:r>
              <a:rPr lang="en-US" altLang="en-US" baseline="0" dirty="0" err="1" smtClean="0"/>
              <a:t>ie</a:t>
            </a:r>
            <a:r>
              <a:rPr lang="en-US" altLang="en-US" baseline="0" dirty="0" smtClean="0"/>
              <a:t> when people are selected from the general population with no restrictions, none of these DAGS can occur.  Therefore, there can be no selection on the front end of the cohort.  In this Denmark study, the only restriction is that you needed to have a civil registration number.  There may be some illegal births in the country but  we cannot see that could result in either of these 3 DAGs.  </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87D3F02-B9D9-4BEE-977B-58861160D80F}" type="slidenum">
              <a:rPr lang="en-US" altLang="en-US" sz="1200"/>
              <a:pPr/>
              <a:t>8</a:t>
            </a:fld>
            <a:endParaRPr lang="en-US" altLang="en-US" sz="1200"/>
          </a:p>
        </p:txBody>
      </p:sp>
      <p:sp>
        <p:nvSpPr>
          <p:cNvPr id="36867" name="Rectangle 2"/>
          <p:cNvSpPr>
            <a:spLocks noGrp="1" noRot="1" noChangeAspect="1" noChangeArrowheads="1" noTextEdit="1"/>
          </p:cNvSpPr>
          <p:nvPr>
            <p:ph type="sldImg"/>
          </p:nvPr>
        </p:nvSpPr>
        <p:spPr>
          <a:xfrm>
            <a:off x="884238" y="695325"/>
            <a:ext cx="5222875" cy="3481388"/>
          </a:xfrm>
          <a:ln/>
        </p:spPr>
      </p:sp>
      <p:sp>
        <p:nvSpPr>
          <p:cNvPr id="3686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Thus, for our tally of selection</a:t>
            </a:r>
            <a:r>
              <a:rPr lang="en-US" altLang="en-US" baseline="0" dirty="0" smtClean="0"/>
              <a:t> bias, we do not think that there are problems with the initial sample</a:t>
            </a:r>
            <a:endParaRPr lang="en-US" altLang="en-US" dirty="0" smtClean="0"/>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9</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What is another potential mechanism for selection</a:t>
            </a:r>
            <a:r>
              <a:rPr lang="en-US" altLang="en-US" baseline="0" dirty="0" smtClean="0"/>
              <a:t> bias</a:t>
            </a:r>
            <a:r>
              <a:rPr lang="en-US" altLang="en-US" dirty="0" smtClean="0"/>
              <a:t>?  As usual, we have to consider losses to follow-up.  We are not actually told how many losses to follow there are.  The losses, which are emigration, are bundled together with the deaths, and we are told that there are 5028 of these.  We probably could get the national death rates and figure out how many of these were deaths, but the point is that there is some emigration or losses.  So, the question is: do we think that losses to</a:t>
            </a:r>
            <a:r>
              <a:rPr lang="en-US" altLang="en-US" baseline="0" dirty="0" smtClean="0"/>
              <a:t> follow-up are creating selection bias?  </a:t>
            </a:r>
          </a:p>
          <a:p>
            <a:endParaRPr lang="en-US" altLang="en-US" baseline="0" dirty="0" smtClean="0"/>
          </a:p>
          <a:p>
            <a:r>
              <a:rPr lang="en-US" altLang="en-US"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10</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For losses</a:t>
            </a:r>
            <a:r>
              <a:rPr lang="en-US" altLang="en-US" baseline="0" dirty="0" smtClean="0"/>
              <a:t> to follow-up to create selection bias, one of these 3 DAGs would need to be operative. Do we think this is the case?</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16180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71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9724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8214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0941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97962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019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805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41597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94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4045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0186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771525" y="1295400"/>
            <a:ext cx="874395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Office_Word_97_-_2003_Document3.doc"/><Relationship Id="rId5" Type="http://schemas.openxmlformats.org/officeDocument/2006/relationships/oleObject" Target="../embeddings/Microsoft_Office_Word_97_-_2003_Document2.doc"/><Relationship Id="rId4" Type="http://schemas.openxmlformats.org/officeDocument/2006/relationships/oleObject" Target="../embeddings/Microsoft_Office_Word_97_-_2003_Document1.doc"/></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a:t>Please take an i</a:t>
            </a:r>
            <a:r>
              <a:rPr lang="en-US" altLang="en-US">
                <a:solidFill>
                  <a:srgbClr val="FF3300"/>
                </a:solidFill>
              </a:rPr>
              <a:t>&gt;</a:t>
            </a:r>
            <a:r>
              <a:rPr lang="en-US" altLang="en-US"/>
              <a:t>clicker from the box</a:t>
            </a:r>
            <a:br>
              <a:rPr lang="en-US" altLang="en-US"/>
            </a:br>
            <a:r>
              <a:rPr lang="en-US" altLang="en-US"/>
              <a:t> in front of the room</a:t>
            </a:r>
          </a:p>
        </p:txBody>
      </p:sp>
      <p:pic>
        <p:nvPicPr>
          <p:cNvPr id="533507" name="Picture 3" descr="i-clicker1.BMP"/>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72050" y="1447800"/>
            <a:ext cx="437197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3508" name="Picture 4" descr="iclicker2-pic-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150" y="2057400"/>
            <a:ext cx="2439988" cy="370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515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Retention in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1905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219700" y="3257552"/>
            <a:ext cx="5067300" cy="1543051"/>
            <a:chOff x="3432" y="2112"/>
            <a:chExt cx="3192"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432"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39" name="Text Box 40"/>
          <p:cNvSpPr txBox="1">
            <a:spLocks noChangeArrowheads="1"/>
          </p:cNvSpPr>
          <p:nvPr/>
        </p:nvSpPr>
        <p:spPr bwMode="auto">
          <a:xfrm>
            <a:off x="38100" y="177225"/>
            <a:ext cx="9906000" cy="58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tx1"/>
                </a:solidFill>
                <a:miter lim="800000"/>
                <a:headEnd/>
                <a:tailEnd/>
              </a14:hiddenLine>
            </a:ext>
            <a:ext uri="{53640926-AAD7-44D8-BBD7-CCE9431645EC}">
              <a14:shadowObscured xmlns:a14="http://schemas.microsoft.com/office/drawing/2010/main" xmlns="" val="1"/>
            </a:ext>
          </a:extLst>
        </p:spPr>
        <p:txBody>
          <a:bodyPr wrap="square">
            <a:spAutoFit/>
          </a:bodyPr>
          <a:lstStyle/>
          <a:p>
            <a:r>
              <a:rPr lang="en-US" altLang="en-US" dirty="0" smtClean="0">
                <a:solidFill>
                  <a:srgbClr val="FF0000"/>
                </a:solidFill>
                <a:latin typeface="+mn-lt"/>
              </a:rPr>
              <a:t>For Losses to Follow-up to Create </a:t>
            </a:r>
            <a:r>
              <a:rPr lang="en-US" altLang="en-US" dirty="0">
                <a:solidFill>
                  <a:srgbClr val="FF0000"/>
                </a:solidFill>
                <a:latin typeface="+mn-lt"/>
              </a:rPr>
              <a:t>S</a:t>
            </a:r>
            <a:r>
              <a:rPr lang="en-US" altLang="en-US" dirty="0" smtClean="0">
                <a:solidFill>
                  <a:srgbClr val="FF0000"/>
                </a:solidFill>
                <a:latin typeface="+mn-lt"/>
              </a:rPr>
              <a:t>election </a:t>
            </a:r>
            <a:r>
              <a:rPr lang="en-US" altLang="en-US" dirty="0">
                <a:solidFill>
                  <a:srgbClr val="FF0000"/>
                </a:solidFill>
                <a:latin typeface="+mn-lt"/>
              </a:rPr>
              <a:t>B</a:t>
            </a:r>
            <a:r>
              <a:rPr lang="en-US" altLang="en-US" dirty="0" smtClean="0">
                <a:solidFill>
                  <a:srgbClr val="FF0000"/>
                </a:solidFill>
                <a:latin typeface="+mn-lt"/>
              </a:rPr>
              <a:t>ias</a:t>
            </a:r>
            <a:endParaRPr lang="en-US" altLang="en-US" dirty="0">
              <a:solidFill>
                <a:srgbClr val="FF0000"/>
              </a:solidFill>
              <a:latin typeface="+mn-lt"/>
            </a:endParaRPr>
          </a:p>
        </p:txBody>
      </p:sp>
    </p:spTree>
    <p:extLst>
      <p:ext uri="{BB962C8B-B14F-4D97-AF65-F5344CB8AC3E}">
        <p14:creationId xmlns:p14="http://schemas.microsoft.com/office/powerpoint/2010/main" xmlns="" val="3046148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follow-up</a:t>
            </a:r>
            <a:endParaRPr lang="en-US" altLang="en-US" sz="2400" b="1" dirty="0">
              <a:solidFill>
                <a:srgbClr val="FF3300"/>
              </a:solidFill>
            </a:endParaRPr>
          </a:p>
        </p:txBody>
      </p:sp>
      <p:sp>
        <p:nvSpPr>
          <p:cNvPr id="600086" name="Text Box 22"/>
          <p:cNvSpPr txBox="1">
            <a:spLocks noChangeArrowheads="1"/>
          </p:cNvSpPr>
          <p:nvPr/>
        </p:nvSpPr>
        <p:spPr bwMode="auto">
          <a:xfrm>
            <a:off x="6972300" y="3352800"/>
            <a:ext cx="472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a:solidFill>
                  <a:srgbClr val="009900"/>
                </a:solidFill>
              </a:rPr>
              <a:t>Not </a:t>
            </a:r>
            <a:r>
              <a:rPr lang="en-US" altLang="en-US" sz="2400" b="1" dirty="0" smtClean="0">
                <a:solidFill>
                  <a:srgbClr val="009900"/>
                </a:solidFill>
              </a:rPr>
              <a:t>likely</a:t>
            </a:r>
            <a:endParaRPr lang="en-US" altLang="en-US" sz="2400" b="1" dirty="0">
              <a:solidFill>
                <a:srgbClr val="0099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 name="Group 41"/>
          <p:cNvGrpSpPr>
            <a:grpSpLocks/>
          </p:cNvGrpSpPr>
          <p:nvPr/>
        </p:nvGrpSpPr>
        <p:grpSpPr bwMode="auto">
          <a:xfrm>
            <a:off x="4800600" y="1427161"/>
            <a:ext cx="5448300" cy="1544639"/>
            <a:chOff x="-48" y="2158"/>
            <a:chExt cx="3432" cy="973"/>
          </a:xfrm>
        </p:grpSpPr>
        <p:sp>
          <p:nvSpPr>
            <p:cNvPr id="3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31"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32"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33"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34"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smtClean="0">
                  <a:latin typeface="Arial" charset="0"/>
                </a:rPr>
                <a:t>SES</a:t>
              </a:r>
              <a:endParaRPr lang="en-US" sz="2000" dirty="0">
                <a:latin typeface="Arial" charset="0"/>
              </a:endParaRPr>
            </a:p>
          </p:txBody>
        </p:sp>
        <p:sp>
          <p:nvSpPr>
            <p:cNvPr id="35" name="Line 23"/>
            <p:cNvSpPr>
              <a:spLocks noChangeShapeType="1"/>
            </p:cNvSpPr>
            <p:nvPr/>
          </p:nvSpPr>
          <p:spPr bwMode="auto">
            <a:xfrm>
              <a:off x="888" y="2324"/>
              <a:ext cx="768" cy="48"/>
            </a:xfrm>
            <a:prstGeom prst="line">
              <a:avLst/>
            </a:prstGeom>
            <a:noFill/>
            <a:ln w="28575">
              <a:solidFill>
                <a:schemeClr val="tx1"/>
              </a:solidFill>
              <a:round/>
              <a:headEnd/>
              <a:tailEnd type="triangle" w="med" len="med"/>
            </a:ln>
          </p:spPr>
          <p:txBody>
            <a:bodyPr wrap="none" anchor="ctr"/>
            <a:lstStyle/>
            <a:p>
              <a:endParaRPr lang="en-US" dirty="0"/>
            </a:p>
          </p:txBody>
        </p:sp>
      </p:grpSp>
    </p:spTree>
    <p:extLst>
      <p:ext uri="{BB962C8B-B14F-4D97-AF65-F5344CB8AC3E}">
        <p14:creationId xmlns:p14="http://schemas.microsoft.com/office/powerpoint/2010/main" xmlns="" val="1521643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6" grpId="0"/>
      <p:bldP spid="600087" grpId="0" animBg="1"/>
      <p:bldP spid="6000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2131" name="Text Box 19"/>
          <p:cNvSpPr txBox="1">
            <a:spLocks noChangeArrowheads="1"/>
          </p:cNvSpPr>
          <p:nvPr/>
        </p:nvSpPr>
        <p:spPr bwMode="auto">
          <a:xfrm>
            <a:off x="5829300" y="533400"/>
            <a:ext cx="472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3.  Competing Events</a:t>
            </a:r>
            <a:endParaRPr lang="en-US" altLang="en-US" sz="2400" b="1">
              <a:solidFill>
                <a:srgbClr val="FF3300"/>
              </a:solidFill>
            </a:endParaRPr>
          </a:p>
        </p:txBody>
      </p:sp>
      <p:sp>
        <p:nvSpPr>
          <p:cNvPr id="602132" name="Text Box 20"/>
          <p:cNvSpPr txBox="1">
            <a:spLocks noChangeArrowheads="1"/>
          </p:cNvSpPr>
          <p:nvPr/>
        </p:nvSpPr>
        <p:spPr bwMode="auto">
          <a:xfrm>
            <a:off x="6972300" y="3886200"/>
            <a:ext cx="472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a:solidFill>
                  <a:srgbClr val="009900"/>
                </a:solidFill>
              </a:rPr>
              <a:t>Not </a:t>
            </a:r>
            <a:r>
              <a:rPr lang="en-US" altLang="en-US" sz="2400" b="1" dirty="0" smtClean="0">
                <a:solidFill>
                  <a:srgbClr val="009900"/>
                </a:solidFill>
              </a:rPr>
              <a:t>likely</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2135" name="Line 23"/>
          <p:cNvSpPr>
            <a:spLocks noChangeShapeType="1"/>
          </p:cNvSpPr>
          <p:nvPr/>
        </p:nvSpPr>
        <p:spPr bwMode="auto">
          <a:xfrm>
            <a:off x="5295900" y="17526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2136" name="Line 24"/>
          <p:cNvSpPr>
            <a:spLocks noChangeShapeType="1"/>
          </p:cNvSpPr>
          <p:nvPr/>
        </p:nvSpPr>
        <p:spPr bwMode="auto">
          <a:xfrm flipH="1" flipV="1">
            <a:off x="9220200" y="1522413"/>
            <a:ext cx="190500" cy="7635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2137" name="Text Box 25"/>
          <p:cNvSpPr txBox="1">
            <a:spLocks noChangeArrowheads="1"/>
          </p:cNvSpPr>
          <p:nvPr/>
        </p:nvSpPr>
        <p:spPr bwMode="auto">
          <a:xfrm>
            <a:off x="4762500" y="1293813"/>
            <a:ext cx="912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latin typeface="Arial" charset="0"/>
              </a:rPr>
              <a:t>MMR</a:t>
            </a:r>
          </a:p>
        </p:txBody>
      </p:sp>
      <p:sp>
        <p:nvSpPr>
          <p:cNvPr id="602138" name="Text Box 26"/>
          <p:cNvSpPr txBox="1">
            <a:spLocks noChangeArrowheads="1"/>
          </p:cNvSpPr>
          <p:nvPr/>
        </p:nvSpPr>
        <p:spPr bwMode="auto">
          <a:xfrm>
            <a:off x="8428037" y="1054882"/>
            <a:ext cx="1116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3063875"/>
            <a:ext cx="2667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9718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5827713" y="1249740"/>
            <a:ext cx="251618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Death/other disorders (Competing Events)</a:t>
            </a:r>
            <a:endParaRPr lang="en-US" altLang="en-US" sz="2400" dirty="0">
              <a:latin typeface="Arial" charset="0"/>
            </a:endParaRPr>
          </a:p>
        </p:txBody>
      </p:sp>
      <p:sp>
        <p:nvSpPr>
          <p:cNvPr id="602142" name="Line 30"/>
          <p:cNvSpPr>
            <a:spLocks noChangeShapeType="1"/>
          </p:cNvSpPr>
          <p:nvPr/>
        </p:nvSpPr>
        <p:spPr bwMode="auto">
          <a:xfrm flipH="1" flipV="1">
            <a:off x="7962900" y="2286000"/>
            <a:ext cx="838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2143" name="Text Box 31"/>
          <p:cNvSpPr txBox="1">
            <a:spLocks noChangeArrowheads="1"/>
          </p:cNvSpPr>
          <p:nvPr/>
        </p:nvSpPr>
        <p:spPr bwMode="auto">
          <a:xfrm>
            <a:off x="8801100" y="2362200"/>
            <a:ext cx="14859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latin typeface="Arial" charset="0"/>
              </a:rPr>
              <a:t>Genetic Factors</a:t>
            </a:r>
          </a:p>
        </p:txBody>
      </p:sp>
      <p:sp>
        <p:nvSpPr>
          <p:cNvPr id="602147" name="Line 35"/>
          <p:cNvSpPr>
            <a:spLocks noChangeShapeType="1"/>
          </p:cNvSpPr>
          <p:nvPr/>
        </p:nvSpPr>
        <p:spPr bwMode="auto">
          <a:xfrm flipH="1">
            <a:off x="7124700" y="2819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0213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021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21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21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43"/>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602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20"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21"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22"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23"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24"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9225"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9226"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9227"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9228"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9229"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9230"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9231"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Sensitivity</a:t>
            </a:r>
            <a:endParaRPr lang="en-US" altLang="en-US" sz="2800" b="1">
              <a:latin typeface="Arial Unicode MS" pitchFamily="34" charset="-128"/>
            </a:endParaRPr>
          </a:p>
        </p:txBody>
      </p:sp>
      <p:sp>
        <p:nvSpPr>
          <p:cNvPr id="9232" name="Line 16"/>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233"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234" name="Line 18"/>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235" name="Line 19"/>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236" name="Text Box 20"/>
          <p:cNvSpPr txBox="1">
            <a:spLocks noChangeArrowheads="1"/>
          </p:cNvSpPr>
          <p:nvPr/>
        </p:nvSpPr>
        <p:spPr bwMode="auto">
          <a:xfrm>
            <a:off x="7010400" y="1447800"/>
            <a:ext cx="2590800"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Problems with sensitivity in measurement of exposure - independent of disease status</a:t>
            </a:r>
          </a:p>
        </p:txBody>
      </p:sp>
      <p:sp>
        <p:nvSpPr>
          <p:cNvPr id="9237" name="Line 21"/>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4550" name="Text Box 22"/>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9239" name="Text Box 24"/>
          <p:cNvSpPr txBox="1">
            <a:spLocks noChangeArrowheads="1"/>
          </p:cNvSpPr>
          <p:nvPr/>
        </p:nvSpPr>
        <p:spPr bwMode="auto">
          <a:xfrm>
            <a:off x="342900" y="5121275"/>
            <a:ext cx="4114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Mechanism:  administrative mistakes in vaccination capture</a:t>
            </a:r>
          </a:p>
        </p:txBody>
      </p:sp>
      <p:sp>
        <p:nvSpPr>
          <p:cNvPr id="534554" name="Text Box 26"/>
          <p:cNvSpPr txBox="1">
            <a:spLocks noChangeArrowheads="1"/>
          </p:cNvSpPr>
          <p:nvPr/>
        </p:nvSpPr>
        <p:spPr bwMode="auto">
          <a:xfrm>
            <a:off x="2400300" y="5943600"/>
            <a:ext cx="2552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Bias towards null</a:t>
            </a:r>
          </a:p>
        </p:txBody>
      </p:sp>
      <p:sp>
        <p:nvSpPr>
          <p:cNvPr id="25" name="Text Box 22"/>
          <p:cNvSpPr txBox="1">
            <a:spLocks noChangeArrowheads="1"/>
          </p:cNvSpPr>
          <p:nvPr/>
        </p:nvSpPr>
        <p:spPr bwMode="auto">
          <a:xfrm>
            <a:off x="8180414" y="3733800"/>
            <a:ext cx="206848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45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4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50" grpId="0"/>
      <p:bldP spid="53455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4"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5"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6"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7"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8"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0249"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0250"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0251"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0252"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0253" name="Text Box 13"/>
          <p:cNvSpPr txBox="1">
            <a:spLocks noChangeArrowheads="1"/>
          </p:cNvSpPr>
          <p:nvPr/>
        </p:nvSpPr>
        <p:spPr bwMode="auto">
          <a:xfrm>
            <a:off x="381000" y="38862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0254"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0255"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Specificity</a:t>
            </a:r>
            <a:endParaRPr lang="en-US" altLang="en-US" sz="2800" b="1">
              <a:latin typeface="Arial Unicode MS" pitchFamily="34" charset="-128"/>
            </a:endParaRPr>
          </a:p>
        </p:txBody>
      </p:sp>
      <p:sp>
        <p:nvSpPr>
          <p:cNvPr id="10256"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257" name="Line 18"/>
          <p:cNvSpPr>
            <a:spLocks noChangeShapeType="1"/>
          </p:cNvSpPr>
          <p:nvPr/>
        </p:nvSpPr>
        <p:spPr bwMode="auto">
          <a:xfrm flipH="1">
            <a:off x="6057900" y="37338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258" name="Line 19"/>
          <p:cNvSpPr>
            <a:spLocks noChangeShapeType="1"/>
          </p:cNvSpPr>
          <p:nvPr/>
        </p:nvSpPr>
        <p:spPr bwMode="auto">
          <a:xfrm>
            <a:off x="73533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259" name="Text Box 20"/>
          <p:cNvSpPr txBox="1">
            <a:spLocks noChangeArrowheads="1"/>
          </p:cNvSpPr>
          <p:nvPr/>
        </p:nvSpPr>
        <p:spPr bwMode="auto">
          <a:xfrm>
            <a:off x="7010400" y="1447800"/>
            <a:ext cx="2590800"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Problems with specificity in measurement of exposure - independent of disease status</a:t>
            </a:r>
          </a:p>
        </p:txBody>
      </p:sp>
      <p:sp>
        <p:nvSpPr>
          <p:cNvPr id="10260" name="Line 21"/>
          <p:cNvSpPr>
            <a:spLocks noChangeShapeType="1"/>
          </p:cNvSpPr>
          <p:nvPr/>
        </p:nvSpPr>
        <p:spPr bwMode="auto">
          <a:xfrm flipH="1" flipV="1">
            <a:off x="59055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4182" name="Text Box 22"/>
          <p:cNvSpPr txBox="1">
            <a:spLocks noChangeArrowheads="1"/>
          </p:cNvSpPr>
          <p:nvPr/>
        </p:nvSpPr>
        <p:spPr bwMode="auto">
          <a:xfrm>
            <a:off x="342900" y="5638800"/>
            <a:ext cx="4533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10262" name="Text Box 23"/>
          <p:cNvSpPr txBox="1">
            <a:spLocks noChangeArrowheads="1"/>
          </p:cNvSpPr>
          <p:nvPr/>
        </p:nvSpPr>
        <p:spPr bwMode="auto">
          <a:xfrm>
            <a:off x="342900" y="4724400"/>
            <a:ext cx="4114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linkage</a:t>
            </a:r>
          </a:p>
        </p:txBody>
      </p:sp>
      <p:sp>
        <p:nvSpPr>
          <p:cNvPr id="604184" name="Text Box 24"/>
          <p:cNvSpPr txBox="1">
            <a:spLocks noChangeArrowheads="1"/>
          </p:cNvSpPr>
          <p:nvPr/>
        </p:nvSpPr>
        <p:spPr bwMode="auto">
          <a:xfrm>
            <a:off x="2400300" y="5638800"/>
            <a:ext cx="2552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dirty="0">
                <a:solidFill>
                  <a:srgbClr val="00CC00"/>
                </a:solidFill>
              </a:rPr>
              <a:t>Bias towards null</a:t>
            </a:r>
          </a:p>
        </p:txBody>
      </p:sp>
      <p:sp>
        <p:nvSpPr>
          <p:cNvPr id="10264" name="Line 25"/>
          <p:cNvSpPr>
            <a:spLocks noChangeShapeType="1"/>
          </p:cNvSpPr>
          <p:nvPr/>
        </p:nvSpPr>
        <p:spPr bwMode="auto">
          <a:xfrm flipH="1" flipV="1">
            <a:off x="73533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Text Box 22"/>
          <p:cNvSpPr txBox="1">
            <a:spLocks noChangeArrowheads="1"/>
          </p:cNvSpPr>
          <p:nvPr/>
        </p:nvSpPr>
        <p:spPr bwMode="auto">
          <a:xfrm>
            <a:off x="8180414" y="3733800"/>
            <a:ext cx="206848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Text Box 22"/>
          <p:cNvSpPr txBox="1">
            <a:spLocks noChangeArrowheads="1"/>
          </p:cNvSpPr>
          <p:nvPr/>
        </p:nvSpPr>
        <p:spPr bwMode="auto">
          <a:xfrm>
            <a:off x="8180414" y="4953000"/>
            <a:ext cx="206848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How should authors feel about biases to the null? </a:t>
            </a:r>
            <a:endParaRPr lang="en-US" altLang="en-US" sz="2400"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2" grpId="0"/>
      <p:bldP spid="60418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571500" y="76200"/>
            <a:ext cx="9124950" cy="533400"/>
          </a:xfrm>
        </p:spPr>
        <p:txBody>
          <a:bodyPr/>
          <a:lstStyle/>
          <a:p>
            <a:r>
              <a:rPr lang="en-US" altLang="en-US" sz="2400" smtClean="0"/>
              <a:t>Accuracy of Outcome Measurement</a:t>
            </a:r>
            <a:r>
              <a:rPr lang="en-US" altLang="en-US" sz="2400" b="0" smtClean="0"/>
              <a:t> </a:t>
            </a:r>
            <a:r>
              <a:rPr lang="en-US" altLang="en-US" sz="2400" smtClean="0"/>
              <a:t>	</a:t>
            </a:r>
          </a:p>
        </p:txBody>
      </p:sp>
      <p:graphicFrame>
        <p:nvGraphicFramePr>
          <p:cNvPr id="1026" name="Object 4"/>
          <p:cNvGraphicFramePr>
            <a:graphicFrameLocks noGrp="1" noChangeAspect="1"/>
          </p:cNvGraphicFramePr>
          <p:nvPr>
            <p:ph sz="half" idx="2"/>
          </p:nvPr>
        </p:nvGraphicFramePr>
        <p:xfrm>
          <a:off x="741363" y="722313"/>
          <a:ext cx="10826750" cy="2998787"/>
        </p:xfrm>
        <a:graphic>
          <a:graphicData uri="http://schemas.openxmlformats.org/presentationml/2006/ole">
            <p:oleObj spid="_x0000_s1049" name="Document" r:id="rId4" imgW="10602355" imgH="2937237" progId="Word.Document.8">
              <p:embed/>
            </p:oleObj>
          </a:graphicData>
        </a:graphic>
      </p:graphicFrame>
      <p:sp>
        <p:nvSpPr>
          <p:cNvPr id="545797" name="Text Box 5"/>
          <p:cNvSpPr txBox="1">
            <a:spLocks noChangeArrowheads="1"/>
          </p:cNvSpPr>
          <p:nvPr/>
        </p:nvSpPr>
        <p:spPr bwMode="auto">
          <a:xfrm>
            <a:off x="0" y="4114800"/>
            <a:ext cx="26289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latin typeface="Arial" charset="0"/>
              </a:rPr>
              <a:t>Assume prevalence is 1 in 100</a:t>
            </a:r>
          </a:p>
        </p:txBody>
      </p:sp>
      <p:graphicFrame>
        <p:nvGraphicFramePr>
          <p:cNvPr id="545798" name="Object 6"/>
          <p:cNvGraphicFramePr>
            <a:graphicFrameLocks noChangeAspect="1"/>
          </p:cNvGraphicFramePr>
          <p:nvPr/>
        </p:nvGraphicFramePr>
        <p:xfrm>
          <a:off x="957263" y="2360613"/>
          <a:ext cx="10434637" cy="2806700"/>
        </p:xfrm>
        <a:graphic>
          <a:graphicData uri="http://schemas.openxmlformats.org/presentationml/2006/ole">
            <p:oleObj spid="_x0000_s1050" name="Document" r:id="rId5" imgW="10612085" imgH="2935798" progId="Word.Document.8">
              <p:embed/>
            </p:oleObj>
          </a:graphicData>
        </a:graphic>
      </p:graphicFrame>
      <p:graphicFrame>
        <p:nvGraphicFramePr>
          <p:cNvPr id="545799" name="Object 7"/>
          <p:cNvGraphicFramePr>
            <a:graphicFrameLocks noChangeAspect="1"/>
          </p:cNvGraphicFramePr>
          <p:nvPr/>
        </p:nvGraphicFramePr>
        <p:xfrm>
          <a:off x="1082675" y="4237038"/>
          <a:ext cx="10363200" cy="2849562"/>
        </p:xfrm>
        <a:graphic>
          <a:graphicData uri="http://schemas.openxmlformats.org/presentationml/2006/ole">
            <p:oleObj spid="_x0000_s1051" name="Document" r:id="rId6" imgW="10625159" imgH="2939288" progId="Word.Document.8">
              <p:embed/>
            </p:oleObj>
          </a:graphicData>
        </a:graphic>
      </p:graphicFrame>
      <p:sp>
        <p:nvSpPr>
          <p:cNvPr id="545805" name="Text Box 13"/>
          <p:cNvSpPr txBox="1">
            <a:spLocks noChangeArrowheads="1"/>
          </p:cNvSpPr>
          <p:nvPr/>
        </p:nvSpPr>
        <p:spPr bwMode="auto">
          <a:xfrm>
            <a:off x="266700" y="6019800"/>
            <a:ext cx="7467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Specificity = 531906/531930 = 0.99995</a:t>
            </a:r>
          </a:p>
          <a:p>
            <a:pPr algn="l"/>
            <a:r>
              <a:rPr lang="en-US" altLang="en-US" sz="2400"/>
              <a:t>Sensitivity = 292/5373 = 0.054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5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5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5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p:bldP spid="5458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6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1"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127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1274"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1275"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127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127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78"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1279" name="Text Box 15"/>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1280"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Outcome: </a:t>
            </a:r>
          </a:p>
          <a:p>
            <a:r>
              <a:rPr lang="en-US" altLang="en-US" sz="2800" b="1">
                <a:latin typeface="Arial" charset="0"/>
              </a:rPr>
              <a:t>If Non-Differential</a:t>
            </a:r>
            <a:endParaRPr lang="en-US" altLang="en-US" sz="2800" b="1">
              <a:latin typeface="Arial Unicode MS" pitchFamily="34" charset="-128"/>
            </a:endParaRPr>
          </a:p>
        </p:txBody>
      </p:sp>
      <p:sp>
        <p:nvSpPr>
          <p:cNvPr id="11281" name="Line 17"/>
          <p:cNvSpPr>
            <a:spLocks noChangeShapeType="1"/>
          </p:cNvSpPr>
          <p:nvPr/>
        </p:nvSpPr>
        <p:spPr bwMode="auto">
          <a:xfrm>
            <a:off x="6172200" y="57150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82"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83" name="Text Box 19"/>
          <p:cNvSpPr txBox="1">
            <a:spLocks noChangeArrowheads="1"/>
          </p:cNvSpPr>
          <p:nvPr/>
        </p:nvSpPr>
        <p:spPr bwMode="auto">
          <a:xfrm>
            <a:off x="7124700" y="1952625"/>
            <a:ext cx="25908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Problems with outcome sensitivity -independent of exposure status</a:t>
            </a:r>
          </a:p>
        </p:txBody>
      </p:sp>
      <p:sp>
        <p:nvSpPr>
          <p:cNvPr id="11284" name="Text Box 20"/>
          <p:cNvSpPr txBox="1">
            <a:spLocks noChangeArrowheads="1"/>
          </p:cNvSpPr>
          <p:nvPr/>
        </p:nvSpPr>
        <p:spPr bwMode="auto">
          <a:xfrm>
            <a:off x="990600" y="5562600"/>
            <a:ext cx="41910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t>Problems with outcome specificity - independent of exposure status</a:t>
            </a:r>
          </a:p>
        </p:txBody>
      </p:sp>
      <p:sp>
        <p:nvSpPr>
          <p:cNvPr id="11285" name="Line 21"/>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86" name="Line 22"/>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87" name="Line 23"/>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88" name="Line 24"/>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8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9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6604" name="Text Box 28"/>
          <p:cNvSpPr txBox="1">
            <a:spLocks noChangeArrowheads="1"/>
          </p:cNvSpPr>
          <p:nvPr/>
        </p:nvSpPr>
        <p:spPr bwMode="auto">
          <a:xfrm>
            <a:off x="3848100" y="1143000"/>
            <a:ext cx="4533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6605" name="Text Box 29"/>
          <p:cNvSpPr txBox="1">
            <a:spLocks noChangeArrowheads="1"/>
          </p:cNvSpPr>
          <p:nvPr/>
        </p:nvSpPr>
        <p:spPr bwMode="auto">
          <a:xfrm>
            <a:off x="5524500" y="990600"/>
            <a:ext cx="3733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Extremely minimal bias towards 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4" grpId="0"/>
      <p:bldP spid="5366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9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9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95"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9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229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2298"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2299"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230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53863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302"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2303" name="Text Box 15"/>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2304"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Outcome: </a:t>
            </a:r>
          </a:p>
          <a:p>
            <a:r>
              <a:rPr lang="en-US" altLang="en-US" sz="2800" b="1">
                <a:latin typeface="Arial" charset="0"/>
              </a:rPr>
              <a:t>If Differential</a:t>
            </a:r>
            <a:endParaRPr lang="en-US" altLang="en-US" sz="2800" b="1">
              <a:latin typeface="Arial Unicode MS" pitchFamily="34" charset="-128"/>
            </a:endParaRPr>
          </a:p>
        </p:txBody>
      </p:sp>
      <p:sp>
        <p:nvSpPr>
          <p:cNvPr id="538641" name="Line 17"/>
          <p:cNvSpPr>
            <a:spLocks noChangeShapeType="1"/>
          </p:cNvSpPr>
          <p:nvPr/>
        </p:nvSpPr>
        <p:spPr bwMode="auto">
          <a:xfrm>
            <a:off x="6134100" y="5715000"/>
            <a:ext cx="990600" cy="0"/>
          </a:xfrm>
          <a:prstGeom prst="line">
            <a:avLst/>
          </a:prstGeom>
          <a:noFill/>
          <a:ln w="635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306"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8643" name="Text Box 19"/>
          <p:cNvSpPr txBox="1">
            <a:spLocks noChangeArrowheads="1"/>
          </p:cNvSpPr>
          <p:nvPr/>
        </p:nvSpPr>
        <p:spPr bwMode="auto">
          <a:xfrm>
            <a:off x="4876800" y="1143000"/>
            <a:ext cx="5448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Our speculation:  Specificity not affected</a:t>
            </a:r>
          </a:p>
        </p:txBody>
      </p:sp>
      <p:sp>
        <p:nvSpPr>
          <p:cNvPr id="538648" name="Line 24"/>
          <p:cNvSpPr>
            <a:spLocks noChangeShapeType="1"/>
          </p:cNvSpPr>
          <p:nvPr/>
        </p:nvSpPr>
        <p:spPr bwMode="auto">
          <a:xfrm flipH="1">
            <a:off x="7162800" y="3276600"/>
            <a:ext cx="13335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864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865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8651" name="Text Box 27"/>
          <p:cNvSpPr txBox="1">
            <a:spLocks noChangeArrowheads="1"/>
          </p:cNvSpPr>
          <p:nvPr/>
        </p:nvSpPr>
        <p:spPr bwMode="auto">
          <a:xfrm>
            <a:off x="2705100" y="5289550"/>
            <a:ext cx="22479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solidFill>
                  <a:srgbClr val="00CC00"/>
                </a:solidFill>
              </a:rPr>
              <a:t>Bias away from null, towards effect of MMR</a:t>
            </a:r>
          </a:p>
        </p:txBody>
      </p:sp>
      <p:sp>
        <p:nvSpPr>
          <p:cNvPr id="538652" name="Text Box 28"/>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8654" name="Text Box 30"/>
          <p:cNvSpPr txBox="1">
            <a:spLocks noChangeArrowheads="1"/>
          </p:cNvSpPr>
          <p:nvPr/>
        </p:nvSpPr>
        <p:spPr bwMode="auto">
          <a:xfrm>
            <a:off x="4914900" y="1752600"/>
            <a:ext cx="52578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Less sensitive diagnosis among non-vaccinated perhaps because they are not “in care” as much as vaccinated or because psychiatrists were aware of vaccine-autism hypothesis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8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86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6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86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8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7" grpId="0" animBg="1"/>
      <p:bldP spid="538641" grpId="0" animBg="1"/>
      <p:bldP spid="538643" grpId="0"/>
      <p:bldP spid="538648" grpId="0" animBg="1"/>
      <p:bldP spid="538649" grpId="0" animBg="1"/>
      <p:bldP spid="538650" grpId="0" animBg="1"/>
      <p:bldP spid="538651" grpId="0"/>
      <p:bldP spid="538652" grpId="0"/>
      <p:bldP spid="5386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661582" y="2811189"/>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541704" name="Text Box 8"/>
          <p:cNvSpPr txBox="1">
            <a:spLocks noChangeArrowheads="1"/>
          </p:cNvSpPr>
          <p:nvPr/>
        </p:nvSpPr>
        <p:spPr bwMode="auto">
          <a:xfrm>
            <a:off x="2857500" y="5493603"/>
            <a:ext cx="3048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Family </a:t>
            </a:r>
            <a:r>
              <a:rPr lang="en-US" altLang="en-US" sz="2400" dirty="0" err="1">
                <a:latin typeface="Arial" charset="0"/>
              </a:rPr>
              <a:t>Hx</a:t>
            </a:r>
            <a:r>
              <a:rPr lang="en-US" altLang="en-US" sz="2400" dirty="0">
                <a:latin typeface="Arial" charset="0"/>
              </a:rPr>
              <a:t> </a:t>
            </a:r>
            <a:r>
              <a:rPr lang="en-US" altLang="en-US" sz="2400" dirty="0" smtClean="0">
                <a:latin typeface="Arial" charset="0"/>
              </a:rPr>
              <a:t>of </a:t>
            </a:r>
            <a:r>
              <a:rPr lang="en-US" altLang="en-US" sz="2400" dirty="0">
                <a:latin typeface="Arial" charset="0"/>
              </a:rPr>
              <a:t>Autism   (</a:t>
            </a:r>
            <a:r>
              <a:rPr lang="en-US" altLang="en-US" sz="2400" dirty="0" err="1">
                <a:latin typeface="Arial" charset="0"/>
              </a:rPr>
              <a:t>unmeas’d</a:t>
            </a:r>
            <a:r>
              <a:rPr lang="en-US" altLang="en-US" sz="2400" dirty="0">
                <a:latin typeface="Arial" charset="0"/>
              </a:rPr>
              <a:t>)</a:t>
            </a: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2171700" y="16002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3086100" y="2073275"/>
            <a:ext cx="1447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839059" y="86995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Calendar </a:t>
            </a:r>
            <a:r>
              <a:rPr lang="en-US" altLang="en-US" sz="2400" dirty="0">
                <a:latin typeface="Arial" charset="0"/>
              </a:rPr>
              <a:t>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5" name="Text Box 16"/>
          <p:cNvSpPr txBox="1">
            <a:spLocks noChangeArrowheads="1"/>
          </p:cNvSpPr>
          <p:nvPr/>
        </p:nvSpPr>
        <p:spPr bwMode="auto">
          <a:xfrm>
            <a:off x="6515100" y="5029200"/>
            <a:ext cx="914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7" name="Line 18"/>
          <p:cNvSpPr>
            <a:spLocks noChangeShapeType="1"/>
          </p:cNvSpPr>
          <p:nvPr/>
        </p:nvSpPr>
        <p:spPr bwMode="auto">
          <a:xfrm>
            <a:off x="4000499" y="3238500"/>
            <a:ext cx="1400175" cy="15763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9" name="Line 20"/>
          <p:cNvSpPr>
            <a:spLocks noChangeShapeType="1"/>
          </p:cNvSpPr>
          <p:nvPr/>
        </p:nvSpPr>
        <p:spPr bwMode="auto">
          <a:xfrm>
            <a:off x="3581399" y="2895601"/>
            <a:ext cx="1819275" cy="205739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0" name="Line 21"/>
          <p:cNvSpPr>
            <a:spLocks noChangeShapeType="1"/>
          </p:cNvSpPr>
          <p:nvPr/>
        </p:nvSpPr>
        <p:spPr bwMode="auto">
          <a:xfrm>
            <a:off x="2552700" y="2012430"/>
            <a:ext cx="2743200" cy="294057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1" name="Line 22"/>
          <p:cNvSpPr>
            <a:spLocks noChangeShapeType="1"/>
          </p:cNvSpPr>
          <p:nvPr/>
        </p:nvSpPr>
        <p:spPr bwMode="auto">
          <a:xfrm>
            <a:off x="1447800" y="1327149"/>
            <a:ext cx="3771900" cy="370205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2" name="Line 23"/>
          <p:cNvSpPr>
            <a:spLocks noChangeShapeType="1"/>
          </p:cNvSpPr>
          <p:nvPr/>
        </p:nvSpPr>
        <p:spPr bwMode="auto">
          <a:xfrm flipV="1">
            <a:off x="5181599" y="5257800"/>
            <a:ext cx="219075"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3" name="Line 24"/>
          <p:cNvSpPr>
            <a:spLocks noChangeShapeType="1"/>
          </p:cNvSpPr>
          <p:nvPr/>
        </p:nvSpPr>
        <p:spPr bwMode="auto">
          <a:xfrm flipV="1">
            <a:off x="419101" y="5136356"/>
            <a:ext cx="4800600" cy="88344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4" name="Line 25"/>
          <p:cNvSpPr>
            <a:spLocks noChangeShapeType="1"/>
          </p:cNvSpPr>
          <p:nvPr/>
        </p:nvSpPr>
        <p:spPr bwMode="auto">
          <a:xfrm flipV="1">
            <a:off x="3238500" y="5410200"/>
            <a:ext cx="6324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5" name="Line 26"/>
          <p:cNvSpPr>
            <a:spLocks noChangeShapeType="1"/>
          </p:cNvSpPr>
          <p:nvPr/>
        </p:nvSpPr>
        <p:spPr bwMode="auto">
          <a:xfrm flipV="1">
            <a:off x="5829300" y="5334000"/>
            <a:ext cx="2819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8" name="Line 29"/>
          <p:cNvSpPr>
            <a:spLocks noChangeShapeType="1"/>
          </p:cNvSpPr>
          <p:nvPr/>
        </p:nvSpPr>
        <p:spPr bwMode="auto">
          <a:xfrm>
            <a:off x="4700586" y="2895600"/>
            <a:ext cx="4024314" cy="1852533"/>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9" name="Line 30"/>
          <p:cNvSpPr>
            <a:spLocks noChangeShapeType="1"/>
          </p:cNvSpPr>
          <p:nvPr/>
        </p:nvSpPr>
        <p:spPr bwMode="auto">
          <a:xfrm>
            <a:off x="4271182" y="2422524"/>
            <a:ext cx="4872818" cy="2392363"/>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40" name="Line 31"/>
          <p:cNvSpPr>
            <a:spLocks noChangeShapeType="1"/>
          </p:cNvSpPr>
          <p:nvPr/>
        </p:nvSpPr>
        <p:spPr bwMode="auto">
          <a:xfrm>
            <a:off x="3467100" y="1783830"/>
            <a:ext cx="5943599" cy="307654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41" name="Line 32"/>
          <p:cNvSpPr>
            <a:spLocks noChangeShapeType="1"/>
          </p:cNvSpPr>
          <p:nvPr/>
        </p:nvSpPr>
        <p:spPr bwMode="auto">
          <a:xfrm>
            <a:off x="3238500" y="1327150"/>
            <a:ext cx="6348960" cy="354965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41729" name="Oval 33"/>
          <p:cNvSpPr>
            <a:spLocks noChangeArrowheads="1"/>
          </p:cNvSpPr>
          <p:nvPr/>
        </p:nvSpPr>
        <p:spPr bwMode="auto">
          <a:xfrm>
            <a:off x="2933700" y="5410200"/>
            <a:ext cx="2971800" cy="838200"/>
          </a:xfrm>
          <a:prstGeom prst="ellipse">
            <a:avLst/>
          </a:prstGeom>
          <a:noFill/>
          <a:ln w="9525"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541730" name="Text Box 34"/>
          <p:cNvSpPr txBox="1">
            <a:spLocks noChangeArrowheads="1"/>
          </p:cNvSpPr>
          <p:nvPr/>
        </p:nvSpPr>
        <p:spPr bwMode="auto">
          <a:xfrm>
            <a:off x="3695700" y="152400"/>
            <a:ext cx="6324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Possible manifestation of omitting family history:</a:t>
            </a:r>
          </a:p>
        </p:txBody>
      </p:sp>
      <p:sp>
        <p:nvSpPr>
          <p:cNvPr id="541731" name="Text Box 35"/>
          <p:cNvSpPr txBox="1">
            <a:spLocks noChangeArrowheads="1"/>
          </p:cNvSpPr>
          <p:nvPr/>
        </p:nvSpPr>
        <p:spPr bwMode="auto">
          <a:xfrm>
            <a:off x="5829300" y="1109663"/>
            <a:ext cx="4419600" cy="201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smtClean="0">
                <a:latin typeface="Arial" charset="0"/>
              </a:rPr>
              <a:t>Non-vaccinated </a:t>
            </a:r>
            <a:r>
              <a:rPr lang="en-US" altLang="en-US" sz="2800" dirty="0">
                <a:latin typeface="Arial" charset="0"/>
              </a:rPr>
              <a:t>enriched for highest risk </a:t>
            </a:r>
            <a:r>
              <a:rPr lang="en-US" altLang="en-US" sz="2800" dirty="0" smtClean="0">
                <a:latin typeface="Arial" charset="0"/>
              </a:rPr>
              <a:t>children</a:t>
            </a:r>
            <a:endParaRPr lang="en-US" altLang="en-US" sz="2800" dirty="0">
              <a:latin typeface="Arial" charset="0"/>
            </a:endParaRPr>
          </a:p>
          <a:p>
            <a:pPr>
              <a:spcBef>
                <a:spcPct val="50000"/>
              </a:spcBef>
            </a:pPr>
            <a:r>
              <a:rPr lang="en-US" altLang="en-US" sz="2800" dirty="0">
                <a:latin typeface="Arial" charset="0"/>
              </a:rPr>
              <a:t>Underestimate risk of vaccine </a:t>
            </a:r>
            <a:r>
              <a:rPr lang="en-US" altLang="en-US" sz="2000" dirty="0">
                <a:latin typeface="Arial" charset="0"/>
              </a:rPr>
              <a:t>(</a:t>
            </a:r>
            <a:r>
              <a:rPr lang="en-US" altLang="en-US" sz="2000" dirty="0" err="1">
                <a:latin typeface="Arial" charset="0"/>
              </a:rPr>
              <a:t>neg</a:t>
            </a:r>
            <a:r>
              <a:rPr lang="en-US" altLang="en-US" sz="2000" dirty="0">
                <a:latin typeface="Arial" charset="0"/>
              </a:rPr>
              <a:t> CF)</a:t>
            </a:r>
          </a:p>
        </p:txBody>
      </p:sp>
      <p:sp>
        <p:nvSpPr>
          <p:cNvPr id="33" name="Text Box 14"/>
          <p:cNvSpPr txBox="1">
            <a:spLocks noChangeArrowheads="1"/>
          </p:cNvSpPr>
          <p:nvPr/>
        </p:nvSpPr>
        <p:spPr bwMode="auto">
          <a:xfrm>
            <a:off x="38100" y="3810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22"/>
          <p:cNvSpPr>
            <a:spLocks noChangeShapeType="1"/>
          </p:cNvSpPr>
          <p:nvPr/>
        </p:nvSpPr>
        <p:spPr bwMode="auto">
          <a:xfrm>
            <a:off x="419101" y="762793"/>
            <a:ext cx="4762498" cy="43735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Line 32"/>
          <p:cNvSpPr>
            <a:spLocks noChangeShapeType="1"/>
          </p:cNvSpPr>
          <p:nvPr/>
        </p:nvSpPr>
        <p:spPr bwMode="auto">
          <a:xfrm>
            <a:off x="2819400" y="647699"/>
            <a:ext cx="6743699" cy="407670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32"/>
          <p:cNvSpPr>
            <a:spLocks noChangeShapeType="1"/>
          </p:cNvSpPr>
          <p:nvPr/>
        </p:nvSpPr>
        <p:spPr bwMode="auto">
          <a:xfrm>
            <a:off x="419101" y="3581400"/>
            <a:ext cx="955115"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Text Box 9"/>
          <p:cNvSpPr txBox="1">
            <a:spLocks noChangeArrowheads="1"/>
          </p:cNvSpPr>
          <p:nvPr/>
        </p:nvSpPr>
        <p:spPr bwMode="auto">
          <a:xfrm>
            <a:off x="-38100" y="3581400"/>
            <a:ext cx="1601059"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solidFill>
                  <a:srgbClr val="FF0000"/>
                </a:solidFill>
                <a:latin typeface="Arial" charset="0"/>
              </a:rPr>
              <a:t>B list</a:t>
            </a:r>
            <a:endParaRPr lang="en-US" altLang="en-US" sz="2400" dirty="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170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4172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17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1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p:bldP spid="13332" grpId="0" animBg="1"/>
      <p:bldP spid="13335" grpId="0" animBg="1"/>
      <p:bldP spid="541729" grpId="0" animBg="1"/>
      <p:bldP spid="541729" grpId="1" animBg="1"/>
      <p:bldP spid="541730" grpId="0"/>
      <p:bldP spid="5417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smtClean="0"/>
          </a:p>
        </p:txBody>
      </p:sp>
      <p:sp>
        <p:nvSpPr>
          <p:cNvPr id="14339" name="Rectangle 3"/>
          <p:cNvSpPr>
            <a:spLocks noGrp="1" noChangeArrowheads="1"/>
          </p:cNvSpPr>
          <p:nvPr>
            <p:ph type="body" idx="1"/>
          </p:nvPr>
        </p:nvSpPr>
        <p:spPr/>
        <p:txBody>
          <a:bodyPr/>
          <a:lstStyle/>
          <a:p>
            <a:endParaRPr lang="en-US" altLang="en-US" smtClean="0"/>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4341"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4342" name="Text Box 8"/>
          <p:cNvSpPr txBox="1">
            <a:spLocks noChangeArrowheads="1"/>
          </p:cNvSpPr>
          <p:nvPr/>
        </p:nvSpPr>
        <p:spPr bwMode="auto">
          <a:xfrm>
            <a:off x="7886700" y="1447800"/>
            <a:ext cx="22098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If FH confounding operative, would have expected progressive attenuation of IRR with time as more high risk children went unvaccinated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4101" name="Group 5"/>
          <p:cNvGrpSpPr>
            <a:grpSpLocks/>
          </p:cNvGrpSpPr>
          <p:nvPr/>
        </p:nvGrpSpPr>
        <p:grpSpPr bwMode="auto">
          <a:xfrm>
            <a:off x="2160588" y="5592763"/>
            <a:ext cx="8577263" cy="473075"/>
            <a:chOff x="1361" y="3523"/>
            <a:chExt cx="5403" cy="298"/>
          </a:xfrm>
        </p:grpSpPr>
        <p:sp>
          <p:nvSpPr>
            <p:cNvPr id="4102" name="Text Box 7"/>
            <p:cNvSpPr txBox="1">
              <a:spLocks noChangeArrowheads="1"/>
            </p:cNvSpPr>
            <p:nvPr/>
          </p:nvSpPr>
          <p:spPr bwMode="auto">
            <a:xfrm rot="18904130">
              <a:off x="3752" y="3571"/>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4103" name="Group 7"/>
            <p:cNvGrpSpPr>
              <a:grpSpLocks/>
            </p:cNvGrpSpPr>
            <p:nvPr/>
          </p:nvGrpSpPr>
          <p:grpSpPr bwMode="auto">
            <a:xfrm>
              <a:off x="1361" y="3523"/>
              <a:ext cx="4836" cy="250"/>
              <a:chOff x="1361" y="3523"/>
              <a:chExt cx="4836" cy="250"/>
            </a:xfrm>
          </p:grpSpPr>
          <p:sp>
            <p:nvSpPr>
              <p:cNvPr id="4104"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4105" name="Group 9"/>
              <p:cNvGrpSpPr>
                <a:grpSpLocks/>
              </p:cNvGrpSpPr>
              <p:nvPr/>
            </p:nvGrpSpPr>
            <p:grpSpPr bwMode="auto">
              <a:xfrm>
                <a:off x="1937" y="3523"/>
                <a:ext cx="4260" cy="250"/>
                <a:chOff x="1937" y="3523"/>
                <a:chExt cx="4260" cy="250"/>
              </a:xfrm>
            </p:grpSpPr>
            <p:sp>
              <p:nvSpPr>
                <p:cNvPr id="4106"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4107"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4108"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tLang="en-US" smtClean="0"/>
          </a:p>
        </p:txBody>
      </p:sp>
      <p:sp>
        <p:nvSpPr>
          <p:cNvPr id="15363" name="Rectangle 3"/>
          <p:cNvSpPr>
            <a:spLocks noGrp="1" noChangeArrowheads="1"/>
          </p:cNvSpPr>
          <p:nvPr>
            <p:ph type="body" idx="1"/>
          </p:nvPr>
        </p:nvSpPr>
        <p:spPr/>
        <p:txBody>
          <a:bodyPr/>
          <a:lstStyle/>
          <a:p>
            <a:endParaRPr lang="en-US" altLang="en-US" smtClean="0"/>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5365"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5366" name="Text Box 8"/>
          <p:cNvSpPr txBox="1">
            <a:spLocks noChangeArrowheads="1"/>
          </p:cNvSpPr>
          <p:nvPr/>
        </p:nvSpPr>
        <p:spPr bwMode="auto">
          <a:xfrm>
            <a:off x="7810500" y="381000"/>
            <a:ext cx="2209800" cy="337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What if general concern by autism-affected families about vaccines throughout the study period?</a:t>
            </a:r>
          </a:p>
        </p:txBody>
      </p:sp>
      <p:sp>
        <p:nvSpPr>
          <p:cNvPr id="7" name="Text Box 8"/>
          <p:cNvSpPr txBox="1">
            <a:spLocks noChangeArrowheads="1"/>
          </p:cNvSpPr>
          <p:nvPr/>
        </p:nvSpPr>
        <p:spPr bwMode="auto">
          <a:xfrm>
            <a:off x="7734300" y="4194175"/>
            <a:ext cx="2209800"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Would mean that all measures suffer from negative 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1638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6223348" y="4290885"/>
            <a:ext cx="1094850" cy="396875"/>
          </a:xfrm>
          <a:prstGeom prst="rect">
            <a:avLst/>
          </a:prstGeom>
          <a:noFill/>
          <a:ln w="2540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535925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57200" y="3733800"/>
            <a:ext cx="46101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What was the unadjusted measure of association?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8435"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0.85 - A</a:t>
            </a:r>
          </a:p>
        </p:txBody>
      </p:sp>
      <p:sp>
        <p:nvSpPr>
          <p:cNvPr id="18436" name="Text Box 9"/>
          <p:cNvSpPr txBox="1">
            <a:spLocks noChangeArrowheads="1"/>
          </p:cNvSpPr>
          <p:nvPr/>
        </p:nvSpPr>
        <p:spPr bwMode="auto">
          <a:xfrm rot="-2695870">
            <a:off x="40655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1.02 - C</a:t>
            </a:r>
          </a:p>
        </p:txBody>
      </p:sp>
      <p:sp>
        <p:nvSpPr>
          <p:cNvPr id="18437"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1.45 - B</a:t>
            </a:r>
            <a:endParaRPr lang="en-US" altLang="en-US" sz="2000" b="1">
              <a:latin typeface="Arial" charset="0"/>
            </a:endParaRPr>
          </a:p>
        </p:txBody>
      </p:sp>
      <p:sp>
        <p:nvSpPr>
          <p:cNvPr id="18438" name="Text Box 7"/>
          <p:cNvSpPr txBox="1">
            <a:spLocks noChangeArrowheads="1"/>
          </p:cNvSpPr>
          <p:nvPr/>
        </p:nvSpPr>
        <p:spPr bwMode="auto">
          <a:xfrm rot="-2695870">
            <a:off x="50561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1900">
                <a:latin typeface="Arial" charset="0"/>
              </a:rPr>
              <a:t>Not enough information to tell</a:t>
            </a:r>
            <a:r>
              <a:rPr lang="en-US" altLang="en-US" sz="2000">
                <a:latin typeface="Arial" charset="0"/>
              </a:rPr>
              <a:t>- D</a:t>
            </a:r>
          </a:p>
        </p:txBody>
      </p:sp>
      <p:pic>
        <p:nvPicPr>
          <p:cNvPr id="18439"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ltLang="en-US" smtClean="0"/>
          </a:p>
        </p:txBody>
      </p:sp>
      <p:sp>
        <p:nvSpPr>
          <p:cNvPr id="19459" name="Rectangle 3"/>
          <p:cNvSpPr>
            <a:spLocks noGrp="1" noChangeArrowheads="1"/>
          </p:cNvSpPr>
          <p:nvPr>
            <p:ph type="body" idx="1"/>
          </p:nvPr>
        </p:nvSpPr>
        <p:spPr/>
        <p:txBody>
          <a:bodyPr/>
          <a:lstStyle/>
          <a:p>
            <a:pPr>
              <a:lnSpc>
                <a:spcPct val="80000"/>
              </a:lnSpc>
            </a:pPr>
            <a:r>
              <a:rPr lang="en-US" altLang="en-US" sz="1400" smtClean="0">
                <a:latin typeface="Courier New" pitchFamily="49" charset="0"/>
              </a:rPr>
              <a:t>iri 263 53 1647504 482360</a:t>
            </a:r>
          </a:p>
          <a:p>
            <a:pPr>
              <a:lnSpc>
                <a:spcPct val="80000"/>
              </a:lnSpc>
            </a:pPr>
            <a:endParaRPr lang="en-US" altLang="en-US" sz="1400" smtClean="0">
              <a:latin typeface="Courier New" pitchFamily="49" charset="0"/>
            </a:endParaRPr>
          </a:p>
          <a:p>
            <a:pPr>
              <a:lnSpc>
                <a:spcPct val="80000"/>
              </a:lnSpc>
            </a:pPr>
            <a:r>
              <a:rPr lang="en-US" altLang="en-US" sz="1400" smtClean="0">
                <a:latin typeface="Courier New" pitchFamily="49" charset="0"/>
              </a:rPr>
              <a:t>                 |   Exposed   Unexposed  |      Total</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Cases |       263          53  |        316</a:t>
            </a:r>
          </a:p>
          <a:p>
            <a:pPr>
              <a:lnSpc>
                <a:spcPct val="80000"/>
              </a:lnSpc>
            </a:pPr>
            <a:r>
              <a:rPr lang="en-US" altLang="en-US" sz="1400" smtClean="0">
                <a:latin typeface="Courier New" pitchFamily="49" charset="0"/>
              </a:rPr>
              <a:t>     Person-time |   1647504      482360  |    2129864</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Incidence Rate |  .0001596    .0001099  |   .0001484</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      Point estimate    |    [95% Conf. Interval]</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Inc. rate diff. |         .0000498       |    .0000144    .0000851 </a:t>
            </a:r>
          </a:p>
          <a:p>
            <a:pPr>
              <a:lnSpc>
                <a:spcPct val="80000"/>
              </a:lnSpc>
            </a:pPr>
            <a:r>
              <a:rPr lang="en-US" altLang="en-US" sz="1400" smtClean="0">
                <a:latin typeface="Courier New" pitchFamily="49" charset="0"/>
              </a:rPr>
              <a:t> </a:t>
            </a:r>
            <a:r>
              <a:rPr lang="en-US" altLang="en-US" sz="1400" smtClean="0">
                <a:solidFill>
                  <a:srgbClr val="FF0000"/>
                </a:solidFill>
                <a:latin typeface="Courier New" pitchFamily="49" charset="0"/>
              </a:rPr>
              <a:t>Inc. rate ratio |         1.452863       |    1.078099     1.99046 (exact)</a:t>
            </a:r>
          </a:p>
          <a:p>
            <a:pPr>
              <a:lnSpc>
                <a:spcPct val="80000"/>
              </a:lnSpc>
            </a:pPr>
            <a:r>
              <a:rPr lang="en-US" altLang="en-US" sz="1400" smtClean="0">
                <a:latin typeface="Courier New" pitchFamily="49" charset="0"/>
              </a:rPr>
              <a:t> Attr. frac. ex. |         .3117039       |     .072441    .4976036 (exact)</a:t>
            </a:r>
          </a:p>
          <a:p>
            <a:pPr>
              <a:lnSpc>
                <a:spcPct val="80000"/>
              </a:lnSpc>
            </a:pPr>
            <a:r>
              <a:rPr lang="en-US" altLang="en-US" sz="1400" smtClean="0">
                <a:latin typeface="Courier New" pitchFamily="49" charset="0"/>
              </a:rPr>
              <a:t> Attr. frac. pop |         .2594244       |</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(midp)   Pr(k&gt;=263) =                   0.0052 (exact)</a:t>
            </a:r>
          </a:p>
          <a:p>
            <a:pPr>
              <a:lnSpc>
                <a:spcPct val="80000"/>
              </a:lnSpc>
            </a:pPr>
            <a:r>
              <a:rPr lang="en-US" altLang="en-US" sz="1400" smtClean="0">
                <a:latin typeface="Courier New" pitchFamily="49" charset="0"/>
              </a:rPr>
              <a:t>                     (midp) 2*Pr(k&gt;=263) =                   0.0104 (exact)</a:t>
            </a:r>
          </a:p>
          <a:p>
            <a:pPr>
              <a:lnSpc>
                <a:spcPct val="80000"/>
              </a:lnSpc>
            </a:pPr>
            <a:endParaRPr lang="en-US" altLang="en-US" sz="1400" smtClean="0">
              <a:latin typeface="Courier New" pitchFamily="49"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57200" y="3733800"/>
            <a:ext cx="46101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Should the unadjusted measure of association have been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2048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20484"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2048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 y="1143000"/>
            <a:ext cx="1752600" cy="533400"/>
          </a:xfrm>
        </p:spPr>
        <p:txBody>
          <a:bodyPr/>
          <a:lstStyle/>
          <a:p>
            <a:r>
              <a:rPr lang="en-US" altLang="en-US" dirty="0" smtClean="0"/>
              <a:t>Explain it in words</a:t>
            </a:r>
          </a:p>
        </p:txBody>
      </p:sp>
      <p:sp>
        <p:nvSpPr>
          <p:cNvPr id="21507" name="Rectangle 3"/>
          <p:cNvSpPr>
            <a:spLocks noGrp="1" noChangeArrowheads="1"/>
          </p:cNvSpPr>
          <p:nvPr>
            <p:ph type="body" idx="1"/>
          </p:nvPr>
        </p:nvSpPr>
        <p:spPr/>
        <p:txBody>
          <a:bodyPr/>
          <a:lstStyle/>
          <a:p>
            <a:endParaRPr lang="en-US" altLang="en-US" smtClean="0"/>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9313" y="0"/>
            <a:ext cx="5538787" cy="664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1509" name="Oval 6"/>
          <p:cNvSpPr>
            <a:spLocks noChangeArrowheads="1"/>
          </p:cNvSpPr>
          <p:nvPr/>
        </p:nvSpPr>
        <p:spPr bwMode="auto">
          <a:xfrm>
            <a:off x="4838700" y="1905000"/>
            <a:ext cx="1371600" cy="457200"/>
          </a:xfrm>
          <a:prstGeom prst="ellipse">
            <a:avLst/>
          </a:prstGeom>
          <a:noFill/>
          <a:ln w="952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1335" name="Text Box 7"/>
          <p:cNvSpPr txBox="1">
            <a:spLocks noChangeArrowheads="1"/>
          </p:cNvSpPr>
          <p:nvPr/>
        </p:nvSpPr>
        <p:spPr bwMode="auto">
          <a:xfrm>
            <a:off x="7962900" y="914400"/>
            <a:ext cx="19050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Any way to make the confidence interval smaller?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2253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22533" name="Group 5"/>
          <p:cNvGrpSpPr>
            <a:grpSpLocks/>
          </p:cNvGrpSpPr>
          <p:nvPr/>
        </p:nvGrpSpPr>
        <p:grpSpPr bwMode="auto">
          <a:xfrm>
            <a:off x="2160588" y="5592763"/>
            <a:ext cx="8743950" cy="396875"/>
            <a:chOff x="1361" y="3523"/>
            <a:chExt cx="5508" cy="250"/>
          </a:xfrm>
        </p:grpSpPr>
        <p:sp>
          <p:nvSpPr>
            <p:cNvPr id="22534" name="Text Box 7"/>
            <p:cNvSpPr txBox="1">
              <a:spLocks noChangeArrowheads="1"/>
            </p:cNvSpPr>
            <p:nvPr/>
          </p:nvSpPr>
          <p:spPr bwMode="auto">
            <a:xfrm rot="-2695870">
              <a:off x="3857"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disagree - E</a:t>
              </a:r>
            </a:p>
          </p:txBody>
        </p:sp>
        <p:grpSp>
          <p:nvGrpSpPr>
            <p:cNvPr id="22535" name="Group 7"/>
            <p:cNvGrpSpPr>
              <a:grpSpLocks/>
            </p:cNvGrpSpPr>
            <p:nvPr/>
          </p:nvGrpSpPr>
          <p:grpSpPr bwMode="auto">
            <a:xfrm>
              <a:off x="1361" y="3523"/>
              <a:ext cx="4836" cy="250"/>
              <a:chOff x="1361" y="3523"/>
              <a:chExt cx="4836" cy="250"/>
            </a:xfrm>
          </p:grpSpPr>
          <p:sp>
            <p:nvSpPr>
              <p:cNvPr id="22536"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22537" name="Group 9"/>
              <p:cNvGrpSpPr>
                <a:grpSpLocks/>
              </p:cNvGrpSpPr>
              <p:nvPr/>
            </p:nvGrpSpPr>
            <p:grpSpPr bwMode="auto">
              <a:xfrm>
                <a:off x="1937" y="3523"/>
                <a:ext cx="4260" cy="250"/>
                <a:chOff x="1937" y="3523"/>
                <a:chExt cx="4260" cy="250"/>
              </a:xfrm>
            </p:grpSpPr>
            <p:sp>
              <p:nvSpPr>
                <p:cNvPr id="22538"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22539"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22540"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smtClean="0"/>
              <a:t>Summary</a:t>
            </a:r>
          </a:p>
        </p:txBody>
      </p:sp>
      <p:sp>
        <p:nvSpPr>
          <p:cNvPr id="544771" name="Rectangle 3"/>
          <p:cNvSpPr>
            <a:spLocks noGrp="1" noChangeArrowheads="1"/>
          </p:cNvSpPr>
          <p:nvPr>
            <p:ph type="body" sz="half" idx="1"/>
          </p:nvPr>
        </p:nvSpPr>
        <p:spPr>
          <a:xfrm>
            <a:off x="114300" y="4114800"/>
            <a:ext cx="10287000" cy="685800"/>
          </a:xfrm>
        </p:spPr>
        <p:txBody>
          <a:bodyPr/>
          <a:lstStyle/>
          <a:p>
            <a:endParaRPr lang="en-US" altLang="en-US" sz="2400" b="1" smtClean="0"/>
          </a:p>
        </p:txBody>
      </p:sp>
      <p:graphicFrame>
        <p:nvGraphicFramePr>
          <p:cNvPr id="544904" name="Group 136"/>
          <p:cNvGraphicFramePr>
            <a:graphicFrameLocks noGrp="1"/>
          </p:cNvGraphicFramePr>
          <p:nvPr>
            <p:ph sz="half" idx="2"/>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Selection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Measurement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Confounding</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899" name="Text Box 131"/>
          <p:cNvSpPr txBox="1">
            <a:spLocks noChangeArrowheads="1"/>
          </p:cNvSpPr>
          <p:nvPr/>
        </p:nvSpPr>
        <p:spPr bwMode="auto">
          <a:xfrm>
            <a:off x="6057900" y="2239963"/>
            <a:ext cx="914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0" name="Text Box 132"/>
          <p:cNvSpPr txBox="1">
            <a:spLocks noChangeArrowheads="1"/>
          </p:cNvSpPr>
          <p:nvPr/>
        </p:nvSpPr>
        <p:spPr bwMode="auto">
          <a:xfrm>
            <a:off x="5295900" y="3230563"/>
            <a:ext cx="914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3" name="Text Box 135"/>
          <p:cNvSpPr txBox="1">
            <a:spLocks noChangeArrowheads="1"/>
          </p:cNvSpPr>
          <p:nvPr/>
        </p:nvSpPr>
        <p:spPr bwMode="auto">
          <a:xfrm>
            <a:off x="4533900" y="3641725"/>
            <a:ext cx="2438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 likely small</a:t>
            </a:r>
          </a:p>
        </p:txBody>
      </p:sp>
      <p:sp>
        <p:nvSpPr>
          <p:cNvPr id="23594" name="AutoShape 42"/>
          <p:cNvSpPr>
            <a:spLocks/>
          </p:cNvSpPr>
          <p:nvPr/>
        </p:nvSpPr>
        <p:spPr bwMode="auto">
          <a:xfrm rot="5400000">
            <a:off x="5410200" y="2552700"/>
            <a:ext cx="381000" cy="3657600"/>
          </a:xfrm>
          <a:prstGeom prst="rightBrace">
            <a:avLst>
              <a:gd name="adj1" fmla="val 80000"/>
              <a:gd name="adj2" fmla="val 50000"/>
            </a:avLst>
          </a:prstGeom>
          <a:noFill/>
          <a:ln w="508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95" name="Text Box 43"/>
          <p:cNvSpPr txBox="1">
            <a:spLocks noChangeArrowheads="1"/>
          </p:cNvSpPr>
          <p:nvPr/>
        </p:nvSpPr>
        <p:spPr bwMode="auto">
          <a:xfrm>
            <a:off x="3086100" y="4800600"/>
            <a:ext cx="51054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If you are trying to show no positive association, these are not the biases you want to see</a:t>
            </a:r>
          </a:p>
        </p:txBody>
      </p:sp>
      <p:sp>
        <p:nvSpPr>
          <p:cNvPr id="23596" name="Line 44"/>
          <p:cNvSpPr>
            <a:spLocks noChangeShapeType="1"/>
          </p:cNvSpPr>
          <p:nvPr/>
        </p:nvSpPr>
        <p:spPr bwMode="auto">
          <a:xfrm flipH="1" flipV="1">
            <a:off x="3619500" y="1905000"/>
            <a:ext cx="152400" cy="2286000"/>
          </a:xfrm>
          <a:prstGeom prst="line">
            <a:avLst/>
          </a:prstGeom>
          <a:noFill/>
          <a:ln w="508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97" name="Line 45"/>
          <p:cNvSpPr>
            <a:spLocks noChangeShapeType="1"/>
          </p:cNvSpPr>
          <p:nvPr/>
        </p:nvSpPr>
        <p:spPr bwMode="auto">
          <a:xfrm flipV="1">
            <a:off x="7429500" y="1828800"/>
            <a:ext cx="76200" cy="2362200"/>
          </a:xfrm>
          <a:prstGeom prst="line">
            <a:avLst/>
          </a:prstGeom>
          <a:noFill/>
          <a:ln w="508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8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490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44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49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490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544771">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P spid="544853" grpId="0"/>
      <p:bldP spid="544899" grpId="0"/>
      <p:bldP spid="544900" grpId="0"/>
      <p:bldP spid="544903" grpId="0"/>
      <p:bldP spid="544905" grpId="0"/>
      <p:bldP spid="544905" grpId="1"/>
      <p:bldP spid="23594" grpId="0" animBg="1"/>
      <p:bldP spid="23595" grpId="0"/>
      <p:bldP spid="23596" grpId="0" animBg="1"/>
      <p:bldP spid="235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228600"/>
            <a:ext cx="8743950" cy="533400"/>
          </a:xfrm>
        </p:spPr>
        <p:txBody>
          <a:bodyPr/>
          <a:lstStyle/>
          <a:p>
            <a:r>
              <a:rPr lang="en-US" altLang="en-US" smtClean="0"/>
              <a:t>Conclusions</a:t>
            </a:r>
          </a:p>
        </p:txBody>
      </p:sp>
      <p:sp>
        <p:nvSpPr>
          <p:cNvPr id="24579" name="Text Placeholder 2"/>
          <p:cNvSpPr>
            <a:spLocks noGrp="1"/>
          </p:cNvSpPr>
          <p:nvPr>
            <p:ph type="body" sz="half" idx="1"/>
          </p:nvPr>
        </p:nvSpPr>
        <p:spPr>
          <a:xfrm>
            <a:off x="266700" y="990600"/>
            <a:ext cx="9525000" cy="5181600"/>
          </a:xfrm>
        </p:spPr>
        <p:txBody>
          <a:bodyPr/>
          <a:lstStyle/>
          <a:p>
            <a:r>
              <a:rPr lang="en-US" altLang="en-US" smtClean="0"/>
              <a:t>In general, well conducted</a:t>
            </a:r>
          </a:p>
          <a:p>
            <a:endParaRPr lang="en-US" altLang="en-US" sz="1200" smtClean="0"/>
          </a:p>
          <a:p>
            <a:r>
              <a:rPr lang="en-US" altLang="en-US" smtClean="0"/>
              <a:t>No obvious substantial threats to validity</a:t>
            </a:r>
          </a:p>
          <a:p>
            <a:endParaRPr lang="en-US" altLang="en-US" sz="1200" smtClean="0"/>
          </a:p>
          <a:p>
            <a:r>
              <a:rPr lang="en-US" altLang="en-US" smtClean="0"/>
              <a:t>Not easy to prove the null hypothesis</a:t>
            </a:r>
          </a:p>
          <a:p>
            <a:endParaRPr lang="en-US" altLang="en-US" sz="1200" smtClean="0"/>
          </a:p>
          <a:p>
            <a:r>
              <a:rPr lang="en-US" altLang="en-US" smtClean="0"/>
              <a:t>Biases toward the null are not always “reassuring” </a:t>
            </a:r>
          </a:p>
          <a:p>
            <a:endParaRPr lang="en-US" altLang="en-US" sz="1200" smtClean="0"/>
          </a:p>
          <a:p>
            <a:r>
              <a:rPr lang="en-US" altLang="en-US" smtClean="0"/>
              <a:t>If you seek to convincingly show no association, optimizing measurements (including confounders) even more important than usual</a:t>
            </a:r>
          </a:p>
          <a:p>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467100" y="259080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1714500" y="12192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2552700" y="1600200"/>
            <a:ext cx="1447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571500" y="7620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Calendar 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5" name="Text Box 16"/>
          <p:cNvSpPr txBox="1">
            <a:spLocks noChangeArrowheads="1"/>
          </p:cNvSpPr>
          <p:nvPr/>
        </p:nvSpPr>
        <p:spPr bwMode="auto">
          <a:xfrm>
            <a:off x="6591300" y="5029200"/>
            <a:ext cx="914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7" name="Line 18"/>
          <p:cNvSpPr>
            <a:spLocks noChangeShapeType="1"/>
          </p:cNvSpPr>
          <p:nvPr/>
        </p:nvSpPr>
        <p:spPr bwMode="auto">
          <a:xfrm>
            <a:off x="3848101" y="3009900"/>
            <a:ext cx="1552574" cy="18049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9" name="Line 20"/>
          <p:cNvSpPr>
            <a:spLocks noChangeShapeType="1"/>
          </p:cNvSpPr>
          <p:nvPr/>
        </p:nvSpPr>
        <p:spPr bwMode="auto">
          <a:xfrm>
            <a:off x="3124201" y="2422524"/>
            <a:ext cx="2276474" cy="25304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0" name="Line 21"/>
          <p:cNvSpPr>
            <a:spLocks noChangeShapeType="1"/>
          </p:cNvSpPr>
          <p:nvPr/>
        </p:nvSpPr>
        <p:spPr bwMode="auto">
          <a:xfrm>
            <a:off x="2171700" y="1600200"/>
            <a:ext cx="31242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1" name="Line 22"/>
          <p:cNvSpPr>
            <a:spLocks noChangeShapeType="1"/>
          </p:cNvSpPr>
          <p:nvPr/>
        </p:nvSpPr>
        <p:spPr bwMode="auto">
          <a:xfrm>
            <a:off x="1257300" y="1219200"/>
            <a:ext cx="3962400" cy="3810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3" name="Line 24"/>
          <p:cNvSpPr>
            <a:spLocks noChangeShapeType="1"/>
          </p:cNvSpPr>
          <p:nvPr/>
        </p:nvSpPr>
        <p:spPr bwMode="auto">
          <a:xfrm flipV="1">
            <a:off x="3200400" y="5334000"/>
            <a:ext cx="1981200" cy="84694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4" name="Line 25"/>
          <p:cNvSpPr>
            <a:spLocks noChangeShapeType="1"/>
          </p:cNvSpPr>
          <p:nvPr/>
        </p:nvSpPr>
        <p:spPr bwMode="auto">
          <a:xfrm flipV="1">
            <a:off x="3238500" y="5334000"/>
            <a:ext cx="59055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8" name="Line 29"/>
          <p:cNvSpPr>
            <a:spLocks noChangeShapeType="1"/>
          </p:cNvSpPr>
          <p:nvPr/>
        </p:nvSpPr>
        <p:spPr bwMode="auto">
          <a:xfrm>
            <a:off x="4381500" y="2705100"/>
            <a:ext cx="4343400" cy="204303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9" name="Line 30"/>
          <p:cNvSpPr>
            <a:spLocks noChangeShapeType="1"/>
          </p:cNvSpPr>
          <p:nvPr/>
        </p:nvSpPr>
        <p:spPr bwMode="auto">
          <a:xfrm>
            <a:off x="3619500" y="1981200"/>
            <a:ext cx="5524500" cy="28336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40" name="Line 31"/>
          <p:cNvSpPr>
            <a:spLocks noChangeShapeType="1"/>
          </p:cNvSpPr>
          <p:nvPr/>
        </p:nvSpPr>
        <p:spPr bwMode="auto">
          <a:xfrm>
            <a:off x="2895600" y="1371600"/>
            <a:ext cx="6515100" cy="348877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41" name="Line 32"/>
          <p:cNvSpPr>
            <a:spLocks noChangeShapeType="1"/>
          </p:cNvSpPr>
          <p:nvPr/>
        </p:nvSpPr>
        <p:spPr bwMode="auto">
          <a:xfrm>
            <a:off x="2895600" y="990600"/>
            <a:ext cx="669186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Text Box 14"/>
          <p:cNvSpPr txBox="1">
            <a:spLocks noChangeArrowheads="1"/>
          </p:cNvSpPr>
          <p:nvPr/>
        </p:nvSpPr>
        <p:spPr bwMode="auto">
          <a:xfrm>
            <a:off x="76200" y="3048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32"/>
          <p:cNvSpPr>
            <a:spLocks noChangeShapeType="1"/>
          </p:cNvSpPr>
          <p:nvPr/>
        </p:nvSpPr>
        <p:spPr bwMode="auto">
          <a:xfrm>
            <a:off x="2795040" y="609600"/>
            <a:ext cx="692046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Line 22"/>
          <p:cNvSpPr>
            <a:spLocks noChangeShapeType="1"/>
          </p:cNvSpPr>
          <p:nvPr/>
        </p:nvSpPr>
        <p:spPr bwMode="auto">
          <a:xfrm>
            <a:off x="456810" y="762000"/>
            <a:ext cx="4724790" cy="43743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xmlns="" val="13375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33" grpId="0" animBg="1"/>
      <p:bldP spid="133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5603" name="Rectangle 3"/>
          <p:cNvSpPr>
            <a:spLocks noGrp="1" noChangeArrowheads="1"/>
          </p:cNvSpPr>
          <p:nvPr>
            <p:ph type="body" idx="1"/>
          </p:nvPr>
        </p:nvSpPr>
        <p:spPr>
          <a:xfrm>
            <a:off x="342900" y="1143000"/>
            <a:ext cx="9601200" cy="5181600"/>
          </a:xfrm>
        </p:spPr>
        <p:txBody>
          <a:bodyPr/>
          <a:lstStyle/>
          <a:p>
            <a:r>
              <a:rPr lang="en-US" altLang="en-US" smtClean="0"/>
              <a:t>Just how specific is the outcome?</a:t>
            </a:r>
          </a:p>
          <a:p>
            <a:pPr lvl="1"/>
            <a:r>
              <a:rPr lang="en-US" altLang="en-US" smtClean="0"/>
              <a:t>Autism may be many different diseases (each with  similar clinical phenotype)</a:t>
            </a:r>
          </a:p>
          <a:p>
            <a:pPr lvl="1"/>
            <a:endParaRPr lang="en-US" altLang="en-US" sz="1000" smtClean="0"/>
          </a:p>
          <a:p>
            <a:pPr lvl="1"/>
            <a:r>
              <a:rPr lang="en-US" altLang="en-US" smtClean="0"/>
              <a:t>Perhaps MMR causes just one of them? </a:t>
            </a:r>
          </a:p>
          <a:p>
            <a:pPr lvl="2"/>
            <a:r>
              <a:rPr lang="en-US" altLang="en-US" smtClean="0"/>
              <a:t>Hence measure of association for the one specific disease caused by MMR is drowned out by non-specificity of the current composite outcome</a:t>
            </a:r>
          </a:p>
          <a:p>
            <a:pPr lvl="1"/>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smtClean="0"/>
              <a:t>What would be a better measure of association?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a:p>
            <a:pPr lvl="1"/>
            <a:r>
              <a:rPr lang="en-US" altLang="en-US" dirty="0" smtClean="0">
                <a:solidFill>
                  <a:srgbClr val="FF0000"/>
                </a:solidFill>
              </a:rPr>
              <a:t>Risk difference and a number needed to harm</a:t>
            </a:r>
          </a:p>
          <a:p>
            <a:endParaRPr lang="en-US" altLang="en-US" dirty="0" smtClean="0"/>
          </a:p>
        </p:txBody>
      </p:sp>
    </p:spTree>
    <p:extLst>
      <p:ext uri="{BB962C8B-B14F-4D97-AF65-F5344CB8AC3E}">
        <p14:creationId xmlns:p14="http://schemas.microsoft.com/office/powerpoint/2010/main" xmlns="" val="3796874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Could there have been a better design?</a:t>
            </a:r>
          </a:p>
        </p:txBody>
      </p:sp>
      <p:sp>
        <p:nvSpPr>
          <p:cNvPr id="27651" name="Rectangle 3"/>
          <p:cNvSpPr>
            <a:spLocks noGrp="1" noChangeArrowheads="1"/>
          </p:cNvSpPr>
          <p:nvPr>
            <p:ph type="body" idx="1"/>
          </p:nvPr>
        </p:nvSpPr>
        <p:spPr>
          <a:xfrm>
            <a:off x="571500" y="1524000"/>
            <a:ext cx="8743950" cy="5181600"/>
          </a:xfrm>
        </p:spPr>
        <p:txBody>
          <a:bodyPr/>
          <a:lstStyle/>
          <a:p>
            <a:r>
              <a:rPr lang="en-US" altLang="en-US" smtClean="0"/>
              <a:t>Case-control</a:t>
            </a:r>
          </a:p>
          <a:p>
            <a:pPr lvl="1"/>
            <a:r>
              <a:rPr lang="en-US" altLang="en-US" smtClean="0"/>
              <a:t>Would have limited sample size to a manageable number for whom there could have been:</a:t>
            </a:r>
          </a:p>
          <a:p>
            <a:pPr lvl="2"/>
            <a:r>
              <a:rPr lang="en-US" altLang="en-US" smtClean="0"/>
              <a:t>Chart review and interviews</a:t>
            </a:r>
          </a:p>
          <a:p>
            <a:pPr lvl="2"/>
            <a:r>
              <a:rPr lang="en-US" altLang="en-US" smtClean="0"/>
              <a:t>More accurate measurements	</a:t>
            </a:r>
          </a:p>
          <a:p>
            <a:pPr lvl="2"/>
            <a:r>
              <a:rPr lang="en-US" altLang="en-US" smtClean="0"/>
              <a:t>Measurement of family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smtClean="0"/>
              <a:t>Questions?</a:t>
            </a:r>
          </a:p>
        </p:txBody>
      </p:sp>
      <p:sp>
        <p:nvSpPr>
          <p:cNvPr id="28675" name="Rectangle 3"/>
          <p:cNvSpPr>
            <a:spLocks noGrp="1" noChangeArrowheads="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00150" y="381000"/>
            <a:ext cx="8743950" cy="533400"/>
          </a:xfrm>
        </p:spPr>
        <p:txBody>
          <a:bodyPr/>
          <a:lstStyle/>
          <a:p>
            <a:pPr algn="r"/>
            <a:r>
              <a:rPr lang="en-US" altLang="en-US" sz="2800" dirty="0" smtClean="0"/>
              <a:t>Feb. 1998</a:t>
            </a:r>
          </a:p>
        </p:txBody>
      </p:sp>
      <p:pic>
        <p:nvPicPr>
          <p:cNvPr id="29699" name="Picture 3" descr="Original Wakefield article"/>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3352800" y="381000"/>
            <a:ext cx="4229100" cy="6096000"/>
          </a:xfrm>
          <a:noFill/>
        </p:spPr>
      </p:pic>
      <p:sp>
        <p:nvSpPr>
          <p:cNvPr id="4" name="Rectangle 2"/>
          <p:cNvSpPr txBox="1">
            <a:spLocks noChangeArrowheads="1"/>
          </p:cNvSpPr>
          <p:nvPr/>
        </p:nvSpPr>
        <p:spPr bwMode="auto">
          <a:xfrm>
            <a:off x="266700" y="1295400"/>
            <a:ext cx="2705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800" dirty="0" smtClean="0"/>
              <a:t>Why was this study in Denmark done in the first place? </a:t>
            </a:r>
            <a:endParaRPr lang="en-US" altLang="en-US" sz="2800" kern="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smtClean="0"/>
              <a:t>Partial Retraction – March 2004</a:t>
            </a:r>
          </a:p>
        </p:txBody>
      </p:sp>
      <p:pic>
        <p:nvPicPr>
          <p:cNvPr id="30723"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1354138" y="1443038"/>
            <a:ext cx="7523162" cy="4884737"/>
          </a:xfrm>
          <a:noFill/>
        </p:spPr>
      </p:pic>
      <p:pic>
        <p:nvPicPr>
          <p:cNvPr id="307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57313" y="1143000"/>
            <a:ext cx="75723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0" y="609600"/>
            <a:ext cx="2085975" cy="533400"/>
          </a:xfrm>
        </p:spPr>
        <p:txBody>
          <a:bodyPr/>
          <a:lstStyle/>
          <a:p>
            <a:r>
              <a:rPr lang="en-US" altLang="en-US" sz="2800" smtClean="0"/>
              <a:t>Full RetractionFeb. 2010</a:t>
            </a:r>
          </a:p>
        </p:txBody>
      </p:sp>
      <p:pic>
        <p:nvPicPr>
          <p:cNvPr id="2052" name="Picture 3"/>
          <p:cNvPicPr>
            <a:picLocks noGrp="1" noChangeAspect="1" noChangeArrowheads="1"/>
          </p:cNvPicPr>
          <p:nvPr>
            <p:ph type="body"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419100" y="381000"/>
            <a:ext cx="6896100" cy="2762250"/>
          </a:xfrm>
          <a:noFill/>
        </p:spPr>
      </p:pic>
      <p:graphicFrame>
        <p:nvGraphicFramePr>
          <p:cNvPr id="2050" name="Object 4"/>
          <p:cNvGraphicFramePr>
            <a:graphicFrameLocks noGrp="1" noChangeAspect="1"/>
          </p:cNvGraphicFramePr>
          <p:nvPr>
            <p:ph idx="1"/>
          </p:nvPr>
        </p:nvGraphicFramePr>
        <p:xfrm>
          <a:off x="6438900" y="1905000"/>
          <a:ext cx="3446463" cy="4876800"/>
        </p:xfrm>
        <a:graphic>
          <a:graphicData uri="http://schemas.openxmlformats.org/presentationml/2006/ole">
            <p:oleObj spid="_x0000_s2060" name="Acrobat Document" r:id="rId5" imgW="7139880" imgH="10103760" progId="AcroExch.Document.7">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58100" y="609600"/>
            <a:ext cx="1857375" cy="533400"/>
          </a:xfrm>
        </p:spPr>
        <p:txBody>
          <a:bodyPr/>
          <a:lstStyle/>
          <a:p>
            <a:r>
              <a:rPr lang="en-US" altLang="en-US" sz="2800" smtClean="0"/>
              <a:t>Jan. 2011</a:t>
            </a:r>
          </a:p>
        </p:txBody>
      </p:sp>
      <p:pic>
        <p:nvPicPr>
          <p:cNvPr id="31747" name="Picture 3" descr="BMJ-secrets-fro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7400" y="533400"/>
            <a:ext cx="23749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33700" y="1447800"/>
            <a:ext cx="6996113" cy="297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31749" name="Rectangle 5"/>
          <p:cNvSpPr>
            <a:spLocks noChangeArrowheads="1"/>
          </p:cNvSpPr>
          <p:nvPr/>
        </p:nvSpPr>
        <p:spPr bwMode="auto">
          <a:xfrm>
            <a:off x="457200" y="4760913"/>
            <a:ext cx="9486900" cy="187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1800"/>
              <a:t>Fiona Godlee, editor of the </a:t>
            </a:r>
            <a:r>
              <a:rPr lang="en-US" altLang="en-US" sz="1800" i="1"/>
              <a:t>BMJ</a:t>
            </a:r>
            <a:r>
              <a:rPr lang="en-US" altLang="en-US" sz="1800"/>
              <a:t>:</a:t>
            </a:r>
          </a:p>
          <a:p>
            <a:pPr lvl="1" algn="l"/>
            <a:r>
              <a:rPr lang="en-US" altLang="en-US" sz="2000"/>
              <a:t>    "The original paper has received so much media attention, with such potential to damage  public health, </a:t>
            </a:r>
            <a:r>
              <a:rPr lang="en-US" altLang="en-US" sz="2000">
                <a:solidFill>
                  <a:srgbClr val="FF0000"/>
                </a:solidFill>
              </a:rPr>
              <a:t>that it is hard to find a parallel in the history of medical science</a:t>
            </a:r>
            <a:r>
              <a:rPr lang="en-US" altLang="en-US" sz="2000"/>
              <a:t>. Many other medical frauds have been exposed but usually more quickly after  publication and on less important health issues.”</a:t>
            </a:r>
            <a:r>
              <a:rPr lang="en-US" altLang="en-US" sz="1800"/>
              <a:t> </a:t>
            </a:r>
            <a:endParaRPr lang="en-US" altLang="en-US"/>
          </a:p>
          <a:p>
            <a:pPr algn="l"/>
            <a:endParaRPr lang="en-US" altLang="en-US"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smtClean="0"/>
          </a:p>
        </p:txBody>
      </p:sp>
      <p:sp>
        <p:nvSpPr>
          <p:cNvPr id="32771" name="Rectangle 3"/>
          <p:cNvSpPr>
            <a:spLocks noGrp="1" noChangeArrowheads="1"/>
          </p:cNvSpPr>
          <p:nvPr>
            <p:ph type="body" idx="1"/>
          </p:nvPr>
        </p:nvSpPr>
        <p:spPr/>
        <p:txBody>
          <a:bodyPr/>
          <a:lstStyle/>
          <a:p>
            <a:endParaRPr lang="en-US" altLang="en-US" smtClean="0"/>
          </a:p>
        </p:txBody>
      </p:sp>
      <p:pic>
        <p:nvPicPr>
          <p:cNvPr id="3277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0" y="115888"/>
            <a:ext cx="4281488" cy="643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228600"/>
            <a:ext cx="8743950" cy="533400"/>
          </a:xfrm>
        </p:spPr>
        <p:txBody>
          <a:bodyPr/>
          <a:lstStyle/>
          <a:p>
            <a:r>
              <a:rPr lang="en-US" altLang="en-US" dirty="0" smtClean="0"/>
              <a:t>Populations</a:t>
            </a:r>
          </a:p>
        </p:txBody>
      </p:sp>
      <p:sp>
        <p:nvSpPr>
          <p:cNvPr id="24579" name="Text Placeholder 2"/>
          <p:cNvSpPr>
            <a:spLocks noGrp="1"/>
          </p:cNvSpPr>
          <p:nvPr>
            <p:ph type="body" sz="half" idx="1"/>
          </p:nvPr>
        </p:nvSpPr>
        <p:spPr>
          <a:xfrm>
            <a:off x="266700" y="990600"/>
            <a:ext cx="9525000" cy="5181600"/>
          </a:xfrm>
        </p:spPr>
        <p:txBody>
          <a:bodyPr/>
          <a:lstStyle/>
          <a:p>
            <a:r>
              <a:rPr lang="en-US" altLang="en-US" dirty="0" smtClean="0"/>
              <a:t>Target Population</a:t>
            </a:r>
          </a:p>
          <a:p>
            <a:pPr lvl="1"/>
            <a:r>
              <a:rPr lang="en-US" altLang="en-US" dirty="0" smtClean="0">
                <a:solidFill>
                  <a:srgbClr val="FF0000"/>
                </a:solidFill>
              </a:rPr>
              <a:t>Children in resource-rich regions, 1991-99</a:t>
            </a:r>
          </a:p>
          <a:p>
            <a:endParaRPr lang="en-US" altLang="en-US" sz="1200" dirty="0" smtClean="0"/>
          </a:p>
          <a:p>
            <a:r>
              <a:rPr lang="en-US" altLang="en-US" dirty="0" smtClean="0"/>
              <a:t>Accessible Population</a:t>
            </a:r>
          </a:p>
          <a:p>
            <a:pPr lvl="1"/>
            <a:r>
              <a:rPr lang="en-US" altLang="en-US" dirty="0" smtClean="0">
                <a:solidFill>
                  <a:srgbClr val="FF0000"/>
                </a:solidFill>
              </a:rPr>
              <a:t>Entire child population of Denmark w/ID number, 1991-99</a:t>
            </a:r>
          </a:p>
          <a:p>
            <a:endParaRPr lang="en-US" altLang="en-US" sz="1200" dirty="0" smtClean="0"/>
          </a:p>
          <a:p>
            <a:r>
              <a:rPr lang="en-US" altLang="en-US" dirty="0" smtClean="0"/>
              <a:t>Study Population</a:t>
            </a:r>
          </a:p>
          <a:p>
            <a:pPr lvl="1"/>
            <a:r>
              <a:rPr lang="en-US" altLang="en-US" dirty="0" smtClean="0">
                <a:solidFill>
                  <a:srgbClr val="FF0000"/>
                </a:solidFill>
              </a:rPr>
              <a:t>Entire child population of Denmark w/ID number, 1991-99</a:t>
            </a:r>
          </a:p>
          <a:p>
            <a:endParaRPr lang="en-US" altLang="en-US" sz="1200" dirty="0" smtClean="0"/>
          </a:p>
        </p:txBody>
      </p:sp>
    </p:spTree>
    <p:extLst>
      <p:ext uri="{BB962C8B-B14F-4D97-AF65-F5344CB8AC3E}">
        <p14:creationId xmlns:p14="http://schemas.microsoft.com/office/powerpoint/2010/main" xmlns="" val="28013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Does the </a:t>
            </a:r>
            <a:r>
              <a:rPr lang="en-US" altLang="en-US" sz="2400" b="1" u="sng">
                <a:latin typeface="Arial" charset="0"/>
              </a:rPr>
              <a:t>population-based</a:t>
            </a:r>
            <a:r>
              <a:rPr lang="en-US" altLang="en-US" sz="2400" b="1">
                <a:latin typeface="Arial" charset="0"/>
              </a:rPr>
              <a:t> aspect of the study enhance internal validity?</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512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5126"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5306583" y="4291862"/>
            <a:ext cx="1097619" cy="396875"/>
          </a:xfrm>
          <a:prstGeom prst="rect">
            <a:avLst/>
          </a:prstGeom>
          <a:noFill/>
          <a:ln w="317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5126"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9" name="Text Box 3"/>
          <p:cNvSpPr txBox="1">
            <a:spLocks noChangeArrowheads="1"/>
          </p:cNvSpPr>
          <p:nvPr/>
        </p:nvSpPr>
        <p:spPr bwMode="auto">
          <a:xfrm>
            <a:off x="5067300" y="5334000"/>
            <a:ext cx="46101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smtClean="0">
                <a:latin typeface="Arial" charset="0"/>
              </a:rPr>
              <a:t>Why?</a:t>
            </a:r>
            <a:r>
              <a:rPr lang="en-US" altLang="en-US" sz="2400" dirty="0" smtClean="0">
                <a:latin typeface="Arial" charset="0"/>
              </a:rPr>
              <a:t> </a:t>
            </a:r>
            <a:endParaRPr lang="en-US" altLang="en-US" sz="2400" dirty="0">
              <a:latin typeface="Arial" charset="0"/>
            </a:endParaRPr>
          </a:p>
          <a:p>
            <a:pPr algn="l"/>
            <a:endParaRPr lang="en-US" altLang="en-US" sz="2400" dirty="0">
              <a:latin typeface="Arial" charset="0"/>
            </a:endParaRPr>
          </a:p>
          <a:p>
            <a:pPr algn="l"/>
            <a:endParaRPr lang="en-US" altLang="en-US" sz="2400" dirty="0">
              <a:latin typeface="Arial" charset="0"/>
            </a:endParaRPr>
          </a:p>
        </p:txBody>
      </p:sp>
    </p:spTree>
    <p:extLst>
      <p:ext uri="{BB962C8B-B14F-4D97-AF65-F5344CB8AC3E}">
        <p14:creationId xmlns:p14="http://schemas.microsoft.com/office/powerpoint/2010/main" xmlns="" val="2752229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Selection</a:t>
              </a:r>
              <a:r>
                <a:rPr lang="en-US" sz="2800" dirty="0">
                  <a:latin typeface="Arial" charset="0"/>
                </a:rPr>
                <a:t> </a:t>
              </a:r>
              <a:r>
                <a:rPr lang="en-US" sz="2800" dirty="0" smtClean="0">
                  <a:latin typeface="Arial" charset="0"/>
                </a:rPr>
                <a:t>into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7620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Selection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219700" y="3257552"/>
            <a:ext cx="5067300" cy="1543051"/>
            <a:chOff x="3432" y="2112"/>
            <a:chExt cx="3192"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432"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Selection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Selection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0" name="Text Box 40"/>
          <p:cNvSpPr txBox="1">
            <a:spLocks noChangeArrowheads="1"/>
          </p:cNvSpPr>
          <p:nvPr/>
        </p:nvSpPr>
        <p:spPr bwMode="auto">
          <a:xfrm>
            <a:off x="38100" y="177225"/>
            <a:ext cx="9906000" cy="58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tx1"/>
                </a:solidFill>
                <a:miter lim="800000"/>
                <a:headEnd/>
                <a:tailEnd/>
              </a14:hiddenLine>
            </a:ext>
            <a:ext uri="{53640926-AAD7-44D8-BBD7-CCE9431645EC}">
              <a14:shadowObscured xmlns:a14="http://schemas.microsoft.com/office/drawing/2010/main" xmlns="" val="1"/>
            </a:ext>
          </a:extLst>
        </p:spPr>
        <p:txBody>
          <a:bodyPr wrap="square">
            <a:spAutoFit/>
          </a:bodyPr>
          <a:lstStyle/>
          <a:p>
            <a:r>
              <a:rPr lang="en-US" altLang="en-US" dirty="0" smtClean="0">
                <a:solidFill>
                  <a:srgbClr val="FF0000"/>
                </a:solidFill>
                <a:latin typeface="+mn-lt"/>
              </a:rPr>
              <a:t>For </a:t>
            </a:r>
            <a:r>
              <a:rPr lang="en-US" altLang="en-US" dirty="0">
                <a:solidFill>
                  <a:srgbClr val="FF0000"/>
                </a:solidFill>
                <a:latin typeface="+mn-lt"/>
              </a:rPr>
              <a:t>Selection Bias </a:t>
            </a:r>
            <a:r>
              <a:rPr lang="en-US" altLang="en-US" dirty="0" smtClean="0">
                <a:solidFill>
                  <a:srgbClr val="FF0000"/>
                </a:solidFill>
                <a:latin typeface="+mn-lt"/>
              </a:rPr>
              <a:t>to occur at the front end of a cohort</a:t>
            </a:r>
            <a:endParaRPr lang="en-US" altLang="en-US" dirty="0">
              <a:solidFill>
                <a:srgbClr val="FF0000"/>
              </a:solidFill>
              <a:latin typeface="+mn-lt"/>
            </a:endParaRPr>
          </a:p>
        </p:txBody>
      </p:sp>
    </p:spTree>
    <p:extLst>
      <p:ext uri="{BB962C8B-B14F-4D97-AF65-F5344CB8AC3E}">
        <p14:creationId xmlns:p14="http://schemas.microsoft.com/office/powerpoint/2010/main" xmlns="" val="3406169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5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51"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5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615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6154"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6155"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615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6157" name="Text Box 17"/>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6158" name="Text Box 18"/>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6159" name="Text Box 19"/>
          <p:cNvSpPr txBox="1">
            <a:spLocks noChangeArrowheads="1"/>
          </p:cNvSpPr>
          <p:nvPr/>
        </p:nvSpPr>
        <p:spPr bwMode="auto">
          <a:xfrm>
            <a:off x="2587625" y="304800"/>
            <a:ext cx="52943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6160" name="Text Box 21"/>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244761" name="Text Box 25"/>
          <p:cNvSpPr txBox="1">
            <a:spLocks noChangeArrowheads="1"/>
          </p:cNvSpPr>
          <p:nvPr/>
        </p:nvSpPr>
        <p:spPr bwMode="auto">
          <a:xfrm>
            <a:off x="5867400" y="1066800"/>
            <a:ext cx="5676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1.   Problems with initial sample?</a:t>
            </a:r>
            <a:r>
              <a:rPr lang="en-US" altLang="en-US" sz="2400"/>
              <a:t>                          </a:t>
            </a:r>
            <a:endParaRPr lang="en-US" altLang="en-US" sz="2400" b="1"/>
          </a:p>
        </p:txBody>
      </p:sp>
      <p:sp>
        <p:nvSpPr>
          <p:cNvPr id="244766" name="Text Box 30"/>
          <p:cNvSpPr txBox="1">
            <a:spLocks noChangeArrowheads="1"/>
          </p:cNvSpPr>
          <p:nvPr/>
        </p:nvSpPr>
        <p:spPr bwMode="auto">
          <a:xfrm>
            <a:off x="7696200" y="1524000"/>
            <a:ext cx="5676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No</a:t>
            </a:r>
            <a:endParaRPr lang="en-US" altLang="en-US" sz="2400" b="1" dirty="0">
              <a:solidFill>
                <a:srgbClr val="009900"/>
              </a:solidFill>
            </a:endParaRPr>
          </a:p>
        </p:txBody>
      </p:sp>
      <p:sp>
        <p:nvSpPr>
          <p:cNvPr id="244770" name="Line 34"/>
          <p:cNvSpPr>
            <a:spLocks noChangeShapeType="1"/>
          </p:cNvSpPr>
          <p:nvPr/>
        </p:nvSpPr>
        <p:spPr bwMode="auto">
          <a:xfrm>
            <a:off x="46101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44773" name="Line 37"/>
          <p:cNvSpPr>
            <a:spLocks noChangeShapeType="1"/>
          </p:cNvSpPr>
          <p:nvPr/>
        </p:nvSpPr>
        <p:spPr bwMode="auto">
          <a:xfrm>
            <a:off x="4610100" y="32766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4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1" grpId="0"/>
      <p:bldP spid="244766" grpId="0"/>
      <p:bldP spid="244770" grpId="0" animBg="1"/>
      <p:bldP spid="2447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2.  Losses to follow-up</a:t>
            </a:r>
            <a:endParaRPr lang="en-US" altLang="en-US" sz="2400" b="1">
              <a:solidFill>
                <a:srgbClr val="FF33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 name="Group 1"/>
          <p:cNvGrpSpPr/>
          <p:nvPr/>
        </p:nvGrpSpPr>
        <p:grpSpPr>
          <a:xfrm>
            <a:off x="2933700" y="3429000"/>
            <a:ext cx="2573108" cy="1448158"/>
            <a:chOff x="2875192" y="3392774"/>
            <a:chExt cx="2573108" cy="1448158"/>
          </a:xfrm>
        </p:grpSpPr>
        <p:sp>
          <p:nvSpPr>
            <p:cNvPr id="29" name="Text Box 29"/>
            <p:cNvSpPr txBox="1">
              <a:spLocks noChangeArrowheads="1"/>
            </p:cNvSpPr>
            <p:nvPr/>
          </p:nvSpPr>
          <p:spPr bwMode="auto">
            <a:xfrm>
              <a:off x="2875192" y="4379267"/>
              <a:ext cx="3561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0" name="Text Box 29"/>
            <p:cNvSpPr txBox="1">
              <a:spLocks noChangeArrowheads="1"/>
            </p:cNvSpPr>
            <p:nvPr/>
          </p:nvSpPr>
          <p:spPr bwMode="auto">
            <a:xfrm>
              <a:off x="3733800" y="3975064"/>
              <a:ext cx="3561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1" name="Text Box 29"/>
            <p:cNvSpPr txBox="1">
              <a:spLocks noChangeArrowheads="1"/>
            </p:cNvSpPr>
            <p:nvPr/>
          </p:nvSpPr>
          <p:spPr bwMode="auto">
            <a:xfrm>
              <a:off x="4570912" y="3744231"/>
              <a:ext cx="3561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2" name="Text Box 29"/>
            <p:cNvSpPr txBox="1">
              <a:spLocks noChangeArrowheads="1"/>
            </p:cNvSpPr>
            <p:nvPr/>
          </p:nvSpPr>
          <p:spPr bwMode="auto">
            <a:xfrm>
              <a:off x="5092112" y="3392774"/>
              <a:ext cx="3561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4" grpId="0"/>
      <p:bldP spid="600087" grpId="0" animBg="1"/>
      <p:bldP spid="60008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35017</TotalTime>
  <Words>4039</Words>
  <Application>Microsoft Office PowerPoint</Application>
  <PresentationFormat>35mm Slides</PresentationFormat>
  <Paragraphs>455</Paragraphs>
  <Slides>39</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Default Design</vt:lpstr>
      <vt:lpstr>Document</vt:lpstr>
      <vt:lpstr>Acrobat Document</vt:lpstr>
      <vt:lpstr>Please take an i&gt;clicker from the box  in front of the room</vt:lpstr>
      <vt:lpstr>Slide 2</vt:lpstr>
      <vt:lpstr>Slide 3</vt:lpstr>
      <vt:lpstr>Populations</vt:lpstr>
      <vt:lpstr>Slide 5</vt:lpstr>
      <vt:lpstr>Slide 6</vt:lpstr>
      <vt:lpstr>Slide 7</vt:lpstr>
      <vt:lpstr>Slide 8</vt:lpstr>
      <vt:lpstr>Slide 9</vt:lpstr>
      <vt:lpstr>Slide 10</vt:lpstr>
      <vt:lpstr>Slide 11</vt:lpstr>
      <vt:lpstr>Slide 12</vt:lpstr>
      <vt:lpstr>Slide 13</vt:lpstr>
      <vt:lpstr>Slide 14</vt:lpstr>
      <vt:lpstr>Accuracy of Outcome Measurement  </vt:lpstr>
      <vt:lpstr>Slide 16</vt:lpstr>
      <vt:lpstr>Slide 17</vt:lpstr>
      <vt:lpstr>Slide 18</vt:lpstr>
      <vt:lpstr>Slide 19</vt:lpstr>
      <vt:lpstr>Slide 20</vt:lpstr>
      <vt:lpstr>Slide 21</vt:lpstr>
      <vt:lpstr>Slide 22</vt:lpstr>
      <vt:lpstr>Slide 23</vt:lpstr>
      <vt:lpstr>Slide 24</vt:lpstr>
      <vt:lpstr>Slide 25</vt:lpstr>
      <vt:lpstr>Explain it in words</vt:lpstr>
      <vt:lpstr>Slide 27</vt:lpstr>
      <vt:lpstr>Summary</vt:lpstr>
      <vt:lpstr>Conclusions</vt:lpstr>
      <vt:lpstr>Some Other Issues</vt:lpstr>
      <vt:lpstr>Some Other Issues</vt:lpstr>
      <vt:lpstr>Some Other Issues</vt:lpstr>
      <vt:lpstr>Could there have been a better design?</vt:lpstr>
      <vt:lpstr>Questions?</vt:lpstr>
      <vt:lpstr>Feb. 1998</vt:lpstr>
      <vt:lpstr>Partial Retraction – March 2004</vt:lpstr>
      <vt:lpstr>Full RetractionFeb. 2010</vt:lpstr>
      <vt:lpstr>Jan. 2011</vt:lpstr>
      <vt:lpstr>Slide 39</vt:lpstr>
    </vt:vector>
  </TitlesOfParts>
  <Company>UCSF/PSG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Olivia De Leon</cp:lastModifiedBy>
  <cp:revision>285</cp:revision>
  <cp:lastPrinted>2003-10-21T07:59:28Z</cp:lastPrinted>
  <dcterms:created xsi:type="dcterms:W3CDTF">1999-10-19T18:58:44Z</dcterms:created>
  <dcterms:modified xsi:type="dcterms:W3CDTF">2013-12-03T17:18:22Z</dcterms:modified>
</cp:coreProperties>
</file>