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62" r:id="rId5"/>
    <p:sldId id="259" r:id="rId6"/>
    <p:sldId id="260" r:id="rId7"/>
    <p:sldId id="261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User" initials="Office" lastIdx="2" clrIdx="0">
    <p:extLst/>
  </p:cmAuthor>
  <p:cmAuthor id="2" name="Microsoft Office User" initials="Office [2]" lastIdx="1" clrIdx="1">
    <p:extLst/>
  </p:cmAuthor>
  <p:cmAuthor id="3" name="Microsoft Office User" initials="Office [3]" lastIdx="1" clrIdx="2">
    <p:extLst/>
  </p:cmAuthor>
  <p:cmAuthor id="4" name="Microsoft Office User" initials="Office [4]" lastIdx="1" clrIdx="3">
    <p:extLst/>
  </p:cmAuthor>
  <p:cmAuthor id="5" name="Microsoft Office User" initials="Office [5]" lastIdx="1" clrIdx="4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701"/>
    <p:restoredTop sz="94631"/>
  </p:normalViewPr>
  <p:slideViewPr>
    <p:cSldViewPr snapToGrid="0" snapToObjects="1">
      <p:cViewPr varScale="1">
        <p:scale>
          <a:sx n="97" d="100"/>
          <a:sy n="97" d="100"/>
        </p:scale>
        <p:origin x="1128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commentAuthors" Target="commentAuthors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56CB31-D3DA-B642-A60A-2118920DFC6D}" type="datetimeFigureOut">
              <a:rPr lang="en-US" smtClean="0"/>
              <a:t>9/6/16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D3D6EE-7639-8941-855A-5D66F3D06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5750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D3D6EE-7639-8941-855A-5D66F3D0614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29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You can type “</a:t>
            </a:r>
            <a:r>
              <a:rPr lang="en-US" dirty="0" err="1" smtClean="0"/>
              <a:t>findit</a:t>
            </a:r>
            <a:r>
              <a:rPr lang="en-US" dirty="0" smtClean="0"/>
              <a:t>” to</a:t>
            </a:r>
            <a:r>
              <a:rPr lang="en-US" baseline="0" dirty="0" smtClean="0"/>
              <a:t> look for a list of packages that have to do with a function you are interested in.  For example, try “</a:t>
            </a:r>
            <a:r>
              <a:rPr lang="en-US" baseline="0" dirty="0" err="1" smtClean="0"/>
              <a:t>findit</a:t>
            </a:r>
            <a:r>
              <a:rPr lang="en-US" baseline="0" dirty="0" smtClean="0"/>
              <a:t> tables” or “</a:t>
            </a:r>
            <a:r>
              <a:rPr lang="en-US" baseline="0" dirty="0" err="1" smtClean="0"/>
              <a:t>findit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kaplan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meier</a:t>
            </a:r>
            <a:r>
              <a:rPr lang="en-US" baseline="0" dirty="0" smtClean="0"/>
              <a:t>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D3D6EE-7639-8941-855A-5D66F3D0614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64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Can</a:t>
            </a:r>
            <a:r>
              <a:rPr lang="en-US" baseline="0" dirty="0" smtClean="0"/>
              <a:t> use this if you know the name of the package you want.  To uninstall it’s pretty self explanatory – just do “</a:t>
            </a:r>
            <a:r>
              <a:rPr lang="en-US" baseline="0" dirty="0" err="1" smtClean="0"/>
              <a:t>ssc</a:t>
            </a:r>
            <a:r>
              <a:rPr lang="en-US" baseline="0" dirty="0" smtClean="0"/>
              <a:t> uninstall </a:t>
            </a:r>
            <a:r>
              <a:rPr lang="en-US" i="1" baseline="0" dirty="0" err="1" smtClean="0"/>
              <a:t>packagename</a:t>
            </a:r>
            <a:r>
              <a:rPr lang="en-US" i="1" baseline="0" dirty="0" smtClean="0"/>
              <a:t>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D3D6EE-7639-8941-855A-5D66F3D0614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503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5115A-62B4-5C49-A996-BCF51BCF9662}" type="datetimeFigureOut">
              <a:rPr lang="en-US" smtClean="0"/>
              <a:t>9/6/16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75612-CB96-0648-A3CB-496D76DF47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3055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5115A-62B4-5C49-A996-BCF51BCF9662}" type="datetimeFigureOut">
              <a:rPr lang="en-US" smtClean="0"/>
              <a:t>9/6/16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75612-CB96-0648-A3CB-496D76DF47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205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5115A-62B4-5C49-A996-BCF51BCF9662}" type="datetimeFigureOut">
              <a:rPr lang="en-US" smtClean="0"/>
              <a:t>9/6/16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75612-CB96-0648-A3CB-496D76DF47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997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5115A-62B4-5C49-A996-BCF51BCF9662}" type="datetimeFigureOut">
              <a:rPr lang="en-US" smtClean="0"/>
              <a:t>9/6/16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75612-CB96-0648-A3CB-496D76DF47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42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5115A-62B4-5C49-A996-BCF51BCF9662}" type="datetimeFigureOut">
              <a:rPr lang="en-US" smtClean="0"/>
              <a:t>9/6/16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75612-CB96-0648-A3CB-496D76DF47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176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5115A-62B4-5C49-A996-BCF51BCF9662}" type="datetimeFigureOut">
              <a:rPr lang="en-US" smtClean="0"/>
              <a:t>9/6/16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75612-CB96-0648-A3CB-496D76DF47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270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5115A-62B4-5C49-A996-BCF51BCF9662}" type="datetimeFigureOut">
              <a:rPr lang="en-US" smtClean="0"/>
              <a:t>9/6/16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75612-CB96-0648-A3CB-496D76DF47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052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5115A-62B4-5C49-A996-BCF51BCF9662}" type="datetimeFigureOut">
              <a:rPr lang="en-US" smtClean="0"/>
              <a:t>9/6/16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75612-CB96-0648-A3CB-496D76DF47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302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5115A-62B4-5C49-A996-BCF51BCF9662}" type="datetimeFigureOut">
              <a:rPr lang="en-US" smtClean="0"/>
              <a:t>9/6/16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75612-CB96-0648-A3CB-496D76DF47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472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5115A-62B4-5C49-A996-BCF51BCF9662}" type="datetimeFigureOut">
              <a:rPr lang="en-US" smtClean="0"/>
              <a:t>9/6/16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75612-CB96-0648-A3CB-496D76DF47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74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5115A-62B4-5C49-A996-BCF51BCF9662}" type="datetimeFigureOut">
              <a:rPr lang="en-US" smtClean="0"/>
              <a:t>9/6/16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75612-CB96-0648-A3CB-496D76DF47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157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75115A-62B4-5C49-A996-BCF51BCF9662}" type="datetimeFigureOut">
              <a:rPr lang="en-US" smtClean="0"/>
              <a:t>9/6/16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E75612-CB96-0648-A3CB-496D76DF47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99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hyperlink" Target="http://www.stata.com/support/ssc-installation/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fmwww.bc.edu/RePEc/bocode/m" TargetMode="External"/><Relationship Id="rId4" Type="http://schemas.openxmlformats.org/officeDocument/2006/relationships/hyperlink" Target="http://fmwww.bc.edu/RePEc/bocode/t" TargetMode="External"/><Relationship Id="rId5" Type="http://schemas.openxmlformats.org/officeDocument/2006/relationships/hyperlink" Target="http://www.stata-journal.com/software/sj8-4" TargetMode="External"/><Relationship Id="rId6" Type="http://schemas.openxmlformats.org/officeDocument/2006/relationships/hyperlink" Target="http://fmwww.bc.edu/repec/bocode/z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fmwww.bc.edu/repec/bocode/d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stata.com/features/overview/whats-hot-ssc-archive/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Anjana.sharma@ucsf.ed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Biostats</a:t>
            </a:r>
            <a:r>
              <a:rPr lang="en-US" dirty="0" smtClean="0"/>
              <a:t> 212 Mini-Lecture: </a:t>
            </a:r>
            <a:br>
              <a:rPr lang="en-US" dirty="0" smtClean="0"/>
            </a:br>
            <a:r>
              <a:rPr lang="en-US" dirty="0" smtClean="0"/>
              <a:t>Add-On Packages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Anjana Sharma</a:t>
            </a:r>
          </a:p>
          <a:p>
            <a:r>
              <a:rPr lang="en-US" dirty="0" smtClean="0"/>
              <a:t>September 6 2016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115" y="3886200"/>
            <a:ext cx="2642899" cy="2642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2627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add-on packages?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Additional programs or functions that are downloaded online</a:t>
            </a:r>
          </a:p>
          <a:p>
            <a:endParaRPr lang="en-US" dirty="0"/>
          </a:p>
          <a:p>
            <a:r>
              <a:rPr lang="en-US" dirty="0" smtClean="0"/>
              <a:t>Also known as “.ado files” or “contributed commands”</a:t>
            </a:r>
          </a:p>
          <a:p>
            <a:endParaRPr lang="en-US" dirty="0"/>
          </a:p>
          <a:p>
            <a:r>
              <a:rPr lang="en-US" dirty="0" smtClean="0"/>
              <a:t>Written</a:t>
            </a:r>
            <a:r>
              <a:rPr lang="en-US" baseline="0" dirty="0" smtClean="0"/>
              <a:t> by </a:t>
            </a:r>
            <a:r>
              <a:rPr lang="en-US" baseline="0" dirty="0" err="1" smtClean="0"/>
              <a:t>StataCorp</a:t>
            </a:r>
            <a:r>
              <a:rPr lang="en-US" baseline="0" dirty="0" smtClean="0"/>
              <a:t> or </a:t>
            </a:r>
            <a:r>
              <a:rPr lang="en-US" baseline="0" dirty="0" err="1" smtClean="0"/>
              <a:t>stata</a:t>
            </a:r>
            <a:r>
              <a:rPr lang="en-US" baseline="0" dirty="0" smtClean="0"/>
              <a:t> users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1168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 packages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09600" y="17526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findit</a:t>
            </a:r>
            <a:endParaRPr lang="en-US" dirty="0">
              <a:latin typeface="Courier New" charset="0"/>
              <a:ea typeface="Courier New" charset="0"/>
              <a:cs typeface="Courier New" charset="0"/>
            </a:endParaRPr>
          </a:p>
          <a:p>
            <a:pPr marL="0" indent="0">
              <a:buNone/>
            </a:pPr>
            <a:r>
              <a:rPr lang="en-US" dirty="0" err="1" smtClean="0">
                <a:latin typeface="Courier New" charset="0"/>
                <a:ea typeface="Courier New" charset="0"/>
                <a:cs typeface="Courier New" charset="0"/>
              </a:rPr>
              <a:t>findit</a:t>
            </a:r>
            <a:r>
              <a:rPr lang="en-US" dirty="0" smtClean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i="1" dirty="0" err="1" smtClean="0">
                <a:solidFill>
                  <a:schemeClr val="accent1"/>
                </a:solidFill>
                <a:latin typeface="Courier New" charset="0"/>
                <a:ea typeface="Courier New" charset="0"/>
                <a:cs typeface="Courier New" charset="0"/>
              </a:rPr>
              <a:t>packagename</a:t>
            </a:r>
            <a:endParaRPr lang="en-US" dirty="0" smtClean="0">
              <a:solidFill>
                <a:schemeClr val="accent1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pPr marL="0" indent="0">
              <a:buFont typeface="Arial"/>
              <a:buNone/>
            </a:pPr>
            <a:endParaRPr lang="en-US" dirty="0" smtClean="0">
              <a:latin typeface="Courier"/>
              <a:cs typeface="Courier"/>
            </a:endParaRPr>
          </a:p>
          <a:p>
            <a:pPr marL="0" indent="0">
              <a:buFont typeface="Arial"/>
              <a:buNone/>
            </a:pP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“</a:t>
            </a:r>
            <a:r>
              <a:rPr lang="en-US" dirty="0" err="1" smtClean="0">
                <a:latin typeface="Arial" charset="0"/>
                <a:ea typeface="Arial" charset="0"/>
                <a:cs typeface="Arial" charset="0"/>
              </a:rPr>
              <a:t>findit</a:t>
            </a: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 is the best way to search for information on a topic across all sources, including the system help, the FAQs at the </a:t>
            </a:r>
            <a:r>
              <a:rPr lang="en-US" dirty="0" err="1" smtClean="0">
                <a:latin typeface="Arial" charset="0"/>
                <a:ea typeface="Arial" charset="0"/>
                <a:cs typeface="Arial" charset="0"/>
              </a:rPr>
              <a:t>Stata</a:t>
            </a: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 website, the </a:t>
            </a:r>
            <a:r>
              <a:rPr lang="en-US" dirty="0" err="1" smtClean="0">
                <a:latin typeface="Arial" charset="0"/>
                <a:ea typeface="Arial" charset="0"/>
                <a:cs typeface="Arial" charset="0"/>
              </a:rPr>
              <a:t>Stata</a:t>
            </a: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 Journal, and all </a:t>
            </a:r>
            <a:r>
              <a:rPr lang="en-US" dirty="0" err="1" smtClean="0">
                <a:latin typeface="Arial" charset="0"/>
                <a:ea typeface="Arial" charset="0"/>
                <a:cs typeface="Arial" charset="0"/>
              </a:rPr>
              <a:t>Stata</a:t>
            </a: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-related Internet sources including user-written additions.”  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5577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Installing packages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>
                <a:latin typeface="Courier New" charset="0"/>
                <a:ea typeface="Courier New" charset="0"/>
                <a:cs typeface="Courier New" charset="0"/>
              </a:rPr>
              <a:t>ssc</a:t>
            </a:r>
            <a:r>
              <a:rPr lang="en-US" dirty="0" smtClean="0">
                <a:latin typeface="Courier New" charset="0"/>
                <a:ea typeface="Courier New" charset="0"/>
                <a:cs typeface="Courier New" charset="0"/>
              </a:rPr>
              <a:t> install </a:t>
            </a:r>
            <a:r>
              <a:rPr lang="en-US" i="1" dirty="0" err="1" smtClean="0">
                <a:solidFill>
                  <a:schemeClr val="accent1"/>
                </a:solidFill>
                <a:latin typeface="Courier New" charset="0"/>
                <a:ea typeface="Courier New" charset="0"/>
                <a:cs typeface="Courier New" charset="0"/>
              </a:rPr>
              <a:t>packagename</a:t>
            </a:r>
            <a:endParaRPr lang="en-US" i="1" dirty="0" smtClean="0">
              <a:solidFill>
                <a:schemeClr val="accent1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pPr marL="0" indent="0">
              <a:buNone/>
            </a:pPr>
            <a:endParaRPr lang="en-US" b="1" dirty="0" smtClean="0">
              <a:latin typeface="Courier"/>
              <a:cs typeface="Courier"/>
            </a:endParaRPr>
          </a:p>
          <a:p>
            <a:r>
              <a:rPr lang="en-US" dirty="0" smtClean="0">
                <a:hlinkClick r:id="rId3"/>
              </a:rPr>
              <a:t>http://www.stata.com/support/ssc-installation/</a:t>
            </a:r>
            <a:endParaRPr lang="en-US" dirty="0" smtClean="0"/>
          </a:p>
          <a:p>
            <a:endParaRPr lang="en-US" dirty="0"/>
          </a:p>
          <a:p>
            <a:r>
              <a:rPr lang="en-US" dirty="0" err="1"/>
              <a:t>s</a:t>
            </a:r>
            <a:r>
              <a:rPr lang="en-US" dirty="0" err="1" smtClean="0"/>
              <a:t>sc</a:t>
            </a:r>
            <a:r>
              <a:rPr lang="en-US" dirty="0" smtClean="0"/>
              <a:t> = Boston College's Statistical Software Components archive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8943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</a:t>
            </a:r>
            <a:r>
              <a:rPr lang="en-US" dirty="0" smtClean="0"/>
              <a:t>hat packages do I have installed? And where are they saved?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 smtClean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dirty="0" smtClean="0">
                <a:latin typeface="Courier New" charset="0"/>
                <a:ea typeface="Courier New" charset="0"/>
                <a:cs typeface="Courier New" charset="0"/>
              </a:rPr>
              <a:t>ado </a:t>
            </a:r>
            <a:r>
              <a:rPr lang="en-US" dirty="0" err="1" smtClean="0">
                <a:latin typeface="Courier New" charset="0"/>
                <a:ea typeface="Courier New" charset="0"/>
                <a:cs typeface="Courier New" charset="0"/>
              </a:rPr>
              <a:t>dir</a:t>
            </a:r>
            <a:endParaRPr lang="en-US" dirty="0" smtClean="0">
              <a:latin typeface="Courier New" charset="0"/>
              <a:ea typeface="Courier New" charset="0"/>
              <a:cs typeface="Courier New" charset="0"/>
            </a:endParaRPr>
          </a:p>
          <a:p>
            <a:endParaRPr lang="en-US" dirty="0" smtClean="0"/>
          </a:p>
          <a:p>
            <a:r>
              <a:rPr lang="en-US" dirty="0" smtClean="0"/>
              <a:t>Provides list of ado directory files in your </a:t>
            </a:r>
            <a:r>
              <a:rPr lang="en-US" dirty="0" err="1" smtClean="0"/>
              <a:t>stata</a:t>
            </a:r>
            <a:r>
              <a:rPr lang="en-US" dirty="0" smtClean="0"/>
              <a:t> folder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0046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Useful Packages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61040"/>
            <a:ext cx="8686800" cy="539696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“</a:t>
            </a:r>
            <a:r>
              <a:rPr lang="en-US" dirty="0" smtClean="0">
                <a:latin typeface="Courier New" charset="0"/>
                <a:ea typeface="Courier New" charset="0"/>
                <a:cs typeface="Courier New" charset="0"/>
              </a:rPr>
              <a:t>distinct</a:t>
            </a:r>
            <a:r>
              <a:rPr lang="en-US" dirty="0" smtClean="0"/>
              <a:t>”</a:t>
            </a:r>
            <a:r>
              <a:rPr lang="en-US" dirty="0"/>
              <a:t> </a:t>
            </a:r>
            <a:r>
              <a:rPr lang="en-US" dirty="0" smtClean="0"/>
              <a:t>from </a:t>
            </a:r>
            <a:r>
              <a:rPr lang="en-US" dirty="0" smtClean="0">
                <a:hlinkClick r:id="rId2"/>
              </a:rPr>
              <a:t>http://fmwww.bc.edu/repec/bocode/d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M</a:t>
            </a:r>
            <a:r>
              <a:rPr lang="en-US" dirty="0" smtClean="0"/>
              <a:t>odule to display distinct observations for variables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“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mdesc</a:t>
            </a:r>
            <a:r>
              <a:rPr lang="en-US" dirty="0"/>
              <a:t>” from </a:t>
            </a:r>
            <a:r>
              <a:rPr lang="en-US" dirty="0">
                <a:hlinkClick r:id="rId3"/>
              </a:rPr>
              <a:t>http://fmwww.bc.edu/RePEc/bocode/m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module that creates tables showing prevalence of missing </a:t>
            </a:r>
            <a:r>
              <a:rPr lang="en-US" dirty="0" smtClean="0"/>
              <a:t>values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“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tabout</a:t>
            </a:r>
            <a:r>
              <a:rPr lang="en-US" dirty="0"/>
              <a:t>” from  </a:t>
            </a:r>
            <a:r>
              <a:rPr lang="en-US" dirty="0">
                <a:hlinkClick r:id="rId4"/>
              </a:rPr>
              <a:t>http://fmwww.bc.edu/RePEc/bocode/t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Module to export publication quality </a:t>
            </a:r>
            <a:r>
              <a:rPr lang="en-US" dirty="0" smtClean="0"/>
              <a:t>tables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“</a:t>
            </a:r>
            <a:r>
              <a:rPr lang="en-US" dirty="0" smtClean="0">
                <a:latin typeface="Courier New" charset="0"/>
                <a:ea typeface="Courier New" charset="0"/>
                <a:cs typeface="Courier New" charset="0"/>
              </a:rPr>
              <a:t>sxd1_4</a:t>
            </a:r>
            <a:r>
              <a:rPr lang="en-US" dirty="0" smtClean="0"/>
              <a:t>” from  </a:t>
            </a:r>
            <a:r>
              <a:rPr lang="en-US" dirty="0" smtClean="0">
                <a:hlinkClick r:id="rId5"/>
              </a:rPr>
              <a:t>http://www.stata-journal.com/software/sj8-4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Random allocator of treatments for trials 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“</a:t>
            </a:r>
            <a:r>
              <a:rPr lang="en-US" dirty="0" smtClean="0">
                <a:latin typeface="Courier New" charset="0"/>
                <a:ea typeface="Courier New" charset="0"/>
                <a:cs typeface="Courier New" charset="0"/>
              </a:rPr>
              <a:t>zscore06</a:t>
            </a:r>
            <a:r>
              <a:rPr lang="en-US" dirty="0" smtClean="0"/>
              <a:t>” from </a:t>
            </a:r>
            <a:r>
              <a:rPr lang="en-US" dirty="0" smtClean="0">
                <a:hlinkClick r:id="rId6"/>
              </a:rPr>
              <a:t>http://fmwww.bc.edu/repec/bocode/z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M</a:t>
            </a:r>
            <a:r>
              <a:rPr lang="en-US" dirty="0" smtClean="0"/>
              <a:t>odule to calculate anthropometric z-scores using the 2006 WHO child growth standards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638239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are the most popular packages?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>
                <a:latin typeface="Courier New" charset="0"/>
                <a:ea typeface="Courier New" charset="0"/>
                <a:cs typeface="Courier New" charset="0"/>
              </a:rPr>
              <a:t>ssc</a:t>
            </a:r>
            <a:r>
              <a:rPr lang="en-US" dirty="0" smtClean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dirty="0" err="1" smtClean="0">
                <a:latin typeface="Courier New" charset="0"/>
                <a:ea typeface="Courier New" charset="0"/>
                <a:cs typeface="Courier New" charset="0"/>
              </a:rPr>
              <a:t>whatshot</a:t>
            </a:r>
            <a:endParaRPr lang="en-US" dirty="0" smtClean="0">
              <a:latin typeface="Courier New" charset="0"/>
              <a:ea typeface="Courier New" charset="0"/>
              <a:cs typeface="Courier New" charset="0"/>
            </a:endParaRPr>
          </a:p>
          <a:p>
            <a:pPr marL="0" indent="0">
              <a:buNone/>
            </a:pPr>
            <a:endParaRPr lang="en-US" b="1" dirty="0" smtClean="0">
              <a:latin typeface="Courier"/>
              <a:cs typeface="Courier"/>
            </a:endParaRPr>
          </a:p>
          <a:p>
            <a:r>
              <a:rPr lang="en-US" dirty="0" smtClean="0"/>
              <a:t>Gives you a list of the current top 10 post downloaded packages </a:t>
            </a:r>
          </a:p>
          <a:p>
            <a:r>
              <a:rPr lang="en-US" sz="2400" dirty="0" smtClean="0">
                <a:hlinkClick r:id="rId2"/>
              </a:rPr>
              <a:t>http://</a:t>
            </a:r>
            <a:r>
              <a:rPr lang="en-US" sz="2400" dirty="0" err="1" smtClean="0">
                <a:hlinkClick r:id="rId2"/>
              </a:rPr>
              <a:t>www.stata.com</a:t>
            </a:r>
            <a:r>
              <a:rPr lang="en-US" sz="2400" dirty="0" smtClean="0">
                <a:hlinkClick r:id="rId2"/>
              </a:rPr>
              <a:t>/features/overview/</a:t>
            </a:r>
            <a:r>
              <a:rPr lang="en-US" sz="2400" dirty="0" err="1" smtClean="0">
                <a:hlinkClick r:id="rId2"/>
              </a:rPr>
              <a:t>whats</a:t>
            </a:r>
            <a:r>
              <a:rPr lang="en-US" sz="2400" dirty="0" smtClean="0">
                <a:hlinkClick r:id="rId2"/>
              </a:rPr>
              <a:t>-hot-</a:t>
            </a:r>
            <a:r>
              <a:rPr lang="en-US" sz="2400" dirty="0" err="1" smtClean="0">
                <a:hlinkClick r:id="rId2"/>
              </a:rPr>
              <a:t>ssc</a:t>
            </a:r>
            <a:r>
              <a:rPr lang="en-US" sz="2400" dirty="0" smtClean="0">
                <a:hlinkClick r:id="rId2"/>
              </a:rPr>
              <a:t>-archive/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064984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Thanks!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Anjana.sharma@ucsf.edu</a:t>
            </a:r>
            <a:r>
              <a:rPr lang="en-US" dirty="0" smtClean="0"/>
              <a:t> for Q’s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80562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2017</TotalTime>
  <Words>307</Words>
  <Application>Microsoft Macintosh PowerPoint</Application>
  <PresentationFormat>On-screen Show (4:3)</PresentationFormat>
  <Paragraphs>52</Paragraphs>
  <Slides>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Courier</vt:lpstr>
      <vt:lpstr>Courier New</vt:lpstr>
      <vt:lpstr>Office Theme</vt:lpstr>
      <vt:lpstr>Biostats 212 Mini-Lecture:  Add-On Packages</vt:lpstr>
      <vt:lpstr>What are add-on packages?</vt:lpstr>
      <vt:lpstr>Finding packages</vt:lpstr>
      <vt:lpstr>Installing packages</vt:lpstr>
      <vt:lpstr>What packages do I have installed? And where are they saved?</vt:lpstr>
      <vt:lpstr>Some Useful Packages</vt:lpstr>
      <vt:lpstr>What are the most popular packages?</vt:lpstr>
      <vt:lpstr>Thanks!</vt:lpstr>
    </vt:vector>
  </TitlesOfParts>
  <Company/>
  <LinksUpToDate>false</LinksUpToDate>
  <SharedDoc>false</SharedDoc>
  <HyperlinksChanged>false</HyperlinksChanged>
  <AppVersion>15.0025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Biostats 212 2016 Mini-Lecture: Add-On Packages</dc:title>
  <dc:creator>Anjana Sharma</dc:creator>
  <cp:lastModifiedBy>Microsoft Office User</cp:lastModifiedBy>
  <cp:revision>28</cp:revision>
  <dcterms:created xsi:type="dcterms:W3CDTF">2016-09-04T18:00:41Z</dcterms:created>
  <dcterms:modified xsi:type="dcterms:W3CDTF">2016-09-06T17:16:53Z</dcterms:modified>
</cp:coreProperties>
</file>