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charts/chart1.xml" ContentType="application/vnd.openxmlformats-officedocument.drawingml.chart+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1"/>
    <p:sldMasterId id="2147483689" r:id="rId2"/>
    <p:sldMasterId id="2147483688" r:id="rId3"/>
    <p:sldMasterId id="2147483687" r:id="rId4"/>
  </p:sldMasterIdLst>
  <p:notesMasterIdLst>
    <p:notesMasterId r:id="rId91"/>
  </p:notesMasterIdLst>
  <p:handoutMasterIdLst>
    <p:handoutMasterId r:id="rId92"/>
  </p:handoutMasterIdLst>
  <p:sldIdLst>
    <p:sldId id="350" r:id="rId5"/>
    <p:sldId id="802" r:id="rId6"/>
    <p:sldId id="467" r:id="rId7"/>
    <p:sldId id="406" r:id="rId8"/>
    <p:sldId id="689" r:id="rId9"/>
    <p:sldId id="432" r:id="rId10"/>
    <p:sldId id="491" r:id="rId11"/>
    <p:sldId id="485" r:id="rId12"/>
    <p:sldId id="622" r:id="rId13"/>
    <p:sldId id="679" r:id="rId14"/>
    <p:sldId id="690" r:id="rId15"/>
    <p:sldId id="656" r:id="rId16"/>
    <p:sldId id="609" r:id="rId17"/>
    <p:sldId id="691" r:id="rId18"/>
    <p:sldId id="610" r:id="rId19"/>
    <p:sldId id="611" r:id="rId20"/>
    <p:sldId id="728" r:id="rId21"/>
    <p:sldId id="655" r:id="rId22"/>
    <p:sldId id="612" r:id="rId23"/>
    <p:sldId id="613" r:id="rId24"/>
    <p:sldId id="619" r:id="rId25"/>
    <p:sldId id="629" r:id="rId26"/>
    <p:sldId id="630" r:id="rId27"/>
    <p:sldId id="799" r:id="rId28"/>
    <p:sldId id="800" r:id="rId29"/>
    <p:sldId id="701" r:id="rId30"/>
    <p:sldId id="699" r:id="rId31"/>
    <p:sldId id="704" r:id="rId32"/>
    <p:sldId id="674" r:id="rId33"/>
    <p:sldId id="692" r:id="rId34"/>
    <p:sldId id="702" r:id="rId35"/>
    <p:sldId id="665" r:id="rId36"/>
    <p:sldId id="676" r:id="rId37"/>
    <p:sldId id="618" r:id="rId38"/>
    <p:sldId id="810" r:id="rId39"/>
    <p:sldId id="639" r:id="rId40"/>
    <p:sldId id="803" r:id="rId41"/>
    <p:sldId id="770" r:id="rId42"/>
    <p:sldId id="774" r:id="rId43"/>
    <p:sldId id="777" r:id="rId44"/>
    <p:sldId id="779" r:id="rId45"/>
    <p:sldId id="780" r:id="rId46"/>
    <p:sldId id="781" r:id="rId47"/>
    <p:sldId id="782" r:id="rId48"/>
    <p:sldId id="787" r:id="rId49"/>
    <p:sldId id="788" r:id="rId50"/>
    <p:sldId id="789" r:id="rId51"/>
    <p:sldId id="790" r:id="rId52"/>
    <p:sldId id="801" r:id="rId53"/>
    <p:sldId id="791" r:id="rId54"/>
    <p:sldId id="792" r:id="rId55"/>
    <p:sldId id="793" r:id="rId56"/>
    <p:sldId id="794" r:id="rId57"/>
    <p:sldId id="804" r:id="rId58"/>
    <p:sldId id="764" r:id="rId59"/>
    <p:sldId id="767" r:id="rId60"/>
    <p:sldId id="766" r:id="rId61"/>
    <p:sldId id="765" r:id="rId62"/>
    <p:sldId id="735" r:id="rId63"/>
    <p:sldId id="737" r:id="rId64"/>
    <p:sldId id="738" r:id="rId65"/>
    <p:sldId id="739" r:id="rId66"/>
    <p:sldId id="740" r:id="rId67"/>
    <p:sldId id="741" r:id="rId68"/>
    <p:sldId id="742" r:id="rId69"/>
    <p:sldId id="743" r:id="rId70"/>
    <p:sldId id="744" r:id="rId71"/>
    <p:sldId id="745" r:id="rId72"/>
    <p:sldId id="746" r:id="rId73"/>
    <p:sldId id="747" r:id="rId74"/>
    <p:sldId id="798" r:id="rId75"/>
    <p:sldId id="748" r:id="rId76"/>
    <p:sldId id="750" r:id="rId77"/>
    <p:sldId id="751" r:id="rId78"/>
    <p:sldId id="752" r:id="rId79"/>
    <p:sldId id="753" r:id="rId80"/>
    <p:sldId id="754" r:id="rId81"/>
    <p:sldId id="755" r:id="rId82"/>
    <p:sldId id="756" r:id="rId83"/>
    <p:sldId id="757" r:id="rId84"/>
    <p:sldId id="805" r:id="rId85"/>
    <p:sldId id="759" r:id="rId86"/>
    <p:sldId id="760" r:id="rId87"/>
    <p:sldId id="761" r:id="rId88"/>
    <p:sldId id="762" r:id="rId89"/>
    <p:sldId id="795" r:id="rId90"/>
  </p:sldIdLst>
  <p:sldSz cx="9144000" cy="6858000" type="screen4x3"/>
  <p:notesSz cx="9296400" cy="7010400"/>
  <p:defaultTextStyle>
    <a:defPPr>
      <a:defRPr lang="en-US"/>
    </a:defPPr>
    <a:lvl1pPr algn="l" rtl="0" fontAlgn="base">
      <a:spcBef>
        <a:spcPct val="0"/>
      </a:spcBef>
      <a:spcAft>
        <a:spcPct val="0"/>
      </a:spcAft>
      <a:defRPr sz="2400" kern="1200">
        <a:solidFill>
          <a:schemeClr val="tx1"/>
        </a:solidFill>
        <a:latin typeface="Arial Narrow" pitchFamily="34" charset="0"/>
        <a:ea typeface="MS PGothic" pitchFamily="34" charset="-128"/>
        <a:cs typeface="+mn-cs"/>
      </a:defRPr>
    </a:lvl1pPr>
    <a:lvl2pPr marL="457200" algn="l" rtl="0" fontAlgn="base">
      <a:spcBef>
        <a:spcPct val="0"/>
      </a:spcBef>
      <a:spcAft>
        <a:spcPct val="0"/>
      </a:spcAft>
      <a:defRPr sz="2400" kern="1200">
        <a:solidFill>
          <a:schemeClr val="tx1"/>
        </a:solidFill>
        <a:latin typeface="Arial Narrow" pitchFamily="34" charset="0"/>
        <a:ea typeface="MS PGothic" pitchFamily="34" charset="-128"/>
        <a:cs typeface="+mn-cs"/>
      </a:defRPr>
    </a:lvl2pPr>
    <a:lvl3pPr marL="914400" algn="l" rtl="0" fontAlgn="base">
      <a:spcBef>
        <a:spcPct val="0"/>
      </a:spcBef>
      <a:spcAft>
        <a:spcPct val="0"/>
      </a:spcAft>
      <a:defRPr sz="2400" kern="1200">
        <a:solidFill>
          <a:schemeClr val="tx1"/>
        </a:solidFill>
        <a:latin typeface="Arial Narrow" pitchFamily="34" charset="0"/>
        <a:ea typeface="MS PGothic" pitchFamily="34" charset="-128"/>
        <a:cs typeface="+mn-cs"/>
      </a:defRPr>
    </a:lvl3pPr>
    <a:lvl4pPr marL="1371600" algn="l" rtl="0" fontAlgn="base">
      <a:spcBef>
        <a:spcPct val="0"/>
      </a:spcBef>
      <a:spcAft>
        <a:spcPct val="0"/>
      </a:spcAft>
      <a:defRPr sz="2400" kern="1200">
        <a:solidFill>
          <a:schemeClr val="tx1"/>
        </a:solidFill>
        <a:latin typeface="Arial Narrow" pitchFamily="34" charset="0"/>
        <a:ea typeface="MS PGothic" pitchFamily="34" charset="-128"/>
        <a:cs typeface="+mn-cs"/>
      </a:defRPr>
    </a:lvl4pPr>
    <a:lvl5pPr marL="1828800" algn="l" rtl="0" fontAlgn="base">
      <a:spcBef>
        <a:spcPct val="0"/>
      </a:spcBef>
      <a:spcAft>
        <a:spcPct val="0"/>
      </a:spcAft>
      <a:defRPr sz="2400" kern="1200">
        <a:solidFill>
          <a:schemeClr val="tx1"/>
        </a:solidFill>
        <a:latin typeface="Arial Narrow" pitchFamily="34" charset="0"/>
        <a:ea typeface="MS PGothic" pitchFamily="34" charset="-128"/>
        <a:cs typeface="+mn-cs"/>
      </a:defRPr>
    </a:lvl5pPr>
    <a:lvl6pPr marL="2286000" algn="l" defTabSz="914400" rtl="0" eaLnBrk="1" latinLnBrk="0" hangingPunct="1">
      <a:defRPr sz="2400" kern="1200">
        <a:solidFill>
          <a:schemeClr val="tx1"/>
        </a:solidFill>
        <a:latin typeface="Arial Narrow" pitchFamily="34" charset="0"/>
        <a:ea typeface="MS PGothic" pitchFamily="34" charset="-128"/>
        <a:cs typeface="+mn-cs"/>
      </a:defRPr>
    </a:lvl6pPr>
    <a:lvl7pPr marL="2743200" algn="l" defTabSz="914400" rtl="0" eaLnBrk="1" latinLnBrk="0" hangingPunct="1">
      <a:defRPr sz="2400" kern="1200">
        <a:solidFill>
          <a:schemeClr val="tx1"/>
        </a:solidFill>
        <a:latin typeface="Arial Narrow" pitchFamily="34" charset="0"/>
        <a:ea typeface="MS PGothic" pitchFamily="34" charset="-128"/>
        <a:cs typeface="+mn-cs"/>
      </a:defRPr>
    </a:lvl7pPr>
    <a:lvl8pPr marL="3200400" algn="l" defTabSz="914400" rtl="0" eaLnBrk="1" latinLnBrk="0" hangingPunct="1">
      <a:defRPr sz="2400" kern="1200">
        <a:solidFill>
          <a:schemeClr val="tx1"/>
        </a:solidFill>
        <a:latin typeface="Arial Narrow" pitchFamily="34" charset="0"/>
        <a:ea typeface="MS PGothic" pitchFamily="34" charset="-128"/>
        <a:cs typeface="+mn-cs"/>
      </a:defRPr>
    </a:lvl8pPr>
    <a:lvl9pPr marL="3657600" algn="l" defTabSz="914400" rtl="0" eaLnBrk="1" latinLnBrk="0" hangingPunct="1">
      <a:defRPr sz="2400" kern="1200">
        <a:solidFill>
          <a:schemeClr val="tx1"/>
        </a:solidFill>
        <a:latin typeface="Arial Narrow"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216A8B"/>
    <a:srgbClr val="FFFF00"/>
    <a:srgbClr val="009FE3"/>
    <a:srgbClr val="C0C0C0"/>
    <a:srgbClr val="78BEDE"/>
    <a:srgbClr val="C7E0E7"/>
    <a:srgbClr val="006FA5"/>
    <a:srgbClr val="7D3815"/>
    <a:srgbClr val="3953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3435" autoAdjust="0"/>
    <p:restoredTop sz="85802" autoAdjust="0"/>
  </p:normalViewPr>
  <p:slideViewPr>
    <p:cSldViewPr snapToGrid="0" snapToObjects="1">
      <p:cViewPr varScale="1">
        <p:scale>
          <a:sx n="125" d="100"/>
          <a:sy n="125" d="100"/>
        </p:scale>
        <p:origin x="-1618" y="-82"/>
      </p:cViewPr>
      <p:guideLst>
        <p:guide orient="horz" pos="1152"/>
        <p:guide orient="horz" pos="3744"/>
        <p:guide pos="2880"/>
        <p:guide pos="288"/>
        <p:guide pos="5472"/>
      </p:guideLst>
    </p:cSldViewPr>
  </p:slideViewPr>
  <p:outlineViewPr>
    <p:cViewPr>
      <p:scale>
        <a:sx n="33" d="100"/>
        <a:sy n="33" d="100"/>
      </p:scale>
      <p:origin x="0" y="6264"/>
    </p:cViewPr>
  </p:outlineViewPr>
  <p:notesTextViewPr>
    <p:cViewPr>
      <p:scale>
        <a:sx n="100" d="100"/>
        <a:sy n="100" d="100"/>
      </p:scale>
      <p:origin x="0" y="0"/>
    </p:cViewPr>
  </p:notesTextViewPr>
  <p:sorterViewPr>
    <p:cViewPr>
      <p:scale>
        <a:sx n="90" d="100"/>
        <a:sy n="90" d="100"/>
      </p:scale>
      <p:origin x="0" y="5484"/>
    </p:cViewPr>
  </p:sorterViewPr>
  <p:notesViewPr>
    <p:cSldViewPr snapToGrid="0" snapToObjects="1">
      <p:cViewPr varScale="1">
        <p:scale>
          <a:sx n="96" d="100"/>
          <a:sy n="96" d="100"/>
        </p:scale>
        <p:origin x="-3606" y="-96"/>
      </p:cViewPr>
      <p:guideLst>
        <p:guide orient="horz" pos="2208"/>
        <p:guide pos="29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slide" Target="slides/slide85.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notesMaster" Target="notesMasters/notes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oleObject" Target="Emily%20Charlson's%20Mac%20Book%20Pro:Users:emilycharlson:Desktop:Haplogroups,%20B2%20and%20POAG:Significance%20levels%20of%20all%20typed%20mtSNPs%20in%20GERA%20arrays:Freq%20and%20Sig%20of%20typed%20mtSNPs%20on%20GERA%20array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3202024960555E-2"/>
          <c:y val="8.8940092165898599E-2"/>
          <c:w val="0.95401791656384805"/>
          <c:h val="0.829779200986973"/>
        </c:manualLayout>
      </c:layout>
      <c:scatterChart>
        <c:scatterStyle val="lineMarker"/>
        <c:varyColors val="0"/>
        <c:ser>
          <c:idx val="0"/>
          <c:order val="0"/>
          <c:tx>
            <c:v>EUR</c:v>
          </c:tx>
          <c:spPr>
            <a:ln w="28575">
              <a:noFill/>
            </a:ln>
          </c:spPr>
          <c:marker>
            <c:symbol val="circle"/>
            <c:size val="7"/>
            <c:spPr>
              <a:solidFill>
                <a:schemeClr val="tx2">
                  <a:lumMod val="75000"/>
                </a:schemeClr>
              </a:solidFill>
              <a:ln>
                <a:noFill/>
              </a:ln>
            </c:spPr>
          </c:marker>
          <c:dPt>
            <c:idx val="13"/>
            <c:marker>
              <c:spPr>
                <a:solidFill>
                  <a:srgbClr val="ED8009"/>
                </a:solidFill>
                <a:ln>
                  <a:noFill/>
                </a:ln>
              </c:spPr>
            </c:marker>
            <c:bubble3D val="0"/>
          </c:dPt>
          <c:dPt>
            <c:idx val="18"/>
            <c:marker>
              <c:spPr>
                <a:solidFill>
                  <a:srgbClr val="50E12C"/>
                </a:solidFill>
                <a:ln>
                  <a:noFill/>
                </a:ln>
              </c:spPr>
            </c:marker>
            <c:bubble3D val="0"/>
          </c:dPt>
          <c:dPt>
            <c:idx val="22"/>
            <c:marker>
              <c:spPr>
                <a:solidFill>
                  <a:srgbClr val="50E12C"/>
                </a:solidFill>
                <a:ln>
                  <a:noFill/>
                </a:ln>
              </c:spPr>
            </c:marker>
            <c:bubble3D val="0"/>
          </c:dPt>
          <c:dPt>
            <c:idx val="23"/>
            <c:marker>
              <c:spPr>
                <a:solidFill>
                  <a:srgbClr val="FF0000"/>
                </a:solidFill>
                <a:ln>
                  <a:noFill/>
                </a:ln>
              </c:spPr>
            </c:marker>
            <c:bubble3D val="0"/>
          </c:dPt>
          <c:dPt>
            <c:idx val="26"/>
            <c:marker>
              <c:spPr>
                <a:solidFill>
                  <a:srgbClr val="FF0000"/>
                </a:solidFill>
                <a:ln>
                  <a:noFill/>
                </a:ln>
              </c:spPr>
            </c:marker>
            <c:bubble3D val="0"/>
          </c:dPt>
          <c:dPt>
            <c:idx val="45"/>
            <c:marker>
              <c:spPr>
                <a:solidFill>
                  <a:srgbClr val="ED8009"/>
                </a:solidFill>
                <a:ln>
                  <a:noFill/>
                </a:ln>
              </c:spPr>
            </c:marker>
            <c:bubble3D val="0"/>
          </c:dPt>
          <c:dPt>
            <c:idx val="56"/>
            <c:marker>
              <c:spPr>
                <a:solidFill>
                  <a:srgbClr val="0386FF"/>
                </a:solidFill>
                <a:ln>
                  <a:noFill/>
                </a:ln>
              </c:spPr>
            </c:marker>
            <c:bubble3D val="0"/>
          </c:dPt>
          <c:dPt>
            <c:idx val="63"/>
            <c:marker>
              <c:spPr>
                <a:solidFill>
                  <a:srgbClr val="0386FF"/>
                </a:solidFill>
                <a:ln>
                  <a:noFill/>
                </a:ln>
              </c:spPr>
            </c:marker>
            <c:bubble3D val="0"/>
          </c:dPt>
          <c:dPt>
            <c:idx val="74"/>
            <c:marker>
              <c:spPr>
                <a:solidFill>
                  <a:srgbClr val="0386FF"/>
                </a:solidFill>
                <a:ln>
                  <a:noFill/>
                </a:ln>
              </c:spPr>
            </c:marker>
            <c:bubble3D val="0"/>
          </c:dPt>
          <c:dPt>
            <c:idx val="82"/>
            <c:marker>
              <c:spPr>
                <a:solidFill>
                  <a:srgbClr val="50E12C"/>
                </a:solidFill>
                <a:ln>
                  <a:noFill/>
                </a:ln>
              </c:spPr>
            </c:marker>
            <c:bubble3D val="0"/>
          </c:dPt>
          <c:xVal>
            <c:numRef>
              <c:f>EUR!$X$5:$X$106</c:f>
              <c:numCache>
                <c:formatCode>General</c:formatCode>
                <c:ptCount val="102"/>
                <c:pt idx="0">
                  <c:v>263</c:v>
                </c:pt>
                <c:pt idx="1">
                  <c:v>663</c:v>
                </c:pt>
                <c:pt idx="2">
                  <c:v>769</c:v>
                </c:pt>
                <c:pt idx="3">
                  <c:v>1243</c:v>
                </c:pt>
                <c:pt idx="4">
                  <c:v>1438</c:v>
                </c:pt>
                <c:pt idx="5">
                  <c:v>1736</c:v>
                </c:pt>
                <c:pt idx="6">
                  <c:v>2158</c:v>
                </c:pt>
                <c:pt idx="7">
                  <c:v>2332</c:v>
                </c:pt>
                <c:pt idx="8">
                  <c:v>2415</c:v>
                </c:pt>
                <c:pt idx="9">
                  <c:v>2416</c:v>
                </c:pt>
                <c:pt idx="10">
                  <c:v>2706</c:v>
                </c:pt>
                <c:pt idx="11">
                  <c:v>2755</c:v>
                </c:pt>
                <c:pt idx="12">
                  <c:v>2789</c:v>
                </c:pt>
                <c:pt idx="13">
                  <c:v>2833</c:v>
                </c:pt>
                <c:pt idx="14">
                  <c:v>2885</c:v>
                </c:pt>
                <c:pt idx="15">
                  <c:v>3010</c:v>
                </c:pt>
                <c:pt idx="16">
                  <c:v>3308</c:v>
                </c:pt>
                <c:pt idx="17">
                  <c:v>3480</c:v>
                </c:pt>
                <c:pt idx="18">
                  <c:v>3547</c:v>
                </c:pt>
                <c:pt idx="19">
                  <c:v>3594</c:v>
                </c:pt>
                <c:pt idx="20">
                  <c:v>3720</c:v>
                </c:pt>
                <c:pt idx="21">
                  <c:v>3915</c:v>
                </c:pt>
                <c:pt idx="22">
                  <c:v>3927</c:v>
                </c:pt>
                <c:pt idx="23">
                  <c:v>4977</c:v>
                </c:pt>
                <c:pt idx="24">
                  <c:v>5319</c:v>
                </c:pt>
                <c:pt idx="25">
                  <c:v>6461</c:v>
                </c:pt>
                <c:pt idx="26">
                  <c:v>6473</c:v>
                </c:pt>
                <c:pt idx="27">
                  <c:v>7028</c:v>
                </c:pt>
                <c:pt idx="28">
                  <c:v>7084</c:v>
                </c:pt>
                <c:pt idx="29">
                  <c:v>8027</c:v>
                </c:pt>
                <c:pt idx="30">
                  <c:v>8414</c:v>
                </c:pt>
                <c:pt idx="31">
                  <c:v>8572</c:v>
                </c:pt>
                <c:pt idx="32">
                  <c:v>8616</c:v>
                </c:pt>
                <c:pt idx="33">
                  <c:v>8994</c:v>
                </c:pt>
                <c:pt idx="34">
                  <c:v>9025</c:v>
                </c:pt>
                <c:pt idx="35">
                  <c:v>9120</c:v>
                </c:pt>
                <c:pt idx="36">
                  <c:v>9123</c:v>
                </c:pt>
                <c:pt idx="37">
                  <c:v>9180</c:v>
                </c:pt>
                <c:pt idx="38">
                  <c:v>9389</c:v>
                </c:pt>
                <c:pt idx="39">
                  <c:v>9554</c:v>
                </c:pt>
                <c:pt idx="40">
                  <c:v>9647</c:v>
                </c:pt>
                <c:pt idx="41">
                  <c:v>9716</c:v>
                </c:pt>
                <c:pt idx="42">
                  <c:v>9824</c:v>
                </c:pt>
                <c:pt idx="43">
                  <c:v>9833</c:v>
                </c:pt>
                <c:pt idx="44">
                  <c:v>9909</c:v>
                </c:pt>
                <c:pt idx="45">
                  <c:v>9950</c:v>
                </c:pt>
                <c:pt idx="46">
                  <c:v>10034</c:v>
                </c:pt>
                <c:pt idx="47">
                  <c:v>10238</c:v>
                </c:pt>
                <c:pt idx="48">
                  <c:v>10373</c:v>
                </c:pt>
                <c:pt idx="49">
                  <c:v>10400</c:v>
                </c:pt>
                <c:pt idx="50">
                  <c:v>10586</c:v>
                </c:pt>
                <c:pt idx="51">
                  <c:v>10733</c:v>
                </c:pt>
                <c:pt idx="52">
                  <c:v>10810</c:v>
                </c:pt>
                <c:pt idx="53">
                  <c:v>11176</c:v>
                </c:pt>
                <c:pt idx="54">
                  <c:v>11251</c:v>
                </c:pt>
                <c:pt idx="55">
                  <c:v>11299</c:v>
                </c:pt>
                <c:pt idx="56">
                  <c:v>11467</c:v>
                </c:pt>
                <c:pt idx="57">
                  <c:v>11641</c:v>
                </c:pt>
                <c:pt idx="58">
                  <c:v>11719</c:v>
                </c:pt>
                <c:pt idx="59">
                  <c:v>11899</c:v>
                </c:pt>
                <c:pt idx="60">
                  <c:v>12007</c:v>
                </c:pt>
                <c:pt idx="61">
                  <c:v>12236</c:v>
                </c:pt>
                <c:pt idx="62">
                  <c:v>12361</c:v>
                </c:pt>
                <c:pt idx="63">
                  <c:v>12372</c:v>
                </c:pt>
                <c:pt idx="64">
                  <c:v>12501</c:v>
                </c:pt>
                <c:pt idx="65">
                  <c:v>12612</c:v>
                </c:pt>
                <c:pt idx="66">
                  <c:v>12633</c:v>
                </c:pt>
                <c:pt idx="67">
                  <c:v>12669</c:v>
                </c:pt>
                <c:pt idx="68">
                  <c:v>12693</c:v>
                </c:pt>
                <c:pt idx="69">
                  <c:v>12705</c:v>
                </c:pt>
                <c:pt idx="70">
                  <c:v>12768</c:v>
                </c:pt>
                <c:pt idx="71">
                  <c:v>13263</c:v>
                </c:pt>
                <c:pt idx="72">
                  <c:v>13368</c:v>
                </c:pt>
                <c:pt idx="73">
                  <c:v>13401</c:v>
                </c:pt>
                <c:pt idx="74">
                  <c:v>13506</c:v>
                </c:pt>
                <c:pt idx="75">
                  <c:v>13590</c:v>
                </c:pt>
                <c:pt idx="76">
                  <c:v>13617</c:v>
                </c:pt>
                <c:pt idx="77">
                  <c:v>13708</c:v>
                </c:pt>
                <c:pt idx="78">
                  <c:v>13734</c:v>
                </c:pt>
                <c:pt idx="79">
                  <c:v>13914</c:v>
                </c:pt>
                <c:pt idx="80">
                  <c:v>13965</c:v>
                </c:pt>
                <c:pt idx="81">
                  <c:v>13966</c:v>
                </c:pt>
                <c:pt idx="82">
                  <c:v>14212</c:v>
                </c:pt>
                <c:pt idx="83">
                  <c:v>14284</c:v>
                </c:pt>
                <c:pt idx="84">
                  <c:v>14318</c:v>
                </c:pt>
                <c:pt idx="85">
                  <c:v>14560</c:v>
                </c:pt>
                <c:pt idx="86">
                  <c:v>14798</c:v>
                </c:pt>
                <c:pt idx="87">
                  <c:v>14861</c:v>
                </c:pt>
                <c:pt idx="88">
                  <c:v>14905</c:v>
                </c:pt>
                <c:pt idx="89">
                  <c:v>14911</c:v>
                </c:pt>
                <c:pt idx="90">
                  <c:v>15043</c:v>
                </c:pt>
                <c:pt idx="91">
                  <c:v>15607</c:v>
                </c:pt>
                <c:pt idx="92">
                  <c:v>15629</c:v>
                </c:pt>
                <c:pt idx="93">
                  <c:v>15662</c:v>
                </c:pt>
                <c:pt idx="94">
                  <c:v>15758</c:v>
                </c:pt>
                <c:pt idx="95">
                  <c:v>15833</c:v>
                </c:pt>
                <c:pt idx="96">
                  <c:v>15884</c:v>
                </c:pt>
                <c:pt idx="97">
                  <c:v>15954</c:v>
                </c:pt>
                <c:pt idx="98">
                  <c:v>16129</c:v>
                </c:pt>
                <c:pt idx="99">
                  <c:v>16153</c:v>
                </c:pt>
                <c:pt idx="100">
                  <c:v>16223</c:v>
                </c:pt>
                <c:pt idx="101">
                  <c:v>16325</c:v>
                </c:pt>
              </c:numCache>
            </c:numRef>
          </c:xVal>
          <c:yVal>
            <c:numRef>
              <c:f>EUR!$Y$5:$Y$106</c:f>
              <c:numCache>
                <c:formatCode>General</c:formatCode>
                <c:ptCount val="102"/>
                <c:pt idx="0">
                  <c:v>0.25798225285986198</c:v>
                </c:pt>
                <c:pt idx="1">
                  <c:v>0.28100036212128199</c:v>
                </c:pt>
                <c:pt idx="2">
                  <c:v>0.33021838479146298</c:v>
                </c:pt>
                <c:pt idx="3">
                  <c:v>3.5127791362224797E-2</c:v>
                </c:pt>
                <c:pt idx="4">
                  <c:v>6.2682752237505801E-2</c:v>
                </c:pt>
                <c:pt idx="5">
                  <c:v>0.322484295201242</c:v>
                </c:pt>
                <c:pt idx="6">
                  <c:v>0.37386502136461103</c:v>
                </c:pt>
                <c:pt idx="7">
                  <c:v>1.2177301682641899E-3</c:v>
                </c:pt>
                <c:pt idx="8">
                  <c:v>3.4757463392091198E-4</c:v>
                </c:pt>
                <c:pt idx="9">
                  <c:v>0.21645371772965</c:v>
                </c:pt>
                <c:pt idx="10">
                  <c:v>1.17411970106382</c:v>
                </c:pt>
                <c:pt idx="11">
                  <c:v>2.3695883447997199E-2</c:v>
                </c:pt>
                <c:pt idx="12">
                  <c:v>0.53700338797194402</c:v>
                </c:pt>
                <c:pt idx="13">
                  <c:v>3.8250684064715581</c:v>
                </c:pt>
                <c:pt idx="14">
                  <c:v>0.89312945552134604</c:v>
                </c:pt>
                <c:pt idx="15">
                  <c:v>1.2350770153501101</c:v>
                </c:pt>
                <c:pt idx="16">
                  <c:v>0.98088370955292703</c:v>
                </c:pt>
                <c:pt idx="17">
                  <c:v>6.5653073261744396E-2</c:v>
                </c:pt>
                <c:pt idx="18">
                  <c:v>2.04900266601119</c:v>
                </c:pt>
                <c:pt idx="19">
                  <c:v>0.15970566838856401</c:v>
                </c:pt>
                <c:pt idx="20">
                  <c:v>0.19246497193114701</c:v>
                </c:pt>
                <c:pt idx="21">
                  <c:v>0.85855022659953295</c:v>
                </c:pt>
                <c:pt idx="22">
                  <c:v>2.6796459671823301</c:v>
                </c:pt>
                <c:pt idx="23">
                  <c:v>6.19456711186786</c:v>
                </c:pt>
                <c:pt idx="24">
                  <c:v>0.56575054760352494</c:v>
                </c:pt>
                <c:pt idx="25">
                  <c:v>9.9523628610743098E-2</c:v>
                </c:pt>
                <c:pt idx="26">
                  <c:v>5.0796679284604096</c:v>
                </c:pt>
                <c:pt idx="27">
                  <c:v>0.97922451180644199</c:v>
                </c:pt>
                <c:pt idx="28">
                  <c:v>3.4757463392091198E-4</c:v>
                </c:pt>
                <c:pt idx="29">
                  <c:v>1.3945219230304701E-2</c:v>
                </c:pt>
                <c:pt idx="30">
                  <c:v>0.104190849830869</c:v>
                </c:pt>
                <c:pt idx="31">
                  <c:v>0.66554624884906899</c:v>
                </c:pt>
                <c:pt idx="32">
                  <c:v>7.3760478954137801E-2</c:v>
                </c:pt>
                <c:pt idx="33">
                  <c:v>7.40694021315286E-2</c:v>
                </c:pt>
                <c:pt idx="34">
                  <c:v>0.36612773734166698</c:v>
                </c:pt>
                <c:pt idx="35">
                  <c:v>0.11463877996848799</c:v>
                </c:pt>
                <c:pt idx="36">
                  <c:v>4.0140020862006196E-3</c:v>
                </c:pt>
                <c:pt idx="37">
                  <c:v>0.19647460442346801</c:v>
                </c:pt>
                <c:pt idx="38">
                  <c:v>3.2920265855502902E-2</c:v>
                </c:pt>
                <c:pt idx="39">
                  <c:v>0.212256228353533</c:v>
                </c:pt>
                <c:pt idx="40">
                  <c:v>8.3598696396124397E-2</c:v>
                </c:pt>
                <c:pt idx="41">
                  <c:v>0.170889289844705</c:v>
                </c:pt>
                <c:pt idx="42">
                  <c:v>9.1297737411159103E-4</c:v>
                </c:pt>
                <c:pt idx="43">
                  <c:v>0.22329881601158899</c:v>
                </c:pt>
                <c:pt idx="44">
                  <c:v>6.95427661651252E-4</c:v>
                </c:pt>
                <c:pt idx="45">
                  <c:v>3.4873156037828399</c:v>
                </c:pt>
                <c:pt idx="46">
                  <c:v>0.94195376960471799</c:v>
                </c:pt>
                <c:pt idx="47">
                  <c:v>1.0259952031025901</c:v>
                </c:pt>
                <c:pt idx="48">
                  <c:v>0.49485002168009401</c:v>
                </c:pt>
                <c:pt idx="49">
                  <c:v>9.3126465277929601E-2</c:v>
                </c:pt>
                <c:pt idx="50">
                  <c:v>0.34179774661298501</c:v>
                </c:pt>
                <c:pt idx="51">
                  <c:v>0.13212021654162001</c:v>
                </c:pt>
                <c:pt idx="52">
                  <c:v>0.46916022138347901</c:v>
                </c:pt>
                <c:pt idx="53">
                  <c:v>1.1095230910398299</c:v>
                </c:pt>
                <c:pt idx="54">
                  <c:v>0.14068153490288399</c:v>
                </c:pt>
                <c:pt idx="55">
                  <c:v>9.7055538715612698E-3</c:v>
                </c:pt>
                <c:pt idx="56">
                  <c:v>1.37294153599901</c:v>
                </c:pt>
                <c:pt idx="57">
                  <c:v>0.87811201489631896</c:v>
                </c:pt>
                <c:pt idx="58">
                  <c:v>1.2598742630342701</c:v>
                </c:pt>
                <c:pt idx="59">
                  <c:v>0.46407325860443099</c:v>
                </c:pt>
                <c:pt idx="60">
                  <c:v>0.32550628270365001</c:v>
                </c:pt>
                <c:pt idx="61">
                  <c:v>0.169732199066358</c:v>
                </c:pt>
                <c:pt idx="62">
                  <c:v>6.95427661651252E-4</c:v>
                </c:pt>
                <c:pt idx="63">
                  <c:v>1.3879582553547301</c:v>
                </c:pt>
                <c:pt idx="64">
                  <c:v>0.54030602352202906</c:v>
                </c:pt>
                <c:pt idx="65">
                  <c:v>0.52013688697690197</c:v>
                </c:pt>
                <c:pt idx="66">
                  <c:v>3.0397735151460901E-2</c:v>
                </c:pt>
                <c:pt idx="67">
                  <c:v>6.5193079327860199E-4</c:v>
                </c:pt>
                <c:pt idx="68">
                  <c:v>0.34543844525825701</c:v>
                </c:pt>
                <c:pt idx="69">
                  <c:v>0.259716280318121</c:v>
                </c:pt>
                <c:pt idx="70">
                  <c:v>9.5650039683711904E-4</c:v>
                </c:pt>
                <c:pt idx="71">
                  <c:v>0.41375036113395802</c:v>
                </c:pt>
                <c:pt idx="72">
                  <c:v>0.89894064509188398</c:v>
                </c:pt>
                <c:pt idx="73">
                  <c:v>7.3657553374345E-2</c:v>
                </c:pt>
                <c:pt idx="74">
                  <c:v>1.5625665562020301</c:v>
                </c:pt>
                <c:pt idx="75">
                  <c:v>1.2991232916230999</c:v>
                </c:pt>
                <c:pt idx="76">
                  <c:v>0.86550414416532595</c:v>
                </c:pt>
                <c:pt idx="77">
                  <c:v>0.14739803066176499</c:v>
                </c:pt>
                <c:pt idx="78">
                  <c:v>0.41544263947432503</c:v>
                </c:pt>
                <c:pt idx="79">
                  <c:v>0.38944629468290498</c:v>
                </c:pt>
                <c:pt idx="80">
                  <c:v>0.83268266525182399</c:v>
                </c:pt>
                <c:pt idx="81">
                  <c:v>0.463694127648966</c:v>
                </c:pt>
                <c:pt idx="82">
                  <c:v>2.6099485035410099</c:v>
                </c:pt>
                <c:pt idx="83">
                  <c:v>6.1430243778938798E-2</c:v>
                </c:pt>
                <c:pt idx="84">
                  <c:v>0.38404994834359901</c:v>
                </c:pt>
                <c:pt idx="85">
                  <c:v>2.60654893431994E-4</c:v>
                </c:pt>
                <c:pt idx="86">
                  <c:v>0.12942053944731499</c:v>
                </c:pt>
                <c:pt idx="87">
                  <c:v>1.54726866562074E-2</c:v>
                </c:pt>
                <c:pt idx="88">
                  <c:v>0.64340056427502901</c:v>
                </c:pt>
                <c:pt idx="89">
                  <c:v>7.8243446989642595E-4</c:v>
                </c:pt>
                <c:pt idx="90">
                  <c:v>0.82419836715172101</c:v>
                </c:pt>
                <c:pt idx="91">
                  <c:v>0.73778629452358302</c:v>
                </c:pt>
                <c:pt idx="92">
                  <c:v>1.26128374418228E-3</c:v>
                </c:pt>
                <c:pt idx="93">
                  <c:v>8.3440780698885997E-2</c:v>
                </c:pt>
                <c:pt idx="94">
                  <c:v>1.3458234581220401</c:v>
                </c:pt>
                <c:pt idx="95">
                  <c:v>9.1729494325211592E-3</c:v>
                </c:pt>
                <c:pt idx="96">
                  <c:v>0.96058588082386298</c:v>
                </c:pt>
                <c:pt idx="97">
                  <c:v>0.20259395032361799</c:v>
                </c:pt>
                <c:pt idx="98">
                  <c:v>9.0818524022147198E-2</c:v>
                </c:pt>
                <c:pt idx="99">
                  <c:v>0.33077612606919399</c:v>
                </c:pt>
                <c:pt idx="100">
                  <c:v>0.40197592766580997</c:v>
                </c:pt>
                <c:pt idx="101">
                  <c:v>1.17011755355651</c:v>
                </c:pt>
              </c:numCache>
            </c:numRef>
          </c:yVal>
          <c:smooth val="0"/>
        </c:ser>
        <c:dLbls>
          <c:showLegendKey val="0"/>
          <c:showVal val="0"/>
          <c:showCatName val="0"/>
          <c:showSerName val="0"/>
          <c:showPercent val="0"/>
          <c:showBubbleSize val="0"/>
        </c:dLbls>
        <c:axId val="106184064"/>
        <c:axId val="64132224"/>
      </c:scatterChart>
      <c:valAx>
        <c:axId val="106184064"/>
        <c:scaling>
          <c:orientation val="minMax"/>
          <c:max val="16570"/>
          <c:min val="0"/>
        </c:scaling>
        <c:delete val="0"/>
        <c:axPos val="b"/>
        <c:numFmt formatCode="General" sourceLinked="1"/>
        <c:majorTickMark val="out"/>
        <c:minorTickMark val="none"/>
        <c:tickLblPos val="nextTo"/>
        <c:txPr>
          <a:bodyPr/>
          <a:lstStyle/>
          <a:p>
            <a:pPr>
              <a:defRPr sz="1600"/>
            </a:pPr>
            <a:endParaRPr lang="en-US"/>
          </a:p>
        </c:txPr>
        <c:crossAx val="64132224"/>
        <c:crosses val="autoZero"/>
        <c:crossBetween val="midCat"/>
      </c:valAx>
      <c:valAx>
        <c:axId val="64132224"/>
        <c:scaling>
          <c:orientation val="minMax"/>
        </c:scaling>
        <c:delete val="0"/>
        <c:axPos val="l"/>
        <c:minorGridlines>
          <c:spPr>
            <a:ln>
              <a:noFill/>
            </a:ln>
          </c:spPr>
        </c:minorGridlines>
        <c:numFmt formatCode="General" sourceLinked="1"/>
        <c:majorTickMark val="out"/>
        <c:minorTickMark val="none"/>
        <c:tickLblPos val="nextTo"/>
        <c:txPr>
          <a:bodyPr/>
          <a:lstStyle/>
          <a:p>
            <a:pPr>
              <a:defRPr sz="1600"/>
            </a:pPr>
            <a:endParaRPr lang="en-US"/>
          </a:p>
        </c:txPr>
        <c:crossAx val="106184064"/>
        <c:crosses val="autoZero"/>
        <c:crossBetween val="midCat"/>
      </c:valAx>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8834" name="Rectangle 2"/>
          <p:cNvSpPr>
            <a:spLocks noGrp="1" noChangeArrowheads="1"/>
          </p:cNvSpPr>
          <p:nvPr>
            <p:ph type="hdr" sz="quarter"/>
          </p:nvPr>
        </p:nvSpPr>
        <p:spPr bwMode="auto">
          <a:xfrm>
            <a:off x="0" y="1"/>
            <a:ext cx="4028440" cy="350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37" tIns="45718" rIns="91437" bIns="45718" numCol="1" anchor="t" anchorCtr="0" compatLnSpc="1">
            <a:prstTxWarp prst="textNoShape">
              <a:avLst/>
            </a:prstTxWarp>
          </a:bodyPr>
          <a:lstStyle>
            <a:lvl1pPr algn="l" defTabSz="914065">
              <a:defRPr sz="1000">
                <a:latin typeface="Arial" charset="0"/>
                <a:ea typeface="ＭＳ Ｐゴシック" charset="0"/>
                <a:cs typeface="+mn-cs"/>
              </a:defRPr>
            </a:lvl1pPr>
          </a:lstStyle>
          <a:p>
            <a:pPr>
              <a:defRPr/>
            </a:pPr>
            <a:endParaRPr lang="en-US"/>
          </a:p>
        </p:txBody>
      </p:sp>
      <p:sp>
        <p:nvSpPr>
          <p:cNvPr id="248835" name="Rectangle 3"/>
          <p:cNvSpPr>
            <a:spLocks noGrp="1" noChangeArrowheads="1"/>
          </p:cNvSpPr>
          <p:nvPr>
            <p:ph type="dt" sz="quarter" idx="1"/>
          </p:nvPr>
        </p:nvSpPr>
        <p:spPr bwMode="auto">
          <a:xfrm>
            <a:off x="5265809" y="1"/>
            <a:ext cx="4028440" cy="350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37" tIns="45718" rIns="91437" bIns="45718" numCol="1" anchor="t" anchorCtr="0" compatLnSpc="1">
            <a:prstTxWarp prst="textNoShape">
              <a:avLst/>
            </a:prstTxWarp>
          </a:bodyPr>
          <a:lstStyle>
            <a:lvl1pPr algn="r" defTabSz="914065">
              <a:defRPr sz="1000">
                <a:latin typeface="Arial" charset="0"/>
                <a:ea typeface="ＭＳ Ｐゴシック" charset="0"/>
                <a:cs typeface="+mn-cs"/>
              </a:defRPr>
            </a:lvl1pPr>
          </a:lstStyle>
          <a:p>
            <a:pPr>
              <a:defRPr/>
            </a:pPr>
            <a:endParaRPr lang="en-US"/>
          </a:p>
        </p:txBody>
      </p:sp>
      <p:sp>
        <p:nvSpPr>
          <p:cNvPr id="248836" name="Rectangle 4"/>
          <p:cNvSpPr>
            <a:spLocks noGrp="1" noChangeArrowheads="1"/>
          </p:cNvSpPr>
          <p:nvPr>
            <p:ph type="ftr" sz="quarter" idx="2"/>
          </p:nvPr>
        </p:nvSpPr>
        <p:spPr bwMode="auto">
          <a:xfrm>
            <a:off x="0" y="6658369"/>
            <a:ext cx="4028440" cy="350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37" tIns="45718" rIns="91437" bIns="45718" numCol="1" anchor="b" anchorCtr="0" compatLnSpc="1">
            <a:prstTxWarp prst="textNoShape">
              <a:avLst/>
            </a:prstTxWarp>
          </a:bodyPr>
          <a:lstStyle>
            <a:lvl1pPr algn="l" defTabSz="914065">
              <a:defRPr sz="1000">
                <a:latin typeface="Arial" charset="0"/>
                <a:ea typeface="ＭＳ Ｐゴシック" charset="0"/>
                <a:cs typeface="+mn-cs"/>
              </a:defRPr>
            </a:lvl1pPr>
          </a:lstStyle>
          <a:p>
            <a:pPr>
              <a:defRPr/>
            </a:pPr>
            <a:endParaRPr lang="en-US"/>
          </a:p>
        </p:txBody>
      </p:sp>
      <p:sp>
        <p:nvSpPr>
          <p:cNvPr id="248837" name="Rectangle 5"/>
          <p:cNvSpPr>
            <a:spLocks noGrp="1" noChangeArrowheads="1"/>
          </p:cNvSpPr>
          <p:nvPr>
            <p:ph type="sldNum" sz="quarter" idx="3"/>
          </p:nvPr>
        </p:nvSpPr>
        <p:spPr bwMode="auto">
          <a:xfrm>
            <a:off x="5265809" y="6658369"/>
            <a:ext cx="4028440" cy="350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37" tIns="45718" rIns="91437" bIns="45718" numCol="1" anchor="b" anchorCtr="0" compatLnSpc="1">
            <a:prstTxWarp prst="textNoShape">
              <a:avLst/>
            </a:prstTxWarp>
          </a:bodyPr>
          <a:lstStyle>
            <a:lvl1pPr algn="r" defTabSz="914065">
              <a:defRPr sz="1000">
                <a:latin typeface="Arial" pitchFamily="34" charset="0"/>
              </a:defRPr>
            </a:lvl1pPr>
          </a:lstStyle>
          <a:p>
            <a:pPr>
              <a:defRPr/>
            </a:pPr>
            <a:fld id="{6D8583B1-1C10-43CE-B9A8-4E33DB9E08C1}" type="slidenum">
              <a:rPr lang="en-US"/>
              <a:pPr>
                <a:defRPr/>
              </a:pPr>
              <a:t>‹#›</a:t>
            </a:fld>
            <a:endParaRPr lang="en-US"/>
          </a:p>
        </p:txBody>
      </p:sp>
    </p:spTree>
    <p:extLst>
      <p:ext uri="{BB962C8B-B14F-4D97-AF65-F5344CB8AC3E}">
        <p14:creationId xmlns:p14="http://schemas.microsoft.com/office/powerpoint/2010/main" val="27933294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1"/>
            <a:ext cx="4028440" cy="350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543" tIns="46271" rIns="92543" bIns="46271" numCol="1" anchor="t" anchorCtr="0" compatLnSpc="1">
            <a:prstTxWarp prst="textNoShape">
              <a:avLst/>
            </a:prstTxWarp>
          </a:bodyPr>
          <a:lstStyle>
            <a:lvl1pPr algn="l" defTabSz="925349">
              <a:defRPr sz="1000">
                <a:latin typeface="Arial" charset="0"/>
                <a:ea typeface="ＭＳ Ｐゴシック" charset="0"/>
                <a:cs typeface="+mn-cs"/>
              </a:defRPr>
            </a:lvl1pPr>
          </a:lstStyle>
          <a:p>
            <a:pPr>
              <a:defRPr/>
            </a:pPr>
            <a:endParaRPr lang="en-US"/>
          </a:p>
        </p:txBody>
      </p:sp>
      <p:sp>
        <p:nvSpPr>
          <p:cNvPr id="7171" name="Rectangle 3"/>
          <p:cNvSpPr>
            <a:spLocks noGrp="1" noChangeArrowheads="1"/>
          </p:cNvSpPr>
          <p:nvPr>
            <p:ph type="dt" idx="1"/>
          </p:nvPr>
        </p:nvSpPr>
        <p:spPr bwMode="auto">
          <a:xfrm>
            <a:off x="5265809" y="1"/>
            <a:ext cx="4028440" cy="350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543" tIns="46271" rIns="92543" bIns="46271" numCol="1" anchor="t" anchorCtr="0" compatLnSpc="1">
            <a:prstTxWarp prst="textNoShape">
              <a:avLst/>
            </a:prstTxWarp>
          </a:bodyPr>
          <a:lstStyle>
            <a:lvl1pPr algn="r" defTabSz="925349">
              <a:defRPr sz="1000">
                <a:latin typeface="Arial" charset="0"/>
                <a:ea typeface="ＭＳ Ｐゴシック" charset="0"/>
                <a:cs typeface="+mn-cs"/>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2895600" y="525463"/>
            <a:ext cx="3506788" cy="26289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nvPr>
        </p:nvSpPr>
        <p:spPr bwMode="auto">
          <a:xfrm>
            <a:off x="929641" y="3330394"/>
            <a:ext cx="7437120" cy="3153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543" tIns="46271" rIns="92543" bIns="4627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6658369"/>
            <a:ext cx="4028440" cy="350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543" tIns="46271" rIns="92543" bIns="46271" numCol="1" anchor="b" anchorCtr="0" compatLnSpc="1">
            <a:prstTxWarp prst="textNoShape">
              <a:avLst/>
            </a:prstTxWarp>
          </a:bodyPr>
          <a:lstStyle>
            <a:lvl1pPr algn="l" defTabSz="925349">
              <a:defRPr sz="1000">
                <a:latin typeface="Arial" charset="0"/>
                <a:ea typeface="ＭＳ Ｐゴシック" charset="0"/>
                <a:cs typeface="+mn-cs"/>
              </a:defRPr>
            </a:lvl1pPr>
          </a:lstStyle>
          <a:p>
            <a:pPr>
              <a:defRPr/>
            </a:pPr>
            <a:endParaRPr lang="en-US"/>
          </a:p>
        </p:txBody>
      </p:sp>
      <p:sp>
        <p:nvSpPr>
          <p:cNvPr id="7175" name="Rectangle 7"/>
          <p:cNvSpPr>
            <a:spLocks noGrp="1" noChangeArrowheads="1"/>
          </p:cNvSpPr>
          <p:nvPr>
            <p:ph type="sldNum" sz="quarter" idx="5"/>
          </p:nvPr>
        </p:nvSpPr>
        <p:spPr bwMode="auto">
          <a:xfrm>
            <a:off x="5265809" y="6658369"/>
            <a:ext cx="4028440" cy="350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543" tIns="46271" rIns="92543" bIns="46271" numCol="1" anchor="b" anchorCtr="0" compatLnSpc="1">
            <a:prstTxWarp prst="textNoShape">
              <a:avLst/>
            </a:prstTxWarp>
          </a:bodyPr>
          <a:lstStyle>
            <a:lvl1pPr algn="r" defTabSz="925349">
              <a:defRPr sz="1000">
                <a:latin typeface="Arial" pitchFamily="34" charset="0"/>
              </a:defRPr>
            </a:lvl1pPr>
          </a:lstStyle>
          <a:p>
            <a:pPr>
              <a:defRPr/>
            </a:pPr>
            <a:fld id="{3C164B47-FB3E-417F-8C29-4E0E87414AB9}" type="slidenum">
              <a:rPr lang="en-US"/>
              <a:pPr>
                <a:defRPr/>
              </a:pPr>
              <a:t>‹#›</a:t>
            </a:fld>
            <a:endParaRPr lang="en-US"/>
          </a:p>
        </p:txBody>
      </p:sp>
    </p:spTree>
    <p:extLst>
      <p:ext uri="{BB962C8B-B14F-4D97-AF65-F5344CB8AC3E}">
        <p14:creationId xmlns:p14="http://schemas.microsoft.com/office/powerpoint/2010/main" val="3950209644"/>
      </p:ext>
    </p:extLst>
  </p:cSld>
  <p:clrMap bg1="lt1" tx1="dk1" bg2="lt2" tx2="dk2" accent1="accent1" accent2="accent2" accent3="accent3" accent4="accent4" accent5="accent5" accent6="accent6" hlink="hlink" folHlink="folHlink"/>
  <p:notesStyle>
    <a:lvl1pPr algn="l" rtl="0" eaLnBrk="0" fontAlgn="base" hangingPunct="0">
      <a:lnSpc>
        <a:spcPct val="95000"/>
      </a:lnSpc>
      <a:spcBef>
        <a:spcPct val="35000"/>
      </a:spcBef>
      <a:spcAft>
        <a:spcPct val="0"/>
      </a:spcAft>
      <a:defRPr sz="1200" kern="1200">
        <a:solidFill>
          <a:schemeClr val="tx1"/>
        </a:solidFill>
        <a:latin typeface="Arial" charset="0"/>
        <a:ea typeface="MS PGothic" pitchFamily="34" charset="-128"/>
        <a:cs typeface="Arial" charset="0"/>
      </a:defRPr>
    </a:lvl1pPr>
    <a:lvl2pPr marL="457200" algn="l" rtl="0" eaLnBrk="0" fontAlgn="base" hangingPunct="0">
      <a:lnSpc>
        <a:spcPct val="95000"/>
      </a:lnSpc>
      <a:spcBef>
        <a:spcPct val="35000"/>
      </a:spcBef>
      <a:spcAft>
        <a:spcPct val="0"/>
      </a:spcAft>
      <a:defRPr sz="1200" kern="1200">
        <a:solidFill>
          <a:schemeClr val="tx1"/>
        </a:solidFill>
        <a:latin typeface="Arial" charset="0"/>
        <a:ea typeface="Arial" charset="0"/>
        <a:cs typeface="Arial" charset="0"/>
      </a:defRPr>
    </a:lvl2pPr>
    <a:lvl3pPr marL="914400" algn="l" rtl="0" eaLnBrk="0" fontAlgn="base" hangingPunct="0">
      <a:lnSpc>
        <a:spcPct val="95000"/>
      </a:lnSpc>
      <a:spcBef>
        <a:spcPct val="35000"/>
      </a:spcBef>
      <a:spcAft>
        <a:spcPct val="0"/>
      </a:spcAft>
      <a:defRPr sz="1200" kern="1200">
        <a:solidFill>
          <a:schemeClr val="tx1"/>
        </a:solidFill>
        <a:latin typeface="Arial" charset="0"/>
        <a:ea typeface="Arial" charset="0"/>
        <a:cs typeface="Arial" charset="0"/>
      </a:defRPr>
    </a:lvl3pPr>
    <a:lvl4pPr marL="1371600" algn="l" rtl="0" eaLnBrk="0" fontAlgn="base" hangingPunct="0">
      <a:lnSpc>
        <a:spcPct val="95000"/>
      </a:lnSpc>
      <a:spcBef>
        <a:spcPct val="35000"/>
      </a:spcBef>
      <a:spcAft>
        <a:spcPct val="0"/>
      </a:spcAft>
      <a:defRPr sz="1200" kern="1200">
        <a:solidFill>
          <a:schemeClr val="tx1"/>
        </a:solidFill>
        <a:latin typeface="Arial" charset="0"/>
        <a:ea typeface="Arial" charset="0"/>
        <a:cs typeface="Arial" charset="0"/>
      </a:defRPr>
    </a:lvl4pPr>
    <a:lvl5pPr marL="1828800" algn="l" rtl="0" eaLnBrk="0" fontAlgn="base" hangingPunct="0">
      <a:lnSpc>
        <a:spcPct val="95000"/>
      </a:lnSpc>
      <a:spcBef>
        <a:spcPct val="35000"/>
      </a:spcBef>
      <a:spcAft>
        <a:spcPct val="0"/>
      </a:spcAft>
      <a:defRPr sz="1200" kern="1200">
        <a:solidFill>
          <a:schemeClr val="tx1"/>
        </a:solidFill>
        <a:latin typeface="Arial" charset="0"/>
        <a:ea typeface="Arial" charset="0"/>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25349" eaLnBrk="0" hangingPunct="0">
              <a:defRPr sz="2400">
                <a:solidFill>
                  <a:schemeClr val="tx1"/>
                </a:solidFill>
                <a:latin typeface="Arial Narrow" pitchFamily="34" charset="0"/>
                <a:ea typeface="MS PGothic" pitchFamily="34" charset="-128"/>
              </a:defRPr>
            </a:lvl1pPr>
            <a:lvl2pPr marL="754466" indent="-290179" defTabSz="925349" eaLnBrk="0" hangingPunct="0">
              <a:defRPr sz="2400">
                <a:solidFill>
                  <a:schemeClr val="tx1"/>
                </a:solidFill>
                <a:latin typeface="Arial Narrow" pitchFamily="34" charset="0"/>
                <a:ea typeface="MS PGothic" pitchFamily="34" charset="-128"/>
              </a:defRPr>
            </a:lvl2pPr>
            <a:lvl3pPr marL="1160717" indent="-232143" defTabSz="925349" eaLnBrk="0" hangingPunct="0">
              <a:defRPr sz="2400">
                <a:solidFill>
                  <a:schemeClr val="tx1"/>
                </a:solidFill>
                <a:latin typeface="Arial Narrow" pitchFamily="34" charset="0"/>
                <a:ea typeface="MS PGothic" pitchFamily="34" charset="-128"/>
              </a:defRPr>
            </a:lvl3pPr>
            <a:lvl4pPr marL="1625003" indent="-232143" defTabSz="925349" eaLnBrk="0" hangingPunct="0">
              <a:defRPr sz="2400">
                <a:solidFill>
                  <a:schemeClr val="tx1"/>
                </a:solidFill>
                <a:latin typeface="Arial Narrow" pitchFamily="34" charset="0"/>
                <a:ea typeface="MS PGothic" pitchFamily="34" charset="-128"/>
              </a:defRPr>
            </a:lvl4pPr>
            <a:lvl5pPr marL="2089290" indent="-232143" defTabSz="925349" eaLnBrk="0" hangingPunct="0">
              <a:defRPr sz="2400">
                <a:solidFill>
                  <a:schemeClr val="tx1"/>
                </a:solidFill>
                <a:latin typeface="Arial Narrow" pitchFamily="34" charset="0"/>
                <a:ea typeface="MS PGothic" pitchFamily="34" charset="-128"/>
              </a:defRPr>
            </a:lvl5pPr>
            <a:lvl6pPr marL="2553576" indent="-232143" algn="ctr" defTabSz="925349" eaLnBrk="0" fontAlgn="base" hangingPunct="0">
              <a:spcBef>
                <a:spcPct val="0"/>
              </a:spcBef>
              <a:spcAft>
                <a:spcPct val="0"/>
              </a:spcAft>
              <a:defRPr sz="2400">
                <a:solidFill>
                  <a:schemeClr val="tx1"/>
                </a:solidFill>
                <a:latin typeface="Arial Narrow" pitchFamily="34" charset="0"/>
                <a:ea typeface="MS PGothic" pitchFamily="34" charset="-128"/>
              </a:defRPr>
            </a:lvl6pPr>
            <a:lvl7pPr marL="3017863" indent="-232143" algn="ctr" defTabSz="925349" eaLnBrk="0" fontAlgn="base" hangingPunct="0">
              <a:spcBef>
                <a:spcPct val="0"/>
              </a:spcBef>
              <a:spcAft>
                <a:spcPct val="0"/>
              </a:spcAft>
              <a:defRPr sz="2400">
                <a:solidFill>
                  <a:schemeClr val="tx1"/>
                </a:solidFill>
                <a:latin typeface="Arial Narrow" pitchFamily="34" charset="0"/>
                <a:ea typeface="MS PGothic" pitchFamily="34" charset="-128"/>
              </a:defRPr>
            </a:lvl7pPr>
            <a:lvl8pPr marL="3482150" indent="-232143" algn="ctr" defTabSz="925349" eaLnBrk="0" fontAlgn="base" hangingPunct="0">
              <a:spcBef>
                <a:spcPct val="0"/>
              </a:spcBef>
              <a:spcAft>
                <a:spcPct val="0"/>
              </a:spcAft>
              <a:defRPr sz="2400">
                <a:solidFill>
                  <a:schemeClr val="tx1"/>
                </a:solidFill>
                <a:latin typeface="Arial Narrow" pitchFamily="34" charset="0"/>
                <a:ea typeface="MS PGothic" pitchFamily="34" charset="-128"/>
              </a:defRPr>
            </a:lvl8pPr>
            <a:lvl9pPr marL="3946436" indent="-232143" algn="ctr" defTabSz="925349" eaLnBrk="0" fontAlgn="base" hangingPunct="0">
              <a:spcBef>
                <a:spcPct val="0"/>
              </a:spcBef>
              <a:spcAft>
                <a:spcPct val="0"/>
              </a:spcAft>
              <a:defRPr sz="2400">
                <a:solidFill>
                  <a:schemeClr val="tx1"/>
                </a:solidFill>
                <a:latin typeface="Arial Narrow" pitchFamily="34" charset="0"/>
                <a:ea typeface="MS PGothic" pitchFamily="34" charset="-128"/>
              </a:defRPr>
            </a:lvl9pPr>
          </a:lstStyle>
          <a:p>
            <a:pPr eaLnBrk="1" hangingPunct="1">
              <a:defRPr/>
            </a:pPr>
            <a:fld id="{E47CC66C-14E5-4C18-A6BF-4019AD0BFDB7}" type="slidenum">
              <a:rPr lang="en-US" sz="1000">
                <a:latin typeface="Arial" pitchFamily="34" charset="0"/>
              </a:rPr>
              <a:pPr eaLnBrk="1" hangingPunct="1">
                <a:defRPr/>
              </a:pPr>
              <a:t>1</a:t>
            </a:fld>
            <a:endParaRPr lang="en-US" sz="1000">
              <a:latin typeface="Arial" pitchFamily="34" charset="0"/>
            </a:endParaRPr>
          </a:p>
        </p:txBody>
      </p:sp>
      <p:sp>
        <p:nvSpPr>
          <p:cNvPr id="1472514" name="Rectangle 2"/>
          <p:cNvSpPr>
            <a:spLocks noGrp="1" noRot="1" noChangeAspect="1" noChangeArrowheads="1" noTextEdit="1"/>
          </p:cNvSpPr>
          <p:nvPr>
            <p:ph type="sldImg"/>
          </p:nvPr>
        </p:nvSpPr>
        <p:spPr>
          <a:ln/>
          <a:extLst>
            <a:ext uri="{FAA26D3D-D897-4be2-8F04-BA451C77F1D7}"/>
          </a:extLst>
        </p:spPr>
      </p:sp>
      <p:sp>
        <p:nvSpPr>
          <p:cNvPr id="1472515" name="Rectangle 3"/>
          <p:cNvSpPr>
            <a:spLocks noGrp="1" noChangeArrowheads="1"/>
          </p:cNvSpPr>
          <p:nvPr>
            <p:ph type="body" idx="1"/>
          </p:nvPr>
        </p:nvSpPr>
        <p:spPr/>
        <p:txBody>
          <a:bodyPr/>
          <a:lstStyle/>
          <a:p>
            <a:pPr eaLnBrk="1" hangingPunct="1">
              <a:defRPr/>
            </a:pPr>
            <a:endParaRPr lang="en-US" baseline="0" dirty="0" smtClean="0">
              <a:ea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10</a:t>
            </a:fld>
            <a:endParaRPr lang="en-US"/>
          </a:p>
        </p:txBody>
      </p:sp>
    </p:spTree>
    <p:extLst>
      <p:ext uri="{BB962C8B-B14F-4D97-AF65-F5344CB8AC3E}">
        <p14:creationId xmlns:p14="http://schemas.microsoft.com/office/powerpoint/2010/main" val="38821452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r>
              <a:rPr lang="en-US" sz="1200" b="0" i="0" u="none" strike="noStrike" kern="1200" dirty="0" smtClean="0">
                <a:solidFill>
                  <a:schemeClr val="tx1"/>
                </a:solidFill>
                <a:effectLst/>
                <a:latin typeface="Arial" charset="0"/>
                <a:ea typeface="MS PGothic" pitchFamily="34" charset="-128"/>
                <a:cs typeface="Arial" charset="0"/>
              </a:rPr>
              <a:t>Hernia Type</a:t>
            </a:r>
          </a:p>
          <a:p>
            <a:pPr rtl="0" eaLnBrk="1" fontAlgn="t" latinLnBrk="0" hangingPunct="1"/>
            <a:r>
              <a:rPr lang="en-US" sz="1200" b="0" i="0" u="none" strike="noStrike" kern="1200" dirty="0" smtClean="0">
                <a:solidFill>
                  <a:schemeClr val="tx1"/>
                </a:solidFill>
                <a:effectLst/>
                <a:latin typeface="Arial" charset="0"/>
                <a:ea typeface="MS PGothic" pitchFamily="34" charset="-128"/>
                <a:cs typeface="Arial" charset="0"/>
              </a:rPr>
              <a:t>ICD9 Diagnosis Codes</a:t>
            </a:r>
          </a:p>
          <a:p>
            <a:pPr rtl="0" eaLnBrk="1" fontAlgn="t" latinLnBrk="0" hangingPunct="1"/>
            <a:r>
              <a:rPr lang="en-US" sz="1200" b="0" i="0" u="none" strike="noStrike" kern="1200" dirty="0" smtClean="0">
                <a:solidFill>
                  <a:schemeClr val="tx1"/>
                </a:solidFill>
                <a:effectLst/>
                <a:latin typeface="Arial" charset="0"/>
                <a:ea typeface="MS PGothic" pitchFamily="34" charset="-128"/>
                <a:cs typeface="Arial" charset="0"/>
              </a:rPr>
              <a:t>ICD9 Procedure Codes</a:t>
            </a:r>
          </a:p>
          <a:p>
            <a:pPr rtl="0" eaLnBrk="1" fontAlgn="t" latinLnBrk="0" hangingPunct="1"/>
            <a:r>
              <a:rPr lang="en-US" sz="1200" b="0" i="0" u="none" strike="noStrike" kern="1200" dirty="0" smtClean="0">
                <a:solidFill>
                  <a:schemeClr val="tx1"/>
                </a:solidFill>
                <a:effectLst/>
                <a:latin typeface="Arial" charset="0"/>
                <a:ea typeface="MS PGothic" pitchFamily="34" charset="-128"/>
                <a:cs typeface="Arial" charset="0"/>
              </a:rPr>
              <a:t>CPT4 Codes</a:t>
            </a:r>
          </a:p>
          <a:p>
            <a:pPr rtl="0" eaLnBrk="1" fontAlgn="t" latinLnBrk="0" hangingPunct="1"/>
            <a:r>
              <a:rPr lang="en-US" sz="1200" b="0" i="0" u="none" strike="noStrike" kern="1200" dirty="0" smtClean="0">
                <a:solidFill>
                  <a:schemeClr val="tx1"/>
                </a:solidFill>
                <a:effectLst/>
                <a:latin typeface="Arial" charset="0"/>
                <a:ea typeface="MS PGothic" pitchFamily="34" charset="-128"/>
                <a:cs typeface="Arial" charset="0"/>
              </a:rPr>
              <a:t>Inguinal Hernia</a:t>
            </a:r>
          </a:p>
          <a:p>
            <a:pPr rtl="0" eaLnBrk="1" fontAlgn="t" latinLnBrk="0" hangingPunct="1"/>
            <a:r>
              <a:rPr lang="en-US" sz="1200" b="0" i="0" u="none" strike="noStrike" kern="1200" dirty="0" smtClean="0">
                <a:solidFill>
                  <a:schemeClr val="tx1"/>
                </a:solidFill>
                <a:effectLst/>
                <a:latin typeface="Arial" charset="0"/>
                <a:ea typeface="MS PGothic" pitchFamily="34" charset="-128"/>
                <a:cs typeface="Arial" charset="0"/>
              </a:rPr>
              <a:t>550.x</a:t>
            </a:r>
          </a:p>
          <a:p>
            <a:pPr rtl="0" eaLnBrk="1" fontAlgn="t" latinLnBrk="0" hangingPunct="1"/>
            <a:r>
              <a:rPr lang="en-US" sz="1200" b="0" i="0" u="none" strike="noStrike" kern="1200" dirty="0" smtClean="0">
                <a:solidFill>
                  <a:schemeClr val="tx1"/>
                </a:solidFill>
                <a:effectLst/>
                <a:latin typeface="Arial" charset="0"/>
                <a:ea typeface="MS PGothic" pitchFamily="34" charset="-128"/>
                <a:cs typeface="Arial" charset="0"/>
              </a:rPr>
              <a:t>17.x, 53.0x, 53.1x</a:t>
            </a:r>
          </a:p>
          <a:p>
            <a:pPr rtl="0" eaLnBrk="1" fontAlgn="t" latinLnBrk="0" hangingPunct="1"/>
            <a:r>
              <a:rPr lang="en-US" sz="1200" b="0" i="0" u="none" strike="noStrike" kern="1200" dirty="0" smtClean="0">
                <a:solidFill>
                  <a:schemeClr val="tx1"/>
                </a:solidFill>
                <a:effectLst/>
                <a:latin typeface="Arial" charset="0"/>
                <a:ea typeface="MS PGothic" pitchFamily="34" charset="-128"/>
                <a:cs typeface="Arial" charset="0"/>
              </a:rPr>
              <a:t>49491, 49492, 49495, 49496, 49500, 49501, 49505, 49507, 49520, 49521, 49525, 49650, 49651, 49659</a:t>
            </a:r>
          </a:p>
          <a:p>
            <a:pPr rtl="0" eaLnBrk="1" fontAlgn="t" latinLnBrk="0" hangingPunct="1"/>
            <a:r>
              <a:rPr lang="en-US" sz="1200" b="0" i="0" u="none" strike="noStrike" kern="1200" dirty="0" smtClean="0">
                <a:solidFill>
                  <a:schemeClr val="tx1"/>
                </a:solidFill>
                <a:effectLst/>
                <a:latin typeface="Arial" charset="0"/>
                <a:ea typeface="MS PGothic" pitchFamily="34" charset="-128"/>
                <a:cs typeface="Arial" charset="0"/>
              </a:rPr>
              <a:t>Direct Inguinal</a:t>
            </a:r>
          </a:p>
          <a:p>
            <a:pPr rtl="0" eaLnBrk="1" fontAlgn="t" latinLnBrk="0" hangingPunct="1"/>
            <a:r>
              <a:rPr lang="en-US" sz="1200" b="0" i="0" u="none" strike="noStrike" kern="1200" dirty="0" smtClean="0">
                <a:solidFill>
                  <a:schemeClr val="tx1"/>
                </a:solidFill>
                <a:effectLst/>
                <a:latin typeface="Arial" charset="0"/>
                <a:ea typeface="MS PGothic" pitchFamily="34" charset="-128"/>
                <a:cs typeface="Arial" charset="0"/>
              </a:rPr>
              <a:t> </a:t>
            </a:r>
          </a:p>
          <a:p>
            <a:pPr rtl="0" eaLnBrk="1" fontAlgn="t" latinLnBrk="0" hangingPunct="1"/>
            <a:r>
              <a:rPr lang="en-US" sz="1200" b="0" i="0" u="none" strike="noStrike" kern="1200" dirty="0" smtClean="0">
                <a:solidFill>
                  <a:schemeClr val="tx1"/>
                </a:solidFill>
                <a:effectLst/>
                <a:latin typeface="Arial" charset="0"/>
                <a:ea typeface="MS PGothic" pitchFamily="34" charset="-128"/>
                <a:cs typeface="Arial" charset="0"/>
              </a:rPr>
              <a:t>17.11, 17.21, 17.23, 53.01, 53.03, 53.11, 53.14, 53.13, 53.16, 53.17</a:t>
            </a:r>
          </a:p>
          <a:p>
            <a:pPr rtl="0" eaLnBrk="1" fontAlgn="t" latinLnBrk="0" hangingPunct="1"/>
            <a:r>
              <a:rPr lang="en-US" sz="1200" b="0" i="0" u="none" strike="noStrike" kern="1200" dirty="0" smtClean="0">
                <a:solidFill>
                  <a:schemeClr val="tx1"/>
                </a:solidFill>
                <a:effectLst/>
                <a:latin typeface="Arial" charset="0"/>
                <a:ea typeface="MS PGothic" pitchFamily="34" charset="-128"/>
                <a:cs typeface="Arial" charset="0"/>
              </a:rPr>
              <a:t> </a:t>
            </a:r>
          </a:p>
          <a:p>
            <a:pPr rtl="0" eaLnBrk="1" fontAlgn="t" latinLnBrk="0" hangingPunct="1"/>
            <a:r>
              <a:rPr lang="en-US" sz="1200" b="0" i="0" u="none" strike="noStrike" kern="1200" dirty="0" smtClean="0">
                <a:solidFill>
                  <a:schemeClr val="tx1"/>
                </a:solidFill>
                <a:effectLst/>
                <a:latin typeface="Arial" charset="0"/>
                <a:ea typeface="MS PGothic" pitchFamily="34" charset="-128"/>
                <a:cs typeface="Arial" charset="0"/>
              </a:rPr>
              <a:t>Indirect Inguinal</a:t>
            </a:r>
          </a:p>
          <a:p>
            <a:pPr rtl="0" eaLnBrk="1" fontAlgn="t" latinLnBrk="0" hangingPunct="1"/>
            <a:r>
              <a:rPr lang="en-US" sz="1200" b="0" i="0" u="none" strike="noStrike" kern="1200" dirty="0" smtClean="0">
                <a:solidFill>
                  <a:schemeClr val="tx1"/>
                </a:solidFill>
                <a:effectLst/>
                <a:latin typeface="Arial" charset="0"/>
                <a:ea typeface="MS PGothic" pitchFamily="34" charset="-128"/>
                <a:cs typeface="Arial" charset="0"/>
              </a:rPr>
              <a:t> </a:t>
            </a:r>
          </a:p>
          <a:p>
            <a:pPr rtl="0" eaLnBrk="1" fontAlgn="t" latinLnBrk="0" hangingPunct="1"/>
            <a:r>
              <a:rPr lang="en-US" sz="1200" b="0" i="0" u="none" strike="noStrike" kern="1200" dirty="0" smtClean="0">
                <a:solidFill>
                  <a:schemeClr val="tx1"/>
                </a:solidFill>
                <a:effectLst/>
                <a:latin typeface="Arial" charset="0"/>
                <a:ea typeface="MS PGothic" pitchFamily="34" charset="-128"/>
                <a:cs typeface="Arial" charset="0"/>
              </a:rPr>
              <a:t>17.12, 17.22, 17.23, 53.02, 53.04, 53.12, 53.15,  53.13, 53.16, 53.17</a:t>
            </a:r>
          </a:p>
          <a:p>
            <a:pPr rtl="0" eaLnBrk="1" fontAlgn="t" latinLnBrk="0" hangingPunct="1"/>
            <a:r>
              <a:rPr lang="en-US" sz="1200" b="0" i="0" u="none" strike="noStrike" kern="1200" dirty="0" smtClean="0">
                <a:solidFill>
                  <a:schemeClr val="tx1"/>
                </a:solidFill>
                <a:effectLst/>
                <a:latin typeface="Arial" charset="0"/>
                <a:ea typeface="MS PGothic" pitchFamily="34" charset="-128"/>
                <a:cs typeface="Arial" charset="0"/>
              </a:rPr>
              <a:t> </a:t>
            </a:r>
          </a:p>
          <a:p>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11</a:t>
            </a:fld>
            <a:endParaRPr lang="en-US"/>
          </a:p>
        </p:txBody>
      </p:sp>
    </p:spTree>
    <p:extLst>
      <p:ext uri="{BB962C8B-B14F-4D97-AF65-F5344CB8AC3E}">
        <p14:creationId xmlns:p14="http://schemas.microsoft.com/office/powerpoint/2010/main" val="38821452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12</a:t>
            </a:fld>
            <a:endParaRPr lang="en-US"/>
          </a:p>
        </p:txBody>
      </p:sp>
    </p:spTree>
    <p:extLst>
      <p:ext uri="{BB962C8B-B14F-4D97-AF65-F5344CB8AC3E}">
        <p14:creationId xmlns:p14="http://schemas.microsoft.com/office/powerpoint/2010/main" val="5922981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Figure 1. Manhattan plot of GWAS findings in the GERA discovery cohort. </a:t>
            </a:r>
            <a:r>
              <a:rPr lang="en-US" dirty="0" smtClean="0"/>
              <a:t>Four novel inguinal hernia risk loci with genome-wide significant associations were identified in the regions of </a:t>
            </a:r>
            <a:r>
              <a:rPr lang="en-US" i="1" dirty="0" smtClean="0"/>
              <a:t>EFEMP1 </a:t>
            </a:r>
            <a:r>
              <a:rPr lang="en-US" dirty="0" smtClean="0"/>
              <a:t>(chromosome 2), </a:t>
            </a:r>
            <a:r>
              <a:rPr lang="en-US" i="1" dirty="0" smtClean="0"/>
              <a:t>ADAMTS6 </a:t>
            </a:r>
            <a:r>
              <a:rPr lang="en-US" dirty="0" smtClean="0"/>
              <a:t>(chromosome 5), </a:t>
            </a:r>
            <a:r>
              <a:rPr lang="en-US" i="1" dirty="0" smtClean="0"/>
              <a:t>EBF2 </a:t>
            </a:r>
            <a:r>
              <a:rPr lang="en-US" dirty="0" smtClean="0"/>
              <a:t>(chromosome 8), and </a:t>
            </a:r>
            <a:r>
              <a:rPr lang="en-US" i="1" dirty="0" smtClean="0"/>
              <a:t>WT1 </a:t>
            </a:r>
            <a:r>
              <a:rPr lang="en-US" dirty="0" smtClean="0"/>
              <a:t>(chromosome 11).  The dotted red line represents a significance threshold of </a:t>
            </a:r>
            <a:r>
              <a:rPr lang="en-US" i="1" dirty="0" smtClean="0"/>
              <a:t>P</a:t>
            </a:r>
            <a:r>
              <a:rPr lang="en-US" dirty="0" smtClean="0"/>
              <a:t>=5.0x10</a:t>
            </a:r>
            <a:r>
              <a:rPr lang="en-US" baseline="30000" dirty="0" smtClean="0"/>
              <a:t>-8</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13</a:t>
            </a:fld>
            <a:endParaRPr lang="en-US"/>
          </a:p>
        </p:txBody>
      </p:sp>
    </p:spTree>
    <p:extLst>
      <p:ext uri="{BB962C8B-B14F-4D97-AF65-F5344CB8AC3E}">
        <p14:creationId xmlns:p14="http://schemas.microsoft.com/office/powerpoint/2010/main" val="38821452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you ever had any of the following gastrointestinal surgeries (Hernia repair)?”</a:t>
            </a:r>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14</a:t>
            </a:fld>
            <a:endParaRPr lang="en-US"/>
          </a:p>
        </p:txBody>
      </p:sp>
    </p:spTree>
    <p:extLst>
      <p:ext uri="{BB962C8B-B14F-4D97-AF65-F5344CB8AC3E}">
        <p14:creationId xmlns:p14="http://schemas.microsoft.com/office/powerpoint/2010/main" val="38821452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a:t>
            </a:r>
            <a:r>
              <a:rPr lang="en-US" baseline="0" dirty="0" smtClean="0"/>
              <a:t> associated SNPs at four loci replicate in an independent sample</a:t>
            </a:r>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15</a:t>
            </a:fld>
            <a:endParaRPr lang="en-US"/>
          </a:p>
        </p:txBody>
      </p:sp>
    </p:spTree>
    <p:extLst>
      <p:ext uri="{BB962C8B-B14F-4D97-AF65-F5344CB8AC3E}">
        <p14:creationId xmlns:p14="http://schemas.microsoft.com/office/powerpoint/2010/main" val="38821452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Anatomical</a:t>
            </a:r>
            <a:r>
              <a:rPr lang="en-US" baseline="0" dirty="0" smtClean="0"/>
              <a:t> differences could lead to different effects in men and women and across inguinal hernia subtypes.</a:t>
            </a:r>
          </a:p>
          <a:p>
            <a:endParaRPr lang="en-US" baseline="0" dirty="0" smtClean="0"/>
          </a:p>
          <a:p>
            <a:r>
              <a:rPr lang="en-US" baseline="0" dirty="0" smtClean="0"/>
              <a:t>We do not see evidence of that in the discovery cohort.</a:t>
            </a:r>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16</a:t>
            </a:fld>
            <a:endParaRPr lang="en-US"/>
          </a:p>
        </p:txBody>
      </p:sp>
    </p:spTree>
    <p:extLst>
      <p:ext uri="{BB962C8B-B14F-4D97-AF65-F5344CB8AC3E}">
        <p14:creationId xmlns:p14="http://schemas.microsoft.com/office/powerpoint/2010/main" val="38821452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Arial" charset="0"/>
                <a:ea typeface="MS PGothic" pitchFamily="34" charset="-128"/>
                <a:cs typeface="Arial" charset="0"/>
              </a:rPr>
              <a:t>Supplementary Figure 1: (A-D) Locus Zoom plots of the top four loci associated with inguinal hernia in the GERA discovery cohort.</a:t>
            </a:r>
            <a:r>
              <a:rPr lang="en-US" sz="1200" kern="1200" dirty="0" smtClean="0">
                <a:solidFill>
                  <a:schemeClr val="tx1"/>
                </a:solidFill>
                <a:effectLst/>
                <a:latin typeface="Arial" charset="0"/>
                <a:ea typeface="MS PGothic" pitchFamily="34" charset="-128"/>
                <a:cs typeface="Arial" charset="0"/>
              </a:rPr>
              <a:t>  Plots show association results of SNPs in the GWAS of the GERA cohort samples and recombination rates. Each circle represents the -log</a:t>
            </a:r>
            <a:r>
              <a:rPr lang="en-US" sz="1200" kern="1200" baseline="-25000" dirty="0" smtClean="0">
                <a:solidFill>
                  <a:schemeClr val="tx1"/>
                </a:solidFill>
                <a:effectLst/>
                <a:latin typeface="Arial" charset="0"/>
                <a:ea typeface="MS PGothic" pitchFamily="34" charset="-128"/>
                <a:cs typeface="Arial" charset="0"/>
              </a:rPr>
              <a:t>10</a:t>
            </a:r>
            <a:r>
              <a:rPr lang="en-US" sz="1200" kern="1200" dirty="0" smtClean="0">
                <a:solidFill>
                  <a:schemeClr val="tx1"/>
                </a:solidFill>
                <a:effectLst/>
                <a:latin typeface="Arial" charset="0"/>
                <a:ea typeface="MS PGothic" pitchFamily="34" charset="-128"/>
                <a:cs typeface="Arial" charset="0"/>
              </a:rPr>
              <a:t> </a:t>
            </a:r>
            <a:r>
              <a:rPr lang="en-US" sz="1200" i="1" kern="1200" dirty="0" smtClean="0">
                <a:solidFill>
                  <a:schemeClr val="tx1"/>
                </a:solidFill>
                <a:effectLst/>
                <a:latin typeface="Arial" charset="0"/>
                <a:ea typeface="MS PGothic" pitchFamily="34" charset="-128"/>
                <a:cs typeface="Arial" charset="0"/>
              </a:rPr>
              <a:t>P</a:t>
            </a:r>
            <a:r>
              <a:rPr lang="en-US" sz="1200" kern="1200" dirty="0" smtClean="0">
                <a:solidFill>
                  <a:schemeClr val="tx1"/>
                </a:solidFill>
                <a:effectLst/>
                <a:latin typeface="Arial" charset="0"/>
                <a:ea typeface="MS PGothic" pitchFamily="34" charset="-128"/>
                <a:cs typeface="Arial" charset="0"/>
              </a:rPr>
              <a:t> value (y axes) and chromosomal position (x axes) of SNPs tested for association. The top associated SNP in each region is identified by its </a:t>
            </a:r>
            <a:r>
              <a:rPr lang="en-US" sz="1200" kern="1200" dirty="0" err="1" smtClean="0">
                <a:solidFill>
                  <a:schemeClr val="tx1"/>
                </a:solidFill>
                <a:effectLst/>
                <a:latin typeface="Arial" charset="0"/>
                <a:ea typeface="MS PGothic" pitchFamily="34" charset="-128"/>
                <a:cs typeface="Arial" charset="0"/>
              </a:rPr>
              <a:t>rsID</a:t>
            </a:r>
            <a:r>
              <a:rPr lang="en-US" sz="1200" kern="1200" dirty="0" smtClean="0">
                <a:solidFill>
                  <a:schemeClr val="tx1"/>
                </a:solidFill>
                <a:effectLst/>
                <a:latin typeface="Arial" charset="0"/>
                <a:ea typeface="MS PGothic" pitchFamily="34" charset="-128"/>
                <a:cs typeface="Arial" charset="0"/>
              </a:rPr>
              <a:t>. The color of each circle reflects the extent of LD with the top SNP.  Physical positions are based on NCBI build 37 of the human genome.  The relative position of genes and transcripts are displayed below the association plot.</a:t>
            </a:r>
            <a:endParaRPr lang="en-US" sz="1200" kern="1200" dirty="0">
              <a:solidFill>
                <a:schemeClr val="tx1"/>
              </a:solidFill>
              <a:effectLst/>
              <a:latin typeface="Arial" charset="0"/>
              <a:ea typeface="MS PGothic" pitchFamily="34" charset="-128"/>
              <a:cs typeface="Arial" charset="0"/>
            </a:endParaRPr>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17</a:t>
            </a:fld>
            <a:endParaRPr lang="en-US"/>
          </a:p>
        </p:txBody>
      </p:sp>
    </p:spTree>
    <p:extLst>
      <p:ext uri="{BB962C8B-B14F-4D97-AF65-F5344CB8AC3E}">
        <p14:creationId xmlns:p14="http://schemas.microsoft.com/office/powerpoint/2010/main" val="38821452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 we have identified genetic risk loci,</a:t>
            </a:r>
            <a:r>
              <a:rPr lang="en-US" baseline="0" dirty="0" smtClean="0"/>
              <a:t> we want to demonstrate</a:t>
            </a:r>
          </a:p>
          <a:p>
            <a:endParaRPr lang="en-US" baseline="0" dirty="0" smtClean="0"/>
          </a:p>
          <a:p>
            <a:r>
              <a:rPr lang="en-US" baseline="0" dirty="0" smtClean="0"/>
              <a:t>tissue specific expression of genes in these loci</a:t>
            </a:r>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18</a:t>
            </a:fld>
            <a:endParaRPr lang="en-US"/>
          </a:p>
        </p:txBody>
      </p:sp>
    </p:spTree>
    <p:extLst>
      <p:ext uri="{BB962C8B-B14F-4D97-AF65-F5344CB8AC3E}">
        <p14:creationId xmlns:p14="http://schemas.microsoft.com/office/powerpoint/2010/main" val="5922981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it</a:t>
            </a:r>
            <a:r>
              <a:rPr lang="en-US" baseline="0" dirty="0" smtClean="0"/>
              <a:t> is not proven that these are the causal genes</a:t>
            </a:r>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19</a:t>
            </a:fld>
            <a:endParaRPr lang="en-US"/>
          </a:p>
        </p:txBody>
      </p:sp>
    </p:spTree>
    <p:extLst>
      <p:ext uri="{BB962C8B-B14F-4D97-AF65-F5344CB8AC3E}">
        <p14:creationId xmlns:p14="http://schemas.microsoft.com/office/powerpoint/2010/main" val="3882145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026"/>
          <p:cNvSpPr>
            <a:spLocks noGrp="1" noRot="1" noChangeAspect="1" noChangeArrowheads="1" noTextEdit="1"/>
          </p:cNvSpPr>
          <p:nvPr>
            <p:ph type="sldImg"/>
          </p:nvPr>
        </p:nvSpPr>
        <p:spPr>
          <a:solidFill>
            <a:srgbClr val="FFFFFF"/>
          </a:solidFill>
          <a:ln/>
        </p:spPr>
      </p:sp>
      <p:sp>
        <p:nvSpPr>
          <p:cNvPr id="78851" name="Rectangle 1027"/>
          <p:cNvSpPr>
            <a:spLocks noGrp="1" noChangeArrowheads="1"/>
          </p:cNvSpPr>
          <p:nvPr>
            <p:ph type="body" idx="1"/>
          </p:nvPr>
        </p:nvSpPr>
        <p:spPr>
          <a:solidFill>
            <a:srgbClr val="FFFFFF"/>
          </a:solidFill>
          <a:ln>
            <a:solidFill>
              <a:srgbClr val="000000"/>
            </a:solidFill>
          </a:ln>
        </p:spPr>
        <p:txBody>
          <a:bodyPr/>
          <a:lstStyle/>
          <a:p>
            <a:endParaRPr lang="en-US" smtClean="0">
              <a:ea typeface="ＭＳ Ｐゴシック"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TIMP3</a:t>
            </a:r>
            <a:r>
              <a:rPr lang="en-US" baseline="0" dirty="0" smtClean="0"/>
              <a:t> is an inhibitor of matrix metalloproteinases</a:t>
            </a:r>
          </a:p>
          <a:p>
            <a:endParaRPr lang="en-US" baseline="0" dirty="0" smtClean="0"/>
          </a:p>
          <a:p>
            <a:r>
              <a:rPr lang="en-US" baseline="0" dirty="0" smtClean="0"/>
              <a:t>Arbitrary cut off:</a:t>
            </a:r>
          </a:p>
          <a:p>
            <a:r>
              <a:rPr lang="en-US" baseline="0" dirty="0" smtClean="0"/>
              <a:t>Fragments per </a:t>
            </a:r>
            <a:r>
              <a:rPr lang="en-US" baseline="0" dirty="0" err="1" smtClean="0"/>
              <a:t>kilobase</a:t>
            </a:r>
            <a:r>
              <a:rPr lang="en-US" baseline="0" dirty="0" smtClean="0"/>
              <a:t> of 30: 2,059 genes</a:t>
            </a:r>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20</a:t>
            </a:fld>
            <a:endParaRPr lang="en-US"/>
          </a:p>
        </p:txBody>
      </p:sp>
    </p:spTree>
    <p:extLst>
      <p:ext uri="{BB962C8B-B14F-4D97-AF65-F5344CB8AC3E}">
        <p14:creationId xmlns:p14="http://schemas.microsoft.com/office/powerpoint/2010/main" val="38821452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21</a:t>
            </a:fld>
            <a:endParaRPr lang="en-US"/>
          </a:p>
        </p:txBody>
      </p:sp>
    </p:spTree>
    <p:extLst>
      <p:ext uri="{BB962C8B-B14F-4D97-AF65-F5344CB8AC3E}">
        <p14:creationId xmlns:p14="http://schemas.microsoft.com/office/powerpoint/2010/main" val="38821452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22</a:t>
            </a:fld>
            <a:endParaRPr lang="en-US"/>
          </a:p>
        </p:txBody>
      </p:sp>
    </p:spTree>
    <p:extLst>
      <p:ext uri="{BB962C8B-B14F-4D97-AF65-F5344CB8AC3E}">
        <p14:creationId xmlns:p14="http://schemas.microsoft.com/office/powerpoint/2010/main" val="38821452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23</a:t>
            </a:fld>
            <a:endParaRPr lang="en-US"/>
          </a:p>
        </p:txBody>
      </p:sp>
    </p:spTree>
    <p:extLst>
      <p:ext uri="{BB962C8B-B14F-4D97-AF65-F5344CB8AC3E}">
        <p14:creationId xmlns:p14="http://schemas.microsoft.com/office/powerpoint/2010/main" val="38821452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24</a:t>
            </a:fld>
            <a:endParaRPr lang="en-US"/>
          </a:p>
        </p:txBody>
      </p:sp>
    </p:spTree>
    <p:extLst>
      <p:ext uri="{BB962C8B-B14F-4D97-AF65-F5344CB8AC3E}">
        <p14:creationId xmlns:p14="http://schemas.microsoft.com/office/powerpoint/2010/main" val="38821452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25</a:t>
            </a:fld>
            <a:endParaRPr lang="en-US"/>
          </a:p>
        </p:txBody>
      </p:sp>
    </p:spTree>
    <p:extLst>
      <p:ext uri="{BB962C8B-B14F-4D97-AF65-F5344CB8AC3E}">
        <p14:creationId xmlns:p14="http://schemas.microsoft.com/office/powerpoint/2010/main" val="38821452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26</a:t>
            </a:fld>
            <a:endParaRPr lang="en-US"/>
          </a:p>
        </p:txBody>
      </p:sp>
    </p:spTree>
    <p:extLst>
      <p:ext uri="{BB962C8B-B14F-4D97-AF65-F5344CB8AC3E}">
        <p14:creationId xmlns:p14="http://schemas.microsoft.com/office/powerpoint/2010/main" val="38821452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27</a:t>
            </a:fld>
            <a:endParaRPr lang="en-US"/>
          </a:p>
        </p:txBody>
      </p:sp>
    </p:spTree>
    <p:extLst>
      <p:ext uri="{BB962C8B-B14F-4D97-AF65-F5344CB8AC3E}">
        <p14:creationId xmlns:p14="http://schemas.microsoft.com/office/powerpoint/2010/main" val="38821452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28</a:t>
            </a:fld>
            <a:endParaRPr lang="en-US"/>
          </a:p>
        </p:txBody>
      </p:sp>
    </p:spTree>
    <p:extLst>
      <p:ext uri="{BB962C8B-B14F-4D97-AF65-F5344CB8AC3E}">
        <p14:creationId xmlns:p14="http://schemas.microsoft.com/office/powerpoint/2010/main" val="38821452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29</a:t>
            </a:fld>
            <a:endParaRPr lang="en-US"/>
          </a:p>
        </p:txBody>
      </p:sp>
    </p:spTree>
    <p:extLst>
      <p:ext uri="{BB962C8B-B14F-4D97-AF65-F5344CB8AC3E}">
        <p14:creationId xmlns:p14="http://schemas.microsoft.com/office/powerpoint/2010/main" val="3882145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GERA</a:t>
            </a:r>
            <a:r>
              <a:rPr lang="en-US" baseline="0" dirty="0" smtClean="0"/>
              <a:t> participants live in Northern California</a:t>
            </a:r>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3</a:t>
            </a:fld>
            <a:endParaRPr lang="en-US"/>
          </a:p>
        </p:txBody>
      </p:sp>
    </p:spTree>
    <p:extLst>
      <p:ext uri="{BB962C8B-B14F-4D97-AF65-F5344CB8AC3E}">
        <p14:creationId xmlns:p14="http://schemas.microsoft.com/office/powerpoint/2010/main" val="17220002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30</a:t>
            </a:fld>
            <a:endParaRPr lang="en-US"/>
          </a:p>
        </p:txBody>
      </p:sp>
    </p:spTree>
    <p:extLst>
      <p:ext uri="{BB962C8B-B14F-4D97-AF65-F5344CB8AC3E}">
        <p14:creationId xmlns:p14="http://schemas.microsoft.com/office/powerpoint/2010/main" val="38821452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31</a:t>
            </a:fld>
            <a:endParaRPr lang="en-US"/>
          </a:p>
        </p:txBody>
      </p:sp>
    </p:spTree>
    <p:extLst>
      <p:ext uri="{BB962C8B-B14F-4D97-AF65-F5344CB8AC3E}">
        <p14:creationId xmlns:p14="http://schemas.microsoft.com/office/powerpoint/2010/main" val="38821452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32</a:t>
            </a:fld>
            <a:endParaRPr lang="en-US"/>
          </a:p>
        </p:txBody>
      </p:sp>
    </p:spTree>
    <p:extLst>
      <p:ext uri="{BB962C8B-B14F-4D97-AF65-F5344CB8AC3E}">
        <p14:creationId xmlns:p14="http://schemas.microsoft.com/office/powerpoint/2010/main" val="38821452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33</a:t>
            </a:fld>
            <a:endParaRPr lang="en-US"/>
          </a:p>
        </p:txBody>
      </p:sp>
    </p:spTree>
    <p:extLst>
      <p:ext uri="{BB962C8B-B14F-4D97-AF65-F5344CB8AC3E}">
        <p14:creationId xmlns:p14="http://schemas.microsoft.com/office/powerpoint/2010/main" val="38821452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95000"/>
              </a:lnSpc>
              <a:spcBef>
                <a:spcPct val="35000"/>
              </a:spcBef>
              <a:spcAft>
                <a:spcPct val="0"/>
              </a:spcAft>
              <a:buClrTx/>
              <a:buSzTx/>
              <a:buFontTx/>
              <a:buNone/>
              <a:tabLst/>
              <a:defRPr/>
            </a:pPr>
            <a:r>
              <a:rPr lang="en-US" sz="1200" b="1" kern="1200" dirty="0" smtClean="0">
                <a:solidFill>
                  <a:schemeClr val="tx1"/>
                </a:solidFill>
                <a:effectLst/>
                <a:latin typeface="Arial" charset="0"/>
                <a:ea typeface="MS PGothic" pitchFamily="34" charset="-128"/>
                <a:cs typeface="Arial" charset="0"/>
              </a:rPr>
              <a:t>Supplementary Table 4: SNPs classified as likely to affect binding according to </a:t>
            </a:r>
            <a:r>
              <a:rPr lang="en-US" sz="1200" b="1" kern="1200" dirty="0" err="1" smtClean="0">
                <a:solidFill>
                  <a:schemeClr val="tx1"/>
                </a:solidFill>
                <a:effectLst/>
                <a:latin typeface="Arial" charset="0"/>
                <a:ea typeface="MS PGothic" pitchFamily="34" charset="-128"/>
                <a:cs typeface="Arial" charset="0"/>
              </a:rPr>
              <a:t>RegulomeDB</a:t>
            </a:r>
            <a:r>
              <a:rPr lang="en-US" sz="1200" b="1" kern="1200" dirty="0" smtClean="0">
                <a:solidFill>
                  <a:schemeClr val="tx1"/>
                </a:solidFill>
                <a:effectLst/>
                <a:latin typeface="Arial" charset="0"/>
                <a:ea typeface="MS PGothic" pitchFamily="34" charset="-128"/>
                <a:cs typeface="Arial" charset="0"/>
              </a:rPr>
              <a:t> in the four inguinal hernia risk loci</a:t>
            </a:r>
            <a:endParaRPr lang="en-US" sz="1200" kern="1200" dirty="0" smtClean="0">
              <a:solidFill>
                <a:schemeClr val="tx1"/>
              </a:solidFill>
              <a:effectLst/>
              <a:latin typeface="Arial" charset="0"/>
              <a:ea typeface="MS PGothic" pitchFamily="34" charset="-128"/>
              <a:cs typeface="Arial" charset="0"/>
            </a:endParaRPr>
          </a:p>
          <a:p>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34</a:t>
            </a:fld>
            <a:endParaRPr lang="en-US"/>
          </a:p>
        </p:txBody>
      </p:sp>
    </p:spTree>
    <p:extLst>
      <p:ext uri="{BB962C8B-B14F-4D97-AF65-F5344CB8AC3E}">
        <p14:creationId xmlns:p14="http://schemas.microsoft.com/office/powerpoint/2010/main" val="38821452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Arial" charset="0"/>
                <a:ea typeface="MS PGothic" pitchFamily="34" charset="-128"/>
                <a:cs typeface="Arial" charset="0"/>
              </a:rPr>
              <a:t>We did</a:t>
            </a:r>
            <a:r>
              <a:rPr lang="en-US" sz="1200" b="0" kern="1200" baseline="0" dirty="0" smtClean="0">
                <a:solidFill>
                  <a:schemeClr val="tx1"/>
                </a:solidFill>
                <a:effectLst/>
                <a:latin typeface="Arial" charset="0"/>
                <a:ea typeface="MS PGothic" pitchFamily="34" charset="-128"/>
                <a:cs typeface="Arial" charset="0"/>
              </a:rPr>
              <a:t> </a:t>
            </a:r>
            <a:r>
              <a:rPr lang="en-US" sz="1200" b="0" kern="1200" baseline="0" dirty="0" err="1" smtClean="0">
                <a:solidFill>
                  <a:schemeClr val="tx1"/>
                </a:solidFill>
                <a:effectLst/>
                <a:latin typeface="Arial" charset="0"/>
                <a:ea typeface="MS PGothic" pitchFamily="34" charset="-128"/>
                <a:cs typeface="Arial" charset="0"/>
              </a:rPr>
              <a:t>ChIP-seq</a:t>
            </a:r>
            <a:r>
              <a:rPr lang="en-US" sz="1200" b="0" kern="1200" baseline="0" dirty="0" smtClean="0">
                <a:solidFill>
                  <a:schemeClr val="tx1"/>
                </a:solidFill>
                <a:effectLst/>
                <a:latin typeface="Arial" charset="0"/>
                <a:ea typeface="MS PGothic" pitchFamily="34" charset="-128"/>
                <a:cs typeface="Arial" charset="0"/>
              </a:rPr>
              <a:t> in mouse connective tissue</a:t>
            </a:r>
          </a:p>
          <a:p>
            <a:r>
              <a:rPr lang="en-US" sz="1200" b="0" kern="1200" baseline="0" dirty="0" smtClean="0">
                <a:solidFill>
                  <a:schemeClr val="tx1"/>
                </a:solidFill>
                <a:effectLst/>
                <a:latin typeface="Arial" charset="0"/>
                <a:ea typeface="MS PGothic" pitchFamily="34" charset="-128"/>
                <a:cs typeface="Arial" charset="0"/>
              </a:rPr>
              <a:t>Blue peaks indicated potential enhancer locations</a:t>
            </a:r>
          </a:p>
          <a:p>
            <a:r>
              <a:rPr lang="en-US" sz="1200" b="0" kern="1200" baseline="0" dirty="0" smtClean="0">
                <a:solidFill>
                  <a:schemeClr val="tx1"/>
                </a:solidFill>
                <a:effectLst/>
                <a:latin typeface="Arial" charset="0"/>
                <a:ea typeface="MS PGothic" pitchFamily="34" charset="-128"/>
                <a:cs typeface="Arial" charset="0"/>
              </a:rPr>
              <a:t>Top SNP rs2009262 not in an enhancer</a:t>
            </a:r>
          </a:p>
          <a:p>
            <a:r>
              <a:rPr lang="en-US" sz="1200" b="0" kern="1200" baseline="0" dirty="0" smtClean="0">
                <a:solidFill>
                  <a:schemeClr val="tx1"/>
                </a:solidFill>
                <a:effectLst/>
                <a:latin typeface="Arial" charset="0"/>
                <a:ea typeface="MS PGothic" pitchFamily="34" charset="-128"/>
                <a:cs typeface="Arial" charset="0"/>
              </a:rPr>
              <a:t>3 SNPs in LD</a:t>
            </a:r>
          </a:p>
          <a:p>
            <a:r>
              <a:rPr lang="en-US" sz="1200" b="0" kern="1200" baseline="0" dirty="0" smtClean="0">
                <a:solidFill>
                  <a:schemeClr val="tx1"/>
                </a:solidFill>
                <a:effectLst/>
                <a:latin typeface="Arial" charset="0"/>
                <a:ea typeface="MS PGothic" pitchFamily="34" charset="-128"/>
                <a:cs typeface="Arial" charset="0"/>
              </a:rPr>
              <a:t>May alter enhancer function and consequently hernia risk</a:t>
            </a:r>
            <a:endParaRPr lang="en-US" sz="1200" b="0" kern="1200" dirty="0" smtClean="0">
              <a:solidFill>
                <a:schemeClr val="tx1"/>
              </a:solidFill>
              <a:effectLst/>
              <a:latin typeface="Arial" charset="0"/>
              <a:ea typeface="MS PGothic" pitchFamily="34" charset="-128"/>
              <a:cs typeface="Arial" charset="0"/>
            </a:endParaRPr>
          </a:p>
          <a:p>
            <a:r>
              <a:rPr lang="en-US" sz="1200" b="1" kern="1200" dirty="0" smtClean="0">
                <a:solidFill>
                  <a:schemeClr val="tx1"/>
                </a:solidFill>
                <a:effectLst/>
                <a:latin typeface="Arial" charset="0"/>
                <a:ea typeface="MS PGothic" pitchFamily="34" charset="-128"/>
                <a:cs typeface="Arial" charset="0"/>
              </a:rPr>
              <a:t>Connective Tissue H3K27ac </a:t>
            </a:r>
            <a:r>
              <a:rPr lang="en-US" sz="1200" b="1" kern="1200" dirty="0" err="1" smtClean="0">
                <a:solidFill>
                  <a:schemeClr val="tx1"/>
                </a:solidFill>
                <a:effectLst/>
                <a:latin typeface="Arial" charset="0"/>
                <a:ea typeface="MS PGothic" pitchFamily="34" charset="-128"/>
                <a:cs typeface="Arial" charset="0"/>
              </a:rPr>
              <a:t>ChIP-seq</a:t>
            </a:r>
            <a:r>
              <a:rPr lang="en-US" sz="1200" b="1" kern="1200" dirty="0" smtClean="0">
                <a:solidFill>
                  <a:schemeClr val="tx1"/>
                </a:solidFill>
                <a:effectLst/>
                <a:latin typeface="Arial" charset="0"/>
                <a:ea typeface="MS PGothic" pitchFamily="34" charset="-128"/>
                <a:cs typeface="Arial" charset="0"/>
              </a:rPr>
              <a:t> </a:t>
            </a:r>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35</a:t>
            </a:fld>
            <a:endParaRPr lang="en-US"/>
          </a:p>
        </p:txBody>
      </p:sp>
    </p:spTree>
    <p:extLst>
      <p:ext uri="{BB962C8B-B14F-4D97-AF65-F5344CB8AC3E}">
        <p14:creationId xmlns:p14="http://schemas.microsoft.com/office/powerpoint/2010/main" val="21677861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S PGothic" pitchFamily="34" charset="-128"/>
                <a:cs typeface="Arial" charset="0"/>
              </a:rPr>
              <a:t>CRISPR/Cas9</a:t>
            </a:r>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36</a:t>
            </a:fld>
            <a:endParaRPr lang="en-US"/>
          </a:p>
        </p:txBody>
      </p:sp>
    </p:spTree>
    <p:extLst>
      <p:ext uri="{BB962C8B-B14F-4D97-AF65-F5344CB8AC3E}">
        <p14:creationId xmlns:p14="http://schemas.microsoft.com/office/powerpoint/2010/main" val="5922981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026"/>
          <p:cNvSpPr>
            <a:spLocks noGrp="1" noRot="1" noChangeAspect="1" noChangeArrowheads="1" noTextEdit="1"/>
          </p:cNvSpPr>
          <p:nvPr>
            <p:ph type="sldImg"/>
          </p:nvPr>
        </p:nvSpPr>
        <p:spPr>
          <a:solidFill>
            <a:srgbClr val="FFFFFF"/>
          </a:solidFill>
          <a:ln/>
        </p:spPr>
      </p:sp>
      <p:sp>
        <p:nvSpPr>
          <p:cNvPr id="78851" name="Rectangle 1027"/>
          <p:cNvSpPr>
            <a:spLocks noGrp="1" noChangeArrowheads="1"/>
          </p:cNvSpPr>
          <p:nvPr>
            <p:ph type="body" idx="1"/>
          </p:nvPr>
        </p:nvSpPr>
        <p:spPr>
          <a:solidFill>
            <a:srgbClr val="FFFFFF"/>
          </a:solidFill>
          <a:ln>
            <a:solidFill>
              <a:srgbClr val="000000"/>
            </a:solidFill>
          </a:ln>
        </p:spPr>
        <p:txBody>
          <a:bodyPr/>
          <a:lstStyle/>
          <a:p>
            <a:endParaRPr lang="en-US" smtClean="0">
              <a:ea typeface="ＭＳ Ｐゴシック" pitchFamily="34"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95000"/>
              </a:lnSpc>
              <a:spcBef>
                <a:spcPct val="35000"/>
              </a:spcBef>
              <a:spcAft>
                <a:spcPct val="0"/>
              </a:spcAft>
              <a:buClrTx/>
              <a:buSzTx/>
              <a:buFontTx/>
              <a:buNone/>
              <a:tabLst/>
              <a:defRPr/>
            </a:pPr>
            <a:r>
              <a:rPr lang="en-US" sz="1200" b="0" dirty="0" smtClean="0">
                <a:latin typeface="Calibri" pitchFamily="34" charset="0"/>
                <a:cs typeface="Tahoma" pitchFamily="34" charset="0"/>
              </a:rPr>
              <a:t>DNA Methylation occurs predominantly at </a:t>
            </a:r>
            <a:r>
              <a:rPr lang="en-US" sz="1200" b="0" dirty="0" err="1" smtClean="0">
                <a:latin typeface="Calibri" pitchFamily="34" charset="0"/>
                <a:cs typeface="Tahoma" pitchFamily="34" charset="0"/>
              </a:rPr>
              <a:t>CpG</a:t>
            </a:r>
            <a:r>
              <a:rPr lang="en-US" sz="1200" b="0" dirty="0" smtClean="0">
                <a:latin typeface="Calibri" pitchFamily="34" charset="0"/>
                <a:cs typeface="Tahoma" pitchFamily="34" charset="0"/>
              </a:rPr>
              <a:t> dinucleotides in mammals</a:t>
            </a:r>
            <a:endParaRPr lang="en-US" sz="1200" b="0" dirty="0" smtClean="0">
              <a:latin typeface="Calibri" pitchFamily="34" charset="0"/>
            </a:endParaRPr>
          </a:p>
          <a:p>
            <a:endParaRPr lang="en-US" b="0" dirty="0" smtClean="0"/>
          </a:p>
          <a:p>
            <a:pPr marL="0" marR="0" indent="0" algn="l" defTabSz="914400" rtl="0" eaLnBrk="0" fontAlgn="base" latinLnBrk="0" hangingPunct="0">
              <a:lnSpc>
                <a:spcPct val="95000"/>
              </a:lnSpc>
              <a:spcBef>
                <a:spcPct val="35000"/>
              </a:spcBef>
              <a:spcAft>
                <a:spcPct val="0"/>
              </a:spcAft>
              <a:buClrTx/>
              <a:buSzTx/>
              <a:buFontTx/>
              <a:buNone/>
              <a:tabLst/>
              <a:defRPr/>
            </a:pPr>
            <a:r>
              <a:rPr lang="en-US" sz="1200" b="0" dirty="0" smtClean="0"/>
              <a:t>Different molecules can attach to the tails of proteins called “histones”</a:t>
            </a:r>
          </a:p>
          <a:p>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38</a:t>
            </a:fld>
            <a:endParaRPr lang="en-US"/>
          </a:p>
        </p:txBody>
      </p:sp>
    </p:spTree>
    <p:extLst>
      <p:ext uri="{BB962C8B-B14F-4D97-AF65-F5344CB8AC3E}">
        <p14:creationId xmlns:p14="http://schemas.microsoft.com/office/powerpoint/2010/main" val="25612838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1026"/>
          <p:cNvSpPr>
            <a:spLocks noGrp="1" noRot="1" noChangeAspect="1" noChangeArrowheads="1" noTextEdit="1"/>
          </p:cNvSpPr>
          <p:nvPr>
            <p:ph type="sldImg"/>
          </p:nvPr>
        </p:nvSpPr>
        <p:spPr>
          <a:solidFill>
            <a:srgbClr val="FFFFFF"/>
          </a:solidFill>
          <a:ln/>
        </p:spPr>
      </p:sp>
      <p:sp>
        <p:nvSpPr>
          <p:cNvPr id="90115" name="Rectangle 1027"/>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Histones are proteins; they combine</a:t>
            </a:r>
            <a:r>
              <a:rPr lang="en-US" sz="1200" baseline="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to form an </a:t>
            </a:r>
            <a:r>
              <a:rPr lang="en-US" sz="1200" baseline="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octamer</a:t>
            </a:r>
            <a:r>
              <a:rPr lang="en-US" sz="1200" baseline="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(8 subunits)</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aseline="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DNA wraps around the histone </a:t>
            </a:r>
            <a:r>
              <a:rPr lang="en-US" sz="1200" baseline="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octamer</a:t>
            </a:r>
            <a:r>
              <a:rPr lang="en-US" sz="1200" baseline="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twice to form a nucleosome</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aseline="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The resulting structured DNA and protein complex is called chromatin</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aseline="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Changes in chromatin lead to changes in gene regulation</a:t>
            </a:r>
            <a:endParaRPr lang="en-US" sz="1200" dirty="0" smtClean="0">
              <a:effectLst>
                <a:outerShdw blurRad="38100" dist="38100" dir="2700000" algn="tl">
                  <a:srgbClr val="000000">
                    <a:alpha val="43137"/>
                  </a:srgbClr>
                </a:outerShdw>
              </a:effectLst>
              <a:latin typeface="Tahoma" pitchFamily="34" charset="0"/>
              <a:ea typeface="Tahoma" pitchFamily="34" charset="0"/>
              <a:cs typeface="Tahoma"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effectLst>
                <a:outerShdw blurRad="38100" dist="38100" dir="2700000" algn="tl">
                  <a:srgbClr val="000000">
                    <a:alpha val="43137"/>
                  </a:srgbClr>
                </a:outerShdw>
              </a:effectLst>
              <a:latin typeface="Tahoma" pitchFamily="34" charset="0"/>
              <a:ea typeface="Tahoma" pitchFamily="34" charset="0"/>
              <a:cs typeface="Tahoma"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in eukaryotes</a:t>
            </a:r>
            <a:endParaRPr lang="en-US" sz="1200" dirty="0" smtClean="0">
              <a:solidFill>
                <a:srgbClr val="6800D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a:p>
            <a:pPr>
              <a:defRPr/>
            </a:pPr>
            <a:r>
              <a:rPr lang="en-US" sz="1200" dirty="0" smtClean="0">
                <a:solidFill>
                  <a:srgbClr val="6800D0"/>
                </a:solidFill>
                <a:effectLst>
                  <a:outerShdw blurRad="38100" dist="38100" dir="2700000" algn="tl">
                    <a:srgbClr val="000000">
                      <a:alpha val="43137"/>
                    </a:srgbClr>
                  </a:outerShdw>
                </a:effectLst>
                <a:latin typeface="Tahoma" pitchFamily="34" charset="0"/>
                <a:ea typeface="Tahoma" pitchFamily="34" charset="0"/>
                <a:cs typeface="Tahoma" pitchFamily="34" charset="0"/>
              </a:rPr>
              <a:t>80bp DNA = 1 turn</a:t>
            </a:r>
          </a:p>
          <a:p>
            <a:pPr marL="0" indent="0">
              <a:buFontTx/>
              <a:buNone/>
              <a:defRPr/>
            </a:pPr>
            <a:r>
              <a:rPr lang="en-US" sz="1200" dirty="0" smtClean="0">
                <a:solidFill>
                  <a:srgbClr val="6800D0"/>
                </a:solidFill>
                <a:effectLst>
                  <a:outerShdw blurRad="38100" dist="38100" dir="2700000" algn="tl">
                    <a:srgbClr val="000000">
                      <a:alpha val="43137"/>
                    </a:srgbClr>
                  </a:outerShdw>
                </a:effectLst>
                <a:latin typeface="Tahoma" pitchFamily="34" charset="0"/>
                <a:ea typeface="Tahoma" pitchFamily="34" charset="0"/>
                <a:cs typeface="Tahoma" pitchFamily="34" charset="0"/>
              </a:rPr>
              <a:t>DNA wraps two times  and 145bp DNA associates with each core</a:t>
            </a:r>
          </a:p>
          <a:p>
            <a:pPr marL="0" indent="0">
              <a:buFontTx/>
              <a:buNone/>
              <a:defRPr/>
            </a:pPr>
            <a:r>
              <a:rPr lang="en-US" sz="1200" dirty="0" smtClean="0">
                <a:solidFill>
                  <a:srgbClr val="6800D0"/>
                </a:solidFill>
                <a:effectLst>
                  <a:outerShdw blurRad="38100" dist="38100" dir="2700000" algn="tl">
                    <a:srgbClr val="000000">
                      <a:alpha val="43137"/>
                    </a:srgbClr>
                  </a:outerShdw>
                </a:effectLst>
                <a:latin typeface="Tahoma" pitchFamily="34" charset="0"/>
                <a:ea typeface="Tahoma" pitchFamily="34" charset="0"/>
                <a:cs typeface="Tahoma" pitchFamily="34" charset="0"/>
              </a:rPr>
              <a:t>Linker DNA = 55bp</a:t>
            </a:r>
          </a:p>
          <a:p>
            <a:pPr marL="0" indent="0">
              <a:buFontTx/>
              <a:buNone/>
              <a:defRPr/>
            </a:pPr>
            <a:r>
              <a:rPr lang="en-US" sz="1200" dirty="0" smtClean="0">
                <a:solidFill>
                  <a:srgbClr val="6800D0"/>
                </a:solidFill>
                <a:effectLst>
                  <a:outerShdw blurRad="38100" dist="38100" dir="2700000" algn="tl">
                    <a:srgbClr val="000000">
                      <a:alpha val="43137"/>
                    </a:srgbClr>
                  </a:outerShdw>
                </a:effectLst>
                <a:latin typeface="Tahoma" pitchFamily="34" charset="0"/>
                <a:ea typeface="Tahoma" pitchFamily="34" charset="0"/>
                <a:cs typeface="Tahoma" pitchFamily="34" charset="0"/>
              </a:rPr>
              <a:t>Human nucleus = 15-30 x 10</a:t>
            </a:r>
            <a:r>
              <a:rPr lang="en-US" sz="1200" baseline="30000" dirty="0" smtClean="0">
                <a:solidFill>
                  <a:srgbClr val="6800D0"/>
                </a:solidFill>
                <a:effectLst>
                  <a:outerShdw blurRad="38100" dist="38100" dir="2700000" algn="tl">
                    <a:srgbClr val="000000">
                      <a:alpha val="43137"/>
                    </a:srgbClr>
                  </a:outerShdw>
                </a:effectLst>
                <a:latin typeface="Tahoma" pitchFamily="34" charset="0"/>
                <a:ea typeface="Tahoma" pitchFamily="34" charset="0"/>
                <a:cs typeface="Tahoma" pitchFamily="34" charset="0"/>
              </a:rPr>
              <a:t>6</a:t>
            </a:r>
            <a:r>
              <a:rPr lang="en-US" sz="1200" dirty="0" smtClean="0">
                <a:solidFill>
                  <a:srgbClr val="6800D0"/>
                </a:solidFill>
                <a:effectLst>
                  <a:outerShdw blurRad="38100" dist="38100" dir="2700000" algn="tl">
                    <a:srgbClr val="000000">
                      <a:alpha val="43137"/>
                    </a:srgbClr>
                  </a:outerShdw>
                </a:effectLst>
                <a:latin typeface="Tahoma" pitchFamily="34" charset="0"/>
                <a:ea typeface="Tahoma" pitchFamily="34" charset="0"/>
                <a:cs typeface="Tahoma" pitchFamily="34" charset="0"/>
              </a:rPr>
              <a:t> nucleosomes</a:t>
            </a:r>
          </a:p>
          <a:p>
            <a:endParaRPr lang="en-US" dirty="0" smtClean="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eaLnBrk="1" fontAlgn="auto" hangingPunct="1">
              <a:spcBef>
                <a:spcPts val="0"/>
              </a:spcBef>
              <a:spcAft>
                <a:spcPts val="0"/>
              </a:spcAft>
              <a:defRPr/>
            </a:pPr>
            <a:r>
              <a:rPr lang="en-US" sz="1200" b="1" kern="0" dirty="0" smtClean="0">
                <a:solidFill>
                  <a:srgbClr val="000000"/>
                </a:solidFill>
                <a:latin typeface="Arial" charset="0"/>
                <a:ea typeface="MS PGothic" pitchFamily="34" charset="-128"/>
                <a:cs typeface="Arial" charset="0"/>
              </a:rPr>
              <a:t>A resource for studies of the genetic and environmental influences</a:t>
            </a:r>
          </a:p>
          <a:p>
            <a:pPr algn="ctr" eaLnBrk="1" fontAlgn="auto" hangingPunct="1">
              <a:spcBef>
                <a:spcPts val="0"/>
              </a:spcBef>
              <a:spcAft>
                <a:spcPts val="0"/>
              </a:spcAft>
              <a:defRPr/>
            </a:pPr>
            <a:r>
              <a:rPr lang="en-US" sz="1200" b="1" kern="0" dirty="0" smtClean="0">
                <a:solidFill>
                  <a:srgbClr val="000000"/>
                </a:solidFill>
                <a:latin typeface="Arial" charset="0"/>
                <a:ea typeface="MS PGothic" pitchFamily="34" charset="-128"/>
                <a:cs typeface="Arial" charset="0"/>
              </a:rPr>
              <a:t>on health, disease, and aging (2007)</a:t>
            </a:r>
          </a:p>
          <a:p>
            <a:pPr>
              <a:spcAft>
                <a:spcPct val="20000"/>
              </a:spcAft>
              <a:buFont typeface="Wingdings" pitchFamily="2" charset="2"/>
              <a:buNone/>
              <a:defRPr/>
            </a:pPr>
            <a:endParaRPr lang="en-US" b="1" kern="0" dirty="0" smtClean="0"/>
          </a:p>
          <a:p>
            <a:pPr>
              <a:spcAft>
                <a:spcPct val="20000"/>
              </a:spcAft>
              <a:buFont typeface="Wingdings" pitchFamily="2" charset="2"/>
              <a:buNone/>
              <a:defRPr/>
            </a:pPr>
            <a:r>
              <a:rPr lang="en-US" b="1" kern="0" dirty="0" smtClean="0"/>
              <a:t>RPGEH developed</a:t>
            </a:r>
            <a:r>
              <a:rPr lang="en-US" b="1" kern="0" baseline="0" dirty="0" smtClean="0"/>
              <a:t> by Cathy and Neil</a:t>
            </a:r>
          </a:p>
          <a:p>
            <a:pPr>
              <a:spcAft>
                <a:spcPct val="20000"/>
              </a:spcAft>
              <a:buFont typeface="Wingdings" pitchFamily="2" charset="2"/>
              <a:buNone/>
              <a:defRPr/>
            </a:pPr>
            <a:r>
              <a:rPr lang="en-US" b="1" kern="0" baseline="0" dirty="0" smtClean="0"/>
              <a:t>Build a resource</a:t>
            </a:r>
          </a:p>
          <a:p>
            <a:pPr>
              <a:spcAft>
                <a:spcPct val="20000"/>
              </a:spcAft>
              <a:buFont typeface="Wingdings" pitchFamily="2" charset="2"/>
              <a:buNone/>
              <a:defRPr/>
            </a:pPr>
            <a:r>
              <a:rPr lang="en-US" b="1" kern="0" baseline="0" dirty="0" smtClean="0"/>
              <a:t>430K</a:t>
            </a:r>
          </a:p>
          <a:p>
            <a:pPr>
              <a:spcAft>
                <a:spcPct val="20000"/>
              </a:spcAft>
              <a:buFont typeface="Wingdings" pitchFamily="2" charset="2"/>
              <a:buNone/>
              <a:defRPr/>
            </a:pPr>
            <a:r>
              <a:rPr lang="en-US" b="1" kern="0" baseline="0" dirty="0" smtClean="0"/>
              <a:t>Combines…</a:t>
            </a:r>
          </a:p>
          <a:p>
            <a:pPr>
              <a:spcAft>
                <a:spcPct val="20000"/>
              </a:spcAft>
              <a:buFont typeface="Wingdings" pitchFamily="2" charset="2"/>
              <a:buNone/>
              <a:defRPr/>
            </a:pPr>
            <a:endParaRPr lang="en-US" b="1" kern="0" dirty="0" smtClean="0"/>
          </a:p>
          <a:p>
            <a:pPr marL="812502" lvl="1" indent="-348215">
              <a:spcAft>
                <a:spcPct val="20000"/>
              </a:spcAft>
              <a:buFont typeface="Wingdings" pitchFamily="2" charset="2"/>
              <a:buChar char="§"/>
              <a:defRPr/>
            </a:pPr>
            <a:r>
              <a:rPr lang="en-US" sz="2400" b="1" kern="0" dirty="0" smtClean="0"/>
              <a:t>Initially funded by:</a:t>
            </a:r>
          </a:p>
          <a:p>
            <a:pPr marL="812502" lvl="1" indent="-348215">
              <a:spcAft>
                <a:spcPct val="20000"/>
              </a:spcAft>
              <a:buFont typeface="Wingdings" pitchFamily="2" charset="2"/>
              <a:buChar char="§"/>
              <a:defRPr/>
            </a:pPr>
            <a:r>
              <a:rPr lang="en-US" sz="2400" b="1" kern="0" dirty="0" smtClean="0"/>
              <a:t>The</a:t>
            </a:r>
            <a:r>
              <a:rPr lang="en-US" sz="2400" b="1" kern="0" baseline="0" dirty="0" smtClean="0"/>
              <a:t> Robert Wood Johnson Foundation</a:t>
            </a:r>
          </a:p>
          <a:p>
            <a:pPr marL="812502" lvl="1" indent="-348215">
              <a:spcAft>
                <a:spcPct val="20000"/>
              </a:spcAft>
              <a:buFont typeface="Wingdings" pitchFamily="2" charset="2"/>
              <a:buChar char="§"/>
              <a:defRPr/>
            </a:pPr>
            <a:r>
              <a:rPr lang="en-US" sz="2400" b="1" kern="0" baseline="0" dirty="0" smtClean="0"/>
              <a:t>The Wayne and Gladys Valley Foundation</a:t>
            </a:r>
          </a:p>
          <a:p>
            <a:pPr marL="812502" lvl="1" indent="-348215">
              <a:spcAft>
                <a:spcPct val="20000"/>
              </a:spcAft>
              <a:buFont typeface="Wingdings" pitchFamily="2" charset="2"/>
              <a:buChar char="§"/>
              <a:defRPr/>
            </a:pPr>
            <a:r>
              <a:rPr lang="en-US" sz="2400" b="1" kern="0" baseline="0" dirty="0" smtClean="0"/>
              <a:t>The Ellison Medical Foundation</a:t>
            </a:r>
          </a:p>
          <a:p>
            <a:pPr marL="812502" lvl="1" indent="-348215">
              <a:spcAft>
                <a:spcPct val="20000"/>
              </a:spcAft>
              <a:buFont typeface="Wingdings" pitchFamily="2" charset="2"/>
              <a:buChar char="§"/>
              <a:defRPr/>
            </a:pPr>
            <a:r>
              <a:rPr lang="en-US" sz="2400" b="1" kern="0" baseline="0" dirty="0" smtClean="0"/>
              <a:t>Kaiser Permanente’s Community Benefit Program</a:t>
            </a:r>
            <a:endParaRPr lang="en-US" sz="2400" b="1" kern="0" dirty="0"/>
          </a:p>
          <a:p>
            <a:pPr>
              <a:defRPr/>
            </a:pPr>
            <a:endParaRPr lang="en-US" dirty="0"/>
          </a:p>
        </p:txBody>
      </p:sp>
      <p:sp>
        <p:nvSpPr>
          <p:cNvPr id="4" name="Slide Number Placeholder 3"/>
          <p:cNvSpPr>
            <a:spLocks noGrp="1"/>
          </p:cNvSpPr>
          <p:nvPr>
            <p:ph type="sldNum" sz="quarter" idx="5"/>
          </p:nvPr>
        </p:nvSpPr>
        <p:spPr/>
        <p:txBody>
          <a:bodyPr/>
          <a:lstStyle/>
          <a:p>
            <a:pPr>
              <a:defRPr/>
            </a:pPr>
            <a:fld id="{47DB1603-2F4B-45CA-98B9-EBC0D44FED2F}" type="slidenum">
              <a:rPr lang="en-US" smtClean="0"/>
              <a:pPr>
                <a:defRPr/>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1026"/>
          <p:cNvSpPr>
            <a:spLocks noGrp="1" noRot="1" noChangeAspect="1" noChangeArrowheads="1" noTextEdit="1"/>
          </p:cNvSpPr>
          <p:nvPr>
            <p:ph type="sldImg"/>
          </p:nvPr>
        </p:nvSpPr>
        <p:spPr>
          <a:solidFill>
            <a:srgbClr val="FFFFFF"/>
          </a:solidFill>
          <a:ln/>
        </p:spPr>
      </p:sp>
      <p:sp>
        <p:nvSpPr>
          <p:cNvPr id="90115" name="Rectangle 1027"/>
          <p:cNvSpPr>
            <a:spLocks noGrp="1" noChangeArrowheads="1"/>
          </p:cNvSpPr>
          <p:nvPr>
            <p:ph type="body" idx="1"/>
          </p:nvPr>
        </p:nvSpPr>
        <p:spPr>
          <a:solidFill>
            <a:srgbClr val="FFFFFF"/>
          </a:solidFill>
          <a:ln>
            <a:solidFill>
              <a:srgbClr val="000000"/>
            </a:solidFill>
          </a:ln>
        </p:spPr>
        <p:txBody>
          <a:bodyPr/>
          <a:lstStyle/>
          <a:p>
            <a:pPr eaLnBrk="1" hangingPunct="1"/>
            <a:r>
              <a:rPr lang="en-US" sz="1200" kern="0" dirty="0" smtClean="0"/>
              <a:t>Chromatin structure altered directly</a:t>
            </a:r>
          </a:p>
          <a:p>
            <a:pPr eaLnBrk="1" hangingPunct="1"/>
            <a:endParaRPr lang="en-US" sz="1200" kern="0" dirty="0" smtClean="0"/>
          </a:p>
          <a:p>
            <a:pPr eaLnBrk="1" hangingPunct="1"/>
            <a:r>
              <a:rPr lang="en-US" sz="1200" kern="0" dirty="0" smtClean="0"/>
              <a:t>Inhibit binding of repressive factors</a:t>
            </a:r>
          </a:p>
          <a:p>
            <a:pPr eaLnBrk="1" hangingPunct="1"/>
            <a:endParaRPr lang="en-US" sz="1200" kern="0" dirty="0" smtClean="0"/>
          </a:p>
          <a:p>
            <a:pPr eaLnBrk="1" hangingPunct="1"/>
            <a:r>
              <a:rPr lang="en-US" sz="1200" kern="0" dirty="0" smtClean="0"/>
              <a:t>Recruit activating factors</a:t>
            </a:r>
            <a:endParaRPr lang="en-US" sz="1200" b="1" kern="0" dirty="0" smtClean="0"/>
          </a:p>
          <a:p>
            <a:endParaRPr lang="en-US" dirty="0" smtClean="0">
              <a:ea typeface="ＭＳ Ｐゴシック" pitchFamily="34"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Residues of histone tails can be covalently modified. There are at least 150 different modifications that define the </a:t>
            </a:r>
            <a:r>
              <a:rPr lang="en-US" sz="1200" b="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histone code</a:t>
            </a:r>
          </a:p>
        </p:txBody>
      </p:sp>
      <p:sp>
        <p:nvSpPr>
          <p:cNvPr id="4" name="Slide Number Placeholder 3"/>
          <p:cNvSpPr>
            <a:spLocks noGrp="1"/>
          </p:cNvSpPr>
          <p:nvPr>
            <p:ph type="sldNum" sz="quarter" idx="10"/>
          </p:nvPr>
        </p:nvSpPr>
        <p:spPr/>
        <p:txBody>
          <a:bodyPr/>
          <a:lstStyle/>
          <a:p>
            <a:pPr>
              <a:defRPr/>
            </a:pPr>
            <a:fld id="{7C403A49-5454-4737-AB42-0BFE0A1B2B29}" type="slidenum">
              <a:rPr lang="en-US" smtClean="0"/>
              <a:pPr>
                <a:defRPr/>
              </a:pPr>
              <a:t>41</a:t>
            </a:fld>
            <a:endParaRPr lang="en-US"/>
          </a:p>
        </p:txBody>
      </p:sp>
    </p:spTree>
    <p:extLst>
      <p:ext uri="{BB962C8B-B14F-4D97-AF65-F5344CB8AC3E}">
        <p14:creationId xmlns:p14="http://schemas.microsoft.com/office/powerpoint/2010/main" val="344806303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1026"/>
          <p:cNvSpPr>
            <a:spLocks noGrp="1" noRot="1" noChangeAspect="1" noChangeArrowheads="1" noTextEdit="1"/>
          </p:cNvSpPr>
          <p:nvPr>
            <p:ph type="sldImg"/>
          </p:nvPr>
        </p:nvSpPr>
        <p:spPr>
          <a:solidFill>
            <a:srgbClr val="FFFFFF"/>
          </a:solidFill>
          <a:ln/>
        </p:spPr>
      </p:sp>
      <p:sp>
        <p:nvSpPr>
          <p:cNvPr id="90115" name="Rectangle 1027"/>
          <p:cNvSpPr>
            <a:spLocks noGrp="1" noChangeArrowheads="1"/>
          </p:cNvSpPr>
          <p:nvPr>
            <p:ph type="body" idx="1"/>
          </p:nvPr>
        </p:nvSpPr>
        <p:spPr>
          <a:solidFill>
            <a:srgbClr val="FFFFFF"/>
          </a:solidFill>
          <a:ln>
            <a:solidFill>
              <a:srgbClr val="000000"/>
            </a:solidFill>
          </a:ln>
        </p:spPr>
        <p:txBody>
          <a:bodyPr/>
          <a:lstStyle/>
          <a:p>
            <a:endParaRPr lang="en-US" smtClean="0">
              <a:ea typeface="ＭＳ Ｐゴシック" pitchFamily="34"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1026"/>
          <p:cNvSpPr>
            <a:spLocks noGrp="1" noRot="1" noChangeAspect="1" noChangeArrowheads="1" noTextEdit="1"/>
          </p:cNvSpPr>
          <p:nvPr>
            <p:ph type="sldImg"/>
          </p:nvPr>
        </p:nvSpPr>
        <p:spPr>
          <a:solidFill>
            <a:srgbClr val="FFFFFF"/>
          </a:solidFill>
          <a:ln/>
        </p:spPr>
      </p:sp>
      <p:sp>
        <p:nvSpPr>
          <p:cNvPr id="90115" name="Rectangle 1027"/>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solidFill>
                  <a:srgbClr val="002060"/>
                </a:solidFill>
                <a:effectLst>
                  <a:outerShdw blurRad="38100" dist="38100" dir="2700000" algn="tl">
                    <a:srgbClr val="000000">
                      <a:alpha val="43137"/>
                    </a:srgbClr>
                  </a:outerShdw>
                </a:effectLst>
                <a:latin typeface="Tahoma" pitchFamily="34" charset="0"/>
                <a:ea typeface="Tahoma" pitchFamily="34" charset="0"/>
                <a:cs typeface="Tahoma" pitchFamily="34" charset="0"/>
              </a:rPr>
              <a:t>Neutralization of positively charged </a:t>
            </a:r>
            <a:r>
              <a:rPr lang="en-US" dirty="0" err="1" smtClean="0">
                <a:solidFill>
                  <a:srgbClr val="002060"/>
                </a:solidFill>
                <a:effectLst>
                  <a:outerShdw blurRad="38100" dist="38100" dir="2700000" algn="tl">
                    <a:srgbClr val="000000">
                      <a:alpha val="43137"/>
                    </a:srgbClr>
                  </a:outerShdw>
                </a:effectLst>
                <a:latin typeface="Tahoma" pitchFamily="34" charset="0"/>
                <a:ea typeface="Tahoma" pitchFamily="34" charset="0"/>
                <a:cs typeface="Tahoma" pitchFamily="34" charset="0"/>
              </a:rPr>
              <a:t>lysines</a:t>
            </a:r>
            <a:r>
              <a:rPr lang="en-US" dirty="0" smtClean="0">
                <a:solidFill>
                  <a:srgbClr val="002060"/>
                </a:solidFill>
                <a:effectLst>
                  <a:outerShdw blurRad="38100" dist="38100" dir="2700000" algn="tl">
                    <a:srgbClr val="000000">
                      <a:alpha val="43137"/>
                    </a:srgbClr>
                  </a:outerShdw>
                </a:effectLst>
                <a:latin typeface="Tahoma" pitchFamily="34" charset="0"/>
                <a:ea typeface="Tahoma" pitchFamily="34" charset="0"/>
                <a:cs typeface="Tahoma" pitchFamily="34" charset="0"/>
              </a:rPr>
              <a:t> by acetylation reduces the strength of binding of the histones to the negatively charged DNA and thus opens DNA binding sites.</a:t>
            </a:r>
          </a:p>
          <a:p>
            <a:endParaRPr lang="en-US" dirty="0" smtClean="0">
              <a:ea typeface="ＭＳ Ｐゴシック" pitchFamily="34"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1026"/>
          <p:cNvSpPr>
            <a:spLocks noGrp="1" noRot="1" noChangeAspect="1" noChangeArrowheads="1" noTextEdit="1"/>
          </p:cNvSpPr>
          <p:nvPr>
            <p:ph type="sldImg"/>
          </p:nvPr>
        </p:nvSpPr>
        <p:spPr>
          <a:solidFill>
            <a:srgbClr val="FFFFFF"/>
          </a:solidFill>
          <a:ln/>
        </p:spPr>
      </p:sp>
      <p:sp>
        <p:nvSpPr>
          <p:cNvPr id="90115" name="Rectangle 1027"/>
          <p:cNvSpPr>
            <a:spLocks noGrp="1" noChangeArrowheads="1"/>
          </p:cNvSpPr>
          <p:nvPr>
            <p:ph type="body" idx="1"/>
          </p:nvPr>
        </p:nvSpPr>
        <p:spPr>
          <a:solidFill>
            <a:srgbClr val="FFFFFF"/>
          </a:solidFill>
          <a:ln>
            <a:solidFill>
              <a:srgbClr val="000000"/>
            </a:solidFill>
          </a:ln>
        </p:spPr>
        <p:txBody>
          <a:bodyPr/>
          <a:lstStyle/>
          <a:p>
            <a:endParaRPr lang="en-US" smtClean="0">
              <a:ea typeface="ＭＳ Ｐゴシック" pitchFamily="34"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1026"/>
          <p:cNvSpPr>
            <a:spLocks noGrp="1" noRot="1" noChangeAspect="1" noChangeArrowheads="1" noTextEdit="1"/>
          </p:cNvSpPr>
          <p:nvPr>
            <p:ph type="sldImg"/>
          </p:nvPr>
        </p:nvSpPr>
        <p:spPr>
          <a:solidFill>
            <a:srgbClr val="FFFFFF"/>
          </a:solidFill>
          <a:ln/>
        </p:spPr>
      </p:sp>
      <p:sp>
        <p:nvSpPr>
          <p:cNvPr id="90115" name="Rectangle 1027"/>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Cytosine methylation occurs predominantly in </a:t>
            </a:r>
            <a:r>
              <a:rPr lang="en-US" sz="1200" b="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CpG</a:t>
            </a:r>
            <a:r>
              <a:rPr lang="en-US" sz="1200" b="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1200" b="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dinucleotides</a:t>
            </a:r>
            <a:r>
              <a:rPr lang="en-US" sz="1200" b="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in mammalian cells.</a:t>
            </a:r>
          </a:p>
          <a:p>
            <a:pPr algn="l"/>
            <a:endParaRPr lang="en-US" b="0" dirty="0" smtClean="0">
              <a:ea typeface="ＭＳ Ｐゴシック" pitchFamily="34" charset="-128"/>
            </a:endParaRPr>
          </a:p>
          <a:p>
            <a:pPr algn="l">
              <a:defRPr/>
            </a:pPr>
            <a:r>
              <a:rPr lang="en-US" sz="1200" b="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DNA methylation is established and maintained by DNA </a:t>
            </a:r>
            <a:r>
              <a:rPr lang="en-US" sz="1200" b="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methyltransferases</a:t>
            </a:r>
            <a:r>
              <a:rPr lang="en-US" sz="1200" b="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a:t>
            </a:r>
          </a:p>
          <a:p>
            <a:pPr algn="l">
              <a:defRPr/>
            </a:pPr>
            <a:r>
              <a:rPr lang="en-US" sz="1200" b="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So far </a:t>
            </a:r>
            <a:r>
              <a:rPr lang="en-US" sz="1200" b="0" i="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Dnmt1</a:t>
            </a:r>
            <a:r>
              <a:rPr lang="en-US" sz="1200" b="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and </a:t>
            </a:r>
            <a:r>
              <a:rPr lang="en-US" sz="1200" b="0" i="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Dnmt3a</a:t>
            </a:r>
            <a:r>
              <a:rPr lang="en-US" sz="1200" b="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and </a:t>
            </a:r>
            <a:r>
              <a:rPr lang="en-US" sz="1200" b="0" i="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Dnmt3b</a:t>
            </a:r>
            <a:r>
              <a:rPr lang="en-US" sz="1200" b="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have been shown to have </a:t>
            </a:r>
            <a:r>
              <a:rPr lang="en-US" sz="1200" b="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methylase</a:t>
            </a:r>
            <a:r>
              <a:rPr lang="en-US" sz="1200" b="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activity on </a:t>
            </a:r>
            <a:r>
              <a:rPr lang="en-US" sz="1200" b="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CpG</a:t>
            </a:r>
            <a:r>
              <a:rPr lang="en-US" sz="1200" b="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DNA. </a:t>
            </a:r>
          </a:p>
          <a:p>
            <a:endParaRPr lang="en-US" dirty="0" smtClean="0">
              <a:ea typeface="ＭＳ Ｐゴシック" pitchFamily="34"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1026"/>
          <p:cNvSpPr>
            <a:spLocks noGrp="1" noRot="1" noChangeAspect="1" noChangeArrowheads="1" noTextEdit="1"/>
          </p:cNvSpPr>
          <p:nvPr>
            <p:ph type="sldImg"/>
          </p:nvPr>
        </p:nvSpPr>
        <p:spPr>
          <a:solidFill>
            <a:srgbClr val="FFFFFF"/>
          </a:solidFill>
          <a:ln/>
        </p:spPr>
      </p:sp>
      <p:sp>
        <p:nvSpPr>
          <p:cNvPr id="90115" name="Rectangle 1027"/>
          <p:cNvSpPr>
            <a:spLocks noGrp="1" noChangeArrowheads="1"/>
          </p:cNvSpPr>
          <p:nvPr>
            <p:ph type="body" idx="1"/>
          </p:nvPr>
        </p:nvSpPr>
        <p:spPr>
          <a:solidFill>
            <a:srgbClr val="FFFFFF"/>
          </a:solidFill>
          <a:ln>
            <a:solidFill>
              <a:srgbClr val="000000"/>
            </a:solidFill>
          </a:ln>
        </p:spPr>
        <p:txBody>
          <a:bodyPr/>
          <a:lstStyle/>
          <a:p>
            <a:endParaRPr lang="en-US" smtClean="0">
              <a:ea typeface="ＭＳ Ｐゴシック" pitchFamily="34" charset="-128"/>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1026"/>
          <p:cNvSpPr>
            <a:spLocks noGrp="1" noRot="1" noChangeAspect="1" noChangeArrowheads="1" noTextEdit="1"/>
          </p:cNvSpPr>
          <p:nvPr>
            <p:ph type="sldImg"/>
          </p:nvPr>
        </p:nvSpPr>
        <p:spPr>
          <a:solidFill>
            <a:srgbClr val="FFFFFF"/>
          </a:solidFill>
          <a:ln/>
        </p:spPr>
      </p:sp>
      <p:sp>
        <p:nvSpPr>
          <p:cNvPr id="90115" name="Rectangle 1027"/>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After PCR the </a:t>
            </a:r>
            <a:r>
              <a:rPr lang="en-US" sz="12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uracils</a:t>
            </a:r>
            <a:r>
              <a:rPr lang="en-US" sz="12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are substitute with </a:t>
            </a:r>
            <a:r>
              <a:rPr lang="en-US" sz="12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thymines</a:t>
            </a:r>
            <a:r>
              <a:rPr lang="en-US" sz="12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(T). Sequencing allows to determine is a sequence is mainly methylated (&gt;CG) or </a:t>
            </a:r>
            <a:r>
              <a:rPr lang="en-US" sz="1200" dirty="0" err="1" smtClean="0">
                <a:effectLst>
                  <a:outerShdw blurRad="38100" dist="38100" dir="2700000" algn="tl">
                    <a:srgbClr val="000000">
                      <a:alpha val="43137"/>
                    </a:srgbClr>
                  </a:outerShdw>
                </a:effectLst>
                <a:latin typeface="Tahoma" pitchFamily="34" charset="0"/>
                <a:ea typeface="Tahoma" pitchFamily="34" charset="0"/>
                <a:cs typeface="Tahoma" pitchFamily="34" charset="0"/>
              </a:rPr>
              <a:t>hypomethylated</a:t>
            </a:r>
            <a:r>
              <a:rPr lang="en-US" sz="12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(&gt;TG).</a:t>
            </a:r>
          </a:p>
          <a:p>
            <a:endParaRPr lang="en-US" dirty="0" smtClean="0">
              <a:ea typeface="ＭＳ Ｐゴシック" pitchFamily="34" charset="-128"/>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1026"/>
          <p:cNvSpPr>
            <a:spLocks noGrp="1" noRot="1" noChangeAspect="1" noChangeArrowheads="1" noTextEdit="1"/>
          </p:cNvSpPr>
          <p:nvPr>
            <p:ph type="sldImg"/>
          </p:nvPr>
        </p:nvSpPr>
        <p:spPr>
          <a:solidFill>
            <a:srgbClr val="FFFFFF"/>
          </a:solidFill>
          <a:ln/>
        </p:spPr>
      </p:sp>
      <p:sp>
        <p:nvSpPr>
          <p:cNvPr id="90115" name="Rectangle 1027"/>
          <p:cNvSpPr>
            <a:spLocks noGrp="1" noChangeArrowheads="1"/>
          </p:cNvSpPr>
          <p:nvPr>
            <p:ph type="body" idx="1"/>
          </p:nvPr>
        </p:nvSpPr>
        <p:spPr>
          <a:solidFill>
            <a:srgbClr val="FFFFFF"/>
          </a:solidFill>
          <a:ln>
            <a:solidFill>
              <a:srgbClr val="000000"/>
            </a:solidFill>
          </a:ln>
        </p:spPr>
        <p:txBody>
          <a:bodyPr/>
          <a:lstStyle/>
          <a:p>
            <a:r>
              <a:rPr lang="en-US" dirty="0" smtClean="0">
                <a:ea typeface="ＭＳ Ｐゴシック" pitchFamily="34" charset="-128"/>
              </a:rPr>
              <a:t>Long</a:t>
            </a:r>
            <a:r>
              <a:rPr lang="en-US" baseline="0" dirty="0" smtClean="0">
                <a:ea typeface="ＭＳ Ｐゴシック" pitchFamily="34" charset="-128"/>
              </a:rPr>
              <a:t> Interspersed Nucleotide Elements</a:t>
            </a:r>
          </a:p>
          <a:p>
            <a:r>
              <a:rPr lang="en-US" baseline="0" dirty="0" smtClean="0">
                <a:ea typeface="ＭＳ Ｐゴシック" pitchFamily="34" charset="-128"/>
              </a:rPr>
              <a:t>Repetitive, highly methylated sequences</a:t>
            </a:r>
          </a:p>
          <a:p>
            <a:r>
              <a:rPr lang="en-US" baseline="0" dirty="0" err="1" smtClean="0">
                <a:ea typeface="ＭＳ Ｐゴシック" pitchFamily="34" charset="-128"/>
              </a:rPr>
              <a:t>Demethylation</a:t>
            </a:r>
            <a:r>
              <a:rPr lang="en-US" baseline="0" dirty="0" smtClean="0">
                <a:ea typeface="ＭＳ Ｐゴシック" pitchFamily="34" charset="-128"/>
              </a:rPr>
              <a:t> of LINE-1 increases their activity as transposable elements</a:t>
            </a:r>
          </a:p>
          <a:p>
            <a:r>
              <a:rPr lang="en-US" baseline="0" dirty="0" smtClean="0">
                <a:ea typeface="ＭＳ Ｐゴシック" pitchFamily="34" charset="-128"/>
              </a:rPr>
              <a:t>That leads to genomic alteration and deregulates gene transcription</a:t>
            </a:r>
            <a:endParaRPr lang="en-US" dirty="0" smtClean="0">
              <a:ea typeface="ＭＳ Ｐゴシック" pitchFamily="34" charset="-128"/>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1026"/>
          <p:cNvSpPr>
            <a:spLocks noGrp="1" noRot="1" noChangeAspect="1" noChangeArrowheads="1" noTextEdit="1"/>
          </p:cNvSpPr>
          <p:nvPr>
            <p:ph type="sldImg"/>
          </p:nvPr>
        </p:nvSpPr>
        <p:spPr>
          <a:solidFill>
            <a:srgbClr val="FFFFFF"/>
          </a:solidFill>
          <a:ln/>
        </p:spPr>
      </p:sp>
      <p:sp>
        <p:nvSpPr>
          <p:cNvPr id="90115" name="Rectangle 1027"/>
          <p:cNvSpPr>
            <a:spLocks noGrp="1" noChangeArrowheads="1"/>
          </p:cNvSpPr>
          <p:nvPr>
            <p:ph type="body" idx="1"/>
          </p:nvPr>
        </p:nvSpPr>
        <p:spPr>
          <a:solidFill>
            <a:srgbClr val="FFFFFF"/>
          </a:solidFill>
          <a:ln>
            <a:solidFill>
              <a:srgbClr val="000000"/>
            </a:solidFill>
          </a:ln>
        </p:spPr>
        <p:txBody>
          <a:bodyPr/>
          <a:lstStyle/>
          <a:p>
            <a:endParaRPr lang="en-US" dirty="0" smtClean="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total, 430K, &gt;190K,</a:t>
            </a:r>
          </a:p>
          <a:p>
            <a:r>
              <a:rPr lang="en-US" dirty="0" smtClean="0"/>
              <a:t>GERA</a:t>
            </a:r>
            <a:r>
              <a:rPr lang="en-US" baseline="0" dirty="0" smtClean="0"/>
              <a:t> includes 110,266</a:t>
            </a:r>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5</a:t>
            </a:fld>
            <a:endParaRPr lang="en-US"/>
          </a:p>
        </p:txBody>
      </p:sp>
    </p:spTree>
    <p:extLst>
      <p:ext uri="{BB962C8B-B14F-4D97-AF65-F5344CB8AC3E}">
        <p14:creationId xmlns:p14="http://schemas.microsoft.com/office/powerpoint/2010/main" val="31213718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1026"/>
          <p:cNvSpPr>
            <a:spLocks noGrp="1" noRot="1" noChangeAspect="1" noChangeArrowheads="1" noTextEdit="1"/>
          </p:cNvSpPr>
          <p:nvPr>
            <p:ph type="sldImg"/>
          </p:nvPr>
        </p:nvSpPr>
        <p:spPr>
          <a:solidFill>
            <a:srgbClr val="FFFFFF"/>
          </a:solidFill>
          <a:ln/>
        </p:spPr>
      </p:sp>
      <p:sp>
        <p:nvSpPr>
          <p:cNvPr id="90115" name="Rectangle 1027"/>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Only larvae that are fed royal jelly develop into queens.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ea typeface="ＭＳ Ｐゴシック" pitchFamily="3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ea typeface="ＭＳ Ｐゴシック" pitchFamily="34" charset="-128"/>
              </a:rPr>
              <a:t>Silencing</a:t>
            </a:r>
            <a:r>
              <a:rPr lang="en-US" sz="1200" baseline="0" dirty="0" smtClean="0">
                <a:ea typeface="ＭＳ Ｐゴシック" pitchFamily="34" charset="-128"/>
              </a:rPr>
              <a:t> DNMT3 prevents methylation and produces queens.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aseline="0" dirty="0" smtClean="0">
              <a:ea typeface="ＭＳ Ｐゴシック" pitchFamily="3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smtClean="0">
                <a:solidFill>
                  <a:schemeClr val="tx1"/>
                </a:solidFill>
                <a:effectLst/>
                <a:latin typeface="Arial" charset="0"/>
                <a:ea typeface="ＭＳ Ｐゴシック" charset="-128"/>
                <a:cs typeface="ＭＳ Ｐゴシック" charset="-128"/>
              </a:rPr>
              <a:t>Fertile queens and sterile workers are alternative forms of the adult female honeybee that develop from genetically identical larvae following differential feeding with royal jelly. Silencing the expression of DNA methyltransferase Dnmt3, a key driver of epigenetic global reprogramming, in newly hatched larvae led to a royal jelly-like effect on the larval developmental trajectory; the majority of Dnmt3 small interfering RNA-treated individuals emerged as queens with fully developed ovaries. Our results suggest that DNA methylation in </a:t>
            </a:r>
            <a:r>
              <a:rPr lang="en-US" sz="1200" b="0" i="0" kern="1200" dirty="0" err="1" smtClean="0">
                <a:solidFill>
                  <a:schemeClr val="tx1"/>
                </a:solidFill>
                <a:effectLst/>
                <a:latin typeface="Arial" charset="0"/>
                <a:ea typeface="ＭＳ Ｐゴシック" charset="-128"/>
                <a:cs typeface="ＭＳ Ｐゴシック" charset="-128"/>
              </a:rPr>
              <a:t>Apis</a:t>
            </a:r>
            <a:r>
              <a:rPr lang="en-US" sz="1200" b="0" i="0" kern="1200" dirty="0" smtClean="0">
                <a:solidFill>
                  <a:schemeClr val="tx1"/>
                </a:solidFill>
                <a:effectLst/>
                <a:latin typeface="Arial" charset="0"/>
                <a:ea typeface="ＭＳ Ｐゴシック" charset="-128"/>
                <a:cs typeface="ＭＳ Ｐゴシック" charset="-128"/>
              </a:rPr>
              <a:t> is used for storing epigenetic information, that the use of that information can be differentially altered by nutritional input, and that the flexibility of epigenetic modifications underpins, profound shifts in developmental fates, with massive implications for reproductive and behavioral status.</a:t>
            </a:r>
            <a:endParaRPr lang="en-US" dirty="0" smtClean="0">
              <a:ea typeface="ＭＳ Ｐゴシック" pitchFamily="34" charset="-128"/>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Epigenetic alterations that arise </a:t>
            </a:r>
            <a:r>
              <a:rPr lang="en-US" sz="1200" b="0" u="none" dirty="0" smtClean="0"/>
              <a:t>around the time of conception, or during early embryogenesis, </a:t>
            </a:r>
            <a:r>
              <a:rPr lang="en-US" sz="1200" dirty="0" smtClean="0"/>
              <a:t>are amplified during development by cell division and somatic maintenance, and thus affect a high proportion of cells in the fully grown organism. </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Fetal metabolic adjustments to nutritionally unfavorable conditions can affect growth and development, and may substantially alter the </a:t>
            </a:r>
            <a:r>
              <a:rPr lang="en-US" sz="1200" b="0" u="none" dirty="0" smtClean="0"/>
              <a:t>risk of chronic disorders later in life</a:t>
            </a:r>
            <a:r>
              <a:rPr lang="en-US" sz="1200" dirty="0" smtClean="0"/>
              <a:t>.</a:t>
            </a:r>
          </a:p>
          <a:p>
            <a:endParaRPr lang="en-US" dirty="0"/>
          </a:p>
        </p:txBody>
      </p:sp>
      <p:sp>
        <p:nvSpPr>
          <p:cNvPr id="4" name="Slide Number Placeholder 3"/>
          <p:cNvSpPr>
            <a:spLocks noGrp="1"/>
          </p:cNvSpPr>
          <p:nvPr>
            <p:ph type="sldNum" sz="quarter" idx="10"/>
          </p:nvPr>
        </p:nvSpPr>
        <p:spPr/>
        <p:txBody>
          <a:bodyPr/>
          <a:lstStyle/>
          <a:p>
            <a:pPr>
              <a:defRPr/>
            </a:pPr>
            <a:fld id="{7C403A49-5454-4737-AB42-0BFE0A1B2B29}" type="slidenum">
              <a:rPr lang="en-US" smtClean="0"/>
              <a:pPr>
                <a:defRPr/>
              </a:pPr>
              <a:t>52</a:t>
            </a:fld>
            <a:endParaRPr lang="en-US"/>
          </a:p>
        </p:txBody>
      </p:sp>
    </p:spTree>
    <p:extLst>
      <p:ext uri="{BB962C8B-B14F-4D97-AF65-F5344CB8AC3E}">
        <p14:creationId xmlns:p14="http://schemas.microsoft.com/office/powerpoint/2010/main" val="143223816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Differences in DNA methylation were detected by different studies and affected genes involved in growth and metabolic disease.</a:t>
            </a:r>
          </a:p>
          <a:p>
            <a:r>
              <a:rPr lang="en-US" sz="1200" dirty="0" smtClean="0"/>
              <a:t>Famine exposure later during gestation had no significant effects on DNA methylation</a:t>
            </a:r>
          </a:p>
          <a:p>
            <a:endParaRPr lang="en-US" dirty="0"/>
          </a:p>
        </p:txBody>
      </p:sp>
      <p:sp>
        <p:nvSpPr>
          <p:cNvPr id="4" name="Slide Number Placeholder 3"/>
          <p:cNvSpPr>
            <a:spLocks noGrp="1"/>
          </p:cNvSpPr>
          <p:nvPr>
            <p:ph type="sldNum" sz="quarter" idx="10"/>
          </p:nvPr>
        </p:nvSpPr>
        <p:spPr/>
        <p:txBody>
          <a:bodyPr/>
          <a:lstStyle/>
          <a:p>
            <a:pPr>
              <a:defRPr/>
            </a:pPr>
            <a:fld id="{7C403A49-5454-4737-AB42-0BFE0A1B2B29}" type="slidenum">
              <a:rPr lang="en-US" smtClean="0"/>
              <a:pPr>
                <a:defRPr/>
              </a:pPr>
              <a:t>53</a:t>
            </a:fld>
            <a:endParaRPr lang="en-US"/>
          </a:p>
        </p:txBody>
      </p:sp>
    </p:spTree>
    <p:extLst>
      <p:ext uri="{BB962C8B-B14F-4D97-AF65-F5344CB8AC3E}">
        <p14:creationId xmlns:p14="http://schemas.microsoft.com/office/powerpoint/2010/main" val="143223816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026"/>
          <p:cNvSpPr>
            <a:spLocks noGrp="1" noRot="1" noChangeAspect="1" noChangeArrowheads="1" noTextEdit="1"/>
          </p:cNvSpPr>
          <p:nvPr>
            <p:ph type="sldImg"/>
          </p:nvPr>
        </p:nvSpPr>
        <p:spPr>
          <a:solidFill>
            <a:srgbClr val="FFFFFF"/>
          </a:solidFill>
          <a:ln/>
        </p:spPr>
      </p:sp>
      <p:sp>
        <p:nvSpPr>
          <p:cNvPr id="78851" name="Rectangle 1027"/>
          <p:cNvSpPr>
            <a:spLocks noGrp="1" noChangeArrowheads="1"/>
          </p:cNvSpPr>
          <p:nvPr>
            <p:ph type="body" idx="1"/>
          </p:nvPr>
        </p:nvSpPr>
        <p:spPr>
          <a:solidFill>
            <a:srgbClr val="FFFFFF"/>
          </a:solidFill>
          <a:ln>
            <a:solidFill>
              <a:srgbClr val="000000"/>
            </a:solidFill>
          </a:ln>
        </p:spPr>
        <p:txBody>
          <a:bodyPr/>
          <a:lstStyle/>
          <a:p>
            <a:endParaRPr lang="en-US" smtClean="0">
              <a:ea typeface="ＭＳ Ｐゴシック" pitchFamily="34" charset="-128"/>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1026"/>
          <p:cNvSpPr>
            <a:spLocks noGrp="1" noRot="1" noChangeAspect="1" noChangeArrowheads="1" noTextEdit="1"/>
          </p:cNvSpPr>
          <p:nvPr>
            <p:ph type="sldImg"/>
          </p:nvPr>
        </p:nvSpPr>
        <p:spPr>
          <a:solidFill>
            <a:srgbClr val="FFFFFF"/>
          </a:solidFill>
          <a:ln/>
        </p:spPr>
      </p:sp>
      <p:sp>
        <p:nvSpPr>
          <p:cNvPr id="90115" name="Rectangle 1027"/>
          <p:cNvSpPr>
            <a:spLocks noGrp="1" noChangeArrowheads="1"/>
          </p:cNvSpPr>
          <p:nvPr>
            <p:ph type="body" idx="1"/>
          </p:nvPr>
        </p:nvSpPr>
        <p:spPr>
          <a:solidFill>
            <a:srgbClr val="FFFFFF"/>
          </a:solidFill>
          <a:ln>
            <a:solidFill>
              <a:srgbClr val="000000"/>
            </a:solidFill>
          </a:ln>
        </p:spPr>
        <p:txBody>
          <a:bodyPr/>
          <a:lstStyle/>
          <a:p>
            <a:endParaRPr lang="en-US" smtClean="0">
              <a:ea typeface="ＭＳ Ｐゴシック" pitchFamily="34" charset="-128"/>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1026"/>
          <p:cNvSpPr>
            <a:spLocks noGrp="1" noRot="1" noChangeAspect="1" noChangeArrowheads="1" noTextEdit="1"/>
          </p:cNvSpPr>
          <p:nvPr>
            <p:ph type="sldImg"/>
          </p:nvPr>
        </p:nvSpPr>
        <p:spPr>
          <a:solidFill>
            <a:srgbClr val="FFFFFF"/>
          </a:solidFill>
          <a:ln/>
        </p:spPr>
      </p:sp>
      <p:sp>
        <p:nvSpPr>
          <p:cNvPr id="90115" name="Rectangle 1027"/>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i="0"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Prader-Willi</a:t>
            </a:r>
            <a:r>
              <a:rPr lang="en-US" sz="1200" i="0"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1200" i="0"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hypotonia</a:t>
            </a:r>
            <a:r>
              <a:rPr lang="en-US" sz="1200" i="0"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 short stature, </a:t>
            </a:r>
            <a:r>
              <a:rPr lang="en-US" sz="1200" i="0"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hyperphagia</a:t>
            </a:r>
            <a:r>
              <a:rPr lang="en-US" sz="1200" i="0"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 obesity, behavioral issues (specifically OCD-like behaviors), small hands and feet, </a:t>
            </a:r>
            <a:r>
              <a:rPr lang="en-US" sz="1200" i="0"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hypogonadism</a:t>
            </a:r>
            <a:r>
              <a:rPr lang="en-US" sz="1200" i="0"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and mild mental retardation</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i="0"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Mother’s copy</a:t>
            </a:r>
            <a:r>
              <a:rPr lang="en-US" sz="1200" i="0" baseline="0"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 is imprinted (off)</a:t>
            </a:r>
            <a:endParaRPr lang="en-US" sz="1200" i="0"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i="0"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i="0" dirty="0" err="1"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Angelman</a:t>
            </a:r>
            <a:r>
              <a:rPr lang="en-US" sz="1200" i="0" dirty="0" smtClean="0">
                <a:solidFill>
                  <a:srgbClr val="0070C0"/>
                </a:solidFill>
                <a:effectLst>
                  <a:outerShdw blurRad="38100" dist="38100" dir="2700000" algn="tl">
                    <a:srgbClr val="000000">
                      <a:alpha val="43137"/>
                    </a:srgbClr>
                  </a:outerShdw>
                </a:effectLst>
                <a:latin typeface="Tahoma" pitchFamily="34" charset="0"/>
                <a:ea typeface="Tahoma" pitchFamily="34" charset="0"/>
                <a:cs typeface="Tahoma" pitchFamily="34" charset="0"/>
              </a:rPr>
              <a:t>: Developmental delay, speech impairment, ataxia, behavioral uniqueness (happy demeanor, frequent laughter/smiling)</a:t>
            </a:r>
          </a:p>
          <a:p>
            <a:r>
              <a:rPr lang="en-US" i="0" dirty="0" smtClean="0">
                <a:ea typeface="ＭＳ Ｐゴシック" pitchFamily="34" charset="-128"/>
              </a:rPr>
              <a:t>Father’s copy</a:t>
            </a:r>
            <a:r>
              <a:rPr lang="en-US" i="0" baseline="0" dirty="0" smtClean="0">
                <a:ea typeface="ＭＳ Ｐゴシック" pitchFamily="34" charset="-128"/>
              </a:rPr>
              <a:t> is imprinted (off)</a:t>
            </a:r>
            <a:endParaRPr lang="en-US" i="0" dirty="0" smtClean="0">
              <a:ea typeface="ＭＳ Ｐゴシック" pitchFamily="34" charset="-128"/>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1026"/>
          <p:cNvSpPr>
            <a:spLocks noGrp="1" noRot="1" noChangeAspect="1" noChangeArrowheads="1" noTextEdit="1"/>
          </p:cNvSpPr>
          <p:nvPr>
            <p:ph type="sldImg"/>
          </p:nvPr>
        </p:nvSpPr>
        <p:spPr>
          <a:solidFill>
            <a:srgbClr val="FFFFFF"/>
          </a:solidFill>
          <a:ln/>
        </p:spPr>
      </p:sp>
      <p:sp>
        <p:nvSpPr>
          <p:cNvPr id="90115" name="Rectangle 1027"/>
          <p:cNvSpPr>
            <a:spLocks noGrp="1" noChangeArrowheads="1"/>
          </p:cNvSpPr>
          <p:nvPr>
            <p:ph type="body" idx="1"/>
          </p:nvPr>
        </p:nvSpPr>
        <p:spPr>
          <a:solidFill>
            <a:srgbClr val="FFFFFF"/>
          </a:solidFill>
          <a:ln>
            <a:solidFill>
              <a:srgbClr val="000000"/>
            </a:solidFill>
          </a:ln>
        </p:spPr>
        <p:txBody>
          <a:bodyPr/>
          <a:lstStyle/>
          <a:p>
            <a:r>
              <a:rPr lang="en-US" dirty="0" smtClean="0">
                <a:ea typeface="ＭＳ Ｐゴシック" pitchFamily="34" charset="-128"/>
              </a:rPr>
              <a:t>T2D</a:t>
            </a:r>
          </a:p>
          <a:p>
            <a:endParaRPr lang="en-US" dirty="0" smtClean="0">
              <a:ea typeface="ＭＳ Ｐゴシック" pitchFamily="34" charset="-128"/>
            </a:endParaRPr>
          </a:p>
          <a:p>
            <a:endParaRPr lang="en-US" dirty="0" smtClean="0">
              <a:ea typeface="ＭＳ Ｐゴシック" pitchFamily="34" charset="-128"/>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1026"/>
          <p:cNvSpPr>
            <a:spLocks noGrp="1" noRot="1" noChangeAspect="1" noChangeArrowheads="1" noTextEdit="1"/>
          </p:cNvSpPr>
          <p:nvPr>
            <p:ph type="sldImg"/>
          </p:nvPr>
        </p:nvSpPr>
        <p:spPr>
          <a:solidFill>
            <a:srgbClr val="FFFFFF"/>
          </a:solidFill>
          <a:ln/>
        </p:spPr>
      </p:sp>
      <p:sp>
        <p:nvSpPr>
          <p:cNvPr id="90115" name="Rectangle 1027"/>
          <p:cNvSpPr>
            <a:spLocks noGrp="1" noChangeArrowheads="1"/>
          </p:cNvSpPr>
          <p:nvPr>
            <p:ph type="body" idx="1"/>
          </p:nvPr>
        </p:nvSpPr>
        <p:spPr>
          <a:solidFill>
            <a:srgbClr val="FFFFFF"/>
          </a:solidFill>
          <a:ln>
            <a:solidFill>
              <a:srgbClr val="000000"/>
            </a:solidFill>
          </a:ln>
        </p:spPr>
        <p:txBody>
          <a:bodyPr/>
          <a:lstStyle/>
          <a:p>
            <a:endParaRPr lang="en-US" smtClean="0">
              <a:ea typeface="ＭＳ Ｐゴシック" pitchFamily="34" charset="-128"/>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026"/>
          <p:cNvSpPr>
            <a:spLocks noGrp="1" noRot="1" noChangeAspect="1" noChangeArrowheads="1" noTextEdit="1"/>
          </p:cNvSpPr>
          <p:nvPr>
            <p:ph type="sldImg"/>
          </p:nvPr>
        </p:nvSpPr>
        <p:spPr>
          <a:solidFill>
            <a:srgbClr val="FFFFFF"/>
          </a:solidFill>
          <a:ln/>
        </p:spPr>
      </p:sp>
      <p:sp>
        <p:nvSpPr>
          <p:cNvPr id="78851" name="Rectangle 1027"/>
          <p:cNvSpPr>
            <a:spLocks noGrp="1" noChangeArrowheads="1"/>
          </p:cNvSpPr>
          <p:nvPr>
            <p:ph type="body" idx="1"/>
          </p:nvPr>
        </p:nvSpPr>
        <p:spPr>
          <a:solidFill>
            <a:srgbClr val="FFFFFF"/>
          </a:solidFill>
          <a:ln>
            <a:solidFill>
              <a:srgbClr val="000000"/>
            </a:solidFill>
          </a:ln>
        </p:spPr>
        <p:txBody>
          <a:bodyPr/>
          <a:lstStyle/>
          <a:p>
            <a:endParaRPr lang="en-US" smtClean="0">
              <a:ea typeface="ＭＳ Ｐゴシック" pitchFamily="34" charset="-128"/>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1026"/>
          <p:cNvSpPr>
            <a:spLocks noGrp="1" noRot="1" noChangeAspect="1" noChangeArrowheads="1" noTextEdit="1"/>
          </p:cNvSpPr>
          <p:nvPr>
            <p:ph type="sldImg"/>
          </p:nvPr>
        </p:nvSpPr>
        <p:spPr>
          <a:solidFill>
            <a:srgbClr val="FFFFFF"/>
          </a:solidFill>
          <a:ln/>
        </p:spPr>
      </p:sp>
      <p:sp>
        <p:nvSpPr>
          <p:cNvPr id="80899" name="Rectangle 1027"/>
          <p:cNvSpPr>
            <a:spLocks noGrp="1" noChangeArrowheads="1"/>
          </p:cNvSpPr>
          <p:nvPr>
            <p:ph type="body" idx="1"/>
          </p:nvPr>
        </p:nvSpPr>
        <p:spPr>
          <a:solidFill>
            <a:srgbClr val="FFFFFF"/>
          </a:solidFill>
          <a:ln>
            <a:solidFill>
              <a:srgbClr val="000000"/>
            </a:solidFill>
          </a:ln>
        </p:spPr>
        <p:txBody>
          <a:bodyPr/>
          <a:lstStyle/>
          <a:p>
            <a:r>
              <a:rPr lang="en-US" dirty="0" smtClean="0">
                <a:ea typeface="ＭＳ Ｐゴシック" pitchFamily="34" charset="-128"/>
              </a:rPr>
              <a:t>Single mitochondrion</a:t>
            </a:r>
            <a:r>
              <a:rPr lang="en-US" baseline="0" dirty="0" smtClean="0">
                <a:ea typeface="ＭＳ Ｐゴシック" pitchFamily="34" charset="-128"/>
              </a:rPr>
              <a:t> in one celled organisms</a:t>
            </a:r>
          </a:p>
          <a:p>
            <a:r>
              <a:rPr lang="en-US" baseline="0" dirty="0" smtClean="0">
                <a:ea typeface="ＭＳ Ｐゴシック" pitchFamily="34" charset="-128"/>
              </a:rPr>
              <a:t>1-2,000 in human liver cells</a:t>
            </a:r>
            <a:endParaRPr lang="en-US" dirty="0" smtClean="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Baseline</a:t>
            </a:r>
            <a:r>
              <a:rPr lang="en-US" baseline="0" dirty="0" smtClean="0"/>
              <a:t> characteristics</a:t>
            </a:r>
          </a:p>
          <a:p>
            <a:r>
              <a:rPr lang="en-US" baseline="0" dirty="0" smtClean="0"/>
              <a:t>More women than men</a:t>
            </a:r>
          </a:p>
          <a:p>
            <a:r>
              <a:rPr lang="en-US" baseline="0" dirty="0" smtClean="0"/>
              <a:t>Broad age range: average 62</a:t>
            </a:r>
          </a:p>
          <a:p>
            <a:r>
              <a:rPr lang="en-US" baseline="0" dirty="0" smtClean="0"/>
              <a:t>Diverse</a:t>
            </a:r>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6</a:t>
            </a:fld>
            <a:endParaRPr lang="en-US"/>
          </a:p>
        </p:txBody>
      </p:sp>
    </p:spTree>
    <p:extLst>
      <p:ext uri="{BB962C8B-B14F-4D97-AF65-F5344CB8AC3E}">
        <p14:creationId xmlns:p14="http://schemas.microsoft.com/office/powerpoint/2010/main" val="100558439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17E5FD5F-779F-4310-BFC3-B81060B32EA3}" type="slidenum">
              <a:rPr lang="en-US" sz="1200" smtClean="0"/>
              <a:pPr/>
              <a:t>61</a:t>
            </a:fld>
            <a:endParaRPr lang="en-US" sz="1200"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ＭＳ Ｐゴシック" pitchFamily="34" charset="-128"/>
              </a:rPr>
              <a:t>Mitochondria appear to have entered the eukaryote lineage as a singular event .</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FF2894FC-1D7E-43FD-90F1-AF09347660A7}" type="slidenum">
              <a:rPr lang="en-US" sz="1200" smtClean="0"/>
              <a:pPr/>
              <a:t>62</a:t>
            </a:fld>
            <a:endParaRPr lang="en-US" sz="1200"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ＭＳ Ｐゴシック" pitchFamily="34" charset="-128"/>
              </a:rPr>
              <a:t>DNA sequence analysis suggests that the proto-mitochondrion was related to a aerobic alpha-</a:t>
            </a:r>
            <a:r>
              <a:rPr lang="en-US" dirty="0" err="1" smtClean="0">
                <a:ea typeface="ＭＳ Ｐゴシック" pitchFamily="34" charset="-128"/>
              </a:rPr>
              <a:t>proteobacterium</a:t>
            </a:r>
            <a:r>
              <a:rPr lang="en-US" dirty="0" smtClean="0">
                <a:ea typeface="ＭＳ Ｐゴシック" pitchFamily="34" charset="-128"/>
              </a:rPr>
              <a:t> like </a:t>
            </a:r>
            <a:r>
              <a:rPr lang="en-US" i="1" dirty="0" smtClean="0">
                <a:ea typeface="ＭＳ Ｐゴシック" pitchFamily="34" charset="-128"/>
              </a:rPr>
              <a:t>Typhus</a:t>
            </a:r>
            <a:r>
              <a:rPr lang="en-US" dirty="0" smtClean="0">
                <a:ea typeface="ＭＳ Ｐゴシック" pitchFamily="34" charset="-128"/>
              </a:rPr>
              <a:t>.</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09600" indent="-609600"/>
            <a:r>
              <a:rPr lang="en-GB" sz="1200" dirty="0" smtClean="0"/>
              <a:t>Mitochondrial genomes are generally circular, double stranded, supercoiled, and small (less than 20 Kb in length in animals)</a:t>
            </a:r>
          </a:p>
          <a:p>
            <a:pPr marL="609600" indent="-609600"/>
            <a:endParaRPr lang="en-GB" sz="1200" dirty="0" smtClean="0"/>
          </a:p>
          <a:p>
            <a:pPr marL="609600" indent="-609600"/>
            <a:r>
              <a:rPr lang="en-GB" sz="1200" dirty="0" smtClean="0"/>
              <a:t>linear mitochondrial genomes are also found in some protozoa and fungi</a:t>
            </a:r>
          </a:p>
          <a:p>
            <a:pPr marL="609600" indent="-609600"/>
            <a:endParaRPr lang="en-GB" sz="1200" dirty="0" smtClean="0"/>
          </a:p>
          <a:p>
            <a:pPr marL="609600" indent="-609600"/>
            <a:r>
              <a:rPr lang="en-GB" sz="1200" dirty="0" smtClean="0"/>
              <a:t>In most animals the two strands of </a:t>
            </a:r>
            <a:r>
              <a:rPr lang="en-GB" sz="1200" dirty="0" err="1" smtClean="0"/>
              <a:t>mtDNA</a:t>
            </a:r>
            <a:r>
              <a:rPr lang="en-GB" sz="1200" dirty="0" smtClean="0"/>
              <a:t> have different densities, so they are called the H </a:t>
            </a:r>
            <a:r>
              <a:rPr lang="en-GB" sz="1200" dirty="0" smtClean="0">
                <a:solidFill>
                  <a:srgbClr val="FFFF66"/>
                </a:solidFill>
              </a:rPr>
              <a:t>(heavy)</a:t>
            </a:r>
            <a:r>
              <a:rPr lang="en-GB" sz="1200" dirty="0" smtClean="0"/>
              <a:t> and L </a:t>
            </a:r>
            <a:r>
              <a:rPr lang="en-GB" sz="1200" dirty="0" smtClean="0">
                <a:solidFill>
                  <a:srgbClr val="FFFF66"/>
                </a:solidFill>
              </a:rPr>
              <a:t>(light)</a:t>
            </a:r>
            <a:r>
              <a:rPr lang="en-GB" sz="1200" dirty="0" smtClean="0"/>
              <a:t> strands</a:t>
            </a:r>
          </a:p>
          <a:p>
            <a:endParaRPr lang="en-US" dirty="0"/>
          </a:p>
        </p:txBody>
      </p:sp>
      <p:sp>
        <p:nvSpPr>
          <p:cNvPr id="4" name="Slide Number Placeholder 3"/>
          <p:cNvSpPr>
            <a:spLocks noGrp="1"/>
          </p:cNvSpPr>
          <p:nvPr>
            <p:ph type="sldNum" sz="quarter" idx="10"/>
          </p:nvPr>
        </p:nvSpPr>
        <p:spPr/>
        <p:txBody>
          <a:bodyPr/>
          <a:lstStyle/>
          <a:p>
            <a:pPr>
              <a:defRPr/>
            </a:pPr>
            <a:fld id="{7C403A49-5454-4737-AB42-0BFE0A1B2B29}" type="slidenum">
              <a:rPr lang="en-US" smtClean="0"/>
              <a:pPr>
                <a:defRPr/>
              </a:pPr>
              <a:t>63</a:t>
            </a:fld>
            <a:endParaRPr lang="en-US"/>
          </a:p>
        </p:txBody>
      </p:sp>
    </p:spTree>
    <p:extLst>
      <p:ext uri="{BB962C8B-B14F-4D97-AF65-F5344CB8AC3E}">
        <p14:creationId xmlns:p14="http://schemas.microsoft.com/office/powerpoint/2010/main" val="155164729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1026"/>
          <p:cNvSpPr>
            <a:spLocks noGrp="1" noRot="1" noChangeAspect="1" noChangeArrowheads="1" noTextEdit="1"/>
          </p:cNvSpPr>
          <p:nvPr>
            <p:ph type="sldImg"/>
          </p:nvPr>
        </p:nvSpPr>
        <p:spPr>
          <a:solidFill>
            <a:srgbClr val="FFFFFF"/>
          </a:solidFill>
          <a:ln/>
        </p:spPr>
      </p:sp>
      <p:sp>
        <p:nvSpPr>
          <p:cNvPr id="90115" name="Rectangle 1027"/>
          <p:cNvSpPr>
            <a:spLocks noGrp="1" noChangeArrowheads="1"/>
          </p:cNvSpPr>
          <p:nvPr>
            <p:ph type="body" idx="1"/>
          </p:nvPr>
        </p:nvSpPr>
        <p:spPr>
          <a:solidFill>
            <a:srgbClr val="FFFFFF"/>
          </a:solidFill>
          <a:ln>
            <a:solidFill>
              <a:srgbClr val="000000"/>
            </a:solidFill>
          </a:ln>
        </p:spPr>
        <p:txBody>
          <a:bodyPr/>
          <a:lstStyle/>
          <a:p>
            <a:endParaRPr lang="en-US" smtClean="0">
              <a:ea typeface="ＭＳ Ｐゴシック" pitchFamily="34" charset="-128"/>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6705596A-C66A-4575-BE97-A8FE6E9CACB0}" type="slidenum">
              <a:rPr lang="en-US" sz="1200" smtClean="0"/>
              <a:pPr/>
              <a:t>65</a:t>
            </a:fld>
            <a:endParaRPr lang="en-US" sz="1200"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34" charset="-128"/>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1026"/>
          <p:cNvSpPr>
            <a:spLocks noGrp="1" noRot="1" noChangeAspect="1" noChangeArrowheads="1" noTextEdit="1"/>
          </p:cNvSpPr>
          <p:nvPr>
            <p:ph type="sldImg"/>
          </p:nvPr>
        </p:nvSpPr>
        <p:spPr>
          <a:solidFill>
            <a:srgbClr val="FFFFFF"/>
          </a:solidFill>
          <a:ln/>
        </p:spPr>
      </p:sp>
      <p:sp>
        <p:nvSpPr>
          <p:cNvPr id="84995" name="Rectangle 1027"/>
          <p:cNvSpPr>
            <a:spLocks noGrp="1" noChangeArrowheads="1"/>
          </p:cNvSpPr>
          <p:nvPr>
            <p:ph type="body" idx="1"/>
          </p:nvPr>
        </p:nvSpPr>
        <p:spPr>
          <a:solidFill>
            <a:srgbClr val="FFFFFF"/>
          </a:solidFill>
          <a:ln>
            <a:solidFill>
              <a:srgbClr val="000000"/>
            </a:solidFill>
          </a:ln>
        </p:spPr>
        <p:txBody>
          <a:bodyPr/>
          <a:lstStyle/>
          <a:p>
            <a:endParaRPr lang="en-US" smtClean="0">
              <a:ea typeface="ＭＳ Ｐゴシック" pitchFamily="34" charset="-128"/>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1026"/>
          <p:cNvSpPr>
            <a:spLocks noGrp="1" noRot="1" noChangeAspect="1" noChangeArrowheads="1" noTextEdit="1"/>
          </p:cNvSpPr>
          <p:nvPr>
            <p:ph type="sldImg"/>
          </p:nvPr>
        </p:nvSpPr>
        <p:spPr>
          <a:solidFill>
            <a:srgbClr val="FFFFFF"/>
          </a:solidFill>
          <a:ln/>
        </p:spPr>
      </p:sp>
      <p:sp>
        <p:nvSpPr>
          <p:cNvPr id="86019" name="Rectangle 1027"/>
          <p:cNvSpPr>
            <a:spLocks noGrp="1" noChangeArrowheads="1"/>
          </p:cNvSpPr>
          <p:nvPr>
            <p:ph type="body" idx="1"/>
          </p:nvPr>
        </p:nvSpPr>
        <p:spPr>
          <a:solidFill>
            <a:srgbClr val="FFFFFF"/>
          </a:solidFill>
          <a:ln>
            <a:solidFill>
              <a:srgbClr val="000000"/>
            </a:solidFill>
          </a:ln>
        </p:spPr>
        <p:txBody>
          <a:bodyPr/>
          <a:lstStyle/>
          <a:p>
            <a:endParaRPr lang="en-US" smtClean="0">
              <a:ea typeface="ＭＳ Ｐゴシック" pitchFamily="34" charset="-128"/>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026"/>
          <p:cNvSpPr>
            <a:spLocks noGrp="1" noRot="1" noChangeAspect="1" noChangeArrowheads="1" noTextEdit="1"/>
          </p:cNvSpPr>
          <p:nvPr>
            <p:ph type="sldImg"/>
          </p:nvPr>
        </p:nvSpPr>
        <p:spPr>
          <a:solidFill>
            <a:srgbClr val="FFFFFF"/>
          </a:solidFill>
          <a:ln/>
        </p:spPr>
      </p:sp>
      <p:sp>
        <p:nvSpPr>
          <p:cNvPr id="87043" name="Rectangle 1027"/>
          <p:cNvSpPr>
            <a:spLocks noGrp="1" noChangeArrowheads="1"/>
          </p:cNvSpPr>
          <p:nvPr>
            <p:ph type="body" idx="1"/>
          </p:nvPr>
        </p:nvSpPr>
        <p:spPr>
          <a:solidFill>
            <a:srgbClr val="FFFFFF"/>
          </a:solidFill>
          <a:ln>
            <a:solidFill>
              <a:srgbClr val="000000"/>
            </a:solidFill>
          </a:ln>
        </p:spPr>
        <p:txBody>
          <a:bodyPr/>
          <a:lstStyle/>
          <a:p>
            <a:endParaRPr lang="en-US" smtClean="0">
              <a:ea typeface="ＭＳ Ｐゴシック" pitchFamily="34" charset="-128"/>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1026"/>
          <p:cNvSpPr>
            <a:spLocks noGrp="1" noRot="1" noChangeAspect="1" noChangeArrowheads="1" noTextEdit="1"/>
          </p:cNvSpPr>
          <p:nvPr>
            <p:ph type="sldImg"/>
          </p:nvPr>
        </p:nvSpPr>
        <p:spPr>
          <a:solidFill>
            <a:srgbClr val="FFFFFF"/>
          </a:solidFill>
          <a:ln/>
        </p:spPr>
      </p:sp>
      <p:sp>
        <p:nvSpPr>
          <p:cNvPr id="90115" name="Rectangle 1027"/>
          <p:cNvSpPr>
            <a:spLocks noGrp="1" noChangeArrowheads="1"/>
          </p:cNvSpPr>
          <p:nvPr>
            <p:ph type="body" idx="1"/>
          </p:nvPr>
        </p:nvSpPr>
        <p:spPr>
          <a:solidFill>
            <a:srgbClr val="FFFFFF"/>
          </a:solidFill>
          <a:ln>
            <a:solidFill>
              <a:srgbClr val="000000"/>
            </a:solidFill>
          </a:ln>
        </p:spPr>
        <p:txBody>
          <a:bodyPr/>
          <a:lstStyle/>
          <a:p>
            <a:endParaRPr lang="en-US" smtClean="0">
              <a:ea typeface="ＭＳ Ｐゴシック" pitchFamily="34" charset="-128"/>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1026"/>
          <p:cNvSpPr>
            <a:spLocks noGrp="1" noRot="1" noChangeAspect="1" noChangeArrowheads="1" noTextEdit="1"/>
          </p:cNvSpPr>
          <p:nvPr>
            <p:ph type="sldImg"/>
          </p:nvPr>
        </p:nvSpPr>
        <p:spPr>
          <a:solidFill>
            <a:srgbClr val="FFFFFF"/>
          </a:solidFill>
          <a:ln/>
        </p:spPr>
      </p:sp>
      <p:sp>
        <p:nvSpPr>
          <p:cNvPr id="88067" name="Rectangle 1027"/>
          <p:cNvSpPr>
            <a:spLocks noGrp="1" noChangeArrowheads="1"/>
          </p:cNvSpPr>
          <p:nvPr>
            <p:ph type="body" idx="1"/>
          </p:nvPr>
        </p:nvSpPr>
        <p:spPr>
          <a:solidFill>
            <a:srgbClr val="FFFFFF"/>
          </a:solidFill>
          <a:ln>
            <a:solidFill>
              <a:srgbClr val="000000"/>
            </a:solidFill>
          </a:ln>
        </p:spPr>
        <p:txBody>
          <a:bodyPr/>
          <a:lstStyle/>
          <a:p>
            <a:pPr marL="609600" indent="-609600"/>
            <a:r>
              <a:rPr lang="en-GB" sz="1200" dirty="0" smtClean="0"/>
              <a:t>Affects mid-life adults resulting in complete or partial blindness from optic nerve degeneration</a:t>
            </a:r>
          </a:p>
          <a:p>
            <a:pPr marL="609600" indent="-609600">
              <a:buFontTx/>
              <a:buNone/>
            </a:pPr>
            <a:endParaRPr lang="en-GB" sz="100" dirty="0" smtClean="0"/>
          </a:p>
          <a:p>
            <a:pPr marL="609600" indent="-609600"/>
            <a:r>
              <a:rPr lang="en-GB" sz="1200" dirty="0" smtClean="0"/>
              <a:t>Several mutations in mitochondrial electron transport chain enzyme complexes have been identified</a:t>
            </a:r>
          </a:p>
          <a:p>
            <a:pPr marL="609600" indent="-609600">
              <a:buFontTx/>
              <a:buNone/>
            </a:pPr>
            <a:endParaRPr lang="en-GB" sz="100" dirty="0" smtClean="0"/>
          </a:p>
          <a:p>
            <a:pPr marL="609600" indent="-609600"/>
            <a:r>
              <a:rPr lang="en-US" sz="1200" dirty="0" smtClean="0"/>
              <a:t>LHON results from defects in the enzymes of oxidative phosphorylation: without ATP production, the optic nerve dies  </a:t>
            </a:r>
          </a:p>
          <a:p>
            <a:endParaRPr lang="en-US" dirty="0" smtClean="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25349" eaLnBrk="0" hangingPunct="0">
              <a:defRPr sz="2400">
                <a:solidFill>
                  <a:schemeClr val="tx1"/>
                </a:solidFill>
                <a:latin typeface="Arial Narrow" pitchFamily="34" charset="0"/>
                <a:ea typeface="MS PGothic" pitchFamily="34" charset="-128"/>
              </a:defRPr>
            </a:lvl1pPr>
            <a:lvl2pPr marL="754466" indent="-290179" defTabSz="925349" eaLnBrk="0" hangingPunct="0">
              <a:defRPr sz="2400">
                <a:solidFill>
                  <a:schemeClr val="tx1"/>
                </a:solidFill>
                <a:latin typeface="Arial Narrow" pitchFamily="34" charset="0"/>
                <a:ea typeface="MS PGothic" pitchFamily="34" charset="-128"/>
              </a:defRPr>
            </a:lvl2pPr>
            <a:lvl3pPr marL="1160717" indent="-232143" defTabSz="925349" eaLnBrk="0" hangingPunct="0">
              <a:defRPr sz="2400">
                <a:solidFill>
                  <a:schemeClr val="tx1"/>
                </a:solidFill>
                <a:latin typeface="Arial Narrow" pitchFamily="34" charset="0"/>
                <a:ea typeface="MS PGothic" pitchFamily="34" charset="-128"/>
              </a:defRPr>
            </a:lvl3pPr>
            <a:lvl4pPr marL="1625003" indent="-232143" defTabSz="925349" eaLnBrk="0" hangingPunct="0">
              <a:defRPr sz="2400">
                <a:solidFill>
                  <a:schemeClr val="tx1"/>
                </a:solidFill>
                <a:latin typeface="Arial Narrow" pitchFamily="34" charset="0"/>
                <a:ea typeface="MS PGothic" pitchFamily="34" charset="-128"/>
              </a:defRPr>
            </a:lvl4pPr>
            <a:lvl5pPr marL="2089290" indent="-232143" defTabSz="925349" eaLnBrk="0" hangingPunct="0">
              <a:defRPr sz="2400">
                <a:solidFill>
                  <a:schemeClr val="tx1"/>
                </a:solidFill>
                <a:latin typeface="Arial Narrow" pitchFamily="34" charset="0"/>
                <a:ea typeface="MS PGothic" pitchFamily="34" charset="-128"/>
              </a:defRPr>
            </a:lvl5pPr>
            <a:lvl6pPr marL="2553576" indent="-232143" algn="ctr" defTabSz="925349" eaLnBrk="0" fontAlgn="base" hangingPunct="0">
              <a:spcBef>
                <a:spcPct val="0"/>
              </a:spcBef>
              <a:spcAft>
                <a:spcPct val="0"/>
              </a:spcAft>
              <a:defRPr sz="2400">
                <a:solidFill>
                  <a:schemeClr val="tx1"/>
                </a:solidFill>
                <a:latin typeface="Arial Narrow" pitchFamily="34" charset="0"/>
                <a:ea typeface="MS PGothic" pitchFamily="34" charset="-128"/>
              </a:defRPr>
            </a:lvl6pPr>
            <a:lvl7pPr marL="3017863" indent="-232143" algn="ctr" defTabSz="925349" eaLnBrk="0" fontAlgn="base" hangingPunct="0">
              <a:spcBef>
                <a:spcPct val="0"/>
              </a:spcBef>
              <a:spcAft>
                <a:spcPct val="0"/>
              </a:spcAft>
              <a:defRPr sz="2400">
                <a:solidFill>
                  <a:schemeClr val="tx1"/>
                </a:solidFill>
                <a:latin typeface="Arial Narrow" pitchFamily="34" charset="0"/>
                <a:ea typeface="MS PGothic" pitchFamily="34" charset="-128"/>
              </a:defRPr>
            </a:lvl7pPr>
            <a:lvl8pPr marL="3482150" indent="-232143" algn="ctr" defTabSz="925349" eaLnBrk="0" fontAlgn="base" hangingPunct="0">
              <a:spcBef>
                <a:spcPct val="0"/>
              </a:spcBef>
              <a:spcAft>
                <a:spcPct val="0"/>
              </a:spcAft>
              <a:defRPr sz="2400">
                <a:solidFill>
                  <a:schemeClr val="tx1"/>
                </a:solidFill>
                <a:latin typeface="Arial Narrow" pitchFamily="34" charset="0"/>
                <a:ea typeface="MS PGothic" pitchFamily="34" charset="-128"/>
              </a:defRPr>
            </a:lvl8pPr>
            <a:lvl9pPr marL="3946436" indent="-232143" algn="ctr" defTabSz="925349" eaLnBrk="0" fontAlgn="base" hangingPunct="0">
              <a:spcBef>
                <a:spcPct val="0"/>
              </a:spcBef>
              <a:spcAft>
                <a:spcPct val="0"/>
              </a:spcAft>
              <a:defRPr sz="2400">
                <a:solidFill>
                  <a:schemeClr val="tx1"/>
                </a:solidFill>
                <a:latin typeface="Arial Narrow" pitchFamily="34" charset="0"/>
                <a:ea typeface="MS PGothic" pitchFamily="34" charset="-128"/>
              </a:defRPr>
            </a:lvl9pPr>
          </a:lstStyle>
          <a:p>
            <a:pPr eaLnBrk="1" hangingPunct="1">
              <a:defRPr/>
            </a:pPr>
            <a:fld id="{583E48D6-DBA1-4EC8-B764-E5D8837431F6}" type="slidenum">
              <a:rPr lang="en-US" sz="1000">
                <a:latin typeface="Arial" pitchFamily="34" charset="0"/>
              </a:rPr>
              <a:pPr eaLnBrk="1" hangingPunct="1">
                <a:defRPr/>
              </a:pPr>
              <a:t>7</a:t>
            </a:fld>
            <a:endParaRPr lang="en-US" sz="1000">
              <a:latin typeface="Arial" pitchFamily="34" charset="0"/>
            </a:endParaRPr>
          </a:p>
        </p:txBody>
      </p:sp>
      <p:sp>
        <p:nvSpPr>
          <p:cNvPr id="1550338" name="Rectangle 2"/>
          <p:cNvSpPr>
            <a:spLocks noGrp="1" noRot="1" noChangeAspect="1" noChangeArrowheads="1" noTextEdit="1"/>
          </p:cNvSpPr>
          <p:nvPr>
            <p:ph type="sldImg"/>
          </p:nvPr>
        </p:nvSpPr>
        <p:spPr>
          <a:ln/>
          <a:extLst>
            <a:ext uri="{FAA26D3D-D897-4be2-8F04-BA451C77F1D7}"/>
          </a:extLst>
        </p:spPr>
      </p:sp>
      <p:sp>
        <p:nvSpPr>
          <p:cNvPr id="1550339" name="Rectangle 3"/>
          <p:cNvSpPr>
            <a:spLocks noGrp="1" noChangeArrowheads="1"/>
          </p:cNvSpPr>
          <p:nvPr>
            <p:ph type="body" idx="1"/>
          </p:nvPr>
        </p:nvSpPr>
        <p:spPr/>
        <p:txBody>
          <a:bodyPr/>
          <a:lstStyle/>
          <a:p>
            <a:pPr eaLnBrk="1" hangingPunct="1">
              <a:defRPr/>
            </a:pPr>
            <a:endParaRPr lang="en-US" dirty="0" smtClean="0">
              <a:ea typeface="ＭＳ Ｐゴシック"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Leber’s</a:t>
            </a:r>
            <a:r>
              <a:rPr lang="en-US" dirty="0" smtClean="0"/>
              <a:t> Hereditary</a:t>
            </a:r>
            <a:r>
              <a:rPr lang="en-US" baseline="0" dirty="0" smtClean="0"/>
              <a:t> Optic Neuropathy</a:t>
            </a:r>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72</a:t>
            </a:fld>
            <a:endParaRPr lang="en-US"/>
          </a:p>
        </p:txBody>
      </p:sp>
    </p:spTree>
    <p:extLst>
      <p:ext uri="{BB962C8B-B14F-4D97-AF65-F5344CB8AC3E}">
        <p14:creationId xmlns:p14="http://schemas.microsoft.com/office/powerpoint/2010/main" val="7747891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25349" eaLnBrk="0" hangingPunct="0">
              <a:defRPr sz="2400">
                <a:solidFill>
                  <a:schemeClr val="tx1"/>
                </a:solidFill>
                <a:latin typeface="Arial Narrow" pitchFamily="34" charset="0"/>
                <a:ea typeface="MS PGothic" pitchFamily="34" charset="-128"/>
              </a:defRPr>
            </a:lvl1pPr>
            <a:lvl2pPr marL="754466" indent="-290179" defTabSz="925349" eaLnBrk="0" hangingPunct="0">
              <a:defRPr sz="2400">
                <a:solidFill>
                  <a:schemeClr val="tx1"/>
                </a:solidFill>
                <a:latin typeface="Arial Narrow" pitchFamily="34" charset="0"/>
                <a:ea typeface="MS PGothic" pitchFamily="34" charset="-128"/>
              </a:defRPr>
            </a:lvl2pPr>
            <a:lvl3pPr marL="1160717" indent="-232143" defTabSz="925349" eaLnBrk="0" hangingPunct="0">
              <a:defRPr sz="2400">
                <a:solidFill>
                  <a:schemeClr val="tx1"/>
                </a:solidFill>
                <a:latin typeface="Arial Narrow" pitchFamily="34" charset="0"/>
                <a:ea typeface="MS PGothic" pitchFamily="34" charset="-128"/>
              </a:defRPr>
            </a:lvl3pPr>
            <a:lvl4pPr marL="1625003" indent="-232143" defTabSz="925349" eaLnBrk="0" hangingPunct="0">
              <a:defRPr sz="2400">
                <a:solidFill>
                  <a:schemeClr val="tx1"/>
                </a:solidFill>
                <a:latin typeface="Arial Narrow" pitchFamily="34" charset="0"/>
                <a:ea typeface="MS PGothic" pitchFamily="34" charset="-128"/>
              </a:defRPr>
            </a:lvl4pPr>
            <a:lvl5pPr marL="2089290" indent="-232143" defTabSz="925349" eaLnBrk="0" hangingPunct="0">
              <a:defRPr sz="2400">
                <a:solidFill>
                  <a:schemeClr val="tx1"/>
                </a:solidFill>
                <a:latin typeface="Arial Narrow" pitchFamily="34" charset="0"/>
                <a:ea typeface="MS PGothic" pitchFamily="34" charset="-128"/>
              </a:defRPr>
            </a:lvl5pPr>
            <a:lvl6pPr marL="2553576" indent="-232143" algn="ctr" defTabSz="925349" eaLnBrk="0" fontAlgn="base" hangingPunct="0">
              <a:spcBef>
                <a:spcPct val="0"/>
              </a:spcBef>
              <a:spcAft>
                <a:spcPct val="0"/>
              </a:spcAft>
              <a:defRPr sz="2400">
                <a:solidFill>
                  <a:schemeClr val="tx1"/>
                </a:solidFill>
                <a:latin typeface="Arial Narrow" pitchFamily="34" charset="0"/>
                <a:ea typeface="MS PGothic" pitchFamily="34" charset="-128"/>
              </a:defRPr>
            </a:lvl6pPr>
            <a:lvl7pPr marL="3017863" indent="-232143" algn="ctr" defTabSz="925349" eaLnBrk="0" fontAlgn="base" hangingPunct="0">
              <a:spcBef>
                <a:spcPct val="0"/>
              </a:spcBef>
              <a:spcAft>
                <a:spcPct val="0"/>
              </a:spcAft>
              <a:defRPr sz="2400">
                <a:solidFill>
                  <a:schemeClr val="tx1"/>
                </a:solidFill>
                <a:latin typeface="Arial Narrow" pitchFamily="34" charset="0"/>
                <a:ea typeface="MS PGothic" pitchFamily="34" charset="-128"/>
              </a:defRPr>
            </a:lvl7pPr>
            <a:lvl8pPr marL="3482150" indent="-232143" algn="ctr" defTabSz="925349" eaLnBrk="0" fontAlgn="base" hangingPunct="0">
              <a:spcBef>
                <a:spcPct val="0"/>
              </a:spcBef>
              <a:spcAft>
                <a:spcPct val="0"/>
              </a:spcAft>
              <a:defRPr sz="2400">
                <a:solidFill>
                  <a:schemeClr val="tx1"/>
                </a:solidFill>
                <a:latin typeface="Arial Narrow" pitchFamily="34" charset="0"/>
                <a:ea typeface="MS PGothic" pitchFamily="34" charset="-128"/>
              </a:defRPr>
            </a:lvl8pPr>
            <a:lvl9pPr marL="3946436" indent="-232143" algn="ctr" defTabSz="925349" eaLnBrk="0" fontAlgn="base" hangingPunct="0">
              <a:spcBef>
                <a:spcPct val="0"/>
              </a:spcBef>
              <a:spcAft>
                <a:spcPct val="0"/>
              </a:spcAft>
              <a:defRPr sz="2400">
                <a:solidFill>
                  <a:schemeClr val="tx1"/>
                </a:solidFill>
                <a:latin typeface="Arial Narrow" pitchFamily="34" charset="0"/>
                <a:ea typeface="MS PGothic" pitchFamily="34" charset="-128"/>
              </a:defRPr>
            </a:lvl9pPr>
          </a:lstStyle>
          <a:p>
            <a:pPr eaLnBrk="1" hangingPunct="1">
              <a:defRPr/>
            </a:pPr>
            <a:fld id="{583E48D6-DBA1-4EC8-B764-E5D8837431F6}" type="slidenum">
              <a:rPr lang="en-US" sz="1000">
                <a:latin typeface="Arial" pitchFamily="34" charset="0"/>
              </a:rPr>
              <a:pPr eaLnBrk="1" hangingPunct="1">
                <a:defRPr/>
              </a:pPr>
              <a:t>73</a:t>
            </a:fld>
            <a:endParaRPr lang="en-US" sz="1000">
              <a:latin typeface="Arial" pitchFamily="34" charset="0"/>
            </a:endParaRPr>
          </a:p>
        </p:txBody>
      </p:sp>
      <p:sp>
        <p:nvSpPr>
          <p:cNvPr id="1550338" name="Rectangle 2"/>
          <p:cNvSpPr>
            <a:spLocks noGrp="1" noRot="1" noChangeAspect="1" noChangeArrowheads="1" noTextEdit="1"/>
          </p:cNvSpPr>
          <p:nvPr>
            <p:ph type="sldImg"/>
          </p:nvPr>
        </p:nvSpPr>
        <p:spPr>
          <a:ln/>
          <a:extLst>
            <a:ext uri="{FAA26D3D-D897-4be2-8F04-BA451C77F1D7}"/>
          </a:extLst>
        </p:spPr>
      </p:sp>
      <p:sp>
        <p:nvSpPr>
          <p:cNvPr id="1550339" name="Rectangle 3"/>
          <p:cNvSpPr>
            <a:spLocks noGrp="1" noChangeArrowheads="1"/>
          </p:cNvSpPr>
          <p:nvPr>
            <p:ph type="body" idx="1"/>
          </p:nvPr>
        </p:nvSpPr>
        <p:spPr/>
        <p:txBody>
          <a:bodyPr/>
          <a:lstStyle/>
          <a:p>
            <a:pPr eaLnBrk="1" hangingPunct="1">
              <a:defRPr/>
            </a:pPr>
            <a:endParaRPr lang="en-US" dirty="0" smtClean="0">
              <a:ea typeface="ＭＳ Ｐゴシック"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74</a:t>
            </a:fld>
            <a:endParaRPr lang="en-US"/>
          </a:p>
        </p:txBody>
      </p:sp>
    </p:spTree>
    <p:extLst>
      <p:ext uri="{BB962C8B-B14F-4D97-AF65-F5344CB8AC3E}">
        <p14:creationId xmlns:p14="http://schemas.microsoft.com/office/powerpoint/2010/main" val="300722689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76</a:t>
            </a:fld>
            <a:endParaRPr lang="en-US"/>
          </a:p>
        </p:txBody>
      </p:sp>
    </p:spTree>
    <p:extLst>
      <p:ext uri="{BB962C8B-B14F-4D97-AF65-F5344CB8AC3E}">
        <p14:creationId xmlns:p14="http://schemas.microsoft.com/office/powerpoint/2010/main" val="300722689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79</a:t>
            </a:fld>
            <a:endParaRPr lang="en-US"/>
          </a:p>
        </p:txBody>
      </p:sp>
    </p:spTree>
    <p:extLst>
      <p:ext uri="{BB962C8B-B14F-4D97-AF65-F5344CB8AC3E}">
        <p14:creationId xmlns:p14="http://schemas.microsoft.com/office/powerpoint/2010/main" val="300722689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80</a:t>
            </a:fld>
            <a:endParaRPr lang="en-US"/>
          </a:p>
        </p:txBody>
      </p:sp>
    </p:spTree>
    <p:extLst>
      <p:ext uri="{BB962C8B-B14F-4D97-AF65-F5344CB8AC3E}">
        <p14:creationId xmlns:p14="http://schemas.microsoft.com/office/powerpoint/2010/main" val="300722689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026"/>
          <p:cNvSpPr>
            <a:spLocks noGrp="1" noRot="1" noChangeAspect="1" noChangeArrowheads="1" noTextEdit="1"/>
          </p:cNvSpPr>
          <p:nvPr>
            <p:ph type="sldImg"/>
          </p:nvPr>
        </p:nvSpPr>
        <p:spPr>
          <a:solidFill>
            <a:srgbClr val="FFFFFF"/>
          </a:solidFill>
          <a:ln/>
        </p:spPr>
      </p:sp>
      <p:sp>
        <p:nvSpPr>
          <p:cNvPr id="78851" name="Rectangle 1027"/>
          <p:cNvSpPr>
            <a:spLocks noGrp="1" noChangeArrowheads="1"/>
          </p:cNvSpPr>
          <p:nvPr>
            <p:ph type="body" idx="1"/>
          </p:nvPr>
        </p:nvSpPr>
        <p:spPr>
          <a:solidFill>
            <a:srgbClr val="FFFFFF"/>
          </a:solidFill>
          <a:ln>
            <a:solidFill>
              <a:srgbClr val="000000"/>
            </a:solidFill>
          </a:ln>
        </p:spPr>
        <p:txBody>
          <a:bodyPr/>
          <a:lstStyle/>
          <a:p>
            <a:endParaRPr lang="en-US" smtClean="0">
              <a:ea typeface="ＭＳ Ｐゴシック" pitchFamily="34" charset="-128"/>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1026"/>
          <p:cNvSpPr>
            <a:spLocks noGrp="1" noRot="1" noChangeAspect="1" noChangeArrowheads="1" noTextEdit="1"/>
          </p:cNvSpPr>
          <p:nvPr>
            <p:ph type="sldImg"/>
          </p:nvPr>
        </p:nvSpPr>
        <p:spPr>
          <a:solidFill>
            <a:srgbClr val="FFFFFF"/>
          </a:solidFill>
          <a:ln/>
        </p:spPr>
      </p:sp>
      <p:sp>
        <p:nvSpPr>
          <p:cNvPr id="93187" name="Rectangle 1027"/>
          <p:cNvSpPr>
            <a:spLocks noGrp="1" noChangeArrowheads="1"/>
          </p:cNvSpPr>
          <p:nvPr>
            <p:ph type="body" idx="1"/>
          </p:nvPr>
        </p:nvSpPr>
        <p:spPr>
          <a:solidFill>
            <a:srgbClr val="FFFFFF"/>
          </a:solidFill>
          <a:ln>
            <a:solidFill>
              <a:srgbClr val="000000"/>
            </a:solidFill>
          </a:ln>
        </p:spPr>
        <p:txBody>
          <a:bodyPr/>
          <a:lstStyle/>
          <a:p>
            <a:endParaRPr lang="en-US" smtClean="0">
              <a:ea typeface="ＭＳ Ｐゴシック" pitchFamily="34" charset="-128"/>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1026"/>
          <p:cNvSpPr>
            <a:spLocks noGrp="1" noRot="1" noChangeAspect="1" noChangeArrowheads="1" noTextEdit="1"/>
          </p:cNvSpPr>
          <p:nvPr>
            <p:ph type="sldImg"/>
          </p:nvPr>
        </p:nvSpPr>
        <p:spPr>
          <a:solidFill>
            <a:srgbClr val="FFFFFF"/>
          </a:solidFill>
          <a:ln/>
        </p:spPr>
      </p:sp>
      <p:sp>
        <p:nvSpPr>
          <p:cNvPr id="93187" name="Rectangle 1027"/>
          <p:cNvSpPr>
            <a:spLocks noGrp="1" noChangeArrowheads="1"/>
          </p:cNvSpPr>
          <p:nvPr>
            <p:ph type="body" idx="1"/>
          </p:nvPr>
        </p:nvSpPr>
        <p:spPr>
          <a:solidFill>
            <a:srgbClr val="FFFFFF"/>
          </a:solidFill>
          <a:ln>
            <a:solidFill>
              <a:srgbClr val="000000"/>
            </a:solidFill>
          </a:ln>
        </p:spPr>
        <p:txBody>
          <a:bodyPr/>
          <a:lstStyle/>
          <a:p>
            <a:endParaRPr lang="en-US" smtClean="0">
              <a:ea typeface="ＭＳ Ｐゴシック" pitchFamily="34" charset="-128"/>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1026"/>
          <p:cNvSpPr>
            <a:spLocks noGrp="1" noRot="1" noChangeAspect="1" noChangeArrowheads="1" noTextEdit="1"/>
          </p:cNvSpPr>
          <p:nvPr>
            <p:ph type="sldImg"/>
          </p:nvPr>
        </p:nvSpPr>
        <p:spPr>
          <a:solidFill>
            <a:srgbClr val="FFFFFF"/>
          </a:solidFill>
          <a:ln/>
        </p:spPr>
      </p:sp>
      <p:sp>
        <p:nvSpPr>
          <p:cNvPr id="90115" name="Rectangle 1027"/>
          <p:cNvSpPr>
            <a:spLocks noGrp="1" noChangeArrowheads="1"/>
          </p:cNvSpPr>
          <p:nvPr>
            <p:ph type="body" idx="1"/>
          </p:nvPr>
        </p:nvSpPr>
        <p:spPr>
          <a:solidFill>
            <a:srgbClr val="FFFFFF"/>
          </a:solidFill>
          <a:ln>
            <a:solidFill>
              <a:srgbClr val="000000"/>
            </a:solidFill>
          </a:ln>
        </p:spPr>
        <p:txBody>
          <a:bodyPr/>
          <a:lstStyle/>
          <a:p>
            <a:endParaRPr lang="en-US" dirty="0" smtClean="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25349" eaLnBrk="0" hangingPunct="0">
              <a:defRPr sz="2400">
                <a:solidFill>
                  <a:schemeClr val="tx1"/>
                </a:solidFill>
                <a:latin typeface="Arial Narrow" pitchFamily="34" charset="0"/>
                <a:ea typeface="MS PGothic" pitchFamily="34" charset="-128"/>
              </a:defRPr>
            </a:lvl1pPr>
            <a:lvl2pPr marL="754466" indent="-290179" defTabSz="925349" eaLnBrk="0" hangingPunct="0">
              <a:defRPr sz="2400">
                <a:solidFill>
                  <a:schemeClr val="tx1"/>
                </a:solidFill>
                <a:latin typeface="Arial Narrow" pitchFamily="34" charset="0"/>
                <a:ea typeface="MS PGothic" pitchFamily="34" charset="-128"/>
              </a:defRPr>
            </a:lvl2pPr>
            <a:lvl3pPr marL="1160717" indent="-232143" defTabSz="925349" eaLnBrk="0" hangingPunct="0">
              <a:defRPr sz="2400">
                <a:solidFill>
                  <a:schemeClr val="tx1"/>
                </a:solidFill>
                <a:latin typeface="Arial Narrow" pitchFamily="34" charset="0"/>
                <a:ea typeface="MS PGothic" pitchFamily="34" charset="-128"/>
              </a:defRPr>
            </a:lvl3pPr>
            <a:lvl4pPr marL="1625003" indent="-232143" defTabSz="925349" eaLnBrk="0" hangingPunct="0">
              <a:defRPr sz="2400">
                <a:solidFill>
                  <a:schemeClr val="tx1"/>
                </a:solidFill>
                <a:latin typeface="Arial Narrow" pitchFamily="34" charset="0"/>
                <a:ea typeface="MS PGothic" pitchFamily="34" charset="-128"/>
              </a:defRPr>
            </a:lvl4pPr>
            <a:lvl5pPr marL="2089290" indent="-232143" defTabSz="925349" eaLnBrk="0" hangingPunct="0">
              <a:defRPr sz="2400">
                <a:solidFill>
                  <a:schemeClr val="tx1"/>
                </a:solidFill>
                <a:latin typeface="Arial Narrow" pitchFamily="34" charset="0"/>
                <a:ea typeface="MS PGothic" pitchFamily="34" charset="-128"/>
              </a:defRPr>
            </a:lvl5pPr>
            <a:lvl6pPr marL="2553576" indent="-232143" algn="ctr" defTabSz="925349" eaLnBrk="0" fontAlgn="base" hangingPunct="0">
              <a:spcBef>
                <a:spcPct val="0"/>
              </a:spcBef>
              <a:spcAft>
                <a:spcPct val="0"/>
              </a:spcAft>
              <a:defRPr sz="2400">
                <a:solidFill>
                  <a:schemeClr val="tx1"/>
                </a:solidFill>
                <a:latin typeface="Arial Narrow" pitchFamily="34" charset="0"/>
                <a:ea typeface="MS PGothic" pitchFamily="34" charset="-128"/>
              </a:defRPr>
            </a:lvl6pPr>
            <a:lvl7pPr marL="3017863" indent="-232143" algn="ctr" defTabSz="925349" eaLnBrk="0" fontAlgn="base" hangingPunct="0">
              <a:spcBef>
                <a:spcPct val="0"/>
              </a:spcBef>
              <a:spcAft>
                <a:spcPct val="0"/>
              </a:spcAft>
              <a:defRPr sz="2400">
                <a:solidFill>
                  <a:schemeClr val="tx1"/>
                </a:solidFill>
                <a:latin typeface="Arial Narrow" pitchFamily="34" charset="0"/>
                <a:ea typeface="MS PGothic" pitchFamily="34" charset="-128"/>
              </a:defRPr>
            </a:lvl7pPr>
            <a:lvl8pPr marL="3482150" indent="-232143" algn="ctr" defTabSz="925349" eaLnBrk="0" fontAlgn="base" hangingPunct="0">
              <a:spcBef>
                <a:spcPct val="0"/>
              </a:spcBef>
              <a:spcAft>
                <a:spcPct val="0"/>
              </a:spcAft>
              <a:defRPr sz="2400">
                <a:solidFill>
                  <a:schemeClr val="tx1"/>
                </a:solidFill>
                <a:latin typeface="Arial Narrow" pitchFamily="34" charset="0"/>
                <a:ea typeface="MS PGothic" pitchFamily="34" charset="-128"/>
              </a:defRPr>
            </a:lvl8pPr>
            <a:lvl9pPr marL="3946436" indent="-232143" algn="ctr" defTabSz="925349" eaLnBrk="0" fontAlgn="base" hangingPunct="0">
              <a:spcBef>
                <a:spcPct val="0"/>
              </a:spcBef>
              <a:spcAft>
                <a:spcPct val="0"/>
              </a:spcAft>
              <a:defRPr sz="2400">
                <a:solidFill>
                  <a:schemeClr val="tx1"/>
                </a:solidFill>
                <a:latin typeface="Arial Narrow" pitchFamily="34" charset="0"/>
                <a:ea typeface="MS PGothic" pitchFamily="34" charset="-128"/>
              </a:defRPr>
            </a:lvl9pPr>
          </a:lstStyle>
          <a:p>
            <a:pPr eaLnBrk="1" hangingPunct="1">
              <a:defRPr/>
            </a:pPr>
            <a:fld id="{583E48D6-DBA1-4EC8-B764-E5D8837431F6}" type="slidenum">
              <a:rPr lang="en-US" sz="1000">
                <a:latin typeface="Arial" pitchFamily="34" charset="0"/>
              </a:rPr>
              <a:pPr eaLnBrk="1" hangingPunct="1">
                <a:defRPr/>
              </a:pPr>
              <a:t>8</a:t>
            </a:fld>
            <a:endParaRPr lang="en-US" sz="1000">
              <a:latin typeface="Arial" pitchFamily="34" charset="0"/>
            </a:endParaRPr>
          </a:p>
        </p:txBody>
      </p:sp>
      <p:sp>
        <p:nvSpPr>
          <p:cNvPr id="1550338" name="Rectangle 2"/>
          <p:cNvSpPr>
            <a:spLocks noGrp="1" noRot="1" noChangeAspect="1" noChangeArrowheads="1" noTextEdit="1"/>
          </p:cNvSpPr>
          <p:nvPr>
            <p:ph type="sldImg"/>
          </p:nvPr>
        </p:nvSpPr>
        <p:spPr>
          <a:ln/>
          <a:extLst>
            <a:ext uri="{FAA26D3D-D897-4be2-8F04-BA451C77F1D7}"/>
          </a:extLst>
        </p:spPr>
      </p:sp>
      <p:sp>
        <p:nvSpPr>
          <p:cNvPr id="1550339" name="Rectangle 3"/>
          <p:cNvSpPr>
            <a:spLocks noGrp="1" noChangeArrowheads="1"/>
          </p:cNvSpPr>
          <p:nvPr>
            <p:ph type="body" idx="1"/>
          </p:nvPr>
        </p:nvSpPr>
        <p:spPr/>
        <p:txBody>
          <a:bodyPr/>
          <a:lstStyle/>
          <a:p>
            <a:pPr eaLnBrk="1" hangingPunct="1">
              <a:defRPr/>
            </a:pPr>
            <a:endParaRPr lang="en-US" dirty="0" smtClean="0">
              <a:ea typeface="ＭＳ Ｐゴシック"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1026"/>
          <p:cNvSpPr>
            <a:spLocks noGrp="1" noRot="1" noChangeAspect="1" noChangeArrowheads="1" noTextEdit="1"/>
          </p:cNvSpPr>
          <p:nvPr>
            <p:ph type="sldImg"/>
          </p:nvPr>
        </p:nvSpPr>
        <p:spPr>
          <a:solidFill>
            <a:srgbClr val="FFFFFF"/>
          </a:solidFill>
          <a:ln/>
        </p:spPr>
      </p:sp>
      <p:sp>
        <p:nvSpPr>
          <p:cNvPr id="90115" name="Rectangle 1027"/>
          <p:cNvSpPr>
            <a:spLocks noGrp="1" noChangeArrowheads="1"/>
          </p:cNvSpPr>
          <p:nvPr>
            <p:ph type="body" idx="1"/>
          </p:nvPr>
        </p:nvSpPr>
        <p:spPr>
          <a:solidFill>
            <a:srgbClr val="FFFFFF"/>
          </a:solidFill>
          <a:ln>
            <a:solidFill>
              <a:srgbClr val="000000"/>
            </a:solidFill>
          </a:ln>
        </p:spPr>
        <p:txBody>
          <a:bodyPr/>
          <a:lstStyle/>
          <a:p>
            <a:r>
              <a:rPr lang="en-US" dirty="0" smtClean="0">
                <a:ea typeface="ＭＳ Ｐゴシック" pitchFamily="34" charset="-128"/>
              </a:rPr>
              <a:t>a Haplotype phasing using informative markers shows a strong parent-of-origin bias with</a:t>
            </a:r>
          </a:p>
          <a:p>
            <a:r>
              <a:rPr lang="en-US" dirty="0" smtClean="0">
                <a:ea typeface="ＭＳ Ｐゴシック" pitchFamily="34" charset="-128"/>
              </a:rPr>
              <a:t>41/51 de novo events occurring on the paternally inherited haplotype. </a:t>
            </a:r>
          </a:p>
          <a:p>
            <a:r>
              <a:rPr lang="en-US" dirty="0" smtClean="0">
                <a:ea typeface="ＭＳ Ｐゴシック" pitchFamily="34" charset="-128"/>
              </a:rPr>
              <a:t>b, The paternal estimated age at conception versus the</a:t>
            </a:r>
          </a:p>
          <a:p>
            <a:r>
              <a:rPr lang="en-US" dirty="0" smtClean="0">
                <a:ea typeface="ＭＳ Ｐゴシック" pitchFamily="34" charset="-128"/>
              </a:rPr>
              <a:t>number of observed de novo point mutations (0, n = 53; 1, n = 65; 2, n = 44; 3+, n = 27). </a:t>
            </a:r>
          </a:p>
          <a:p>
            <a:r>
              <a:rPr lang="en-US" dirty="0" smtClean="0">
                <a:ea typeface="ＭＳ Ｐゴシック" pitchFamily="34" charset="-128"/>
              </a:rPr>
              <a:t>c,</a:t>
            </a:r>
            <a:r>
              <a:rPr lang="en-US" baseline="0" dirty="0" smtClean="0">
                <a:ea typeface="ＭＳ Ｐゴシック" pitchFamily="34" charset="-128"/>
              </a:rPr>
              <a:t> </a:t>
            </a:r>
            <a:r>
              <a:rPr lang="en-US" dirty="0" smtClean="0">
                <a:ea typeface="ＭＳ Ｐゴシック" pitchFamily="34" charset="-128"/>
              </a:rPr>
              <a:t>Decreased nonverbal IQ is significantly associated with an increasing number of “extreme”</a:t>
            </a:r>
          </a:p>
          <a:p>
            <a:r>
              <a:rPr lang="en-US" dirty="0" smtClean="0">
                <a:ea typeface="ＭＳ Ｐゴシック" pitchFamily="34" charset="-128"/>
              </a:rPr>
              <a:t>mutation events (0, n = 138; 1, n = 41; 2+, n = 10), both with and without CNVs</a:t>
            </a: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1026"/>
          <p:cNvSpPr>
            <a:spLocks noGrp="1" noRot="1" noChangeAspect="1" noChangeArrowheads="1" noTextEdit="1"/>
          </p:cNvSpPr>
          <p:nvPr>
            <p:ph type="sldImg"/>
          </p:nvPr>
        </p:nvSpPr>
        <p:spPr>
          <a:solidFill>
            <a:srgbClr val="FFFFFF"/>
          </a:solidFill>
          <a:ln/>
        </p:spPr>
      </p:sp>
      <p:sp>
        <p:nvSpPr>
          <p:cNvPr id="94211" name="Rectangle 1027"/>
          <p:cNvSpPr>
            <a:spLocks noGrp="1" noChangeArrowheads="1"/>
          </p:cNvSpPr>
          <p:nvPr>
            <p:ph type="body" idx="1"/>
          </p:nvPr>
        </p:nvSpPr>
        <p:spPr>
          <a:solidFill>
            <a:srgbClr val="FFFFFF"/>
          </a:solidFill>
          <a:ln>
            <a:solidFill>
              <a:srgbClr val="000000"/>
            </a:solidFill>
          </a:ln>
        </p:spPr>
        <p:txBody>
          <a:bodyPr/>
          <a:lstStyle/>
          <a:p>
            <a:endParaRPr lang="en-US" smtClean="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C164B47-FB3E-417F-8C29-4E0E87414AB9}" type="slidenum">
              <a:rPr lang="en-US" smtClean="0"/>
              <a:pPr>
                <a:defRPr/>
              </a:pPr>
              <a:t>9</a:t>
            </a:fld>
            <a:endParaRPr lang="en-US"/>
          </a:p>
        </p:txBody>
      </p:sp>
    </p:spTree>
    <p:extLst>
      <p:ext uri="{BB962C8B-B14F-4D97-AF65-F5344CB8AC3E}">
        <p14:creationId xmlns:p14="http://schemas.microsoft.com/office/powerpoint/2010/main" val="3882145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674546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29138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00200"/>
            <a:ext cx="2057400" cy="4525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0198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384752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2175317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346150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9747296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928750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754614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14040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71838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13870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844230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139592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261034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49325"/>
            <a:ext cx="2057400" cy="5176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949325"/>
            <a:ext cx="6021387" cy="5176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168635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688AAAD-B6CD-4043-AF9D-D8739C1835FF}" type="slidenum">
              <a:rPr lang="en-US"/>
              <a:pPr>
                <a:defRPr/>
              </a:pPr>
              <a:t>‹#›</a:t>
            </a:fld>
            <a:endParaRPr lang="en-US"/>
          </a:p>
        </p:txBody>
      </p:sp>
      <p:sp>
        <p:nvSpPr>
          <p:cNvPr id="5" name="Rectangle 50"/>
          <p:cNvSpPr>
            <a:spLocks noGrp="1" noChangeArrowheads="1"/>
          </p:cNvSpPr>
          <p:nvPr>
            <p:ph type="ftr" sz="quarter" idx="11"/>
          </p:nvPr>
        </p:nvSpPr>
        <p:spPr>
          <a:ln/>
        </p:spPr>
        <p:txBody>
          <a:bodyPr/>
          <a:lstStyle>
            <a:lvl1pPr>
              <a:defRPr/>
            </a:lvl1pPr>
          </a:lstStyle>
          <a:p>
            <a:pPr>
              <a:defRPr/>
            </a:pPr>
            <a:r>
              <a:rPr lang="en-US"/>
              <a:t>|     © 2011 Kaiser Foundation Health Plan, Inc. For internal use only.</a:t>
            </a:r>
          </a:p>
        </p:txBody>
      </p:sp>
      <p:sp>
        <p:nvSpPr>
          <p:cNvPr id="6" name="Rectangle 51"/>
          <p:cNvSpPr>
            <a:spLocks noGrp="1" noChangeArrowheads="1"/>
          </p:cNvSpPr>
          <p:nvPr>
            <p:ph type="dt" sz="half" idx="12"/>
          </p:nvPr>
        </p:nvSpPr>
        <p:spPr>
          <a:ln/>
        </p:spPr>
        <p:txBody>
          <a:bodyPr/>
          <a:lstStyle>
            <a:lvl1pPr>
              <a:defRPr/>
            </a:lvl1pPr>
          </a:lstStyle>
          <a:p>
            <a:pPr>
              <a:defRPr/>
            </a:pPr>
            <a:fld id="{F463B3BE-24FF-49F0-B5CF-AA015E1DAD0F}" type="datetime4">
              <a:rPr lang="en-US"/>
              <a:pPr>
                <a:defRPr/>
              </a:pPr>
              <a:t>March 6, 2017</a:t>
            </a:fld>
            <a:endParaRPr lang="en-US"/>
          </a:p>
        </p:txBody>
      </p:sp>
    </p:spTree>
    <p:extLst>
      <p:ext uri="{BB962C8B-B14F-4D97-AF65-F5344CB8AC3E}">
        <p14:creationId xmlns:p14="http://schemas.microsoft.com/office/powerpoint/2010/main" val="15862641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768A485F-9B75-46AD-97A1-E8DA9DD60780}" type="slidenum">
              <a:rPr lang="en-US"/>
              <a:pPr>
                <a:defRPr/>
              </a:pPr>
              <a:t>‹#›</a:t>
            </a:fld>
            <a:endParaRPr lang="en-US"/>
          </a:p>
        </p:txBody>
      </p:sp>
      <p:sp>
        <p:nvSpPr>
          <p:cNvPr id="5" name="Rectangle 50"/>
          <p:cNvSpPr>
            <a:spLocks noGrp="1" noChangeArrowheads="1"/>
          </p:cNvSpPr>
          <p:nvPr>
            <p:ph type="ftr" sz="quarter" idx="11"/>
          </p:nvPr>
        </p:nvSpPr>
        <p:spPr>
          <a:ln/>
        </p:spPr>
        <p:txBody>
          <a:bodyPr/>
          <a:lstStyle>
            <a:lvl1pPr>
              <a:defRPr/>
            </a:lvl1pPr>
          </a:lstStyle>
          <a:p>
            <a:pPr>
              <a:defRPr/>
            </a:pPr>
            <a:r>
              <a:rPr lang="en-US"/>
              <a:t>|     © 2011 Kaiser Foundation Health Plan, Inc. For internal use only.</a:t>
            </a:r>
          </a:p>
        </p:txBody>
      </p:sp>
      <p:sp>
        <p:nvSpPr>
          <p:cNvPr id="6" name="Rectangle 51"/>
          <p:cNvSpPr>
            <a:spLocks noGrp="1" noChangeArrowheads="1"/>
          </p:cNvSpPr>
          <p:nvPr>
            <p:ph type="dt" sz="half" idx="12"/>
          </p:nvPr>
        </p:nvSpPr>
        <p:spPr>
          <a:ln/>
        </p:spPr>
        <p:txBody>
          <a:bodyPr/>
          <a:lstStyle>
            <a:lvl1pPr>
              <a:defRPr/>
            </a:lvl1pPr>
          </a:lstStyle>
          <a:p>
            <a:pPr>
              <a:defRPr/>
            </a:pPr>
            <a:fld id="{856F48D1-8CCE-4E5F-B7B8-8F8DD03CC19C}" type="datetime4">
              <a:rPr lang="en-US"/>
              <a:pPr>
                <a:defRPr/>
              </a:pPr>
              <a:t>March 6, 2017</a:t>
            </a:fld>
            <a:endParaRPr lang="en-US"/>
          </a:p>
        </p:txBody>
      </p:sp>
    </p:spTree>
    <p:extLst>
      <p:ext uri="{BB962C8B-B14F-4D97-AF65-F5344CB8AC3E}">
        <p14:creationId xmlns:p14="http://schemas.microsoft.com/office/powerpoint/2010/main" val="33270435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1C73B4FA-B06C-4067-AA33-9250366B3116}" type="slidenum">
              <a:rPr lang="en-US"/>
              <a:pPr>
                <a:defRPr/>
              </a:pPr>
              <a:t>‹#›</a:t>
            </a:fld>
            <a:endParaRPr lang="en-US"/>
          </a:p>
        </p:txBody>
      </p:sp>
      <p:sp>
        <p:nvSpPr>
          <p:cNvPr id="5" name="Rectangle 50"/>
          <p:cNvSpPr>
            <a:spLocks noGrp="1" noChangeArrowheads="1"/>
          </p:cNvSpPr>
          <p:nvPr>
            <p:ph type="ftr" sz="quarter" idx="11"/>
          </p:nvPr>
        </p:nvSpPr>
        <p:spPr>
          <a:ln/>
        </p:spPr>
        <p:txBody>
          <a:bodyPr/>
          <a:lstStyle>
            <a:lvl1pPr>
              <a:defRPr/>
            </a:lvl1pPr>
          </a:lstStyle>
          <a:p>
            <a:pPr>
              <a:defRPr/>
            </a:pPr>
            <a:r>
              <a:rPr lang="en-US"/>
              <a:t>|     © 2011 Kaiser Foundation Health Plan, Inc. For internal use only.</a:t>
            </a:r>
          </a:p>
        </p:txBody>
      </p:sp>
      <p:sp>
        <p:nvSpPr>
          <p:cNvPr id="6" name="Rectangle 51"/>
          <p:cNvSpPr>
            <a:spLocks noGrp="1" noChangeArrowheads="1"/>
          </p:cNvSpPr>
          <p:nvPr>
            <p:ph type="dt" sz="half" idx="12"/>
          </p:nvPr>
        </p:nvSpPr>
        <p:spPr>
          <a:ln/>
        </p:spPr>
        <p:txBody>
          <a:bodyPr/>
          <a:lstStyle>
            <a:lvl1pPr>
              <a:defRPr/>
            </a:lvl1pPr>
          </a:lstStyle>
          <a:p>
            <a:pPr>
              <a:defRPr/>
            </a:pPr>
            <a:fld id="{C1CBF2FE-742A-4ECA-A6C1-C2B450542804}" type="datetime4">
              <a:rPr lang="en-US"/>
              <a:pPr>
                <a:defRPr/>
              </a:pPr>
              <a:t>March 6, 2017</a:t>
            </a:fld>
            <a:endParaRPr lang="en-US"/>
          </a:p>
        </p:txBody>
      </p:sp>
    </p:spTree>
    <p:extLst>
      <p:ext uri="{BB962C8B-B14F-4D97-AF65-F5344CB8AC3E}">
        <p14:creationId xmlns:p14="http://schemas.microsoft.com/office/powerpoint/2010/main" val="15232723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36725"/>
            <a:ext cx="4038600" cy="1827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36725"/>
            <a:ext cx="4038600" cy="1827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AEBA3A3B-3A39-4D61-9F6A-0AA85C97C8A6}" type="slidenum">
              <a:rPr lang="en-US"/>
              <a:pPr>
                <a:defRPr/>
              </a:pPr>
              <a:t>‹#›</a:t>
            </a:fld>
            <a:endParaRPr lang="en-US"/>
          </a:p>
        </p:txBody>
      </p:sp>
      <p:sp>
        <p:nvSpPr>
          <p:cNvPr id="6" name="Rectangle 50"/>
          <p:cNvSpPr>
            <a:spLocks noGrp="1" noChangeArrowheads="1"/>
          </p:cNvSpPr>
          <p:nvPr>
            <p:ph type="ftr" sz="quarter" idx="11"/>
          </p:nvPr>
        </p:nvSpPr>
        <p:spPr>
          <a:ln/>
        </p:spPr>
        <p:txBody>
          <a:bodyPr/>
          <a:lstStyle>
            <a:lvl1pPr>
              <a:defRPr/>
            </a:lvl1pPr>
          </a:lstStyle>
          <a:p>
            <a:pPr>
              <a:defRPr/>
            </a:pPr>
            <a:r>
              <a:rPr lang="en-US"/>
              <a:t>|     © 2011 Kaiser Foundation Health Plan, Inc. For internal use only.</a:t>
            </a:r>
          </a:p>
        </p:txBody>
      </p:sp>
      <p:sp>
        <p:nvSpPr>
          <p:cNvPr id="7" name="Rectangle 51"/>
          <p:cNvSpPr>
            <a:spLocks noGrp="1" noChangeArrowheads="1"/>
          </p:cNvSpPr>
          <p:nvPr>
            <p:ph type="dt" sz="half" idx="12"/>
          </p:nvPr>
        </p:nvSpPr>
        <p:spPr>
          <a:ln/>
        </p:spPr>
        <p:txBody>
          <a:bodyPr/>
          <a:lstStyle>
            <a:lvl1pPr>
              <a:defRPr/>
            </a:lvl1pPr>
          </a:lstStyle>
          <a:p>
            <a:pPr>
              <a:defRPr/>
            </a:pPr>
            <a:fld id="{D993CE90-698A-439D-9D9A-73C21BE1CAF3}" type="datetime4">
              <a:rPr lang="en-US"/>
              <a:pPr>
                <a:defRPr/>
              </a:pPr>
              <a:t>March 6, 2017</a:t>
            </a:fld>
            <a:endParaRPr lang="en-US"/>
          </a:p>
        </p:txBody>
      </p:sp>
    </p:spTree>
    <p:extLst>
      <p:ext uri="{BB962C8B-B14F-4D97-AF65-F5344CB8AC3E}">
        <p14:creationId xmlns:p14="http://schemas.microsoft.com/office/powerpoint/2010/main" val="8156342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8DC1B031-A7C9-4742-B77F-B60A5620343B}" type="slidenum">
              <a:rPr lang="en-US"/>
              <a:pPr>
                <a:defRPr/>
              </a:pPr>
              <a:t>‹#›</a:t>
            </a:fld>
            <a:endParaRPr lang="en-US"/>
          </a:p>
        </p:txBody>
      </p:sp>
      <p:sp>
        <p:nvSpPr>
          <p:cNvPr id="8" name="Rectangle 50"/>
          <p:cNvSpPr>
            <a:spLocks noGrp="1" noChangeArrowheads="1"/>
          </p:cNvSpPr>
          <p:nvPr>
            <p:ph type="ftr" sz="quarter" idx="11"/>
          </p:nvPr>
        </p:nvSpPr>
        <p:spPr>
          <a:ln/>
        </p:spPr>
        <p:txBody>
          <a:bodyPr/>
          <a:lstStyle>
            <a:lvl1pPr>
              <a:defRPr/>
            </a:lvl1pPr>
          </a:lstStyle>
          <a:p>
            <a:pPr>
              <a:defRPr/>
            </a:pPr>
            <a:r>
              <a:rPr lang="en-US"/>
              <a:t>|     © 2011 Kaiser Foundation Health Plan, Inc. For internal use only.</a:t>
            </a:r>
          </a:p>
        </p:txBody>
      </p:sp>
      <p:sp>
        <p:nvSpPr>
          <p:cNvPr id="9" name="Rectangle 51"/>
          <p:cNvSpPr>
            <a:spLocks noGrp="1" noChangeArrowheads="1"/>
          </p:cNvSpPr>
          <p:nvPr>
            <p:ph type="dt" sz="half" idx="12"/>
          </p:nvPr>
        </p:nvSpPr>
        <p:spPr>
          <a:ln/>
        </p:spPr>
        <p:txBody>
          <a:bodyPr/>
          <a:lstStyle>
            <a:lvl1pPr>
              <a:defRPr/>
            </a:lvl1pPr>
          </a:lstStyle>
          <a:p>
            <a:pPr>
              <a:defRPr/>
            </a:pPr>
            <a:fld id="{CA35CA98-2099-46BE-BBE7-9E1396EB3265}" type="datetime4">
              <a:rPr lang="en-US"/>
              <a:pPr>
                <a:defRPr/>
              </a:pPr>
              <a:t>March 6, 2017</a:t>
            </a:fld>
            <a:endParaRPr lang="en-US"/>
          </a:p>
        </p:txBody>
      </p:sp>
    </p:spTree>
    <p:extLst>
      <p:ext uri="{BB962C8B-B14F-4D97-AF65-F5344CB8AC3E}">
        <p14:creationId xmlns:p14="http://schemas.microsoft.com/office/powerpoint/2010/main" val="11318391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248D1B0D-4FC0-43C5-8C2E-15B509ABB5B3}" type="slidenum">
              <a:rPr lang="en-US"/>
              <a:pPr>
                <a:defRPr/>
              </a:pPr>
              <a:t>‹#›</a:t>
            </a:fld>
            <a:endParaRPr lang="en-US"/>
          </a:p>
        </p:txBody>
      </p:sp>
      <p:sp>
        <p:nvSpPr>
          <p:cNvPr id="4" name="Rectangle 50"/>
          <p:cNvSpPr>
            <a:spLocks noGrp="1" noChangeArrowheads="1"/>
          </p:cNvSpPr>
          <p:nvPr>
            <p:ph type="ftr" sz="quarter" idx="11"/>
          </p:nvPr>
        </p:nvSpPr>
        <p:spPr>
          <a:ln/>
        </p:spPr>
        <p:txBody>
          <a:bodyPr/>
          <a:lstStyle>
            <a:lvl1pPr>
              <a:defRPr/>
            </a:lvl1pPr>
          </a:lstStyle>
          <a:p>
            <a:pPr>
              <a:defRPr/>
            </a:pPr>
            <a:r>
              <a:rPr lang="en-US"/>
              <a:t>|     © 2011 Kaiser Foundation Health Plan, Inc. For internal use only.</a:t>
            </a:r>
          </a:p>
        </p:txBody>
      </p:sp>
      <p:sp>
        <p:nvSpPr>
          <p:cNvPr id="5" name="Rectangle 51"/>
          <p:cNvSpPr>
            <a:spLocks noGrp="1" noChangeArrowheads="1"/>
          </p:cNvSpPr>
          <p:nvPr>
            <p:ph type="dt" sz="half" idx="12"/>
          </p:nvPr>
        </p:nvSpPr>
        <p:spPr>
          <a:ln/>
        </p:spPr>
        <p:txBody>
          <a:bodyPr/>
          <a:lstStyle>
            <a:lvl1pPr>
              <a:defRPr/>
            </a:lvl1pPr>
          </a:lstStyle>
          <a:p>
            <a:pPr>
              <a:defRPr/>
            </a:pPr>
            <a:fld id="{0CE49F24-36D8-4F3E-9188-E6D822E76F93}" type="datetime4">
              <a:rPr lang="en-US"/>
              <a:pPr>
                <a:defRPr/>
              </a:pPr>
              <a:t>March 6, 2017</a:t>
            </a:fld>
            <a:endParaRPr lang="en-US"/>
          </a:p>
        </p:txBody>
      </p:sp>
    </p:spTree>
    <p:extLst>
      <p:ext uri="{BB962C8B-B14F-4D97-AF65-F5344CB8AC3E}">
        <p14:creationId xmlns:p14="http://schemas.microsoft.com/office/powerpoint/2010/main" val="29224331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341AC384-97D1-4674-9FC7-DFBB9E559127}" type="slidenum">
              <a:rPr lang="en-US"/>
              <a:pPr>
                <a:defRPr/>
              </a:pPr>
              <a:t>‹#›</a:t>
            </a:fld>
            <a:endParaRPr lang="en-US"/>
          </a:p>
        </p:txBody>
      </p:sp>
      <p:sp>
        <p:nvSpPr>
          <p:cNvPr id="3" name="Rectangle 50"/>
          <p:cNvSpPr>
            <a:spLocks noGrp="1" noChangeArrowheads="1"/>
          </p:cNvSpPr>
          <p:nvPr>
            <p:ph type="ftr" sz="quarter" idx="11"/>
          </p:nvPr>
        </p:nvSpPr>
        <p:spPr>
          <a:ln/>
        </p:spPr>
        <p:txBody>
          <a:bodyPr/>
          <a:lstStyle>
            <a:lvl1pPr>
              <a:defRPr/>
            </a:lvl1pPr>
          </a:lstStyle>
          <a:p>
            <a:pPr>
              <a:defRPr/>
            </a:pPr>
            <a:r>
              <a:rPr lang="en-US"/>
              <a:t>|     © 2011 Kaiser Foundation Health Plan, Inc. For internal use only.</a:t>
            </a:r>
          </a:p>
        </p:txBody>
      </p:sp>
      <p:sp>
        <p:nvSpPr>
          <p:cNvPr id="4" name="Rectangle 51"/>
          <p:cNvSpPr>
            <a:spLocks noGrp="1" noChangeArrowheads="1"/>
          </p:cNvSpPr>
          <p:nvPr>
            <p:ph type="dt" sz="half" idx="12"/>
          </p:nvPr>
        </p:nvSpPr>
        <p:spPr>
          <a:ln/>
        </p:spPr>
        <p:txBody>
          <a:bodyPr/>
          <a:lstStyle>
            <a:lvl1pPr>
              <a:defRPr/>
            </a:lvl1pPr>
          </a:lstStyle>
          <a:p>
            <a:pPr>
              <a:defRPr/>
            </a:pPr>
            <a:fld id="{E0D3804A-548F-4AEB-9420-C744037E748C}" type="datetime4">
              <a:rPr lang="en-US"/>
              <a:pPr>
                <a:defRPr/>
              </a:pPr>
              <a:t>March 6, 2017</a:t>
            </a:fld>
            <a:endParaRPr lang="en-US"/>
          </a:p>
        </p:txBody>
      </p:sp>
    </p:spTree>
    <p:extLst>
      <p:ext uri="{BB962C8B-B14F-4D97-AF65-F5344CB8AC3E}">
        <p14:creationId xmlns:p14="http://schemas.microsoft.com/office/powerpoint/2010/main" val="217282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7233101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E469C9F5-71CD-47E8-A906-72B22743B9C5}" type="slidenum">
              <a:rPr lang="en-US"/>
              <a:pPr>
                <a:defRPr/>
              </a:pPr>
              <a:t>‹#›</a:t>
            </a:fld>
            <a:endParaRPr lang="en-US"/>
          </a:p>
        </p:txBody>
      </p:sp>
      <p:sp>
        <p:nvSpPr>
          <p:cNvPr id="6" name="Rectangle 50"/>
          <p:cNvSpPr>
            <a:spLocks noGrp="1" noChangeArrowheads="1"/>
          </p:cNvSpPr>
          <p:nvPr>
            <p:ph type="ftr" sz="quarter" idx="11"/>
          </p:nvPr>
        </p:nvSpPr>
        <p:spPr>
          <a:ln/>
        </p:spPr>
        <p:txBody>
          <a:bodyPr/>
          <a:lstStyle>
            <a:lvl1pPr>
              <a:defRPr/>
            </a:lvl1pPr>
          </a:lstStyle>
          <a:p>
            <a:pPr>
              <a:defRPr/>
            </a:pPr>
            <a:r>
              <a:rPr lang="en-US"/>
              <a:t>|     © 2011 Kaiser Foundation Health Plan, Inc. For internal use only.</a:t>
            </a:r>
          </a:p>
        </p:txBody>
      </p:sp>
      <p:sp>
        <p:nvSpPr>
          <p:cNvPr id="7" name="Rectangle 51"/>
          <p:cNvSpPr>
            <a:spLocks noGrp="1" noChangeArrowheads="1"/>
          </p:cNvSpPr>
          <p:nvPr>
            <p:ph type="dt" sz="half" idx="12"/>
          </p:nvPr>
        </p:nvSpPr>
        <p:spPr>
          <a:ln/>
        </p:spPr>
        <p:txBody>
          <a:bodyPr/>
          <a:lstStyle>
            <a:lvl1pPr>
              <a:defRPr/>
            </a:lvl1pPr>
          </a:lstStyle>
          <a:p>
            <a:pPr>
              <a:defRPr/>
            </a:pPr>
            <a:fld id="{82E1244A-CC18-478A-A43F-3567A99BC8E6}" type="datetime4">
              <a:rPr lang="en-US"/>
              <a:pPr>
                <a:defRPr/>
              </a:pPr>
              <a:t>March 6, 2017</a:t>
            </a:fld>
            <a:endParaRPr lang="en-US"/>
          </a:p>
        </p:txBody>
      </p:sp>
    </p:spTree>
    <p:extLst>
      <p:ext uri="{BB962C8B-B14F-4D97-AF65-F5344CB8AC3E}">
        <p14:creationId xmlns:p14="http://schemas.microsoft.com/office/powerpoint/2010/main" val="12845060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33E24F4-5886-4920-AD98-37946240C398}" type="slidenum">
              <a:rPr lang="en-US"/>
              <a:pPr>
                <a:defRPr/>
              </a:pPr>
              <a:t>‹#›</a:t>
            </a:fld>
            <a:endParaRPr lang="en-US"/>
          </a:p>
        </p:txBody>
      </p:sp>
      <p:sp>
        <p:nvSpPr>
          <p:cNvPr id="6" name="Rectangle 50"/>
          <p:cNvSpPr>
            <a:spLocks noGrp="1" noChangeArrowheads="1"/>
          </p:cNvSpPr>
          <p:nvPr>
            <p:ph type="ftr" sz="quarter" idx="11"/>
          </p:nvPr>
        </p:nvSpPr>
        <p:spPr>
          <a:ln/>
        </p:spPr>
        <p:txBody>
          <a:bodyPr/>
          <a:lstStyle>
            <a:lvl1pPr>
              <a:defRPr/>
            </a:lvl1pPr>
          </a:lstStyle>
          <a:p>
            <a:pPr>
              <a:defRPr/>
            </a:pPr>
            <a:r>
              <a:rPr lang="en-US"/>
              <a:t>|     © 2011 Kaiser Foundation Health Plan, Inc. For internal use only.</a:t>
            </a:r>
          </a:p>
        </p:txBody>
      </p:sp>
      <p:sp>
        <p:nvSpPr>
          <p:cNvPr id="7" name="Rectangle 51"/>
          <p:cNvSpPr>
            <a:spLocks noGrp="1" noChangeArrowheads="1"/>
          </p:cNvSpPr>
          <p:nvPr>
            <p:ph type="dt" sz="half" idx="12"/>
          </p:nvPr>
        </p:nvSpPr>
        <p:spPr>
          <a:ln/>
        </p:spPr>
        <p:txBody>
          <a:bodyPr/>
          <a:lstStyle>
            <a:lvl1pPr>
              <a:defRPr/>
            </a:lvl1pPr>
          </a:lstStyle>
          <a:p>
            <a:pPr>
              <a:defRPr/>
            </a:pPr>
            <a:fld id="{D20977B3-B048-43C2-BCDC-267F112436D7}" type="datetime4">
              <a:rPr lang="en-US"/>
              <a:pPr>
                <a:defRPr/>
              </a:pPr>
              <a:t>March 6, 2017</a:t>
            </a:fld>
            <a:endParaRPr lang="en-US"/>
          </a:p>
        </p:txBody>
      </p:sp>
    </p:spTree>
    <p:extLst>
      <p:ext uri="{BB962C8B-B14F-4D97-AF65-F5344CB8AC3E}">
        <p14:creationId xmlns:p14="http://schemas.microsoft.com/office/powerpoint/2010/main" val="9118310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16BCBF7C-EDE8-436A-9423-C63AE1E4441B}" type="slidenum">
              <a:rPr lang="en-US"/>
              <a:pPr>
                <a:defRPr/>
              </a:pPr>
              <a:t>‹#›</a:t>
            </a:fld>
            <a:endParaRPr lang="en-US"/>
          </a:p>
        </p:txBody>
      </p:sp>
      <p:sp>
        <p:nvSpPr>
          <p:cNvPr id="5" name="Rectangle 50"/>
          <p:cNvSpPr>
            <a:spLocks noGrp="1" noChangeArrowheads="1"/>
          </p:cNvSpPr>
          <p:nvPr>
            <p:ph type="ftr" sz="quarter" idx="11"/>
          </p:nvPr>
        </p:nvSpPr>
        <p:spPr>
          <a:ln/>
        </p:spPr>
        <p:txBody>
          <a:bodyPr/>
          <a:lstStyle>
            <a:lvl1pPr>
              <a:defRPr/>
            </a:lvl1pPr>
          </a:lstStyle>
          <a:p>
            <a:pPr>
              <a:defRPr/>
            </a:pPr>
            <a:r>
              <a:rPr lang="en-US"/>
              <a:t>|     © 2011 Kaiser Foundation Health Plan, Inc. For internal use only.</a:t>
            </a:r>
          </a:p>
        </p:txBody>
      </p:sp>
      <p:sp>
        <p:nvSpPr>
          <p:cNvPr id="6" name="Rectangle 51"/>
          <p:cNvSpPr>
            <a:spLocks noGrp="1" noChangeArrowheads="1"/>
          </p:cNvSpPr>
          <p:nvPr>
            <p:ph type="dt" sz="half" idx="12"/>
          </p:nvPr>
        </p:nvSpPr>
        <p:spPr>
          <a:ln/>
        </p:spPr>
        <p:txBody>
          <a:bodyPr/>
          <a:lstStyle>
            <a:lvl1pPr>
              <a:defRPr/>
            </a:lvl1pPr>
          </a:lstStyle>
          <a:p>
            <a:pPr>
              <a:defRPr/>
            </a:pPr>
            <a:fld id="{B3517624-C05C-44D9-AF99-9E3C52AF558B}" type="datetime4">
              <a:rPr lang="en-US"/>
              <a:pPr>
                <a:defRPr/>
              </a:pPr>
              <a:t>March 6, 2017</a:t>
            </a:fld>
            <a:endParaRPr lang="en-US"/>
          </a:p>
        </p:txBody>
      </p:sp>
    </p:spTree>
    <p:extLst>
      <p:ext uri="{BB962C8B-B14F-4D97-AF65-F5344CB8AC3E}">
        <p14:creationId xmlns:p14="http://schemas.microsoft.com/office/powerpoint/2010/main" val="17776735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4213"/>
            <a:ext cx="2057400" cy="28797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84213"/>
            <a:ext cx="6019800" cy="28797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F09BAA34-42A4-4A49-AED6-D6C22E8DBAD8}" type="slidenum">
              <a:rPr lang="en-US"/>
              <a:pPr>
                <a:defRPr/>
              </a:pPr>
              <a:t>‹#›</a:t>
            </a:fld>
            <a:endParaRPr lang="en-US"/>
          </a:p>
        </p:txBody>
      </p:sp>
      <p:sp>
        <p:nvSpPr>
          <p:cNvPr id="5" name="Rectangle 50"/>
          <p:cNvSpPr>
            <a:spLocks noGrp="1" noChangeArrowheads="1"/>
          </p:cNvSpPr>
          <p:nvPr>
            <p:ph type="ftr" sz="quarter" idx="11"/>
          </p:nvPr>
        </p:nvSpPr>
        <p:spPr>
          <a:ln/>
        </p:spPr>
        <p:txBody>
          <a:bodyPr/>
          <a:lstStyle>
            <a:lvl1pPr>
              <a:defRPr/>
            </a:lvl1pPr>
          </a:lstStyle>
          <a:p>
            <a:pPr>
              <a:defRPr/>
            </a:pPr>
            <a:r>
              <a:rPr lang="en-US"/>
              <a:t>|     © 2011 Kaiser Foundation Health Plan, Inc. For internal use only.</a:t>
            </a:r>
          </a:p>
        </p:txBody>
      </p:sp>
      <p:sp>
        <p:nvSpPr>
          <p:cNvPr id="6" name="Rectangle 51"/>
          <p:cNvSpPr>
            <a:spLocks noGrp="1" noChangeArrowheads="1"/>
          </p:cNvSpPr>
          <p:nvPr>
            <p:ph type="dt" sz="half" idx="12"/>
          </p:nvPr>
        </p:nvSpPr>
        <p:spPr>
          <a:ln/>
        </p:spPr>
        <p:txBody>
          <a:bodyPr/>
          <a:lstStyle>
            <a:lvl1pPr>
              <a:defRPr/>
            </a:lvl1pPr>
          </a:lstStyle>
          <a:p>
            <a:pPr>
              <a:defRPr/>
            </a:pPr>
            <a:fld id="{55133FA8-04EB-4A83-9539-D7647CA5F58E}" type="datetime4">
              <a:rPr lang="en-US"/>
              <a:pPr>
                <a:defRPr/>
              </a:pPr>
              <a:t>March 6, 2017</a:t>
            </a:fld>
            <a:endParaRPr lang="en-US"/>
          </a:p>
        </p:txBody>
      </p:sp>
    </p:spTree>
    <p:extLst>
      <p:ext uri="{BB962C8B-B14F-4D97-AF65-F5344CB8AC3E}">
        <p14:creationId xmlns:p14="http://schemas.microsoft.com/office/powerpoint/2010/main" val="1122722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7246024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075669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4012867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713257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751918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43429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485146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02482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431941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489606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645922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1600200"/>
            <a:ext cx="2286000" cy="4525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1600200"/>
            <a:ext cx="6705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47845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54619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44027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5408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48981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4875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 descr="1478795_Veer_RF_PPT_150dpi.jpg"/>
          <p:cNvPicPr>
            <a:picLocks noChangeAspect="1"/>
          </p:cNvPicPr>
          <p:nvPr/>
        </p:nvPicPr>
        <p:blipFill>
          <a:blip r:embed="rId13">
            <a:extLst>
              <a:ext uri="{28A0092B-C50C-407E-A947-70E740481C1C}">
                <a14:useLocalDpi xmlns:a14="http://schemas.microsoft.com/office/drawing/2010/main" val="0"/>
              </a:ext>
            </a:extLst>
          </a:blip>
          <a:srcRect l="11102" t="24033" r="31470" b="18781"/>
          <a:stretch>
            <a:fillRect/>
          </a:stretch>
        </p:blipFill>
        <p:spPr bwMode="auto">
          <a:xfrm>
            <a:off x="0" y="138113"/>
            <a:ext cx="9144000" cy="437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87952" name="Group 80"/>
          <p:cNvGrpSpPr>
            <a:grpSpLocks/>
          </p:cNvGrpSpPr>
          <p:nvPr/>
        </p:nvGrpSpPr>
        <p:grpSpPr bwMode="auto">
          <a:xfrm>
            <a:off x="0" y="4513263"/>
            <a:ext cx="9144000" cy="2232025"/>
            <a:chOff x="0" y="2598"/>
            <a:chExt cx="5760" cy="1290"/>
          </a:xfrm>
          <a:solidFill>
            <a:srgbClr val="006FA5"/>
          </a:solidFill>
        </p:grpSpPr>
        <p:sp>
          <p:nvSpPr>
            <p:cNvPr id="1487875" name="Rectangle 3"/>
            <p:cNvSpPr>
              <a:spLocks noChangeArrowheads="1"/>
            </p:cNvSpPr>
            <p:nvPr/>
          </p:nvSpPr>
          <p:spPr bwMode="gray">
            <a:xfrm>
              <a:off x="0" y="2598"/>
              <a:ext cx="5760" cy="1290"/>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1800">
                <a:latin typeface="Arial Narrow" charset="0"/>
                <a:ea typeface="ＭＳ Ｐゴシック" charset="0"/>
              </a:endParaRPr>
            </a:p>
          </p:txBody>
        </p:sp>
        <p:sp>
          <p:nvSpPr>
            <p:cNvPr id="1487877" name="Line 5"/>
            <p:cNvSpPr>
              <a:spLocks noChangeShapeType="1"/>
            </p:cNvSpPr>
            <p:nvPr/>
          </p:nvSpPr>
          <p:spPr bwMode="gray">
            <a:xfrm>
              <a:off x="0" y="2598"/>
              <a:ext cx="5760" cy="0"/>
            </a:xfrm>
            <a:prstGeom prst="line">
              <a:avLst/>
            </a:prstGeom>
            <a:grpFill/>
            <a:ln w="1905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defRPr/>
              </a:pPr>
              <a:endParaRPr lang="en-US" sz="1800">
                <a:latin typeface="Arial Narrow" charset="0"/>
                <a:ea typeface="ＭＳ Ｐゴシック" charset="0"/>
              </a:endParaRPr>
            </a:p>
          </p:txBody>
        </p:sp>
        <p:sp>
          <p:nvSpPr>
            <p:cNvPr id="1487951" name="Line 79"/>
            <p:cNvSpPr>
              <a:spLocks noChangeShapeType="1"/>
            </p:cNvSpPr>
            <p:nvPr/>
          </p:nvSpPr>
          <p:spPr bwMode="gray">
            <a:xfrm>
              <a:off x="0" y="3888"/>
              <a:ext cx="5760" cy="0"/>
            </a:xfrm>
            <a:prstGeom prst="line">
              <a:avLst/>
            </a:prstGeom>
            <a:grpFill/>
            <a:ln w="1905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defRPr/>
              </a:pPr>
              <a:endParaRPr lang="en-US" sz="1800">
                <a:latin typeface="Arial Narrow" charset="0"/>
                <a:ea typeface="ＭＳ Ｐゴシック" charset="0"/>
              </a:endParaRPr>
            </a:p>
          </p:txBody>
        </p:sp>
      </p:grpSp>
      <p:sp>
        <p:nvSpPr>
          <p:cNvPr id="1487876" name="Rectangle 4"/>
          <p:cNvSpPr>
            <a:spLocks noGrp="1" noChangeArrowheads="1"/>
          </p:cNvSpPr>
          <p:nvPr>
            <p:ph type="title"/>
          </p:nvPr>
        </p:nvSpPr>
        <p:spPr bwMode="gray">
          <a:xfrm>
            <a:off x="457200" y="3619500"/>
            <a:ext cx="7543800" cy="55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spAutoFit/>
          </a:bodyPr>
          <a:lstStyle/>
          <a:p>
            <a:pPr lvl="0"/>
            <a:r>
              <a:rPr lang="en-US" dirty="0"/>
              <a:t>Click to edit Master title style</a:t>
            </a:r>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3400" b="1">
          <a:solidFill>
            <a:schemeClr val="bg1"/>
          </a:solidFill>
          <a:latin typeface="+mj-lt"/>
          <a:ea typeface="MS PGothic" pitchFamily="34" charset="-128"/>
          <a:cs typeface="+mj-cs"/>
        </a:defRPr>
      </a:lvl1pPr>
      <a:lvl2pPr algn="l" rtl="0" eaLnBrk="0" fontAlgn="base" hangingPunct="0">
        <a:lnSpc>
          <a:spcPct val="90000"/>
        </a:lnSpc>
        <a:spcBef>
          <a:spcPct val="0"/>
        </a:spcBef>
        <a:spcAft>
          <a:spcPct val="0"/>
        </a:spcAft>
        <a:defRPr sz="3400" b="1">
          <a:solidFill>
            <a:schemeClr val="bg1"/>
          </a:solidFill>
          <a:latin typeface="Arial Narrow" charset="0"/>
          <a:ea typeface="MS PGothic" pitchFamily="34" charset="-128"/>
          <a:cs typeface="Arial" charset="0"/>
        </a:defRPr>
      </a:lvl2pPr>
      <a:lvl3pPr algn="l" rtl="0" eaLnBrk="0" fontAlgn="base" hangingPunct="0">
        <a:lnSpc>
          <a:spcPct val="90000"/>
        </a:lnSpc>
        <a:spcBef>
          <a:spcPct val="0"/>
        </a:spcBef>
        <a:spcAft>
          <a:spcPct val="0"/>
        </a:spcAft>
        <a:defRPr sz="3400" b="1">
          <a:solidFill>
            <a:schemeClr val="bg1"/>
          </a:solidFill>
          <a:latin typeface="Arial Narrow" charset="0"/>
          <a:ea typeface="MS PGothic" pitchFamily="34" charset="-128"/>
          <a:cs typeface="Arial" charset="0"/>
        </a:defRPr>
      </a:lvl3pPr>
      <a:lvl4pPr algn="l" rtl="0" eaLnBrk="0" fontAlgn="base" hangingPunct="0">
        <a:lnSpc>
          <a:spcPct val="90000"/>
        </a:lnSpc>
        <a:spcBef>
          <a:spcPct val="0"/>
        </a:spcBef>
        <a:spcAft>
          <a:spcPct val="0"/>
        </a:spcAft>
        <a:defRPr sz="3400" b="1">
          <a:solidFill>
            <a:schemeClr val="bg1"/>
          </a:solidFill>
          <a:latin typeface="Arial Narrow" charset="0"/>
          <a:ea typeface="MS PGothic" pitchFamily="34" charset="-128"/>
          <a:cs typeface="Arial" charset="0"/>
        </a:defRPr>
      </a:lvl4pPr>
      <a:lvl5pPr algn="l" rtl="0" eaLnBrk="0" fontAlgn="base" hangingPunct="0">
        <a:lnSpc>
          <a:spcPct val="90000"/>
        </a:lnSpc>
        <a:spcBef>
          <a:spcPct val="0"/>
        </a:spcBef>
        <a:spcAft>
          <a:spcPct val="0"/>
        </a:spcAft>
        <a:defRPr sz="3400" b="1">
          <a:solidFill>
            <a:schemeClr val="bg1"/>
          </a:solidFill>
          <a:latin typeface="Arial Narrow" charset="0"/>
          <a:ea typeface="MS PGothic" pitchFamily="34" charset="-128"/>
          <a:cs typeface="Arial" charset="0"/>
        </a:defRPr>
      </a:lvl5pPr>
      <a:lvl6pPr marL="457200" algn="l" rtl="0" fontAlgn="base">
        <a:lnSpc>
          <a:spcPct val="90000"/>
        </a:lnSpc>
        <a:spcBef>
          <a:spcPct val="0"/>
        </a:spcBef>
        <a:spcAft>
          <a:spcPct val="0"/>
        </a:spcAft>
        <a:defRPr sz="3400" b="1">
          <a:solidFill>
            <a:schemeClr val="bg1"/>
          </a:solidFill>
          <a:latin typeface="Arial Narrow" charset="0"/>
          <a:ea typeface="ＭＳ Ｐゴシック" charset="0"/>
          <a:cs typeface="Arial" charset="0"/>
        </a:defRPr>
      </a:lvl6pPr>
      <a:lvl7pPr marL="914400" algn="l" rtl="0" fontAlgn="base">
        <a:lnSpc>
          <a:spcPct val="90000"/>
        </a:lnSpc>
        <a:spcBef>
          <a:spcPct val="0"/>
        </a:spcBef>
        <a:spcAft>
          <a:spcPct val="0"/>
        </a:spcAft>
        <a:defRPr sz="3400" b="1">
          <a:solidFill>
            <a:schemeClr val="bg1"/>
          </a:solidFill>
          <a:latin typeface="Arial Narrow" charset="0"/>
          <a:ea typeface="ＭＳ Ｐゴシック" charset="0"/>
          <a:cs typeface="Arial" charset="0"/>
        </a:defRPr>
      </a:lvl7pPr>
      <a:lvl8pPr marL="1371600" algn="l" rtl="0" fontAlgn="base">
        <a:lnSpc>
          <a:spcPct val="90000"/>
        </a:lnSpc>
        <a:spcBef>
          <a:spcPct val="0"/>
        </a:spcBef>
        <a:spcAft>
          <a:spcPct val="0"/>
        </a:spcAft>
        <a:defRPr sz="3400" b="1">
          <a:solidFill>
            <a:schemeClr val="bg1"/>
          </a:solidFill>
          <a:latin typeface="Arial Narrow" charset="0"/>
          <a:ea typeface="ＭＳ Ｐゴシック" charset="0"/>
          <a:cs typeface="Arial" charset="0"/>
        </a:defRPr>
      </a:lvl8pPr>
      <a:lvl9pPr marL="1828800" algn="l" rtl="0" fontAlgn="base">
        <a:lnSpc>
          <a:spcPct val="90000"/>
        </a:lnSpc>
        <a:spcBef>
          <a:spcPct val="0"/>
        </a:spcBef>
        <a:spcAft>
          <a:spcPct val="0"/>
        </a:spcAft>
        <a:defRPr sz="3400" b="1">
          <a:solidFill>
            <a:schemeClr val="bg1"/>
          </a:solidFill>
          <a:latin typeface="Arial Narrow" charset="0"/>
          <a:ea typeface="ＭＳ Ｐゴシック"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 descr="1478795_Veer_RF_PPT_150dpi.jpg"/>
          <p:cNvPicPr>
            <a:picLocks noChangeAspect="1"/>
          </p:cNvPicPr>
          <p:nvPr/>
        </p:nvPicPr>
        <p:blipFill>
          <a:blip r:embed="rId13">
            <a:extLst>
              <a:ext uri="{28A0092B-C50C-407E-A947-70E740481C1C}">
                <a14:useLocalDpi xmlns:a14="http://schemas.microsoft.com/office/drawing/2010/main" val="0"/>
              </a:ext>
            </a:extLst>
          </a:blip>
          <a:srcRect l="11102" t="39211" r="31470" b="34087"/>
          <a:stretch>
            <a:fillRect/>
          </a:stretch>
        </p:blipFill>
        <p:spPr bwMode="auto">
          <a:xfrm>
            <a:off x="0" y="123825"/>
            <a:ext cx="9144000" cy="204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4308" name="Rectangle 4"/>
          <p:cNvSpPr>
            <a:spLocks noGrp="1" noChangeArrowheads="1"/>
          </p:cNvSpPr>
          <p:nvPr>
            <p:ph type="title"/>
          </p:nvPr>
        </p:nvSpPr>
        <p:spPr bwMode="gray">
          <a:xfrm>
            <a:off x="455613" y="949325"/>
            <a:ext cx="7545387" cy="55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spAutoFit/>
          </a:bodyPr>
          <a:lstStyle/>
          <a:p>
            <a:pPr lvl="0"/>
            <a:r>
              <a:rPr lang="en-US"/>
              <a:t>Click to edit Master title style</a:t>
            </a:r>
          </a:p>
        </p:txBody>
      </p:sp>
      <p:sp>
        <p:nvSpPr>
          <p:cNvPr id="1634309" name="Line 5"/>
          <p:cNvSpPr>
            <a:spLocks noChangeShapeType="1"/>
          </p:cNvSpPr>
          <p:nvPr/>
        </p:nvSpPr>
        <p:spPr bwMode="gray">
          <a:xfrm>
            <a:off x="0" y="2166938"/>
            <a:ext cx="9144000" cy="0"/>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defRPr/>
            </a:pPr>
            <a:endParaRPr lang="en-US" sz="1800">
              <a:latin typeface="Arial Narrow" charset="0"/>
              <a:ea typeface="ＭＳ Ｐゴシック" charset="0"/>
            </a:endParaRPr>
          </a:p>
        </p:txBody>
      </p:sp>
      <p:pic>
        <p:nvPicPr>
          <p:cNvPr id="1634311" name="Picture 7" descr="ADM10d004_9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2205038"/>
            <a:ext cx="9140825" cy="457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withEffect">
                                  <p:stCondLst>
                                    <p:cond delay="0"/>
                                  </p:stCondLst>
                                  <p:childTnLst>
                                    <p:set>
                                      <p:cBhvr>
                                        <p:cTn id="6" dur="1" fill="hold">
                                          <p:stCondLst>
                                            <p:cond delay="0"/>
                                          </p:stCondLst>
                                        </p:cTn>
                                        <p:tgtEl>
                                          <p:spTgt spid="1634311"/>
                                        </p:tgtEl>
                                        <p:attrNameLst>
                                          <p:attrName>style.visibility</p:attrName>
                                        </p:attrNameLst>
                                      </p:cBhvr>
                                      <p:to>
                                        <p:strVal val="visible"/>
                                      </p:to>
                                    </p:set>
                                    <p:animEffect transition="in" filter="wipe(right)">
                                      <p:cBhvr>
                                        <p:cTn id="7" dur="1000"/>
                                        <p:tgtEl>
                                          <p:spTgt spid="1634311"/>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634308"/>
                                        </p:tgtEl>
                                        <p:attrNameLst>
                                          <p:attrName>style.visibility</p:attrName>
                                        </p:attrNameLst>
                                      </p:cBhvr>
                                      <p:to>
                                        <p:strVal val="visible"/>
                                      </p:to>
                                    </p:set>
                                    <p:animEffect transition="in" filter="fade">
                                      <p:cBhvr>
                                        <p:cTn id="10" dur="500"/>
                                        <p:tgtEl>
                                          <p:spTgt spid="16343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4308" grpId="0"/>
    </p:bldLst>
  </p:timing>
  <p:txStyles>
    <p:titleStyle>
      <a:lvl1pPr algn="l" rtl="0" eaLnBrk="0" fontAlgn="base" hangingPunct="0">
        <a:lnSpc>
          <a:spcPct val="90000"/>
        </a:lnSpc>
        <a:spcBef>
          <a:spcPct val="0"/>
        </a:spcBef>
        <a:spcAft>
          <a:spcPct val="0"/>
        </a:spcAft>
        <a:defRPr sz="3400" b="1">
          <a:solidFill>
            <a:schemeClr val="bg1"/>
          </a:solidFill>
          <a:latin typeface="+mj-lt"/>
          <a:ea typeface="MS PGothic" pitchFamily="34" charset="-128"/>
          <a:cs typeface="+mj-cs"/>
        </a:defRPr>
      </a:lvl1pPr>
      <a:lvl2pPr algn="l" rtl="0" eaLnBrk="0" fontAlgn="base" hangingPunct="0">
        <a:lnSpc>
          <a:spcPct val="90000"/>
        </a:lnSpc>
        <a:spcBef>
          <a:spcPct val="0"/>
        </a:spcBef>
        <a:spcAft>
          <a:spcPct val="0"/>
        </a:spcAft>
        <a:defRPr sz="3400" b="1">
          <a:solidFill>
            <a:schemeClr val="bg1"/>
          </a:solidFill>
          <a:latin typeface="Arial Narrow" charset="0"/>
          <a:ea typeface="MS PGothic" pitchFamily="34" charset="-128"/>
          <a:cs typeface="Arial" charset="0"/>
        </a:defRPr>
      </a:lvl2pPr>
      <a:lvl3pPr algn="l" rtl="0" eaLnBrk="0" fontAlgn="base" hangingPunct="0">
        <a:lnSpc>
          <a:spcPct val="90000"/>
        </a:lnSpc>
        <a:spcBef>
          <a:spcPct val="0"/>
        </a:spcBef>
        <a:spcAft>
          <a:spcPct val="0"/>
        </a:spcAft>
        <a:defRPr sz="3400" b="1">
          <a:solidFill>
            <a:schemeClr val="bg1"/>
          </a:solidFill>
          <a:latin typeface="Arial Narrow" charset="0"/>
          <a:ea typeface="MS PGothic" pitchFamily="34" charset="-128"/>
          <a:cs typeface="Arial" charset="0"/>
        </a:defRPr>
      </a:lvl3pPr>
      <a:lvl4pPr algn="l" rtl="0" eaLnBrk="0" fontAlgn="base" hangingPunct="0">
        <a:lnSpc>
          <a:spcPct val="90000"/>
        </a:lnSpc>
        <a:spcBef>
          <a:spcPct val="0"/>
        </a:spcBef>
        <a:spcAft>
          <a:spcPct val="0"/>
        </a:spcAft>
        <a:defRPr sz="3400" b="1">
          <a:solidFill>
            <a:schemeClr val="bg1"/>
          </a:solidFill>
          <a:latin typeface="Arial Narrow" charset="0"/>
          <a:ea typeface="MS PGothic" pitchFamily="34" charset="-128"/>
          <a:cs typeface="Arial" charset="0"/>
        </a:defRPr>
      </a:lvl4pPr>
      <a:lvl5pPr algn="l" rtl="0" eaLnBrk="0" fontAlgn="base" hangingPunct="0">
        <a:lnSpc>
          <a:spcPct val="90000"/>
        </a:lnSpc>
        <a:spcBef>
          <a:spcPct val="0"/>
        </a:spcBef>
        <a:spcAft>
          <a:spcPct val="0"/>
        </a:spcAft>
        <a:defRPr sz="3400" b="1">
          <a:solidFill>
            <a:schemeClr val="bg1"/>
          </a:solidFill>
          <a:latin typeface="Arial Narrow" charset="0"/>
          <a:ea typeface="MS PGothic" pitchFamily="34" charset="-128"/>
          <a:cs typeface="Arial" charset="0"/>
        </a:defRPr>
      </a:lvl5pPr>
      <a:lvl6pPr marL="457200" algn="l" rtl="0" fontAlgn="base">
        <a:lnSpc>
          <a:spcPct val="90000"/>
        </a:lnSpc>
        <a:spcBef>
          <a:spcPct val="0"/>
        </a:spcBef>
        <a:spcAft>
          <a:spcPct val="0"/>
        </a:spcAft>
        <a:defRPr sz="3400" b="1">
          <a:solidFill>
            <a:schemeClr val="bg1"/>
          </a:solidFill>
          <a:latin typeface="Arial Narrow" charset="0"/>
          <a:ea typeface="ＭＳ Ｐゴシック" charset="0"/>
          <a:cs typeface="Arial" charset="0"/>
        </a:defRPr>
      </a:lvl6pPr>
      <a:lvl7pPr marL="914400" algn="l" rtl="0" fontAlgn="base">
        <a:lnSpc>
          <a:spcPct val="90000"/>
        </a:lnSpc>
        <a:spcBef>
          <a:spcPct val="0"/>
        </a:spcBef>
        <a:spcAft>
          <a:spcPct val="0"/>
        </a:spcAft>
        <a:defRPr sz="3400" b="1">
          <a:solidFill>
            <a:schemeClr val="bg1"/>
          </a:solidFill>
          <a:latin typeface="Arial Narrow" charset="0"/>
          <a:ea typeface="ＭＳ Ｐゴシック" charset="0"/>
          <a:cs typeface="Arial" charset="0"/>
        </a:defRPr>
      </a:lvl7pPr>
      <a:lvl8pPr marL="1371600" algn="l" rtl="0" fontAlgn="base">
        <a:lnSpc>
          <a:spcPct val="90000"/>
        </a:lnSpc>
        <a:spcBef>
          <a:spcPct val="0"/>
        </a:spcBef>
        <a:spcAft>
          <a:spcPct val="0"/>
        </a:spcAft>
        <a:defRPr sz="3400" b="1">
          <a:solidFill>
            <a:schemeClr val="bg1"/>
          </a:solidFill>
          <a:latin typeface="Arial Narrow" charset="0"/>
          <a:ea typeface="ＭＳ Ｐゴシック" charset="0"/>
          <a:cs typeface="Arial" charset="0"/>
        </a:defRPr>
      </a:lvl8pPr>
      <a:lvl9pPr marL="1828800" algn="l" rtl="0" fontAlgn="base">
        <a:lnSpc>
          <a:spcPct val="90000"/>
        </a:lnSpc>
        <a:spcBef>
          <a:spcPct val="0"/>
        </a:spcBef>
        <a:spcAft>
          <a:spcPct val="0"/>
        </a:spcAft>
        <a:defRPr sz="3400" b="1">
          <a:solidFill>
            <a:schemeClr val="bg1"/>
          </a:solidFill>
          <a:latin typeface="Arial Narrow" charset="0"/>
          <a:ea typeface="ＭＳ Ｐゴシック"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544195" name="Rectangle 3"/>
          <p:cNvSpPr>
            <a:spLocks noGrp="1" noChangeArrowheads="1"/>
          </p:cNvSpPr>
          <p:nvPr>
            <p:ph type="title"/>
          </p:nvPr>
        </p:nvSpPr>
        <p:spPr bwMode="gray">
          <a:xfrm>
            <a:off x="457200" y="684213"/>
            <a:ext cx="8229600" cy="557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spAutoFit/>
          </a:bodyPr>
          <a:lstStyle/>
          <a:p>
            <a:pPr lvl="0"/>
            <a:r>
              <a:rPr lang="en-US"/>
              <a:t>Click to edit Master title style</a:t>
            </a:r>
          </a:p>
        </p:txBody>
      </p:sp>
      <p:sp>
        <p:nvSpPr>
          <p:cNvPr id="1544196" name="Rectangle 4"/>
          <p:cNvSpPr>
            <a:spLocks noGrp="1" noChangeArrowheads="1"/>
          </p:cNvSpPr>
          <p:nvPr>
            <p:ph type="body" idx="1"/>
          </p:nvPr>
        </p:nvSpPr>
        <p:spPr bwMode="gray">
          <a:xfrm>
            <a:off x="457200" y="1736725"/>
            <a:ext cx="8229600" cy="182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44198" name="Rectangle 6"/>
          <p:cNvSpPr>
            <a:spLocks noGrp="1" noChangeArrowheads="1"/>
          </p:cNvSpPr>
          <p:nvPr>
            <p:ph type="sldNum" sz="quarter" idx="4"/>
          </p:nvPr>
        </p:nvSpPr>
        <p:spPr bwMode="gray">
          <a:xfrm>
            <a:off x="76200" y="6477000"/>
            <a:ext cx="46672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spAutoFit/>
          </a:bodyPr>
          <a:lstStyle>
            <a:lvl1pPr algn="r">
              <a:defRPr sz="900">
                <a:solidFill>
                  <a:srgbClr val="414636"/>
                </a:solidFill>
              </a:defRPr>
            </a:lvl1pPr>
          </a:lstStyle>
          <a:p>
            <a:pPr>
              <a:defRPr/>
            </a:pPr>
            <a:fld id="{74F4F3CB-EFDD-455B-9C0D-0EE13970B0B5}" type="slidenum">
              <a:rPr lang="en-US"/>
              <a:pPr>
                <a:defRPr/>
              </a:pPr>
              <a:t>‹#›</a:t>
            </a:fld>
            <a:endParaRPr lang="en-US"/>
          </a:p>
        </p:txBody>
      </p:sp>
      <p:grpSp>
        <p:nvGrpSpPr>
          <p:cNvPr id="3077" name="Group 8"/>
          <p:cNvGrpSpPr>
            <a:grpSpLocks/>
          </p:cNvGrpSpPr>
          <p:nvPr/>
        </p:nvGrpSpPr>
        <p:grpSpPr bwMode="auto">
          <a:xfrm>
            <a:off x="6669088" y="6400800"/>
            <a:ext cx="1989137" cy="223838"/>
            <a:chOff x="2205" y="2084"/>
            <a:chExt cx="1349" cy="152"/>
          </a:xfrm>
        </p:grpSpPr>
        <p:sp>
          <p:nvSpPr>
            <p:cNvPr id="1544201" name="Freeform 9"/>
            <p:cNvSpPr>
              <a:spLocks/>
            </p:cNvSpPr>
            <p:nvPr/>
          </p:nvSpPr>
          <p:spPr bwMode="black">
            <a:xfrm>
              <a:off x="2295" y="2127"/>
              <a:ext cx="15" cy="71"/>
            </a:xfrm>
            <a:custGeom>
              <a:avLst/>
              <a:gdLst>
                <a:gd name="T0" fmla="*/ 8 w 9"/>
                <a:gd name="T1" fmla="*/ 2 h 30"/>
                <a:gd name="T2" fmla="*/ 4 w 9"/>
                <a:gd name="T3" fmla="*/ 0 h 30"/>
                <a:gd name="T4" fmla="*/ 0 w 9"/>
                <a:gd name="T5" fmla="*/ 71 h 30"/>
                <a:gd name="T6" fmla="*/ 15 w 9"/>
                <a:gd name="T7" fmla="*/ 21 h 30"/>
                <a:gd name="T8" fmla="*/ 8 w 9"/>
                <a:gd name="T9" fmla="*/ 2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30">
                  <a:moveTo>
                    <a:pt x="4" y="1"/>
                  </a:moveTo>
                  <a:cubicBezTo>
                    <a:pt x="4" y="1"/>
                    <a:pt x="3" y="0"/>
                    <a:pt x="2" y="0"/>
                  </a:cubicBezTo>
                  <a:cubicBezTo>
                    <a:pt x="0" y="30"/>
                    <a:pt x="0" y="30"/>
                    <a:pt x="0" y="30"/>
                  </a:cubicBezTo>
                  <a:cubicBezTo>
                    <a:pt x="8" y="9"/>
                    <a:pt x="8" y="9"/>
                    <a:pt x="8" y="9"/>
                  </a:cubicBezTo>
                  <a:cubicBezTo>
                    <a:pt x="9" y="6"/>
                    <a:pt x="7" y="3"/>
                    <a:pt x="4" y="1"/>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a:defRPr/>
              </a:pPr>
              <a:endParaRPr lang="en-US"/>
            </a:p>
          </p:txBody>
        </p:sp>
        <p:sp>
          <p:nvSpPr>
            <p:cNvPr id="1544202" name="Freeform 10"/>
            <p:cNvSpPr>
              <a:spLocks/>
            </p:cNvSpPr>
            <p:nvPr/>
          </p:nvSpPr>
          <p:spPr bwMode="black">
            <a:xfrm>
              <a:off x="2276" y="2122"/>
              <a:ext cx="20" cy="80"/>
            </a:xfrm>
            <a:custGeom>
              <a:avLst/>
              <a:gdLst>
                <a:gd name="T0" fmla="*/ 0 w 9"/>
                <a:gd name="T1" fmla="*/ 3 h 32"/>
                <a:gd name="T2" fmla="*/ 9 w 9"/>
                <a:gd name="T3" fmla="*/ 80 h 32"/>
                <a:gd name="T4" fmla="*/ 20 w 9"/>
                <a:gd name="T5" fmla="*/ 3 h 32"/>
                <a:gd name="T6" fmla="*/ 0 w 9"/>
                <a:gd name="T7" fmla="*/ 3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32">
                  <a:moveTo>
                    <a:pt x="0" y="1"/>
                  </a:moveTo>
                  <a:cubicBezTo>
                    <a:pt x="4" y="32"/>
                    <a:pt x="4" y="32"/>
                    <a:pt x="4" y="32"/>
                  </a:cubicBezTo>
                  <a:cubicBezTo>
                    <a:pt x="9" y="1"/>
                    <a:pt x="9" y="1"/>
                    <a:pt x="9" y="1"/>
                  </a:cubicBezTo>
                  <a:cubicBezTo>
                    <a:pt x="6" y="1"/>
                    <a:pt x="3" y="0"/>
                    <a:pt x="0" y="1"/>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a:defRPr/>
              </a:pPr>
              <a:endParaRPr lang="en-US"/>
            </a:p>
          </p:txBody>
        </p:sp>
        <p:sp>
          <p:nvSpPr>
            <p:cNvPr id="1544203" name="Freeform 11"/>
            <p:cNvSpPr>
              <a:spLocks/>
            </p:cNvSpPr>
            <p:nvPr/>
          </p:nvSpPr>
          <p:spPr bwMode="black">
            <a:xfrm>
              <a:off x="2257" y="2127"/>
              <a:ext cx="26" cy="71"/>
            </a:xfrm>
            <a:custGeom>
              <a:avLst/>
              <a:gdLst>
                <a:gd name="T0" fmla="*/ 11 w 9"/>
                <a:gd name="T1" fmla="*/ 2 h 30"/>
                <a:gd name="T2" fmla="*/ 3 w 9"/>
                <a:gd name="T3" fmla="*/ 21 h 30"/>
                <a:gd name="T4" fmla="*/ 25 w 9"/>
                <a:gd name="T5" fmla="*/ 71 h 30"/>
                <a:gd name="T6" fmla="*/ 19 w 9"/>
                <a:gd name="T7" fmla="*/ 0 h 30"/>
                <a:gd name="T8" fmla="*/ 11 w 9"/>
                <a:gd name="T9" fmla="*/ 2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30">
                  <a:moveTo>
                    <a:pt x="4" y="1"/>
                  </a:moveTo>
                  <a:cubicBezTo>
                    <a:pt x="2" y="3"/>
                    <a:pt x="0" y="6"/>
                    <a:pt x="1" y="9"/>
                  </a:cubicBezTo>
                  <a:cubicBezTo>
                    <a:pt x="9" y="30"/>
                    <a:pt x="9" y="30"/>
                    <a:pt x="9" y="30"/>
                  </a:cubicBezTo>
                  <a:cubicBezTo>
                    <a:pt x="7" y="0"/>
                    <a:pt x="7" y="0"/>
                    <a:pt x="7" y="0"/>
                  </a:cubicBezTo>
                  <a:cubicBezTo>
                    <a:pt x="6" y="0"/>
                    <a:pt x="5" y="1"/>
                    <a:pt x="4" y="1"/>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a:defRPr/>
              </a:pPr>
              <a:endParaRPr lang="en-US"/>
            </a:p>
          </p:txBody>
        </p:sp>
        <p:sp>
          <p:nvSpPr>
            <p:cNvPr id="1544204" name="Freeform 12"/>
            <p:cNvSpPr>
              <a:spLocks/>
            </p:cNvSpPr>
            <p:nvPr/>
          </p:nvSpPr>
          <p:spPr bwMode="black">
            <a:xfrm>
              <a:off x="2231" y="2136"/>
              <a:ext cx="38" cy="66"/>
            </a:xfrm>
            <a:custGeom>
              <a:avLst/>
              <a:gdLst>
                <a:gd name="T0" fmla="*/ 0 w 15"/>
                <a:gd name="T1" fmla="*/ 0 h 27"/>
                <a:gd name="T2" fmla="*/ 38 w 15"/>
                <a:gd name="T3" fmla="*/ 66 h 27"/>
                <a:gd name="T4" fmla="*/ 23 w 15"/>
                <a:gd name="T5" fmla="*/ 10 h 27"/>
                <a:gd name="T6" fmla="*/ 0 w 15"/>
                <a:gd name="T7" fmla="*/ 0 h 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27">
                  <a:moveTo>
                    <a:pt x="0" y="0"/>
                  </a:moveTo>
                  <a:cubicBezTo>
                    <a:pt x="5" y="9"/>
                    <a:pt x="10" y="18"/>
                    <a:pt x="15" y="27"/>
                  </a:cubicBezTo>
                  <a:cubicBezTo>
                    <a:pt x="14" y="19"/>
                    <a:pt x="12" y="7"/>
                    <a:pt x="9" y="4"/>
                  </a:cubicBezTo>
                  <a:cubicBezTo>
                    <a:pt x="6" y="0"/>
                    <a:pt x="0" y="0"/>
                    <a:pt x="0" y="0"/>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a:defRPr/>
              </a:pPr>
              <a:endParaRPr lang="en-US"/>
            </a:p>
          </p:txBody>
        </p:sp>
        <p:sp>
          <p:nvSpPr>
            <p:cNvPr id="1544205" name="Freeform 13"/>
            <p:cNvSpPr>
              <a:spLocks/>
            </p:cNvSpPr>
            <p:nvPr/>
          </p:nvSpPr>
          <p:spPr bwMode="black">
            <a:xfrm>
              <a:off x="2210" y="2136"/>
              <a:ext cx="50" cy="67"/>
            </a:xfrm>
            <a:custGeom>
              <a:avLst/>
              <a:gdLst>
                <a:gd name="T0" fmla="*/ 0 w 21"/>
                <a:gd name="T1" fmla="*/ 12 h 28"/>
                <a:gd name="T2" fmla="*/ 50 w 21"/>
                <a:gd name="T3" fmla="*/ 67 h 28"/>
                <a:gd name="T4" fmla="*/ 19 w 21"/>
                <a:gd name="T5" fmla="*/ 0 h 28"/>
                <a:gd name="T6" fmla="*/ 0 w 21"/>
                <a:gd name="T7" fmla="*/ 12 h 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28">
                  <a:moveTo>
                    <a:pt x="0" y="5"/>
                  </a:moveTo>
                  <a:cubicBezTo>
                    <a:pt x="21" y="28"/>
                    <a:pt x="21" y="28"/>
                    <a:pt x="21" y="28"/>
                  </a:cubicBezTo>
                  <a:cubicBezTo>
                    <a:pt x="8" y="0"/>
                    <a:pt x="8" y="0"/>
                    <a:pt x="8" y="0"/>
                  </a:cubicBezTo>
                  <a:cubicBezTo>
                    <a:pt x="5" y="0"/>
                    <a:pt x="2" y="2"/>
                    <a:pt x="0" y="5"/>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a:defRPr/>
              </a:pPr>
              <a:endParaRPr lang="en-US"/>
            </a:p>
          </p:txBody>
        </p:sp>
        <p:sp>
          <p:nvSpPr>
            <p:cNvPr id="1544206" name="Freeform 14"/>
            <p:cNvSpPr>
              <a:spLocks/>
            </p:cNvSpPr>
            <p:nvPr/>
          </p:nvSpPr>
          <p:spPr bwMode="black">
            <a:xfrm>
              <a:off x="2304" y="2148"/>
              <a:ext cx="31" cy="54"/>
            </a:xfrm>
            <a:custGeom>
              <a:avLst/>
              <a:gdLst>
                <a:gd name="T0" fmla="*/ 7 w 13"/>
                <a:gd name="T1" fmla="*/ 15 h 22"/>
                <a:gd name="T2" fmla="*/ 0 w 13"/>
                <a:gd name="T3" fmla="*/ 54 h 22"/>
                <a:gd name="T4" fmla="*/ 31 w 13"/>
                <a:gd name="T5" fmla="*/ 0 h 22"/>
                <a:gd name="T6" fmla="*/ 7 w 13"/>
                <a:gd name="T7" fmla="*/ 15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22">
                  <a:moveTo>
                    <a:pt x="3" y="6"/>
                  </a:moveTo>
                  <a:cubicBezTo>
                    <a:pt x="0" y="22"/>
                    <a:pt x="0" y="22"/>
                    <a:pt x="0" y="22"/>
                  </a:cubicBezTo>
                  <a:cubicBezTo>
                    <a:pt x="4" y="15"/>
                    <a:pt x="9" y="7"/>
                    <a:pt x="13" y="0"/>
                  </a:cubicBezTo>
                  <a:cubicBezTo>
                    <a:pt x="9" y="0"/>
                    <a:pt x="5" y="1"/>
                    <a:pt x="3" y="6"/>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a:defRPr/>
              </a:pPr>
              <a:endParaRPr lang="en-US"/>
            </a:p>
          </p:txBody>
        </p:sp>
        <p:sp>
          <p:nvSpPr>
            <p:cNvPr id="1544207" name="Freeform 15"/>
            <p:cNvSpPr>
              <a:spLocks/>
            </p:cNvSpPr>
            <p:nvPr/>
          </p:nvSpPr>
          <p:spPr bwMode="black">
            <a:xfrm>
              <a:off x="2312" y="2148"/>
              <a:ext cx="44" cy="57"/>
            </a:xfrm>
            <a:custGeom>
              <a:avLst/>
              <a:gdLst>
                <a:gd name="T0" fmla="*/ 25 w 19"/>
                <a:gd name="T1" fmla="*/ 0 h 24"/>
                <a:gd name="T2" fmla="*/ 0 w 19"/>
                <a:gd name="T3" fmla="*/ 57 h 24"/>
                <a:gd name="T4" fmla="*/ 44 w 19"/>
                <a:gd name="T5" fmla="*/ 7 h 24"/>
                <a:gd name="T6" fmla="*/ 25 w 19"/>
                <a:gd name="T7" fmla="*/ 0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24">
                  <a:moveTo>
                    <a:pt x="11" y="0"/>
                  </a:moveTo>
                  <a:cubicBezTo>
                    <a:pt x="0" y="24"/>
                    <a:pt x="0" y="24"/>
                    <a:pt x="0" y="24"/>
                  </a:cubicBezTo>
                  <a:cubicBezTo>
                    <a:pt x="19" y="3"/>
                    <a:pt x="19" y="3"/>
                    <a:pt x="19" y="3"/>
                  </a:cubicBezTo>
                  <a:cubicBezTo>
                    <a:pt x="17" y="1"/>
                    <a:pt x="14" y="0"/>
                    <a:pt x="11" y="0"/>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a:defRPr/>
              </a:pPr>
              <a:endParaRPr lang="en-US"/>
            </a:p>
          </p:txBody>
        </p:sp>
        <p:sp>
          <p:nvSpPr>
            <p:cNvPr id="1544208" name="Freeform 16"/>
            <p:cNvSpPr>
              <a:spLocks/>
            </p:cNvSpPr>
            <p:nvPr/>
          </p:nvSpPr>
          <p:spPr bwMode="black">
            <a:xfrm>
              <a:off x="2205" y="2148"/>
              <a:ext cx="47" cy="68"/>
            </a:xfrm>
            <a:custGeom>
              <a:avLst/>
              <a:gdLst>
                <a:gd name="T0" fmla="*/ 0 w 20"/>
                <a:gd name="T1" fmla="*/ 25 h 26"/>
                <a:gd name="T2" fmla="*/ 47 w 20"/>
                <a:gd name="T3" fmla="*/ 66 h 26"/>
                <a:gd name="T4" fmla="*/ 5 w 20"/>
                <a:gd name="T5" fmla="*/ 0 h 26"/>
                <a:gd name="T6" fmla="*/ 0 w 20"/>
                <a:gd name="T7" fmla="*/ 25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26">
                  <a:moveTo>
                    <a:pt x="0" y="10"/>
                  </a:moveTo>
                  <a:cubicBezTo>
                    <a:pt x="6" y="15"/>
                    <a:pt x="13" y="21"/>
                    <a:pt x="20" y="26"/>
                  </a:cubicBezTo>
                  <a:cubicBezTo>
                    <a:pt x="2" y="0"/>
                    <a:pt x="2" y="0"/>
                    <a:pt x="2" y="0"/>
                  </a:cubicBezTo>
                  <a:cubicBezTo>
                    <a:pt x="0" y="3"/>
                    <a:pt x="0" y="7"/>
                    <a:pt x="0" y="10"/>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a:defRPr/>
              </a:pPr>
              <a:endParaRPr lang="en-US"/>
            </a:p>
          </p:txBody>
        </p:sp>
        <p:sp>
          <p:nvSpPr>
            <p:cNvPr id="1544209" name="Freeform 17"/>
            <p:cNvSpPr>
              <a:spLocks/>
            </p:cNvSpPr>
            <p:nvPr/>
          </p:nvSpPr>
          <p:spPr bwMode="black">
            <a:xfrm>
              <a:off x="2321" y="2158"/>
              <a:ext cx="45" cy="52"/>
            </a:xfrm>
            <a:custGeom>
              <a:avLst/>
              <a:gdLst>
                <a:gd name="T0" fmla="*/ 43 w 19"/>
                <a:gd name="T1" fmla="*/ 5 h 22"/>
                <a:gd name="T2" fmla="*/ 38 w 19"/>
                <a:gd name="T3" fmla="*/ 0 h 22"/>
                <a:gd name="T4" fmla="*/ 0 w 19"/>
                <a:gd name="T5" fmla="*/ 52 h 22"/>
                <a:gd name="T6" fmla="*/ 45 w 19"/>
                <a:gd name="T7" fmla="*/ 17 h 22"/>
                <a:gd name="T8" fmla="*/ 43 w 19"/>
                <a:gd name="T9" fmla="*/ 5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22">
                  <a:moveTo>
                    <a:pt x="18" y="2"/>
                  </a:moveTo>
                  <a:cubicBezTo>
                    <a:pt x="17" y="1"/>
                    <a:pt x="17" y="0"/>
                    <a:pt x="16" y="0"/>
                  </a:cubicBezTo>
                  <a:cubicBezTo>
                    <a:pt x="0" y="22"/>
                    <a:pt x="0" y="22"/>
                    <a:pt x="0" y="22"/>
                  </a:cubicBezTo>
                  <a:cubicBezTo>
                    <a:pt x="6" y="17"/>
                    <a:pt x="12" y="12"/>
                    <a:pt x="19" y="7"/>
                  </a:cubicBezTo>
                  <a:cubicBezTo>
                    <a:pt x="19" y="5"/>
                    <a:pt x="18" y="3"/>
                    <a:pt x="18" y="2"/>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a:defRPr/>
              </a:pPr>
              <a:endParaRPr lang="en-US"/>
            </a:p>
          </p:txBody>
        </p:sp>
        <p:sp>
          <p:nvSpPr>
            <p:cNvPr id="1544210" name="Freeform 18"/>
            <p:cNvSpPr>
              <a:spLocks/>
            </p:cNvSpPr>
            <p:nvPr/>
          </p:nvSpPr>
          <p:spPr bwMode="black">
            <a:xfrm>
              <a:off x="2205" y="2177"/>
              <a:ext cx="40" cy="40"/>
            </a:xfrm>
            <a:custGeom>
              <a:avLst/>
              <a:gdLst>
                <a:gd name="T0" fmla="*/ 0 w 17"/>
                <a:gd name="T1" fmla="*/ 21 h 17"/>
                <a:gd name="T2" fmla="*/ 40 w 17"/>
                <a:gd name="T3" fmla="*/ 40 h 17"/>
                <a:gd name="T4" fmla="*/ 0 w 17"/>
                <a:gd name="T5" fmla="*/ 0 h 17"/>
                <a:gd name="T6" fmla="*/ 0 w 17"/>
                <a:gd name="T7" fmla="*/ 21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9"/>
                  </a:moveTo>
                  <a:cubicBezTo>
                    <a:pt x="17" y="17"/>
                    <a:pt x="17" y="17"/>
                    <a:pt x="17" y="17"/>
                  </a:cubicBezTo>
                  <a:cubicBezTo>
                    <a:pt x="12" y="11"/>
                    <a:pt x="6" y="5"/>
                    <a:pt x="0" y="0"/>
                  </a:cubicBezTo>
                  <a:lnTo>
                    <a:pt x="0" y="9"/>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a:defRPr/>
              </a:pPr>
              <a:endParaRPr lang="en-US"/>
            </a:p>
          </p:txBody>
        </p:sp>
        <p:sp>
          <p:nvSpPr>
            <p:cNvPr id="1544211" name="Freeform 19"/>
            <p:cNvSpPr>
              <a:spLocks/>
            </p:cNvSpPr>
            <p:nvPr/>
          </p:nvSpPr>
          <p:spPr bwMode="black">
            <a:xfrm>
              <a:off x="2326" y="2179"/>
              <a:ext cx="41" cy="38"/>
            </a:xfrm>
            <a:custGeom>
              <a:avLst/>
              <a:gdLst>
                <a:gd name="T0" fmla="*/ 41 w 17"/>
                <a:gd name="T1" fmla="*/ 19 h 16"/>
                <a:gd name="T2" fmla="*/ 41 w 17"/>
                <a:gd name="T3" fmla="*/ 0 h 16"/>
                <a:gd name="T4" fmla="*/ 0 w 17"/>
                <a:gd name="T5" fmla="*/ 38 h 16"/>
                <a:gd name="T6" fmla="*/ 41 w 17"/>
                <a:gd name="T7" fmla="*/ 19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6">
                  <a:moveTo>
                    <a:pt x="17" y="8"/>
                  </a:moveTo>
                  <a:cubicBezTo>
                    <a:pt x="17" y="0"/>
                    <a:pt x="17" y="0"/>
                    <a:pt x="17" y="0"/>
                  </a:cubicBezTo>
                  <a:cubicBezTo>
                    <a:pt x="0" y="16"/>
                    <a:pt x="0" y="16"/>
                    <a:pt x="0" y="16"/>
                  </a:cubicBezTo>
                  <a:cubicBezTo>
                    <a:pt x="6" y="13"/>
                    <a:pt x="11" y="11"/>
                    <a:pt x="17" y="8"/>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a:defRPr/>
              </a:pPr>
              <a:endParaRPr lang="en-US"/>
            </a:p>
          </p:txBody>
        </p:sp>
        <p:sp>
          <p:nvSpPr>
            <p:cNvPr id="1544212" name="Freeform 20"/>
            <p:cNvSpPr>
              <a:spLocks/>
            </p:cNvSpPr>
            <p:nvPr/>
          </p:nvSpPr>
          <p:spPr bwMode="black">
            <a:xfrm>
              <a:off x="2205" y="2200"/>
              <a:ext cx="38" cy="24"/>
            </a:xfrm>
            <a:custGeom>
              <a:avLst/>
              <a:gdLst>
                <a:gd name="T0" fmla="*/ 0 w 16"/>
                <a:gd name="T1" fmla="*/ 17 h 10"/>
                <a:gd name="T2" fmla="*/ 38 w 16"/>
                <a:gd name="T3" fmla="*/ 24 h 10"/>
                <a:gd name="T4" fmla="*/ 0 w 16"/>
                <a:gd name="T5" fmla="*/ 0 h 10"/>
                <a:gd name="T6" fmla="*/ 0 w 16"/>
                <a:gd name="T7" fmla="*/ 17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 h="10">
                  <a:moveTo>
                    <a:pt x="0" y="7"/>
                  </a:moveTo>
                  <a:cubicBezTo>
                    <a:pt x="5" y="8"/>
                    <a:pt x="11" y="9"/>
                    <a:pt x="16" y="10"/>
                  </a:cubicBezTo>
                  <a:cubicBezTo>
                    <a:pt x="0" y="0"/>
                    <a:pt x="0" y="0"/>
                    <a:pt x="0" y="0"/>
                  </a:cubicBezTo>
                  <a:lnTo>
                    <a:pt x="0" y="7"/>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a:defRPr/>
              </a:pPr>
              <a:endParaRPr lang="en-US"/>
            </a:p>
          </p:txBody>
        </p:sp>
        <p:sp>
          <p:nvSpPr>
            <p:cNvPr id="1544213" name="Freeform 21"/>
            <p:cNvSpPr>
              <a:spLocks/>
            </p:cNvSpPr>
            <p:nvPr/>
          </p:nvSpPr>
          <p:spPr bwMode="black">
            <a:xfrm>
              <a:off x="2330" y="2203"/>
              <a:ext cx="37" cy="27"/>
            </a:xfrm>
            <a:custGeom>
              <a:avLst/>
              <a:gdLst>
                <a:gd name="T0" fmla="*/ 37 w 15"/>
                <a:gd name="T1" fmla="*/ 17 h 9"/>
                <a:gd name="T2" fmla="*/ 37 w 15"/>
                <a:gd name="T3" fmla="*/ 0 h 9"/>
                <a:gd name="T4" fmla="*/ 0 w 15"/>
                <a:gd name="T5" fmla="*/ 25 h 9"/>
                <a:gd name="T6" fmla="*/ 37 w 15"/>
                <a:gd name="T7" fmla="*/ 17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9">
                  <a:moveTo>
                    <a:pt x="15" y="6"/>
                  </a:moveTo>
                  <a:cubicBezTo>
                    <a:pt x="15" y="0"/>
                    <a:pt x="15" y="0"/>
                    <a:pt x="15" y="0"/>
                  </a:cubicBezTo>
                  <a:cubicBezTo>
                    <a:pt x="10" y="3"/>
                    <a:pt x="5" y="6"/>
                    <a:pt x="0" y="9"/>
                  </a:cubicBezTo>
                  <a:lnTo>
                    <a:pt x="15" y="6"/>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a:defRPr/>
              </a:pPr>
              <a:endParaRPr lang="en-US"/>
            </a:p>
          </p:txBody>
        </p:sp>
        <p:sp>
          <p:nvSpPr>
            <p:cNvPr id="1544214" name="Freeform 22"/>
            <p:cNvSpPr>
              <a:spLocks/>
            </p:cNvSpPr>
            <p:nvPr/>
          </p:nvSpPr>
          <p:spPr bwMode="black">
            <a:xfrm>
              <a:off x="2205" y="2219"/>
              <a:ext cx="36" cy="14"/>
            </a:xfrm>
            <a:custGeom>
              <a:avLst/>
              <a:gdLst>
                <a:gd name="T0" fmla="*/ 0 w 36"/>
                <a:gd name="T1" fmla="*/ 14 h 14"/>
                <a:gd name="T2" fmla="*/ 36 w 36"/>
                <a:gd name="T3" fmla="*/ 14 h 14"/>
                <a:gd name="T4" fmla="*/ 0 w 36"/>
                <a:gd name="T5" fmla="*/ 0 h 14"/>
                <a:gd name="T6" fmla="*/ 0 w 36"/>
                <a:gd name="T7" fmla="*/ 14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14">
                  <a:moveTo>
                    <a:pt x="0" y="14"/>
                  </a:moveTo>
                  <a:lnTo>
                    <a:pt x="36" y="14"/>
                  </a:lnTo>
                  <a:lnTo>
                    <a:pt x="0" y="0"/>
                  </a:lnTo>
                  <a:lnTo>
                    <a:pt x="0" y="14"/>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a:defRPr/>
              </a:pPr>
              <a:endParaRPr lang="en-US"/>
            </a:p>
          </p:txBody>
        </p:sp>
        <p:sp>
          <p:nvSpPr>
            <p:cNvPr id="1544215" name="Freeform 23"/>
            <p:cNvSpPr>
              <a:spLocks/>
            </p:cNvSpPr>
            <p:nvPr/>
          </p:nvSpPr>
          <p:spPr bwMode="black">
            <a:xfrm>
              <a:off x="2330" y="2219"/>
              <a:ext cx="37" cy="14"/>
            </a:xfrm>
            <a:custGeom>
              <a:avLst/>
              <a:gdLst>
                <a:gd name="T0" fmla="*/ 37 w 15"/>
                <a:gd name="T1" fmla="*/ 14 h 6"/>
                <a:gd name="T2" fmla="*/ 37 w 15"/>
                <a:gd name="T3" fmla="*/ 0 h 6"/>
                <a:gd name="T4" fmla="*/ 0 w 15"/>
                <a:gd name="T5" fmla="*/ 14 h 6"/>
                <a:gd name="T6" fmla="*/ 37 w 15"/>
                <a:gd name="T7" fmla="*/ 14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6">
                  <a:moveTo>
                    <a:pt x="15" y="6"/>
                  </a:moveTo>
                  <a:cubicBezTo>
                    <a:pt x="15" y="0"/>
                    <a:pt x="15" y="0"/>
                    <a:pt x="15" y="0"/>
                  </a:cubicBezTo>
                  <a:cubicBezTo>
                    <a:pt x="10" y="3"/>
                    <a:pt x="5" y="4"/>
                    <a:pt x="0" y="6"/>
                  </a:cubicBezTo>
                  <a:lnTo>
                    <a:pt x="15" y="6"/>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a:defRPr/>
              </a:pPr>
              <a:endParaRPr lang="en-US"/>
            </a:p>
          </p:txBody>
        </p:sp>
        <p:sp>
          <p:nvSpPr>
            <p:cNvPr id="1544216" name="Freeform 24"/>
            <p:cNvSpPr>
              <a:spLocks/>
            </p:cNvSpPr>
            <p:nvPr/>
          </p:nvSpPr>
          <p:spPr bwMode="black">
            <a:xfrm>
              <a:off x="2321" y="2106"/>
              <a:ext cx="31" cy="42"/>
            </a:xfrm>
            <a:custGeom>
              <a:avLst/>
              <a:gdLst>
                <a:gd name="T0" fmla="*/ 29 w 14"/>
                <a:gd name="T1" fmla="*/ 23 h 18"/>
                <a:gd name="T2" fmla="*/ 0 w 14"/>
                <a:gd name="T3" fmla="*/ 21 h 18"/>
                <a:gd name="T4" fmla="*/ 29 w 14"/>
                <a:gd name="T5" fmla="*/ 23 h 18"/>
                <a:gd name="T6" fmla="*/ 0 60000 65536"/>
                <a:gd name="T7" fmla="*/ 0 60000 65536"/>
                <a:gd name="T8" fmla="*/ 0 60000 65536"/>
              </a:gdLst>
              <a:ahLst/>
              <a:cxnLst>
                <a:cxn ang="T6">
                  <a:pos x="T0" y="T1"/>
                </a:cxn>
                <a:cxn ang="T7">
                  <a:pos x="T2" y="T3"/>
                </a:cxn>
                <a:cxn ang="T8">
                  <a:pos x="T4" y="T5"/>
                </a:cxn>
              </a:cxnLst>
              <a:rect l="0" t="0" r="r" b="b"/>
              <a:pathLst>
                <a:path w="14" h="18">
                  <a:moveTo>
                    <a:pt x="13" y="10"/>
                  </a:moveTo>
                  <a:cubicBezTo>
                    <a:pt x="13" y="0"/>
                    <a:pt x="0" y="0"/>
                    <a:pt x="0" y="9"/>
                  </a:cubicBezTo>
                  <a:cubicBezTo>
                    <a:pt x="0" y="18"/>
                    <a:pt x="14" y="18"/>
                    <a:pt x="13" y="10"/>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a:defRPr/>
              </a:pPr>
              <a:endParaRPr lang="en-US"/>
            </a:p>
          </p:txBody>
        </p:sp>
        <p:sp>
          <p:nvSpPr>
            <p:cNvPr id="1544217" name="Freeform 25"/>
            <p:cNvSpPr>
              <a:spLocks/>
            </p:cNvSpPr>
            <p:nvPr/>
          </p:nvSpPr>
          <p:spPr bwMode="black">
            <a:xfrm>
              <a:off x="2352" y="2127"/>
              <a:ext cx="0" cy="2"/>
            </a:xfrm>
            <a:custGeom>
              <a:avLst/>
              <a:gdLst>
                <a:gd name="T0" fmla="*/ 0 h 1"/>
                <a:gd name="T1" fmla="*/ 2 h 1"/>
                <a:gd name="T2" fmla="*/ 2 h 1"/>
                <a:gd name="T3" fmla="*/ 0 h 1"/>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
                  <a:moveTo>
                    <a:pt x="0" y="0"/>
                  </a:moveTo>
                  <a:cubicBezTo>
                    <a:pt x="0" y="0"/>
                    <a:pt x="0" y="1"/>
                    <a:pt x="0" y="1"/>
                  </a:cubicBezTo>
                  <a:cubicBezTo>
                    <a:pt x="0" y="1"/>
                    <a:pt x="0" y="1"/>
                    <a:pt x="0" y="1"/>
                  </a:cubicBezTo>
                  <a:lnTo>
                    <a:pt x="0" y="0"/>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a:defRPr/>
              </a:pPr>
              <a:endParaRPr lang="en-US"/>
            </a:p>
          </p:txBody>
        </p:sp>
        <p:sp>
          <p:nvSpPr>
            <p:cNvPr id="1544218" name="Freeform 26"/>
            <p:cNvSpPr>
              <a:spLocks/>
            </p:cNvSpPr>
            <p:nvPr/>
          </p:nvSpPr>
          <p:spPr bwMode="black">
            <a:xfrm>
              <a:off x="2217" y="2096"/>
              <a:ext cx="33" cy="43"/>
            </a:xfrm>
            <a:custGeom>
              <a:avLst/>
              <a:gdLst>
                <a:gd name="T0" fmla="*/ 33 w 14"/>
                <a:gd name="T1" fmla="*/ 22 h 18"/>
                <a:gd name="T2" fmla="*/ 0 w 14"/>
                <a:gd name="T3" fmla="*/ 22 h 18"/>
                <a:gd name="T4" fmla="*/ 33 w 14"/>
                <a:gd name="T5" fmla="*/ 22 h 18"/>
                <a:gd name="T6" fmla="*/ 0 60000 65536"/>
                <a:gd name="T7" fmla="*/ 0 60000 65536"/>
                <a:gd name="T8" fmla="*/ 0 60000 65536"/>
              </a:gdLst>
              <a:ahLst/>
              <a:cxnLst>
                <a:cxn ang="T6">
                  <a:pos x="T0" y="T1"/>
                </a:cxn>
                <a:cxn ang="T7">
                  <a:pos x="T2" y="T3"/>
                </a:cxn>
                <a:cxn ang="T8">
                  <a:pos x="T4" y="T5"/>
                </a:cxn>
              </a:cxnLst>
              <a:rect l="0" t="0" r="r" b="b"/>
              <a:pathLst>
                <a:path w="14" h="18">
                  <a:moveTo>
                    <a:pt x="14" y="9"/>
                  </a:moveTo>
                  <a:cubicBezTo>
                    <a:pt x="14" y="0"/>
                    <a:pt x="0" y="0"/>
                    <a:pt x="0" y="9"/>
                  </a:cubicBezTo>
                  <a:cubicBezTo>
                    <a:pt x="0" y="18"/>
                    <a:pt x="14" y="18"/>
                    <a:pt x="14" y="9"/>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a:defRPr/>
              </a:pPr>
              <a:endParaRPr lang="en-US"/>
            </a:p>
          </p:txBody>
        </p:sp>
        <p:sp>
          <p:nvSpPr>
            <p:cNvPr id="1544219" name="Freeform 27"/>
            <p:cNvSpPr>
              <a:spLocks/>
            </p:cNvSpPr>
            <p:nvPr/>
          </p:nvSpPr>
          <p:spPr bwMode="black">
            <a:xfrm>
              <a:off x="2269" y="2084"/>
              <a:ext cx="42" cy="38"/>
            </a:xfrm>
            <a:custGeom>
              <a:avLst/>
              <a:gdLst>
                <a:gd name="T0" fmla="*/ 18 w 15"/>
                <a:gd name="T1" fmla="*/ 38 h 16"/>
                <a:gd name="T2" fmla="*/ 39 w 15"/>
                <a:gd name="T3" fmla="*/ 19 h 16"/>
                <a:gd name="T4" fmla="*/ 18 w 15"/>
                <a:gd name="T5" fmla="*/ 0 h 16"/>
                <a:gd name="T6" fmla="*/ 0 w 15"/>
                <a:gd name="T7" fmla="*/ 19 h 16"/>
                <a:gd name="T8" fmla="*/ 18 w 15"/>
                <a:gd name="T9" fmla="*/ 38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6">
                  <a:moveTo>
                    <a:pt x="7" y="16"/>
                  </a:moveTo>
                  <a:cubicBezTo>
                    <a:pt x="13" y="16"/>
                    <a:pt x="15" y="12"/>
                    <a:pt x="15" y="8"/>
                  </a:cubicBezTo>
                  <a:cubicBezTo>
                    <a:pt x="15" y="2"/>
                    <a:pt x="12" y="0"/>
                    <a:pt x="7" y="0"/>
                  </a:cubicBezTo>
                  <a:cubicBezTo>
                    <a:pt x="3" y="0"/>
                    <a:pt x="0" y="3"/>
                    <a:pt x="0" y="8"/>
                  </a:cubicBezTo>
                  <a:cubicBezTo>
                    <a:pt x="0" y="11"/>
                    <a:pt x="1" y="15"/>
                    <a:pt x="7" y="16"/>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a:defRPr/>
              </a:pPr>
              <a:endParaRPr lang="en-US"/>
            </a:p>
          </p:txBody>
        </p:sp>
        <p:sp>
          <p:nvSpPr>
            <p:cNvPr id="1544220" name="Rectangle 28"/>
            <p:cNvSpPr>
              <a:spLocks noChangeArrowheads="1"/>
            </p:cNvSpPr>
            <p:nvPr/>
          </p:nvSpPr>
          <p:spPr bwMode="black">
            <a:xfrm>
              <a:off x="2552" y="2148"/>
              <a:ext cx="15" cy="85"/>
            </a:xfrm>
            <a:prstGeom prst="rect">
              <a:avLst/>
            </a:prstGeom>
            <a:solidFill>
              <a:srgbClr val="216A8B"/>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1800">
                <a:latin typeface="Arial Narrow" charset="0"/>
                <a:ea typeface="ＭＳ Ｐゴシック" charset="0"/>
              </a:endParaRPr>
            </a:p>
          </p:txBody>
        </p:sp>
        <p:sp>
          <p:nvSpPr>
            <p:cNvPr id="1544221" name="Freeform 29"/>
            <p:cNvSpPr>
              <a:spLocks noEditPoints="1"/>
            </p:cNvSpPr>
            <p:nvPr/>
          </p:nvSpPr>
          <p:spPr bwMode="black">
            <a:xfrm>
              <a:off x="2422" y="2148"/>
              <a:ext cx="126" cy="85"/>
            </a:xfrm>
            <a:custGeom>
              <a:avLst/>
              <a:gdLst>
                <a:gd name="T0" fmla="*/ 76 w 125"/>
                <a:gd name="T1" fmla="*/ 50 h 85"/>
                <a:gd name="T2" fmla="*/ 88 w 125"/>
                <a:gd name="T3" fmla="*/ 14 h 85"/>
                <a:gd name="T4" fmla="*/ 88 w 125"/>
                <a:gd name="T5" fmla="*/ 14 h 85"/>
                <a:gd name="T6" fmla="*/ 100 w 125"/>
                <a:gd name="T7" fmla="*/ 50 h 85"/>
                <a:gd name="T8" fmla="*/ 76 w 125"/>
                <a:gd name="T9" fmla="*/ 50 h 85"/>
                <a:gd name="T10" fmla="*/ 78 w 125"/>
                <a:gd name="T11" fmla="*/ 0 h 85"/>
                <a:gd name="T12" fmla="*/ 54 w 125"/>
                <a:gd name="T13" fmla="*/ 74 h 85"/>
                <a:gd name="T14" fmla="*/ 28 w 125"/>
                <a:gd name="T15" fmla="*/ 43 h 85"/>
                <a:gd name="T16" fmla="*/ 61 w 125"/>
                <a:gd name="T17" fmla="*/ 0 h 85"/>
                <a:gd name="T18" fmla="*/ 44 w 125"/>
                <a:gd name="T19" fmla="*/ 0 h 85"/>
                <a:gd name="T20" fmla="*/ 14 w 125"/>
                <a:gd name="T21" fmla="*/ 40 h 85"/>
                <a:gd name="T22" fmla="*/ 14 w 125"/>
                <a:gd name="T23" fmla="*/ 0 h 85"/>
                <a:gd name="T24" fmla="*/ 0 w 125"/>
                <a:gd name="T25" fmla="*/ 0 h 85"/>
                <a:gd name="T26" fmla="*/ 0 w 125"/>
                <a:gd name="T27" fmla="*/ 85 h 85"/>
                <a:gd name="T28" fmla="*/ 14 w 125"/>
                <a:gd name="T29" fmla="*/ 85 h 85"/>
                <a:gd name="T30" fmla="*/ 14 w 125"/>
                <a:gd name="T31" fmla="*/ 43 h 85"/>
                <a:gd name="T32" fmla="*/ 44 w 125"/>
                <a:gd name="T33" fmla="*/ 85 h 85"/>
                <a:gd name="T34" fmla="*/ 49 w 125"/>
                <a:gd name="T35" fmla="*/ 85 h 85"/>
                <a:gd name="T36" fmla="*/ 49 w 125"/>
                <a:gd name="T37" fmla="*/ 85 h 85"/>
                <a:gd name="T38" fmla="*/ 64 w 125"/>
                <a:gd name="T39" fmla="*/ 85 h 85"/>
                <a:gd name="T40" fmla="*/ 71 w 125"/>
                <a:gd name="T41" fmla="*/ 62 h 85"/>
                <a:gd name="T42" fmla="*/ 102 w 125"/>
                <a:gd name="T43" fmla="*/ 62 h 85"/>
                <a:gd name="T44" fmla="*/ 111 w 125"/>
                <a:gd name="T45" fmla="*/ 85 h 85"/>
                <a:gd name="T46" fmla="*/ 126 w 125"/>
                <a:gd name="T47" fmla="*/ 85 h 85"/>
                <a:gd name="T48" fmla="*/ 97 w 125"/>
                <a:gd name="T49" fmla="*/ 0 h 85"/>
                <a:gd name="T50" fmla="*/ 78 w 125"/>
                <a:gd name="T51" fmla="*/ 0 h 8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25" h="85">
                  <a:moveTo>
                    <a:pt x="75" y="50"/>
                  </a:moveTo>
                  <a:lnTo>
                    <a:pt x="87" y="14"/>
                  </a:lnTo>
                  <a:lnTo>
                    <a:pt x="99" y="50"/>
                  </a:lnTo>
                  <a:lnTo>
                    <a:pt x="75" y="50"/>
                  </a:lnTo>
                  <a:close/>
                  <a:moveTo>
                    <a:pt x="77" y="0"/>
                  </a:moveTo>
                  <a:lnTo>
                    <a:pt x="54" y="74"/>
                  </a:lnTo>
                  <a:lnTo>
                    <a:pt x="28" y="43"/>
                  </a:lnTo>
                  <a:lnTo>
                    <a:pt x="61" y="0"/>
                  </a:lnTo>
                  <a:lnTo>
                    <a:pt x="44" y="0"/>
                  </a:lnTo>
                  <a:lnTo>
                    <a:pt x="14" y="40"/>
                  </a:lnTo>
                  <a:lnTo>
                    <a:pt x="14" y="0"/>
                  </a:lnTo>
                  <a:lnTo>
                    <a:pt x="0" y="0"/>
                  </a:lnTo>
                  <a:lnTo>
                    <a:pt x="0" y="85"/>
                  </a:lnTo>
                  <a:lnTo>
                    <a:pt x="14" y="85"/>
                  </a:lnTo>
                  <a:lnTo>
                    <a:pt x="14" y="43"/>
                  </a:lnTo>
                  <a:lnTo>
                    <a:pt x="44" y="85"/>
                  </a:lnTo>
                  <a:lnTo>
                    <a:pt x="49" y="85"/>
                  </a:lnTo>
                  <a:lnTo>
                    <a:pt x="63" y="85"/>
                  </a:lnTo>
                  <a:lnTo>
                    <a:pt x="70" y="62"/>
                  </a:lnTo>
                  <a:lnTo>
                    <a:pt x="101" y="62"/>
                  </a:lnTo>
                  <a:lnTo>
                    <a:pt x="110" y="85"/>
                  </a:lnTo>
                  <a:lnTo>
                    <a:pt x="125" y="85"/>
                  </a:lnTo>
                  <a:lnTo>
                    <a:pt x="96" y="0"/>
                  </a:lnTo>
                  <a:lnTo>
                    <a:pt x="77" y="0"/>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a:defRPr/>
              </a:pPr>
              <a:endParaRPr lang="en-US"/>
            </a:p>
          </p:txBody>
        </p:sp>
        <p:sp>
          <p:nvSpPr>
            <p:cNvPr id="1544222" name="Freeform 30"/>
            <p:cNvSpPr>
              <a:spLocks/>
            </p:cNvSpPr>
            <p:nvPr/>
          </p:nvSpPr>
          <p:spPr bwMode="black">
            <a:xfrm>
              <a:off x="3006" y="2148"/>
              <a:ext cx="80" cy="85"/>
            </a:xfrm>
            <a:custGeom>
              <a:avLst/>
              <a:gdLst>
                <a:gd name="T0" fmla="*/ 40 w 34"/>
                <a:gd name="T1" fmla="*/ 61 h 36"/>
                <a:gd name="T2" fmla="*/ 24 w 34"/>
                <a:gd name="T3" fmla="*/ 0 h 36"/>
                <a:gd name="T4" fmla="*/ 0 w 34"/>
                <a:gd name="T5" fmla="*/ 0 h 36"/>
                <a:gd name="T6" fmla="*/ 0 w 34"/>
                <a:gd name="T7" fmla="*/ 85 h 36"/>
                <a:gd name="T8" fmla="*/ 14 w 34"/>
                <a:gd name="T9" fmla="*/ 85 h 36"/>
                <a:gd name="T10" fmla="*/ 14 w 34"/>
                <a:gd name="T11" fmla="*/ 12 h 36"/>
                <a:gd name="T12" fmla="*/ 33 w 34"/>
                <a:gd name="T13" fmla="*/ 85 h 36"/>
                <a:gd name="T14" fmla="*/ 47 w 34"/>
                <a:gd name="T15" fmla="*/ 85 h 36"/>
                <a:gd name="T16" fmla="*/ 66 w 34"/>
                <a:gd name="T17" fmla="*/ 12 h 36"/>
                <a:gd name="T18" fmla="*/ 66 w 34"/>
                <a:gd name="T19" fmla="*/ 85 h 36"/>
                <a:gd name="T20" fmla="*/ 80 w 34"/>
                <a:gd name="T21" fmla="*/ 85 h 36"/>
                <a:gd name="T22" fmla="*/ 80 w 34"/>
                <a:gd name="T23" fmla="*/ 0 h 36"/>
                <a:gd name="T24" fmla="*/ 54 w 34"/>
                <a:gd name="T25" fmla="*/ 0 h 36"/>
                <a:gd name="T26" fmla="*/ 40 w 34"/>
                <a:gd name="T27" fmla="*/ 61 h 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 h="36">
                  <a:moveTo>
                    <a:pt x="17" y="26"/>
                  </a:moveTo>
                  <a:cubicBezTo>
                    <a:pt x="10" y="0"/>
                    <a:pt x="10" y="0"/>
                    <a:pt x="10" y="0"/>
                  </a:cubicBezTo>
                  <a:cubicBezTo>
                    <a:pt x="0" y="0"/>
                    <a:pt x="0" y="0"/>
                    <a:pt x="0" y="0"/>
                  </a:cubicBezTo>
                  <a:cubicBezTo>
                    <a:pt x="0" y="36"/>
                    <a:pt x="0" y="36"/>
                    <a:pt x="0" y="36"/>
                  </a:cubicBezTo>
                  <a:cubicBezTo>
                    <a:pt x="3" y="36"/>
                    <a:pt x="6" y="36"/>
                    <a:pt x="6" y="36"/>
                  </a:cubicBezTo>
                  <a:cubicBezTo>
                    <a:pt x="6" y="5"/>
                    <a:pt x="6" y="5"/>
                    <a:pt x="6" y="5"/>
                  </a:cubicBezTo>
                  <a:cubicBezTo>
                    <a:pt x="14" y="36"/>
                    <a:pt x="14" y="36"/>
                    <a:pt x="14" y="36"/>
                  </a:cubicBezTo>
                  <a:cubicBezTo>
                    <a:pt x="14" y="36"/>
                    <a:pt x="16" y="36"/>
                    <a:pt x="20" y="36"/>
                  </a:cubicBezTo>
                  <a:cubicBezTo>
                    <a:pt x="20" y="36"/>
                    <a:pt x="28" y="5"/>
                    <a:pt x="28" y="5"/>
                  </a:cubicBezTo>
                  <a:cubicBezTo>
                    <a:pt x="28" y="36"/>
                    <a:pt x="28" y="36"/>
                    <a:pt x="28" y="36"/>
                  </a:cubicBezTo>
                  <a:cubicBezTo>
                    <a:pt x="34" y="36"/>
                    <a:pt x="34" y="36"/>
                    <a:pt x="34" y="36"/>
                  </a:cubicBezTo>
                  <a:cubicBezTo>
                    <a:pt x="34" y="0"/>
                    <a:pt x="34" y="0"/>
                    <a:pt x="34" y="0"/>
                  </a:cubicBezTo>
                  <a:cubicBezTo>
                    <a:pt x="23" y="0"/>
                    <a:pt x="23" y="0"/>
                    <a:pt x="23" y="0"/>
                  </a:cubicBezTo>
                  <a:lnTo>
                    <a:pt x="17" y="26"/>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a:defRPr/>
              </a:pPr>
              <a:endParaRPr lang="en-US"/>
            </a:p>
          </p:txBody>
        </p:sp>
        <p:sp>
          <p:nvSpPr>
            <p:cNvPr id="1544223" name="Freeform 31"/>
            <p:cNvSpPr>
              <a:spLocks noEditPoints="1"/>
            </p:cNvSpPr>
            <p:nvPr/>
          </p:nvSpPr>
          <p:spPr bwMode="black">
            <a:xfrm>
              <a:off x="3093" y="2148"/>
              <a:ext cx="78" cy="85"/>
            </a:xfrm>
            <a:custGeom>
              <a:avLst/>
              <a:gdLst>
                <a:gd name="T0" fmla="*/ 26 w 78"/>
                <a:gd name="T1" fmla="*/ 50 h 85"/>
                <a:gd name="T2" fmla="*/ 38 w 78"/>
                <a:gd name="T3" fmla="*/ 14 h 85"/>
                <a:gd name="T4" fmla="*/ 38 w 78"/>
                <a:gd name="T5" fmla="*/ 14 h 85"/>
                <a:gd name="T6" fmla="*/ 50 w 78"/>
                <a:gd name="T7" fmla="*/ 50 h 85"/>
                <a:gd name="T8" fmla="*/ 26 w 78"/>
                <a:gd name="T9" fmla="*/ 50 h 85"/>
                <a:gd name="T10" fmla="*/ 29 w 78"/>
                <a:gd name="T11" fmla="*/ 0 h 85"/>
                <a:gd name="T12" fmla="*/ 0 w 78"/>
                <a:gd name="T13" fmla="*/ 85 h 85"/>
                <a:gd name="T14" fmla="*/ 14 w 78"/>
                <a:gd name="T15" fmla="*/ 85 h 85"/>
                <a:gd name="T16" fmla="*/ 21 w 78"/>
                <a:gd name="T17" fmla="*/ 62 h 85"/>
                <a:gd name="T18" fmla="*/ 55 w 78"/>
                <a:gd name="T19" fmla="*/ 62 h 85"/>
                <a:gd name="T20" fmla="*/ 62 w 78"/>
                <a:gd name="T21" fmla="*/ 85 h 85"/>
                <a:gd name="T22" fmla="*/ 78 w 78"/>
                <a:gd name="T23" fmla="*/ 85 h 85"/>
                <a:gd name="T24" fmla="*/ 47 w 78"/>
                <a:gd name="T25" fmla="*/ 0 h 85"/>
                <a:gd name="T26" fmla="*/ 29 w 78"/>
                <a:gd name="T27" fmla="*/ 0 h 8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8" h="85">
                  <a:moveTo>
                    <a:pt x="26" y="50"/>
                  </a:moveTo>
                  <a:lnTo>
                    <a:pt x="38" y="14"/>
                  </a:lnTo>
                  <a:lnTo>
                    <a:pt x="50" y="50"/>
                  </a:lnTo>
                  <a:lnTo>
                    <a:pt x="26" y="50"/>
                  </a:lnTo>
                  <a:close/>
                  <a:moveTo>
                    <a:pt x="29" y="0"/>
                  </a:moveTo>
                  <a:lnTo>
                    <a:pt x="0" y="85"/>
                  </a:lnTo>
                  <a:lnTo>
                    <a:pt x="14" y="85"/>
                  </a:lnTo>
                  <a:lnTo>
                    <a:pt x="21" y="62"/>
                  </a:lnTo>
                  <a:lnTo>
                    <a:pt x="55" y="62"/>
                  </a:lnTo>
                  <a:lnTo>
                    <a:pt x="62" y="85"/>
                  </a:lnTo>
                  <a:lnTo>
                    <a:pt x="78" y="85"/>
                  </a:lnTo>
                  <a:lnTo>
                    <a:pt x="47" y="0"/>
                  </a:lnTo>
                  <a:lnTo>
                    <a:pt x="29" y="0"/>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a:defRPr/>
              </a:pPr>
              <a:endParaRPr lang="en-US"/>
            </a:p>
          </p:txBody>
        </p:sp>
        <p:sp>
          <p:nvSpPr>
            <p:cNvPr id="1544224" name="Freeform 32"/>
            <p:cNvSpPr>
              <a:spLocks/>
            </p:cNvSpPr>
            <p:nvPr/>
          </p:nvSpPr>
          <p:spPr bwMode="black">
            <a:xfrm>
              <a:off x="3176" y="2148"/>
              <a:ext cx="68" cy="85"/>
            </a:xfrm>
            <a:custGeom>
              <a:avLst/>
              <a:gdLst>
                <a:gd name="T0" fmla="*/ 54 w 29"/>
                <a:gd name="T1" fmla="*/ 66 h 36"/>
                <a:gd name="T2" fmla="*/ 21 w 29"/>
                <a:gd name="T3" fmla="*/ 0 h 36"/>
                <a:gd name="T4" fmla="*/ 0 w 29"/>
                <a:gd name="T5" fmla="*/ 0 h 36"/>
                <a:gd name="T6" fmla="*/ 0 w 29"/>
                <a:gd name="T7" fmla="*/ 85 h 36"/>
                <a:gd name="T8" fmla="*/ 14 w 29"/>
                <a:gd name="T9" fmla="*/ 85 h 36"/>
                <a:gd name="T10" fmla="*/ 14 w 29"/>
                <a:gd name="T11" fmla="*/ 21 h 36"/>
                <a:gd name="T12" fmla="*/ 47 w 29"/>
                <a:gd name="T13" fmla="*/ 85 h 36"/>
                <a:gd name="T14" fmla="*/ 68 w 29"/>
                <a:gd name="T15" fmla="*/ 85 h 36"/>
                <a:gd name="T16" fmla="*/ 68 w 29"/>
                <a:gd name="T17" fmla="*/ 0 h 36"/>
                <a:gd name="T18" fmla="*/ 54 w 29"/>
                <a:gd name="T19" fmla="*/ 0 h 36"/>
                <a:gd name="T20" fmla="*/ 54 w 29"/>
                <a:gd name="T21" fmla="*/ 66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 h="36">
                  <a:moveTo>
                    <a:pt x="23" y="28"/>
                  </a:moveTo>
                  <a:cubicBezTo>
                    <a:pt x="9" y="0"/>
                    <a:pt x="9" y="0"/>
                    <a:pt x="9" y="0"/>
                  </a:cubicBezTo>
                  <a:cubicBezTo>
                    <a:pt x="0" y="0"/>
                    <a:pt x="0" y="0"/>
                    <a:pt x="0" y="0"/>
                  </a:cubicBezTo>
                  <a:cubicBezTo>
                    <a:pt x="0" y="36"/>
                    <a:pt x="0" y="36"/>
                    <a:pt x="0" y="36"/>
                  </a:cubicBezTo>
                  <a:cubicBezTo>
                    <a:pt x="3" y="36"/>
                    <a:pt x="6" y="36"/>
                    <a:pt x="6" y="36"/>
                  </a:cubicBezTo>
                  <a:cubicBezTo>
                    <a:pt x="6" y="9"/>
                    <a:pt x="6" y="9"/>
                    <a:pt x="6" y="9"/>
                  </a:cubicBezTo>
                  <a:cubicBezTo>
                    <a:pt x="20" y="36"/>
                    <a:pt x="20" y="36"/>
                    <a:pt x="20" y="36"/>
                  </a:cubicBezTo>
                  <a:cubicBezTo>
                    <a:pt x="29" y="36"/>
                    <a:pt x="29" y="36"/>
                    <a:pt x="29" y="36"/>
                  </a:cubicBezTo>
                  <a:cubicBezTo>
                    <a:pt x="29" y="0"/>
                    <a:pt x="29" y="0"/>
                    <a:pt x="29" y="0"/>
                  </a:cubicBezTo>
                  <a:cubicBezTo>
                    <a:pt x="23" y="0"/>
                    <a:pt x="23" y="0"/>
                    <a:pt x="23" y="0"/>
                  </a:cubicBezTo>
                  <a:lnTo>
                    <a:pt x="23" y="28"/>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a:defRPr/>
              </a:pPr>
              <a:endParaRPr lang="en-US"/>
            </a:p>
          </p:txBody>
        </p:sp>
        <p:sp>
          <p:nvSpPr>
            <p:cNvPr id="1544225" name="Freeform 33"/>
            <p:cNvSpPr>
              <a:spLocks/>
            </p:cNvSpPr>
            <p:nvPr/>
          </p:nvSpPr>
          <p:spPr bwMode="black">
            <a:xfrm>
              <a:off x="3459" y="2148"/>
              <a:ext cx="50" cy="85"/>
            </a:xfrm>
            <a:custGeom>
              <a:avLst/>
              <a:gdLst>
                <a:gd name="T0" fmla="*/ 50 w 21"/>
                <a:gd name="T1" fmla="*/ 73 h 36"/>
                <a:gd name="T2" fmla="*/ 14 w 21"/>
                <a:gd name="T3" fmla="*/ 73 h 36"/>
                <a:gd name="T4" fmla="*/ 14 w 21"/>
                <a:gd name="T5" fmla="*/ 50 h 36"/>
                <a:gd name="T6" fmla="*/ 40 w 21"/>
                <a:gd name="T7" fmla="*/ 50 h 36"/>
                <a:gd name="T8" fmla="*/ 40 w 21"/>
                <a:gd name="T9" fmla="*/ 35 h 36"/>
                <a:gd name="T10" fmla="*/ 14 w 21"/>
                <a:gd name="T11" fmla="*/ 35 h 36"/>
                <a:gd name="T12" fmla="*/ 14 w 21"/>
                <a:gd name="T13" fmla="*/ 12 h 36"/>
                <a:gd name="T14" fmla="*/ 48 w 21"/>
                <a:gd name="T15" fmla="*/ 12 h 36"/>
                <a:gd name="T16" fmla="*/ 48 w 21"/>
                <a:gd name="T17" fmla="*/ 0 h 36"/>
                <a:gd name="T18" fmla="*/ 0 w 21"/>
                <a:gd name="T19" fmla="*/ 0 h 36"/>
                <a:gd name="T20" fmla="*/ 0 w 21"/>
                <a:gd name="T21" fmla="*/ 85 h 36"/>
                <a:gd name="T22" fmla="*/ 50 w 21"/>
                <a:gd name="T23" fmla="*/ 85 h 36"/>
                <a:gd name="T24" fmla="*/ 50 w 21"/>
                <a:gd name="T25" fmla="*/ 73 h 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 h="36">
                  <a:moveTo>
                    <a:pt x="21" y="31"/>
                  </a:moveTo>
                  <a:cubicBezTo>
                    <a:pt x="6" y="31"/>
                    <a:pt x="6" y="31"/>
                    <a:pt x="6" y="31"/>
                  </a:cubicBezTo>
                  <a:cubicBezTo>
                    <a:pt x="6" y="21"/>
                    <a:pt x="6" y="21"/>
                    <a:pt x="6" y="21"/>
                  </a:cubicBezTo>
                  <a:cubicBezTo>
                    <a:pt x="17" y="21"/>
                    <a:pt x="17" y="21"/>
                    <a:pt x="17" y="21"/>
                  </a:cubicBezTo>
                  <a:cubicBezTo>
                    <a:pt x="17" y="15"/>
                    <a:pt x="17" y="15"/>
                    <a:pt x="17" y="15"/>
                  </a:cubicBezTo>
                  <a:cubicBezTo>
                    <a:pt x="6" y="15"/>
                    <a:pt x="6" y="15"/>
                    <a:pt x="6" y="15"/>
                  </a:cubicBezTo>
                  <a:cubicBezTo>
                    <a:pt x="6" y="5"/>
                    <a:pt x="6" y="5"/>
                    <a:pt x="6" y="5"/>
                  </a:cubicBezTo>
                  <a:cubicBezTo>
                    <a:pt x="8" y="5"/>
                    <a:pt x="20" y="5"/>
                    <a:pt x="20" y="5"/>
                  </a:cubicBezTo>
                  <a:cubicBezTo>
                    <a:pt x="20" y="0"/>
                    <a:pt x="20" y="0"/>
                    <a:pt x="20" y="0"/>
                  </a:cubicBezTo>
                  <a:cubicBezTo>
                    <a:pt x="16" y="0"/>
                    <a:pt x="0" y="0"/>
                    <a:pt x="0" y="0"/>
                  </a:cubicBezTo>
                  <a:cubicBezTo>
                    <a:pt x="0" y="36"/>
                    <a:pt x="0" y="36"/>
                    <a:pt x="0" y="36"/>
                  </a:cubicBezTo>
                  <a:cubicBezTo>
                    <a:pt x="21" y="36"/>
                    <a:pt x="21" y="36"/>
                    <a:pt x="21" y="36"/>
                  </a:cubicBezTo>
                  <a:lnTo>
                    <a:pt x="21" y="31"/>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a:defRPr/>
              </a:pPr>
              <a:endParaRPr lang="en-US"/>
            </a:p>
          </p:txBody>
        </p:sp>
        <p:sp>
          <p:nvSpPr>
            <p:cNvPr id="1544226" name="Freeform 34"/>
            <p:cNvSpPr>
              <a:spLocks/>
            </p:cNvSpPr>
            <p:nvPr/>
          </p:nvSpPr>
          <p:spPr bwMode="black">
            <a:xfrm>
              <a:off x="3258" y="2148"/>
              <a:ext cx="194" cy="85"/>
            </a:xfrm>
            <a:custGeom>
              <a:avLst/>
              <a:gdLst>
                <a:gd name="T0" fmla="*/ 116 w 82"/>
                <a:gd name="T1" fmla="*/ 0 h 36"/>
                <a:gd name="T2" fmla="*/ 116 w 82"/>
                <a:gd name="T3" fmla="*/ 0 h 36"/>
                <a:gd name="T4" fmla="*/ 114 w 82"/>
                <a:gd name="T5" fmla="*/ 0 h 36"/>
                <a:gd name="T6" fmla="*/ 114 w 82"/>
                <a:gd name="T7" fmla="*/ 66 h 36"/>
                <a:gd name="T8" fmla="*/ 80 w 82"/>
                <a:gd name="T9" fmla="*/ 0 h 36"/>
                <a:gd name="T10" fmla="*/ 62 w 82"/>
                <a:gd name="T11" fmla="*/ 0 h 36"/>
                <a:gd name="T12" fmla="*/ 62 w 82"/>
                <a:gd name="T13" fmla="*/ 73 h 36"/>
                <a:gd name="T14" fmla="*/ 17 w 82"/>
                <a:gd name="T15" fmla="*/ 73 h 36"/>
                <a:gd name="T16" fmla="*/ 17 w 82"/>
                <a:gd name="T17" fmla="*/ 50 h 36"/>
                <a:gd name="T18" fmla="*/ 43 w 82"/>
                <a:gd name="T19" fmla="*/ 50 h 36"/>
                <a:gd name="T20" fmla="*/ 43 w 82"/>
                <a:gd name="T21" fmla="*/ 35 h 36"/>
                <a:gd name="T22" fmla="*/ 17 w 82"/>
                <a:gd name="T23" fmla="*/ 35 h 36"/>
                <a:gd name="T24" fmla="*/ 17 w 82"/>
                <a:gd name="T25" fmla="*/ 12 h 36"/>
                <a:gd name="T26" fmla="*/ 47 w 82"/>
                <a:gd name="T27" fmla="*/ 12 h 36"/>
                <a:gd name="T28" fmla="*/ 47 w 82"/>
                <a:gd name="T29" fmla="*/ 0 h 36"/>
                <a:gd name="T30" fmla="*/ 0 w 82"/>
                <a:gd name="T31" fmla="*/ 0 h 36"/>
                <a:gd name="T32" fmla="*/ 0 w 82"/>
                <a:gd name="T33" fmla="*/ 85 h 36"/>
                <a:gd name="T34" fmla="*/ 73 w 82"/>
                <a:gd name="T35" fmla="*/ 85 h 36"/>
                <a:gd name="T36" fmla="*/ 73 w 82"/>
                <a:gd name="T37" fmla="*/ 85 h 36"/>
                <a:gd name="T38" fmla="*/ 73 w 82"/>
                <a:gd name="T39" fmla="*/ 21 h 36"/>
                <a:gd name="T40" fmla="*/ 109 w 82"/>
                <a:gd name="T41" fmla="*/ 85 h 36"/>
                <a:gd name="T42" fmla="*/ 128 w 82"/>
                <a:gd name="T43" fmla="*/ 85 h 36"/>
                <a:gd name="T44" fmla="*/ 128 w 82"/>
                <a:gd name="T45" fmla="*/ 12 h 36"/>
                <a:gd name="T46" fmla="*/ 154 w 82"/>
                <a:gd name="T47" fmla="*/ 12 h 36"/>
                <a:gd name="T48" fmla="*/ 154 w 82"/>
                <a:gd name="T49" fmla="*/ 85 h 36"/>
                <a:gd name="T50" fmla="*/ 168 w 82"/>
                <a:gd name="T51" fmla="*/ 85 h 36"/>
                <a:gd name="T52" fmla="*/ 168 w 82"/>
                <a:gd name="T53" fmla="*/ 12 h 36"/>
                <a:gd name="T54" fmla="*/ 194 w 82"/>
                <a:gd name="T55" fmla="*/ 12 h 36"/>
                <a:gd name="T56" fmla="*/ 194 w 82"/>
                <a:gd name="T57" fmla="*/ 0 h 36"/>
                <a:gd name="T58" fmla="*/ 116 w 82"/>
                <a:gd name="T59" fmla="*/ 0 h 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2" h="36">
                  <a:moveTo>
                    <a:pt x="49" y="0"/>
                  </a:moveTo>
                  <a:cubicBezTo>
                    <a:pt x="49" y="0"/>
                    <a:pt x="49" y="0"/>
                    <a:pt x="49" y="0"/>
                  </a:cubicBezTo>
                  <a:cubicBezTo>
                    <a:pt x="48" y="0"/>
                    <a:pt x="48" y="0"/>
                    <a:pt x="48" y="0"/>
                  </a:cubicBezTo>
                  <a:cubicBezTo>
                    <a:pt x="48" y="28"/>
                    <a:pt x="48" y="28"/>
                    <a:pt x="48" y="28"/>
                  </a:cubicBezTo>
                  <a:cubicBezTo>
                    <a:pt x="34" y="0"/>
                    <a:pt x="34" y="0"/>
                    <a:pt x="34" y="0"/>
                  </a:cubicBezTo>
                  <a:cubicBezTo>
                    <a:pt x="26" y="0"/>
                    <a:pt x="26" y="0"/>
                    <a:pt x="26" y="0"/>
                  </a:cubicBezTo>
                  <a:cubicBezTo>
                    <a:pt x="26" y="31"/>
                    <a:pt x="26" y="31"/>
                    <a:pt x="26" y="31"/>
                  </a:cubicBezTo>
                  <a:cubicBezTo>
                    <a:pt x="7" y="31"/>
                    <a:pt x="7" y="31"/>
                    <a:pt x="7" y="31"/>
                  </a:cubicBezTo>
                  <a:cubicBezTo>
                    <a:pt x="7" y="21"/>
                    <a:pt x="7" y="21"/>
                    <a:pt x="7" y="21"/>
                  </a:cubicBezTo>
                  <a:cubicBezTo>
                    <a:pt x="18" y="21"/>
                    <a:pt x="18" y="21"/>
                    <a:pt x="18" y="21"/>
                  </a:cubicBezTo>
                  <a:cubicBezTo>
                    <a:pt x="18" y="15"/>
                    <a:pt x="18" y="15"/>
                    <a:pt x="18" y="15"/>
                  </a:cubicBezTo>
                  <a:cubicBezTo>
                    <a:pt x="7" y="15"/>
                    <a:pt x="7" y="15"/>
                    <a:pt x="7" y="15"/>
                  </a:cubicBezTo>
                  <a:cubicBezTo>
                    <a:pt x="7" y="5"/>
                    <a:pt x="7" y="5"/>
                    <a:pt x="7" y="5"/>
                  </a:cubicBezTo>
                  <a:cubicBezTo>
                    <a:pt x="8" y="5"/>
                    <a:pt x="20" y="5"/>
                    <a:pt x="20" y="5"/>
                  </a:cubicBezTo>
                  <a:cubicBezTo>
                    <a:pt x="20" y="0"/>
                    <a:pt x="20" y="0"/>
                    <a:pt x="20" y="0"/>
                  </a:cubicBezTo>
                  <a:cubicBezTo>
                    <a:pt x="17" y="0"/>
                    <a:pt x="0" y="0"/>
                    <a:pt x="0" y="0"/>
                  </a:cubicBezTo>
                  <a:cubicBezTo>
                    <a:pt x="0" y="36"/>
                    <a:pt x="0" y="36"/>
                    <a:pt x="0" y="36"/>
                  </a:cubicBezTo>
                  <a:cubicBezTo>
                    <a:pt x="31" y="36"/>
                    <a:pt x="31" y="36"/>
                    <a:pt x="31" y="36"/>
                  </a:cubicBezTo>
                  <a:cubicBezTo>
                    <a:pt x="31" y="36"/>
                    <a:pt x="31" y="36"/>
                    <a:pt x="31" y="36"/>
                  </a:cubicBezTo>
                  <a:cubicBezTo>
                    <a:pt x="31" y="9"/>
                    <a:pt x="31" y="9"/>
                    <a:pt x="31" y="9"/>
                  </a:cubicBezTo>
                  <a:cubicBezTo>
                    <a:pt x="46" y="36"/>
                    <a:pt x="46" y="36"/>
                    <a:pt x="46" y="36"/>
                  </a:cubicBezTo>
                  <a:cubicBezTo>
                    <a:pt x="54" y="36"/>
                    <a:pt x="54" y="36"/>
                    <a:pt x="54" y="36"/>
                  </a:cubicBezTo>
                  <a:cubicBezTo>
                    <a:pt x="54" y="5"/>
                    <a:pt x="54" y="5"/>
                    <a:pt x="54" y="5"/>
                  </a:cubicBezTo>
                  <a:cubicBezTo>
                    <a:pt x="58" y="5"/>
                    <a:pt x="62" y="5"/>
                    <a:pt x="65" y="5"/>
                  </a:cubicBezTo>
                  <a:cubicBezTo>
                    <a:pt x="65" y="36"/>
                    <a:pt x="65" y="36"/>
                    <a:pt x="65" y="36"/>
                  </a:cubicBezTo>
                  <a:cubicBezTo>
                    <a:pt x="71" y="36"/>
                    <a:pt x="71" y="36"/>
                    <a:pt x="71" y="36"/>
                  </a:cubicBezTo>
                  <a:cubicBezTo>
                    <a:pt x="71" y="5"/>
                    <a:pt x="71" y="5"/>
                    <a:pt x="71" y="5"/>
                  </a:cubicBezTo>
                  <a:cubicBezTo>
                    <a:pt x="82" y="5"/>
                    <a:pt x="82" y="5"/>
                    <a:pt x="82" y="5"/>
                  </a:cubicBezTo>
                  <a:cubicBezTo>
                    <a:pt x="82" y="0"/>
                    <a:pt x="82" y="0"/>
                    <a:pt x="82" y="0"/>
                  </a:cubicBezTo>
                  <a:lnTo>
                    <a:pt x="49" y="0"/>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a:defRPr/>
              </a:pPr>
              <a:endParaRPr lang="en-US"/>
            </a:p>
          </p:txBody>
        </p:sp>
        <p:sp>
          <p:nvSpPr>
            <p:cNvPr id="1544227" name="Freeform 35"/>
            <p:cNvSpPr>
              <a:spLocks noEditPoints="1"/>
            </p:cNvSpPr>
            <p:nvPr/>
          </p:nvSpPr>
          <p:spPr bwMode="black">
            <a:xfrm>
              <a:off x="2874" y="2148"/>
              <a:ext cx="125" cy="85"/>
            </a:xfrm>
            <a:custGeom>
              <a:avLst/>
              <a:gdLst>
                <a:gd name="T0" fmla="*/ 78 w 51"/>
                <a:gd name="T1" fmla="*/ 35 h 36"/>
                <a:gd name="T2" fmla="*/ 78 w 51"/>
                <a:gd name="T3" fmla="*/ 35 h 36"/>
                <a:gd name="T4" fmla="*/ 78 w 51"/>
                <a:gd name="T5" fmla="*/ 12 h 36"/>
                <a:gd name="T6" fmla="*/ 90 w 51"/>
                <a:gd name="T7" fmla="*/ 12 h 36"/>
                <a:gd name="T8" fmla="*/ 107 w 51"/>
                <a:gd name="T9" fmla="*/ 24 h 36"/>
                <a:gd name="T10" fmla="*/ 90 w 51"/>
                <a:gd name="T11" fmla="*/ 35 h 36"/>
                <a:gd name="T12" fmla="*/ 78 w 51"/>
                <a:gd name="T13" fmla="*/ 35 h 36"/>
                <a:gd name="T14" fmla="*/ 114 w 51"/>
                <a:gd name="T15" fmla="*/ 43 h 36"/>
                <a:gd name="T16" fmla="*/ 122 w 51"/>
                <a:gd name="T17" fmla="*/ 24 h 36"/>
                <a:gd name="T18" fmla="*/ 114 w 51"/>
                <a:gd name="T19" fmla="*/ 7 h 36"/>
                <a:gd name="T20" fmla="*/ 88 w 51"/>
                <a:gd name="T21" fmla="*/ 0 h 36"/>
                <a:gd name="T22" fmla="*/ 63 w 51"/>
                <a:gd name="T23" fmla="*/ 0 h 36"/>
                <a:gd name="T24" fmla="*/ 63 w 51"/>
                <a:gd name="T25" fmla="*/ 35 h 36"/>
                <a:gd name="T26" fmla="*/ 63 w 51"/>
                <a:gd name="T27" fmla="*/ 35 h 36"/>
                <a:gd name="T28" fmla="*/ 63 w 51"/>
                <a:gd name="T29" fmla="*/ 73 h 36"/>
                <a:gd name="T30" fmla="*/ 17 w 51"/>
                <a:gd name="T31" fmla="*/ 73 h 36"/>
                <a:gd name="T32" fmla="*/ 17 w 51"/>
                <a:gd name="T33" fmla="*/ 50 h 36"/>
                <a:gd name="T34" fmla="*/ 44 w 51"/>
                <a:gd name="T35" fmla="*/ 50 h 36"/>
                <a:gd name="T36" fmla="*/ 44 w 51"/>
                <a:gd name="T37" fmla="*/ 35 h 36"/>
                <a:gd name="T38" fmla="*/ 17 w 51"/>
                <a:gd name="T39" fmla="*/ 35 h 36"/>
                <a:gd name="T40" fmla="*/ 17 w 51"/>
                <a:gd name="T41" fmla="*/ 12 h 36"/>
                <a:gd name="T42" fmla="*/ 49 w 51"/>
                <a:gd name="T43" fmla="*/ 12 h 36"/>
                <a:gd name="T44" fmla="*/ 49 w 51"/>
                <a:gd name="T45" fmla="*/ 0 h 36"/>
                <a:gd name="T46" fmla="*/ 0 w 51"/>
                <a:gd name="T47" fmla="*/ 0 h 36"/>
                <a:gd name="T48" fmla="*/ 0 w 51"/>
                <a:gd name="T49" fmla="*/ 85 h 36"/>
                <a:gd name="T50" fmla="*/ 78 w 51"/>
                <a:gd name="T51" fmla="*/ 85 h 36"/>
                <a:gd name="T52" fmla="*/ 78 w 51"/>
                <a:gd name="T53" fmla="*/ 50 h 36"/>
                <a:gd name="T54" fmla="*/ 85 w 51"/>
                <a:gd name="T55" fmla="*/ 50 h 36"/>
                <a:gd name="T56" fmla="*/ 107 w 51"/>
                <a:gd name="T57" fmla="*/ 85 h 36"/>
                <a:gd name="T58" fmla="*/ 124 w 51"/>
                <a:gd name="T59" fmla="*/ 85 h 36"/>
                <a:gd name="T60" fmla="*/ 102 w 51"/>
                <a:gd name="T61" fmla="*/ 47 h 36"/>
                <a:gd name="T62" fmla="*/ 114 w 51"/>
                <a:gd name="T63" fmla="*/ 43 h 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1" h="36">
                  <a:moveTo>
                    <a:pt x="32" y="15"/>
                  </a:moveTo>
                  <a:cubicBezTo>
                    <a:pt x="32" y="15"/>
                    <a:pt x="32" y="15"/>
                    <a:pt x="32" y="15"/>
                  </a:cubicBezTo>
                  <a:cubicBezTo>
                    <a:pt x="32" y="5"/>
                    <a:pt x="32" y="5"/>
                    <a:pt x="32" y="5"/>
                  </a:cubicBezTo>
                  <a:cubicBezTo>
                    <a:pt x="37" y="5"/>
                    <a:pt x="37" y="5"/>
                    <a:pt x="37" y="5"/>
                  </a:cubicBezTo>
                  <a:cubicBezTo>
                    <a:pt x="42" y="5"/>
                    <a:pt x="44" y="7"/>
                    <a:pt x="44" y="10"/>
                  </a:cubicBezTo>
                  <a:cubicBezTo>
                    <a:pt x="44" y="14"/>
                    <a:pt x="42" y="15"/>
                    <a:pt x="37" y="15"/>
                  </a:cubicBezTo>
                  <a:lnTo>
                    <a:pt x="32" y="15"/>
                  </a:lnTo>
                  <a:close/>
                  <a:moveTo>
                    <a:pt x="47" y="18"/>
                  </a:moveTo>
                  <a:cubicBezTo>
                    <a:pt x="49" y="16"/>
                    <a:pt x="50" y="14"/>
                    <a:pt x="50" y="10"/>
                  </a:cubicBezTo>
                  <a:cubicBezTo>
                    <a:pt x="50" y="7"/>
                    <a:pt x="49" y="4"/>
                    <a:pt x="47" y="3"/>
                  </a:cubicBezTo>
                  <a:cubicBezTo>
                    <a:pt x="44" y="1"/>
                    <a:pt x="41" y="0"/>
                    <a:pt x="36" y="0"/>
                  </a:cubicBezTo>
                  <a:cubicBezTo>
                    <a:pt x="26" y="0"/>
                    <a:pt x="26" y="0"/>
                    <a:pt x="26" y="0"/>
                  </a:cubicBezTo>
                  <a:cubicBezTo>
                    <a:pt x="26" y="15"/>
                    <a:pt x="26" y="15"/>
                    <a:pt x="26" y="15"/>
                  </a:cubicBezTo>
                  <a:cubicBezTo>
                    <a:pt x="26" y="15"/>
                    <a:pt x="26" y="15"/>
                    <a:pt x="26" y="15"/>
                  </a:cubicBezTo>
                  <a:cubicBezTo>
                    <a:pt x="26" y="31"/>
                    <a:pt x="26" y="31"/>
                    <a:pt x="26" y="31"/>
                  </a:cubicBezTo>
                  <a:cubicBezTo>
                    <a:pt x="7" y="31"/>
                    <a:pt x="7" y="31"/>
                    <a:pt x="7" y="31"/>
                  </a:cubicBezTo>
                  <a:cubicBezTo>
                    <a:pt x="7" y="21"/>
                    <a:pt x="7" y="21"/>
                    <a:pt x="7" y="21"/>
                  </a:cubicBezTo>
                  <a:cubicBezTo>
                    <a:pt x="18" y="21"/>
                    <a:pt x="18" y="21"/>
                    <a:pt x="18" y="21"/>
                  </a:cubicBezTo>
                  <a:cubicBezTo>
                    <a:pt x="18" y="15"/>
                    <a:pt x="18" y="15"/>
                    <a:pt x="18" y="15"/>
                  </a:cubicBezTo>
                  <a:cubicBezTo>
                    <a:pt x="7" y="15"/>
                    <a:pt x="7" y="15"/>
                    <a:pt x="7" y="15"/>
                  </a:cubicBezTo>
                  <a:cubicBezTo>
                    <a:pt x="7" y="5"/>
                    <a:pt x="7" y="5"/>
                    <a:pt x="7" y="5"/>
                  </a:cubicBezTo>
                  <a:cubicBezTo>
                    <a:pt x="8" y="5"/>
                    <a:pt x="20" y="5"/>
                    <a:pt x="20" y="5"/>
                  </a:cubicBezTo>
                  <a:cubicBezTo>
                    <a:pt x="20" y="0"/>
                    <a:pt x="20" y="0"/>
                    <a:pt x="20" y="0"/>
                  </a:cubicBezTo>
                  <a:cubicBezTo>
                    <a:pt x="17" y="0"/>
                    <a:pt x="0" y="0"/>
                    <a:pt x="0" y="0"/>
                  </a:cubicBezTo>
                  <a:cubicBezTo>
                    <a:pt x="0" y="36"/>
                    <a:pt x="0" y="36"/>
                    <a:pt x="0" y="36"/>
                  </a:cubicBezTo>
                  <a:cubicBezTo>
                    <a:pt x="32" y="36"/>
                    <a:pt x="32" y="36"/>
                    <a:pt x="32" y="36"/>
                  </a:cubicBezTo>
                  <a:cubicBezTo>
                    <a:pt x="32" y="21"/>
                    <a:pt x="32" y="21"/>
                    <a:pt x="32" y="21"/>
                  </a:cubicBezTo>
                  <a:cubicBezTo>
                    <a:pt x="35" y="21"/>
                    <a:pt x="35" y="21"/>
                    <a:pt x="35" y="21"/>
                  </a:cubicBezTo>
                  <a:cubicBezTo>
                    <a:pt x="38" y="25"/>
                    <a:pt x="44" y="36"/>
                    <a:pt x="44" y="36"/>
                  </a:cubicBezTo>
                  <a:cubicBezTo>
                    <a:pt x="51" y="36"/>
                    <a:pt x="51" y="36"/>
                    <a:pt x="51" y="36"/>
                  </a:cubicBezTo>
                  <a:cubicBezTo>
                    <a:pt x="42" y="20"/>
                    <a:pt x="42" y="20"/>
                    <a:pt x="42" y="20"/>
                  </a:cubicBezTo>
                  <a:cubicBezTo>
                    <a:pt x="44" y="20"/>
                    <a:pt x="45" y="19"/>
                    <a:pt x="47" y="18"/>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a:defRPr/>
              </a:pPr>
              <a:endParaRPr lang="en-US"/>
            </a:p>
          </p:txBody>
        </p:sp>
        <p:sp>
          <p:nvSpPr>
            <p:cNvPr id="1544228" name="Freeform 36"/>
            <p:cNvSpPr>
              <a:spLocks noEditPoints="1"/>
            </p:cNvSpPr>
            <p:nvPr/>
          </p:nvSpPr>
          <p:spPr bwMode="black">
            <a:xfrm>
              <a:off x="2642" y="2148"/>
              <a:ext cx="121" cy="85"/>
            </a:xfrm>
            <a:custGeom>
              <a:avLst/>
              <a:gdLst>
                <a:gd name="T0" fmla="*/ 76 w 51"/>
                <a:gd name="T1" fmla="*/ 35 h 36"/>
                <a:gd name="T2" fmla="*/ 76 w 51"/>
                <a:gd name="T3" fmla="*/ 35 h 36"/>
                <a:gd name="T4" fmla="*/ 76 w 51"/>
                <a:gd name="T5" fmla="*/ 12 h 36"/>
                <a:gd name="T6" fmla="*/ 88 w 51"/>
                <a:gd name="T7" fmla="*/ 12 h 36"/>
                <a:gd name="T8" fmla="*/ 102 w 51"/>
                <a:gd name="T9" fmla="*/ 24 h 36"/>
                <a:gd name="T10" fmla="*/ 88 w 51"/>
                <a:gd name="T11" fmla="*/ 35 h 36"/>
                <a:gd name="T12" fmla="*/ 76 w 51"/>
                <a:gd name="T13" fmla="*/ 35 h 36"/>
                <a:gd name="T14" fmla="*/ 109 w 51"/>
                <a:gd name="T15" fmla="*/ 43 h 36"/>
                <a:gd name="T16" fmla="*/ 119 w 51"/>
                <a:gd name="T17" fmla="*/ 24 h 36"/>
                <a:gd name="T18" fmla="*/ 109 w 51"/>
                <a:gd name="T19" fmla="*/ 7 h 36"/>
                <a:gd name="T20" fmla="*/ 85 w 51"/>
                <a:gd name="T21" fmla="*/ 0 h 36"/>
                <a:gd name="T22" fmla="*/ 59 w 51"/>
                <a:gd name="T23" fmla="*/ 0 h 36"/>
                <a:gd name="T24" fmla="*/ 59 w 51"/>
                <a:gd name="T25" fmla="*/ 35 h 36"/>
                <a:gd name="T26" fmla="*/ 59 w 51"/>
                <a:gd name="T27" fmla="*/ 35 h 36"/>
                <a:gd name="T28" fmla="*/ 59 w 51"/>
                <a:gd name="T29" fmla="*/ 73 h 36"/>
                <a:gd name="T30" fmla="*/ 14 w 51"/>
                <a:gd name="T31" fmla="*/ 73 h 36"/>
                <a:gd name="T32" fmla="*/ 14 w 51"/>
                <a:gd name="T33" fmla="*/ 50 h 36"/>
                <a:gd name="T34" fmla="*/ 40 w 51"/>
                <a:gd name="T35" fmla="*/ 50 h 36"/>
                <a:gd name="T36" fmla="*/ 40 w 51"/>
                <a:gd name="T37" fmla="*/ 35 h 36"/>
                <a:gd name="T38" fmla="*/ 14 w 51"/>
                <a:gd name="T39" fmla="*/ 35 h 36"/>
                <a:gd name="T40" fmla="*/ 14 w 51"/>
                <a:gd name="T41" fmla="*/ 12 h 36"/>
                <a:gd name="T42" fmla="*/ 47 w 51"/>
                <a:gd name="T43" fmla="*/ 12 h 36"/>
                <a:gd name="T44" fmla="*/ 47 w 51"/>
                <a:gd name="T45" fmla="*/ 0 h 36"/>
                <a:gd name="T46" fmla="*/ 0 w 51"/>
                <a:gd name="T47" fmla="*/ 0 h 36"/>
                <a:gd name="T48" fmla="*/ 0 w 51"/>
                <a:gd name="T49" fmla="*/ 85 h 36"/>
                <a:gd name="T50" fmla="*/ 76 w 51"/>
                <a:gd name="T51" fmla="*/ 85 h 36"/>
                <a:gd name="T52" fmla="*/ 76 w 51"/>
                <a:gd name="T53" fmla="*/ 50 h 36"/>
                <a:gd name="T54" fmla="*/ 83 w 51"/>
                <a:gd name="T55" fmla="*/ 50 h 36"/>
                <a:gd name="T56" fmla="*/ 104 w 51"/>
                <a:gd name="T57" fmla="*/ 85 h 36"/>
                <a:gd name="T58" fmla="*/ 121 w 51"/>
                <a:gd name="T59" fmla="*/ 85 h 36"/>
                <a:gd name="T60" fmla="*/ 97 w 51"/>
                <a:gd name="T61" fmla="*/ 47 h 36"/>
                <a:gd name="T62" fmla="*/ 109 w 51"/>
                <a:gd name="T63" fmla="*/ 43 h 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1" h="36">
                  <a:moveTo>
                    <a:pt x="32" y="15"/>
                  </a:moveTo>
                  <a:cubicBezTo>
                    <a:pt x="32" y="15"/>
                    <a:pt x="32" y="15"/>
                    <a:pt x="32" y="15"/>
                  </a:cubicBezTo>
                  <a:cubicBezTo>
                    <a:pt x="32" y="5"/>
                    <a:pt x="32" y="5"/>
                    <a:pt x="32" y="5"/>
                  </a:cubicBezTo>
                  <a:cubicBezTo>
                    <a:pt x="37" y="5"/>
                    <a:pt x="37" y="5"/>
                    <a:pt x="37" y="5"/>
                  </a:cubicBezTo>
                  <a:cubicBezTo>
                    <a:pt x="42" y="5"/>
                    <a:pt x="43" y="7"/>
                    <a:pt x="43" y="10"/>
                  </a:cubicBezTo>
                  <a:cubicBezTo>
                    <a:pt x="43" y="14"/>
                    <a:pt x="42" y="15"/>
                    <a:pt x="37" y="15"/>
                  </a:cubicBezTo>
                  <a:lnTo>
                    <a:pt x="32" y="15"/>
                  </a:lnTo>
                  <a:close/>
                  <a:moveTo>
                    <a:pt x="46" y="18"/>
                  </a:moveTo>
                  <a:cubicBezTo>
                    <a:pt x="48" y="16"/>
                    <a:pt x="50" y="14"/>
                    <a:pt x="50" y="10"/>
                  </a:cubicBezTo>
                  <a:cubicBezTo>
                    <a:pt x="50" y="7"/>
                    <a:pt x="48" y="4"/>
                    <a:pt x="46" y="3"/>
                  </a:cubicBezTo>
                  <a:cubicBezTo>
                    <a:pt x="44" y="1"/>
                    <a:pt x="41" y="0"/>
                    <a:pt x="36" y="0"/>
                  </a:cubicBezTo>
                  <a:cubicBezTo>
                    <a:pt x="25" y="0"/>
                    <a:pt x="25" y="0"/>
                    <a:pt x="25" y="0"/>
                  </a:cubicBezTo>
                  <a:cubicBezTo>
                    <a:pt x="25" y="15"/>
                    <a:pt x="25" y="15"/>
                    <a:pt x="25" y="15"/>
                  </a:cubicBezTo>
                  <a:cubicBezTo>
                    <a:pt x="25" y="15"/>
                    <a:pt x="25" y="15"/>
                    <a:pt x="25" y="15"/>
                  </a:cubicBezTo>
                  <a:cubicBezTo>
                    <a:pt x="25" y="31"/>
                    <a:pt x="25" y="31"/>
                    <a:pt x="25" y="31"/>
                  </a:cubicBezTo>
                  <a:cubicBezTo>
                    <a:pt x="6" y="31"/>
                    <a:pt x="6" y="31"/>
                    <a:pt x="6" y="31"/>
                  </a:cubicBezTo>
                  <a:cubicBezTo>
                    <a:pt x="6" y="21"/>
                    <a:pt x="6" y="21"/>
                    <a:pt x="6" y="21"/>
                  </a:cubicBezTo>
                  <a:cubicBezTo>
                    <a:pt x="17" y="21"/>
                    <a:pt x="17" y="21"/>
                    <a:pt x="17" y="21"/>
                  </a:cubicBezTo>
                  <a:cubicBezTo>
                    <a:pt x="17" y="15"/>
                    <a:pt x="17" y="15"/>
                    <a:pt x="17" y="15"/>
                  </a:cubicBezTo>
                  <a:cubicBezTo>
                    <a:pt x="6" y="15"/>
                    <a:pt x="6" y="15"/>
                    <a:pt x="6" y="15"/>
                  </a:cubicBezTo>
                  <a:cubicBezTo>
                    <a:pt x="6" y="5"/>
                    <a:pt x="6" y="5"/>
                    <a:pt x="6" y="5"/>
                  </a:cubicBezTo>
                  <a:cubicBezTo>
                    <a:pt x="8" y="5"/>
                    <a:pt x="20" y="5"/>
                    <a:pt x="20" y="5"/>
                  </a:cubicBezTo>
                  <a:cubicBezTo>
                    <a:pt x="20" y="0"/>
                    <a:pt x="20" y="0"/>
                    <a:pt x="20" y="0"/>
                  </a:cubicBezTo>
                  <a:cubicBezTo>
                    <a:pt x="16" y="0"/>
                    <a:pt x="0" y="0"/>
                    <a:pt x="0" y="0"/>
                  </a:cubicBezTo>
                  <a:cubicBezTo>
                    <a:pt x="0" y="36"/>
                    <a:pt x="0" y="36"/>
                    <a:pt x="0" y="36"/>
                  </a:cubicBezTo>
                  <a:cubicBezTo>
                    <a:pt x="32" y="36"/>
                    <a:pt x="32" y="36"/>
                    <a:pt x="32" y="36"/>
                  </a:cubicBezTo>
                  <a:cubicBezTo>
                    <a:pt x="32" y="21"/>
                    <a:pt x="32" y="21"/>
                    <a:pt x="32" y="21"/>
                  </a:cubicBezTo>
                  <a:cubicBezTo>
                    <a:pt x="35" y="21"/>
                    <a:pt x="35" y="21"/>
                    <a:pt x="35" y="21"/>
                  </a:cubicBezTo>
                  <a:cubicBezTo>
                    <a:pt x="38" y="25"/>
                    <a:pt x="44" y="36"/>
                    <a:pt x="44" y="36"/>
                  </a:cubicBezTo>
                  <a:cubicBezTo>
                    <a:pt x="51" y="36"/>
                    <a:pt x="51" y="36"/>
                    <a:pt x="51" y="36"/>
                  </a:cubicBezTo>
                  <a:cubicBezTo>
                    <a:pt x="41" y="20"/>
                    <a:pt x="41" y="20"/>
                    <a:pt x="41" y="20"/>
                  </a:cubicBezTo>
                  <a:cubicBezTo>
                    <a:pt x="43" y="20"/>
                    <a:pt x="45" y="19"/>
                    <a:pt x="46" y="18"/>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a:defRPr/>
              </a:pPr>
              <a:endParaRPr lang="en-US"/>
            </a:p>
          </p:txBody>
        </p:sp>
        <p:sp>
          <p:nvSpPr>
            <p:cNvPr id="1544229" name="Freeform 37"/>
            <p:cNvSpPr>
              <a:spLocks noEditPoints="1"/>
            </p:cNvSpPr>
            <p:nvPr/>
          </p:nvSpPr>
          <p:spPr bwMode="black">
            <a:xfrm>
              <a:off x="2807" y="2148"/>
              <a:ext cx="59" cy="85"/>
            </a:xfrm>
            <a:custGeom>
              <a:avLst/>
              <a:gdLst>
                <a:gd name="T0" fmla="*/ 28 w 25"/>
                <a:gd name="T1" fmla="*/ 38 h 36"/>
                <a:gd name="T2" fmla="*/ 17 w 25"/>
                <a:gd name="T3" fmla="*/ 38 h 36"/>
                <a:gd name="T4" fmla="*/ 17 w 25"/>
                <a:gd name="T5" fmla="*/ 12 h 36"/>
                <a:gd name="T6" fmla="*/ 28 w 25"/>
                <a:gd name="T7" fmla="*/ 12 h 36"/>
                <a:gd name="T8" fmla="*/ 42 w 25"/>
                <a:gd name="T9" fmla="*/ 26 h 36"/>
                <a:gd name="T10" fmla="*/ 28 w 25"/>
                <a:gd name="T11" fmla="*/ 38 h 36"/>
                <a:gd name="T12" fmla="*/ 50 w 25"/>
                <a:gd name="T13" fmla="*/ 7 h 36"/>
                <a:gd name="T14" fmla="*/ 26 w 25"/>
                <a:gd name="T15" fmla="*/ 0 h 36"/>
                <a:gd name="T16" fmla="*/ 0 w 25"/>
                <a:gd name="T17" fmla="*/ 0 h 36"/>
                <a:gd name="T18" fmla="*/ 0 w 25"/>
                <a:gd name="T19" fmla="*/ 50 h 36"/>
                <a:gd name="T20" fmla="*/ 0 w 25"/>
                <a:gd name="T21" fmla="*/ 85 h 36"/>
                <a:gd name="T22" fmla="*/ 17 w 25"/>
                <a:gd name="T23" fmla="*/ 85 h 36"/>
                <a:gd name="T24" fmla="*/ 17 w 25"/>
                <a:gd name="T25" fmla="*/ 50 h 36"/>
                <a:gd name="T26" fmla="*/ 26 w 25"/>
                <a:gd name="T27" fmla="*/ 50 h 36"/>
                <a:gd name="T28" fmla="*/ 50 w 25"/>
                <a:gd name="T29" fmla="*/ 43 h 36"/>
                <a:gd name="T30" fmla="*/ 59 w 25"/>
                <a:gd name="T31" fmla="*/ 26 h 36"/>
                <a:gd name="T32" fmla="*/ 50 w 25"/>
                <a:gd name="T33" fmla="*/ 7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 h="36">
                  <a:moveTo>
                    <a:pt x="12" y="16"/>
                  </a:moveTo>
                  <a:cubicBezTo>
                    <a:pt x="7" y="16"/>
                    <a:pt x="7" y="16"/>
                    <a:pt x="7" y="16"/>
                  </a:cubicBezTo>
                  <a:cubicBezTo>
                    <a:pt x="7" y="5"/>
                    <a:pt x="7" y="5"/>
                    <a:pt x="7" y="5"/>
                  </a:cubicBezTo>
                  <a:cubicBezTo>
                    <a:pt x="12" y="5"/>
                    <a:pt x="12" y="5"/>
                    <a:pt x="12" y="5"/>
                  </a:cubicBezTo>
                  <a:cubicBezTo>
                    <a:pt x="17" y="5"/>
                    <a:pt x="18" y="7"/>
                    <a:pt x="18" y="11"/>
                  </a:cubicBezTo>
                  <a:cubicBezTo>
                    <a:pt x="18" y="14"/>
                    <a:pt x="16" y="16"/>
                    <a:pt x="12" y="16"/>
                  </a:cubicBezTo>
                  <a:close/>
                  <a:moveTo>
                    <a:pt x="21" y="3"/>
                  </a:moveTo>
                  <a:cubicBezTo>
                    <a:pt x="19" y="1"/>
                    <a:pt x="16" y="0"/>
                    <a:pt x="11" y="0"/>
                  </a:cubicBezTo>
                  <a:cubicBezTo>
                    <a:pt x="0" y="0"/>
                    <a:pt x="0" y="0"/>
                    <a:pt x="0" y="0"/>
                  </a:cubicBezTo>
                  <a:cubicBezTo>
                    <a:pt x="0" y="21"/>
                    <a:pt x="0" y="21"/>
                    <a:pt x="0" y="21"/>
                  </a:cubicBezTo>
                  <a:cubicBezTo>
                    <a:pt x="0" y="36"/>
                    <a:pt x="0" y="36"/>
                    <a:pt x="0" y="36"/>
                  </a:cubicBezTo>
                  <a:cubicBezTo>
                    <a:pt x="7" y="36"/>
                    <a:pt x="7" y="36"/>
                    <a:pt x="7" y="36"/>
                  </a:cubicBezTo>
                  <a:cubicBezTo>
                    <a:pt x="7" y="21"/>
                    <a:pt x="7" y="21"/>
                    <a:pt x="7" y="21"/>
                  </a:cubicBezTo>
                  <a:cubicBezTo>
                    <a:pt x="11" y="21"/>
                    <a:pt x="11" y="21"/>
                    <a:pt x="11" y="21"/>
                  </a:cubicBezTo>
                  <a:cubicBezTo>
                    <a:pt x="16" y="21"/>
                    <a:pt x="19" y="20"/>
                    <a:pt x="21" y="18"/>
                  </a:cubicBezTo>
                  <a:cubicBezTo>
                    <a:pt x="23" y="17"/>
                    <a:pt x="25" y="14"/>
                    <a:pt x="25" y="11"/>
                  </a:cubicBezTo>
                  <a:cubicBezTo>
                    <a:pt x="25" y="7"/>
                    <a:pt x="23" y="4"/>
                    <a:pt x="21" y="3"/>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a:defRPr/>
              </a:pPr>
              <a:endParaRPr lang="en-US"/>
            </a:p>
          </p:txBody>
        </p:sp>
        <p:sp>
          <p:nvSpPr>
            <p:cNvPr id="1544230" name="Freeform 38"/>
            <p:cNvSpPr>
              <a:spLocks/>
            </p:cNvSpPr>
            <p:nvPr/>
          </p:nvSpPr>
          <p:spPr bwMode="black">
            <a:xfrm>
              <a:off x="2578" y="2147"/>
              <a:ext cx="56" cy="86"/>
            </a:xfrm>
            <a:custGeom>
              <a:avLst/>
              <a:gdLst>
                <a:gd name="T0" fmla="*/ 34 w 23"/>
                <a:gd name="T1" fmla="*/ 37 h 37"/>
                <a:gd name="T2" fmla="*/ 15 w 23"/>
                <a:gd name="T3" fmla="*/ 23 h 37"/>
                <a:gd name="T4" fmla="*/ 32 w 23"/>
                <a:gd name="T5" fmla="*/ 12 h 37"/>
                <a:gd name="T6" fmla="*/ 51 w 23"/>
                <a:gd name="T7" fmla="*/ 16 h 37"/>
                <a:gd name="T8" fmla="*/ 51 w 23"/>
                <a:gd name="T9" fmla="*/ 5 h 37"/>
                <a:gd name="T10" fmla="*/ 32 w 23"/>
                <a:gd name="T11" fmla="*/ 0 h 37"/>
                <a:gd name="T12" fmla="*/ 0 w 23"/>
                <a:gd name="T13" fmla="*/ 26 h 37"/>
                <a:gd name="T14" fmla="*/ 24 w 23"/>
                <a:gd name="T15" fmla="*/ 49 h 37"/>
                <a:gd name="T16" fmla="*/ 41 w 23"/>
                <a:gd name="T17" fmla="*/ 63 h 37"/>
                <a:gd name="T18" fmla="*/ 24 w 23"/>
                <a:gd name="T19" fmla="*/ 74 h 37"/>
                <a:gd name="T20" fmla="*/ 0 w 23"/>
                <a:gd name="T21" fmla="*/ 70 h 37"/>
                <a:gd name="T22" fmla="*/ 0 w 23"/>
                <a:gd name="T23" fmla="*/ 81 h 37"/>
                <a:gd name="T24" fmla="*/ 22 w 23"/>
                <a:gd name="T25" fmla="*/ 86 h 37"/>
                <a:gd name="T26" fmla="*/ 56 w 23"/>
                <a:gd name="T27" fmla="*/ 63 h 37"/>
                <a:gd name="T28" fmla="*/ 34 w 23"/>
                <a:gd name="T29" fmla="*/ 37 h 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3" h="37">
                  <a:moveTo>
                    <a:pt x="14" y="16"/>
                  </a:moveTo>
                  <a:cubicBezTo>
                    <a:pt x="9" y="14"/>
                    <a:pt x="6" y="13"/>
                    <a:pt x="6" y="10"/>
                  </a:cubicBezTo>
                  <a:cubicBezTo>
                    <a:pt x="6" y="8"/>
                    <a:pt x="9" y="5"/>
                    <a:pt x="13" y="5"/>
                  </a:cubicBezTo>
                  <a:cubicBezTo>
                    <a:pt x="16" y="5"/>
                    <a:pt x="19" y="6"/>
                    <a:pt x="21" y="7"/>
                  </a:cubicBezTo>
                  <a:cubicBezTo>
                    <a:pt x="21" y="2"/>
                    <a:pt x="21" y="2"/>
                    <a:pt x="21" y="2"/>
                  </a:cubicBezTo>
                  <a:cubicBezTo>
                    <a:pt x="19" y="1"/>
                    <a:pt x="16" y="0"/>
                    <a:pt x="13" y="0"/>
                  </a:cubicBezTo>
                  <a:cubicBezTo>
                    <a:pt x="5" y="0"/>
                    <a:pt x="0" y="5"/>
                    <a:pt x="0" y="11"/>
                  </a:cubicBezTo>
                  <a:cubicBezTo>
                    <a:pt x="0" y="16"/>
                    <a:pt x="4" y="19"/>
                    <a:pt x="10" y="21"/>
                  </a:cubicBezTo>
                  <a:cubicBezTo>
                    <a:pt x="15" y="23"/>
                    <a:pt x="17" y="24"/>
                    <a:pt x="17" y="27"/>
                  </a:cubicBezTo>
                  <a:cubicBezTo>
                    <a:pt x="17" y="30"/>
                    <a:pt x="14" y="32"/>
                    <a:pt x="10" y="32"/>
                  </a:cubicBezTo>
                  <a:cubicBezTo>
                    <a:pt x="6" y="32"/>
                    <a:pt x="2" y="31"/>
                    <a:pt x="0" y="30"/>
                  </a:cubicBezTo>
                  <a:cubicBezTo>
                    <a:pt x="0" y="35"/>
                    <a:pt x="0" y="35"/>
                    <a:pt x="0" y="35"/>
                  </a:cubicBezTo>
                  <a:cubicBezTo>
                    <a:pt x="2" y="37"/>
                    <a:pt x="6" y="37"/>
                    <a:pt x="9" y="37"/>
                  </a:cubicBezTo>
                  <a:cubicBezTo>
                    <a:pt x="19" y="37"/>
                    <a:pt x="23" y="32"/>
                    <a:pt x="23" y="27"/>
                  </a:cubicBezTo>
                  <a:cubicBezTo>
                    <a:pt x="23" y="21"/>
                    <a:pt x="20" y="18"/>
                    <a:pt x="14" y="16"/>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a:defRPr/>
              </a:pPr>
              <a:endParaRPr lang="en-US"/>
            </a:p>
          </p:txBody>
        </p:sp>
        <p:sp>
          <p:nvSpPr>
            <p:cNvPr id="1544231" name="Freeform 39"/>
            <p:cNvSpPr>
              <a:spLocks noEditPoints="1"/>
            </p:cNvSpPr>
            <p:nvPr/>
          </p:nvSpPr>
          <p:spPr bwMode="black">
            <a:xfrm>
              <a:off x="3518" y="2200"/>
              <a:ext cx="36" cy="36"/>
            </a:xfrm>
            <a:custGeom>
              <a:avLst/>
              <a:gdLst>
                <a:gd name="T0" fmla="*/ 14 w 15"/>
                <a:gd name="T1" fmla="*/ 17 h 15"/>
                <a:gd name="T2" fmla="*/ 14 w 15"/>
                <a:gd name="T3" fmla="*/ 12 h 15"/>
                <a:gd name="T4" fmla="*/ 19 w 15"/>
                <a:gd name="T5" fmla="*/ 12 h 15"/>
                <a:gd name="T6" fmla="*/ 24 w 15"/>
                <a:gd name="T7" fmla="*/ 14 h 15"/>
                <a:gd name="T8" fmla="*/ 19 w 15"/>
                <a:gd name="T9" fmla="*/ 17 h 15"/>
                <a:gd name="T10" fmla="*/ 14 w 15"/>
                <a:gd name="T11" fmla="*/ 17 h 15"/>
                <a:gd name="T12" fmla="*/ 14 w 15"/>
                <a:gd name="T13" fmla="*/ 19 h 15"/>
                <a:gd name="T14" fmla="*/ 19 w 15"/>
                <a:gd name="T15" fmla="*/ 19 h 15"/>
                <a:gd name="T16" fmla="*/ 24 w 15"/>
                <a:gd name="T17" fmla="*/ 29 h 15"/>
                <a:gd name="T18" fmla="*/ 26 w 15"/>
                <a:gd name="T19" fmla="*/ 29 h 15"/>
                <a:gd name="T20" fmla="*/ 22 w 15"/>
                <a:gd name="T21" fmla="*/ 19 h 15"/>
                <a:gd name="T22" fmla="*/ 26 w 15"/>
                <a:gd name="T23" fmla="*/ 14 h 15"/>
                <a:gd name="T24" fmla="*/ 19 w 15"/>
                <a:gd name="T25" fmla="*/ 10 h 15"/>
                <a:gd name="T26" fmla="*/ 12 w 15"/>
                <a:gd name="T27" fmla="*/ 10 h 15"/>
                <a:gd name="T28" fmla="*/ 12 w 15"/>
                <a:gd name="T29" fmla="*/ 29 h 15"/>
                <a:gd name="T30" fmla="*/ 14 w 15"/>
                <a:gd name="T31" fmla="*/ 29 h 15"/>
                <a:gd name="T32" fmla="*/ 14 w 15"/>
                <a:gd name="T33" fmla="*/ 19 h 15"/>
                <a:gd name="T34" fmla="*/ 19 w 15"/>
                <a:gd name="T35" fmla="*/ 36 h 15"/>
                <a:gd name="T36" fmla="*/ 36 w 15"/>
                <a:gd name="T37" fmla="*/ 19 h 15"/>
                <a:gd name="T38" fmla="*/ 19 w 15"/>
                <a:gd name="T39" fmla="*/ 0 h 15"/>
                <a:gd name="T40" fmla="*/ 0 w 15"/>
                <a:gd name="T41" fmla="*/ 19 h 15"/>
                <a:gd name="T42" fmla="*/ 19 w 15"/>
                <a:gd name="T43" fmla="*/ 36 h 15"/>
                <a:gd name="T44" fmla="*/ 5 w 15"/>
                <a:gd name="T45" fmla="*/ 19 h 15"/>
                <a:gd name="T46" fmla="*/ 19 w 15"/>
                <a:gd name="T47" fmla="*/ 5 h 15"/>
                <a:gd name="T48" fmla="*/ 34 w 15"/>
                <a:gd name="T49" fmla="*/ 19 h 15"/>
                <a:gd name="T50" fmla="*/ 19 w 15"/>
                <a:gd name="T51" fmla="*/ 34 h 15"/>
                <a:gd name="T52" fmla="*/ 5 w 15"/>
                <a:gd name="T53" fmla="*/ 19 h 1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5" h="15">
                  <a:moveTo>
                    <a:pt x="6" y="7"/>
                  </a:moveTo>
                  <a:cubicBezTo>
                    <a:pt x="6" y="5"/>
                    <a:pt x="6" y="5"/>
                    <a:pt x="6" y="5"/>
                  </a:cubicBezTo>
                  <a:cubicBezTo>
                    <a:pt x="8" y="5"/>
                    <a:pt x="8" y="5"/>
                    <a:pt x="8" y="5"/>
                  </a:cubicBezTo>
                  <a:cubicBezTo>
                    <a:pt x="9" y="5"/>
                    <a:pt x="10" y="5"/>
                    <a:pt x="10" y="6"/>
                  </a:cubicBezTo>
                  <a:cubicBezTo>
                    <a:pt x="10" y="7"/>
                    <a:pt x="9" y="7"/>
                    <a:pt x="8" y="7"/>
                  </a:cubicBezTo>
                  <a:lnTo>
                    <a:pt x="6" y="7"/>
                  </a:lnTo>
                  <a:close/>
                  <a:moveTo>
                    <a:pt x="6" y="8"/>
                  </a:moveTo>
                  <a:cubicBezTo>
                    <a:pt x="8" y="8"/>
                    <a:pt x="8" y="8"/>
                    <a:pt x="8" y="8"/>
                  </a:cubicBezTo>
                  <a:cubicBezTo>
                    <a:pt x="10" y="12"/>
                    <a:pt x="10" y="12"/>
                    <a:pt x="10" y="12"/>
                  </a:cubicBezTo>
                  <a:cubicBezTo>
                    <a:pt x="11" y="12"/>
                    <a:pt x="11" y="12"/>
                    <a:pt x="11" y="12"/>
                  </a:cubicBezTo>
                  <a:cubicBezTo>
                    <a:pt x="9" y="8"/>
                    <a:pt x="9" y="8"/>
                    <a:pt x="9" y="8"/>
                  </a:cubicBezTo>
                  <a:cubicBezTo>
                    <a:pt x="10" y="8"/>
                    <a:pt x="11" y="7"/>
                    <a:pt x="11" y="6"/>
                  </a:cubicBezTo>
                  <a:cubicBezTo>
                    <a:pt x="11" y="4"/>
                    <a:pt x="10" y="4"/>
                    <a:pt x="8" y="4"/>
                  </a:cubicBezTo>
                  <a:cubicBezTo>
                    <a:pt x="5" y="4"/>
                    <a:pt x="5" y="4"/>
                    <a:pt x="5" y="4"/>
                  </a:cubicBezTo>
                  <a:cubicBezTo>
                    <a:pt x="5" y="12"/>
                    <a:pt x="5" y="12"/>
                    <a:pt x="5" y="12"/>
                  </a:cubicBezTo>
                  <a:cubicBezTo>
                    <a:pt x="6" y="12"/>
                    <a:pt x="6" y="12"/>
                    <a:pt x="6" y="12"/>
                  </a:cubicBezTo>
                  <a:lnTo>
                    <a:pt x="6" y="8"/>
                  </a:lnTo>
                  <a:close/>
                  <a:moveTo>
                    <a:pt x="8" y="15"/>
                  </a:moveTo>
                  <a:cubicBezTo>
                    <a:pt x="12" y="15"/>
                    <a:pt x="15" y="12"/>
                    <a:pt x="15" y="8"/>
                  </a:cubicBezTo>
                  <a:cubicBezTo>
                    <a:pt x="15" y="4"/>
                    <a:pt x="12" y="0"/>
                    <a:pt x="8" y="0"/>
                  </a:cubicBezTo>
                  <a:cubicBezTo>
                    <a:pt x="4" y="0"/>
                    <a:pt x="0" y="4"/>
                    <a:pt x="0" y="8"/>
                  </a:cubicBezTo>
                  <a:cubicBezTo>
                    <a:pt x="0" y="12"/>
                    <a:pt x="4" y="15"/>
                    <a:pt x="8" y="15"/>
                  </a:cubicBezTo>
                  <a:close/>
                  <a:moveTo>
                    <a:pt x="2" y="8"/>
                  </a:moveTo>
                  <a:cubicBezTo>
                    <a:pt x="2" y="4"/>
                    <a:pt x="4" y="2"/>
                    <a:pt x="8" y="2"/>
                  </a:cubicBezTo>
                  <a:cubicBezTo>
                    <a:pt x="11" y="2"/>
                    <a:pt x="14" y="4"/>
                    <a:pt x="14" y="8"/>
                  </a:cubicBezTo>
                  <a:cubicBezTo>
                    <a:pt x="14" y="11"/>
                    <a:pt x="11" y="14"/>
                    <a:pt x="8" y="14"/>
                  </a:cubicBezTo>
                  <a:cubicBezTo>
                    <a:pt x="4" y="14"/>
                    <a:pt x="2" y="11"/>
                    <a:pt x="2" y="8"/>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lgn="ctr">
                <a:defRPr/>
              </a:pPr>
              <a:endParaRPr lang="en-US"/>
            </a:p>
          </p:txBody>
        </p:sp>
      </p:grpSp>
      <p:sp>
        <p:nvSpPr>
          <p:cNvPr id="1544242" name="Rectangle 50"/>
          <p:cNvSpPr>
            <a:spLocks noGrp="1" noChangeArrowheads="1"/>
          </p:cNvSpPr>
          <p:nvPr>
            <p:ph type="ftr" sz="quarter" idx="3"/>
          </p:nvPr>
        </p:nvSpPr>
        <p:spPr bwMode="gray">
          <a:xfrm>
            <a:off x="1428750" y="6477000"/>
            <a:ext cx="446722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spAutoFit/>
          </a:bodyPr>
          <a:lstStyle>
            <a:lvl1pPr algn="l">
              <a:defRPr sz="900">
                <a:solidFill>
                  <a:schemeClr val="bg2"/>
                </a:solidFill>
              </a:defRPr>
            </a:lvl1pPr>
          </a:lstStyle>
          <a:p>
            <a:pPr>
              <a:defRPr/>
            </a:pPr>
            <a:r>
              <a:rPr lang="en-US"/>
              <a:t>|     © 2011 Kaiser Foundation Health Plan, Inc. For internal use only.</a:t>
            </a:r>
          </a:p>
        </p:txBody>
      </p:sp>
      <p:sp>
        <p:nvSpPr>
          <p:cNvPr id="1544243" name="Rectangle 51"/>
          <p:cNvSpPr>
            <a:spLocks noGrp="1" noChangeArrowheads="1"/>
          </p:cNvSpPr>
          <p:nvPr>
            <p:ph type="dt" sz="half" idx="2"/>
          </p:nvPr>
        </p:nvSpPr>
        <p:spPr bwMode="gray">
          <a:xfrm>
            <a:off x="457200" y="6477000"/>
            <a:ext cx="12763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spAutoFit/>
          </a:bodyPr>
          <a:lstStyle>
            <a:lvl1pPr algn="l">
              <a:defRPr sz="900">
                <a:solidFill>
                  <a:schemeClr val="bg2"/>
                </a:solidFill>
              </a:defRPr>
            </a:lvl1pPr>
          </a:lstStyle>
          <a:p>
            <a:pPr>
              <a:defRPr/>
            </a:pPr>
            <a:fld id="{99D61DF3-C7EA-4CA5-8BA9-98D3F51A6A09}" type="datetime4">
              <a:rPr lang="en-US"/>
              <a:pPr>
                <a:defRPr/>
              </a:pPr>
              <a:t>March 6, 2017</a:t>
            </a:fld>
            <a:endParaRPr lang="en-US"/>
          </a:p>
        </p:txBody>
      </p:sp>
      <p:pic>
        <p:nvPicPr>
          <p:cNvPr id="3080" name="Picture 63" descr="1478795_BLUE_18%cyan"/>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iming>
    <p:tnLst>
      <p:par>
        <p:cTn id="1" dur="indefinite" restart="never" nodeType="tmRoot"/>
      </p:par>
    </p:tnLst>
  </p:timing>
  <p:hf hdr="0"/>
  <p:txStyles>
    <p:titleStyle>
      <a:lvl1pPr algn="l" rtl="0" eaLnBrk="0" fontAlgn="base" hangingPunct="0">
        <a:lnSpc>
          <a:spcPct val="90000"/>
        </a:lnSpc>
        <a:spcBef>
          <a:spcPct val="0"/>
        </a:spcBef>
        <a:spcAft>
          <a:spcPct val="0"/>
        </a:spcAft>
        <a:defRPr sz="3400" b="1">
          <a:solidFill>
            <a:srgbClr val="216A8B"/>
          </a:solidFill>
          <a:latin typeface="+mj-lt"/>
          <a:ea typeface="MS PGothic" pitchFamily="34" charset="-128"/>
          <a:cs typeface="+mj-cs"/>
        </a:defRPr>
      </a:lvl1pPr>
      <a:lvl2pPr algn="l" rtl="0" eaLnBrk="0" fontAlgn="base" hangingPunct="0">
        <a:lnSpc>
          <a:spcPct val="90000"/>
        </a:lnSpc>
        <a:spcBef>
          <a:spcPct val="0"/>
        </a:spcBef>
        <a:spcAft>
          <a:spcPct val="0"/>
        </a:spcAft>
        <a:defRPr sz="3400" b="1">
          <a:solidFill>
            <a:srgbClr val="216A8B"/>
          </a:solidFill>
          <a:latin typeface="Arial Narrow" charset="0"/>
          <a:ea typeface="MS PGothic" pitchFamily="34" charset="-128"/>
          <a:cs typeface="Arial" charset="0"/>
        </a:defRPr>
      </a:lvl2pPr>
      <a:lvl3pPr algn="l" rtl="0" eaLnBrk="0" fontAlgn="base" hangingPunct="0">
        <a:lnSpc>
          <a:spcPct val="90000"/>
        </a:lnSpc>
        <a:spcBef>
          <a:spcPct val="0"/>
        </a:spcBef>
        <a:spcAft>
          <a:spcPct val="0"/>
        </a:spcAft>
        <a:defRPr sz="3400" b="1">
          <a:solidFill>
            <a:srgbClr val="216A8B"/>
          </a:solidFill>
          <a:latin typeface="Arial Narrow" charset="0"/>
          <a:ea typeface="MS PGothic" pitchFamily="34" charset="-128"/>
          <a:cs typeface="Arial" charset="0"/>
        </a:defRPr>
      </a:lvl3pPr>
      <a:lvl4pPr algn="l" rtl="0" eaLnBrk="0" fontAlgn="base" hangingPunct="0">
        <a:lnSpc>
          <a:spcPct val="90000"/>
        </a:lnSpc>
        <a:spcBef>
          <a:spcPct val="0"/>
        </a:spcBef>
        <a:spcAft>
          <a:spcPct val="0"/>
        </a:spcAft>
        <a:defRPr sz="3400" b="1">
          <a:solidFill>
            <a:srgbClr val="216A8B"/>
          </a:solidFill>
          <a:latin typeface="Arial Narrow" charset="0"/>
          <a:ea typeface="MS PGothic" pitchFamily="34" charset="-128"/>
          <a:cs typeface="Arial" charset="0"/>
        </a:defRPr>
      </a:lvl4pPr>
      <a:lvl5pPr algn="l" rtl="0" eaLnBrk="0" fontAlgn="base" hangingPunct="0">
        <a:lnSpc>
          <a:spcPct val="90000"/>
        </a:lnSpc>
        <a:spcBef>
          <a:spcPct val="0"/>
        </a:spcBef>
        <a:spcAft>
          <a:spcPct val="0"/>
        </a:spcAft>
        <a:defRPr sz="3400" b="1">
          <a:solidFill>
            <a:srgbClr val="216A8B"/>
          </a:solidFill>
          <a:latin typeface="Arial Narrow" charset="0"/>
          <a:ea typeface="MS PGothic" pitchFamily="34" charset="-128"/>
          <a:cs typeface="Arial" charset="0"/>
        </a:defRPr>
      </a:lvl5pPr>
      <a:lvl6pPr marL="457200" algn="l" rtl="0" fontAlgn="base">
        <a:lnSpc>
          <a:spcPct val="90000"/>
        </a:lnSpc>
        <a:spcBef>
          <a:spcPct val="0"/>
        </a:spcBef>
        <a:spcAft>
          <a:spcPct val="0"/>
        </a:spcAft>
        <a:defRPr sz="3400" b="1">
          <a:solidFill>
            <a:srgbClr val="216A8B"/>
          </a:solidFill>
          <a:latin typeface="Arial Narrow" charset="0"/>
          <a:ea typeface="ＭＳ Ｐゴシック" charset="0"/>
          <a:cs typeface="Arial" charset="0"/>
        </a:defRPr>
      </a:lvl6pPr>
      <a:lvl7pPr marL="914400" algn="l" rtl="0" fontAlgn="base">
        <a:lnSpc>
          <a:spcPct val="90000"/>
        </a:lnSpc>
        <a:spcBef>
          <a:spcPct val="0"/>
        </a:spcBef>
        <a:spcAft>
          <a:spcPct val="0"/>
        </a:spcAft>
        <a:defRPr sz="3400" b="1">
          <a:solidFill>
            <a:srgbClr val="216A8B"/>
          </a:solidFill>
          <a:latin typeface="Arial Narrow" charset="0"/>
          <a:ea typeface="ＭＳ Ｐゴシック" charset="0"/>
          <a:cs typeface="Arial" charset="0"/>
        </a:defRPr>
      </a:lvl7pPr>
      <a:lvl8pPr marL="1371600" algn="l" rtl="0" fontAlgn="base">
        <a:lnSpc>
          <a:spcPct val="90000"/>
        </a:lnSpc>
        <a:spcBef>
          <a:spcPct val="0"/>
        </a:spcBef>
        <a:spcAft>
          <a:spcPct val="0"/>
        </a:spcAft>
        <a:defRPr sz="3400" b="1">
          <a:solidFill>
            <a:srgbClr val="216A8B"/>
          </a:solidFill>
          <a:latin typeface="Arial Narrow" charset="0"/>
          <a:ea typeface="ＭＳ Ｐゴシック" charset="0"/>
          <a:cs typeface="Arial" charset="0"/>
        </a:defRPr>
      </a:lvl8pPr>
      <a:lvl9pPr marL="1828800" algn="l" rtl="0" fontAlgn="base">
        <a:lnSpc>
          <a:spcPct val="90000"/>
        </a:lnSpc>
        <a:spcBef>
          <a:spcPct val="0"/>
        </a:spcBef>
        <a:spcAft>
          <a:spcPct val="0"/>
        </a:spcAft>
        <a:defRPr sz="3400" b="1">
          <a:solidFill>
            <a:srgbClr val="216A8B"/>
          </a:solidFill>
          <a:latin typeface="Arial Narrow" charset="0"/>
          <a:ea typeface="ＭＳ Ｐゴシック" charset="0"/>
          <a:cs typeface="Arial" charset="0"/>
        </a:defRPr>
      </a:lvl9pPr>
    </p:titleStyle>
    <p:bodyStyle>
      <a:lvl1pPr marL="285750" indent="-285750" algn="l" rtl="0" eaLnBrk="0" fontAlgn="base" hangingPunct="0">
        <a:lnSpc>
          <a:spcPct val="95000"/>
        </a:lnSpc>
        <a:spcBef>
          <a:spcPct val="35000"/>
        </a:spcBef>
        <a:spcAft>
          <a:spcPct val="0"/>
        </a:spcAft>
        <a:buClr>
          <a:schemeClr val="tx2"/>
        </a:buClr>
        <a:buFont typeface="Wingdings" pitchFamily="2" charset="2"/>
        <a:buChar char="§"/>
        <a:defRPr sz="2400">
          <a:solidFill>
            <a:schemeClr val="tx1"/>
          </a:solidFill>
          <a:latin typeface="+mn-lt"/>
          <a:ea typeface="MS PGothic" pitchFamily="34" charset="-128"/>
          <a:cs typeface="+mn-cs"/>
        </a:defRPr>
      </a:lvl1pPr>
      <a:lvl2pPr marL="742950" indent="-285750" algn="l" rtl="0" eaLnBrk="0" fontAlgn="base" hangingPunct="0">
        <a:lnSpc>
          <a:spcPct val="95000"/>
        </a:lnSpc>
        <a:spcBef>
          <a:spcPct val="35000"/>
        </a:spcBef>
        <a:spcAft>
          <a:spcPct val="0"/>
        </a:spcAft>
        <a:buClr>
          <a:schemeClr val="tx2"/>
        </a:buClr>
        <a:buFont typeface="Arial" charset="0"/>
        <a:buChar char="–"/>
        <a:defRPr sz="2000">
          <a:solidFill>
            <a:schemeClr val="tx1"/>
          </a:solidFill>
          <a:latin typeface="+mn-lt"/>
          <a:ea typeface="Arial" charset="0"/>
          <a:cs typeface="+mn-cs"/>
        </a:defRPr>
      </a:lvl2pPr>
      <a:lvl3pPr marL="1143000" indent="-228600" algn="l" rtl="0" eaLnBrk="0" fontAlgn="base" hangingPunct="0">
        <a:lnSpc>
          <a:spcPct val="95000"/>
        </a:lnSpc>
        <a:spcBef>
          <a:spcPct val="35000"/>
        </a:spcBef>
        <a:spcAft>
          <a:spcPct val="0"/>
        </a:spcAft>
        <a:buClr>
          <a:schemeClr val="tx2"/>
        </a:buClr>
        <a:buFont typeface="Wingdings" pitchFamily="2" charset="2"/>
        <a:buChar char="§"/>
        <a:defRPr>
          <a:solidFill>
            <a:schemeClr val="tx1"/>
          </a:solidFill>
          <a:latin typeface="+mn-lt"/>
          <a:ea typeface="Arial" charset="0"/>
          <a:cs typeface="+mn-cs"/>
        </a:defRPr>
      </a:lvl3pPr>
      <a:lvl4pPr marL="1600200" indent="-228600" algn="l" rtl="0" eaLnBrk="0" fontAlgn="base" hangingPunct="0">
        <a:lnSpc>
          <a:spcPct val="95000"/>
        </a:lnSpc>
        <a:spcBef>
          <a:spcPct val="35000"/>
        </a:spcBef>
        <a:spcAft>
          <a:spcPct val="0"/>
        </a:spcAft>
        <a:buClr>
          <a:schemeClr val="tx2"/>
        </a:buClr>
        <a:buChar char="–"/>
        <a:defRPr sz="1600">
          <a:solidFill>
            <a:schemeClr val="tx1"/>
          </a:solidFill>
          <a:latin typeface="+mn-lt"/>
          <a:ea typeface="Arial" charset="0"/>
          <a:cs typeface="+mn-cs"/>
        </a:defRPr>
      </a:lvl4pPr>
      <a:lvl5pPr marL="2057400" indent="-228600" algn="l" rtl="0" eaLnBrk="0" fontAlgn="base" hangingPunct="0">
        <a:lnSpc>
          <a:spcPct val="95000"/>
        </a:lnSpc>
        <a:spcBef>
          <a:spcPct val="35000"/>
        </a:spcBef>
        <a:spcAft>
          <a:spcPct val="0"/>
        </a:spcAft>
        <a:buClr>
          <a:schemeClr val="tx2"/>
        </a:buClr>
        <a:buChar char="»"/>
        <a:defRPr sz="1600">
          <a:solidFill>
            <a:schemeClr val="tx1"/>
          </a:solidFill>
          <a:latin typeface="+mn-lt"/>
          <a:ea typeface="Arial" charset="0"/>
          <a:cs typeface="+mn-cs"/>
        </a:defRPr>
      </a:lvl5pPr>
      <a:lvl6pPr marL="2514600" indent="-228600" algn="l" rtl="0" fontAlgn="base">
        <a:lnSpc>
          <a:spcPct val="95000"/>
        </a:lnSpc>
        <a:spcBef>
          <a:spcPct val="35000"/>
        </a:spcBef>
        <a:spcAft>
          <a:spcPct val="0"/>
        </a:spcAft>
        <a:buClr>
          <a:schemeClr val="tx2"/>
        </a:buClr>
        <a:buChar char="»"/>
        <a:defRPr sz="1600">
          <a:solidFill>
            <a:schemeClr val="tx1"/>
          </a:solidFill>
          <a:latin typeface="+mn-lt"/>
          <a:ea typeface="Arial" charset="0"/>
          <a:cs typeface="+mn-cs"/>
        </a:defRPr>
      </a:lvl6pPr>
      <a:lvl7pPr marL="2971800" indent="-228600" algn="l" rtl="0" fontAlgn="base">
        <a:lnSpc>
          <a:spcPct val="95000"/>
        </a:lnSpc>
        <a:spcBef>
          <a:spcPct val="35000"/>
        </a:spcBef>
        <a:spcAft>
          <a:spcPct val="0"/>
        </a:spcAft>
        <a:buClr>
          <a:schemeClr val="tx2"/>
        </a:buClr>
        <a:buChar char="»"/>
        <a:defRPr sz="1600">
          <a:solidFill>
            <a:schemeClr val="tx1"/>
          </a:solidFill>
          <a:latin typeface="+mn-lt"/>
          <a:ea typeface="Arial" charset="0"/>
          <a:cs typeface="+mn-cs"/>
        </a:defRPr>
      </a:lvl7pPr>
      <a:lvl8pPr marL="3429000" indent="-228600" algn="l" rtl="0" fontAlgn="base">
        <a:lnSpc>
          <a:spcPct val="95000"/>
        </a:lnSpc>
        <a:spcBef>
          <a:spcPct val="35000"/>
        </a:spcBef>
        <a:spcAft>
          <a:spcPct val="0"/>
        </a:spcAft>
        <a:buClr>
          <a:schemeClr val="tx2"/>
        </a:buClr>
        <a:buChar char="»"/>
        <a:defRPr sz="1600">
          <a:solidFill>
            <a:schemeClr val="tx1"/>
          </a:solidFill>
          <a:latin typeface="+mn-lt"/>
          <a:ea typeface="Arial" charset="0"/>
          <a:cs typeface="+mn-cs"/>
        </a:defRPr>
      </a:lvl8pPr>
      <a:lvl9pPr marL="3886200" indent="-228600" algn="l" rtl="0" fontAlgn="base">
        <a:lnSpc>
          <a:spcPct val="95000"/>
        </a:lnSpc>
        <a:spcBef>
          <a:spcPct val="35000"/>
        </a:spcBef>
        <a:spcAft>
          <a:spcPct val="0"/>
        </a:spcAft>
        <a:buClr>
          <a:schemeClr val="tx2"/>
        </a:buClr>
        <a:buChar char="»"/>
        <a:defRPr sz="16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542146" name="Rectangle 2"/>
          <p:cNvSpPr>
            <a:spLocks noChangeArrowheads="1"/>
          </p:cNvSpPr>
          <p:nvPr/>
        </p:nvSpPr>
        <p:spPr bwMode="auto">
          <a:xfrm>
            <a:off x="0" y="0"/>
            <a:ext cx="9144000" cy="6858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a:defRPr/>
            </a:pPr>
            <a:endParaRPr lang="en-US" sz="1800">
              <a:latin typeface="Arial Narrow" charset="0"/>
              <a:ea typeface="ＭＳ Ｐゴシック" charset="0"/>
            </a:endParaRPr>
          </a:p>
        </p:txBody>
      </p:sp>
      <p:sp>
        <p:nvSpPr>
          <p:cNvPr id="1542147" name="Rectangle 3"/>
          <p:cNvSpPr>
            <a:spLocks noGrp="1" noChangeArrowheads="1"/>
          </p:cNvSpPr>
          <p:nvPr>
            <p:ph type="title"/>
          </p:nvPr>
        </p:nvSpPr>
        <p:spPr bwMode="gray">
          <a:xfrm>
            <a:off x="0" y="3121025"/>
            <a:ext cx="9144000" cy="750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spAutoFit/>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4800" b="1">
          <a:solidFill>
            <a:srgbClr val="216A8B"/>
          </a:solidFill>
          <a:latin typeface="+mj-lt"/>
          <a:ea typeface="MS PGothic" pitchFamily="34" charset="-128"/>
          <a:cs typeface="+mj-cs"/>
        </a:defRPr>
      </a:lvl1pPr>
      <a:lvl2pPr algn="l" rtl="0" eaLnBrk="0" fontAlgn="base" hangingPunct="0">
        <a:lnSpc>
          <a:spcPct val="90000"/>
        </a:lnSpc>
        <a:spcBef>
          <a:spcPct val="0"/>
        </a:spcBef>
        <a:spcAft>
          <a:spcPct val="0"/>
        </a:spcAft>
        <a:defRPr sz="4800" b="1">
          <a:solidFill>
            <a:srgbClr val="216A8B"/>
          </a:solidFill>
          <a:latin typeface="Arial Narrow" charset="0"/>
          <a:ea typeface="MS PGothic" pitchFamily="34" charset="-128"/>
          <a:cs typeface="Arial" charset="0"/>
        </a:defRPr>
      </a:lvl2pPr>
      <a:lvl3pPr algn="l" rtl="0" eaLnBrk="0" fontAlgn="base" hangingPunct="0">
        <a:lnSpc>
          <a:spcPct val="90000"/>
        </a:lnSpc>
        <a:spcBef>
          <a:spcPct val="0"/>
        </a:spcBef>
        <a:spcAft>
          <a:spcPct val="0"/>
        </a:spcAft>
        <a:defRPr sz="4800" b="1">
          <a:solidFill>
            <a:srgbClr val="216A8B"/>
          </a:solidFill>
          <a:latin typeface="Arial Narrow" charset="0"/>
          <a:ea typeface="MS PGothic" pitchFamily="34" charset="-128"/>
          <a:cs typeface="Arial" charset="0"/>
        </a:defRPr>
      </a:lvl3pPr>
      <a:lvl4pPr algn="l" rtl="0" eaLnBrk="0" fontAlgn="base" hangingPunct="0">
        <a:lnSpc>
          <a:spcPct val="90000"/>
        </a:lnSpc>
        <a:spcBef>
          <a:spcPct val="0"/>
        </a:spcBef>
        <a:spcAft>
          <a:spcPct val="0"/>
        </a:spcAft>
        <a:defRPr sz="4800" b="1">
          <a:solidFill>
            <a:srgbClr val="216A8B"/>
          </a:solidFill>
          <a:latin typeface="Arial Narrow" charset="0"/>
          <a:ea typeface="MS PGothic" pitchFamily="34" charset="-128"/>
          <a:cs typeface="Arial" charset="0"/>
        </a:defRPr>
      </a:lvl4pPr>
      <a:lvl5pPr algn="l" rtl="0" eaLnBrk="0" fontAlgn="base" hangingPunct="0">
        <a:lnSpc>
          <a:spcPct val="90000"/>
        </a:lnSpc>
        <a:spcBef>
          <a:spcPct val="0"/>
        </a:spcBef>
        <a:spcAft>
          <a:spcPct val="0"/>
        </a:spcAft>
        <a:defRPr sz="4800" b="1">
          <a:solidFill>
            <a:srgbClr val="216A8B"/>
          </a:solidFill>
          <a:latin typeface="Arial Narrow" charset="0"/>
          <a:ea typeface="MS PGothic" pitchFamily="34" charset="-128"/>
          <a:cs typeface="Arial" charset="0"/>
        </a:defRPr>
      </a:lvl5pPr>
      <a:lvl6pPr marL="457200" algn="l" rtl="0" fontAlgn="base">
        <a:lnSpc>
          <a:spcPct val="90000"/>
        </a:lnSpc>
        <a:spcBef>
          <a:spcPct val="0"/>
        </a:spcBef>
        <a:spcAft>
          <a:spcPct val="0"/>
        </a:spcAft>
        <a:defRPr sz="4800" b="1">
          <a:solidFill>
            <a:srgbClr val="216A8B"/>
          </a:solidFill>
          <a:latin typeface="Arial Narrow" charset="0"/>
          <a:ea typeface="ＭＳ Ｐゴシック" charset="0"/>
          <a:cs typeface="Arial" charset="0"/>
        </a:defRPr>
      </a:lvl6pPr>
      <a:lvl7pPr marL="914400" algn="l" rtl="0" fontAlgn="base">
        <a:lnSpc>
          <a:spcPct val="90000"/>
        </a:lnSpc>
        <a:spcBef>
          <a:spcPct val="0"/>
        </a:spcBef>
        <a:spcAft>
          <a:spcPct val="0"/>
        </a:spcAft>
        <a:defRPr sz="4800" b="1">
          <a:solidFill>
            <a:srgbClr val="216A8B"/>
          </a:solidFill>
          <a:latin typeface="Arial Narrow" charset="0"/>
          <a:ea typeface="ＭＳ Ｐゴシック" charset="0"/>
          <a:cs typeface="Arial" charset="0"/>
        </a:defRPr>
      </a:lvl7pPr>
      <a:lvl8pPr marL="1371600" algn="l" rtl="0" fontAlgn="base">
        <a:lnSpc>
          <a:spcPct val="90000"/>
        </a:lnSpc>
        <a:spcBef>
          <a:spcPct val="0"/>
        </a:spcBef>
        <a:spcAft>
          <a:spcPct val="0"/>
        </a:spcAft>
        <a:defRPr sz="4800" b="1">
          <a:solidFill>
            <a:srgbClr val="216A8B"/>
          </a:solidFill>
          <a:latin typeface="Arial Narrow" charset="0"/>
          <a:ea typeface="ＭＳ Ｐゴシック" charset="0"/>
          <a:cs typeface="Arial" charset="0"/>
        </a:defRPr>
      </a:lvl8pPr>
      <a:lvl9pPr marL="1828800" algn="l" rtl="0" fontAlgn="base">
        <a:lnSpc>
          <a:spcPct val="90000"/>
        </a:lnSpc>
        <a:spcBef>
          <a:spcPct val="0"/>
        </a:spcBef>
        <a:spcAft>
          <a:spcPct val="0"/>
        </a:spcAft>
        <a:defRPr sz="4800" b="1">
          <a:solidFill>
            <a:srgbClr val="216A8B"/>
          </a:solidFill>
          <a:latin typeface="Arial Narrow" charset="0"/>
          <a:ea typeface="ＭＳ Ｐゴシック" charset="0"/>
          <a:cs typeface="Arial" charset="0"/>
        </a:defRPr>
      </a:lvl9pPr>
    </p:titleStyle>
    <p:bodyStyle>
      <a:lvl1pPr marL="342900" indent="-342900" algn="l" rtl="0" eaLnBrk="0" fontAlgn="base" hangingPunct="0">
        <a:lnSpc>
          <a:spcPct val="90000"/>
        </a:lnSpc>
        <a:spcBef>
          <a:spcPct val="0"/>
        </a:spcBef>
        <a:spcAft>
          <a:spcPct val="0"/>
        </a:spcAft>
        <a:buClr>
          <a:srgbClr val="216A8B"/>
        </a:buClr>
        <a:defRPr sz="2000">
          <a:solidFill>
            <a:schemeClr val="bg1"/>
          </a:solidFill>
          <a:latin typeface="+mn-lt"/>
          <a:ea typeface="MS PGothic" pitchFamily="34" charset="-128"/>
          <a:cs typeface="+mn-cs"/>
        </a:defRPr>
      </a:lvl1pPr>
      <a:lvl2pPr marL="457200" algn="l" rtl="0" eaLnBrk="0" fontAlgn="base" hangingPunct="0">
        <a:lnSpc>
          <a:spcPct val="90000"/>
        </a:lnSpc>
        <a:spcBef>
          <a:spcPct val="0"/>
        </a:spcBef>
        <a:spcAft>
          <a:spcPct val="0"/>
        </a:spcAft>
        <a:buClr>
          <a:srgbClr val="216A8B"/>
        </a:buClr>
        <a:defRPr sz="2000">
          <a:solidFill>
            <a:schemeClr val="bg2"/>
          </a:solidFill>
          <a:latin typeface="+mn-lt"/>
          <a:ea typeface="Arial" charset="0"/>
          <a:cs typeface="+mn-cs"/>
        </a:defRPr>
      </a:lvl2pPr>
      <a:lvl3pPr marL="914400" algn="l" rtl="0" eaLnBrk="0" fontAlgn="base" hangingPunct="0">
        <a:lnSpc>
          <a:spcPct val="90000"/>
        </a:lnSpc>
        <a:spcBef>
          <a:spcPct val="0"/>
        </a:spcBef>
        <a:spcAft>
          <a:spcPct val="0"/>
        </a:spcAft>
        <a:buClr>
          <a:srgbClr val="216A8B"/>
        </a:buClr>
        <a:defRPr sz="2000">
          <a:solidFill>
            <a:schemeClr val="bg2"/>
          </a:solidFill>
          <a:latin typeface="+mn-lt"/>
          <a:ea typeface="Arial" charset="0"/>
          <a:cs typeface="+mn-cs"/>
        </a:defRPr>
      </a:lvl3pPr>
      <a:lvl4pPr marL="1371600" algn="l" rtl="0" eaLnBrk="0" fontAlgn="base" hangingPunct="0">
        <a:lnSpc>
          <a:spcPct val="90000"/>
        </a:lnSpc>
        <a:spcBef>
          <a:spcPct val="0"/>
        </a:spcBef>
        <a:spcAft>
          <a:spcPct val="0"/>
        </a:spcAft>
        <a:buClr>
          <a:srgbClr val="216A8B"/>
        </a:buClr>
        <a:defRPr sz="2000">
          <a:solidFill>
            <a:schemeClr val="bg2"/>
          </a:solidFill>
          <a:latin typeface="+mn-lt"/>
          <a:ea typeface="Arial" charset="0"/>
          <a:cs typeface="+mn-cs"/>
        </a:defRPr>
      </a:lvl4pPr>
      <a:lvl5pPr marL="1828800" algn="l" rtl="0" eaLnBrk="0" fontAlgn="base" hangingPunct="0">
        <a:lnSpc>
          <a:spcPct val="90000"/>
        </a:lnSpc>
        <a:spcBef>
          <a:spcPct val="0"/>
        </a:spcBef>
        <a:spcAft>
          <a:spcPct val="0"/>
        </a:spcAft>
        <a:buClr>
          <a:srgbClr val="216A8B"/>
        </a:buClr>
        <a:defRPr sz="2000">
          <a:solidFill>
            <a:schemeClr val="bg2"/>
          </a:solidFill>
          <a:latin typeface="+mn-lt"/>
          <a:ea typeface="Arial" charset="0"/>
          <a:cs typeface="+mn-cs"/>
        </a:defRPr>
      </a:lvl5pPr>
      <a:lvl6pPr marL="2286000" algn="l" rtl="0" fontAlgn="base">
        <a:lnSpc>
          <a:spcPct val="90000"/>
        </a:lnSpc>
        <a:spcBef>
          <a:spcPct val="0"/>
        </a:spcBef>
        <a:spcAft>
          <a:spcPct val="0"/>
        </a:spcAft>
        <a:buClr>
          <a:srgbClr val="216A8B"/>
        </a:buClr>
        <a:defRPr sz="2000">
          <a:solidFill>
            <a:schemeClr val="bg2"/>
          </a:solidFill>
          <a:latin typeface="+mn-lt"/>
          <a:ea typeface="Arial" charset="0"/>
          <a:cs typeface="+mn-cs"/>
        </a:defRPr>
      </a:lvl6pPr>
      <a:lvl7pPr marL="2743200" algn="l" rtl="0" fontAlgn="base">
        <a:lnSpc>
          <a:spcPct val="90000"/>
        </a:lnSpc>
        <a:spcBef>
          <a:spcPct val="0"/>
        </a:spcBef>
        <a:spcAft>
          <a:spcPct val="0"/>
        </a:spcAft>
        <a:buClr>
          <a:srgbClr val="216A8B"/>
        </a:buClr>
        <a:defRPr sz="2000">
          <a:solidFill>
            <a:schemeClr val="bg2"/>
          </a:solidFill>
          <a:latin typeface="+mn-lt"/>
          <a:ea typeface="Arial" charset="0"/>
          <a:cs typeface="+mn-cs"/>
        </a:defRPr>
      </a:lvl7pPr>
      <a:lvl8pPr marL="3200400" algn="l" rtl="0" fontAlgn="base">
        <a:lnSpc>
          <a:spcPct val="90000"/>
        </a:lnSpc>
        <a:spcBef>
          <a:spcPct val="0"/>
        </a:spcBef>
        <a:spcAft>
          <a:spcPct val="0"/>
        </a:spcAft>
        <a:buClr>
          <a:srgbClr val="216A8B"/>
        </a:buClr>
        <a:defRPr sz="2000">
          <a:solidFill>
            <a:schemeClr val="bg2"/>
          </a:solidFill>
          <a:latin typeface="+mn-lt"/>
          <a:ea typeface="Arial" charset="0"/>
          <a:cs typeface="+mn-cs"/>
        </a:defRPr>
      </a:lvl8pPr>
      <a:lvl9pPr marL="3657600" algn="l" rtl="0" fontAlgn="base">
        <a:lnSpc>
          <a:spcPct val="90000"/>
        </a:lnSpc>
        <a:spcBef>
          <a:spcPct val="0"/>
        </a:spcBef>
        <a:spcAft>
          <a:spcPct val="0"/>
        </a:spcAft>
        <a:buClr>
          <a:srgbClr val="216A8B"/>
        </a:buClr>
        <a:defRPr sz="2000">
          <a:solidFill>
            <a:schemeClr val="bg2"/>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4.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4.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7.xml"/><Relationship Id="rId1" Type="http://schemas.openxmlformats.org/officeDocument/2006/relationships/slideLayout" Target="../slideLayouts/slideLayout24.xml"/><Relationship Id="rId5" Type="http://schemas.openxmlformats.org/officeDocument/2006/relationships/image" Target="../media/image19.jp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8.xml"/><Relationship Id="rId1" Type="http://schemas.openxmlformats.org/officeDocument/2006/relationships/slideLayout" Target="../slideLayouts/slideLayout24.xml"/><Relationship Id="rId6" Type="http://schemas.openxmlformats.org/officeDocument/2006/relationships/image" Target="../media/image19.jpg"/><Relationship Id="rId5" Type="http://schemas.openxmlformats.org/officeDocument/2006/relationships/image" Target="../media/image18.png"/><Relationship Id="rId4" Type="http://schemas.openxmlformats.org/officeDocument/2006/relationships/image" Target="../media/image20.jpg"/></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9.xml"/><Relationship Id="rId5" Type="http://schemas.openxmlformats.org/officeDocument/2006/relationships/image" Target="../media/image5.gif"/><Relationship Id="rId4" Type="http://schemas.openxmlformats.org/officeDocument/2006/relationships/hyperlink" Target="http://www.netstate.com/states/geography/mapcom/ca_mapscom.htm"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2.xml"/><Relationship Id="rId1" Type="http://schemas.openxmlformats.org/officeDocument/2006/relationships/slideLayout" Target="../slideLayouts/slideLayout24.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5.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8.xml"/><Relationship Id="rId1" Type="http://schemas.openxmlformats.org/officeDocument/2006/relationships/slideLayout" Target="../slideLayouts/slideLayout29.xml"/><Relationship Id="rId5" Type="http://schemas.openxmlformats.org/officeDocument/2006/relationships/image" Target="../media/image31.png"/><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9.xml"/><Relationship Id="rId1" Type="http://schemas.openxmlformats.org/officeDocument/2006/relationships/slideLayout" Target="../slideLayouts/slideLayout29.xml"/><Relationship Id="rId4" Type="http://schemas.openxmlformats.org/officeDocument/2006/relationships/image" Target="../media/image33.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4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0.xml"/><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1.xml"/><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2.xml"/><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3.xml"/><Relationship Id="rId1" Type="http://schemas.openxmlformats.org/officeDocument/2006/relationships/slideLayout" Target="../slideLayouts/slideLayout2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9.xml"/></Relationships>
</file>

<file path=ppt/slides/_rels/slide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5.xml"/><Relationship Id="rId1" Type="http://schemas.openxmlformats.org/officeDocument/2006/relationships/slideLayout" Target="../slideLayouts/slideLayout2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9.xml"/></Relationships>
</file>

<file path=ppt/slides/_rels/slide4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8.xml"/><Relationship Id="rId1" Type="http://schemas.openxmlformats.org/officeDocument/2006/relationships/slideLayout" Target="../slideLayouts/slideLayout29.xml"/></Relationships>
</file>

<file path=ppt/slides/_rels/slide4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9.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5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9.xml"/></Relationships>
</file>

<file path=ppt/slides/_rels/slide5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0.xml"/><Relationship Id="rId1" Type="http://schemas.openxmlformats.org/officeDocument/2006/relationships/slideLayout" Target="../slideLayouts/slideLayout29.xml"/><Relationship Id="rId5" Type="http://schemas.openxmlformats.org/officeDocument/2006/relationships/image" Target="../media/image39.png"/><Relationship Id="rId4" Type="http://schemas.openxmlformats.org/officeDocument/2006/relationships/image" Target="../media/image38.png"/></Relationships>
</file>

<file path=ppt/slides/_rels/slide5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1.xml"/><Relationship Id="rId1" Type="http://schemas.openxmlformats.org/officeDocument/2006/relationships/slideLayout" Target="../slideLayouts/slideLayout29.xml"/></Relationships>
</file>

<file path=ppt/slides/_rels/slide5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2.xml"/><Relationship Id="rId1" Type="http://schemas.openxmlformats.org/officeDocument/2006/relationships/slideLayout" Target="../slideLayouts/slideLayout2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9.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9.xml"/></Relationships>
</file>

<file path=ppt/slides/_rels/slide5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5.xml"/><Relationship Id="rId1" Type="http://schemas.openxmlformats.org/officeDocument/2006/relationships/slideLayout" Target="../slideLayouts/slideLayout29.xml"/></Relationships>
</file>

<file path=ppt/slides/_rels/slide5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6.xml"/><Relationship Id="rId1" Type="http://schemas.openxmlformats.org/officeDocument/2006/relationships/slideLayout" Target="../slideLayouts/slideLayout29.xml"/></Relationships>
</file>

<file path=ppt/slides/_rels/slide5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7.xml"/><Relationship Id="rId1" Type="http://schemas.openxmlformats.org/officeDocument/2006/relationships/slideLayout" Target="../slideLayouts/slideLayout29.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6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9.xml"/><Relationship Id="rId1" Type="http://schemas.openxmlformats.org/officeDocument/2006/relationships/slideLayout" Target="../slideLayouts/slideLayout29.xml"/></Relationships>
</file>

<file path=ppt/slides/_rels/slide6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0.xml"/><Relationship Id="rId1" Type="http://schemas.openxmlformats.org/officeDocument/2006/relationships/slideLayout" Target="../slideLayouts/slideLayout28.xml"/></Relationships>
</file>

<file path=ppt/slides/_rels/slide6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1.xml"/><Relationship Id="rId1" Type="http://schemas.openxmlformats.org/officeDocument/2006/relationships/slideLayout" Target="../slideLayouts/slideLayout28.xml"/><Relationship Id="rId4" Type="http://schemas.openxmlformats.org/officeDocument/2006/relationships/image" Target="../media/image48.png"/></Relationships>
</file>

<file path=ppt/slides/_rels/slide6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62.xml"/><Relationship Id="rId1" Type="http://schemas.openxmlformats.org/officeDocument/2006/relationships/slideLayout" Target="../slideLayouts/slideLayout29.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9.xml"/></Relationships>
</file>

<file path=ppt/slides/_rels/slide6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4.xml"/><Relationship Id="rId1" Type="http://schemas.openxmlformats.org/officeDocument/2006/relationships/slideLayout" Target="../slideLayouts/slideLayout28.xml"/></Relationships>
</file>

<file path=ppt/slides/_rels/slide6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5.xml"/><Relationship Id="rId1" Type="http://schemas.openxmlformats.org/officeDocument/2006/relationships/slideLayout" Target="../slideLayouts/slideLayout29.xml"/></Relationships>
</file>

<file path=ppt/slides/_rels/slide6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6.xml"/><Relationship Id="rId1" Type="http://schemas.openxmlformats.org/officeDocument/2006/relationships/slideLayout" Target="../slideLayouts/slideLayout29.xml"/></Relationships>
</file>

<file path=ppt/slides/_rels/slide6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7.xml"/><Relationship Id="rId1" Type="http://schemas.openxmlformats.org/officeDocument/2006/relationships/slideLayout" Target="../slideLayouts/slideLayout29.xml"/></Relationships>
</file>

<file path=ppt/slides/_rels/slide6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68.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4.xml"/><Relationship Id="rId4" Type="http://schemas.openxmlformats.org/officeDocument/2006/relationships/hyperlink" Target="http://www.genome.gov/gwastudies/" TargetMode="External"/></Relationships>
</file>

<file path=ppt/slides/_rels/slide7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69.xml"/><Relationship Id="rId1" Type="http://schemas.openxmlformats.org/officeDocument/2006/relationships/slideLayout" Target="../slideLayouts/slideLayout29.xml"/></Relationships>
</file>

<file path=ppt/slides/_rels/slide7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9.xml"/></Relationships>
</file>

<file path=ppt/slides/_rels/slide7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70.xml"/><Relationship Id="rId1" Type="http://schemas.openxmlformats.org/officeDocument/2006/relationships/slideLayout" Target="../slideLayouts/slideLayout2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9.xml"/></Relationships>
</file>

<file path=ppt/slides/_rels/slide7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9.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9.xml"/></Relationships>
</file>

<file path=ppt/slides/_rels/slide7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4.xml"/></Relationships>
</file>

<file path=ppt/slides/_rels/slide7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4.xml"/></Relationships>
</file>

<file path=ppt/slides/_rels/slide7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74.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4.xml"/><Relationship Id="rId5" Type="http://schemas.openxmlformats.org/officeDocument/2006/relationships/hyperlink" Target="http://www.genome.gov/gwastudies/" TargetMode="External"/><Relationship Id="rId4" Type="http://schemas.openxmlformats.org/officeDocument/2006/relationships/image" Target="../media/image8.pn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9.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9.xml"/></Relationships>
</file>

<file path=ppt/slides/_rels/slide82.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77.xml"/><Relationship Id="rId1" Type="http://schemas.openxmlformats.org/officeDocument/2006/relationships/slideLayout" Target="../slideLayouts/slideLayout29.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9.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9.xml"/></Relationships>
</file>

<file path=ppt/slides/_rels/slide8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80.xml"/><Relationship Id="rId1" Type="http://schemas.openxmlformats.org/officeDocument/2006/relationships/slideLayout" Target="../slideLayouts/slideLayout29.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1500" name="Rectangle 12"/>
          <p:cNvSpPr>
            <a:spLocks noGrp="1" noChangeArrowheads="1"/>
          </p:cNvSpPr>
          <p:nvPr>
            <p:ph type="title"/>
          </p:nvPr>
        </p:nvSpPr>
        <p:spPr>
          <a:xfrm>
            <a:off x="457200" y="3264822"/>
            <a:ext cx="8461375" cy="1034129"/>
          </a:xfrm>
        </p:spPr>
        <p:txBody>
          <a:bodyPr/>
          <a:lstStyle/>
          <a:p>
            <a:pPr eaLnBrk="1" hangingPunct="1">
              <a:defRPr/>
            </a:pPr>
            <a:r>
              <a:rPr lang="en-US" dirty="0"/>
              <a:t>Non-Mendelian Genetics</a:t>
            </a:r>
            <a:br>
              <a:rPr lang="en-US" dirty="0"/>
            </a:br>
            <a:r>
              <a:rPr lang="en-US" b="0" dirty="0"/>
              <a:t>Epidemiology 217: Lecture 9</a:t>
            </a:r>
            <a:endParaRPr lang="en-US" sz="4000" b="0" dirty="0" smtClean="0"/>
          </a:p>
        </p:txBody>
      </p:sp>
      <p:sp>
        <p:nvSpPr>
          <p:cNvPr id="1471501" name="Rectangle 13"/>
          <p:cNvSpPr>
            <a:spLocks noGrp="1" noChangeArrowheads="1"/>
          </p:cNvSpPr>
          <p:nvPr>
            <p:ph idx="1"/>
          </p:nvPr>
        </p:nvSpPr>
        <p:spPr>
          <a:xfrm>
            <a:off x="457200" y="4981575"/>
            <a:ext cx="7543800" cy="528638"/>
          </a:xfrm>
        </p:spPr>
        <p:txBody>
          <a:bodyPr/>
          <a:lstStyle/>
          <a:p>
            <a:pPr eaLnBrk="1" hangingPunct="1">
              <a:buFont typeface="Wingdings" charset="0"/>
              <a:buNone/>
              <a:defRPr/>
            </a:pPr>
            <a:r>
              <a:rPr lang="en-US" dirty="0" smtClean="0">
                <a:solidFill>
                  <a:schemeClr val="bg1"/>
                </a:solidFill>
                <a:ea typeface="+mn-ea"/>
              </a:rPr>
              <a:t>Eric Jorgenson, </a:t>
            </a:r>
            <a:r>
              <a:rPr lang="en-US" sz="2800" dirty="0" smtClean="0">
                <a:solidFill>
                  <a:schemeClr val="bg1"/>
                </a:solidFill>
                <a:ea typeface="+mn-ea"/>
              </a:rPr>
              <a:t>PhD</a:t>
            </a:r>
            <a:endParaRPr lang="en-US" dirty="0" smtClean="0">
              <a:solidFill>
                <a:schemeClr val="bg1"/>
              </a:solidFill>
              <a:ea typeface="+mn-ea"/>
            </a:endParaRPr>
          </a:p>
          <a:p>
            <a:pPr eaLnBrk="1" hangingPunct="1">
              <a:buFont typeface="Wingdings" charset="0"/>
              <a:buNone/>
              <a:defRPr/>
            </a:pPr>
            <a:r>
              <a:rPr lang="en-US" sz="2800" dirty="0" smtClean="0">
                <a:solidFill>
                  <a:schemeClr val="bg1"/>
                </a:solidFill>
                <a:ea typeface="+mn-ea"/>
              </a:rPr>
              <a:t>March </a:t>
            </a:r>
            <a:r>
              <a:rPr lang="en-US" sz="2800" dirty="0" smtClean="0">
                <a:solidFill>
                  <a:schemeClr val="bg1"/>
                </a:solidFill>
                <a:ea typeface="+mn-ea"/>
              </a:rPr>
              <a:t>7</a:t>
            </a:r>
            <a:r>
              <a:rPr lang="en-US" sz="2800" baseline="30000" dirty="0" smtClean="0">
                <a:solidFill>
                  <a:schemeClr val="bg1"/>
                </a:solidFill>
                <a:ea typeface="+mn-ea"/>
              </a:rPr>
              <a:t>th</a:t>
            </a:r>
            <a:r>
              <a:rPr lang="en-US" sz="2800" dirty="0" smtClean="0">
                <a:solidFill>
                  <a:schemeClr val="bg1"/>
                </a:solidFill>
                <a:ea typeface="+mn-ea"/>
              </a:rPr>
              <a:t>, 2017</a:t>
            </a:r>
            <a:endParaRPr lang="en-US" sz="2800" dirty="0" smtClean="0">
              <a:solidFill>
                <a:schemeClr val="bg1"/>
              </a:solidFill>
              <a:ea typeface="+mn-ea"/>
            </a:endParaRPr>
          </a:p>
        </p:txBody>
      </p:sp>
      <p:sp>
        <p:nvSpPr>
          <p:cNvPr id="1471504" name="Text Box 16"/>
          <p:cNvSpPr txBox="1">
            <a:spLocks noChangeArrowheads="1"/>
          </p:cNvSpPr>
          <p:nvPr/>
        </p:nvSpPr>
        <p:spPr bwMode="gray">
          <a:xfrm>
            <a:off x="457200" y="6442075"/>
            <a:ext cx="5486400"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Ins="0" anchor="b">
            <a:spAutoFit/>
          </a:bodyPr>
          <a:lstStyle/>
          <a:p>
            <a:pPr>
              <a:lnSpc>
                <a:spcPct val="90000"/>
              </a:lnSpc>
              <a:buClr>
                <a:schemeClr val="tx2"/>
              </a:buClr>
              <a:defRPr/>
            </a:pPr>
            <a:r>
              <a:rPr lang="en-US" sz="1200" b="1" dirty="0">
                <a:solidFill>
                  <a:srgbClr val="006FA5"/>
                </a:solidFill>
                <a:latin typeface="Arial Narrow" charset="0"/>
                <a:ea typeface="ＭＳ Ｐゴシック" charset="0"/>
              </a:rPr>
              <a:t>Kaiser Permanente Research</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8860"/>
            <a:ext cx="8229600" cy="480131"/>
          </a:xfrm>
        </p:spPr>
        <p:txBody>
          <a:bodyPr/>
          <a:lstStyle/>
          <a:p>
            <a:r>
              <a:rPr lang="en-US" sz="2800" dirty="0" smtClean="0"/>
              <a:t>Hernias Are Classified by Anatomical Site </a:t>
            </a:r>
            <a:endParaRPr lang="en-US" sz="2800" dirty="0"/>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10</a:t>
            </a:fld>
            <a:endParaRPr lang="en-US"/>
          </a:p>
        </p:txBody>
      </p:sp>
      <p:sp>
        <p:nvSpPr>
          <p:cNvPr id="5" name="Footer Placeholder 4"/>
          <p:cNvSpPr>
            <a:spLocks noGrp="1"/>
          </p:cNvSpPr>
          <p:nvPr>
            <p:ph type="ftr" sz="quarter" idx="11"/>
          </p:nvPr>
        </p:nvSpPr>
        <p:spPr/>
        <p:txBody>
          <a:bodyPr/>
          <a:lstStyle/>
          <a:p>
            <a:pPr>
              <a:defRPr/>
            </a:pPr>
            <a:r>
              <a:rPr lang="en-US" smtClean="0"/>
              <a:t>|     © 2011 Kaiser Foundation Health Plan, Inc. For internal use only.</a:t>
            </a:r>
            <a:endParaRPr lang="en-US" dirty="0"/>
          </a:p>
        </p:txBody>
      </p:sp>
      <p:sp>
        <p:nvSpPr>
          <p:cNvPr id="6" name="Date Placeholder 5"/>
          <p:cNvSpPr>
            <a:spLocks noGrp="1"/>
          </p:cNvSpPr>
          <p:nvPr>
            <p:ph type="dt" sz="half" idx="12"/>
          </p:nvPr>
        </p:nvSpPr>
        <p:spPr/>
        <p:txBody>
          <a:bodyPr/>
          <a:lstStyle/>
          <a:p>
            <a:pPr>
              <a:defRPr/>
            </a:pPr>
            <a:fld id="{856F48D1-8CCE-4E5F-B7B8-8F8DD03CC19C}" type="datetime4">
              <a:rPr lang="en-US" smtClean="0"/>
              <a:pPr>
                <a:defRPr/>
              </a:pPr>
              <a:t>March 6, 2017</a:t>
            </a:fld>
            <a:endParaRPr lang="en-US"/>
          </a:p>
        </p:txBody>
      </p:sp>
      <p:pic>
        <p:nvPicPr>
          <p:cNvPr id="11266" name="Picture 2" descr="https://edc2.healthtap.com/ht-staging/user_answer/avatars/423061/large/open-uri20120930-15991-z3dxhe.jpeg?138660076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090238"/>
            <a:ext cx="3200400" cy="27432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t="7772"/>
          <a:stretch/>
        </p:blipFill>
        <p:spPr>
          <a:xfrm>
            <a:off x="460021" y="1594110"/>
            <a:ext cx="5032764" cy="2192655"/>
          </a:xfrm>
          <a:prstGeom prst="rect">
            <a:avLst/>
          </a:prstGeom>
        </p:spPr>
      </p:pic>
      <p:sp>
        <p:nvSpPr>
          <p:cNvPr id="11" name="TextBox 10"/>
          <p:cNvSpPr txBox="1"/>
          <p:nvPr/>
        </p:nvSpPr>
        <p:spPr>
          <a:xfrm>
            <a:off x="304800" y="1213314"/>
            <a:ext cx="4943475" cy="369332"/>
          </a:xfrm>
          <a:prstGeom prst="rect">
            <a:avLst/>
          </a:prstGeom>
          <a:noFill/>
        </p:spPr>
        <p:txBody>
          <a:bodyPr wrap="square" rtlCol="0">
            <a:spAutoFit/>
          </a:bodyPr>
          <a:lstStyle/>
          <a:p>
            <a:pPr algn="ctr"/>
            <a:r>
              <a:rPr lang="en-US" sz="1800" b="1" dirty="0" smtClean="0">
                <a:latin typeface="Arial" panose="020B0604020202020204" pitchFamily="34" charset="0"/>
                <a:cs typeface="Arial" panose="020B0604020202020204" pitchFamily="34" charset="0"/>
              </a:rPr>
              <a:t>            Hernia		   Repair Surgery</a:t>
            </a:r>
            <a:endParaRPr lang="en-US" sz="1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75518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8860"/>
            <a:ext cx="8229600" cy="480131"/>
          </a:xfrm>
        </p:spPr>
        <p:txBody>
          <a:bodyPr/>
          <a:lstStyle/>
          <a:p>
            <a:r>
              <a:rPr lang="en-US" sz="2800" dirty="0" smtClean="0"/>
              <a:t>Inguinal Hernias Are Common in GERA</a:t>
            </a:r>
            <a:endParaRPr lang="en-US" sz="2800" dirty="0"/>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11</a:t>
            </a:fld>
            <a:endParaRPr lang="en-US"/>
          </a:p>
        </p:txBody>
      </p:sp>
      <p:sp>
        <p:nvSpPr>
          <p:cNvPr id="5" name="Footer Placeholder 4"/>
          <p:cNvSpPr>
            <a:spLocks noGrp="1"/>
          </p:cNvSpPr>
          <p:nvPr>
            <p:ph type="ftr" sz="quarter" idx="11"/>
          </p:nvPr>
        </p:nvSpPr>
        <p:spPr/>
        <p:txBody>
          <a:bodyPr/>
          <a:lstStyle/>
          <a:p>
            <a:pPr>
              <a:defRPr/>
            </a:pPr>
            <a:r>
              <a:rPr lang="en-US" smtClean="0"/>
              <a:t>|     © 2011 Kaiser Foundation Health Plan, Inc. For internal use only.</a:t>
            </a:r>
            <a:endParaRPr lang="en-US" dirty="0"/>
          </a:p>
        </p:txBody>
      </p:sp>
      <p:sp>
        <p:nvSpPr>
          <p:cNvPr id="6" name="Date Placeholder 5"/>
          <p:cNvSpPr>
            <a:spLocks noGrp="1"/>
          </p:cNvSpPr>
          <p:nvPr>
            <p:ph type="dt" sz="half" idx="12"/>
          </p:nvPr>
        </p:nvSpPr>
        <p:spPr/>
        <p:txBody>
          <a:bodyPr/>
          <a:lstStyle/>
          <a:p>
            <a:pPr>
              <a:defRPr/>
            </a:pPr>
            <a:fld id="{856F48D1-8CCE-4E5F-B7B8-8F8DD03CC19C}" type="datetime4">
              <a:rPr lang="en-US" smtClean="0"/>
              <a:pPr>
                <a:defRPr/>
              </a:pPr>
              <a:t>March 6, 2017</a:t>
            </a:fld>
            <a:endParaRPr lang="en-US"/>
          </a:p>
        </p:txBody>
      </p:sp>
      <p:pic>
        <p:nvPicPr>
          <p:cNvPr id="11266" name="Picture 2" descr="https://edc2.healthtap.com/ht-staging/user_answer/avatars/423061/large/open-uri20120930-15991-z3dxhe.jpeg?138660076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090238"/>
            <a:ext cx="3200400" cy="274320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 6"/>
          <p:cNvGraphicFramePr>
            <a:graphicFrameLocks noGrp="1"/>
          </p:cNvGraphicFramePr>
          <p:nvPr>
            <p:extLst>
              <p:ext uri="{D42A27DB-BD31-4B8C-83A1-F6EECF244321}">
                <p14:modId xmlns:p14="http://schemas.microsoft.com/office/powerpoint/2010/main" val="2280984395"/>
              </p:ext>
            </p:extLst>
          </p:nvPr>
        </p:nvGraphicFramePr>
        <p:xfrm>
          <a:off x="320040" y="4016320"/>
          <a:ext cx="8525192" cy="1927749"/>
        </p:xfrm>
        <a:graphic>
          <a:graphicData uri="http://schemas.openxmlformats.org/drawingml/2006/table">
            <a:tbl>
              <a:tblPr firstRow="1" bandRow="1">
                <a:tableStyleId>{0660B408-B3CF-4A94-85FC-2B1E0A45F4A2}</a:tableStyleId>
              </a:tblPr>
              <a:tblGrid>
                <a:gridCol w="2087880"/>
                <a:gridCol w="804664"/>
                <a:gridCol w="804664"/>
                <a:gridCol w="804664"/>
                <a:gridCol w="804664"/>
                <a:gridCol w="804664"/>
                <a:gridCol w="804664"/>
                <a:gridCol w="804664"/>
                <a:gridCol w="804664"/>
              </a:tblGrid>
              <a:tr h="449543">
                <a:tc>
                  <a:txBody>
                    <a:bodyPr/>
                    <a:lstStyle/>
                    <a:p>
                      <a:r>
                        <a:rPr lang="en-US" sz="1600" dirty="0" smtClean="0">
                          <a:latin typeface="Arial" panose="020B0604020202020204" pitchFamily="34" charset="0"/>
                          <a:cs typeface="Arial" panose="020B0604020202020204" pitchFamily="34" charset="0"/>
                        </a:rPr>
                        <a:t>GERA Cohort</a:t>
                      </a:r>
                      <a:endParaRPr lang="en-US" sz="1600" dirty="0">
                        <a:latin typeface="Arial" panose="020B0604020202020204" pitchFamily="34" charset="0"/>
                        <a:cs typeface="Arial" panose="020B0604020202020204" pitchFamily="34" charset="0"/>
                      </a:endParaRPr>
                    </a:p>
                  </a:txBody>
                  <a:tcPr/>
                </a:tc>
                <a:tc gridSpan="6">
                  <a:txBody>
                    <a:bodyPr/>
                    <a:lstStyle/>
                    <a:p>
                      <a:pPr algn="ctr"/>
                      <a:r>
                        <a:rPr lang="en-US" sz="1600" dirty="0" smtClean="0">
                          <a:latin typeface="Arial" panose="020B0604020202020204" pitchFamily="34" charset="0"/>
                          <a:cs typeface="Arial" panose="020B0604020202020204" pitchFamily="34" charset="0"/>
                        </a:rPr>
                        <a:t>Inguinal Hernia Cases</a:t>
                      </a:r>
                      <a:endParaRPr lang="en-US" sz="1600" dirty="0">
                        <a:latin typeface="Arial" panose="020B0604020202020204" pitchFamily="34" charset="0"/>
                        <a:cs typeface="Arial" panose="020B0604020202020204" pitchFamily="34" charset="0"/>
                      </a:endParaRP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gridSpan="2">
                  <a:txBody>
                    <a:bodyPr/>
                    <a:lstStyle/>
                    <a:p>
                      <a:pPr algn="ctr"/>
                      <a:r>
                        <a:rPr lang="en-US" sz="1600" dirty="0" smtClean="0">
                          <a:latin typeface="Arial" panose="020B0604020202020204" pitchFamily="34" charset="0"/>
                          <a:cs typeface="Arial" panose="020B0604020202020204" pitchFamily="34" charset="0"/>
                        </a:rPr>
                        <a:t>Controls</a:t>
                      </a:r>
                      <a:endParaRPr lang="en-US" sz="1600" dirty="0">
                        <a:latin typeface="Arial" panose="020B0604020202020204" pitchFamily="34" charset="0"/>
                        <a:cs typeface="Arial" panose="020B0604020202020204" pitchFamily="34" charset="0"/>
                      </a:endParaRPr>
                    </a:p>
                  </a:txBody>
                  <a:tcPr/>
                </a:tc>
                <a:tc hMerge="1">
                  <a:txBody>
                    <a:bodyPr/>
                    <a:lstStyle/>
                    <a:p>
                      <a:endParaRPr lang="en-US" dirty="0"/>
                    </a:p>
                  </a:txBody>
                  <a:tcPr/>
                </a:tc>
              </a:tr>
              <a:tr h="449543">
                <a:tc>
                  <a:txBody>
                    <a:bodyPr/>
                    <a:lstStyle/>
                    <a:p>
                      <a:r>
                        <a:rPr lang="en-US" sz="1600" dirty="0" smtClean="0">
                          <a:latin typeface="Arial" panose="020B0604020202020204" pitchFamily="34" charset="0"/>
                          <a:cs typeface="Arial" panose="020B0604020202020204" pitchFamily="34" charset="0"/>
                        </a:rPr>
                        <a:t>Non-Hispanic whites</a:t>
                      </a:r>
                      <a:endParaRPr lang="en-US" sz="1600" dirty="0">
                        <a:latin typeface="Arial" panose="020B0604020202020204" pitchFamily="34" charset="0"/>
                        <a:cs typeface="Arial" panose="020B0604020202020204" pitchFamily="34" charset="0"/>
                      </a:endParaRPr>
                    </a:p>
                  </a:txBody>
                  <a:tcPr>
                    <a:solidFill>
                      <a:schemeClr val="accent5">
                        <a:lumMod val="60000"/>
                        <a:lumOff val="40000"/>
                      </a:schemeClr>
                    </a:solidFill>
                  </a:tcPr>
                </a:tc>
                <a:tc gridSpan="2">
                  <a:txBody>
                    <a:bodyPr/>
                    <a:lstStyle/>
                    <a:p>
                      <a:pPr algn="ctr"/>
                      <a:r>
                        <a:rPr lang="en-US" sz="1600" dirty="0" smtClean="0">
                          <a:latin typeface="Arial" panose="020B0604020202020204" pitchFamily="34" charset="0"/>
                          <a:cs typeface="Arial" panose="020B0604020202020204" pitchFamily="34" charset="0"/>
                        </a:rPr>
                        <a:t>All </a:t>
                      </a:r>
                    </a:p>
                    <a:p>
                      <a:pPr algn="ctr"/>
                      <a:r>
                        <a:rPr lang="en-US" sz="1600" dirty="0" smtClean="0">
                          <a:latin typeface="Arial" panose="020B0604020202020204" pitchFamily="34" charset="0"/>
                          <a:cs typeface="Arial" panose="020B0604020202020204" pitchFamily="34" charset="0"/>
                        </a:rPr>
                        <a:t>(n=5,295)</a:t>
                      </a:r>
                      <a:endParaRPr lang="en-US" sz="1600" dirty="0">
                        <a:latin typeface="Arial" panose="020B0604020202020204" pitchFamily="34" charset="0"/>
                        <a:cs typeface="Arial" panose="020B0604020202020204" pitchFamily="34" charset="0"/>
                      </a:endParaRPr>
                    </a:p>
                  </a:txBody>
                  <a:tcPr>
                    <a:solidFill>
                      <a:schemeClr val="accent5">
                        <a:lumMod val="60000"/>
                        <a:lumOff val="40000"/>
                      </a:schemeClr>
                    </a:solidFill>
                  </a:tcPr>
                </a:tc>
                <a:tc hMerge="1">
                  <a:txBody>
                    <a:bodyPr/>
                    <a:lstStyle/>
                    <a:p>
                      <a:endParaRPr lang="en-US" dirty="0"/>
                    </a:p>
                  </a:txBody>
                  <a:tcPr/>
                </a:tc>
                <a:tc gridSpan="2">
                  <a:txBody>
                    <a:bodyPr/>
                    <a:lstStyle/>
                    <a:p>
                      <a:pPr algn="ctr"/>
                      <a:r>
                        <a:rPr lang="en-US" sz="1600" dirty="0" smtClean="0">
                          <a:latin typeface="Arial" panose="020B0604020202020204" pitchFamily="34" charset="0"/>
                          <a:cs typeface="Arial" panose="020B0604020202020204" pitchFamily="34" charset="0"/>
                        </a:rPr>
                        <a:t>Direct (n=2,335)</a:t>
                      </a:r>
                      <a:endParaRPr lang="en-US" sz="1600" dirty="0">
                        <a:latin typeface="Arial" panose="020B0604020202020204" pitchFamily="34" charset="0"/>
                        <a:cs typeface="Arial" panose="020B0604020202020204" pitchFamily="34" charset="0"/>
                      </a:endParaRPr>
                    </a:p>
                  </a:txBody>
                  <a:tcPr>
                    <a:solidFill>
                      <a:schemeClr val="accent5">
                        <a:lumMod val="60000"/>
                        <a:lumOff val="40000"/>
                      </a:schemeClr>
                    </a:solidFill>
                  </a:tcPr>
                </a:tc>
                <a:tc hMerge="1">
                  <a:txBody>
                    <a:bodyPr/>
                    <a:lstStyle/>
                    <a:p>
                      <a:endParaRPr lang="en-US" dirty="0"/>
                    </a:p>
                  </a:txBody>
                  <a:tcPr/>
                </a:tc>
                <a:tc gridSpan="2">
                  <a:txBody>
                    <a:bodyPr/>
                    <a:lstStyle/>
                    <a:p>
                      <a:pPr algn="ctr"/>
                      <a:r>
                        <a:rPr lang="en-US" sz="1600" dirty="0" smtClean="0">
                          <a:latin typeface="Arial" panose="020B0604020202020204" pitchFamily="34" charset="0"/>
                          <a:cs typeface="Arial" panose="020B0604020202020204" pitchFamily="34" charset="0"/>
                        </a:rPr>
                        <a:t>Indirect (n=2,647)</a:t>
                      </a:r>
                      <a:endParaRPr lang="en-US" sz="1600" dirty="0">
                        <a:latin typeface="Arial" panose="020B0604020202020204" pitchFamily="34" charset="0"/>
                        <a:cs typeface="Arial" panose="020B0604020202020204" pitchFamily="34" charset="0"/>
                      </a:endParaRPr>
                    </a:p>
                  </a:txBody>
                  <a:tcPr>
                    <a:solidFill>
                      <a:schemeClr val="accent5">
                        <a:lumMod val="60000"/>
                        <a:lumOff val="40000"/>
                      </a:schemeClr>
                    </a:solidFill>
                  </a:tcPr>
                </a:tc>
                <a:tc hMerge="1">
                  <a:txBody>
                    <a:bodyPr/>
                    <a:lstStyle/>
                    <a:p>
                      <a:endParaRPr lang="en-US" dirty="0"/>
                    </a:p>
                  </a:txBody>
                  <a:tcPr/>
                </a:tc>
                <a:tc gridSpan="2">
                  <a:txBody>
                    <a:bodyPr/>
                    <a:lstStyle/>
                    <a:p>
                      <a:pPr algn="ctr"/>
                      <a:endParaRPr lang="en-US" sz="1600" dirty="0" smtClean="0">
                        <a:latin typeface="Arial" panose="020B0604020202020204" pitchFamily="34" charset="0"/>
                        <a:cs typeface="Arial" panose="020B0604020202020204" pitchFamily="34" charset="0"/>
                      </a:endParaRPr>
                    </a:p>
                    <a:p>
                      <a:pPr algn="ctr"/>
                      <a:r>
                        <a:rPr lang="en-US" sz="1600" dirty="0" smtClean="0">
                          <a:latin typeface="Arial" panose="020B0604020202020204" pitchFamily="34" charset="0"/>
                          <a:cs typeface="Arial" panose="020B0604020202020204" pitchFamily="34" charset="0"/>
                        </a:rPr>
                        <a:t>(n=67,510)</a:t>
                      </a:r>
                      <a:endParaRPr lang="en-US" sz="1600" dirty="0">
                        <a:latin typeface="Arial" panose="020B0604020202020204" pitchFamily="34" charset="0"/>
                        <a:cs typeface="Arial" panose="020B0604020202020204" pitchFamily="34" charset="0"/>
                      </a:endParaRPr>
                    </a:p>
                  </a:txBody>
                  <a:tcPr>
                    <a:solidFill>
                      <a:schemeClr val="accent5">
                        <a:lumMod val="60000"/>
                        <a:lumOff val="40000"/>
                      </a:schemeClr>
                    </a:solidFill>
                  </a:tcPr>
                </a:tc>
                <a:tc hMerge="1">
                  <a:txBody>
                    <a:bodyPr/>
                    <a:lstStyle/>
                    <a:p>
                      <a:endParaRPr lang="en-US" dirty="0"/>
                    </a:p>
                  </a:txBody>
                  <a:tcPr/>
                </a:tc>
              </a:tr>
              <a:tr h="449543">
                <a:tc>
                  <a:txBody>
                    <a:bodyPr/>
                    <a:lstStyle/>
                    <a:p>
                      <a:r>
                        <a:rPr lang="en-US" sz="1600" dirty="0" smtClean="0">
                          <a:latin typeface="Arial" panose="020B0604020202020204" pitchFamily="34" charset="0"/>
                          <a:cs typeface="Arial" panose="020B0604020202020204" pitchFamily="34" charset="0"/>
                        </a:rPr>
                        <a:t>Men</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algn="ctr"/>
                      <a:r>
                        <a:rPr lang="en-US" sz="1600" dirty="0" smtClean="0">
                          <a:latin typeface="Arial" panose="020B0604020202020204" pitchFamily="34" charset="0"/>
                          <a:cs typeface="Arial" panose="020B0604020202020204" pitchFamily="34" charset="0"/>
                        </a:rPr>
                        <a:t>4,746</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algn="ctr"/>
                      <a:r>
                        <a:rPr lang="en-US" sz="1600" dirty="0" smtClean="0">
                          <a:latin typeface="Arial" panose="020B0604020202020204" pitchFamily="34" charset="0"/>
                          <a:cs typeface="Arial" panose="020B0604020202020204" pitchFamily="34" charset="0"/>
                        </a:rPr>
                        <a:t>89.6%</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algn="ctr"/>
                      <a:r>
                        <a:rPr lang="en-US" sz="1600" dirty="0" smtClean="0">
                          <a:latin typeface="Arial" panose="020B0604020202020204" pitchFamily="34" charset="0"/>
                          <a:cs typeface="Arial" panose="020B0604020202020204" pitchFamily="34" charset="0"/>
                        </a:rPr>
                        <a:t>2,193</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algn="ctr"/>
                      <a:r>
                        <a:rPr lang="en-US" sz="1600" dirty="0" smtClean="0">
                          <a:latin typeface="Arial" panose="020B0604020202020204" pitchFamily="34" charset="0"/>
                          <a:cs typeface="Arial" panose="020B0604020202020204" pitchFamily="34" charset="0"/>
                        </a:rPr>
                        <a:t>93.9%</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algn="ctr"/>
                      <a:r>
                        <a:rPr lang="en-US" sz="1600" dirty="0" smtClean="0">
                          <a:latin typeface="Arial" panose="020B0604020202020204" pitchFamily="34" charset="0"/>
                          <a:cs typeface="Arial" panose="020B0604020202020204" pitchFamily="34" charset="0"/>
                        </a:rPr>
                        <a:t>2,408</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algn="ctr"/>
                      <a:r>
                        <a:rPr lang="en-US" sz="1600" dirty="0" smtClean="0">
                          <a:latin typeface="Arial" panose="020B0604020202020204" pitchFamily="34" charset="0"/>
                          <a:cs typeface="Arial" panose="020B0604020202020204" pitchFamily="34" charset="0"/>
                        </a:rPr>
                        <a:t>91.0%</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algn="ctr"/>
                      <a:r>
                        <a:rPr lang="en-US" sz="1600" dirty="0" smtClean="0">
                          <a:latin typeface="Arial" panose="020B0604020202020204" pitchFamily="34" charset="0"/>
                          <a:cs typeface="Arial" panose="020B0604020202020204" pitchFamily="34" charset="0"/>
                        </a:rPr>
                        <a:t>25,011</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algn="ctr"/>
                      <a:r>
                        <a:rPr lang="en-US" sz="1600" dirty="0" smtClean="0">
                          <a:latin typeface="Arial" panose="020B0604020202020204" pitchFamily="34" charset="0"/>
                          <a:cs typeface="Arial" panose="020B0604020202020204" pitchFamily="34" charset="0"/>
                        </a:rPr>
                        <a:t>37.1%</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r>
              <a:tr h="449543">
                <a:tc>
                  <a:txBody>
                    <a:bodyPr/>
                    <a:lstStyle/>
                    <a:p>
                      <a:r>
                        <a:rPr lang="en-US" sz="1600" dirty="0" smtClean="0">
                          <a:latin typeface="Arial" panose="020B0604020202020204" pitchFamily="34" charset="0"/>
                          <a:cs typeface="Arial" panose="020B0604020202020204" pitchFamily="34" charset="0"/>
                        </a:rPr>
                        <a:t>Women</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algn="ctr"/>
                      <a:r>
                        <a:rPr lang="en-US" sz="1600" dirty="0" smtClean="0">
                          <a:latin typeface="Arial" panose="020B0604020202020204" pitchFamily="34" charset="0"/>
                          <a:cs typeface="Arial" panose="020B0604020202020204" pitchFamily="34" charset="0"/>
                        </a:rPr>
                        <a:t>549</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algn="ctr"/>
                      <a:r>
                        <a:rPr lang="en-US" sz="1600" dirty="0" smtClean="0">
                          <a:latin typeface="Arial" panose="020B0604020202020204" pitchFamily="34" charset="0"/>
                          <a:cs typeface="Arial" panose="020B0604020202020204" pitchFamily="34" charset="0"/>
                        </a:rPr>
                        <a:t>10.4%</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algn="ctr"/>
                      <a:r>
                        <a:rPr lang="en-US" sz="1600" dirty="0" smtClean="0">
                          <a:latin typeface="Arial" panose="020B0604020202020204" pitchFamily="34" charset="0"/>
                          <a:cs typeface="Arial" panose="020B0604020202020204" pitchFamily="34" charset="0"/>
                        </a:rPr>
                        <a:t>142</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algn="ctr"/>
                      <a:r>
                        <a:rPr lang="en-US" sz="1600" dirty="0" smtClean="0">
                          <a:latin typeface="Arial" panose="020B0604020202020204" pitchFamily="34" charset="0"/>
                          <a:cs typeface="Arial" panose="020B0604020202020204" pitchFamily="34" charset="0"/>
                        </a:rPr>
                        <a:t>6.1%</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algn="ctr"/>
                      <a:r>
                        <a:rPr lang="en-US" sz="1600" dirty="0" smtClean="0">
                          <a:latin typeface="Arial" panose="020B0604020202020204" pitchFamily="34" charset="0"/>
                          <a:cs typeface="Arial" panose="020B0604020202020204" pitchFamily="34" charset="0"/>
                        </a:rPr>
                        <a:t>239</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algn="ctr"/>
                      <a:r>
                        <a:rPr lang="en-US" sz="1600" dirty="0" smtClean="0">
                          <a:latin typeface="Arial" panose="020B0604020202020204" pitchFamily="34" charset="0"/>
                          <a:cs typeface="Arial" panose="020B0604020202020204" pitchFamily="34" charset="0"/>
                        </a:rPr>
                        <a:t>9.0%</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algn="ctr"/>
                      <a:r>
                        <a:rPr lang="en-US" sz="1600" dirty="0" smtClean="0">
                          <a:latin typeface="Arial" panose="020B0604020202020204" pitchFamily="34" charset="0"/>
                          <a:cs typeface="Arial" panose="020B0604020202020204" pitchFamily="34" charset="0"/>
                        </a:rPr>
                        <a:t>42,499</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algn="ctr"/>
                      <a:r>
                        <a:rPr lang="en-US" sz="1600" dirty="0" smtClean="0">
                          <a:latin typeface="Arial" panose="020B0604020202020204" pitchFamily="34" charset="0"/>
                          <a:cs typeface="Arial" panose="020B0604020202020204" pitchFamily="34" charset="0"/>
                        </a:rPr>
                        <a:t>63.0%</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r>
            </a:tbl>
          </a:graphicData>
        </a:graphic>
      </p:graphicFrame>
      <p:sp>
        <p:nvSpPr>
          <p:cNvPr id="11" name="TextBox 3"/>
          <p:cNvSpPr txBox="1">
            <a:spLocks noChangeArrowheads="1"/>
          </p:cNvSpPr>
          <p:nvPr/>
        </p:nvSpPr>
        <p:spPr bwMode="auto">
          <a:xfrm>
            <a:off x="274321" y="6169322"/>
            <a:ext cx="543464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ＭＳ Ｐゴシック" pitchFamily="34" charset="-128"/>
              </a:defRPr>
            </a:lvl1pPr>
            <a:lvl2pPr marL="37931725" indent="-37474525">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600" dirty="0" smtClean="0"/>
              <a:t>Jorgenson </a:t>
            </a:r>
            <a:r>
              <a:rPr lang="en-US" sz="1600" i="1" dirty="0" smtClean="0"/>
              <a:t>et al</a:t>
            </a:r>
            <a:r>
              <a:rPr lang="en-US" sz="1600" dirty="0" smtClean="0"/>
              <a:t>. Nature Communications 2015</a:t>
            </a:r>
            <a:endParaRPr lang="en-US" sz="1600" i="1" dirty="0"/>
          </a:p>
        </p:txBody>
      </p: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t="7772"/>
          <a:stretch/>
        </p:blipFill>
        <p:spPr>
          <a:xfrm>
            <a:off x="460021" y="1594110"/>
            <a:ext cx="5032764" cy="2192655"/>
          </a:xfrm>
          <a:prstGeom prst="rect">
            <a:avLst/>
          </a:prstGeom>
        </p:spPr>
      </p:pic>
      <p:sp>
        <p:nvSpPr>
          <p:cNvPr id="13" name="TextBox 12"/>
          <p:cNvSpPr txBox="1"/>
          <p:nvPr/>
        </p:nvSpPr>
        <p:spPr>
          <a:xfrm>
            <a:off x="304800" y="1213314"/>
            <a:ext cx="4943475" cy="369332"/>
          </a:xfrm>
          <a:prstGeom prst="rect">
            <a:avLst/>
          </a:prstGeom>
          <a:noFill/>
        </p:spPr>
        <p:txBody>
          <a:bodyPr wrap="square" rtlCol="0">
            <a:spAutoFit/>
          </a:bodyPr>
          <a:lstStyle/>
          <a:p>
            <a:pPr algn="ctr"/>
            <a:r>
              <a:rPr lang="en-US" sz="1800" b="1" dirty="0" smtClean="0">
                <a:latin typeface="Arial" panose="020B0604020202020204" pitchFamily="34" charset="0"/>
                <a:cs typeface="Arial" panose="020B0604020202020204" pitchFamily="34" charset="0"/>
              </a:rPr>
              <a:t>            Hernia		   Repair Surgery</a:t>
            </a:r>
            <a:endParaRPr lang="en-US" sz="1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34011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lowchart: Process 15"/>
          <p:cNvSpPr/>
          <p:nvPr/>
        </p:nvSpPr>
        <p:spPr>
          <a:xfrm>
            <a:off x="3279872" y="2214578"/>
            <a:ext cx="2465683" cy="713696"/>
          </a:xfrm>
          <a:prstGeom prst="flowChartProcess">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Genetic Analysis of </a:t>
            </a:r>
            <a:r>
              <a:rPr lang="en-US" sz="1400" dirty="0" smtClean="0">
                <a:latin typeface="Arial" panose="020B0604020202020204" pitchFamily="34" charset="0"/>
                <a:cs typeface="Arial" panose="020B0604020202020204" pitchFamily="34" charset="0"/>
              </a:rPr>
              <a:t>Hernia Risk</a:t>
            </a:r>
            <a:endParaRPr lang="en-US" sz="1400" dirty="0">
              <a:latin typeface="Arial" panose="020B0604020202020204" pitchFamily="34" charset="0"/>
              <a:cs typeface="Arial" panose="020B0604020202020204" pitchFamily="34" charset="0"/>
            </a:endParaRPr>
          </a:p>
        </p:txBody>
      </p:sp>
      <p:sp>
        <p:nvSpPr>
          <p:cNvPr id="20" name="Flowchart: Alternate Process 19"/>
          <p:cNvSpPr/>
          <p:nvPr/>
        </p:nvSpPr>
        <p:spPr>
          <a:xfrm>
            <a:off x="1893987" y="3300428"/>
            <a:ext cx="2465683" cy="628650"/>
          </a:xfrm>
          <a:prstGeom prst="flowChartAlternateProcess">
            <a:avLst/>
          </a:prstGeom>
          <a:solidFill>
            <a:schemeClr val="tx2">
              <a:lumMod val="75000"/>
            </a:schemeClr>
          </a:solidFill>
          <a:ln>
            <a:solidFill>
              <a:schemeClr val="tx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Arial" panose="020B0604020202020204" pitchFamily="34" charset="0"/>
                <a:cs typeface="Arial" panose="020B0604020202020204" pitchFamily="34" charset="0"/>
              </a:rPr>
              <a:t>Hernia Genetic Risk Loci</a:t>
            </a:r>
            <a:endParaRPr lang="en-US" sz="1400" dirty="0">
              <a:latin typeface="Arial" panose="020B0604020202020204" pitchFamily="34" charset="0"/>
              <a:cs typeface="Arial" panose="020B0604020202020204" pitchFamily="34" charset="0"/>
            </a:endParaRPr>
          </a:p>
        </p:txBody>
      </p:sp>
      <p:cxnSp>
        <p:nvCxnSpPr>
          <p:cNvPr id="27" name="Straight Arrow Connector 26"/>
          <p:cNvCxnSpPr/>
          <p:nvPr/>
        </p:nvCxnSpPr>
        <p:spPr>
          <a:xfrm>
            <a:off x="4499072" y="1928828"/>
            <a:ext cx="0" cy="24765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40" name="Straight Arrow Connector 39"/>
          <p:cNvCxnSpPr/>
          <p:nvPr/>
        </p:nvCxnSpPr>
        <p:spPr>
          <a:xfrm flipH="1">
            <a:off x="3176243" y="3014678"/>
            <a:ext cx="298547" cy="19286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43" name="Flowchart: Process 42"/>
          <p:cNvSpPr/>
          <p:nvPr/>
        </p:nvSpPr>
        <p:spPr>
          <a:xfrm>
            <a:off x="3279872" y="1128728"/>
            <a:ext cx="2465683" cy="713696"/>
          </a:xfrm>
          <a:prstGeom prst="flowChartProcess">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Arial" panose="020B0604020202020204" pitchFamily="34" charset="0"/>
                <a:cs typeface="Arial" panose="020B0604020202020204" pitchFamily="34" charset="0"/>
              </a:rPr>
              <a:t>Hernia Phenotype </a:t>
            </a:r>
            <a:r>
              <a:rPr lang="en-US" sz="1400" dirty="0">
                <a:latin typeface="Arial" panose="020B0604020202020204" pitchFamily="34" charset="0"/>
                <a:cs typeface="Arial" panose="020B0604020202020204" pitchFamily="34" charset="0"/>
              </a:rPr>
              <a:t>Development</a:t>
            </a:r>
          </a:p>
        </p:txBody>
      </p:sp>
      <p:sp>
        <p:nvSpPr>
          <p:cNvPr id="28" name="Title 1"/>
          <p:cNvSpPr>
            <a:spLocks noGrp="1"/>
          </p:cNvSpPr>
          <p:nvPr>
            <p:ph type="title"/>
          </p:nvPr>
        </p:nvSpPr>
        <p:spPr>
          <a:xfrm>
            <a:off x="457200" y="448860"/>
            <a:ext cx="8229600" cy="480131"/>
          </a:xfrm>
        </p:spPr>
        <p:txBody>
          <a:bodyPr/>
          <a:lstStyle/>
          <a:p>
            <a:r>
              <a:rPr lang="en-US" sz="2800" dirty="0" smtClean="0"/>
              <a:t>GWAS Can Identify Loci, not Genes</a:t>
            </a:r>
            <a:endParaRPr lang="en-US" sz="2800" dirty="0"/>
          </a:p>
        </p:txBody>
      </p:sp>
      <p:cxnSp>
        <p:nvCxnSpPr>
          <p:cNvPr id="22" name="Straight Arrow Connector 21"/>
          <p:cNvCxnSpPr/>
          <p:nvPr/>
        </p:nvCxnSpPr>
        <p:spPr>
          <a:xfrm>
            <a:off x="5437285" y="3014678"/>
            <a:ext cx="308270" cy="19286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24" name="Flowchart: Alternate Process 23"/>
          <p:cNvSpPr/>
          <p:nvPr/>
        </p:nvSpPr>
        <p:spPr>
          <a:xfrm>
            <a:off x="4577007" y="3300428"/>
            <a:ext cx="2465683" cy="628650"/>
          </a:xfrm>
          <a:prstGeom prst="flowChartAlternateProcess">
            <a:avLst/>
          </a:prstGeom>
          <a:solidFill>
            <a:schemeClr val="tx2">
              <a:lumMod val="75000"/>
            </a:schemeClr>
          </a:solidFill>
          <a:ln>
            <a:solidFill>
              <a:schemeClr val="tx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Arial" panose="020B0604020202020204" pitchFamily="34" charset="0"/>
                <a:cs typeface="Arial" panose="020B0604020202020204" pitchFamily="34" charset="0"/>
              </a:rPr>
              <a:t>Hernia Risk Alleles</a:t>
            </a:r>
            <a:endParaRPr lang="en-US" sz="1400" dirty="0">
              <a:latin typeface="Arial" panose="020B0604020202020204" pitchFamily="34" charset="0"/>
              <a:cs typeface="Arial" panose="020B0604020202020204" pitchFamily="34" charset="0"/>
            </a:endParaRPr>
          </a:p>
        </p:txBody>
      </p:sp>
      <p:sp>
        <p:nvSpPr>
          <p:cNvPr id="11" name="Slide Number Placeholder 3"/>
          <p:cNvSpPr>
            <a:spLocks noGrp="1"/>
          </p:cNvSpPr>
          <p:nvPr>
            <p:ph type="sldNum" sz="quarter" idx="10"/>
          </p:nvPr>
        </p:nvSpPr>
        <p:spPr>
          <a:xfrm>
            <a:off x="76200" y="6477000"/>
            <a:ext cx="466725" cy="228600"/>
          </a:xfrm>
        </p:spPr>
        <p:txBody>
          <a:bodyPr/>
          <a:lstStyle/>
          <a:p>
            <a:pPr>
              <a:defRPr/>
            </a:pPr>
            <a:fld id="{768A485F-9B75-46AD-97A1-E8DA9DD60780}" type="slidenum">
              <a:rPr lang="en-US" smtClean="0"/>
              <a:pPr>
                <a:defRPr/>
              </a:pPr>
              <a:t>12</a:t>
            </a:fld>
            <a:endParaRPr lang="en-US"/>
          </a:p>
        </p:txBody>
      </p:sp>
      <p:sp>
        <p:nvSpPr>
          <p:cNvPr id="12" name="Footer Placeholder 4"/>
          <p:cNvSpPr>
            <a:spLocks noGrp="1"/>
          </p:cNvSpPr>
          <p:nvPr>
            <p:ph type="ftr" sz="quarter" idx="11"/>
          </p:nvPr>
        </p:nvSpPr>
        <p:spPr>
          <a:xfrm>
            <a:off x="1428750" y="6477000"/>
            <a:ext cx="4467225" cy="228600"/>
          </a:xfrm>
        </p:spPr>
        <p:txBody>
          <a:bodyPr/>
          <a:lstStyle/>
          <a:p>
            <a:pPr>
              <a:defRPr/>
            </a:pPr>
            <a:r>
              <a:rPr lang="en-US" smtClean="0"/>
              <a:t>|     © 2011 Kaiser Foundation Health Plan, Inc. For internal use only.</a:t>
            </a:r>
            <a:endParaRPr lang="en-US"/>
          </a:p>
        </p:txBody>
      </p:sp>
      <p:sp>
        <p:nvSpPr>
          <p:cNvPr id="13" name="Date Placeholder 5"/>
          <p:cNvSpPr>
            <a:spLocks noGrp="1"/>
          </p:cNvSpPr>
          <p:nvPr>
            <p:ph type="dt" sz="half" idx="12"/>
          </p:nvPr>
        </p:nvSpPr>
        <p:spPr>
          <a:xfrm>
            <a:off x="457200" y="6477000"/>
            <a:ext cx="1276350" cy="228600"/>
          </a:xfrm>
        </p:spPr>
        <p:txBody>
          <a:bodyPr/>
          <a:lstStyle/>
          <a:p>
            <a:pPr>
              <a:defRPr/>
            </a:pPr>
            <a:fld id="{856F48D1-8CCE-4E5F-B7B8-8F8DD03CC19C}" type="datetime4">
              <a:rPr lang="en-US" smtClean="0"/>
              <a:pPr>
                <a:defRPr/>
              </a:pPr>
              <a:t>March 6, 2017</a:t>
            </a:fld>
            <a:endParaRPr lang="en-US"/>
          </a:p>
        </p:txBody>
      </p:sp>
    </p:spTree>
    <p:extLst>
      <p:ext uri="{BB962C8B-B14F-4D97-AF65-F5344CB8AC3E}">
        <p14:creationId xmlns:p14="http://schemas.microsoft.com/office/powerpoint/2010/main" val="9682764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8860"/>
            <a:ext cx="8229600" cy="480131"/>
          </a:xfrm>
        </p:spPr>
        <p:txBody>
          <a:bodyPr/>
          <a:lstStyle/>
          <a:p>
            <a:r>
              <a:rPr lang="en-US" sz="2800" dirty="0" smtClean="0"/>
              <a:t>Manhattan Plot of Inguinal Hernia GWAS Results</a:t>
            </a:r>
            <a:endParaRPr lang="en-US" sz="2800" dirty="0"/>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13</a:t>
            </a:fld>
            <a:endParaRPr lang="en-US"/>
          </a:p>
        </p:txBody>
      </p:sp>
      <p:sp>
        <p:nvSpPr>
          <p:cNvPr id="5" name="Footer Placeholder 4"/>
          <p:cNvSpPr>
            <a:spLocks noGrp="1"/>
          </p:cNvSpPr>
          <p:nvPr>
            <p:ph type="ftr" sz="quarter" idx="11"/>
          </p:nvPr>
        </p:nvSpPr>
        <p:spPr/>
        <p:txBody>
          <a:bodyPr/>
          <a:lstStyle/>
          <a:p>
            <a:pPr>
              <a:defRPr/>
            </a:pPr>
            <a:r>
              <a:rPr lang="en-US" smtClean="0"/>
              <a:t>|     © 2011 Kaiser Foundation Health Plan, Inc. For internal use only.</a:t>
            </a:r>
            <a:endParaRPr lang="en-US" dirty="0"/>
          </a:p>
        </p:txBody>
      </p:sp>
      <p:sp>
        <p:nvSpPr>
          <p:cNvPr id="6" name="Date Placeholder 5"/>
          <p:cNvSpPr>
            <a:spLocks noGrp="1"/>
          </p:cNvSpPr>
          <p:nvPr>
            <p:ph type="dt" sz="half" idx="12"/>
          </p:nvPr>
        </p:nvSpPr>
        <p:spPr/>
        <p:txBody>
          <a:bodyPr/>
          <a:lstStyle/>
          <a:p>
            <a:pPr>
              <a:defRPr/>
            </a:pPr>
            <a:fld id="{856F48D1-8CCE-4E5F-B7B8-8F8DD03CC19C}" type="datetime4">
              <a:rPr lang="en-US" smtClean="0"/>
              <a:pPr>
                <a:defRPr/>
              </a:pPr>
              <a:t>March 6, 2017</a:t>
            </a:fld>
            <a:endParaRPr lang="en-US"/>
          </a:p>
        </p:txBody>
      </p:sp>
      <p:pic>
        <p:nvPicPr>
          <p:cNvPr id="1026" name="Picture 2" descr="I:\Papers\Drafts\Hernia\1-revisions\Figure 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413" y="1112542"/>
            <a:ext cx="8179549" cy="504917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794511" y="922558"/>
            <a:ext cx="1131570" cy="338554"/>
          </a:xfrm>
          <a:prstGeom prst="rect">
            <a:avLst/>
          </a:prstGeom>
          <a:noFill/>
        </p:spPr>
        <p:txBody>
          <a:bodyPr wrap="square" rtlCol="0">
            <a:spAutoFit/>
          </a:bodyPr>
          <a:lstStyle/>
          <a:p>
            <a:r>
              <a:rPr lang="en-US" sz="1600" i="1" dirty="0" smtClean="0">
                <a:latin typeface="Arial" panose="020B0604020202020204" pitchFamily="34" charset="0"/>
                <a:cs typeface="Arial" panose="020B0604020202020204" pitchFamily="34" charset="0"/>
              </a:rPr>
              <a:t>EFEMP1</a:t>
            </a:r>
            <a:endParaRPr lang="en-US" sz="1600" i="1" dirty="0">
              <a:latin typeface="Arial" panose="020B0604020202020204" pitchFamily="34" charset="0"/>
              <a:cs typeface="Arial" panose="020B0604020202020204" pitchFamily="34" charset="0"/>
            </a:endParaRPr>
          </a:p>
        </p:txBody>
      </p:sp>
      <p:sp>
        <p:nvSpPr>
          <p:cNvPr id="9" name="TextBox 8"/>
          <p:cNvSpPr txBox="1"/>
          <p:nvPr/>
        </p:nvSpPr>
        <p:spPr>
          <a:xfrm>
            <a:off x="3166797" y="2368022"/>
            <a:ext cx="1315468" cy="338554"/>
          </a:xfrm>
          <a:prstGeom prst="rect">
            <a:avLst/>
          </a:prstGeom>
          <a:noFill/>
        </p:spPr>
        <p:txBody>
          <a:bodyPr wrap="square" rtlCol="0">
            <a:spAutoFit/>
          </a:bodyPr>
          <a:lstStyle/>
          <a:p>
            <a:r>
              <a:rPr lang="en-US" sz="1600" i="1" dirty="0" smtClean="0">
                <a:latin typeface="Arial" panose="020B0604020202020204" pitchFamily="34" charset="0"/>
                <a:cs typeface="Arial" panose="020B0604020202020204" pitchFamily="34" charset="0"/>
              </a:rPr>
              <a:t>ADAMTS6</a:t>
            </a:r>
            <a:endParaRPr lang="en-US" sz="1600" i="1" dirty="0">
              <a:latin typeface="Arial" panose="020B0604020202020204" pitchFamily="34" charset="0"/>
              <a:cs typeface="Arial" panose="020B0604020202020204" pitchFamily="34" charset="0"/>
            </a:endParaRPr>
          </a:p>
        </p:txBody>
      </p:sp>
      <p:sp>
        <p:nvSpPr>
          <p:cNvPr id="10" name="TextBox 9"/>
          <p:cNvSpPr txBox="1"/>
          <p:nvPr/>
        </p:nvSpPr>
        <p:spPr>
          <a:xfrm>
            <a:off x="4442923" y="1970334"/>
            <a:ext cx="824067" cy="338554"/>
          </a:xfrm>
          <a:prstGeom prst="rect">
            <a:avLst/>
          </a:prstGeom>
          <a:noFill/>
        </p:spPr>
        <p:txBody>
          <a:bodyPr wrap="square" rtlCol="0">
            <a:spAutoFit/>
          </a:bodyPr>
          <a:lstStyle/>
          <a:p>
            <a:r>
              <a:rPr lang="en-US" sz="1600" i="1" dirty="0" smtClean="0">
                <a:latin typeface="Arial" panose="020B0604020202020204" pitchFamily="34" charset="0"/>
                <a:cs typeface="Arial" panose="020B0604020202020204" pitchFamily="34" charset="0"/>
              </a:rPr>
              <a:t>EBF2</a:t>
            </a:r>
            <a:endParaRPr lang="en-US" sz="1600" i="1" dirty="0">
              <a:latin typeface="Arial" panose="020B0604020202020204" pitchFamily="34" charset="0"/>
              <a:cs typeface="Arial" panose="020B0604020202020204" pitchFamily="34" charset="0"/>
            </a:endParaRPr>
          </a:p>
        </p:txBody>
      </p:sp>
      <p:sp>
        <p:nvSpPr>
          <p:cNvPr id="11" name="TextBox 10"/>
          <p:cNvSpPr txBox="1"/>
          <p:nvPr/>
        </p:nvSpPr>
        <p:spPr>
          <a:xfrm>
            <a:off x="5431765" y="936830"/>
            <a:ext cx="763793" cy="338554"/>
          </a:xfrm>
          <a:prstGeom prst="rect">
            <a:avLst/>
          </a:prstGeom>
          <a:noFill/>
        </p:spPr>
        <p:txBody>
          <a:bodyPr wrap="square" rtlCol="0">
            <a:spAutoFit/>
          </a:bodyPr>
          <a:lstStyle/>
          <a:p>
            <a:r>
              <a:rPr lang="en-US" sz="1600" i="1" dirty="0" smtClean="0">
                <a:latin typeface="Arial" panose="020B0604020202020204" pitchFamily="34" charset="0"/>
                <a:cs typeface="Arial" panose="020B0604020202020204" pitchFamily="34" charset="0"/>
              </a:rPr>
              <a:t>WT1</a:t>
            </a:r>
            <a:endParaRPr lang="en-US" sz="1600" i="1" dirty="0">
              <a:latin typeface="Arial" panose="020B0604020202020204" pitchFamily="34" charset="0"/>
              <a:cs typeface="Arial" panose="020B0604020202020204" pitchFamily="34" charset="0"/>
            </a:endParaRPr>
          </a:p>
        </p:txBody>
      </p:sp>
      <p:sp>
        <p:nvSpPr>
          <p:cNvPr id="12" name="TextBox 3"/>
          <p:cNvSpPr txBox="1">
            <a:spLocks noChangeArrowheads="1"/>
          </p:cNvSpPr>
          <p:nvPr/>
        </p:nvSpPr>
        <p:spPr bwMode="auto">
          <a:xfrm>
            <a:off x="274321" y="6169322"/>
            <a:ext cx="543464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ＭＳ Ｐゴシック" pitchFamily="34" charset="-128"/>
              </a:defRPr>
            </a:lvl1pPr>
            <a:lvl2pPr marL="37931725" indent="-37474525">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600" dirty="0" smtClean="0"/>
              <a:t>Jorgenson </a:t>
            </a:r>
            <a:r>
              <a:rPr lang="en-US" sz="1600" i="1" dirty="0" smtClean="0"/>
              <a:t>et al</a:t>
            </a:r>
            <a:r>
              <a:rPr lang="en-US" sz="1600" dirty="0" smtClean="0"/>
              <a:t>. Nature Communications 2015</a:t>
            </a:r>
            <a:endParaRPr lang="en-US" sz="1600" i="1" dirty="0"/>
          </a:p>
        </p:txBody>
      </p:sp>
    </p:spTree>
    <p:extLst>
      <p:ext uri="{BB962C8B-B14F-4D97-AF65-F5344CB8AC3E}">
        <p14:creationId xmlns:p14="http://schemas.microsoft.com/office/powerpoint/2010/main" val="26028855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8860"/>
            <a:ext cx="8229600" cy="480131"/>
          </a:xfrm>
        </p:spPr>
        <p:txBody>
          <a:bodyPr/>
          <a:lstStyle/>
          <a:p>
            <a:r>
              <a:rPr lang="en-US" sz="2800" dirty="0" smtClean="0"/>
              <a:t>Hernia Repair Replication Sample: 23&amp;Me Subjects</a:t>
            </a:r>
            <a:endParaRPr lang="en-US" sz="2800" dirty="0"/>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14</a:t>
            </a:fld>
            <a:endParaRPr lang="en-US"/>
          </a:p>
        </p:txBody>
      </p:sp>
      <p:sp>
        <p:nvSpPr>
          <p:cNvPr id="5" name="Footer Placeholder 4"/>
          <p:cNvSpPr>
            <a:spLocks noGrp="1"/>
          </p:cNvSpPr>
          <p:nvPr>
            <p:ph type="ftr" sz="quarter" idx="11"/>
          </p:nvPr>
        </p:nvSpPr>
        <p:spPr/>
        <p:txBody>
          <a:bodyPr/>
          <a:lstStyle/>
          <a:p>
            <a:pPr>
              <a:defRPr/>
            </a:pPr>
            <a:r>
              <a:rPr lang="en-US" smtClean="0"/>
              <a:t>|     © 2011 Kaiser Foundation Health Plan, Inc. For internal use only.</a:t>
            </a:r>
            <a:endParaRPr lang="en-US" dirty="0"/>
          </a:p>
        </p:txBody>
      </p:sp>
      <p:sp>
        <p:nvSpPr>
          <p:cNvPr id="6" name="Date Placeholder 5"/>
          <p:cNvSpPr>
            <a:spLocks noGrp="1"/>
          </p:cNvSpPr>
          <p:nvPr>
            <p:ph type="dt" sz="half" idx="12"/>
          </p:nvPr>
        </p:nvSpPr>
        <p:spPr/>
        <p:txBody>
          <a:bodyPr/>
          <a:lstStyle/>
          <a:p>
            <a:pPr>
              <a:defRPr/>
            </a:pPr>
            <a:fld id="{856F48D1-8CCE-4E5F-B7B8-8F8DD03CC19C}" type="datetime4">
              <a:rPr lang="en-US" smtClean="0"/>
              <a:pPr>
                <a:defRPr/>
              </a:pPr>
              <a:t>March 6, 2017</a:t>
            </a:fld>
            <a:endParaRPr lang="en-US"/>
          </a:p>
        </p:txBody>
      </p:sp>
      <p:sp>
        <p:nvSpPr>
          <p:cNvPr id="8" name="Rectangle 7"/>
          <p:cNvSpPr/>
          <p:nvPr/>
        </p:nvSpPr>
        <p:spPr>
          <a:xfrm>
            <a:off x="304802" y="1263799"/>
            <a:ext cx="8412478" cy="338554"/>
          </a:xfrm>
          <a:prstGeom prst="rect">
            <a:avLst/>
          </a:prstGeom>
        </p:spPr>
        <p:txBody>
          <a:bodyPr wrap="square">
            <a:spAutoFit/>
          </a:bodyPr>
          <a:lstStyle/>
          <a:p>
            <a:r>
              <a:rPr lang="en-US" sz="1600" b="1" dirty="0">
                <a:latin typeface="Arial" panose="020B0604020202020204" pitchFamily="34" charset="0"/>
                <a:cs typeface="Arial" panose="020B0604020202020204" pitchFamily="34" charset="0"/>
              </a:rPr>
              <a:t>“Have you ever had any of the following gastrointestinal surgeries (Hernia repair)?”</a:t>
            </a:r>
          </a:p>
        </p:txBody>
      </p:sp>
      <p:graphicFrame>
        <p:nvGraphicFramePr>
          <p:cNvPr id="3" name="Table 2"/>
          <p:cNvGraphicFramePr>
            <a:graphicFrameLocks noGrp="1"/>
          </p:cNvGraphicFramePr>
          <p:nvPr>
            <p:extLst>
              <p:ext uri="{D42A27DB-BD31-4B8C-83A1-F6EECF244321}">
                <p14:modId xmlns:p14="http://schemas.microsoft.com/office/powerpoint/2010/main" val="930392956"/>
              </p:ext>
            </p:extLst>
          </p:nvPr>
        </p:nvGraphicFramePr>
        <p:xfrm>
          <a:off x="487680" y="1908646"/>
          <a:ext cx="7887718" cy="3773834"/>
        </p:xfrm>
        <a:graphic>
          <a:graphicData uri="http://schemas.openxmlformats.org/drawingml/2006/table">
            <a:tbl>
              <a:tblPr firstRow="1" bandRow="1">
                <a:tableStyleId>{0660B408-B3CF-4A94-85FC-2B1E0A45F4A2}</a:tableStyleId>
              </a:tblPr>
              <a:tblGrid>
                <a:gridCol w="1797368"/>
                <a:gridCol w="1616392"/>
                <a:gridCol w="1543051"/>
                <a:gridCol w="1489709"/>
                <a:gridCol w="1441198"/>
              </a:tblGrid>
              <a:tr h="421034">
                <a:tc>
                  <a:txBody>
                    <a:bodyPr/>
                    <a:lstStyle/>
                    <a:p>
                      <a:r>
                        <a:rPr lang="en-US" sz="1600" dirty="0" smtClean="0">
                          <a:latin typeface="Arial" panose="020B0604020202020204" pitchFamily="34" charset="0"/>
                          <a:cs typeface="Arial" panose="020B0604020202020204" pitchFamily="34" charset="0"/>
                        </a:rPr>
                        <a:t>23&amp;Me Subjects</a:t>
                      </a:r>
                      <a:endParaRPr lang="en-US" sz="1600" dirty="0">
                        <a:latin typeface="Arial" panose="020B0604020202020204" pitchFamily="34" charset="0"/>
                        <a:cs typeface="Arial" panose="020B0604020202020204" pitchFamily="34" charset="0"/>
                      </a:endParaRPr>
                    </a:p>
                  </a:txBody>
                  <a:tcPr/>
                </a:tc>
                <a:tc gridSpan="2">
                  <a:txBody>
                    <a:bodyPr/>
                    <a:lstStyle/>
                    <a:p>
                      <a:pPr algn="ctr"/>
                      <a:r>
                        <a:rPr lang="en-US" sz="1600" dirty="0" smtClean="0">
                          <a:latin typeface="Arial" panose="020B0604020202020204" pitchFamily="34" charset="0"/>
                          <a:cs typeface="Arial" panose="020B0604020202020204" pitchFamily="34" charset="0"/>
                        </a:rPr>
                        <a:t>Hernia</a:t>
                      </a:r>
                      <a:r>
                        <a:rPr lang="en-US" sz="1600" baseline="0" dirty="0" smtClean="0">
                          <a:latin typeface="Arial" panose="020B0604020202020204" pitchFamily="34" charset="0"/>
                          <a:cs typeface="Arial" panose="020B0604020202020204" pitchFamily="34" charset="0"/>
                        </a:rPr>
                        <a:t> Repair Cases (n=9,701)</a:t>
                      </a:r>
                      <a:endParaRPr lang="en-US" sz="1600" dirty="0">
                        <a:latin typeface="Arial" panose="020B0604020202020204" pitchFamily="34" charset="0"/>
                        <a:cs typeface="Arial" panose="020B0604020202020204" pitchFamily="34" charset="0"/>
                      </a:endParaRPr>
                    </a:p>
                  </a:txBody>
                  <a:tcPr/>
                </a:tc>
                <a:tc hMerge="1">
                  <a:txBody>
                    <a:bodyPr/>
                    <a:lstStyle/>
                    <a:p>
                      <a:endParaRPr lang="en-US" dirty="0"/>
                    </a:p>
                  </a:txBody>
                  <a:tcPr/>
                </a:tc>
                <a:tc gridSpan="2">
                  <a:txBody>
                    <a:bodyPr/>
                    <a:lstStyle/>
                    <a:p>
                      <a:pPr algn="ctr"/>
                      <a:r>
                        <a:rPr lang="en-US" sz="1600" dirty="0" smtClean="0">
                          <a:latin typeface="Arial" panose="020B0604020202020204" pitchFamily="34" charset="0"/>
                          <a:cs typeface="Arial" panose="020B0604020202020204" pitchFamily="34" charset="0"/>
                        </a:rPr>
                        <a:t>Controls (n=82,743)</a:t>
                      </a:r>
                      <a:endParaRPr lang="en-US" sz="1600" dirty="0">
                        <a:latin typeface="Arial" panose="020B0604020202020204" pitchFamily="34" charset="0"/>
                        <a:cs typeface="Arial" panose="020B0604020202020204" pitchFamily="34" charset="0"/>
                      </a:endParaRPr>
                    </a:p>
                  </a:txBody>
                  <a:tcPr/>
                </a:tc>
                <a:tc hMerge="1">
                  <a:txBody>
                    <a:bodyPr/>
                    <a:lstStyle/>
                    <a:p>
                      <a:endParaRPr lang="en-US" dirty="0"/>
                    </a:p>
                  </a:txBody>
                  <a:tcPr/>
                </a:tc>
              </a:tr>
              <a:tr h="32669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latin typeface="Arial" panose="020B0604020202020204" pitchFamily="34" charset="0"/>
                          <a:cs typeface="Arial" panose="020B0604020202020204" pitchFamily="34" charset="0"/>
                        </a:rPr>
                        <a:t>Men</a:t>
                      </a:r>
                    </a:p>
                  </a:txBody>
                  <a:tcPr>
                    <a:solidFill>
                      <a:schemeClr val="accent5">
                        <a:lumMod val="60000"/>
                        <a:lumOff val="40000"/>
                      </a:schemeClr>
                    </a:solidFill>
                  </a:tcPr>
                </a:tc>
                <a:tc>
                  <a:txBody>
                    <a:bodyPr/>
                    <a:lstStyle/>
                    <a:p>
                      <a:pPr algn="ctr"/>
                      <a:r>
                        <a:rPr lang="en-US" sz="1600" dirty="0" smtClean="0">
                          <a:latin typeface="Arial" panose="020B0604020202020204" pitchFamily="34" charset="0"/>
                          <a:cs typeface="Arial" panose="020B0604020202020204" pitchFamily="34" charset="0"/>
                        </a:rPr>
                        <a:t>6,812</a:t>
                      </a:r>
                      <a:endParaRPr lang="en-US" sz="1600" dirty="0">
                        <a:latin typeface="Arial" panose="020B0604020202020204" pitchFamily="34" charset="0"/>
                        <a:cs typeface="Arial" panose="020B0604020202020204" pitchFamily="34" charset="0"/>
                      </a:endParaRPr>
                    </a:p>
                  </a:txBody>
                  <a:tcPr>
                    <a:solidFill>
                      <a:schemeClr val="accent5">
                        <a:lumMod val="60000"/>
                        <a:lumOff val="40000"/>
                      </a:schemeClr>
                    </a:solidFill>
                  </a:tcPr>
                </a:tc>
                <a:tc>
                  <a:txBody>
                    <a:bodyPr/>
                    <a:lstStyle/>
                    <a:p>
                      <a:pPr algn="ctr"/>
                      <a:r>
                        <a:rPr lang="en-US" sz="1600" dirty="0" smtClean="0">
                          <a:latin typeface="Arial" panose="020B0604020202020204" pitchFamily="34" charset="0"/>
                          <a:cs typeface="Arial" panose="020B0604020202020204" pitchFamily="34" charset="0"/>
                        </a:rPr>
                        <a:t>70.2%</a:t>
                      </a:r>
                      <a:endParaRPr lang="en-US" sz="1600" dirty="0">
                        <a:latin typeface="Arial" panose="020B0604020202020204" pitchFamily="34" charset="0"/>
                        <a:cs typeface="Arial" panose="020B0604020202020204" pitchFamily="34" charset="0"/>
                      </a:endParaRPr>
                    </a:p>
                  </a:txBody>
                  <a:tcPr>
                    <a:solidFill>
                      <a:schemeClr val="accent5">
                        <a:lumMod val="60000"/>
                        <a:lumOff val="40000"/>
                      </a:schemeClr>
                    </a:solidFill>
                  </a:tcPr>
                </a:tc>
                <a:tc>
                  <a:txBody>
                    <a:bodyPr/>
                    <a:lstStyle/>
                    <a:p>
                      <a:pPr algn="ctr"/>
                      <a:r>
                        <a:rPr lang="en-US" sz="1600" dirty="0" smtClean="0">
                          <a:latin typeface="Arial" panose="020B0604020202020204" pitchFamily="34" charset="0"/>
                          <a:cs typeface="Arial" panose="020B0604020202020204" pitchFamily="34" charset="0"/>
                        </a:rPr>
                        <a:t>41,611</a:t>
                      </a:r>
                      <a:endParaRPr lang="en-US" sz="1600" dirty="0">
                        <a:latin typeface="Arial" panose="020B0604020202020204" pitchFamily="34" charset="0"/>
                        <a:cs typeface="Arial" panose="020B0604020202020204" pitchFamily="34" charset="0"/>
                      </a:endParaRPr>
                    </a:p>
                  </a:txBody>
                  <a:tcPr>
                    <a:solidFill>
                      <a:schemeClr val="accent5">
                        <a:lumMod val="60000"/>
                        <a:lumOff val="40000"/>
                      </a:schemeClr>
                    </a:solidFill>
                  </a:tcPr>
                </a:tc>
                <a:tc>
                  <a:txBody>
                    <a:bodyPr/>
                    <a:lstStyle/>
                    <a:p>
                      <a:pPr algn="ctr"/>
                      <a:r>
                        <a:rPr lang="en-US" sz="1600" dirty="0" smtClean="0">
                          <a:latin typeface="Arial" panose="020B0604020202020204" pitchFamily="34" charset="0"/>
                          <a:cs typeface="Arial" panose="020B0604020202020204" pitchFamily="34" charset="0"/>
                        </a:rPr>
                        <a:t>50.2%</a:t>
                      </a:r>
                      <a:endParaRPr lang="en-US" sz="1600" dirty="0">
                        <a:latin typeface="Arial" panose="020B0604020202020204" pitchFamily="34" charset="0"/>
                        <a:cs typeface="Arial" panose="020B0604020202020204" pitchFamily="34" charset="0"/>
                      </a:endParaRPr>
                    </a:p>
                  </a:txBody>
                  <a:tcPr>
                    <a:solidFill>
                      <a:schemeClr val="accent5">
                        <a:lumMod val="60000"/>
                        <a:lumOff val="40000"/>
                      </a:schemeClr>
                    </a:solidFill>
                  </a:tcPr>
                </a:tc>
              </a:tr>
              <a:tr h="299469">
                <a:tc>
                  <a:txBody>
                    <a:bodyPr/>
                    <a:lstStyle/>
                    <a:p>
                      <a:pPr algn="ctr"/>
                      <a:r>
                        <a:rPr lang="en-US" sz="1600" dirty="0" smtClean="0">
                          <a:latin typeface="Arial" panose="020B0604020202020204" pitchFamily="34" charset="0"/>
                          <a:cs typeface="Arial" panose="020B0604020202020204" pitchFamily="34" charset="0"/>
                        </a:rPr>
                        <a:t>   &lt;30</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algn="ctr"/>
                      <a:r>
                        <a:rPr lang="en-US" sz="1600" dirty="0" smtClean="0">
                          <a:latin typeface="Arial" panose="020B0604020202020204" pitchFamily="34" charset="0"/>
                          <a:cs typeface="Arial" panose="020B0604020202020204" pitchFamily="34" charset="0"/>
                        </a:rPr>
                        <a:t>   246</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algn="ctr"/>
                      <a:r>
                        <a:rPr lang="en-US" sz="1600" dirty="0" smtClean="0">
                          <a:latin typeface="Arial" panose="020B0604020202020204" pitchFamily="34" charset="0"/>
                          <a:cs typeface="Arial" panose="020B0604020202020204" pitchFamily="34" charset="0"/>
                        </a:rPr>
                        <a:t>  3.6%</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algn="ctr"/>
                      <a:r>
                        <a:rPr lang="en-US" sz="1600" dirty="0" smtClean="0">
                          <a:latin typeface="Arial" panose="020B0604020202020204" pitchFamily="34" charset="0"/>
                          <a:cs typeface="Arial" panose="020B0604020202020204" pitchFamily="34" charset="0"/>
                        </a:rPr>
                        <a:t>  5,147</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algn="ctr"/>
                      <a:r>
                        <a:rPr lang="en-US" sz="1600" dirty="0" smtClean="0">
                          <a:latin typeface="Arial" panose="020B0604020202020204" pitchFamily="34" charset="0"/>
                          <a:cs typeface="Arial" panose="020B0604020202020204" pitchFamily="34" charset="0"/>
                        </a:rPr>
                        <a:t>12.4%</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r>
              <a:tr h="299469">
                <a:tc>
                  <a:txBody>
                    <a:bodyPr/>
                    <a:lstStyle/>
                    <a:p>
                      <a:pPr algn="ctr"/>
                      <a:r>
                        <a:rPr lang="en-US" sz="1600" dirty="0" smtClean="0">
                          <a:latin typeface="Arial" panose="020B0604020202020204" pitchFamily="34" charset="0"/>
                          <a:cs typeface="Arial" panose="020B0604020202020204" pitchFamily="34" charset="0"/>
                        </a:rPr>
                        <a:t>31-45</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algn="ctr"/>
                      <a:r>
                        <a:rPr lang="en-US" sz="1600" dirty="0" smtClean="0">
                          <a:latin typeface="Arial" panose="020B0604020202020204" pitchFamily="34" charset="0"/>
                          <a:cs typeface="Arial" panose="020B0604020202020204" pitchFamily="34" charset="0"/>
                        </a:rPr>
                        <a:t>1,087</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algn="ctr"/>
                      <a:r>
                        <a:rPr lang="en-US" sz="1600" dirty="0" smtClean="0">
                          <a:latin typeface="Arial" panose="020B0604020202020204" pitchFamily="34" charset="0"/>
                          <a:cs typeface="Arial" panose="020B0604020202020204" pitchFamily="34" charset="0"/>
                        </a:rPr>
                        <a:t>16.0%</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algn="ctr"/>
                      <a:r>
                        <a:rPr lang="en-US" sz="1600" dirty="0" smtClean="0">
                          <a:latin typeface="Arial" panose="020B0604020202020204" pitchFamily="34" charset="0"/>
                          <a:cs typeface="Arial" panose="020B0604020202020204" pitchFamily="34" charset="0"/>
                        </a:rPr>
                        <a:t>14,109</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algn="ctr"/>
                      <a:r>
                        <a:rPr lang="en-US" sz="1600" dirty="0" smtClean="0">
                          <a:latin typeface="Arial" panose="020B0604020202020204" pitchFamily="34" charset="0"/>
                          <a:cs typeface="Arial" panose="020B0604020202020204" pitchFamily="34" charset="0"/>
                        </a:rPr>
                        <a:t>33.9%</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r>
              <a:tr h="299469">
                <a:tc>
                  <a:txBody>
                    <a:bodyPr/>
                    <a:lstStyle/>
                    <a:p>
                      <a:pPr algn="ctr"/>
                      <a:r>
                        <a:rPr lang="en-US" sz="1600" dirty="0" smtClean="0">
                          <a:latin typeface="Arial" panose="020B0604020202020204" pitchFamily="34" charset="0"/>
                          <a:cs typeface="Arial" panose="020B0604020202020204" pitchFamily="34" charset="0"/>
                        </a:rPr>
                        <a:t>46-60</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algn="ctr"/>
                      <a:r>
                        <a:rPr lang="en-US" sz="1600" dirty="0" smtClean="0">
                          <a:latin typeface="Arial" panose="020B0604020202020204" pitchFamily="34" charset="0"/>
                          <a:cs typeface="Arial" panose="020B0604020202020204" pitchFamily="34" charset="0"/>
                        </a:rPr>
                        <a:t>1,605</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algn="ctr"/>
                      <a:r>
                        <a:rPr lang="en-US" sz="1600" dirty="0" smtClean="0">
                          <a:latin typeface="Arial" panose="020B0604020202020204" pitchFamily="34" charset="0"/>
                          <a:cs typeface="Arial" panose="020B0604020202020204" pitchFamily="34" charset="0"/>
                        </a:rPr>
                        <a:t>23.6%</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algn="ctr"/>
                      <a:r>
                        <a:rPr lang="en-US" sz="1600" dirty="0" smtClean="0">
                          <a:latin typeface="Arial" panose="020B0604020202020204" pitchFamily="34" charset="0"/>
                          <a:cs typeface="Arial" panose="020B0604020202020204" pitchFamily="34" charset="0"/>
                        </a:rPr>
                        <a:t>10,259</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algn="ctr"/>
                      <a:r>
                        <a:rPr lang="en-US" sz="1600" dirty="0" smtClean="0">
                          <a:latin typeface="Arial" panose="020B0604020202020204" pitchFamily="34" charset="0"/>
                          <a:cs typeface="Arial" panose="020B0604020202020204" pitchFamily="34" charset="0"/>
                        </a:rPr>
                        <a:t>24.7%</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r>
              <a:tr h="299469">
                <a:tc>
                  <a:txBody>
                    <a:bodyPr/>
                    <a:lstStyle/>
                    <a:p>
                      <a:pPr algn="ctr"/>
                      <a:r>
                        <a:rPr lang="en-US" sz="1600" dirty="0" smtClean="0">
                          <a:latin typeface="Arial" panose="020B0604020202020204" pitchFamily="34" charset="0"/>
                          <a:cs typeface="Arial" panose="020B0604020202020204" pitchFamily="34" charset="0"/>
                        </a:rPr>
                        <a:t>   &gt;60</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algn="ctr"/>
                      <a:r>
                        <a:rPr lang="en-US" sz="1600" dirty="0" smtClean="0">
                          <a:latin typeface="Arial" panose="020B0604020202020204" pitchFamily="34" charset="0"/>
                          <a:cs typeface="Arial" panose="020B0604020202020204" pitchFamily="34" charset="0"/>
                        </a:rPr>
                        <a:t>3,874</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algn="ctr"/>
                      <a:r>
                        <a:rPr lang="en-US" sz="1600" dirty="0" smtClean="0">
                          <a:latin typeface="Arial" panose="020B0604020202020204" pitchFamily="34" charset="0"/>
                          <a:cs typeface="Arial" panose="020B0604020202020204" pitchFamily="34" charset="0"/>
                        </a:rPr>
                        <a:t>56.9%</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algn="ctr"/>
                      <a:r>
                        <a:rPr lang="en-US" sz="1600" dirty="0" smtClean="0">
                          <a:latin typeface="Arial" panose="020B0604020202020204" pitchFamily="34" charset="0"/>
                          <a:cs typeface="Arial" panose="020B0604020202020204" pitchFamily="34" charset="0"/>
                        </a:rPr>
                        <a:t>12.096</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algn="ctr"/>
                      <a:r>
                        <a:rPr lang="en-US" sz="1600" dirty="0" smtClean="0">
                          <a:latin typeface="Arial" panose="020B0604020202020204" pitchFamily="34" charset="0"/>
                          <a:cs typeface="Arial" panose="020B0604020202020204" pitchFamily="34" charset="0"/>
                        </a:rPr>
                        <a:t>29.1%</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r>
              <a:tr h="299469">
                <a:tc>
                  <a:txBody>
                    <a:bodyPr/>
                    <a:lstStyle/>
                    <a:p>
                      <a:r>
                        <a:rPr lang="en-US" sz="1600" dirty="0" smtClean="0">
                          <a:latin typeface="Arial" panose="020B0604020202020204" pitchFamily="34" charset="0"/>
                          <a:cs typeface="Arial" panose="020B0604020202020204" pitchFamily="34" charset="0"/>
                        </a:rPr>
                        <a:t>Women</a:t>
                      </a:r>
                      <a:endParaRPr lang="en-US" sz="1600" dirty="0">
                        <a:latin typeface="Arial" panose="020B0604020202020204" pitchFamily="34" charset="0"/>
                        <a:cs typeface="Arial" panose="020B0604020202020204" pitchFamily="34" charset="0"/>
                      </a:endParaRPr>
                    </a:p>
                  </a:txBody>
                  <a:tcPr>
                    <a:solidFill>
                      <a:schemeClr val="accent5">
                        <a:lumMod val="60000"/>
                        <a:lumOff val="40000"/>
                      </a:schemeClr>
                    </a:solidFill>
                  </a:tcPr>
                </a:tc>
                <a:tc>
                  <a:txBody>
                    <a:bodyPr/>
                    <a:lstStyle/>
                    <a:p>
                      <a:pPr algn="ctr"/>
                      <a:r>
                        <a:rPr lang="en-US" sz="1600" dirty="0" smtClean="0">
                          <a:latin typeface="Arial" panose="020B0604020202020204" pitchFamily="34" charset="0"/>
                          <a:cs typeface="Arial" panose="020B0604020202020204" pitchFamily="34" charset="0"/>
                        </a:rPr>
                        <a:t>1,889</a:t>
                      </a:r>
                      <a:endParaRPr lang="en-US" sz="1600" dirty="0">
                        <a:latin typeface="Arial" panose="020B0604020202020204" pitchFamily="34" charset="0"/>
                        <a:cs typeface="Arial" panose="020B0604020202020204" pitchFamily="34" charset="0"/>
                      </a:endParaRPr>
                    </a:p>
                  </a:txBody>
                  <a:tcPr>
                    <a:solidFill>
                      <a:schemeClr val="accent5">
                        <a:lumMod val="60000"/>
                        <a:lumOff val="40000"/>
                      </a:schemeClr>
                    </a:solidFill>
                  </a:tcPr>
                </a:tc>
                <a:tc>
                  <a:txBody>
                    <a:bodyPr/>
                    <a:lstStyle/>
                    <a:p>
                      <a:pPr algn="ctr"/>
                      <a:r>
                        <a:rPr lang="en-US" sz="1600" dirty="0" smtClean="0">
                          <a:latin typeface="Arial" panose="020B0604020202020204" pitchFamily="34" charset="0"/>
                          <a:cs typeface="Arial" panose="020B0604020202020204" pitchFamily="34" charset="0"/>
                        </a:rPr>
                        <a:t>29.8%</a:t>
                      </a:r>
                      <a:endParaRPr lang="en-US" sz="1600" dirty="0">
                        <a:latin typeface="Arial" panose="020B0604020202020204" pitchFamily="34" charset="0"/>
                        <a:cs typeface="Arial" panose="020B0604020202020204" pitchFamily="34" charset="0"/>
                      </a:endParaRPr>
                    </a:p>
                  </a:txBody>
                  <a:tcPr>
                    <a:solidFill>
                      <a:schemeClr val="accent5">
                        <a:lumMod val="60000"/>
                        <a:lumOff val="40000"/>
                      </a:schemeClr>
                    </a:solidFill>
                  </a:tcPr>
                </a:tc>
                <a:tc>
                  <a:txBody>
                    <a:bodyPr/>
                    <a:lstStyle/>
                    <a:p>
                      <a:pPr algn="ctr"/>
                      <a:r>
                        <a:rPr lang="en-US" sz="1600" dirty="0" smtClean="0">
                          <a:latin typeface="Arial" panose="020B0604020202020204" pitchFamily="34" charset="0"/>
                          <a:cs typeface="Arial" panose="020B0604020202020204" pitchFamily="34" charset="0"/>
                        </a:rPr>
                        <a:t>41,132</a:t>
                      </a:r>
                      <a:endParaRPr lang="en-US" sz="1600" dirty="0">
                        <a:latin typeface="Arial" panose="020B0604020202020204" pitchFamily="34" charset="0"/>
                        <a:cs typeface="Arial" panose="020B0604020202020204" pitchFamily="34" charset="0"/>
                      </a:endParaRPr>
                    </a:p>
                  </a:txBody>
                  <a:tcPr>
                    <a:solidFill>
                      <a:schemeClr val="accent5">
                        <a:lumMod val="60000"/>
                        <a:lumOff val="40000"/>
                      </a:schemeClr>
                    </a:solidFill>
                  </a:tcPr>
                </a:tc>
                <a:tc>
                  <a:txBody>
                    <a:bodyPr/>
                    <a:lstStyle/>
                    <a:p>
                      <a:pPr algn="ctr"/>
                      <a:r>
                        <a:rPr lang="en-US" sz="1600" dirty="0" smtClean="0">
                          <a:latin typeface="Arial" panose="020B0604020202020204" pitchFamily="34" charset="0"/>
                          <a:cs typeface="Arial" panose="020B0604020202020204" pitchFamily="34" charset="0"/>
                        </a:rPr>
                        <a:t>49.8%</a:t>
                      </a:r>
                      <a:endParaRPr lang="en-US" sz="1600" dirty="0">
                        <a:latin typeface="Arial" panose="020B0604020202020204" pitchFamily="34" charset="0"/>
                        <a:cs typeface="Arial" panose="020B0604020202020204" pitchFamily="34" charset="0"/>
                      </a:endParaRPr>
                    </a:p>
                  </a:txBody>
                  <a:tcPr>
                    <a:solidFill>
                      <a:schemeClr val="accent5">
                        <a:lumMod val="60000"/>
                        <a:lumOff val="40000"/>
                      </a:schemeClr>
                    </a:solidFill>
                  </a:tcPr>
                </a:tc>
              </a:tr>
              <a:tr h="299469">
                <a:tc>
                  <a:txBody>
                    <a:bodyPr/>
                    <a:lstStyle/>
                    <a:p>
                      <a:pPr algn="ctr"/>
                      <a:r>
                        <a:rPr lang="en-US" sz="1600" dirty="0" smtClean="0">
                          <a:latin typeface="Arial" panose="020B0604020202020204" pitchFamily="34" charset="0"/>
                          <a:cs typeface="Arial" panose="020B0604020202020204" pitchFamily="34" charset="0"/>
                        </a:rPr>
                        <a:t>   &lt;30</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algn="ctr"/>
                      <a:r>
                        <a:rPr lang="en-US" sz="1600" dirty="0" smtClean="0">
                          <a:latin typeface="Arial" panose="020B0604020202020204" pitchFamily="34" charset="0"/>
                          <a:cs typeface="Arial" panose="020B0604020202020204" pitchFamily="34" charset="0"/>
                        </a:rPr>
                        <a:t>     63</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algn="ctr"/>
                      <a:r>
                        <a:rPr lang="en-US" sz="1600" dirty="0" smtClean="0">
                          <a:latin typeface="Arial" panose="020B0604020202020204" pitchFamily="34" charset="0"/>
                          <a:cs typeface="Arial" panose="020B0604020202020204" pitchFamily="34" charset="0"/>
                        </a:rPr>
                        <a:t>  3.3%</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algn="ctr"/>
                      <a:r>
                        <a:rPr lang="en-US" sz="1600" dirty="0" smtClean="0">
                          <a:latin typeface="Arial" panose="020B0604020202020204" pitchFamily="34" charset="0"/>
                          <a:cs typeface="Arial" panose="020B0604020202020204" pitchFamily="34" charset="0"/>
                        </a:rPr>
                        <a:t>  4,252</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algn="ctr"/>
                      <a:r>
                        <a:rPr lang="en-US" sz="1600" dirty="0" smtClean="0">
                          <a:latin typeface="Arial" panose="020B0604020202020204" pitchFamily="34" charset="0"/>
                          <a:cs typeface="Arial" panose="020B0604020202020204" pitchFamily="34" charset="0"/>
                        </a:rPr>
                        <a:t>10.3%</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r>
              <a:tr h="299469">
                <a:tc>
                  <a:txBody>
                    <a:bodyPr/>
                    <a:lstStyle/>
                    <a:p>
                      <a:pPr algn="ctr"/>
                      <a:r>
                        <a:rPr lang="en-US" sz="1600" dirty="0" smtClean="0">
                          <a:latin typeface="Arial" panose="020B0604020202020204" pitchFamily="34" charset="0"/>
                          <a:cs typeface="Arial" panose="020B0604020202020204" pitchFamily="34" charset="0"/>
                        </a:rPr>
                        <a:t>31-45</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algn="ctr"/>
                      <a:r>
                        <a:rPr lang="en-US" sz="1600" dirty="0" smtClean="0">
                          <a:latin typeface="Arial" panose="020B0604020202020204" pitchFamily="34" charset="0"/>
                          <a:cs typeface="Arial" panose="020B0604020202020204" pitchFamily="34" charset="0"/>
                        </a:rPr>
                        <a:t>   317</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algn="ctr"/>
                      <a:r>
                        <a:rPr lang="en-US" sz="1600" dirty="0" smtClean="0">
                          <a:latin typeface="Arial" panose="020B0604020202020204" pitchFamily="34" charset="0"/>
                          <a:cs typeface="Arial" panose="020B0604020202020204" pitchFamily="34" charset="0"/>
                        </a:rPr>
                        <a:t>16.8%</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algn="ctr"/>
                      <a:r>
                        <a:rPr lang="en-US" sz="1600" dirty="0" smtClean="0">
                          <a:latin typeface="Arial" panose="020B0604020202020204" pitchFamily="34" charset="0"/>
                          <a:cs typeface="Arial" panose="020B0604020202020204" pitchFamily="34" charset="0"/>
                        </a:rPr>
                        <a:t>11,099</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algn="ctr"/>
                      <a:r>
                        <a:rPr lang="en-US" sz="1600" dirty="0" smtClean="0">
                          <a:latin typeface="Arial" panose="020B0604020202020204" pitchFamily="34" charset="0"/>
                          <a:cs typeface="Arial" panose="020B0604020202020204" pitchFamily="34" charset="0"/>
                        </a:rPr>
                        <a:t>27.0%</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r>
              <a:tr h="299469">
                <a:tc>
                  <a:txBody>
                    <a:bodyPr/>
                    <a:lstStyle/>
                    <a:p>
                      <a:pPr algn="ctr"/>
                      <a:r>
                        <a:rPr lang="en-US" sz="1600" dirty="0" smtClean="0">
                          <a:latin typeface="Arial" panose="020B0604020202020204" pitchFamily="34" charset="0"/>
                          <a:cs typeface="Arial" panose="020B0604020202020204" pitchFamily="34" charset="0"/>
                        </a:rPr>
                        <a:t>46-60</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algn="ctr"/>
                      <a:r>
                        <a:rPr lang="en-US" sz="1600" dirty="0" smtClean="0">
                          <a:latin typeface="Arial" panose="020B0604020202020204" pitchFamily="34" charset="0"/>
                          <a:cs typeface="Arial" panose="020B0604020202020204" pitchFamily="34" charset="0"/>
                        </a:rPr>
                        <a:t>   603</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algn="ctr"/>
                      <a:r>
                        <a:rPr lang="en-US" sz="1600" dirty="0" smtClean="0">
                          <a:latin typeface="Arial" panose="020B0604020202020204" pitchFamily="34" charset="0"/>
                          <a:cs typeface="Arial" panose="020B0604020202020204" pitchFamily="34" charset="0"/>
                        </a:rPr>
                        <a:t>31.9%</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algn="ctr"/>
                      <a:r>
                        <a:rPr lang="en-US" sz="1600" dirty="0" smtClean="0">
                          <a:latin typeface="Arial" panose="020B0604020202020204" pitchFamily="34" charset="0"/>
                          <a:cs typeface="Arial" panose="020B0604020202020204" pitchFamily="34" charset="0"/>
                        </a:rPr>
                        <a:t>11,431</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algn="ctr"/>
                      <a:r>
                        <a:rPr lang="en-US" sz="1600" dirty="0" smtClean="0">
                          <a:latin typeface="Arial" panose="020B0604020202020204" pitchFamily="34" charset="0"/>
                          <a:cs typeface="Arial" panose="020B0604020202020204" pitchFamily="34" charset="0"/>
                        </a:rPr>
                        <a:t>27.8%</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r>
              <a:tr h="299469">
                <a:tc>
                  <a:txBody>
                    <a:bodyPr/>
                    <a:lstStyle/>
                    <a:p>
                      <a:pPr algn="ctr"/>
                      <a:r>
                        <a:rPr lang="en-US" sz="1600" dirty="0" smtClean="0">
                          <a:latin typeface="Arial" panose="020B0604020202020204" pitchFamily="34" charset="0"/>
                          <a:cs typeface="Arial" panose="020B0604020202020204" pitchFamily="34" charset="0"/>
                        </a:rPr>
                        <a:t>   &gt;60</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algn="ctr"/>
                      <a:r>
                        <a:rPr lang="en-US" sz="1600" dirty="0" smtClean="0">
                          <a:latin typeface="Arial" panose="020B0604020202020204" pitchFamily="34" charset="0"/>
                          <a:cs typeface="Arial" panose="020B0604020202020204" pitchFamily="34" charset="0"/>
                        </a:rPr>
                        <a:t>   906</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algn="ctr"/>
                      <a:r>
                        <a:rPr lang="en-US" sz="1600" dirty="0" smtClean="0">
                          <a:latin typeface="Arial" panose="020B0604020202020204" pitchFamily="34" charset="0"/>
                          <a:cs typeface="Arial" panose="020B0604020202020204" pitchFamily="34" charset="0"/>
                        </a:rPr>
                        <a:t>48.0%</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algn="ctr"/>
                      <a:r>
                        <a:rPr lang="en-US" sz="1600" dirty="0" smtClean="0">
                          <a:latin typeface="Arial" panose="020B0604020202020204" pitchFamily="34" charset="0"/>
                          <a:cs typeface="Arial" panose="020B0604020202020204" pitchFamily="34" charset="0"/>
                        </a:rPr>
                        <a:t>14,350</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algn="ctr"/>
                      <a:r>
                        <a:rPr lang="en-US" sz="1600" dirty="0" smtClean="0">
                          <a:latin typeface="Arial" panose="020B0604020202020204" pitchFamily="34" charset="0"/>
                          <a:cs typeface="Arial" panose="020B0604020202020204" pitchFamily="34" charset="0"/>
                        </a:rPr>
                        <a:t>34.9%</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r>
            </a:tbl>
          </a:graphicData>
        </a:graphic>
      </p:graphicFrame>
      <p:sp>
        <p:nvSpPr>
          <p:cNvPr id="9" name="TextBox 3"/>
          <p:cNvSpPr txBox="1">
            <a:spLocks noChangeArrowheads="1"/>
          </p:cNvSpPr>
          <p:nvPr/>
        </p:nvSpPr>
        <p:spPr bwMode="auto">
          <a:xfrm>
            <a:off x="274321" y="6169322"/>
            <a:ext cx="543464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ＭＳ Ｐゴシック" pitchFamily="34" charset="-128"/>
              </a:defRPr>
            </a:lvl1pPr>
            <a:lvl2pPr marL="37931725" indent="-37474525">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600" dirty="0" smtClean="0"/>
              <a:t>Jorgenson </a:t>
            </a:r>
            <a:r>
              <a:rPr lang="en-US" sz="1600" i="1" dirty="0" smtClean="0"/>
              <a:t>et al</a:t>
            </a:r>
            <a:r>
              <a:rPr lang="en-US" sz="1600" dirty="0" smtClean="0"/>
              <a:t>. Nature Communications 2015</a:t>
            </a:r>
            <a:endParaRPr lang="en-US" sz="1600" i="1" dirty="0"/>
          </a:p>
        </p:txBody>
      </p:sp>
    </p:spTree>
    <p:extLst>
      <p:ext uri="{BB962C8B-B14F-4D97-AF65-F5344CB8AC3E}">
        <p14:creationId xmlns:p14="http://schemas.microsoft.com/office/powerpoint/2010/main" val="6761914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8860"/>
            <a:ext cx="8229600" cy="480131"/>
          </a:xfrm>
        </p:spPr>
        <p:txBody>
          <a:bodyPr/>
          <a:lstStyle/>
          <a:p>
            <a:r>
              <a:rPr lang="en-US" sz="2800" dirty="0" smtClean="0"/>
              <a:t>Replication of Inguinal Hernia Significant Associations</a:t>
            </a:r>
            <a:endParaRPr lang="en-US" sz="2800" dirty="0"/>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15</a:t>
            </a:fld>
            <a:endParaRPr lang="en-US"/>
          </a:p>
        </p:txBody>
      </p:sp>
      <p:sp>
        <p:nvSpPr>
          <p:cNvPr id="5" name="Footer Placeholder 4"/>
          <p:cNvSpPr>
            <a:spLocks noGrp="1"/>
          </p:cNvSpPr>
          <p:nvPr>
            <p:ph type="ftr" sz="quarter" idx="11"/>
          </p:nvPr>
        </p:nvSpPr>
        <p:spPr/>
        <p:txBody>
          <a:bodyPr/>
          <a:lstStyle/>
          <a:p>
            <a:pPr>
              <a:defRPr/>
            </a:pPr>
            <a:r>
              <a:rPr lang="en-US" smtClean="0"/>
              <a:t>|     © 2011 Kaiser Foundation Health Plan, Inc. For internal use only.</a:t>
            </a:r>
            <a:endParaRPr lang="en-US" dirty="0"/>
          </a:p>
        </p:txBody>
      </p:sp>
      <p:sp>
        <p:nvSpPr>
          <p:cNvPr id="6" name="Date Placeholder 5"/>
          <p:cNvSpPr>
            <a:spLocks noGrp="1"/>
          </p:cNvSpPr>
          <p:nvPr>
            <p:ph type="dt" sz="half" idx="12"/>
          </p:nvPr>
        </p:nvSpPr>
        <p:spPr/>
        <p:txBody>
          <a:bodyPr/>
          <a:lstStyle/>
          <a:p>
            <a:pPr>
              <a:defRPr/>
            </a:pPr>
            <a:fld id="{856F48D1-8CCE-4E5F-B7B8-8F8DD03CC19C}" type="datetime4">
              <a:rPr lang="en-US" smtClean="0"/>
              <a:pPr>
                <a:defRPr/>
              </a:pPr>
              <a:t>March 6, 2017</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037" y="2098673"/>
            <a:ext cx="8468083" cy="1987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3"/>
          <p:cNvSpPr txBox="1">
            <a:spLocks noChangeArrowheads="1"/>
          </p:cNvSpPr>
          <p:nvPr/>
        </p:nvSpPr>
        <p:spPr bwMode="auto">
          <a:xfrm>
            <a:off x="274321" y="6169322"/>
            <a:ext cx="543464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ＭＳ Ｐゴシック" pitchFamily="34" charset="-128"/>
              </a:defRPr>
            </a:lvl1pPr>
            <a:lvl2pPr marL="37931725" indent="-37474525">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600" dirty="0" smtClean="0"/>
              <a:t>Jorgenson </a:t>
            </a:r>
            <a:r>
              <a:rPr lang="en-US" sz="1600" i="1" dirty="0" smtClean="0"/>
              <a:t>et al</a:t>
            </a:r>
            <a:r>
              <a:rPr lang="en-US" sz="1600" dirty="0" smtClean="0"/>
              <a:t>. Nature Communications 2015</a:t>
            </a:r>
            <a:endParaRPr lang="en-US" sz="1600" i="1" dirty="0"/>
          </a:p>
        </p:txBody>
      </p:sp>
    </p:spTree>
    <p:extLst>
      <p:ext uri="{BB962C8B-B14F-4D97-AF65-F5344CB8AC3E}">
        <p14:creationId xmlns:p14="http://schemas.microsoft.com/office/powerpoint/2010/main" val="26028855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8860"/>
            <a:ext cx="8229600" cy="480131"/>
          </a:xfrm>
        </p:spPr>
        <p:txBody>
          <a:bodyPr/>
          <a:lstStyle/>
          <a:p>
            <a:r>
              <a:rPr lang="en-US" sz="2800" dirty="0" smtClean="0"/>
              <a:t>Clinical Subtyping of Inguinal Hernia Risk SNPs</a:t>
            </a:r>
            <a:endParaRPr lang="en-US" sz="2800" dirty="0"/>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16</a:t>
            </a:fld>
            <a:endParaRPr lang="en-US"/>
          </a:p>
        </p:txBody>
      </p:sp>
      <p:sp>
        <p:nvSpPr>
          <p:cNvPr id="5" name="Footer Placeholder 4"/>
          <p:cNvSpPr>
            <a:spLocks noGrp="1"/>
          </p:cNvSpPr>
          <p:nvPr>
            <p:ph type="ftr" sz="quarter" idx="11"/>
          </p:nvPr>
        </p:nvSpPr>
        <p:spPr/>
        <p:txBody>
          <a:bodyPr/>
          <a:lstStyle/>
          <a:p>
            <a:pPr>
              <a:defRPr/>
            </a:pPr>
            <a:r>
              <a:rPr lang="en-US" smtClean="0"/>
              <a:t>|     © 2011 Kaiser Foundation Health Plan, Inc. For internal use only.</a:t>
            </a:r>
            <a:endParaRPr lang="en-US" dirty="0"/>
          </a:p>
        </p:txBody>
      </p:sp>
      <p:sp>
        <p:nvSpPr>
          <p:cNvPr id="6" name="Date Placeholder 5"/>
          <p:cNvSpPr>
            <a:spLocks noGrp="1"/>
          </p:cNvSpPr>
          <p:nvPr>
            <p:ph type="dt" sz="half" idx="12"/>
          </p:nvPr>
        </p:nvSpPr>
        <p:spPr/>
        <p:txBody>
          <a:bodyPr/>
          <a:lstStyle/>
          <a:p>
            <a:pPr>
              <a:defRPr/>
            </a:pPr>
            <a:fld id="{856F48D1-8CCE-4E5F-B7B8-8F8DD03CC19C}" type="datetime4">
              <a:rPr lang="en-US" smtClean="0"/>
              <a:pPr>
                <a:defRPr/>
              </a:pPr>
              <a:t>March 6, 2017</a:t>
            </a:fld>
            <a:endParaRPr lang="en-U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38" y="2111376"/>
            <a:ext cx="8409940" cy="2458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3"/>
          <p:cNvSpPr txBox="1">
            <a:spLocks noChangeArrowheads="1"/>
          </p:cNvSpPr>
          <p:nvPr/>
        </p:nvSpPr>
        <p:spPr bwMode="auto">
          <a:xfrm>
            <a:off x="274321" y="6169322"/>
            <a:ext cx="543464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ＭＳ Ｐゴシック" pitchFamily="34" charset="-128"/>
              </a:defRPr>
            </a:lvl1pPr>
            <a:lvl2pPr marL="37931725" indent="-37474525">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600" dirty="0" smtClean="0"/>
              <a:t>Jorgenson </a:t>
            </a:r>
            <a:r>
              <a:rPr lang="en-US" sz="1600" i="1" dirty="0" smtClean="0"/>
              <a:t>et al</a:t>
            </a:r>
            <a:r>
              <a:rPr lang="en-US" sz="1600" dirty="0" smtClean="0"/>
              <a:t>. Nature Communications 2015</a:t>
            </a:r>
            <a:endParaRPr lang="en-US" sz="1600" i="1" dirty="0"/>
          </a:p>
        </p:txBody>
      </p:sp>
    </p:spTree>
    <p:extLst>
      <p:ext uri="{BB962C8B-B14F-4D97-AF65-F5344CB8AC3E}">
        <p14:creationId xmlns:p14="http://schemas.microsoft.com/office/powerpoint/2010/main" val="26028855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8860"/>
            <a:ext cx="8229600" cy="480131"/>
          </a:xfrm>
        </p:spPr>
        <p:txBody>
          <a:bodyPr/>
          <a:lstStyle/>
          <a:p>
            <a:r>
              <a:rPr lang="en-US" sz="2800" dirty="0" smtClean="0"/>
              <a:t>What Is in an Inguinal Hernia Risk Locus?</a:t>
            </a:r>
            <a:endParaRPr lang="en-US" sz="2800" dirty="0"/>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17</a:t>
            </a:fld>
            <a:endParaRPr lang="en-US"/>
          </a:p>
        </p:txBody>
      </p:sp>
      <p:sp>
        <p:nvSpPr>
          <p:cNvPr id="5" name="Footer Placeholder 4"/>
          <p:cNvSpPr>
            <a:spLocks noGrp="1"/>
          </p:cNvSpPr>
          <p:nvPr>
            <p:ph type="ftr" sz="quarter" idx="11"/>
          </p:nvPr>
        </p:nvSpPr>
        <p:spPr/>
        <p:txBody>
          <a:bodyPr/>
          <a:lstStyle/>
          <a:p>
            <a:pPr>
              <a:defRPr/>
            </a:pPr>
            <a:r>
              <a:rPr lang="en-US" smtClean="0"/>
              <a:t>|     © 2011 Kaiser Foundation Health Plan, Inc. For internal use only.</a:t>
            </a:r>
            <a:endParaRPr lang="en-US" dirty="0"/>
          </a:p>
        </p:txBody>
      </p:sp>
      <p:sp>
        <p:nvSpPr>
          <p:cNvPr id="6" name="Date Placeholder 5"/>
          <p:cNvSpPr>
            <a:spLocks noGrp="1"/>
          </p:cNvSpPr>
          <p:nvPr>
            <p:ph type="dt" sz="half" idx="12"/>
          </p:nvPr>
        </p:nvSpPr>
        <p:spPr/>
        <p:txBody>
          <a:bodyPr/>
          <a:lstStyle/>
          <a:p>
            <a:pPr>
              <a:defRPr/>
            </a:pPr>
            <a:fld id="{856F48D1-8CCE-4E5F-B7B8-8F8DD03CC19C}" type="datetime4">
              <a:rPr lang="en-US" smtClean="0"/>
              <a:pPr>
                <a:defRPr/>
              </a:pPr>
              <a:t>March 6, 2017</a:t>
            </a:fld>
            <a:endParaRPr lang="en-US"/>
          </a:p>
        </p:txBody>
      </p:sp>
      <p:sp>
        <p:nvSpPr>
          <p:cNvPr id="9" name="TextBox 3"/>
          <p:cNvSpPr txBox="1">
            <a:spLocks noChangeArrowheads="1"/>
          </p:cNvSpPr>
          <p:nvPr/>
        </p:nvSpPr>
        <p:spPr bwMode="auto">
          <a:xfrm>
            <a:off x="274321" y="6169322"/>
            <a:ext cx="543464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ＭＳ Ｐゴシック" pitchFamily="34" charset="-128"/>
              </a:defRPr>
            </a:lvl1pPr>
            <a:lvl2pPr marL="37931725" indent="-37474525">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600" dirty="0" smtClean="0"/>
              <a:t>Jorgenson </a:t>
            </a:r>
            <a:r>
              <a:rPr lang="en-US" sz="1600" i="1" dirty="0" smtClean="0"/>
              <a:t>et al</a:t>
            </a:r>
            <a:r>
              <a:rPr lang="en-US" sz="1600" dirty="0" smtClean="0"/>
              <a:t>. Nature Communications 2015</a:t>
            </a:r>
            <a:endParaRPr lang="en-US" sz="1600" i="1"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1" y="1256581"/>
            <a:ext cx="7955280" cy="4899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40152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lowchart: Process 15"/>
          <p:cNvSpPr/>
          <p:nvPr/>
        </p:nvSpPr>
        <p:spPr>
          <a:xfrm>
            <a:off x="3279872" y="2214578"/>
            <a:ext cx="2465683" cy="713696"/>
          </a:xfrm>
          <a:prstGeom prst="flowChartProcess">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Genetic Analysis of </a:t>
            </a:r>
            <a:r>
              <a:rPr lang="en-US" sz="1400" dirty="0" smtClean="0">
                <a:latin typeface="Arial" panose="020B0604020202020204" pitchFamily="34" charset="0"/>
                <a:cs typeface="Arial" panose="020B0604020202020204" pitchFamily="34" charset="0"/>
              </a:rPr>
              <a:t>Hernia Risk</a:t>
            </a:r>
            <a:endParaRPr lang="en-US" sz="1400" dirty="0">
              <a:latin typeface="Arial" panose="020B0604020202020204" pitchFamily="34" charset="0"/>
              <a:cs typeface="Arial" panose="020B0604020202020204" pitchFamily="34" charset="0"/>
            </a:endParaRPr>
          </a:p>
        </p:txBody>
      </p:sp>
      <p:sp>
        <p:nvSpPr>
          <p:cNvPr id="20" name="Flowchart: Alternate Process 19"/>
          <p:cNvSpPr/>
          <p:nvPr/>
        </p:nvSpPr>
        <p:spPr>
          <a:xfrm>
            <a:off x="1893987" y="3300428"/>
            <a:ext cx="2465683" cy="628650"/>
          </a:xfrm>
          <a:prstGeom prst="flowChartAlternateProcess">
            <a:avLst/>
          </a:prstGeom>
          <a:solidFill>
            <a:schemeClr val="tx2">
              <a:lumMod val="75000"/>
            </a:schemeClr>
          </a:solidFill>
          <a:ln>
            <a:solidFill>
              <a:schemeClr val="tx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Arial" panose="020B0604020202020204" pitchFamily="34" charset="0"/>
                <a:cs typeface="Arial" panose="020B0604020202020204" pitchFamily="34" charset="0"/>
              </a:rPr>
              <a:t>Hernia Genetic Risk Loci</a:t>
            </a:r>
            <a:endParaRPr lang="en-US" sz="1400" dirty="0">
              <a:latin typeface="Arial" panose="020B0604020202020204" pitchFamily="34" charset="0"/>
              <a:cs typeface="Arial" panose="020B0604020202020204" pitchFamily="34" charset="0"/>
            </a:endParaRPr>
          </a:p>
        </p:txBody>
      </p:sp>
      <p:cxnSp>
        <p:nvCxnSpPr>
          <p:cNvPr id="27" name="Straight Arrow Connector 26"/>
          <p:cNvCxnSpPr/>
          <p:nvPr/>
        </p:nvCxnSpPr>
        <p:spPr>
          <a:xfrm>
            <a:off x="4499072" y="1928828"/>
            <a:ext cx="0" cy="24765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40" name="Straight Arrow Connector 39"/>
          <p:cNvCxnSpPr/>
          <p:nvPr/>
        </p:nvCxnSpPr>
        <p:spPr>
          <a:xfrm flipH="1">
            <a:off x="3176243" y="3014678"/>
            <a:ext cx="298547" cy="19286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67" name="Straight Arrow Connector 66"/>
          <p:cNvCxnSpPr/>
          <p:nvPr/>
        </p:nvCxnSpPr>
        <p:spPr>
          <a:xfrm>
            <a:off x="1727200" y="5322114"/>
            <a:ext cx="0" cy="24765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81" name="Straight Connector 80"/>
          <p:cNvCxnSpPr/>
          <p:nvPr/>
        </p:nvCxnSpPr>
        <p:spPr>
          <a:xfrm>
            <a:off x="1711363" y="4179114"/>
            <a:ext cx="1464880" cy="0"/>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a:off x="1711363" y="4179114"/>
            <a:ext cx="0" cy="247650"/>
          </a:xfrm>
          <a:prstGeom prst="straightConnector1">
            <a:avLst/>
          </a:prstGeom>
          <a:ln w="38100">
            <a:prstDash val="solid"/>
            <a:tailEnd type="triangle"/>
          </a:ln>
        </p:spPr>
        <p:style>
          <a:lnRef idx="1">
            <a:schemeClr val="dk1"/>
          </a:lnRef>
          <a:fillRef idx="0">
            <a:schemeClr val="dk1"/>
          </a:fillRef>
          <a:effectRef idx="0">
            <a:schemeClr val="dk1"/>
          </a:effectRef>
          <a:fontRef idx="minor">
            <a:schemeClr val="tx1"/>
          </a:fontRef>
        </p:style>
      </p:cxnSp>
      <p:sp>
        <p:nvSpPr>
          <p:cNvPr id="43" name="Flowchart: Process 42"/>
          <p:cNvSpPr/>
          <p:nvPr/>
        </p:nvSpPr>
        <p:spPr>
          <a:xfrm>
            <a:off x="3279872" y="1128728"/>
            <a:ext cx="2465683" cy="713696"/>
          </a:xfrm>
          <a:prstGeom prst="flowChartProcess">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Arial" panose="020B0604020202020204" pitchFamily="34" charset="0"/>
                <a:cs typeface="Arial" panose="020B0604020202020204" pitchFamily="34" charset="0"/>
              </a:rPr>
              <a:t>Hernia Phenotype </a:t>
            </a:r>
            <a:r>
              <a:rPr lang="en-US" sz="1400" dirty="0">
                <a:latin typeface="Arial" panose="020B0604020202020204" pitchFamily="34" charset="0"/>
                <a:cs typeface="Arial" panose="020B0604020202020204" pitchFamily="34" charset="0"/>
              </a:rPr>
              <a:t>Development</a:t>
            </a:r>
          </a:p>
        </p:txBody>
      </p:sp>
      <p:sp>
        <p:nvSpPr>
          <p:cNvPr id="53" name="Flowchart: Process 52"/>
          <p:cNvSpPr/>
          <p:nvPr/>
        </p:nvSpPr>
        <p:spPr>
          <a:xfrm>
            <a:off x="508000" y="4508105"/>
            <a:ext cx="2465683" cy="713696"/>
          </a:xfrm>
          <a:prstGeom prst="flowChartProcess">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latin typeface="Arial" panose="020B0604020202020204" pitchFamily="34" charset="0"/>
                <a:cs typeface="Arial" panose="020B0604020202020204" pitchFamily="34" charset="0"/>
              </a:rPr>
              <a:t>qRT</a:t>
            </a:r>
            <a:r>
              <a:rPr lang="en-US" sz="1400" dirty="0" smtClean="0">
                <a:latin typeface="Arial" panose="020B0604020202020204" pitchFamily="34" charset="0"/>
                <a:cs typeface="Arial" panose="020B0604020202020204" pitchFamily="34" charset="0"/>
              </a:rPr>
              <a:t>-PCR and RNA-</a:t>
            </a:r>
            <a:r>
              <a:rPr lang="en-US" sz="1400" dirty="0" err="1">
                <a:latin typeface="Arial" panose="020B0604020202020204" pitchFamily="34" charset="0"/>
                <a:cs typeface="Arial" panose="020B0604020202020204" pitchFamily="34" charset="0"/>
              </a:rPr>
              <a:t>s</a:t>
            </a:r>
            <a:r>
              <a:rPr lang="en-US" sz="1400" dirty="0" err="1" smtClean="0">
                <a:latin typeface="Arial" panose="020B0604020202020204" pitchFamily="34" charset="0"/>
                <a:cs typeface="Arial" panose="020B0604020202020204" pitchFamily="34" charset="0"/>
              </a:rPr>
              <a:t>eq</a:t>
            </a:r>
            <a:r>
              <a:rPr lang="en-US" sz="1400" dirty="0" smtClean="0">
                <a:latin typeface="Arial" panose="020B0604020202020204" pitchFamily="34" charset="0"/>
                <a:cs typeface="Arial" panose="020B0604020202020204" pitchFamily="34" charset="0"/>
              </a:rPr>
              <a:t> of Genes in Hernia Risk Loci</a:t>
            </a:r>
            <a:endParaRPr lang="en-US" sz="1400" dirty="0">
              <a:latin typeface="Arial" panose="020B0604020202020204" pitchFamily="34" charset="0"/>
              <a:cs typeface="Arial" panose="020B0604020202020204" pitchFamily="34" charset="0"/>
            </a:endParaRPr>
          </a:p>
        </p:txBody>
      </p:sp>
      <p:sp>
        <p:nvSpPr>
          <p:cNvPr id="71" name="Flowchart: Alternate Process 70"/>
          <p:cNvSpPr/>
          <p:nvPr/>
        </p:nvSpPr>
        <p:spPr>
          <a:xfrm>
            <a:off x="508000" y="5665014"/>
            <a:ext cx="2465683" cy="628650"/>
          </a:xfrm>
          <a:prstGeom prst="flowChartAlternateProcess">
            <a:avLst/>
          </a:prstGeom>
          <a:solidFill>
            <a:schemeClr val="tx2">
              <a:lumMod val="75000"/>
            </a:schemeClr>
          </a:solidFill>
          <a:ln>
            <a:solidFill>
              <a:schemeClr val="tx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Arial" panose="020B0604020202020204" pitchFamily="34" charset="0"/>
                <a:cs typeface="Arial" panose="020B0604020202020204" pitchFamily="34" charset="0"/>
              </a:rPr>
              <a:t>Tissue Specific Expression of Putative Risk Genes</a:t>
            </a:r>
            <a:endParaRPr lang="en-US" sz="1400" dirty="0">
              <a:latin typeface="Arial" panose="020B0604020202020204" pitchFamily="34" charset="0"/>
              <a:cs typeface="Arial" panose="020B0604020202020204" pitchFamily="34" charset="0"/>
            </a:endParaRPr>
          </a:p>
        </p:txBody>
      </p:sp>
      <p:sp>
        <p:nvSpPr>
          <p:cNvPr id="28" name="Title 1"/>
          <p:cNvSpPr>
            <a:spLocks noGrp="1"/>
          </p:cNvSpPr>
          <p:nvPr>
            <p:ph type="title"/>
          </p:nvPr>
        </p:nvSpPr>
        <p:spPr>
          <a:xfrm>
            <a:off x="457200" y="448860"/>
            <a:ext cx="8229600" cy="480131"/>
          </a:xfrm>
        </p:spPr>
        <p:txBody>
          <a:bodyPr/>
          <a:lstStyle/>
          <a:p>
            <a:r>
              <a:rPr lang="en-US" sz="2800" dirty="0" smtClean="0"/>
              <a:t>Are Genes in Risk Loci Expressed in Relevant Tissue?</a:t>
            </a:r>
            <a:endParaRPr lang="en-US" sz="2800" dirty="0"/>
          </a:p>
        </p:txBody>
      </p:sp>
      <p:cxnSp>
        <p:nvCxnSpPr>
          <p:cNvPr id="22" name="Straight Arrow Connector 21"/>
          <p:cNvCxnSpPr/>
          <p:nvPr/>
        </p:nvCxnSpPr>
        <p:spPr>
          <a:xfrm>
            <a:off x="5437285" y="3014678"/>
            <a:ext cx="308270" cy="19286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24" name="Flowchart: Alternate Process 23"/>
          <p:cNvSpPr/>
          <p:nvPr/>
        </p:nvSpPr>
        <p:spPr>
          <a:xfrm>
            <a:off x="4577007" y="3300428"/>
            <a:ext cx="2465683" cy="628650"/>
          </a:xfrm>
          <a:prstGeom prst="flowChartAlternateProcess">
            <a:avLst/>
          </a:prstGeom>
          <a:solidFill>
            <a:schemeClr val="tx2">
              <a:lumMod val="75000"/>
            </a:schemeClr>
          </a:solidFill>
          <a:ln>
            <a:solidFill>
              <a:schemeClr val="tx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Arial" panose="020B0604020202020204" pitchFamily="34" charset="0"/>
                <a:cs typeface="Arial" panose="020B0604020202020204" pitchFamily="34" charset="0"/>
              </a:rPr>
              <a:t>Hernia Risk Alleles</a:t>
            </a:r>
            <a:endParaRPr lang="en-US" sz="1400" dirty="0">
              <a:latin typeface="Arial" panose="020B0604020202020204" pitchFamily="34" charset="0"/>
              <a:cs typeface="Arial" panose="020B0604020202020204" pitchFamily="34" charset="0"/>
            </a:endParaRPr>
          </a:p>
        </p:txBody>
      </p:sp>
      <p:cxnSp>
        <p:nvCxnSpPr>
          <p:cNvPr id="31" name="Straight Arrow Connector 30"/>
          <p:cNvCxnSpPr/>
          <p:nvPr/>
        </p:nvCxnSpPr>
        <p:spPr>
          <a:xfrm>
            <a:off x="3161200" y="3931464"/>
            <a:ext cx="0" cy="247650"/>
          </a:xfrm>
          <a:prstGeom prst="straightConnector1">
            <a:avLst/>
          </a:prstGeom>
          <a:ln w="38100">
            <a:prstDash val="solid"/>
            <a:tailEnd type="none"/>
          </a:ln>
        </p:spPr>
        <p:style>
          <a:lnRef idx="1">
            <a:schemeClr val="dk1"/>
          </a:lnRef>
          <a:fillRef idx="0">
            <a:schemeClr val="dk1"/>
          </a:fillRef>
          <a:effectRef idx="0">
            <a:schemeClr val="dk1"/>
          </a:effectRef>
          <a:fontRef idx="minor">
            <a:schemeClr val="tx1"/>
          </a:fontRef>
        </p:style>
      </p:cxnSp>
      <p:sp>
        <p:nvSpPr>
          <p:cNvPr id="18" name="Slide Number Placeholder 3"/>
          <p:cNvSpPr>
            <a:spLocks noGrp="1"/>
          </p:cNvSpPr>
          <p:nvPr>
            <p:ph type="sldNum" sz="quarter" idx="10"/>
          </p:nvPr>
        </p:nvSpPr>
        <p:spPr>
          <a:xfrm>
            <a:off x="76200" y="6477000"/>
            <a:ext cx="466725" cy="228600"/>
          </a:xfrm>
        </p:spPr>
        <p:txBody>
          <a:bodyPr/>
          <a:lstStyle/>
          <a:p>
            <a:pPr>
              <a:defRPr/>
            </a:pPr>
            <a:fld id="{768A485F-9B75-46AD-97A1-E8DA9DD60780}" type="slidenum">
              <a:rPr lang="en-US" smtClean="0"/>
              <a:pPr>
                <a:defRPr/>
              </a:pPr>
              <a:t>18</a:t>
            </a:fld>
            <a:endParaRPr lang="en-US"/>
          </a:p>
        </p:txBody>
      </p:sp>
      <p:sp>
        <p:nvSpPr>
          <p:cNvPr id="19" name="Footer Placeholder 4"/>
          <p:cNvSpPr>
            <a:spLocks noGrp="1"/>
          </p:cNvSpPr>
          <p:nvPr>
            <p:ph type="ftr" sz="quarter" idx="11"/>
          </p:nvPr>
        </p:nvSpPr>
        <p:spPr>
          <a:xfrm>
            <a:off x="1428750" y="6477000"/>
            <a:ext cx="4467225" cy="228600"/>
          </a:xfrm>
        </p:spPr>
        <p:txBody>
          <a:bodyPr/>
          <a:lstStyle/>
          <a:p>
            <a:pPr>
              <a:defRPr/>
            </a:pPr>
            <a:r>
              <a:rPr lang="en-US" smtClean="0"/>
              <a:t>|     © 2011 Kaiser Foundation Health Plan, Inc. For internal use only.</a:t>
            </a:r>
            <a:endParaRPr lang="en-US"/>
          </a:p>
        </p:txBody>
      </p:sp>
      <p:sp>
        <p:nvSpPr>
          <p:cNvPr id="21" name="Date Placeholder 5"/>
          <p:cNvSpPr>
            <a:spLocks noGrp="1"/>
          </p:cNvSpPr>
          <p:nvPr>
            <p:ph type="dt" sz="half" idx="12"/>
          </p:nvPr>
        </p:nvSpPr>
        <p:spPr>
          <a:xfrm>
            <a:off x="457200" y="6477000"/>
            <a:ext cx="1276350" cy="228600"/>
          </a:xfrm>
        </p:spPr>
        <p:txBody>
          <a:bodyPr/>
          <a:lstStyle/>
          <a:p>
            <a:pPr>
              <a:defRPr/>
            </a:pPr>
            <a:fld id="{856F48D1-8CCE-4E5F-B7B8-8F8DD03CC19C}" type="datetime4">
              <a:rPr lang="en-US" smtClean="0"/>
              <a:pPr>
                <a:defRPr/>
              </a:pPr>
              <a:t>March 6, 2017</a:t>
            </a:fld>
            <a:endParaRPr lang="en-US"/>
          </a:p>
        </p:txBody>
      </p:sp>
    </p:spTree>
    <p:extLst>
      <p:ext uri="{BB962C8B-B14F-4D97-AF65-F5344CB8AC3E}">
        <p14:creationId xmlns:p14="http://schemas.microsoft.com/office/powerpoint/2010/main" val="9682764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061"/>
            <a:ext cx="8229600" cy="867930"/>
          </a:xfrm>
        </p:spPr>
        <p:txBody>
          <a:bodyPr/>
          <a:lstStyle/>
          <a:p>
            <a:r>
              <a:rPr lang="en-US" sz="2800" dirty="0" smtClean="0"/>
              <a:t>Genes at Inguinal Hernia Risk Loci are Expressed </a:t>
            </a:r>
            <a:br>
              <a:rPr lang="en-US" sz="2800" dirty="0" smtClean="0"/>
            </a:br>
            <a:r>
              <a:rPr lang="en-US" sz="2800" dirty="0" smtClean="0"/>
              <a:t>in Mouse Connective Tissue</a:t>
            </a:r>
            <a:endParaRPr lang="en-US" sz="2800" dirty="0"/>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19</a:t>
            </a:fld>
            <a:endParaRPr lang="en-US"/>
          </a:p>
        </p:txBody>
      </p:sp>
      <p:sp>
        <p:nvSpPr>
          <p:cNvPr id="5" name="Footer Placeholder 4"/>
          <p:cNvSpPr>
            <a:spLocks noGrp="1"/>
          </p:cNvSpPr>
          <p:nvPr>
            <p:ph type="ftr" sz="quarter" idx="11"/>
          </p:nvPr>
        </p:nvSpPr>
        <p:spPr/>
        <p:txBody>
          <a:bodyPr/>
          <a:lstStyle/>
          <a:p>
            <a:pPr>
              <a:defRPr/>
            </a:pPr>
            <a:r>
              <a:rPr lang="en-US" smtClean="0"/>
              <a:t>|     © 2011 Kaiser Foundation Health Plan, Inc. For internal use only.</a:t>
            </a:r>
            <a:endParaRPr lang="en-US" dirty="0"/>
          </a:p>
        </p:txBody>
      </p:sp>
      <p:sp>
        <p:nvSpPr>
          <p:cNvPr id="6" name="Date Placeholder 5"/>
          <p:cNvSpPr>
            <a:spLocks noGrp="1"/>
          </p:cNvSpPr>
          <p:nvPr>
            <p:ph type="dt" sz="half" idx="12"/>
          </p:nvPr>
        </p:nvSpPr>
        <p:spPr/>
        <p:txBody>
          <a:bodyPr/>
          <a:lstStyle/>
          <a:p>
            <a:pPr>
              <a:defRPr/>
            </a:pPr>
            <a:fld id="{856F48D1-8CCE-4E5F-B7B8-8F8DD03CC19C}" type="datetime4">
              <a:rPr lang="en-US" smtClean="0"/>
              <a:pPr>
                <a:defRPr/>
              </a:pPr>
              <a:t>March 6, 2017</a:t>
            </a:fld>
            <a:endParaRPr lang="en-US"/>
          </a:p>
        </p:txBody>
      </p:sp>
      <p:pic>
        <p:nvPicPr>
          <p:cNvPr id="4098" name="Picture 2" descr="I:\Papers\Drafts\Hernia\1-revisions\Figure 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834065"/>
            <a:ext cx="8190582" cy="343088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3"/>
          <p:cNvSpPr txBox="1">
            <a:spLocks noChangeArrowheads="1"/>
          </p:cNvSpPr>
          <p:nvPr/>
        </p:nvSpPr>
        <p:spPr bwMode="auto">
          <a:xfrm>
            <a:off x="274321" y="6169322"/>
            <a:ext cx="543464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ＭＳ Ｐゴシック" pitchFamily="34" charset="-128"/>
              </a:defRPr>
            </a:lvl1pPr>
            <a:lvl2pPr marL="37931725" indent="-37474525">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600" dirty="0" smtClean="0"/>
              <a:t>Jorgenson </a:t>
            </a:r>
            <a:r>
              <a:rPr lang="en-US" sz="1600" i="1" dirty="0" smtClean="0"/>
              <a:t>et al</a:t>
            </a:r>
            <a:r>
              <a:rPr lang="en-US" sz="1600" dirty="0" smtClean="0"/>
              <a:t>. Nature Communications 2015</a:t>
            </a:r>
            <a:endParaRPr lang="en-US" sz="1600" i="1" dirty="0"/>
          </a:p>
        </p:txBody>
      </p:sp>
    </p:spTree>
    <p:extLst>
      <p:ext uri="{BB962C8B-B14F-4D97-AF65-F5344CB8AC3E}">
        <p14:creationId xmlns:p14="http://schemas.microsoft.com/office/powerpoint/2010/main" val="26028855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a:xfrm>
            <a:off x="457200" y="387137"/>
            <a:ext cx="8229600" cy="480131"/>
          </a:xfrm>
        </p:spPr>
        <p:txBody>
          <a:bodyPr/>
          <a:lstStyle/>
          <a:p>
            <a:pPr eaLnBrk="1" hangingPunct="1"/>
            <a:r>
              <a:rPr lang="en-US" sz="2800" dirty="0" smtClean="0"/>
              <a:t>Outline</a:t>
            </a:r>
          </a:p>
        </p:txBody>
      </p:sp>
      <p:sp>
        <p:nvSpPr>
          <p:cNvPr id="4099" name="Content Placeholder 2"/>
          <p:cNvSpPr>
            <a:spLocks noGrp="1"/>
          </p:cNvSpPr>
          <p:nvPr>
            <p:ph idx="4294967295"/>
          </p:nvPr>
        </p:nvSpPr>
        <p:spPr>
          <a:xfrm>
            <a:off x="457200" y="1736725"/>
            <a:ext cx="8229600" cy="4422749"/>
          </a:xfrm>
        </p:spPr>
        <p:txBody>
          <a:bodyPr/>
          <a:lstStyle/>
          <a:p>
            <a:pPr eaLnBrk="1" hangingPunct="1"/>
            <a:r>
              <a:rPr lang="en-US" sz="2800" dirty="0"/>
              <a:t>Epigenetics: DNA Methylation and Histone Modification</a:t>
            </a:r>
          </a:p>
          <a:p>
            <a:pPr eaLnBrk="1" hangingPunct="1"/>
            <a:endParaRPr lang="en-US" sz="2800" dirty="0" smtClean="0"/>
          </a:p>
          <a:p>
            <a:pPr eaLnBrk="1" hangingPunct="1"/>
            <a:r>
              <a:rPr lang="en-US" sz="2800" dirty="0" smtClean="0"/>
              <a:t>Parent-of-origin </a:t>
            </a:r>
            <a:r>
              <a:rPr lang="en-US" sz="2800" dirty="0"/>
              <a:t>Effects</a:t>
            </a:r>
          </a:p>
          <a:p>
            <a:pPr marL="0" indent="0" eaLnBrk="1" hangingPunct="1">
              <a:buNone/>
            </a:pPr>
            <a:endParaRPr lang="en-US" sz="2800" dirty="0" smtClean="0"/>
          </a:p>
          <a:p>
            <a:pPr eaLnBrk="1" hangingPunct="1"/>
            <a:r>
              <a:rPr lang="en-US" sz="2800" dirty="0" smtClean="0"/>
              <a:t>Mitochondrial DNA</a:t>
            </a:r>
          </a:p>
          <a:p>
            <a:pPr eaLnBrk="1" hangingPunct="1"/>
            <a:endParaRPr lang="en-US" sz="2800" dirty="0" smtClean="0"/>
          </a:p>
          <a:p>
            <a:pPr eaLnBrk="1" hangingPunct="1"/>
            <a:r>
              <a:rPr lang="en-US" sz="2800" i="1" dirty="0" smtClean="0"/>
              <a:t>De Novo </a:t>
            </a:r>
            <a:r>
              <a:rPr lang="en-US" sz="2800" dirty="0" smtClean="0"/>
              <a:t>Variation</a:t>
            </a:r>
          </a:p>
          <a:p>
            <a:pPr eaLnBrk="1" hangingPunct="1"/>
            <a:endParaRPr lang="en-US" sz="2800" dirty="0" smtClean="0"/>
          </a:p>
        </p:txBody>
      </p:sp>
    </p:spTree>
    <p:extLst>
      <p:ext uri="{BB962C8B-B14F-4D97-AF65-F5344CB8AC3E}">
        <p14:creationId xmlns:p14="http://schemas.microsoft.com/office/powerpoint/2010/main" val="40763573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8860"/>
            <a:ext cx="8229600" cy="480131"/>
          </a:xfrm>
        </p:spPr>
        <p:txBody>
          <a:bodyPr/>
          <a:lstStyle/>
          <a:p>
            <a:r>
              <a:rPr lang="en-US" sz="2800" dirty="0" smtClean="0"/>
              <a:t>Expression Network Analysis Identifies a Pathway</a:t>
            </a:r>
            <a:endParaRPr lang="en-US" sz="2800" dirty="0"/>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20</a:t>
            </a:fld>
            <a:endParaRPr lang="en-US"/>
          </a:p>
        </p:txBody>
      </p:sp>
      <p:sp>
        <p:nvSpPr>
          <p:cNvPr id="5" name="Footer Placeholder 4"/>
          <p:cNvSpPr>
            <a:spLocks noGrp="1"/>
          </p:cNvSpPr>
          <p:nvPr>
            <p:ph type="ftr" sz="quarter" idx="11"/>
          </p:nvPr>
        </p:nvSpPr>
        <p:spPr/>
        <p:txBody>
          <a:bodyPr/>
          <a:lstStyle/>
          <a:p>
            <a:pPr>
              <a:defRPr/>
            </a:pPr>
            <a:r>
              <a:rPr lang="en-US" smtClean="0"/>
              <a:t>|     © 2011 Kaiser Foundation Health Plan, Inc. For internal use only.</a:t>
            </a:r>
            <a:endParaRPr lang="en-US" dirty="0"/>
          </a:p>
        </p:txBody>
      </p:sp>
      <p:sp>
        <p:nvSpPr>
          <p:cNvPr id="6" name="Date Placeholder 5"/>
          <p:cNvSpPr>
            <a:spLocks noGrp="1"/>
          </p:cNvSpPr>
          <p:nvPr>
            <p:ph type="dt" sz="half" idx="12"/>
          </p:nvPr>
        </p:nvSpPr>
        <p:spPr/>
        <p:txBody>
          <a:bodyPr/>
          <a:lstStyle/>
          <a:p>
            <a:pPr>
              <a:defRPr/>
            </a:pPr>
            <a:fld id="{856F48D1-8CCE-4E5F-B7B8-8F8DD03CC19C}" type="datetime4">
              <a:rPr lang="en-US" smtClean="0"/>
              <a:pPr>
                <a:defRPr/>
              </a:pPr>
              <a:t>March 6, 2017</a:t>
            </a:fld>
            <a:endParaRPr lang="en-US"/>
          </a:p>
        </p:txBody>
      </p:sp>
      <p:pic>
        <p:nvPicPr>
          <p:cNvPr id="5122" name="Picture 2" descr="I:\Papers\Drafts\Hernia\1-revisions\Figure 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6170" y="905444"/>
            <a:ext cx="5831659" cy="533287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3"/>
          <p:cNvSpPr txBox="1">
            <a:spLocks noChangeArrowheads="1"/>
          </p:cNvSpPr>
          <p:nvPr/>
        </p:nvSpPr>
        <p:spPr bwMode="auto">
          <a:xfrm>
            <a:off x="274321" y="6169322"/>
            <a:ext cx="543464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ＭＳ Ｐゴシック" pitchFamily="34" charset="-128"/>
              </a:defRPr>
            </a:lvl1pPr>
            <a:lvl2pPr marL="37931725" indent="-37474525">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600" dirty="0" smtClean="0"/>
              <a:t>Jorgenson </a:t>
            </a:r>
            <a:r>
              <a:rPr lang="en-US" sz="1600" i="1" dirty="0" smtClean="0"/>
              <a:t>et al</a:t>
            </a:r>
            <a:r>
              <a:rPr lang="en-US" sz="1600" dirty="0" smtClean="0"/>
              <a:t>. Nature Communications 2015</a:t>
            </a:r>
            <a:endParaRPr lang="en-US" sz="1600" i="1" dirty="0"/>
          </a:p>
        </p:txBody>
      </p:sp>
    </p:spTree>
    <p:extLst>
      <p:ext uri="{BB962C8B-B14F-4D97-AF65-F5344CB8AC3E}">
        <p14:creationId xmlns:p14="http://schemas.microsoft.com/office/powerpoint/2010/main" val="26028855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8860"/>
            <a:ext cx="8229600" cy="480131"/>
          </a:xfrm>
        </p:spPr>
        <p:txBody>
          <a:bodyPr/>
          <a:lstStyle/>
          <a:p>
            <a:r>
              <a:rPr lang="en-US" sz="2800" dirty="0"/>
              <a:t>What Have We Learned about Inguinal Hernia Genetics?</a:t>
            </a:r>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21</a:t>
            </a:fld>
            <a:endParaRPr lang="en-US" dirty="0"/>
          </a:p>
        </p:txBody>
      </p:sp>
      <p:sp>
        <p:nvSpPr>
          <p:cNvPr id="5" name="Footer Placeholder 4"/>
          <p:cNvSpPr>
            <a:spLocks noGrp="1"/>
          </p:cNvSpPr>
          <p:nvPr>
            <p:ph type="ftr" sz="quarter" idx="11"/>
          </p:nvPr>
        </p:nvSpPr>
        <p:spPr/>
        <p:txBody>
          <a:bodyPr/>
          <a:lstStyle/>
          <a:p>
            <a:pPr>
              <a:defRPr/>
            </a:pPr>
            <a:r>
              <a:rPr lang="en-US" dirty="0" smtClean="0"/>
              <a:t>|     © 2011 Kaiser Foundation Health Plan, Inc. For internal use only.</a:t>
            </a:r>
            <a:endParaRPr lang="en-US" dirty="0"/>
          </a:p>
        </p:txBody>
      </p:sp>
      <p:sp>
        <p:nvSpPr>
          <p:cNvPr id="6" name="Date Placeholder 5"/>
          <p:cNvSpPr>
            <a:spLocks noGrp="1"/>
          </p:cNvSpPr>
          <p:nvPr>
            <p:ph type="dt" sz="half" idx="12"/>
          </p:nvPr>
        </p:nvSpPr>
        <p:spPr/>
        <p:txBody>
          <a:bodyPr/>
          <a:lstStyle/>
          <a:p>
            <a:pPr>
              <a:defRPr/>
            </a:pPr>
            <a:fld id="{856F48D1-8CCE-4E5F-B7B8-8F8DD03CC19C}" type="datetime4">
              <a:rPr lang="en-US" smtClean="0"/>
              <a:pPr>
                <a:defRPr/>
              </a:pPr>
              <a:t>March 6, 2017</a:t>
            </a:fld>
            <a:endParaRPr lang="en-US"/>
          </a:p>
        </p:txBody>
      </p:sp>
      <p:sp>
        <p:nvSpPr>
          <p:cNvPr id="7" name="Rectangle 3"/>
          <p:cNvSpPr txBox="1">
            <a:spLocks noChangeArrowheads="1"/>
          </p:cNvSpPr>
          <p:nvPr/>
        </p:nvSpPr>
        <p:spPr bwMode="gray">
          <a:xfrm>
            <a:off x="198438" y="1119011"/>
            <a:ext cx="8794750" cy="5222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spAutoFit/>
          </a:bodyPr>
          <a:lstStyle>
            <a:lvl1pPr marL="285750" indent="-285750" algn="l" rtl="0" eaLnBrk="0" fontAlgn="base" hangingPunct="0">
              <a:lnSpc>
                <a:spcPct val="95000"/>
              </a:lnSpc>
              <a:spcBef>
                <a:spcPct val="35000"/>
              </a:spcBef>
              <a:spcAft>
                <a:spcPct val="0"/>
              </a:spcAft>
              <a:buClr>
                <a:schemeClr val="tx2"/>
              </a:buClr>
              <a:buFont typeface="Wingdings" pitchFamily="2" charset="2"/>
              <a:buChar char="§"/>
              <a:defRPr sz="2400">
                <a:solidFill>
                  <a:schemeClr val="tx1"/>
                </a:solidFill>
                <a:latin typeface="+mn-lt"/>
                <a:ea typeface="MS PGothic" pitchFamily="34" charset="-128"/>
                <a:cs typeface="+mn-cs"/>
              </a:defRPr>
            </a:lvl1pPr>
            <a:lvl2pPr marL="742950" indent="-285750" algn="l" rtl="0" eaLnBrk="0" fontAlgn="base" hangingPunct="0">
              <a:lnSpc>
                <a:spcPct val="95000"/>
              </a:lnSpc>
              <a:spcBef>
                <a:spcPct val="35000"/>
              </a:spcBef>
              <a:spcAft>
                <a:spcPct val="0"/>
              </a:spcAft>
              <a:buClr>
                <a:schemeClr val="tx2"/>
              </a:buClr>
              <a:buFont typeface="Arial" charset="0"/>
              <a:buChar char="–"/>
              <a:defRPr sz="2000">
                <a:solidFill>
                  <a:schemeClr val="tx1"/>
                </a:solidFill>
                <a:latin typeface="+mn-lt"/>
                <a:ea typeface="Arial" charset="0"/>
                <a:cs typeface="+mn-cs"/>
              </a:defRPr>
            </a:lvl2pPr>
            <a:lvl3pPr marL="1143000" indent="-228600" algn="l" rtl="0" eaLnBrk="0" fontAlgn="base" hangingPunct="0">
              <a:lnSpc>
                <a:spcPct val="95000"/>
              </a:lnSpc>
              <a:spcBef>
                <a:spcPct val="35000"/>
              </a:spcBef>
              <a:spcAft>
                <a:spcPct val="0"/>
              </a:spcAft>
              <a:buClr>
                <a:schemeClr val="tx2"/>
              </a:buClr>
              <a:buFont typeface="Wingdings" pitchFamily="2" charset="2"/>
              <a:buChar char="§"/>
              <a:defRPr>
                <a:solidFill>
                  <a:schemeClr val="tx1"/>
                </a:solidFill>
                <a:latin typeface="+mn-lt"/>
                <a:ea typeface="Arial" charset="0"/>
                <a:cs typeface="+mn-cs"/>
              </a:defRPr>
            </a:lvl3pPr>
            <a:lvl4pPr marL="1600200" indent="-228600" algn="l" rtl="0" eaLnBrk="0" fontAlgn="base" hangingPunct="0">
              <a:lnSpc>
                <a:spcPct val="95000"/>
              </a:lnSpc>
              <a:spcBef>
                <a:spcPct val="35000"/>
              </a:spcBef>
              <a:spcAft>
                <a:spcPct val="0"/>
              </a:spcAft>
              <a:buClr>
                <a:schemeClr val="tx2"/>
              </a:buClr>
              <a:buChar char="–"/>
              <a:defRPr sz="1600">
                <a:solidFill>
                  <a:schemeClr val="tx1"/>
                </a:solidFill>
                <a:latin typeface="+mn-lt"/>
                <a:ea typeface="Arial" charset="0"/>
                <a:cs typeface="+mn-cs"/>
              </a:defRPr>
            </a:lvl4pPr>
            <a:lvl5pPr marL="2057400" indent="-228600" algn="l" rtl="0" eaLnBrk="0" fontAlgn="base" hangingPunct="0">
              <a:lnSpc>
                <a:spcPct val="95000"/>
              </a:lnSpc>
              <a:spcBef>
                <a:spcPct val="35000"/>
              </a:spcBef>
              <a:spcAft>
                <a:spcPct val="0"/>
              </a:spcAft>
              <a:buClr>
                <a:schemeClr val="tx2"/>
              </a:buClr>
              <a:buChar char="»"/>
              <a:defRPr sz="1600">
                <a:solidFill>
                  <a:schemeClr val="tx1"/>
                </a:solidFill>
                <a:latin typeface="+mn-lt"/>
                <a:ea typeface="Arial" charset="0"/>
                <a:cs typeface="+mn-cs"/>
              </a:defRPr>
            </a:lvl5pPr>
            <a:lvl6pPr marL="2514600" indent="-228600" algn="l" rtl="0" fontAlgn="base">
              <a:lnSpc>
                <a:spcPct val="95000"/>
              </a:lnSpc>
              <a:spcBef>
                <a:spcPct val="35000"/>
              </a:spcBef>
              <a:spcAft>
                <a:spcPct val="0"/>
              </a:spcAft>
              <a:buClr>
                <a:schemeClr val="tx2"/>
              </a:buClr>
              <a:buChar char="»"/>
              <a:defRPr sz="1600">
                <a:solidFill>
                  <a:schemeClr val="tx1"/>
                </a:solidFill>
                <a:latin typeface="+mn-lt"/>
                <a:ea typeface="Arial" charset="0"/>
                <a:cs typeface="+mn-cs"/>
              </a:defRPr>
            </a:lvl6pPr>
            <a:lvl7pPr marL="2971800" indent="-228600" algn="l" rtl="0" fontAlgn="base">
              <a:lnSpc>
                <a:spcPct val="95000"/>
              </a:lnSpc>
              <a:spcBef>
                <a:spcPct val="35000"/>
              </a:spcBef>
              <a:spcAft>
                <a:spcPct val="0"/>
              </a:spcAft>
              <a:buClr>
                <a:schemeClr val="tx2"/>
              </a:buClr>
              <a:buChar char="»"/>
              <a:defRPr sz="1600">
                <a:solidFill>
                  <a:schemeClr val="tx1"/>
                </a:solidFill>
                <a:latin typeface="+mn-lt"/>
                <a:ea typeface="Arial" charset="0"/>
                <a:cs typeface="+mn-cs"/>
              </a:defRPr>
            </a:lvl7pPr>
            <a:lvl8pPr marL="3429000" indent="-228600" algn="l" rtl="0" fontAlgn="base">
              <a:lnSpc>
                <a:spcPct val="95000"/>
              </a:lnSpc>
              <a:spcBef>
                <a:spcPct val="35000"/>
              </a:spcBef>
              <a:spcAft>
                <a:spcPct val="0"/>
              </a:spcAft>
              <a:buClr>
                <a:schemeClr val="tx2"/>
              </a:buClr>
              <a:buChar char="»"/>
              <a:defRPr sz="1600">
                <a:solidFill>
                  <a:schemeClr val="tx1"/>
                </a:solidFill>
                <a:latin typeface="+mn-lt"/>
                <a:ea typeface="Arial" charset="0"/>
                <a:cs typeface="+mn-cs"/>
              </a:defRPr>
            </a:lvl8pPr>
            <a:lvl9pPr marL="3886200" indent="-228600" algn="l" rtl="0" fontAlgn="base">
              <a:lnSpc>
                <a:spcPct val="95000"/>
              </a:lnSpc>
              <a:spcBef>
                <a:spcPct val="35000"/>
              </a:spcBef>
              <a:spcAft>
                <a:spcPct val="0"/>
              </a:spcAft>
              <a:buClr>
                <a:schemeClr val="tx2"/>
              </a:buClr>
              <a:buChar char="»"/>
              <a:defRPr sz="1600">
                <a:solidFill>
                  <a:schemeClr val="tx1"/>
                </a:solidFill>
                <a:latin typeface="+mn-lt"/>
                <a:ea typeface="Arial" charset="0"/>
                <a:cs typeface="+mn-cs"/>
              </a:defRPr>
            </a:lvl9pPr>
          </a:lstStyle>
          <a:p>
            <a:pPr eaLnBrk="1" hangingPunct="1">
              <a:buClr>
                <a:srgbClr val="009FE3"/>
              </a:buClr>
              <a:defRPr/>
            </a:pPr>
            <a:r>
              <a:rPr lang="en-US" sz="2800" b="1" kern="0" dirty="0" smtClean="0"/>
              <a:t>4 Inguinal Hernia Risk Loci</a:t>
            </a:r>
          </a:p>
          <a:p>
            <a:pPr lvl="1" eaLnBrk="1" hangingPunct="1">
              <a:buClr>
                <a:srgbClr val="009FE3"/>
              </a:buClr>
              <a:defRPr/>
            </a:pPr>
            <a:r>
              <a:rPr lang="en-US" kern="0" dirty="0" smtClean="0"/>
              <a:t>Confirmed through replication in an independent cohort</a:t>
            </a:r>
          </a:p>
          <a:p>
            <a:pPr lvl="1" eaLnBrk="1" hangingPunct="1">
              <a:buClr>
                <a:srgbClr val="009FE3"/>
              </a:buClr>
              <a:defRPr/>
            </a:pPr>
            <a:r>
              <a:rPr lang="en-US" kern="0" dirty="0" smtClean="0"/>
              <a:t>Genes in the loci are expressed in equivalent mouse tissue</a:t>
            </a:r>
          </a:p>
          <a:p>
            <a:pPr eaLnBrk="1" hangingPunct="1">
              <a:buClr>
                <a:srgbClr val="009FE3"/>
              </a:buClr>
              <a:defRPr/>
            </a:pPr>
            <a:r>
              <a:rPr lang="en-US" sz="2800" b="1" kern="0" dirty="0" smtClean="0">
                <a:solidFill>
                  <a:schemeClr val="bg1">
                    <a:lumMod val="85000"/>
                  </a:schemeClr>
                </a:solidFill>
              </a:rPr>
              <a:t>Hernia Loci Show Evidence of Pleiotropy</a:t>
            </a:r>
          </a:p>
          <a:p>
            <a:pPr lvl="1" eaLnBrk="1" hangingPunct="1">
              <a:buClr>
                <a:srgbClr val="009FE3"/>
              </a:buClr>
              <a:defRPr/>
            </a:pPr>
            <a:r>
              <a:rPr lang="en-US" i="1" kern="0" dirty="0" smtClean="0">
                <a:solidFill>
                  <a:schemeClr val="bg1">
                    <a:lumMod val="85000"/>
                  </a:schemeClr>
                </a:solidFill>
              </a:rPr>
              <a:t>EFEMP1</a:t>
            </a:r>
            <a:r>
              <a:rPr lang="en-US" kern="0" dirty="0" smtClean="0">
                <a:solidFill>
                  <a:schemeClr val="bg1">
                    <a:lumMod val="85000"/>
                  </a:schemeClr>
                </a:solidFill>
              </a:rPr>
              <a:t>: Height, Forced Vital Capacity, Multiple Cancers</a:t>
            </a:r>
          </a:p>
          <a:p>
            <a:pPr lvl="1" eaLnBrk="1" hangingPunct="1">
              <a:buClr>
                <a:srgbClr val="009FE3"/>
              </a:buClr>
              <a:defRPr/>
            </a:pPr>
            <a:r>
              <a:rPr lang="en-US" i="1" kern="0" dirty="0" smtClean="0">
                <a:solidFill>
                  <a:schemeClr val="bg1">
                    <a:lumMod val="85000"/>
                  </a:schemeClr>
                </a:solidFill>
              </a:rPr>
              <a:t>WT1</a:t>
            </a:r>
            <a:r>
              <a:rPr lang="en-US" kern="0" dirty="0" smtClean="0">
                <a:solidFill>
                  <a:schemeClr val="bg1">
                    <a:lumMod val="85000"/>
                  </a:schemeClr>
                </a:solidFill>
              </a:rPr>
              <a:t>: Wilms’ Tumor, Tuberculosis</a:t>
            </a:r>
          </a:p>
          <a:p>
            <a:pPr lvl="1" eaLnBrk="1" hangingPunct="1">
              <a:buClr>
                <a:srgbClr val="009FE3"/>
              </a:buClr>
              <a:defRPr/>
            </a:pPr>
            <a:r>
              <a:rPr lang="en-US" i="1" kern="0" dirty="0" smtClean="0">
                <a:solidFill>
                  <a:schemeClr val="bg1">
                    <a:lumMod val="85000"/>
                  </a:schemeClr>
                </a:solidFill>
              </a:rPr>
              <a:t>EBF2</a:t>
            </a:r>
            <a:r>
              <a:rPr lang="en-US" kern="0" dirty="0" smtClean="0">
                <a:solidFill>
                  <a:schemeClr val="bg1">
                    <a:lumMod val="85000"/>
                  </a:schemeClr>
                </a:solidFill>
              </a:rPr>
              <a:t>: Prostate Cancer (different area in the gene)</a:t>
            </a:r>
          </a:p>
          <a:p>
            <a:pPr lvl="1" eaLnBrk="1" hangingPunct="1">
              <a:buClr>
                <a:srgbClr val="009FE3"/>
              </a:buClr>
              <a:defRPr/>
            </a:pPr>
            <a:r>
              <a:rPr lang="en-US" i="1" kern="0" dirty="0" smtClean="0">
                <a:solidFill>
                  <a:schemeClr val="bg1">
                    <a:lumMod val="85000"/>
                  </a:schemeClr>
                </a:solidFill>
              </a:rPr>
              <a:t>ADAMTS6</a:t>
            </a:r>
            <a:r>
              <a:rPr lang="en-US" kern="0" dirty="0" smtClean="0">
                <a:solidFill>
                  <a:schemeClr val="bg1">
                    <a:lumMod val="85000"/>
                  </a:schemeClr>
                </a:solidFill>
              </a:rPr>
              <a:t>: Central Corneal Thickness, Osteosarcoma</a:t>
            </a:r>
          </a:p>
          <a:p>
            <a:pPr eaLnBrk="1" hangingPunct="1">
              <a:buClr>
                <a:srgbClr val="009FE3"/>
              </a:buClr>
              <a:defRPr/>
            </a:pPr>
            <a:r>
              <a:rPr lang="en-US" sz="2800" b="1" kern="0" dirty="0" smtClean="0">
                <a:solidFill>
                  <a:schemeClr val="bg1">
                    <a:lumMod val="85000"/>
                  </a:schemeClr>
                </a:solidFill>
              </a:rPr>
              <a:t>Moving Toward Mechanism</a:t>
            </a:r>
          </a:p>
          <a:p>
            <a:pPr lvl="1" eaLnBrk="1" hangingPunct="1">
              <a:buClr>
                <a:srgbClr val="009FE3"/>
              </a:buClr>
              <a:defRPr/>
            </a:pPr>
            <a:r>
              <a:rPr lang="en-US" kern="0" dirty="0" smtClean="0">
                <a:solidFill>
                  <a:schemeClr val="bg1">
                    <a:lumMod val="85000"/>
                  </a:schemeClr>
                </a:solidFill>
              </a:rPr>
              <a:t>Collagen homeostasis</a:t>
            </a:r>
          </a:p>
          <a:p>
            <a:pPr lvl="1" eaLnBrk="1" hangingPunct="1">
              <a:buClr>
                <a:srgbClr val="009FE3"/>
              </a:buClr>
              <a:defRPr/>
            </a:pPr>
            <a:r>
              <a:rPr lang="en-US" kern="0" dirty="0" smtClean="0">
                <a:solidFill>
                  <a:schemeClr val="bg1">
                    <a:lumMod val="85000"/>
                  </a:schemeClr>
                </a:solidFill>
              </a:rPr>
              <a:t>Matrix metalloproteinases and their inhibitors (</a:t>
            </a:r>
            <a:r>
              <a:rPr lang="en-US" i="1" kern="0" dirty="0" smtClean="0">
                <a:solidFill>
                  <a:schemeClr val="bg1">
                    <a:lumMod val="85000"/>
                  </a:schemeClr>
                </a:solidFill>
              </a:rPr>
              <a:t>WT1</a:t>
            </a:r>
            <a:r>
              <a:rPr lang="en-US" kern="0" dirty="0" smtClean="0">
                <a:solidFill>
                  <a:schemeClr val="bg1">
                    <a:lumMod val="85000"/>
                  </a:schemeClr>
                </a:solidFill>
              </a:rPr>
              <a:t> and </a:t>
            </a:r>
            <a:r>
              <a:rPr lang="en-US" i="1" kern="0" dirty="0" smtClean="0">
                <a:solidFill>
                  <a:schemeClr val="bg1">
                    <a:lumMod val="85000"/>
                  </a:schemeClr>
                </a:solidFill>
              </a:rPr>
              <a:t>ADAMTS6</a:t>
            </a:r>
            <a:r>
              <a:rPr lang="en-US" kern="0" dirty="0" smtClean="0">
                <a:solidFill>
                  <a:schemeClr val="bg1">
                    <a:lumMod val="85000"/>
                  </a:schemeClr>
                </a:solidFill>
              </a:rPr>
              <a:t>)</a:t>
            </a:r>
          </a:p>
          <a:p>
            <a:pPr lvl="1" eaLnBrk="1" hangingPunct="1">
              <a:buClr>
                <a:srgbClr val="009FE3"/>
              </a:buClr>
              <a:defRPr/>
            </a:pPr>
            <a:r>
              <a:rPr lang="en-US" kern="0" dirty="0" smtClean="0">
                <a:solidFill>
                  <a:schemeClr val="bg1">
                    <a:lumMod val="85000"/>
                  </a:schemeClr>
                </a:solidFill>
              </a:rPr>
              <a:t>Elastin and chronic obstructive pulmonary disease (</a:t>
            </a:r>
            <a:r>
              <a:rPr lang="en-US" i="1" kern="0" dirty="0" smtClean="0">
                <a:solidFill>
                  <a:schemeClr val="bg1">
                    <a:lumMod val="85000"/>
                  </a:schemeClr>
                </a:solidFill>
              </a:rPr>
              <a:t>EFEMP1</a:t>
            </a:r>
            <a:r>
              <a:rPr lang="en-US" kern="0" dirty="0" smtClean="0">
                <a:solidFill>
                  <a:schemeClr val="bg1">
                    <a:lumMod val="85000"/>
                  </a:schemeClr>
                </a:solidFill>
              </a:rPr>
              <a:t>)</a:t>
            </a:r>
            <a:endParaRPr lang="en-US" sz="1800" kern="0" dirty="0" smtClean="0">
              <a:solidFill>
                <a:schemeClr val="bg1">
                  <a:lumMod val="85000"/>
                </a:schemeClr>
              </a:solidFill>
            </a:endParaRPr>
          </a:p>
        </p:txBody>
      </p:sp>
    </p:spTree>
    <p:extLst>
      <p:ext uri="{BB962C8B-B14F-4D97-AF65-F5344CB8AC3E}">
        <p14:creationId xmlns:p14="http://schemas.microsoft.com/office/powerpoint/2010/main" val="11179556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8860"/>
            <a:ext cx="8229600" cy="480131"/>
          </a:xfrm>
        </p:spPr>
        <p:txBody>
          <a:bodyPr/>
          <a:lstStyle/>
          <a:p>
            <a:r>
              <a:rPr lang="en-US" sz="2800" dirty="0"/>
              <a:t>What Have We Learned about Inguinal Hernia Genetics?</a:t>
            </a:r>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22</a:t>
            </a:fld>
            <a:endParaRPr lang="en-US" dirty="0"/>
          </a:p>
        </p:txBody>
      </p:sp>
      <p:sp>
        <p:nvSpPr>
          <p:cNvPr id="5" name="Footer Placeholder 4"/>
          <p:cNvSpPr>
            <a:spLocks noGrp="1"/>
          </p:cNvSpPr>
          <p:nvPr>
            <p:ph type="ftr" sz="quarter" idx="11"/>
          </p:nvPr>
        </p:nvSpPr>
        <p:spPr/>
        <p:txBody>
          <a:bodyPr/>
          <a:lstStyle/>
          <a:p>
            <a:pPr>
              <a:defRPr/>
            </a:pPr>
            <a:r>
              <a:rPr lang="en-US" dirty="0" smtClean="0"/>
              <a:t>|     © 2011 Kaiser Foundation Health Plan, Inc. For internal use only.</a:t>
            </a:r>
            <a:endParaRPr lang="en-US" dirty="0"/>
          </a:p>
        </p:txBody>
      </p:sp>
      <p:sp>
        <p:nvSpPr>
          <p:cNvPr id="6" name="Date Placeholder 5"/>
          <p:cNvSpPr>
            <a:spLocks noGrp="1"/>
          </p:cNvSpPr>
          <p:nvPr>
            <p:ph type="dt" sz="half" idx="12"/>
          </p:nvPr>
        </p:nvSpPr>
        <p:spPr/>
        <p:txBody>
          <a:bodyPr/>
          <a:lstStyle/>
          <a:p>
            <a:pPr>
              <a:defRPr/>
            </a:pPr>
            <a:fld id="{856F48D1-8CCE-4E5F-B7B8-8F8DD03CC19C}" type="datetime4">
              <a:rPr lang="en-US" smtClean="0"/>
              <a:pPr>
                <a:defRPr/>
              </a:pPr>
              <a:t>March 6, 2017</a:t>
            </a:fld>
            <a:endParaRPr lang="en-US"/>
          </a:p>
        </p:txBody>
      </p:sp>
      <p:sp>
        <p:nvSpPr>
          <p:cNvPr id="7" name="Rectangle 3"/>
          <p:cNvSpPr txBox="1">
            <a:spLocks noChangeArrowheads="1"/>
          </p:cNvSpPr>
          <p:nvPr/>
        </p:nvSpPr>
        <p:spPr bwMode="gray">
          <a:xfrm>
            <a:off x="198438" y="1119011"/>
            <a:ext cx="8794750" cy="5222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spAutoFit/>
          </a:bodyPr>
          <a:lstStyle>
            <a:lvl1pPr marL="285750" indent="-285750" algn="l" rtl="0" eaLnBrk="0" fontAlgn="base" hangingPunct="0">
              <a:lnSpc>
                <a:spcPct val="95000"/>
              </a:lnSpc>
              <a:spcBef>
                <a:spcPct val="35000"/>
              </a:spcBef>
              <a:spcAft>
                <a:spcPct val="0"/>
              </a:spcAft>
              <a:buClr>
                <a:schemeClr val="tx2"/>
              </a:buClr>
              <a:buFont typeface="Wingdings" pitchFamily="2" charset="2"/>
              <a:buChar char="§"/>
              <a:defRPr sz="2400">
                <a:solidFill>
                  <a:schemeClr val="tx1"/>
                </a:solidFill>
                <a:latin typeface="+mn-lt"/>
                <a:ea typeface="MS PGothic" pitchFamily="34" charset="-128"/>
                <a:cs typeface="+mn-cs"/>
              </a:defRPr>
            </a:lvl1pPr>
            <a:lvl2pPr marL="742950" indent="-285750" algn="l" rtl="0" eaLnBrk="0" fontAlgn="base" hangingPunct="0">
              <a:lnSpc>
                <a:spcPct val="95000"/>
              </a:lnSpc>
              <a:spcBef>
                <a:spcPct val="35000"/>
              </a:spcBef>
              <a:spcAft>
                <a:spcPct val="0"/>
              </a:spcAft>
              <a:buClr>
                <a:schemeClr val="tx2"/>
              </a:buClr>
              <a:buFont typeface="Arial" charset="0"/>
              <a:buChar char="–"/>
              <a:defRPr sz="2000">
                <a:solidFill>
                  <a:schemeClr val="tx1"/>
                </a:solidFill>
                <a:latin typeface="+mn-lt"/>
                <a:ea typeface="Arial" charset="0"/>
                <a:cs typeface="+mn-cs"/>
              </a:defRPr>
            </a:lvl2pPr>
            <a:lvl3pPr marL="1143000" indent="-228600" algn="l" rtl="0" eaLnBrk="0" fontAlgn="base" hangingPunct="0">
              <a:lnSpc>
                <a:spcPct val="95000"/>
              </a:lnSpc>
              <a:spcBef>
                <a:spcPct val="35000"/>
              </a:spcBef>
              <a:spcAft>
                <a:spcPct val="0"/>
              </a:spcAft>
              <a:buClr>
                <a:schemeClr val="tx2"/>
              </a:buClr>
              <a:buFont typeface="Wingdings" pitchFamily="2" charset="2"/>
              <a:buChar char="§"/>
              <a:defRPr>
                <a:solidFill>
                  <a:schemeClr val="tx1"/>
                </a:solidFill>
                <a:latin typeface="+mn-lt"/>
                <a:ea typeface="Arial" charset="0"/>
                <a:cs typeface="+mn-cs"/>
              </a:defRPr>
            </a:lvl3pPr>
            <a:lvl4pPr marL="1600200" indent="-228600" algn="l" rtl="0" eaLnBrk="0" fontAlgn="base" hangingPunct="0">
              <a:lnSpc>
                <a:spcPct val="95000"/>
              </a:lnSpc>
              <a:spcBef>
                <a:spcPct val="35000"/>
              </a:spcBef>
              <a:spcAft>
                <a:spcPct val="0"/>
              </a:spcAft>
              <a:buClr>
                <a:schemeClr val="tx2"/>
              </a:buClr>
              <a:buChar char="–"/>
              <a:defRPr sz="1600">
                <a:solidFill>
                  <a:schemeClr val="tx1"/>
                </a:solidFill>
                <a:latin typeface="+mn-lt"/>
                <a:ea typeface="Arial" charset="0"/>
                <a:cs typeface="+mn-cs"/>
              </a:defRPr>
            </a:lvl4pPr>
            <a:lvl5pPr marL="2057400" indent="-228600" algn="l" rtl="0" eaLnBrk="0" fontAlgn="base" hangingPunct="0">
              <a:lnSpc>
                <a:spcPct val="95000"/>
              </a:lnSpc>
              <a:spcBef>
                <a:spcPct val="35000"/>
              </a:spcBef>
              <a:spcAft>
                <a:spcPct val="0"/>
              </a:spcAft>
              <a:buClr>
                <a:schemeClr val="tx2"/>
              </a:buClr>
              <a:buChar char="»"/>
              <a:defRPr sz="1600">
                <a:solidFill>
                  <a:schemeClr val="tx1"/>
                </a:solidFill>
                <a:latin typeface="+mn-lt"/>
                <a:ea typeface="Arial" charset="0"/>
                <a:cs typeface="+mn-cs"/>
              </a:defRPr>
            </a:lvl5pPr>
            <a:lvl6pPr marL="2514600" indent="-228600" algn="l" rtl="0" fontAlgn="base">
              <a:lnSpc>
                <a:spcPct val="95000"/>
              </a:lnSpc>
              <a:spcBef>
                <a:spcPct val="35000"/>
              </a:spcBef>
              <a:spcAft>
                <a:spcPct val="0"/>
              </a:spcAft>
              <a:buClr>
                <a:schemeClr val="tx2"/>
              </a:buClr>
              <a:buChar char="»"/>
              <a:defRPr sz="1600">
                <a:solidFill>
                  <a:schemeClr val="tx1"/>
                </a:solidFill>
                <a:latin typeface="+mn-lt"/>
                <a:ea typeface="Arial" charset="0"/>
                <a:cs typeface="+mn-cs"/>
              </a:defRPr>
            </a:lvl6pPr>
            <a:lvl7pPr marL="2971800" indent="-228600" algn="l" rtl="0" fontAlgn="base">
              <a:lnSpc>
                <a:spcPct val="95000"/>
              </a:lnSpc>
              <a:spcBef>
                <a:spcPct val="35000"/>
              </a:spcBef>
              <a:spcAft>
                <a:spcPct val="0"/>
              </a:spcAft>
              <a:buClr>
                <a:schemeClr val="tx2"/>
              </a:buClr>
              <a:buChar char="»"/>
              <a:defRPr sz="1600">
                <a:solidFill>
                  <a:schemeClr val="tx1"/>
                </a:solidFill>
                <a:latin typeface="+mn-lt"/>
                <a:ea typeface="Arial" charset="0"/>
                <a:cs typeface="+mn-cs"/>
              </a:defRPr>
            </a:lvl7pPr>
            <a:lvl8pPr marL="3429000" indent="-228600" algn="l" rtl="0" fontAlgn="base">
              <a:lnSpc>
                <a:spcPct val="95000"/>
              </a:lnSpc>
              <a:spcBef>
                <a:spcPct val="35000"/>
              </a:spcBef>
              <a:spcAft>
                <a:spcPct val="0"/>
              </a:spcAft>
              <a:buClr>
                <a:schemeClr val="tx2"/>
              </a:buClr>
              <a:buChar char="»"/>
              <a:defRPr sz="1600">
                <a:solidFill>
                  <a:schemeClr val="tx1"/>
                </a:solidFill>
                <a:latin typeface="+mn-lt"/>
                <a:ea typeface="Arial" charset="0"/>
                <a:cs typeface="+mn-cs"/>
              </a:defRPr>
            </a:lvl8pPr>
            <a:lvl9pPr marL="3886200" indent="-228600" algn="l" rtl="0" fontAlgn="base">
              <a:lnSpc>
                <a:spcPct val="95000"/>
              </a:lnSpc>
              <a:spcBef>
                <a:spcPct val="35000"/>
              </a:spcBef>
              <a:spcAft>
                <a:spcPct val="0"/>
              </a:spcAft>
              <a:buClr>
                <a:schemeClr val="tx2"/>
              </a:buClr>
              <a:buChar char="»"/>
              <a:defRPr sz="1600">
                <a:solidFill>
                  <a:schemeClr val="tx1"/>
                </a:solidFill>
                <a:latin typeface="+mn-lt"/>
                <a:ea typeface="Arial" charset="0"/>
                <a:cs typeface="+mn-cs"/>
              </a:defRPr>
            </a:lvl9pPr>
          </a:lstStyle>
          <a:p>
            <a:pPr eaLnBrk="1" hangingPunct="1">
              <a:buClr>
                <a:srgbClr val="009FE3"/>
              </a:buClr>
              <a:defRPr/>
            </a:pPr>
            <a:r>
              <a:rPr lang="en-US" sz="2800" b="1" kern="0" dirty="0" smtClean="0"/>
              <a:t>4 Inguinal Hernia Risk Loci</a:t>
            </a:r>
          </a:p>
          <a:p>
            <a:pPr lvl="1" eaLnBrk="1" hangingPunct="1">
              <a:buClr>
                <a:srgbClr val="009FE3"/>
              </a:buClr>
              <a:defRPr/>
            </a:pPr>
            <a:r>
              <a:rPr lang="en-US" kern="0" dirty="0" smtClean="0"/>
              <a:t>Confirmed through replication in an independent cohort</a:t>
            </a:r>
          </a:p>
          <a:p>
            <a:pPr lvl="1" eaLnBrk="1" hangingPunct="1">
              <a:buClr>
                <a:srgbClr val="009FE3"/>
              </a:buClr>
              <a:defRPr/>
            </a:pPr>
            <a:r>
              <a:rPr lang="en-US" kern="0" dirty="0" smtClean="0"/>
              <a:t>Genes in the loci are expressed in equivalent mouse tissue</a:t>
            </a:r>
          </a:p>
          <a:p>
            <a:pPr eaLnBrk="1" hangingPunct="1">
              <a:buClr>
                <a:srgbClr val="009FE3"/>
              </a:buClr>
              <a:defRPr/>
            </a:pPr>
            <a:r>
              <a:rPr lang="en-US" sz="2800" b="1" kern="0" dirty="0" smtClean="0"/>
              <a:t>Hernia Loci Show Evidence of Pleiotropy</a:t>
            </a:r>
          </a:p>
          <a:p>
            <a:pPr lvl="1" eaLnBrk="1" hangingPunct="1">
              <a:buClr>
                <a:srgbClr val="009FE3"/>
              </a:buClr>
              <a:defRPr/>
            </a:pPr>
            <a:r>
              <a:rPr lang="en-US" i="1" kern="0" dirty="0" smtClean="0"/>
              <a:t>EFEMP1</a:t>
            </a:r>
            <a:r>
              <a:rPr lang="en-US" kern="0" dirty="0" smtClean="0"/>
              <a:t>: Height, Forced Vital Capacity, Multiple Cancers</a:t>
            </a:r>
          </a:p>
          <a:p>
            <a:pPr lvl="1" eaLnBrk="1" hangingPunct="1">
              <a:buClr>
                <a:srgbClr val="009FE3"/>
              </a:buClr>
              <a:defRPr/>
            </a:pPr>
            <a:r>
              <a:rPr lang="en-US" i="1" kern="0" dirty="0" smtClean="0"/>
              <a:t>WT1</a:t>
            </a:r>
            <a:r>
              <a:rPr lang="en-US" kern="0" dirty="0" smtClean="0"/>
              <a:t>: Wilms’ Tumor, Tuberculosis</a:t>
            </a:r>
          </a:p>
          <a:p>
            <a:pPr lvl="1" eaLnBrk="1" hangingPunct="1">
              <a:buClr>
                <a:srgbClr val="009FE3"/>
              </a:buClr>
              <a:defRPr/>
            </a:pPr>
            <a:r>
              <a:rPr lang="en-US" i="1" kern="0" dirty="0" smtClean="0"/>
              <a:t>EBF2</a:t>
            </a:r>
            <a:r>
              <a:rPr lang="en-US" kern="0" dirty="0" smtClean="0"/>
              <a:t>: Prostate Cancer (different area in the gene)</a:t>
            </a:r>
          </a:p>
          <a:p>
            <a:pPr lvl="1" eaLnBrk="1" hangingPunct="1">
              <a:buClr>
                <a:srgbClr val="009FE3"/>
              </a:buClr>
              <a:defRPr/>
            </a:pPr>
            <a:r>
              <a:rPr lang="en-US" i="1" kern="0" dirty="0" smtClean="0"/>
              <a:t>ADAMTS6</a:t>
            </a:r>
            <a:r>
              <a:rPr lang="en-US" kern="0" dirty="0" smtClean="0"/>
              <a:t>: Central Corneal Thickness, Osteosarcoma</a:t>
            </a:r>
          </a:p>
          <a:p>
            <a:pPr eaLnBrk="1" hangingPunct="1">
              <a:buClr>
                <a:srgbClr val="009FE3"/>
              </a:buClr>
              <a:defRPr/>
            </a:pPr>
            <a:r>
              <a:rPr lang="en-US" sz="2800" b="1" kern="0" dirty="0" smtClean="0">
                <a:solidFill>
                  <a:schemeClr val="bg1">
                    <a:lumMod val="85000"/>
                  </a:schemeClr>
                </a:solidFill>
              </a:rPr>
              <a:t>Moving Toward Mechanism</a:t>
            </a:r>
          </a:p>
          <a:p>
            <a:pPr lvl="1" eaLnBrk="1" hangingPunct="1">
              <a:buClr>
                <a:srgbClr val="009FE3"/>
              </a:buClr>
              <a:defRPr/>
            </a:pPr>
            <a:r>
              <a:rPr lang="en-US" kern="0" dirty="0" smtClean="0">
                <a:solidFill>
                  <a:schemeClr val="bg1">
                    <a:lumMod val="85000"/>
                  </a:schemeClr>
                </a:solidFill>
              </a:rPr>
              <a:t>Collagen homeostasis</a:t>
            </a:r>
          </a:p>
          <a:p>
            <a:pPr lvl="1" eaLnBrk="1" hangingPunct="1">
              <a:buClr>
                <a:srgbClr val="009FE3"/>
              </a:buClr>
              <a:defRPr/>
            </a:pPr>
            <a:r>
              <a:rPr lang="en-US" kern="0" dirty="0" smtClean="0">
                <a:solidFill>
                  <a:schemeClr val="bg1">
                    <a:lumMod val="85000"/>
                  </a:schemeClr>
                </a:solidFill>
              </a:rPr>
              <a:t>Matrix metalloproteinases and their inhibitors </a:t>
            </a:r>
            <a:r>
              <a:rPr lang="en-US" kern="0" dirty="0">
                <a:solidFill>
                  <a:schemeClr val="bg1">
                    <a:lumMod val="85000"/>
                  </a:schemeClr>
                </a:solidFill>
              </a:rPr>
              <a:t>(</a:t>
            </a:r>
            <a:r>
              <a:rPr lang="en-US" i="1" kern="0" dirty="0">
                <a:solidFill>
                  <a:schemeClr val="bg1">
                    <a:lumMod val="85000"/>
                  </a:schemeClr>
                </a:solidFill>
              </a:rPr>
              <a:t>WT1</a:t>
            </a:r>
            <a:r>
              <a:rPr lang="en-US" kern="0" dirty="0">
                <a:solidFill>
                  <a:schemeClr val="bg1">
                    <a:lumMod val="85000"/>
                  </a:schemeClr>
                </a:solidFill>
              </a:rPr>
              <a:t> and </a:t>
            </a:r>
            <a:r>
              <a:rPr lang="en-US" i="1" kern="0" dirty="0">
                <a:solidFill>
                  <a:schemeClr val="bg1">
                    <a:lumMod val="85000"/>
                  </a:schemeClr>
                </a:solidFill>
              </a:rPr>
              <a:t>ADAMTS6</a:t>
            </a:r>
            <a:r>
              <a:rPr lang="en-US" kern="0" dirty="0" smtClean="0">
                <a:solidFill>
                  <a:schemeClr val="bg1">
                    <a:lumMod val="85000"/>
                  </a:schemeClr>
                </a:solidFill>
              </a:rPr>
              <a:t>)</a:t>
            </a:r>
          </a:p>
          <a:p>
            <a:pPr lvl="1" eaLnBrk="1" hangingPunct="1">
              <a:buClr>
                <a:srgbClr val="009FE3"/>
              </a:buClr>
              <a:defRPr/>
            </a:pPr>
            <a:r>
              <a:rPr lang="en-US" kern="0" dirty="0" smtClean="0">
                <a:solidFill>
                  <a:schemeClr val="bg1">
                    <a:lumMod val="85000"/>
                  </a:schemeClr>
                </a:solidFill>
              </a:rPr>
              <a:t>Elastin and chronic obstructive pulmonary disease (</a:t>
            </a:r>
            <a:r>
              <a:rPr lang="en-US" i="1" kern="0" dirty="0" smtClean="0">
                <a:solidFill>
                  <a:schemeClr val="bg1">
                    <a:lumMod val="85000"/>
                  </a:schemeClr>
                </a:solidFill>
              </a:rPr>
              <a:t>EFEMP1</a:t>
            </a:r>
            <a:r>
              <a:rPr lang="en-US" kern="0" dirty="0" smtClean="0">
                <a:solidFill>
                  <a:schemeClr val="bg1">
                    <a:lumMod val="85000"/>
                  </a:schemeClr>
                </a:solidFill>
              </a:rPr>
              <a:t>)</a:t>
            </a:r>
            <a:endParaRPr lang="en-US" sz="1800" kern="0" dirty="0" smtClean="0">
              <a:solidFill>
                <a:schemeClr val="bg1">
                  <a:lumMod val="85000"/>
                </a:schemeClr>
              </a:solidFill>
            </a:endParaRPr>
          </a:p>
        </p:txBody>
      </p:sp>
    </p:spTree>
    <p:extLst>
      <p:ext uri="{BB962C8B-B14F-4D97-AF65-F5344CB8AC3E}">
        <p14:creationId xmlns:p14="http://schemas.microsoft.com/office/powerpoint/2010/main" val="40791217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8860"/>
            <a:ext cx="8229600" cy="480131"/>
          </a:xfrm>
        </p:spPr>
        <p:txBody>
          <a:bodyPr/>
          <a:lstStyle/>
          <a:p>
            <a:r>
              <a:rPr lang="en-US" sz="2800" dirty="0"/>
              <a:t>What H</a:t>
            </a:r>
            <a:r>
              <a:rPr lang="en-US" sz="2800" dirty="0" smtClean="0"/>
              <a:t>ave We </a:t>
            </a:r>
            <a:r>
              <a:rPr lang="en-US" sz="2800" dirty="0"/>
              <a:t>Learned about Inguinal Hernia Genetics?</a:t>
            </a:r>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23</a:t>
            </a:fld>
            <a:endParaRPr lang="en-US" dirty="0"/>
          </a:p>
        </p:txBody>
      </p:sp>
      <p:sp>
        <p:nvSpPr>
          <p:cNvPr id="5" name="Footer Placeholder 4"/>
          <p:cNvSpPr>
            <a:spLocks noGrp="1"/>
          </p:cNvSpPr>
          <p:nvPr>
            <p:ph type="ftr" sz="quarter" idx="11"/>
          </p:nvPr>
        </p:nvSpPr>
        <p:spPr/>
        <p:txBody>
          <a:bodyPr/>
          <a:lstStyle/>
          <a:p>
            <a:pPr>
              <a:defRPr/>
            </a:pPr>
            <a:r>
              <a:rPr lang="en-US" dirty="0" smtClean="0"/>
              <a:t>|     © 2011 Kaiser Foundation Health Plan, Inc. For internal use only.</a:t>
            </a:r>
            <a:endParaRPr lang="en-US" dirty="0"/>
          </a:p>
        </p:txBody>
      </p:sp>
      <p:sp>
        <p:nvSpPr>
          <p:cNvPr id="6" name="Date Placeholder 5"/>
          <p:cNvSpPr>
            <a:spLocks noGrp="1"/>
          </p:cNvSpPr>
          <p:nvPr>
            <p:ph type="dt" sz="half" idx="12"/>
          </p:nvPr>
        </p:nvSpPr>
        <p:spPr/>
        <p:txBody>
          <a:bodyPr/>
          <a:lstStyle/>
          <a:p>
            <a:pPr>
              <a:defRPr/>
            </a:pPr>
            <a:fld id="{856F48D1-8CCE-4E5F-B7B8-8F8DD03CC19C}" type="datetime4">
              <a:rPr lang="en-US" smtClean="0"/>
              <a:pPr>
                <a:defRPr/>
              </a:pPr>
              <a:t>March 6, 2017</a:t>
            </a:fld>
            <a:endParaRPr lang="en-US"/>
          </a:p>
        </p:txBody>
      </p:sp>
      <p:sp>
        <p:nvSpPr>
          <p:cNvPr id="7" name="Rectangle 3"/>
          <p:cNvSpPr txBox="1">
            <a:spLocks noChangeArrowheads="1"/>
          </p:cNvSpPr>
          <p:nvPr/>
        </p:nvSpPr>
        <p:spPr bwMode="gray">
          <a:xfrm>
            <a:off x="198438" y="1119011"/>
            <a:ext cx="8794750" cy="5222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spAutoFit/>
          </a:bodyPr>
          <a:lstStyle>
            <a:lvl1pPr marL="285750" indent="-285750" algn="l" rtl="0" eaLnBrk="0" fontAlgn="base" hangingPunct="0">
              <a:lnSpc>
                <a:spcPct val="95000"/>
              </a:lnSpc>
              <a:spcBef>
                <a:spcPct val="35000"/>
              </a:spcBef>
              <a:spcAft>
                <a:spcPct val="0"/>
              </a:spcAft>
              <a:buClr>
                <a:schemeClr val="tx2"/>
              </a:buClr>
              <a:buFont typeface="Wingdings" pitchFamily="2" charset="2"/>
              <a:buChar char="§"/>
              <a:defRPr sz="2400">
                <a:solidFill>
                  <a:schemeClr val="tx1"/>
                </a:solidFill>
                <a:latin typeface="+mn-lt"/>
                <a:ea typeface="MS PGothic" pitchFamily="34" charset="-128"/>
                <a:cs typeface="+mn-cs"/>
              </a:defRPr>
            </a:lvl1pPr>
            <a:lvl2pPr marL="742950" indent="-285750" algn="l" rtl="0" eaLnBrk="0" fontAlgn="base" hangingPunct="0">
              <a:lnSpc>
                <a:spcPct val="95000"/>
              </a:lnSpc>
              <a:spcBef>
                <a:spcPct val="35000"/>
              </a:spcBef>
              <a:spcAft>
                <a:spcPct val="0"/>
              </a:spcAft>
              <a:buClr>
                <a:schemeClr val="tx2"/>
              </a:buClr>
              <a:buFont typeface="Arial" charset="0"/>
              <a:buChar char="–"/>
              <a:defRPr sz="2000">
                <a:solidFill>
                  <a:schemeClr val="tx1"/>
                </a:solidFill>
                <a:latin typeface="+mn-lt"/>
                <a:ea typeface="Arial" charset="0"/>
                <a:cs typeface="+mn-cs"/>
              </a:defRPr>
            </a:lvl2pPr>
            <a:lvl3pPr marL="1143000" indent="-228600" algn="l" rtl="0" eaLnBrk="0" fontAlgn="base" hangingPunct="0">
              <a:lnSpc>
                <a:spcPct val="95000"/>
              </a:lnSpc>
              <a:spcBef>
                <a:spcPct val="35000"/>
              </a:spcBef>
              <a:spcAft>
                <a:spcPct val="0"/>
              </a:spcAft>
              <a:buClr>
                <a:schemeClr val="tx2"/>
              </a:buClr>
              <a:buFont typeface="Wingdings" pitchFamily="2" charset="2"/>
              <a:buChar char="§"/>
              <a:defRPr>
                <a:solidFill>
                  <a:schemeClr val="tx1"/>
                </a:solidFill>
                <a:latin typeface="+mn-lt"/>
                <a:ea typeface="Arial" charset="0"/>
                <a:cs typeface="+mn-cs"/>
              </a:defRPr>
            </a:lvl3pPr>
            <a:lvl4pPr marL="1600200" indent="-228600" algn="l" rtl="0" eaLnBrk="0" fontAlgn="base" hangingPunct="0">
              <a:lnSpc>
                <a:spcPct val="95000"/>
              </a:lnSpc>
              <a:spcBef>
                <a:spcPct val="35000"/>
              </a:spcBef>
              <a:spcAft>
                <a:spcPct val="0"/>
              </a:spcAft>
              <a:buClr>
                <a:schemeClr val="tx2"/>
              </a:buClr>
              <a:buChar char="–"/>
              <a:defRPr sz="1600">
                <a:solidFill>
                  <a:schemeClr val="tx1"/>
                </a:solidFill>
                <a:latin typeface="+mn-lt"/>
                <a:ea typeface="Arial" charset="0"/>
                <a:cs typeface="+mn-cs"/>
              </a:defRPr>
            </a:lvl4pPr>
            <a:lvl5pPr marL="2057400" indent="-228600" algn="l" rtl="0" eaLnBrk="0" fontAlgn="base" hangingPunct="0">
              <a:lnSpc>
                <a:spcPct val="95000"/>
              </a:lnSpc>
              <a:spcBef>
                <a:spcPct val="35000"/>
              </a:spcBef>
              <a:spcAft>
                <a:spcPct val="0"/>
              </a:spcAft>
              <a:buClr>
                <a:schemeClr val="tx2"/>
              </a:buClr>
              <a:buChar char="»"/>
              <a:defRPr sz="1600">
                <a:solidFill>
                  <a:schemeClr val="tx1"/>
                </a:solidFill>
                <a:latin typeface="+mn-lt"/>
                <a:ea typeface="Arial" charset="0"/>
                <a:cs typeface="+mn-cs"/>
              </a:defRPr>
            </a:lvl5pPr>
            <a:lvl6pPr marL="2514600" indent="-228600" algn="l" rtl="0" fontAlgn="base">
              <a:lnSpc>
                <a:spcPct val="95000"/>
              </a:lnSpc>
              <a:spcBef>
                <a:spcPct val="35000"/>
              </a:spcBef>
              <a:spcAft>
                <a:spcPct val="0"/>
              </a:spcAft>
              <a:buClr>
                <a:schemeClr val="tx2"/>
              </a:buClr>
              <a:buChar char="»"/>
              <a:defRPr sz="1600">
                <a:solidFill>
                  <a:schemeClr val="tx1"/>
                </a:solidFill>
                <a:latin typeface="+mn-lt"/>
                <a:ea typeface="Arial" charset="0"/>
                <a:cs typeface="+mn-cs"/>
              </a:defRPr>
            </a:lvl6pPr>
            <a:lvl7pPr marL="2971800" indent="-228600" algn="l" rtl="0" fontAlgn="base">
              <a:lnSpc>
                <a:spcPct val="95000"/>
              </a:lnSpc>
              <a:spcBef>
                <a:spcPct val="35000"/>
              </a:spcBef>
              <a:spcAft>
                <a:spcPct val="0"/>
              </a:spcAft>
              <a:buClr>
                <a:schemeClr val="tx2"/>
              </a:buClr>
              <a:buChar char="»"/>
              <a:defRPr sz="1600">
                <a:solidFill>
                  <a:schemeClr val="tx1"/>
                </a:solidFill>
                <a:latin typeface="+mn-lt"/>
                <a:ea typeface="Arial" charset="0"/>
                <a:cs typeface="+mn-cs"/>
              </a:defRPr>
            </a:lvl7pPr>
            <a:lvl8pPr marL="3429000" indent="-228600" algn="l" rtl="0" fontAlgn="base">
              <a:lnSpc>
                <a:spcPct val="95000"/>
              </a:lnSpc>
              <a:spcBef>
                <a:spcPct val="35000"/>
              </a:spcBef>
              <a:spcAft>
                <a:spcPct val="0"/>
              </a:spcAft>
              <a:buClr>
                <a:schemeClr val="tx2"/>
              </a:buClr>
              <a:buChar char="»"/>
              <a:defRPr sz="1600">
                <a:solidFill>
                  <a:schemeClr val="tx1"/>
                </a:solidFill>
                <a:latin typeface="+mn-lt"/>
                <a:ea typeface="Arial" charset="0"/>
                <a:cs typeface="+mn-cs"/>
              </a:defRPr>
            </a:lvl8pPr>
            <a:lvl9pPr marL="3886200" indent="-228600" algn="l" rtl="0" fontAlgn="base">
              <a:lnSpc>
                <a:spcPct val="95000"/>
              </a:lnSpc>
              <a:spcBef>
                <a:spcPct val="35000"/>
              </a:spcBef>
              <a:spcAft>
                <a:spcPct val="0"/>
              </a:spcAft>
              <a:buClr>
                <a:schemeClr val="tx2"/>
              </a:buClr>
              <a:buChar char="»"/>
              <a:defRPr sz="1600">
                <a:solidFill>
                  <a:schemeClr val="tx1"/>
                </a:solidFill>
                <a:latin typeface="+mn-lt"/>
                <a:ea typeface="Arial" charset="0"/>
                <a:cs typeface="+mn-cs"/>
              </a:defRPr>
            </a:lvl9pPr>
          </a:lstStyle>
          <a:p>
            <a:pPr eaLnBrk="1" hangingPunct="1">
              <a:buClr>
                <a:srgbClr val="009FE3"/>
              </a:buClr>
              <a:defRPr/>
            </a:pPr>
            <a:r>
              <a:rPr lang="en-US" sz="2800" b="1" kern="0" dirty="0" smtClean="0"/>
              <a:t>4 Inguinal Hernia Risk Loci</a:t>
            </a:r>
          </a:p>
          <a:p>
            <a:pPr lvl="1" eaLnBrk="1" hangingPunct="1">
              <a:buClr>
                <a:srgbClr val="009FE3"/>
              </a:buClr>
              <a:defRPr/>
            </a:pPr>
            <a:r>
              <a:rPr lang="en-US" kern="0" dirty="0" smtClean="0"/>
              <a:t>Confirmed through replication in an independent cohort</a:t>
            </a:r>
          </a:p>
          <a:p>
            <a:pPr lvl="1" eaLnBrk="1" hangingPunct="1">
              <a:buClr>
                <a:srgbClr val="009FE3"/>
              </a:buClr>
              <a:defRPr/>
            </a:pPr>
            <a:r>
              <a:rPr lang="en-US" kern="0" dirty="0" smtClean="0"/>
              <a:t>Genes in the loci are expressed in equivalent mouse tissue</a:t>
            </a:r>
          </a:p>
          <a:p>
            <a:pPr eaLnBrk="1" hangingPunct="1">
              <a:buClr>
                <a:srgbClr val="009FE3"/>
              </a:buClr>
              <a:defRPr/>
            </a:pPr>
            <a:r>
              <a:rPr lang="en-US" sz="2800" b="1" kern="0" dirty="0" smtClean="0"/>
              <a:t>Hernia Loci Show Evidence of Pleiotropy</a:t>
            </a:r>
          </a:p>
          <a:p>
            <a:pPr lvl="1" eaLnBrk="1" hangingPunct="1">
              <a:buClr>
                <a:srgbClr val="009FE3"/>
              </a:buClr>
              <a:defRPr/>
            </a:pPr>
            <a:r>
              <a:rPr lang="en-US" i="1" kern="0" dirty="0" smtClean="0"/>
              <a:t>EFEMP1</a:t>
            </a:r>
            <a:r>
              <a:rPr lang="en-US" kern="0" dirty="0" smtClean="0"/>
              <a:t>: Height, Forced Vital Capacity, Multiple Cancers</a:t>
            </a:r>
          </a:p>
          <a:p>
            <a:pPr lvl="1" eaLnBrk="1" hangingPunct="1">
              <a:buClr>
                <a:srgbClr val="009FE3"/>
              </a:buClr>
              <a:defRPr/>
            </a:pPr>
            <a:r>
              <a:rPr lang="en-US" i="1" kern="0" dirty="0" smtClean="0"/>
              <a:t>WT1</a:t>
            </a:r>
            <a:r>
              <a:rPr lang="en-US" kern="0" dirty="0" smtClean="0"/>
              <a:t>: Wilms’ Tumor, Tuberculosis</a:t>
            </a:r>
          </a:p>
          <a:p>
            <a:pPr lvl="1" eaLnBrk="1" hangingPunct="1">
              <a:buClr>
                <a:srgbClr val="009FE3"/>
              </a:buClr>
              <a:defRPr/>
            </a:pPr>
            <a:r>
              <a:rPr lang="en-US" i="1" kern="0" dirty="0" smtClean="0"/>
              <a:t>EBF2</a:t>
            </a:r>
            <a:r>
              <a:rPr lang="en-US" kern="0" dirty="0" smtClean="0"/>
              <a:t>: Prostate Cancer (different area in the gene)</a:t>
            </a:r>
          </a:p>
          <a:p>
            <a:pPr lvl="1" eaLnBrk="1" hangingPunct="1">
              <a:buClr>
                <a:srgbClr val="009FE3"/>
              </a:buClr>
              <a:defRPr/>
            </a:pPr>
            <a:r>
              <a:rPr lang="en-US" i="1" kern="0" dirty="0" smtClean="0"/>
              <a:t>ADAMTS6</a:t>
            </a:r>
            <a:r>
              <a:rPr lang="en-US" kern="0" dirty="0" smtClean="0"/>
              <a:t>: Central Corneal Thickness, Osteosarcoma</a:t>
            </a:r>
          </a:p>
          <a:p>
            <a:pPr eaLnBrk="1" hangingPunct="1">
              <a:buClr>
                <a:srgbClr val="009FE3"/>
              </a:buClr>
              <a:defRPr/>
            </a:pPr>
            <a:r>
              <a:rPr lang="en-US" sz="2800" b="1" kern="0" dirty="0" smtClean="0"/>
              <a:t>Moving Toward Mechanism</a:t>
            </a:r>
          </a:p>
          <a:p>
            <a:pPr lvl="1" eaLnBrk="1" hangingPunct="1">
              <a:buClr>
                <a:srgbClr val="009FE3"/>
              </a:buClr>
              <a:defRPr/>
            </a:pPr>
            <a:r>
              <a:rPr lang="en-US" kern="0" dirty="0"/>
              <a:t>Collagen homeostasis</a:t>
            </a:r>
          </a:p>
          <a:p>
            <a:pPr lvl="1" eaLnBrk="1" hangingPunct="1">
              <a:buClr>
                <a:srgbClr val="009FE3"/>
              </a:buClr>
              <a:defRPr/>
            </a:pPr>
            <a:r>
              <a:rPr lang="en-US" kern="0" dirty="0"/>
              <a:t>Matrix metalloproteinases and their </a:t>
            </a:r>
            <a:r>
              <a:rPr lang="en-US" kern="0" dirty="0" smtClean="0"/>
              <a:t>inhibitors</a:t>
            </a:r>
            <a:endParaRPr lang="en-US" kern="0" dirty="0"/>
          </a:p>
          <a:p>
            <a:pPr lvl="1" eaLnBrk="1" hangingPunct="1">
              <a:buClr>
                <a:srgbClr val="009FE3"/>
              </a:buClr>
              <a:defRPr/>
            </a:pPr>
            <a:r>
              <a:rPr lang="en-US" kern="0" dirty="0"/>
              <a:t>Elastin and </a:t>
            </a:r>
            <a:r>
              <a:rPr lang="en-US" kern="0" dirty="0" smtClean="0"/>
              <a:t>chronic </a:t>
            </a:r>
            <a:r>
              <a:rPr lang="en-US" kern="0" dirty="0"/>
              <a:t>obstructive pulmonary </a:t>
            </a:r>
            <a:r>
              <a:rPr lang="en-US" kern="0" dirty="0" smtClean="0"/>
              <a:t>disease</a:t>
            </a:r>
            <a:endParaRPr lang="en-US" kern="0" dirty="0"/>
          </a:p>
        </p:txBody>
      </p:sp>
    </p:spTree>
    <p:extLst>
      <p:ext uri="{BB962C8B-B14F-4D97-AF65-F5344CB8AC3E}">
        <p14:creationId xmlns:p14="http://schemas.microsoft.com/office/powerpoint/2010/main" val="40791217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8860"/>
            <a:ext cx="8229600" cy="480131"/>
          </a:xfrm>
        </p:spPr>
        <p:txBody>
          <a:bodyPr/>
          <a:lstStyle/>
          <a:p>
            <a:r>
              <a:rPr lang="en-US" sz="2800" dirty="0"/>
              <a:t>What Do We Still Need to Learn about Hernia Genetics?</a:t>
            </a:r>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24</a:t>
            </a:fld>
            <a:endParaRPr lang="en-US"/>
          </a:p>
        </p:txBody>
      </p:sp>
      <p:sp>
        <p:nvSpPr>
          <p:cNvPr id="5" name="Footer Placeholder 4"/>
          <p:cNvSpPr>
            <a:spLocks noGrp="1"/>
          </p:cNvSpPr>
          <p:nvPr>
            <p:ph type="ftr" sz="quarter" idx="11"/>
          </p:nvPr>
        </p:nvSpPr>
        <p:spPr/>
        <p:txBody>
          <a:bodyPr/>
          <a:lstStyle/>
          <a:p>
            <a:pPr>
              <a:defRPr/>
            </a:pPr>
            <a:r>
              <a:rPr lang="en-US" smtClean="0"/>
              <a:t>|     © 2011 Kaiser Foundation Health Plan, Inc. For internal use only.</a:t>
            </a:r>
            <a:endParaRPr lang="en-US" dirty="0"/>
          </a:p>
        </p:txBody>
      </p:sp>
      <p:sp>
        <p:nvSpPr>
          <p:cNvPr id="6" name="Date Placeholder 5"/>
          <p:cNvSpPr>
            <a:spLocks noGrp="1"/>
          </p:cNvSpPr>
          <p:nvPr>
            <p:ph type="dt" sz="half" idx="12"/>
          </p:nvPr>
        </p:nvSpPr>
        <p:spPr/>
        <p:txBody>
          <a:bodyPr/>
          <a:lstStyle/>
          <a:p>
            <a:pPr>
              <a:defRPr/>
            </a:pPr>
            <a:fld id="{856F48D1-8CCE-4E5F-B7B8-8F8DD03CC19C}" type="datetime4">
              <a:rPr lang="en-US" smtClean="0"/>
              <a:pPr>
                <a:defRPr/>
              </a:pPr>
              <a:t>March 6, 2017</a:t>
            </a:fld>
            <a:endParaRPr lang="en-US"/>
          </a:p>
        </p:txBody>
      </p:sp>
    </p:spTree>
    <p:extLst>
      <p:ext uri="{BB962C8B-B14F-4D97-AF65-F5344CB8AC3E}">
        <p14:creationId xmlns:p14="http://schemas.microsoft.com/office/powerpoint/2010/main" val="28623824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8860"/>
            <a:ext cx="8229600" cy="480131"/>
          </a:xfrm>
        </p:spPr>
        <p:txBody>
          <a:bodyPr/>
          <a:lstStyle/>
          <a:p>
            <a:r>
              <a:rPr lang="en-US" sz="2800" dirty="0"/>
              <a:t>What Do We Still Need to Learn about Hernia Genetics?</a:t>
            </a:r>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25</a:t>
            </a:fld>
            <a:endParaRPr lang="en-US"/>
          </a:p>
        </p:txBody>
      </p:sp>
      <p:sp>
        <p:nvSpPr>
          <p:cNvPr id="5" name="Footer Placeholder 4"/>
          <p:cNvSpPr>
            <a:spLocks noGrp="1"/>
          </p:cNvSpPr>
          <p:nvPr>
            <p:ph type="ftr" sz="quarter" idx="11"/>
          </p:nvPr>
        </p:nvSpPr>
        <p:spPr/>
        <p:txBody>
          <a:bodyPr/>
          <a:lstStyle/>
          <a:p>
            <a:pPr>
              <a:defRPr/>
            </a:pPr>
            <a:r>
              <a:rPr lang="en-US" smtClean="0"/>
              <a:t>|     © 2011 Kaiser Foundation Health Plan, Inc. For internal use only.</a:t>
            </a:r>
            <a:endParaRPr lang="en-US" dirty="0"/>
          </a:p>
        </p:txBody>
      </p:sp>
      <p:sp>
        <p:nvSpPr>
          <p:cNvPr id="6" name="Date Placeholder 5"/>
          <p:cNvSpPr>
            <a:spLocks noGrp="1"/>
          </p:cNvSpPr>
          <p:nvPr>
            <p:ph type="dt" sz="half" idx="12"/>
          </p:nvPr>
        </p:nvSpPr>
        <p:spPr/>
        <p:txBody>
          <a:bodyPr/>
          <a:lstStyle/>
          <a:p>
            <a:pPr>
              <a:defRPr/>
            </a:pPr>
            <a:fld id="{856F48D1-8CCE-4E5F-B7B8-8F8DD03CC19C}" type="datetime4">
              <a:rPr lang="en-US" smtClean="0"/>
              <a:pPr>
                <a:defRPr/>
              </a:pPr>
              <a:t>March 6, 2017</a:t>
            </a:fld>
            <a:endParaRPr lang="en-US"/>
          </a:p>
        </p:txBody>
      </p:sp>
      <p:sp>
        <p:nvSpPr>
          <p:cNvPr id="7" name="Rectangle 3"/>
          <p:cNvSpPr txBox="1">
            <a:spLocks noChangeArrowheads="1"/>
          </p:cNvSpPr>
          <p:nvPr/>
        </p:nvSpPr>
        <p:spPr bwMode="gray">
          <a:xfrm>
            <a:off x="305118" y="1606691"/>
            <a:ext cx="8794750" cy="202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spAutoFit/>
          </a:bodyPr>
          <a:lstStyle>
            <a:lvl1pPr marL="285750" indent="-285750" algn="l" rtl="0" eaLnBrk="0" fontAlgn="base" hangingPunct="0">
              <a:lnSpc>
                <a:spcPct val="95000"/>
              </a:lnSpc>
              <a:spcBef>
                <a:spcPct val="35000"/>
              </a:spcBef>
              <a:spcAft>
                <a:spcPct val="0"/>
              </a:spcAft>
              <a:buClr>
                <a:schemeClr val="tx2"/>
              </a:buClr>
              <a:buFont typeface="Wingdings" pitchFamily="2" charset="2"/>
              <a:buChar char="§"/>
              <a:defRPr sz="2400">
                <a:solidFill>
                  <a:schemeClr val="tx1"/>
                </a:solidFill>
                <a:latin typeface="+mn-lt"/>
                <a:ea typeface="MS PGothic" pitchFamily="34" charset="-128"/>
                <a:cs typeface="+mn-cs"/>
              </a:defRPr>
            </a:lvl1pPr>
            <a:lvl2pPr marL="742950" indent="-285750" algn="l" rtl="0" eaLnBrk="0" fontAlgn="base" hangingPunct="0">
              <a:lnSpc>
                <a:spcPct val="95000"/>
              </a:lnSpc>
              <a:spcBef>
                <a:spcPct val="35000"/>
              </a:spcBef>
              <a:spcAft>
                <a:spcPct val="0"/>
              </a:spcAft>
              <a:buClr>
                <a:schemeClr val="tx2"/>
              </a:buClr>
              <a:buFont typeface="Arial" charset="0"/>
              <a:buChar char="–"/>
              <a:defRPr sz="2000">
                <a:solidFill>
                  <a:schemeClr val="tx1"/>
                </a:solidFill>
                <a:latin typeface="+mn-lt"/>
                <a:ea typeface="Arial" charset="0"/>
                <a:cs typeface="+mn-cs"/>
              </a:defRPr>
            </a:lvl2pPr>
            <a:lvl3pPr marL="1143000" indent="-228600" algn="l" rtl="0" eaLnBrk="0" fontAlgn="base" hangingPunct="0">
              <a:lnSpc>
                <a:spcPct val="95000"/>
              </a:lnSpc>
              <a:spcBef>
                <a:spcPct val="35000"/>
              </a:spcBef>
              <a:spcAft>
                <a:spcPct val="0"/>
              </a:spcAft>
              <a:buClr>
                <a:schemeClr val="tx2"/>
              </a:buClr>
              <a:buFont typeface="Wingdings" pitchFamily="2" charset="2"/>
              <a:buChar char="§"/>
              <a:defRPr>
                <a:solidFill>
                  <a:schemeClr val="tx1"/>
                </a:solidFill>
                <a:latin typeface="+mn-lt"/>
                <a:ea typeface="Arial" charset="0"/>
                <a:cs typeface="+mn-cs"/>
              </a:defRPr>
            </a:lvl3pPr>
            <a:lvl4pPr marL="1600200" indent="-228600" algn="l" rtl="0" eaLnBrk="0" fontAlgn="base" hangingPunct="0">
              <a:lnSpc>
                <a:spcPct val="95000"/>
              </a:lnSpc>
              <a:spcBef>
                <a:spcPct val="35000"/>
              </a:spcBef>
              <a:spcAft>
                <a:spcPct val="0"/>
              </a:spcAft>
              <a:buClr>
                <a:schemeClr val="tx2"/>
              </a:buClr>
              <a:buChar char="–"/>
              <a:defRPr sz="1600">
                <a:solidFill>
                  <a:schemeClr val="tx1"/>
                </a:solidFill>
                <a:latin typeface="+mn-lt"/>
                <a:ea typeface="Arial" charset="0"/>
                <a:cs typeface="+mn-cs"/>
              </a:defRPr>
            </a:lvl4pPr>
            <a:lvl5pPr marL="2057400" indent="-228600" algn="l" rtl="0" eaLnBrk="0" fontAlgn="base" hangingPunct="0">
              <a:lnSpc>
                <a:spcPct val="95000"/>
              </a:lnSpc>
              <a:spcBef>
                <a:spcPct val="35000"/>
              </a:spcBef>
              <a:spcAft>
                <a:spcPct val="0"/>
              </a:spcAft>
              <a:buClr>
                <a:schemeClr val="tx2"/>
              </a:buClr>
              <a:buChar char="»"/>
              <a:defRPr sz="1600">
                <a:solidFill>
                  <a:schemeClr val="tx1"/>
                </a:solidFill>
                <a:latin typeface="+mn-lt"/>
                <a:ea typeface="Arial" charset="0"/>
                <a:cs typeface="+mn-cs"/>
              </a:defRPr>
            </a:lvl5pPr>
            <a:lvl6pPr marL="2514600" indent="-228600" algn="l" rtl="0" fontAlgn="base">
              <a:lnSpc>
                <a:spcPct val="95000"/>
              </a:lnSpc>
              <a:spcBef>
                <a:spcPct val="35000"/>
              </a:spcBef>
              <a:spcAft>
                <a:spcPct val="0"/>
              </a:spcAft>
              <a:buClr>
                <a:schemeClr val="tx2"/>
              </a:buClr>
              <a:buChar char="»"/>
              <a:defRPr sz="1600">
                <a:solidFill>
                  <a:schemeClr val="tx1"/>
                </a:solidFill>
                <a:latin typeface="+mn-lt"/>
                <a:ea typeface="Arial" charset="0"/>
                <a:cs typeface="+mn-cs"/>
              </a:defRPr>
            </a:lvl6pPr>
            <a:lvl7pPr marL="2971800" indent="-228600" algn="l" rtl="0" fontAlgn="base">
              <a:lnSpc>
                <a:spcPct val="95000"/>
              </a:lnSpc>
              <a:spcBef>
                <a:spcPct val="35000"/>
              </a:spcBef>
              <a:spcAft>
                <a:spcPct val="0"/>
              </a:spcAft>
              <a:buClr>
                <a:schemeClr val="tx2"/>
              </a:buClr>
              <a:buChar char="»"/>
              <a:defRPr sz="1600">
                <a:solidFill>
                  <a:schemeClr val="tx1"/>
                </a:solidFill>
                <a:latin typeface="+mn-lt"/>
                <a:ea typeface="Arial" charset="0"/>
                <a:cs typeface="+mn-cs"/>
              </a:defRPr>
            </a:lvl7pPr>
            <a:lvl8pPr marL="3429000" indent="-228600" algn="l" rtl="0" fontAlgn="base">
              <a:lnSpc>
                <a:spcPct val="95000"/>
              </a:lnSpc>
              <a:spcBef>
                <a:spcPct val="35000"/>
              </a:spcBef>
              <a:spcAft>
                <a:spcPct val="0"/>
              </a:spcAft>
              <a:buClr>
                <a:schemeClr val="tx2"/>
              </a:buClr>
              <a:buChar char="»"/>
              <a:defRPr sz="1600">
                <a:solidFill>
                  <a:schemeClr val="tx1"/>
                </a:solidFill>
                <a:latin typeface="+mn-lt"/>
                <a:ea typeface="Arial" charset="0"/>
                <a:cs typeface="+mn-cs"/>
              </a:defRPr>
            </a:lvl8pPr>
            <a:lvl9pPr marL="3886200" indent="-228600" algn="l" rtl="0" fontAlgn="base">
              <a:lnSpc>
                <a:spcPct val="95000"/>
              </a:lnSpc>
              <a:spcBef>
                <a:spcPct val="35000"/>
              </a:spcBef>
              <a:spcAft>
                <a:spcPct val="0"/>
              </a:spcAft>
              <a:buClr>
                <a:schemeClr val="tx2"/>
              </a:buClr>
              <a:buChar char="»"/>
              <a:defRPr sz="1600">
                <a:solidFill>
                  <a:schemeClr val="tx1"/>
                </a:solidFill>
                <a:latin typeface="+mn-lt"/>
                <a:ea typeface="Arial" charset="0"/>
                <a:cs typeface="+mn-cs"/>
              </a:defRPr>
            </a:lvl9pPr>
          </a:lstStyle>
          <a:p>
            <a:pPr eaLnBrk="1" hangingPunct="1">
              <a:buClrTx/>
              <a:defRPr/>
            </a:pPr>
            <a:r>
              <a:rPr lang="en-US" sz="2800" b="1" kern="0" dirty="0" smtClean="0"/>
              <a:t>Where are the Regulatory Elements in Hernia Risk Loci?</a:t>
            </a:r>
          </a:p>
          <a:p>
            <a:pPr marL="457200" lvl="1" indent="0" eaLnBrk="1" hangingPunct="1">
              <a:buClrTx/>
              <a:buNone/>
              <a:defRPr/>
            </a:pPr>
            <a:endParaRPr lang="en-US" kern="0" dirty="0" smtClean="0"/>
          </a:p>
          <a:p>
            <a:pPr eaLnBrk="1" hangingPunct="1">
              <a:buClrTx/>
              <a:defRPr/>
            </a:pPr>
            <a:r>
              <a:rPr lang="en-US" sz="2800" b="1" kern="0" dirty="0">
                <a:solidFill>
                  <a:schemeClr val="bg1">
                    <a:lumMod val="95000"/>
                  </a:schemeClr>
                </a:solidFill>
              </a:rPr>
              <a:t>Which Variants Disrupt the Function of These Elements?</a:t>
            </a:r>
          </a:p>
          <a:p>
            <a:pPr eaLnBrk="1" hangingPunct="1">
              <a:buClrTx/>
              <a:defRPr/>
            </a:pPr>
            <a:endParaRPr lang="en-US" sz="2800" b="1" kern="0" dirty="0" smtClean="0"/>
          </a:p>
        </p:txBody>
      </p:sp>
    </p:spTree>
    <p:extLst>
      <p:ext uri="{BB962C8B-B14F-4D97-AF65-F5344CB8AC3E}">
        <p14:creationId xmlns:p14="http://schemas.microsoft.com/office/powerpoint/2010/main" val="1702610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8860"/>
            <a:ext cx="8229600" cy="480131"/>
          </a:xfrm>
        </p:spPr>
        <p:txBody>
          <a:bodyPr/>
          <a:lstStyle/>
          <a:p>
            <a:r>
              <a:rPr lang="en-US" sz="2800" dirty="0" smtClean="0"/>
              <a:t>Genes Are Like Lightbulbs</a:t>
            </a:r>
            <a:endParaRPr lang="en-US" sz="2800" dirty="0"/>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26</a:t>
            </a:fld>
            <a:endParaRPr lang="en-US"/>
          </a:p>
        </p:txBody>
      </p:sp>
      <p:sp>
        <p:nvSpPr>
          <p:cNvPr id="5" name="Footer Placeholder 4"/>
          <p:cNvSpPr>
            <a:spLocks noGrp="1"/>
          </p:cNvSpPr>
          <p:nvPr>
            <p:ph type="ftr" sz="quarter" idx="11"/>
          </p:nvPr>
        </p:nvSpPr>
        <p:spPr/>
        <p:txBody>
          <a:bodyPr/>
          <a:lstStyle/>
          <a:p>
            <a:pPr>
              <a:defRPr/>
            </a:pPr>
            <a:r>
              <a:rPr lang="en-US" smtClean="0">
                <a:latin typeface="Arial" panose="020B0604020202020204" pitchFamily="34" charset="0"/>
                <a:cs typeface="Arial" panose="020B0604020202020204" pitchFamily="34" charset="0"/>
              </a:rPr>
              <a:t>|     © 2011 Kaiser Foundation Health Plan, Inc. For internal use only.</a:t>
            </a:r>
            <a:endParaRPr lang="en-US" dirty="0">
              <a:latin typeface="Arial" panose="020B0604020202020204" pitchFamily="34" charset="0"/>
              <a:cs typeface="Arial" panose="020B0604020202020204" pitchFamily="34" charset="0"/>
            </a:endParaRPr>
          </a:p>
        </p:txBody>
      </p:sp>
      <p:sp>
        <p:nvSpPr>
          <p:cNvPr id="6" name="Date Placeholder 5"/>
          <p:cNvSpPr>
            <a:spLocks noGrp="1"/>
          </p:cNvSpPr>
          <p:nvPr>
            <p:ph type="dt" sz="half" idx="12"/>
          </p:nvPr>
        </p:nvSpPr>
        <p:spPr/>
        <p:txBody>
          <a:bodyPr/>
          <a:lstStyle/>
          <a:p>
            <a:pPr>
              <a:defRPr/>
            </a:pPr>
            <a:fld id="{856F48D1-8CCE-4E5F-B7B8-8F8DD03CC19C}" type="datetime4">
              <a:rPr lang="en-US" smtClean="0">
                <a:latin typeface="Arial" panose="020B0604020202020204" pitchFamily="34" charset="0"/>
                <a:cs typeface="Arial" panose="020B0604020202020204" pitchFamily="34" charset="0"/>
              </a:rPr>
              <a:pPr>
                <a:defRPr/>
              </a:pPr>
              <a:t>March 6, 2017</a:t>
            </a:fld>
            <a:endParaRPr lang="en-US">
              <a:latin typeface="Arial" panose="020B0604020202020204" pitchFamily="34" charset="0"/>
              <a:cs typeface="Arial" panose="020B0604020202020204" pitchFamily="34" charset="0"/>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29802" b="10829"/>
          <a:stretch/>
        </p:blipFill>
        <p:spPr>
          <a:xfrm>
            <a:off x="5788815" y="3340100"/>
            <a:ext cx="2426208" cy="1080316"/>
          </a:xfrm>
          <a:prstGeom prst="rect">
            <a:avLst/>
          </a:prstGeom>
        </p:spPr>
      </p:pic>
      <p:sp>
        <p:nvSpPr>
          <p:cNvPr id="38" name="TextBox 37"/>
          <p:cNvSpPr txBox="1"/>
          <p:nvPr/>
        </p:nvSpPr>
        <p:spPr>
          <a:xfrm>
            <a:off x="6436519" y="5211817"/>
            <a:ext cx="1364455" cy="461665"/>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Genes</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29775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8860"/>
            <a:ext cx="8229600" cy="480131"/>
          </a:xfrm>
        </p:spPr>
        <p:txBody>
          <a:bodyPr/>
          <a:lstStyle/>
          <a:p>
            <a:r>
              <a:rPr lang="en-US" sz="2800" dirty="0" smtClean="0"/>
              <a:t>Genes Are Like Lightbulbs</a:t>
            </a:r>
            <a:endParaRPr lang="en-US" sz="2800" dirty="0"/>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27</a:t>
            </a:fld>
            <a:endParaRPr lang="en-US"/>
          </a:p>
        </p:txBody>
      </p:sp>
      <p:sp>
        <p:nvSpPr>
          <p:cNvPr id="5" name="Footer Placeholder 4"/>
          <p:cNvSpPr>
            <a:spLocks noGrp="1"/>
          </p:cNvSpPr>
          <p:nvPr>
            <p:ph type="ftr" sz="quarter" idx="11"/>
          </p:nvPr>
        </p:nvSpPr>
        <p:spPr/>
        <p:txBody>
          <a:bodyPr/>
          <a:lstStyle/>
          <a:p>
            <a:pPr>
              <a:defRPr/>
            </a:pPr>
            <a:r>
              <a:rPr lang="en-US" smtClean="0">
                <a:latin typeface="Arial" panose="020B0604020202020204" pitchFamily="34" charset="0"/>
                <a:cs typeface="Arial" panose="020B0604020202020204" pitchFamily="34" charset="0"/>
              </a:rPr>
              <a:t>|     © 2011 Kaiser Foundation Health Plan, Inc. For internal use only.</a:t>
            </a:r>
            <a:endParaRPr lang="en-US" dirty="0">
              <a:latin typeface="Arial" panose="020B0604020202020204" pitchFamily="34" charset="0"/>
              <a:cs typeface="Arial" panose="020B0604020202020204" pitchFamily="34" charset="0"/>
            </a:endParaRPr>
          </a:p>
        </p:txBody>
      </p:sp>
      <p:sp>
        <p:nvSpPr>
          <p:cNvPr id="6" name="Date Placeholder 5"/>
          <p:cNvSpPr>
            <a:spLocks noGrp="1"/>
          </p:cNvSpPr>
          <p:nvPr>
            <p:ph type="dt" sz="half" idx="12"/>
          </p:nvPr>
        </p:nvSpPr>
        <p:spPr/>
        <p:txBody>
          <a:bodyPr/>
          <a:lstStyle/>
          <a:p>
            <a:pPr>
              <a:defRPr/>
            </a:pPr>
            <a:fld id="{856F48D1-8CCE-4E5F-B7B8-8F8DD03CC19C}" type="datetime4">
              <a:rPr lang="en-US" smtClean="0">
                <a:latin typeface="Arial" panose="020B0604020202020204" pitchFamily="34" charset="0"/>
                <a:cs typeface="Arial" panose="020B0604020202020204" pitchFamily="34" charset="0"/>
              </a:rPr>
              <a:pPr>
                <a:defRPr/>
              </a:pPr>
              <a:t>March 6, 2017</a:t>
            </a:fld>
            <a:endParaRPr lang="en-US">
              <a:latin typeface="Arial" panose="020B0604020202020204" pitchFamily="34" charset="0"/>
              <a:cs typeface="Arial" panose="020B0604020202020204" pitchFamily="34" charset="0"/>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29802" b="10829"/>
          <a:stretch/>
        </p:blipFill>
        <p:spPr>
          <a:xfrm>
            <a:off x="5788815" y="3340100"/>
            <a:ext cx="2426208" cy="1080316"/>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19023" t="2818" r="18591" b="3830"/>
          <a:stretch/>
        </p:blipFill>
        <p:spPr>
          <a:xfrm>
            <a:off x="3543298" y="1723332"/>
            <a:ext cx="1143000" cy="1710342"/>
          </a:xfrm>
          <a:prstGeom prst="rect">
            <a:avLst/>
          </a:prstGeom>
        </p:spPr>
      </p:pic>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l="14819" t="6545" r="17603" b="9062"/>
          <a:stretch/>
        </p:blipFill>
        <p:spPr>
          <a:xfrm>
            <a:off x="3543298" y="3999302"/>
            <a:ext cx="1143000" cy="1905516"/>
          </a:xfrm>
          <a:prstGeom prst="rect">
            <a:avLst/>
          </a:prstGeom>
        </p:spPr>
      </p:pic>
      <p:cxnSp>
        <p:nvCxnSpPr>
          <p:cNvPr id="24" name="Straight Connector 23"/>
          <p:cNvCxnSpPr>
            <a:stCxn id="8" idx="3"/>
          </p:cNvCxnSpPr>
          <p:nvPr/>
        </p:nvCxnSpPr>
        <p:spPr bwMode="auto">
          <a:xfrm>
            <a:off x="4686298" y="2578503"/>
            <a:ext cx="2331720" cy="0"/>
          </a:xfrm>
          <a:prstGeom prst="line">
            <a:avLst/>
          </a:prstGeom>
          <a:solidFill>
            <a:schemeClr val="tx2"/>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8" name="Straight Connector 27"/>
          <p:cNvCxnSpPr/>
          <p:nvPr/>
        </p:nvCxnSpPr>
        <p:spPr bwMode="auto">
          <a:xfrm flipV="1">
            <a:off x="4667245" y="4952060"/>
            <a:ext cx="2955136" cy="9134"/>
          </a:xfrm>
          <a:prstGeom prst="line">
            <a:avLst/>
          </a:prstGeom>
          <a:solidFill>
            <a:schemeClr val="tx2"/>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9" name="Straight Arrow Connector 28"/>
          <p:cNvCxnSpPr/>
          <p:nvPr/>
        </p:nvCxnSpPr>
        <p:spPr bwMode="auto">
          <a:xfrm>
            <a:off x="7008269" y="2587750"/>
            <a:ext cx="0" cy="752350"/>
          </a:xfrm>
          <a:prstGeom prst="straightConnector1">
            <a:avLst/>
          </a:prstGeom>
          <a:solidFill>
            <a:schemeClr val="tx2"/>
          </a:solidFill>
          <a:ln w="254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2" name="Straight Arrow Connector 31"/>
          <p:cNvCxnSpPr/>
          <p:nvPr/>
        </p:nvCxnSpPr>
        <p:spPr bwMode="auto">
          <a:xfrm flipV="1">
            <a:off x="7610475" y="4420416"/>
            <a:ext cx="0" cy="531644"/>
          </a:xfrm>
          <a:prstGeom prst="straightConnector1">
            <a:avLst/>
          </a:prstGeom>
          <a:solidFill>
            <a:schemeClr val="tx2"/>
          </a:solidFill>
          <a:ln w="254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37" name="TextBox 36"/>
          <p:cNvSpPr txBox="1"/>
          <p:nvPr/>
        </p:nvSpPr>
        <p:spPr>
          <a:xfrm>
            <a:off x="3276600" y="6008200"/>
            <a:ext cx="1722120" cy="461665"/>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Promoters</a:t>
            </a:r>
            <a:endParaRPr lang="en-US" b="1" dirty="0">
              <a:latin typeface="Arial" panose="020B0604020202020204" pitchFamily="34" charset="0"/>
              <a:cs typeface="Arial" panose="020B0604020202020204" pitchFamily="34" charset="0"/>
            </a:endParaRPr>
          </a:p>
        </p:txBody>
      </p:sp>
      <p:sp>
        <p:nvSpPr>
          <p:cNvPr id="38" name="TextBox 37"/>
          <p:cNvSpPr txBox="1"/>
          <p:nvPr/>
        </p:nvSpPr>
        <p:spPr>
          <a:xfrm>
            <a:off x="6436519" y="5211817"/>
            <a:ext cx="1364455" cy="461665"/>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Genes</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53741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8860"/>
            <a:ext cx="8229600" cy="480131"/>
          </a:xfrm>
        </p:spPr>
        <p:txBody>
          <a:bodyPr/>
          <a:lstStyle/>
          <a:p>
            <a:r>
              <a:rPr lang="en-US" sz="2800" dirty="0" smtClean="0"/>
              <a:t>Genes Are Like Lightbulbs</a:t>
            </a:r>
            <a:endParaRPr lang="en-US" sz="2800" dirty="0"/>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28</a:t>
            </a:fld>
            <a:endParaRPr lang="en-US"/>
          </a:p>
        </p:txBody>
      </p:sp>
      <p:sp>
        <p:nvSpPr>
          <p:cNvPr id="5" name="Footer Placeholder 4"/>
          <p:cNvSpPr>
            <a:spLocks noGrp="1"/>
          </p:cNvSpPr>
          <p:nvPr>
            <p:ph type="ftr" sz="quarter" idx="11"/>
          </p:nvPr>
        </p:nvSpPr>
        <p:spPr/>
        <p:txBody>
          <a:bodyPr/>
          <a:lstStyle/>
          <a:p>
            <a:pPr>
              <a:defRPr/>
            </a:pPr>
            <a:r>
              <a:rPr lang="en-US" smtClean="0">
                <a:latin typeface="Arial" panose="020B0604020202020204" pitchFamily="34" charset="0"/>
                <a:cs typeface="Arial" panose="020B0604020202020204" pitchFamily="34" charset="0"/>
              </a:rPr>
              <a:t>|     © 2011 Kaiser Foundation Health Plan, Inc. For internal use only.</a:t>
            </a:r>
            <a:endParaRPr lang="en-US" dirty="0">
              <a:latin typeface="Arial" panose="020B0604020202020204" pitchFamily="34" charset="0"/>
              <a:cs typeface="Arial" panose="020B0604020202020204" pitchFamily="34" charset="0"/>
            </a:endParaRPr>
          </a:p>
        </p:txBody>
      </p:sp>
      <p:sp>
        <p:nvSpPr>
          <p:cNvPr id="6" name="Date Placeholder 5"/>
          <p:cNvSpPr>
            <a:spLocks noGrp="1"/>
          </p:cNvSpPr>
          <p:nvPr>
            <p:ph type="dt" sz="half" idx="12"/>
          </p:nvPr>
        </p:nvSpPr>
        <p:spPr/>
        <p:txBody>
          <a:bodyPr/>
          <a:lstStyle/>
          <a:p>
            <a:pPr>
              <a:defRPr/>
            </a:pPr>
            <a:fld id="{856F48D1-8CCE-4E5F-B7B8-8F8DD03CC19C}" type="datetime4">
              <a:rPr lang="en-US" smtClean="0">
                <a:latin typeface="Arial" panose="020B0604020202020204" pitchFamily="34" charset="0"/>
                <a:cs typeface="Arial" panose="020B0604020202020204" pitchFamily="34" charset="0"/>
              </a:rPr>
              <a:pPr>
                <a:defRPr/>
              </a:pPr>
              <a:t>March 6, 2017</a:t>
            </a:fld>
            <a:endParaRPr lang="en-US">
              <a:latin typeface="Arial" panose="020B0604020202020204" pitchFamily="34" charset="0"/>
              <a:cs typeface="Arial" panose="020B0604020202020204" pitchFamily="34" charset="0"/>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29802" b="10829"/>
          <a:stretch/>
        </p:blipFill>
        <p:spPr>
          <a:xfrm>
            <a:off x="5788815" y="3340100"/>
            <a:ext cx="2426208" cy="108031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134" y="2188369"/>
            <a:ext cx="1853232" cy="3065142"/>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19023" t="2818" r="18591" b="3830"/>
          <a:stretch/>
        </p:blipFill>
        <p:spPr>
          <a:xfrm>
            <a:off x="3543298" y="1723332"/>
            <a:ext cx="1143000" cy="1710342"/>
          </a:xfrm>
          <a:prstGeom prst="rect">
            <a:avLst/>
          </a:prstGeom>
        </p:spPr>
      </p:pic>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l="14819" t="6545" r="17603" b="9062"/>
          <a:stretch/>
        </p:blipFill>
        <p:spPr>
          <a:xfrm>
            <a:off x="3543298" y="3999302"/>
            <a:ext cx="1143000" cy="1905516"/>
          </a:xfrm>
          <a:prstGeom prst="rect">
            <a:avLst/>
          </a:prstGeom>
        </p:spPr>
      </p:pic>
      <p:cxnSp>
        <p:nvCxnSpPr>
          <p:cNvPr id="11" name="Elbow Connector 10"/>
          <p:cNvCxnSpPr/>
          <p:nvPr/>
        </p:nvCxnSpPr>
        <p:spPr bwMode="auto">
          <a:xfrm flipV="1">
            <a:off x="2355366" y="2608983"/>
            <a:ext cx="1187932" cy="1142437"/>
          </a:xfrm>
          <a:prstGeom prst="bentConnector3">
            <a:avLst>
              <a:gd name="adj1" fmla="val 50000"/>
            </a:avLst>
          </a:prstGeom>
          <a:solidFill>
            <a:schemeClr val="tx2"/>
          </a:solidFill>
          <a:ln w="254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6" name="Elbow Connector 15"/>
          <p:cNvCxnSpPr/>
          <p:nvPr/>
        </p:nvCxnSpPr>
        <p:spPr bwMode="auto">
          <a:xfrm>
            <a:off x="2355366" y="3743098"/>
            <a:ext cx="1187932" cy="1102282"/>
          </a:xfrm>
          <a:prstGeom prst="bentConnector3">
            <a:avLst>
              <a:gd name="adj1" fmla="val 50000"/>
            </a:avLst>
          </a:prstGeom>
          <a:solidFill>
            <a:schemeClr val="tx2"/>
          </a:solidFill>
          <a:ln w="254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4" name="Straight Connector 23"/>
          <p:cNvCxnSpPr>
            <a:stCxn id="8" idx="3"/>
          </p:cNvCxnSpPr>
          <p:nvPr/>
        </p:nvCxnSpPr>
        <p:spPr bwMode="auto">
          <a:xfrm>
            <a:off x="4686298" y="2578503"/>
            <a:ext cx="2331720" cy="0"/>
          </a:xfrm>
          <a:prstGeom prst="line">
            <a:avLst/>
          </a:prstGeom>
          <a:solidFill>
            <a:schemeClr val="tx2"/>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8" name="Straight Connector 27"/>
          <p:cNvCxnSpPr/>
          <p:nvPr/>
        </p:nvCxnSpPr>
        <p:spPr bwMode="auto">
          <a:xfrm flipV="1">
            <a:off x="4667245" y="4952060"/>
            <a:ext cx="2955136" cy="9134"/>
          </a:xfrm>
          <a:prstGeom prst="line">
            <a:avLst/>
          </a:prstGeom>
          <a:solidFill>
            <a:schemeClr val="tx2"/>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9" name="Straight Arrow Connector 28"/>
          <p:cNvCxnSpPr/>
          <p:nvPr/>
        </p:nvCxnSpPr>
        <p:spPr bwMode="auto">
          <a:xfrm>
            <a:off x="7008269" y="2587750"/>
            <a:ext cx="0" cy="752350"/>
          </a:xfrm>
          <a:prstGeom prst="straightConnector1">
            <a:avLst/>
          </a:prstGeom>
          <a:solidFill>
            <a:schemeClr val="tx2"/>
          </a:solidFill>
          <a:ln w="254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2" name="Straight Arrow Connector 31"/>
          <p:cNvCxnSpPr/>
          <p:nvPr/>
        </p:nvCxnSpPr>
        <p:spPr bwMode="auto">
          <a:xfrm flipV="1">
            <a:off x="7610475" y="4420416"/>
            <a:ext cx="0" cy="531644"/>
          </a:xfrm>
          <a:prstGeom prst="straightConnector1">
            <a:avLst/>
          </a:prstGeom>
          <a:solidFill>
            <a:schemeClr val="tx2"/>
          </a:solidFill>
          <a:ln w="254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34" name="TextBox 33"/>
          <p:cNvSpPr txBox="1"/>
          <p:nvPr/>
        </p:nvSpPr>
        <p:spPr>
          <a:xfrm>
            <a:off x="674853" y="5464594"/>
            <a:ext cx="1619553" cy="461665"/>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Enhancer</a:t>
            </a:r>
            <a:endParaRPr lang="en-US" b="1" dirty="0">
              <a:latin typeface="Arial" panose="020B0604020202020204" pitchFamily="34" charset="0"/>
              <a:cs typeface="Arial" panose="020B0604020202020204" pitchFamily="34" charset="0"/>
            </a:endParaRPr>
          </a:p>
        </p:txBody>
      </p:sp>
      <p:sp>
        <p:nvSpPr>
          <p:cNvPr id="37" name="TextBox 36"/>
          <p:cNvSpPr txBox="1"/>
          <p:nvPr/>
        </p:nvSpPr>
        <p:spPr>
          <a:xfrm>
            <a:off x="3276600" y="6008200"/>
            <a:ext cx="1722120" cy="461665"/>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Promoters</a:t>
            </a:r>
            <a:endParaRPr lang="en-US" b="1" dirty="0">
              <a:latin typeface="Arial" panose="020B0604020202020204" pitchFamily="34" charset="0"/>
              <a:cs typeface="Arial" panose="020B0604020202020204" pitchFamily="34" charset="0"/>
            </a:endParaRPr>
          </a:p>
        </p:txBody>
      </p:sp>
      <p:sp>
        <p:nvSpPr>
          <p:cNvPr id="38" name="TextBox 37"/>
          <p:cNvSpPr txBox="1"/>
          <p:nvPr/>
        </p:nvSpPr>
        <p:spPr>
          <a:xfrm>
            <a:off x="6436519" y="5211817"/>
            <a:ext cx="1364455" cy="461665"/>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Genes</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83189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8860"/>
            <a:ext cx="8229600" cy="480131"/>
          </a:xfrm>
        </p:spPr>
        <p:txBody>
          <a:bodyPr/>
          <a:lstStyle/>
          <a:p>
            <a:r>
              <a:rPr lang="en-US" sz="2800" dirty="0" smtClean="0"/>
              <a:t>Proteins Bind Regulatory Elements</a:t>
            </a:r>
            <a:endParaRPr lang="en-US" sz="2800" dirty="0"/>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29</a:t>
            </a:fld>
            <a:endParaRPr lang="en-US"/>
          </a:p>
        </p:txBody>
      </p:sp>
      <p:sp>
        <p:nvSpPr>
          <p:cNvPr id="5" name="Footer Placeholder 4"/>
          <p:cNvSpPr>
            <a:spLocks noGrp="1"/>
          </p:cNvSpPr>
          <p:nvPr>
            <p:ph type="ftr" sz="quarter" idx="11"/>
          </p:nvPr>
        </p:nvSpPr>
        <p:spPr/>
        <p:txBody>
          <a:bodyPr/>
          <a:lstStyle/>
          <a:p>
            <a:pPr>
              <a:defRPr/>
            </a:pPr>
            <a:r>
              <a:rPr lang="en-US" smtClean="0"/>
              <a:t>|     © 2011 Kaiser Foundation Health Plan, Inc. For internal use only.</a:t>
            </a:r>
            <a:endParaRPr lang="en-US" dirty="0"/>
          </a:p>
        </p:txBody>
      </p:sp>
      <p:sp>
        <p:nvSpPr>
          <p:cNvPr id="6" name="Date Placeholder 5"/>
          <p:cNvSpPr>
            <a:spLocks noGrp="1"/>
          </p:cNvSpPr>
          <p:nvPr>
            <p:ph type="dt" sz="half" idx="12"/>
          </p:nvPr>
        </p:nvSpPr>
        <p:spPr/>
        <p:txBody>
          <a:bodyPr/>
          <a:lstStyle/>
          <a:p>
            <a:pPr>
              <a:defRPr/>
            </a:pPr>
            <a:fld id="{856F48D1-8CCE-4E5F-B7B8-8F8DD03CC19C}" type="datetime4">
              <a:rPr lang="en-US" smtClean="0"/>
              <a:pPr>
                <a:defRPr/>
              </a:pPr>
              <a:t>March 6, 2017</a:t>
            </a:fld>
            <a:endParaRPr lang="en-US"/>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72170"/>
          <a:stretch/>
        </p:blipFill>
        <p:spPr>
          <a:xfrm>
            <a:off x="1246632" y="1082040"/>
            <a:ext cx="6650736" cy="1306306"/>
          </a:xfrm>
          <a:prstGeom prst="rect">
            <a:avLst/>
          </a:prstGeom>
        </p:spPr>
      </p:pic>
      <p:sp>
        <p:nvSpPr>
          <p:cNvPr id="8" name="TextBox 7"/>
          <p:cNvSpPr txBox="1"/>
          <p:nvPr/>
        </p:nvSpPr>
        <p:spPr>
          <a:xfrm>
            <a:off x="1216152" y="2157514"/>
            <a:ext cx="7089648" cy="461665"/>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Enhancer	</a:t>
            </a:r>
            <a:r>
              <a:rPr lang="en-US" b="1" dirty="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        Promoter	Gene</a:t>
            </a:r>
            <a:endParaRPr lang="en-US" b="1" dirty="0">
              <a:latin typeface="Arial" panose="020B0604020202020204" pitchFamily="34" charset="0"/>
              <a:cs typeface="Arial" panose="020B0604020202020204" pitchFamily="34" charset="0"/>
            </a:endParaRPr>
          </a:p>
        </p:txBody>
      </p:sp>
      <p:cxnSp>
        <p:nvCxnSpPr>
          <p:cNvPr id="9" name="Straight Arrow Connector 8"/>
          <p:cNvCxnSpPr/>
          <p:nvPr/>
        </p:nvCxnSpPr>
        <p:spPr bwMode="auto">
          <a:xfrm flipV="1">
            <a:off x="1950720" y="1737360"/>
            <a:ext cx="0" cy="457200"/>
          </a:xfrm>
          <a:prstGeom prst="straightConnector1">
            <a:avLst/>
          </a:prstGeom>
          <a:solidFill>
            <a:schemeClr val="tx2"/>
          </a:solidFill>
          <a:ln w="254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 name="Straight Arrow Connector 9"/>
          <p:cNvCxnSpPr/>
          <p:nvPr/>
        </p:nvCxnSpPr>
        <p:spPr bwMode="auto">
          <a:xfrm flipV="1">
            <a:off x="5486400" y="1737360"/>
            <a:ext cx="0" cy="457200"/>
          </a:xfrm>
          <a:prstGeom prst="straightConnector1">
            <a:avLst/>
          </a:prstGeom>
          <a:solidFill>
            <a:schemeClr val="tx2"/>
          </a:solidFill>
          <a:ln w="254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1" name="Straight Arrow Connector 10"/>
          <p:cNvCxnSpPr/>
          <p:nvPr/>
        </p:nvCxnSpPr>
        <p:spPr bwMode="auto">
          <a:xfrm flipV="1">
            <a:off x="7193280" y="1737360"/>
            <a:ext cx="0" cy="457200"/>
          </a:xfrm>
          <a:prstGeom prst="straightConnector1">
            <a:avLst/>
          </a:prstGeom>
          <a:solidFill>
            <a:schemeClr val="tx2"/>
          </a:solidFill>
          <a:ln w="254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Tree>
    <p:extLst>
      <p:ext uri="{BB962C8B-B14F-4D97-AF65-F5344CB8AC3E}">
        <p14:creationId xmlns:p14="http://schemas.microsoft.com/office/powerpoint/2010/main" val="32455586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p:cNvPicPr>
            <a:picLocks noChangeAspect="1"/>
          </p:cNvPicPr>
          <p:nvPr/>
        </p:nvPicPr>
        <p:blipFill rotWithShape="1">
          <a:blip r:embed="rId3">
            <a:extLst>
              <a:ext uri="{28A0092B-C50C-407E-A947-70E740481C1C}">
                <a14:useLocalDpi xmlns:a14="http://schemas.microsoft.com/office/drawing/2010/main" val="0"/>
              </a:ext>
            </a:extLst>
          </a:blip>
          <a:srcRect l="28824" t="18441" r="19325" b="18354"/>
          <a:stretch/>
        </p:blipFill>
        <p:spPr bwMode="auto">
          <a:xfrm>
            <a:off x="365760" y="1119349"/>
            <a:ext cx="6051092" cy="514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itle 1"/>
          <p:cNvSpPr>
            <a:spLocks noGrp="1"/>
          </p:cNvSpPr>
          <p:nvPr>
            <p:ph type="title" idx="4294967295"/>
          </p:nvPr>
        </p:nvSpPr>
        <p:spPr>
          <a:xfrm>
            <a:off x="457200" y="365760"/>
            <a:ext cx="8229600" cy="480131"/>
          </a:xfrm>
        </p:spPr>
        <p:txBody>
          <a:bodyPr/>
          <a:lstStyle/>
          <a:p>
            <a:r>
              <a:rPr lang="en-US" sz="2800" dirty="0" smtClean="0"/>
              <a:t>Kaiser Permanente Northern California Members</a:t>
            </a:r>
            <a:endParaRPr lang="en-US" dirty="0" smtClean="0"/>
          </a:p>
        </p:txBody>
      </p:sp>
      <p:sp>
        <p:nvSpPr>
          <p:cNvPr id="34820" name="Slide Number Placeholder 3"/>
          <p:cNvSpPr txBox="1">
            <a:spLocks noGrp="1"/>
          </p:cNvSpPr>
          <p:nvPr/>
        </p:nvSpPr>
        <p:spPr bwMode="auto">
          <a:xfrm>
            <a:off x="4072738" y="6394798"/>
            <a:ext cx="532645" cy="291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7" tIns="45709" rIns="91417" bIns="45709"/>
          <a:lstStyle>
            <a:lvl1pPr defTabSz="987425" eaLnBrk="0" hangingPunct="0">
              <a:defRPr sz="1400">
                <a:solidFill>
                  <a:schemeClr val="tx1"/>
                </a:solidFill>
                <a:latin typeface="Arial" charset="0"/>
              </a:defRPr>
            </a:lvl1pPr>
            <a:lvl2pPr marL="742950" indent="-285750" defTabSz="987425" eaLnBrk="0" hangingPunct="0">
              <a:defRPr sz="1400">
                <a:solidFill>
                  <a:schemeClr val="tx1"/>
                </a:solidFill>
                <a:latin typeface="Arial" charset="0"/>
              </a:defRPr>
            </a:lvl2pPr>
            <a:lvl3pPr marL="1143000" indent="-228600" defTabSz="987425" eaLnBrk="0" hangingPunct="0">
              <a:defRPr sz="1400">
                <a:solidFill>
                  <a:schemeClr val="tx1"/>
                </a:solidFill>
                <a:latin typeface="Arial" charset="0"/>
              </a:defRPr>
            </a:lvl3pPr>
            <a:lvl4pPr marL="1600200" indent="-228600" defTabSz="987425" eaLnBrk="0" hangingPunct="0">
              <a:defRPr sz="1400">
                <a:solidFill>
                  <a:schemeClr val="tx1"/>
                </a:solidFill>
                <a:latin typeface="Arial" charset="0"/>
              </a:defRPr>
            </a:lvl4pPr>
            <a:lvl5pPr marL="2057400" indent="-228600" defTabSz="987425" eaLnBrk="0" hangingPunct="0">
              <a:defRPr sz="1400">
                <a:solidFill>
                  <a:schemeClr val="tx1"/>
                </a:solidFill>
                <a:latin typeface="Arial" charset="0"/>
              </a:defRPr>
            </a:lvl5pPr>
            <a:lvl6pPr marL="2514600" indent="-228600" algn="ctr" defTabSz="987425" eaLnBrk="0" fontAlgn="base" hangingPunct="0">
              <a:spcBef>
                <a:spcPct val="0"/>
              </a:spcBef>
              <a:spcAft>
                <a:spcPct val="0"/>
              </a:spcAft>
              <a:defRPr sz="1400">
                <a:solidFill>
                  <a:schemeClr val="tx1"/>
                </a:solidFill>
                <a:latin typeface="Arial" charset="0"/>
              </a:defRPr>
            </a:lvl6pPr>
            <a:lvl7pPr marL="2971800" indent="-228600" algn="ctr" defTabSz="987425" eaLnBrk="0" fontAlgn="base" hangingPunct="0">
              <a:spcBef>
                <a:spcPct val="0"/>
              </a:spcBef>
              <a:spcAft>
                <a:spcPct val="0"/>
              </a:spcAft>
              <a:defRPr sz="1400">
                <a:solidFill>
                  <a:schemeClr val="tx1"/>
                </a:solidFill>
                <a:latin typeface="Arial" charset="0"/>
              </a:defRPr>
            </a:lvl7pPr>
            <a:lvl8pPr marL="3429000" indent="-228600" algn="ctr" defTabSz="987425" eaLnBrk="0" fontAlgn="base" hangingPunct="0">
              <a:spcBef>
                <a:spcPct val="0"/>
              </a:spcBef>
              <a:spcAft>
                <a:spcPct val="0"/>
              </a:spcAft>
              <a:defRPr sz="1400">
                <a:solidFill>
                  <a:schemeClr val="tx1"/>
                </a:solidFill>
                <a:latin typeface="Arial" charset="0"/>
              </a:defRPr>
            </a:lvl8pPr>
            <a:lvl9pPr marL="3886200" indent="-228600" algn="ctr" defTabSz="987425" eaLnBrk="0" fontAlgn="base" hangingPunct="0">
              <a:spcBef>
                <a:spcPct val="0"/>
              </a:spcBef>
              <a:spcAft>
                <a:spcPct val="0"/>
              </a:spcAft>
              <a:defRPr sz="1400">
                <a:solidFill>
                  <a:schemeClr val="tx1"/>
                </a:solidFill>
                <a:latin typeface="Arial" charset="0"/>
              </a:defRPr>
            </a:lvl9pPr>
          </a:lstStyle>
          <a:p>
            <a:pPr algn="r" eaLnBrk="1" hangingPunct="1"/>
            <a:fld id="{009E800D-A0C0-418F-934A-238868D26DE0}" type="slidenum">
              <a:rPr lang="en-US" sz="1100">
                <a:solidFill>
                  <a:srgbClr val="007DA4"/>
                </a:solidFill>
              </a:rPr>
              <a:pPr algn="r" eaLnBrk="1" hangingPunct="1"/>
              <a:t>3</a:t>
            </a:fld>
            <a:endParaRPr lang="en-US" sz="1100">
              <a:solidFill>
                <a:srgbClr val="007DA4"/>
              </a:solidFill>
            </a:endParaRPr>
          </a:p>
        </p:txBody>
      </p:sp>
      <p:pic>
        <p:nvPicPr>
          <p:cNvPr id="4098" name="Picture 2" descr="California map">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9917" y="1205614"/>
            <a:ext cx="2857500" cy="1762126"/>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bwMode="auto">
          <a:xfrm flipH="1" flipV="1">
            <a:off x="2915728" y="1205614"/>
            <a:ext cx="2674189" cy="450658"/>
          </a:xfrm>
          <a:prstGeom prst="line">
            <a:avLst/>
          </a:pr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 name="Straight Connector 4"/>
          <p:cNvCxnSpPr/>
          <p:nvPr/>
        </p:nvCxnSpPr>
        <p:spPr bwMode="auto">
          <a:xfrm>
            <a:off x="6038491" y="2398143"/>
            <a:ext cx="298015" cy="2812212"/>
          </a:xfrm>
          <a:prstGeom prst="line">
            <a:avLst/>
          </a:pr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8" name="Slide Number Placeholder 3"/>
          <p:cNvSpPr>
            <a:spLocks noGrp="1"/>
          </p:cNvSpPr>
          <p:nvPr>
            <p:ph type="sldNum" sz="quarter" idx="10"/>
          </p:nvPr>
        </p:nvSpPr>
        <p:spPr>
          <a:xfrm>
            <a:off x="76200" y="6477000"/>
            <a:ext cx="466725" cy="228600"/>
          </a:xfrm>
        </p:spPr>
        <p:txBody>
          <a:bodyPr/>
          <a:lstStyle/>
          <a:p>
            <a:pPr>
              <a:defRPr/>
            </a:pPr>
            <a:fld id="{768A485F-9B75-46AD-97A1-E8DA9DD60780}" type="slidenum">
              <a:rPr lang="en-US" smtClean="0"/>
              <a:pPr>
                <a:defRPr/>
              </a:pPr>
              <a:t>3</a:t>
            </a:fld>
            <a:endParaRPr lang="en-US"/>
          </a:p>
        </p:txBody>
      </p:sp>
      <p:sp>
        <p:nvSpPr>
          <p:cNvPr id="9" name="Footer Placeholder 4"/>
          <p:cNvSpPr>
            <a:spLocks noGrp="1"/>
          </p:cNvSpPr>
          <p:nvPr>
            <p:ph type="ftr" sz="quarter" idx="11"/>
          </p:nvPr>
        </p:nvSpPr>
        <p:spPr>
          <a:xfrm>
            <a:off x="1428750" y="6477000"/>
            <a:ext cx="4467225" cy="228600"/>
          </a:xfrm>
        </p:spPr>
        <p:txBody>
          <a:bodyPr/>
          <a:lstStyle/>
          <a:p>
            <a:pPr>
              <a:defRPr/>
            </a:pPr>
            <a:r>
              <a:rPr lang="en-US" smtClean="0"/>
              <a:t>|     © 2011 Kaiser Foundation Health Plan, Inc. For internal use only.</a:t>
            </a:r>
            <a:endParaRPr lang="en-US"/>
          </a:p>
        </p:txBody>
      </p:sp>
      <p:sp>
        <p:nvSpPr>
          <p:cNvPr id="10" name="Date Placeholder 5"/>
          <p:cNvSpPr>
            <a:spLocks noGrp="1"/>
          </p:cNvSpPr>
          <p:nvPr>
            <p:ph type="dt" sz="half" idx="12"/>
          </p:nvPr>
        </p:nvSpPr>
        <p:spPr>
          <a:xfrm>
            <a:off x="457200" y="6477000"/>
            <a:ext cx="1276350" cy="228600"/>
          </a:xfrm>
        </p:spPr>
        <p:txBody>
          <a:bodyPr/>
          <a:lstStyle/>
          <a:p>
            <a:pPr>
              <a:defRPr/>
            </a:pPr>
            <a:fld id="{856F48D1-8CCE-4E5F-B7B8-8F8DD03CC19C}" type="datetime4">
              <a:rPr lang="en-US" smtClean="0"/>
              <a:pPr>
                <a:defRPr/>
              </a:pPr>
              <a:t>March 6, 2017</a:t>
            </a:fld>
            <a:endParaRPr lang="en-US"/>
          </a:p>
        </p:txBody>
      </p:sp>
    </p:spTree>
    <p:extLst>
      <p:ext uri="{BB962C8B-B14F-4D97-AF65-F5344CB8AC3E}">
        <p14:creationId xmlns:p14="http://schemas.microsoft.com/office/powerpoint/2010/main" val="10778420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8860"/>
            <a:ext cx="8229600" cy="480131"/>
          </a:xfrm>
        </p:spPr>
        <p:txBody>
          <a:bodyPr/>
          <a:lstStyle/>
          <a:p>
            <a:r>
              <a:rPr lang="en-US" sz="2800" dirty="0"/>
              <a:t>Proteins Bind Regulatory Elements</a:t>
            </a:r>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30</a:t>
            </a:fld>
            <a:endParaRPr lang="en-US"/>
          </a:p>
        </p:txBody>
      </p:sp>
      <p:sp>
        <p:nvSpPr>
          <p:cNvPr id="5" name="Footer Placeholder 4"/>
          <p:cNvSpPr>
            <a:spLocks noGrp="1"/>
          </p:cNvSpPr>
          <p:nvPr>
            <p:ph type="ftr" sz="quarter" idx="11"/>
          </p:nvPr>
        </p:nvSpPr>
        <p:spPr/>
        <p:txBody>
          <a:bodyPr/>
          <a:lstStyle/>
          <a:p>
            <a:pPr>
              <a:defRPr/>
            </a:pPr>
            <a:r>
              <a:rPr lang="en-US" smtClean="0"/>
              <a:t>|     © 2011 Kaiser Foundation Health Plan, Inc. For internal use only.</a:t>
            </a:r>
            <a:endParaRPr lang="en-US" dirty="0"/>
          </a:p>
        </p:txBody>
      </p:sp>
      <p:sp>
        <p:nvSpPr>
          <p:cNvPr id="6" name="Date Placeholder 5"/>
          <p:cNvSpPr>
            <a:spLocks noGrp="1"/>
          </p:cNvSpPr>
          <p:nvPr>
            <p:ph type="dt" sz="half" idx="12"/>
          </p:nvPr>
        </p:nvSpPr>
        <p:spPr/>
        <p:txBody>
          <a:bodyPr/>
          <a:lstStyle/>
          <a:p>
            <a:pPr>
              <a:defRPr/>
            </a:pPr>
            <a:fld id="{856F48D1-8CCE-4E5F-B7B8-8F8DD03CC19C}" type="datetime4">
              <a:rPr lang="en-US" smtClean="0"/>
              <a:pPr>
                <a:defRPr/>
              </a:pPr>
              <a:t>March 6, 2017</a:t>
            </a:fld>
            <a:endParaRPr lang="en-US"/>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67253"/>
          <a:stretch/>
        </p:blipFill>
        <p:spPr>
          <a:xfrm>
            <a:off x="1246632" y="1082040"/>
            <a:ext cx="6650736" cy="1537139"/>
          </a:xfrm>
          <a:prstGeom prst="rect">
            <a:avLst/>
          </a:prstGeom>
        </p:spPr>
      </p:pic>
      <p:sp>
        <p:nvSpPr>
          <p:cNvPr id="8" name="TextBox 7"/>
          <p:cNvSpPr txBox="1"/>
          <p:nvPr/>
        </p:nvSpPr>
        <p:spPr>
          <a:xfrm>
            <a:off x="1216152" y="2157514"/>
            <a:ext cx="7089648" cy="461665"/>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Enhancer	</a:t>
            </a:r>
            <a:r>
              <a:rPr lang="en-US" b="1" dirty="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        Promoter	Gene</a:t>
            </a:r>
            <a:endParaRPr lang="en-US" b="1" dirty="0">
              <a:latin typeface="Arial" panose="020B0604020202020204" pitchFamily="34" charset="0"/>
              <a:cs typeface="Arial" panose="020B0604020202020204" pitchFamily="34" charset="0"/>
            </a:endParaRPr>
          </a:p>
        </p:txBody>
      </p:sp>
      <p:cxnSp>
        <p:nvCxnSpPr>
          <p:cNvPr id="9" name="Straight Arrow Connector 8"/>
          <p:cNvCxnSpPr/>
          <p:nvPr/>
        </p:nvCxnSpPr>
        <p:spPr bwMode="auto">
          <a:xfrm flipV="1">
            <a:off x="1950720" y="1737360"/>
            <a:ext cx="0" cy="457200"/>
          </a:xfrm>
          <a:prstGeom prst="straightConnector1">
            <a:avLst/>
          </a:prstGeom>
          <a:solidFill>
            <a:schemeClr val="tx2"/>
          </a:solidFill>
          <a:ln w="254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1" name="Straight Arrow Connector 10"/>
          <p:cNvCxnSpPr/>
          <p:nvPr/>
        </p:nvCxnSpPr>
        <p:spPr bwMode="auto">
          <a:xfrm flipV="1">
            <a:off x="5486400" y="1737360"/>
            <a:ext cx="0" cy="457200"/>
          </a:xfrm>
          <a:prstGeom prst="straightConnector1">
            <a:avLst/>
          </a:prstGeom>
          <a:solidFill>
            <a:schemeClr val="tx2"/>
          </a:solidFill>
          <a:ln w="254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2" name="Straight Arrow Connector 11"/>
          <p:cNvCxnSpPr/>
          <p:nvPr/>
        </p:nvCxnSpPr>
        <p:spPr bwMode="auto">
          <a:xfrm flipV="1">
            <a:off x="7193280" y="1737360"/>
            <a:ext cx="0" cy="457200"/>
          </a:xfrm>
          <a:prstGeom prst="straightConnector1">
            <a:avLst/>
          </a:prstGeom>
          <a:solidFill>
            <a:schemeClr val="tx2"/>
          </a:solidFill>
          <a:ln w="254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13" name="TextBox 12"/>
          <p:cNvSpPr txBox="1"/>
          <p:nvPr/>
        </p:nvSpPr>
        <p:spPr>
          <a:xfrm>
            <a:off x="2225802" y="1103414"/>
            <a:ext cx="1520698" cy="461665"/>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Activator</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93677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8860"/>
            <a:ext cx="8229600" cy="480131"/>
          </a:xfrm>
        </p:spPr>
        <p:txBody>
          <a:bodyPr/>
          <a:lstStyle/>
          <a:p>
            <a:r>
              <a:rPr lang="en-US" sz="2800" dirty="0"/>
              <a:t>Proteins Bind Regulatory Elements</a:t>
            </a:r>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31</a:t>
            </a:fld>
            <a:endParaRPr lang="en-US"/>
          </a:p>
        </p:txBody>
      </p:sp>
      <p:sp>
        <p:nvSpPr>
          <p:cNvPr id="5" name="Footer Placeholder 4"/>
          <p:cNvSpPr>
            <a:spLocks noGrp="1"/>
          </p:cNvSpPr>
          <p:nvPr>
            <p:ph type="ftr" sz="quarter" idx="11"/>
          </p:nvPr>
        </p:nvSpPr>
        <p:spPr/>
        <p:txBody>
          <a:bodyPr/>
          <a:lstStyle/>
          <a:p>
            <a:pPr>
              <a:defRPr/>
            </a:pPr>
            <a:r>
              <a:rPr lang="en-US" smtClean="0"/>
              <a:t>|     © 2011 Kaiser Foundation Health Plan, Inc. For internal use only.</a:t>
            </a:r>
            <a:endParaRPr lang="en-US" dirty="0"/>
          </a:p>
        </p:txBody>
      </p:sp>
      <p:sp>
        <p:nvSpPr>
          <p:cNvPr id="6" name="Date Placeholder 5"/>
          <p:cNvSpPr>
            <a:spLocks noGrp="1"/>
          </p:cNvSpPr>
          <p:nvPr>
            <p:ph type="dt" sz="half" idx="12"/>
          </p:nvPr>
        </p:nvSpPr>
        <p:spPr/>
        <p:txBody>
          <a:bodyPr/>
          <a:lstStyle/>
          <a:p>
            <a:pPr>
              <a:defRPr/>
            </a:pPr>
            <a:fld id="{856F48D1-8CCE-4E5F-B7B8-8F8DD03CC19C}" type="datetime4">
              <a:rPr lang="en-US" smtClean="0"/>
              <a:pPr>
                <a:defRPr/>
              </a:pPr>
              <a:t>March 6, 2017</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6632" y="1082040"/>
            <a:ext cx="6650736" cy="4693920"/>
          </a:xfrm>
          <a:prstGeom prst="rect">
            <a:avLst/>
          </a:prstGeom>
        </p:spPr>
      </p:pic>
      <p:sp>
        <p:nvSpPr>
          <p:cNvPr id="8" name="TextBox 7"/>
          <p:cNvSpPr txBox="1"/>
          <p:nvPr/>
        </p:nvSpPr>
        <p:spPr>
          <a:xfrm>
            <a:off x="1216152" y="2157514"/>
            <a:ext cx="7089648" cy="461665"/>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Enhancer	</a:t>
            </a:r>
            <a:r>
              <a:rPr lang="en-US" b="1" dirty="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        Promoter	Gene</a:t>
            </a:r>
            <a:endParaRPr lang="en-US" b="1" dirty="0">
              <a:latin typeface="Arial" panose="020B0604020202020204" pitchFamily="34" charset="0"/>
              <a:cs typeface="Arial" panose="020B0604020202020204" pitchFamily="34" charset="0"/>
            </a:endParaRPr>
          </a:p>
        </p:txBody>
      </p:sp>
      <p:cxnSp>
        <p:nvCxnSpPr>
          <p:cNvPr id="9" name="Straight Arrow Connector 8"/>
          <p:cNvCxnSpPr/>
          <p:nvPr/>
        </p:nvCxnSpPr>
        <p:spPr bwMode="auto">
          <a:xfrm flipV="1">
            <a:off x="1950720" y="1737360"/>
            <a:ext cx="0" cy="457200"/>
          </a:xfrm>
          <a:prstGeom prst="straightConnector1">
            <a:avLst/>
          </a:prstGeom>
          <a:solidFill>
            <a:schemeClr val="tx2"/>
          </a:solidFill>
          <a:ln w="254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1" name="Straight Arrow Connector 10"/>
          <p:cNvCxnSpPr/>
          <p:nvPr/>
        </p:nvCxnSpPr>
        <p:spPr bwMode="auto">
          <a:xfrm flipV="1">
            <a:off x="5486400" y="1737360"/>
            <a:ext cx="0" cy="457200"/>
          </a:xfrm>
          <a:prstGeom prst="straightConnector1">
            <a:avLst/>
          </a:prstGeom>
          <a:solidFill>
            <a:schemeClr val="tx2"/>
          </a:solidFill>
          <a:ln w="254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2" name="Straight Arrow Connector 11"/>
          <p:cNvCxnSpPr/>
          <p:nvPr/>
        </p:nvCxnSpPr>
        <p:spPr bwMode="auto">
          <a:xfrm flipV="1">
            <a:off x="7193280" y="1737360"/>
            <a:ext cx="0" cy="457200"/>
          </a:xfrm>
          <a:prstGeom prst="straightConnector1">
            <a:avLst/>
          </a:prstGeom>
          <a:solidFill>
            <a:schemeClr val="tx2"/>
          </a:solidFill>
          <a:ln w="254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13" name="TextBox 12"/>
          <p:cNvSpPr txBox="1"/>
          <p:nvPr/>
        </p:nvSpPr>
        <p:spPr>
          <a:xfrm>
            <a:off x="2225802" y="1103414"/>
            <a:ext cx="1520698" cy="461665"/>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Activator</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78371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8860"/>
            <a:ext cx="8229600" cy="480131"/>
          </a:xfrm>
        </p:spPr>
        <p:txBody>
          <a:bodyPr/>
          <a:lstStyle/>
          <a:p>
            <a:r>
              <a:rPr lang="en-US" sz="2800" dirty="0" err="1" smtClean="0"/>
              <a:t>ChIP-seq</a:t>
            </a:r>
            <a:r>
              <a:rPr lang="en-US" sz="2800" dirty="0" smtClean="0"/>
              <a:t> Can Identify Regulatory Elements</a:t>
            </a:r>
            <a:endParaRPr lang="en-US" sz="2800" dirty="0"/>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32</a:t>
            </a:fld>
            <a:endParaRPr lang="en-US"/>
          </a:p>
        </p:txBody>
      </p:sp>
      <p:sp>
        <p:nvSpPr>
          <p:cNvPr id="5" name="Footer Placeholder 4"/>
          <p:cNvSpPr>
            <a:spLocks noGrp="1"/>
          </p:cNvSpPr>
          <p:nvPr>
            <p:ph type="ftr" sz="quarter" idx="11"/>
          </p:nvPr>
        </p:nvSpPr>
        <p:spPr/>
        <p:txBody>
          <a:bodyPr/>
          <a:lstStyle/>
          <a:p>
            <a:pPr>
              <a:defRPr/>
            </a:pPr>
            <a:r>
              <a:rPr lang="en-US" smtClean="0"/>
              <a:t>|     © 2011 Kaiser Foundation Health Plan, Inc. For internal use only.</a:t>
            </a:r>
            <a:endParaRPr lang="en-US" dirty="0"/>
          </a:p>
        </p:txBody>
      </p:sp>
      <p:sp>
        <p:nvSpPr>
          <p:cNvPr id="6" name="Date Placeholder 5"/>
          <p:cNvSpPr>
            <a:spLocks noGrp="1"/>
          </p:cNvSpPr>
          <p:nvPr>
            <p:ph type="dt" sz="half" idx="12"/>
          </p:nvPr>
        </p:nvSpPr>
        <p:spPr/>
        <p:txBody>
          <a:bodyPr/>
          <a:lstStyle/>
          <a:p>
            <a:pPr>
              <a:defRPr/>
            </a:pPr>
            <a:fld id="{856F48D1-8CCE-4E5F-B7B8-8F8DD03CC19C}" type="datetime4">
              <a:rPr lang="en-US" smtClean="0"/>
              <a:pPr>
                <a:defRPr/>
              </a:pPr>
              <a:t>March 6, 2017</a:t>
            </a:fld>
            <a:endParaRPr lang="en-US"/>
          </a:p>
        </p:txBody>
      </p:sp>
      <p:pic>
        <p:nvPicPr>
          <p:cNvPr id="7" name="Picture 3" descr="mouseembryo_yell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192" y="1607678"/>
            <a:ext cx="1005840" cy="137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pic>
      <p:pic>
        <p:nvPicPr>
          <p:cNvPr id="11" name="Picture 3"/>
          <p:cNvPicPr>
            <a:picLocks noChangeAspect="1"/>
          </p:cNvPicPr>
          <p:nvPr/>
        </p:nvPicPr>
        <p:blipFill rotWithShape="1">
          <a:blip r:embed="rId4">
            <a:extLst>
              <a:ext uri="{28A0092B-C50C-407E-A947-70E740481C1C}">
                <a14:useLocalDpi xmlns:a14="http://schemas.microsoft.com/office/drawing/2010/main" val="0"/>
              </a:ext>
            </a:extLst>
          </a:blip>
          <a:srcRect l="75965" t="10515" b="22074"/>
          <a:stretch/>
        </p:blipFill>
        <p:spPr bwMode="auto">
          <a:xfrm>
            <a:off x="2411693" y="2886076"/>
            <a:ext cx="1658938" cy="823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p:cNvPicPr>
            <a:picLocks noChangeAspect="1"/>
          </p:cNvPicPr>
          <p:nvPr/>
        </p:nvPicPr>
        <p:blipFill rotWithShape="1">
          <a:blip r:embed="rId4">
            <a:extLst>
              <a:ext uri="{28A0092B-C50C-407E-A947-70E740481C1C}">
                <a14:useLocalDpi xmlns:a14="http://schemas.microsoft.com/office/drawing/2010/main" val="0"/>
              </a:ext>
            </a:extLst>
          </a:blip>
          <a:srcRect l="43401" t="3670" r="38198" b="14186"/>
          <a:stretch/>
        </p:blipFill>
        <p:spPr bwMode="auto">
          <a:xfrm>
            <a:off x="2504561" y="1602824"/>
            <a:ext cx="1412200" cy="1115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
          <p:cNvPicPr>
            <a:picLocks noChangeAspect="1"/>
          </p:cNvPicPr>
          <p:nvPr/>
        </p:nvPicPr>
        <p:blipFill rotWithShape="1">
          <a:blip r:embed="rId4">
            <a:extLst>
              <a:ext uri="{28A0092B-C50C-407E-A947-70E740481C1C}">
                <a14:useLocalDpi xmlns:a14="http://schemas.microsoft.com/office/drawing/2010/main" val="0"/>
              </a:ext>
            </a:extLst>
          </a:blip>
          <a:srcRect t="10217" r="72025" b="44693"/>
          <a:stretch/>
        </p:blipFill>
        <p:spPr bwMode="auto">
          <a:xfrm>
            <a:off x="2037043" y="911464"/>
            <a:ext cx="2312710" cy="659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Group 18"/>
          <p:cNvGrpSpPr>
            <a:grpSpLocks/>
          </p:cNvGrpSpPr>
          <p:nvPr/>
        </p:nvGrpSpPr>
        <p:grpSpPr bwMode="auto">
          <a:xfrm>
            <a:off x="2242903" y="4057649"/>
            <a:ext cx="809625" cy="330200"/>
            <a:chOff x="6217865" y="2959944"/>
            <a:chExt cx="809921" cy="330128"/>
          </a:xfrm>
        </p:grpSpPr>
        <p:sp>
          <p:nvSpPr>
            <p:cNvPr id="15" name="Freeform 14"/>
            <p:cNvSpPr>
              <a:spLocks noChangeArrowheads="1"/>
            </p:cNvSpPr>
            <p:nvPr/>
          </p:nvSpPr>
          <p:spPr bwMode="auto">
            <a:xfrm>
              <a:off x="6235334" y="2959944"/>
              <a:ext cx="792452" cy="177761"/>
            </a:xfrm>
            <a:custGeom>
              <a:avLst/>
              <a:gdLst>
                <a:gd name="T0" fmla="*/ 0 w 792535"/>
                <a:gd name="T1" fmla="*/ 57301 h 177728"/>
                <a:gd name="T2" fmla="*/ 85928 w 792535"/>
                <a:gd name="T3" fmla="*/ 9551 h 177728"/>
                <a:gd name="T4" fmla="*/ 124119 w 792535"/>
                <a:gd name="T5" fmla="*/ 0 h 177728"/>
                <a:gd name="T6" fmla="*/ 286428 w 792535"/>
                <a:gd name="T7" fmla="*/ 9551 h 177728"/>
                <a:gd name="T8" fmla="*/ 315071 w 792535"/>
                <a:gd name="T9" fmla="*/ 19101 h 177728"/>
                <a:gd name="T10" fmla="*/ 334167 w 792535"/>
                <a:gd name="T11" fmla="*/ 38200 h 177728"/>
                <a:gd name="T12" fmla="*/ 362809 w 792535"/>
                <a:gd name="T13" fmla="*/ 57301 h 177728"/>
                <a:gd name="T14" fmla="*/ 381905 w 792535"/>
                <a:gd name="T15" fmla="*/ 76400 h 177728"/>
                <a:gd name="T16" fmla="*/ 410548 w 792535"/>
                <a:gd name="T17" fmla="*/ 95500 h 177728"/>
                <a:gd name="T18" fmla="*/ 429643 w 792535"/>
                <a:gd name="T19" fmla="*/ 114600 h 177728"/>
                <a:gd name="T20" fmla="*/ 458286 w 792535"/>
                <a:gd name="T21" fmla="*/ 124150 h 177728"/>
                <a:gd name="T22" fmla="*/ 582405 w 792535"/>
                <a:gd name="T23" fmla="*/ 171900 h 177728"/>
                <a:gd name="T24" fmla="*/ 668333 w 792535"/>
                <a:gd name="T25" fmla="*/ 152800 h 177728"/>
                <a:gd name="T26" fmla="*/ 696976 w 792535"/>
                <a:gd name="T27" fmla="*/ 133700 h 177728"/>
                <a:gd name="T28" fmla="*/ 725619 w 792535"/>
                <a:gd name="T29" fmla="*/ 105050 h 177728"/>
                <a:gd name="T30" fmla="*/ 754262 w 792535"/>
                <a:gd name="T31" fmla="*/ 95500 h 177728"/>
                <a:gd name="T32" fmla="*/ 792452 w 792535"/>
                <a:gd name="T33" fmla="*/ 66850 h 1777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92535"/>
                <a:gd name="T52" fmla="*/ 0 h 177728"/>
                <a:gd name="T53" fmla="*/ 792535 w 792535"/>
                <a:gd name="T54" fmla="*/ 177728 h 1777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92535" h="177728">
                  <a:moveTo>
                    <a:pt x="0" y="57290"/>
                  </a:moveTo>
                  <a:cubicBezTo>
                    <a:pt x="51299" y="23092"/>
                    <a:pt x="41818" y="22154"/>
                    <a:pt x="85937" y="9549"/>
                  </a:cubicBezTo>
                  <a:cubicBezTo>
                    <a:pt x="98556" y="5944"/>
                    <a:pt x="111400" y="3183"/>
                    <a:pt x="124132" y="0"/>
                  </a:cubicBezTo>
                  <a:cubicBezTo>
                    <a:pt x="178241" y="3183"/>
                    <a:pt x="232525" y="4156"/>
                    <a:pt x="286458" y="9549"/>
                  </a:cubicBezTo>
                  <a:cubicBezTo>
                    <a:pt x="296473" y="10551"/>
                    <a:pt x="306473" y="13919"/>
                    <a:pt x="315104" y="19097"/>
                  </a:cubicBezTo>
                  <a:cubicBezTo>
                    <a:pt x="322824" y="23728"/>
                    <a:pt x="327172" y="32569"/>
                    <a:pt x="334202" y="38193"/>
                  </a:cubicBezTo>
                  <a:cubicBezTo>
                    <a:pt x="343163" y="45362"/>
                    <a:pt x="353886" y="50121"/>
                    <a:pt x="362847" y="57290"/>
                  </a:cubicBezTo>
                  <a:cubicBezTo>
                    <a:pt x="369877" y="62914"/>
                    <a:pt x="374915" y="70763"/>
                    <a:pt x="381945" y="76386"/>
                  </a:cubicBezTo>
                  <a:cubicBezTo>
                    <a:pt x="390906" y="83555"/>
                    <a:pt x="401630" y="88313"/>
                    <a:pt x="410591" y="95482"/>
                  </a:cubicBezTo>
                  <a:cubicBezTo>
                    <a:pt x="417621" y="101106"/>
                    <a:pt x="421968" y="109947"/>
                    <a:pt x="429688" y="114579"/>
                  </a:cubicBezTo>
                  <a:cubicBezTo>
                    <a:pt x="438319" y="119757"/>
                    <a:pt x="449535" y="119239"/>
                    <a:pt x="458334" y="124127"/>
                  </a:cubicBezTo>
                  <a:cubicBezTo>
                    <a:pt x="554819" y="177728"/>
                    <a:pt x="472834" y="156207"/>
                    <a:pt x="582466" y="171868"/>
                  </a:cubicBezTo>
                  <a:cubicBezTo>
                    <a:pt x="604467" y="168201"/>
                    <a:pt x="644898" y="164524"/>
                    <a:pt x="668403" y="152772"/>
                  </a:cubicBezTo>
                  <a:cubicBezTo>
                    <a:pt x="678668" y="147640"/>
                    <a:pt x="688233" y="141022"/>
                    <a:pt x="697049" y="133675"/>
                  </a:cubicBezTo>
                  <a:cubicBezTo>
                    <a:pt x="707423" y="125031"/>
                    <a:pt x="714459" y="112521"/>
                    <a:pt x="725695" y="105031"/>
                  </a:cubicBezTo>
                  <a:cubicBezTo>
                    <a:pt x="734070" y="99448"/>
                    <a:pt x="745338" y="99983"/>
                    <a:pt x="754341" y="95482"/>
                  </a:cubicBezTo>
                  <a:cubicBezTo>
                    <a:pt x="775937" y="84684"/>
                    <a:pt x="779106" y="80267"/>
                    <a:pt x="792535" y="66838"/>
                  </a:cubicBezTo>
                </a:path>
              </a:pathLst>
            </a:custGeom>
            <a:noFill/>
            <a:ln w="25400">
              <a:solidFill>
                <a:srgbClr val="FF0000"/>
              </a:solidFill>
              <a:miter lim="800000"/>
              <a:headEnd/>
              <a:tailEnd/>
            </a:ln>
            <a:effectLst>
              <a:outerShdw blurRad="635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defTabSz="457200" fontAlgn="auto">
                <a:spcBef>
                  <a:spcPts val="0"/>
                </a:spcBef>
                <a:spcAft>
                  <a:spcPts val="0"/>
                </a:spcAft>
                <a:defRPr/>
              </a:pPr>
              <a:endParaRPr lang="en-US" sz="1800">
                <a:latin typeface="Arial" panose="020B0604020202020204" pitchFamily="34" charset="0"/>
                <a:cs typeface="Arial" panose="020B0604020202020204" pitchFamily="34" charset="0"/>
              </a:endParaRPr>
            </a:p>
          </p:txBody>
        </p:sp>
        <p:sp>
          <p:nvSpPr>
            <p:cNvPr id="16" name="Freeform 15"/>
            <p:cNvSpPr>
              <a:spLocks noChangeArrowheads="1"/>
            </p:cNvSpPr>
            <p:nvPr/>
          </p:nvSpPr>
          <p:spPr bwMode="auto">
            <a:xfrm>
              <a:off x="6217865" y="3112311"/>
              <a:ext cx="792453" cy="177761"/>
            </a:xfrm>
            <a:custGeom>
              <a:avLst/>
              <a:gdLst>
                <a:gd name="T0" fmla="*/ 0 w 792535"/>
                <a:gd name="T1" fmla="*/ 57301 h 177728"/>
                <a:gd name="T2" fmla="*/ 85928 w 792535"/>
                <a:gd name="T3" fmla="*/ 9551 h 177728"/>
                <a:gd name="T4" fmla="*/ 124119 w 792535"/>
                <a:gd name="T5" fmla="*/ 0 h 177728"/>
                <a:gd name="T6" fmla="*/ 286428 w 792535"/>
                <a:gd name="T7" fmla="*/ 9551 h 177728"/>
                <a:gd name="T8" fmla="*/ 315071 w 792535"/>
                <a:gd name="T9" fmla="*/ 19101 h 177728"/>
                <a:gd name="T10" fmla="*/ 334167 w 792535"/>
                <a:gd name="T11" fmla="*/ 38200 h 177728"/>
                <a:gd name="T12" fmla="*/ 362809 w 792535"/>
                <a:gd name="T13" fmla="*/ 57301 h 177728"/>
                <a:gd name="T14" fmla="*/ 381905 w 792535"/>
                <a:gd name="T15" fmla="*/ 76400 h 177728"/>
                <a:gd name="T16" fmla="*/ 410549 w 792535"/>
                <a:gd name="T17" fmla="*/ 95500 h 177728"/>
                <a:gd name="T18" fmla="*/ 429644 w 792535"/>
                <a:gd name="T19" fmla="*/ 114600 h 177728"/>
                <a:gd name="T20" fmla="*/ 458287 w 792535"/>
                <a:gd name="T21" fmla="*/ 124150 h 177728"/>
                <a:gd name="T22" fmla="*/ 582406 w 792535"/>
                <a:gd name="T23" fmla="*/ 171900 h 177728"/>
                <a:gd name="T24" fmla="*/ 668334 w 792535"/>
                <a:gd name="T25" fmla="*/ 152800 h 177728"/>
                <a:gd name="T26" fmla="*/ 696977 w 792535"/>
                <a:gd name="T27" fmla="*/ 133700 h 177728"/>
                <a:gd name="T28" fmla="*/ 725620 w 792535"/>
                <a:gd name="T29" fmla="*/ 105050 h 177728"/>
                <a:gd name="T30" fmla="*/ 754263 w 792535"/>
                <a:gd name="T31" fmla="*/ 95500 h 177728"/>
                <a:gd name="T32" fmla="*/ 792453 w 792535"/>
                <a:gd name="T33" fmla="*/ 66850 h 1777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92535"/>
                <a:gd name="T52" fmla="*/ 0 h 177728"/>
                <a:gd name="T53" fmla="*/ 792535 w 792535"/>
                <a:gd name="T54" fmla="*/ 177728 h 1777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92535" h="177728">
                  <a:moveTo>
                    <a:pt x="0" y="57290"/>
                  </a:moveTo>
                  <a:cubicBezTo>
                    <a:pt x="51299" y="23092"/>
                    <a:pt x="41818" y="22154"/>
                    <a:pt x="85937" y="9549"/>
                  </a:cubicBezTo>
                  <a:cubicBezTo>
                    <a:pt x="98556" y="5944"/>
                    <a:pt x="111400" y="3183"/>
                    <a:pt x="124132" y="0"/>
                  </a:cubicBezTo>
                  <a:cubicBezTo>
                    <a:pt x="178241" y="3183"/>
                    <a:pt x="232525" y="4156"/>
                    <a:pt x="286458" y="9549"/>
                  </a:cubicBezTo>
                  <a:cubicBezTo>
                    <a:pt x="296473" y="10551"/>
                    <a:pt x="306473" y="13919"/>
                    <a:pt x="315104" y="19097"/>
                  </a:cubicBezTo>
                  <a:cubicBezTo>
                    <a:pt x="322824" y="23728"/>
                    <a:pt x="327172" y="32569"/>
                    <a:pt x="334202" y="38193"/>
                  </a:cubicBezTo>
                  <a:cubicBezTo>
                    <a:pt x="343163" y="45362"/>
                    <a:pt x="353886" y="50121"/>
                    <a:pt x="362847" y="57290"/>
                  </a:cubicBezTo>
                  <a:cubicBezTo>
                    <a:pt x="369877" y="62914"/>
                    <a:pt x="374915" y="70763"/>
                    <a:pt x="381945" y="76386"/>
                  </a:cubicBezTo>
                  <a:cubicBezTo>
                    <a:pt x="390906" y="83555"/>
                    <a:pt x="401630" y="88313"/>
                    <a:pt x="410591" y="95482"/>
                  </a:cubicBezTo>
                  <a:cubicBezTo>
                    <a:pt x="417621" y="101106"/>
                    <a:pt x="421968" y="109947"/>
                    <a:pt x="429688" y="114579"/>
                  </a:cubicBezTo>
                  <a:cubicBezTo>
                    <a:pt x="438319" y="119757"/>
                    <a:pt x="449535" y="119239"/>
                    <a:pt x="458334" y="124127"/>
                  </a:cubicBezTo>
                  <a:cubicBezTo>
                    <a:pt x="554819" y="177728"/>
                    <a:pt x="472834" y="156207"/>
                    <a:pt x="582466" y="171868"/>
                  </a:cubicBezTo>
                  <a:cubicBezTo>
                    <a:pt x="604467" y="168201"/>
                    <a:pt x="644898" y="164524"/>
                    <a:pt x="668403" y="152772"/>
                  </a:cubicBezTo>
                  <a:cubicBezTo>
                    <a:pt x="678668" y="147640"/>
                    <a:pt x="688233" y="141022"/>
                    <a:pt x="697049" y="133675"/>
                  </a:cubicBezTo>
                  <a:cubicBezTo>
                    <a:pt x="707423" y="125031"/>
                    <a:pt x="714459" y="112521"/>
                    <a:pt x="725695" y="105031"/>
                  </a:cubicBezTo>
                  <a:cubicBezTo>
                    <a:pt x="734070" y="99448"/>
                    <a:pt x="745338" y="99983"/>
                    <a:pt x="754341" y="95482"/>
                  </a:cubicBezTo>
                  <a:cubicBezTo>
                    <a:pt x="775937" y="84684"/>
                    <a:pt x="779106" y="80267"/>
                    <a:pt x="792535" y="66838"/>
                  </a:cubicBezTo>
                </a:path>
              </a:pathLst>
            </a:custGeom>
            <a:noFill/>
            <a:ln w="25400">
              <a:solidFill>
                <a:srgbClr val="FF0000"/>
              </a:solidFill>
              <a:miter lim="800000"/>
              <a:headEnd/>
              <a:tailEnd/>
            </a:ln>
            <a:effectLst>
              <a:outerShdw blurRad="635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defTabSz="457200" fontAlgn="auto">
                <a:spcBef>
                  <a:spcPts val="0"/>
                </a:spcBef>
                <a:spcAft>
                  <a:spcPts val="0"/>
                </a:spcAft>
                <a:defRPr/>
              </a:pPr>
              <a:endParaRPr lang="en-US" sz="1800">
                <a:latin typeface="Arial" panose="020B0604020202020204" pitchFamily="34" charset="0"/>
                <a:cs typeface="Arial" panose="020B0604020202020204" pitchFamily="34" charset="0"/>
              </a:endParaRPr>
            </a:p>
          </p:txBody>
        </p:sp>
        <p:cxnSp>
          <p:nvCxnSpPr>
            <p:cNvPr id="17" name="Straight Connector 16"/>
            <p:cNvCxnSpPr>
              <a:cxnSpLocks noChangeShapeType="1"/>
              <a:stCxn id="15" idx="2"/>
              <a:endCxn id="16" idx="2"/>
            </p:cNvCxnSpPr>
            <p:nvPr/>
          </p:nvCxnSpPr>
          <p:spPr bwMode="auto">
            <a:xfrm flipH="1">
              <a:off x="6341735" y="2959944"/>
              <a:ext cx="17469" cy="152367"/>
            </a:xfrm>
            <a:prstGeom prst="line">
              <a:avLst/>
            </a:prstGeom>
            <a:noFill/>
            <a:ln w="6350">
              <a:solidFill>
                <a:schemeClr val="tx1"/>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8" name="Straight Connector 17"/>
            <p:cNvCxnSpPr>
              <a:cxnSpLocks noChangeShapeType="1"/>
              <a:stCxn id="15" idx="3"/>
              <a:endCxn id="16" idx="3"/>
            </p:cNvCxnSpPr>
            <p:nvPr/>
          </p:nvCxnSpPr>
          <p:spPr bwMode="auto">
            <a:xfrm flipH="1">
              <a:off x="6503719" y="2969467"/>
              <a:ext cx="17469" cy="152367"/>
            </a:xfrm>
            <a:prstGeom prst="line">
              <a:avLst/>
            </a:prstGeom>
            <a:noFill/>
            <a:ln w="3175">
              <a:solidFill>
                <a:srgbClr val="000000"/>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9" name="Straight Connector 18"/>
            <p:cNvCxnSpPr>
              <a:cxnSpLocks noChangeShapeType="1"/>
              <a:stCxn id="15" idx="10"/>
              <a:endCxn id="16" idx="8"/>
            </p:cNvCxnSpPr>
            <p:nvPr/>
          </p:nvCxnSpPr>
          <p:spPr bwMode="auto">
            <a:xfrm flipH="1">
              <a:off x="6629178" y="3083742"/>
              <a:ext cx="65111" cy="123798"/>
            </a:xfrm>
            <a:prstGeom prst="line">
              <a:avLst/>
            </a:prstGeom>
            <a:noFill/>
            <a:ln w="3175">
              <a:solidFill>
                <a:srgbClr val="000000"/>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0" name="Straight Connector 19"/>
            <p:cNvCxnSpPr>
              <a:cxnSpLocks noChangeShapeType="1"/>
              <a:stCxn id="15" idx="11"/>
              <a:endCxn id="16" idx="11"/>
            </p:cNvCxnSpPr>
            <p:nvPr/>
          </p:nvCxnSpPr>
          <p:spPr bwMode="auto">
            <a:xfrm flipH="1">
              <a:off x="6800691" y="3131357"/>
              <a:ext cx="17468" cy="152367"/>
            </a:xfrm>
            <a:prstGeom prst="line">
              <a:avLst/>
            </a:prstGeom>
            <a:noFill/>
            <a:ln w="3175">
              <a:solidFill>
                <a:srgbClr val="000000"/>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grpSp>
      <p:grpSp>
        <p:nvGrpSpPr>
          <p:cNvPr id="21" name="Group 25"/>
          <p:cNvGrpSpPr>
            <a:grpSpLocks/>
          </p:cNvGrpSpPr>
          <p:nvPr/>
        </p:nvGrpSpPr>
        <p:grpSpPr bwMode="auto">
          <a:xfrm>
            <a:off x="3392082" y="4051299"/>
            <a:ext cx="811212" cy="330200"/>
            <a:chOff x="6217865" y="2959944"/>
            <a:chExt cx="809921" cy="330128"/>
          </a:xfrm>
        </p:grpSpPr>
        <p:sp>
          <p:nvSpPr>
            <p:cNvPr id="22" name="Freeform 21"/>
            <p:cNvSpPr>
              <a:spLocks noChangeArrowheads="1"/>
            </p:cNvSpPr>
            <p:nvPr/>
          </p:nvSpPr>
          <p:spPr bwMode="auto">
            <a:xfrm>
              <a:off x="6235299" y="2959944"/>
              <a:ext cx="792487" cy="177761"/>
            </a:xfrm>
            <a:custGeom>
              <a:avLst/>
              <a:gdLst>
                <a:gd name="T0" fmla="*/ 0 w 792535"/>
                <a:gd name="T1" fmla="*/ 57301 h 177728"/>
                <a:gd name="T2" fmla="*/ 85932 w 792535"/>
                <a:gd name="T3" fmla="*/ 9551 h 177728"/>
                <a:gd name="T4" fmla="*/ 124124 w 792535"/>
                <a:gd name="T5" fmla="*/ 0 h 177728"/>
                <a:gd name="T6" fmla="*/ 286441 w 792535"/>
                <a:gd name="T7" fmla="*/ 9551 h 177728"/>
                <a:gd name="T8" fmla="*/ 315085 w 792535"/>
                <a:gd name="T9" fmla="*/ 19101 h 177728"/>
                <a:gd name="T10" fmla="*/ 334182 w 792535"/>
                <a:gd name="T11" fmla="*/ 38200 h 177728"/>
                <a:gd name="T12" fmla="*/ 362825 w 792535"/>
                <a:gd name="T13" fmla="*/ 57301 h 177728"/>
                <a:gd name="T14" fmla="*/ 381922 w 792535"/>
                <a:gd name="T15" fmla="*/ 76400 h 177728"/>
                <a:gd name="T16" fmla="*/ 410566 w 792535"/>
                <a:gd name="T17" fmla="*/ 95500 h 177728"/>
                <a:gd name="T18" fmla="*/ 429662 w 792535"/>
                <a:gd name="T19" fmla="*/ 114600 h 177728"/>
                <a:gd name="T20" fmla="*/ 458306 w 792535"/>
                <a:gd name="T21" fmla="*/ 124150 h 177728"/>
                <a:gd name="T22" fmla="*/ 582431 w 792535"/>
                <a:gd name="T23" fmla="*/ 171900 h 177728"/>
                <a:gd name="T24" fmla="*/ 668363 w 792535"/>
                <a:gd name="T25" fmla="*/ 152800 h 177728"/>
                <a:gd name="T26" fmla="*/ 697007 w 792535"/>
                <a:gd name="T27" fmla="*/ 133700 h 177728"/>
                <a:gd name="T28" fmla="*/ 725651 w 792535"/>
                <a:gd name="T29" fmla="*/ 105050 h 177728"/>
                <a:gd name="T30" fmla="*/ 754295 w 792535"/>
                <a:gd name="T31" fmla="*/ 95500 h 177728"/>
                <a:gd name="T32" fmla="*/ 792487 w 792535"/>
                <a:gd name="T33" fmla="*/ 66850 h 1777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92535"/>
                <a:gd name="T52" fmla="*/ 0 h 177728"/>
                <a:gd name="T53" fmla="*/ 792535 w 792535"/>
                <a:gd name="T54" fmla="*/ 177728 h 1777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92535" h="177728">
                  <a:moveTo>
                    <a:pt x="0" y="57290"/>
                  </a:moveTo>
                  <a:cubicBezTo>
                    <a:pt x="51299" y="23092"/>
                    <a:pt x="41818" y="22154"/>
                    <a:pt x="85937" y="9549"/>
                  </a:cubicBezTo>
                  <a:cubicBezTo>
                    <a:pt x="98556" y="5944"/>
                    <a:pt x="111400" y="3183"/>
                    <a:pt x="124132" y="0"/>
                  </a:cubicBezTo>
                  <a:cubicBezTo>
                    <a:pt x="178241" y="3183"/>
                    <a:pt x="232525" y="4156"/>
                    <a:pt x="286458" y="9549"/>
                  </a:cubicBezTo>
                  <a:cubicBezTo>
                    <a:pt x="296473" y="10551"/>
                    <a:pt x="306473" y="13919"/>
                    <a:pt x="315104" y="19097"/>
                  </a:cubicBezTo>
                  <a:cubicBezTo>
                    <a:pt x="322824" y="23728"/>
                    <a:pt x="327172" y="32569"/>
                    <a:pt x="334202" y="38193"/>
                  </a:cubicBezTo>
                  <a:cubicBezTo>
                    <a:pt x="343163" y="45362"/>
                    <a:pt x="353886" y="50121"/>
                    <a:pt x="362847" y="57290"/>
                  </a:cubicBezTo>
                  <a:cubicBezTo>
                    <a:pt x="369877" y="62914"/>
                    <a:pt x="374915" y="70763"/>
                    <a:pt x="381945" y="76386"/>
                  </a:cubicBezTo>
                  <a:cubicBezTo>
                    <a:pt x="390906" y="83555"/>
                    <a:pt x="401630" y="88313"/>
                    <a:pt x="410591" y="95482"/>
                  </a:cubicBezTo>
                  <a:cubicBezTo>
                    <a:pt x="417621" y="101106"/>
                    <a:pt x="421968" y="109947"/>
                    <a:pt x="429688" y="114579"/>
                  </a:cubicBezTo>
                  <a:cubicBezTo>
                    <a:pt x="438319" y="119757"/>
                    <a:pt x="449535" y="119239"/>
                    <a:pt x="458334" y="124127"/>
                  </a:cubicBezTo>
                  <a:cubicBezTo>
                    <a:pt x="554819" y="177728"/>
                    <a:pt x="472834" y="156207"/>
                    <a:pt x="582466" y="171868"/>
                  </a:cubicBezTo>
                  <a:cubicBezTo>
                    <a:pt x="604467" y="168201"/>
                    <a:pt x="644898" y="164524"/>
                    <a:pt x="668403" y="152772"/>
                  </a:cubicBezTo>
                  <a:cubicBezTo>
                    <a:pt x="678668" y="147640"/>
                    <a:pt x="688233" y="141022"/>
                    <a:pt x="697049" y="133675"/>
                  </a:cubicBezTo>
                  <a:cubicBezTo>
                    <a:pt x="707423" y="125031"/>
                    <a:pt x="714459" y="112521"/>
                    <a:pt x="725695" y="105031"/>
                  </a:cubicBezTo>
                  <a:cubicBezTo>
                    <a:pt x="734070" y="99448"/>
                    <a:pt x="745338" y="99983"/>
                    <a:pt x="754341" y="95482"/>
                  </a:cubicBezTo>
                  <a:cubicBezTo>
                    <a:pt x="775937" y="84684"/>
                    <a:pt x="779106" y="80267"/>
                    <a:pt x="792535" y="66838"/>
                  </a:cubicBezTo>
                </a:path>
              </a:pathLst>
            </a:custGeom>
            <a:noFill/>
            <a:ln w="25400">
              <a:solidFill>
                <a:srgbClr val="FF0000"/>
              </a:solidFill>
              <a:miter lim="800000"/>
              <a:headEnd/>
              <a:tailEnd/>
            </a:ln>
            <a:effectLst>
              <a:outerShdw blurRad="635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defTabSz="457200" fontAlgn="auto">
                <a:spcBef>
                  <a:spcPts val="0"/>
                </a:spcBef>
                <a:spcAft>
                  <a:spcPts val="0"/>
                </a:spcAft>
                <a:defRPr/>
              </a:pPr>
              <a:endParaRPr lang="en-US" sz="1800">
                <a:latin typeface="Arial" panose="020B0604020202020204" pitchFamily="34" charset="0"/>
                <a:cs typeface="Arial" panose="020B0604020202020204" pitchFamily="34" charset="0"/>
              </a:endParaRPr>
            </a:p>
          </p:txBody>
        </p:sp>
        <p:sp>
          <p:nvSpPr>
            <p:cNvPr id="23" name="Freeform 22"/>
            <p:cNvSpPr>
              <a:spLocks noChangeArrowheads="1"/>
            </p:cNvSpPr>
            <p:nvPr/>
          </p:nvSpPr>
          <p:spPr bwMode="auto">
            <a:xfrm>
              <a:off x="6217865" y="3112311"/>
              <a:ext cx="792487" cy="177761"/>
            </a:xfrm>
            <a:custGeom>
              <a:avLst/>
              <a:gdLst>
                <a:gd name="T0" fmla="*/ 0 w 792535"/>
                <a:gd name="T1" fmla="*/ 57301 h 177728"/>
                <a:gd name="T2" fmla="*/ 85932 w 792535"/>
                <a:gd name="T3" fmla="*/ 9551 h 177728"/>
                <a:gd name="T4" fmla="*/ 124124 w 792535"/>
                <a:gd name="T5" fmla="*/ 0 h 177728"/>
                <a:gd name="T6" fmla="*/ 286441 w 792535"/>
                <a:gd name="T7" fmla="*/ 9551 h 177728"/>
                <a:gd name="T8" fmla="*/ 315085 w 792535"/>
                <a:gd name="T9" fmla="*/ 19101 h 177728"/>
                <a:gd name="T10" fmla="*/ 334182 w 792535"/>
                <a:gd name="T11" fmla="*/ 38200 h 177728"/>
                <a:gd name="T12" fmla="*/ 362825 w 792535"/>
                <a:gd name="T13" fmla="*/ 57301 h 177728"/>
                <a:gd name="T14" fmla="*/ 381922 w 792535"/>
                <a:gd name="T15" fmla="*/ 76400 h 177728"/>
                <a:gd name="T16" fmla="*/ 410566 w 792535"/>
                <a:gd name="T17" fmla="*/ 95500 h 177728"/>
                <a:gd name="T18" fmla="*/ 429662 w 792535"/>
                <a:gd name="T19" fmla="*/ 114600 h 177728"/>
                <a:gd name="T20" fmla="*/ 458306 w 792535"/>
                <a:gd name="T21" fmla="*/ 124150 h 177728"/>
                <a:gd name="T22" fmla="*/ 582431 w 792535"/>
                <a:gd name="T23" fmla="*/ 171900 h 177728"/>
                <a:gd name="T24" fmla="*/ 668363 w 792535"/>
                <a:gd name="T25" fmla="*/ 152800 h 177728"/>
                <a:gd name="T26" fmla="*/ 697007 w 792535"/>
                <a:gd name="T27" fmla="*/ 133700 h 177728"/>
                <a:gd name="T28" fmla="*/ 725651 w 792535"/>
                <a:gd name="T29" fmla="*/ 105050 h 177728"/>
                <a:gd name="T30" fmla="*/ 754295 w 792535"/>
                <a:gd name="T31" fmla="*/ 95500 h 177728"/>
                <a:gd name="T32" fmla="*/ 792487 w 792535"/>
                <a:gd name="T33" fmla="*/ 66850 h 1777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92535"/>
                <a:gd name="T52" fmla="*/ 0 h 177728"/>
                <a:gd name="T53" fmla="*/ 792535 w 792535"/>
                <a:gd name="T54" fmla="*/ 177728 h 1777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92535" h="177728">
                  <a:moveTo>
                    <a:pt x="0" y="57290"/>
                  </a:moveTo>
                  <a:cubicBezTo>
                    <a:pt x="51299" y="23092"/>
                    <a:pt x="41818" y="22154"/>
                    <a:pt x="85937" y="9549"/>
                  </a:cubicBezTo>
                  <a:cubicBezTo>
                    <a:pt x="98556" y="5944"/>
                    <a:pt x="111400" y="3183"/>
                    <a:pt x="124132" y="0"/>
                  </a:cubicBezTo>
                  <a:cubicBezTo>
                    <a:pt x="178241" y="3183"/>
                    <a:pt x="232525" y="4156"/>
                    <a:pt x="286458" y="9549"/>
                  </a:cubicBezTo>
                  <a:cubicBezTo>
                    <a:pt x="296473" y="10551"/>
                    <a:pt x="306473" y="13919"/>
                    <a:pt x="315104" y="19097"/>
                  </a:cubicBezTo>
                  <a:cubicBezTo>
                    <a:pt x="322824" y="23728"/>
                    <a:pt x="327172" y="32569"/>
                    <a:pt x="334202" y="38193"/>
                  </a:cubicBezTo>
                  <a:cubicBezTo>
                    <a:pt x="343163" y="45362"/>
                    <a:pt x="353886" y="50121"/>
                    <a:pt x="362847" y="57290"/>
                  </a:cubicBezTo>
                  <a:cubicBezTo>
                    <a:pt x="369877" y="62914"/>
                    <a:pt x="374915" y="70763"/>
                    <a:pt x="381945" y="76386"/>
                  </a:cubicBezTo>
                  <a:cubicBezTo>
                    <a:pt x="390906" y="83555"/>
                    <a:pt x="401630" y="88313"/>
                    <a:pt x="410591" y="95482"/>
                  </a:cubicBezTo>
                  <a:cubicBezTo>
                    <a:pt x="417621" y="101106"/>
                    <a:pt x="421968" y="109947"/>
                    <a:pt x="429688" y="114579"/>
                  </a:cubicBezTo>
                  <a:cubicBezTo>
                    <a:pt x="438319" y="119757"/>
                    <a:pt x="449535" y="119239"/>
                    <a:pt x="458334" y="124127"/>
                  </a:cubicBezTo>
                  <a:cubicBezTo>
                    <a:pt x="554819" y="177728"/>
                    <a:pt x="472834" y="156207"/>
                    <a:pt x="582466" y="171868"/>
                  </a:cubicBezTo>
                  <a:cubicBezTo>
                    <a:pt x="604467" y="168201"/>
                    <a:pt x="644898" y="164524"/>
                    <a:pt x="668403" y="152772"/>
                  </a:cubicBezTo>
                  <a:cubicBezTo>
                    <a:pt x="678668" y="147640"/>
                    <a:pt x="688233" y="141022"/>
                    <a:pt x="697049" y="133675"/>
                  </a:cubicBezTo>
                  <a:cubicBezTo>
                    <a:pt x="707423" y="125031"/>
                    <a:pt x="714459" y="112521"/>
                    <a:pt x="725695" y="105031"/>
                  </a:cubicBezTo>
                  <a:cubicBezTo>
                    <a:pt x="734070" y="99448"/>
                    <a:pt x="745338" y="99983"/>
                    <a:pt x="754341" y="95482"/>
                  </a:cubicBezTo>
                  <a:cubicBezTo>
                    <a:pt x="775937" y="84684"/>
                    <a:pt x="779106" y="80267"/>
                    <a:pt x="792535" y="66838"/>
                  </a:cubicBezTo>
                </a:path>
              </a:pathLst>
            </a:custGeom>
            <a:noFill/>
            <a:ln w="25400">
              <a:solidFill>
                <a:srgbClr val="FF0000"/>
              </a:solidFill>
              <a:miter lim="800000"/>
              <a:headEnd/>
              <a:tailEnd/>
            </a:ln>
            <a:effectLst>
              <a:outerShdw blurRad="635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defTabSz="457200" fontAlgn="auto">
                <a:spcBef>
                  <a:spcPts val="0"/>
                </a:spcBef>
                <a:spcAft>
                  <a:spcPts val="0"/>
                </a:spcAft>
                <a:defRPr/>
              </a:pPr>
              <a:endParaRPr lang="en-US" sz="1800">
                <a:latin typeface="Arial" panose="020B0604020202020204" pitchFamily="34" charset="0"/>
                <a:cs typeface="Arial" panose="020B0604020202020204" pitchFamily="34" charset="0"/>
              </a:endParaRPr>
            </a:p>
          </p:txBody>
        </p:sp>
        <p:cxnSp>
          <p:nvCxnSpPr>
            <p:cNvPr id="24" name="Straight Connector 23"/>
            <p:cNvCxnSpPr>
              <a:cxnSpLocks noChangeShapeType="1"/>
              <a:stCxn id="22" idx="2"/>
              <a:endCxn id="23" idx="2"/>
            </p:cNvCxnSpPr>
            <p:nvPr/>
          </p:nvCxnSpPr>
          <p:spPr bwMode="auto">
            <a:xfrm flipH="1">
              <a:off x="6341493" y="2959944"/>
              <a:ext cx="17434" cy="152367"/>
            </a:xfrm>
            <a:prstGeom prst="line">
              <a:avLst/>
            </a:prstGeom>
            <a:noFill/>
            <a:ln w="6350">
              <a:solidFill>
                <a:schemeClr val="tx1"/>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5" name="Straight Connector 24"/>
            <p:cNvCxnSpPr>
              <a:cxnSpLocks noChangeShapeType="1"/>
              <a:stCxn id="22" idx="3"/>
              <a:endCxn id="23" idx="3"/>
            </p:cNvCxnSpPr>
            <p:nvPr/>
          </p:nvCxnSpPr>
          <p:spPr bwMode="auto">
            <a:xfrm flipH="1">
              <a:off x="6504745" y="2969467"/>
              <a:ext cx="17435" cy="152367"/>
            </a:xfrm>
            <a:prstGeom prst="line">
              <a:avLst/>
            </a:prstGeom>
            <a:noFill/>
            <a:ln w="3175">
              <a:solidFill>
                <a:srgbClr val="000000"/>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6" name="Straight Connector 25"/>
            <p:cNvCxnSpPr>
              <a:cxnSpLocks noChangeShapeType="1"/>
              <a:stCxn id="22" idx="10"/>
              <a:endCxn id="23" idx="8"/>
            </p:cNvCxnSpPr>
            <p:nvPr/>
          </p:nvCxnSpPr>
          <p:spPr bwMode="auto">
            <a:xfrm flipH="1">
              <a:off x="6628373" y="3083742"/>
              <a:ext cx="64984" cy="123798"/>
            </a:xfrm>
            <a:prstGeom prst="line">
              <a:avLst/>
            </a:prstGeom>
            <a:noFill/>
            <a:ln w="3175">
              <a:solidFill>
                <a:srgbClr val="000000"/>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7" name="Straight Connector 26"/>
            <p:cNvCxnSpPr>
              <a:cxnSpLocks noChangeShapeType="1"/>
              <a:stCxn id="22" idx="11"/>
              <a:endCxn id="23" idx="11"/>
            </p:cNvCxnSpPr>
            <p:nvPr/>
          </p:nvCxnSpPr>
          <p:spPr bwMode="auto">
            <a:xfrm flipH="1">
              <a:off x="6799550" y="3131357"/>
              <a:ext cx="17435" cy="152367"/>
            </a:xfrm>
            <a:prstGeom prst="line">
              <a:avLst/>
            </a:prstGeom>
            <a:noFill/>
            <a:ln w="3175">
              <a:solidFill>
                <a:srgbClr val="000000"/>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grpSp>
      <p:pic>
        <p:nvPicPr>
          <p:cNvPr id="31" name="Picture 57" descr="ChipSeqExample_220x148.jpg"/>
          <p:cNvPicPr>
            <a:picLocks noChangeAspect="1"/>
          </p:cNvPicPr>
          <p:nvPr/>
        </p:nvPicPr>
        <p:blipFill rotWithShape="1">
          <a:blip r:embed="rId5">
            <a:extLst>
              <a:ext uri="{28A0092B-C50C-407E-A947-70E740481C1C}">
                <a14:useLocalDpi xmlns:a14="http://schemas.microsoft.com/office/drawing/2010/main" val="0"/>
              </a:ext>
            </a:extLst>
          </a:blip>
          <a:srcRect l="3226" t="8776" b="27133"/>
          <a:stretch/>
        </p:blipFill>
        <p:spPr bwMode="auto">
          <a:xfrm>
            <a:off x="2375459" y="4600575"/>
            <a:ext cx="1848137" cy="8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42" descr="nature06008-f1.2.jpg"/>
          <p:cNvPicPr>
            <a:picLocks noChangeAspect="1"/>
          </p:cNvPicPr>
          <p:nvPr/>
        </p:nvPicPr>
        <p:blipFill rotWithShape="1">
          <a:blip r:embed="rId6">
            <a:extLst>
              <a:ext uri="{28A0092B-C50C-407E-A947-70E740481C1C}">
                <a14:useLocalDpi xmlns:a14="http://schemas.microsoft.com/office/drawing/2010/main" val="0"/>
              </a:ext>
            </a:extLst>
          </a:blip>
          <a:srcRect l="32533" r="47500" b="84537"/>
          <a:stretch/>
        </p:blipFill>
        <p:spPr bwMode="auto">
          <a:xfrm>
            <a:off x="2637785" y="5786436"/>
            <a:ext cx="1639717" cy="374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Oval 32"/>
          <p:cNvSpPr/>
          <p:nvPr/>
        </p:nvSpPr>
        <p:spPr bwMode="auto">
          <a:xfrm>
            <a:off x="807244" y="2571750"/>
            <a:ext cx="250031" cy="242888"/>
          </a:xfrm>
          <a:prstGeom prst="ellipse">
            <a:avLst/>
          </a:prstGeom>
          <a:solidFill>
            <a:srgbClr val="C0000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Narrow" charset="0"/>
              <a:ea typeface="ＭＳ Ｐゴシック" charset="0"/>
            </a:endParaRPr>
          </a:p>
        </p:txBody>
      </p:sp>
      <p:sp>
        <p:nvSpPr>
          <p:cNvPr id="34" name="TextBox 32"/>
          <p:cNvSpPr txBox="1">
            <a:spLocks noChangeArrowheads="1"/>
          </p:cNvSpPr>
          <p:nvPr/>
        </p:nvSpPr>
        <p:spPr bwMode="auto">
          <a:xfrm>
            <a:off x="4589008" y="1204080"/>
            <a:ext cx="33357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defRPr>
                <a:solidFill>
                  <a:schemeClr val="tx1"/>
                </a:solidFill>
                <a:latin typeface="Arial" charset="0"/>
                <a:ea typeface="ＭＳ Ｐゴシック" charset="0"/>
              </a:defRPr>
            </a:lvl1pPr>
            <a:lvl2pPr marL="742950" indent="-285750" defTabSz="457200">
              <a:defRPr>
                <a:solidFill>
                  <a:schemeClr val="tx1"/>
                </a:solidFill>
                <a:latin typeface="Arial" charset="0"/>
                <a:ea typeface="ＭＳ Ｐゴシック" charset="0"/>
              </a:defRPr>
            </a:lvl2pPr>
            <a:lvl3pPr marL="1143000" indent="-228600" defTabSz="457200">
              <a:defRPr>
                <a:solidFill>
                  <a:schemeClr val="tx1"/>
                </a:solidFill>
                <a:latin typeface="Arial" charset="0"/>
                <a:ea typeface="ＭＳ Ｐゴシック" charset="0"/>
              </a:defRPr>
            </a:lvl3pPr>
            <a:lvl4pPr marL="1600200" indent="-228600" defTabSz="457200">
              <a:defRPr>
                <a:solidFill>
                  <a:schemeClr val="tx1"/>
                </a:solidFill>
                <a:latin typeface="Arial" charset="0"/>
                <a:ea typeface="ＭＳ Ｐゴシック" charset="0"/>
              </a:defRPr>
            </a:lvl4pPr>
            <a:lvl5pPr marL="2057400" indent="-228600" defTabSz="4572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sz="1800" b="1" dirty="0" smtClean="0">
                <a:latin typeface="Arial" panose="020B0604020202020204" pitchFamily="34" charset="0"/>
                <a:cs typeface="Arial" panose="020B0604020202020204" pitchFamily="34" charset="0"/>
              </a:rPr>
              <a:t>Cross-link DNA and Proteins</a:t>
            </a:r>
            <a:endParaRPr lang="en-US" sz="1800" b="1" dirty="0">
              <a:latin typeface="Arial" panose="020B0604020202020204" pitchFamily="34" charset="0"/>
              <a:cs typeface="Arial" panose="020B0604020202020204" pitchFamily="34" charset="0"/>
            </a:endParaRPr>
          </a:p>
        </p:txBody>
      </p:sp>
      <p:sp>
        <p:nvSpPr>
          <p:cNvPr id="35" name="TextBox 32"/>
          <p:cNvSpPr txBox="1">
            <a:spLocks noChangeArrowheads="1"/>
          </p:cNvSpPr>
          <p:nvPr/>
        </p:nvSpPr>
        <p:spPr bwMode="auto">
          <a:xfrm>
            <a:off x="4589009" y="2087285"/>
            <a:ext cx="3097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defRPr>
                <a:solidFill>
                  <a:schemeClr val="tx1"/>
                </a:solidFill>
                <a:latin typeface="Arial" charset="0"/>
                <a:ea typeface="ＭＳ Ｐゴシック" charset="0"/>
              </a:defRPr>
            </a:lvl1pPr>
            <a:lvl2pPr marL="742950" indent="-285750" defTabSz="457200">
              <a:defRPr>
                <a:solidFill>
                  <a:schemeClr val="tx1"/>
                </a:solidFill>
                <a:latin typeface="Arial" charset="0"/>
                <a:ea typeface="ＭＳ Ｐゴシック" charset="0"/>
              </a:defRPr>
            </a:lvl2pPr>
            <a:lvl3pPr marL="1143000" indent="-228600" defTabSz="457200">
              <a:defRPr>
                <a:solidFill>
                  <a:schemeClr val="tx1"/>
                </a:solidFill>
                <a:latin typeface="Arial" charset="0"/>
                <a:ea typeface="ＭＳ Ｐゴシック" charset="0"/>
              </a:defRPr>
            </a:lvl3pPr>
            <a:lvl4pPr marL="1600200" indent="-228600" defTabSz="457200">
              <a:defRPr>
                <a:solidFill>
                  <a:schemeClr val="tx1"/>
                </a:solidFill>
                <a:latin typeface="Arial" charset="0"/>
                <a:ea typeface="ＭＳ Ｐゴシック" charset="0"/>
              </a:defRPr>
            </a:lvl4pPr>
            <a:lvl5pPr marL="2057400" indent="-228600" defTabSz="4572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sz="1800" b="1" dirty="0" smtClean="0">
                <a:latin typeface="Arial" panose="020B0604020202020204" pitchFamily="34" charset="0"/>
                <a:cs typeface="Arial" panose="020B0604020202020204" pitchFamily="34" charset="0"/>
              </a:rPr>
              <a:t>Shear DNA</a:t>
            </a:r>
            <a:endParaRPr lang="en-US" sz="1800" b="1" dirty="0">
              <a:latin typeface="Arial" panose="020B0604020202020204" pitchFamily="34" charset="0"/>
              <a:cs typeface="Arial" panose="020B0604020202020204" pitchFamily="34" charset="0"/>
            </a:endParaRPr>
          </a:p>
        </p:txBody>
      </p:sp>
      <p:sp>
        <p:nvSpPr>
          <p:cNvPr id="36" name="TextBox 32"/>
          <p:cNvSpPr txBox="1">
            <a:spLocks noChangeArrowheads="1"/>
          </p:cNvSpPr>
          <p:nvPr/>
        </p:nvSpPr>
        <p:spPr bwMode="auto">
          <a:xfrm>
            <a:off x="4589009" y="3112965"/>
            <a:ext cx="3097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defRPr>
                <a:solidFill>
                  <a:schemeClr val="tx1"/>
                </a:solidFill>
                <a:latin typeface="Arial" charset="0"/>
                <a:ea typeface="ＭＳ Ｐゴシック" charset="0"/>
              </a:defRPr>
            </a:lvl1pPr>
            <a:lvl2pPr marL="742950" indent="-285750" defTabSz="457200">
              <a:defRPr>
                <a:solidFill>
                  <a:schemeClr val="tx1"/>
                </a:solidFill>
                <a:latin typeface="Arial" charset="0"/>
                <a:ea typeface="ＭＳ Ｐゴシック" charset="0"/>
              </a:defRPr>
            </a:lvl2pPr>
            <a:lvl3pPr marL="1143000" indent="-228600" defTabSz="457200">
              <a:defRPr>
                <a:solidFill>
                  <a:schemeClr val="tx1"/>
                </a:solidFill>
                <a:latin typeface="Arial" charset="0"/>
                <a:ea typeface="ＭＳ Ｐゴシック" charset="0"/>
              </a:defRPr>
            </a:lvl3pPr>
            <a:lvl4pPr marL="1600200" indent="-228600" defTabSz="457200">
              <a:defRPr>
                <a:solidFill>
                  <a:schemeClr val="tx1"/>
                </a:solidFill>
                <a:latin typeface="Arial" charset="0"/>
                <a:ea typeface="ＭＳ Ｐゴシック" charset="0"/>
              </a:defRPr>
            </a:lvl4pPr>
            <a:lvl5pPr marL="2057400" indent="-228600" defTabSz="4572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sz="1800" b="1" dirty="0" err="1" smtClean="0">
                <a:latin typeface="Arial" panose="020B0604020202020204" pitchFamily="34" charset="0"/>
                <a:cs typeface="Arial" panose="020B0604020202020204" pitchFamily="34" charset="0"/>
              </a:rPr>
              <a:t>Immunoprecipitate</a:t>
            </a:r>
            <a:endParaRPr lang="en-US" sz="1800" b="1" dirty="0">
              <a:latin typeface="Arial" panose="020B0604020202020204" pitchFamily="34" charset="0"/>
              <a:cs typeface="Arial" panose="020B0604020202020204" pitchFamily="34" charset="0"/>
            </a:endParaRPr>
          </a:p>
        </p:txBody>
      </p:sp>
      <p:sp>
        <p:nvSpPr>
          <p:cNvPr id="37" name="TextBox 32"/>
          <p:cNvSpPr txBox="1">
            <a:spLocks noChangeArrowheads="1"/>
          </p:cNvSpPr>
          <p:nvPr/>
        </p:nvSpPr>
        <p:spPr bwMode="auto">
          <a:xfrm>
            <a:off x="4589009" y="3990458"/>
            <a:ext cx="3097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defRPr>
                <a:solidFill>
                  <a:schemeClr val="tx1"/>
                </a:solidFill>
                <a:latin typeface="Arial" charset="0"/>
                <a:ea typeface="ＭＳ Ｐゴシック" charset="0"/>
              </a:defRPr>
            </a:lvl1pPr>
            <a:lvl2pPr marL="742950" indent="-285750" defTabSz="457200">
              <a:defRPr>
                <a:solidFill>
                  <a:schemeClr val="tx1"/>
                </a:solidFill>
                <a:latin typeface="Arial" charset="0"/>
                <a:ea typeface="ＭＳ Ｐゴシック" charset="0"/>
              </a:defRPr>
            </a:lvl2pPr>
            <a:lvl3pPr marL="1143000" indent="-228600" defTabSz="457200">
              <a:defRPr>
                <a:solidFill>
                  <a:schemeClr val="tx1"/>
                </a:solidFill>
                <a:latin typeface="Arial" charset="0"/>
                <a:ea typeface="ＭＳ Ｐゴシック" charset="0"/>
              </a:defRPr>
            </a:lvl3pPr>
            <a:lvl4pPr marL="1600200" indent="-228600" defTabSz="457200">
              <a:defRPr>
                <a:solidFill>
                  <a:schemeClr val="tx1"/>
                </a:solidFill>
                <a:latin typeface="Arial" charset="0"/>
                <a:ea typeface="ＭＳ Ｐゴシック" charset="0"/>
              </a:defRPr>
            </a:lvl4pPr>
            <a:lvl5pPr marL="2057400" indent="-228600" defTabSz="4572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sz="1800" b="1" dirty="0" smtClean="0">
                <a:latin typeface="Arial" panose="020B0604020202020204" pitchFamily="34" charset="0"/>
                <a:cs typeface="Arial" panose="020B0604020202020204" pitchFamily="34" charset="0"/>
              </a:rPr>
              <a:t>Reverse Cross-link</a:t>
            </a:r>
            <a:endParaRPr lang="en-US" sz="1800" b="1" dirty="0">
              <a:latin typeface="Arial" panose="020B0604020202020204" pitchFamily="34" charset="0"/>
              <a:cs typeface="Arial" panose="020B0604020202020204" pitchFamily="34" charset="0"/>
            </a:endParaRPr>
          </a:p>
        </p:txBody>
      </p:sp>
      <p:sp>
        <p:nvSpPr>
          <p:cNvPr id="38" name="TextBox 32"/>
          <p:cNvSpPr txBox="1">
            <a:spLocks noChangeArrowheads="1"/>
          </p:cNvSpPr>
          <p:nvPr/>
        </p:nvSpPr>
        <p:spPr bwMode="auto">
          <a:xfrm>
            <a:off x="4589009" y="4827464"/>
            <a:ext cx="3097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defRPr>
                <a:solidFill>
                  <a:schemeClr val="tx1"/>
                </a:solidFill>
                <a:latin typeface="Arial" charset="0"/>
                <a:ea typeface="ＭＳ Ｐゴシック" charset="0"/>
              </a:defRPr>
            </a:lvl1pPr>
            <a:lvl2pPr marL="742950" indent="-285750" defTabSz="457200">
              <a:defRPr>
                <a:solidFill>
                  <a:schemeClr val="tx1"/>
                </a:solidFill>
                <a:latin typeface="Arial" charset="0"/>
                <a:ea typeface="ＭＳ Ｐゴシック" charset="0"/>
              </a:defRPr>
            </a:lvl2pPr>
            <a:lvl3pPr marL="1143000" indent="-228600" defTabSz="457200">
              <a:defRPr>
                <a:solidFill>
                  <a:schemeClr val="tx1"/>
                </a:solidFill>
                <a:latin typeface="Arial" charset="0"/>
                <a:ea typeface="ＭＳ Ｐゴシック" charset="0"/>
              </a:defRPr>
            </a:lvl3pPr>
            <a:lvl4pPr marL="1600200" indent="-228600" defTabSz="457200">
              <a:defRPr>
                <a:solidFill>
                  <a:schemeClr val="tx1"/>
                </a:solidFill>
                <a:latin typeface="Arial" charset="0"/>
                <a:ea typeface="ＭＳ Ｐゴシック" charset="0"/>
              </a:defRPr>
            </a:lvl4pPr>
            <a:lvl5pPr marL="2057400" indent="-228600" defTabSz="4572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sz="1800" b="1" dirty="0" smtClean="0">
                <a:latin typeface="Arial" panose="020B0604020202020204" pitchFamily="34" charset="0"/>
                <a:cs typeface="Arial" panose="020B0604020202020204" pitchFamily="34" charset="0"/>
              </a:rPr>
              <a:t>Sequence and Map Reads</a:t>
            </a:r>
            <a:endParaRPr lang="en-US" sz="1800" b="1" dirty="0">
              <a:latin typeface="Arial" panose="020B0604020202020204" pitchFamily="34" charset="0"/>
              <a:cs typeface="Arial" panose="020B0604020202020204" pitchFamily="34" charset="0"/>
            </a:endParaRPr>
          </a:p>
        </p:txBody>
      </p:sp>
      <p:sp>
        <p:nvSpPr>
          <p:cNvPr id="39" name="TextBox 32"/>
          <p:cNvSpPr txBox="1">
            <a:spLocks noChangeArrowheads="1"/>
          </p:cNvSpPr>
          <p:nvPr/>
        </p:nvSpPr>
        <p:spPr bwMode="auto">
          <a:xfrm>
            <a:off x="4589009" y="5791814"/>
            <a:ext cx="3097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defRPr>
                <a:solidFill>
                  <a:schemeClr val="tx1"/>
                </a:solidFill>
                <a:latin typeface="Arial" charset="0"/>
                <a:ea typeface="ＭＳ Ｐゴシック" charset="0"/>
              </a:defRPr>
            </a:lvl1pPr>
            <a:lvl2pPr marL="742950" indent="-285750" defTabSz="457200">
              <a:defRPr>
                <a:solidFill>
                  <a:schemeClr val="tx1"/>
                </a:solidFill>
                <a:latin typeface="Arial" charset="0"/>
                <a:ea typeface="ＭＳ Ｐゴシック" charset="0"/>
              </a:defRPr>
            </a:lvl2pPr>
            <a:lvl3pPr marL="1143000" indent="-228600" defTabSz="457200">
              <a:defRPr>
                <a:solidFill>
                  <a:schemeClr val="tx1"/>
                </a:solidFill>
                <a:latin typeface="Arial" charset="0"/>
                <a:ea typeface="ＭＳ Ｐゴシック" charset="0"/>
              </a:defRPr>
            </a:lvl3pPr>
            <a:lvl4pPr marL="1600200" indent="-228600" defTabSz="457200">
              <a:defRPr>
                <a:solidFill>
                  <a:schemeClr val="tx1"/>
                </a:solidFill>
                <a:latin typeface="Arial" charset="0"/>
                <a:ea typeface="ＭＳ Ｐゴシック" charset="0"/>
              </a:defRPr>
            </a:lvl4pPr>
            <a:lvl5pPr marL="2057400" indent="-228600" defTabSz="4572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sz="1800" b="1" dirty="0" smtClean="0">
                <a:latin typeface="Arial" panose="020B0604020202020204" pitchFamily="34" charset="0"/>
                <a:cs typeface="Arial" panose="020B0604020202020204" pitchFamily="34" charset="0"/>
              </a:rPr>
              <a:t>Determine Location</a:t>
            </a:r>
            <a:endParaRPr lang="en-US" sz="1800" b="1" dirty="0">
              <a:latin typeface="Arial" panose="020B0604020202020204" pitchFamily="34" charset="0"/>
              <a:cs typeface="Arial" panose="020B0604020202020204" pitchFamily="34" charset="0"/>
            </a:endParaRPr>
          </a:p>
        </p:txBody>
      </p:sp>
      <p:cxnSp>
        <p:nvCxnSpPr>
          <p:cNvPr id="41" name="Straight Arrow Connector 40"/>
          <p:cNvCxnSpPr/>
          <p:nvPr/>
        </p:nvCxnSpPr>
        <p:spPr bwMode="auto">
          <a:xfrm flipV="1">
            <a:off x="1057275" y="1471613"/>
            <a:ext cx="979768" cy="1100137"/>
          </a:xfrm>
          <a:prstGeom prst="straightConnector1">
            <a:avLst/>
          </a:prstGeom>
          <a:solidFill>
            <a:schemeClr val="tx2"/>
          </a:solidFill>
          <a:ln w="254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42" name="TextBox 32"/>
          <p:cNvSpPr txBox="1">
            <a:spLocks noChangeArrowheads="1"/>
          </p:cNvSpPr>
          <p:nvPr/>
        </p:nvSpPr>
        <p:spPr bwMode="auto">
          <a:xfrm>
            <a:off x="201861" y="3126420"/>
            <a:ext cx="18351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defRPr>
                <a:solidFill>
                  <a:schemeClr val="tx1"/>
                </a:solidFill>
                <a:latin typeface="Arial" charset="0"/>
                <a:ea typeface="ＭＳ Ｐゴシック" charset="0"/>
              </a:defRPr>
            </a:lvl1pPr>
            <a:lvl2pPr marL="742950" indent="-285750" defTabSz="457200">
              <a:defRPr>
                <a:solidFill>
                  <a:schemeClr val="tx1"/>
                </a:solidFill>
                <a:latin typeface="Arial" charset="0"/>
                <a:ea typeface="ＭＳ Ｐゴシック" charset="0"/>
              </a:defRPr>
            </a:lvl2pPr>
            <a:lvl3pPr marL="1143000" indent="-228600" defTabSz="457200">
              <a:defRPr>
                <a:solidFill>
                  <a:schemeClr val="tx1"/>
                </a:solidFill>
                <a:latin typeface="Arial" charset="0"/>
                <a:ea typeface="ＭＳ Ｐゴシック" charset="0"/>
              </a:defRPr>
            </a:lvl3pPr>
            <a:lvl4pPr marL="1600200" indent="-228600" defTabSz="457200">
              <a:defRPr>
                <a:solidFill>
                  <a:schemeClr val="tx1"/>
                </a:solidFill>
                <a:latin typeface="Arial" charset="0"/>
                <a:ea typeface="ＭＳ Ｐゴシック" charset="0"/>
              </a:defRPr>
            </a:lvl4pPr>
            <a:lvl5pPr marL="2057400" indent="-228600" defTabSz="4572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sz="1800" b="1" dirty="0" smtClean="0">
                <a:latin typeface="Arial" panose="020B0604020202020204" pitchFamily="34" charset="0"/>
                <a:cs typeface="Arial" panose="020B0604020202020204" pitchFamily="34" charset="0"/>
              </a:rPr>
              <a:t>Isolate Tissue</a:t>
            </a:r>
            <a:endParaRPr lang="en-US" sz="1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61193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8860"/>
            <a:ext cx="8229600" cy="480131"/>
          </a:xfrm>
        </p:spPr>
        <p:txBody>
          <a:bodyPr/>
          <a:lstStyle/>
          <a:p>
            <a:r>
              <a:rPr lang="en-US" sz="2800" dirty="0" err="1" smtClean="0"/>
              <a:t>ChIP-seq</a:t>
            </a:r>
            <a:r>
              <a:rPr lang="en-US" sz="2800" dirty="0" smtClean="0"/>
              <a:t> for the </a:t>
            </a:r>
            <a:r>
              <a:rPr lang="en-US" sz="2800" i="1" dirty="0" smtClean="0"/>
              <a:t>EFEMP1 </a:t>
            </a:r>
            <a:r>
              <a:rPr lang="en-US" sz="2800" dirty="0"/>
              <a:t>R</a:t>
            </a:r>
            <a:r>
              <a:rPr lang="en-US" sz="2800" dirty="0" smtClean="0"/>
              <a:t>egion </a:t>
            </a:r>
            <a:r>
              <a:rPr lang="en-US" sz="2800" dirty="0"/>
              <a:t>from ENCODE </a:t>
            </a:r>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33</a:t>
            </a:fld>
            <a:endParaRPr lang="en-US"/>
          </a:p>
        </p:txBody>
      </p:sp>
      <p:sp>
        <p:nvSpPr>
          <p:cNvPr id="5" name="Footer Placeholder 4"/>
          <p:cNvSpPr>
            <a:spLocks noGrp="1"/>
          </p:cNvSpPr>
          <p:nvPr>
            <p:ph type="ftr" sz="quarter" idx="11"/>
          </p:nvPr>
        </p:nvSpPr>
        <p:spPr/>
        <p:txBody>
          <a:bodyPr/>
          <a:lstStyle/>
          <a:p>
            <a:pPr>
              <a:defRPr/>
            </a:pPr>
            <a:r>
              <a:rPr lang="en-US" smtClean="0"/>
              <a:t>|     © 2011 Kaiser Foundation Health Plan, Inc. For internal use only.</a:t>
            </a:r>
            <a:endParaRPr lang="en-US" dirty="0"/>
          </a:p>
        </p:txBody>
      </p:sp>
      <p:sp>
        <p:nvSpPr>
          <p:cNvPr id="6" name="Date Placeholder 5"/>
          <p:cNvSpPr>
            <a:spLocks noGrp="1"/>
          </p:cNvSpPr>
          <p:nvPr>
            <p:ph type="dt" sz="half" idx="12"/>
          </p:nvPr>
        </p:nvSpPr>
        <p:spPr/>
        <p:txBody>
          <a:bodyPr/>
          <a:lstStyle/>
          <a:p>
            <a:pPr>
              <a:defRPr/>
            </a:pPr>
            <a:fld id="{856F48D1-8CCE-4E5F-B7B8-8F8DD03CC19C}" type="datetime4">
              <a:rPr lang="en-US" smtClean="0"/>
              <a:pPr>
                <a:defRPr/>
              </a:pPr>
              <a:t>March 6, 2017</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611" y="2021681"/>
            <a:ext cx="8378459" cy="2521744"/>
          </a:xfrm>
          <a:prstGeom prst="rect">
            <a:avLst/>
          </a:prstGeom>
        </p:spPr>
      </p:pic>
    </p:spTree>
    <p:extLst>
      <p:ext uri="{BB962C8B-B14F-4D97-AF65-F5344CB8AC3E}">
        <p14:creationId xmlns:p14="http://schemas.microsoft.com/office/powerpoint/2010/main" val="39722318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8860"/>
            <a:ext cx="8229600" cy="480131"/>
          </a:xfrm>
        </p:spPr>
        <p:txBody>
          <a:bodyPr/>
          <a:lstStyle/>
          <a:p>
            <a:r>
              <a:rPr lang="en-US" sz="2800" dirty="0" smtClean="0"/>
              <a:t>SNPs in the </a:t>
            </a:r>
            <a:r>
              <a:rPr lang="en-US" sz="2800" i="1" dirty="0" smtClean="0"/>
              <a:t>EFEMP1</a:t>
            </a:r>
            <a:r>
              <a:rPr lang="en-US" sz="2800" dirty="0" smtClean="0"/>
              <a:t> Locus Might Affect Binding</a:t>
            </a:r>
            <a:endParaRPr lang="en-US" sz="2800" dirty="0"/>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34</a:t>
            </a:fld>
            <a:endParaRPr lang="en-US"/>
          </a:p>
        </p:txBody>
      </p:sp>
      <p:sp>
        <p:nvSpPr>
          <p:cNvPr id="5" name="Footer Placeholder 4"/>
          <p:cNvSpPr>
            <a:spLocks noGrp="1"/>
          </p:cNvSpPr>
          <p:nvPr>
            <p:ph type="ftr" sz="quarter" idx="11"/>
          </p:nvPr>
        </p:nvSpPr>
        <p:spPr/>
        <p:txBody>
          <a:bodyPr/>
          <a:lstStyle/>
          <a:p>
            <a:pPr>
              <a:defRPr/>
            </a:pPr>
            <a:r>
              <a:rPr lang="en-US" smtClean="0"/>
              <a:t>|     © 2011 Kaiser Foundation Health Plan, Inc. For internal use only.</a:t>
            </a:r>
            <a:endParaRPr lang="en-US" dirty="0"/>
          </a:p>
        </p:txBody>
      </p:sp>
      <p:sp>
        <p:nvSpPr>
          <p:cNvPr id="6" name="Date Placeholder 5"/>
          <p:cNvSpPr>
            <a:spLocks noGrp="1"/>
          </p:cNvSpPr>
          <p:nvPr>
            <p:ph type="dt" sz="half" idx="12"/>
          </p:nvPr>
        </p:nvSpPr>
        <p:spPr/>
        <p:txBody>
          <a:bodyPr/>
          <a:lstStyle/>
          <a:p>
            <a:pPr>
              <a:defRPr/>
            </a:pPr>
            <a:fld id="{856F48D1-8CCE-4E5F-B7B8-8F8DD03CC19C}" type="datetime4">
              <a:rPr lang="en-US" smtClean="0"/>
              <a:pPr>
                <a:defRPr/>
              </a:pPr>
              <a:t>March 6, 2017</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3838720566"/>
              </p:ext>
            </p:extLst>
          </p:nvPr>
        </p:nvGraphicFramePr>
        <p:xfrm>
          <a:off x="1543050" y="1295208"/>
          <a:ext cx="5766435" cy="4600520"/>
        </p:xfrm>
        <a:graphic>
          <a:graphicData uri="http://schemas.openxmlformats.org/drawingml/2006/table">
            <a:tbl>
              <a:tblPr firstRow="1" bandRow="1">
                <a:tableStyleId>{0660B408-B3CF-4A94-85FC-2B1E0A45F4A2}</a:tableStyleId>
              </a:tblPr>
              <a:tblGrid>
                <a:gridCol w="1598613"/>
                <a:gridCol w="1300480"/>
                <a:gridCol w="1085850"/>
                <a:gridCol w="1781492"/>
              </a:tblGrid>
              <a:tr h="355544">
                <a:tc>
                  <a:txBody>
                    <a:bodyPr/>
                    <a:lstStyle/>
                    <a:p>
                      <a:r>
                        <a:rPr lang="en-US" sz="1600" dirty="0" smtClean="0"/>
                        <a:t>SNP</a:t>
                      </a:r>
                      <a:endParaRPr lang="en-US" sz="1600" dirty="0"/>
                    </a:p>
                  </a:txBody>
                  <a:tcPr/>
                </a:tc>
                <a:tc>
                  <a:txBody>
                    <a:bodyPr/>
                    <a:lstStyle/>
                    <a:p>
                      <a:r>
                        <a:rPr lang="en-US" sz="1600" dirty="0" smtClean="0"/>
                        <a:t>Chromosome</a:t>
                      </a:r>
                      <a:endParaRPr lang="en-US" sz="1600" dirty="0"/>
                    </a:p>
                  </a:txBody>
                  <a:tcPr/>
                </a:tc>
                <a:tc>
                  <a:txBody>
                    <a:bodyPr/>
                    <a:lstStyle/>
                    <a:p>
                      <a:pPr algn="ctr"/>
                      <a:r>
                        <a:rPr lang="en-US" sz="1600" dirty="0" smtClean="0"/>
                        <a:t>Position</a:t>
                      </a:r>
                      <a:endParaRPr lang="en-US" sz="1600" dirty="0"/>
                    </a:p>
                  </a:txBody>
                  <a:tcPr/>
                </a:tc>
                <a:tc>
                  <a:txBody>
                    <a:bodyPr/>
                    <a:lstStyle/>
                    <a:p>
                      <a:pPr algn="ctr"/>
                      <a:r>
                        <a:rPr lang="en-US" sz="1600" dirty="0" err="1" smtClean="0"/>
                        <a:t>RegulomeDB</a:t>
                      </a:r>
                      <a:r>
                        <a:rPr lang="en-US" sz="1600" baseline="0" dirty="0" smtClean="0"/>
                        <a:t> Score</a:t>
                      </a:r>
                      <a:endParaRPr lang="en-US" sz="1600" dirty="0"/>
                    </a:p>
                  </a:txBody>
                  <a:tcPr/>
                </a:tc>
              </a:tr>
              <a:tr h="265311">
                <a:tc>
                  <a:txBody>
                    <a:bodyPr/>
                    <a:lstStyle/>
                    <a:p>
                      <a:pPr algn="l" fontAlgn="b"/>
                      <a:r>
                        <a:rPr lang="en-US" sz="1600" b="0" i="0" u="none" strike="noStrike" dirty="0">
                          <a:solidFill>
                            <a:srgbClr val="000000"/>
                          </a:solidFill>
                          <a:effectLst/>
                          <a:latin typeface="Arial" panose="020B0604020202020204" pitchFamily="34" charset="0"/>
                          <a:cs typeface="Arial" panose="020B0604020202020204" pitchFamily="34" charset="0"/>
                        </a:rPr>
                        <a:t>rs11888023</a:t>
                      </a:r>
                    </a:p>
                  </a:txBody>
                  <a:tcPr marL="6350" marR="6350" marT="6350" marB="0" anchor="b">
                    <a:solidFill>
                      <a:schemeClr val="accent5">
                        <a:lumMod val="20000"/>
                        <a:lumOff val="80000"/>
                      </a:schemeClr>
                    </a:solidFill>
                  </a:tcPr>
                </a:tc>
                <a:tc>
                  <a:txBody>
                    <a:bodyPr/>
                    <a:lstStyle/>
                    <a:p>
                      <a:pPr algn="ctr" fontAlgn="b"/>
                      <a:r>
                        <a:rPr lang="en-US" sz="1600" b="0" i="0" u="none" strike="noStrike" dirty="0" smtClean="0">
                          <a:solidFill>
                            <a:srgbClr val="000000"/>
                          </a:solidFill>
                          <a:effectLst/>
                          <a:latin typeface="Arial" panose="020B0604020202020204" pitchFamily="34" charset="0"/>
                          <a:cs typeface="Arial" panose="020B0604020202020204" pitchFamily="34" charset="0"/>
                        </a:rPr>
                        <a:t>2</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solidFill>
                      <a:schemeClr val="accent5">
                        <a:lumMod val="20000"/>
                        <a:lumOff val="80000"/>
                      </a:schemeClr>
                    </a:solidFill>
                  </a:tcPr>
                </a:tc>
                <a:tc>
                  <a:txBody>
                    <a:bodyPr/>
                    <a:lstStyle/>
                    <a:p>
                      <a:pPr algn="ctr" fontAlgn="b"/>
                      <a:r>
                        <a:rPr lang="en-US" sz="1600" b="0" i="0" u="none" strike="noStrike" dirty="0" smtClean="0">
                          <a:solidFill>
                            <a:srgbClr val="000000"/>
                          </a:solidFill>
                          <a:effectLst/>
                          <a:latin typeface="Arial" panose="020B0604020202020204" pitchFamily="34" charset="0"/>
                          <a:cs typeface="Arial" panose="020B0604020202020204" pitchFamily="34" charset="0"/>
                        </a:rPr>
                        <a:t>56,006,984</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solidFill>
                      <a:schemeClr val="accent5">
                        <a:lumMod val="20000"/>
                        <a:lumOff val="80000"/>
                      </a:schemeClr>
                    </a:solidFill>
                  </a:tcPr>
                </a:tc>
                <a:tc>
                  <a:txBody>
                    <a:bodyPr/>
                    <a:lstStyle/>
                    <a:p>
                      <a:pPr algn="ctr" fontAlgn="b"/>
                      <a:r>
                        <a:rPr lang="en-US" sz="1600" b="0" i="0" u="none" strike="noStrike" dirty="0" smtClean="0">
                          <a:solidFill>
                            <a:srgbClr val="000000"/>
                          </a:solidFill>
                          <a:effectLst/>
                          <a:latin typeface="Arial" panose="020B0604020202020204" pitchFamily="34" charset="0"/>
                          <a:cs typeface="Arial" panose="020B0604020202020204" pitchFamily="34" charset="0"/>
                        </a:rPr>
                        <a:t> 2b</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solidFill>
                      <a:schemeClr val="accent5">
                        <a:lumMod val="20000"/>
                        <a:lumOff val="80000"/>
                      </a:schemeClr>
                    </a:solidFill>
                  </a:tcPr>
                </a:tc>
              </a:tr>
              <a:tr h="265311">
                <a:tc>
                  <a:txBody>
                    <a:bodyPr/>
                    <a:lstStyle/>
                    <a:p>
                      <a:pPr algn="l" fontAlgn="b"/>
                      <a:r>
                        <a:rPr lang="en-US" sz="1600" b="0" i="0" u="none" strike="noStrike" dirty="0">
                          <a:solidFill>
                            <a:srgbClr val="000000"/>
                          </a:solidFill>
                          <a:effectLst/>
                          <a:latin typeface="Arial" panose="020B0604020202020204" pitchFamily="34" charset="0"/>
                          <a:cs typeface="Arial" panose="020B0604020202020204" pitchFamily="34" charset="0"/>
                        </a:rPr>
                        <a:t>rs6739641</a:t>
                      </a:r>
                    </a:p>
                  </a:txBody>
                  <a:tcPr marL="6350" marR="6350" marT="6350" marB="0" anchor="b">
                    <a:solidFill>
                      <a:schemeClr val="accent5">
                        <a:lumMod val="20000"/>
                        <a:lumOff val="80000"/>
                      </a:schemeClr>
                    </a:solidFill>
                  </a:tcPr>
                </a:tc>
                <a:tc>
                  <a:txBody>
                    <a:bodyPr/>
                    <a:lstStyle/>
                    <a:p>
                      <a:pPr algn="ctr" fontAlgn="b"/>
                      <a:r>
                        <a:rPr lang="en-US" sz="1600" b="0" i="0" u="none" strike="noStrike" dirty="0" smtClean="0">
                          <a:solidFill>
                            <a:srgbClr val="000000"/>
                          </a:solidFill>
                          <a:effectLst/>
                          <a:latin typeface="Arial" panose="020B0604020202020204" pitchFamily="34" charset="0"/>
                          <a:cs typeface="Arial" panose="020B0604020202020204" pitchFamily="34" charset="0"/>
                        </a:rPr>
                        <a:t>2</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solidFill>
                      <a:schemeClr val="accent5">
                        <a:lumMod val="20000"/>
                        <a:lumOff val="80000"/>
                      </a:schemeClr>
                    </a:solidFill>
                  </a:tcPr>
                </a:tc>
                <a:tc>
                  <a:txBody>
                    <a:bodyPr/>
                    <a:lstStyle/>
                    <a:p>
                      <a:pPr algn="ctr" fontAlgn="b"/>
                      <a:r>
                        <a:rPr lang="en-US" sz="1600" b="0" i="0" u="none" strike="noStrike" dirty="0" smtClean="0">
                          <a:solidFill>
                            <a:srgbClr val="000000"/>
                          </a:solidFill>
                          <a:effectLst/>
                          <a:latin typeface="Arial" panose="020B0604020202020204" pitchFamily="34" charset="0"/>
                          <a:cs typeface="Arial" panose="020B0604020202020204" pitchFamily="34" charset="0"/>
                        </a:rPr>
                        <a:t>56,020,961</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solidFill>
                      <a:schemeClr val="accent5">
                        <a:lumMod val="20000"/>
                        <a:lumOff val="80000"/>
                      </a:schemeClr>
                    </a:solidFill>
                  </a:tcPr>
                </a:tc>
                <a:tc>
                  <a:txBody>
                    <a:bodyPr/>
                    <a:lstStyle/>
                    <a:p>
                      <a:pPr algn="ctr" fontAlgn="b"/>
                      <a:r>
                        <a:rPr lang="en-US" sz="1600" b="0" i="0" u="none" strike="noStrike" dirty="0" smtClean="0">
                          <a:solidFill>
                            <a:srgbClr val="000000"/>
                          </a:solidFill>
                          <a:effectLst/>
                          <a:latin typeface="Arial" panose="020B0604020202020204" pitchFamily="34" charset="0"/>
                          <a:cs typeface="Arial" panose="020B0604020202020204" pitchFamily="34" charset="0"/>
                        </a:rPr>
                        <a:t> 2b</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solidFill>
                      <a:schemeClr val="accent5">
                        <a:lumMod val="20000"/>
                        <a:lumOff val="80000"/>
                      </a:schemeClr>
                    </a:solidFill>
                  </a:tcPr>
                </a:tc>
              </a:tr>
              <a:tr h="265311">
                <a:tc>
                  <a:txBody>
                    <a:bodyPr/>
                    <a:lstStyle/>
                    <a:p>
                      <a:pPr algn="l" fontAlgn="b"/>
                      <a:r>
                        <a:rPr lang="en-US" sz="1600" b="0" i="0" u="none" strike="noStrike" dirty="0">
                          <a:solidFill>
                            <a:srgbClr val="000000"/>
                          </a:solidFill>
                          <a:effectLst/>
                          <a:latin typeface="Arial" panose="020B0604020202020204" pitchFamily="34" charset="0"/>
                          <a:cs typeface="Arial" panose="020B0604020202020204" pitchFamily="34" charset="0"/>
                        </a:rPr>
                        <a:t>rs3791679</a:t>
                      </a:r>
                    </a:p>
                  </a:txBody>
                  <a:tcPr marL="6350" marR="6350" marT="6350" marB="0" anchor="b">
                    <a:solidFill>
                      <a:schemeClr val="accent5">
                        <a:lumMod val="20000"/>
                        <a:lumOff val="80000"/>
                      </a:schemeClr>
                    </a:solidFill>
                  </a:tcPr>
                </a:tc>
                <a:tc>
                  <a:txBody>
                    <a:bodyPr/>
                    <a:lstStyle/>
                    <a:p>
                      <a:pPr algn="ctr" fontAlgn="b"/>
                      <a:r>
                        <a:rPr lang="en-US" sz="1600" b="0" i="0" u="none" strike="noStrike" dirty="0" smtClean="0">
                          <a:solidFill>
                            <a:srgbClr val="000000"/>
                          </a:solidFill>
                          <a:effectLst/>
                          <a:latin typeface="Arial" panose="020B0604020202020204" pitchFamily="34" charset="0"/>
                          <a:cs typeface="Arial" panose="020B0604020202020204" pitchFamily="34" charset="0"/>
                        </a:rPr>
                        <a:t>2</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solidFill>
                      <a:schemeClr val="accent5">
                        <a:lumMod val="20000"/>
                        <a:lumOff val="80000"/>
                      </a:schemeClr>
                    </a:solidFill>
                  </a:tcPr>
                </a:tc>
                <a:tc>
                  <a:txBody>
                    <a:bodyPr/>
                    <a:lstStyle/>
                    <a:p>
                      <a:pPr algn="ctr" fontAlgn="b"/>
                      <a:r>
                        <a:rPr lang="en-US" sz="1600" b="0" i="0" u="none" strike="noStrike" dirty="0" smtClean="0">
                          <a:solidFill>
                            <a:srgbClr val="000000"/>
                          </a:solidFill>
                          <a:effectLst/>
                          <a:latin typeface="Arial" panose="020B0604020202020204" pitchFamily="34" charset="0"/>
                          <a:cs typeface="Arial" panose="020B0604020202020204" pitchFamily="34" charset="0"/>
                        </a:rPr>
                        <a:t>56,096,891</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solidFill>
                      <a:schemeClr val="accent5">
                        <a:lumMod val="20000"/>
                        <a:lumOff val="80000"/>
                      </a:schemeClr>
                    </a:solidFill>
                  </a:tcPr>
                </a:tc>
                <a:tc>
                  <a:txBody>
                    <a:bodyPr/>
                    <a:lstStyle/>
                    <a:p>
                      <a:pPr algn="ctr" fontAlgn="b"/>
                      <a:r>
                        <a:rPr lang="en-US" sz="1600" b="0" i="0" u="none" strike="noStrike" dirty="0" smtClean="0">
                          <a:solidFill>
                            <a:srgbClr val="000000"/>
                          </a:solidFill>
                          <a:effectLst/>
                          <a:latin typeface="Arial" panose="020B0604020202020204" pitchFamily="34" charset="0"/>
                          <a:cs typeface="Arial" panose="020B0604020202020204" pitchFamily="34" charset="0"/>
                        </a:rPr>
                        <a:t> 2b</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solidFill>
                      <a:schemeClr val="accent5">
                        <a:lumMod val="20000"/>
                        <a:lumOff val="80000"/>
                      </a:schemeClr>
                    </a:solidFill>
                  </a:tcPr>
                </a:tc>
              </a:tr>
              <a:tr h="265311">
                <a:tc>
                  <a:txBody>
                    <a:bodyPr/>
                    <a:lstStyle/>
                    <a:p>
                      <a:pPr algn="l" fontAlgn="b"/>
                      <a:r>
                        <a:rPr lang="en-US" sz="1600" b="0" i="0" u="none" strike="noStrike" dirty="0">
                          <a:solidFill>
                            <a:srgbClr val="000000"/>
                          </a:solidFill>
                          <a:effectLst/>
                          <a:latin typeface="Arial" panose="020B0604020202020204" pitchFamily="34" charset="0"/>
                          <a:cs typeface="Arial" panose="020B0604020202020204" pitchFamily="34" charset="0"/>
                        </a:rPr>
                        <a:t>rs1367228</a:t>
                      </a:r>
                    </a:p>
                  </a:txBody>
                  <a:tcPr marL="6350" marR="6350" marT="6350" marB="0" anchor="b">
                    <a:solidFill>
                      <a:schemeClr val="accent5">
                        <a:lumMod val="20000"/>
                        <a:lumOff val="80000"/>
                      </a:schemeClr>
                    </a:solidFill>
                  </a:tcPr>
                </a:tc>
                <a:tc>
                  <a:txBody>
                    <a:bodyPr/>
                    <a:lstStyle/>
                    <a:p>
                      <a:pPr algn="ctr" fontAlgn="b"/>
                      <a:r>
                        <a:rPr lang="en-US" sz="1600" b="0" i="0" u="none" strike="noStrike" dirty="0" smtClean="0">
                          <a:solidFill>
                            <a:srgbClr val="000000"/>
                          </a:solidFill>
                          <a:effectLst/>
                          <a:latin typeface="Arial" panose="020B0604020202020204" pitchFamily="34" charset="0"/>
                          <a:cs typeface="Arial" panose="020B0604020202020204" pitchFamily="34" charset="0"/>
                        </a:rPr>
                        <a:t>2</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solidFill>
                      <a:schemeClr val="accent5">
                        <a:lumMod val="20000"/>
                        <a:lumOff val="80000"/>
                      </a:schemeClr>
                    </a:solidFill>
                  </a:tcPr>
                </a:tc>
                <a:tc>
                  <a:txBody>
                    <a:bodyPr/>
                    <a:lstStyle/>
                    <a:p>
                      <a:pPr algn="ctr" fontAlgn="b"/>
                      <a:r>
                        <a:rPr lang="en-US" sz="1600" b="0" i="0" u="none" strike="noStrike" dirty="0" smtClean="0">
                          <a:solidFill>
                            <a:srgbClr val="000000"/>
                          </a:solidFill>
                          <a:effectLst/>
                          <a:latin typeface="Arial" panose="020B0604020202020204" pitchFamily="34" charset="0"/>
                          <a:cs typeface="Arial" panose="020B0604020202020204" pitchFamily="34" charset="0"/>
                        </a:rPr>
                        <a:t>56,112,439</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solidFill>
                      <a:schemeClr val="accent5">
                        <a:lumMod val="20000"/>
                        <a:lumOff val="80000"/>
                      </a:schemeClr>
                    </a:solidFill>
                  </a:tcPr>
                </a:tc>
                <a:tc>
                  <a:txBody>
                    <a:bodyPr/>
                    <a:lstStyle/>
                    <a:p>
                      <a:pPr algn="ctr" fontAlgn="b"/>
                      <a:r>
                        <a:rPr lang="en-US" sz="1600" b="0" i="0" u="none" strike="noStrike" dirty="0" smtClean="0">
                          <a:solidFill>
                            <a:srgbClr val="000000"/>
                          </a:solidFill>
                          <a:effectLst/>
                          <a:latin typeface="Arial" panose="020B0604020202020204" pitchFamily="34" charset="0"/>
                          <a:cs typeface="Arial" panose="020B0604020202020204" pitchFamily="34" charset="0"/>
                        </a:rPr>
                        <a:t> 3a</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solidFill>
                      <a:schemeClr val="accent5">
                        <a:lumMod val="20000"/>
                        <a:lumOff val="80000"/>
                      </a:schemeClr>
                    </a:solidFill>
                  </a:tcPr>
                </a:tc>
              </a:tr>
              <a:tr h="265311">
                <a:tc>
                  <a:txBody>
                    <a:bodyPr/>
                    <a:lstStyle/>
                    <a:p>
                      <a:pPr algn="l" fontAlgn="b"/>
                      <a:r>
                        <a:rPr lang="en-US" sz="1600" b="0" i="0" u="none" strike="noStrike" dirty="0">
                          <a:solidFill>
                            <a:srgbClr val="000000"/>
                          </a:solidFill>
                          <a:effectLst/>
                          <a:latin typeface="Arial" panose="020B0604020202020204" pitchFamily="34" charset="0"/>
                          <a:cs typeface="Arial" panose="020B0604020202020204" pitchFamily="34" charset="0"/>
                        </a:rPr>
                        <a:t>rs78857879</a:t>
                      </a:r>
                    </a:p>
                  </a:txBody>
                  <a:tcPr marL="6350" marR="6350" marT="6350" marB="0" anchor="b">
                    <a:solidFill>
                      <a:schemeClr val="accent5">
                        <a:lumMod val="20000"/>
                        <a:lumOff val="80000"/>
                      </a:schemeClr>
                    </a:solidFill>
                  </a:tcPr>
                </a:tc>
                <a:tc>
                  <a:txBody>
                    <a:bodyPr/>
                    <a:lstStyle/>
                    <a:p>
                      <a:pPr algn="ctr" fontAlgn="b"/>
                      <a:r>
                        <a:rPr lang="en-US" sz="1600" b="0" i="0" u="none" strike="noStrike" dirty="0" smtClean="0">
                          <a:solidFill>
                            <a:srgbClr val="000000"/>
                          </a:solidFill>
                          <a:effectLst/>
                          <a:latin typeface="Arial" panose="020B0604020202020204" pitchFamily="34" charset="0"/>
                          <a:cs typeface="Arial" panose="020B0604020202020204" pitchFamily="34" charset="0"/>
                        </a:rPr>
                        <a:t>2</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solidFill>
                      <a:schemeClr val="accent5">
                        <a:lumMod val="20000"/>
                        <a:lumOff val="80000"/>
                      </a:schemeClr>
                    </a:solidFill>
                  </a:tcPr>
                </a:tc>
                <a:tc>
                  <a:txBody>
                    <a:bodyPr/>
                    <a:lstStyle/>
                    <a:p>
                      <a:pPr algn="ctr" fontAlgn="b"/>
                      <a:r>
                        <a:rPr lang="en-US" sz="1600" b="0" i="0" u="none" strike="noStrike" dirty="0" smtClean="0">
                          <a:solidFill>
                            <a:srgbClr val="000000"/>
                          </a:solidFill>
                          <a:effectLst/>
                          <a:latin typeface="Arial" panose="020B0604020202020204" pitchFamily="34" charset="0"/>
                          <a:cs typeface="Arial" panose="020B0604020202020204" pitchFamily="34" charset="0"/>
                        </a:rPr>
                        <a:t>56,135,098</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solidFill>
                      <a:schemeClr val="accent5">
                        <a:lumMod val="20000"/>
                        <a:lumOff val="80000"/>
                      </a:schemeClr>
                    </a:solidFill>
                  </a:tcPr>
                </a:tc>
                <a:tc>
                  <a:txBody>
                    <a:bodyPr/>
                    <a:lstStyle/>
                    <a:p>
                      <a:pPr algn="ctr" fontAlgn="b"/>
                      <a:r>
                        <a:rPr lang="en-US" sz="1600" b="0" i="0" u="none" strike="noStrike" dirty="0" smtClean="0">
                          <a:solidFill>
                            <a:srgbClr val="000000"/>
                          </a:solidFill>
                          <a:effectLst/>
                          <a:latin typeface="Arial" panose="020B0604020202020204" pitchFamily="34" charset="0"/>
                          <a:cs typeface="Arial" panose="020B0604020202020204" pitchFamily="34" charset="0"/>
                        </a:rPr>
                        <a:t> 3a</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solidFill>
                      <a:schemeClr val="accent5">
                        <a:lumMod val="20000"/>
                        <a:lumOff val="80000"/>
                      </a:schemeClr>
                    </a:solidFill>
                  </a:tcPr>
                </a:tc>
              </a:tr>
              <a:tr h="265311">
                <a:tc>
                  <a:txBody>
                    <a:bodyPr/>
                    <a:lstStyle/>
                    <a:p>
                      <a:pPr algn="l" fontAlgn="b"/>
                      <a:r>
                        <a:rPr lang="en-US" sz="1600" b="0" i="0" u="none" strike="noStrike" dirty="0">
                          <a:solidFill>
                            <a:srgbClr val="000000"/>
                          </a:solidFill>
                          <a:effectLst/>
                          <a:latin typeface="Arial" panose="020B0604020202020204" pitchFamily="34" charset="0"/>
                          <a:cs typeface="Arial" panose="020B0604020202020204" pitchFamily="34" charset="0"/>
                        </a:rPr>
                        <a:t>rs3762515</a:t>
                      </a:r>
                    </a:p>
                  </a:txBody>
                  <a:tcPr marL="6350" marR="6350" marT="6350" marB="0" anchor="b">
                    <a:solidFill>
                      <a:schemeClr val="accent5">
                        <a:lumMod val="20000"/>
                        <a:lumOff val="80000"/>
                      </a:schemeClr>
                    </a:solidFill>
                  </a:tcPr>
                </a:tc>
                <a:tc>
                  <a:txBody>
                    <a:bodyPr/>
                    <a:lstStyle/>
                    <a:p>
                      <a:pPr algn="ctr" fontAlgn="b"/>
                      <a:r>
                        <a:rPr lang="en-US" sz="1600" b="0" i="0" u="none" strike="noStrike" dirty="0" smtClean="0">
                          <a:solidFill>
                            <a:srgbClr val="000000"/>
                          </a:solidFill>
                          <a:effectLst/>
                          <a:latin typeface="Arial" panose="020B0604020202020204" pitchFamily="34" charset="0"/>
                          <a:cs typeface="Arial" panose="020B0604020202020204" pitchFamily="34" charset="0"/>
                        </a:rPr>
                        <a:t>2</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solidFill>
                      <a:schemeClr val="accent5">
                        <a:lumMod val="20000"/>
                        <a:lumOff val="80000"/>
                      </a:schemeClr>
                    </a:solidFill>
                  </a:tcPr>
                </a:tc>
                <a:tc>
                  <a:txBody>
                    <a:bodyPr/>
                    <a:lstStyle/>
                    <a:p>
                      <a:pPr algn="ctr" fontAlgn="b"/>
                      <a:r>
                        <a:rPr lang="en-US" sz="1600" b="0" i="0" u="none" strike="noStrike" dirty="0" smtClean="0">
                          <a:solidFill>
                            <a:srgbClr val="000000"/>
                          </a:solidFill>
                          <a:effectLst/>
                          <a:latin typeface="Arial" panose="020B0604020202020204" pitchFamily="34" charset="0"/>
                          <a:cs typeface="Arial" panose="020B0604020202020204" pitchFamily="34" charset="0"/>
                        </a:rPr>
                        <a:t>56,150,863</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solidFill>
                      <a:schemeClr val="accent5">
                        <a:lumMod val="20000"/>
                        <a:lumOff val="80000"/>
                      </a:schemeClr>
                    </a:solidFill>
                  </a:tcPr>
                </a:tc>
                <a:tc>
                  <a:txBody>
                    <a:bodyPr/>
                    <a:lstStyle/>
                    <a:p>
                      <a:pPr algn="ctr" fontAlgn="b"/>
                      <a:r>
                        <a:rPr lang="en-US" sz="1600" b="0" i="0" u="none" strike="noStrike" dirty="0" smtClean="0">
                          <a:solidFill>
                            <a:srgbClr val="000000"/>
                          </a:solidFill>
                          <a:effectLst/>
                          <a:latin typeface="Arial" panose="020B0604020202020204" pitchFamily="34" charset="0"/>
                          <a:cs typeface="Arial" panose="020B0604020202020204" pitchFamily="34" charset="0"/>
                        </a:rPr>
                        <a:t> 3a</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solidFill>
                      <a:schemeClr val="accent5">
                        <a:lumMod val="20000"/>
                        <a:lumOff val="80000"/>
                      </a:schemeClr>
                    </a:solidFill>
                  </a:tcPr>
                </a:tc>
              </a:tr>
              <a:tr h="265311">
                <a:tc>
                  <a:txBody>
                    <a:bodyPr/>
                    <a:lstStyle/>
                    <a:p>
                      <a:pPr algn="l" fontAlgn="b"/>
                      <a:r>
                        <a:rPr lang="en-US" sz="1600" b="0" i="0" u="none" strike="noStrike" dirty="0">
                          <a:solidFill>
                            <a:srgbClr val="000000"/>
                          </a:solidFill>
                          <a:effectLst/>
                          <a:latin typeface="Arial" panose="020B0604020202020204" pitchFamily="34" charset="0"/>
                          <a:cs typeface="Arial" panose="020B0604020202020204" pitchFamily="34" charset="0"/>
                        </a:rPr>
                        <a:t>rs6704991</a:t>
                      </a:r>
                    </a:p>
                  </a:txBody>
                  <a:tcPr marL="6350" marR="6350" marT="6350" marB="0" anchor="b">
                    <a:solidFill>
                      <a:schemeClr val="accent5">
                        <a:lumMod val="20000"/>
                        <a:lumOff val="80000"/>
                      </a:schemeClr>
                    </a:solidFill>
                  </a:tcPr>
                </a:tc>
                <a:tc>
                  <a:txBody>
                    <a:bodyPr/>
                    <a:lstStyle/>
                    <a:p>
                      <a:pPr algn="ctr" fontAlgn="b"/>
                      <a:r>
                        <a:rPr lang="en-US" sz="1600" b="0" i="0" u="none" strike="noStrike" dirty="0" smtClean="0">
                          <a:solidFill>
                            <a:srgbClr val="000000"/>
                          </a:solidFill>
                          <a:effectLst/>
                          <a:latin typeface="Arial" panose="020B0604020202020204" pitchFamily="34" charset="0"/>
                          <a:cs typeface="Arial" panose="020B0604020202020204" pitchFamily="34" charset="0"/>
                        </a:rPr>
                        <a:t>2</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solidFill>
                      <a:schemeClr val="accent5">
                        <a:lumMod val="20000"/>
                        <a:lumOff val="80000"/>
                      </a:schemeClr>
                    </a:solidFill>
                  </a:tcPr>
                </a:tc>
                <a:tc>
                  <a:txBody>
                    <a:bodyPr/>
                    <a:lstStyle/>
                    <a:p>
                      <a:pPr algn="ctr" fontAlgn="b"/>
                      <a:r>
                        <a:rPr lang="en-US" sz="1600" b="0" i="0" u="none" strike="noStrike" dirty="0" smtClean="0">
                          <a:solidFill>
                            <a:srgbClr val="000000"/>
                          </a:solidFill>
                          <a:effectLst/>
                          <a:latin typeface="Arial" panose="020B0604020202020204" pitchFamily="34" charset="0"/>
                          <a:cs typeface="Arial" panose="020B0604020202020204" pitchFamily="34" charset="0"/>
                        </a:rPr>
                        <a:t>56,179,758</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solidFill>
                      <a:schemeClr val="accent5">
                        <a:lumMod val="20000"/>
                        <a:lumOff val="80000"/>
                      </a:schemeClr>
                    </a:solidFill>
                  </a:tcPr>
                </a:tc>
                <a:tc>
                  <a:txBody>
                    <a:bodyPr/>
                    <a:lstStyle/>
                    <a:p>
                      <a:pPr algn="ctr" fontAlgn="b"/>
                      <a:r>
                        <a:rPr lang="en-US" sz="1600" b="0" i="0" u="none" strike="noStrike" dirty="0" smtClean="0">
                          <a:solidFill>
                            <a:srgbClr val="000000"/>
                          </a:solidFill>
                          <a:effectLst/>
                          <a:latin typeface="Arial" panose="020B0604020202020204" pitchFamily="34" charset="0"/>
                          <a:cs typeface="Arial" panose="020B0604020202020204" pitchFamily="34" charset="0"/>
                        </a:rPr>
                        <a:t> 3a</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solidFill>
                      <a:schemeClr val="accent5">
                        <a:lumMod val="20000"/>
                        <a:lumOff val="80000"/>
                      </a:schemeClr>
                    </a:solidFill>
                  </a:tcPr>
                </a:tc>
              </a:tr>
              <a:tr h="265311">
                <a:tc>
                  <a:txBody>
                    <a:bodyPr/>
                    <a:lstStyle/>
                    <a:p>
                      <a:pPr algn="l" fontAlgn="b"/>
                      <a:r>
                        <a:rPr lang="en-US" sz="1600" b="0" i="0" u="none" strike="noStrike" dirty="0">
                          <a:solidFill>
                            <a:srgbClr val="000000"/>
                          </a:solidFill>
                          <a:effectLst/>
                          <a:latin typeface="Arial" panose="020B0604020202020204" pitchFamily="34" charset="0"/>
                          <a:cs typeface="Arial" panose="020B0604020202020204" pitchFamily="34" charset="0"/>
                        </a:rPr>
                        <a:t>rs11893573</a:t>
                      </a:r>
                    </a:p>
                  </a:txBody>
                  <a:tcPr marL="6350" marR="6350" marT="6350" marB="0" anchor="b">
                    <a:solidFill>
                      <a:schemeClr val="accent5">
                        <a:lumMod val="20000"/>
                        <a:lumOff val="80000"/>
                      </a:schemeClr>
                    </a:solidFill>
                  </a:tcPr>
                </a:tc>
                <a:tc>
                  <a:txBody>
                    <a:bodyPr/>
                    <a:lstStyle/>
                    <a:p>
                      <a:pPr algn="ctr" fontAlgn="b"/>
                      <a:r>
                        <a:rPr lang="en-US" sz="1600" b="0" i="0" u="none" strike="noStrike" dirty="0" smtClean="0">
                          <a:solidFill>
                            <a:srgbClr val="000000"/>
                          </a:solidFill>
                          <a:effectLst/>
                          <a:latin typeface="Arial" panose="020B0604020202020204" pitchFamily="34" charset="0"/>
                          <a:cs typeface="Arial" panose="020B0604020202020204" pitchFamily="34" charset="0"/>
                        </a:rPr>
                        <a:t>2</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solidFill>
                      <a:schemeClr val="accent5">
                        <a:lumMod val="20000"/>
                        <a:lumOff val="80000"/>
                      </a:schemeClr>
                    </a:solidFill>
                  </a:tcPr>
                </a:tc>
                <a:tc>
                  <a:txBody>
                    <a:bodyPr/>
                    <a:lstStyle/>
                    <a:p>
                      <a:pPr algn="ctr" fontAlgn="b"/>
                      <a:r>
                        <a:rPr lang="en-US" sz="1600" b="0" i="0" u="none" strike="noStrike" dirty="0" smtClean="0">
                          <a:solidFill>
                            <a:srgbClr val="000000"/>
                          </a:solidFill>
                          <a:effectLst/>
                          <a:latin typeface="Arial" panose="020B0604020202020204" pitchFamily="34" charset="0"/>
                          <a:cs typeface="Arial" panose="020B0604020202020204" pitchFamily="34" charset="0"/>
                        </a:rPr>
                        <a:t>56,007,033</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solidFill>
                      <a:schemeClr val="accent5">
                        <a:lumMod val="20000"/>
                        <a:lumOff val="80000"/>
                      </a:schemeClr>
                    </a:solidFill>
                  </a:tcPr>
                </a:tc>
                <a:tc>
                  <a:txBody>
                    <a:bodyPr/>
                    <a:lstStyle/>
                    <a:p>
                      <a:pPr algn="ctr"/>
                      <a:r>
                        <a:rPr lang="en-US" sz="1600" dirty="0" smtClean="0">
                          <a:latin typeface="Arial" panose="020B0604020202020204" pitchFamily="34" charset="0"/>
                          <a:cs typeface="Arial" panose="020B0604020202020204" pitchFamily="34" charset="0"/>
                        </a:rPr>
                        <a:t>4</a:t>
                      </a:r>
                      <a:endParaRPr lang="en-US" sz="1600" dirty="0">
                        <a:latin typeface="Arial" panose="020B0604020202020204" pitchFamily="34" charset="0"/>
                        <a:cs typeface="Arial" panose="020B0604020202020204" pitchFamily="34" charset="0"/>
                      </a:endParaRPr>
                    </a:p>
                  </a:txBody>
                  <a:tcPr marL="6350" marR="6350" marT="6350" marB="0" anchor="b">
                    <a:solidFill>
                      <a:schemeClr val="accent5">
                        <a:lumMod val="20000"/>
                        <a:lumOff val="80000"/>
                      </a:schemeClr>
                    </a:solidFill>
                  </a:tcPr>
                </a:tc>
              </a:tr>
              <a:tr h="265311">
                <a:tc>
                  <a:txBody>
                    <a:bodyPr/>
                    <a:lstStyle/>
                    <a:p>
                      <a:pPr algn="l" fontAlgn="b"/>
                      <a:r>
                        <a:rPr lang="en-US" sz="1600" b="0" i="0" u="none" strike="noStrike">
                          <a:solidFill>
                            <a:srgbClr val="000000"/>
                          </a:solidFill>
                          <a:effectLst/>
                          <a:latin typeface="Arial" panose="020B0604020202020204" pitchFamily="34" charset="0"/>
                          <a:cs typeface="Arial" panose="020B0604020202020204" pitchFamily="34" charset="0"/>
                        </a:rPr>
                        <a:t>rs1346782</a:t>
                      </a:r>
                    </a:p>
                  </a:txBody>
                  <a:tcPr marL="6350" marR="6350" marT="6350" marB="0" anchor="b">
                    <a:solidFill>
                      <a:schemeClr val="accent5">
                        <a:lumMod val="20000"/>
                        <a:lumOff val="80000"/>
                      </a:schemeClr>
                    </a:solidFill>
                  </a:tcPr>
                </a:tc>
                <a:tc>
                  <a:txBody>
                    <a:bodyPr/>
                    <a:lstStyle/>
                    <a:p>
                      <a:pPr algn="ctr" fontAlgn="b"/>
                      <a:r>
                        <a:rPr lang="en-US" sz="1600" b="0" i="0" u="none" strike="noStrike" dirty="0" smtClean="0">
                          <a:solidFill>
                            <a:srgbClr val="000000"/>
                          </a:solidFill>
                          <a:effectLst/>
                          <a:latin typeface="Arial" panose="020B0604020202020204" pitchFamily="34" charset="0"/>
                          <a:cs typeface="Arial" panose="020B0604020202020204" pitchFamily="34" charset="0"/>
                        </a:rPr>
                        <a:t>2</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solidFill>
                      <a:schemeClr val="accent5">
                        <a:lumMod val="20000"/>
                        <a:lumOff val="80000"/>
                      </a:schemeClr>
                    </a:solidFill>
                  </a:tcPr>
                </a:tc>
                <a:tc>
                  <a:txBody>
                    <a:bodyPr/>
                    <a:lstStyle/>
                    <a:p>
                      <a:pPr algn="ctr" fontAlgn="b"/>
                      <a:r>
                        <a:rPr lang="en-US" sz="1600" b="0" i="0" u="none" strike="noStrike" dirty="0" smtClean="0">
                          <a:solidFill>
                            <a:srgbClr val="000000"/>
                          </a:solidFill>
                          <a:effectLst/>
                          <a:latin typeface="Arial" panose="020B0604020202020204" pitchFamily="34" charset="0"/>
                          <a:cs typeface="Arial" panose="020B0604020202020204" pitchFamily="34" charset="0"/>
                        </a:rPr>
                        <a:t>56,037,093</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solidFill>
                      <a:schemeClr val="accent5">
                        <a:lumMod val="20000"/>
                        <a:lumOff val="80000"/>
                      </a:schemeClr>
                    </a:solidFill>
                  </a:tcPr>
                </a:tc>
                <a:tc>
                  <a:txBody>
                    <a:bodyPr/>
                    <a:lstStyle/>
                    <a:p>
                      <a:pPr algn="ctr"/>
                      <a:r>
                        <a:rPr lang="en-US" sz="1600" dirty="0" smtClean="0">
                          <a:latin typeface="Arial" panose="020B0604020202020204" pitchFamily="34" charset="0"/>
                          <a:cs typeface="Arial" panose="020B0604020202020204" pitchFamily="34" charset="0"/>
                        </a:rPr>
                        <a:t>4</a:t>
                      </a:r>
                      <a:endParaRPr lang="en-US" sz="1600" dirty="0">
                        <a:latin typeface="Arial" panose="020B0604020202020204" pitchFamily="34" charset="0"/>
                        <a:cs typeface="Arial" panose="020B0604020202020204" pitchFamily="34" charset="0"/>
                      </a:endParaRPr>
                    </a:p>
                  </a:txBody>
                  <a:tcPr marL="6350" marR="6350" marT="6350" marB="0" anchor="b">
                    <a:solidFill>
                      <a:schemeClr val="accent5">
                        <a:lumMod val="20000"/>
                        <a:lumOff val="80000"/>
                      </a:schemeClr>
                    </a:solidFill>
                  </a:tcPr>
                </a:tc>
              </a:tr>
              <a:tr h="265311">
                <a:tc>
                  <a:txBody>
                    <a:bodyPr/>
                    <a:lstStyle/>
                    <a:p>
                      <a:pPr algn="l" fontAlgn="b"/>
                      <a:r>
                        <a:rPr lang="en-US" sz="1600" b="0" i="0" u="none" strike="noStrike">
                          <a:solidFill>
                            <a:srgbClr val="000000"/>
                          </a:solidFill>
                          <a:effectLst/>
                          <a:latin typeface="Arial" panose="020B0604020202020204" pitchFamily="34" charset="0"/>
                          <a:cs typeface="Arial" panose="020B0604020202020204" pitchFamily="34" charset="0"/>
                        </a:rPr>
                        <a:t>rs11680015</a:t>
                      </a:r>
                    </a:p>
                  </a:txBody>
                  <a:tcPr marL="6350" marR="6350" marT="6350" marB="0" anchor="b">
                    <a:solidFill>
                      <a:schemeClr val="accent5">
                        <a:lumMod val="20000"/>
                        <a:lumOff val="80000"/>
                      </a:schemeClr>
                    </a:solidFill>
                  </a:tcPr>
                </a:tc>
                <a:tc>
                  <a:txBody>
                    <a:bodyPr/>
                    <a:lstStyle/>
                    <a:p>
                      <a:pPr algn="ctr" fontAlgn="b"/>
                      <a:r>
                        <a:rPr lang="en-US" sz="1600" b="0" i="0" u="none" strike="noStrike" dirty="0" smtClean="0">
                          <a:solidFill>
                            <a:srgbClr val="000000"/>
                          </a:solidFill>
                          <a:effectLst/>
                          <a:latin typeface="Arial" panose="020B0604020202020204" pitchFamily="34" charset="0"/>
                          <a:cs typeface="Arial" panose="020B0604020202020204" pitchFamily="34" charset="0"/>
                        </a:rPr>
                        <a:t>2</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solidFill>
                      <a:schemeClr val="accent5">
                        <a:lumMod val="20000"/>
                        <a:lumOff val="80000"/>
                      </a:schemeClr>
                    </a:solidFill>
                  </a:tcPr>
                </a:tc>
                <a:tc>
                  <a:txBody>
                    <a:bodyPr/>
                    <a:lstStyle/>
                    <a:p>
                      <a:pPr algn="ctr" fontAlgn="b"/>
                      <a:r>
                        <a:rPr lang="en-US" sz="1600" b="0" i="0" u="none" strike="noStrike" dirty="0" smtClean="0">
                          <a:solidFill>
                            <a:srgbClr val="000000"/>
                          </a:solidFill>
                          <a:effectLst/>
                          <a:latin typeface="Arial" panose="020B0604020202020204" pitchFamily="34" charset="0"/>
                          <a:cs typeface="Arial" panose="020B0604020202020204" pitchFamily="34" charset="0"/>
                        </a:rPr>
                        <a:t>56,090,238</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solidFill>
                      <a:schemeClr val="accent5">
                        <a:lumMod val="20000"/>
                        <a:lumOff val="80000"/>
                      </a:schemeClr>
                    </a:solidFill>
                  </a:tcPr>
                </a:tc>
                <a:tc>
                  <a:txBody>
                    <a:bodyPr/>
                    <a:lstStyle/>
                    <a:p>
                      <a:pPr algn="ctr"/>
                      <a:r>
                        <a:rPr lang="en-US" sz="1600" dirty="0" smtClean="0">
                          <a:latin typeface="Arial" panose="020B0604020202020204" pitchFamily="34" charset="0"/>
                          <a:cs typeface="Arial" panose="020B0604020202020204" pitchFamily="34" charset="0"/>
                        </a:rPr>
                        <a:t>4</a:t>
                      </a:r>
                      <a:endParaRPr lang="en-US" sz="1600" dirty="0">
                        <a:latin typeface="Arial" panose="020B0604020202020204" pitchFamily="34" charset="0"/>
                        <a:cs typeface="Arial" panose="020B0604020202020204" pitchFamily="34" charset="0"/>
                      </a:endParaRPr>
                    </a:p>
                  </a:txBody>
                  <a:tcPr marL="6350" marR="6350" marT="6350" marB="0" anchor="b">
                    <a:solidFill>
                      <a:schemeClr val="accent5">
                        <a:lumMod val="20000"/>
                        <a:lumOff val="80000"/>
                      </a:schemeClr>
                    </a:solidFill>
                  </a:tcPr>
                </a:tc>
              </a:tr>
              <a:tr h="265311">
                <a:tc>
                  <a:txBody>
                    <a:bodyPr/>
                    <a:lstStyle/>
                    <a:p>
                      <a:pPr algn="l" fontAlgn="b"/>
                      <a:r>
                        <a:rPr lang="en-US" sz="1600" b="0" i="0" u="none" strike="noStrike">
                          <a:solidFill>
                            <a:srgbClr val="000000"/>
                          </a:solidFill>
                          <a:effectLst/>
                          <a:latin typeface="Arial" panose="020B0604020202020204" pitchFamily="34" charset="0"/>
                          <a:cs typeface="Arial" panose="020B0604020202020204" pitchFamily="34" charset="0"/>
                        </a:rPr>
                        <a:t>rs4672080</a:t>
                      </a:r>
                    </a:p>
                  </a:txBody>
                  <a:tcPr marL="6350" marR="6350" marT="6350" marB="0" anchor="b">
                    <a:solidFill>
                      <a:schemeClr val="accent5">
                        <a:lumMod val="20000"/>
                        <a:lumOff val="80000"/>
                      </a:schemeClr>
                    </a:solidFill>
                  </a:tcPr>
                </a:tc>
                <a:tc>
                  <a:txBody>
                    <a:bodyPr/>
                    <a:lstStyle/>
                    <a:p>
                      <a:pPr algn="ctr" fontAlgn="b"/>
                      <a:r>
                        <a:rPr lang="en-US" sz="1600" b="0" i="0" u="none" strike="noStrike" dirty="0" smtClean="0">
                          <a:solidFill>
                            <a:srgbClr val="000000"/>
                          </a:solidFill>
                          <a:effectLst/>
                          <a:latin typeface="Arial" panose="020B0604020202020204" pitchFamily="34" charset="0"/>
                          <a:cs typeface="Arial" panose="020B0604020202020204" pitchFamily="34" charset="0"/>
                        </a:rPr>
                        <a:t>2</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solidFill>
                      <a:schemeClr val="accent5">
                        <a:lumMod val="20000"/>
                        <a:lumOff val="80000"/>
                      </a:schemeClr>
                    </a:solidFill>
                  </a:tcPr>
                </a:tc>
                <a:tc>
                  <a:txBody>
                    <a:bodyPr/>
                    <a:lstStyle/>
                    <a:p>
                      <a:pPr algn="ctr" fontAlgn="b"/>
                      <a:r>
                        <a:rPr lang="en-US" sz="1600" b="0" i="0" u="none" strike="noStrike" dirty="0" smtClean="0">
                          <a:solidFill>
                            <a:srgbClr val="000000"/>
                          </a:solidFill>
                          <a:effectLst/>
                          <a:latin typeface="Arial" panose="020B0604020202020204" pitchFamily="34" charset="0"/>
                          <a:cs typeface="Arial" panose="020B0604020202020204" pitchFamily="34" charset="0"/>
                        </a:rPr>
                        <a:t>56,188,552</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solidFill>
                      <a:schemeClr val="accent5">
                        <a:lumMod val="20000"/>
                        <a:lumOff val="80000"/>
                      </a:schemeClr>
                    </a:solidFill>
                  </a:tcPr>
                </a:tc>
                <a:tc>
                  <a:txBody>
                    <a:bodyPr/>
                    <a:lstStyle/>
                    <a:p>
                      <a:pPr algn="ctr"/>
                      <a:r>
                        <a:rPr lang="en-US" sz="1600" dirty="0" smtClean="0">
                          <a:latin typeface="Arial" panose="020B0604020202020204" pitchFamily="34" charset="0"/>
                          <a:cs typeface="Arial" panose="020B0604020202020204" pitchFamily="34" charset="0"/>
                        </a:rPr>
                        <a:t>4</a:t>
                      </a:r>
                      <a:endParaRPr lang="en-US" sz="1600" dirty="0">
                        <a:latin typeface="Arial" panose="020B0604020202020204" pitchFamily="34" charset="0"/>
                        <a:cs typeface="Arial" panose="020B0604020202020204" pitchFamily="34" charset="0"/>
                      </a:endParaRPr>
                    </a:p>
                  </a:txBody>
                  <a:tcPr marL="6350" marR="6350" marT="6350" marB="0" anchor="b">
                    <a:solidFill>
                      <a:schemeClr val="accent5">
                        <a:lumMod val="20000"/>
                        <a:lumOff val="80000"/>
                      </a:schemeClr>
                    </a:solidFill>
                  </a:tcPr>
                </a:tc>
              </a:tr>
              <a:tr h="265311">
                <a:tc>
                  <a:txBody>
                    <a:bodyPr/>
                    <a:lstStyle/>
                    <a:p>
                      <a:pPr algn="l" fontAlgn="b"/>
                      <a:r>
                        <a:rPr lang="en-US" sz="1600" b="0" i="0" u="none" strike="noStrike">
                          <a:solidFill>
                            <a:srgbClr val="000000"/>
                          </a:solidFill>
                          <a:effectLst/>
                          <a:latin typeface="Arial" panose="020B0604020202020204" pitchFamily="34" charset="0"/>
                          <a:cs typeface="Arial" panose="020B0604020202020204" pitchFamily="34" charset="0"/>
                        </a:rPr>
                        <a:t>rs1432561</a:t>
                      </a:r>
                    </a:p>
                  </a:txBody>
                  <a:tcPr marL="6350" marR="6350" marT="6350" marB="0" anchor="b">
                    <a:solidFill>
                      <a:schemeClr val="accent5">
                        <a:lumMod val="20000"/>
                        <a:lumOff val="80000"/>
                      </a:schemeClr>
                    </a:solidFill>
                  </a:tcPr>
                </a:tc>
                <a:tc>
                  <a:txBody>
                    <a:bodyPr/>
                    <a:lstStyle/>
                    <a:p>
                      <a:pPr algn="ctr" fontAlgn="b"/>
                      <a:r>
                        <a:rPr lang="en-US" sz="1600" b="0" i="0" u="none" strike="noStrike" dirty="0" smtClean="0">
                          <a:solidFill>
                            <a:srgbClr val="000000"/>
                          </a:solidFill>
                          <a:effectLst/>
                          <a:latin typeface="Arial" panose="020B0604020202020204" pitchFamily="34" charset="0"/>
                          <a:cs typeface="Arial" panose="020B0604020202020204" pitchFamily="34" charset="0"/>
                        </a:rPr>
                        <a:t>2</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solidFill>
                      <a:schemeClr val="accent5">
                        <a:lumMod val="20000"/>
                        <a:lumOff val="80000"/>
                      </a:schemeClr>
                    </a:solidFill>
                  </a:tcPr>
                </a:tc>
                <a:tc>
                  <a:txBody>
                    <a:bodyPr/>
                    <a:lstStyle/>
                    <a:p>
                      <a:pPr algn="ctr" fontAlgn="b"/>
                      <a:r>
                        <a:rPr lang="en-US" sz="1600" b="0" i="0" u="none" strike="noStrike" dirty="0" smtClean="0">
                          <a:solidFill>
                            <a:srgbClr val="000000"/>
                          </a:solidFill>
                          <a:effectLst/>
                          <a:latin typeface="Arial" panose="020B0604020202020204" pitchFamily="34" charset="0"/>
                          <a:cs typeface="Arial" panose="020B0604020202020204" pitchFamily="34" charset="0"/>
                        </a:rPr>
                        <a:t>56,188,647</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solidFill>
                      <a:schemeClr val="accent5">
                        <a:lumMod val="20000"/>
                        <a:lumOff val="80000"/>
                      </a:schemeClr>
                    </a:solidFill>
                  </a:tcPr>
                </a:tc>
                <a:tc>
                  <a:txBody>
                    <a:bodyPr/>
                    <a:lstStyle/>
                    <a:p>
                      <a:pPr algn="ctr"/>
                      <a:r>
                        <a:rPr lang="en-US" sz="1600" dirty="0" smtClean="0">
                          <a:latin typeface="Arial" panose="020B0604020202020204" pitchFamily="34" charset="0"/>
                          <a:cs typeface="Arial" panose="020B0604020202020204" pitchFamily="34" charset="0"/>
                        </a:rPr>
                        <a:t>4</a:t>
                      </a:r>
                      <a:endParaRPr lang="en-US" sz="1600" dirty="0">
                        <a:latin typeface="Arial" panose="020B0604020202020204" pitchFamily="34" charset="0"/>
                        <a:cs typeface="Arial" panose="020B0604020202020204" pitchFamily="34" charset="0"/>
                      </a:endParaRPr>
                    </a:p>
                  </a:txBody>
                  <a:tcPr marL="6350" marR="6350" marT="6350" marB="0" anchor="b">
                    <a:solidFill>
                      <a:schemeClr val="accent5">
                        <a:lumMod val="20000"/>
                        <a:lumOff val="80000"/>
                      </a:schemeClr>
                    </a:solidFill>
                  </a:tcPr>
                </a:tc>
              </a:tr>
              <a:tr h="265311">
                <a:tc>
                  <a:txBody>
                    <a:bodyPr/>
                    <a:lstStyle/>
                    <a:p>
                      <a:pPr algn="l" fontAlgn="b"/>
                      <a:r>
                        <a:rPr lang="en-US" sz="1600" b="0" i="0" u="none" strike="noStrike">
                          <a:solidFill>
                            <a:srgbClr val="000000"/>
                          </a:solidFill>
                          <a:effectLst/>
                          <a:latin typeface="Arial" panose="020B0604020202020204" pitchFamily="34" charset="0"/>
                          <a:cs typeface="Arial" panose="020B0604020202020204" pitchFamily="34" charset="0"/>
                        </a:rPr>
                        <a:t>rs6747490</a:t>
                      </a:r>
                    </a:p>
                  </a:txBody>
                  <a:tcPr marL="6350" marR="6350" marT="6350" marB="0" anchor="b">
                    <a:solidFill>
                      <a:schemeClr val="accent5">
                        <a:lumMod val="20000"/>
                        <a:lumOff val="80000"/>
                      </a:schemeClr>
                    </a:solidFill>
                  </a:tcPr>
                </a:tc>
                <a:tc>
                  <a:txBody>
                    <a:bodyPr/>
                    <a:lstStyle/>
                    <a:p>
                      <a:pPr algn="ctr" fontAlgn="b"/>
                      <a:r>
                        <a:rPr lang="en-US" sz="1600" b="0" i="0" u="none" strike="noStrike" dirty="0" smtClean="0">
                          <a:solidFill>
                            <a:srgbClr val="000000"/>
                          </a:solidFill>
                          <a:effectLst/>
                          <a:latin typeface="Arial" panose="020B0604020202020204" pitchFamily="34" charset="0"/>
                          <a:cs typeface="Arial" panose="020B0604020202020204" pitchFamily="34" charset="0"/>
                        </a:rPr>
                        <a:t>2</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solidFill>
                      <a:schemeClr val="accent5">
                        <a:lumMod val="20000"/>
                        <a:lumOff val="80000"/>
                      </a:schemeClr>
                    </a:solidFill>
                  </a:tcPr>
                </a:tc>
                <a:tc>
                  <a:txBody>
                    <a:bodyPr/>
                    <a:lstStyle/>
                    <a:p>
                      <a:pPr algn="ctr" fontAlgn="b"/>
                      <a:r>
                        <a:rPr lang="en-US" sz="1600" b="0" i="0" u="none" strike="noStrike" dirty="0" smtClean="0">
                          <a:solidFill>
                            <a:srgbClr val="000000"/>
                          </a:solidFill>
                          <a:effectLst/>
                          <a:latin typeface="Arial" panose="020B0604020202020204" pitchFamily="34" charset="0"/>
                          <a:cs typeface="Arial" panose="020B0604020202020204" pitchFamily="34" charset="0"/>
                        </a:rPr>
                        <a:t>56,193,417</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solidFill>
                      <a:schemeClr val="accent5">
                        <a:lumMod val="20000"/>
                        <a:lumOff val="80000"/>
                      </a:schemeClr>
                    </a:solidFill>
                  </a:tcPr>
                </a:tc>
                <a:tc>
                  <a:txBody>
                    <a:bodyPr/>
                    <a:lstStyle/>
                    <a:p>
                      <a:pPr algn="ctr"/>
                      <a:r>
                        <a:rPr lang="en-US" sz="1600" dirty="0" smtClean="0">
                          <a:latin typeface="Arial" panose="020B0604020202020204" pitchFamily="34" charset="0"/>
                          <a:cs typeface="Arial" panose="020B0604020202020204" pitchFamily="34" charset="0"/>
                        </a:rPr>
                        <a:t>4</a:t>
                      </a:r>
                      <a:endParaRPr lang="en-US" sz="1600" dirty="0">
                        <a:latin typeface="Arial" panose="020B0604020202020204" pitchFamily="34" charset="0"/>
                        <a:cs typeface="Arial" panose="020B0604020202020204" pitchFamily="34" charset="0"/>
                      </a:endParaRPr>
                    </a:p>
                  </a:txBody>
                  <a:tcPr marL="6350" marR="6350" marT="6350" marB="0" anchor="b">
                    <a:solidFill>
                      <a:schemeClr val="accent5">
                        <a:lumMod val="20000"/>
                        <a:lumOff val="80000"/>
                      </a:schemeClr>
                    </a:solidFill>
                  </a:tcPr>
                </a:tc>
              </a:tr>
              <a:tr h="265311">
                <a:tc>
                  <a:txBody>
                    <a:bodyPr/>
                    <a:lstStyle/>
                    <a:p>
                      <a:pPr algn="l" fontAlgn="b"/>
                      <a:r>
                        <a:rPr lang="en-US" sz="1600" b="0" i="0" u="none" strike="noStrike">
                          <a:solidFill>
                            <a:srgbClr val="000000"/>
                          </a:solidFill>
                          <a:effectLst/>
                          <a:latin typeface="Arial" panose="020B0604020202020204" pitchFamily="34" charset="0"/>
                          <a:cs typeface="Arial" panose="020B0604020202020204" pitchFamily="34" charset="0"/>
                        </a:rPr>
                        <a:t>rs13431149</a:t>
                      </a:r>
                    </a:p>
                  </a:txBody>
                  <a:tcPr marL="6350" marR="6350" marT="6350" marB="0" anchor="b">
                    <a:solidFill>
                      <a:schemeClr val="accent5">
                        <a:lumMod val="20000"/>
                        <a:lumOff val="80000"/>
                      </a:schemeClr>
                    </a:solidFill>
                  </a:tcPr>
                </a:tc>
                <a:tc>
                  <a:txBody>
                    <a:bodyPr/>
                    <a:lstStyle/>
                    <a:p>
                      <a:pPr algn="ctr" fontAlgn="b"/>
                      <a:r>
                        <a:rPr lang="en-US" sz="1600" b="0" i="0" u="none" strike="noStrike" dirty="0" smtClean="0">
                          <a:solidFill>
                            <a:srgbClr val="000000"/>
                          </a:solidFill>
                          <a:effectLst/>
                          <a:latin typeface="Arial" panose="020B0604020202020204" pitchFamily="34" charset="0"/>
                          <a:cs typeface="Arial" panose="020B0604020202020204" pitchFamily="34" charset="0"/>
                        </a:rPr>
                        <a:t>2</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solidFill>
                      <a:schemeClr val="accent5">
                        <a:lumMod val="20000"/>
                        <a:lumOff val="80000"/>
                      </a:schemeClr>
                    </a:solidFill>
                  </a:tcPr>
                </a:tc>
                <a:tc>
                  <a:txBody>
                    <a:bodyPr/>
                    <a:lstStyle/>
                    <a:p>
                      <a:pPr algn="ctr" fontAlgn="b"/>
                      <a:r>
                        <a:rPr lang="en-US" sz="1600" b="0" i="0" u="none" strike="noStrike" dirty="0" smtClean="0">
                          <a:solidFill>
                            <a:srgbClr val="000000"/>
                          </a:solidFill>
                          <a:effectLst/>
                          <a:latin typeface="Arial" panose="020B0604020202020204" pitchFamily="34" charset="0"/>
                          <a:cs typeface="Arial" panose="020B0604020202020204" pitchFamily="34" charset="0"/>
                        </a:rPr>
                        <a:t>56,193,664</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solidFill>
                      <a:schemeClr val="accent5">
                        <a:lumMod val="20000"/>
                        <a:lumOff val="80000"/>
                      </a:schemeClr>
                    </a:solidFill>
                  </a:tcPr>
                </a:tc>
                <a:tc>
                  <a:txBody>
                    <a:bodyPr/>
                    <a:lstStyle/>
                    <a:p>
                      <a:pPr algn="ctr"/>
                      <a:r>
                        <a:rPr lang="en-US" sz="1600" dirty="0" smtClean="0">
                          <a:latin typeface="Arial" panose="020B0604020202020204" pitchFamily="34" charset="0"/>
                          <a:cs typeface="Arial" panose="020B0604020202020204" pitchFamily="34" charset="0"/>
                        </a:rPr>
                        <a:t>4</a:t>
                      </a:r>
                      <a:endParaRPr lang="en-US" sz="1600" dirty="0">
                        <a:latin typeface="Arial" panose="020B0604020202020204" pitchFamily="34" charset="0"/>
                        <a:cs typeface="Arial" panose="020B0604020202020204" pitchFamily="34" charset="0"/>
                      </a:endParaRPr>
                    </a:p>
                  </a:txBody>
                  <a:tcPr marL="6350" marR="6350" marT="6350" marB="0" anchor="b">
                    <a:solidFill>
                      <a:schemeClr val="accent5">
                        <a:lumMod val="20000"/>
                        <a:lumOff val="80000"/>
                      </a:schemeClr>
                    </a:solidFill>
                  </a:tcPr>
                </a:tc>
              </a:tr>
              <a:tr h="265311">
                <a:tc>
                  <a:txBody>
                    <a:bodyPr/>
                    <a:lstStyle/>
                    <a:p>
                      <a:pPr algn="l" fontAlgn="b"/>
                      <a:r>
                        <a:rPr lang="en-US" sz="1600" b="0" i="0" u="none" strike="noStrike">
                          <a:solidFill>
                            <a:srgbClr val="000000"/>
                          </a:solidFill>
                          <a:effectLst/>
                          <a:latin typeface="Arial" panose="020B0604020202020204" pitchFamily="34" charset="0"/>
                          <a:cs typeface="Arial" panose="020B0604020202020204" pitchFamily="34" charset="0"/>
                        </a:rPr>
                        <a:t>rs1432563</a:t>
                      </a:r>
                    </a:p>
                  </a:txBody>
                  <a:tcPr marL="6350" marR="6350" marT="6350" marB="0" anchor="b">
                    <a:solidFill>
                      <a:schemeClr val="accent5">
                        <a:lumMod val="20000"/>
                        <a:lumOff val="80000"/>
                      </a:schemeClr>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600" b="0" i="0" u="none" strike="noStrike" dirty="0" smtClean="0">
                          <a:solidFill>
                            <a:srgbClr val="000000"/>
                          </a:solidFill>
                          <a:effectLst/>
                          <a:latin typeface="Arial" panose="020B0604020202020204" pitchFamily="34" charset="0"/>
                          <a:cs typeface="Arial" panose="020B0604020202020204" pitchFamily="34" charset="0"/>
                        </a:rPr>
                        <a:t>2</a:t>
                      </a:r>
                    </a:p>
                  </a:txBody>
                  <a:tcPr marL="6350" marR="6350" marT="6350" marB="0" anchor="b">
                    <a:solidFill>
                      <a:schemeClr val="accent5">
                        <a:lumMod val="20000"/>
                        <a:lumOff val="80000"/>
                      </a:schemeClr>
                    </a:solidFill>
                  </a:tcPr>
                </a:tc>
                <a:tc>
                  <a:txBody>
                    <a:bodyPr/>
                    <a:lstStyle/>
                    <a:p>
                      <a:pPr algn="ctr" fontAlgn="b"/>
                      <a:r>
                        <a:rPr lang="en-US" sz="1600" b="0" i="0" u="none" strike="noStrike" dirty="0" smtClean="0">
                          <a:solidFill>
                            <a:srgbClr val="000000"/>
                          </a:solidFill>
                          <a:effectLst/>
                          <a:latin typeface="Arial" panose="020B0604020202020204" pitchFamily="34" charset="0"/>
                          <a:cs typeface="Arial" panose="020B0604020202020204" pitchFamily="34" charset="0"/>
                        </a:rPr>
                        <a:t>56,193,908</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solidFill>
                      <a:schemeClr val="accent5">
                        <a:lumMod val="20000"/>
                        <a:lumOff val="80000"/>
                      </a:schemeClr>
                    </a:solidFill>
                  </a:tcPr>
                </a:tc>
                <a:tc>
                  <a:txBody>
                    <a:bodyPr/>
                    <a:lstStyle/>
                    <a:p>
                      <a:pPr algn="ctr"/>
                      <a:r>
                        <a:rPr lang="en-US" sz="1600" dirty="0" smtClean="0">
                          <a:latin typeface="Arial" panose="020B0604020202020204" pitchFamily="34" charset="0"/>
                          <a:cs typeface="Arial" panose="020B0604020202020204" pitchFamily="34" charset="0"/>
                        </a:rPr>
                        <a:t>4</a:t>
                      </a:r>
                      <a:endParaRPr lang="en-US" sz="1600" dirty="0">
                        <a:latin typeface="Arial" panose="020B0604020202020204" pitchFamily="34" charset="0"/>
                        <a:cs typeface="Arial" panose="020B0604020202020204" pitchFamily="34" charset="0"/>
                      </a:endParaRPr>
                    </a:p>
                  </a:txBody>
                  <a:tcPr marL="6350" marR="6350" marT="6350" marB="0" anchor="b">
                    <a:solidFill>
                      <a:schemeClr val="accent5">
                        <a:lumMod val="20000"/>
                        <a:lumOff val="80000"/>
                      </a:schemeClr>
                    </a:solidFill>
                  </a:tcPr>
                </a:tc>
              </a:tr>
              <a:tr h="265311">
                <a:tc gridSpan="4">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smtClean="0">
                          <a:solidFill>
                            <a:srgbClr val="000000"/>
                          </a:solidFill>
                          <a:effectLst/>
                          <a:latin typeface="Arial" panose="020B0604020202020204" pitchFamily="34" charset="0"/>
                          <a:cs typeface="Arial" panose="020B0604020202020204" pitchFamily="34" charset="0"/>
                        </a:rPr>
                        <a:t>…and 132 other SNPs</a:t>
                      </a:r>
                    </a:p>
                  </a:txBody>
                  <a:tcPr marL="6350" marR="6350" marT="6350" marB="0" anchor="b">
                    <a:solidFill>
                      <a:schemeClr val="accent5">
                        <a:lumMod val="20000"/>
                        <a:lumOff val="80000"/>
                      </a:schemeClr>
                    </a:solidFill>
                  </a:tcPr>
                </a:tc>
                <a:tc hMerge="1">
                  <a:txBody>
                    <a:bodyPr/>
                    <a:lstStyle/>
                    <a:p>
                      <a:endParaRPr lang="en-US" dirty="0"/>
                    </a:p>
                  </a:txBody>
                  <a:tcPr/>
                </a:tc>
                <a:tc hMerge="1">
                  <a:txBody>
                    <a:bodyPr/>
                    <a:lstStyle/>
                    <a:p>
                      <a:endParaRPr lang="en-US"/>
                    </a:p>
                  </a:txBody>
                  <a:tcPr/>
                </a:tc>
                <a:tc hMerge="1">
                  <a:txBody>
                    <a:bodyPr/>
                    <a:lstStyle/>
                    <a:p>
                      <a:endParaRPr lang="en-US"/>
                    </a:p>
                  </a:txBody>
                  <a:tcPr/>
                </a:tc>
              </a:tr>
            </a:tbl>
          </a:graphicData>
        </a:graphic>
      </p:graphicFrame>
      <p:sp>
        <p:nvSpPr>
          <p:cNvPr id="8" name="TextBox 3"/>
          <p:cNvSpPr txBox="1">
            <a:spLocks noChangeArrowheads="1"/>
          </p:cNvSpPr>
          <p:nvPr/>
        </p:nvSpPr>
        <p:spPr bwMode="auto">
          <a:xfrm>
            <a:off x="274321" y="6169322"/>
            <a:ext cx="543464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ＭＳ Ｐゴシック" pitchFamily="34" charset="-128"/>
              </a:defRPr>
            </a:lvl1pPr>
            <a:lvl2pPr marL="37931725" indent="-37474525">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600" dirty="0" smtClean="0"/>
              <a:t>Jorgenson </a:t>
            </a:r>
            <a:r>
              <a:rPr lang="en-US" sz="1600" i="1" dirty="0" smtClean="0"/>
              <a:t>et al</a:t>
            </a:r>
            <a:r>
              <a:rPr lang="en-US" sz="1600" dirty="0" smtClean="0"/>
              <a:t>. Nature Communications 2015</a:t>
            </a:r>
            <a:endParaRPr lang="en-US" sz="1600" i="1" dirty="0"/>
          </a:p>
        </p:txBody>
      </p:sp>
    </p:spTree>
    <p:extLst>
      <p:ext uri="{BB962C8B-B14F-4D97-AF65-F5344CB8AC3E}">
        <p14:creationId xmlns:p14="http://schemas.microsoft.com/office/powerpoint/2010/main" val="11179556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264440" y="2772292"/>
            <a:ext cx="6279360" cy="1113908"/>
            <a:chOff x="1264440" y="2743200"/>
            <a:chExt cx="6279360" cy="1113908"/>
          </a:xfrm>
        </p:grpSpPr>
        <p:sp>
          <p:nvSpPr>
            <p:cNvPr id="3" name="Rectangle 2"/>
            <p:cNvSpPr/>
            <p:nvPr/>
          </p:nvSpPr>
          <p:spPr>
            <a:xfrm>
              <a:off x="1371600" y="2743200"/>
              <a:ext cx="61722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nvGrpSpPr>
            <p:cNvPr id="2" name="Group 1"/>
            <p:cNvGrpSpPr/>
            <p:nvPr/>
          </p:nvGrpSpPr>
          <p:grpSpPr>
            <a:xfrm>
              <a:off x="1264440" y="2801264"/>
              <a:ext cx="6249544" cy="1055844"/>
              <a:chOff x="1264440" y="2801264"/>
              <a:chExt cx="6249544" cy="1055844"/>
            </a:xfrm>
          </p:grpSpPr>
          <p:pic>
            <p:nvPicPr>
              <p:cNvPr id="4"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8209" t="21679" r="11615" b="75044"/>
              <a:stretch/>
            </p:blipFill>
            <p:spPr bwMode="auto">
              <a:xfrm>
                <a:off x="1439186" y="3047999"/>
                <a:ext cx="6074798" cy="255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264440" y="3305858"/>
                <a:ext cx="1219200" cy="253916"/>
              </a:xfrm>
              <a:prstGeom prst="rect">
                <a:avLst/>
              </a:prstGeom>
              <a:noFill/>
            </p:spPr>
            <p:txBody>
              <a:bodyPr wrap="square" rtlCol="0">
                <a:spAutoFit/>
              </a:bodyPr>
              <a:lstStyle/>
              <a:p>
                <a:r>
                  <a:rPr lang="en-US" sz="1050" dirty="0" smtClean="0">
                    <a:solidFill>
                      <a:srgbClr val="FF0000"/>
                    </a:solidFill>
                    <a:latin typeface="Arial" panose="020B0604020202020204" pitchFamily="34" charset="0"/>
                    <a:cs typeface="Arial" panose="020B0604020202020204" pitchFamily="34" charset="0"/>
                  </a:rPr>
                  <a:t>rs2009262</a:t>
                </a:r>
                <a:endParaRPr lang="en-US" sz="1050" dirty="0">
                  <a:solidFill>
                    <a:srgbClr val="FF0000"/>
                  </a:solidFill>
                  <a:latin typeface="Arial" panose="020B0604020202020204" pitchFamily="34" charset="0"/>
                  <a:cs typeface="Arial" panose="020B0604020202020204" pitchFamily="34" charset="0"/>
                </a:endParaRPr>
              </a:p>
            </p:txBody>
          </p:sp>
          <p:sp>
            <p:nvSpPr>
              <p:cNvPr id="6" name="TextBox 5"/>
              <p:cNvSpPr txBox="1"/>
              <p:nvPr/>
            </p:nvSpPr>
            <p:spPr>
              <a:xfrm>
                <a:off x="4167184" y="3451343"/>
                <a:ext cx="1219200" cy="253916"/>
              </a:xfrm>
              <a:prstGeom prst="rect">
                <a:avLst/>
              </a:prstGeom>
              <a:noFill/>
            </p:spPr>
            <p:txBody>
              <a:bodyPr wrap="square" rtlCol="0">
                <a:spAutoFit/>
              </a:bodyPr>
              <a:lstStyle/>
              <a:p>
                <a:r>
                  <a:rPr lang="en-US" sz="1050" dirty="0" smtClean="0">
                    <a:latin typeface="Arial" panose="020B0604020202020204" pitchFamily="34" charset="0"/>
                    <a:cs typeface="Arial" panose="020B0604020202020204" pitchFamily="34" charset="0"/>
                  </a:rPr>
                  <a:t>rs4146922</a:t>
                </a:r>
                <a:endParaRPr lang="en-US" sz="1050" dirty="0">
                  <a:latin typeface="Arial" panose="020B0604020202020204" pitchFamily="34" charset="0"/>
                  <a:cs typeface="Arial" panose="020B0604020202020204" pitchFamily="34" charset="0"/>
                </a:endParaRPr>
              </a:p>
            </p:txBody>
          </p:sp>
          <p:sp>
            <p:nvSpPr>
              <p:cNvPr id="7" name="TextBox 6"/>
              <p:cNvSpPr txBox="1"/>
              <p:nvPr/>
            </p:nvSpPr>
            <p:spPr>
              <a:xfrm>
                <a:off x="4152896" y="3303751"/>
                <a:ext cx="1219200" cy="253916"/>
              </a:xfrm>
              <a:prstGeom prst="rect">
                <a:avLst/>
              </a:prstGeom>
              <a:noFill/>
            </p:spPr>
            <p:txBody>
              <a:bodyPr wrap="square" rtlCol="0">
                <a:spAutoFit/>
              </a:bodyPr>
              <a:lstStyle/>
              <a:p>
                <a:r>
                  <a:rPr lang="en-US" sz="1050" dirty="0" smtClean="0">
                    <a:latin typeface="Arial" panose="020B0604020202020204" pitchFamily="34" charset="0"/>
                    <a:cs typeface="Arial" panose="020B0604020202020204" pitchFamily="34" charset="0"/>
                  </a:rPr>
                  <a:t>rs4146921</a:t>
                </a:r>
                <a:endParaRPr lang="en-US" sz="1050" dirty="0">
                  <a:latin typeface="Arial" panose="020B0604020202020204" pitchFamily="34" charset="0"/>
                  <a:cs typeface="Arial" panose="020B0604020202020204" pitchFamily="34" charset="0"/>
                </a:endParaRPr>
              </a:p>
            </p:txBody>
          </p:sp>
          <p:sp>
            <p:nvSpPr>
              <p:cNvPr id="8" name="TextBox 7"/>
              <p:cNvSpPr txBox="1"/>
              <p:nvPr/>
            </p:nvSpPr>
            <p:spPr>
              <a:xfrm>
                <a:off x="4221952" y="3603192"/>
                <a:ext cx="1219200" cy="253916"/>
              </a:xfrm>
              <a:prstGeom prst="rect">
                <a:avLst/>
              </a:prstGeom>
              <a:noFill/>
            </p:spPr>
            <p:txBody>
              <a:bodyPr wrap="square" rtlCol="0">
                <a:spAutoFit/>
              </a:bodyPr>
              <a:lstStyle/>
              <a:p>
                <a:r>
                  <a:rPr lang="en-US" sz="1050" dirty="0" smtClean="0">
                    <a:latin typeface="Arial" panose="020B0604020202020204" pitchFamily="34" charset="0"/>
                    <a:cs typeface="Arial" panose="020B0604020202020204" pitchFamily="34" charset="0"/>
                  </a:rPr>
                  <a:t>rs7563032</a:t>
                </a:r>
                <a:endParaRPr lang="en-US" sz="1050" dirty="0">
                  <a:latin typeface="Arial" panose="020B0604020202020204" pitchFamily="34" charset="0"/>
                  <a:cs typeface="Arial" panose="020B0604020202020204" pitchFamily="34" charset="0"/>
                </a:endParaRPr>
              </a:p>
            </p:txBody>
          </p:sp>
          <p:sp>
            <p:nvSpPr>
              <p:cNvPr id="9" name="TextBox 8"/>
              <p:cNvSpPr txBox="1"/>
              <p:nvPr/>
            </p:nvSpPr>
            <p:spPr>
              <a:xfrm>
                <a:off x="1979311" y="3286988"/>
                <a:ext cx="533400" cy="276999"/>
              </a:xfrm>
              <a:prstGeom prst="rect">
                <a:avLst/>
              </a:prstGeom>
              <a:noFill/>
            </p:spPr>
            <p:txBody>
              <a:bodyPr wrap="square" rtlCol="0">
                <a:spAutoFit/>
              </a:bodyPr>
              <a:lstStyle/>
              <a:p>
                <a:r>
                  <a:rPr lang="en-US" sz="1200" dirty="0">
                    <a:solidFill>
                      <a:srgbClr val="FF0000"/>
                    </a:solidFill>
                  </a:rPr>
                  <a:t>l</a:t>
                </a:r>
              </a:p>
            </p:txBody>
          </p:sp>
          <p:sp>
            <p:nvSpPr>
              <p:cNvPr id="10" name="TextBox 9"/>
              <p:cNvSpPr txBox="1"/>
              <p:nvPr/>
            </p:nvSpPr>
            <p:spPr>
              <a:xfrm>
                <a:off x="4918519" y="3434853"/>
                <a:ext cx="533400" cy="276999"/>
              </a:xfrm>
              <a:prstGeom prst="rect">
                <a:avLst/>
              </a:prstGeom>
              <a:noFill/>
            </p:spPr>
            <p:txBody>
              <a:bodyPr wrap="square" rtlCol="0">
                <a:spAutoFit/>
              </a:bodyPr>
              <a:lstStyle/>
              <a:p>
                <a:r>
                  <a:rPr lang="en-US" sz="1200" dirty="0"/>
                  <a:t>l</a:t>
                </a:r>
              </a:p>
            </p:txBody>
          </p:sp>
          <p:sp>
            <p:nvSpPr>
              <p:cNvPr id="11" name="TextBox 10"/>
              <p:cNvSpPr txBox="1"/>
              <p:nvPr/>
            </p:nvSpPr>
            <p:spPr>
              <a:xfrm>
                <a:off x="4966149" y="3580109"/>
                <a:ext cx="219070" cy="276999"/>
              </a:xfrm>
              <a:prstGeom prst="rect">
                <a:avLst/>
              </a:prstGeom>
              <a:noFill/>
            </p:spPr>
            <p:txBody>
              <a:bodyPr wrap="square" rtlCol="0">
                <a:spAutoFit/>
              </a:bodyPr>
              <a:lstStyle/>
              <a:p>
                <a:r>
                  <a:rPr lang="en-US" sz="1200" dirty="0"/>
                  <a:t>l</a:t>
                </a:r>
              </a:p>
            </p:txBody>
          </p:sp>
          <p:sp>
            <p:nvSpPr>
              <p:cNvPr id="12" name="TextBox 11"/>
              <p:cNvSpPr txBox="1"/>
              <p:nvPr/>
            </p:nvSpPr>
            <p:spPr>
              <a:xfrm>
                <a:off x="4904234" y="3286988"/>
                <a:ext cx="201166" cy="276999"/>
              </a:xfrm>
              <a:prstGeom prst="rect">
                <a:avLst/>
              </a:prstGeom>
              <a:noFill/>
            </p:spPr>
            <p:txBody>
              <a:bodyPr wrap="square" rtlCol="0">
                <a:spAutoFit/>
              </a:bodyPr>
              <a:lstStyle/>
              <a:p>
                <a:r>
                  <a:rPr lang="en-US" sz="1200" dirty="0"/>
                  <a:t>l</a:t>
                </a:r>
              </a:p>
            </p:txBody>
          </p:sp>
          <p:pic>
            <p:nvPicPr>
              <p:cNvPr id="15" name="Picture 14"/>
              <p:cNvPicPr>
                <a:picLocks noChangeAspect="1" noChangeArrowheads="1"/>
              </p:cNvPicPr>
              <p:nvPr/>
            </p:nvPicPr>
            <p:blipFill rotWithShape="1">
              <a:blip r:embed="rId3">
                <a:extLst>
                  <a:ext uri="{28A0092B-C50C-407E-A947-70E740481C1C}">
                    <a14:useLocalDpi xmlns:a14="http://schemas.microsoft.com/office/drawing/2010/main" val="0"/>
                  </a:ext>
                </a:extLst>
              </a:blip>
              <a:srcRect l="74262" t="18359" r="11593" b="80102"/>
              <a:stretch/>
            </p:blipFill>
            <p:spPr bwMode="auto">
              <a:xfrm>
                <a:off x="6289481" y="2801264"/>
                <a:ext cx="1224503" cy="155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6553200" y="2917374"/>
                <a:ext cx="685800" cy="246221"/>
              </a:xfrm>
              <a:prstGeom prst="rect">
                <a:avLst/>
              </a:prstGeom>
              <a:noFill/>
            </p:spPr>
            <p:txBody>
              <a:bodyPr wrap="square" rtlCol="0">
                <a:spAutoFit/>
              </a:bodyPr>
              <a:lstStyle/>
              <a:p>
                <a:r>
                  <a:rPr lang="en-US" sz="1000" b="1" dirty="0" smtClean="0"/>
                  <a:t>EFEMP1</a:t>
                </a:r>
                <a:endParaRPr lang="en-US" sz="1000" b="1" dirty="0"/>
              </a:p>
            </p:txBody>
          </p:sp>
        </p:grpSp>
      </p:grpSp>
      <p:pic>
        <p:nvPicPr>
          <p:cNvPr id="18"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8533" t="7582" r="11292" b="88852"/>
          <a:stretch/>
        </p:blipFill>
        <p:spPr bwMode="auto">
          <a:xfrm>
            <a:off x="1469002" y="1752600"/>
            <a:ext cx="6074798" cy="2558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extBox 19"/>
          <p:cNvSpPr txBox="1"/>
          <p:nvPr/>
        </p:nvSpPr>
        <p:spPr>
          <a:xfrm>
            <a:off x="3459480" y="2485310"/>
            <a:ext cx="201166" cy="253916"/>
          </a:xfrm>
          <a:prstGeom prst="rect">
            <a:avLst/>
          </a:prstGeom>
          <a:noFill/>
        </p:spPr>
        <p:txBody>
          <a:bodyPr wrap="square" rtlCol="0">
            <a:spAutoFit/>
          </a:bodyPr>
          <a:lstStyle/>
          <a:p>
            <a:r>
              <a:rPr lang="en-US" sz="1050" dirty="0">
                <a:latin typeface="Arial" panose="020B0604020202020204" pitchFamily="34" charset="0"/>
                <a:cs typeface="Arial" panose="020B0604020202020204" pitchFamily="34" charset="0"/>
              </a:rPr>
              <a:t>l</a:t>
            </a:r>
          </a:p>
        </p:txBody>
      </p:sp>
      <p:sp>
        <p:nvSpPr>
          <p:cNvPr id="21" name="TextBox 20"/>
          <p:cNvSpPr txBox="1"/>
          <p:nvPr/>
        </p:nvSpPr>
        <p:spPr>
          <a:xfrm>
            <a:off x="4527803" y="2477973"/>
            <a:ext cx="201166" cy="253916"/>
          </a:xfrm>
          <a:prstGeom prst="rect">
            <a:avLst/>
          </a:prstGeom>
          <a:noFill/>
        </p:spPr>
        <p:txBody>
          <a:bodyPr wrap="square" rtlCol="0">
            <a:spAutoFit/>
          </a:bodyPr>
          <a:lstStyle/>
          <a:p>
            <a:r>
              <a:rPr lang="en-US" sz="1050" dirty="0">
                <a:latin typeface="Arial" panose="020B0604020202020204" pitchFamily="34" charset="0"/>
                <a:cs typeface="Arial" panose="020B0604020202020204" pitchFamily="34" charset="0"/>
              </a:rPr>
              <a:t>l</a:t>
            </a:r>
          </a:p>
        </p:txBody>
      </p:sp>
      <p:sp>
        <p:nvSpPr>
          <p:cNvPr id="22" name="TextBox 21"/>
          <p:cNvSpPr txBox="1"/>
          <p:nvPr/>
        </p:nvSpPr>
        <p:spPr>
          <a:xfrm>
            <a:off x="2401968" y="2493089"/>
            <a:ext cx="201166" cy="253916"/>
          </a:xfrm>
          <a:prstGeom prst="rect">
            <a:avLst/>
          </a:prstGeom>
          <a:noFill/>
        </p:spPr>
        <p:txBody>
          <a:bodyPr wrap="square" rtlCol="0">
            <a:spAutoFit/>
          </a:bodyPr>
          <a:lstStyle/>
          <a:p>
            <a:r>
              <a:rPr lang="en-US" sz="1050" dirty="0">
                <a:latin typeface="Arial" panose="020B0604020202020204" pitchFamily="34" charset="0"/>
                <a:cs typeface="Arial" panose="020B0604020202020204" pitchFamily="34" charset="0"/>
              </a:rPr>
              <a:t>l</a:t>
            </a:r>
          </a:p>
        </p:txBody>
      </p:sp>
      <p:sp>
        <p:nvSpPr>
          <p:cNvPr id="23" name="TextBox 22"/>
          <p:cNvSpPr txBox="1"/>
          <p:nvPr/>
        </p:nvSpPr>
        <p:spPr>
          <a:xfrm>
            <a:off x="5589663" y="2484120"/>
            <a:ext cx="201166" cy="253916"/>
          </a:xfrm>
          <a:prstGeom prst="rect">
            <a:avLst/>
          </a:prstGeom>
          <a:noFill/>
        </p:spPr>
        <p:txBody>
          <a:bodyPr wrap="square" rtlCol="0">
            <a:spAutoFit/>
          </a:bodyPr>
          <a:lstStyle/>
          <a:p>
            <a:r>
              <a:rPr lang="en-US" sz="1050" dirty="0">
                <a:latin typeface="Arial" panose="020B0604020202020204" pitchFamily="34" charset="0"/>
                <a:cs typeface="Arial" panose="020B0604020202020204" pitchFamily="34" charset="0"/>
              </a:rPr>
              <a:t>l</a:t>
            </a:r>
          </a:p>
        </p:txBody>
      </p:sp>
      <p:sp>
        <p:nvSpPr>
          <p:cNvPr id="24" name="TextBox 23"/>
          <p:cNvSpPr txBox="1"/>
          <p:nvPr/>
        </p:nvSpPr>
        <p:spPr>
          <a:xfrm>
            <a:off x="6649720" y="2477973"/>
            <a:ext cx="201166" cy="253916"/>
          </a:xfrm>
          <a:prstGeom prst="rect">
            <a:avLst/>
          </a:prstGeom>
          <a:noFill/>
        </p:spPr>
        <p:txBody>
          <a:bodyPr wrap="square" rtlCol="0">
            <a:spAutoFit/>
          </a:bodyPr>
          <a:lstStyle/>
          <a:p>
            <a:r>
              <a:rPr lang="en-US" sz="1050" dirty="0">
                <a:latin typeface="Arial" panose="020B0604020202020204" pitchFamily="34" charset="0"/>
                <a:cs typeface="Arial" panose="020B0604020202020204" pitchFamily="34" charset="0"/>
              </a:rPr>
              <a:t>l</a:t>
            </a:r>
          </a:p>
        </p:txBody>
      </p:sp>
      <p:sp>
        <p:nvSpPr>
          <p:cNvPr id="26" name="TextBox 25"/>
          <p:cNvSpPr txBox="1"/>
          <p:nvPr/>
        </p:nvSpPr>
        <p:spPr>
          <a:xfrm>
            <a:off x="6174354" y="2477392"/>
            <a:ext cx="1652814"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56,100 kb</a:t>
            </a:r>
            <a:endParaRPr lang="en-US" sz="800" dirty="0">
              <a:latin typeface="Arial" panose="020B0604020202020204" pitchFamily="34" charset="0"/>
              <a:cs typeface="Arial" panose="020B0604020202020204" pitchFamily="34" charset="0"/>
            </a:endParaRPr>
          </a:p>
        </p:txBody>
      </p:sp>
      <p:sp>
        <p:nvSpPr>
          <p:cNvPr id="28" name="TextBox 27"/>
          <p:cNvSpPr txBox="1"/>
          <p:nvPr/>
        </p:nvSpPr>
        <p:spPr>
          <a:xfrm>
            <a:off x="4069263" y="2483727"/>
            <a:ext cx="701299"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56,060 kb</a:t>
            </a:r>
            <a:endParaRPr lang="en-US" sz="800" dirty="0">
              <a:latin typeface="Arial" panose="020B0604020202020204" pitchFamily="34" charset="0"/>
              <a:cs typeface="Arial" panose="020B0604020202020204" pitchFamily="34" charset="0"/>
            </a:endParaRPr>
          </a:p>
        </p:txBody>
      </p:sp>
      <p:sp>
        <p:nvSpPr>
          <p:cNvPr id="29" name="TextBox 28"/>
          <p:cNvSpPr txBox="1"/>
          <p:nvPr/>
        </p:nvSpPr>
        <p:spPr>
          <a:xfrm>
            <a:off x="2989008" y="2493089"/>
            <a:ext cx="650206"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56,040 kb</a:t>
            </a:r>
            <a:endParaRPr lang="en-US" sz="800" dirty="0">
              <a:latin typeface="Arial" panose="020B0604020202020204" pitchFamily="34" charset="0"/>
              <a:cs typeface="Arial" panose="020B0604020202020204" pitchFamily="34" charset="0"/>
            </a:endParaRPr>
          </a:p>
        </p:txBody>
      </p:sp>
      <p:sp>
        <p:nvSpPr>
          <p:cNvPr id="30" name="TextBox 29"/>
          <p:cNvSpPr txBox="1"/>
          <p:nvPr/>
        </p:nvSpPr>
        <p:spPr>
          <a:xfrm>
            <a:off x="1932268" y="2493089"/>
            <a:ext cx="649433"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56,020 kb</a:t>
            </a:r>
            <a:endParaRPr lang="en-US" sz="800" dirty="0">
              <a:latin typeface="Arial" panose="020B0604020202020204" pitchFamily="34" charset="0"/>
              <a:cs typeface="Arial" panose="020B0604020202020204" pitchFamily="34" charset="0"/>
            </a:endParaRPr>
          </a:p>
        </p:txBody>
      </p:sp>
      <p:sp>
        <p:nvSpPr>
          <p:cNvPr id="31" name="TextBox 30"/>
          <p:cNvSpPr txBox="1"/>
          <p:nvPr/>
        </p:nvSpPr>
        <p:spPr>
          <a:xfrm>
            <a:off x="1870710" y="2477392"/>
            <a:ext cx="201166" cy="253916"/>
          </a:xfrm>
          <a:prstGeom prst="rect">
            <a:avLst/>
          </a:prstGeom>
          <a:noFill/>
        </p:spPr>
        <p:txBody>
          <a:bodyPr wrap="square" rtlCol="0">
            <a:spAutoFit/>
          </a:bodyPr>
          <a:lstStyle/>
          <a:p>
            <a:r>
              <a:rPr lang="en-US" sz="1050" dirty="0">
                <a:latin typeface="Arial" panose="020B0604020202020204" pitchFamily="34" charset="0"/>
                <a:cs typeface="Arial" panose="020B0604020202020204" pitchFamily="34" charset="0"/>
              </a:rPr>
              <a:t>l</a:t>
            </a:r>
          </a:p>
        </p:txBody>
      </p:sp>
      <p:sp>
        <p:nvSpPr>
          <p:cNvPr id="32" name="TextBox 31"/>
          <p:cNvSpPr txBox="1"/>
          <p:nvPr/>
        </p:nvSpPr>
        <p:spPr>
          <a:xfrm>
            <a:off x="2937510" y="2477392"/>
            <a:ext cx="201166" cy="253916"/>
          </a:xfrm>
          <a:prstGeom prst="rect">
            <a:avLst/>
          </a:prstGeom>
          <a:noFill/>
        </p:spPr>
        <p:txBody>
          <a:bodyPr wrap="square" rtlCol="0">
            <a:spAutoFit/>
          </a:bodyPr>
          <a:lstStyle/>
          <a:p>
            <a:r>
              <a:rPr lang="en-US" sz="1050" dirty="0">
                <a:latin typeface="Arial" panose="020B0604020202020204" pitchFamily="34" charset="0"/>
                <a:cs typeface="Arial" panose="020B0604020202020204" pitchFamily="34" charset="0"/>
              </a:rPr>
              <a:t>l</a:t>
            </a:r>
          </a:p>
        </p:txBody>
      </p:sp>
      <p:sp>
        <p:nvSpPr>
          <p:cNvPr id="33" name="TextBox 32"/>
          <p:cNvSpPr txBox="1"/>
          <p:nvPr/>
        </p:nvSpPr>
        <p:spPr>
          <a:xfrm>
            <a:off x="3998442" y="2477392"/>
            <a:ext cx="201166" cy="253916"/>
          </a:xfrm>
          <a:prstGeom prst="rect">
            <a:avLst/>
          </a:prstGeom>
          <a:noFill/>
        </p:spPr>
        <p:txBody>
          <a:bodyPr wrap="square" rtlCol="0">
            <a:spAutoFit/>
          </a:bodyPr>
          <a:lstStyle/>
          <a:p>
            <a:r>
              <a:rPr lang="en-US" sz="1050" dirty="0">
                <a:latin typeface="Arial" panose="020B0604020202020204" pitchFamily="34" charset="0"/>
                <a:cs typeface="Arial" panose="020B0604020202020204" pitchFamily="34" charset="0"/>
              </a:rPr>
              <a:t>l</a:t>
            </a:r>
          </a:p>
        </p:txBody>
      </p:sp>
      <p:sp>
        <p:nvSpPr>
          <p:cNvPr id="34" name="TextBox 33"/>
          <p:cNvSpPr txBox="1"/>
          <p:nvPr/>
        </p:nvSpPr>
        <p:spPr>
          <a:xfrm>
            <a:off x="5060444" y="2477392"/>
            <a:ext cx="201166" cy="253916"/>
          </a:xfrm>
          <a:prstGeom prst="rect">
            <a:avLst/>
          </a:prstGeom>
          <a:noFill/>
        </p:spPr>
        <p:txBody>
          <a:bodyPr wrap="square" rtlCol="0">
            <a:spAutoFit/>
          </a:bodyPr>
          <a:lstStyle/>
          <a:p>
            <a:r>
              <a:rPr lang="en-US" sz="1050" dirty="0">
                <a:latin typeface="Arial" panose="020B0604020202020204" pitchFamily="34" charset="0"/>
                <a:cs typeface="Arial" panose="020B0604020202020204" pitchFamily="34" charset="0"/>
              </a:rPr>
              <a:t>l</a:t>
            </a:r>
          </a:p>
        </p:txBody>
      </p:sp>
      <p:sp>
        <p:nvSpPr>
          <p:cNvPr id="35" name="TextBox 34"/>
          <p:cNvSpPr txBox="1"/>
          <p:nvPr/>
        </p:nvSpPr>
        <p:spPr>
          <a:xfrm>
            <a:off x="6124381" y="2477392"/>
            <a:ext cx="201166" cy="253916"/>
          </a:xfrm>
          <a:prstGeom prst="rect">
            <a:avLst/>
          </a:prstGeom>
          <a:noFill/>
        </p:spPr>
        <p:txBody>
          <a:bodyPr wrap="square" rtlCol="0">
            <a:spAutoFit/>
          </a:bodyPr>
          <a:lstStyle/>
          <a:p>
            <a:r>
              <a:rPr lang="en-US" sz="1050" dirty="0">
                <a:latin typeface="Arial" panose="020B0604020202020204" pitchFamily="34" charset="0"/>
                <a:cs typeface="Arial" panose="020B0604020202020204" pitchFamily="34" charset="0"/>
              </a:rPr>
              <a:t>l</a:t>
            </a:r>
          </a:p>
        </p:txBody>
      </p:sp>
      <p:sp>
        <p:nvSpPr>
          <p:cNvPr id="36" name="TextBox 35"/>
          <p:cNvSpPr txBox="1"/>
          <p:nvPr/>
        </p:nvSpPr>
        <p:spPr>
          <a:xfrm>
            <a:off x="7185660" y="2477392"/>
            <a:ext cx="201166" cy="253916"/>
          </a:xfrm>
          <a:prstGeom prst="rect">
            <a:avLst/>
          </a:prstGeom>
          <a:noFill/>
        </p:spPr>
        <p:txBody>
          <a:bodyPr wrap="square" rtlCol="0">
            <a:spAutoFit/>
          </a:bodyPr>
          <a:lstStyle/>
          <a:p>
            <a:r>
              <a:rPr lang="en-US" sz="1050" dirty="0">
                <a:latin typeface="Arial" panose="020B0604020202020204" pitchFamily="34" charset="0"/>
                <a:cs typeface="Arial" panose="020B0604020202020204" pitchFamily="34" charset="0"/>
              </a:rPr>
              <a:t>l</a:t>
            </a:r>
          </a:p>
        </p:txBody>
      </p:sp>
      <p:cxnSp>
        <p:nvCxnSpPr>
          <p:cNvPr id="38" name="Straight Connector 37"/>
          <p:cNvCxnSpPr/>
          <p:nvPr/>
        </p:nvCxnSpPr>
        <p:spPr>
          <a:xfrm>
            <a:off x="1488083" y="2647950"/>
            <a:ext cx="6055717"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1385888" y="2479255"/>
            <a:ext cx="534328" cy="230832"/>
          </a:xfrm>
          <a:prstGeom prst="rect">
            <a:avLst/>
          </a:prstGeom>
          <a:noFill/>
        </p:spPr>
        <p:txBody>
          <a:bodyPr wrap="square" rtlCol="0">
            <a:spAutoFit/>
          </a:bodyPr>
          <a:lstStyle/>
          <a:p>
            <a:r>
              <a:rPr lang="en-US" sz="900" dirty="0" smtClean="0">
                <a:latin typeface="Arial" panose="020B0604020202020204" pitchFamily="34" charset="0"/>
                <a:cs typeface="Arial" panose="020B0604020202020204" pitchFamily="34" charset="0"/>
              </a:rPr>
              <a:t>chr2</a:t>
            </a:r>
            <a:endParaRPr lang="en-US" sz="900" dirty="0">
              <a:latin typeface="Arial" panose="020B0604020202020204" pitchFamily="34" charset="0"/>
              <a:cs typeface="Arial" panose="020B0604020202020204" pitchFamily="34" charset="0"/>
            </a:endParaRPr>
          </a:p>
        </p:txBody>
      </p:sp>
      <p:sp>
        <p:nvSpPr>
          <p:cNvPr id="52" name="TextBox 51"/>
          <p:cNvSpPr txBox="1"/>
          <p:nvPr/>
        </p:nvSpPr>
        <p:spPr>
          <a:xfrm>
            <a:off x="5117672" y="2486949"/>
            <a:ext cx="688189"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56,080 kb</a:t>
            </a:r>
            <a:endParaRPr lang="en-US" sz="800" dirty="0">
              <a:latin typeface="Arial" panose="020B0604020202020204" pitchFamily="34" charset="0"/>
              <a:cs typeface="Arial" panose="020B0604020202020204" pitchFamily="34" charset="0"/>
            </a:endParaRPr>
          </a:p>
        </p:txBody>
      </p:sp>
      <p:cxnSp>
        <p:nvCxnSpPr>
          <p:cNvPr id="37" name="Straight Connector 36"/>
          <p:cNvCxnSpPr/>
          <p:nvPr/>
        </p:nvCxnSpPr>
        <p:spPr>
          <a:xfrm flipH="1">
            <a:off x="1469002" y="1905000"/>
            <a:ext cx="969398" cy="57239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2456167" y="1905000"/>
            <a:ext cx="5087633" cy="57239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0" name="Title 1"/>
          <p:cNvSpPr>
            <a:spLocks noGrp="1"/>
          </p:cNvSpPr>
          <p:nvPr>
            <p:ph type="title"/>
          </p:nvPr>
        </p:nvSpPr>
        <p:spPr>
          <a:xfrm>
            <a:off x="457200" y="365760"/>
            <a:ext cx="8229600" cy="478789"/>
          </a:xfrm>
        </p:spPr>
        <p:txBody>
          <a:bodyPr/>
          <a:lstStyle/>
          <a:p>
            <a:r>
              <a:rPr lang="en-US" sz="2800" dirty="0" smtClean="0"/>
              <a:t>SNPs in Regulatory Elements in the </a:t>
            </a:r>
            <a:r>
              <a:rPr lang="en-US" sz="2800" i="1" dirty="0" smtClean="0"/>
              <a:t>EFEMP1</a:t>
            </a:r>
            <a:r>
              <a:rPr lang="en-US" sz="2800" dirty="0" smtClean="0"/>
              <a:t> Locus</a:t>
            </a:r>
            <a:endParaRPr lang="en-US" sz="2800" dirty="0"/>
          </a:p>
        </p:txBody>
      </p:sp>
      <p:sp>
        <p:nvSpPr>
          <p:cNvPr id="41" name="Slide Number Placeholder 3"/>
          <p:cNvSpPr>
            <a:spLocks noGrp="1"/>
          </p:cNvSpPr>
          <p:nvPr>
            <p:ph type="sldNum" sz="quarter" idx="10"/>
          </p:nvPr>
        </p:nvSpPr>
        <p:spPr>
          <a:xfrm>
            <a:off x="76200" y="6477000"/>
            <a:ext cx="466725" cy="228600"/>
          </a:xfrm>
        </p:spPr>
        <p:txBody>
          <a:bodyPr/>
          <a:lstStyle/>
          <a:p>
            <a:pPr>
              <a:defRPr/>
            </a:pPr>
            <a:fld id="{768A485F-9B75-46AD-97A1-E8DA9DD60780}" type="slidenum">
              <a:rPr lang="en-US" smtClean="0"/>
              <a:pPr>
                <a:defRPr/>
              </a:pPr>
              <a:t>35</a:t>
            </a:fld>
            <a:endParaRPr lang="en-US"/>
          </a:p>
        </p:txBody>
      </p:sp>
      <p:sp>
        <p:nvSpPr>
          <p:cNvPr id="42" name="Footer Placeholder 4"/>
          <p:cNvSpPr>
            <a:spLocks noGrp="1"/>
          </p:cNvSpPr>
          <p:nvPr>
            <p:ph type="ftr" sz="quarter" idx="11"/>
          </p:nvPr>
        </p:nvSpPr>
        <p:spPr>
          <a:xfrm>
            <a:off x="1428750" y="6477000"/>
            <a:ext cx="4467225" cy="228600"/>
          </a:xfrm>
        </p:spPr>
        <p:txBody>
          <a:bodyPr/>
          <a:lstStyle/>
          <a:p>
            <a:pPr>
              <a:defRPr/>
            </a:pPr>
            <a:r>
              <a:rPr lang="en-US" dirty="0" smtClean="0"/>
              <a:t>|     © 2011 Kaiser Foundation Health Plan, Inc. For internal use only.</a:t>
            </a:r>
            <a:endParaRPr lang="en-US" dirty="0"/>
          </a:p>
        </p:txBody>
      </p:sp>
      <p:sp>
        <p:nvSpPr>
          <p:cNvPr id="43" name="Date Placeholder 5"/>
          <p:cNvSpPr>
            <a:spLocks noGrp="1"/>
          </p:cNvSpPr>
          <p:nvPr>
            <p:ph type="dt" sz="half" idx="12"/>
          </p:nvPr>
        </p:nvSpPr>
        <p:spPr>
          <a:xfrm>
            <a:off x="457200" y="6477000"/>
            <a:ext cx="1276350" cy="228600"/>
          </a:xfrm>
        </p:spPr>
        <p:txBody>
          <a:bodyPr/>
          <a:lstStyle/>
          <a:p>
            <a:pPr>
              <a:defRPr/>
            </a:pPr>
            <a:fld id="{856F48D1-8CCE-4E5F-B7B8-8F8DD03CC19C}" type="datetime4">
              <a:rPr lang="en-US" smtClean="0"/>
              <a:pPr>
                <a:defRPr/>
              </a:pPr>
              <a:t>March 6, 2017</a:t>
            </a:fld>
            <a:endParaRPr lang="en-US"/>
          </a:p>
        </p:txBody>
      </p:sp>
      <p:sp>
        <p:nvSpPr>
          <p:cNvPr id="44" name="TextBox 43"/>
          <p:cNvSpPr txBox="1"/>
          <p:nvPr/>
        </p:nvSpPr>
        <p:spPr>
          <a:xfrm>
            <a:off x="354783" y="3144130"/>
            <a:ext cx="761563" cy="253916"/>
          </a:xfrm>
          <a:prstGeom prst="rect">
            <a:avLst/>
          </a:prstGeom>
          <a:noFill/>
        </p:spPr>
        <p:txBody>
          <a:bodyPr wrap="square" rtlCol="0">
            <a:spAutoFit/>
          </a:bodyPr>
          <a:lstStyle/>
          <a:p>
            <a:r>
              <a:rPr lang="en-US" sz="1050" b="1" dirty="0" smtClean="0">
                <a:latin typeface="Arial" panose="020B0604020202020204" pitchFamily="34" charset="0"/>
                <a:cs typeface="Arial" panose="020B0604020202020204" pitchFamily="34" charset="0"/>
              </a:rPr>
              <a:t>H3K27ac</a:t>
            </a:r>
            <a:endParaRPr lang="en-US" sz="105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338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lowchart: Process 15"/>
          <p:cNvSpPr/>
          <p:nvPr/>
        </p:nvSpPr>
        <p:spPr>
          <a:xfrm>
            <a:off x="3279872" y="2214578"/>
            <a:ext cx="2465683" cy="713696"/>
          </a:xfrm>
          <a:prstGeom prst="flowChartProcess">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Genetic Analysis of </a:t>
            </a:r>
            <a:r>
              <a:rPr lang="en-US" sz="1400" dirty="0" smtClean="0">
                <a:latin typeface="Arial" panose="020B0604020202020204" pitchFamily="34" charset="0"/>
                <a:cs typeface="Arial" panose="020B0604020202020204" pitchFamily="34" charset="0"/>
              </a:rPr>
              <a:t>Hernia Risk</a:t>
            </a:r>
            <a:endParaRPr lang="en-US" sz="1400" dirty="0">
              <a:latin typeface="Arial" panose="020B0604020202020204" pitchFamily="34" charset="0"/>
              <a:cs typeface="Arial" panose="020B0604020202020204" pitchFamily="34" charset="0"/>
            </a:endParaRPr>
          </a:p>
        </p:txBody>
      </p:sp>
      <p:sp>
        <p:nvSpPr>
          <p:cNvPr id="20" name="Flowchart: Alternate Process 19"/>
          <p:cNvSpPr/>
          <p:nvPr/>
        </p:nvSpPr>
        <p:spPr>
          <a:xfrm>
            <a:off x="1893987" y="3300428"/>
            <a:ext cx="2465683" cy="628650"/>
          </a:xfrm>
          <a:prstGeom prst="flowChartAlternateProcess">
            <a:avLst/>
          </a:prstGeom>
          <a:solidFill>
            <a:schemeClr val="tx2">
              <a:lumMod val="75000"/>
            </a:schemeClr>
          </a:solidFill>
          <a:ln>
            <a:solidFill>
              <a:schemeClr val="tx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Arial" panose="020B0604020202020204" pitchFamily="34" charset="0"/>
                <a:cs typeface="Arial" panose="020B0604020202020204" pitchFamily="34" charset="0"/>
              </a:rPr>
              <a:t>Hernia Genetic Risk Loci</a:t>
            </a:r>
            <a:endParaRPr lang="en-US" sz="1400" dirty="0">
              <a:latin typeface="Arial" panose="020B0604020202020204" pitchFamily="34" charset="0"/>
              <a:cs typeface="Arial" panose="020B0604020202020204" pitchFamily="34" charset="0"/>
            </a:endParaRPr>
          </a:p>
        </p:txBody>
      </p:sp>
      <p:cxnSp>
        <p:nvCxnSpPr>
          <p:cNvPr id="27" name="Straight Arrow Connector 26"/>
          <p:cNvCxnSpPr/>
          <p:nvPr/>
        </p:nvCxnSpPr>
        <p:spPr>
          <a:xfrm>
            <a:off x="4499072" y="1928828"/>
            <a:ext cx="0" cy="24765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40" name="Straight Arrow Connector 39"/>
          <p:cNvCxnSpPr/>
          <p:nvPr/>
        </p:nvCxnSpPr>
        <p:spPr>
          <a:xfrm flipH="1">
            <a:off x="3176243" y="3014678"/>
            <a:ext cx="298547" cy="19286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67" name="Straight Arrow Connector 66"/>
          <p:cNvCxnSpPr/>
          <p:nvPr/>
        </p:nvCxnSpPr>
        <p:spPr>
          <a:xfrm>
            <a:off x="1727200" y="5322114"/>
            <a:ext cx="0" cy="24765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81" name="Straight Connector 80"/>
          <p:cNvCxnSpPr/>
          <p:nvPr/>
        </p:nvCxnSpPr>
        <p:spPr>
          <a:xfrm>
            <a:off x="1711363" y="4179114"/>
            <a:ext cx="2822537" cy="0"/>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a:off x="1711363" y="4179114"/>
            <a:ext cx="0" cy="247650"/>
          </a:xfrm>
          <a:prstGeom prst="straightConnector1">
            <a:avLst/>
          </a:prstGeom>
          <a:ln w="38100">
            <a:prstDash val="solid"/>
            <a:tailEnd type="triangle"/>
          </a:ln>
        </p:spPr>
        <p:style>
          <a:lnRef idx="1">
            <a:schemeClr val="dk1"/>
          </a:lnRef>
          <a:fillRef idx="0">
            <a:schemeClr val="dk1"/>
          </a:fillRef>
          <a:effectRef idx="0">
            <a:schemeClr val="dk1"/>
          </a:effectRef>
          <a:fontRef idx="minor">
            <a:schemeClr val="tx1"/>
          </a:fontRef>
        </p:style>
      </p:cxnSp>
      <p:cxnSp>
        <p:nvCxnSpPr>
          <p:cNvPr id="83" name="Straight Arrow Connector 82"/>
          <p:cNvCxnSpPr/>
          <p:nvPr/>
        </p:nvCxnSpPr>
        <p:spPr>
          <a:xfrm>
            <a:off x="4522788" y="4179114"/>
            <a:ext cx="0" cy="247650"/>
          </a:xfrm>
          <a:prstGeom prst="straightConnector1">
            <a:avLst/>
          </a:prstGeom>
          <a:ln w="38100">
            <a:prstDash val="solid"/>
            <a:tailEnd type="triangle"/>
          </a:ln>
        </p:spPr>
        <p:style>
          <a:lnRef idx="1">
            <a:schemeClr val="dk1"/>
          </a:lnRef>
          <a:fillRef idx="0">
            <a:schemeClr val="dk1"/>
          </a:fillRef>
          <a:effectRef idx="0">
            <a:schemeClr val="dk1"/>
          </a:effectRef>
          <a:fontRef idx="minor">
            <a:schemeClr val="tx1"/>
          </a:fontRef>
        </p:style>
      </p:cxnSp>
      <p:sp>
        <p:nvSpPr>
          <p:cNvPr id="43" name="Flowchart: Process 42"/>
          <p:cNvSpPr/>
          <p:nvPr/>
        </p:nvSpPr>
        <p:spPr>
          <a:xfrm>
            <a:off x="3279872" y="1128728"/>
            <a:ext cx="2465683" cy="713696"/>
          </a:xfrm>
          <a:prstGeom prst="flowChartProcess">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Arial" panose="020B0604020202020204" pitchFamily="34" charset="0"/>
                <a:cs typeface="Arial" panose="020B0604020202020204" pitchFamily="34" charset="0"/>
              </a:rPr>
              <a:t>Hernia Phenotype </a:t>
            </a:r>
            <a:r>
              <a:rPr lang="en-US" sz="1400" dirty="0">
                <a:latin typeface="Arial" panose="020B0604020202020204" pitchFamily="34" charset="0"/>
                <a:cs typeface="Arial" panose="020B0604020202020204" pitchFamily="34" charset="0"/>
              </a:rPr>
              <a:t>Development</a:t>
            </a:r>
          </a:p>
        </p:txBody>
      </p:sp>
      <p:sp>
        <p:nvSpPr>
          <p:cNvPr id="53" name="Flowchart: Process 52"/>
          <p:cNvSpPr/>
          <p:nvPr/>
        </p:nvSpPr>
        <p:spPr>
          <a:xfrm>
            <a:off x="508000" y="4508105"/>
            <a:ext cx="2465683" cy="713696"/>
          </a:xfrm>
          <a:prstGeom prst="flowChartProcess">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latin typeface="Arial" panose="020B0604020202020204" pitchFamily="34" charset="0"/>
                <a:cs typeface="Arial" panose="020B0604020202020204" pitchFamily="34" charset="0"/>
              </a:rPr>
              <a:t>qRT</a:t>
            </a:r>
            <a:r>
              <a:rPr lang="en-US" sz="1400" dirty="0" smtClean="0">
                <a:latin typeface="Arial" panose="020B0604020202020204" pitchFamily="34" charset="0"/>
                <a:cs typeface="Arial" panose="020B0604020202020204" pitchFamily="34" charset="0"/>
              </a:rPr>
              <a:t>-PCR and RNA-</a:t>
            </a:r>
            <a:r>
              <a:rPr lang="en-US" sz="1400" dirty="0" err="1">
                <a:latin typeface="Arial" panose="020B0604020202020204" pitchFamily="34" charset="0"/>
                <a:cs typeface="Arial" panose="020B0604020202020204" pitchFamily="34" charset="0"/>
              </a:rPr>
              <a:t>s</a:t>
            </a:r>
            <a:r>
              <a:rPr lang="en-US" sz="1400" dirty="0" err="1" smtClean="0">
                <a:latin typeface="Arial" panose="020B0604020202020204" pitchFamily="34" charset="0"/>
                <a:cs typeface="Arial" panose="020B0604020202020204" pitchFamily="34" charset="0"/>
              </a:rPr>
              <a:t>eq</a:t>
            </a:r>
            <a:r>
              <a:rPr lang="en-US" sz="1400" dirty="0" smtClean="0">
                <a:latin typeface="Arial" panose="020B0604020202020204" pitchFamily="34" charset="0"/>
                <a:cs typeface="Arial" panose="020B0604020202020204" pitchFamily="34" charset="0"/>
              </a:rPr>
              <a:t> of Genes in Hernia Risk Loci</a:t>
            </a:r>
            <a:endParaRPr lang="en-US" sz="1400" dirty="0">
              <a:latin typeface="Arial" panose="020B0604020202020204" pitchFamily="34" charset="0"/>
              <a:cs typeface="Arial" panose="020B0604020202020204" pitchFamily="34" charset="0"/>
            </a:endParaRPr>
          </a:p>
        </p:txBody>
      </p:sp>
      <p:sp>
        <p:nvSpPr>
          <p:cNvPr id="55" name="Flowchart: Process 54"/>
          <p:cNvSpPr/>
          <p:nvPr/>
        </p:nvSpPr>
        <p:spPr>
          <a:xfrm>
            <a:off x="3301059" y="4513168"/>
            <a:ext cx="2465683" cy="713696"/>
          </a:xfrm>
          <a:prstGeom prst="flowChartProcess">
            <a:avLst/>
          </a:prstGeom>
          <a:solidFill>
            <a:schemeClr val="tx2">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err="1" smtClean="0">
                <a:solidFill>
                  <a:schemeClr val="bg1"/>
                </a:solidFill>
                <a:latin typeface="Arial" panose="020B0604020202020204" pitchFamily="34" charset="0"/>
                <a:cs typeface="Arial" panose="020B0604020202020204" pitchFamily="34" charset="0"/>
              </a:rPr>
              <a:t>ChIP-seq</a:t>
            </a:r>
            <a:r>
              <a:rPr lang="en-US" sz="1400" dirty="0" smtClean="0">
                <a:solidFill>
                  <a:schemeClr val="bg1"/>
                </a:solidFill>
                <a:latin typeface="Arial" panose="020B0604020202020204" pitchFamily="34" charset="0"/>
                <a:cs typeface="Arial" panose="020B0604020202020204" pitchFamily="34" charset="0"/>
              </a:rPr>
              <a:t> and Differential Enhancer Assays</a:t>
            </a:r>
            <a:endParaRPr lang="en-US" sz="1400" dirty="0">
              <a:solidFill>
                <a:schemeClr val="bg1"/>
              </a:solidFill>
              <a:latin typeface="Arial" panose="020B0604020202020204" pitchFamily="34" charset="0"/>
              <a:cs typeface="Arial" panose="020B0604020202020204" pitchFamily="34" charset="0"/>
            </a:endParaRPr>
          </a:p>
        </p:txBody>
      </p:sp>
      <p:sp>
        <p:nvSpPr>
          <p:cNvPr id="58" name="Flowchart: Process 57"/>
          <p:cNvSpPr/>
          <p:nvPr/>
        </p:nvSpPr>
        <p:spPr>
          <a:xfrm>
            <a:off x="6177608" y="4506551"/>
            <a:ext cx="2465683" cy="713696"/>
          </a:xfrm>
          <a:prstGeom prst="flowChartProcess">
            <a:avLst/>
          </a:prstGeom>
          <a:solidFill>
            <a:schemeClr val="tx2">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solidFill>
                  <a:schemeClr val="bg1"/>
                </a:solidFill>
                <a:latin typeface="Arial" panose="020B0604020202020204" pitchFamily="34" charset="0"/>
                <a:cs typeface="Arial" panose="020B0604020202020204" pitchFamily="34" charset="0"/>
              </a:rPr>
              <a:t>CRISPR/Cas9 of </a:t>
            </a:r>
          </a:p>
          <a:p>
            <a:pPr algn="ctr"/>
            <a:r>
              <a:rPr lang="en-US" sz="1400" dirty="0" smtClean="0">
                <a:solidFill>
                  <a:schemeClr val="bg1"/>
                </a:solidFill>
                <a:latin typeface="Arial" panose="020B0604020202020204" pitchFamily="34" charset="0"/>
                <a:cs typeface="Arial" panose="020B0604020202020204" pitchFamily="34" charset="0"/>
              </a:rPr>
              <a:t>Associated Alleles</a:t>
            </a:r>
            <a:endParaRPr lang="en-US" sz="1400" dirty="0">
              <a:solidFill>
                <a:schemeClr val="bg1"/>
              </a:solidFill>
              <a:latin typeface="Arial" panose="020B0604020202020204" pitchFamily="34" charset="0"/>
              <a:cs typeface="Arial" panose="020B0604020202020204" pitchFamily="34" charset="0"/>
            </a:endParaRPr>
          </a:p>
        </p:txBody>
      </p:sp>
      <p:sp>
        <p:nvSpPr>
          <p:cNvPr id="71" name="Flowchart: Alternate Process 70"/>
          <p:cNvSpPr/>
          <p:nvPr/>
        </p:nvSpPr>
        <p:spPr>
          <a:xfrm>
            <a:off x="508000" y="5665014"/>
            <a:ext cx="2465683" cy="628650"/>
          </a:xfrm>
          <a:prstGeom prst="flowChartAlternateProcess">
            <a:avLst/>
          </a:prstGeom>
          <a:solidFill>
            <a:schemeClr val="tx2">
              <a:lumMod val="75000"/>
            </a:schemeClr>
          </a:solidFill>
          <a:ln>
            <a:solidFill>
              <a:schemeClr val="tx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Arial" panose="020B0604020202020204" pitchFamily="34" charset="0"/>
                <a:cs typeface="Arial" panose="020B0604020202020204" pitchFamily="34" charset="0"/>
              </a:rPr>
              <a:t>Tissue Specific Expression of Putative Risk Genes</a:t>
            </a:r>
            <a:endParaRPr lang="en-US" sz="1400" dirty="0">
              <a:latin typeface="Arial" panose="020B0604020202020204" pitchFamily="34" charset="0"/>
              <a:cs typeface="Arial" panose="020B0604020202020204" pitchFamily="34" charset="0"/>
            </a:endParaRPr>
          </a:p>
        </p:txBody>
      </p:sp>
      <p:cxnSp>
        <p:nvCxnSpPr>
          <p:cNvPr id="74" name="Straight Arrow Connector 73"/>
          <p:cNvCxnSpPr/>
          <p:nvPr/>
        </p:nvCxnSpPr>
        <p:spPr>
          <a:xfrm>
            <a:off x="4470400" y="5322114"/>
            <a:ext cx="0" cy="24765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75" name="Straight Arrow Connector 74"/>
          <p:cNvCxnSpPr/>
          <p:nvPr/>
        </p:nvCxnSpPr>
        <p:spPr>
          <a:xfrm>
            <a:off x="7416800" y="5322114"/>
            <a:ext cx="0" cy="24765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28" name="Title 1"/>
          <p:cNvSpPr>
            <a:spLocks noGrp="1"/>
          </p:cNvSpPr>
          <p:nvPr>
            <p:ph type="title"/>
          </p:nvPr>
        </p:nvSpPr>
        <p:spPr>
          <a:xfrm>
            <a:off x="457200" y="448860"/>
            <a:ext cx="8229600" cy="480131"/>
          </a:xfrm>
        </p:spPr>
        <p:txBody>
          <a:bodyPr/>
          <a:lstStyle/>
          <a:p>
            <a:r>
              <a:rPr lang="en-US" sz="2800" dirty="0" smtClean="0"/>
              <a:t>Identifying Causal Variants</a:t>
            </a:r>
            <a:endParaRPr lang="en-US" sz="2800" dirty="0"/>
          </a:p>
        </p:txBody>
      </p:sp>
      <p:cxnSp>
        <p:nvCxnSpPr>
          <p:cNvPr id="22" name="Straight Arrow Connector 21"/>
          <p:cNvCxnSpPr/>
          <p:nvPr/>
        </p:nvCxnSpPr>
        <p:spPr>
          <a:xfrm>
            <a:off x="5437285" y="3014678"/>
            <a:ext cx="308270" cy="19286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24" name="Flowchart: Alternate Process 23"/>
          <p:cNvSpPr/>
          <p:nvPr/>
        </p:nvSpPr>
        <p:spPr>
          <a:xfrm>
            <a:off x="4577007" y="3300428"/>
            <a:ext cx="2465683" cy="628650"/>
          </a:xfrm>
          <a:prstGeom prst="flowChartAlternateProcess">
            <a:avLst/>
          </a:prstGeom>
          <a:solidFill>
            <a:schemeClr val="tx2">
              <a:lumMod val="75000"/>
            </a:schemeClr>
          </a:solidFill>
          <a:ln>
            <a:solidFill>
              <a:schemeClr val="tx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Arial" panose="020B0604020202020204" pitchFamily="34" charset="0"/>
                <a:cs typeface="Arial" panose="020B0604020202020204" pitchFamily="34" charset="0"/>
              </a:rPr>
              <a:t>Hernia Risk Alleles</a:t>
            </a:r>
            <a:endParaRPr lang="en-US" sz="1400" dirty="0">
              <a:latin typeface="Arial" panose="020B0604020202020204" pitchFamily="34" charset="0"/>
              <a:cs typeface="Arial" panose="020B0604020202020204" pitchFamily="34" charset="0"/>
            </a:endParaRPr>
          </a:p>
        </p:txBody>
      </p:sp>
      <p:cxnSp>
        <p:nvCxnSpPr>
          <p:cNvPr id="29" name="Straight Arrow Connector 28"/>
          <p:cNvCxnSpPr/>
          <p:nvPr/>
        </p:nvCxnSpPr>
        <p:spPr>
          <a:xfrm flipV="1">
            <a:off x="5994400" y="4086228"/>
            <a:ext cx="0" cy="189311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30" name="Straight Arrow Connector 29"/>
          <p:cNvCxnSpPr/>
          <p:nvPr/>
        </p:nvCxnSpPr>
        <p:spPr>
          <a:xfrm flipV="1">
            <a:off x="5844382" y="5981745"/>
            <a:ext cx="150018" cy="1"/>
          </a:xfrm>
          <a:prstGeom prst="straightConnector1">
            <a:avLst/>
          </a:prstGeom>
          <a:ln w="38100">
            <a:tailEnd type="none"/>
          </a:ln>
        </p:spPr>
        <p:style>
          <a:lnRef idx="1">
            <a:schemeClr val="dk1"/>
          </a:lnRef>
          <a:fillRef idx="0">
            <a:schemeClr val="dk1"/>
          </a:fillRef>
          <a:effectRef idx="0">
            <a:schemeClr val="dk1"/>
          </a:effectRef>
          <a:fontRef idx="minor">
            <a:schemeClr val="tx1"/>
          </a:fontRef>
        </p:style>
      </p:cxnSp>
      <p:cxnSp>
        <p:nvCxnSpPr>
          <p:cNvPr id="39" name="Straight Connector 38"/>
          <p:cNvCxnSpPr/>
          <p:nvPr/>
        </p:nvCxnSpPr>
        <p:spPr>
          <a:xfrm>
            <a:off x="7078410" y="3621912"/>
            <a:ext cx="338390" cy="0"/>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7410449" y="3621912"/>
            <a:ext cx="6351" cy="804852"/>
          </a:xfrm>
          <a:prstGeom prst="straightConnector1">
            <a:avLst/>
          </a:prstGeom>
          <a:ln w="38100">
            <a:prstDash val="solid"/>
            <a:tailEnd type="triangle"/>
          </a:ln>
        </p:spPr>
        <p:style>
          <a:lnRef idx="1">
            <a:schemeClr val="dk1"/>
          </a:lnRef>
          <a:fillRef idx="0">
            <a:schemeClr val="dk1"/>
          </a:fillRef>
          <a:effectRef idx="0">
            <a:schemeClr val="dk1"/>
          </a:effectRef>
          <a:fontRef idx="minor">
            <a:schemeClr val="tx1"/>
          </a:fontRef>
        </p:style>
      </p:cxnSp>
      <p:sp>
        <p:nvSpPr>
          <p:cNvPr id="26" name="Flowchart: Alternate Process 25"/>
          <p:cNvSpPr/>
          <p:nvPr/>
        </p:nvSpPr>
        <p:spPr>
          <a:xfrm>
            <a:off x="3337912" y="5667421"/>
            <a:ext cx="2465683" cy="628650"/>
          </a:xfrm>
          <a:prstGeom prst="flowChartAlternateProcess">
            <a:avLst/>
          </a:prstGeom>
          <a:solidFill>
            <a:schemeClr val="tx2">
              <a:lumMod val="75000"/>
            </a:schemeClr>
          </a:solidFill>
          <a:ln>
            <a:solidFill>
              <a:schemeClr val="tx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Arial" panose="020B0604020202020204" pitchFamily="34" charset="0"/>
                <a:cs typeface="Arial" panose="020B0604020202020204" pitchFamily="34" charset="0"/>
              </a:rPr>
              <a:t>Regulatory Elements in Hernia Risk Loci</a:t>
            </a:r>
          </a:p>
        </p:txBody>
      </p:sp>
      <p:sp>
        <p:nvSpPr>
          <p:cNvPr id="31" name="Flowchart: Alternate Process 30"/>
          <p:cNvSpPr/>
          <p:nvPr/>
        </p:nvSpPr>
        <p:spPr>
          <a:xfrm>
            <a:off x="6197600" y="5665014"/>
            <a:ext cx="2465683" cy="628650"/>
          </a:xfrm>
          <a:prstGeom prst="flowChartAlternateProcess">
            <a:avLst/>
          </a:prstGeom>
          <a:solidFill>
            <a:schemeClr val="tx2">
              <a:lumMod val="75000"/>
            </a:schemeClr>
          </a:solidFill>
          <a:ln>
            <a:solidFill>
              <a:schemeClr val="tx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Arial" panose="020B0604020202020204" pitchFamily="34" charset="0"/>
                <a:cs typeface="Arial" panose="020B0604020202020204" pitchFamily="34" charset="0"/>
              </a:rPr>
              <a:t>Alterations in Regulatory Elements Influence Risk</a:t>
            </a:r>
          </a:p>
        </p:txBody>
      </p:sp>
      <p:cxnSp>
        <p:nvCxnSpPr>
          <p:cNvPr id="32" name="Straight Arrow Connector 31"/>
          <p:cNvCxnSpPr/>
          <p:nvPr/>
        </p:nvCxnSpPr>
        <p:spPr>
          <a:xfrm>
            <a:off x="3161200" y="3931464"/>
            <a:ext cx="0" cy="247650"/>
          </a:xfrm>
          <a:prstGeom prst="straightConnector1">
            <a:avLst/>
          </a:prstGeom>
          <a:ln w="38100">
            <a:prstDash val="solid"/>
            <a:tailEnd type="none"/>
          </a:ln>
        </p:spPr>
        <p:style>
          <a:lnRef idx="1">
            <a:schemeClr val="dk1"/>
          </a:lnRef>
          <a:fillRef idx="0">
            <a:schemeClr val="dk1"/>
          </a:fillRef>
          <a:effectRef idx="0">
            <a:schemeClr val="dk1"/>
          </a:effectRef>
          <a:fontRef idx="minor">
            <a:schemeClr val="tx1"/>
          </a:fontRef>
        </p:style>
      </p:cxnSp>
      <p:sp>
        <p:nvSpPr>
          <p:cNvPr id="34" name="Slide Number Placeholder 3"/>
          <p:cNvSpPr>
            <a:spLocks noGrp="1"/>
          </p:cNvSpPr>
          <p:nvPr>
            <p:ph type="sldNum" sz="quarter" idx="10"/>
          </p:nvPr>
        </p:nvSpPr>
        <p:spPr>
          <a:xfrm>
            <a:off x="76200" y="6477000"/>
            <a:ext cx="466725" cy="228600"/>
          </a:xfrm>
        </p:spPr>
        <p:txBody>
          <a:bodyPr/>
          <a:lstStyle/>
          <a:p>
            <a:pPr>
              <a:defRPr/>
            </a:pPr>
            <a:fld id="{768A485F-9B75-46AD-97A1-E8DA9DD60780}" type="slidenum">
              <a:rPr lang="en-US" smtClean="0"/>
              <a:pPr>
                <a:defRPr/>
              </a:pPr>
              <a:t>36</a:t>
            </a:fld>
            <a:endParaRPr lang="en-US"/>
          </a:p>
        </p:txBody>
      </p:sp>
      <p:sp>
        <p:nvSpPr>
          <p:cNvPr id="35" name="Footer Placeholder 4"/>
          <p:cNvSpPr>
            <a:spLocks noGrp="1"/>
          </p:cNvSpPr>
          <p:nvPr>
            <p:ph type="ftr" sz="quarter" idx="11"/>
          </p:nvPr>
        </p:nvSpPr>
        <p:spPr>
          <a:xfrm>
            <a:off x="1428750" y="6477000"/>
            <a:ext cx="4467225" cy="228600"/>
          </a:xfrm>
        </p:spPr>
        <p:txBody>
          <a:bodyPr/>
          <a:lstStyle/>
          <a:p>
            <a:pPr>
              <a:defRPr/>
            </a:pPr>
            <a:r>
              <a:rPr lang="en-US" smtClean="0"/>
              <a:t>|     © 2011 Kaiser Foundation Health Plan, Inc. For internal use only.</a:t>
            </a:r>
            <a:endParaRPr lang="en-US"/>
          </a:p>
        </p:txBody>
      </p:sp>
      <p:sp>
        <p:nvSpPr>
          <p:cNvPr id="36" name="Date Placeholder 5"/>
          <p:cNvSpPr>
            <a:spLocks noGrp="1"/>
          </p:cNvSpPr>
          <p:nvPr>
            <p:ph type="dt" sz="half" idx="12"/>
          </p:nvPr>
        </p:nvSpPr>
        <p:spPr>
          <a:xfrm>
            <a:off x="457200" y="6477000"/>
            <a:ext cx="1276350" cy="228600"/>
          </a:xfrm>
        </p:spPr>
        <p:txBody>
          <a:bodyPr/>
          <a:lstStyle/>
          <a:p>
            <a:pPr>
              <a:defRPr/>
            </a:pPr>
            <a:fld id="{856F48D1-8CCE-4E5F-B7B8-8F8DD03CC19C}" type="datetime4">
              <a:rPr lang="en-US" smtClean="0"/>
              <a:pPr>
                <a:defRPr/>
              </a:pPr>
              <a:t>March 6, 2017</a:t>
            </a:fld>
            <a:endParaRPr lang="en-US"/>
          </a:p>
        </p:txBody>
      </p:sp>
    </p:spTree>
    <p:extLst>
      <p:ext uri="{BB962C8B-B14F-4D97-AF65-F5344CB8AC3E}">
        <p14:creationId xmlns:p14="http://schemas.microsoft.com/office/powerpoint/2010/main" val="19577552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a:xfrm>
            <a:off x="457200" y="387137"/>
            <a:ext cx="8229600" cy="480131"/>
          </a:xfrm>
        </p:spPr>
        <p:txBody>
          <a:bodyPr/>
          <a:lstStyle/>
          <a:p>
            <a:pPr eaLnBrk="1" hangingPunct="1"/>
            <a:r>
              <a:rPr lang="en-US" sz="2800" dirty="0" smtClean="0"/>
              <a:t>Outline</a:t>
            </a:r>
          </a:p>
        </p:txBody>
      </p:sp>
      <p:sp>
        <p:nvSpPr>
          <p:cNvPr id="4099" name="Content Placeholder 2"/>
          <p:cNvSpPr>
            <a:spLocks noGrp="1"/>
          </p:cNvSpPr>
          <p:nvPr>
            <p:ph idx="4294967295"/>
          </p:nvPr>
        </p:nvSpPr>
        <p:spPr>
          <a:xfrm>
            <a:off x="457200" y="1736725"/>
            <a:ext cx="8229600" cy="4422749"/>
          </a:xfrm>
        </p:spPr>
        <p:txBody>
          <a:bodyPr/>
          <a:lstStyle/>
          <a:p>
            <a:pPr eaLnBrk="1" hangingPunct="1"/>
            <a:r>
              <a:rPr lang="en-US" sz="2800" b="1" dirty="0"/>
              <a:t>Epigenetics: DNA Methylation and Histone Modification</a:t>
            </a:r>
          </a:p>
          <a:p>
            <a:pPr eaLnBrk="1" hangingPunct="1"/>
            <a:endParaRPr lang="en-US" sz="2800" dirty="0" smtClean="0"/>
          </a:p>
          <a:p>
            <a:pPr eaLnBrk="1" hangingPunct="1"/>
            <a:r>
              <a:rPr lang="en-US" sz="2800" dirty="0" smtClean="0"/>
              <a:t>Parent-of-origin </a:t>
            </a:r>
            <a:r>
              <a:rPr lang="en-US" sz="2800" dirty="0"/>
              <a:t>Effects</a:t>
            </a:r>
          </a:p>
          <a:p>
            <a:pPr marL="0" indent="0" eaLnBrk="1" hangingPunct="1">
              <a:buNone/>
            </a:pPr>
            <a:endParaRPr lang="en-US" sz="2800" dirty="0" smtClean="0"/>
          </a:p>
          <a:p>
            <a:pPr eaLnBrk="1" hangingPunct="1"/>
            <a:r>
              <a:rPr lang="en-US" sz="2800" dirty="0" smtClean="0"/>
              <a:t>Mitochondrial DNA</a:t>
            </a:r>
          </a:p>
          <a:p>
            <a:pPr eaLnBrk="1" hangingPunct="1"/>
            <a:endParaRPr lang="en-US" sz="2800" dirty="0" smtClean="0"/>
          </a:p>
          <a:p>
            <a:pPr eaLnBrk="1" hangingPunct="1"/>
            <a:r>
              <a:rPr lang="en-US" sz="2800" i="1" dirty="0" smtClean="0"/>
              <a:t>De Novo </a:t>
            </a:r>
            <a:r>
              <a:rPr lang="en-US" sz="2800" dirty="0" smtClean="0"/>
              <a:t>Variation</a:t>
            </a:r>
          </a:p>
          <a:p>
            <a:pPr eaLnBrk="1" hangingPunct="1"/>
            <a:endParaRPr lang="en-US" sz="2800" dirty="0" smtClean="0"/>
          </a:p>
        </p:txBody>
      </p:sp>
    </p:spTree>
    <p:extLst>
      <p:ext uri="{BB962C8B-B14F-4D97-AF65-F5344CB8AC3E}">
        <p14:creationId xmlns:p14="http://schemas.microsoft.com/office/powerpoint/2010/main" val="40763573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i-0c27c68e09fb2c469f20aaad3f1955b9-epigenetic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143005"/>
            <a:ext cx="3779520" cy="5166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ChangeAspect="1"/>
          </p:cNvSpPr>
          <p:nvPr/>
        </p:nvSpPr>
        <p:spPr>
          <a:xfrm>
            <a:off x="3276600" y="1447800"/>
            <a:ext cx="1645920" cy="4267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a:spLocks noChangeAspect="1"/>
          </p:cNvSpPr>
          <p:nvPr/>
        </p:nvSpPr>
        <p:spPr>
          <a:xfrm>
            <a:off x="3352800" y="2286000"/>
            <a:ext cx="1341120" cy="4876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5" name="Group 14"/>
          <p:cNvGrpSpPr>
            <a:grpSpLocks noChangeAspect="1"/>
          </p:cNvGrpSpPr>
          <p:nvPr/>
        </p:nvGrpSpPr>
        <p:grpSpPr bwMode="auto">
          <a:xfrm>
            <a:off x="2818453" y="1502694"/>
            <a:ext cx="4751639" cy="981433"/>
            <a:chOff x="3061727" y="1676400"/>
            <a:chExt cx="5939572" cy="1227225"/>
          </a:xfrm>
        </p:grpSpPr>
        <p:pic>
          <p:nvPicPr>
            <p:cNvPr id="33805" name="Picture 2" descr="http://www.fda.gov/ucm/groups/fdagov-public/documents/image/ucm124808.gif"/>
            <p:cNvPicPr>
              <a:picLocks noChangeAspect="1" noChangeArrowheads="1"/>
            </p:cNvPicPr>
            <p:nvPr/>
          </p:nvPicPr>
          <p:blipFill>
            <a:blip r:embed="rId4">
              <a:extLst>
                <a:ext uri="{28A0092B-C50C-407E-A947-70E740481C1C}">
                  <a14:useLocalDpi xmlns:a14="http://schemas.microsoft.com/office/drawing/2010/main" val="0"/>
                </a:ext>
              </a:extLst>
            </a:blip>
            <a:srcRect r="9862" b="17242"/>
            <a:stretch>
              <a:fillRect/>
            </a:stretch>
          </p:blipFill>
          <p:spPr bwMode="auto">
            <a:xfrm>
              <a:off x="3061727" y="1676400"/>
              <a:ext cx="2673304" cy="122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6" name="TextBox 7"/>
            <p:cNvSpPr txBox="1">
              <a:spLocks noChangeArrowheads="1"/>
            </p:cNvSpPr>
            <p:nvPr/>
          </p:nvSpPr>
          <p:spPr bwMode="auto">
            <a:xfrm>
              <a:off x="5724699" y="1676401"/>
              <a:ext cx="3276600" cy="46182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endParaRPr lang="en-US" sz="1800" b="1" dirty="0">
                <a:latin typeface="Calibri" pitchFamily="34" charset="0"/>
              </a:endParaRPr>
            </a:p>
          </p:txBody>
        </p:sp>
        <p:sp>
          <p:nvSpPr>
            <p:cNvPr id="11" name="Oval 10"/>
            <p:cNvSpPr/>
            <p:nvPr/>
          </p:nvSpPr>
          <p:spPr>
            <a:xfrm>
              <a:off x="5181047" y="1980963"/>
              <a:ext cx="477840" cy="3096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4" name="Rectangle 13"/>
          <p:cNvSpPr>
            <a:spLocks noChangeAspect="1"/>
          </p:cNvSpPr>
          <p:nvPr/>
        </p:nvSpPr>
        <p:spPr>
          <a:xfrm>
            <a:off x="3408367" y="4878388"/>
            <a:ext cx="1418589" cy="7302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3802" name="Picture 2"/>
          <p:cNvPicPr>
            <a:picLocks noChangeAspect="1" noChangeArrowheads="1"/>
          </p:cNvPicPr>
          <p:nvPr/>
        </p:nvPicPr>
        <p:blipFill>
          <a:blip r:embed="rId5">
            <a:extLst>
              <a:ext uri="{28A0092B-C50C-407E-A947-70E740481C1C}">
                <a14:useLocalDpi xmlns:a14="http://schemas.microsoft.com/office/drawing/2010/main" val="0"/>
              </a:ext>
            </a:extLst>
          </a:blip>
          <a:srcRect l="63313" t="15572" r="4944"/>
          <a:stretch>
            <a:fillRect/>
          </a:stretch>
        </p:blipFill>
        <p:spPr bwMode="auto">
          <a:xfrm rot="1067670">
            <a:off x="2870594" y="3394874"/>
            <a:ext cx="1928736" cy="1736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itle 1"/>
          <p:cNvSpPr txBox="1">
            <a:spLocks/>
          </p:cNvSpPr>
          <p:nvPr/>
        </p:nvSpPr>
        <p:spPr bwMode="gray">
          <a:xfrm>
            <a:off x="304800" y="452208"/>
            <a:ext cx="8229600" cy="480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spAutoFit/>
          </a:bodyPr>
          <a:lstStyle>
            <a:lvl1pPr algn="l" rtl="0" eaLnBrk="0" fontAlgn="base" hangingPunct="0">
              <a:lnSpc>
                <a:spcPct val="90000"/>
              </a:lnSpc>
              <a:spcBef>
                <a:spcPct val="0"/>
              </a:spcBef>
              <a:spcAft>
                <a:spcPct val="0"/>
              </a:spcAft>
              <a:defRPr sz="3400" b="1">
                <a:solidFill>
                  <a:srgbClr val="216A8B"/>
                </a:solidFill>
                <a:latin typeface="+mj-lt"/>
                <a:ea typeface="MS PGothic" pitchFamily="34" charset="-128"/>
                <a:cs typeface="+mj-cs"/>
              </a:defRPr>
            </a:lvl1pPr>
            <a:lvl2pPr algn="l" rtl="0" eaLnBrk="0" fontAlgn="base" hangingPunct="0">
              <a:lnSpc>
                <a:spcPct val="90000"/>
              </a:lnSpc>
              <a:spcBef>
                <a:spcPct val="0"/>
              </a:spcBef>
              <a:spcAft>
                <a:spcPct val="0"/>
              </a:spcAft>
              <a:defRPr sz="3400" b="1">
                <a:solidFill>
                  <a:srgbClr val="216A8B"/>
                </a:solidFill>
                <a:latin typeface="Arial Narrow" charset="0"/>
                <a:ea typeface="MS PGothic" pitchFamily="34" charset="-128"/>
                <a:cs typeface="Arial" charset="0"/>
              </a:defRPr>
            </a:lvl2pPr>
            <a:lvl3pPr algn="l" rtl="0" eaLnBrk="0" fontAlgn="base" hangingPunct="0">
              <a:lnSpc>
                <a:spcPct val="90000"/>
              </a:lnSpc>
              <a:spcBef>
                <a:spcPct val="0"/>
              </a:spcBef>
              <a:spcAft>
                <a:spcPct val="0"/>
              </a:spcAft>
              <a:defRPr sz="3400" b="1">
                <a:solidFill>
                  <a:srgbClr val="216A8B"/>
                </a:solidFill>
                <a:latin typeface="Arial Narrow" charset="0"/>
                <a:ea typeface="MS PGothic" pitchFamily="34" charset="-128"/>
                <a:cs typeface="Arial" charset="0"/>
              </a:defRPr>
            </a:lvl3pPr>
            <a:lvl4pPr algn="l" rtl="0" eaLnBrk="0" fontAlgn="base" hangingPunct="0">
              <a:lnSpc>
                <a:spcPct val="90000"/>
              </a:lnSpc>
              <a:spcBef>
                <a:spcPct val="0"/>
              </a:spcBef>
              <a:spcAft>
                <a:spcPct val="0"/>
              </a:spcAft>
              <a:defRPr sz="3400" b="1">
                <a:solidFill>
                  <a:srgbClr val="216A8B"/>
                </a:solidFill>
                <a:latin typeface="Arial Narrow" charset="0"/>
                <a:ea typeface="MS PGothic" pitchFamily="34" charset="-128"/>
                <a:cs typeface="Arial" charset="0"/>
              </a:defRPr>
            </a:lvl4pPr>
            <a:lvl5pPr algn="l" rtl="0" eaLnBrk="0" fontAlgn="base" hangingPunct="0">
              <a:lnSpc>
                <a:spcPct val="90000"/>
              </a:lnSpc>
              <a:spcBef>
                <a:spcPct val="0"/>
              </a:spcBef>
              <a:spcAft>
                <a:spcPct val="0"/>
              </a:spcAft>
              <a:defRPr sz="3400" b="1">
                <a:solidFill>
                  <a:srgbClr val="216A8B"/>
                </a:solidFill>
                <a:latin typeface="Arial Narrow" charset="0"/>
                <a:ea typeface="MS PGothic" pitchFamily="34" charset="-128"/>
                <a:cs typeface="Arial" charset="0"/>
              </a:defRPr>
            </a:lvl5pPr>
            <a:lvl6pPr marL="457200" algn="l" rtl="0" fontAlgn="base">
              <a:lnSpc>
                <a:spcPct val="90000"/>
              </a:lnSpc>
              <a:spcBef>
                <a:spcPct val="0"/>
              </a:spcBef>
              <a:spcAft>
                <a:spcPct val="0"/>
              </a:spcAft>
              <a:defRPr sz="3400" b="1">
                <a:solidFill>
                  <a:srgbClr val="216A8B"/>
                </a:solidFill>
                <a:latin typeface="Arial Narrow" charset="0"/>
                <a:ea typeface="ＭＳ Ｐゴシック" charset="0"/>
                <a:cs typeface="Arial" charset="0"/>
              </a:defRPr>
            </a:lvl6pPr>
            <a:lvl7pPr marL="914400" algn="l" rtl="0" fontAlgn="base">
              <a:lnSpc>
                <a:spcPct val="90000"/>
              </a:lnSpc>
              <a:spcBef>
                <a:spcPct val="0"/>
              </a:spcBef>
              <a:spcAft>
                <a:spcPct val="0"/>
              </a:spcAft>
              <a:defRPr sz="3400" b="1">
                <a:solidFill>
                  <a:srgbClr val="216A8B"/>
                </a:solidFill>
                <a:latin typeface="Arial Narrow" charset="0"/>
                <a:ea typeface="ＭＳ Ｐゴシック" charset="0"/>
                <a:cs typeface="Arial" charset="0"/>
              </a:defRPr>
            </a:lvl7pPr>
            <a:lvl8pPr marL="1371600" algn="l" rtl="0" fontAlgn="base">
              <a:lnSpc>
                <a:spcPct val="90000"/>
              </a:lnSpc>
              <a:spcBef>
                <a:spcPct val="0"/>
              </a:spcBef>
              <a:spcAft>
                <a:spcPct val="0"/>
              </a:spcAft>
              <a:defRPr sz="3400" b="1">
                <a:solidFill>
                  <a:srgbClr val="216A8B"/>
                </a:solidFill>
                <a:latin typeface="Arial Narrow" charset="0"/>
                <a:ea typeface="ＭＳ Ｐゴシック" charset="0"/>
                <a:cs typeface="Arial" charset="0"/>
              </a:defRPr>
            </a:lvl8pPr>
            <a:lvl9pPr marL="1828800" algn="l" rtl="0" fontAlgn="base">
              <a:lnSpc>
                <a:spcPct val="90000"/>
              </a:lnSpc>
              <a:spcBef>
                <a:spcPct val="0"/>
              </a:spcBef>
              <a:spcAft>
                <a:spcPct val="0"/>
              </a:spcAft>
              <a:defRPr sz="3400" b="1">
                <a:solidFill>
                  <a:srgbClr val="216A8B"/>
                </a:solidFill>
                <a:latin typeface="Arial Narrow" charset="0"/>
                <a:ea typeface="ＭＳ Ｐゴシック" charset="0"/>
                <a:cs typeface="Arial" charset="0"/>
              </a:defRPr>
            </a:lvl9pPr>
          </a:lstStyle>
          <a:p>
            <a:pPr eaLnBrk="1" hangingPunct="1"/>
            <a:r>
              <a:rPr lang="en-US" sz="2800" kern="0" dirty="0" smtClean="0"/>
              <a:t>The Two Main Components of the Epigenetic Code</a:t>
            </a:r>
          </a:p>
        </p:txBody>
      </p:sp>
      <p:sp>
        <p:nvSpPr>
          <p:cNvPr id="17" name="TextBox 26"/>
          <p:cNvSpPr txBox="1">
            <a:spLocks noChangeArrowheads="1"/>
          </p:cNvSpPr>
          <p:nvPr/>
        </p:nvSpPr>
        <p:spPr bwMode="auto">
          <a:xfrm>
            <a:off x="5181600" y="3992880"/>
            <a:ext cx="2850315" cy="4616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b="1" dirty="0"/>
              <a:t>Histone modification</a:t>
            </a:r>
          </a:p>
        </p:txBody>
      </p:sp>
      <p:sp>
        <p:nvSpPr>
          <p:cNvPr id="18" name="TextBox 8"/>
          <p:cNvSpPr txBox="1">
            <a:spLocks noChangeArrowheads="1"/>
          </p:cNvSpPr>
          <p:nvPr/>
        </p:nvSpPr>
        <p:spPr bwMode="auto">
          <a:xfrm>
            <a:off x="5358373" y="1870084"/>
            <a:ext cx="1911542" cy="369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b="1" dirty="0"/>
              <a:t>DNA methylation</a:t>
            </a:r>
          </a:p>
        </p:txBody>
      </p:sp>
    </p:spTree>
    <p:extLst>
      <p:ext uri="{BB962C8B-B14F-4D97-AF65-F5344CB8AC3E}">
        <p14:creationId xmlns:p14="http://schemas.microsoft.com/office/powerpoint/2010/main" val="334318705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a:xfrm>
            <a:off x="304800" y="452208"/>
            <a:ext cx="8229600" cy="480131"/>
          </a:xfrm>
        </p:spPr>
        <p:txBody>
          <a:bodyPr/>
          <a:lstStyle/>
          <a:p>
            <a:pPr eaLnBrk="1" hangingPunct="1"/>
            <a:r>
              <a:rPr lang="en-US" sz="2800" dirty="0" smtClean="0"/>
              <a:t>Chromatin: Histones Provide Structure to DNA</a:t>
            </a:r>
          </a:p>
        </p:txBody>
      </p:sp>
      <p:pic>
        <p:nvPicPr>
          <p:cNvPr id="3" name="Content Placeholder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00200"/>
            <a:ext cx="6454775" cy="3845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p:cNvGrpSpPr>
            <a:grpSpLocks/>
          </p:cNvGrpSpPr>
          <p:nvPr/>
        </p:nvGrpSpPr>
        <p:grpSpPr bwMode="auto">
          <a:xfrm>
            <a:off x="5483032" y="3962400"/>
            <a:ext cx="3279968" cy="2438400"/>
            <a:chOff x="324465" y="317088"/>
            <a:chExt cx="4238523" cy="3342970"/>
          </a:xfrm>
        </p:grpSpPr>
        <p:pic>
          <p:nvPicPr>
            <p:cNvPr id="7" name="Picture 5"/>
            <p:cNvPicPr>
              <a:picLocks noChangeAspect="1"/>
            </p:cNvPicPr>
            <p:nvPr/>
          </p:nvPicPr>
          <p:blipFill>
            <a:blip r:embed="rId4">
              <a:extLst>
                <a:ext uri="{28A0092B-C50C-407E-A947-70E740481C1C}">
                  <a14:useLocalDpi xmlns:a14="http://schemas.microsoft.com/office/drawing/2010/main" val="0"/>
                </a:ext>
              </a:extLst>
            </a:blip>
            <a:srcRect r="47192" b="39949"/>
            <a:stretch>
              <a:fillRect/>
            </a:stretch>
          </p:blipFill>
          <p:spPr bwMode="auto">
            <a:xfrm>
              <a:off x="324465" y="762000"/>
              <a:ext cx="4238523" cy="2898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761672" y="317088"/>
              <a:ext cx="1460803" cy="464147"/>
            </a:xfrm>
            <a:prstGeom prst="rect">
              <a:avLst/>
            </a:prstGeom>
            <a:noFill/>
          </p:spPr>
          <p:txBody>
            <a:bodyPr wrap="none">
              <a:spAutoFit/>
            </a:bodyPr>
            <a:lstStyle/>
            <a:p>
              <a:pPr>
                <a:defRPr/>
              </a:pPr>
              <a:r>
                <a:rPr lang="en-US" sz="1600" dirty="0">
                  <a:latin typeface="Arial" pitchFamily="34" charset="0"/>
                </a:rPr>
                <a:t>Chromatin</a:t>
              </a:r>
            </a:p>
          </p:txBody>
        </p:sp>
        <p:cxnSp>
          <p:nvCxnSpPr>
            <p:cNvPr id="9" name="Straight Connector 8"/>
            <p:cNvCxnSpPr/>
            <p:nvPr/>
          </p:nvCxnSpPr>
          <p:spPr>
            <a:xfrm>
              <a:off x="1295046" y="608727"/>
              <a:ext cx="0" cy="441812"/>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695389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79EAE637-5819-418D-AAE6-C1CBDA725109}" type="slidenum">
              <a:rPr lang="en-US"/>
              <a:pPr>
                <a:defRPr/>
              </a:pPr>
              <a:t>4</a:t>
            </a:fld>
            <a:endParaRPr lang="en-US"/>
          </a:p>
        </p:txBody>
      </p:sp>
      <p:sp>
        <p:nvSpPr>
          <p:cNvPr id="4" name="Date Placeholder 3"/>
          <p:cNvSpPr>
            <a:spLocks noGrp="1"/>
          </p:cNvSpPr>
          <p:nvPr>
            <p:ph type="dt" sz="quarter" idx="12"/>
          </p:nvPr>
        </p:nvSpPr>
        <p:spPr/>
        <p:txBody>
          <a:bodyPr/>
          <a:lstStyle/>
          <a:p>
            <a:pPr>
              <a:defRPr/>
            </a:pPr>
            <a:fld id="{B4DAA20C-EBF9-4C1A-8919-E4420E43D40E}" type="datetime4">
              <a:rPr lang="en-US"/>
              <a:pPr>
                <a:defRPr/>
              </a:pPr>
              <a:t>March 6, 2017</a:t>
            </a:fld>
            <a:endParaRPr lang="en-US"/>
          </a:p>
        </p:txBody>
      </p:sp>
      <p:sp>
        <p:nvSpPr>
          <p:cNvPr id="5" name="Oval 3"/>
          <p:cNvSpPr>
            <a:spLocks noChangeArrowheads="1"/>
          </p:cNvSpPr>
          <p:nvPr/>
        </p:nvSpPr>
        <p:spPr bwMode="auto">
          <a:xfrm>
            <a:off x="3188653" y="2954019"/>
            <a:ext cx="2743200" cy="1828800"/>
          </a:xfrm>
          <a:prstGeom prst="ellipse">
            <a:avLst/>
          </a:prstGeom>
          <a:solidFill>
            <a:schemeClr val="accent2"/>
          </a:solidFill>
          <a:ln w="9525">
            <a:solidFill>
              <a:srgbClr val="000000"/>
            </a:solidFill>
            <a:round/>
            <a:headEnd/>
            <a:tailEnd/>
          </a:ln>
          <a:effectLst/>
          <a:extLst/>
        </p:spPr>
        <p:txBody>
          <a:bodyPr wrap="none" lIns="98746" tIns="49373" rIns="98746" bIns="49373" anchor="ctr"/>
          <a:lstStyle/>
          <a:p>
            <a:pPr algn="ctr" defTabSz="987425" fontAlgn="auto">
              <a:spcBef>
                <a:spcPts val="0"/>
              </a:spcBef>
              <a:spcAft>
                <a:spcPts val="0"/>
              </a:spcAft>
              <a:defRPr/>
            </a:pPr>
            <a:r>
              <a:rPr lang="en-US" sz="2000" b="1" kern="0">
                <a:solidFill>
                  <a:srgbClr val="000000"/>
                </a:solidFill>
                <a:latin typeface="Arial" pitchFamily="34" charset="0"/>
                <a:ea typeface="+mn-ea"/>
              </a:rPr>
              <a:t>RPGEH Resource</a:t>
            </a:r>
          </a:p>
          <a:p>
            <a:pPr algn="ctr" defTabSz="987425" fontAlgn="auto">
              <a:spcBef>
                <a:spcPts val="0"/>
              </a:spcBef>
              <a:spcAft>
                <a:spcPts val="0"/>
              </a:spcAft>
              <a:defRPr/>
            </a:pPr>
            <a:r>
              <a:rPr lang="en-US" sz="2000" b="1" kern="0">
                <a:solidFill>
                  <a:srgbClr val="000000"/>
                </a:solidFill>
                <a:latin typeface="Arial" pitchFamily="34" charset="0"/>
                <a:ea typeface="+mn-ea"/>
              </a:rPr>
              <a:t>For Research</a:t>
            </a:r>
          </a:p>
        </p:txBody>
      </p:sp>
      <p:sp>
        <p:nvSpPr>
          <p:cNvPr id="6" name="Rectangle 4"/>
          <p:cNvSpPr>
            <a:spLocks noChangeArrowheads="1"/>
          </p:cNvSpPr>
          <p:nvPr/>
        </p:nvSpPr>
        <p:spPr bwMode="auto">
          <a:xfrm>
            <a:off x="344170" y="4332288"/>
            <a:ext cx="2377440" cy="1371600"/>
          </a:xfrm>
          <a:prstGeom prst="rect">
            <a:avLst/>
          </a:prstGeom>
          <a:solidFill>
            <a:schemeClr val="accent5">
              <a:lumMod val="60000"/>
              <a:lumOff val="40000"/>
            </a:schemeClr>
          </a:solidFill>
          <a:ln w="9525">
            <a:solidFill>
              <a:srgbClr val="000000"/>
            </a:solidFill>
            <a:miter lim="800000"/>
            <a:headEnd/>
            <a:tailEnd/>
          </a:ln>
          <a:effectLst/>
          <a:extLst/>
        </p:spPr>
        <p:txBody>
          <a:bodyPr wrap="none" lIns="98746" tIns="49373" rIns="98746" bIns="49373" anchor="ctr"/>
          <a:lstStyle/>
          <a:p>
            <a:pPr algn="ctr" defTabSz="987425" fontAlgn="auto">
              <a:spcBef>
                <a:spcPts val="0"/>
              </a:spcBef>
              <a:spcAft>
                <a:spcPts val="0"/>
              </a:spcAft>
              <a:defRPr/>
            </a:pPr>
            <a:r>
              <a:rPr lang="en-US" sz="2000" b="1" kern="0" dirty="0" smtClean="0">
                <a:solidFill>
                  <a:srgbClr val="000000"/>
                </a:solidFill>
                <a:latin typeface="Arial" pitchFamily="34" charset="0"/>
                <a:ea typeface="+mn-ea"/>
              </a:rPr>
              <a:t>Genetic Data</a:t>
            </a:r>
          </a:p>
          <a:p>
            <a:pPr algn="ctr" defTabSz="987425" fontAlgn="auto">
              <a:spcBef>
                <a:spcPts val="0"/>
              </a:spcBef>
              <a:spcAft>
                <a:spcPts val="0"/>
              </a:spcAft>
              <a:defRPr/>
            </a:pPr>
            <a:r>
              <a:rPr lang="en-US" sz="2000" b="1" kern="0" dirty="0" smtClean="0">
                <a:solidFill>
                  <a:srgbClr val="000000"/>
                </a:solidFill>
                <a:latin typeface="Arial" pitchFamily="34" charset="0"/>
                <a:ea typeface="+mn-ea"/>
              </a:rPr>
              <a:t>from </a:t>
            </a:r>
            <a:r>
              <a:rPr lang="en-US" sz="2000" b="1" kern="0" dirty="0" err="1" smtClean="0">
                <a:solidFill>
                  <a:srgbClr val="000000"/>
                </a:solidFill>
                <a:latin typeface="Arial" pitchFamily="34" charset="0"/>
                <a:ea typeface="+mn-ea"/>
              </a:rPr>
              <a:t>Biospecimens</a:t>
            </a:r>
            <a:endParaRPr lang="en-US" sz="2000" b="1" kern="0" dirty="0">
              <a:solidFill>
                <a:srgbClr val="000000"/>
              </a:solidFill>
              <a:latin typeface="Arial" pitchFamily="34" charset="0"/>
              <a:ea typeface="+mn-ea"/>
            </a:endParaRPr>
          </a:p>
        </p:txBody>
      </p:sp>
      <p:sp>
        <p:nvSpPr>
          <p:cNvPr id="7" name="Rectangle 5"/>
          <p:cNvSpPr>
            <a:spLocks noChangeArrowheads="1"/>
          </p:cNvSpPr>
          <p:nvPr/>
        </p:nvSpPr>
        <p:spPr bwMode="auto">
          <a:xfrm>
            <a:off x="344170" y="2035175"/>
            <a:ext cx="2377440" cy="1371600"/>
          </a:xfrm>
          <a:prstGeom prst="rect">
            <a:avLst/>
          </a:prstGeom>
          <a:solidFill>
            <a:schemeClr val="accent5">
              <a:lumMod val="60000"/>
              <a:lumOff val="40000"/>
            </a:schemeClr>
          </a:solidFill>
          <a:ln w="9525">
            <a:solidFill>
              <a:srgbClr val="000000"/>
            </a:solidFill>
            <a:miter lim="800000"/>
            <a:headEnd/>
            <a:tailEnd/>
          </a:ln>
          <a:effectLst/>
          <a:extLst/>
        </p:spPr>
        <p:txBody>
          <a:bodyPr wrap="none" lIns="98746" tIns="49373" rIns="98746" bIns="49373" anchor="ctr"/>
          <a:lstStyle/>
          <a:p>
            <a:pPr algn="ctr" defTabSz="987425" fontAlgn="auto">
              <a:spcBef>
                <a:spcPts val="0"/>
              </a:spcBef>
              <a:spcAft>
                <a:spcPts val="0"/>
              </a:spcAft>
              <a:defRPr/>
            </a:pPr>
            <a:r>
              <a:rPr lang="en-US" sz="2000" b="1" kern="0" dirty="0">
                <a:solidFill>
                  <a:srgbClr val="000000"/>
                </a:solidFill>
                <a:latin typeface="Arial" pitchFamily="34" charset="0"/>
                <a:ea typeface="+mn-ea"/>
              </a:rPr>
              <a:t>Behavioral and</a:t>
            </a:r>
          </a:p>
          <a:p>
            <a:pPr algn="ctr" defTabSz="987425" fontAlgn="auto">
              <a:spcBef>
                <a:spcPts val="0"/>
              </a:spcBef>
              <a:spcAft>
                <a:spcPts val="0"/>
              </a:spcAft>
              <a:defRPr/>
            </a:pPr>
            <a:r>
              <a:rPr lang="en-US" sz="2000" b="1" kern="0" dirty="0" smtClean="0">
                <a:solidFill>
                  <a:srgbClr val="000000"/>
                </a:solidFill>
                <a:latin typeface="Arial" pitchFamily="34" charset="0"/>
                <a:ea typeface="+mn-ea"/>
              </a:rPr>
              <a:t>Demographic Data</a:t>
            </a:r>
          </a:p>
          <a:p>
            <a:pPr algn="ctr" defTabSz="987425" fontAlgn="auto">
              <a:spcBef>
                <a:spcPts val="0"/>
              </a:spcBef>
              <a:spcAft>
                <a:spcPts val="0"/>
              </a:spcAft>
              <a:defRPr/>
            </a:pPr>
            <a:r>
              <a:rPr lang="en-US" sz="2000" b="1" kern="0" dirty="0">
                <a:solidFill>
                  <a:srgbClr val="000000"/>
                </a:solidFill>
                <a:latin typeface="Arial" pitchFamily="34" charset="0"/>
                <a:ea typeface="+mn-ea"/>
              </a:rPr>
              <a:t>f</a:t>
            </a:r>
            <a:r>
              <a:rPr lang="en-US" sz="2000" b="1" kern="0" dirty="0" smtClean="0">
                <a:solidFill>
                  <a:srgbClr val="000000"/>
                </a:solidFill>
                <a:latin typeface="Arial" pitchFamily="34" charset="0"/>
                <a:ea typeface="+mn-ea"/>
              </a:rPr>
              <a:t>rom Surveys</a:t>
            </a:r>
            <a:endParaRPr lang="en-US" sz="2000" b="1" kern="0" dirty="0">
              <a:solidFill>
                <a:srgbClr val="000000"/>
              </a:solidFill>
              <a:latin typeface="Arial" pitchFamily="34" charset="0"/>
              <a:ea typeface="+mn-ea"/>
            </a:endParaRPr>
          </a:p>
        </p:txBody>
      </p:sp>
      <p:sp>
        <p:nvSpPr>
          <p:cNvPr id="8" name="Rectangle 6"/>
          <p:cNvSpPr>
            <a:spLocks noChangeArrowheads="1"/>
          </p:cNvSpPr>
          <p:nvPr/>
        </p:nvSpPr>
        <p:spPr bwMode="auto">
          <a:xfrm>
            <a:off x="6386512" y="2060575"/>
            <a:ext cx="2377440" cy="1371600"/>
          </a:xfrm>
          <a:prstGeom prst="rect">
            <a:avLst/>
          </a:prstGeom>
          <a:solidFill>
            <a:schemeClr val="accent5">
              <a:lumMod val="60000"/>
              <a:lumOff val="40000"/>
            </a:schemeClr>
          </a:solidFill>
          <a:ln w="9525">
            <a:solidFill>
              <a:srgbClr val="000000"/>
            </a:solidFill>
            <a:miter lim="800000"/>
            <a:headEnd/>
            <a:tailEnd/>
          </a:ln>
          <a:effectLst/>
          <a:extLst/>
        </p:spPr>
        <p:txBody>
          <a:bodyPr wrap="none" lIns="98746" tIns="49373" rIns="98746" bIns="49373" anchor="ctr"/>
          <a:lstStyle/>
          <a:p>
            <a:pPr algn="ctr" defTabSz="987425" fontAlgn="auto">
              <a:spcBef>
                <a:spcPts val="0"/>
              </a:spcBef>
              <a:spcAft>
                <a:spcPts val="0"/>
              </a:spcAft>
              <a:defRPr/>
            </a:pPr>
            <a:r>
              <a:rPr lang="en-US" sz="2000" b="1" kern="0" dirty="0" smtClean="0">
                <a:solidFill>
                  <a:srgbClr val="000000"/>
                </a:solidFill>
                <a:latin typeface="Arial" pitchFamily="34" charset="0"/>
                <a:ea typeface="+mn-ea"/>
              </a:rPr>
              <a:t>Kaiser Permanente</a:t>
            </a:r>
          </a:p>
          <a:p>
            <a:pPr algn="ctr" defTabSz="987425" fontAlgn="auto">
              <a:spcBef>
                <a:spcPts val="0"/>
              </a:spcBef>
              <a:spcAft>
                <a:spcPts val="0"/>
              </a:spcAft>
              <a:defRPr/>
            </a:pPr>
            <a:r>
              <a:rPr lang="en-US" sz="2000" b="1" kern="0" dirty="0" smtClean="0">
                <a:solidFill>
                  <a:srgbClr val="000000"/>
                </a:solidFill>
                <a:latin typeface="Arial" pitchFamily="34" charset="0"/>
                <a:ea typeface="+mn-ea"/>
              </a:rPr>
              <a:t>Electronic</a:t>
            </a:r>
            <a:endParaRPr lang="en-US" sz="2000" b="1" kern="0" dirty="0">
              <a:solidFill>
                <a:srgbClr val="000000"/>
              </a:solidFill>
              <a:latin typeface="Arial" pitchFamily="34" charset="0"/>
              <a:ea typeface="+mn-ea"/>
            </a:endParaRPr>
          </a:p>
          <a:p>
            <a:pPr algn="ctr" defTabSz="987425" fontAlgn="auto">
              <a:spcBef>
                <a:spcPts val="0"/>
              </a:spcBef>
              <a:spcAft>
                <a:spcPts val="0"/>
              </a:spcAft>
              <a:defRPr/>
            </a:pPr>
            <a:r>
              <a:rPr lang="en-US" sz="2000" b="1" kern="0" dirty="0" smtClean="0">
                <a:solidFill>
                  <a:srgbClr val="000000"/>
                </a:solidFill>
                <a:latin typeface="Arial" pitchFamily="34" charset="0"/>
                <a:ea typeface="+mn-ea"/>
              </a:rPr>
              <a:t>Health Records</a:t>
            </a:r>
            <a:endParaRPr lang="en-US" sz="1500" b="1" kern="0" dirty="0">
              <a:solidFill>
                <a:srgbClr val="000000"/>
              </a:solidFill>
              <a:ea typeface="+mn-ea"/>
            </a:endParaRPr>
          </a:p>
        </p:txBody>
      </p:sp>
      <p:sp>
        <p:nvSpPr>
          <p:cNvPr id="9" name="Rectangle 7"/>
          <p:cNvSpPr>
            <a:spLocks noChangeArrowheads="1"/>
          </p:cNvSpPr>
          <p:nvPr/>
        </p:nvSpPr>
        <p:spPr bwMode="auto">
          <a:xfrm>
            <a:off x="6388734" y="4324350"/>
            <a:ext cx="2377440" cy="1371600"/>
          </a:xfrm>
          <a:prstGeom prst="rect">
            <a:avLst/>
          </a:prstGeom>
          <a:solidFill>
            <a:schemeClr val="accent5">
              <a:lumMod val="60000"/>
              <a:lumOff val="40000"/>
            </a:schemeClr>
          </a:solidFill>
          <a:ln w="9525">
            <a:solidFill>
              <a:srgbClr val="000000"/>
            </a:solidFill>
            <a:miter lim="800000"/>
            <a:headEnd/>
            <a:tailEnd/>
          </a:ln>
          <a:effectLst/>
          <a:extLst/>
        </p:spPr>
        <p:txBody>
          <a:bodyPr wrap="none" lIns="98746" tIns="49373" rIns="98746" bIns="49373" anchor="ctr"/>
          <a:lstStyle/>
          <a:p>
            <a:pPr algn="ctr" defTabSz="987425" fontAlgn="auto">
              <a:spcBef>
                <a:spcPts val="0"/>
              </a:spcBef>
              <a:spcAft>
                <a:spcPts val="0"/>
              </a:spcAft>
              <a:defRPr/>
            </a:pPr>
            <a:r>
              <a:rPr lang="en-US" sz="2000" b="1" kern="0" dirty="0" smtClean="0">
                <a:solidFill>
                  <a:srgbClr val="000000"/>
                </a:solidFill>
                <a:latin typeface="Arial" pitchFamily="34" charset="0"/>
                <a:ea typeface="+mn-ea"/>
              </a:rPr>
              <a:t>Environmental</a:t>
            </a:r>
            <a:endParaRPr lang="en-US" sz="2000" b="1" kern="0" dirty="0">
              <a:solidFill>
                <a:srgbClr val="000000"/>
              </a:solidFill>
              <a:latin typeface="Arial" pitchFamily="34" charset="0"/>
              <a:ea typeface="+mn-ea"/>
            </a:endParaRPr>
          </a:p>
          <a:p>
            <a:pPr algn="ctr" defTabSz="987425" fontAlgn="auto">
              <a:spcBef>
                <a:spcPts val="0"/>
              </a:spcBef>
              <a:spcAft>
                <a:spcPts val="0"/>
              </a:spcAft>
              <a:defRPr/>
            </a:pPr>
            <a:r>
              <a:rPr lang="en-US" sz="2000" b="1" kern="0" dirty="0" smtClean="0">
                <a:solidFill>
                  <a:srgbClr val="000000"/>
                </a:solidFill>
                <a:latin typeface="Arial" pitchFamily="34" charset="0"/>
                <a:ea typeface="+mn-ea"/>
              </a:rPr>
              <a:t>Exposure Data</a:t>
            </a:r>
            <a:endParaRPr lang="en-US" sz="2000" b="1" kern="0" dirty="0">
              <a:solidFill>
                <a:srgbClr val="000000"/>
              </a:solidFill>
              <a:latin typeface="Arial" pitchFamily="34" charset="0"/>
              <a:ea typeface="+mn-ea"/>
            </a:endParaRPr>
          </a:p>
        </p:txBody>
      </p:sp>
      <p:sp>
        <p:nvSpPr>
          <p:cNvPr id="10" name="Text Box 8"/>
          <p:cNvSpPr txBox="1">
            <a:spLocks noChangeArrowheads="1"/>
          </p:cNvSpPr>
          <p:nvPr/>
        </p:nvSpPr>
        <p:spPr bwMode="auto">
          <a:xfrm>
            <a:off x="344171" y="985868"/>
            <a:ext cx="8419782" cy="71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8746" tIns="49373" rIns="98746" bIns="49373">
            <a:spAutoFit/>
          </a:bodyPr>
          <a:lstStyle>
            <a:lvl1pPr defTabSz="987425" eaLnBrk="0" hangingPunct="0">
              <a:defRPr sz="1400">
                <a:solidFill>
                  <a:schemeClr val="tx1"/>
                </a:solidFill>
                <a:latin typeface="Arial" pitchFamily="34" charset="0"/>
              </a:defRPr>
            </a:lvl1pPr>
            <a:lvl2pPr marL="742950" indent="-285750" defTabSz="987425" eaLnBrk="0" hangingPunct="0">
              <a:defRPr sz="1400">
                <a:solidFill>
                  <a:schemeClr val="tx1"/>
                </a:solidFill>
                <a:latin typeface="Arial" pitchFamily="34" charset="0"/>
              </a:defRPr>
            </a:lvl2pPr>
            <a:lvl3pPr marL="1143000" indent="-228600" defTabSz="987425" eaLnBrk="0" hangingPunct="0">
              <a:defRPr sz="1400">
                <a:solidFill>
                  <a:schemeClr val="tx1"/>
                </a:solidFill>
                <a:latin typeface="Arial" pitchFamily="34" charset="0"/>
              </a:defRPr>
            </a:lvl3pPr>
            <a:lvl4pPr marL="1600200" indent="-228600" defTabSz="987425" eaLnBrk="0" hangingPunct="0">
              <a:defRPr sz="1400">
                <a:solidFill>
                  <a:schemeClr val="tx1"/>
                </a:solidFill>
                <a:latin typeface="Arial" pitchFamily="34" charset="0"/>
              </a:defRPr>
            </a:lvl4pPr>
            <a:lvl5pPr marL="2057400" indent="-228600" defTabSz="987425" eaLnBrk="0" hangingPunct="0">
              <a:defRPr sz="1400">
                <a:solidFill>
                  <a:schemeClr val="tx1"/>
                </a:solidFill>
                <a:latin typeface="Arial" pitchFamily="34" charset="0"/>
              </a:defRPr>
            </a:lvl5pPr>
            <a:lvl6pPr marL="2514600" indent="-228600" algn="ctr" defTabSz="987425" eaLnBrk="0" fontAlgn="base" hangingPunct="0">
              <a:spcBef>
                <a:spcPct val="0"/>
              </a:spcBef>
              <a:spcAft>
                <a:spcPct val="0"/>
              </a:spcAft>
              <a:defRPr sz="1400">
                <a:solidFill>
                  <a:schemeClr val="tx1"/>
                </a:solidFill>
                <a:latin typeface="Arial" pitchFamily="34" charset="0"/>
              </a:defRPr>
            </a:lvl6pPr>
            <a:lvl7pPr marL="2971800" indent="-228600" algn="ctr" defTabSz="987425" eaLnBrk="0" fontAlgn="base" hangingPunct="0">
              <a:spcBef>
                <a:spcPct val="0"/>
              </a:spcBef>
              <a:spcAft>
                <a:spcPct val="0"/>
              </a:spcAft>
              <a:defRPr sz="1400">
                <a:solidFill>
                  <a:schemeClr val="tx1"/>
                </a:solidFill>
                <a:latin typeface="Arial" pitchFamily="34" charset="0"/>
              </a:defRPr>
            </a:lvl7pPr>
            <a:lvl8pPr marL="3429000" indent="-228600" algn="ctr" defTabSz="987425" eaLnBrk="0" fontAlgn="base" hangingPunct="0">
              <a:spcBef>
                <a:spcPct val="0"/>
              </a:spcBef>
              <a:spcAft>
                <a:spcPct val="0"/>
              </a:spcAft>
              <a:defRPr sz="1400">
                <a:solidFill>
                  <a:schemeClr val="tx1"/>
                </a:solidFill>
                <a:latin typeface="Arial" pitchFamily="34" charset="0"/>
              </a:defRPr>
            </a:lvl8pPr>
            <a:lvl9pPr marL="3886200" indent="-228600" algn="ctr" defTabSz="987425" eaLnBrk="0" fontAlgn="base" hangingPunct="0">
              <a:spcBef>
                <a:spcPct val="0"/>
              </a:spcBef>
              <a:spcAft>
                <a:spcPct val="0"/>
              </a:spcAft>
              <a:defRPr sz="1400">
                <a:solidFill>
                  <a:schemeClr val="tx1"/>
                </a:solidFill>
                <a:latin typeface="Arial" pitchFamily="34" charset="0"/>
              </a:defRPr>
            </a:lvl9pPr>
          </a:lstStyle>
          <a:p>
            <a:pPr algn="ctr" eaLnBrk="1" fontAlgn="auto" hangingPunct="1">
              <a:spcBef>
                <a:spcPts val="0"/>
              </a:spcBef>
              <a:spcAft>
                <a:spcPts val="0"/>
              </a:spcAft>
              <a:defRPr/>
            </a:pPr>
            <a:r>
              <a:rPr lang="en-US" sz="2000" b="1" kern="0" dirty="0" smtClean="0">
                <a:solidFill>
                  <a:srgbClr val="000000"/>
                </a:solidFill>
                <a:ea typeface="+mn-ea"/>
              </a:rPr>
              <a:t>430,000 Adult </a:t>
            </a:r>
            <a:r>
              <a:rPr lang="en-US" sz="2000" b="1" kern="0" dirty="0">
                <a:solidFill>
                  <a:srgbClr val="000000"/>
                </a:solidFill>
                <a:ea typeface="+mn-ea"/>
              </a:rPr>
              <a:t>M</a:t>
            </a:r>
            <a:r>
              <a:rPr lang="en-US" sz="2000" b="1" kern="0" dirty="0" smtClean="0">
                <a:solidFill>
                  <a:srgbClr val="000000"/>
                </a:solidFill>
                <a:ea typeface="+mn-ea"/>
              </a:rPr>
              <a:t>embers of Kaiser Permanente Northern California</a:t>
            </a:r>
            <a:r>
              <a:rPr lang="en-US" sz="2000" b="1" kern="0" dirty="0">
                <a:solidFill>
                  <a:srgbClr val="000000"/>
                </a:solidFill>
                <a:ea typeface="+mn-ea"/>
              </a:rPr>
              <a:t> </a:t>
            </a:r>
            <a:r>
              <a:rPr lang="en-US" sz="2000" b="1" kern="0" dirty="0" smtClean="0">
                <a:solidFill>
                  <a:srgbClr val="000000"/>
                </a:solidFill>
                <a:ea typeface="+mn-ea"/>
              </a:rPr>
              <a:t>Provided Informed Consent</a:t>
            </a:r>
          </a:p>
        </p:txBody>
      </p:sp>
      <p:sp>
        <p:nvSpPr>
          <p:cNvPr id="11" name="Line 10"/>
          <p:cNvSpPr>
            <a:spLocks noChangeShapeType="1"/>
          </p:cNvSpPr>
          <p:nvPr/>
        </p:nvSpPr>
        <p:spPr bwMode="auto">
          <a:xfrm>
            <a:off x="2736850" y="2715895"/>
            <a:ext cx="914400" cy="45720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auto">
              <a:spcBef>
                <a:spcPts val="0"/>
              </a:spcBef>
              <a:spcAft>
                <a:spcPts val="0"/>
              </a:spcAft>
              <a:defRPr/>
            </a:pPr>
            <a:endParaRPr lang="en-US" sz="1400" kern="0">
              <a:solidFill>
                <a:srgbClr val="000000"/>
              </a:solidFill>
              <a:latin typeface="Arial" pitchFamily="34" charset="0"/>
              <a:ea typeface="+mn-ea"/>
            </a:endParaRPr>
          </a:p>
        </p:txBody>
      </p:sp>
      <p:sp>
        <p:nvSpPr>
          <p:cNvPr id="12" name="Line 11"/>
          <p:cNvSpPr>
            <a:spLocks noChangeShapeType="1"/>
          </p:cNvSpPr>
          <p:nvPr/>
        </p:nvSpPr>
        <p:spPr bwMode="auto">
          <a:xfrm flipV="1">
            <a:off x="2736849" y="4593907"/>
            <a:ext cx="914400" cy="45720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auto">
              <a:spcBef>
                <a:spcPts val="0"/>
              </a:spcBef>
              <a:spcAft>
                <a:spcPts val="0"/>
              </a:spcAft>
              <a:defRPr/>
            </a:pPr>
            <a:endParaRPr lang="en-US" sz="1400" kern="0">
              <a:solidFill>
                <a:srgbClr val="000000"/>
              </a:solidFill>
              <a:latin typeface="Arial" pitchFamily="34" charset="0"/>
              <a:ea typeface="+mn-ea"/>
            </a:endParaRPr>
          </a:p>
        </p:txBody>
      </p:sp>
      <p:sp>
        <p:nvSpPr>
          <p:cNvPr id="13" name="Line 12"/>
          <p:cNvSpPr>
            <a:spLocks noChangeShapeType="1"/>
          </p:cNvSpPr>
          <p:nvPr/>
        </p:nvSpPr>
        <p:spPr bwMode="auto">
          <a:xfrm flipH="1" flipV="1">
            <a:off x="5469888" y="4586921"/>
            <a:ext cx="914400" cy="45720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auto">
              <a:spcBef>
                <a:spcPts val="0"/>
              </a:spcBef>
              <a:spcAft>
                <a:spcPts val="0"/>
              </a:spcAft>
              <a:defRPr/>
            </a:pPr>
            <a:endParaRPr lang="en-US" sz="1400" kern="0">
              <a:solidFill>
                <a:srgbClr val="000000"/>
              </a:solidFill>
              <a:latin typeface="Arial" pitchFamily="34" charset="0"/>
              <a:ea typeface="+mn-ea"/>
            </a:endParaRPr>
          </a:p>
        </p:txBody>
      </p:sp>
      <p:sp>
        <p:nvSpPr>
          <p:cNvPr id="14" name="Line 13"/>
          <p:cNvSpPr>
            <a:spLocks noChangeShapeType="1"/>
          </p:cNvSpPr>
          <p:nvPr/>
        </p:nvSpPr>
        <p:spPr bwMode="auto">
          <a:xfrm flipH="1">
            <a:off x="5469885" y="2715894"/>
            <a:ext cx="914400" cy="45720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auto">
              <a:spcBef>
                <a:spcPts val="0"/>
              </a:spcBef>
              <a:spcAft>
                <a:spcPts val="0"/>
              </a:spcAft>
              <a:defRPr/>
            </a:pPr>
            <a:endParaRPr lang="en-US" sz="1400" kern="0">
              <a:solidFill>
                <a:srgbClr val="000000"/>
              </a:solidFill>
              <a:latin typeface="Arial" pitchFamily="34" charset="0"/>
              <a:ea typeface="+mn-ea"/>
            </a:endParaRPr>
          </a:p>
        </p:txBody>
      </p:sp>
      <p:sp>
        <p:nvSpPr>
          <p:cNvPr id="15" name="Text Box 15"/>
          <p:cNvSpPr txBox="1">
            <a:spLocks noChangeArrowheads="1"/>
          </p:cNvSpPr>
          <p:nvPr/>
        </p:nvSpPr>
        <p:spPr bwMode="auto">
          <a:xfrm>
            <a:off x="3392169" y="5667693"/>
            <a:ext cx="2439589" cy="407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8746" tIns="49373" rIns="98746" bIns="49373">
            <a:spAutoFit/>
          </a:bodyPr>
          <a:lstStyle>
            <a:lvl1pPr defTabSz="987425" eaLnBrk="0" hangingPunct="0">
              <a:defRPr sz="1400">
                <a:solidFill>
                  <a:schemeClr val="tx1"/>
                </a:solidFill>
                <a:latin typeface="Arial" pitchFamily="34" charset="0"/>
              </a:defRPr>
            </a:lvl1pPr>
            <a:lvl2pPr marL="742950" indent="-285750" defTabSz="987425" eaLnBrk="0" hangingPunct="0">
              <a:defRPr sz="1400">
                <a:solidFill>
                  <a:schemeClr val="tx1"/>
                </a:solidFill>
                <a:latin typeface="Arial" pitchFamily="34" charset="0"/>
              </a:defRPr>
            </a:lvl2pPr>
            <a:lvl3pPr marL="1143000" indent="-228600" defTabSz="987425" eaLnBrk="0" hangingPunct="0">
              <a:defRPr sz="1400">
                <a:solidFill>
                  <a:schemeClr val="tx1"/>
                </a:solidFill>
                <a:latin typeface="Arial" pitchFamily="34" charset="0"/>
              </a:defRPr>
            </a:lvl3pPr>
            <a:lvl4pPr marL="1600200" indent="-228600" defTabSz="987425" eaLnBrk="0" hangingPunct="0">
              <a:defRPr sz="1400">
                <a:solidFill>
                  <a:schemeClr val="tx1"/>
                </a:solidFill>
                <a:latin typeface="Arial" pitchFamily="34" charset="0"/>
              </a:defRPr>
            </a:lvl4pPr>
            <a:lvl5pPr marL="2057400" indent="-228600" defTabSz="987425" eaLnBrk="0" hangingPunct="0">
              <a:defRPr sz="1400">
                <a:solidFill>
                  <a:schemeClr val="tx1"/>
                </a:solidFill>
                <a:latin typeface="Arial" pitchFamily="34" charset="0"/>
              </a:defRPr>
            </a:lvl5pPr>
            <a:lvl6pPr marL="2514600" indent="-228600" algn="ctr" defTabSz="987425" eaLnBrk="0" fontAlgn="base" hangingPunct="0">
              <a:spcBef>
                <a:spcPct val="0"/>
              </a:spcBef>
              <a:spcAft>
                <a:spcPct val="0"/>
              </a:spcAft>
              <a:defRPr sz="1400">
                <a:solidFill>
                  <a:schemeClr val="tx1"/>
                </a:solidFill>
                <a:latin typeface="Arial" pitchFamily="34" charset="0"/>
              </a:defRPr>
            </a:lvl6pPr>
            <a:lvl7pPr marL="2971800" indent="-228600" algn="ctr" defTabSz="987425" eaLnBrk="0" fontAlgn="base" hangingPunct="0">
              <a:spcBef>
                <a:spcPct val="0"/>
              </a:spcBef>
              <a:spcAft>
                <a:spcPct val="0"/>
              </a:spcAft>
              <a:defRPr sz="1400">
                <a:solidFill>
                  <a:schemeClr val="tx1"/>
                </a:solidFill>
                <a:latin typeface="Arial" pitchFamily="34" charset="0"/>
              </a:defRPr>
            </a:lvl7pPr>
            <a:lvl8pPr marL="3429000" indent="-228600" algn="ctr" defTabSz="987425" eaLnBrk="0" fontAlgn="base" hangingPunct="0">
              <a:spcBef>
                <a:spcPct val="0"/>
              </a:spcBef>
              <a:spcAft>
                <a:spcPct val="0"/>
              </a:spcAft>
              <a:defRPr sz="1400">
                <a:solidFill>
                  <a:schemeClr val="tx1"/>
                </a:solidFill>
                <a:latin typeface="Arial" pitchFamily="34" charset="0"/>
              </a:defRPr>
            </a:lvl8pPr>
            <a:lvl9pPr marL="3886200" indent="-228600" algn="ctr" defTabSz="987425" eaLnBrk="0" fontAlgn="base" hangingPunct="0">
              <a:spcBef>
                <a:spcPct val="0"/>
              </a:spcBef>
              <a:spcAft>
                <a:spcPct val="0"/>
              </a:spcAft>
              <a:defRPr sz="1400">
                <a:solidFill>
                  <a:schemeClr val="tx1"/>
                </a:solidFill>
                <a:latin typeface="Arial" pitchFamily="34" charset="0"/>
              </a:defRPr>
            </a:lvl9pPr>
          </a:lstStyle>
          <a:p>
            <a:pPr algn="ctr" eaLnBrk="1" fontAlgn="auto" hangingPunct="1">
              <a:spcBef>
                <a:spcPts val="0"/>
              </a:spcBef>
              <a:spcAft>
                <a:spcPts val="0"/>
              </a:spcAft>
              <a:defRPr/>
            </a:pPr>
            <a:r>
              <a:rPr lang="en-US" sz="2000" b="1" kern="0" dirty="0" smtClean="0">
                <a:solidFill>
                  <a:srgbClr val="000000"/>
                </a:solidFill>
                <a:ea typeface="+mn-ea"/>
              </a:rPr>
              <a:t>Research Studies</a:t>
            </a:r>
          </a:p>
        </p:txBody>
      </p:sp>
      <p:sp>
        <p:nvSpPr>
          <p:cNvPr id="17" name="Rectangle 18"/>
          <p:cNvSpPr txBox="1">
            <a:spLocks noChangeArrowheads="1"/>
          </p:cNvSpPr>
          <p:nvPr/>
        </p:nvSpPr>
        <p:spPr bwMode="auto">
          <a:xfrm>
            <a:off x="457201" y="365760"/>
            <a:ext cx="8382000"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8733" tIns="49367" rIns="98733" bIns="49367" anchor="ctr"/>
          <a:lstStyle>
            <a:lvl1pPr algn="l" defTabSz="987425" rtl="0" eaLnBrk="0" fontAlgn="base" hangingPunct="0">
              <a:spcBef>
                <a:spcPct val="0"/>
              </a:spcBef>
              <a:spcAft>
                <a:spcPct val="0"/>
              </a:spcAft>
              <a:defRPr sz="2000" b="1">
                <a:solidFill>
                  <a:srgbClr val="006699"/>
                </a:solidFill>
                <a:latin typeface="+mj-lt"/>
                <a:ea typeface="+mj-ea"/>
                <a:cs typeface="+mj-cs"/>
              </a:defRPr>
            </a:lvl1pPr>
            <a:lvl2pPr algn="l" defTabSz="987425" rtl="0" eaLnBrk="0" fontAlgn="base" hangingPunct="0">
              <a:spcBef>
                <a:spcPct val="0"/>
              </a:spcBef>
              <a:spcAft>
                <a:spcPct val="0"/>
              </a:spcAft>
              <a:defRPr sz="2000" b="1">
                <a:solidFill>
                  <a:srgbClr val="006699"/>
                </a:solidFill>
                <a:latin typeface="Arial" pitchFamily="34" charset="0"/>
              </a:defRPr>
            </a:lvl2pPr>
            <a:lvl3pPr algn="l" defTabSz="987425" rtl="0" eaLnBrk="0" fontAlgn="base" hangingPunct="0">
              <a:spcBef>
                <a:spcPct val="0"/>
              </a:spcBef>
              <a:spcAft>
                <a:spcPct val="0"/>
              </a:spcAft>
              <a:defRPr sz="2000" b="1">
                <a:solidFill>
                  <a:srgbClr val="006699"/>
                </a:solidFill>
                <a:latin typeface="Arial" pitchFamily="34" charset="0"/>
              </a:defRPr>
            </a:lvl3pPr>
            <a:lvl4pPr algn="l" defTabSz="987425" rtl="0" eaLnBrk="0" fontAlgn="base" hangingPunct="0">
              <a:spcBef>
                <a:spcPct val="0"/>
              </a:spcBef>
              <a:spcAft>
                <a:spcPct val="0"/>
              </a:spcAft>
              <a:defRPr sz="2000" b="1">
                <a:solidFill>
                  <a:srgbClr val="006699"/>
                </a:solidFill>
                <a:latin typeface="Arial" pitchFamily="34" charset="0"/>
              </a:defRPr>
            </a:lvl4pPr>
            <a:lvl5pPr algn="l" defTabSz="987425" rtl="0" eaLnBrk="0" fontAlgn="base" hangingPunct="0">
              <a:spcBef>
                <a:spcPct val="0"/>
              </a:spcBef>
              <a:spcAft>
                <a:spcPct val="0"/>
              </a:spcAft>
              <a:defRPr sz="2000" b="1">
                <a:solidFill>
                  <a:srgbClr val="006699"/>
                </a:solidFill>
                <a:latin typeface="Arial" pitchFamily="34" charset="0"/>
              </a:defRPr>
            </a:lvl5pPr>
            <a:lvl6pPr marL="457200" algn="l" defTabSz="987425" rtl="0" fontAlgn="base">
              <a:spcBef>
                <a:spcPct val="0"/>
              </a:spcBef>
              <a:spcAft>
                <a:spcPct val="0"/>
              </a:spcAft>
              <a:defRPr sz="2000" b="1">
                <a:solidFill>
                  <a:srgbClr val="006699"/>
                </a:solidFill>
                <a:latin typeface="Arial" pitchFamily="34" charset="0"/>
              </a:defRPr>
            </a:lvl6pPr>
            <a:lvl7pPr marL="914400" algn="l" defTabSz="987425" rtl="0" fontAlgn="base">
              <a:spcBef>
                <a:spcPct val="0"/>
              </a:spcBef>
              <a:spcAft>
                <a:spcPct val="0"/>
              </a:spcAft>
              <a:defRPr sz="2000" b="1">
                <a:solidFill>
                  <a:srgbClr val="006699"/>
                </a:solidFill>
                <a:latin typeface="Arial" pitchFamily="34" charset="0"/>
              </a:defRPr>
            </a:lvl7pPr>
            <a:lvl8pPr marL="1371600" algn="l" defTabSz="987425" rtl="0" fontAlgn="base">
              <a:spcBef>
                <a:spcPct val="0"/>
              </a:spcBef>
              <a:spcAft>
                <a:spcPct val="0"/>
              </a:spcAft>
              <a:defRPr sz="2000" b="1">
                <a:solidFill>
                  <a:srgbClr val="006699"/>
                </a:solidFill>
                <a:latin typeface="Arial" pitchFamily="34" charset="0"/>
              </a:defRPr>
            </a:lvl8pPr>
            <a:lvl9pPr marL="1828800" algn="l" defTabSz="987425" rtl="0" fontAlgn="base">
              <a:spcBef>
                <a:spcPct val="0"/>
              </a:spcBef>
              <a:spcAft>
                <a:spcPct val="0"/>
              </a:spcAft>
              <a:defRPr sz="2000" b="1">
                <a:solidFill>
                  <a:srgbClr val="006699"/>
                </a:solidFill>
                <a:latin typeface="Arial" pitchFamily="34" charset="0"/>
              </a:defRPr>
            </a:lvl9pPr>
          </a:lstStyle>
          <a:p>
            <a:pPr eaLnBrk="1" hangingPunct="1">
              <a:defRPr/>
            </a:pPr>
            <a:r>
              <a:rPr lang="en-US" sz="2800" kern="0" dirty="0" smtClean="0"/>
              <a:t>Research Program on Genes, Environment, and Health </a:t>
            </a:r>
            <a:endParaRPr lang="en-US" sz="1800" kern="0" dirty="0" smtClean="0">
              <a:latin typeface="Arial"/>
            </a:endParaRPr>
          </a:p>
        </p:txBody>
      </p:sp>
      <p:cxnSp>
        <p:nvCxnSpPr>
          <p:cNvPr id="18" name="Straight Arrow Connector 17"/>
          <p:cNvCxnSpPr>
            <a:stCxn id="5" idx="4"/>
          </p:cNvCxnSpPr>
          <p:nvPr/>
        </p:nvCxnSpPr>
        <p:spPr bwMode="auto">
          <a:xfrm>
            <a:off x="4560253" y="4782819"/>
            <a:ext cx="0" cy="914400"/>
          </a:xfrm>
          <a:prstGeom prst="straightConnector1">
            <a:avLst/>
          </a:prstGeom>
          <a:solidFill>
            <a:schemeClr val="tx2"/>
          </a:solidFill>
          <a:ln w="254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19" name="TextBox 3"/>
          <p:cNvSpPr txBox="1">
            <a:spLocks noChangeArrowheads="1"/>
          </p:cNvSpPr>
          <p:nvPr/>
        </p:nvSpPr>
        <p:spPr bwMode="auto">
          <a:xfrm flipH="1">
            <a:off x="372663" y="6177354"/>
            <a:ext cx="56419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ＭＳ Ｐゴシック" pitchFamily="34" charset="-128"/>
              </a:defRPr>
            </a:lvl1pPr>
            <a:lvl2pPr marL="37931725" indent="-37474525">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600" dirty="0" smtClean="0"/>
              <a:t>Co-directors: Catherine Schaefer and Neil </a:t>
            </a:r>
            <a:r>
              <a:rPr lang="en-US" sz="1600" dirty="0" err="1" smtClean="0"/>
              <a:t>Risch</a:t>
            </a:r>
            <a:endParaRPr lang="en-US" sz="1600" i="1" dirty="0"/>
          </a:p>
        </p:txBody>
      </p:sp>
      <p:sp>
        <p:nvSpPr>
          <p:cNvPr id="21" name="Footer Placeholder 4"/>
          <p:cNvSpPr>
            <a:spLocks noGrp="1"/>
          </p:cNvSpPr>
          <p:nvPr>
            <p:ph type="ftr" sz="quarter" idx="11"/>
          </p:nvPr>
        </p:nvSpPr>
        <p:spPr>
          <a:xfrm>
            <a:off x="1428750" y="6477000"/>
            <a:ext cx="4467225" cy="228600"/>
          </a:xfrm>
        </p:spPr>
        <p:txBody>
          <a:bodyPr/>
          <a:lstStyle/>
          <a:p>
            <a:pPr>
              <a:defRPr/>
            </a:pPr>
            <a:r>
              <a:rPr lang="en-US" dirty="0" smtClean="0"/>
              <a:t>|     © 2011 Kaiser Foundation Health Plan, Inc. For internal use only.</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a:xfrm>
            <a:off x="457200" y="373495"/>
            <a:ext cx="8229600" cy="867930"/>
          </a:xfrm>
        </p:spPr>
        <p:txBody>
          <a:bodyPr/>
          <a:lstStyle/>
          <a:p>
            <a:pPr eaLnBrk="1" hangingPunct="1"/>
            <a:r>
              <a:rPr lang="en-US" sz="2800" dirty="0" smtClean="0"/>
              <a:t>Chromatin Structure is Determined by</a:t>
            </a:r>
            <a:br>
              <a:rPr lang="en-US" sz="2800" dirty="0" smtClean="0"/>
            </a:br>
            <a:r>
              <a:rPr lang="en-US" sz="2800" dirty="0" smtClean="0"/>
              <a:t>DNA Methylation and Histone Modifications</a:t>
            </a:r>
          </a:p>
        </p:txBody>
      </p:sp>
      <p:pic>
        <p:nvPicPr>
          <p:cNvPr id="3" name="Picture 1"/>
          <p:cNvPicPr>
            <a:picLocks noChangeAspect="1"/>
          </p:cNvPicPr>
          <p:nvPr/>
        </p:nvPicPr>
        <p:blipFill>
          <a:blip r:embed="rId3">
            <a:extLst>
              <a:ext uri="{28A0092B-C50C-407E-A947-70E740481C1C}">
                <a14:useLocalDpi xmlns:a14="http://schemas.microsoft.com/office/drawing/2010/main" val="0"/>
              </a:ext>
            </a:extLst>
          </a:blip>
          <a:srcRect t="-1485" b="54050"/>
          <a:stretch>
            <a:fillRect/>
          </a:stretch>
        </p:blipFill>
        <p:spPr bwMode="auto">
          <a:xfrm>
            <a:off x="921703" y="1600200"/>
            <a:ext cx="7475537" cy="449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0861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Group 2"/>
          <p:cNvGrpSpPr>
            <a:grpSpLocks/>
          </p:cNvGrpSpPr>
          <p:nvPr/>
        </p:nvGrpSpPr>
        <p:grpSpPr bwMode="auto">
          <a:xfrm>
            <a:off x="1371600" y="1261581"/>
            <a:ext cx="5638800" cy="1843300"/>
            <a:chOff x="1749601" y="715360"/>
            <a:chExt cx="6047464" cy="2213039"/>
          </a:xfrm>
        </p:grpSpPr>
        <p:pic>
          <p:nvPicPr>
            <p:cNvPr id="47147" name="Picture 2"/>
            <p:cNvPicPr>
              <a:picLocks noChangeAspect="1" noChangeArrowheads="1"/>
            </p:cNvPicPr>
            <p:nvPr/>
          </p:nvPicPr>
          <p:blipFill>
            <a:blip r:embed="rId3">
              <a:extLst>
                <a:ext uri="{28A0092B-C50C-407E-A947-70E740481C1C}">
                  <a14:useLocalDpi xmlns:a14="http://schemas.microsoft.com/office/drawing/2010/main" val="0"/>
                </a:ext>
              </a:extLst>
            </a:blip>
            <a:srcRect l="63313" t="15572" r="4944"/>
            <a:stretch>
              <a:fillRect/>
            </a:stretch>
          </p:blipFill>
          <p:spPr bwMode="auto">
            <a:xfrm rot="1067670">
              <a:off x="3471157" y="923663"/>
              <a:ext cx="2226398" cy="2004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7148" name="Straight Connector 3"/>
            <p:cNvCxnSpPr>
              <a:cxnSpLocks noChangeShapeType="1"/>
            </p:cNvCxnSpPr>
            <p:nvPr/>
          </p:nvCxnSpPr>
          <p:spPr bwMode="auto">
            <a:xfrm flipV="1">
              <a:off x="4691611" y="964843"/>
              <a:ext cx="789631" cy="457200"/>
            </a:xfrm>
            <a:prstGeom prst="line">
              <a:avLst/>
            </a:prstGeom>
            <a:noFill/>
            <a:ln w="28575" algn="ctr">
              <a:solidFill>
                <a:srgbClr val="C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TextBox 4"/>
            <p:cNvSpPr txBox="1"/>
            <p:nvPr/>
          </p:nvSpPr>
          <p:spPr>
            <a:xfrm>
              <a:off x="5507447" y="715360"/>
              <a:ext cx="1666227" cy="480366"/>
            </a:xfrm>
            <a:prstGeom prst="rect">
              <a:avLst/>
            </a:prstGeom>
            <a:noFill/>
          </p:spPr>
          <p:txBody>
            <a:bodyPr wrap="none">
              <a:spAutoFit/>
            </a:bodyPr>
            <a:lstStyle/>
            <a:p>
              <a:pPr>
                <a:defRPr/>
              </a:pPr>
              <a:r>
                <a:rPr lang="en-US" sz="2000" dirty="0">
                  <a:solidFill>
                    <a:srgbClr val="C00000"/>
                  </a:solidFill>
                  <a:latin typeface="Tahoma" pitchFamily="34" charset="0"/>
                  <a:ea typeface="Tahoma" pitchFamily="34" charset="0"/>
                  <a:cs typeface="Tahoma" pitchFamily="34" charset="0"/>
                </a:rPr>
                <a:t>Nucleosome</a:t>
              </a:r>
            </a:p>
          </p:txBody>
        </p:sp>
        <p:cxnSp>
          <p:nvCxnSpPr>
            <p:cNvPr id="47150" name="Straight Connector 6"/>
            <p:cNvCxnSpPr>
              <a:cxnSpLocks noChangeShapeType="1"/>
            </p:cNvCxnSpPr>
            <p:nvPr/>
          </p:nvCxnSpPr>
          <p:spPr bwMode="auto">
            <a:xfrm flipH="1" flipV="1">
              <a:off x="3302328" y="1432949"/>
              <a:ext cx="295534" cy="368845"/>
            </a:xfrm>
            <a:prstGeom prst="line">
              <a:avLst/>
            </a:prstGeom>
            <a:noFill/>
            <a:ln w="38100" algn="ctr">
              <a:solidFill>
                <a:srgbClr val="7030A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extBox 13"/>
            <p:cNvSpPr txBox="1"/>
            <p:nvPr/>
          </p:nvSpPr>
          <p:spPr>
            <a:xfrm>
              <a:off x="1749601" y="975526"/>
              <a:ext cx="1681975" cy="480366"/>
            </a:xfrm>
            <a:prstGeom prst="rect">
              <a:avLst/>
            </a:prstGeom>
            <a:noFill/>
          </p:spPr>
          <p:txBody>
            <a:bodyPr wrap="none">
              <a:spAutoFit/>
            </a:bodyPr>
            <a:lstStyle/>
            <a:p>
              <a:pPr>
                <a:defRPr/>
              </a:pPr>
              <a:r>
                <a:rPr lang="en-US" sz="2000" dirty="0">
                  <a:solidFill>
                    <a:srgbClr val="7030A0"/>
                  </a:solidFill>
                  <a:latin typeface="Tahoma" pitchFamily="34" charset="0"/>
                  <a:ea typeface="Tahoma" pitchFamily="34" charset="0"/>
                  <a:cs typeface="Tahoma" pitchFamily="34" charset="0"/>
                </a:rPr>
                <a:t>Histone tails</a:t>
              </a:r>
            </a:p>
          </p:txBody>
        </p:sp>
        <p:sp>
          <p:nvSpPr>
            <p:cNvPr id="18" name="TextBox 17"/>
            <p:cNvSpPr txBox="1"/>
            <p:nvPr/>
          </p:nvSpPr>
          <p:spPr>
            <a:xfrm>
              <a:off x="5481702" y="2313661"/>
              <a:ext cx="1867372" cy="480366"/>
            </a:xfrm>
            <a:prstGeom prst="rect">
              <a:avLst/>
            </a:prstGeom>
            <a:noFill/>
          </p:spPr>
          <p:txBody>
            <a:bodyPr wrap="none">
              <a:spAutoFit/>
            </a:bodyPr>
            <a:lstStyle/>
            <a:p>
              <a:pPr>
                <a:defRPr/>
              </a:pPr>
              <a:r>
                <a:rPr lang="en-US" sz="2000" dirty="0">
                  <a:latin typeface="Tahoma" pitchFamily="34" charset="0"/>
                  <a:ea typeface="Tahoma" pitchFamily="34" charset="0"/>
                  <a:cs typeface="Tahoma" pitchFamily="34" charset="0"/>
                </a:rPr>
                <a:t>DNA (147 </a:t>
              </a:r>
              <a:r>
                <a:rPr lang="en-US" sz="2000" dirty="0" err="1">
                  <a:latin typeface="Tahoma" pitchFamily="34" charset="0"/>
                  <a:ea typeface="Tahoma" pitchFamily="34" charset="0"/>
                  <a:cs typeface="Tahoma" pitchFamily="34" charset="0"/>
                </a:rPr>
                <a:t>bp</a:t>
              </a:r>
              <a:r>
                <a:rPr lang="en-US" sz="2000" dirty="0">
                  <a:latin typeface="Tahoma" pitchFamily="34" charset="0"/>
                  <a:ea typeface="Tahoma" pitchFamily="34" charset="0"/>
                  <a:cs typeface="Tahoma" pitchFamily="34" charset="0"/>
                </a:rPr>
                <a:t>)</a:t>
              </a:r>
            </a:p>
          </p:txBody>
        </p:sp>
        <p:cxnSp>
          <p:nvCxnSpPr>
            <p:cNvPr id="47153" name="Straight Connector 19"/>
            <p:cNvCxnSpPr>
              <a:cxnSpLocks noChangeShapeType="1"/>
            </p:cNvCxnSpPr>
            <p:nvPr/>
          </p:nvCxnSpPr>
          <p:spPr bwMode="auto">
            <a:xfrm>
              <a:off x="5572160" y="1707402"/>
              <a:ext cx="670985" cy="0"/>
            </a:xfrm>
            <a:prstGeom prst="line">
              <a:avLst/>
            </a:prstGeom>
            <a:noFill/>
            <a:ln w="28575" algn="ctr">
              <a:solidFill>
                <a:srgbClr val="00B05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TextBox 21"/>
            <p:cNvSpPr txBox="1"/>
            <p:nvPr/>
          </p:nvSpPr>
          <p:spPr>
            <a:xfrm>
              <a:off x="6015086" y="1314948"/>
              <a:ext cx="1781979" cy="849878"/>
            </a:xfrm>
            <a:prstGeom prst="rect">
              <a:avLst/>
            </a:prstGeom>
            <a:noFill/>
          </p:spPr>
          <p:txBody>
            <a:bodyPr wrap="square">
              <a:spAutoFit/>
            </a:bodyPr>
            <a:lstStyle/>
            <a:p>
              <a:pPr algn="ctr">
                <a:defRPr/>
              </a:pPr>
              <a:r>
                <a:rPr lang="en-US" sz="2000" dirty="0">
                  <a:solidFill>
                    <a:srgbClr val="00B050"/>
                  </a:solidFill>
                  <a:latin typeface="Tahoma" pitchFamily="34" charset="0"/>
                  <a:ea typeface="Tahoma" pitchFamily="34" charset="0"/>
                  <a:cs typeface="Tahoma" pitchFamily="34" charset="0"/>
                </a:rPr>
                <a:t>Chemical modification</a:t>
              </a:r>
            </a:p>
          </p:txBody>
        </p:sp>
      </p:grpSp>
      <p:graphicFrame>
        <p:nvGraphicFramePr>
          <p:cNvPr id="6" name="Table 5"/>
          <p:cNvGraphicFramePr>
            <a:graphicFrameLocks noGrp="1"/>
          </p:cNvGraphicFramePr>
          <p:nvPr>
            <p:extLst>
              <p:ext uri="{D42A27DB-BD31-4B8C-83A1-F6EECF244321}">
                <p14:modId xmlns:p14="http://schemas.microsoft.com/office/powerpoint/2010/main" val="531104947"/>
              </p:ext>
            </p:extLst>
          </p:nvPr>
        </p:nvGraphicFramePr>
        <p:xfrm>
          <a:off x="838200" y="3171391"/>
          <a:ext cx="7467599" cy="2662620"/>
        </p:xfrm>
        <a:graphic>
          <a:graphicData uri="http://schemas.openxmlformats.org/drawingml/2006/table">
            <a:tbl>
              <a:tblPr firstRow="1" bandRow="1">
                <a:tableStyleId>{5C22544A-7EE6-4342-B048-85BDC9FD1C3A}</a:tableStyleId>
              </a:tblPr>
              <a:tblGrid>
                <a:gridCol w="2083981"/>
                <a:gridCol w="2479551"/>
                <a:gridCol w="2904067"/>
              </a:tblGrid>
              <a:tr h="407030">
                <a:tc>
                  <a:txBody>
                    <a:bodyPr/>
                    <a:lstStyle/>
                    <a:p>
                      <a:pPr algn="ctr"/>
                      <a:r>
                        <a:rPr lang="en-US" sz="1600" dirty="0" smtClean="0">
                          <a:solidFill>
                            <a:schemeClr val="accent4"/>
                          </a:solidFill>
                        </a:rPr>
                        <a:t>Modification</a:t>
                      </a:r>
                      <a:endParaRPr lang="en-US" sz="1600" dirty="0">
                        <a:solidFill>
                          <a:schemeClr val="accent4"/>
                        </a:solidFill>
                      </a:endParaRPr>
                    </a:p>
                  </a:txBody>
                  <a:tcPr marT="45725" marB="45725"/>
                </a:tc>
                <a:tc>
                  <a:txBody>
                    <a:bodyPr/>
                    <a:lstStyle/>
                    <a:p>
                      <a:pPr algn="ctr"/>
                      <a:r>
                        <a:rPr lang="en-US" sz="1600" dirty="0" smtClean="0">
                          <a:solidFill>
                            <a:schemeClr val="accent4"/>
                          </a:solidFill>
                        </a:rPr>
                        <a:t>Role</a:t>
                      </a:r>
                      <a:r>
                        <a:rPr lang="en-US" sz="1600" baseline="0" dirty="0" smtClean="0">
                          <a:solidFill>
                            <a:schemeClr val="accent4"/>
                          </a:solidFill>
                        </a:rPr>
                        <a:t> in transcription</a:t>
                      </a:r>
                      <a:endParaRPr lang="en-US" sz="1600" dirty="0">
                        <a:solidFill>
                          <a:schemeClr val="accent4"/>
                        </a:solidFill>
                      </a:endParaRPr>
                    </a:p>
                  </a:txBody>
                  <a:tcPr marT="45725" marB="45725"/>
                </a:tc>
                <a:tc>
                  <a:txBody>
                    <a:bodyPr/>
                    <a:lstStyle/>
                    <a:p>
                      <a:pPr algn="ctr"/>
                      <a:r>
                        <a:rPr lang="en-US" sz="1600" dirty="0" smtClean="0">
                          <a:solidFill>
                            <a:schemeClr val="accent4"/>
                          </a:solidFill>
                        </a:rPr>
                        <a:t>Histone-modified</a:t>
                      </a:r>
                      <a:r>
                        <a:rPr lang="en-US" sz="1600" baseline="0" dirty="0" smtClean="0">
                          <a:solidFill>
                            <a:schemeClr val="accent4"/>
                          </a:solidFill>
                        </a:rPr>
                        <a:t> sites</a:t>
                      </a:r>
                      <a:endParaRPr lang="en-US" sz="1600" dirty="0">
                        <a:solidFill>
                          <a:schemeClr val="accent4"/>
                        </a:solidFill>
                      </a:endParaRPr>
                    </a:p>
                  </a:txBody>
                  <a:tcPr marT="45725" marB="45725"/>
                </a:tc>
              </a:tr>
              <a:tr h="292846">
                <a:tc>
                  <a:txBody>
                    <a:bodyPr/>
                    <a:lstStyle/>
                    <a:p>
                      <a:r>
                        <a:rPr lang="en-US" sz="1400" dirty="0" smtClean="0">
                          <a:latin typeface="Tahoma" pitchFamily="34" charset="0"/>
                          <a:ea typeface="Tahoma" pitchFamily="34" charset="0"/>
                          <a:cs typeface="Tahoma" pitchFamily="34" charset="0"/>
                        </a:rPr>
                        <a:t>Acetylation</a:t>
                      </a:r>
                      <a:endParaRPr lang="en-US" sz="1400" dirty="0">
                        <a:latin typeface="Tahoma" pitchFamily="34" charset="0"/>
                        <a:ea typeface="Tahoma" pitchFamily="34" charset="0"/>
                        <a:cs typeface="Tahoma" pitchFamily="34" charset="0"/>
                      </a:endParaRPr>
                    </a:p>
                  </a:txBody>
                  <a:tcPr marT="45725" marB="45725"/>
                </a:tc>
                <a:tc>
                  <a:txBody>
                    <a:bodyPr/>
                    <a:lstStyle/>
                    <a:p>
                      <a:pPr algn="ctr"/>
                      <a:r>
                        <a:rPr lang="en-US" sz="1400" b="1" dirty="0" smtClean="0">
                          <a:latin typeface="Tahoma" pitchFamily="34" charset="0"/>
                          <a:ea typeface="Tahoma" pitchFamily="34" charset="0"/>
                          <a:cs typeface="Tahoma" pitchFamily="34" charset="0"/>
                        </a:rPr>
                        <a:t>Activation</a:t>
                      </a:r>
                      <a:endParaRPr lang="en-US" sz="1400" b="1" dirty="0">
                        <a:latin typeface="Tahoma" pitchFamily="34" charset="0"/>
                        <a:ea typeface="Tahoma" pitchFamily="34" charset="0"/>
                        <a:cs typeface="Tahoma" pitchFamily="34" charset="0"/>
                      </a:endParaRPr>
                    </a:p>
                  </a:txBody>
                  <a:tcPr marT="45725" marB="45725"/>
                </a:tc>
                <a:tc>
                  <a:txBody>
                    <a:bodyPr/>
                    <a:lstStyle/>
                    <a:p>
                      <a:r>
                        <a:rPr lang="en-US" sz="1400" dirty="0" smtClean="0">
                          <a:latin typeface="Tahoma" pitchFamily="34" charset="0"/>
                          <a:ea typeface="Tahoma" pitchFamily="34" charset="0"/>
                          <a:cs typeface="Tahoma" pitchFamily="34" charset="0"/>
                        </a:rPr>
                        <a:t>H3 (K9,K14,K18,K56)</a:t>
                      </a:r>
                      <a:endParaRPr lang="en-US" sz="1400" dirty="0">
                        <a:latin typeface="Tahoma" pitchFamily="34" charset="0"/>
                        <a:ea typeface="Tahoma" pitchFamily="34" charset="0"/>
                        <a:cs typeface="Tahoma" pitchFamily="34" charset="0"/>
                      </a:endParaRPr>
                    </a:p>
                  </a:txBody>
                  <a:tcPr marT="45725" marB="45725"/>
                </a:tc>
              </a:tr>
              <a:tr h="322130">
                <a:tc>
                  <a:txBody>
                    <a:bodyPr/>
                    <a:lstStyle/>
                    <a:p>
                      <a:endParaRPr lang="en-US" sz="1600" dirty="0"/>
                    </a:p>
                  </a:txBody>
                  <a:tcPr marT="45725" marB="45725"/>
                </a:tc>
                <a:tc>
                  <a:txBody>
                    <a:bodyPr/>
                    <a:lstStyle/>
                    <a:p>
                      <a:endParaRPr lang="en-US" sz="1600" dirty="0"/>
                    </a:p>
                  </a:txBody>
                  <a:tcPr marT="45725" marB="45725"/>
                </a:tc>
                <a:tc>
                  <a:txBody>
                    <a:bodyPr/>
                    <a:lstStyle/>
                    <a:p>
                      <a:r>
                        <a:rPr lang="en-US" sz="1400" dirty="0" smtClean="0">
                          <a:latin typeface="Tahoma" pitchFamily="34" charset="0"/>
                          <a:ea typeface="Tahoma" pitchFamily="34" charset="0"/>
                          <a:cs typeface="Tahoma" pitchFamily="34" charset="0"/>
                        </a:rPr>
                        <a:t>H4 (K5,K8,K12,K16)</a:t>
                      </a:r>
                      <a:endParaRPr lang="en-US" sz="1400" dirty="0">
                        <a:latin typeface="Tahoma" pitchFamily="34" charset="0"/>
                        <a:ea typeface="Tahoma" pitchFamily="34" charset="0"/>
                        <a:cs typeface="Tahoma" pitchFamily="34" charset="0"/>
                      </a:endParaRPr>
                    </a:p>
                  </a:txBody>
                  <a:tcPr marT="45725" marB="45725"/>
                </a:tc>
              </a:tr>
              <a:tr h="322130">
                <a:tc>
                  <a:txBody>
                    <a:bodyPr/>
                    <a:lstStyle/>
                    <a:p>
                      <a:endParaRPr lang="en-US" sz="1600"/>
                    </a:p>
                  </a:txBody>
                  <a:tcPr marT="45725" marB="45725"/>
                </a:tc>
                <a:tc>
                  <a:txBody>
                    <a:bodyPr/>
                    <a:lstStyle/>
                    <a:p>
                      <a:endParaRPr lang="en-US" sz="1600" dirty="0"/>
                    </a:p>
                  </a:txBody>
                  <a:tcPr marT="45725" marB="45725"/>
                </a:tc>
                <a:tc>
                  <a:txBody>
                    <a:bodyPr/>
                    <a:lstStyle/>
                    <a:p>
                      <a:r>
                        <a:rPr lang="en-US" sz="1400" dirty="0" smtClean="0">
                          <a:latin typeface="Tahoma" pitchFamily="34" charset="0"/>
                          <a:ea typeface="Tahoma" pitchFamily="34" charset="0"/>
                          <a:cs typeface="Tahoma" pitchFamily="34" charset="0"/>
                        </a:rPr>
                        <a:t>H2B</a:t>
                      </a:r>
                      <a:r>
                        <a:rPr lang="en-US" sz="1400" baseline="0" dirty="0" smtClean="0">
                          <a:latin typeface="Tahoma" pitchFamily="34" charset="0"/>
                          <a:ea typeface="Tahoma" pitchFamily="34" charset="0"/>
                          <a:cs typeface="Tahoma" pitchFamily="34" charset="0"/>
                        </a:rPr>
                        <a:t> (K6,K7,K16,K17)</a:t>
                      </a:r>
                      <a:endParaRPr lang="en-US" sz="1400" dirty="0">
                        <a:latin typeface="Tahoma" pitchFamily="34" charset="0"/>
                        <a:ea typeface="Tahoma" pitchFamily="34" charset="0"/>
                        <a:cs typeface="Tahoma" pitchFamily="34" charset="0"/>
                      </a:endParaRPr>
                    </a:p>
                  </a:txBody>
                  <a:tcPr marT="45725" marB="45725"/>
                </a:tc>
              </a:tr>
              <a:tr h="292846">
                <a:tc>
                  <a:txBody>
                    <a:bodyPr/>
                    <a:lstStyle/>
                    <a:p>
                      <a:r>
                        <a:rPr lang="en-US" sz="1400" dirty="0" smtClean="0">
                          <a:latin typeface="Tahoma" pitchFamily="34" charset="0"/>
                          <a:ea typeface="Tahoma" pitchFamily="34" charset="0"/>
                          <a:cs typeface="Tahoma" pitchFamily="34" charset="0"/>
                        </a:rPr>
                        <a:t>Phosphorylation</a:t>
                      </a:r>
                      <a:endParaRPr lang="en-US" sz="1400" dirty="0">
                        <a:latin typeface="Tahoma" pitchFamily="34" charset="0"/>
                        <a:ea typeface="Tahoma" pitchFamily="34" charset="0"/>
                        <a:cs typeface="Tahoma" pitchFamily="34" charset="0"/>
                      </a:endParaRPr>
                    </a:p>
                  </a:txBody>
                  <a:tcPr marT="45725" marB="45725"/>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Tahoma" pitchFamily="34" charset="0"/>
                          <a:ea typeface="Tahoma" pitchFamily="34" charset="0"/>
                          <a:cs typeface="Tahoma" pitchFamily="34" charset="0"/>
                        </a:rPr>
                        <a:t>Activation</a:t>
                      </a:r>
                    </a:p>
                  </a:txBody>
                  <a:tcPr marT="45725" marB="45725"/>
                </a:tc>
                <a:tc>
                  <a:txBody>
                    <a:bodyPr/>
                    <a:lstStyle/>
                    <a:p>
                      <a:r>
                        <a:rPr lang="en-US" sz="1400" dirty="0" smtClean="0">
                          <a:latin typeface="Tahoma" pitchFamily="34" charset="0"/>
                          <a:ea typeface="Tahoma" pitchFamily="34" charset="0"/>
                          <a:cs typeface="Tahoma" pitchFamily="34" charset="0"/>
                        </a:rPr>
                        <a:t>H3 (S10)</a:t>
                      </a:r>
                      <a:endParaRPr lang="en-US" sz="1400" dirty="0">
                        <a:latin typeface="Tahoma" pitchFamily="34" charset="0"/>
                        <a:ea typeface="Tahoma" pitchFamily="34" charset="0"/>
                        <a:cs typeface="Tahoma" pitchFamily="34" charset="0"/>
                      </a:endParaRPr>
                    </a:p>
                  </a:txBody>
                  <a:tcPr marT="45725" marB="45725"/>
                </a:tc>
              </a:tr>
              <a:tr h="292846">
                <a:tc>
                  <a:txBody>
                    <a:bodyPr/>
                    <a:lstStyle/>
                    <a:p>
                      <a:r>
                        <a:rPr lang="en-US" sz="1400" dirty="0" smtClean="0">
                          <a:latin typeface="Tahoma" pitchFamily="34" charset="0"/>
                          <a:ea typeface="Tahoma" pitchFamily="34" charset="0"/>
                          <a:cs typeface="Tahoma" pitchFamily="34" charset="0"/>
                        </a:rPr>
                        <a:t>Methylation</a:t>
                      </a:r>
                      <a:endParaRPr lang="en-US" sz="1400" dirty="0">
                        <a:latin typeface="Tahoma" pitchFamily="34" charset="0"/>
                        <a:ea typeface="Tahoma" pitchFamily="34" charset="0"/>
                        <a:cs typeface="Tahoma" pitchFamily="34" charset="0"/>
                      </a:endParaRPr>
                    </a:p>
                  </a:txBody>
                  <a:tcPr marT="45725" marB="45725"/>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Tahoma" pitchFamily="34" charset="0"/>
                          <a:ea typeface="Tahoma" pitchFamily="34" charset="0"/>
                          <a:cs typeface="Tahoma" pitchFamily="34" charset="0"/>
                        </a:rPr>
                        <a:t>Activation</a:t>
                      </a:r>
                    </a:p>
                  </a:txBody>
                  <a:tcPr marT="45725" marB="45725"/>
                </a:tc>
                <a:tc>
                  <a:txBody>
                    <a:bodyPr/>
                    <a:lstStyle/>
                    <a:p>
                      <a:r>
                        <a:rPr lang="en-US" sz="1400" dirty="0" smtClean="0">
                          <a:latin typeface="Tahoma" pitchFamily="34" charset="0"/>
                          <a:ea typeface="Tahoma" pitchFamily="34" charset="0"/>
                          <a:cs typeface="Tahoma" pitchFamily="34" charset="0"/>
                        </a:rPr>
                        <a:t>H3 (K4,K36,K79)</a:t>
                      </a:r>
                      <a:endParaRPr lang="en-US" sz="1400" dirty="0">
                        <a:latin typeface="Tahoma" pitchFamily="34" charset="0"/>
                        <a:ea typeface="Tahoma" pitchFamily="34" charset="0"/>
                        <a:cs typeface="Tahoma" pitchFamily="34" charset="0"/>
                      </a:endParaRPr>
                    </a:p>
                  </a:txBody>
                  <a:tcPr marT="45725" marB="45725"/>
                </a:tc>
              </a:tr>
              <a:tr h="322130">
                <a:tc>
                  <a:txBody>
                    <a:bodyPr/>
                    <a:lstStyle/>
                    <a:p>
                      <a:endParaRPr lang="en-US" sz="1600"/>
                    </a:p>
                  </a:txBody>
                  <a:tcPr marT="45725" marB="45725"/>
                </a:tc>
                <a:tc>
                  <a:txBody>
                    <a:bodyPr/>
                    <a:lstStyle/>
                    <a:p>
                      <a:pPr algn="ctr"/>
                      <a:r>
                        <a:rPr lang="en-US" sz="1400" b="1" dirty="0" smtClean="0">
                          <a:latin typeface="Tahoma" pitchFamily="34" charset="0"/>
                          <a:ea typeface="Tahoma" pitchFamily="34" charset="0"/>
                          <a:cs typeface="Tahoma" pitchFamily="34" charset="0"/>
                        </a:rPr>
                        <a:t>Repression</a:t>
                      </a:r>
                      <a:endParaRPr lang="en-US" sz="1400" b="1" dirty="0">
                        <a:latin typeface="Tahoma" pitchFamily="34" charset="0"/>
                        <a:ea typeface="Tahoma" pitchFamily="34" charset="0"/>
                        <a:cs typeface="Tahoma" pitchFamily="34" charset="0"/>
                      </a:endParaRPr>
                    </a:p>
                  </a:txBody>
                  <a:tcPr marT="45725" marB="45725"/>
                </a:tc>
                <a:tc>
                  <a:txBody>
                    <a:bodyPr/>
                    <a:lstStyle/>
                    <a:p>
                      <a:r>
                        <a:rPr lang="en-US" sz="1400" dirty="0" smtClean="0">
                          <a:latin typeface="Tahoma" pitchFamily="34" charset="0"/>
                          <a:ea typeface="Tahoma" pitchFamily="34" charset="0"/>
                          <a:cs typeface="Tahoma" pitchFamily="34" charset="0"/>
                        </a:rPr>
                        <a:t>H3 (K9,K27)</a:t>
                      </a:r>
                      <a:endParaRPr lang="en-US" sz="1400" dirty="0">
                        <a:latin typeface="Tahoma" pitchFamily="34" charset="0"/>
                        <a:ea typeface="Tahoma" pitchFamily="34" charset="0"/>
                        <a:cs typeface="Tahoma" pitchFamily="34" charset="0"/>
                      </a:endParaRPr>
                    </a:p>
                  </a:txBody>
                  <a:tcPr marT="45725" marB="45725"/>
                </a:tc>
              </a:tr>
              <a:tr h="322130">
                <a:tc>
                  <a:txBody>
                    <a:bodyPr/>
                    <a:lstStyle/>
                    <a:p>
                      <a:endParaRPr lang="en-US" sz="1600" dirty="0"/>
                    </a:p>
                  </a:txBody>
                  <a:tcPr marT="45725" marB="45725"/>
                </a:tc>
                <a:tc>
                  <a:txBody>
                    <a:bodyPr/>
                    <a:lstStyle/>
                    <a:p>
                      <a:endParaRPr lang="en-US" sz="1600"/>
                    </a:p>
                  </a:txBody>
                  <a:tcPr marT="45725" marB="45725"/>
                </a:tc>
                <a:tc>
                  <a:txBody>
                    <a:bodyPr/>
                    <a:lstStyle/>
                    <a:p>
                      <a:r>
                        <a:rPr lang="en-US" sz="1400" dirty="0" smtClean="0">
                          <a:latin typeface="Tahoma" pitchFamily="34" charset="0"/>
                          <a:ea typeface="Tahoma" pitchFamily="34" charset="0"/>
                          <a:cs typeface="Tahoma" pitchFamily="34" charset="0"/>
                        </a:rPr>
                        <a:t>H4 (K20)</a:t>
                      </a:r>
                      <a:endParaRPr lang="en-US" sz="1400" dirty="0">
                        <a:latin typeface="Tahoma" pitchFamily="34" charset="0"/>
                        <a:ea typeface="Tahoma" pitchFamily="34" charset="0"/>
                        <a:cs typeface="Tahoma" pitchFamily="34" charset="0"/>
                      </a:endParaRPr>
                    </a:p>
                  </a:txBody>
                  <a:tcPr marT="45725" marB="45725"/>
                </a:tc>
              </a:tr>
            </a:tbl>
          </a:graphicData>
        </a:graphic>
      </p:graphicFrame>
      <p:sp>
        <p:nvSpPr>
          <p:cNvPr id="15" name="Title 1"/>
          <p:cNvSpPr txBox="1">
            <a:spLocks/>
          </p:cNvSpPr>
          <p:nvPr/>
        </p:nvSpPr>
        <p:spPr bwMode="auto">
          <a:xfrm>
            <a:off x="304800" y="381000"/>
            <a:ext cx="77724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l"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l"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l"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l"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l"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l"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l" rtl="0" fontAlgn="base">
              <a:spcBef>
                <a:spcPct val="0"/>
              </a:spcBef>
              <a:spcAft>
                <a:spcPct val="0"/>
              </a:spcAft>
              <a:defRPr sz="4400">
                <a:solidFill>
                  <a:schemeClr val="tx2"/>
                </a:solidFill>
                <a:latin typeface="Arial" charset="0"/>
                <a:ea typeface="ＭＳ Ｐゴシック" charset="-128"/>
                <a:cs typeface="ＭＳ Ｐゴシック" charset="-128"/>
              </a:defRPr>
            </a:lvl9pPr>
          </a:lstStyle>
          <a:p>
            <a:pPr eaLnBrk="1" hangingPunct="1"/>
            <a:r>
              <a:rPr lang="en-US" sz="2800" b="1" kern="0" dirty="0" smtClean="0">
                <a:solidFill>
                  <a:srgbClr val="216A8B"/>
                </a:solidFill>
              </a:rPr>
              <a:t>Histone Modifications</a:t>
            </a:r>
          </a:p>
        </p:txBody>
      </p:sp>
    </p:spTree>
    <p:extLst>
      <p:ext uri="{BB962C8B-B14F-4D97-AF65-F5344CB8AC3E}">
        <p14:creationId xmlns:p14="http://schemas.microsoft.com/office/powerpoint/2010/main" val="243875385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a:xfrm>
            <a:off x="320040" y="384068"/>
            <a:ext cx="8229600" cy="480131"/>
          </a:xfrm>
        </p:spPr>
        <p:txBody>
          <a:bodyPr/>
          <a:lstStyle/>
          <a:p>
            <a:pPr eaLnBrk="1" hangingPunct="1"/>
            <a:r>
              <a:rPr lang="en-US" sz="2800" dirty="0" smtClean="0"/>
              <a:t>Histone Acetylation and </a:t>
            </a:r>
            <a:r>
              <a:rPr lang="en-US" sz="2800" dirty="0" err="1" smtClean="0"/>
              <a:t>Deacetylation</a:t>
            </a:r>
            <a:endParaRPr lang="en-US" sz="2800" dirty="0" smtClean="0"/>
          </a:p>
        </p:txBody>
      </p:sp>
      <p:grpSp>
        <p:nvGrpSpPr>
          <p:cNvPr id="39" name="Group 39"/>
          <p:cNvGrpSpPr>
            <a:grpSpLocks/>
          </p:cNvGrpSpPr>
          <p:nvPr/>
        </p:nvGrpSpPr>
        <p:grpSpPr bwMode="auto">
          <a:xfrm>
            <a:off x="859473" y="2277944"/>
            <a:ext cx="6973887" cy="968176"/>
            <a:chOff x="7374" y="1817551"/>
            <a:chExt cx="6974123" cy="968278"/>
          </a:xfrm>
        </p:grpSpPr>
        <p:pic>
          <p:nvPicPr>
            <p:cNvPr id="40" name="Picture 5"/>
            <p:cNvPicPr>
              <a:picLocks noChangeAspect="1"/>
            </p:cNvPicPr>
            <p:nvPr/>
          </p:nvPicPr>
          <p:blipFill>
            <a:blip r:embed="rId3">
              <a:extLst>
                <a:ext uri="{28A0092B-C50C-407E-A947-70E740481C1C}">
                  <a14:useLocalDpi xmlns:a14="http://schemas.microsoft.com/office/drawing/2010/main" val="0"/>
                </a:ext>
              </a:extLst>
            </a:blip>
            <a:srcRect l="3378" t="13959" r="23016" b="75629"/>
            <a:stretch>
              <a:fillRect/>
            </a:stretch>
          </p:blipFill>
          <p:spPr bwMode="auto">
            <a:xfrm>
              <a:off x="2667000" y="1817551"/>
              <a:ext cx="4314497" cy="774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1" name="Straight Connector 6"/>
            <p:cNvCxnSpPr>
              <a:cxnSpLocks noChangeShapeType="1"/>
            </p:cNvCxnSpPr>
            <p:nvPr/>
          </p:nvCxnSpPr>
          <p:spPr bwMode="auto">
            <a:xfrm flipH="1">
              <a:off x="612230" y="2454166"/>
              <a:ext cx="2133600" cy="0"/>
            </a:xfrm>
            <a:prstGeom prst="line">
              <a:avLst/>
            </a:prstGeom>
            <a:noFill/>
            <a:ln w="285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2" name="Rectangle 7"/>
            <p:cNvSpPr>
              <a:spLocks noChangeArrowheads="1"/>
            </p:cNvSpPr>
            <p:nvPr/>
          </p:nvSpPr>
          <p:spPr bwMode="auto">
            <a:xfrm>
              <a:off x="762000" y="2416066"/>
              <a:ext cx="762000" cy="76200"/>
            </a:xfrm>
            <a:prstGeom prst="rect">
              <a:avLst/>
            </a:prstGeom>
            <a:solidFill>
              <a:srgbClr val="00B0F0"/>
            </a:solidFill>
            <a:ln w="9525" algn="ctr">
              <a:solidFill>
                <a:srgbClr val="00B0F0"/>
              </a:solidFill>
              <a:round/>
              <a:headEnd/>
              <a:tailEnd/>
            </a:ln>
          </p:spPr>
          <p:txBody>
            <a:bodyPr/>
            <a:lstStyle/>
            <a:p>
              <a:endParaRPr lang="en-US" sz="1400"/>
            </a:p>
          </p:txBody>
        </p:sp>
        <p:sp>
          <p:nvSpPr>
            <p:cNvPr id="43" name="TextBox 42"/>
            <p:cNvSpPr txBox="1"/>
            <p:nvPr/>
          </p:nvSpPr>
          <p:spPr>
            <a:xfrm>
              <a:off x="7374" y="2478020"/>
              <a:ext cx="2511510" cy="307809"/>
            </a:xfrm>
            <a:prstGeom prst="rect">
              <a:avLst/>
            </a:prstGeom>
            <a:noFill/>
          </p:spPr>
          <p:txBody>
            <a:bodyPr>
              <a:spAutoFit/>
            </a:bodyPr>
            <a:lstStyle/>
            <a:p>
              <a:pPr algn="ctr">
                <a:defRPr/>
              </a:pPr>
              <a:r>
                <a:rPr lang="en-US" sz="1400" dirty="0">
                  <a:latin typeface="Tahoma" pitchFamily="34" charset="0"/>
                  <a:ea typeface="Tahoma" pitchFamily="34" charset="0"/>
                  <a:cs typeface="Tahoma" pitchFamily="34" charset="0"/>
                </a:rPr>
                <a:t>Upstream activator sequence</a:t>
              </a:r>
            </a:p>
          </p:txBody>
        </p:sp>
      </p:grpSp>
      <p:sp>
        <p:nvSpPr>
          <p:cNvPr id="44" name="Oval 43"/>
          <p:cNvSpPr/>
          <p:nvPr/>
        </p:nvSpPr>
        <p:spPr bwMode="auto">
          <a:xfrm>
            <a:off x="1232863" y="2407920"/>
            <a:ext cx="1524000" cy="457200"/>
          </a:xfrm>
          <a:prstGeom prst="ellipse">
            <a:avLst/>
          </a:prstGeom>
          <a:solidFill>
            <a:srgbClr val="00B0F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a:lstStyle/>
          <a:p>
            <a:pPr algn="ctr">
              <a:defRPr/>
            </a:pPr>
            <a:r>
              <a:rPr lang="en-US" sz="1400" dirty="0">
                <a:latin typeface="Tahoma" pitchFamily="34" charset="0"/>
                <a:ea typeface="Tahoma" pitchFamily="34" charset="0"/>
                <a:cs typeface="Tahoma" pitchFamily="34" charset="0"/>
              </a:rPr>
              <a:t>activator</a:t>
            </a:r>
          </a:p>
        </p:txBody>
      </p:sp>
      <p:grpSp>
        <p:nvGrpSpPr>
          <p:cNvPr id="45" name="Group 40"/>
          <p:cNvGrpSpPr>
            <a:grpSpLocks/>
          </p:cNvGrpSpPr>
          <p:nvPr/>
        </p:nvGrpSpPr>
        <p:grpSpPr bwMode="auto">
          <a:xfrm>
            <a:off x="670560" y="1860430"/>
            <a:ext cx="3654425" cy="1769667"/>
            <a:chOff x="-181285" y="1447800"/>
            <a:chExt cx="3654970" cy="1769667"/>
          </a:xfrm>
        </p:grpSpPr>
        <p:sp>
          <p:nvSpPr>
            <p:cNvPr id="46" name="Oval 45"/>
            <p:cNvSpPr/>
            <p:nvPr/>
          </p:nvSpPr>
          <p:spPr bwMode="auto">
            <a:xfrm>
              <a:off x="990600" y="1447800"/>
              <a:ext cx="1066800" cy="609600"/>
            </a:xfrm>
            <a:prstGeom prst="ellipse">
              <a:avLst/>
            </a:prstGeom>
            <a:solidFill>
              <a:srgbClr val="FFC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a:lstStyle/>
            <a:p>
              <a:pPr algn="ctr">
                <a:defRPr/>
              </a:pPr>
              <a:r>
                <a:rPr lang="en-US" sz="1400" b="1" dirty="0">
                  <a:latin typeface="Tahoma" pitchFamily="34" charset="0"/>
                  <a:ea typeface="Tahoma" pitchFamily="34" charset="0"/>
                  <a:cs typeface="Tahoma" pitchFamily="34" charset="0"/>
                </a:rPr>
                <a:t>HAT</a:t>
              </a:r>
            </a:p>
          </p:txBody>
        </p:sp>
        <p:sp>
          <p:nvSpPr>
            <p:cNvPr id="47" name="TextBox 46"/>
            <p:cNvSpPr txBox="1"/>
            <p:nvPr/>
          </p:nvSpPr>
          <p:spPr>
            <a:xfrm>
              <a:off x="-181285" y="2909690"/>
              <a:ext cx="3654970" cy="307777"/>
            </a:xfrm>
            <a:prstGeom prst="rect">
              <a:avLst/>
            </a:prstGeom>
            <a:noFill/>
          </p:spPr>
          <p:txBody>
            <a:bodyPr>
              <a:spAutoFit/>
            </a:bodyPr>
            <a:lstStyle/>
            <a:p>
              <a:pPr algn="ctr">
                <a:defRPr/>
              </a:pPr>
              <a:r>
                <a:rPr lang="en-US" sz="1400" b="1" dirty="0">
                  <a:latin typeface="Tahoma" pitchFamily="34" charset="0"/>
                  <a:ea typeface="Tahoma" pitchFamily="34" charset="0"/>
                  <a:cs typeface="Tahoma" pitchFamily="34" charset="0"/>
                </a:rPr>
                <a:t>HAT</a:t>
              </a:r>
              <a:r>
                <a:rPr lang="en-US" sz="1400" dirty="0">
                  <a:latin typeface="Tahoma" pitchFamily="34" charset="0"/>
                  <a:ea typeface="Tahoma" pitchFamily="34" charset="0"/>
                  <a:cs typeface="Tahoma" pitchFamily="34" charset="0"/>
                </a:rPr>
                <a:t>= Histone </a:t>
              </a:r>
              <a:r>
                <a:rPr lang="en-US" sz="1400" dirty="0" err="1">
                  <a:latin typeface="Tahoma" pitchFamily="34" charset="0"/>
                  <a:ea typeface="Tahoma" pitchFamily="34" charset="0"/>
                  <a:cs typeface="Tahoma" pitchFamily="34" charset="0"/>
                </a:rPr>
                <a:t>acetyltransferase</a:t>
              </a:r>
              <a:endParaRPr lang="en-US" sz="1400" dirty="0">
                <a:latin typeface="Tahoma" pitchFamily="34" charset="0"/>
                <a:ea typeface="Tahoma" pitchFamily="34" charset="0"/>
                <a:cs typeface="Tahoma" pitchFamily="34" charset="0"/>
              </a:endParaRPr>
            </a:p>
          </p:txBody>
        </p:sp>
      </p:grpSp>
      <p:grpSp>
        <p:nvGrpSpPr>
          <p:cNvPr id="48" name="Group 38"/>
          <p:cNvGrpSpPr>
            <a:grpSpLocks/>
          </p:cNvGrpSpPr>
          <p:nvPr/>
        </p:nvGrpSpPr>
        <p:grpSpPr bwMode="auto">
          <a:xfrm>
            <a:off x="2756534" y="1264920"/>
            <a:ext cx="1495122" cy="1066799"/>
            <a:chOff x="1905000" y="614176"/>
            <a:chExt cx="1495498" cy="1066579"/>
          </a:xfrm>
        </p:grpSpPr>
        <p:cxnSp>
          <p:nvCxnSpPr>
            <p:cNvPr id="49" name="Elbow Connector 17"/>
            <p:cNvCxnSpPr>
              <a:cxnSpLocks noChangeShapeType="1"/>
            </p:cNvCxnSpPr>
            <p:nvPr/>
          </p:nvCxnSpPr>
          <p:spPr bwMode="auto">
            <a:xfrm flipV="1">
              <a:off x="1905000" y="1132916"/>
              <a:ext cx="990600" cy="141701"/>
            </a:xfrm>
            <a:prstGeom prst="bentConnector3">
              <a:avLst>
                <a:gd name="adj1" fmla="val 50000"/>
              </a:avLst>
            </a:prstGeom>
            <a:noFill/>
            <a:ln w="28575" algn="ctr">
              <a:solidFill>
                <a:schemeClr val="tx2"/>
              </a:solidFill>
              <a:round/>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50" name="Group 25"/>
            <p:cNvGrpSpPr>
              <a:grpSpLocks/>
            </p:cNvGrpSpPr>
            <p:nvPr/>
          </p:nvGrpSpPr>
          <p:grpSpPr bwMode="auto">
            <a:xfrm>
              <a:off x="2767228" y="614176"/>
              <a:ext cx="633270" cy="1066579"/>
              <a:chOff x="3736915" y="3453968"/>
              <a:chExt cx="633270" cy="1066579"/>
            </a:xfrm>
          </p:grpSpPr>
          <p:sp>
            <p:nvSpPr>
              <p:cNvPr id="51" name="Right Triangle 50"/>
              <p:cNvSpPr/>
              <p:nvPr/>
            </p:nvSpPr>
            <p:spPr bwMode="auto">
              <a:xfrm rot="13752483">
                <a:off x="3691806" y="3499077"/>
                <a:ext cx="636456" cy="546238"/>
              </a:xfrm>
              <a:prstGeom prst="rtTriangle">
                <a:avLst/>
              </a:prstGeom>
              <a:solidFill>
                <a:schemeClr val="accent1">
                  <a:lumMod val="75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1400" dirty="0">
                  <a:ea typeface="ＭＳ Ｐゴシック" pitchFamily="48" charset="-128"/>
                </a:endParaRPr>
              </a:p>
            </p:txBody>
          </p:sp>
          <p:cxnSp>
            <p:nvCxnSpPr>
              <p:cNvPr id="52" name="Straight Connector 20"/>
              <p:cNvCxnSpPr>
                <a:cxnSpLocks noChangeShapeType="1"/>
              </p:cNvCxnSpPr>
              <p:nvPr/>
            </p:nvCxnSpPr>
            <p:spPr bwMode="auto">
              <a:xfrm flipH="1">
                <a:off x="4004345" y="4114409"/>
                <a:ext cx="2738" cy="406138"/>
              </a:xfrm>
              <a:prstGeom prst="line">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3" name="TextBox 52"/>
              <p:cNvSpPr txBox="1"/>
              <p:nvPr/>
            </p:nvSpPr>
            <p:spPr>
              <a:xfrm>
                <a:off x="3941755" y="3634905"/>
                <a:ext cx="428430" cy="307714"/>
              </a:xfrm>
              <a:prstGeom prst="rect">
                <a:avLst/>
              </a:prstGeom>
              <a:noFill/>
            </p:spPr>
            <p:txBody>
              <a:bodyPr wrap="none">
                <a:spAutoFit/>
              </a:bodyPr>
              <a:lstStyle/>
              <a:p>
                <a:pPr>
                  <a:defRPr/>
                </a:pPr>
                <a:r>
                  <a:rPr lang="en-US" sz="1400" b="1" dirty="0">
                    <a:latin typeface="Tahoma" pitchFamily="34" charset="0"/>
                    <a:ea typeface="Tahoma" pitchFamily="34" charset="0"/>
                    <a:cs typeface="Tahoma" pitchFamily="34" charset="0"/>
                  </a:rPr>
                  <a:t>AC</a:t>
                </a:r>
              </a:p>
            </p:txBody>
          </p:sp>
        </p:grpSp>
      </p:grpSp>
      <p:grpSp>
        <p:nvGrpSpPr>
          <p:cNvPr id="54" name="Group 37"/>
          <p:cNvGrpSpPr>
            <a:grpSpLocks/>
          </p:cNvGrpSpPr>
          <p:nvPr/>
        </p:nvGrpSpPr>
        <p:grpSpPr bwMode="auto">
          <a:xfrm>
            <a:off x="4798060" y="1417320"/>
            <a:ext cx="2362200" cy="923925"/>
            <a:chOff x="3946634" y="790944"/>
            <a:chExt cx="2362200" cy="923556"/>
          </a:xfrm>
        </p:grpSpPr>
        <p:grpSp>
          <p:nvGrpSpPr>
            <p:cNvPr id="55" name="Group 35"/>
            <p:cNvGrpSpPr>
              <a:grpSpLocks/>
            </p:cNvGrpSpPr>
            <p:nvPr/>
          </p:nvGrpSpPr>
          <p:grpSpPr bwMode="auto">
            <a:xfrm>
              <a:off x="3946634" y="1274617"/>
              <a:ext cx="2362200" cy="439883"/>
              <a:chOff x="3946634" y="1274617"/>
              <a:chExt cx="2362200" cy="439883"/>
            </a:xfrm>
          </p:grpSpPr>
          <p:cxnSp>
            <p:nvCxnSpPr>
              <p:cNvPr id="57" name="Straight Connector 30"/>
              <p:cNvCxnSpPr>
                <a:cxnSpLocks noChangeShapeType="1"/>
              </p:cNvCxnSpPr>
              <p:nvPr/>
            </p:nvCxnSpPr>
            <p:spPr bwMode="auto">
              <a:xfrm>
                <a:off x="3962400" y="1274617"/>
                <a:ext cx="0" cy="439883"/>
              </a:xfrm>
              <a:prstGeom prst="line">
                <a:avLst/>
              </a:prstGeom>
              <a:noFill/>
              <a:ln w="57150" algn="ctr">
                <a:solidFill>
                  <a:srgbClr val="007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Straight Arrow Connector 34"/>
              <p:cNvCxnSpPr>
                <a:cxnSpLocks noChangeShapeType="1"/>
              </p:cNvCxnSpPr>
              <p:nvPr/>
            </p:nvCxnSpPr>
            <p:spPr bwMode="auto">
              <a:xfrm>
                <a:off x="3946634" y="1290383"/>
                <a:ext cx="2362200" cy="0"/>
              </a:xfrm>
              <a:prstGeom prst="straightConnector1">
                <a:avLst/>
              </a:prstGeom>
              <a:noFill/>
              <a:ln w="57150" algn="ctr">
                <a:solidFill>
                  <a:srgbClr val="0070C0"/>
                </a:solidFill>
                <a:round/>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56" name="TextBox 55"/>
            <p:cNvSpPr txBox="1"/>
            <p:nvPr/>
          </p:nvSpPr>
          <p:spPr>
            <a:xfrm>
              <a:off x="4611797" y="790944"/>
              <a:ext cx="579005" cy="399950"/>
            </a:xfrm>
            <a:prstGeom prst="rect">
              <a:avLst/>
            </a:prstGeom>
            <a:noFill/>
          </p:spPr>
          <p:txBody>
            <a:bodyPr wrap="none">
              <a:spAutoFit/>
            </a:bodyPr>
            <a:lstStyle/>
            <a:p>
              <a:pPr>
                <a:defRPr/>
              </a:pPr>
              <a:r>
                <a:rPr lang="en-US" sz="2000" b="1" dirty="0">
                  <a:solidFill>
                    <a:srgbClr val="FF0000"/>
                  </a:solidFill>
                  <a:latin typeface="Tahoma" pitchFamily="34" charset="0"/>
                  <a:ea typeface="Tahoma" pitchFamily="34" charset="0"/>
                  <a:cs typeface="Tahoma" pitchFamily="34" charset="0"/>
                </a:rPr>
                <a:t>ON</a:t>
              </a:r>
            </a:p>
          </p:txBody>
        </p:sp>
      </p:grpSp>
      <p:sp>
        <p:nvSpPr>
          <p:cNvPr id="59" name="Oval 58"/>
          <p:cNvSpPr/>
          <p:nvPr/>
        </p:nvSpPr>
        <p:spPr bwMode="auto">
          <a:xfrm>
            <a:off x="1156662" y="4770120"/>
            <a:ext cx="1676400" cy="457200"/>
          </a:xfrm>
          <a:prstGeom prst="ellipse">
            <a:avLst/>
          </a:prstGeom>
          <a:solidFill>
            <a:srgbClr val="E83808"/>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a:lstStyle/>
          <a:p>
            <a:pPr algn="ctr">
              <a:defRPr/>
            </a:pPr>
            <a:r>
              <a:rPr lang="en-US" sz="1400" dirty="0">
                <a:latin typeface="Tahoma" pitchFamily="34" charset="0"/>
                <a:ea typeface="Tahoma" pitchFamily="34" charset="0"/>
                <a:cs typeface="Tahoma" pitchFamily="34" charset="0"/>
              </a:rPr>
              <a:t>repressor</a:t>
            </a:r>
          </a:p>
        </p:txBody>
      </p:sp>
      <p:sp>
        <p:nvSpPr>
          <p:cNvPr id="60" name="Oval 59"/>
          <p:cNvSpPr/>
          <p:nvPr/>
        </p:nvSpPr>
        <p:spPr bwMode="auto">
          <a:xfrm>
            <a:off x="1842463" y="4312920"/>
            <a:ext cx="1266497" cy="609600"/>
          </a:xfrm>
          <a:prstGeom prst="ellipse">
            <a:avLst/>
          </a:prstGeom>
          <a:solidFill>
            <a:srgbClr val="92D05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a:lstStyle/>
          <a:p>
            <a:pPr algn="ctr">
              <a:defRPr/>
            </a:pPr>
            <a:r>
              <a:rPr lang="en-US" sz="1400" b="1" dirty="0">
                <a:latin typeface="Tahoma" pitchFamily="34" charset="0"/>
                <a:ea typeface="Tahoma" pitchFamily="34" charset="0"/>
                <a:cs typeface="Tahoma" pitchFamily="34" charset="0"/>
              </a:rPr>
              <a:t>HDAC</a:t>
            </a:r>
          </a:p>
        </p:txBody>
      </p:sp>
      <p:sp>
        <p:nvSpPr>
          <p:cNvPr id="61" name="TextBox 60"/>
          <p:cNvSpPr txBox="1"/>
          <p:nvPr/>
        </p:nvSpPr>
        <p:spPr>
          <a:xfrm>
            <a:off x="5464810" y="4233743"/>
            <a:ext cx="679994" cy="400110"/>
          </a:xfrm>
          <a:prstGeom prst="rect">
            <a:avLst/>
          </a:prstGeom>
          <a:noFill/>
        </p:spPr>
        <p:txBody>
          <a:bodyPr wrap="none">
            <a:spAutoFit/>
          </a:bodyPr>
          <a:lstStyle/>
          <a:p>
            <a:pPr>
              <a:defRPr/>
            </a:pPr>
            <a:r>
              <a:rPr lang="en-US" sz="2000" b="1" dirty="0">
                <a:solidFill>
                  <a:sysClr val="windowText" lastClr="000000"/>
                </a:solidFill>
                <a:latin typeface="Tahoma" pitchFamily="34" charset="0"/>
                <a:ea typeface="Tahoma" pitchFamily="34" charset="0"/>
                <a:cs typeface="Tahoma" pitchFamily="34" charset="0"/>
              </a:rPr>
              <a:t>OFF</a:t>
            </a:r>
          </a:p>
        </p:txBody>
      </p:sp>
      <p:grpSp>
        <p:nvGrpSpPr>
          <p:cNvPr id="62" name="Group 52"/>
          <p:cNvGrpSpPr>
            <a:grpSpLocks/>
          </p:cNvGrpSpPr>
          <p:nvPr/>
        </p:nvGrpSpPr>
        <p:grpSpPr bwMode="auto">
          <a:xfrm rot="2155464">
            <a:off x="3768164" y="3308680"/>
            <a:ext cx="652281" cy="1066738"/>
            <a:chOff x="3735157" y="3454029"/>
            <a:chExt cx="651268" cy="1066518"/>
          </a:xfrm>
        </p:grpSpPr>
        <p:sp>
          <p:nvSpPr>
            <p:cNvPr id="63" name="Right Triangle 62"/>
            <p:cNvSpPr/>
            <p:nvPr/>
          </p:nvSpPr>
          <p:spPr bwMode="auto">
            <a:xfrm rot="13752483">
              <a:off x="3690346" y="3498840"/>
              <a:ext cx="636457" cy="546836"/>
            </a:xfrm>
            <a:prstGeom prst="rtTriangle">
              <a:avLst/>
            </a:prstGeom>
            <a:solidFill>
              <a:schemeClr val="accent1">
                <a:lumMod val="75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1400" dirty="0">
                <a:ea typeface="ＭＳ Ｐゴシック" pitchFamily="48" charset="-128"/>
              </a:endParaRPr>
            </a:p>
          </p:txBody>
        </p:sp>
        <p:cxnSp>
          <p:nvCxnSpPr>
            <p:cNvPr id="64" name="Straight Connector 54"/>
            <p:cNvCxnSpPr>
              <a:cxnSpLocks noChangeShapeType="1"/>
            </p:cNvCxnSpPr>
            <p:nvPr/>
          </p:nvCxnSpPr>
          <p:spPr bwMode="auto">
            <a:xfrm flipH="1">
              <a:off x="4004345" y="4114409"/>
              <a:ext cx="2738" cy="406138"/>
            </a:xfrm>
            <a:prstGeom prst="line">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5" name="TextBox 64"/>
            <p:cNvSpPr txBox="1"/>
            <p:nvPr/>
          </p:nvSpPr>
          <p:spPr>
            <a:xfrm>
              <a:off x="3958768" y="3650321"/>
              <a:ext cx="427657" cy="307714"/>
            </a:xfrm>
            <a:prstGeom prst="rect">
              <a:avLst/>
            </a:prstGeom>
            <a:noFill/>
          </p:spPr>
          <p:txBody>
            <a:bodyPr wrap="none">
              <a:spAutoFit/>
            </a:bodyPr>
            <a:lstStyle/>
            <a:p>
              <a:pPr>
                <a:defRPr/>
              </a:pPr>
              <a:r>
                <a:rPr lang="en-US" sz="1400" b="1" dirty="0">
                  <a:latin typeface="Tahoma" pitchFamily="34" charset="0"/>
                  <a:ea typeface="Tahoma" pitchFamily="34" charset="0"/>
                  <a:cs typeface="Tahoma" pitchFamily="34" charset="0"/>
                </a:rPr>
                <a:t>AC</a:t>
              </a:r>
            </a:p>
          </p:txBody>
        </p:sp>
      </p:grpSp>
      <p:cxnSp>
        <p:nvCxnSpPr>
          <p:cNvPr id="66" name="Curved Connector 66"/>
          <p:cNvCxnSpPr>
            <a:cxnSpLocks noChangeShapeType="1"/>
          </p:cNvCxnSpPr>
          <p:nvPr/>
        </p:nvCxnSpPr>
        <p:spPr bwMode="auto">
          <a:xfrm flipV="1">
            <a:off x="3108960" y="3962083"/>
            <a:ext cx="1074738" cy="655637"/>
          </a:xfrm>
          <a:prstGeom prst="curvedConnector2">
            <a:avLst/>
          </a:prstGeom>
          <a:noFill/>
          <a:ln w="28575" algn="ctr">
            <a:solidFill>
              <a:schemeClr val="tx1"/>
            </a:solidFill>
            <a:round/>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67" name="Group 41"/>
          <p:cNvGrpSpPr>
            <a:grpSpLocks/>
          </p:cNvGrpSpPr>
          <p:nvPr/>
        </p:nvGrpSpPr>
        <p:grpSpPr bwMode="auto">
          <a:xfrm>
            <a:off x="859473" y="4617721"/>
            <a:ext cx="6973887" cy="968177"/>
            <a:chOff x="7374" y="1817551"/>
            <a:chExt cx="6974123" cy="968278"/>
          </a:xfrm>
        </p:grpSpPr>
        <p:pic>
          <p:nvPicPr>
            <p:cNvPr id="68" name="Picture 42"/>
            <p:cNvPicPr>
              <a:picLocks noChangeAspect="1"/>
            </p:cNvPicPr>
            <p:nvPr/>
          </p:nvPicPr>
          <p:blipFill>
            <a:blip r:embed="rId3">
              <a:extLst>
                <a:ext uri="{28A0092B-C50C-407E-A947-70E740481C1C}">
                  <a14:useLocalDpi xmlns:a14="http://schemas.microsoft.com/office/drawing/2010/main" val="0"/>
                </a:ext>
              </a:extLst>
            </a:blip>
            <a:srcRect l="3378" t="13959" r="23016" b="75629"/>
            <a:stretch>
              <a:fillRect/>
            </a:stretch>
          </p:blipFill>
          <p:spPr bwMode="auto">
            <a:xfrm>
              <a:off x="2667000" y="1817551"/>
              <a:ext cx="4314497" cy="774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9" name="Straight Connector 43"/>
            <p:cNvCxnSpPr>
              <a:cxnSpLocks noChangeShapeType="1"/>
            </p:cNvCxnSpPr>
            <p:nvPr/>
          </p:nvCxnSpPr>
          <p:spPr bwMode="auto">
            <a:xfrm flipH="1">
              <a:off x="612230" y="2454166"/>
              <a:ext cx="2133600" cy="0"/>
            </a:xfrm>
            <a:prstGeom prst="line">
              <a:avLst/>
            </a:prstGeom>
            <a:noFill/>
            <a:ln w="285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0" name="Rectangle 44"/>
            <p:cNvSpPr>
              <a:spLocks noChangeArrowheads="1"/>
            </p:cNvSpPr>
            <p:nvPr/>
          </p:nvSpPr>
          <p:spPr bwMode="auto">
            <a:xfrm>
              <a:off x="762000" y="2416066"/>
              <a:ext cx="762000" cy="76200"/>
            </a:xfrm>
            <a:prstGeom prst="rect">
              <a:avLst/>
            </a:prstGeom>
            <a:solidFill>
              <a:srgbClr val="E83808"/>
            </a:solidFill>
            <a:ln w="9525" algn="ctr">
              <a:solidFill>
                <a:srgbClr val="E83808"/>
              </a:solidFill>
              <a:round/>
              <a:headEnd/>
              <a:tailEnd/>
            </a:ln>
          </p:spPr>
          <p:txBody>
            <a:bodyPr/>
            <a:lstStyle/>
            <a:p>
              <a:endParaRPr lang="en-US" sz="1400"/>
            </a:p>
          </p:txBody>
        </p:sp>
        <p:sp>
          <p:nvSpPr>
            <p:cNvPr id="71" name="TextBox 70"/>
            <p:cNvSpPr txBox="1"/>
            <p:nvPr/>
          </p:nvSpPr>
          <p:spPr>
            <a:xfrm>
              <a:off x="7374" y="2478020"/>
              <a:ext cx="2786950" cy="307809"/>
            </a:xfrm>
            <a:prstGeom prst="rect">
              <a:avLst/>
            </a:prstGeom>
            <a:noFill/>
          </p:spPr>
          <p:txBody>
            <a:bodyPr wrap="square">
              <a:spAutoFit/>
            </a:bodyPr>
            <a:lstStyle/>
            <a:p>
              <a:pPr algn="ctr">
                <a:defRPr/>
              </a:pPr>
              <a:r>
                <a:rPr lang="en-US" sz="1400" dirty="0">
                  <a:latin typeface="Tahoma" pitchFamily="34" charset="0"/>
                  <a:ea typeface="Tahoma" pitchFamily="34" charset="0"/>
                  <a:cs typeface="Tahoma" pitchFamily="34" charset="0"/>
                </a:rPr>
                <a:t>Upstream repressive sequence</a:t>
              </a:r>
            </a:p>
          </p:txBody>
        </p:sp>
      </p:grpSp>
      <p:sp>
        <p:nvSpPr>
          <p:cNvPr id="72" name="TextBox 71"/>
          <p:cNvSpPr txBox="1"/>
          <p:nvPr/>
        </p:nvSpPr>
        <p:spPr>
          <a:xfrm>
            <a:off x="578088" y="5573713"/>
            <a:ext cx="3654425" cy="307777"/>
          </a:xfrm>
          <a:prstGeom prst="rect">
            <a:avLst/>
          </a:prstGeom>
          <a:noFill/>
        </p:spPr>
        <p:txBody>
          <a:bodyPr>
            <a:spAutoFit/>
          </a:bodyPr>
          <a:lstStyle/>
          <a:p>
            <a:pPr algn="ctr">
              <a:defRPr/>
            </a:pPr>
            <a:r>
              <a:rPr lang="en-US" sz="1400" b="1" dirty="0">
                <a:latin typeface="Tahoma" pitchFamily="34" charset="0"/>
                <a:ea typeface="Tahoma" pitchFamily="34" charset="0"/>
                <a:cs typeface="Tahoma" pitchFamily="34" charset="0"/>
              </a:rPr>
              <a:t>HDAC</a:t>
            </a:r>
            <a:r>
              <a:rPr lang="en-US" sz="1400" dirty="0">
                <a:latin typeface="Tahoma" pitchFamily="34" charset="0"/>
                <a:ea typeface="Tahoma" pitchFamily="34" charset="0"/>
                <a:cs typeface="Tahoma" pitchFamily="34" charset="0"/>
              </a:rPr>
              <a:t>= Histone </a:t>
            </a:r>
            <a:r>
              <a:rPr lang="en-US" sz="1400" dirty="0" err="1">
                <a:latin typeface="Tahoma" pitchFamily="34" charset="0"/>
                <a:ea typeface="Tahoma" pitchFamily="34" charset="0"/>
                <a:cs typeface="Tahoma" pitchFamily="34" charset="0"/>
              </a:rPr>
              <a:t>deacetylase</a:t>
            </a:r>
            <a:endParaRPr lang="en-US" sz="1400"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38613432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a:xfrm>
            <a:off x="298450" y="452208"/>
            <a:ext cx="8229600" cy="480131"/>
          </a:xfrm>
        </p:spPr>
        <p:txBody>
          <a:bodyPr/>
          <a:lstStyle/>
          <a:p>
            <a:pPr eaLnBrk="1" hangingPunct="1"/>
            <a:r>
              <a:rPr lang="en-US" sz="2800" dirty="0" smtClean="0"/>
              <a:t>Acetylation Reduces Histone Binding to DNA</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rcRect l="3378" t="13959" r="59819" b="75629"/>
          <a:stretch>
            <a:fillRect/>
          </a:stretch>
        </p:blipFill>
        <p:spPr bwMode="auto">
          <a:xfrm>
            <a:off x="688975" y="2836863"/>
            <a:ext cx="13716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Arrow Connector 5"/>
          <p:cNvCxnSpPr>
            <a:cxnSpLocks noChangeShapeType="1"/>
          </p:cNvCxnSpPr>
          <p:nvPr/>
        </p:nvCxnSpPr>
        <p:spPr bwMode="auto">
          <a:xfrm>
            <a:off x="2212975" y="3201988"/>
            <a:ext cx="849313" cy="3175"/>
          </a:xfrm>
          <a:prstGeom prst="straightConnector1">
            <a:avLst/>
          </a:prstGeom>
          <a:noFill/>
          <a:ln w="57150" algn="ctr">
            <a:solidFill>
              <a:schemeClr val="tx1"/>
            </a:solidFill>
            <a:round/>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5" name="Picture 3"/>
          <p:cNvPicPr>
            <a:picLocks noChangeAspect="1"/>
          </p:cNvPicPr>
          <p:nvPr/>
        </p:nvPicPr>
        <p:blipFill>
          <a:blip r:embed="rId3">
            <a:extLst>
              <a:ext uri="{28A0092B-C50C-407E-A947-70E740481C1C}">
                <a14:useLocalDpi xmlns:a14="http://schemas.microsoft.com/office/drawing/2010/main" val="0"/>
              </a:ext>
            </a:extLst>
          </a:blip>
          <a:srcRect l="3378" t="13959" r="59819" b="75629"/>
          <a:stretch>
            <a:fillRect/>
          </a:stretch>
        </p:blipFill>
        <p:spPr bwMode="auto">
          <a:xfrm>
            <a:off x="3203575" y="2949575"/>
            <a:ext cx="1773238"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801688" y="3567113"/>
            <a:ext cx="1076325" cy="461962"/>
          </a:xfrm>
          <a:prstGeom prst="rect">
            <a:avLst/>
          </a:prstGeom>
          <a:noFill/>
        </p:spPr>
        <p:txBody>
          <a:bodyPr wrap="none">
            <a:spAutoFit/>
          </a:bodyPr>
          <a:lstStyle/>
          <a:p>
            <a:pPr>
              <a:defRPr/>
            </a:pPr>
            <a:r>
              <a:rPr lang="en-US" dirty="0">
                <a:latin typeface="Tahoma" pitchFamily="34" charset="0"/>
                <a:ea typeface="Tahoma" pitchFamily="34" charset="0"/>
                <a:cs typeface="Tahoma" pitchFamily="34" charset="0"/>
              </a:rPr>
              <a:t>Closed</a:t>
            </a:r>
          </a:p>
        </p:txBody>
      </p:sp>
      <p:sp>
        <p:nvSpPr>
          <p:cNvPr id="7" name="TextBox 6"/>
          <p:cNvSpPr txBox="1"/>
          <p:nvPr/>
        </p:nvSpPr>
        <p:spPr>
          <a:xfrm>
            <a:off x="3660775" y="3587750"/>
            <a:ext cx="904875" cy="461963"/>
          </a:xfrm>
          <a:prstGeom prst="rect">
            <a:avLst/>
          </a:prstGeom>
          <a:noFill/>
        </p:spPr>
        <p:txBody>
          <a:bodyPr wrap="none">
            <a:spAutoFit/>
          </a:bodyPr>
          <a:lstStyle/>
          <a:p>
            <a:pPr>
              <a:defRPr/>
            </a:pPr>
            <a:r>
              <a:rPr lang="en-US" dirty="0">
                <a:latin typeface="Tahoma" pitchFamily="34" charset="0"/>
                <a:ea typeface="Tahoma" pitchFamily="34" charset="0"/>
                <a:cs typeface="Tahoma" pitchFamily="34" charset="0"/>
              </a:rPr>
              <a:t>Open</a:t>
            </a:r>
          </a:p>
        </p:txBody>
      </p:sp>
      <p:grpSp>
        <p:nvGrpSpPr>
          <p:cNvPr id="8" name="Group 7"/>
          <p:cNvGrpSpPr>
            <a:grpSpLocks/>
          </p:cNvGrpSpPr>
          <p:nvPr/>
        </p:nvGrpSpPr>
        <p:grpSpPr bwMode="auto">
          <a:xfrm>
            <a:off x="5108575" y="2962275"/>
            <a:ext cx="3336925" cy="461963"/>
            <a:chOff x="5107917" y="3038521"/>
            <a:chExt cx="3337922" cy="461665"/>
          </a:xfrm>
        </p:grpSpPr>
        <p:cxnSp>
          <p:nvCxnSpPr>
            <p:cNvPr id="9" name="Straight Arrow Connector 17"/>
            <p:cNvCxnSpPr>
              <a:cxnSpLocks noChangeShapeType="1"/>
            </p:cNvCxnSpPr>
            <p:nvPr/>
          </p:nvCxnSpPr>
          <p:spPr bwMode="auto">
            <a:xfrm>
              <a:off x="5107917" y="3299198"/>
              <a:ext cx="849869" cy="2229"/>
            </a:xfrm>
            <a:prstGeom prst="straightConnector1">
              <a:avLst/>
            </a:prstGeom>
            <a:noFill/>
            <a:ln w="57150" algn="ctr">
              <a:solidFill>
                <a:schemeClr val="tx1"/>
              </a:solidFill>
              <a:round/>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Box 9"/>
            <p:cNvSpPr txBox="1"/>
            <p:nvPr/>
          </p:nvSpPr>
          <p:spPr>
            <a:xfrm>
              <a:off x="5957484" y="3038521"/>
              <a:ext cx="2488355" cy="461665"/>
            </a:xfrm>
            <a:prstGeom prst="rect">
              <a:avLst/>
            </a:prstGeom>
            <a:noFill/>
          </p:spPr>
          <p:txBody>
            <a:bodyPr wrap="none">
              <a:spAutoFit/>
            </a:bodyPr>
            <a:lstStyle/>
            <a:p>
              <a:pPr>
                <a:defRPr/>
              </a:pPr>
              <a:r>
                <a:rPr lang="en-US" dirty="0">
                  <a:latin typeface="Tahoma" pitchFamily="34" charset="0"/>
                  <a:ea typeface="Tahoma" pitchFamily="34" charset="0"/>
                  <a:cs typeface="Tahoma" pitchFamily="34" charset="0"/>
                </a:rPr>
                <a:t>Transcription </a:t>
              </a:r>
              <a:r>
                <a:rPr lang="en-US" b="1" dirty="0">
                  <a:latin typeface="Tahoma" pitchFamily="34" charset="0"/>
                  <a:ea typeface="Tahoma" pitchFamily="34" charset="0"/>
                  <a:cs typeface="Tahoma" pitchFamily="34" charset="0"/>
                </a:rPr>
                <a:t>ON</a:t>
              </a:r>
            </a:p>
          </p:txBody>
        </p:sp>
      </p:grpSp>
      <p:sp>
        <p:nvSpPr>
          <p:cNvPr id="12" name="Right Triangle 11"/>
          <p:cNvSpPr/>
          <p:nvPr/>
        </p:nvSpPr>
        <p:spPr bwMode="auto">
          <a:xfrm rot="13752483">
            <a:off x="3230563" y="2051050"/>
            <a:ext cx="635000" cy="546100"/>
          </a:xfrm>
          <a:prstGeom prst="rtTriangle">
            <a:avLst/>
          </a:prstGeom>
          <a:solidFill>
            <a:schemeClr val="accent1">
              <a:lumMod val="75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a typeface="ＭＳ Ｐゴシック" pitchFamily="48" charset="-128"/>
            </a:endParaRPr>
          </a:p>
        </p:txBody>
      </p:sp>
      <p:cxnSp>
        <p:nvCxnSpPr>
          <p:cNvPr id="13" name="Straight Connector 40"/>
          <p:cNvCxnSpPr>
            <a:cxnSpLocks noChangeShapeType="1"/>
          </p:cNvCxnSpPr>
          <p:nvPr/>
        </p:nvCxnSpPr>
        <p:spPr bwMode="auto">
          <a:xfrm flipH="1">
            <a:off x="3543300" y="2667000"/>
            <a:ext cx="1588" cy="406400"/>
          </a:xfrm>
          <a:prstGeom prst="line">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extBox 13"/>
          <p:cNvSpPr txBox="1"/>
          <p:nvPr/>
        </p:nvSpPr>
        <p:spPr>
          <a:xfrm>
            <a:off x="3479800" y="2185988"/>
            <a:ext cx="461963" cy="338137"/>
          </a:xfrm>
          <a:prstGeom prst="rect">
            <a:avLst/>
          </a:prstGeom>
          <a:noFill/>
        </p:spPr>
        <p:txBody>
          <a:bodyPr wrap="none">
            <a:spAutoFit/>
          </a:bodyPr>
          <a:lstStyle/>
          <a:p>
            <a:pPr>
              <a:defRPr/>
            </a:pPr>
            <a:r>
              <a:rPr lang="en-US" sz="1600" b="1" dirty="0">
                <a:latin typeface="Tahoma" pitchFamily="34" charset="0"/>
                <a:ea typeface="Tahoma" pitchFamily="34" charset="0"/>
                <a:cs typeface="Tahoma" pitchFamily="34" charset="0"/>
              </a:rPr>
              <a:t>AC</a:t>
            </a:r>
          </a:p>
        </p:txBody>
      </p:sp>
      <p:grpSp>
        <p:nvGrpSpPr>
          <p:cNvPr id="16" name="Group 15"/>
          <p:cNvGrpSpPr>
            <a:grpSpLocks/>
          </p:cNvGrpSpPr>
          <p:nvPr/>
        </p:nvGrpSpPr>
        <p:grpSpPr bwMode="auto">
          <a:xfrm>
            <a:off x="4089400" y="2243138"/>
            <a:ext cx="2624138" cy="798512"/>
            <a:chOff x="4090055" y="2319052"/>
            <a:chExt cx="2623151" cy="799581"/>
          </a:xfrm>
        </p:grpSpPr>
        <p:sp>
          <p:nvSpPr>
            <p:cNvPr id="17" name="Plaque 16"/>
            <p:cNvSpPr/>
            <p:nvPr/>
          </p:nvSpPr>
          <p:spPr bwMode="auto">
            <a:xfrm>
              <a:off x="4090055" y="2661433"/>
              <a:ext cx="555657" cy="457200"/>
            </a:xfrm>
            <a:prstGeom prst="plaque">
              <a:avLst/>
            </a:prstGeom>
            <a:solidFill>
              <a:srgbClr val="0070C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a:lstStyle/>
            <a:p>
              <a:pPr>
                <a:defRPr/>
              </a:pPr>
              <a:endParaRPr lang="en-US">
                <a:ea typeface="ＭＳ Ｐゴシック" pitchFamily="48" charset="-128"/>
              </a:endParaRPr>
            </a:p>
          </p:txBody>
        </p:sp>
        <p:sp>
          <p:nvSpPr>
            <p:cNvPr id="18" name="TextBox 17"/>
            <p:cNvSpPr txBox="1"/>
            <p:nvPr/>
          </p:nvSpPr>
          <p:spPr>
            <a:xfrm>
              <a:off x="4351894" y="2319052"/>
              <a:ext cx="2361312" cy="400586"/>
            </a:xfrm>
            <a:prstGeom prst="rect">
              <a:avLst/>
            </a:prstGeom>
            <a:noFill/>
          </p:spPr>
          <p:txBody>
            <a:bodyPr wrap="none">
              <a:spAutoFit/>
            </a:bodyPr>
            <a:lstStyle/>
            <a:p>
              <a:pPr>
                <a:defRPr/>
              </a:pPr>
              <a:r>
                <a:rPr lang="en-US" sz="2000" dirty="0">
                  <a:solidFill>
                    <a:schemeClr val="tx2">
                      <a:lumMod val="50000"/>
                    </a:schemeClr>
                  </a:solidFill>
                  <a:latin typeface="Tahoma" pitchFamily="34" charset="0"/>
                  <a:ea typeface="Tahoma" pitchFamily="34" charset="0"/>
                  <a:cs typeface="Tahoma" pitchFamily="34" charset="0"/>
                </a:rPr>
                <a:t>Transcription factor</a:t>
              </a:r>
            </a:p>
          </p:txBody>
        </p:sp>
      </p:grpSp>
    </p:spTree>
    <p:extLst>
      <p:ext uri="{BB962C8B-B14F-4D97-AF65-F5344CB8AC3E}">
        <p14:creationId xmlns:p14="http://schemas.microsoft.com/office/powerpoint/2010/main" val="3083915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a:xfrm>
            <a:off x="304800" y="452208"/>
            <a:ext cx="8229600" cy="480131"/>
          </a:xfrm>
        </p:spPr>
        <p:txBody>
          <a:bodyPr/>
          <a:lstStyle/>
          <a:p>
            <a:pPr eaLnBrk="1" hangingPunct="1"/>
            <a:r>
              <a:rPr lang="en-US" sz="2800" dirty="0" smtClean="0"/>
              <a:t>Histone Methylation</a:t>
            </a:r>
          </a:p>
        </p:txBody>
      </p:sp>
      <p:sp>
        <p:nvSpPr>
          <p:cNvPr id="11" name="Content Placeholder 2"/>
          <p:cNvSpPr txBox="1">
            <a:spLocks/>
          </p:cNvSpPr>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eaLnBrk="1" hangingPunct="1"/>
            <a:r>
              <a:rPr lang="en-US" sz="2800" kern="0" dirty="0" smtClean="0"/>
              <a:t>O</a:t>
            </a:r>
            <a:r>
              <a:rPr lang="en-US" sz="2800" dirty="0" smtClean="0">
                <a:ea typeface="Tahoma" pitchFamily="34" charset="0"/>
                <a:cs typeface="Tahoma" pitchFamily="34" charset="0"/>
              </a:rPr>
              <a:t>ccurs at either </a:t>
            </a:r>
            <a:r>
              <a:rPr lang="en-US" sz="2800" dirty="0" err="1" smtClean="0">
                <a:ea typeface="Tahoma" pitchFamily="34" charset="0"/>
                <a:cs typeface="Tahoma" pitchFamily="34" charset="0"/>
              </a:rPr>
              <a:t>lysines</a:t>
            </a:r>
            <a:r>
              <a:rPr lang="en-US" sz="2800" dirty="0" smtClean="0">
                <a:ea typeface="Tahoma" pitchFamily="34" charset="0"/>
                <a:cs typeface="Tahoma" pitchFamily="34" charset="0"/>
              </a:rPr>
              <a:t> or </a:t>
            </a:r>
            <a:r>
              <a:rPr lang="en-US" sz="2800" dirty="0" err="1" smtClean="0">
                <a:ea typeface="Tahoma" pitchFamily="34" charset="0"/>
                <a:cs typeface="Tahoma" pitchFamily="34" charset="0"/>
              </a:rPr>
              <a:t>arginines</a:t>
            </a:r>
            <a:endParaRPr lang="en-US" sz="2800" kern="0" dirty="0" smtClean="0"/>
          </a:p>
          <a:p>
            <a:pPr eaLnBrk="1" hangingPunct="1"/>
            <a:endParaRPr lang="en-US" sz="2800" kern="0" dirty="0" smtClean="0"/>
          </a:p>
          <a:p>
            <a:pPr eaLnBrk="1" hangingPunct="1"/>
            <a:r>
              <a:rPr lang="en-US" sz="2800" dirty="0" smtClean="0">
                <a:ea typeface="Tahoma" pitchFamily="34" charset="0"/>
                <a:cs typeface="Tahoma" pitchFamily="34" charset="0"/>
              </a:rPr>
              <a:t>Activates or represses gene transcription depending on the position within the histone tail</a:t>
            </a:r>
            <a:endParaRPr lang="en-US" sz="2800" kern="0" dirty="0" smtClean="0"/>
          </a:p>
          <a:p>
            <a:pPr eaLnBrk="1" hangingPunct="1"/>
            <a:endParaRPr lang="en-US" sz="2800" kern="0" dirty="0" smtClean="0"/>
          </a:p>
          <a:p>
            <a:pPr eaLnBrk="1" hangingPunct="1"/>
            <a:r>
              <a:rPr lang="en-US" sz="2800" kern="0" dirty="0"/>
              <a:t>M</a:t>
            </a:r>
            <a:r>
              <a:rPr lang="en-US" sz="2800" dirty="0" smtClean="0">
                <a:ea typeface="Tahoma" pitchFamily="34" charset="0"/>
                <a:cs typeface="Tahoma" pitchFamily="34" charset="0"/>
              </a:rPr>
              <a:t>ultiple possible methylation </a:t>
            </a:r>
            <a:r>
              <a:rPr lang="en-US" sz="2800" dirty="0">
                <a:ea typeface="Tahoma" pitchFamily="34" charset="0"/>
                <a:cs typeface="Tahoma" pitchFamily="34" charset="0"/>
              </a:rPr>
              <a:t>states on each </a:t>
            </a:r>
            <a:r>
              <a:rPr lang="en-US" sz="2800" dirty="0" smtClean="0">
                <a:ea typeface="Tahoma" pitchFamily="34" charset="0"/>
                <a:cs typeface="Tahoma" pitchFamily="34" charset="0"/>
              </a:rPr>
              <a:t>residue    (-</a:t>
            </a:r>
            <a:r>
              <a:rPr lang="en-US" sz="2800" dirty="0">
                <a:ea typeface="Tahoma" pitchFamily="34" charset="0"/>
                <a:cs typeface="Tahoma" pitchFamily="34" charset="0"/>
              </a:rPr>
              <a:t>mono, -di or –tri methylated). </a:t>
            </a:r>
          </a:p>
          <a:p>
            <a:pPr eaLnBrk="1" hangingPunct="1"/>
            <a:endParaRPr lang="en-US" sz="2800" b="1" kern="0" dirty="0" smtClean="0"/>
          </a:p>
        </p:txBody>
      </p:sp>
    </p:spTree>
    <p:extLst>
      <p:ext uri="{BB962C8B-B14F-4D97-AF65-F5344CB8AC3E}">
        <p14:creationId xmlns:p14="http://schemas.microsoft.com/office/powerpoint/2010/main" val="41048045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a:xfrm>
            <a:off x="304800" y="452208"/>
            <a:ext cx="8229600" cy="480131"/>
          </a:xfrm>
        </p:spPr>
        <p:txBody>
          <a:bodyPr/>
          <a:lstStyle/>
          <a:p>
            <a:pPr eaLnBrk="1" hangingPunct="1"/>
            <a:r>
              <a:rPr lang="en-US" sz="2800" dirty="0" smtClean="0"/>
              <a:t>DNA Methylation</a:t>
            </a:r>
          </a:p>
        </p:txBody>
      </p:sp>
      <p:pic>
        <p:nvPicPr>
          <p:cNvPr id="4" name="Picture 2" descr="http://www.fda.gov/ucm/groups/fdagov-public/documents/image/ucm124808.gif"/>
          <p:cNvPicPr>
            <a:picLocks noChangeAspect="1" noChangeArrowheads="1"/>
          </p:cNvPicPr>
          <p:nvPr/>
        </p:nvPicPr>
        <p:blipFill>
          <a:blip r:embed="rId3">
            <a:extLst>
              <a:ext uri="{28A0092B-C50C-407E-A947-70E740481C1C}">
                <a14:useLocalDpi xmlns:a14="http://schemas.microsoft.com/office/drawing/2010/main" val="0"/>
              </a:ext>
            </a:extLst>
          </a:blip>
          <a:srcRect r="9862" b="17242"/>
          <a:stretch>
            <a:fillRect/>
          </a:stretch>
        </p:blipFill>
        <p:spPr bwMode="auto">
          <a:xfrm>
            <a:off x="3048000" y="1150232"/>
            <a:ext cx="2971930" cy="1364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26"/>
          <p:cNvGrpSpPr>
            <a:grpSpLocks/>
          </p:cNvGrpSpPr>
          <p:nvPr/>
        </p:nvGrpSpPr>
        <p:grpSpPr bwMode="auto">
          <a:xfrm>
            <a:off x="2133601" y="2590800"/>
            <a:ext cx="4618779" cy="533399"/>
            <a:chOff x="2232193" y="2656428"/>
            <a:chExt cx="5439621" cy="698021"/>
          </a:xfrm>
        </p:grpSpPr>
        <p:grpSp>
          <p:nvGrpSpPr>
            <p:cNvPr id="6" name="Group 3"/>
            <p:cNvGrpSpPr>
              <a:grpSpLocks/>
            </p:cNvGrpSpPr>
            <p:nvPr/>
          </p:nvGrpSpPr>
          <p:grpSpPr bwMode="auto">
            <a:xfrm>
              <a:off x="2232193" y="2796032"/>
              <a:ext cx="5439621" cy="483318"/>
              <a:chOff x="2232193" y="2796032"/>
              <a:chExt cx="5439621" cy="483318"/>
            </a:xfrm>
          </p:grpSpPr>
          <p:sp>
            <p:nvSpPr>
              <p:cNvPr id="29" name="Line 66"/>
              <p:cNvSpPr>
                <a:spLocks noChangeShapeType="1"/>
              </p:cNvSpPr>
              <p:nvPr/>
            </p:nvSpPr>
            <p:spPr bwMode="auto">
              <a:xfrm>
                <a:off x="2232193" y="3003768"/>
                <a:ext cx="32766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 name="Line 67"/>
              <p:cNvSpPr>
                <a:spLocks noChangeShapeType="1"/>
              </p:cNvSpPr>
              <p:nvPr/>
            </p:nvSpPr>
            <p:spPr bwMode="auto">
              <a:xfrm>
                <a:off x="2321093" y="2819400"/>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 name="Line 74"/>
              <p:cNvSpPr>
                <a:spLocks noChangeShapeType="1"/>
              </p:cNvSpPr>
              <p:nvPr/>
            </p:nvSpPr>
            <p:spPr bwMode="auto">
              <a:xfrm>
                <a:off x="5127793" y="2816334"/>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 name="Line 75"/>
              <p:cNvSpPr>
                <a:spLocks noChangeShapeType="1"/>
              </p:cNvSpPr>
              <p:nvPr/>
            </p:nvSpPr>
            <p:spPr bwMode="auto">
              <a:xfrm>
                <a:off x="4289593" y="2813268"/>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 name="Line 76"/>
              <p:cNvSpPr>
                <a:spLocks noChangeShapeType="1"/>
              </p:cNvSpPr>
              <p:nvPr/>
            </p:nvSpPr>
            <p:spPr bwMode="auto">
              <a:xfrm>
                <a:off x="4137193" y="2813268"/>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 name="Line 77"/>
              <p:cNvSpPr>
                <a:spLocks noChangeShapeType="1"/>
              </p:cNvSpPr>
              <p:nvPr/>
            </p:nvSpPr>
            <p:spPr bwMode="auto">
              <a:xfrm>
                <a:off x="3679993" y="2813268"/>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 name="Line 78"/>
              <p:cNvSpPr>
                <a:spLocks noChangeShapeType="1"/>
              </p:cNvSpPr>
              <p:nvPr/>
            </p:nvSpPr>
            <p:spPr bwMode="auto">
              <a:xfrm>
                <a:off x="2956093" y="2813268"/>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 name="Line 74"/>
              <p:cNvSpPr>
                <a:spLocks noChangeShapeType="1"/>
              </p:cNvSpPr>
              <p:nvPr/>
            </p:nvSpPr>
            <p:spPr bwMode="auto">
              <a:xfrm>
                <a:off x="4927768" y="2809983"/>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 name="TextBox 36"/>
              <p:cNvSpPr txBox="1"/>
              <p:nvPr/>
            </p:nvSpPr>
            <p:spPr>
              <a:xfrm>
                <a:off x="5524910" y="2796032"/>
                <a:ext cx="2146904" cy="483318"/>
              </a:xfrm>
              <a:prstGeom prst="rect">
                <a:avLst/>
              </a:prstGeom>
              <a:noFill/>
            </p:spPr>
            <p:txBody>
              <a:bodyPr wrap="none">
                <a:spAutoFit/>
              </a:bodyPr>
              <a:lstStyle/>
              <a:p>
                <a:pPr>
                  <a:defRPr/>
                </a:pPr>
                <a:r>
                  <a:rPr lang="en-US" sz="1800" b="1" dirty="0" err="1">
                    <a:latin typeface="Tahoma" pitchFamily="34" charset="0"/>
                    <a:ea typeface="Tahoma" pitchFamily="34" charset="0"/>
                    <a:cs typeface="Tahoma" pitchFamily="34" charset="0"/>
                  </a:rPr>
                  <a:t>Unmethylated</a:t>
                </a:r>
                <a:endParaRPr lang="en-US" sz="1800" b="1" dirty="0">
                  <a:latin typeface="Tahoma" pitchFamily="34" charset="0"/>
                  <a:ea typeface="Tahoma" pitchFamily="34" charset="0"/>
                  <a:cs typeface="Tahoma" pitchFamily="34" charset="0"/>
                </a:endParaRPr>
              </a:p>
            </p:txBody>
          </p:sp>
          <p:sp>
            <p:nvSpPr>
              <p:cNvPr id="38" name="Line 78"/>
              <p:cNvSpPr>
                <a:spLocks noChangeShapeType="1"/>
              </p:cNvSpPr>
              <p:nvPr/>
            </p:nvSpPr>
            <p:spPr bwMode="auto">
              <a:xfrm>
                <a:off x="3467159" y="2816334"/>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 name="Line 78"/>
              <p:cNvSpPr>
                <a:spLocks noChangeShapeType="1"/>
              </p:cNvSpPr>
              <p:nvPr/>
            </p:nvSpPr>
            <p:spPr bwMode="auto">
              <a:xfrm>
                <a:off x="3238559" y="2819400"/>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 name="Line 75"/>
              <p:cNvSpPr>
                <a:spLocks noChangeShapeType="1"/>
              </p:cNvSpPr>
              <p:nvPr/>
            </p:nvSpPr>
            <p:spPr bwMode="auto">
              <a:xfrm>
                <a:off x="4686359" y="2819400"/>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 name="Line 76"/>
              <p:cNvSpPr>
                <a:spLocks noChangeShapeType="1"/>
              </p:cNvSpPr>
              <p:nvPr/>
            </p:nvSpPr>
            <p:spPr bwMode="auto">
              <a:xfrm>
                <a:off x="4533959" y="2819400"/>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7" name="Oval 81"/>
            <p:cNvSpPr>
              <a:spLocks noChangeArrowheads="1"/>
            </p:cNvSpPr>
            <p:nvPr/>
          </p:nvSpPr>
          <p:spPr bwMode="auto">
            <a:xfrm>
              <a:off x="2244850" y="3198858"/>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 name="Oval 83"/>
            <p:cNvSpPr>
              <a:spLocks noChangeArrowheads="1"/>
            </p:cNvSpPr>
            <p:nvPr/>
          </p:nvSpPr>
          <p:spPr bwMode="auto">
            <a:xfrm>
              <a:off x="2886200" y="3202049"/>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 name="Oval 85"/>
            <p:cNvSpPr>
              <a:spLocks noChangeArrowheads="1"/>
            </p:cNvSpPr>
            <p:nvPr/>
          </p:nvSpPr>
          <p:spPr bwMode="auto">
            <a:xfrm>
              <a:off x="3604814" y="3191477"/>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 name="Oval 87"/>
            <p:cNvSpPr>
              <a:spLocks noChangeArrowheads="1"/>
            </p:cNvSpPr>
            <p:nvPr/>
          </p:nvSpPr>
          <p:spPr bwMode="auto">
            <a:xfrm>
              <a:off x="4067300" y="3202049"/>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 name="Oval 89"/>
            <p:cNvSpPr>
              <a:spLocks noChangeArrowheads="1"/>
            </p:cNvSpPr>
            <p:nvPr/>
          </p:nvSpPr>
          <p:spPr bwMode="auto">
            <a:xfrm>
              <a:off x="4219700" y="3200462"/>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 name="Oval 91"/>
            <p:cNvSpPr>
              <a:spLocks noChangeArrowheads="1"/>
            </p:cNvSpPr>
            <p:nvPr/>
          </p:nvSpPr>
          <p:spPr bwMode="auto">
            <a:xfrm>
              <a:off x="5052614" y="3187222"/>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 name="Oval 91"/>
            <p:cNvSpPr>
              <a:spLocks noChangeArrowheads="1"/>
            </p:cNvSpPr>
            <p:nvPr/>
          </p:nvSpPr>
          <p:spPr bwMode="auto">
            <a:xfrm>
              <a:off x="4852589" y="3186065"/>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 name="Oval 81"/>
            <p:cNvSpPr>
              <a:spLocks noChangeArrowheads="1"/>
            </p:cNvSpPr>
            <p:nvPr/>
          </p:nvSpPr>
          <p:spPr bwMode="auto">
            <a:xfrm>
              <a:off x="2249800" y="2673350"/>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 name="Oval 83"/>
            <p:cNvSpPr>
              <a:spLocks noChangeArrowheads="1"/>
            </p:cNvSpPr>
            <p:nvPr/>
          </p:nvSpPr>
          <p:spPr bwMode="auto">
            <a:xfrm>
              <a:off x="2879275" y="2664666"/>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 name="Oval 85"/>
            <p:cNvSpPr>
              <a:spLocks noChangeArrowheads="1"/>
            </p:cNvSpPr>
            <p:nvPr/>
          </p:nvSpPr>
          <p:spPr bwMode="auto">
            <a:xfrm>
              <a:off x="3609764" y="2663363"/>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 name="Oval 87"/>
            <p:cNvSpPr>
              <a:spLocks noChangeArrowheads="1"/>
            </p:cNvSpPr>
            <p:nvPr/>
          </p:nvSpPr>
          <p:spPr bwMode="auto">
            <a:xfrm>
              <a:off x="4060375" y="2664666"/>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 name="Oval 89"/>
            <p:cNvSpPr>
              <a:spLocks noChangeArrowheads="1"/>
            </p:cNvSpPr>
            <p:nvPr/>
          </p:nvSpPr>
          <p:spPr bwMode="auto">
            <a:xfrm>
              <a:off x="4212775" y="2663079"/>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9" name="Oval 91"/>
            <p:cNvSpPr>
              <a:spLocks noChangeArrowheads="1"/>
            </p:cNvSpPr>
            <p:nvPr/>
          </p:nvSpPr>
          <p:spPr bwMode="auto">
            <a:xfrm>
              <a:off x="5052278" y="2656428"/>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 name="Oval 91"/>
            <p:cNvSpPr>
              <a:spLocks noChangeArrowheads="1"/>
            </p:cNvSpPr>
            <p:nvPr/>
          </p:nvSpPr>
          <p:spPr bwMode="auto">
            <a:xfrm>
              <a:off x="4852253" y="2665843"/>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 name="Oval 83"/>
            <p:cNvSpPr>
              <a:spLocks noChangeArrowheads="1"/>
            </p:cNvSpPr>
            <p:nvPr/>
          </p:nvSpPr>
          <p:spPr bwMode="auto">
            <a:xfrm>
              <a:off x="3164775" y="3199097"/>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2" name="Oval 83"/>
            <p:cNvSpPr>
              <a:spLocks noChangeArrowheads="1"/>
            </p:cNvSpPr>
            <p:nvPr/>
          </p:nvSpPr>
          <p:spPr bwMode="auto">
            <a:xfrm>
              <a:off x="3164775" y="2669942"/>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 name="Oval 83"/>
            <p:cNvSpPr>
              <a:spLocks noChangeArrowheads="1"/>
            </p:cNvSpPr>
            <p:nvPr/>
          </p:nvSpPr>
          <p:spPr bwMode="auto">
            <a:xfrm>
              <a:off x="3400300" y="3188525"/>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 name="Oval 83"/>
            <p:cNvSpPr>
              <a:spLocks noChangeArrowheads="1"/>
            </p:cNvSpPr>
            <p:nvPr/>
          </p:nvSpPr>
          <p:spPr bwMode="auto">
            <a:xfrm>
              <a:off x="3393375" y="2668303"/>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 name="Oval 87"/>
            <p:cNvSpPr>
              <a:spLocks noChangeArrowheads="1"/>
            </p:cNvSpPr>
            <p:nvPr/>
          </p:nvSpPr>
          <p:spPr bwMode="auto">
            <a:xfrm>
              <a:off x="4461478" y="3200400"/>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6" name="Oval 89"/>
            <p:cNvSpPr>
              <a:spLocks noChangeArrowheads="1"/>
            </p:cNvSpPr>
            <p:nvPr/>
          </p:nvSpPr>
          <p:spPr bwMode="auto">
            <a:xfrm>
              <a:off x="4619164" y="3198813"/>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 name="Oval 87"/>
            <p:cNvSpPr>
              <a:spLocks noChangeArrowheads="1"/>
            </p:cNvSpPr>
            <p:nvPr/>
          </p:nvSpPr>
          <p:spPr bwMode="auto">
            <a:xfrm>
              <a:off x="4467100" y="2668587"/>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8" name="Oval 89"/>
            <p:cNvSpPr>
              <a:spLocks noChangeArrowheads="1"/>
            </p:cNvSpPr>
            <p:nvPr/>
          </p:nvSpPr>
          <p:spPr bwMode="auto">
            <a:xfrm>
              <a:off x="4619500" y="2667000"/>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42" name="Group 41"/>
          <p:cNvGrpSpPr>
            <a:grpSpLocks/>
          </p:cNvGrpSpPr>
          <p:nvPr/>
        </p:nvGrpSpPr>
        <p:grpSpPr bwMode="auto">
          <a:xfrm>
            <a:off x="2074672" y="3221659"/>
            <a:ext cx="4388468" cy="1274141"/>
            <a:chOff x="2150719" y="3266090"/>
            <a:chExt cx="5113488" cy="1642460"/>
          </a:xfrm>
        </p:grpSpPr>
        <p:grpSp>
          <p:nvGrpSpPr>
            <p:cNvPr id="43" name="Group 4"/>
            <p:cNvGrpSpPr>
              <a:grpSpLocks/>
            </p:cNvGrpSpPr>
            <p:nvPr/>
          </p:nvGrpSpPr>
          <p:grpSpPr bwMode="auto">
            <a:xfrm>
              <a:off x="2150719" y="3266090"/>
              <a:ext cx="5113488" cy="1642460"/>
              <a:chOff x="2150719" y="3266090"/>
              <a:chExt cx="5113488" cy="1642460"/>
            </a:xfrm>
          </p:grpSpPr>
          <p:sp>
            <p:nvSpPr>
              <p:cNvPr id="52" name="Text Box 80"/>
              <p:cNvSpPr txBox="1">
                <a:spLocks noChangeArrowheads="1"/>
              </p:cNvSpPr>
              <p:nvPr/>
            </p:nvSpPr>
            <p:spPr bwMode="auto">
              <a:xfrm>
                <a:off x="5478839" y="3707253"/>
                <a:ext cx="1591770" cy="436421"/>
              </a:xfrm>
              <a:prstGeom prst="rect">
                <a:avLst/>
              </a:prstGeom>
              <a:noFill/>
              <a:ln>
                <a:noFill/>
              </a:ln>
              <a:effectLst/>
              <a:extLst/>
            </p:spPr>
            <p:txBody>
              <a:bodyPr wrap="none">
                <a:spAutoFit/>
              </a:bodyPr>
              <a:lstStyle/>
              <a:p>
                <a:pPr>
                  <a:defRPr/>
                </a:pPr>
                <a:r>
                  <a:rPr lang="en-US" sz="1600" b="1" dirty="0">
                    <a:solidFill>
                      <a:srgbClr val="FF6666"/>
                    </a:solidFill>
                    <a:latin typeface="Tahoma" pitchFamily="1" charset="0"/>
                  </a:rPr>
                  <a:t>Methyl </a:t>
                </a:r>
                <a:r>
                  <a:rPr lang="en-US" sz="1600" b="1" dirty="0" err="1">
                    <a:solidFill>
                      <a:srgbClr val="FF6666"/>
                    </a:solidFill>
                    <a:latin typeface="Tahoma" pitchFamily="1" charset="0"/>
                  </a:rPr>
                  <a:t>CpG</a:t>
                </a:r>
                <a:endParaRPr lang="en-US" sz="1600" b="1" dirty="0">
                  <a:solidFill>
                    <a:srgbClr val="FF6666"/>
                  </a:solidFill>
                  <a:latin typeface="Tahoma" pitchFamily="1" charset="0"/>
                </a:endParaRPr>
              </a:p>
            </p:txBody>
          </p:sp>
          <p:sp>
            <p:nvSpPr>
              <p:cNvPr id="53" name="Line 66"/>
              <p:cNvSpPr>
                <a:spLocks noChangeShapeType="1"/>
              </p:cNvSpPr>
              <p:nvPr/>
            </p:nvSpPr>
            <p:spPr bwMode="auto">
              <a:xfrm>
                <a:off x="2219384" y="4578351"/>
                <a:ext cx="32766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 name="Line 67"/>
              <p:cNvSpPr>
                <a:spLocks noChangeShapeType="1"/>
              </p:cNvSpPr>
              <p:nvPr/>
            </p:nvSpPr>
            <p:spPr bwMode="auto">
              <a:xfrm>
                <a:off x="2308284" y="4375151"/>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 name="Line 74"/>
              <p:cNvSpPr>
                <a:spLocks noChangeShapeType="1"/>
              </p:cNvSpPr>
              <p:nvPr/>
            </p:nvSpPr>
            <p:spPr bwMode="auto">
              <a:xfrm>
                <a:off x="5114984" y="4397267"/>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 name="Line 75"/>
              <p:cNvSpPr>
                <a:spLocks noChangeShapeType="1"/>
              </p:cNvSpPr>
              <p:nvPr/>
            </p:nvSpPr>
            <p:spPr bwMode="auto">
              <a:xfrm>
                <a:off x="4276784" y="4375151"/>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 name="Line 76"/>
              <p:cNvSpPr>
                <a:spLocks noChangeShapeType="1"/>
              </p:cNvSpPr>
              <p:nvPr/>
            </p:nvSpPr>
            <p:spPr bwMode="auto">
              <a:xfrm>
                <a:off x="4124384" y="4375151"/>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 name="Line 77"/>
              <p:cNvSpPr>
                <a:spLocks noChangeShapeType="1"/>
              </p:cNvSpPr>
              <p:nvPr/>
            </p:nvSpPr>
            <p:spPr bwMode="auto">
              <a:xfrm>
                <a:off x="3667184" y="4375151"/>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 name="Line 78"/>
              <p:cNvSpPr>
                <a:spLocks noChangeShapeType="1"/>
              </p:cNvSpPr>
              <p:nvPr/>
            </p:nvSpPr>
            <p:spPr bwMode="auto">
              <a:xfrm>
                <a:off x="2943284" y="4375151"/>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0" name="Oval 81"/>
              <p:cNvSpPr>
                <a:spLocks noChangeArrowheads="1"/>
              </p:cNvSpPr>
              <p:nvPr/>
            </p:nvSpPr>
            <p:spPr bwMode="auto">
              <a:xfrm>
                <a:off x="2225734" y="4737101"/>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sp>
            <p:nvSpPr>
              <p:cNvPr id="61" name="Oval 82"/>
              <p:cNvSpPr>
                <a:spLocks noChangeArrowheads="1"/>
              </p:cNvSpPr>
              <p:nvPr/>
            </p:nvSpPr>
            <p:spPr bwMode="auto">
              <a:xfrm>
                <a:off x="2232084" y="4216401"/>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sp>
            <p:nvSpPr>
              <p:cNvPr id="62" name="Oval 83"/>
              <p:cNvSpPr>
                <a:spLocks noChangeArrowheads="1"/>
              </p:cNvSpPr>
              <p:nvPr/>
            </p:nvSpPr>
            <p:spPr bwMode="auto">
              <a:xfrm>
                <a:off x="2867084" y="4756150"/>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sp>
            <p:nvSpPr>
              <p:cNvPr id="63" name="Oval 84"/>
              <p:cNvSpPr>
                <a:spLocks noChangeArrowheads="1"/>
              </p:cNvSpPr>
              <p:nvPr/>
            </p:nvSpPr>
            <p:spPr bwMode="auto">
              <a:xfrm>
                <a:off x="2867084" y="4241801"/>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sp>
            <p:nvSpPr>
              <p:cNvPr id="64" name="Oval 85"/>
              <p:cNvSpPr>
                <a:spLocks noChangeArrowheads="1"/>
              </p:cNvSpPr>
              <p:nvPr/>
            </p:nvSpPr>
            <p:spPr bwMode="auto">
              <a:xfrm>
                <a:off x="3590984" y="4756150"/>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sp>
            <p:nvSpPr>
              <p:cNvPr id="65" name="Oval 86"/>
              <p:cNvSpPr>
                <a:spLocks noChangeArrowheads="1"/>
              </p:cNvSpPr>
              <p:nvPr/>
            </p:nvSpPr>
            <p:spPr bwMode="auto">
              <a:xfrm>
                <a:off x="3590984" y="4221163"/>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sp>
            <p:nvSpPr>
              <p:cNvPr id="66" name="Oval 87"/>
              <p:cNvSpPr>
                <a:spLocks noChangeArrowheads="1"/>
              </p:cNvSpPr>
              <p:nvPr/>
            </p:nvSpPr>
            <p:spPr bwMode="auto">
              <a:xfrm>
                <a:off x="4048184" y="4756150"/>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sp>
            <p:nvSpPr>
              <p:cNvPr id="67" name="Oval 88"/>
              <p:cNvSpPr>
                <a:spLocks noChangeArrowheads="1"/>
              </p:cNvSpPr>
              <p:nvPr/>
            </p:nvSpPr>
            <p:spPr bwMode="auto">
              <a:xfrm>
                <a:off x="4048184" y="4241801"/>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sp>
            <p:nvSpPr>
              <p:cNvPr id="68" name="Oval 89"/>
              <p:cNvSpPr>
                <a:spLocks noChangeArrowheads="1"/>
              </p:cNvSpPr>
              <p:nvPr/>
            </p:nvSpPr>
            <p:spPr bwMode="auto">
              <a:xfrm>
                <a:off x="4200584" y="4754563"/>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sp>
            <p:nvSpPr>
              <p:cNvPr id="69" name="Oval 91"/>
              <p:cNvSpPr>
                <a:spLocks noChangeArrowheads="1"/>
              </p:cNvSpPr>
              <p:nvPr/>
            </p:nvSpPr>
            <p:spPr bwMode="auto">
              <a:xfrm>
                <a:off x="5038784" y="4730751"/>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sp>
            <p:nvSpPr>
              <p:cNvPr id="70" name="Oval 92"/>
              <p:cNvSpPr>
                <a:spLocks noChangeArrowheads="1"/>
              </p:cNvSpPr>
              <p:nvPr/>
            </p:nvSpPr>
            <p:spPr bwMode="auto">
              <a:xfrm>
                <a:off x="5038784" y="4238517"/>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sp>
            <p:nvSpPr>
              <p:cNvPr id="71" name="Oval 90"/>
              <p:cNvSpPr>
                <a:spLocks noChangeArrowheads="1"/>
              </p:cNvSpPr>
              <p:nvPr/>
            </p:nvSpPr>
            <p:spPr bwMode="auto">
              <a:xfrm>
                <a:off x="4200584" y="4241801"/>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sp>
            <p:nvSpPr>
              <p:cNvPr id="72" name="Line 74"/>
              <p:cNvSpPr>
                <a:spLocks noChangeShapeType="1"/>
              </p:cNvSpPr>
              <p:nvPr/>
            </p:nvSpPr>
            <p:spPr bwMode="auto">
              <a:xfrm>
                <a:off x="4914959" y="4390916"/>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3" name="Oval 91"/>
              <p:cNvSpPr>
                <a:spLocks noChangeArrowheads="1"/>
              </p:cNvSpPr>
              <p:nvPr/>
            </p:nvSpPr>
            <p:spPr bwMode="auto">
              <a:xfrm>
                <a:off x="4838759" y="4740166"/>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sp>
            <p:nvSpPr>
              <p:cNvPr id="74" name="Oval 92"/>
              <p:cNvSpPr>
                <a:spLocks noChangeArrowheads="1"/>
              </p:cNvSpPr>
              <p:nvPr/>
            </p:nvSpPr>
            <p:spPr bwMode="auto">
              <a:xfrm>
                <a:off x="4838759" y="4232166"/>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cxnSp>
            <p:nvCxnSpPr>
              <p:cNvPr id="75" name="Straight Arrow Connector 7168"/>
              <p:cNvCxnSpPr>
                <a:cxnSpLocks noChangeShapeType="1"/>
              </p:cNvCxnSpPr>
              <p:nvPr/>
            </p:nvCxnSpPr>
            <p:spPr bwMode="auto">
              <a:xfrm>
                <a:off x="3857684" y="3352800"/>
                <a:ext cx="0" cy="762000"/>
              </a:xfrm>
              <a:prstGeom prst="straightConnector1">
                <a:avLst/>
              </a:prstGeom>
              <a:noFill/>
              <a:ln w="57150" algn="ctr">
                <a:solidFill>
                  <a:srgbClr val="00B0F0"/>
                </a:solidFill>
                <a:round/>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6" name="TextBox 75"/>
              <p:cNvSpPr txBox="1"/>
              <p:nvPr/>
            </p:nvSpPr>
            <p:spPr>
              <a:xfrm>
                <a:off x="4076939" y="3277198"/>
                <a:ext cx="1160299" cy="833167"/>
              </a:xfrm>
              <a:prstGeom prst="rect">
                <a:avLst/>
              </a:prstGeom>
              <a:noFill/>
            </p:spPr>
            <p:txBody>
              <a:bodyPr wrap="none">
                <a:spAutoFit/>
              </a:bodyPr>
              <a:lstStyle/>
              <a:p>
                <a:pPr>
                  <a:defRPr/>
                </a:pPr>
                <a:r>
                  <a:rPr lang="en-US" sz="1800" i="1" dirty="0">
                    <a:solidFill>
                      <a:srgbClr val="FF0000"/>
                    </a:solidFill>
                    <a:latin typeface="Tahoma" pitchFamily="34" charset="0"/>
                    <a:ea typeface="Tahoma" pitchFamily="34" charset="0"/>
                    <a:cs typeface="Tahoma" pitchFamily="34" charset="0"/>
                  </a:rPr>
                  <a:t>Dnmt3a</a:t>
                </a:r>
              </a:p>
              <a:p>
                <a:pPr>
                  <a:defRPr/>
                </a:pPr>
                <a:r>
                  <a:rPr lang="en-US" sz="1800" i="1" dirty="0">
                    <a:solidFill>
                      <a:srgbClr val="FF0000"/>
                    </a:solidFill>
                    <a:latin typeface="Tahoma" pitchFamily="34" charset="0"/>
                    <a:ea typeface="Tahoma" pitchFamily="34" charset="0"/>
                    <a:cs typeface="Tahoma" pitchFamily="34" charset="0"/>
                  </a:rPr>
                  <a:t>Dnmt3b</a:t>
                </a:r>
              </a:p>
            </p:txBody>
          </p:sp>
          <p:sp>
            <p:nvSpPr>
              <p:cNvPr id="77" name="TextBox 76"/>
              <p:cNvSpPr txBox="1"/>
              <p:nvPr/>
            </p:nvSpPr>
            <p:spPr>
              <a:xfrm>
                <a:off x="2150719" y="3266090"/>
                <a:ext cx="1604322" cy="833167"/>
              </a:xfrm>
              <a:prstGeom prst="rect">
                <a:avLst/>
              </a:prstGeom>
              <a:noFill/>
            </p:spPr>
            <p:txBody>
              <a:bodyPr wrap="none">
                <a:spAutoFit/>
              </a:bodyPr>
              <a:lstStyle/>
              <a:p>
                <a:pPr algn="ctr">
                  <a:defRPr/>
                </a:pPr>
                <a:r>
                  <a:rPr lang="en-US" sz="1800" i="1" dirty="0">
                    <a:latin typeface="Tahoma" pitchFamily="34" charset="0"/>
                    <a:ea typeface="Tahoma" pitchFamily="34" charset="0"/>
                    <a:cs typeface="Tahoma" pitchFamily="34" charset="0"/>
                  </a:rPr>
                  <a:t>de novo</a:t>
                </a:r>
              </a:p>
              <a:p>
                <a:pPr algn="ctr">
                  <a:defRPr/>
                </a:pPr>
                <a:r>
                  <a:rPr lang="en-US" sz="1800" i="1" dirty="0">
                    <a:latin typeface="Tahoma" pitchFamily="34" charset="0"/>
                    <a:ea typeface="Tahoma" pitchFamily="34" charset="0"/>
                    <a:cs typeface="Tahoma" pitchFamily="34" charset="0"/>
                  </a:rPr>
                  <a:t>methylation</a:t>
                </a:r>
              </a:p>
            </p:txBody>
          </p:sp>
          <p:sp>
            <p:nvSpPr>
              <p:cNvPr id="78" name="TextBox 77"/>
              <p:cNvSpPr txBox="1"/>
              <p:nvPr/>
            </p:nvSpPr>
            <p:spPr>
              <a:xfrm>
                <a:off x="5524879" y="4354716"/>
                <a:ext cx="1739328" cy="476096"/>
              </a:xfrm>
              <a:prstGeom prst="rect">
                <a:avLst/>
              </a:prstGeom>
              <a:noFill/>
            </p:spPr>
            <p:txBody>
              <a:bodyPr wrap="none">
                <a:spAutoFit/>
              </a:bodyPr>
              <a:lstStyle/>
              <a:p>
                <a:pPr>
                  <a:defRPr/>
                </a:pPr>
                <a:r>
                  <a:rPr lang="en-US" sz="1800" b="1" dirty="0">
                    <a:latin typeface="Tahoma" pitchFamily="34" charset="0"/>
                    <a:ea typeface="Tahoma" pitchFamily="34" charset="0"/>
                    <a:cs typeface="Tahoma" pitchFamily="34" charset="0"/>
                  </a:rPr>
                  <a:t>Methylated</a:t>
                </a:r>
              </a:p>
            </p:txBody>
          </p:sp>
          <p:sp>
            <p:nvSpPr>
              <p:cNvPr id="79" name="Line 78"/>
              <p:cNvSpPr>
                <a:spLocks noChangeShapeType="1"/>
              </p:cNvSpPr>
              <p:nvPr/>
            </p:nvSpPr>
            <p:spPr bwMode="auto">
              <a:xfrm>
                <a:off x="3467159" y="4368800"/>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0" name="Line 78"/>
              <p:cNvSpPr>
                <a:spLocks noChangeShapeType="1"/>
              </p:cNvSpPr>
              <p:nvPr/>
            </p:nvSpPr>
            <p:spPr bwMode="auto">
              <a:xfrm>
                <a:off x="3238559" y="4371866"/>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1" name="Line 75"/>
              <p:cNvSpPr>
                <a:spLocks noChangeShapeType="1"/>
              </p:cNvSpPr>
              <p:nvPr/>
            </p:nvSpPr>
            <p:spPr bwMode="auto">
              <a:xfrm>
                <a:off x="4686359" y="4368800"/>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 name="Line 76"/>
              <p:cNvSpPr>
                <a:spLocks noChangeShapeType="1"/>
              </p:cNvSpPr>
              <p:nvPr/>
            </p:nvSpPr>
            <p:spPr bwMode="auto">
              <a:xfrm>
                <a:off x="4533959" y="4368800"/>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cxnSp>
            <p:nvCxnSpPr>
              <p:cNvPr id="83" name="Straight Connector 7173"/>
              <p:cNvCxnSpPr>
                <a:cxnSpLocks noChangeShapeType="1"/>
              </p:cNvCxnSpPr>
              <p:nvPr/>
            </p:nvCxnSpPr>
            <p:spPr bwMode="auto">
              <a:xfrm flipV="1">
                <a:off x="5168866" y="4007012"/>
                <a:ext cx="446767" cy="226456"/>
              </a:xfrm>
              <a:prstGeom prst="line">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4" name="Oval 87"/>
            <p:cNvSpPr>
              <a:spLocks noChangeArrowheads="1"/>
            </p:cNvSpPr>
            <p:nvPr/>
          </p:nvSpPr>
          <p:spPr bwMode="auto">
            <a:xfrm>
              <a:off x="4464084" y="4220520"/>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5" name="Oval 89"/>
            <p:cNvSpPr>
              <a:spLocks noChangeArrowheads="1"/>
            </p:cNvSpPr>
            <p:nvPr/>
          </p:nvSpPr>
          <p:spPr bwMode="auto">
            <a:xfrm>
              <a:off x="4616484" y="4218933"/>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6" name="Oval 87"/>
            <p:cNvSpPr>
              <a:spLocks noChangeArrowheads="1"/>
            </p:cNvSpPr>
            <p:nvPr/>
          </p:nvSpPr>
          <p:spPr bwMode="auto">
            <a:xfrm>
              <a:off x="4464084" y="4745544"/>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7" name="Oval 89"/>
            <p:cNvSpPr>
              <a:spLocks noChangeArrowheads="1"/>
            </p:cNvSpPr>
            <p:nvPr/>
          </p:nvSpPr>
          <p:spPr bwMode="auto">
            <a:xfrm>
              <a:off x="4616484" y="4743957"/>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8" name="Oval 87"/>
            <p:cNvSpPr>
              <a:spLocks noChangeArrowheads="1"/>
            </p:cNvSpPr>
            <p:nvPr/>
          </p:nvSpPr>
          <p:spPr bwMode="auto">
            <a:xfrm>
              <a:off x="3166488" y="4750830"/>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9" name="Oval 89"/>
            <p:cNvSpPr>
              <a:spLocks noChangeArrowheads="1"/>
            </p:cNvSpPr>
            <p:nvPr/>
          </p:nvSpPr>
          <p:spPr bwMode="auto">
            <a:xfrm>
              <a:off x="3391998" y="4750830"/>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0" name="Oval 87"/>
            <p:cNvSpPr>
              <a:spLocks noChangeArrowheads="1"/>
            </p:cNvSpPr>
            <p:nvPr/>
          </p:nvSpPr>
          <p:spPr bwMode="auto">
            <a:xfrm>
              <a:off x="3166488" y="4228002"/>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 name="Oval 89"/>
            <p:cNvSpPr>
              <a:spLocks noChangeArrowheads="1"/>
            </p:cNvSpPr>
            <p:nvPr/>
          </p:nvSpPr>
          <p:spPr bwMode="auto">
            <a:xfrm>
              <a:off x="3391998" y="4210750"/>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84" name="Group 83"/>
          <p:cNvGrpSpPr>
            <a:grpSpLocks/>
          </p:cNvGrpSpPr>
          <p:nvPr/>
        </p:nvGrpSpPr>
        <p:grpSpPr bwMode="auto">
          <a:xfrm>
            <a:off x="2107559" y="4422988"/>
            <a:ext cx="5660561" cy="1470547"/>
            <a:chOff x="2217837" y="4669727"/>
            <a:chExt cx="6547593" cy="2107954"/>
          </a:xfrm>
        </p:grpSpPr>
        <p:grpSp>
          <p:nvGrpSpPr>
            <p:cNvPr id="85" name="Group 5"/>
            <p:cNvGrpSpPr>
              <a:grpSpLocks/>
            </p:cNvGrpSpPr>
            <p:nvPr/>
          </p:nvGrpSpPr>
          <p:grpSpPr bwMode="auto">
            <a:xfrm>
              <a:off x="2217837" y="4669727"/>
              <a:ext cx="6547593" cy="2107954"/>
              <a:chOff x="2217837" y="4669727"/>
              <a:chExt cx="6547593" cy="2107954"/>
            </a:xfrm>
          </p:grpSpPr>
          <p:cxnSp>
            <p:nvCxnSpPr>
              <p:cNvPr id="90" name="Straight Arrow Connector 69"/>
              <p:cNvCxnSpPr>
                <a:cxnSpLocks noChangeShapeType="1"/>
              </p:cNvCxnSpPr>
              <p:nvPr/>
            </p:nvCxnSpPr>
            <p:spPr bwMode="auto">
              <a:xfrm>
                <a:off x="3848159" y="5105400"/>
                <a:ext cx="0" cy="762000"/>
              </a:xfrm>
              <a:prstGeom prst="straightConnector1">
                <a:avLst/>
              </a:prstGeom>
              <a:noFill/>
              <a:ln w="57150" algn="ctr">
                <a:solidFill>
                  <a:srgbClr val="00B0F0"/>
                </a:solidFill>
                <a:round/>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1" name="TextBox 90"/>
              <p:cNvSpPr txBox="1"/>
              <p:nvPr/>
            </p:nvSpPr>
            <p:spPr>
              <a:xfrm>
                <a:off x="2217837" y="5144558"/>
                <a:ext cx="1427067" cy="926482"/>
              </a:xfrm>
              <a:prstGeom prst="rect">
                <a:avLst/>
              </a:prstGeom>
              <a:noFill/>
            </p:spPr>
            <p:txBody>
              <a:bodyPr wrap="none">
                <a:spAutoFit/>
              </a:bodyPr>
              <a:lstStyle/>
              <a:p>
                <a:pPr algn="ctr">
                  <a:defRPr/>
                </a:pPr>
                <a:r>
                  <a:rPr lang="en-US" sz="1800" i="1" dirty="0">
                    <a:latin typeface="Tahoma" pitchFamily="34" charset="0"/>
                    <a:ea typeface="Tahoma" pitchFamily="34" charset="0"/>
                    <a:cs typeface="Tahoma" pitchFamily="34" charset="0"/>
                  </a:rPr>
                  <a:t>DNA</a:t>
                </a:r>
              </a:p>
              <a:p>
                <a:pPr algn="ctr">
                  <a:defRPr/>
                </a:pPr>
                <a:r>
                  <a:rPr lang="en-US" sz="1800" i="1" dirty="0">
                    <a:latin typeface="Tahoma" pitchFamily="34" charset="0"/>
                    <a:ea typeface="Tahoma" pitchFamily="34" charset="0"/>
                    <a:cs typeface="Tahoma" pitchFamily="34" charset="0"/>
                  </a:rPr>
                  <a:t>replication</a:t>
                </a:r>
              </a:p>
            </p:txBody>
          </p:sp>
          <p:sp>
            <p:nvSpPr>
              <p:cNvPr id="92" name="Line 66"/>
              <p:cNvSpPr>
                <a:spLocks noChangeShapeType="1"/>
              </p:cNvSpPr>
              <p:nvPr/>
            </p:nvSpPr>
            <p:spPr bwMode="auto">
              <a:xfrm>
                <a:off x="2247959" y="6431072"/>
                <a:ext cx="32766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3" name="Line 67"/>
              <p:cNvSpPr>
                <a:spLocks noChangeShapeType="1"/>
              </p:cNvSpPr>
              <p:nvPr/>
            </p:nvSpPr>
            <p:spPr bwMode="auto">
              <a:xfrm>
                <a:off x="2336859" y="6240572"/>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4" name="Line 74"/>
              <p:cNvSpPr>
                <a:spLocks noChangeShapeType="1"/>
              </p:cNvSpPr>
              <p:nvPr/>
            </p:nvSpPr>
            <p:spPr bwMode="auto">
              <a:xfrm>
                <a:off x="5143559" y="6243638"/>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5" name="Line 75"/>
              <p:cNvSpPr>
                <a:spLocks noChangeShapeType="1"/>
              </p:cNvSpPr>
              <p:nvPr/>
            </p:nvSpPr>
            <p:spPr bwMode="auto">
              <a:xfrm>
                <a:off x="4305359" y="6240572"/>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6" name="Line 76"/>
              <p:cNvSpPr>
                <a:spLocks noChangeShapeType="1"/>
              </p:cNvSpPr>
              <p:nvPr/>
            </p:nvSpPr>
            <p:spPr bwMode="auto">
              <a:xfrm>
                <a:off x="4152959" y="6240572"/>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7" name="Line 77"/>
              <p:cNvSpPr>
                <a:spLocks noChangeShapeType="1"/>
              </p:cNvSpPr>
              <p:nvPr/>
            </p:nvSpPr>
            <p:spPr bwMode="auto">
              <a:xfrm>
                <a:off x="3695759" y="6240572"/>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8" name="Line 78"/>
              <p:cNvSpPr>
                <a:spLocks noChangeShapeType="1"/>
              </p:cNvSpPr>
              <p:nvPr/>
            </p:nvSpPr>
            <p:spPr bwMode="auto">
              <a:xfrm>
                <a:off x="2971859" y="6240572"/>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9" name="Oval 82"/>
              <p:cNvSpPr>
                <a:spLocks noChangeArrowheads="1"/>
              </p:cNvSpPr>
              <p:nvPr/>
            </p:nvSpPr>
            <p:spPr bwMode="auto">
              <a:xfrm>
                <a:off x="2260659" y="6088172"/>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sp>
            <p:nvSpPr>
              <p:cNvPr id="100" name="Oval 84"/>
              <p:cNvSpPr>
                <a:spLocks noChangeArrowheads="1"/>
              </p:cNvSpPr>
              <p:nvPr/>
            </p:nvSpPr>
            <p:spPr bwMode="auto">
              <a:xfrm>
                <a:off x="2895659" y="6094522"/>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sp>
            <p:nvSpPr>
              <p:cNvPr id="101" name="Oval 86"/>
              <p:cNvSpPr>
                <a:spLocks noChangeArrowheads="1"/>
              </p:cNvSpPr>
              <p:nvPr/>
            </p:nvSpPr>
            <p:spPr bwMode="auto">
              <a:xfrm>
                <a:off x="3619559" y="6080234"/>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sp>
            <p:nvSpPr>
              <p:cNvPr id="102" name="Oval 88"/>
              <p:cNvSpPr>
                <a:spLocks noChangeArrowheads="1"/>
              </p:cNvSpPr>
              <p:nvPr/>
            </p:nvSpPr>
            <p:spPr bwMode="auto">
              <a:xfrm>
                <a:off x="4076759" y="6094522"/>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sp>
            <p:nvSpPr>
              <p:cNvPr id="103" name="Oval 92"/>
              <p:cNvSpPr>
                <a:spLocks noChangeArrowheads="1"/>
              </p:cNvSpPr>
              <p:nvPr/>
            </p:nvSpPr>
            <p:spPr bwMode="auto">
              <a:xfrm>
                <a:off x="5067359" y="6084888"/>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sp>
            <p:nvSpPr>
              <p:cNvPr id="104" name="Oval 90"/>
              <p:cNvSpPr>
                <a:spLocks noChangeArrowheads="1"/>
              </p:cNvSpPr>
              <p:nvPr/>
            </p:nvSpPr>
            <p:spPr bwMode="auto">
              <a:xfrm>
                <a:off x="4229159" y="6094522"/>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sp>
            <p:nvSpPr>
              <p:cNvPr id="105" name="Line 74"/>
              <p:cNvSpPr>
                <a:spLocks noChangeShapeType="1"/>
              </p:cNvSpPr>
              <p:nvPr/>
            </p:nvSpPr>
            <p:spPr bwMode="auto">
              <a:xfrm>
                <a:off x="4943534" y="6249987"/>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 name="Oval 92"/>
              <p:cNvSpPr>
                <a:spLocks noChangeArrowheads="1"/>
              </p:cNvSpPr>
              <p:nvPr/>
            </p:nvSpPr>
            <p:spPr bwMode="auto">
              <a:xfrm>
                <a:off x="4867334" y="6097587"/>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sp>
            <p:nvSpPr>
              <p:cNvPr id="107" name="Line 78"/>
              <p:cNvSpPr>
                <a:spLocks noChangeShapeType="1"/>
              </p:cNvSpPr>
              <p:nvPr/>
            </p:nvSpPr>
            <p:spPr bwMode="auto">
              <a:xfrm>
                <a:off x="3467159" y="6245334"/>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 name="Line 78"/>
              <p:cNvSpPr>
                <a:spLocks noChangeShapeType="1"/>
              </p:cNvSpPr>
              <p:nvPr/>
            </p:nvSpPr>
            <p:spPr bwMode="auto">
              <a:xfrm>
                <a:off x="3238559" y="6248400"/>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 name="Line 75"/>
              <p:cNvSpPr>
                <a:spLocks noChangeShapeType="1"/>
              </p:cNvSpPr>
              <p:nvPr/>
            </p:nvSpPr>
            <p:spPr bwMode="auto">
              <a:xfrm>
                <a:off x="4686359" y="6245334"/>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0" name="Line 76"/>
              <p:cNvSpPr>
                <a:spLocks noChangeShapeType="1"/>
              </p:cNvSpPr>
              <p:nvPr/>
            </p:nvSpPr>
            <p:spPr bwMode="auto">
              <a:xfrm>
                <a:off x="4533959" y="6245334"/>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1" name="Curved Right Arrow 7171"/>
              <p:cNvSpPr>
                <a:spLocks noChangeArrowheads="1"/>
              </p:cNvSpPr>
              <p:nvPr/>
            </p:nvSpPr>
            <p:spPr bwMode="auto">
              <a:xfrm rot="-10585145">
                <a:off x="5664340" y="4669727"/>
                <a:ext cx="953026" cy="1589458"/>
              </a:xfrm>
              <a:prstGeom prst="curvedRightArrow">
                <a:avLst>
                  <a:gd name="adj1" fmla="val 24994"/>
                  <a:gd name="adj2" fmla="val 58087"/>
                  <a:gd name="adj3" fmla="val 22866"/>
                </a:avLst>
              </a:prstGeom>
              <a:solidFill>
                <a:srgbClr val="00B0F0"/>
              </a:solidFill>
              <a:ln w="9525" algn="ctr">
                <a:solidFill>
                  <a:srgbClr val="00B0F0"/>
                </a:solidFill>
                <a:round/>
                <a:headEnd/>
                <a:tailEnd/>
              </a:ln>
            </p:spPr>
            <p:txBody>
              <a:bodyPr/>
              <a:lstStyle/>
              <a:p>
                <a:endParaRPr lang="en-US"/>
              </a:p>
            </p:txBody>
          </p:sp>
          <p:sp>
            <p:nvSpPr>
              <p:cNvPr id="112" name="TextBox 111"/>
              <p:cNvSpPr txBox="1"/>
              <p:nvPr/>
            </p:nvSpPr>
            <p:spPr>
              <a:xfrm>
                <a:off x="6831128" y="5101784"/>
                <a:ext cx="1934302" cy="926482"/>
              </a:xfrm>
              <a:prstGeom prst="rect">
                <a:avLst/>
              </a:prstGeom>
              <a:noFill/>
            </p:spPr>
            <p:txBody>
              <a:bodyPr wrap="none">
                <a:spAutoFit/>
              </a:bodyPr>
              <a:lstStyle/>
              <a:p>
                <a:pPr algn="ctr">
                  <a:defRPr/>
                </a:pPr>
                <a:r>
                  <a:rPr lang="en-US" sz="1800" b="1" dirty="0">
                    <a:latin typeface="Tahoma" pitchFamily="34" charset="0"/>
                    <a:ea typeface="Tahoma" pitchFamily="34" charset="0"/>
                    <a:cs typeface="Tahoma" pitchFamily="34" charset="0"/>
                  </a:rPr>
                  <a:t>M</a:t>
                </a:r>
                <a:r>
                  <a:rPr lang="en-US" sz="1800" b="1" dirty="0" smtClean="0">
                    <a:latin typeface="Tahoma" pitchFamily="34" charset="0"/>
                    <a:ea typeface="Tahoma" pitchFamily="34" charset="0"/>
                    <a:cs typeface="Tahoma" pitchFamily="34" charset="0"/>
                  </a:rPr>
                  <a:t>aintenance</a:t>
                </a:r>
                <a:endParaRPr lang="en-US" sz="1800" b="1" dirty="0">
                  <a:latin typeface="Tahoma" pitchFamily="34" charset="0"/>
                  <a:ea typeface="Tahoma" pitchFamily="34" charset="0"/>
                  <a:cs typeface="Tahoma" pitchFamily="34" charset="0"/>
                </a:endParaRPr>
              </a:p>
              <a:p>
                <a:pPr algn="ctr">
                  <a:defRPr/>
                </a:pPr>
                <a:r>
                  <a:rPr lang="en-US" sz="1800" b="1" dirty="0">
                    <a:latin typeface="Tahoma" pitchFamily="34" charset="0"/>
                    <a:ea typeface="Tahoma" pitchFamily="34" charset="0"/>
                    <a:cs typeface="Tahoma" pitchFamily="34" charset="0"/>
                  </a:rPr>
                  <a:t>M</a:t>
                </a:r>
                <a:r>
                  <a:rPr lang="en-US" sz="1800" b="1" dirty="0" smtClean="0">
                    <a:latin typeface="Tahoma" pitchFamily="34" charset="0"/>
                    <a:ea typeface="Tahoma" pitchFamily="34" charset="0"/>
                    <a:cs typeface="Tahoma" pitchFamily="34" charset="0"/>
                  </a:rPr>
                  <a:t>ethylation</a:t>
                </a:r>
                <a:endParaRPr lang="en-US" sz="1800" b="1" dirty="0">
                  <a:latin typeface="Tahoma" pitchFamily="34" charset="0"/>
                  <a:ea typeface="Tahoma" pitchFamily="34" charset="0"/>
                  <a:cs typeface="Tahoma" pitchFamily="34" charset="0"/>
                </a:endParaRPr>
              </a:p>
            </p:txBody>
          </p:sp>
          <p:sp>
            <p:nvSpPr>
              <p:cNvPr id="113" name="TextBox 112"/>
              <p:cNvSpPr txBox="1"/>
              <p:nvPr/>
            </p:nvSpPr>
            <p:spPr>
              <a:xfrm>
                <a:off x="5363428" y="5337190"/>
                <a:ext cx="1003493" cy="529419"/>
              </a:xfrm>
              <a:prstGeom prst="rect">
                <a:avLst/>
              </a:prstGeom>
              <a:noFill/>
            </p:spPr>
            <p:txBody>
              <a:bodyPr wrap="none">
                <a:spAutoFit/>
              </a:bodyPr>
              <a:lstStyle/>
              <a:p>
                <a:pPr>
                  <a:defRPr/>
                </a:pPr>
                <a:r>
                  <a:rPr lang="en-US" sz="1800" i="1" dirty="0">
                    <a:solidFill>
                      <a:srgbClr val="FF0000"/>
                    </a:solidFill>
                    <a:latin typeface="Tahoma" pitchFamily="34" charset="0"/>
                    <a:ea typeface="Tahoma" pitchFamily="34" charset="0"/>
                    <a:cs typeface="Tahoma" pitchFamily="34" charset="0"/>
                  </a:rPr>
                  <a:t>Dnmt1</a:t>
                </a:r>
              </a:p>
            </p:txBody>
          </p:sp>
          <p:sp>
            <p:nvSpPr>
              <p:cNvPr id="114" name="TextBox 113"/>
              <p:cNvSpPr txBox="1"/>
              <p:nvPr/>
            </p:nvSpPr>
            <p:spPr>
              <a:xfrm>
                <a:off x="5600726" y="6248263"/>
                <a:ext cx="2438645" cy="529418"/>
              </a:xfrm>
              <a:prstGeom prst="rect">
                <a:avLst/>
              </a:prstGeom>
              <a:noFill/>
            </p:spPr>
            <p:txBody>
              <a:bodyPr wrap="none">
                <a:spAutoFit/>
              </a:bodyPr>
              <a:lstStyle/>
              <a:p>
                <a:pPr>
                  <a:defRPr/>
                </a:pPr>
                <a:r>
                  <a:rPr lang="en-US" sz="1800" b="1" dirty="0" err="1">
                    <a:latin typeface="Tahoma" pitchFamily="34" charset="0"/>
                    <a:ea typeface="Tahoma" pitchFamily="34" charset="0"/>
                    <a:cs typeface="Tahoma" pitchFamily="34" charset="0"/>
                  </a:rPr>
                  <a:t>Hemimethylated</a:t>
                </a:r>
                <a:endParaRPr lang="en-US" sz="1800" b="1" dirty="0">
                  <a:latin typeface="Tahoma" pitchFamily="34" charset="0"/>
                  <a:ea typeface="Tahoma" pitchFamily="34" charset="0"/>
                  <a:cs typeface="Tahoma" pitchFamily="34" charset="0"/>
                </a:endParaRPr>
              </a:p>
            </p:txBody>
          </p:sp>
        </p:grpSp>
        <p:sp>
          <p:nvSpPr>
            <p:cNvPr id="86" name="Oval 87"/>
            <p:cNvSpPr>
              <a:spLocks noChangeArrowheads="1"/>
            </p:cNvSpPr>
            <p:nvPr/>
          </p:nvSpPr>
          <p:spPr bwMode="auto">
            <a:xfrm>
              <a:off x="3162300" y="6096000"/>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7" name="Oval 87"/>
            <p:cNvSpPr>
              <a:spLocks noChangeArrowheads="1"/>
            </p:cNvSpPr>
            <p:nvPr/>
          </p:nvSpPr>
          <p:spPr bwMode="auto">
            <a:xfrm>
              <a:off x="3381375" y="6096000"/>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8" name="Oval 87"/>
            <p:cNvSpPr>
              <a:spLocks noChangeArrowheads="1"/>
            </p:cNvSpPr>
            <p:nvPr/>
          </p:nvSpPr>
          <p:spPr bwMode="auto">
            <a:xfrm>
              <a:off x="4448175" y="6096000"/>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9" name="Oval 87"/>
            <p:cNvSpPr>
              <a:spLocks noChangeArrowheads="1"/>
            </p:cNvSpPr>
            <p:nvPr/>
          </p:nvSpPr>
          <p:spPr bwMode="auto">
            <a:xfrm>
              <a:off x="4610100" y="6096000"/>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Tree>
    <p:extLst>
      <p:ext uri="{BB962C8B-B14F-4D97-AF65-F5344CB8AC3E}">
        <p14:creationId xmlns:p14="http://schemas.microsoft.com/office/powerpoint/2010/main" val="1967680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a:xfrm>
            <a:off x="304800" y="380294"/>
            <a:ext cx="8229600" cy="480131"/>
          </a:xfrm>
        </p:spPr>
        <p:txBody>
          <a:bodyPr/>
          <a:lstStyle/>
          <a:p>
            <a:pPr eaLnBrk="1" hangingPunct="1"/>
            <a:r>
              <a:rPr lang="en-US" sz="2800" dirty="0" smtClean="0"/>
              <a:t>DNA Methylation Affects Gene Expression in Two Ways</a:t>
            </a:r>
          </a:p>
        </p:txBody>
      </p:sp>
      <p:sp>
        <p:nvSpPr>
          <p:cNvPr id="4" name="TextBox 3"/>
          <p:cNvSpPr txBox="1"/>
          <p:nvPr/>
        </p:nvSpPr>
        <p:spPr>
          <a:xfrm>
            <a:off x="533400" y="1599676"/>
            <a:ext cx="7924800" cy="1092607"/>
          </a:xfrm>
          <a:prstGeom prst="rect">
            <a:avLst/>
          </a:prstGeom>
          <a:noFill/>
        </p:spPr>
        <p:txBody>
          <a:bodyPr wrap="square">
            <a:spAutoFit/>
          </a:bodyPr>
          <a:lstStyle/>
          <a:p>
            <a:pPr>
              <a:spcAft>
                <a:spcPts val="600"/>
              </a:spcAft>
              <a:defRPr/>
            </a:pPr>
            <a:r>
              <a:rPr lang="en-US" sz="2000" b="1" dirty="0">
                <a:latin typeface="Arial" panose="020B0604020202020204" pitchFamily="34" charset="0"/>
                <a:ea typeface="Tahoma" pitchFamily="34" charset="0"/>
                <a:cs typeface="Arial" panose="020B0604020202020204" pitchFamily="34" charset="0"/>
              </a:rPr>
              <a:t>Model 1</a:t>
            </a:r>
          </a:p>
          <a:p>
            <a:pPr>
              <a:spcAft>
                <a:spcPts val="600"/>
              </a:spcAft>
              <a:defRPr/>
            </a:pPr>
            <a:r>
              <a:rPr lang="en-US" sz="2000" dirty="0">
                <a:latin typeface="Arial" panose="020B0604020202020204" pitchFamily="34" charset="0"/>
                <a:ea typeface="Tahoma" pitchFamily="34" charset="0"/>
                <a:cs typeface="Arial" panose="020B0604020202020204" pitchFamily="34" charset="0"/>
              </a:rPr>
              <a:t>The presence of the methyl groups interferes with the binding of transcription factors that activate transcription from a specific gene.</a:t>
            </a:r>
          </a:p>
        </p:txBody>
      </p:sp>
      <p:grpSp>
        <p:nvGrpSpPr>
          <p:cNvPr id="5" name="Group 73"/>
          <p:cNvGrpSpPr>
            <a:grpSpLocks/>
          </p:cNvGrpSpPr>
          <p:nvPr/>
        </p:nvGrpSpPr>
        <p:grpSpPr bwMode="auto">
          <a:xfrm>
            <a:off x="1143001" y="2656951"/>
            <a:ext cx="2637896" cy="545871"/>
            <a:chOff x="1601970" y="2347216"/>
            <a:chExt cx="3043742" cy="771417"/>
          </a:xfrm>
        </p:grpSpPr>
        <p:sp>
          <p:nvSpPr>
            <p:cNvPr id="6" name="Plaque 5"/>
            <p:cNvSpPr/>
            <p:nvPr/>
          </p:nvSpPr>
          <p:spPr bwMode="auto">
            <a:xfrm>
              <a:off x="4090055" y="2661433"/>
              <a:ext cx="555657" cy="457200"/>
            </a:xfrm>
            <a:prstGeom prst="plaque">
              <a:avLst/>
            </a:prstGeom>
            <a:solidFill>
              <a:srgbClr val="0070C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a:lstStyle/>
            <a:p>
              <a:pPr>
                <a:defRPr/>
              </a:pPr>
              <a:endParaRPr lang="en-US">
                <a:ea typeface="ＭＳ Ｐゴシック" pitchFamily="48" charset="-128"/>
              </a:endParaRPr>
            </a:p>
          </p:txBody>
        </p:sp>
        <p:sp>
          <p:nvSpPr>
            <p:cNvPr id="7" name="TextBox 6"/>
            <p:cNvSpPr txBox="1"/>
            <p:nvPr/>
          </p:nvSpPr>
          <p:spPr>
            <a:xfrm>
              <a:off x="1601970" y="2347216"/>
              <a:ext cx="2438033" cy="478440"/>
            </a:xfrm>
            <a:prstGeom prst="rect">
              <a:avLst/>
            </a:prstGeom>
            <a:noFill/>
          </p:spPr>
          <p:txBody>
            <a:bodyPr wrap="none">
              <a:spAutoFit/>
            </a:bodyPr>
            <a:lstStyle/>
            <a:p>
              <a:pPr>
                <a:defRPr/>
              </a:pPr>
              <a:r>
                <a:rPr lang="en-US" sz="1600" b="1" dirty="0">
                  <a:solidFill>
                    <a:schemeClr val="tx2">
                      <a:lumMod val="75000"/>
                    </a:schemeClr>
                  </a:solidFill>
                  <a:latin typeface="Arial" panose="020B0604020202020204" pitchFamily="34" charset="0"/>
                  <a:ea typeface="Tahoma" pitchFamily="34" charset="0"/>
                  <a:cs typeface="Arial" panose="020B0604020202020204" pitchFamily="34" charset="0"/>
                </a:rPr>
                <a:t>Transcription factor</a:t>
              </a:r>
            </a:p>
          </p:txBody>
        </p:sp>
      </p:grpSp>
      <p:sp>
        <p:nvSpPr>
          <p:cNvPr id="8" name="Multiply 7"/>
          <p:cNvSpPr/>
          <p:nvPr/>
        </p:nvSpPr>
        <p:spPr bwMode="auto">
          <a:xfrm>
            <a:off x="3403600" y="3028427"/>
            <a:ext cx="543455" cy="447030"/>
          </a:xfrm>
          <a:prstGeom prst="mathMultiply">
            <a:avLst>
              <a:gd name="adj1" fmla="val 22028"/>
            </a:avLst>
          </a:prstGeom>
          <a:solidFill>
            <a:srgbClr val="FF0000"/>
          </a:solidFill>
          <a:ln w="9525" cap="flat" cmpd="sng" algn="ctr">
            <a:solidFill>
              <a:srgbClr val="FF0000"/>
            </a:solidFill>
            <a:prstDash val="solid"/>
            <a:round/>
            <a:headEnd type="none" w="med" len="med"/>
            <a:tailEnd type="none" w="med" len="med"/>
          </a:ln>
          <a:effectLst/>
          <a:extLst/>
        </p:spPr>
        <p:txBody>
          <a:bodyPr/>
          <a:lstStyle/>
          <a:p>
            <a:pPr>
              <a:defRPr/>
            </a:pPr>
            <a:endParaRPr lang="en-US">
              <a:ea typeface="ＭＳ Ｐゴシック" pitchFamily="48" charset="-128"/>
            </a:endParaRPr>
          </a:p>
        </p:txBody>
      </p:sp>
      <p:sp>
        <p:nvSpPr>
          <p:cNvPr id="9" name="Plaque 8"/>
          <p:cNvSpPr/>
          <p:nvPr/>
        </p:nvSpPr>
        <p:spPr bwMode="auto">
          <a:xfrm>
            <a:off x="7155965" y="2937185"/>
            <a:ext cx="481569" cy="323479"/>
          </a:xfrm>
          <a:prstGeom prst="plaque">
            <a:avLst/>
          </a:prstGeom>
          <a:solidFill>
            <a:srgbClr val="0070C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a:lstStyle/>
          <a:p>
            <a:pPr>
              <a:defRPr/>
            </a:pPr>
            <a:endParaRPr lang="en-US">
              <a:ea typeface="ＭＳ Ｐゴシック" pitchFamily="48" charset="-128"/>
            </a:endParaRPr>
          </a:p>
        </p:txBody>
      </p:sp>
      <p:grpSp>
        <p:nvGrpSpPr>
          <p:cNvPr id="11" name="Group 69"/>
          <p:cNvGrpSpPr>
            <a:grpSpLocks/>
          </p:cNvGrpSpPr>
          <p:nvPr/>
        </p:nvGrpSpPr>
        <p:grpSpPr bwMode="auto">
          <a:xfrm>
            <a:off x="1143000" y="3428476"/>
            <a:ext cx="2839720" cy="490835"/>
            <a:chOff x="609600" y="2362200"/>
            <a:chExt cx="3276600" cy="692997"/>
          </a:xfrm>
        </p:grpSpPr>
        <p:sp>
          <p:nvSpPr>
            <p:cNvPr id="12" name="Line 66"/>
            <p:cNvSpPr>
              <a:spLocks noChangeShapeType="1"/>
            </p:cNvSpPr>
            <p:nvPr/>
          </p:nvSpPr>
          <p:spPr bwMode="auto">
            <a:xfrm>
              <a:off x="609600" y="2707718"/>
              <a:ext cx="32766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3" name="Group 68"/>
            <p:cNvGrpSpPr>
              <a:grpSpLocks/>
            </p:cNvGrpSpPr>
            <p:nvPr/>
          </p:nvGrpSpPr>
          <p:grpSpPr bwMode="auto">
            <a:xfrm>
              <a:off x="1447800" y="2366084"/>
              <a:ext cx="152400" cy="687387"/>
              <a:chOff x="1659415" y="2350530"/>
              <a:chExt cx="152400" cy="687387"/>
            </a:xfrm>
          </p:grpSpPr>
          <p:sp>
            <p:nvSpPr>
              <p:cNvPr id="42" name="Line 77"/>
              <p:cNvSpPr>
                <a:spLocks noChangeShapeType="1"/>
              </p:cNvSpPr>
              <p:nvPr/>
            </p:nvSpPr>
            <p:spPr bwMode="auto">
              <a:xfrm>
                <a:off x="1735615" y="2504518"/>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 name="Oval 85"/>
              <p:cNvSpPr>
                <a:spLocks noChangeArrowheads="1"/>
              </p:cNvSpPr>
              <p:nvPr/>
            </p:nvSpPr>
            <p:spPr bwMode="auto">
              <a:xfrm>
                <a:off x="1659415" y="2885517"/>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sp>
            <p:nvSpPr>
              <p:cNvPr id="44" name="Oval 86"/>
              <p:cNvSpPr>
                <a:spLocks noChangeArrowheads="1"/>
              </p:cNvSpPr>
              <p:nvPr/>
            </p:nvSpPr>
            <p:spPr bwMode="auto">
              <a:xfrm>
                <a:off x="1659415" y="2350530"/>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grpSp>
        <p:grpSp>
          <p:nvGrpSpPr>
            <p:cNvPr id="14" name="Group 149"/>
            <p:cNvGrpSpPr>
              <a:grpSpLocks/>
            </p:cNvGrpSpPr>
            <p:nvPr/>
          </p:nvGrpSpPr>
          <p:grpSpPr bwMode="auto">
            <a:xfrm>
              <a:off x="1839865" y="2367810"/>
              <a:ext cx="152400" cy="687387"/>
              <a:chOff x="1659415" y="2350530"/>
              <a:chExt cx="152400" cy="687387"/>
            </a:xfrm>
          </p:grpSpPr>
          <p:sp>
            <p:nvSpPr>
              <p:cNvPr id="39" name="Line 77"/>
              <p:cNvSpPr>
                <a:spLocks noChangeShapeType="1"/>
              </p:cNvSpPr>
              <p:nvPr/>
            </p:nvSpPr>
            <p:spPr bwMode="auto">
              <a:xfrm>
                <a:off x="1735615" y="2504518"/>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 name="Oval 85"/>
              <p:cNvSpPr>
                <a:spLocks noChangeArrowheads="1"/>
              </p:cNvSpPr>
              <p:nvPr/>
            </p:nvSpPr>
            <p:spPr bwMode="auto">
              <a:xfrm>
                <a:off x="1659415" y="2885517"/>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sp>
            <p:nvSpPr>
              <p:cNvPr id="41" name="Oval 86"/>
              <p:cNvSpPr>
                <a:spLocks noChangeArrowheads="1"/>
              </p:cNvSpPr>
              <p:nvPr/>
            </p:nvSpPr>
            <p:spPr bwMode="auto">
              <a:xfrm>
                <a:off x="1659415" y="2350530"/>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grpSp>
        <p:grpSp>
          <p:nvGrpSpPr>
            <p:cNvPr id="15" name="Group 153"/>
            <p:cNvGrpSpPr>
              <a:grpSpLocks/>
            </p:cNvGrpSpPr>
            <p:nvPr/>
          </p:nvGrpSpPr>
          <p:grpSpPr bwMode="auto">
            <a:xfrm>
              <a:off x="2003640" y="2367810"/>
              <a:ext cx="152400" cy="687387"/>
              <a:chOff x="1659415" y="2350530"/>
              <a:chExt cx="152400" cy="687387"/>
            </a:xfrm>
          </p:grpSpPr>
          <p:sp>
            <p:nvSpPr>
              <p:cNvPr id="36" name="Line 77"/>
              <p:cNvSpPr>
                <a:spLocks noChangeShapeType="1"/>
              </p:cNvSpPr>
              <p:nvPr/>
            </p:nvSpPr>
            <p:spPr bwMode="auto">
              <a:xfrm>
                <a:off x="1735615" y="2504518"/>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 name="Oval 85"/>
              <p:cNvSpPr>
                <a:spLocks noChangeArrowheads="1"/>
              </p:cNvSpPr>
              <p:nvPr/>
            </p:nvSpPr>
            <p:spPr bwMode="auto">
              <a:xfrm>
                <a:off x="1659415" y="2885517"/>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sp>
            <p:nvSpPr>
              <p:cNvPr id="38" name="Oval 86"/>
              <p:cNvSpPr>
                <a:spLocks noChangeArrowheads="1"/>
              </p:cNvSpPr>
              <p:nvPr/>
            </p:nvSpPr>
            <p:spPr bwMode="auto">
              <a:xfrm>
                <a:off x="1659415" y="2350530"/>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grpSp>
        <p:grpSp>
          <p:nvGrpSpPr>
            <p:cNvPr id="16" name="Group 157"/>
            <p:cNvGrpSpPr>
              <a:grpSpLocks/>
            </p:cNvGrpSpPr>
            <p:nvPr/>
          </p:nvGrpSpPr>
          <p:grpSpPr bwMode="auto">
            <a:xfrm>
              <a:off x="2164765" y="2362200"/>
              <a:ext cx="152400" cy="687387"/>
              <a:chOff x="1659415" y="2350530"/>
              <a:chExt cx="152400" cy="687387"/>
            </a:xfrm>
          </p:grpSpPr>
          <p:sp>
            <p:nvSpPr>
              <p:cNvPr id="33" name="Line 77"/>
              <p:cNvSpPr>
                <a:spLocks noChangeShapeType="1"/>
              </p:cNvSpPr>
              <p:nvPr/>
            </p:nvSpPr>
            <p:spPr bwMode="auto">
              <a:xfrm>
                <a:off x="1735615" y="2504518"/>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 name="Oval 85"/>
              <p:cNvSpPr>
                <a:spLocks noChangeArrowheads="1"/>
              </p:cNvSpPr>
              <p:nvPr/>
            </p:nvSpPr>
            <p:spPr bwMode="auto">
              <a:xfrm>
                <a:off x="1659415" y="2885517"/>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sp>
            <p:nvSpPr>
              <p:cNvPr id="35" name="Oval 86"/>
              <p:cNvSpPr>
                <a:spLocks noChangeArrowheads="1"/>
              </p:cNvSpPr>
              <p:nvPr/>
            </p:nvSpPr>
            <p:spPr bwMode="auto">
              <a:xfrm>
                <a:off x="1659415" y="2350530"/>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grpSp>
        <p:grpSp>
          <p:nvGrpSpPr>
            <p:cNvPr id="17" name="Group 161"/>
            <p:cNvGrpSpPr>
              <a:grpSpLocks/>
            </p:cNvGrpSpPr>
            <p:nvPr/>
          </p:nvGrpSpPr>
          <p:grpSpPr bwMode="auto">
            <a:xfrm>
              <a:off x="2328540" y="2362200"/>
              <a:ext cx="152400" cy="687387"/>
              <a:chOff x="1659415" y="2350530"/>
              <a:chExt cx="152400" cy="687387"/>
            </a:xfrm>
          </p:grpSpPr>
          <p:sp>
            <p:nvSpPr>
              <p:cNvPr id="30" name="Line 77"/>
              <p:cNvSpPr>
                <a:spLocks noChangeShapeType="1"/>
              </p:cNvSpPr>
              <p:nvPr/>
            </p:nvSpPr>
            <p:spPr bwMode="auto">
              <a:xfrm>
                <a:off x="1735615" y="2504518"/>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 name="Oval 85"/>
              <p:cNvSpPr>
                <a:spLocks noChangeArrowheads="1"/>
              </p:cNvSpPr>
              <p:nvPr/>
            </p:nvSpPr>
            <p:spPr bwMode="auto">
              <a:xfrm>
                <a:off x="1659415" y="2885517"/>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sp>
            <p:nvSpPr>
              <p:cNvPr id="32" name="Oval 86"/>
              <p:cNvSpPr>
                <a:spLocks noChangeArrowheads="1"/>
              </p:cNvSpPr>
              <p:nvPr/>
            </p:nvSpPr>
            <p:spPr bwMode="auto">
              <a:xfrm>
                <a:off x="1659415" y="2350530"/>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grpSp>
        <p:grpSp>
          <p:nvGrpSpPr>
            <p:cNvPr id="18" name="Group 165"/>
            <p:cNvGrpSpPr>
              <a:grpSpLocks/>
            </p:cNvGrpSpPr>
            <p:nvPr/>
          </p:nvGrpSpPr>
          <p:grpSpPr bwMode="auto">
            <a:xfrm>
              <a:off x="2497615" y="2362200"/>
              <a:ext cx="152400" cy="687387"/>
              <a:chOff x="1659415" y="2350530"/>
              <a:chExt cx="152400" cy="687387"/>
            </a:xfrm>
          </p:grpSpPr>
          <p:sp>
            <p:nvSpPr>
              <p:cNvPr id="27" name="Line 77"/>
              <p:cNvSpPr>
                <a:spLocks noChangeShapeType="1"/>
              </p:cNvSpPr>
              <p:nvPr/>
            </p:nvSpPr>
            <p:spPr bwMode="auto">
              <a:xfrm>
                <a:off x="1735615" y="2504518"/>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 name="Oval 85"/>
              <p:cNvSpPr>
                <a:spLocks noChangeArrowheads="1"/>
              </p:cNvSpPr>
              <p:nvPr/>
            </p:nvSpPr>
            <p:spPr bwMode="auto">
              <a:xfrm>
                <a:off x="1659415" y="2885517"/>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sp>
            <p:nvSpPr>
              <p:cNvPr id="29" name="Oval 86"/>
              <p:cNvSpPr>
                <a:spLocks noChangeArrowheads="1"/>
              </p:cNvSpPr>
              <p:nvPr/>
            </p:nvSpPr>
            <p:spPr bwMode="auto">
              <a:xfrm>
                <a:off x="1659415" y="2350530"/>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grpSp>
        <p:grpSp>
          <p:nvGrpSpPr>
            <p:cNvPr id="19" name="Group 169"/>
            <p:cNvGrpSpPr>
              <a:grpSpLocks/>
            </p:cNvGrpSpPr>
            <p:nvPr/>
          </p:nvGrpSpPr>
          <p:grpSpPr bwMode="auto">
            <a:xfrm>
              <a:off x="2661390" y="2362200"/>
              <a:ext cx="152400" cy="687387"/>
              <a:chOff x="1659415" y="2350530"/>
              <a:chExt cx="152400" cy="687387"/>
            </a:xfrm>
          </p:grpSpPr>
          <p:sp>
            <p:nvSpPr>
              <p:cNvPr id="24" name="Line 77"/>
              <p:cNvSpPr>
                <a:spLocks noChangeShapeType="1"/>
              </p:cNvSpPr>
              <p:nvPr/>
            </p:nvSpPr>
            <p:spPr bwMode="auto">
              <a:xfrm>
                <a:off x="1735615" y="2504518"/>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 name="Oval 85"/>
              <p:cNvSpPr>
                <a:spLocks noChangeArrowheads="1"/>
              </p:cNvSpPr>
              <p:nvPr/>
            </p:nvSpPr>
            <p:spPr bwMode="auto">
              <a:xfrm>
                <a:off x="1659415" y="2885517"/>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sp>
            <p:nvSpPr>
              <p:cNvPr id="26" name="Oval 86"/>
              <p:cNvSpPr>
                <a:spLocks noChangeArrowheads="1"/>
              </p:cNvSpPr>
              <p:nvPr/>
            </p:nvSpPr>
            <p:spPr bwMode="auto">
              <a:xfrm>
                <a:off x="1659415" y="2350530"/>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grpSp>
        <p:grpSp>
          <p:nvGrpSpPr>
            <p:cNvPr id="20" name="Group 173"/>
            <p:cNvGrpSpPr>
              <a:grpSpLocks/>
            </p:cNvGrpSpPr>
            <p:nvPr/>
          </p:nvGrpSpPr>
          <p:grpSpPr bwMode="auto">
            <a:xfrm>
              <a:off x="1219200" y="2366534"/>
              <a:ext cx="152400" cy="687387"/>
              <a:chOff x="1659415" y="2350530"/>
              <a:chExt cx="152400" cy="687387"/>
            </a:xfrm>
          </p:grpSpPr>
          <p:sp>
            <p:nvSpPr>
              <p:cNvPr id="21" name="Line 77"/>
              <p:cNvSpPr>
                <a:spLocks noChangeShapeType="1"/>
              </p:cNvSpPr>
              <p:nvPr/>
            </p:nvSpPr>
            <p:spPr bwMode="auto">
              <a:xfrm>
                <a:off x="1735615" y="2504518"/>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 name="Oval 85"/>
              <p:cNvSpPr>
                <a:spLocks noChangeArrowheads="1"/>
              </p:cNvSpPr>
              <p:nvPr/>
            </p:nvSpPr>
            <p:spPr bwMode="auto">
              <a:xfrm>
                <a:off x="1659415" y="2885517"/>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sp>
            <p:nvSpPr>
              <p:cNvPr id="23" name="Oval 86"/>
              <p:cNvSpPr>
                <a:spLocks noChangeArrowheads="1"/>
              </p:cNvSpPr>
              <p:nvPr/>
            </p:nvSpPr>
            <p:spPr bwMode="auto">
              <a:xfrm>
                <a:off x="1659415" y="2350530"/>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grpSp>
      </p:grpSp>
      <p:sp>
        <p:nvSpPr>
          <p:cNvPr id="45" name="Line 66"/>
          <p:cNvSpPr>
            <a:spLocks noChangeShapeType="1"/>
          </p:cNvSpPr>
          <p:nvPr/>
        </p:nvSpPr>
        <p:spPr bwMode="auto">
          <a:xfrm>
            <a:off x="4861560" y="3677396"/>
            <a:ext cx="283972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 name="Line 77"/>
          <p:cNvSpPr>
            <a:spLocks noChangeShapeType="1"/>
          </p:cNvSpPr>
          <p:nvPr/>
        </p:nvSpPr>
        <p:spPr bwMode="auto">
          <a:xfrm>
            <a:off x="5934710" y="3480546"/>
            <a:ext cx="0" cy="26956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 name="Oval 85"/>
          <p:cNvSpPr>
            <a:spLocks noChangeArrowheads="1"/>
          </p:cNvSpPr>
          <p:nvPr/>
        </p:nvSpPr>
        <p:spPr bwMode="auto">
          <a:xfrm>
            <a:off x="5858510" y="3861546"/>
            <a:ext cx="132080" cy="107826"/>
          </a:xfrm>
          <a:prstGeom prst="ellipse">
            <a:avLst/>
          </a:prstGeom>
          <a:noFill/>
          <a:ln w="19050">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8" name="Oval 86"/>
          <p:cNvSpPr>
            <a:spLocks noChangeArrowheads="1"/>
          </p:cNvSpPr>
          <p:nvPr/>
        </p:nvSpPr>
        <p:spPr bwMode="auto">
          <a:xfrm>
            <a:off x="5858510" y="3326559"/>
            <a:ext cx="132080" cy="107826"/>
          </a:xfrm>
          <a:prstGeom prst="ellipse">
            <a:avLst/>
          </a:prstGeom>
          <a:noFill/>
          <a:ln w="19050">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9" name="Line 77"/>
          <p:cNvSpPr>
            <a:spLocks noChangeShapeType="1"/>
          </p:cNvSpPr>
          <p:nvPr/>
        </p:nvSpPr>
        <p:spPr bwMode="auto">
          <a:xfrm>
            <a:off x="6326823" y="3482134"/>
            <a:ext cx="0" cy="26956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 name="Oval 85"/>
          <p:cNvSpPr>
            <a:spLocks noChangeArrowheads="1"/>
          </p:cNvSpPr>
          <p:nvPr/>
        </p:nvSpPr>
        <p:spPr bwMode="auto">
          <a:xfrm>
            <a:off x="6250623" y="3863134"/>
            <a:ext cx="132080" cy="107826"/>
          </a:xfrm>
          <a:prstGeom prst="ellipse">
            <a:avLst/>
          </a:prstGeom>
          <a:noFill/>
          <a:ln w="19050">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 name="Oval 86"/>
          <p:cNvSpPr>
            <a:spLocks noChangeArrowheads="1"/>
          </p:cNvSpPr>
          <p:nvPr/>
        </p:nvSpPr>
        <p:spPr bwMode="auto">
          <a:xfrm>
            <a:off x="6250623" y="3328146"/>
            <a:ext cx="132080" cy="107826"/>
          </a:xfrm>
          <a:prstGeom prst="ellipse">
            <a:avLst/>
          </a:prstGeom>
          <a:noFill/>
          <a:ln w="19050">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2" name="Line 77"/>
          <p:cNvSpPr>
            <a:spLocks noChangeShapeType="1"/>
          </p:cNvSpPr>
          <p:nvPr/>
        </p:nvSpPr>
        <p:spPr bwMode="auto">
          <a:xfrm>
            <a:off x="6490335" y="3482134"/>
            <a:ext cx="0" cy="26956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 name="Oval 85"/>
          <p:cNvSpPr>
            <a:spLocks noChangeArrowheads="1"/>
          </p:cNvSpPr>
          <p:nvPr/>
        </p:nvSpPr>
        <p:spPr bwMode="auto">
          <a:xfrm>
            <a:off x="6414135" y="3863134"/>
            <a:ext cx="132080" cy="107826"/>
          </a:xfrm>
          <a:prstGeom prst="ellipse">
            <a:avLst/>
          </a:prstGeom>
          <a:noFill/>
          <a:ln w="19050">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4" name="Oval 86"/>
          <p:cNvSpPr>
            <a:spLocks noChangeArrowheads="1"/>
          </p:cNvSpPr>
          <p:nvPr/>
        </p:nvSpPr>
        <p:spPr bwMode="auto">
          <a:xfrm>
            <a:off x="6414135" y="3328146"/>
            <a:ext cx="132080" cy="107826"/>
          </a:xfrm>
          <a:prstGeom prst="ellipse">
            <a:avLst/>
          </a:prstGeom>
          <a:noFill/>
          <a:ln w="19050">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 name="Line 77"/>
          <p:cNvSpPr>
            <a:spLocks noChangeShapeType="1"/>
          </p:cNvSpPr>
          <p:nvPr/>
        </p:nvSpPr>
        <p:spPr bwMode="auto">
          <a:xfrm>
            <a:off x="6650673" y="3477371"/>
            <a:ext cx="0" cy="26956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 name="Oval 85"/>
          <p:cNvSpPr>
            <a:spLocks noChangeArrowheads="1"/>
          </p:cNvSpPr>
          <p:nvPr/>
        </p:nvSpPr>
        <p:spPr bwMode="auto">
          <a:xfrm>
            <a:off x="6574473" y="3856784"/>
            <a:ext cx="132080" cy="107826"/>
          </a:xfrm>
          <a:prstGeom prst="ellipse">
            <a:avLst/>
          </a:prstGeom>
          <a:noFill/>
          <a:ln w="19050">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7" name="Oval 86"/>
          <p:cNvSpPr>
            <a:spLocks noChangeArrowheads="1"/>
          </p:cNvSpPr>
          <p:nvPr/>
        </p:nvSpPr>
        <p:spPr bwMode="auto">
          <a:xfrm>
            <a:off x="6574473" y="3323384"/>
            <a:ext cx="132080" cy="107826"/>
          </a:xfrm>
          <a:prstGeom prst="ellipse">
            <a:avLst/>
          </a:prstGeom>
          <a:noFill/>
          <a:ln w="19050">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8" name="Line 77"/>
          <p:cNvSpPr>
            <a:spLocks noChangeShapeType="1"/>
          </p:cNvSpPr>
          <p:nvPr/>
        </p:nvSpPr>
        <p:spPr bwMode="auto">
          <a:xfrm>
            <a:off x="6814185" y="3477371"/>
            <a:ext cx="0" cy="26956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 name="Oval 85"/>
          <p:cNvSpPr>
            <a:spLocks noChangeArrowheads="1"/>
          </p:cNvSpPr>
          <p:nvPr/>
        </p:nvSpPr>
        <p:spPr bwMode="auto">
          <a:xfrm>
            <a:off x="6737985" y="3856784"/>
            <a:ext cx="132080" cy="107826"/>
          </a:xfrm>
          <a:prstGeom prst="ellipse">
            <a:avLst/>
          </a:prstGeom>
          <a:noFill/>
          <a:ln w="19050">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0" name="Oval 86"/>
          <p:cNvSpPr>
            <a:spLocks noChangeArrowheads="1"/>
          </p:cNvSpPr>
          <p:nvPr/>
        </p:nvSpPr>
        <p:spPr bwMode="auto">
          <a:xfrm>
            <a:off x="6737985" y="3323384"/>
            <a:ext cx="132080" cy="107826"/>
          </a:xfrm>
          <a:prstGeom prst="ellipse">
            <a:avLst/>
          </a:prstGeom>
          <a:noFill/>
          <a:ln w="19050">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1" name="Line 77"/>
          <p:cNvSpPr>
            <a:spLocks noChangeShapeType="1"/>
          </p:cNvSpPr>
          <p:nvPr/>
        </p:nvSpPr>
        <p:spPr bwMode="auto">
          <a:xfrm>
            <a:off x="6984048" y="3477371"/>
            <a:ext cx="0" cy="26956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 name="Oval 85"/>
          <p:cNvSpPr>
            <a:spLocks noChangeArrowheads="1"/>
          </p:cNvSpPr>
          <p:nvPr/>
        </p:nvSpPr>
        <p:spPr bwMode="auto">
          <a:xfrm>
            <a:off x="6907848" y="3856784"/>
            <a:ext cx="132080" cy="107826"/>
          </a:xfrm>
          <a:prstGeom prst="ellipse">
            <a:avLst/>
          </a:prstGeom>
          <a:noFill/>
          <a:ln w="19050">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3" name="Oval 86"/>
          <p:cNvSpPr>
            <a:spLocks noChangeArrowheads="1"/>
          </p:cNvSpPr>
          <p:nvPr/>
        </p:nvSpPr>
        <p:spPr bwMode="auto">
          <a:xfrm>
            <a:off x="6907848" y="3323384"/>
            <a:ext cx="132080" cy="107826"/>
          </a:xfrm>
          <a:prstGeom prst="ellipse">
            <a:avLst/>
          </a:prstGeom>
          <a:noFill/>
          <a:ln w="19050">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4" name="Line 77"/>
          <p:cNvSpPr>
            <a:spLocks noChangeShapeType="1"/>
          </p:cNvSpPr>
          <p:nvPr/>
        </p:nvSpPr>
        <p:spPr bwMode="auto">
          <a:xfrm>
            <a:off x="7147560" y="3477371"/>
            <a:ext cx="0" cy="26956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 name="Oval 85"/>
          <p:cNvSpPr>
            <a:spLocks noChangeArrowheads="1"/>
          </p:cNvSpPr>
          <p:nvPr/>
        </p:nvSpPr>
        <p:spPr bwMode="auto">
          <a:xfrm>
            <a:off x="7071360" y="3856784"/>
            <a:ext cx="132080" cy="107826"/>
          </a:xfrm>
          <a:prstGeom prst="ellipse">
            <a:avLst/>
          </a:prstGeom>
          <a:noFill/>
          <a:ln w="19050">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6" name="Oval 86"/>
          <p:cNvSpPr>
            <a:spLocks noChangeArrowheads="1"/>
          </p:cNvSpPr>
          <p:nvPr/>
        </p:nvSpPr>
        <p:spPr bwMode="auto">
          <a:xfrm>
            <a:off x="7071360" y="3323384"/>
            <a:ext cx="132080" cy="107826"/>
          </a:xfrm>
          <a:prstGeom prst="ellipse">
            <a:avLst/>
          </a:prstGeom>
          <a:noFill/>
          <a:ln w="19050">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7" name="Line 77"/>
          <p:cNvSpPr>
            <a:spLocks noChangeShapeType="1"/>
          </p:cNvSpPr>
          <p:nvPr/>
        </p:nvSpPr>
        <p:spPr bwMode="auto">
          <a:xfrm>
            <a:off x="5706110" y="3480546"/>
            <a:ext cx="0" cy="26956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 name="Oval 85"/>
          <p:cNvSpPr>
            <a:spLocks noChangeArrowheads="1"/>
          </p:cNvSpPr>
          <p:nvPr/>
        </p:nvSpPr>
        <p:spPr bwMode="auto">
          <a:xfrm>
            <a:off x="5629910" y="3861546"/>
            <a:ext cx="132080" cy="107826"/>
          </a:xfrm>
          <a:prstGeom prst="ellipse">
            <a:avLst/>
          </a:prstGeom>
          <a:noFill/>
          <a:ln w="19050">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9" name="Oval 86"/>
          <p:cNvSpPr>
            <a:spLocks noChangeArrowheads="1"/>
          </p:cNvSpPr>
          <p:nvPr/>
        </p:nvSpPr>
        <p:spPr bwMode="auto">
          <a:xfrm>
            <a:off x="5629910" y="3326559"/>
            <a:ext cx="132080" cy="107826"/>
          </a:xfrm>
          <a:prstGeom prst="ellipse">
            <a:avLst/>
          </a:prstGeom>
          <a:noFill/>
          <a:ln w="19050">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70" name="Group 69"/>
          <p:cNvGrpSpPr>
            <a:grpSpLocks/>
          </p:cNvGrpSpPr>
          <p:nvPr/>
        </p:nvGrpSpPr>
        <p:grpSpPr bwMode="auto">
          <a:xfrm>
            <a:off x="533400" y="4404360"/>
            <a:ext cx="7924800" cy="1737884"/>
            <a:chOff x="0" y="3647668"/>
            <a:chExt cx="9144000" cy="2455529"/>
          </a:xfrm>
        </p:grpSpPr>
        <p:sp>
          <p:nvSpPr>
            <p:cNvPr id="71" name="TextBox 70"/>
            <p:cNvSpPr txBox="1"/>
            <p:nvPr/>
          </p:nvSpPr>
          <p:spPr>
            <a:xfrm>
              <a:off x="0" y="3647668"/>
              <a:ext cx="9144000" cy="1000202"/>
            </a:xfrm>
            <a:prstGeom prst="rect">
              <a:avLst/>
            </a:prstGeom>
            <a:noFill/>
          </p:spPr>
          <p:txBody>
            <a:bodyPr>
              <a:spAutoFit/>
            </a:bodyPr>
            <a:lstStyle/>
            <a:p>
              <a:pPr>
                <a:defRPr/>
              </a:pPr>
              <a:r>
                <a:rPr lang="en-US" sz="2000" b="1" dirty="0">
                  <a:latin typeface="Arial" panose="020B0604020202020204" pitchFamily="34" charset="0"/>
                  <a:ea typeface="Tahoma" pitchFamily="34" charset="0"/>
                  <a:cs typeface="Arial" panose="020B0604020202020204" pitchFamily="34" charset="0"/>
                </a:rPr>
                <a:t>Model 2</a:t>
              </a:r>
            </a:p>
            <a:p>
              <a:pPr>
                <a:defRPr/>
              </a:pPr>
              <a:r>
                <a:rPr lang="en-US" sz="2000" dirty="0">
                  <a:latin typeface="Arial" panose="020B0604020202020204" pitchFamily="34" charset="0"/>
                  <a:ea typeface="Tahoma" pitchFamily="34" charset="0"/>
                  <a:cs typeface="Arial" panose="020B0604020202020204" pitchFamily="34" charset="0"/>
                </a:rPr>
                <a:t>Repressing proteins are attracted by methylated DNA.</a:t>
              </a:r>
            </a:p>
          </p:txBody>
        </p:sp>
        <p:sp>
          <p:nvSpPr>
            <p:cNvPr id="72" name="TextBox 71"/>
            <p:cNvSpPr txBox="1"/>
            <p:nvPr/>
          </p:nvSpPr>
          <p:spPr>
            <a:xfrm>
              <a:off x="839788" y="4647914"/>
              <a:ext cx="2199567" cy="478357"/>
            </a:xfrm>
            <a:prstGeom prst="rect">
              <a:avLst/>
            </a:prstGeom>
            <a:noFill/>
          </p:spPr>
          <p:txBody>
            <a:bodyPr wrap="none">
              <a:spAutoFit/>
            </a:bodyPr>
            <a:lstStyle/>
            <a:p>
              <a:pPr>
                <a:defRPr/>
              </a:pPr>
              <a:r>
                <a:rPr lang="en-US" sz="1600" b="1" dirty="0">
                  <a:solidFill>
                    <a:srgbClr val="CC9900"/>
                  </a:solidFill>
                  <a:latin typeface="Arial" panose="020B0604020202020204" pitchFamily="34" charset="0"/>
                  <a:ea typeface="Tahoma" pitchFamily="34" charset="0"/>
                  <a:cs typeface="Arial" panose="020B0604020202020204" pitchFamily="34" charset="0"/>
                </a:rPr>
                <a:t>Repressive factor</a:t>
              </a:r>
            </a:p>
          </p:txBody>
        </p:sp>
        <p:sp>
          <p:nvSpPr>
            <p:cNvPr id="73" name="Plaque 72"/>
            <p:cNvSpPr/>
            <p:nvPr/>
          </p:nvSpPr>
          <p:spPr bwMode="auto">
            <a:xfrm>
              <a:off x="3482943" y="4648200"/>
              <a:ext cx="555657" cy="457200"/>
            </a:xfrm>
            <a:prstGeom prst="plaque">
              <a:avLst/>
            </a:prstGeom>
            <a:solidFill>
              <a:srgbClr val="0070C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a:lstStyle/>
            <a:p>
              <a:pPr>
                <a:defRPr/>
              </a:pPr>
              <a:endParaRPr lang="en-US">
                <a:ea typeface="ＭＳ Ｐゴシック" pitchFamily="48" charset="-128"/>
              </a:endParaRPr>
            </a:p>
          </p:txBody>
        </p:sp>
        <p:sp>
          <p:nvSpPr>
            <p:cNvPr id="74" name="Plaque 73"/>
            <p:cNvSpPr/>
            <p:nvPr/>
          </p:nvSpPr>
          <p:spPr bwMode="auto">
            <a:xfrm>
              <a:off x="7256073" y="5050496"/>
              <a:ext cx="555657" cy="457200"/>
            </a:xfrm>
            <a:prstGeom prst="plaque">
              <a:avLst/>
            </a:prstGeom>
            <a:solidFill>
              <a:srgbClr val="0070C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a:lstStyle/>
            <a:p>
              <a:pPr>
                <a:defRPr/>
              </a:pPr>
              <a:endParaRPr lang="en-US">
                <a:ea typeface="ＭＳ Ｐゴシック" pitchFamily="48" charset="-128"/>
              </a:endParaRPr>
            </a:p>
          </p:txBody>
        </p:sp>
        <p:grpSp>
          <p:nvGrpSpPr>
            <p:cNvPr id="75" name="Group 209"/>
            <p:cNvGrpSpPr>
              <a:grpSpLocks/>
            </p:cNvGrpSpPr>
            <p:nvPr/>
          </p:nvGrpSpPr>
          <p:grpSpPr bwMode="auto">
            <a:xfrm>
              <a:off x="609600" y="5326803"/>
              <a:ext cx="3276600" cy="692997"/>
              <a:chOff x="609600" y="2362200"/>
              <a:chExt cx="3276600" cy="692997"/>
            </a:xfrm>
          </p:grpSpPr>
          <p:sp>
            <p:nvSpPr>
              <p:cNvPr id="104" name="Line 66"/>
              <p:cNvSpPr>
                <a:spLocks noChangeShapeType="1"/>
              </p:cNvSpPr>
              <p:nvPr/>
            </p:nvSpPr>
            <p:spPr bwMode="auto">
              <a:xfrm>
                <a:off x="609600" y="2707718"/>
                <a:ext cx="32766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05" name="Group 211"/>
              <p:cNvGrpSpPr>
                <a:grpSpLocks/>
              </p:cNvGrpSpPr>
              <p:nvPr/>
            </p:nvGrpSpPr>
            <p:grpSpPr bwMode="auto">
              <a:xfrm>
                <a:off x="1447800" y="2366084"/>
                <a:ext cx="152400" cy="687387"/>
                <a:chOff x="1659415" y="2350530"/>
                <a:chExt cx="152400" cy="687387"/>
              </a:xfrm>
            </p:grpSpPr>
            <p:sp>
              <p:nvSpPr>
                <p:cNvPr id="134" name="Line 77"/>
                <p:cNvSpPr>
                  <a:spLocks noChangeShapeType="1"/>
                </p:cNvSpPr>
                <p:nvPr/>
              </p:nvSpPr>
              <p:spPr bwMode="auto">
                <a:xfrm>
                  <a:off x="1735615" y="2504518"/>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5" name="Oval 85"/>
                <p:cNvSpPr>
                  <a:spLocks noChangeArrowheads="1"/>
                </p:cNvSpPr>
                <p:nvPr/>
              </p:nvSpPr>
              <p:spPr bwMode="auto">
                <a:xfrm>
                  <a:off x="1659415" y="2885517"/>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sp>
              <p:nvSpPr>
                <p:cNvPr id="136" name="Oval 86"/>
                <p:cNvSpPr>
                  <a:spLocks noChangeArrowheads="1"/>
                </p:cNvSpPr>
                <p:nvPr/>
              </p:nvSpPr>
              <p:spPr bwMode="auto">
                <a:xfrm>
                  <a:off x="1659415" y="2350530"/>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grpSp>
          <p:grpSp>
            <p:nvGrpSpPr>
              <p:cNvPr id="106" name="Group 212"/>
              <p:cNvGrpSpPr>
                <a:grpSpLocks/>
              </p:cNvGrpSpPr>
              <p:nvPr/>
            </p:nvGrpSpPr>
            <p:grpSpPr bwMode="auto">
              <a:xfrm>
                <a:off x="1839865" y="2367810"/>
                <a:ext cx="152400" cy="687387"/>
                <a:chOff x="1659415" y="2350530"/>
                <a:chExt cx="152400" cy="687387"/>
              </a:xfrm>
            </p:grpSpPr>
            <p:sp>
              <p:nvSpPr>
                <p:cNvPr id="131" name="Line 77"/>
                <p:cNvSpPr>
                  <a:spLocks noChangeShapeType="1"/>
                </p:cNvSpPr>
                <p:nvPr/>
              </p:nvSpPr>
              <p:spPr bwMode="auto">
                <a:xfrm>
                  <a:off x="1735615" y="2504518"/>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2" name="Oval 85"/>
                <p:cNvSpPr>
                  <a:spLocks noChangeArrowheads="1"/>
                </p:cNvSpPr>
                <p:nvPr/>
              </p:nvSpPr>
              <p:spPr bwMode="auto">
                <a:xfrm>
                  <a:off x="1659415" y="2885517"/>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sp>
              <p:nvSpPr>
                <p:cNvPr id="133" name="Oval 86"/>
                <p:cNvSpPr>
                  <a:spLocks noChangeArrowheads="1"/>
                </p:cNvSpPr>
                <p:nvPr/>
              </p:nvSpPr>
              <p:spPr bwMode="auto">
                <a:xfrm>
                  <a:off x="1659415" y="2350530"/>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grpSp>
          <p:grpSp>
            <p:nvGrpSpPr>
              <p:cNvPr id="107" name="Group 213"/>
              <p:cNvGrpSpPr>
                <a:grpSpLocks/>
              </p:cNvGrpSpPr>
              <p:nvPr/>
            </p:nvGrpSpPr>
            <p:grpSpPr bwMode="auto">
              <a:xfrm>
                <a:off x="2003640" y="2367810"/>
                <a:ext cx="152400" cy="687387"/>
                <a:chOff x="1659415" y="2350530"/>
                <a:chExt cx="152400" cy="687387"/>
              </a:xfrm>
            </p:grpSpPr>
            <p:sp>
              <p:nvSpPr>
                <p:cNvPr id="128" name="Line 77"/>
                <p:cNvSpPr>
                  <a:spLocks noChangeShapeType="1"/>
                </p:cNvSpPr>
                <p:nvPr/>
              </p:nvSpPr>
              <p:spPr bwMode="auto">
                <a:xfrm>
                  <a:off x="1735615" y="2504518"/>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9" name="Oval 85"/>
                <p:cNvSpPr>
                  <a:spLocks noChangeArrowheads="1"/>
                </p:cNvSpPr>
                <p:nvPr/>
              </p:nvSpPr>
              <p:spPr bwMode="auto">
                <a:xfrm>
                  <a:off x="1659415" y="2885517"/>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sp>
              <p:nvSpPr>
                <p:cNvPr id="130" name="Oval 86"/>
                <p:cNvSpPr>
                  <a:spLocks noChangeArrowheads="1"/>
                </p:cNvSpPr>
                <p:nvPr/>
              </p:nvSpPr>
              <p:spPr bwMode="auto">
                <a:xfrm>
                  <a:off x="1659415" y="2350530"/>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grpSp>
          <p:grpSp>
            <p:nvGrpSpPr>
              <p:cNvPr id="108" name="Group 214"/>
              <p:cNvGrpSpPr>
                <a:grpSpLocks/>
              </p:cNvGrpSpPr>
              <p:nvPr/>
            </p:nvGrpSpPr>
            <p:grpSpPr bwMode="auto">
              <a:xfrm>
                <a:off x="2164765" y="2362200"/>
                <a:ext cx="152400" cy="687387"/>
                <a:chOff x="1659415" y="2350530"/>
                <a:chExt cx="152400" cy="687387"/>
              </a:xfrm>
            </p:grpSpPr>
            <p:sp>
              <p:nvSpPr>
                <p:cNvPr id="125" name="Line 77"/>
                <p:cNvSpPr>
                  <a:spLocks noChangeShapeType="1"/>
                </p:cNvSpPr>
                <p:nvPr/>
              </p:nvSpPr>
              <p:spPr bwMode="auto">
                <a:xfrm>
                  <a:off x="1735615" y="2504518"/>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6" name="Oval 85"/>
                <p:cNvSpPr>
                  <a:spLocks noChangeArrowheads="1"/>
                </p:cNvSpPr>
                <p:nvPr/>
              </p:nvSpPr>
              <p:spPr bwMode="auto">
                <a:xfrm>
                  <a:off x="1659415" y="2885517"/>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sp>
              <p:nvSpPr>
                <p:cNvPr id="127" name="Oval 86"/>
                <p:cNvSpPr>
                  <a:spLocks noChangeArrowheads="1"/>
                </p:cNvSpPr>
                <p:nvPr/>
              </p:nvSpPr>
              <p:spPr bwMode="auto">
                <a:xfrm>
                  <a:off x="1659415" y="2350530"/>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grpSp>
          <p:grpSp>
            <p:nvGrpSpPr>
              <p:cNvPr id="109" name="Group 215"/>
              <p:cNvGrpSpPr>
                <a:grpSpLocks/>
              </p:cNvGrpSpPr>
              <p:nvPr/>
            </p:nvGrpSpPr>
            <p:grpSpPr bwMode="auto">
              <a:xfrm>
                <a:off x="2328540" y="2362200"/>
                <a:ext cx="152400" cy="687387"/>
                <a:chOff x="1659415" y="2350530"/>
                <a:chExt cx="152400" cy="687387"/>
              </a:xfrm>
            </p:grpSpPr>
            <p:sp>
              <p:nvSpPr>
                <p:cNvPr id="122" name="Line 77"/>
                <p:cNvSpPr>
                  <a:spLocks noChangeShapeType="1"/>
                </p:cNvSpPr>
                <p:nvPr/>
              </p:nvSpPr>
              <p:spPr bwMode="auto">
                <a:xfrm>
                  <a:off x="1735615" y="2504518"/>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3" name="Oval 85"/>
                <p:cNvSpPr>
                  <a:spLocks noChangeArrowheads="1"/>
                </p:cNvSpPr>
                <p:nvPr/>
              </p:nvSpPr>
              <p:spPr bwMode="auto">
                <a:xfrm>
                  <a:off x="1659415" y="2885517"/>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sp>
              <p:nvSpPr>
                <p:cNvPr id="124" name="Oval 86"/>
                <p:cNvSpPr>
                  <a:spLocks noChangeArrowheads="1"/>
                </p:cNvSpPr>
                <p:nvPr/>
              </p:nvSpPr>
              <p:spPr bwMode="auto">
                <a:xfrm>
                  <a:off x="1659415" y="2350530"/>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grpSp>
          <p:grpSp>
            <p:nvGrpSpPr>
              <p:cNvPr id="110" name="Group 216"/>
              <p:cNvGrpSpPr>
                <a:grpSpLocks/>
              </p:cNvGrpSpPr>
              <p:nvPr/>
            </p:nvGrpSpPr>
            <p:grpSpPr bwMode="auto">
              <a:xfrm>
                <a:off x="2497615" y="2362200"/>
                <a:ext cx="152400" cy="687387"/>
                <a:chOff x="1659415" y="2350530"/>
                <a:chExt cx="152400" cy="687387"/>
              </a:xfrm>
            </p:grpSpPr>
            <p:sp>
              <p:nvSpPr>
                <p:cNvPr id="119" name="Line 77"/>
                <p:cNvSpPr>
                  <a:spLocks noChangeShapeType="1"/>
                </p:cNvSpPr>
                <p:nvPr/>
              </p:nvSpPr>
              <p:spPr bwMode="auto">
                <a:xfrm>
                  <a:off x="1735615" y="2504518"/>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0" name="Oval 85"/>
                <p:cNvSpPr>
                  <a:spLocks noChangeArrowheads="1"/>
                </p:cNvSpPr>
                <p:nvPr/>
              </p:nvSpPr>
              <p:spPr bwMode="auto">
                <a:xfrm>
                  <a:off x="1659415" y="2885517"/>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sp>
              <p:nvSpPr>
                <p:cNvPr id="121" name="Oval 86"/>
                <p:cNvSpPr>
                  <a:spLocks noChangeArrowheads="1"/>
                </p:cNvSpPr>
                <p:nvPr/>
              </p:nvSpPr>
              <p:spPr bwMode="auto">
                <a:xfrm>
                  <a:off x="1659415" y="2350530"/>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grpSp>
          <p:grpSp>
            <p:nvGrpSpPr>
              <p:cNvPr id="111" name="Group 217"/>
              <p:cNvGrpSpPr>
                <a:grpSpLocks/>
              </p:cNvGrpSpPr>
              <p:nvPr/>
            </p:nvGrpSpPr>
            <p:grpSpPr bwMode="auto">
              <a:xfrm>
                <a:off x="2661390" y="2362200"/>
                <a:ext cx="152400" cy="687387"/>
                <a:chOff x="1659415" y="2350530"/>
                <a:chExt cx="152400" cy="687387"/>
              </a:xfrm>
            </p:grpSpPr>
            <p:sp>
              <p:nvSpPr>
                <p:cNvPr id="116" name="Line 77"/>
                <p:cNvSpPr>
                  <a:spLocks noChangeShapeType="1"/>
                </p:cNvSpPr>
                <p:nvPr/>
              </p:nvSpPr>
              <p:spPr bwMode="auto">
                <a:xfrm>
                  <a:off x="1735615" y="2504518"/>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7" name="Oval 85"/>
                <p:cNvSpPr>
                  <a:spLocks noChangeArrowheads="1"/>
                </p:cNvSpPr>
                <p:nvPr/>
              </p:nvSpPr>
              <p:spPr bwMode="auto">
                <a:xfrm>
                  <a:off x="1659415" y="2885517"/>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sp>
              <p:nvSpPr>
                <p:cNvPr id="118" name="Oval 86"/>
                <p:cNvSpPr>
                  <a:spLocks noChangeArrowheads="1"/>
                </p:cNvSpPr>
                <p:nvPr/>
              </p:nvSpPr>
              <p:spPr bwMode="auto">
                <a:xfrm>
                  <a:off x="1659415" y="2350530"/>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grpSp>
          <p:grpSp>
            <p:nvGrpSpPr>
              <p:cNvPr id="112" name="Group 218"/>
              <p:cNvGrpSpPr>
                <a:grpSpLocks/>
              </p:cNvGrpSpPr>
              <p:nvPr/>
            </p:nvGrpSpPr>
            <p:grpSpPr bwMode="auto">
              <a:xfrm>
                <a:off x="1219200" y="2366534"/>
                <a:ext cx="152400" cy="687387"/>
                <a:chOff x="1659415" y="2350530"/>
                <a:chExt cx="152400" cy="687387"/>
              </a:xfrm>
            </p:grpSpPr>
            <p:sp>
              <p:nvSpPr>
                <p:cNvPr id="113" name="Line 77"/>
                <p:cNvSpPr>
                  <a:spLocks noChangeShapeType="1"/>
                </p:cNvSpPr>
                <p:nvPr/>
              </p:nvSpPr>
              <p:spPr bwMode="auto">
                <a:xfrm>
                  <a:off x="1735615" y="2504518"/>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4" name="Oval 85"/>
                <p:cNvSpPr>
                  <a:spLocks noChangeArrowheads="1"/>
                </p:cNvSpPr>
                <p:nvPr/>
              </p:nvSpPr>
              <p:spPr bwMode="auto">
                <a:xfrm>
                  <a:off x="1659415" y="2885517"/>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sp>
              <p:nvSpPr>
                <p:cNvPr id="115" name="Oval 86"/>
                <p:cNvSpPr>
                  <a:spLocks noChangeArrowheads="1"/>
                </p:cNvSpPr>
                <p:nvPr/>
              </p:nvSpPr>
              <p:spPr bwMode="auto">
                <a:xfrm>
                  <a:off x="1659415" y="2350530"/>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grpSp>
        </p:grpSp>
        <p:sp>
          <p:nvSpPr>
            <p:cNvPr id="76" name="Oval 75"/>
            <p:cNvSpPr/>
            <p:nvPr/>
          </p:nvSpPr>
          <p:spPr bwMode="auto">
            <a:xfrm>
              <a:off x="2513172" y="5022792"/>
              <a:ext cx="914400" cy="457259"/>
            </a:xfrm>
            <a:prstGeom prst="ellipse">
              <a:avLst/>
            </a:prstGeom>
            <a:solidFill>
              <a:srgbClr val="FFC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a:lstStyle/>
            <a:p>
              <a:pPr>
                <a:defRPr/>
              </a:pPr>
              <a:endParaRPr lang="en-US">
                <a:ea typeface="ＭＳ Ｐゴシック" pitchFamily="48" charset="-128"/>
              </a:endParaRPr>
            </a:p>
          </p:txBody>
        </p:sp>
        <p:sp>
          <p:nvSpPr>
            <p:cNvPr id="77" name="Multiply 76"/>
            <p:cNvSpPr/>
            <p:nvPr/>
          </p:nvSpPr>
          <p:spPr bwMode="auto">
            <a:xfrm>
              <a:off x="3141663" y="4774874"/>
              <a:ext cx="628650" cy="633215"/>
            </a:xfrm>
            <a:prstGeom prst="mathMultiply">
              <a:avLst>
                <a:gd name="adj1" fmla="val 22028"/>
              </a:avLst>
            </a:prstGeom>
            <a:solidFill>
              <a:srgbClr val="FF0000"/>
            </a:solidFill>
            <a:ln w="9525" cap="flat" cmpd="sng" algn="ctr">
              <a:solidFill>
                <a:srgbClr val="FF0000"/>
              </a:solidFill>
              <a:prstDash val="solid"/>
              <a:round/>
              <a:headEnd type="none" w="med" len="med"/>
              <a:tailEnd type="none" w="med" len="med"/>
            </a:ln>
            <a:effectLst/>
            <a:extLst/>
          </p:spPr>
          <p:txBody>
            <a:bodyPr/>
            <a:lstStyle/>
            <a:p>
              <a:pPr>
                <a:defRPr/>
              </a:pPr>
              <a:endParaRPr lang="en-US">
                <a:ea typeface="ＭＳ Ｐゴシック" pitchFamily="48" charset="-128"/>
              </a:endParaRPr>
            </a:p>
          </p:txBody>
        </p:sp>
        <p:grpSp>
          <p:nvGrpSpPr>
            <p:cNvPr id="78" name="Group 245"/>
            <p:cNvGrpSpPr>
              <a:grpSpLocks/>
            </p:cNvGrpSpPr>
            <p:nvPr/>
          </p:nvGrpSpPr>
          <p:grpSpPr bwMode="auto">
            <a:xfrm>
              <a:off x="4953000" y="5410200"/>
              <a:ext cx="3276600" cy="692997"/>
              <a:chOff x="4953000" y="2362994"/>
              <a:chExt cx="3276600" cy="692997"/>
            </a:xfrm>
          </p:grpSpPr>
          <p:sp>
            <p:nvSpPr>
              <p:cNvPr id="79" name="Line 66"/>
              <p:cNvSpPr>
                <a:spLocks noChangeShapeType="1"/>
              </p:cNvSpPr>
              <p:nvPr/>
            </p:nvSpPr>
            <p:spPr bwMode="auto">
              <a:xfrm>
                <a:off x="4953000" y="2717801"/>
                <a:ext cx="32766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0" name="Line 77"/>
              <p:cNvSpPr>
                <a:spLocks noChangeShapeType="1"/>
              </p:cNvSpPr>
              <p:nvPr/>
            </p:nvSpPr>
            <p:spPr bwMode="auto">
              <a:xfrm>
                <a:off x="6025410" y="2520866"/>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1" name="Oval 85"/>
              <p:cNvSpPr>
                <a:spLocks noChangeArrowheads="1"/>
              </p:cNvSpPr>
              <p:nvPr/>
            </p:nvSpPr>
            <p:spPr bwMode="auto">
              <a:xfrm>
                <a:off x="5949210" y="2901865"/>
                <a:ext cx="152400" cy="152400"/>
              </a:xfrm>
              <a:prstGeom prst="ellipse">
                <a:avLst/>
              </a:prstGeom>
              <a:noFill/>
              <a:ln w="19050">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2" name="Oval 86"/>
              <p:cNvSpPr>
                <a:spLocks noChangeArrowheads="1"/>
              </p:cNvSpPr>
              <p:nvPr/>
            </p:nvSpPr>
            <p:spPr bwMode="auto">
              <a:xfrm>
                <a:off x="5949210" y="2366878"/>
                <a:ext cx="152400" cy="152400"/>
              </a:xfrm>
              <a:prstGeom prst="ellipse">
                <a:avLst/>
              </a:prstGeom>
              <a:noFill/>
              <a:ln w="19050">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3" name="Line 77"/>
              <p:cNvSpPr>
                <a:spLocks noChangeShapeType="1"/>
              </p:cNvSpPr>
              <p:nvPr/>
            </p:nvSpPr>
            <p:spPr bwMode="auto">
              <a:xfrm>
                <a:off x="6417475" y="2522592"/>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4" name="Oval 85"/>
              <p:cNvSpPr>
                <a:spLocks noChangeArrowheads="1"/>
              </p:cNvSpPr>
              <p:nvPr/>
            </p:nvSpPr>
            <p:spPr bwMode="auto">
              <a:xfrm>
                <a:off x="6341275" y="2903591"/>
                <a:ext cx="152400" cy="152400"/>
              </a:xfrm>
              <a:prstGeom prst="ellipse">
                <a:avLst/>
              </a:prstGeom>
              <a:noFill/>
              <a:ln w="19050">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5" name="Oval 86"/>
              <p:cNvSpPr>
                <a:spLocks noChangeArrowheads="1"/>
              </p:cNvSpPr>
              <p:nvPr/>
            </p:nvSpPr>
            <p:spPr bwMode="auto">
              <a:xfrm>
                <a:off x="6341275" y="2368604"/>
                <a:ext cx="152400" cy="152400"/>
              </a:xfrm>
              <a:prstGeom prst="ellipse">
                <a:avLst/>
              </a:prstGeom>
              <a:noFill/>
              <a:ln w="19050">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6" name="Line 77"/>
              <p:cNvSpPr>
                <a:spLocks noChangeShapeType="1"/>
              </p:cNvSpPr>
              <p:nvPr/>
            </p:nvSpPr>
            <p:spPr bwMode="auto">
              <a:xfrm>
                <a:off x="6581250" y="2522592"/>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7" name="Oval 85"/>
              <p:cNvSpPr>
                <a:spLocks noChangeArrowheads="1"/>
              </p:cNvSpPr>
              <p:nvPr/>
            </p:nvSpPr>
            <p:spPr bwMode="auto">
              <a:xfrm>
                <a:off x="6505050" y="2903591"/>
                <a:ext cx="152400" cy="152400"/>
              </a:xfrm>
              <a:prstGeom prst="ellipse">
                <a:avLst/>
              </a:prstGeom>
              <a:noFill/>
              <a:ln w="19050">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8" name="Oval 86"/>
              <p:cNvSpPr>
                <a:spLocks noChangeArrowheads="1"/>
              </p:cNvSpPr>
              <p:nvPr/>
            </p:nvSpPr>
            <p:spPr bwMode="auto">
              <a:xfrm>
                <a:off x="6505050" y="2368604"/>
                <a:ext cx="152400" cy="152400"/>
              </a:xfrm>
              <a:prstGeom prst="ellipse">
                <a:avLst/>
              </a:prstGeom>
              <a:noFill/>
              <a:ln w="19050">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9" name="Line 77"/>
              <p:cNvSpPr>
                <a:spLocks noChangeShapeType="1"/>
              </p:cNvSpPr>
              <p:nvPr/>
            </p:nvSpPr>
            <p:spPr bwMode="auto">
              <a:xfrm>
                <a:off x="6742375" y="2516982"/>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0" name="Oval 85"/>
              <p:cNvSpPr>
                <a:spLocks noChangeArrowheads="1"/>
              </p:cNvSpPr>
              <p:nvPr/>
            </p:nvSpPr>
            <p:spPr bwMode="auto">
              <a:xfrm>
                <a:off x="6666175" y="2897981"/>
                <a:ext cx="152400" cy="152400"/>
              </a:xfrm>
              <a:prstGeom prst="ellipse">
                <a:avLst/>
              </a:prstGeom>
              <a:noFill/>
              <a:ln w="19050">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1" name="Oval 86"/>
              <p:cNvSpPr>
                <a:spLocks noChangeArrowheads="1"/>
              </p:cNvSpPr>
              <p:nvPr/>
            </p:nvSpPr>
            <p:spPr bwMode="auto">
              <a:xfrm>
                <a:off x="6666175" y="2362994"/>
                <a:ext cx="152400" cy="152400"/>
              </a:xfrm>
              <a:prstGeom prst="ellipse">
                <a:avLst/>
              </a:prstGeom>
              <a:noFill/>
              <a:ln w="19050">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2" name="Line 77"/>
              <p:cNvSpPr>
                <a:spLocks noChangeShapeType="1"/>
              </p:cNvSpPr>
              <p:nvPr/>
            </p:nvSpPr>
            <p:spPr bwMode="auto">
              <a:xfrm>
                <a:off x="6906150" y="2516982"/>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3" name="Oval 85"/>
              <p:cNvSpPr>
                <a:spLocks noChangeArrowheads="1"/>
              </p:cNvSpPr>
              <p:nvPr/>
            </p:nvSpPr>
            <p:spPr bwMode="auto">
              <a:xfrm>
                <a:off x="6829950" y="2897981"/>
                <a:ext cx="152400" cy="152400"/>
              </a:xfrm>
              <a:prstGeom prst="ellipse">
                <a:avLst/>
              </a:prstGeom>
              <a:noFill/>
              <a:ln w="19050">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4" name="Oval 86"/>
              <p:cNvSpPr>
                <a:spLocks noChangeArrowheads="1"/>
              </p:cNvSpPr>
              <p:nvPr/>
            </p:nvSpPr>
            <p:spPr bwMode="auto">
              <a:xfrm>
                <a:off x="6829950" y="2362994"/>
                <a:ext cx="152400" cy="152400"/>
              </a:xfrm>
              <a:prstGeom prst="ellipse">
                <a:avLst/>
              </a:prstGeom>
              <a:noFill/>
              <a:ln w="19050">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5" name="Line 77"/>
              <p:cNvSpPr>
                <a:spLocks noChangeShapeType="1"/>
              </p:cNvSpPr>
              <p:nvPr/>
            </p:nvSpPr>
            <p:spPr bwMode="auto">
              <a:xfrm>
                <a:off x="7075225" y="2516982"/>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6" name="Oval 85"/>
              <p:cNvSpPr>
                <a:spLocks noChangeArrowheads="1"/>
              </p:cNvSpPr>
              <p:nvPr/>
            </p:nvSpPr>
            <p:spPr bwMode="auto">
              <a:xfrm>
                <a:off x="6999025" y="2897981"/>
                <a:ext cx="152400" cy="152400"/>
              </a:xfrm>
              <a:prstGeom prst="ellipse">
                <a:avLst/>
              </a:prstGeom>
              <a:noFill/>
              <a:ln w="19050">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7" name="Oval 86"/>
              <p:cNvSpPr>
                <a:spLocks noChangeArrowheads="1"/>
              </p:cNvSpPr>
              <p:nvPr/>
            </p:nvSpPr>
            <p:spPr bwMode="auto">
              <a:xfrm>
                <a:off x="6999025" y="2362994"/>
                <a:ext cx="152400" cy="152400"/>
              </a:xfrm>
              <a:prstGeom prst="ellipse">
                <a:avLst/>
              </a:prstGeom>
              <a:noFill/>
              <a:ln w="19050">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8" name="Line 77"/>
              <p:cNvSpPr>
                <a:spLocks noChangeShapeType="1"/>
              </p:cNvSpPr>
              <p:nvPr/>
            </p:nvSpPr>
            <p:spPr bwMode="auto">
              <a:xfrm>
                <a:off x="7239000" y="2516982"/>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9" name="Oval 85"/>
              <p:cNvSpPr>
                <a:spLocks noChangeArrowheads="1"/>
              </p:cNvSpPr>
              <p:nvPr/>
            </p:nvSpPr>
            <p:spPr bwMode="auto">
              <a:xfrm>
                <a:off x="7162800" y="2897981"/>
                <a:ext cx="152400" cy="152400"/>
              </a:xfrm>
              <a:prstGeom prst="ellipse">
                <a:avLst/>
              </a:prstGeom>
              <a:noFill/>
              <a:ln w="19050">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0" name="Oval 86"/>
              <p:cNvSpPr>
                <a:spLocks noChangeArrowheads="1"/>
              </p:cNvSpPr>
              <p:nvPr/>
            </p:nvSpPr>
            <p:spPr bwMode="auto">
              <a:xfrm>
                <a:off x="7162800" y="2362994"/>
                <a:ext cx="152400" cy="152400"/>
              </a:xfrm>
              <a:prstGeom prst="ellipse">
                <a:avLst/>
              </a:prstGeom>
              <a:noFill/>
              <a:ln w="19050">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1" name="Line 77"/>
              <p:cNvSpPr>
                <a:spLocks noChangeShapeType="1"/>
              </p:cNvSpPr>
              <p:nvPr/>
            </p:nvSpPr>
            <p:spPr bwMode="auto">
              <a:xfrm>
                <a:off x="5796810" y="2521316"/>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 name="Oval 85"/>
              <p:cNvSpPr>
                <a:spLocks noChangeArrowheads="1"/>
              </p:cNvSpPr>
              <p:nvPr/>
            </p:nvSpPr>
            <p:spPr bwMode="auto">
              <a:xfrm>
                <a:off x="5720610" y="2902315"/>
                <a:ext cx="152400" cy="152400"/>
              </a:xfrm>
              <a:prstGeom prst="ellipse">
                <a:avLst/>
              </a:prstGeom>
              <a:noFill/>
              <a:ln w="19050">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3" name="Oval 86"/>
              <p:cNvSpPr>
                <a:spLocks noChangeArrowheads="1"/>
              </p:cNvSpPr>
              <p:nvPr/>
            </p:nvSpPr>
            <p:spPr bwMode="auto">
              <a:xfrm>
                <a:off x="5720610" y="2367328"/>
                <a:ext cx="152400" cy="152400"/>
              </a:xfrm>
              <a:prstGeom prst="ellipse">
                <a:avLst/>
              </a:prstGeom>
              <a:noFill/>
              <a:ln w="19050">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spTree>
    <p:extLst>
      <p:ext uri="{BB962C8B-B14F-4D97-AF65-F5344CB8AC3E}">
        <p14:creationId xmlns:p14="http://schemas.microsoft.com/office/powerpoint/2010/main" val="2892810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a:xfrm>
            <a:off x="304799" y="452208"/>
            <a:ext cx="8229600" cy="480131"/>
          </a:xfrm>
        </p:spPr>
        <p:txBody>
          <a:bodyPr/>
          <a:lstStyle/>
          <a:p>
            <a:pPr eaLnBrk="1" hangingPunct="1"/>
            <a:r>
              <a:rPr lang="en-US" sz="2800" dirty="0" smtClean="0"/>
              <a:t>Using Bisulfite Sequencing to Study DNA Methylation</a:t>
            </a:r>
          </a:p>
        </p:txBody>
      </p:sp>
      <p:sp>
        <p:nvSpPr>
          <p:cNvPr id="4" name="TextBox 3"/>
          <p:cNvSpPr txBox="1"/>
          <p:nvPr/>
        </p:nvSpPr>
        <p:spPr>
          <a:xfrm>
            <a:off x="304800" y="1600418"/>
            <a:ext cx="8077200" cy="584775"/>
          </a:xfrm>
          <a:prstGeom prst="rect">
            <a:avLst/>
          </a:prstGeom>
          <a:noFill/>
        </p:spPr>
        <p:txBody>
          <a:bodyPr wrap="square">
            <a:spAutoFit/>
          </a:bodyPr>
          <a:lstStyle/>
          <a:p>
            <a:pPr>
              <a:defRPr/>
            </a:pPr>
            <a:r>
              <a:rPr lang="en-US" sz="1600" dirty="0">
                <a:latin typeface="Arial" panose="020B0604020202020204" pitchFamily="34" charset="0"/>
                <a:ea typeface="Tahoma" pitchFamily="34" charset="0"/>
                <a:cs typeface="Arial" panose="020B0604020202020204" pitchFamily="34" charset="0"/>
              </a:rPr>
              <a:t>Treatment with sodium </a:t>
            </a:r>
            <a:r>
              <a:rPr lang="en-US" sz="1600" dirty="0" err="1">
                <a:latin typeface="Arial" panose="020B0604020202020204" pitchFamily="34" charset="0"/>
                <a:ea typeface="Tahoma" pitchFamily="34" charset="0"/>
                <a:cs typeface="Arial" panose="020B0604020202020204" pitchFamily="34" charset="0"/>
              </a:rPr>
              <a:t>bisufite</a:t>
            </a:r>
            <a:r>
              <a:rPr lang="en-US" sz="1600" dirty="0">
                <a:latin typeface="Arial" panose="020B0604020202020204" pitchFamily="34" charset="0"/>
                <a:ea typeface="Tahoma" pitchFamily="34" charset="0"/>
                <a:cs typeface="Arial" panose="020B0604020202020204" pitchFamily="34" charset="0"/>
              </a:rPr>
              <a:t> converts all </a:t>
            </a:r>
            <a:r>
              <a:rPr lang="en-US" sz="1600" dirty="0" err="1">
                <a:latin typeface="Arial" panose="020B0604020202020204" pitchFamily="34" charset="0"/>
                <a:ea typeface="Tahoma" pitchFamily="34" charset="0"/>
                <a:cs typeface="Arial" panose="020B0604020202020204" pitchFamily="34" charset="0"/>
              </a:rPr>
              <a:t>cytosines</a:t>
            </a:r>
            <a:r>
              <a:rPr lang="en-US" sz="1600" dirty="0">
                <a:latin typeface="Arial" panose="020B0604020202020204" pitchFamily="34" charset="0"/>
                <a:ea typeface="Tahoma" pitchFamily="34" charset="0"/>
                <a:cs typeface="Arial" panose="020B0604020202020204" pitchFamily="34" charset="0"/>
              </a:rPr>
              <a:t> (C) in </a:t>
            </a:r>
            <a:r>
              <a:rPr lang="en-US" sz="1600" dirty="0" err="1" smtClean="0">
                <a:latin typeface="Arial" panose="020B0604020202020204" pitchFamily="34" charset="0"/>
                <a:ea typeface="Tahoma" pitchFamily="34" charset="0"/>
                <a:cs typeface="Arial" panose="020B0604020202020204" pitchFamily="34" charset="0"/>
              </a:rPr>
              <a:t>uracils</a:t>
            </a:r>
            <a:r>
              <a:rPr lang="en-US" sz="1600" dirty="0" smtClean="0">
                <a:latin typeface="Arial" panose="020B0604020202020204" pitchFamily="34" charset="0"/>
                <a:ea typeface="Tahoma" pitchFamily="34" charset="0"/>
                <a:cs typeface="Arial" panose="020B0604020202020204" pitchFamily="34" charset="0"/>
              </a:rPr>
              <a:t> (U)</a:t>
            </a:r>
          </a:p>
          <a:p>
            <a:pPr>
              <a:defRPr/>
            </a:pPr>
            <a:r>
              <a:rPr lang="en-US" sz="1600" dirty="0" smtClean="0">
                <a:latin typeface="Arial" panose="020B0604020202020204" pitchFamily="34" charset="0"/>
                <a:ea typeface="Tahoma" pitchFamily="34" charset="0"/>
                <a:cs typeface="Arial" panose="020B0604020202020204" pitchFamily="34" charset="0"/>
              </a:rPr>
              <a:t>unless </a:t>
            </a:r>
            <a:r>
              <a:rPr lang="en-US" sz="1600" dirty="0">
                <a:latin typeface="Arial" panose="020B0604020202020204" pitchFamily="34" charset="0"/>
                <a:ea typeface="Tahoma" pitchFamily="34" charset="0"/>
                <a:cs typeface="Arial" panose="020B0604020202020204" pitchFamily="34" charset="0"/>
              </a:rPr>
              <a:t>they are methylated (C</a:t>
            </a:r>
            <a:r>
              <a:rPr lang="en-US" sz="1600" baseline="50000" dirty="0">
                <a:latin typeface="Arial" panose="020B0604020202020204" pitchFamily="34" charset="0"/>
                <a:ea typeface="Tahoma" pitchFamily="34" charset="0"/>
                <a:cs typeface="Arial" panose="020B0604020202020204" pitchFamily="34" charset="0"/>
              </a:rPr>
              <a:t>m</a:t>
            </a:r>
            <a:r>
              <a:rPr lang="en-US" sz="1600" dirty="0">
                <a:latin typeface="Arial" panose="020B0604020202020204" pitchFamily="34" charset="0"/>
                <a:ea typeface="Tahoma" pitchFamily="34" charset="0"/>
                <a:cs typeface="Arial" panose="020B0604020202020204" pitchFamily="34" charset="0"/>
              </a:rPr>
              <a:t>).</a:t>
            </a:r>
          </a:p>
        </p:txBody>
      </p:sp>
      <p:grpSp>
        <p:nvGrpSpPr>
          <p:cNvPr id="5" name="Group 3"/>
          <p:cNvGrpSpPr>
            <a:grpSpLocks/>
          </p:cNvGrpSpPr>
          <p:nvPr/>
        </p:nvGrpSpPr>
        <p:grpSpPr bwMode="auto">
          <a:xfrm>
            <a:off x="457200" y="3058642"/>
            <a:ext cx="4774083" cy="1156526"/>
            <a:chOff x="128588" y="1552263"/>
            <a:chExt cx="5201490" cy="2341769"/>
          </a:xfrm>
        </p:grpSpPr>
        <p:sp>
          <p:nvSpPr>
            <p:cNvPr id="6" name="TextBox 31"/>
            <p:cNvSpPr txBox="1">
              <a:spLocks noChangeArrowheads="1"/>
            </p:cNvSpPr>
            <p:nvPr/>
          </p:nvSpPr>
          <p:spPr bwMode="auto">
            <a:xfrm>
              <a:off x="128588" y="1552263"/>
              <a:ext cx="1814978" cy="200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lnSpc>
                  <a:spcPts val="1400"/>
                </a:lnSpc>
              </a:pPr>
              <a:r>
                <a:rPr lang="en-US" sz="1600">
                  <a:latin typeface="Courier New" pitchFamily="49" charset="0"/>
                  <a:cs typeface="Courier New" pitchFamily="49" charset="0"/>
                </a:rPr>
                <a:t>     </a:t>
              </a:r>
              <a:r>
                <a:rPr lang="en-US" sz="1600">
                  <a:solidFill>
                    <a:srgbClr val="FF0000"/>
                  </a:solidFill>
                  <a:latin typeface="Courier New" pitchFamily="49" charset="0"/>
                  <a:cs typeface="Courier New" pitchFamily="49" charset="0"/>
                </a:rPr>
                <a:t>m</a:t>
              </a:r>
            </a:p>
            <a:p>
              <a:pPr eaLnBrk="1" hangingPunct="1">
                <a:lnSpc>
                  <a:spcPts val="1400"/>
                </a:lnSpc>
              </a:pPr>
              <a:r>
                <a:rPr lang="en-US" sz="1600">
                  <a:latin typeface="Courier New" pitchFamily="49" charset="0"/>
                  <a:cs typeface="Courier New" pitchFamily="49" charset="0"/>
                </a:rPr>
                <a:t>CTGT</a:t>
              </a:r>
              <a:r>
                <a:rPr lang="en-US" sz="1600" b="1">
                  <a:latin typeface="Courier New" pitchFamily="49" charset="0"/>
                  <a:cs typeface="Courier New" pitchFamily="49" charset="0"/>
                </a:rPr>
                <a:t>CG</a:t>
              </a:r>
              <a:r>
                <a:rPr lang="en-US" sz="1600">
                  <a:latin typeface="Courier New" pitchFamily="49" charset="0"/>
                  <a:cs typeface="Courier New" pitchFamily="49" charset="0"/>
                </a:rPr>
                <a:t>AGT</a:t>
              </a:r>
              <a:r>
                <a:rPr lang="en-US" sz="1600" b="1">
                  <a:latin typeface="Courier New" pitchFamily="49" charset="0"/>
                  <a:cs typeface="Courier New" pitchFamily="49" charset="0"/>
                </a:rPr>
                <a:t>CG</a:t>
              </a:r>
              <a:r>
                <a:rPr lang="en-US" sz="1600">
                  <a:latin typeface="Courier New" pitchFamily="49" charset="0"/>
                  <a:cs typeface="Courier New" pitchFamily="49" charset="0"/>
                </a:rPr>
                <a:t>T</a:t>
              </a:r>
            </a:p>
            <a:p>
              <a:pPr eaLnBrk="1" hangingPunct="1">
                <a:lnSpc>
                  <a:spcPts val="1400"/>
                </a:lnSpc>
              </a:pPr>
              <a:r>
                <a:rPr lang="en-US" sz="1600">
                  <a:latin typeface="Courier New" pitchFamily="49" charset="0"/>
                  <a:cs typeface="Courier New" pitchFamily="49" charset="0"/>
                </a:rPr>
                <a:t>GACA</a:t>
              </a:r>
              <a:r>
                <a:rPr lang="en-US" sz="1600" b="1">
                  <a:latin typeface="Courier New" pitchFamily="49" charset="0"/>
                  <a:cs typeface="Courier New" pitchFamily="49" charset="0"/>
                </a:rPr>
                <a:t>GC</a:t>
              </a:r>
              <a:r>
                <a:rPr lang="en-US" sz="1600">
                  <a:latin typeface="Courier New" pitchFamily="49" charset="0"/>
                  <a:cs typeface="Courier New" pitchFamily="49" charset="0"/>
                </a:rPr>
                <a:t>TCA</a:t>
              </a:r>
              <a:r>
                <a:rPr lang="en-US" sz="1600" b="1">
                  <a:latin typeface="Courier New" pitchFamily="49" charset="0"/>
                  <a:cs typeface="Courier New" pitchFamily="49" charset="0"/>
                </a:rPr>
                <a:t>GC</a:t>
              </a:r>
              <a:r>
                <a:rPr lang="en-US" sz="1600">
                  <a:latin typeface="Courier New" pitchFamily="49" charset="0"/>
                  <a:cs typeface="Courier New" pitchFamily="49" charset="0"/>
                </a:rPr>
                <a:t>A</a:t>
              </a:r>
            </a:p>
            <a:p>
              <a:pPr eaLnBrk="1" hangingPunct="1">
                <a:lnSpc>
                  <a:spcPts val="1400"/>
                </a:lnSpc>
              </a:pPr>
              <a:r>
                <a:rPr lang="en-US" sz="1600">
                  <a:latin typeface="Courier New" pitchFamily="49" charset="0"/>
                  <a:cs typeface="Courier New" pitchFamily="49" charset="0"/>
                </a:rPr>
                <a:t>      </a:t>
              </a:r>
              <a:r>
                <a:rPr lang="en-US" sz="1600">
                  <a:solidFill>
                    <a:srgbClr val="FF0000"/>
                  </a:solidFill>
                  <a:latin typeface="Courier New" pitchFamily="49" charset="0"/>
                  <a:cs typeface="Courier New" pitchFamily="49" charset="0"/>
                </a:rPr>
                <a:t>m</a:t>
              </a:r>
              <a:endParaRPr lang="en-US" sz="1600">
                <a:latin typeface="Courier New" pitchFamily="49" charset="0"/>
                <a:cs typeface="Courier New" pitchFamily="49" charset="0"/>
              </a:endParaRPr>
            </a:p>
            <a:p>
              <a:pPr eaLnBrk="1" hangingPunct="1">
                <a:lnSpc>
                  <a:spcPts val="1400"/>
                </a:lnSpc>
              </a:pPr>
              <a:endParaRPr lang="en-US" sz="1600">
                <a:latin typeface="Courier New" pitchFamily="49" charset="0"/>
                <a:cs typeface="Courier New" pitchFamily="49" charset="0"/>
              </a:endParaRPr>
            </a:p>
          </p:txBody>
        </p:sp>
        <p:cxnSp>
          <p:nvCxnSpPr>
            <p:cNvPr id="7" name="Straight Arrow Connector 6"/>
            <p:cNvCxnSpPr/>
            <p:nvPr/>
          </p:nvCxnSpPr>
          <p:spPr bwMode="auto">
            <a:xfrm>
              <a:off x="2132062" y="2302175"/>
              <a:ext cx="1201581" cy="317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bwMode="auto">
            <a:xfrm>
              <a:off x="2126263" y="2709962"/>
              <a:ext cx="1169396" cy="1184070"/>
            </a:xfrm>
            <a:prstGeom prst="rect">
              <a:avLst/>
            </a:prstGeom>
            <a:noFill/>
          </p:spPr>
          <p:txBody>
            <a:bodyPr wrap="none">
              <a:spAutoFit/>
            </a:bodyPr>
            <a:lstStyle/>
            <a:p>
              <a:pPr algn="ctr">
                <a:defRPr/>
              </a:pPr>
              <a:r>
                <a:rPr lang="en-US" sz="1600" dirty="0">
                  <a:latin typeface="Tahoma" pitchFamily="34" charset="0"/>
                  <a:cs typeface="Tahoma" pitchFamily="34" charset="0"/>
                </a:rPr>
                <a:t>Bisulfite </a:t>
              </a:r>
            </a:p>
            <a:p>
              <a:pPr algn="ctr">
                <a:defRPr/>
              </a:pPr>
              <a:r>
                <a:rPr lang="en-US" sz="1600" dirty="0">
                  <a:latin typeface="Tahoma" pitchFamily="34" charset="0"/>
                  <a:cs typeface="Tahoma" pitchFamily="34" charset="0"/>
                </a:rPr>
                <a:t>treatment</a:t>
              </a:r>
            </a:p>
          </p:txBody>
        </p:sp>
        <p:sp>
          <p:nvSpPr>
            <p:cNvPr id="9" name="TextBox 35"/>
            <p:cNvSpPr txBox="1">
              <a:spLocks noChangeArrowheads="1"/>
            </p:cNvSpPr>
            <p:nvPr/>
          </p:nvSpPr>
          <p:spPr bwMode="auto">
            <a:xfrm>
              <a:off x="3515100" y="1586847"/>
              <a:ext cx="1814978" cy="164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lnSpc>
                  <a:spcPts val="1400"/>
                </a:lnSpc>
              </a:pPr>
              <a:r>
                <a:rPr lang="en-US" sz="1600" dirty="0">
                  <a:latin typeface="Courier New" pitchFamily="49" charset="0"/>
                  <a:cs typeface="Courier New" pitchFamily="49" charset="0"/>
                </a:rPr>
                <a:t>     </a:t>
              </a:r>
              <a:r>
                <a:rPr lang="en-US" sz="1600" dirty="0">
                  <a:solidFill>
                    <a:srgbClr val="FF0000"/>
                  </a:solidFill>
                  <a:latin typeface="Courier New" pitchFamily="49" charset="0"/>
                  <a:cs typeface="Courier New" pitchFamily="49" charset="0"/>
                </a:rPr>
                <a:t>m</a:t>
              </a:r>
            </a:p>
            <a:p>
              <a:pPr eaLnBrk="1" hangingPunct="1">
                <a:lnSpc>
                  <a:spcPts val="1400"/>
                </a:lnSpc>
              </a:pPr>
              <a:r>
                <a:rPr lang="en-US" sz="1600" b="1" dirty="0" smtClean="0">
                  <a:solidFill>
                    <a:srgbClr val="00B0F0"/>
                  </a:solidFill>
                  <a:latin typeface="Courier New" pitchFamily="49" charset="0"/>
                  <a:cs typeface="Courier New" pitchFamily="49" charset="0"/>
                </a:rPr>
                <a:t>U</a:t>
              </a:r>
              <a:r>
                <a:rPr lang="en-US" sz="1600" dirty="0" smtClean="0">
                  <a:latin typeface="Courier New" pitchFamily="49" charset="0"/>
                  <a:cs typeface="Courier New" pitchFamily="49" charset="0"/>
                </a:rPr>
                <a:t>TGT</a:t>
              </a:r>
              <a:r>
                <a:rPr lang="en-US" sz="1600" b="1" dirty="0" smtClean="0">
                  <a:latin typeface="Courier New" pitchFamily="49" charset="0"/>
                  <a:cs typeface="Courier New" pitchFamily="49" charset="0"/>
                </a:rPr>
                <a:t>CG</a:t>
              </a:r>
              <a:r>
                <a:rPr lang="en-US" sz="1600" dirty="0" smtClean="0">
                  <a:latin typeface="Courier New" pitchFamily="49" charset="0"/>
                  <a:cs typeface="Courier New" pitchFamily="49" charset="0"/>
                </a:rPr>
                <a:t>AGT</a:t>
              </a:r>
              <a:r>
                <a:rPr lang="en-US" sz="1600" b="1" dirty="0" smtClean="0">
                  <a:solidFill>
                    <a:srgbClr val="00B0F0"/>
                  </a:solidFill>
                  <a:latin typeface="Courier New" pitchFamily="49" charset="0"/>
                  <a:cs typeface="Courier New" pitchFamily="49" charset="0"/>
                </a:rPr>
                <a:t>U</a:t>
              </a:r>
              <a:r>
                <a:rPr lang="en-US" sz="1600" dirty="0" smtClean="0">
                  <a:latin typeface="Courier New" pitchFamily="49" charset="0"/>
                  <a:cs typeface="Courier New" pitchFamily="49" charset="0"/>
                </a:rPr>
                <a:t>GT</a:t>
              </a:r>
              <a:endParaRPr lang="en-US" sz="1600" dirty="0">
                <a:latin typeface="Courier New" pitchFamily="49" charset="0"/>
                <a:cs typeface="Courier New" pitchFamily="49" charset="0"/>
              </a:endParaRPr>
            </a:p>
            <a:p>
              <a:pPr eaLnBrk="1" hangingPunct="1">
                <a:lnSpc>
                  <a:spcPts val="1400"/>
                </a:lnSpc>
              </a:pPr>
              <a:r>
                <a:rPr lang="en-US" sz="1600" dirty="0">
                  <a:latin typeface="Courier New" pitchFamily="49" charset="0"/>
                  <a:cs typeface="Courier New" pitchFamily="49" charset="0"/>
                </a:rPr>
                <a:t>GA</a:t>
              </a:r>
              <a:r>
                <a:rPr lang="en-US" sz="1600" b="1" dirty="0">
                  <a:solidFill>
                    <a:srgbClr val="00B0F0"/>
                  </a:solidFill>
                  <a:latin typeface="Courier New" pitchFamily="49" charset="0"/>
                  <a:cs typeface="Courier New" pitchFamily="49" charset="0"/>
                </a:rPr>
                <a:t>U</a:t>
              </a:r>
              <a:r>
                <a:rPr lang="en-US" sz="1600" dirty="0">
                  <a:latin typeface="Courier New" pitchFamily="49" charset="0"/>
                  <a:cs typeface="Courier New" pitchFamily="49" charset="0"/>
                </a:rPr>
                <a:t>A</a:t>
              </a:r>
              <a:r>
                <a:rPr lang="en-US" sz="1600" b="1" dirty="0">
                  <a:latin typeface="Courier New" pitchFamily="49" charset="0"/>
                  <a:cs typeface="Courier New" pitchFamily="49" charset="0"/>
                </a:rPr>
                <a:t>GC</a:t>
              </a:r>
              <a:r>
                <a:rPr lang="en-US" sz="1600" dirty="0">
                  <a:latin typeface="Courier New" pitchFamily="49" charset="0"/>
                  <a:cs typeface="Courier New" pitchFamily="49" charset="0"/>
                </a:rPr>
                <a:t>T</a:t>
              </a:r>
              <a:r>
                <a:rPr lang="en-US" sz="1600" b="1" dirty="0">
                  <a:solidFill>
                    <a:srgbClr val="00B0F0"/>
                  </a:solidFill>
                  <a:latin typeface="Courier New" pitchFamily="49" charset="0"/>
                  <a:cs typeface="Courier New" pitchFamily="49" charset="0"/>
                </a:rPr>
                <a:t>U</a:t>
              </a:r>
              <a:r>
                <a:rPr lang="en-US" sz="1600" dirty="0">
                  <a:latin typeface="Courier New" pitchFamily="49" charset="0"/>
                  <a:cs typeface="Courier New" pitchFamily="49" charset="0"/>
                </a:rPr>
                <a:t>AG</a:t>
              </a:r>
              <a:r>
                <a:rPr lang="en-US" sz="1600" b="1" dirty="0">
                  <a:solidFill>
                    <a:srgbClr val="00B0F0"/>
                  </a:solidFill>
                  <a:latin typeface="Courier New" pitchFamily="49" charset="0"/>
                  <a:cs typeface="Courier New" pitchFamily="49" charset="0"/>
                </a:rPr>
                <a:t>U</a:t>
              </a:r>
              <a:r>
                <a:rPr lang="en-US" sz="1600" dirty="0">
                  <a:latin typeface="Courier New" pitchFamily="49" charset="0"/>
                  <a:cs typeface="Courier New" pitchFamily="49" charset="0"/>
                </a:rPr>
                <a:t>A</a:t>
              </a:r>
            </a:p>
            <a:p>
              <a:pPr eaLnBrk="1" hangingPunct="1">
                <a:lnSpc>
                  <a:spcPts val="1400"/>
                </a:lnSpc>
              </a:pPr>
              <a:r>
                <a:rPr lang="en-US" sz="1600" dirty="0">
                  <a:latin typeface="Courier New" pitchFamily="49" charset="0"/>
                  <a:cs typeface="Courier New" pitchFamily="49" charset="0"/>
                </a:rPr>
                <a:t>      </a:t>
              </a:r>
              <a:r>
                <a:rPr lang="en-US" sz="1600" dirty="0">
                  <a:solidFill>
                    <a:srgbClr val="FF0000"/>
                  </a:solidFill>
                  <a:latin typeface="Courier New" pitchFamily="49" charset="0"/>
                  <a:cs typeface="Courier New" pitchFamily="49" charset="0"/>
                </a:rPr>
                <a:t>m</a:t>
              </a:r>
              <a:endParaRPr lang="en-US" sz="1600" dirty="0">
                <a:latin typeface="Courier New" pitchFamily="49" charset="0"/>
                <a:cs typeface="Courier New" pitchFamily="49" charset="0"/>
              </a:endParaRPr>
            </a:p>
          </p:txBody>
        </p:sp>
      </p:grpSp>
      <p:grpSp>
        <p:nvGrpSpPr>
          <p:cNvPr id="10" name="Group 9"/>
          <p:cNvGrpSpPr>
            <a:grpSpLocks/>
          </p:cNvGrpSpPr>
          <p:nvPr/>
        </p:nvGrpSpPr>
        <p:grpSpPr bwMode="auto">
          <a:xfrm>
            <a:off x="5426172" y="3048001"/>
            <a:ext cx="3188542" cy="1118175"/>
            <a:chOff x="5023264" y="1383788"/>
            <a:chExt cx="4585321" cy="1336842"/>
          </a:xfrm>
        </p:grpSpPr>
        <p:cxnSp>
          <p:nvCxnSpPr>
            <p:cNvPr id="11" name="Straight Arrow Connector 10"/>
            <p:cNvCxnSpPr/>
            <p:nvPr/>
          </p:nvCxnSpPr>
          <p:spPr bwMode="auto">
            <a:xfrm>
              <a:off x="5109873" y="1827139"/>
              <a:ext cx="1600489" cy="158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bwMode="auto">
            <a:xfrm>
              <a:off x="5023264" y="2021498"/>
              <a:ext cx="1759896" cy="699132"/>
            </a:xfrm>
            <a:prstGeom prst="rect">
              <a:avLst/>
            </a:prstGeom>
            <a:noFill/>
          </p:spPr>
          <p:txBody>
            <a:bodyPr wrap="none">
              <a:spAutoFit/>
            </a:bodyPr>
            <a:lstStyle/>
            <a:p>
              <a:pPr algn="ctr">
                <a:defRPr/>
              </a:pPr>
              <a:r>
                <a:rPr lang="en-US" sz="1600" dirty="0">
                  <a:latin typeface="Tahoma" pitchFamily="34" charset="0"/>
                  <a:cs typeface="Tahoma" pitchFamily="34" charset="0"/>
                </a:rPr>
                <a:t>PCR</a:t>
              </a:r>
            </a:p>
            <a:p>
              <a:pPr algn="ctr">
                <a:defRPr/>
              </a:pPr>
              <a:r>
                <a:rPr lang="en-US" sz="1600" dirty="0">
                  <a:latin typeface="Tahoma" pitchFamily="34" charset="0"/>
                  <a:cs typeface="Tahoma" pitchFamily="34" charset="0"/>
                </a:rPr>
                <a:t>Sequencing</a:t>
              </a:r>
            </a:p>
          </p:txBody>
        </p:sp>
        <p:sp>
          <p:nvSpPr>
            <p:cNvPr id="13" name="TextBox 41"/>
            <p:cNvSpPr txBox="1">
              <a:spLocks noChangeArrowheads="1"/>
            </p:cNvSpPr>
            <p:nvPr/>
          </p:nvSpPr>
          <p:spPr bwMode="auto">
            <a:xfrm>
              <a:off x="6858000" y="1383788"/>
              <a:ext cx="2750585" cy="754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lnSpc>
                  <a:spcPts val="1400"/>
                </a:lnSpc>
              </a:pPr>
              <a:r>
                <a:rPr lang="en-US" sz="1600" dirty="0">
                  <a:latin typeface="Courier New" pitchFamily="49" charset="0"/>
                  <a:cs typeface="Courier New" pitchFamily="49" charset="0"/>
                </a:rPr>
                <a:t>     </a:t>
              </a:r>
              <a:r>
                <a:rPr lang="en-US" sz="1600" dirty="0">
                  <a:solidFill>
                    <a:srgbClr val="FF0000"/>
                  </a:solidFill>
                  <a:latin typeface="Courier New" pitchFamily="49" charset="0"/>
                  <a:cs typeface="Courier New" pitchFamily="49" charset="0"/>
                </a:rPr>
                <a:t>m</a:t>
              </a:r>
            </a:p>
            <a:p>
              <a:pPr eaLnBrk="1" hangingPunct="1">
                <a:lnSpc>
                  <a:spcPts val="1400"/>
                </a:lnSpc>
              </a:pPr>
              <a:r>
                <a:rPr lang="en-US" sz="1600" b="1" dirty="0">
                  <a:solidFill>
                    <a:srgbClr val="00B0F0"/>
                  </a:solidFill>
                  <a:latin typeface="Courier New" pitchFamily="49" charset="0"/>
                  <a:cs typeface="Courier New" pitchFamily="49" charset="0"/>
                </a:rPr>
                <a:t>T</a:t>
              </a:r>
              <a:r>
                <a:rPr lang="en-US" sz="1600" dirty="0">
                  <a:latin typeface="Courier New" pitchFamily="49" charset="0"/>
                  <a:cs typeface="Courier New" pitchFamily="49" charset="0"/>
                </a:rPr>
                <a:t>TGT</a:t>
              </a:r>
              <a:r>
                <a:rPr lang="en-US" sz="1600" b="1" dirty="0">
                  <a:latin typeface="Courier New" pitchFamily="49" charset="0"/>
                  <a:cs typeface="Courier New" pitchFamily="49" charset="0"/>
                </a:rPr>
                <a:t>CG</a:t>
              </a:r>
              <a:r>
                <a:rPr lang="en-US" sz="1600" dirty="0">
                  <a:latin typeface="Courier New" pitchFamily="49" charset="0"/>
                  <a:cs typeface="Courier New" pitchFamily="49" charset="0"/>
                </a:rPr>
                <a:t>AGT</a:t>
              </a:r>
              <a:r>
                <a:rPr lang="en-US" sz="1600" b="1" dirty="0">
                  <a:solidFill>
                    <a:srgbClr val="00B0F0"/>
                  </a:solidFill>
                  <a:latin typeface="Courier New" pitchFamily="49" charset="0"/>
                  <a:cs typeface="Courier New" pitchFamily="49" charset="0"/>
                </a:rPr>
                <a:t>T</a:t>
              </a:r>
              <a:r>
                <a:rPr lang="en-US" sz="1600" dirty="0">
                  <a:latin typeface="Courier New" pitchFamily="49" charset="0"/>
                  <a:cs typeface="Courier New" pitchFamily="49" charset="0"/>
                </a:rPr>
                <a:t>GTAT</a:t>
              </a:r>
            </a:p>
            <a:p>
              <a:pPr eaLnBrk="1" hangingPunct="1">
                <a:lnSpc>
                  <a:spcPts val="1400"/>
                </a:lnSpc>
              </a:pPr>
              <a:r>
                <a:rPr lang="en-US" sz="1600" dirty="0">
                  <a:latin typeface="Courier New" pitchFamily="49" charset="0"/>
                  <a:cs typeface="Courier New" pitchFamily="49" charset="0"/>
                </a:rPr>
                <a:t>AACA</a:t>
              </a:r>
              <a:r>
                <a:rPr lang="en-US" sz="1600" b="1" dirty="0">
                  <a:latin typeface="Courier New" pitchFamily="49" charset="0"/>
                  <a:cs typeface="Courier New" pitchFamily="49" charset="0"/>
                </a:rPr>
                <a:t>GC</a:t>
              </a:r>
              <a:r>
                <a:rPr lang="en-US" sz="1600" dirty="0">
                  <a:latin typeface="Courier New" pitchFamily="49" charset="0"/>
                  <a:cs typeface="Courier New" pitchFamily="49" charset="0"/>
                </a:rPr>
                <a:t>TCAACATA</a:t>
              </a:r>
            </a:p>
          </p:txBody>
        </p:sp>
      </p:grpSp>
    </p:spTree>
    <p:extLst>
      <p:ext uri="{BB962C8B-B14F-4D97-AF65-F5344CB8AC3E}">
        <p14:creationId xmlns:p14="http://schemas.microsoft.com/office/powerpoint/2010/main" val="1761166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p:tgtEl>
                                          <p:spTgt spid="10"/>
                                        </p:tgtEl>
                                        <p:attrNameLst>
                                          <p:attrName>ppt_x</p:attrName>
                                        </p:attrNameLst>
                                      </p:cBhvr>
                                      <p:tavLst>
                                        <p:tav tm="0">
                                          <p:val>
                                            <p:strVal val="#ppt_x-#ppt_w*1.125000"/>
                                          </p:val>
                                        </p:tav>
                                        <p:tav tm="100000">
                                          <p:val>
                                            <p:strVal val="#ppt_x"/>
                                          </p:val>
                                        </p:tav>
                                      </p:tavLst>
                                    </p:anim>
                                    <p:animEffect transition="in" filter="wipe(right)">
                                      <p:cBhvr>
                                        <p:cTn id="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a:xfrm>
            <a:off x="304800" y="452208"/>
            <a:ext cx="8229600" cy="480131"/>
          </a:xfrm>
        </p:spPr>
        <p:txBody>
          <a:bodyPr/>
          <a:lstStyle/>
          <a:p>
            <a:pPr eaLnBrk="1" hangingPunct="1"/>
            <a:r>
              <a:rPr lang="en-US" sz="2800" dirty="0" smtClean="0"/>
              <a:t>DNA Methylation and Heart Disease: Incidence</a:t>
            </a:r>
          </a:p>
        </p:txBody>
      </p:sp>
      <p:sp>
        <p:nvSpPr>
          <p:cNvPr id="4" name="TextBox 3"/>
          <p:cNvSpPr txBox="1">
            <a:spLocks noChangeArrowheads="1"/>
          </p:cNvSpPr>
          <p:nvPr/>
        </p:nvSpPr>
        <p:spPr bwMode="auto">
          <a:xfrm>
            <a:off x="274321" y="6169322"/>
            <a:ext cx="543464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ＭＳ Ｐゴシック" pitchFamily="34" charset="-128"/>
              </a:defRPr>
            </a:lvl1pPr>
            <a:lvl2pPr marL="37931725" indent="-37474525">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600" dirty="0" err="1" smtClean="0"/>
              <a:t>Baccarelli</a:t>
            </a:r>
            <a:r>
              <a:rPr lang="en-US" sz="1600" dirty="0" smtClean="0"/>
              <a:t> </a:t>
            </a:r>
            <a:r>
              <a:rPr lang="en-US" sz="1600" i="1" dirty="0" smtClean="0"/>
              <a:t>et al</a:t>
            </a:r>
            <a:r>
              <a:rPr lang="en-US" sz="1600" dirty="0" smtClean="0"/>
              <a:t>. Epidemiology 2010</a:t>
            </a:r>
            <a:endParaRPr lang="en-US" sz="1600" i="1" dirty="0"/>
          </a:p>
        </p:txBody>
      </p:sp>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080135"/>
            <a:ext cx="6865620" cy="50798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356765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a:xfrm>
            <a:off x="304800" y="452208"/>
            <a:ext cx="8229600" cy="480131"/>
          </a:xfrm>
        </p:spPr>
        <p:txBody>
          <a:bodyPr/>
          <a:lstStyle/>
          <a:p>
            <a:pPr eaLnBrk="1" hangingPunct="1"/>
            <a:r>
              <a:rPr lang="en-US" sz="2800" dirty="0" smtClean="0"/>
              <a:t>DNA Methylation and Heart Disease: Mortality</a:t>
            </a:r>
          </a:p>
        </p:txBody>
      </p:sp>
      <p:sp>
        <p:nvSpPr>
          <p:cNvPr id="4" name="TextBox 3"/>
          <p:cNvSpPr txBox="1">
            <a:spLocks noChangeArrowheads="1"/>
          </p:cNvSpPr>
          <p:nvPr/>
        </p:nvSpPr>
        <p:spPr bwMode="auto">
          <a:xfrm>
            <a:off x="274321" y="6169322"/>
            <a:ext cx="543464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ＭＳ Ｐゴシック" pitchFamily="34" charset="-128"/>
              </a:defRPr>
            </a:lvl1pPr>
            <a:lvl2pPr marL="37931725" indent="-37474525">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600" dirty="0" err="1" smtClean="0"/>
              <a:t>Baccarelli</a:t>
            </a:r>
            <a:r>
              <a:rPr lang="en-US" sz="1600" dirty="0" smtClean="0"/>
              <a:t> </a:t>
            </a:r>
            <a:r>
              <a:rPr lang="en-US" sz="1600" i="1" dirty="0" smtClean="0"/>
              <a:t>et al</a:t>
            </a:r>
            <a:r>
              <a:rPr lang="en-US" sz="1600" dirty="0" smtClean="0"/>
              <a:t>. Epidemiology 2010</a:t>
            </a:r>
            <a:endParaRPr lang="en-US" sz="1600" i="1" dirty="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085850"/>
            <a:ext cx="8465820" cy="48020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5374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idx="4294967295"/>
          </p:nvPr>
        </p:nvSpPr>
        <p:spPr>
          <a:xfrm>
            <a:off x="457200" y="365760"/>
            <a:ext cx="8229600" cy="480131"/>
          </a:xfrm>
        </p:spPr>
        <p:txBody>
          <a:bodyPr/>
          <a:lstStyle/>
          <a:p>
            <a:r>
              <a:rPr lang="en-US" sz="2800" dirty="0" smtClean="0"/>
              <a:t>RPGEH Survey Respondents, </a:t>
            </a:r>
            <a:r>
              <a:rPr lang="en-US" sz="2800" dirty="0" err="1" smtClean="0"/>
              <a:t>Biospecimens</a:t>
            </a:r>
            <a:r>
              <a:rPr lang="en-US" sz="2800" dirty="0" smtClean="0"/>
              <a:t>, and GERA</a:t>
            </a:r>
          </a:p>
        </p:txBody>
      </p:sp>
      <p:sp>
        <p:nvSpPr>
          <p:cNvPr id="2" name="Oval 1"/>
          <p:cNvSpPr>
            <a:spLocks noChangeAspect="1"/>
          </p:cNvSpPr>
          <p:nvPr/>
        </p:nvSpPr>
        <p:spPr bwMode="auto">
          <a:xfrm>
            <a:off x="2279650" y="1295400"/>
            <a:ext cx="4572000" cy="4572000"/>
          </a:xfrm>
          <a:prstGeom prst="ellipse">
            <a:avLst/>
          </a:prstGeom>
          <a:solidFill>
            <a:schemeClr val="accent2"/>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Narrow" charset="0"/>
              <a:ea typeface="ＭＳ Ｐゴシック" charset="0"/>
            </a:endParaRPr>
          </a:p>
        </p:txBody>
      </p:sp>
      <p:sp>
        <p:nvSpPr>
          <p:cNvPr id="7" name="Oval 6"/>
          <p:cNvSpPr>
            <a:spLocks noChangeAspect="1"/>
          </p:cNvSpPr>
          <p:nvPr/>
        </p:nvSpPr>
        <p:spPr bwMode="auto">
          <a:xfrm>
            <a:off x="2552700" y="2644140"/>
            <a:ext cx="3017520" cy="3017520"/>
          </a:xfrm>
          <a:prstGeom prst="ellipse">
            <a:avLst/>
          </a:prstGeom>
          <a:solidFill>
            <a:schemeClr val="accent5">
              <a:lumMod val="60000"/>
              <a:lumOff val="40000"/>
            </a:schemeClr>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Narrow" charset="0"/>
              <a:ea typeface="ＭＳ Ｐゴシック" charset="0"/>
            </a:endParaRPr>
          </a:p>
        </p:txBody>
      </p:sp>
      <p:sp>
        <p:nvSpPr>
          <p:cNvPr id="8" name="Oval 7"/>
          <p:cNvSpPr>
            <a:spLocks noChangeAspect="1"/>
          </p:cNvSpPr>
          <p:nvPr/>
        </p:nvSpPr>
        <p:spPr bwMode="auto">
          <a:xfrm>
            <a:off x="2698750" y="3295650"/>
            <a:ext cx="2286000" cy="2286000"/>
          </a:xfrm>
          <a:prstGeom prst="ellipse">
            <a:avLst/>
          </a:prstGeom>
          <a:solidFill>
            <a:schemeClr val="bg1"/>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Narrow" charset="0"/>
              <a:ea typeface="ＭＳ Ｐゴシック" charset="0"/>
            </a:endParaRPr>
          </a:p>
        </p:txBody>
      </p:sp>
      <p:sp>
        <p:nvSpPr>
          <p:cNvPr id="3" name="TextBox 2"/>
          <p:cNvSpPr txBox="1"/>
          <p:nvPr/>
        </p:nvSpPr>
        <p:spPr>
          <a:xfrm>
            <a:off x="3149600" y="1866900"/>
            <a:ext cx="3035300" cy="338554"/>
          </a:xfrm>
          <a:prstGeom prst="rect">
            <a:avLst/>
          </a:prstGeom>
          <a:noFill/>
        </p:spPr>
        <p:txBody>
          <a:bodyPr wrap="square" rtlCol="0">
            <a:spAutoFit/>
          </a:bodyPr>
          <a:lstStyle/>
          <a:p>
            <a:r>
              <a:rPr lang="en-US" sz="1600" b="1" dirty="0" smtClean="0">
                <a:latin typeface="Arial" panose="020B0604020202020204" pitchFamily="34" charset="0"/>
                <a:cs typeface="Arial" panose="020B0604020202020204" pitchFamily="34" charset="0"/>
              </a:rPr>
              <a:t>430,000 Survey Respondents</a:t>
            </a:r>
            <a:endParaRPr lang="en-US" sz="1600" b="1" dirty="0">
              <a:latin typeface="Arial" panose="020B0604020202020204" pitchFamily="34" charset="0"/>
              <a:cs typeface="Arial" panose="020B0604020202020204" pitchFamily="34" charset="0"/>
            </a:endParaRPr>
          </a:p>
        </p:txBody>
      </p:sp>
      <p:sp>
        <p:nvSpPr>
          <p:cNvPr id="10" name="TextBox 9"/>
          <p:cNvSpPr txBox="1"/>
          <p:nvPr/>
        </p:nvSpPr>
        <p:spPr>
          <a:xfrm>
            <a:off x="2908300" y="3009900"/>
            <a:ext cx="2381250" cy="338554"/>
          </a:xfrm>
          <a:prstGeom prst="rect">
            <a:avLst/>
          </a:prstGeom>
          <a:noFill/>
        </p:spPr>
        <p:txBody>
          <a:bodyPr wrap="square" rtlCol="0">
            <a:spAutoFit/>
          </a:bodyPr>
          <a:lstStyle/>
          <a:p>
            <a:r>
              <a:rPr lang="en-US" sz="1600" b="1" dirty="0" smtClean="0">
                <a:latin typeface="Arial" panose="020B0604020202020204" pitchFamily="34" charset="0"/>
                <a:cs typeface="Arial" panose="020B0604020202020204" pitchFamily="34" charset="0"/>
              </a:rPr>
              <a:t>190,000 </a:t>
            </a:r>
            <a:r>
              <a:rPr lang="en-US" sz="1600" b="1" dirty="0" err="1" smtClean="0">
                <a:latin typeface="Arial" panose="020B0604020202020204" pitchFamily="34" charset="0"/>
                <a:cs typeface="Arial" panose="020B0604020202020204" pitchFamily="34" charset="0"/>
              </a:rPr>
              <a:t>Biospecimens</a:t>
            </a:r>
            <a:endParaRPr lang="en-US" sz="1600" b="1" dirty="0">
              <a:latin typeface="Arial" panose="020B0604020202020204" pitchFamily="34" charset="0"/>
              <a:cs typeface="Arial" panose="020B0604020202020204" pitchFamily="34" charset="0"/>
            </a:endParaRPr>
          </a:p>
        </p:txBody>
      </p:sp>
      <p:sp>
        <p:nvSpPr>
          <p:cNvPr id="11" name="TextBox 10"/>
          <p:cNvSpPr txBox="1"/>
          <p:nvPr/>
        </p:nvSpPr>
        <p:spPr>
          <a:xfrm>
            <a:off x="2736850" y="4261217"/>
            <a:ext cx="2305050" cy="338554"/>
          </a:xfrm>
          <a:prstGeom prst="rect">
            <a:avLst/>
          </a:prstGeom>
          <a:noFill/>
        </p:spPr>
        <p:txBody>
          <a:bodyPr wrap="square" rtlCol="0">
            <a:spAutoFit/>
          </a:bodyPr>
          <a:lstStyle/>
          <a:p>
            <a:r>
              <a:rPr lang="en-US" sz="1600" b="1" dirty="0" smtClean="0">
                <a:latin typeface="Arial" panose="020B0604020202020204" pitchFamily="34" charset="0"/>
                <a:cs typeface="Arial" panose="020B0604020202020204" pitchFamily="34" charset="0"/>
              </a:rPr>
              <a:t>110,266 GERA Cohort</a:t>
            </a:r>
            <a:endParaRPr lang="en-US" sz="1600" b="1" dirty="0">
              <a:latin typeface="Arial" panose="020B0604020202020204" pitchFamily="34" charset="0"/>
              <a:cs typeface="Arial" panose="020B0604020202020204" pitchFamily="34" charset="0"/>
            </a:endParaRPr>
          </a:p>
        </p:txBody>
      </p:sp>
      <p:sp>
        <p:nvSpPr>
          <p:cNvPr id="9" name="Slide Number Placeholder 3"/>
          <p:cNvSpPr>
            <a:spLocks noGrp="1"/>
          </p:cNvSpPr>
          <p:nvPr>
            <p:ph type="sldNum" sz="quarter" idx="10"/>
          </p:nvPr>
        </p:nvSpPr>
        <p:spPr>
          <a:xfrm>
            <a:off x="76200" y="6477000"/>
            <a:ext cx="466725" cy="228600"/>
          </a:xfrm>
        </p:spPr>
        <p:txBody>
          <a:bodyPr/>
          <a:lstStyle/>
          <a:p>
            <a:pPr>
              <a:defRPr/>
            </a:pPr>
            <a:fld id="{768A485F-9B75-46AD-97A1-E8DA9DD60780}" type="slidenum">
              <a:rPr lang="en-US" smtClean="0"/>
              <a:pPr>
                <a:defRPr/>
              </a:pPr>
              <a:t>5</a:t>
            </a:fld>
            <a:endParaRPr lang="en-US"/>
          </a:p>
        </p:txBody>
      </p:sp>
      <p:sp>
        <p:nvSpPr>
          <p:cNvPr id="12" name="Footer Placeholder 4"/>
          <p:cNvSpPr>
            <a:spLocks noGrp="1"/>
          </p:cNvSpPr>
          <p:nvPr>
            <p:ph type="ftr" sz="quarter" idx="11"/>
          </p:nvPr>
        </p:nvSpPr>
        <p:spPr>
          <a:xfrm>
            <a:off x="1428750" y="6477000"/>
            <a:ext cx="4467225" cy="228600"/>
          </a:xfrm>
        </p:spPr>
        <p:txBody>
          <a:bodyPr/>
          <a:lstStyle/>
          <a:p>
            <a:pPr>
              <a:defRPr/>
            </a:pPr>
            <a:r>
              <a:rPr lang="en-US" smtClean="0"/>
              <a:t>|     © 2011 Kaiser Foundation Health Plan, Inc. For internal use only.</a:t>
            </a:r>
            <a:endParaRPr lang="en-US"/>
          </a:p>
        </p:txBody>
      </p:sp>
      <p:sp>
        <p:nvSpPr>
          <p:cNvPr id="13" name="Date Placeholder 5"/>
          <p:cNvSpPr>
            <a:spLocks noGrp="1"/>
          </p:cNvSpPr>
          <p:nvPr>
            <p:ph type="dt" sz="half" idx="12"/>
          </p:nvPr>
        </p:nvSpPr>
        <p:spPr>
          <a:xfrm>
            <a:off x="457200" y="6477000"/>
            <a:ext cx="1276350" cy="228600"/>
          </a:xfrm>
        </p:spPr>
        <p:txBody>
          <a:bodyPr/>
          <a:lstStyle/>
          <a:p>
            <a:pPr>
              <a:defRPr/>
            </a:pPr>
            <a:fld id="{856F48D1-8CCE-4E5F-B7B8-8F8DD03CC19C}" type="datetime4">
              <a:rPr lang="en-US" smtClean="0"/>
              <a:pPr>
                <a:defRPr/>
              </a:pPr>
              <a:t>March 6, 2017</a:t>
            </a:fld>
            <a:endParaRPr lang="en-US"/>
          </a:p>
        </p:txBody>
      </p:sp>
    </p:spTree>
    <p:extLst>
      <p:ext uri="{BB962C8B-B14F-4D97-AF65-F5344CB8AC3E}">
        <p14:creationId xmlns:p14="http://schemas.microsoft.com/office/powerpoint/2010/main" val="387792294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136" y="1600200"/>
            <a:ext cx="8458580" cy="407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04800" y="6172200"/>
            <a:ext cx="4447051" cy="338554"/>
          </a:xfrm>
          <a:prstGeom prst="rect">
            <a:avLst/>
          </a:prstGeom>
          <a:noFill/>
        </p:spPr>
        <p:txBody>
          <a:bodyPr wrap="none" rtlCol="0">
            <a:spAutoFit/>
          </a:bodyPr>
          <a:lstStyle/>
          <a:p>
            <a:r>
              <a:rPr lang="en-US" sz="1600" dirty="0" err="1" smtClean="0">
                <a:latin typeface="Arial" panose="020B0604020202020204" pitchFamily="34" charset="0"/>
                <a:cs typeface="Arial" panose="020B0604020202020204" pitchFamily="34" charset="0"/>
              </a:rPr>
              <a:t>Feil</a:t>
            </a:r>
            <a:r>
              <a:rPr lang="en-US" sz="1600" dirty="0" smtClean="0">
                <a:latin typeface="Arial" panose="020B0604020202020204" pitchFamily="34" charset="0"/>
                <a:cs typeface="Arial" panose="020B0604020202020204" pitchFamily="34" charset="0"/>
              </a:rPr>
              <a:t> and </a:t>
            </a:r>
            <a:r>
              <a:rPr lang="en-US" sz="1600" dirty="0" err="1" smtClean="0">
                <a:latin typeface="Arial" panose="020B0604020202020204" pitchFamily="34" charset="0"/>
                <a:cs typeface="Arial" panose="020B0604020202020204" pitchFamily="34" charset="0"/>
              </a:rPr>
              <a:t>Fraga</a:t>
            </a:r>
            <a:r>
              <a:rPr lang="en-US" sz="1600" dirty="0" smtClean="0">
                <a:latin typeface="Arial" panose="020B0604020202020204" pitchFamily="34" charset="0"/>
                <a:cs typeface="Arial" panose="020B0604020202020204" pitchFamily="34" charset="0"/>
              </a:rPr>
              <a:t>, 2012 Nature Reviews Genetics</a:t>
            </a:r>
            <a:endParaRPr lang="en-US" sz="1600" dirty="0">
              <a:latin typeface="Arial" panose="020B0604020202020204" pitchFamily="34" charset="0"/>
              <a:cs typeface="Arial" panose="020B0604020202020204" pitchFamily="34" charset="0"/>
            </a:endParaRPr>
          </a:p>
        </p:txBody>
      </p:sp>
      <p:sp>
        <p:nvSpPr>
          <p:cNvPr id="8" name="Title 1"/>
          <p:cNvSpPr txBox="1">
            <a:spLocks/>
          </p:cNvSpPr>
          <p:nvPr/>
        </p:nvSpPr>
        <p:spPr bwMode="auto">
          <a:xfrm>
            <a:off x="335280" y="3810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l"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l"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l"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l"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l"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l"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l" rtl="0" fontAlgn="base">
              <a:spcBef>
                <a:spcPct val="0"/>
              </a:spcBef>
              <a:spcAft>
                <a:spcPct val="0"/>
              </a:spcAft>
              <a:defRPr sz="4400">
                <a:solidFill>
                  <a:schemeClr val="tx2"/>
                </a:solidFill>
                <a:latin typeface="Arial" charset="0"/>
                <a:ea typeface="ＭＳ Ｐゴシック" charset="-128"/>
                <a:cs typeface="ＭＳ Ｐゴシック" charset="-128"/>
              </a:defRPr>
            </a:lvl9pPr>
          </a:lstStyle>
          <a:p>
            <a:pPr eaLnBrk="1" hangingPunct="1"/>
            <a:r>
              <a:rPr lang="en-US" sz="2800" b="1" kern="0" dirty="0" smtClean="0">
                <a:solidFill>
                  <a:srgbClr val="216A8B"/>
                </a:solidFill>
              </a:rPr>
              <a:t>The Environment Can Affect Methylation</a:t>
            </a:r>
          </a:p>
        </p:txBody>
      </p:sp>
    </p:spTree>
    <p:extLst>
      <p:ext uri="{BB962C8B-B14F-4D97-AF65-F5344CB8AC3E}">
        <p14:creationId xmlns:p14="http://schemas.microsoft.com/office/powerpoint/2010/main" val="129112658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a:xfrm>
            <a:off x="320040" y="452208"/>
            <a:ext cx="8229600" cy="480131"/>
          </a:xfrm>
        </p:spPr>
        <p:txBody>
          <a:bodyPr/>
          <a:lstStyle/>
          <a:p>
            <a:pPr eaLnBrk="1" hangingPunct="1"/>
            <a:r>
              <a:rPr lang="en-US" sz="2800" dirty="0" smtClean="0"/>
              <a:t>Environment and Epigenetics</a:t>
            </a:r>
          </a:p>
        </p:txBody>
      </p:sp>
      <p:pic>
        <p:nvPicPr>
          <p:cNvPr id="4" name="Picture 2" descr="http://www.fda.gov/ucm/groups/fdagov-public/documents/image/ucm124808.gif"/>
          <p:cNvPicPr>
            <a:picLocks noChangeAspect="1" noChangeArrowheads="1"/>
          </p:cNvPicPr>
          <p:nvPr/>
        </p:nvPicPr>
        <p:blipFill>
          <a:blip r:embed="rId3">
            <a:extLst>
              <a:ext uri="{28A0092B-C50C-407E-A947-70E740481C1C}">
                <a14:useLocalDpi xmlns:a14="http://schemas.microsoft.com/office/drawing/2010/main" val="0"/>
              </a:ext>
            </a:extLst>
          </a:blip>
          <a:srcRect r="9862" b="17242"/>
          <a:stretch>
            <a:fillRect/>
          </a:stretch>
        </p:blipFill>
        <p:spPr bwMode="auto">
          <a:xfrm>
            <a:off x="4724400" y="1302632"/>
            <a:ext cx="2971930" cy="1364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26"/>
          <p:cNvGrpSpPr>
            <a:grpSpLocks/>
          </p:cNvGrpSpPr>
          <p:nvPr/>
        </p:nvGrpSpPr>
        <p:grpSpPr bwMode="auto">
          <a:xfrm>
            <a:off x="3810001" y="2743200"/>
            <a:ext cx="4618779" cy="533399"/>
            <a:chOff x="2232193" y="2656428"/>
            <a:chExt cx="5439621" cy="698021"/>
          </a:xfrm>
        </p:grpSpPr>
        <p:grpSp>
          <p:nvGrpSpPr>
            <p:cNvPr id="6" name="Group 3"/>
            <p:cNvGrpSpPr>
              <a:grpSpLocks/>
            </p:cNvGrpSpPr>
            <p:nvPr/>
          </p:nvGrpSpPr>
          <p:grpSpPr bwMode="auto">
            <a:xfrm>
              <a:off x="2232193" y="2796032"/>
              <a:ext cx="5439621" cy="483318"/>
              <a:chOff x="2232193" y="2796032"/>
              <a:chExt cx="5439621" cy="483318"/>
            </a:xfrm>
          </p:grpSpPr>
          <p:sp>
            <p:nvSpPr>
              <p:cNvPr id="29" name="Line 66"/>
              <p:cNvSpPr>
                <a:spLocks noChangeShapeType="1"/>
              </p:cNvSpPr>
              <p:nvPr/>
            </p:nvSpPr>
            <p:spPr bwMode="auto">
              <a:xfrm>
                <a:off x="2232193" y="3003768"/>
                <a:ext cx="32766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 name="Line 67"/>
              <p:cNvSpPr>
                <a:spLocks noChangeShapeType="1"/>
              </p:cNvSpPr>
              <p:nvPr/>
            </p:nvSpPr>
            <p:spPr bwMode="auto">
              <a:xfrm>
                <a:off x="2321093" y="2819400"/>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 name="Line 74"/>
              <p:cNvSpPr>
                <a:spLocks noChangeShapeType="1"/>
              </p:cNvSpPr>
              <p:nvPr/>
            </p:nvSpPr>
            <p:spPr bwMode="auto">
              <a:xfrm>
                <a:off x="5127793" y="2816334"/>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 name="Line 75"/>
              <p:cNvSpPr>
                <a:spLocks noChangeShapeType="1"/>
              </p:cNvSpPr>
              <p:nvPr/>
            </p:nvSpPr>
            <p:spPr bwMode="auto">
              <a:xfrm>
                <a:off x="4289593" y="2813268"/>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 name="Line 76"/>
              <p:cNvSpPr>
                <a:spLocks noChangeShapeType="1"/>
              </p:cNvSpPr>
              <p:nvPr/>
            </p:nvSpPr>
            <p:spPr bwMode="auto">
              <a:xfrm>
                <a:off x="4137193" y="2813268"/>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 name="Line 77"/>
              <p:cNvSpPr>
                <a:spLocks noChangeShapeType="1"/>
              </p:cNvSpPr>
              <p:nvPr/>
            </p:nvSpPr>
            <p:spPr bwMode="auto">
              <a:xfrm>
                <a:off x="3679993" y="2813268"/>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 name="Line 78"/>
              <p:cNvSpPr>
                <a:spLocks noChangeShapeType="1"/>
              </p:cNvSpPr>
              <p:nvPr/>
            </p:nvSpPr>
            <p:spPr bwMode="auto">
              <a:xfrm>
                <a:off x="2956093" y="2813268"/>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 name="Line 74"/>
              <p:cNvSpPr>
                <a:spLocks noChangeShapeType="1"/>
              </p:cNvSpPr>
              <p:nvPr/>
            </p:nvSpPr>
            <p:spPr bwMode="auto">
              <a:xfrm>
                <a:off x="4927768" y="2809983"/>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 name="TextBox 36"/>
              <p:cNvSpPr txBox="1"/>
              <p:nvPr/>
            </p:nvSpPr>
            <p:spPr>
              <a:xfrm>
                <a:off x="5524910" y="2796032"/>
                <a:ext cx="2146904" cy="483318"/>
              </a:xfrm>
              <a:prstGeom prst="rect">
                <a:avLst/>
              </a:prstGeom>
              <a:noFill/>
            </p:spPr>
            <p:txBody>
              <a:bodyPr wrap="none">
                <a:spAutoFit/>
              </a:bodyPr>
              <a:lstStyle/>
              <a:p>
                <a:pPr>
                  <a:defRPr/>
                </a:pPr>
                <a:r>
                  <a:rPr lang="en-US" sz="1800" b="1" dirty="0" err="1">
                    <a:latin typeface="Tahoma" pitchFamily="34" charset="0"/>
                    <a:ea typeface="Tahoma" pitchFamily="34" charset="0"/>
                    <a:cs typeface="Tahoma" pitchFamily="34" charset="0"/>
                  </a:rPr>
                  <a:t>Unmethylated</a:t>
                </a:r>
                <a:endParaRPr lang="en-US" sz="1800" b="1" dirty="0">
                  <a:latin typeface="Tahoma" pitchFamily="34" charset="0"/>
                  <a:ea typeface="Tahoma" pitchFamily="34" charset="0"/>
                  <a:cs typeface="Tahoma" pitchFamily="34" charset="0"/>
                </a:endParaRPr>
              </a:p>
            </p:txBody>
          </p:sp>
          <p:sp>
            <p:nvSpPr>
              <p:cNvPr id="38" name="Line 78"/>
              <p:cNvSpPr>
                <a:spLocks noChangeShapeType="1"/>
              </p:cNvSpPr>
              <p:nvPr/>
            </p:nvSpPr>
            <p:spPr bwMode="auto">
              <a:xfrm>
                <a:off x="3467159" y="2816334"/>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 name="Line 78"/>
              <p:cNvSpPr>
                <a:spLocks noChangeShapeType="1"/>
              </p:cNvSpPr>
              <p:nvPr/>
            </p:nvSpPr>
            <p:spPr bwMode="auto">
              <a:xfrm>
                <a:off x="3238559" y="2819400"/>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 name="Line 75"/>
              <p:cNvSpPr>
                <a:spLocks noChangeShapeType="1"/>
              </p:cNvSpPr>
              <p:nvPr/>
            </p:nvSpPr>
            <p:spPr bwMode="auto">
              <a:xfrm>
                <a:off x="4686359" y="2819400"/>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 name="Line 76"/>
              <p:cNvSpPr>
                <a:spLocks noChangeShapeType="1"/>
              </p:cNvSpPr>
              <p:nvPr/>
            </p:nvSpPr>
            <p:spPr bwMode="auto">
              <a:xfrm>
                <a:off x="4533959" y="2819400"/>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7" name="Oval 81"/>
            <p:cNvSpPr>
              <a:spLocks noChangeArrowheads="1"/>
            </p:cNvSpPr>
            <p:nvPr/>
          </p:nvSpPr>
          <p:spPr bwMode="auto">
            <a:xfrm>
              <a:off x="2244850" y="3198858"/>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 name="Oval 83"/>
            <p:cNvSpPr>
              <a:spLocks noChangeArrowheads="1"/>
            </p:cNvSpPr>
            <p:nvPr/>
          </p:nvSpPr>
          <p:spPr bwMode="auto">
            <a:xfrm>
              <a:off x="2886200" y="3202049"/>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 name="Oval 85"/>
            <p:cNvSpPr>
              <a:spLocks noChangeArrowheads="1"/>
            </p:cNvSpPr>
            <p:nvPr/>
          </p:nvSpPr>
          <p:spPr bwMode="auto">
            <a:xfrm>
              <a:off x="3604814" y="3191477"/>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 name="Oval 87"/>
            <p:cNvSpPr>
              <a:spLocks noChangeArrowheads="1"/>
            </p:cNvSpPr>
            <p:nvPr/>
          </p:nvSpPr>
          <p:spPr bwMode="auto">
            <a:xfrm>
              <a:off x="4067300" y="3202049"/>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 name="Oval 89"/>
            <p:cNvSpPr>
              <a:spLocks noChangeArrowheads="1"/>
            </p:cNvSpPr>
            <p:nvPr/>
          </p:nvSpPr>
          <p:spPr bwMode="auto">
            <a:xfrm>
              <a:off x="4219700" y="3200462"/>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 name="Oval 91"/>
            <p:cNvSpPr>
              <a:spLocks noChangeArrowheads="1"/>
            </p:cNvSpPr>
            <p:nvPr/>
          </p:nvSpPr>
          <p:spPr bwMode="auto">
            <a:xfrm>
              <a:off x="5052614" y="3187222"/>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 name="Oval 91"/>
            <p:cNvSpPr>
              <a:spLocks noChangeArrowheads="1"/>
            </p:cNvSpPr>
            <p:nvPr/>
          </p:nvSpPr>
          <p:spPr bwMode="auto">
            <a:xfrm>
              <a:off x="4852589" y="3186065"/>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 name="Oval 81"/>
            <p:cNvSpPr>
              <a:spLocks noChangeArrowheads="1"/>
            </p:cNvSpPr>
            <p:nvPr/>
          </p:nvSpPr>
          <p:spPr bwMode="auto">
            <a:xfrm>
              <a:off x="2249800" y="2673350"/>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 name="Oval 83"/>
            <p:cNvSpPr>
              <a:spLocks noChangeArrowheads="1"/>
            </p:cNvSpPr>
            <p:nvPr/>
          </p:nvSpPr>
          <p:spPr bwMode="auto">
            <a:xfrm>
              <a:off x="2879275" y="2664666"/>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 name="Oval 85"/>
            <p:cNvSpPr>
              <a:spLocks noChangeArrowheads="1"/>
            </p:cNvSpPr>
            <p:nvPr/>
          </p:nvSpPr>
          <p:spPr bwMode="auto">
            <a:xfrm>
              <a:off x="3609764" y="2663363"/>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 name="Oval 87"/>
            <p:cNvSpPr>
              <a:spLocks noChangeArrowheads="1"/>
            </p:cNvSpPr>
            <p:nvPr/>
          </p:nvSpPr>
          <p:spPr bwMode="auto">
            <a:xfrm>
              <a:off x="4060375" y="2664666"/>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 name="Oval 89"/>
            <p:cNvSpPr>
              <a:spLocks noChangeArrowheads="1"/>
            </p:cNvSpPr>
            <p:nvPr/>
          </p:nvSpPr>
          <p:spPr bwMode="auto">
            <a:xfrm>
              <a:off x="4212775" y="2663079"/>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9" name="Oval 91"/>
            <p:cNvSpPr>
              <a:spLocks noChangeArrowheads="1"/>
            </p:cNvSpPr>
            <p:nvPr/>
          </p:nvSpPr>
          <p:spPr bwMode="auto">
            <a:xfrm>
              <a:off x="5052278" y="2656428"/>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 name="Oval 91"/>
            <p:cNvSpPr>
              <a:spLocks noChangeArrowheads="1"/>
            </p:cNvSpPr>
            <p:nvPr/>
          </p:nvSpPr>
          <p:spPr bwMode="auto">
            <a:xfrm>
              <a:off x="4852253" y="2665843"/>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 name="Oval 83"/>
            <p:cNvSpPr>
              <a:spLocks noChangeArrowheads="1"/>
            </p:cNvSpPr>
            <p:nvPr/>
          </p:nvSpPr>
          <p:spPr bwMode="auto">
            <a:xfrm>
              <a:off x="3164775" y="3199097"/>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2" name="Oval 83"/>
            <p:cNvSpPr>
              <a:spLocks noChangeArrowheads="1"/>
            </p:cNvSpPr>
            <p:nvPr/>
          </p:nvSpPr>
          <p:spPr bwMode="auto">
            <a:xfrm>
              <a:off x="3164775" y="2669942"/>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 name="Oval 83"/>
            <p:cNvSpPr>
              <a:spLocks noChangeArrowheads="1"/>
            </p:cNvSpPr>
            <p:nvPr/>
          </p:nvSpPr>
          <p:spPr bwMode="auto">
            <a:xfrm>
              <a:off x="3400300" y="3188525"/>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 name="Oval 83"/>
            <p:cNvSpPr>
              <a:spLocks noChangeArrowheads="1"/>
            </p:cNvSpPr>
            <p:nvPr/>
          </p:nvSpPr>
          <p:spPr bwMode="auto">
            <a:xfrm>
              <a:off x="3393375" y="2668303"/>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 name="Oval 87"/>
            <p:cNvSpPr>
              <a:spLocks noChangeArrowheads="1"/>
            </p:cNvSpPr>
            <p:nvPr/>
          </p:nvSpPr>
          <p:spPr bwMode="auto">
            <a:xfrm>
              <a:off x="4461478" y="3200400"/>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6" name="Oval 89"/>
            <p:cNvSpPr>
              <a:spLocks noChangeArrowheads="1"/>
            </p:cNvSpPr>
            <p:nvPr/>
          </p:nvSpPr>
          <p:spPr bwMode="auto">
            <a:xfrm>
              <a:off x="4619164" y="3198813"/>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 name="Oval 87"/>
            <p:cNvSpPr>
              <a:spLocks noChangeArrowheads="1"/>
            </p:cNvSpPr>
            <p:nvPr/>
          </p:nvSpPr>
          <p:spPr bwMode="auto">
            <a:xfrm>
              <a:off x="4467100" y="2668587"/>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8" name="Oval 89"/>
            <p:cNvSpPr>
              <a:spLocks noChangeArrowheads="1"/>
            </p:cNvSpPr>
            <p:nvPr/>
          </p:nvSpPr>
          <p:spPr bwMode="auto">
            <a:xfrm>
              <a:off x="4619500" y="2667000"/>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42" name="Group 41"/>
          <p:cNvGrpSpPr>
            <a:grpSpLocks/>
          </p:cNvGrpSpPr>
          <p:nvPr/>
        </p:nvGrpSpPr>
        <p:grpSpPr bwMode="auto">
          <a:xfrm>
            <a:off x="3810002" y="4106878"/>
            <a:ext cx="4329539" cy="541319"/>
            <a:chOff x="2219384" y="4210750"/>
            <a:chExt cx="5044825" cy="697800"/>
          </a:xfrm>
        </p:grpSpPr>
        <p:grpSp>
          <p:nvGrpSpPr>
            <p:cNvPr id="43" name="Group 4"/>
            <p:cNvGrpSpPr>
              <a:grpSpLocks/>
            </p:cNvGrpSpPr>
            <p:nvPr/>
          </p:nvGrpSpPr>
          <p:grpSpPr bwMode="auto">
            <a:xfrm>
              <a:off x="2219384" y="4216401"/>
              <a:ext cx="5044825" cy="692149"/>
              <a:chOff x="2219384" y="4216401"/>
              <a:chExt cx="5044825" cy="692149"/>
            </a:xfrm>
          </p:grpSpPr>
          <p:sp>
            <p:nvSpPr>
              <p:cNvPr id="53" name="Line 66"/>
              <p:cNvSpPr>
                <a:spLocks noChangeShapeType="1"/>
              </p:cNvSpPr>
              <p:nvPr/>
            </p:nvSpPr>
            <p:spPr bwMode="auto">
              <a:xfrm>
                <a:off x="2219384" y="4578351"/>
                <a:ext cx="32766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 name="Line 67"/>
              <p:cNvSpPr>
                <a:spLocks noChangeShapeType="1"/>
              </p:cNvSpPr>
              <p:nvPr/>
            </p:nvSpPr>
            <p:spPr bwMode="auto">
              <a:xfrm>
                <a:off x="2308284" y="4375151"/>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 name="Line 74"/>
              <p:cNvSpPr>
                <a:spLocks noChangeShapeType="1"/>
              </p:cNvSpPr>
              <p:nvPr/>
            </p:nvSpPr>
            <p:spPr bwMode="auto">
              <a:xfrm>
                <a:off x="5114984" y="4397267"/>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 name="Line 75"/>
              <p:cNvSpPr>
                <a:spLocks noChangeShapeType="1"/>
              </p:cNvSpPr>
              <p:nvPr/>
            </p:nvSpPr>
            <p:spPr bwMode="auto">
              <a:xfrm>
                <a:off x="4276784" y="4375151"/>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 name="Line 76"/>
              <p:cNvSpPr>
                <a:spLocks noChangeShapeType="1"/>
              </p:cNvSpPr>
              <p:nvPr/>
            </p:nvSpPr>
            <p:spPr bwMode="auto">
              <a:xfrm>
                <a:off x="4124384" y="4375151"/>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 name="Line 77"/>
              <p:cNvSpPr>
                <a:spLocks noChangeShapeType="1"/>
              </p:cNvSpPr>
              <p:nvPr/>
            </p:nvSpPr>
            <p:spPr bwMode="auto">
              <a:xfrm>
                <a:off x="3667184" y="4375151"/>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 name="Line 78"/>
              <p:cNvSpPr>
                <a:spLocks noChangeShapeType="1"/>
              </p:cNvSpPr>
              <p:nvPr/>
            </p:nvSpPr>
            <p:spPr bwMode="auto">
              <a:xfrm>
                <a:off x="2943284" y="4375151"/>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0" name="Oval 81"/>
              <p:cNvSpPr>
                <a:spLocks noChangeArrowheads="1"/>
              </p:cNvSpPr>
              <p:nvPr/>
            </p:nvSpPr>
            <p:spPr bwMode="auto">
              <a:xfrm>
                <a:off x="2225734" y="4737101"/>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sp>
            <p:nvSpPr>
              <p:cNvPr id="61" name="Oval 82"/>
              <p:cNvSpPr>
                <a:spLocks noChangeArrowheads="1"/>
              </p:cNvSpPr>
              <p:nvPr/>
            </p:nvSpPr>
            <p:spPr bwMode="auto">
              <a:xfrm>
                <a:off x="2232084" y="4216401"/>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sp>
            <p:nvSpPr>
              <p:cNvPr id="62" name="Oval 83"/>
              <p:cNvSpPr>
                <a:spLocks noChangeArrowheads="1"/>
              </p:cNvSpPr>
              <p:nvPr/>
            </p:nvSpPr>
            <p:spPr bwMode="auto">
              <a:xfrm>
                <a:off x="2867084" y="4756150"/>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sp>
            <p:nvSpPr>
              <p:cNvPr id="63" name="Oval 84"/>
              <p:cNvSpPr>
                <a:spLocks noChangeArrowheads="1"/>
              </p:cNvSpPr>
              <p:nvPr/>
            </p:nvSpPr>
            <p:spPr bwMode="auto">
              <a:xfrm>
                <a:off x="2867084" y="4241801"/>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sp>
            <p:nvSpPr>
              <p:cNvPr id="64" name="Oval 85"/>
              <p:cNvSpPr>
                <a:spLocks noChangeArrowheads="1"/>
              </p:cNvSpPr>
              <p:nvPr/>
            </p:nvSpPr>
            <p:spPr bwMode="auto">
              <a:xfrm>
                <a:off x="3590984" y="4756150"/>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sp>
            <p:nvSpPr>
              <p:cNvPr id="65" name="Oval 86"/>
              <p:cNvSpPr>
                <a:spLocks noChangeArrowheads="1"/>
              </p:cNvSpPr>
              <p:nvPr/>
            </p:nvSpPr>
            <p:spPr bwMode="auto">
              <a:xfrm>
                <a:off x="3590984" y="4221163"/>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sp>
            <p:nvSpPr>
              <p:cNvPr id="66" name="Oval 87"/>
              <p:cNvSpPr>
                <a:spLocks noChangeArrowheads="1"/>
              </p:cNvSpPr>
              <p:nvPr/>
            </p:nvSpPr>
            <p:spPr bwMode="auto">
              <a:xfrm>
                <a:off x="4048184" y="4756150"/>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sp>
            <p:nvSpPr>
              <p:cNvPr id="67" name="Oval 88"/>
              <p:cNvSpPr>
                <a:spLocks noChangeArrowheads="1"/>
              </p:cNvSpPr>
              <p:nvPr/>
            </p:nvSpPr>
            <p:spPr bwMode="auto">
              <a:xfrm>
                <a:off x="4048184" y="4241801"/>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sp>
            <p:nvSpPr>
              <p:cNvPr id="68" name="Oval 89"/>
              <p:cNvSpPr>
                <a:spLocks noChangeArrowheads="1"/>
              </p:cNvSpPr>
              <p:nvPr/>
            </p:nvSpPr>
            <p:spPr bwMode="auto">
              <a:xfrm>
                <a:off x="4200584" y="4754563"/>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sp>
            <p:nvSpPr>
              <p:cNvPr id="69" name="Oval 91"/>
              <p:cNvSpPr>
                <a:spLocks noChangeArrowheads="1"/>
              </p:cNvSpPr>
              <p:nvPr/>
            </p:nvSpPr>
            <p:spPr bwMode="auto">
              <a:xfrm>
                <a:off x="5038784" y="4730751"/>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sp>
            <p:nvSpPr>
              <p:cNvPr id="70" name="Oval 92"/>
              <p:cNvSpPr>
                <a:spLocks noChangeArrowheads="1"/>
              </p:cNvSpPr>
              <p:nvPr/>
            </p:nvSpPr>
            <p:spPr bwMode="auto">
              <a:xfrm>
                <a:off x="5038784" y="4238517"/>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sp>
            <p:nvSpPr>
              <p:cNvPr id="71" name="Oval 90"/>
              <p:cNvSpPr>
                <a:spLocks noChangeArrowheads="1"/>
              </p:cNvSpPr>
              <p:nvPr/>
            </p:nvSpPr>
            <p:spPr bwMode="auto">
              <a:xfrm>
                <a:off x="4200584" y="4241801"/>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sp>
            <p:nvSpPr>
              <p:cNvPr id="72" name="Line 74"/>
              <p:cNvSpPr>
                <a:spLocks noChangeShapeType="1"/>
              </p:cNvSpPr>
              <p:nvPr/>
            </p:nvSpPr>
            <p:spPr bwMode="auto">
              <a:xfrm>
                <a:off x="4914959" y="4390916"/>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3" name="Oval 91"/>
              <p:cNvSpPr>
                <a:spLocks noChangeArrowheads="1"/>
              </p:cNvSpPr>
              <p:nvPr/>
            </p:nvSpPr>
            <p:spPr bwMode="auto">
              <a:xfrm>
                <a:off x="4838759" y="4740166"/>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sp>
            <p:nvSpPr>
              <p:cNvPr id="74" name="Oval 92"/>
              <p:cNvSpPr>
                <a:spLocks noChangeArrowheads="1"/>
              </p:cNvSpPr>
              <p:nvPr/>
            </p:nvSpPr>
            <p:spPr bwMode="auto">
              <a:xfrm>
                <a:off x="4838759" y="4232166"/>
                <a:ext cx="152400" cy="152400"/>
              </a:xfrm>
              <a:prstGeom prst="ellipse">
                <a:avLst/>
              </a:prstGeom>
              <a:solidFill>
                <a:srgbClr val="FF6666"/>
              </a:solidFill>
              <a:ln w="9525">
                <a:solidFill>
                  <a:srgbClr val="FF6666"/>
                </a:solidFill>
                <a:round/>
                <a:headEnd/>
                <a:tailEnd/>
              </a:ln>
            </p:spPr>
            <p:txBody>
              <a:bodyPr wrap="none" anchor="ctr"/>
              <a:lstStyle/>
              <a:p>
                <a:endParaRPr lang="en-US"/>
              </a:p>
            </p:txBody>
          </p:sp>
          <p:sp>
            <p:nvSpPr>
              <p:cNvPr id="78" name="TextBox 77"/>
              <p:cNvSpPr txBox="1"/>
              <p:nvPr/>
            </p:nvSpPr>
            <p:spPr>
              <a:xfrm>
                <a:off x="5524880" y="4354716"/>
                <a:ext cx="1739329" cy="476096"/>
              </a:xfrm>
              <a:prstGeom prst="rect">
                <a:avLst/>
              </a:prstGeom>
              <a:noFill/>
            </p:spPr>
            <p:txBody>
              <a:bodyPr wrap="none">
                <a:spAutoFit/>
              </a:bodyPr>
              <a:lstStyle/>
              <a:p>
                <a:pPr>
                  <a:defRPr/>
                </a:pPr>
                <a:r>
                  <a:rPr lang="en-US" sz="1800" b="1" dirty="0">
                    <a:latin typeface="Tahoma" pitchFamily="34" charset="0"/>
                    <a:ea typeface="Tahoma" pitchFamily="34" charset="0"/>
                    <a:cs typeface="Tahoma" pitchFamily="34" charset="0"/>
                  </a:rPr>
                  <a:t>Methylated</a:t>
                </a:r>
              </a:p>
            </p:txBody>
          </p:sp>
          <p:sp>
            <p:nvSpPr>
              <p:cNvPr id="79" name="Line 78"/>
              <p:cNvSpPr>
                <a:spLocks noChangeShapeType="1"/>
              </p:cNvSpPr>
              <p:nvPr/>
            </p:nvSpPr>
            <p:spPr bwMode="auto">
              <a:xfrm>
                <a:off x="3467159" y="4368800"/>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0" name="Line 78"/>
              <p:cNvSpPr>
                <a:spLocks noChangeShapeType="1"/>
              </p:cNvSpPr>
              <p:nvPr/>
            </p:nvSpPr>
            <p:spPr bwMode="auto">
              <a:xfrm>
                <a:off x="3238559" y="4371866"/>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1" name="Line 75"/>
              <p:cNvSpPr>
                <a:spLocks noChangeShapeType="1"/>
              </p:cNvSpPr>
              <p:nvPr/>
            </p:nvSpPr>
            <p:spPr bwMode="auto">
              <a:xfrm>
                <a:off x="4686359" y="4368800"/>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 name="Line 76"/>
              <p:cNvSpPr>
                <a:spLocks noChangeShapeType="1"/>
              </p:cNvSpPr>
              <p:nvPr/>
            </p:nvSpPr>
            <p:spPr bwMode="auto">
              <a:xfrm>
                <a:off x="4533959" y="4368800"/>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44" name="Oval 87"/>
            <p:cNvSpPr>
              <a:spLocks noChangeArrowheads="1"/>
            </p:cNvSpPr>
            <p:nvPr/>
          </p:nvSpPr>
          <p:spPr bwMode="auto">
            <a:xfrm>
              <a:off x="4464084" y="4220520"/>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5" name="Oval 89"/>
            <p:cNvSpPr>
              <a:spLocks noChangeArrowheads="1"/>
            </p:cNvSpPr>
            <p:nvPr/>
          </p:nvSpPr>
          <p:spPr bwMode="auto">
            <a:xfrm>
              <a:off x="4616484" y="4218933"/>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6" name="Oval 87"/>
            <p:cNvSpPr>
              <a:spLocks noChangeArrowheads="1"/>
            </p:cNvSpPr>
            <p:nvPr/>
          </p:nvSpPr>
          <p:spPr bwMode="auto">
            <a:xfrm>
              <a:off x="4464084" y="4745544"/>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7" name="Oval 89"/>
            <p:cNvSpPr>
              <a:spLocks noChangeArrowheads="1"/>
            </p:cNvSpPr>
            <p:nvPr/>
          </p:nvSpPr>
          <p:spPr bwMode="auto">
            <a:xfrm>
              <a:off x="4616484" y="4743957"/>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8" name="Oval 87"/>
            <p:cNvSpPr>
              <a:spLocks noChangeArrowheads="1"/>
            </p:cNvSpPr>
            <p:nvPr/>
          </p:nvSpPr>
          <p:spPr bwMode="auto">
            <a:xfrm>
              <a:off x="3166488" y="4750830"/>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9" name="Oval 89"/>
            <p:cNvSpPr>
              <a:spLocks noChangeArrowheads="1"/>
            </p:cNvSpPr>
            <p:nvPr/>
          </p:nvSpPr>
          <p:spPr bwMode="auto">
            <a:xfrm>
              <a:off x="3391998" y="4750830"/>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0" name="Oval 87"/>
            <p:cNvSpPr>
              <a:spLocks noChangeArrowheads="1"/>
            </p:cNvSpPr>
            <p:nvPr/>
          </p:nvSpPr>
          <p:spPr bwMode="auto">
            <a:xfrm>
              <a:off x="3166488" y="4228002"/>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 name="Oval 89"/>
            <p:cNvSpPr>
              <a:spLocks noChangeArrowheads="1"/>
            </p:cNvSpPr>
            <p:nvPr/>
          </p:nvSpPr>
          <p:spPr bwMode="auto">
            <a:xfrm>
              <a:off x="3391998" y="4210750"/>
              <a:ext cx="152400" cy="152400"/>
            </a:xfrm>
            <a:prstGeom prst="ellipse">
              <a:avLst/>
            </a:prstGeom>
            <a:noFill/>
            <a:ln w="28575">
              <a:solidFill>
                <a:srgbClr val="FF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pic>
        <p:nvPicPr>
          <p:cNvPr id="1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607627"/>
            <a:ext cx="1967028" cy="1311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3814324"/>
            <a:ext cx="2681286" cy="1595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7" name="Straight Arrow Connector 7168"/>
          <p:cNvCxnSpPr>
            <a:cxnSpLocks noChangeShapeType="1"/>
          </p:cNvCxnSpPr>
          <p:nvPr/>
        </p:nvCxnSpPr>
        <p:spPr bwMode="auto">
          <a:xfrm>
            <a:off x="1676400" y="3112197"/>
            <a:ext cx="0" cy="591123"/>
          </a:xfrm>
          <a:prstGeom prst="straightConnector1">
            <a:avLst/>
          </a:prstGeom>
          <a:noFill/>
          <a:ln w="57150" algn="ctr">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Straight Arrow Connector 7168"/>
          <p:cNvCxnSpPr>
            <a:cxnSpLocks noChangeShapeType="1"/>
          </p:cNvCxnSpPr>
          <p:nvPr/>
        </p:nvCxnSpPr>
        <p:spPr bwMode="auto">
          <a:xfrm>
            <a:off x="5092985" y="3452971"/>
            <a:ext cx="269324" cy="495859"/>
          </a:xfrm>
          <a:prstGeom prst="straightConnector1">
            <a:avLst/>
          </a:prstGeom>
          <a:noFill/>
          <a:ln w="57150" algn="ctr">
            <a:solidFill>
              <a:schemeClr val="tx1"/>
            </a:solidFill>
            <a:round/>
            <a:headEn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Straight Arrow Connector 7168"/>
          <p:cNvCxnSpPr>
            <a:cxnSpLocks noChangeShapeType="1"/>
          </p:cNvCxnSpPr>
          <p:nvPr/>
        </p:nvCxnSpPr>
        <p:spPr bwMode="auto">
          <a:xfrm flipH="1">
            <a:off x="2057400" y="3699104"/>
            <a:ext cx="1048828" cy="249726"/>
          </a:xfrm>
          <a:prstGeom prst="straightConnector1">
            <a:avLst/>
          </a:prstGeom>
          <a:noFill/>
          <a:ln w="57150" algn="ctr">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9" name="TextBox 128"/>
          <p:cNvSpPr txBox="1"/>
          <p:nvPr/>
        </p:nvSpPr>
        <p:spPr>
          <a:xfrm>
            <a:off x="310087" y="6164997"/>
            <a:ext cx="8879148" cy="584775"/>
          </a:xfrm>
          <a:prstGeom prst="rect">
            <a:avLst/>
          </a:prstGeom>
          <a:noFill/>
        </p:spPr>
        <p:txBody>
          <a:bodyPr wrap="square" rtlCol="0">
            <a:spAutoFit/>
          </a:bodyPr>
          <a:lstStyle/>
          <a:p>
            <a:pPr marL="171450" indent="-171450">
              <a:buFont typeface="Arial" panose="020B0604020202020204" pitchFamily="34" charset="0"/>
              <a:buChar char="•"/>
            </a:pPr>
            <a:r>
              <a:rPr lang="en-US" sz="1600" dirty="0" err="1">
                <a:latin typeface="Arial" panose="020B0604020202020204" pitchFamily="34" charset="0"/>
                <a:cs typeface="Arial" panose="020B0604020202020204" pitchFamily="34" charset="0"/>
              </a:rPr>
              <a:t>Kucharski</a:t>
            </a:r>
            <a:r>
              <a:rPr lang="en-US" sz="1600" dirty="0">
                <a:latin typeface="Arial" panose="020B0604020202020204" pitchFamily="34" charset="0"/>
                <a:cs typeface="Arial" panose="020B0604020202020204" pitchFamily="34" charset="0"/>
              </a:rPr>
              <a:t>, R., </a:t>
            </a:r>
            <a:r>
              <a:rPr lang="en-US" sz="1600" dirty="0" err="1">
                <a:latin typeface="Arial" panose="020B0604020202020204" pitchFamily="34" charset="0"/>
                <a:cs typeface="Arial" panose="020B0604020202020204" pitchFamily="34" charset="0"/>
              </a:rPr>
              <a:t>Maleszka</a:t>
            </a:r>
            <a:r>
              <a:rPr lang="en-US" sz="1600" dirty="0">
                <a:latin typeface="Arial" panose="020B0604020202020204" pitchFamily="34" charset="0"/>
                <a:cs typeface="Arial" panose="020B0604020202020204" pitchFamily="34" charset="0"/>
              </a:rPr>
              <a:t>, J., </a:t>
            </a:r>
            <a:r>
              <a:rPr lang="en-US" sz="1600" dirty="0" err="1">
                <a:latin typeface="Arial" panose="020B0604020202020204" pitchFamily="34" charset="0"/>
                <a:cs typeface="Arial" panose="020B0604020202020204" pitchFamily="34" charset="0"/>
              </a:rPr>
              <a:t>Foret</a:t>
            </a:r>
            <a:r>
              <a:rPr lang="en-US" sz="1600" dirty="0">
                <a:latin typeface="Arial" panose="020B0604020202020204" pitchFamily="34" charset="0"/>
                <a:cs typeface="Arial" panose="020B0604020202020204" pitchFamily="34" charset="0"/>
              </a:rPr>
              <a:t>, S. &amp; </a:t>
            </a:r>
            <a:r>
              <a:rPr lang="en-US" sz="1600" dirty="0" err="1">
                <a:latin typeface="Arial" panose="020B0604020202020204" pitchFamily="34" charset="0"/>
                <a:cs typeface="Arial" panose="020B0604020202020204" pitchFamily="34" charset="0"/>
              </a:rPr>
              <a:t>Maleszka</a:t>
            </a:r>
            <a:r>
              <a:rPr lang="en-US" sz="1600" dirty="0">
                <a:latin typeface="Arial" panose="020B0604020202020204" pitchFamily="34" charset="0"/>
                <a:cs typeface="Arial" panose="020B0604020202020204" pitchFamily="34" charset="0"/>
              </a:rPr>
              <a:t>, R</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Science </a:t>
            </a:r>
            <a:r>
              <a:rPr lang="en-US" sz="1600" dirty="0" smtClean="0">
                <a:latin typeface="Arial" panose="020B0604020202020204" pitchFamily="34" charset="0"/>
                <a:cs typeface="Arial" panose="020B0604020202020204" pitchFamily="34" charset="0"/>
              </a:rPr>
              <a:t>2008 </a:t>
            </a:r>
            <a:endParaRPr lang="en-US" sz="16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600" dirty="0" err="1" smtClean="0">
                <a:latin typeface="Arial" panose="020B0604020202020204" pitchFamily="34" charset="0"/>
                <a:cs typeface="Arial" panose="020B0604020202020204" pitchFamily="34" charset="0"/>
              </a:rPr>
              <a:t>Lyko</a:t>
            </a:r>
            <a:r>
              <a:rPr lang="en-US" sz="1600" dirty="0">
                <a:latin typeface="Arial" panose="020B0604020202020204" pitchFamily="34" charset="0"/>
                <a:cs typeface="Arial" panose="020B0604020202020204" pitchFamily="34" charset="0"/>
              </a:rPr>
              <a:t>, F. </a:t>
            </a:r>
            <a:r>
              <a:rPr lang="en-US" sz="1600" i="1" dirty="0">
                <a:latin typeface="Arial" panose="020B0604020202020204" pitchFamily="34" charset="0"/>
                <a:cs typeface="Arial" panose="020B0604020202020204" pitchFamily="34" charset="0"/>
              </a:rPr>
              <a:t>et al</a:t>
            </a:r>
            <a:r>
              <a:rPr lang="en-US" sz="1600" dirty="0" smtClean="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PLoS</a:t>
            </a: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Biology 2010 </a:t>
            </a:r>
            <a:endParaRPr lang="en-US" sz="1600" dirty="0">
              <a:latin typeface="Arial" panose="020B0604020202020204" pitchFamily="34" charset="0"/>
              <a:cs typeface="Arial" panose="020B0604020202020204" pitchFamily="34" charset="0"/>
            </a:endParaRPr>
          </a:p>
        </p:txBody>
      </p:sp>
      <p:sp>
        <p:nvSpPr>
          <p:cNvPr id="130" name="TextBox 129"/>
          <p:cNvSpPr txBox="1"/>
          <p:nvPr/>
        </p:nvSpPr>
        <p:spPr bwMode="auto">
          <a:xfrm>
            <a:off x="1054082" y="1127760"/>
            <a:ext cx="1244636" cy="369332"/>
          </a:xfrm>
          <a:prstGeom prst="rect">
            <a:avLst/>
          </a:prstGeom>
          <a:noFill/>
        </p:spPr>
        <p:txBody>
          <a:bodyPr wrap="none">
            <a:spAutoFit/>
          </a:bodyPr>
          <a:lstStyle/>
          <a:p>
            <a:pPr algn="ctr">
              <a:defRPr/>
            </a:pPr>
            <a:r>
              <a:rPr lang="en-US" sz="1800" dirty="0" smtClean="0">
                <a:latin typeface="Tahoma" pitchFamily="34" charset="0"/>
                <a:ea typeface="Tahoma" pitchFamily="34" charset="0"/>
                <a:cs typeface="Tahoma" pitchFamily="34" charset="0"/>
              </a:rPr>
              <a:t>Royal Jelly</a:t>
            </a:r>
            <a:endParaRPr lang="en-US" sz="1800" dirty="0">
              <a:latin typeface="Tahoma" pitchFamily="34" charset="0"/>
              <a:ea typeface="Tahoma" pitchFamily="34" charset="0"/>
              <a:cs typeface="Tahoma" pitchFamily="34" charset="0"/>
            </a:endParaRPr>
          </a:p>
        </p:txBody>
      </p:sp>
      <p:sp>
        <p:nvSpPr>
          <p:cNvPr id="131" name="TextBox 130"/>
          <p:cNvSpPr txBox="1"/>
          <p:nvPr/>
        </p:nvSpPr>
        <p:spPr bwMode="auto">
          <a:xfrm>
            <a:off x="3237020" y="3513344"/>
            <a:ext cx="1880900" cy="369332"/>
          </a:xfrm>
          <a:prstGeom prst="rect">
            <a:avLst/>
          </a:prstGeom>
          <a:noFill/>
        </p:spPr>
        <p:txBody>
          <a:bodyPr wrap="none">
            <a:spAutoFit/>
          </a:bodyPr>
          <a:lstStyle/>
          <a:p>
            <a:pPr>
              <a:defRPr/>
            </a:pPr>
            <a:r>
              <a:rPr lang="en-US" sz="1800" dirty="0" smtClean="0">
                <a:latin typeface="Tahoma" pitchFamily="34" charset="0"/>
                <a:ea typeface="Tahoma" pitchFamily="34" charset="0"/>
                <a:cs typeface="Tahoma" pitchFamily="34" charset="0"/>
              </a:rPr>
              <a:t>DNMT3 silencing</a:t>
            </a:r>
            <a:endParaRPr lang="en-US" sz="1800" dirty="0">
              <a:latin typeface="Tahoma" pitchFamily="34" charset="0"/>
              <a:ea typeface="Tahoma" pitchFamily="34" charset="0"/>
              <a:cs typeface="Tahoma" pitchFamily="34" charset="0"/>
            </a:endParaRPr>
          </a:p>
        </p:txBody>
      </p:sp>
      <p:cxnSp>
        <p:nvCxnSpPr>
          <p:cNvPr id="132" name="Straight Arrow Connector 7168"/>
          <p:cNvCxnSpPr>
            <a:cxnSpLocks noChangeShapeType="1"/>
          </p:cNvCxnSpPr>
          <p:nvPr/>
        </p:nvCxnSpPr>
        <p:spPr bwMode="auto">
          <a:xfrm flipH="1">
            <a:off x="5105400" y="3466541"/>
            <a:ext cx="241510" cy="495859"/>
          </a:xfrm>
          <a:prstGeom prst="straightConnector1">
            <a:avLst/>
          </a:prstGeom>
          <a:noFill/>
          <a:ln w="57150" algn="ctr">
            <a:solidFill>
              <a:schemeClr val="tx1"/>
            </a:solidFill>
            <a:round/>
            <a:headEn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03138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1"/>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1000"/>
                                  </p:stCondLst>
                                  <p:childTnLst>
                                    <p:set>
                                      <p:cBhvr>
                                        <p:cTn id="21" dur="1" fill="hold">
                                          <p:stCondLst>
                                            <p:cond delay="0"/>
                                          </p:stCondLst>
                                        </p:cTn>
                                        <p:tgtEl>
                                          <p:spTgt spid="1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289560" y="1488667"/>
            <a:ext cx="8290560" cy="4108457"/>
            <a:chOff x="228600" y="2265907"/>
            <a:chExt cx="8290560" cy="4108457"/>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362200"/>
              <a:ext cx="3048000" cy="40121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489960" y="2265907"/>
              <a:ext cx="5029200" cy="830997"/>
            </a:xfrm>
            <a:prstGeom prst="rect">
              <a:avLst/>
            </a:prstGeom>
            <a:noFill/>
          </p:spPr>
          <p:txBody>
            <a:bodyPr wrap="square" rtlCol="0">
              <a:spAutoFit/>
            </a:bodyPr>
            <a:lstStyle/>
            <a:p>
              <a:r>
                <a:rPr lang="en-US" sz="1600" dirty="0" smtClean="0">
                  <a:latin typeface="Arial" panose="020B0604020202020204" pitchFamily="34" charset="0"/>
                  <a:cs typeface="Arial" panose="020B0604020202020204" pitchFamily="34" charset="0"/>
                </a:rPr>
                <a:t>The Dutch famine of 1944 took place in the German-occupied part of the Netherlands near the end of World War II. About 4.5 million were affected.</a:t>
              </a:r>
              <a:endParaRPr lang="en-US" sz="1600" dirty="0">
                <a:latin typeface="Arial" panose="020B0604020202020204" pitchFamily="34" charset="0"/>
                <a:cs typeface="Arial" panose="020B0604020202020204" pitchFamily="34" charset="0"/>
              </a:endParaRPr>
            </a:p>
          </p:txBody>
        </p:sp>
        <p:sp>
          <p:nvSpPr>
            <p:cNvPr id="7" name="TextBox 6"/>
            <p:cNvSpPr txBox="1"/>
            <p:nvPr/>
          </p:nvSpPr>
          <p:spPr>
            <a:xfrm>
              <a:off x="3474720" y="4091523"/>
              <a:ext cx="5029200" cy="830997"/>
            </a:xfrm>
            <a:prstGeom prst="rect">
              <a:avLst/>
            </a:prstGeom>
            <a:noFill/>
          </p:spPr>
          <p:txBody>
            <a:bodyPr wrap="square" rtlCol="0">
              <a:spAutoFit/>
            </a:bodyPr>
            <a:lstStyle/>
            <a:p>
              <a:r>
                <a:rPr lang="en-US" sz="1600" dirty="0" smtClean="0">
                  <a:latin typeface="Arial" panose="020B0604020202020204" pitchFamily="34" charset="0"/>
                  <a:cs typeface="Arial" panose="020B0604020202020204" pitchFamily="34" charset="0"/>
                </a:rPr>
                <a:t>Famine exposure in the </a:t>
              </a:r>
              <a:r>
                <a:rPr lang="en-US" sz="1600" dirty="0" err="1" smtClean="0">
                  <a:latin typeface="Arial" panose="020B0604020202020204" pitchFamily="34" charset="0"/>
                  <a:cs typeface="Arial" panose="020B0604020202020204" pitchFamily="34" charset="0"/>
                </a:rPr>
                <a:t>periconceptional</a:t>
              </a:r>
              <a:r>
                <a:rPr lang="en-US" sz="1600" dirty="0" smtClean="0">
                  <a:latin typeface="Arial" panose="020B0604020202020204" pitchFamily="34" charset="0"/>
                  <a:cs typeface="Arial" panose="020B0604020202020204" pitchFamily="34" charset="0"/>
                </a:rPr>
                <a:t> period led to an increased risk of metabolic and psychiatric disorders.</a:t>
              </a:r>
              <a:endParaRPr lang="en-US" sz="1600" dirty="0">
                <a:latin typeface="Arial" panose="020B0604020202020204" pitchFamily="34" charset="0"/>
                <a:cs typeface="Arial" panose="020B0604020202020204" pitchFamily="34" charset="0"/>
              </a:endParaRPr>
            </a:p>
          </p:txBody>
        </p:sp>
      </p:grpSp>
      <p:sp>
        <p:nvSpPr>
          <p:cNvPr id="12" name="Title 1"/>
          <p:cNvSpPr txBox="1">
            <a:spLocks/>
          </p:cNvSpPr>
          <p:nvPr/>
        </p:nvSpPr>
        <p:spPr bwMode="auto">
          <a:xfrm>
            <a:off x="304800" y="384810"/>
            <a:ext cx="77724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l"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l"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l"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l"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l"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l"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l" rtl="0" fontAlgn="base">
              <a:spcBef>
                <a:spcPct val="0"/>
              </a:spcBef>
              <a:spcAft>
                <a:spcPct val="0"/>
              </a:spcAft>
              <a:defRPr sz="4400">
                <a:solidFill>
                  <a:schemeClr val="tx2"/>
                </a:solidFill>
                <a:latin typeface="Arial" charset="0"/>
                <a:ea typeface="ＭＳ Ｐゴシック" charset="-128"/>
                <a:cs typeface="ＭＳ Ｐゴシック" charset="-128"/>
              </a:defRPr>
            </a:lvl9pPr>
          </a:lstStyle>
          <a:p>
            <a:pPr eaLnBrk="1" hangingPunct="1"/>
            <a:r>
              <a:rPr lang="en-US" sz="2800" b="1" kern="0" dirty="0" smtClean="0">
                <a:solidFill>
                  <a:srgbClr val="216A8B"/>
                </a:solidFill>
              </a:rPr>
              <a:t>Development and Epigenetics</a:t>
            </a:r>
          </a:p>
        </p:txBody>
      </p:sp>
    </p:spTree>
    <p:extLst>
      <p:ext uri="{BB962C8B-B14F-4D97-AF65-F5344CB8AC3E}">
        <p14:creationId xmlns:p14="http://schemas.microsoft.com/office/powerpoint/2010/main" val="314465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798320"/>
            <a:ext cx="8526024" cy="3459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304800" y="6168777"/>
            <a:ext cx="4958683" cy="338554"/>
          </a:xfrm>
          <a:prstGeom prst="rect">
            <a:avLst/>
          </a:prstGeom>
          <a:noFill/>
        </p:spPr>
        <p:txBody>
          <a:bodyPr wrap="square" rtlCol="0">
            <a:spAutoFit/>
          </a:bodyPr>
          <a:lstStyle/>
          <a:p>
            <a:r>
              <a:rPr lang="en-US" sz="1600" dirty="0" err="1" smtClean="0">
                <a:latin typeface="Arial" panose="020B0604020202020204" pitchFamily="34" charset="0"/>
                <a:cs typeface="Arial" panose="020B0604020202020204" pitchFamily="34" charset="0"/>
              </a:rPr>
              <a:t>Heijmans</a:t>
            </a:r>
            <a:r>
              <a:rPr lang="en-US" sz="1600" dirty="0" smtClean="0">
                <a:latin typeface="Arial" panose="020B0604020202020204" pitchFamily="34" charset="0"/>
                <a:cs typeface="Arial" panose="020B0604020202020204" pitchFamily="34" charset="0"/>
              </a:rPr>
              <a:t> </a:t>
            </a:r>
            <a:r>
              <a:rPr lang="en-US" sz="1600" i="1" dirty="0" smtClean="0">
                <a:latin typeface="Arial" panose="020B0604020202020204" pitchFamily="34" charset="0"/>
                <a:cs typeface="Arial" panose="020B0604020202020204" pitchFamily="34" charset="0"/>
              </a:rPr>
              <a:t>et al</a:t>
            </a:r>
            <a:r>
              <a:rPr lang="en-US" sz="1600" dirty="0" smtClean="0">
                <a:latin typeface="Arial" panose="020B0604020202020204" pitchFamily="34" charset="0"/>
                <a:cs typeface="Arial" panose="020B0604020202020204" pitchFamily="34" charset="0"/>
              </a:rPr>
              <a:t>., PNAS 2008</a:t>
            </a:r>
            <a:endParaRPr lang="en-US" sz="1600" dirty="0">
              <a:latin typeface="Arial" panose="020B0604020202020204" pitchFamily="34" charset="0"/>
              <a:cs typeface="Arial" panose="020B0604020202020204" pitchFamily="34" charset="0"/>
            </a:endParaRPr>
          </a:p>
        </p:txBody>
      </p:sp>
      <p:sp>
        <p:nvSpPr>
          <p:cNvPr id="12" name="Title 1"/>
          <p:cNvSpPr txBox="1">
            <a:spLocks/>
          </p:cNvSpPr>
          <p:nvPr/>
        </p:nvSpPr>
        <p:spPr bwMode="auto">
          <a:xfrm>
            <a:off x="304800" y="381000"/>
            <a:ext cx="77724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l"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l"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l"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l"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l"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l"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l" rtl="0" fontAlgn="base">
              <a:spcBef>
                <a:spcPct val="0"/>
              </a:spcBef>
              <a:spcAft>
                <a:spcPct val="0"/>
              </a:spcAft>
              <a:defRPr sz="4400">
                <a:solidFill>
                  <a:schemeClr val="tx2"/>
                </a:solidFill>
                <a:latin typeface="Arial" charset="0"/>
                <a:ea typeface="ＭＳ Ｐゴシック" charset="-128"/>
                <a:cs typeface="ＭＳ Ｐゴシック" charset="-128"/>
              </a:defRPr>
            </a:lvl9pPr>
          </a:lstStyle>
          <a:p>
            <a:pPr eaLnBrk="1" hangingPunct="1"/>
            <a:r>
              <a:rPr lang="en-US" sz="2800" b="1" kern="0" dirty="0" smtClean="0">
                <a:solidFill>
                  <a:srgbClr val="216A8B"/>
                </a:solidFill>
              </a:rPr>
              <a:t>Development and Epigenetics</a:t>
            </a:r>
          </a:p>
        </p:txBody>
      </p:sp>
    </p:spTree>
    <p:extLst>
      <p:ext uri="{BB962C8B-B14F-4D97-AF65-F5344CB8AC3E}">
        <p14:creationId xmlns:p14="http://schemas.microsoft.com/office/powerpoint/2010/main" val="265328745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a:xfrm>
            <a:off x="457200" y="387137"/>
            <a:ext cx="8229600" cy="480131"/>
          </a:xfrm>
        </p:spPr>
        <p:txBody>
          <a:bodyPr/>
          <a:lstStyle/>
          <a:p>
            <a:pPr eaLnBrk="1" hangingPunct="1"/>
            <a:r>
              <a:rPr lang="en-US" sz="2800" dirty="0" smtClean="0"/>
              <a:t>Outline</a:t>
            </a:r>
          </a:p>
        </p:txBody>
      </p:sp>
      <p:sp>
        <p:nvSpPr>
          <p:cNvPr id="4099" name="Content Placeholder 2"/>
          <p:cNvSpPr>
            <a:spLocks noGrp="1"/>
          </p:cNvSpPr>
          <p:nvPr>
            <p:ph idx="4294967295"/>
          </p:nvPr>
        </p:nvSpPr>
        <p:spPr>
          <a:xfrm>
            <a:off x="457200" y="1736725"/>
            <a:ext cx="8229600" cy="4422749"/>
          </a:xfrm>
        </p:spPr>
        <p:txBody>
          <a:bodyPr/>
          <a:lstStyle/>
          <a:p>
            <a:pPr eaLnBrk="1" hangingPunct="1"/>
            <a:r>
              <a:rPr lang="en-US" sz="2800" dirty="0"/>
              <a:t>Epigenetics: DNA Methylation and Histone Modification</a:t>
            </a:r>
          </a:p>
          <a:p>
            <a:pPr eaLnBrk="1" hangingPunct="1"/>
            <a:endParaRPr lang="en-US" sz="2800" dirty="0" smtClean="0"/>
          </a:p>
          <a:p>
            <a:pPr eaLnBrk="1" hangingPunct="1"/>
            <a:r>
              <a:rPr lang="en-US" sz="2800" b="1" dirty="0" smtClean="0"/>
              <a:t>Parent-of-origin </a:t>
            </a:r>
            <a:r>
              <a:rPr lang="en-US" sz="2800" b="1" dirty="0"/>
              <a:t>Effects</a:t>
            </a:r>
          </a:p>
          <a:p>
            <a:pPr marL="0" indent="0" eaLnBrk="1" hangingPunct="1">
              <a:buNone/>
            </a:pPr>
            <a:endParaRPr lang="en-US" sz="2800" dirty="0" smtClean="0"/>
          </a:p>
          <a:p>
            <a:pPr eaLnBrk="1" hangingPunct="1"/>
            <a:r>
              <a:rPr lang="en-US" sz="2800" dirty="0" smtClean="0"/>
              <a:t>Mitochondrial DNA</a:t>
            </a:r>
          </a:p>
          <a:p>
            <a:pPr eaLnBrk="1" hangingPunct="1"/>
            <a:endParaRPr lang="en-US" sz="2800" dirty="0" smtClean="0"/>
          </a:p>
          <a:p>
            <a:pPr eaLnBrk="1" hangingPunct="1"/>
            <a:r>
              <a:rPr lang="en-US" sz="2800" i="1" dirty="0" smtClean="0"/>
              <a:t>De Novo </a:t>
            </a:r>
            <a:r>
              <a:rPr lang="en-US" sz="2800" dirty="0" smtClean="0"/>
              <a:t>Variation</a:t>
            </a:r>
          </a:p>
          <a:p>
            <a:pPr eaLnBrk="1" hangingPunct="1"/>
            <a:endParaRPr lang="en-US" sz="2800" dirty="0" smtClean="0"/>
          </a:p>
        </p:txBody>
      </p:sp>
    </p:spTree>
    <p:extLst>
      <p:ext uri="{BB962C8B-B14F-4D97-AF65-F5344CB8AC3E}">
        <p14:creationId xmlns:p14="http://schemas.microsoft.com/office/powerpoint/2010/main" val="407635733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a:xfrm>
            <a:off x="304800" y="387137"/>
            <a:ext cx="8229600" cy="480131"/>
          </a:xfrm>
        </p:spPr>
        <p:txBody>
          <a:bodyPr/>
          <a:lstStyle/>
          <a:p>
            <a:pPr eaLnBrk="1" hangingPunct="1"/>
            <a:r>
              <a:rPr lang="en-US" sz="2800" dirty="0" smtClean="0"/>
              <a:t>Parent-of-Origin Effects</a:t>
            </a:r>
          </a:p>
        </p:txBody>
      </p:sp>
      <p:sp>
        <p:nvSpPr>
          <p:cNvPr id="3" name="Content Placeholder 2"/>
          <p:cNvSpPr txBox="1">
            <a:spLocks/>
          </p:cNvSpPr>
          <p:nvPr/>
        </p:nvSpPr>
        <p:spPr bwMode="auto">
          <a:xfrm>
            <a:off x="457200" y="1600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eaLnBrk="1" hangingPunct="1"/>
            <a:r>
              <a:rPr lang="en-US" sz="2800" kern="0" dirty="0" smtClean="0"/>
              <a:t>Imprinting</a:t>
            </a:r>
          </a:p>
          <a:p>
            <a:pPr lvl="1" eaLnBrk="1" hangingPunct="1"/>
            <a:r>
              <a:rPr lang="en-US" sz="2400" kern="0" dirty="0" smtClean="0"/>
              <a:t>Genes expressed only from one parent</a:t>
            </a:r>
          </a:p>
          <a:p>
            <a:pPr lvl="1" eaLnBrk="1" hangingPunct="1"/>
            <a:r>
              <a:rPr lang="en-US" sz="2400" kern="0" dirty="0" smtClean="0"/>
              <a:t>DNA Methylation</a:t>
            </a:r>
          </a:p>
          <a:p>
            <a:pPr lvl="1" eaLnBrk="1" hangingPunct="1"/>
            <a:r>
              <a:rPr lang="en-US" sz="2400" kern="0" dirty="0" smtClean="0"/>
              <a:t>&lt;1% of genes</a:t>
            </a:r>
          </a:p>
          <a:p>
            <a:pPr eaLnBrk="1" hangingPunct="1"/>
            <a:endParaRPr lang="en-US" sz="2800" kern="0" dirty="0" smtClean="0"/>
          </a:p>
          <a:p>
            <a:pPr eaLnBrk="1" hangingPunct="1"/>
            <a:r>
              <a:rPr lang="en-US" sz="2800" kern="0" dirty="0"/>
              <a:t>In utero effects</a:t>
            </a:r>
          </a:p>
          <a:p>
            <a:pPr lvl="1" eaLnBrk="1" hangingPunct="1"/>
            <a:r>
              <a:rPr lang="en-US" sz="2400" kern="0" dirty="0"/>
              <a:t>Mother’s genotype can affect environment</a:t>
            </a:r>
          </a:p>
          <a:p>
            <a:pPr eaLnBrk="1" hangingPunct="1"/>
            <a:endParaRPr lang="en-US" sz="2800" kern="0" dirty="0" smtClean="0"/>
          </a:p>
        </p:txBody>
      </p:sp>
    </p:spTree>
    <p:extLst>
      <p:ext uri="{BB962C8B-B14F-4D97-AF65-F5344CB8AC3E}">
        <p14:creationId xmlns:p14="http://schemas.microsoft.com/office/powerpoint/2010/main" val="18147775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a:xfrm>
            <a:off x="304800" y="387137"/>
            <a:ext cx="8229600" cy="480131"/>
          </a:xfrm>
        </p:spPr>
        <p:txBody>
          <a:bodyPr/>
          <a:lstStyle/>
          <a:p>
            <a:pPr eaLnBrk="1" hangingPunct="1"/>
            <a:r>
              <a:rPr lang="en-US" sz="2800" dirty="0" smtClean="0"/>
              <a:t>Diseases of Imprinting: </a:t>
            </a:r>
            <a:r>
              <a:rPr lang="en-US" sz="2800" dirty="0" err="1" smtClean="0"/>
              <a:t>Prader</a:t>
            </a:r>
            <a:r>
              <a:rPr lang="en-US" sz="2800" dirty="0" smtClean="0"/>
              <a:t>-Willi and </a:t>
            </a:r>
            <a:r>
              <a:rPr lang="en-US" sz="2800" dirty="0" err="1" smtClean="0"/>
              <a:t>Angelman</a:t>
            </a:r>
            <a:endParaRPr lang="en-US" sz="2800" dirty="0" smtClean="0"/>
          </a:p>
        </p:txBody>
      </p:sp>
      <p:grpSp>
        <p:nvGrpSpPr>
          <p:cNvPr id="4" name="Group 3"/>
          <p:cNvGrpSpPr>
            <a:grpSpLocks/>
          </p:cNvGrpSpPr>
          <p:nvPr/>
        </p:nvGrpSpPr>
        <p:grpSpPr bwMode="auto">
          <a:xfrm>
            <a:off x="423545" y="1718627"/>
            <a:ext cx="1603375" cy="4011613"/>
            <a:chOff x="380999" y="838200"/>
            <a:chExt cx="1603351" cy="4011448"/>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999" y="838200"/>
              <a:ext cx="1603351" cy="4011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2"/>
            <p:cNvSpPr>
              <a:spLocks noChangeArrowheads="1"/>
            </p:cNvSpPr>
            <p:nvPr/>
          </p:nvSpPr>
          <p:spPr bwMode="auto">
            <a:xfrm>
              <a:off x="416624" y="1764475"/>
              <a:ext cx="609601" cy="304800"/>
            </a:xfrm>
            <a:prstGeom prst="rect">
              <a:avLst/>
            </a:prstGeom>
            <a:solidFill>
              <a:schemeClr val="bg1"/>
            </a:solidFill>
            <a:ln w="9525" algn="ctr">
              <a:solidFill>
                <a:schemeClr val="bg1"/>
              </a:solidFill>
              <a:round/>
              <a:headEnd/>
              <a:tailEnd/>
            </a:ln>
          </p:spPr>
          <p:txBody>
            <a:bodyPr/>
            <a:lstStyle/>
            <a:p>
              <a:endParaRPr lang="en-US"/>
            </a:p>
          </p:txBody>
        </p:sp>
      </p:grpSp>
      <p:sp>
        <p:nvSpPr>
          <p:cNvPr id="7" name="TextBox 6"/>
          <p:cNvSpPr txBox="1"/>
          <p:nvPr/>
        </p:nvSpPr>
        <p:spPr>
          <a:xfrm>
            <a:off x="1645920" y="2682240"/>
            <a:ext cx="1543050" cy="338138"/>
          </a:xfrm>
          <a:prstGeom prst="rect">
            <a:avLst/>
          </a:prstGeom>
          <a:noFill/>
        </p:spPr>
        <p:txBody>
          <a:bodyPr wrap="none">
            <a:spAutoFit/>
          </a:bodyPr>
          <a:lstStyle/>
          <a:p>
            <a:pPr>
              <a:defRPr/>
            </a:pPr>
            <a:r>
              <a:rPr lang="en-US" sz="1600" dirty="0">
                <a:solidFill>
                  <a:srgbClr val="FF0000"/>
                </a:solidFill>
                <a:latin typeface="Tahoma" pitchFamily="34" charset="0"/>
                <a:ea typeface="Tahoma" pitchFamily="34" charset="0"/>
                <a:cs typeface="Tahoma" pitchFamily="34" charset="0"/>
              </a:rPr>
              <a:t>PWS/AS region</a:t>
            </a:r>
          </a:p>
        </p:txBody>
      </p:sp>
      <p:cxnSp>
        <p:nvCxnSpPr>
          <p:cNvPr id="8" name="Straight Arrow Connector 6"/>
          <p:cNvCxnSpPr>
            <a:cxnSpLocks noChangeShapeType="1"/>
            <a:stCxn id="7" idx="3"/>
            <a:endCxn id="10" idx="1"/>
          </p:cNvCxnSpPr>
          <p:nvPr/>
        </p:nvCxnSpPr>
        <p:spPr bwMode="auto">
          <a:xfrm flipV="1">
            <a:off x="3188970" y="2328228"/>
            <a:ext cx="285750" cy="523081"/>
          </a:xfrm>
          <a:prstGeom prst="straightConnector1">
            <a:avLst/>
          </a:prstGeom>
          <a:noFill/>
          <a:ln w="38100" algn="ctr">
            <a:solidFill>
              <a:schemeClr val="tx1"/>
            </a:solidFill>
            <a:round/>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Arrow Connector 8"/>
          <p:cNvCxnSpPr>
            <a:cxnSpLocks noChangeShapeType="1"/>
            <a:stCxn id="7" idx="3"/>
            <a:endCxn id="11" idx="1"/>
          </p:cNvCxnSpPr>
          <p:nvPr/>
        </p:nvCxnSpPr>
        <p:spPr bwMode="auto">
          <a:xfrm>
            <a:off x="3188970" y="2851309"/>
            <a:ext cx="285750" cy="1535906"/>
          </a:xfrm>
          <a:prstGeom prst="straightConnector1">
            <a:avLst/>
          </a:prstGeom>
          <a:noFill/>
          <a:ln w="38100" algn="ctr">
            <a:solidFill>
              <a:schemeClr val="tx1"/>
            </a:solidFill>
            <a:round/>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Box 9"/>
          <p:cNvSpPr txBox="1"/>
          <p:nvPr/>
        </p:nvSpPr>
        <p:spPr>
          <a:xfrm>
            <a:off x="3474720" y="1974215"/>
            <a:ext cx="5156200" cy="708025"/>
          </a:xfrm>
          <a:prstGeom prst="rect">
            <a:avLst/>
          </a:prstGeom>
          <a:noFill/>
        </p:spPr>
        <p:txBody>
          <a:bodyPr>
            <a:spAutoFit/>
          </a:bodyPr>
          <a:lstStyle/>
          <a:p>
            <a:pPr>
              <a:defRPr/>
            </a:pPr>
            <a:r>
              <a:rPr lang="en-US" sz="2000" dirty="0">
                <a:latin typeface="Tahoma" pitchFamily="34" charset="0"/>
                <a:ea typeface="Tahoma" pitchFamily="34" charset="0"/>
                <a:cs typeface="Tahoma" pitchFamily="34" charset="0"/>
              </a:rPr>
              <a:t>Paternal loss = </a:t>
            </a:r>
            <a:r>
              <a:rPr lang="en-US" sz="2000" b="1" dirty="0" err="1">
                <a:latin typeface="Tahoma" pitchFamily="34" charset="0"/>
                <a:ea typeface="Tahoma" pitchFamily="34" charset="0"/>
                <a:cs typeface="Tahoma" pitchFamily="34" charset="0"/>
              </a:rPr>
              <a:t>Prader-Willi</a:t>
            </a:r>
            <a:r>
              <a:rPr lang="en-US" sz="2000" b="1" dirty="0">
                <a:latin typeface="Tahoma" pitchFamily="34" charset="0"/>
                <a:ea typeface="Tahoma" pitchFamily="34" charset="0"/>
                <a:cs typeface="Tahoma" pitchFamily="34" charset="0"/>
              </a:rPr>
              <a:t> </a:t>
            </a:r>
            <a:r>
              <a:rPr lang="en-US" sz="2000" dirty="0">
                <a:latin typeface="Tahoma" pitchFamily="34" charset="0"/>
                <a:ea typeface="Tahoma" pitchFamily="34" charset="0"/>
                <a:cs typeface="Tahoma" pitchFamily="34" charset="0"/>
              </a:rPr>
              <a:t>(gene </a:t>
            </a:r>
            <a:r>
              <a:rPr lang="en-US" sz="2000" i="1" dirty="0">
                <a:latin typeface="Tahoma" pitchFamily="34" charset="0"/>
                <a:ea typeface="Tahoma" pitchFamily="34" charset="0"/>
                <a:cs typeface="Tahoma" pitchFamily="34" charset="0"/>
              </a:rPr>
              <a:t>SNRPN</a:t>
            </a:r>
            <a:r>
              <a:rPr lang="en-US" sz="2000" dirty="0">
                <a:latin typeface="Tahoma" pitchFamily="34" charset="0"/>
                <a:ea typeface="Tahoma" pitchFamily="34" charset="0"/>
                <a:cs typeface="Tahoma" pitchFamily="34" charset="0"/>
              </a:rPr>
              <a:t>, </a:t>
            </a:r>
            <a:r>
              <a:rPr lang="en-US" sz="2000" dirty="0" err="1">
                <a:latin typeface="Tahoma" pitchFamily="34" charset="0"/>
                <a:ea typeface="Tahoma" pitchFamily="34" charset="0"/>
                <a:cs typeface="Tahoma" pitchFamily="34" charset="0"/>
              </a:rPr>
              <a:t>Necdin</a:t>
            </a:r>
            <a:r>
              <a:rPr lang="en-US" sz="2000" dirty="0">
                <a:latin typeface="Tahoma" pitchFamily="34" charset="0"/>
                <a:ea typeface="Tahoma" pitchFamily="34" charset="0"/>
                <a:cs typeface="Tahoma" pitchFamily="34" charset="0"/>
              </a:rPr>
              <a:t> gene, clusters of </a:t>
            </a:r>
            <a:r>
              <a:rPr lang="en-US" sz="2000" dirty="0" err="1">
                <a:latin typeface="Tahoma" pitchFamily="34" charset="0"/>
                <a:ea typeface="Tahoma" pitchFamily="34" charset="0"/>
                <a:cs typeface="Tahoma" pitchFamily="34" charset="0"/>
              </a:rPr>
              <a:t>snoRNAs</a:t>
            </a:r>
            <a:r>
              <a:rPr lang="en-US" sz="2000" dirty="0">
                <a:latin typeface="Tahoma" pitchFamily="34" charset="0"/>
                <a:ea typeface="Tahoma" pitchFamily="34" charset="0"/>
                <a:cs typeface="Tahoma" pitchFamily="34" charset="0"/>
              </a:rPr>
              <a:t>)</a:t>
            </a:r>
          </a:p>
        </p:txBody>
      </p:sp>
      <p:sp>
        <p:nvSpPr>
          <p:cNvPr id="11" name="TextBox 10"/>
          <p:cNvSpPr txBox="1"/>
          <p:nvPr/>
        </p:nvSpPr>
        <p:spPr>
          <a:xfrm>
            <a:off x="3474720" y="4187190"/>
            <a:ext cx="4979988" cy="400050"/>
          </a:xfrm>
          <a:prstGeom prst="rect">
            <a:avLst/>
          </a:prstGeom>
          <a:noFill/>
        </p:spPr>
        <p:txBody>
          <a:bodyPr wrap="none">
            <a:spAutoFit/>
          </a:bodyPr>
          <a:lstStyle/>
          <a:p>
            <a:pPr>
              <a:defRPr/>
            </a:pPr>
            <a:r>
              <a:rPr lang="en-US" sz="2000" dirty="0">
                <a:latin typeface="Tahoma" pitchFamily="34" charset="0"/>
                <a:ea typeface="Tahoma" pitchFamily="34" charset="0"/>
                <a:cs typeface="Tahoma" pitchFamily="34" charset="0"/>
              </a:rPr>
              <a:t>Maternal loss = </a:t>
            </a:r>
            <a:r>
              <a:rPr lang="en-US" sz="2000" b="1" dirty="0" err="1">
                <a:latin typeface="Tahoma" pitchFamily="34" charset="0"/>
                <a:ea typeface="Tahoma" pitchFamily="34" charset="0"/>
                <a:cs typeface="Tahoma" pitchFamily="34" charset="0"/>
              </a:rPr>
              <a:t>Angelman</a:t>
            </a:r>
            <a:r>
              <a:rPr lang="en-US" sz="2000" dirty="0">
                <a:latin typeface="Tahoma" pitchFamily="34" charset="0"/>
                <a:ea typeface="Tahoma" pitchFamily="34" charset="0"/>
                <a:cs typeface="Tahoma" pitchFamily="34" charset="0"/>
              </a:rPr>
              <a:t> (gene </a:t>
            </a:r>
            <a:r>
              <a:rPr lang="en-US" sz="2000" i="1" dirty="0">
                <a:latin typeface="Tahoma" pitchFamily="34" charset="0"/>
                <a:ea typeface="Tahoma" pitchFamily="34" charset="0"/>
                <a:cs typeface="Tahoma" pitchFamily="34" charset="0"/>
              </a:rPr>
              <a:t>UBE3A</a:t>
            </a:r>
            <a:r>
              <a:rPr lang="en-US" sz="2000" dirty="0">
                <a:latin typeface="Tahoma" pitchFamily="34" charset="0"/>
                <a:ea typeface="Tahoma" pitchFamily="34" charset="0"/>
                <a:cs typeface="Tahoma" pitchFamily="34" charset="0"/>
              </a:rPr>
              <a:t>)</a:t>
            </a:r>
          </a:p>
        </p:txBody>
      </p:sp>
      <p:sp>
        <p:nvSpPr>
          <p:cNvPr id="12" name="Right Brace 10"/>
          <p:cNvSpPr>
            <a:spLocks/>
          </p:cNvSpPr>
          <p:nvPr/>
        </p:nvSpPr>
        <p:spPr bwMode="auto">
          <a:xfrm rot="5400000">
            <a:off x="7383939" y="4019709"/>
            <a:ext cx="315912" cy="1428750"/>
          </a:xfrm>
          <a:prstGeom prst="rightBrace">
            <a:avLst>
              <a:gd name="adj1" fmla="val 8333"/>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 name="TextBox 12"/>
          <p:cNvSpPr txBox="1"/>
          <p:nvPr/>
        </p:nvSpPr>
        <p:spPr>
          <a:xfrm>
            <a:off x="6157595" y="4892040"/>
            <a:ext cx="2473325" cy="831850"/>
          </a:xfrm>
          <a:prstGeom prst="rect">
            <a:avLst/>
          </a:prstGeom>
          <a:solidFill>
            <a:srgbClr val="FFFF99"/>
          </a:solidFill>
        </p:spPr>
        <p:txBody>
          <a:bodyPr>
            <a:spAutoFit/>
          </a:bodyPr>
          <a:lstStyle/>
          <a:p>
            <a:pPr algn="ctr">
              <a:defRPr/>
            </a:pPr>
            <a:r>
              <a:rPr lang="en-US" sz="1600" dirty="0">
                <a:latin typeface="Tahoma" pitchFamily="34" charset="0"/>
                <a:ea typeface="Tahoma" pitchFamily="34" charset="0"/>
                <a:cs typeface="Tahoma" pitchFamily="34" charset="0"/>
              </a:rPr>
              <a:t>Paternal allele silenced in hippocampus and cerebellum</a:t>
            </a:r>
          </a:p>
        </p:txBody>
      </p:sp>
    </p:spTree>
    <p:extLst>
      <p:ext uri="{BB962C8B-B14F-4D97-AF65-F5344CB8AC3E}">
        <p14:creationId xmlns:p14="http://schemas.microsoft.com/office/powerpoint/2010/main" val="136768193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a:xfrm>
            <a:off x="321945" y="384068"/>
            <a:ext cx="8229600" cy="480131"/>
          </a:xfrm>
        </p:spPr>
        <p:txBody>
          <a:bodyPr/>
          <a:lstStyle/>
          <a:p>
            <a:pPr eaLnBrk="1" hangingPunct="1"/>
            <a:r>
              <a:rPr lang="en-US" sz="2800" dirty="0" smtClean="0"/>
              <a:t>Parent-of-Origin Effects in Type 2 Diabetes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111" y="1561574"/>
            <a:ext cx="8397677" cy="2568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3"/>
          <p:cNvSpPr txBox="1">
            <a:spLocks noChangeArrowheads="1"/>
          </p:cNvSpPr>
          <p:nvPr/>
        </p:nvSpPr>
        <p:spPr bwMode="auto">
          <a:xfrm>
            <a:off x="274321" y="6169322"/>
            <a:ext cx="543464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ＭＳ Ｐゴシック" pitchFamily="34" charset="-128"/>
              </a:defRPr>
            </a:lvl1pPr>
            <a:lvl2pPr marL="37931725" indent="-37474525">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600" dirty="0" smtClean="0"/>
              <a:t>Kong </a:t>
            </a:r>
            <a:r>
              <a:rPr lang="en-US" sz="1600" i="1" dirty="0" smtClean="0"/>
              <a:t>et al</a:t>
            </a:r>
            <a:r>
              <a:rPr lang="en-US" sz="1600" dirty="0" smtClean="0"/>
              <a:t>. Nature 2009</a:t>
            </a:r>
            <a:endParaRPr lang="en-US" sz="1600" i="1" dirty="0"/>
          </a:p>
        </p:txBody>
      </p:sp>
    </p:spTree>
    <p:extLst>
      <p:ext uri="{BB962C8B-B14F-4D97-AF65-F5344CB8AC3E}">
        <p14:creationId xmlns:p14="http://schemas.microsoft.com/office/powerpoint/2010/main" val="367561002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a:xfrm>
            <a:off x="335280" y="384068"/>
            <a:ext cx="8229600" cy="480131"/>
          </a:xfrm>
        </p:spPr>
        <p:txBody>
          <a:bodyPr/>
          <a:lstStyle/>
          <a:p>
            <a:pPr eaLnBrk="1" hangingPunct="1"/>
            <a:r>
              <a:rPr lang="en-US" sz="2800" dirty="0" smtClean="0"/>
              <a:t>Testicular Germ Cell Tumors and Maternal Genotype</a:t>
            </a:r>
          </a:p>
        </p:txBody>
      </p:sp>
      <p:pic>
        <p:nvPicPr>
          <p:cNvPr id="2054"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t="56001" b="12345"/>
          <a:stretch/>
        </p:blipFill>
        <p:spPr bwMode="auto">
          <a:xfrm>
            <a:off x="304800" y="2316480"/>
            <a:ext cx="8638222"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17113" b="87997"/>
          <a:stretch/>
        </p:blipFill>
        <p:spPr bwMode="auto">
          <a:xfrm>
            <a:off x="1584960" y="1601438"/>
            <a:ext cx="7159942" cy="5778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3"/>
          <p:cNvSpPr txBox="1">
            <a:spLocks noChangeArrowheads="1"/>
          </p:cNvSpPr>
          <p:nvPr/>
        </p:nvSpPr>
        <p:spPr bwMode="auto">
          <a:xfrm>
            <a:off x="274321" y="6169322"/>
            <a:ext cx="543464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ＭＳ Ｐゴシック" pitchFamily="34" charset="-128"/>
              </a:defRPr>
            </a:lvl1pPr>
            <a:lvl2pPr marL="37931725" indent="-37474525">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600" dirty="0" smtClean="0"/>
              <a:t>Starr </a:t>
            </a:r>
            <a:r>
              <a:rPr lang="en-US" sz="1600" i="1" dirty="0" smtClean="0"/>
              <a:t>et al</a:t>
            </a:r>
            <a:r>
              <a:rPr lang="en-US" sz="1600" dirty="0" smtClean="0"/>
              <a:t>. CEBP 2005</a:t>
            </a:r>
            <a:endParaRPr lang="en-US" sz="1600" i="1" dirty="0"/>
          </a:p>
        </p:txBody>
      </p:sp>
    </p:spTree>
    <p:extLst>
      <p:ext uri="{BB962C8B-B14F-4D97-AF65-F5344CB8AC3E}">
        <p14:creationId xmlns:p14="http://schemas.microsoft.com/office/powerpoint/2010/main" val="2708328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a:xfrm>
            <a:off x="457200" y="387137"/>
            <a:ext cx="8229600" cy="480131"/>
          </a:xfrm>
        </p:spPr>
        <p:txBody>
          <a:bodyPr/>
          <a:lstStyle/>
          <a:p>
            <a:pPr eaLnBrk="1" hangingPunct="1"/>
            <a:r>
              <a:rPr lang="en-US" sz="2800" dirty="0" smtClean="0"/>
              <a:t>Outline</a:t>
            </a:r>
          </a:p>
        </p:txBody>
      </p:sp>
      <p:sp>
        <p:nvSpPr>
          <p:cNvPr id="4099" name="Content Placeholder 2"/>
          <p:cNvSpPr>
            <a:spLocks noGrp="1"/>
          </p:cNvSpPr>
          <p:nvPr>
            <p:ph idx="4294967295"/>
          </p:nvPr>
        </p:nvSpPr>
        <p:spPr>
          <a:xfrm>
            <a:off x="457200" y="1736725"/>
            <a:ext cx="8229600" cy="4422749"/>
          </a:xfrm>
        </p:spPr>
        <p:txBody>
          <a:bodyPr/>
          <a:lstStyle/>
          <a:p>
            <a:pPr eaLnBrk="1" hangingPunct="1"/>
            <a:r>
              <a:rPr lang="en-US" sz="2800" dirty="0"/>
              <a:t>Epigenetics: DNA Methylation and Histone Modification</a:t>
            </a:r>
          </a:p>
          <a:p>
            <a:pPr eaLnBrk="1" hangingPunct="1"/>
            <a:endParaRPr lang="en-US" sz="2800" dirty="0" smtClean="0"/>
          </a:p>
          <a:p>
            <a:pPr eaLnBrk="1" hangingPunct="1"/>
            <a:r>
              <a:rPr lang="en-US" sz="2800" dirty="0" smtClean="0"/>
              <a:t>Parent-of-origin </a:t>
            </a:r>
            <a:r>
              <a:rPr lang="en-US" sz="2800" dirty="0"/>
              <a:t>Effects</a:t>
            </a:r>
          </a:p>
          <a:p>
            <a:pPr marL="0" indent="0" eaLnBrk="1" hangingPunct="1">
              <a:buNone/>
            </a:pPr>
            <a:endParaRPr lang="en-US" sz="2800" dirty="0" smtClean="0"/>
          </a:p>
          <a:p>
            <a:pPr eaLnBrk="1" hangingPunct="1"/>
            <a:r>
              <a:rPr lang="en-US" sz="2800" b="1" dirty="0" smtClean="0"/>
              <a:t>Mitochondrial DNA</a:t>
            </a:r>
          </a:p>
          <a:p>
            <a:pPr eaLnBrk="1" hangingPunct="1"/>
            <a:endParaRPr lang="en-US" sz="2800" dirty="0" smtClean="0"/>
          </a:p>
          <a:p>
            <a:pPr eaLnBrk="1" hangingPunct="1"/>
            <a:r>
              <a:rPr lang="en-US" sz="2800" i="1" dirty="0" smtClean="0"/>
              <a:t>De Novo </a:t>
            </a:r>
            <a:r>
              <a:rPr lang="en-US" sz="2800" dirty="0" smtClean="0"/>
              <a:t>Variation</a:t>
            </a:r>
          </a:p>
          <a:p>
            <a:pPr eaLnBrk="1" hangingPunct="1"/>
            <a:endParaRPr lang="en-US" sz="2800" dirty="0" smtClean="0"/>
          </a:p>
        </p:txBody>
      </p:sp>
    </p:spTree>
    <p:extLst>
      <p:ext uri="{BB962C8B-B14F-4D97-AF65-F5344CB8AC3E}">
        <p14:creationId xmlns:p14="http://schemas.microsoft.com/office/powerpoint/2010/main" val="15605828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5"/>
          <p:cNvSpPr txBox="1">
            <a:spLocks noChangeArrowheads="1"/>
          </p:cNvSpPr>
          <p:nvPr/>
        </p:nvSpPr>
        <p:spPr bwMode="auto">
          <a:xfrm>
            <a:off x="457200" y="365760"/>
            <a:ext cx="8510463" cy="516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664" tIns="42332" rIns="84664" bIns="42332">
            <a:spAutoFit/>
          </a:bodyPr>
          <a:lstStyle>
            <a:lvl1pPr defTabSz="987425" eaLnBrk="0" hangingPunct="0">
              <a:defRPr sz="1400">
                <a:solidFill>
                  <a:schemeClr val="tx1"/>
                </a:solidFill>
                <a:latin typeface="Arial" charset="0"/>
              </a:defRPr>
            </a:lvl1pPr>
            <a:lvl2pPr marL="742950" indent="-285750" defTabSz="987425" eaLnBrk="0" hangingPunct="0">
              <a:defRPr sz="1400">
                <a:solidFill>
                  <a:schemeClr val="tx1"/>
                </a:solidFill>
                <a:latin typeface="Arial" charset="0"/>
              </a:defRPr>
            </a:lvl2pPr>
            <a:lvl3pPr marL="1143000" indent="-228600" defTabSz="987425" eaLnBrk="0" hangingPunct="0">
              <a:defRPr sz="1400">
                <a:solidFill>
                  <a:schemeClr val="tx1"/>
                </a:solidFill>
                <a:latin typeface="Arial" charset="0"/>
              </a:defRPr>
            </a:lvl3pPr>
            <a:lvl4pPr marL="1600200" indent="-228600" defTabSz="987425" eaLnBrk="0" hangingPunct="0">
              <a:defRPr sz="1400">
                <a:solidFill>
                  <a:schemeClr val="tx1"/>
                </a:solidFill>
                <a:latin typeface="Arial" charset="0"/>
              </a:defRPr>
            </a:lvl4pPr>
            <a:lvl5pPr marL="2057400" indent="-228600" defTabSz="987425" eaLnBrk="0" hangingPunct="0">
              <a:defRPr sz="1400">
                <a:solidFill>
                  <a:schemeClr val="tx1"/>
                </a:solidFill>
                <a:latin typeface="Arial" charset="0"/>
              </a:defRPr>
            </a:lvl5pPr>
            <a:lvl6pPr marL="2514600" indent="-228600" algn="ctr" defTabSz="987425" eaLnBrk="0" fontAlgn="base" hangingPunct="0">
              <a:spcBef>
                <a:spcPct val="0"/>
              </a:spcBef>
              <a:spcAft>
                <a:spcPct val="0"/>
              </a:spcAft>
              <a:defRPr sz="1400">
                <a:solidFill>
                  <a:schemeClr val="tx1"/>
                </a:solidFill>
                <a:latin typeface="Arial" charset="0"/>
              </a:defRPr>
            </a:lvl6pPr>
            <a:lvl7pPr marL="2971800" indent="-228600" algn="ctr" defTabSz="987425" eaLnBrk="0" fontAlgn="base" hangingPunct="0">
              <a:spcBef>
                <a:spcPct val="0"/>
              </a:spcBef>
              <a:spcAft>
                <a:spcPct val="0"/>
              </a:spcAft>
              <a:defRPr sz="1400">
                <a:solidFill>
                  <a:schemeClr val="tx1"/>
                </a:solidFill>
                <a:latin typeface="Arial" charset="0"/>
              </a:defRPr>
            </a:lvl7pPr>
            <a:lvl8pPr marL="3429000" indent="-228600" algn="ctr" defTabSz="987425" eaLnBrk="0" fontAlgn="base" hangingPunct="0">
              <a:spcBef>
                <a:spcPct val="0"/>
              </a:spcBef>
              <a:spcAft>
                <a:spcPct val="0"/>
              </a:spcAft>
              <a:defRPr sz="1400">
                <a:solidFill>
                  <a:schemeClr val="tx1"/>
                </a:solidFill>
                <a:latin typeface="Arial" charset="0"/>
              </a:defRPr>
            </a:lvl8pPr>
            <a:lvl9pPr marL="3886200" indent="-228600" algn="ctr" defTabSz="987425"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sz="2800" b="1" dirty="0" smtClean="0">
                <a:solidFill>
                  <a:srgbClr val="006699"/>
                </a:solidFill>
                <a:latin typeface="+mj-lt"/>
              </a:rPr>
              <a:t>GERA </a:t>
            </a:r>
            <a:r>
              <a:rPr lang="en-US" sz="2800" b="1" dirty="0">
                <a:solidFill>
                  <a:srgbClr val="006699"/>
                </a:solidFill>
                <a:latin typeface="+mj-lt"/>
              </a:rPr>
              <a:t>Cohort </a:t>
            </a:r>
            <a:r>
              <a:rPr lang="en-US" sz="2800" b="1" dirty="0" smtClean="0">
                <a:solidFill>
                  <a:srgbClr val="006699"/>
                </a:solidFill>
                <a:latin typeface="+mj-lt"/>
              </a:rPr>
              <a:t>Characteristics</a:t>
            </a:r>
            <a:endParaRPr lang="en-US" sz="2800" b="1" dirty="0">
              <a:solidFill>
                <a:srgbClr val="006699"/>
              </a:solidFill>
              <a:latin typeface="+mj-lt"/>
            </a:endParaRPr>
          </a:p>
        </p:txBody>
      </p:sp>
      <p:graphicFrame>
        <p:nvGraphicFramePr>
          <p:cNvPr id="7" name="Table 6"/>
          <p:cNvGraphicFramePr>
            <a:graphicFrameLocks noGrp="1"/>
          </p:cNvGraphicFramePr>
          <p:nvPr>
            <p:extLst>
              <p:ext uri="{D42A27DB-BD31-4B8C-83A1-F6EECF244321}">
                <p14:modId xmlns:p14="http://schemas.microsoft.com/office/powerpoint/2010/main" val="3114162644"/>
              </p:ext>
            </p:extLst>
          </p:nvPr>
        </p:nvGraphicFramePr>
        <p:xfrm>
          <a:off x="1149876" y="1150566"/>
          <a:ext cx="6680836" cy="5029200"/>
        </p:xfrm>
        <a:graphic>
          <a:graphicData uri="http://schemas.openxmlformats.org/drawingml/2006/table">
            <a:tbl>
              <a:tblPr firstRow="1" bandRow="1">
                <a:tableStyleId>{0660B408-B3CF-4A94-85FC-2B1E0A45F4A2}</a:tableStyleId>
              </a:tblPr>
              <a:tblGrid>
                <a:gridCol w="2489518"/>
                <a:gridCol w="2159318"/>
                <a:gridCol w="2032000"/>
              </a:tblGrid>
              <a:tr h="335280">
                <a:tc>
                  <a:txBody>
                    <a:bodyPr/>
                    <a:lstStyle/>
                    <a:p>
                      <a:pPr algn="ctr"/>
                      <a:endParaRPr lang="en-US" sz="1600" dirty="0">
                        <a:latin typeface="Arial" panose="020B0604020202020204" pitchFamily="34" charset="0"/>
                        <a:cs typeface="Arial" panose="020B0604020202020204" pitchFamily="34" charset="0"/>
                      </a:endParaRPr>
                    </a:p>
                  </a:txBody>
                  <a:tcPr/>
                </a:tc>
                <a:tc>
                  <a:txBody>
                    <a:bodyPr/>
                    <a:lstStyle/>
                    <a:p>
                      <a:pPr algn="ctr"/>
                      <a:r>
                        <a:rPr lang="en-US" sz="1600" dirty="0" smtClean="0">
                          <a:latin typeface="Arial" panose="020B0604020202020204" pitchFamily="34" charset="0"/>
                          <a:cs typeface="Arial" panose="020B0604020202020204" pitchFamily="34" charset="0"/>
                        </a:rPr>
                        <a:t>Number of Subjects</a:t>
                      </a:r>
                      <a:endParaRPr lang="en-US" sz="1600" dirty="0">
                        <a:latin typeface="Arial" panose="020B0604020202020204" pitchFamily="34" charset="0"/>
                        <a:cs typeface="Arial" panose="020B0604020202020204" pitchFamily="34" charset="0"/>
                      </a:endParaRPr>
                    </a:p>
                  </a:txBody>
                  <a:tcPr/>
                </a:tc>
                <a:tc>
                  <a:txBody>
                    <a:bodyPr/>
                    <a:lstStyle/>
                    <a:p>
                      <a:pPr algn="ctr"/>
                      <a:r>
                        <a:rPr lang="en-US" sz="1600" dirty="0" smtClean="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txBody>
                  <a:tcPr/>
                </a:tc>
              </a:tr>
              <a:tr h="335280">
                <a:tc gridSpan="3">
                  <a:txBody>
                    <a:bodyPr/>
                    <a:lstStyle/>
                    <a:p>
                      <a:r>
                        <a:rPr lang="en-US" sz="1600" dirty="0" smtClean="0">
                          <a:latin typeface="Arial" panose="020B0604020202020204" pitchFamily="34" charset="0"/>
                          <a:cs typeface="Arial" panose="020B0604020202020204" pitchFamily="34" charset="0"/>
                        </a:rPr>
                        <a:t>Age at Specimen Donation</a:t>
                      </a:r>
                      <a:endParaRPr lang="en-US" sz="1600" dirty="0">
                        <a:latin typeface="Arial" panose="020B0604020202020204" pitchFamily="34" charset="0"/>
                        <a:cs typeface="Arial" panose="020B0604020202020204" pitchFamily="34" charset="0"/>
                      </a:endParaRPr>
                    </a:p>
                  </a:txBody>
                  <a:tcPr/>
                </a:tc>
                <a:tc hMerge="1">
                  <a:txBody>
                    <a:bodyPr/>
                    <a:lstStyle/>
                    <a:p>
                      <a:endParaRPr lang="en-US" sz="1600" dirty="0">
                        <a:latin typeface="Arial" panose="020B0604020202020204" pitchFamily="34" charset="0"/>
                        <a:cs typeface="Arial" panose="020B0604020202020204" pitchFamily="34" charset="0"/>
                      </a:endParaRPr>
                    </a:p>
                  </a:txBody>
                  <a:tcPr/>
                </a:tc>
                <a:tc hMerge="1">
                  <a:txBody>
                    <a:bodyPr/>
                    <a:lstStyle/>
                    <a:p>
                      <a:endParaRPr lang="en-US" sz="1600" dirty="0">
                        <a:latin typeface="Arial" panose="020B0604020202020204" pitchFamily="34" charset="0"/>
                        <a:cs typeface="Arial" panose="020B0604020202020204" pitchFamily="34" charset="0"/>
                      </a:endParaRPr>
                    </a:p>
                  </a:txBody>
                  <a:tcPr/>
                </a:tc>
              </a:tr>
              <a:tr h="335280">
                <a:tc>
                  <a:txBody>
                    <a:bodyPr/>
                    <a:lstStyle/>
                    <a:p>
                      <a:pPr lvl="1"/>
                      <a:r>
                        <a:rPr lang="en-US" sz="1600" dirty="0" smtClean="0">
                          <a:latin typeface="Arial" panose="020B0604020202020204" pitchFamily="34" charset="0"/>
                          <a:cs typeface="Arial" panose="020B0604020202020204" pitchFamily="34" charset="0"/>
                        </a:rPr>
                        <a:t>18-39</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algn="ctr"/>
                      <a:r>
                        <a:rPr lang="en-US" sz="1600" dirty="0" smtClean="0">
                          <a:latin typeface="Arial" panose="020B0604020202020204" pitchFamily="34" charset="0"/>
                          <a:cs typeface="Arial" panose="020B0604020202020204" pitchFamily="34" charset="0"/>
                        </a:rPr>
                        <a:t>  7,025</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algn="ctr"/>
                      <a:r>
                        <a:rPr lang="en-US" sz="1600" dirty="0" smtClean="0">
                          <a:latin typeface="Arial" panose="020B0604020202020204" pitchFamily="34" charset="0"/>
                          <a:cs typeface="Arial" panose="020B0604020202020204" pitchFamily="34" charset="0"/>
                        </a:rPr>
                        <a:t>    6.3</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r>
              <a:tr h="335280">
                <a:tc>
                  <a:txBody>
                    <a:bodyPr/>
                    <a:lstStyle/>
                    <a:p>
                      <a:pPr lvl="1"/>
                      <a:r>
                        <a:rPr lang="en-US" sz="1600" dirty="0" smtClean="0">
                          <a:latin typeface="Arial" panose="020B0604020202020204" pitchFamily="34" charset="0"/>
                          <a:cs typeface="Arial" panose="020B0604020202020204" pitchFamily="34" charset="0"/>
                        </a:rPr>
                        <a:t>40-59</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algn="ctr"/>
                      <a:r>
                        <a:rPr lang="en-US" sz="1600" dirty="0" smtClean="0">
                          <a:latin typeface="Arial" panose="020B0604020202020204" pitchFamily="34" charset="0"/>
                          <a:cs typeface="Arial" panose="020B0604020202020204" pitchFamily="34" charset="0"/>
                        </a:rPr>
                        <a:t> 33,344</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algn="ctr"/>
                      <a:r>
                        <a:rPr lang="en-US" sz="1600" dirty="0" smtClean="0">
                          <a:latin typeface="Arial" panose="020B0604020202020204" pitchFamily="34" charset="0"/>
                          <a:cs typeface="Arial" panose="020B0604020202020204" pitchFamily="34" charset="0"/>
                        </a:rPr>
                        <a:t>  30.2</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r>
              <a:tr h="335280">
                <a:tc>
                  <a:txBody>
                    <a:bodyPr/>
                    <a:lstStyle/>
                    <a:p>
                      <a:pPr lvl="1"/>
                      <a:r>
                        <a:rPr lang="en-US" sz="1600" dirty="0" smtClean="0">
                          <a:latin typeface="Arial" panose="020B0604020202020204" pitchFamily="34" charset="0"/>
                          <a:cs typeface="Arial" panose="020B0604020202020204" pitchFamily="34" charset="0"/>
                        </a:rPr>
                        <a:t>60-79</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algn="ctr"/>
                      <a:r>
                        <a:rPr lang="en-US" sz="1600" dirty="0" smtClean="0">
                          <a:latin typeface="Arial" panose="020B0604020202020204" pitchFamily="34" charset="0"/>
                          <a:cs typeface="Arial" panose="020B0604020202020204" pitchFamily="34" charset="0"/>
                        </a:rPr>
                        <a:t> 57,856</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algn="ctr"/>
                      <a:r>
                        <a:rPr lang="en-US" sz="1600" dirty="0" smtClean="0">
                          <a:latin typeface="Arial" panose="020B0604020202020204" pitchFamily="34" charset="0"/>
                          <a:cs typeface="Arial" panose="020B0604020202020204" pitchFamily="34" charset="0"/>
                        </a:rPr>
                        <a:t>  52.4</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r>
              <a:tr h="335280">
                <a:tc>
                  <a:txBody>
                    <a:bodyPr/>
                    <a:lstStyle/>
                    <a:p>
                      <a:pPr lvl="1"/>
                      <a:r>
                        <a:rPr lang="en-US" sz="1600" dirty="0" smtClean="0">
                          <a:latin typeface="Arial" panose="020B0604020202020204" pitchFamily="34" charset="0"/>
                          <a:cs typeface="Arial" panose="020B0604020202020204" pitchFamily="34" charset="0"/>
                        </a:rPr>
                        <a:t>80+</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algn="ctr"/>
                      <a:r>
                        <a:rPr lang="en-US" sz="1600" dirty="0" smtClean="0">
                          <a:latin typeface="Arial" panose="020B0604020202020204" pitchFamily="34" charset="0"/>
                          <a:cs typeface="Arial" panose="020B0604020202020204" pitchFamily="34" charset="0"/>
                        </a:rPr>
                        <a:t> 12,041</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algn="ctr"/>
                      <a:r>
                        <a:rPr lang="en-US" sz="1600" dirty="0" smtClean="0">
                          <a:latin typeface="Arial" panose="020B0604020202020204" pitchFamily="34" charset="0"/>
                          <a:cs typeface="Arial" panose="020B0604020202020204" pitchFamily="34" charset="0"/>
                        </a:rPr>
                        <a:t>  10.9</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r>
              <a:tr h="335280">
                <a:tc gridSpan="3">
                  <a:txBody>
                    <a:bodyPr/>
                    <a:lstStyle/>
                    <a:p>
                      <a:r>
                        <a:rPr lang="en-US" sz="1600" dirty="0" smtClean="0">
                          <a:latin typeface="Arial" panose="020B0604020202020204" pitchFamily="34" charset="0"/>
                          <a:cs typeface="Arial" panose="020B0604020202020204" pitchFamily="34" charset="0"/>
                        </a:rPr>
                        <a:t>Sex</a:t>
                      </a:r>
                      <a:endParaRPr lang="en-US" sz="1600" dirty="0">
                        <a:latin typeface="Arial" panose="020B0604020202020204" pitchFamily="34" charset="0"/>
                        <a:cs typeface="Arial" panose="020B0604020202020204" pitchFamily="34" charset="0"/>
                      </a:endParaRPr>
                    </a:p>
                  </a:txBody>
                  <a:tcPr>
                    <a:solidFill>
                      <a:schemeClr val="accent5">
                        <a:lumMod val="60000"/>
                        <a:lumOff val="40000"/>
                      </a:schemeClr>
                    </a:solidFill>
                  </a:tcPr>
                </a:tc>
                <a:tc hMerge="1">
                  <a:txBody>
                    <a:bodyPr/>
                    <a:lstStyle/>
                    <a:p>
                      <a:endParaRPr lang="en-US" sz="1600" dirty="0">
                        <a:latin typeface="Arial" panose="020B0604020202020204" pitchFamily="34" charset="0"/>
                        <a:cs typeface="Arial" panose="020B0604020202020204" pitchFamily="34" charset="0"/>
                      </a:endParaRPr>
                    </a:p>
                  </a:txBody>
                  <a:tcPr/>
                </a:tc>
                <a:tc hMerge="1">
                  <a:txBody>
                    <a:bodyPr/>
                    <a:lstStyle/>
                    <a:p>
                      <a:endParaRPr lang="en-US" sz="1600" dirty="0">
                        <a:latin typeface="Arial" panose="020B0604020202020204" pitchFamily="34" charset="0"/>
                        <a:cs typeface="Arial" panose="020B0604020202020204" pitchFamily="34" charset="0"/>
                      </a:endParaRPr>
                    </a:p>
                  </a:txBody>
                  <a:tcPr/>
                </a:tc>
              </a:tr>
              <a:tr h="335280">
                <a:tc>
                  <a:txBody>
                    <a:bodyPr/>
                    <a:lstStyle/>
                    <a:p>
                      <a:pPr lvl="1"/>
                      <a:r>
                        <a:rPr lang="en-US" sz="1600" dirty="0" smtClean="0">
                          <a:latin typeface="Arial" panose="020B0604020202020204" pitchFamily="34" charset="0"/>
                          <a:cs typeface="Arial" panose="020B0604020202020204" pitchFamily="34" charset="0"/>
                        </a:rPr>
                        <a:t>Women</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algn="ctr"/>
                      <a:r>
                        <a:rPr lang="en-US" sz="1600" dirty="0" smtClean="0">
                          <a:latin typeface="Arial" panose="020B0604020202020204" pitchFamily="34" charset="0"/>
                          <a:cs typeface="Arial" panose="020B0604020202020204" pitchFamily="34" charset="0"/>
                        </a:rPr>
                        <a:t> 63,883</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algn="ctr"/>
                      <a:r>
                        <a:rPr lang="en-US" sz="1600" dirty="0" smtClean="0">
                          <a:latin typeface="Arial" panose="020B0604020202020204" pitchFamily="34" charset="0"/>
                          <a:cs typeface="Arial" panose="020B0604020202020204" pitchFamily="34" charset="0"/>
                        </a:rPr>
                        <a:t>  57.9</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r>
              <a:tr h="335280">
                <a:tc>
                  <a:txBody>
                    <a:bodyPr/>
                    <a:lstStyle/>
                    <a:p>
                      <a:pPr lvl="1"/>
                      <a:r>
                        <a:rPr lang="en-US" sz="1600" dirty="0" smtClean="0">
                          <a:latin typeface="Arial" panose="020B0604020202020204" pitchFamily="34" charset="0"/>
                          <a:cs typeface="Arial" panose="020B0604020202020204" pitchFamily="34" charset="0"/>
                        </a:rPr>
                        <a:t>Men</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algn="ctr"/>
                      <a:r>
                        <a:rPr lang="en-US" sz="1600" dirty="0" smtClean="0">
                          <a:latin typeface="Arial" panose="020B0604020202020204" pitchFamily="34" charset="0"/>
                          <a:cs typeface="Arial" panose="020B0604020202020204" pitchFamily="34" charset="0"/>
                        </a:rPr>
                        <a:t> 46,383</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algn="ctr"/>
                      <a:r>
                        <a:rPr lang="en-US" sz="1600" dirty="0" smtClean="0">
                          <a:latin typeface="Arial" panose="020B0604020202020204" pitchFamily="34" charset="0"/>
                          <a:cs typeface="Arial" panose="020B0604020202020204" pitchFamily="34" charset="0"/>
                        </a:rPr>
                        <a:t>  42.1</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r>
              <a:tr h="335280">
                <a:tc gridSpan="3">
                  <a:txBody>
                    <a:bodyPr/>
                    <a:lstStyle/>
                    <a:p>
                      <a:r>
                        <a:rPr lang="en-US" sz="1600" dirty="0" smtClean="0">
                          <a:latin typeface="Arial" panose="020B0604020202020204" pitchFamily="34" charset="0"/>
                          <a:cs typeface="Arial" panose="020B0604020202020204" pitchFamily="34" charset="0"/>
                        </a:rPr>
                        <a:t>Race/Ethnicity</a:t>
                      </a:r>
                      <a:endParaRPr lang="en-US" sz="1600" dirty="0">
                        <a:latin typeface="Arial" panose="020B0604020202020204" pitchFamily="34" charset="0"/>
                        <a:cs typeface="Arial" panose="020B0604020202020204" pitchFamily="34" charset="0"/>
                      </a:endParaRPr>
                    </a:p>
                  </a:txBody>
                  <a:tcPr/>
                </a:tc>
                <a:tc hMerge="1">
                  <a:txBody>
                    <a:bodyPr/>
                    <a:lstStyle/>
                    <a:p>
                      <a:endParaRPr lang="en-US" sz="1600" dirty="0">
                        <a:latin typeface="Arial" panose="020B0604020202020204" pitchFamily="34" charset="0"/>
                        <a:cs typeface="Arial" panose="020B0604020202020204" pitchFamily="34" charset="0"/>
                      </a:endParaRPr>
                    </a:p>
                  </a:txBody>
                  <a:tcPr/>
                </a:tc>
                <a:tc hMerge="1">
                  <a:txBody>
                    <a:bodyPr/>
                    <a:lstStyle/>
                    <a:p>
                      <a:endParaRPr lang="en-US" sz="1600" dirty="0">
                        <a:latin typeface="Arial" panose="020B0604020202020204" pitchFamily="34" charset="0"/>
                        <a:cs typeface="Arial" panose="020B0604020202020204" pitchFamily="34" charset="0"/>
                      </a:endParaRPr>
                    </a:p>
                  </a:txBody>
                  <a:tcPr/>
                </a:tc>
              </a:tr>
              <a:tr h="335280">
                <a:tc>
                  <a:txBody>
                    <a:bodyPr/>
                    <a:lstStyle/>
                    <a:p>
                      <a:pPr lvl="1"/>
                      <a:r>
                        <a:rPr lang="en-US" sz="1600" dirty="0" smtClean="0">
                          <a:latin typeface="Arial" panose="020B0604020202020204" pitchFamily="34" charset="0"/>
                          <a:cs typeface="Arial" panose="020B0604020202020204" pitchFamily="34" charset="0"/>
                        </a:rPr>
                        <a:t>African American</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lvl="0" algn="ctr"/>
                      <a:r>
                        <a:rPr lang="en-US" sz="1600" dirty="0" smtClean="0">
                          <a:latin typeface="Arial" panose="020B0604020202020204" pitchFamily="34" charset="0"/>
                          <a:cs typeface="Arial" panose="020B0604020202020204" pitchFamily="34" charset="0"/>
                        </a:rPr>
                        <a:t>  3,765</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algn="ctr"/>
                      <a:r>
                        <a:rPr lang="en-US" sz="1600" dirty="0" smtClean="0">
                          <a:latin typeface="Arial" panose="020B0604020202020204" pitchFamily="34" charset="0"/>
                          <a:cs typeface="Arial" panose="020B0604020202020204" pitchFamily="34" charset="0"/>
                        </a:rPr>
                        <a:t>    3.4</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r>
              <a:tr h="335280">
                <a:tc>
                  <a:txBody>
                    <a:bodyPr/>
                    <a:lstStyle/>
                    <a:p>
                      <a:pPr lvl="1"/>
                      <a:r>
                        <a:rPr lang="en-US" sz="1600" dirty="0" smtClean="0">
                          <a:latin typeface="Arial" panose="020B0604020202020204" pitchFamily="34" charset="0"/>
                          <a:cs typeface="Arial" panose="020B0604020202020204" pitchFamily="34" charset="0"/>
                        </a:rPr>
                        <a:t>Asian</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lvl="0" algn="ctr"/>
                      <a:r>
                        <a:rPr lang="en-US" sz="1600" dirty="0" smtClean="0">
                          <a:latin typeface="Arial" panose="020B0604020202020204" pitchFamily="34" charset="0"/>
                          <a:cs typeface="Arial" panose="020B0604020202020204" pitchFamily="34" charset="0"/>
                        </a:rPr>
                        <a:t>  8,512</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algn="ctr"/>
                      <a:r>
                        <a:rPr lang="en-US" sz="1600" dirty="0" smtClean="0">
                          <a:latin typeface="Arial" panose="020B0604020202020204" pitchFamily="34" charset="0"/>
                          <a:cs typeface="Arial" panose="020B0604020202020204" pitchFamily="34" charset="0"/>
                        </a:rPr>
                        <a:t>    7.7</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r>
              <a:tr h="335280">
                <a:tc>
                  <a:txBody>
                    <a:bodyPr/>
                    <a:lstStyle/>
                    <a:p>
                      <a:pPr lvl="1"/>
                      <a:r>
                        <a:rPr lang="en-US" sz="1600" dirty="0" smtClean="0">
                          <a:latin typeface="Arial" panose="020B0604020202020204" pitchFamily="34" charset="0"/>
                          <a:cs typeface="Arial" panose="020B0604020202020204" pitchFamily="34" charset="0"/>
                        </a:rPr>
                        <a:t>Hispanic</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lvl="0" algn="ctr"/>
                      <a:r>
                        <a:rPr lang="en-US" sz="1600" dirty="0" smtClean="0">
                          <a:latin typeface="Arial" panose="020B0604020202020204" pitchFamily="34" charset="0"/>
                          <a:cs typeface="Arial" panose="020B0604020202020204" pitchFamily="34" charset="0"/>
                        </a:rPr>
                        <a:t>  7,917</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algn="ctr"/>
                      <a:r>
                        <a:rPr lang="en-US" sz="1600" dirty="0" smtClean="0">
                          <a:latin typeface="Arial" panose="020B0604020202020204" pitchFamily="34" charset="0"/>
                          <a:cs typeface="Arial" panose="020B0604020202020204" pitchFamily="34" charset="0"/>
                        </a:rPr>
                        <a:t>    7.2</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r>
              <a:tr h="335280">
                <a:tc>
                  <a:txBody>
                    <a:bodyPr/>
                    <a:lstStyle/>
                    <a:p>
                      <a:pPr lvl="1"/>
                      <a:r>
                        <a:rPr lang="en-US" sz="1600" dirty="0" smtClean="0">
                          <a:latin typeface="Arial" panose="020B0604020202020204" pitchFamily="34" charset="0"/>
                          <a:cs typeface="Arial" panose="020B0604020202020204" pitchFamily="34" charset="0"/>
                        </a:rPr>
                        <a:t>Non-Hispanic White</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lvl="0" algn="ctr"/>
                      <a:r>
                        <a:rPr lang="en-US" sz="1600" dirty="0" smtClean="0">
                          <a:latin typeface="Arial" panose="020B0604020202020204" pitchFamily="34" charset="0"/>
                          <a:cs typeface="Arial" panose="020B0604020202020204" pitchFamily="34" charset="0"/>
                        </a:rPr>
                        <a:t> 89,259</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pPr algn="ctr"/>
                      <a:r>
                        <a:rPr lang="en-US" sz="1600" dirty="0" smtClean="0">
                          <a:latin typeface="Arial" panose="020B0604020202020204" pitchFamily="34" charset="0"/>
                          <a:cs typeface="Arial" panose="020B0604020202020204" pitchFamily="34" charset="0"/>
                        </a:rPr>
                        <a:t>  81.0</a:t>
                      </a:r>
                      <a:endParaRPr lang="en-US" sz="1600" dirty="0">
                        <a:latin typeface="Arial" panose="020B0604020202020204" pitchFamily="34" charset="0"/>
                        <a:cs typeface="Arial" panose="020B0604020202020204" pitchFamily="34" charset="0"/>
                      </a:endParaRPr>
                    </a:p>
                  </a:txBody>
                  <a:tcPr>
                    <a:solidFill>
                      <a:schemeClr val="accent5">
                        <a:lumMod val="20000"/>
                        <a:lumOff val="80000"/>
                      </a:schemeClr>
                    </a:solidFill>
                  </a:tcPr>
                </a:tc>
              </a:tr>
              <a:tr h="335280">
                <a:tc>
                  <a:txBody>
                    <a:bodyPr/>
                    <a:lstStyle/>
                    <a:p>
                      <a:r>
                        <a:rPr lang="en-US" sz="1600" dirty="0" smtClean="0">
                          <a:latin typeface="Arial" panose="020B0604020202020204" pitchFamily="34" charset="0"/>
                          <a:cs typeface="Arial" panose="020B0604020202020204" pitchFamily="34" charset="0"/>
                        </a:rPr>
                        <a:t>Total</a:t>
                      </a:r>
                      <a:endParaRPr lang="en-US" sz="1600" dirty="0">
                        <a:latin typeface="Arial" panose="020B0604020202020204" pitchFamily="34" charset="0"/>
                        <a:cs typeface="Arial" panose="020B0604020202020204" pitchFamily="34" charset="0"/>
                      </a:endParaRPr>
                    </a:p>
                  </a:txBody>
                  <a:tcPr>
                    <a:solidFill>
                      <a:schemeClr val="accent5">
                        <a:lumMod val="60000"/>
                        <a:lumOff val="40000"/>
                      </a:schemeClr>
                    </a:solidFill>
                  </a:tcPr>
                </a:tc>
                <a:tc>
                  <a:txBody>
                    <a:bodyPr/>
                    <a:lstStyle/>
                    <a:p>
                      <a:pPr lvl="0" algn="ctr"/>
                      <a:r>
                        <a:rPr lang="en-US" sz="1600" dirty="0" smtClean="0">
                          <a:latin typeface="Arial" panose="020B0604020202020204" pitchFamily="34" charset="0"/>
                          <a:cs typeface="Arial" panose="020B0604020202020204" pitchFamily="34" charset="0"/>
                        </a:rPr>
                        <a:t>110,266</a:t>
                      </a:r>
                      <a:endParaRPr lang="en-US" sz="1600" dirty="0">
                        <a:latin typeface="Arial" panose="020B0604020202020204" pitchFamily="34" charset="0"/>
                        <a:cs typeface="Arial" panose="020B0604020202020204" pitchFamily="34" charset="0"/>
                      </a:endParaRPr>
                    </a:p>
                  </a:txBody>
                  <a:tcPr>
                    <a:solidFill>
                      <a:schemeClr val="accent5">
                        <a:lumMod val="60000"/>
                        <a:lumOff val="40000"/>
                      </a:schemeClr>
                    </a:solidFill>
                  </a:tcPr>
                </a:tc>
                <a:tc>
                  <a:txBody>
                    <a:bodyPr/>
                    <a:lstStyle/>
                    <a:p>
                      <a:pPr algn="ctr"/>
                      <a:r>
                        <a:rPr lang="en-US" sz="1600" dirty="0" smtClean="0">
                          <a:latin typeface="Arial" panose="020B0604020202020204" pitchFamily="34" charset="0"/>
                          <a:cs typeface="Arial" panose="020B0604020202020204" pitchFamily="34" charset="0"/>
                        </a:rPr>
                        <a:t>100.0</a:t>
                      </a:r>
                      <a:endParaRPr lang="en-US" sz="1600" dirty="0">
                        <a:latin typeface="Arial" panose="020B0604020202020204" pitchFamily="34" charset="0"/>
                        <a:cs typeface="Arial" panose="020B0604020202020204" pitchFamily="34" charset="0"/>
                      </a:endParaRPr>
                    </a:p>
                  </a:txBody>
                  <a:tcPr>
                    <a:solidFill>
                      <a:schemeClr val="accent5">
                        <a:lumMod val="60000"/>
                        <a:lumOff val="40000"/>
                      </a:schemeClr>
                    </a:solidFill>
                  </a:tcPr>
                </a:tc>
              </a:tr>
            </a:tbl>
          </a:graphicData>
        </a:graphic>
      </p:graphicFrame>
      <p:sp>
        <p:nvSpPr>
          <p:cNvPr id="5" name="Slide Number Placeholder 3"/>
          <p:cNvSpPr>
            <a:spLocks noGrp="1"/>
          </p:cNvSpPr>
          <p:nvPr>
            <p:ph type="sldNum" sz="quarter" idx="10"/>
          </p:nvPr>
        </p:nvSpPr>
        <p:spPr>
          <a:xfrm>
            <a:off x="76200" y="6477000"/>
            <a:ext cx="466725" cy="228600"/>
          </a:xfrm>
        </p:spPr>
        <p:txBody>
          <a:bodyPr/>
          <a:lstStyle/>
          <a:p>
            <a:pPr>
              <a:defRPr/>
            </a:pPr>
            <a:fld id="{768A485F-9B75-46AD-97A1-E8DA9DD60780}" type="slidenum">
              <a:rPr lang="en-US" smtClean="0"/>
              <a:pPr>
                <a:defRPr/>
              </a:pPr>
              <a:t>6</a:t>
            </a:fld>
            <a:endParaRPr lang="en-US"/>
          </a:p>
        </p:txBody>
      </p:sp>
      <p:sp>
        <p:nvSpPr>
          <p:cNvPr id="6" name="Footer Placeholder 4"/>
          <p:cNvSpPr>
            <a:spLocks noGrp="1"/>
          </p:cNvSpPr>
          <p:nvPr>
            <p:ph type="ftr" sz="quarter" idx="11"/>
          </p:nvPr>
        </p:nvSpPr>
        <p:spPr>
          <a:xfrm>
            <a:off x="1428750" y="6477000"/>
            <a:ext cx="4467225" cy="228600"/>
          </a:xfrm>
        </p:spPr>
        <p:txBody>
          <a:bodyPr/>
          <a:lstStyle/>
          <a:p>
            <a:pPr>
              <a:defRPr/>
            </a:pPr>
            <a:r>
              <a:rPr lang="en-US" smtClean="0"/>
              <a:t>|     © 2011 Kaiser Foundation Health Plan, Inc. For internal use only.</a:t>
            </a:r>
            <a:endParaRPr lang="en-US"/>
          </a:p>
        </p:txBody>
      </p:sp>
      <p:sp>
        <p:nvSpPr>
          <p:cNvPr id="8" name="Date Placeholder 5"/>
          <p:cNvSpPr>
            <a:spLocks noGrp="1"/>
          </p:cNvSpPr>
          <p:nvPr>
            <p:ph type="dt" sz="half" idx="12"/>
          </p:nvPr>
        </p:nvSpPr>
        <p:spPr>
          <a:xfrm>
            <a:off x="457200" y="6477000"/>
            <a:ext cx="1276350" cy="228600"/>
          </a:xfrm>
        </p:spPr>
        <p:txBody>
          <a:bodyPr/>
          <a:lstStyle/>
          <a:p>
            <a:pPr>
              <a:defRPr/>
            </a:pPr>
            <a:fld id="{856F48D1-8CCE-4E5F-B7B8-8F8DD03CC19C}" type="datetime4">
              <a:rPr lang="en-US" smtClean="0"/>
              <a:pPr>
                <a:defRPr/>
              </a:pPr>
              <a:t>March 6, 2017</a:t>
            </a:fld>
            <a:endParaRPr lang="en-US"/>
          </a:p>
        </p:txBody>
      </p:sp>
    </p:spTree>
    <p:extLst>
      <p:ext uri="{BB962C8B-B14F-4D97-AF65-F5344CB8AC3E}">
        <p14:creationId xmlns:p14="http://schemas.microsoft.com/office/powerpoint/2010/main" val="1149791217"/>
      </p:ext>
    </p:extLst>
  </p:cSld>
  <p:clrMapOvr>
    <a:masterClrMapping/>
  </p:clrMapOvr>
  <p:transition spd="slow" advTm="74358"/>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idx="4294967295"/>
          </p:nvPr>
        </p:nvSpPr>
        <p:spPr>
          <a:xfrm>
            <a:off x="471487" y="380294"/>
            <a:ext cx="8229600" cy="480131"/>
          </a:xfrm>
        </p:spPr>
        <p:txBody>
          <a:bodyPr/>
          <a:lstStyle/>
          <a:p>
            <a:pPr eaLnBrk="1" hangingPunct="1"/>
            <a:r>
              <a:rPr lang="en-US" sz="2800" dirty="0" smtClean="0"/>
              <a:t>Mitochondrial Energetics</a:t>
            </a: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774" y="1143000"/>
            <a:ext cx="7896225" cy="485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854074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599565"/>
            <a:ext cx="7704138" cy="374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5" name="Title 1"/>
          <p:cNvSpPr>
            <a:spLocks noGrp="1"/>
          </p:cNvSpPr>
          <p:nvPr>
            <p:ph type="title"/>
          </p:nvPr>
        </p:nvSpPr>
        <p:spPr>
          <a:xfrm>
            <a:off x="457200" y="452208"/>
            <a:ext cx="8229600" cy="480131"/>
          </a:xfrm>
        </p:spPr>
        <p:txBody>
          <a:bodyPr/>
          <a:lstStyle/>
          <a:p>
            <a:r>
              <a:rPr lang="en-US" sz="2800" dirty="0" smtClean="0"/>
              <a:t>Origin of Mitochondria</a:t>
            </a:r>
          </a:p>
        </p:txBody>
      </p:sp>
    </p:spTree>
    <p:extLst>
      <p:ext uri="{BB962C8B-B14F-4D97-AF65-F5344CB8AC3E}">
        <p14:creationId xmlns:p14="http://schemas.microsoft.com/office/powerpoint/2010/main" val="44711628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199" y="1569720"/>
            <a:ext cx="42291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199" y="1595120"/>
            <a:ext cx="4143375" cy="279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2" name="Title 1"/>
          <p:cNvSpPr>
            <a:spLocks noGrp="1"/>
          </p:cNvSpPr>
          <p:nvPr>
            <p:ph type="title"/>
          </p:nvPr>
        </p:nvSpPr>
        <p:spPr>
          <a:xfrm>
            <a:off x="457200" y="452208"/>
            <a:ext cx="8229600" cy="480131"/>
          </a:xfrm>
        </p:spPr>
        <p:txBody>
          <a:bodyPr/>
          <a:lstStyle/>
          <a:p>
            <a:r>
              <a:rPr lang="en-US" sz="2800" dirty="0" smtClean="0"/>
              <a:t>Origin of Mitochondria</a:t>
            </a:r>
          </a:p>
        </p:txBody>
      </p:sp>
    </p:spTree>
    <p:extLst>
      <p:ext uri="{BB962C8B-B14F-4D97-AF65-F5344CB8AC3E}">
        <p14:creationId xmlns:p14="http://schemas.microsoft.com/office/powerpoint/2010/main" val="238590616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p:cNvPicPr>
            <a:picLocks noChangeAspect="1" noChangeArrowheads="1"/>
          </p:cNvPicPr>
          <p:nvPr/>
        </p:nvPicPr>
        <p:blipFill>
          <a:blip r:embed="rId3">
            <a:extLst>
              <a:ext uri="{28A0092B-C50C-407E-A947-70E740481C1C}">
                <a14:useLocalDpi xmlns:a14="http://schemas.microsoft.com/office/drawing/2010/main" val="0"/>
              </a:ext>
            </a:extLst>
          </a:blip>
          <a:srcRect b="13184"/>
          <a:stretch>
            <a:fillRect/>
          </a:stretch>
        </p:blipFill>
        <p:spPr bwMode="auto">
          <a:xfrm>
            <a:off x="2133600" y="1600200"/>
            <a:ext cx="4800600" cy="466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itle 1"/>
          <p:cNvSpPr txBox="1">
            <a:spLocks/>
          </p:cNvSpPr>
          <p:nvPr/>
        </p:nvSpPr>
        <p:spPr bwMode="auto">
          <a:xfrm>
            <a:off x="304800" y="381000"/>
            <a:ext cx="7772400" cy="655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sz="2800" b="1" dirty="0">
                <a:solidFill>
                  <a:srgbClr val="216A8B"/>
                </a:solidFill>
                <a:latin typeface="+mj-lt"/>
              </a:rPr>
              <a:t>Human </a:t>
            </a:r>
            <a:r>
              <a:rPr lang="en-US" sz="2800" b="1" dirty="0" err="1" smtClean="0">
                <a:solidFill>
                  <a:srgbClr val="216A8B"/>
                </a:solidFill>
                <a:latin typeface="+mj-lt"/>
              </a:rPr>
              <a:t>mtDNA</a:t>
            </a:r>
            <a:r>
              <a:rPr lang="en-US" sz="2800" b="1" dirty="0" smtClean="0">
                <a:solidFill>
                  <a:srgbClr val="216A8B"/>
                </a:solidFill>
                <a:latin typeface="+mj-lt"/>
              </a:rPr>
              <a:t> (16,569 </a:t>
            </a:r>
            <a:r>
              <a:rPr lang="en-US" sz="2800" b="1" dirty="0" err="1" smtClean="0">
                <a:solidFill>
                  <a:srgbClr val="216A8B"/>
                </a:solidFill>
                <a:latin typeface="+mj-lt"/>
              </a:rPr>
              <a:t>bp</a:t>
            </a:r>
            <a:r>
              <a:rPr lang="en-US" sz="2800" b="1" dirty="0" smtClean="0">
                <a:solidFill>
                  <a:srgbClr val="216A8B"/>
                </a:solidFill>
                <a:latin typeface="+mj-lt"/>
              </a:rPr>
              <a:t>)</a:t>
            </a:r>
            <a:endParaRPr lang="en-US" sz="2800" b="1" dirty="0">
              <a:solidFill>
                <a:srgbClr val="216A8B"/>
              </a:solidFill>
              <a:latin typeface="+mj-lt"/>
            </a:endParaRPr>
          </a:p>
        </p:txBody>
      </p:sp>
    </p:spTree>
    <p:extLst>
      <p:ext uri="{BB962C8B-B14F-4D97-AF65-F5344CB8AC3E}">
        <p14:creationId xmlns:p14="http://schemas.microsoft.com/office/powerpoint/2010/main" val="382640566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a:xfrm>
            <a:off x="304800" y="387843"/>
            <a:ext cx="8229600" cy="480131"/>
          </a:xfrm>
        </p:spPr>
        <p:txBody>
          <a:bodyPr/>
          <a:lstStyle/>
          <a:p>
            <a:pPr eaLnBrk="1" hangingPunct="1"/>
            <a:r>
              <a:rPr lang="en-US" sz="2800" dirty="0" smtClean="0"/>
              <a:t>Mitochondrial Genes</a:t>
            </a:r>
          </a:p>
        </p:txBody>
      </p:sp>
      <p:sp>
        <p:nvSpPr>
          <p:cNvPr id="2" name="Rectangle 1"/>
          <p:cNvSpPr/>
          <p:nvPr/>
        </p:nvSpPr>
        <p:spPr>
          <a:xfrm>
            <a:off x="914400" y="1600200"/>
            <a:ext cx="4572000" cy="3539430"/>
          </a:xfrm>
          <a:prstGeom prst="rect">
            <a:avLst/>
          </a:prstGeom>
        </p:spPr>
        <p:txBody>
          <a:bodyPr>
            <a:spAutoFit/>
          </a:bodyPr>
          <a:lstStyle/>
          <a:p>
            <a:pPr lvl="1"/>
            <a:r>
              <a:rPr lang="en-GB" dirty="0" err="1" smtClean="0"/>
              <a:t>tRNAs</a:t>
            </a:r>
            <a:endParaRPr lang="en-GB" dirty="0" smtClean="0"/>
          </a:p>
          <a:p>
            <a:pPr>
              <a:buFontTx/>
              <a:buNone/>
            </a:pPr>
            <a:endParaRPr lang="en-GB" sz="1600" dirty="0" smtClean="0"/>
          </a:p>
          <a:p>
            <a:pPr lvl="1"/>
            <a:r>
              <a:rPr lang="en-GB" dirty="0" err="1" smtClean="0"/>
              <a:t>rRNAs</a:t>
            </a:r>
            <a:endParaRPr lang="en-GB" dirty="0" smtClean="0"/>
          </a:p>
          <a:p>
            <a:pPr>
              <a:buFontTx/>
              <a:buNone/>
            </a:pPr>
            <a:endParaRPr lang="en-GB" sz="1600" dirty="0" smtClean="0"/>
          </a:p>
          <a:p>
            <a:pPr lvl="1"/>
            <a:r>
              <a:rPr lang="en-GB" dirty="0" smtClean="0"/>
              <a:t>Protein subunits:</a:t>
            </a:r>
          </a:p>
          <a:p>
            <a:pPr>
              <a:buFontTx/>
              <a:buNone/>
            </a:pPr>
            <a:endParaRPr lang="en-GB" sz="1600" dirty="0" smtClean="0"/>
          </a:p>
          <a:p>
            <a:pPr lvl="2"/>
            <a:r>
              <a:rPr lang="en-GB" dirty="0" smtClean="0"/>
              <a:t>cytochrome oxidase</a:t>
            </a:r>
          </a:p>
          <a:p>
            <a:pPr lvl="1">
              <a:buFont typeface="Wingdings" pitchFamily="2" charset="2"/>
              <a:buNone/>
            </a:pPr>
            <a:endParaRPr lang="en-GB" sz="1600" dirty="0" smtClean="0"/>
          </a:p>
          <a:p>
            <a:pPr lvl="2"/>
            <a:r>
              <a:rPr lang="en-GB" dirty="0" smtClean="0"/>
              <a:t>NADH dehydrogenase</a:t>
            </a:r>
          </a:p>
          <a:p>
            <a:pPr lvl="1">
              <a:buFont typeface="Wingdings" pitchFamily="2" charset="2"/>
              <a:buNone/>
            </a:pPr>
            <a:endParaRPr lang="en-GB" sz="1600" dirty="0" smtClean="0"/>
          </a:p>
          <a:p>
            <a:pPr lvl="2"/>
            <a:r>
              <a:rPr lang="en-GB" dirty="0" smtClean="0"/>
              <a:t>ATPase</a:t>
            </a:r>
            <a:endParaRPr lang="en-US" dirty="0" smtClean="0"/>
          </a:p>
        </p:txBody>
      </p:sp>
    </p:spTree>
    <p:extLst>
      <p:ext uri="{BB962C8B-B14F-4D97-AF65-F5344CB8AC3E}">
        <p14:creationId xmlns:p14="http://schemas.microsoft.com/office/powerpoint/2010/main" val="290086269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600200"/>
            <a:ext cx="7743825" cy="440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3" name="Title 1"/>
          <p:cNvSpPr txBox="1">
            <a:spLocks/>
          </p:cNvSpPr>
          <p:nvPr/>
        </p:nvSpPr>
        <p:spPr bwMode="auto">
          <a:xfrm>
            <a:off x="304800" y="381000"/>
            <a:ext cx="8519160" cy="655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sz="2800" b="1" dirty="0" err="1">
                <a:solidFill>
                  <a:srgbClr val="216A8B"/>
                </a:solidFill>
                <a:latin typeface="+mj-lt"/>
              </a:rPr>
              <a:t>mtDNA</a:t>
            </a:r>
            <a:r>
              <a:rPr lang="en-US" sz="2800" b="1" dirty="0">
                <a:solidFill>
                  <a:srgbClr val="216A8B"/>
                </a:solidFill>
                <a:latin typeface="+mj-lt"/>
              </a:rPr>
              <a:t> Products Act Inside and Outside the Mitochondrion</a:t>
            </a:r>
          </a:p>
        </p:txBody>
      </p:sp>
    </p:spTree>
    <p:extLst>
      <p:ext uri="{BB962C8B-B14F-4D97-AF65-F5344CB8AC3E}">
        <p14:creationId xmlns:p14="http://schemas.microsoft.com/office/powerpoint/2010/main" val="250899018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idx="4294967295"/>
          </p:nvPr>
        </p:nvSpPr>
        <p:spPr>
          <a:xfrm>
            <a:off x="289560" y="380294"/>
            <a:ext cx="8229600" cy="480131"/>
          </a:xfrm>
        </p:spPr>
        <p:txBody>
          <a:bodyPr/>
          <a:lstStyle/>
          <a:p>
            <a:pPr eaLnBrk="1" hangingPunct="1"/>
            <a:r>
              <a:rPr lang="en-US" sz="2800" dirty="0" smtClean="0"/>
              <a:t>Human </a:t>
            </a:r>
            <a:r>
              <a:rPr lang="en-US" sz="2800" dirty="0" err="1" smtClean="0"/>
              <a:t>mtDNA</a:t>
            </a:r>
            <a:r>
              <a:rPr lang="en-US" sz="2800" dirty="0" smtClean="0"/>
              <a:t> Lineages</a:t>
            </a:r>
          </a:p>
        </p:txBody>
      </p:sp>
      <p:pic>
        <p:nvPicPr>
          <p:cNvPr id="1126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04645"/>
            <a:ext cx="8153400" cy="286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373215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idx="4294967295"/>
          </p:nvPr>
        </p:nvSpPr>
        <p:spPr>
          <a:xfrm>
            <a:off x="304800" y="452208"/>
            <a:ext cx="8229600" cy="480131"/>
          </a:xfrm>
        </p:spPr>
        <p:txBody>
          <a:bodyPr/>
          <a:lstStyle/>
          <a:p>
            <a:pPr eaLnBrk="1" hangingPunct="1"/>
            <a:r>
              <a:rPr lang="en-US" sz="2800" dirty="0" err="1" smtClean="0"/>
              <a:t>mtDNA</a:t>
            </a:r>
            <a:r>
              <a:rPr lang="en-US" sz="2800" dirty="0" smtClean="0"/>
              <a:t> Lineages (Simplified)</a:t>
            </a:r>
          </a:p>
        </p:txBody>
      </p:sp>
      <p:pic>
        <p:nvPicPr>
          <p:cNvPr id="1229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600200"/>
            <a:ext cx="6324600" cy="452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584112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idx="4294967295"/>
          </p:nvPr>
        </p:nvSpPr>
        <p:spPr>
          <a:xfrm>
            <a:off x="315277" y="375127"/>
            <a:ext cx="8229600" cy="557212"/>
          </a:xfrm>
        </p:spPr>
        <p:txBody>
          <a:bodyPr/>
          <a:lstStyle/>
          <a:p>
            <a:pPr eaLnBrk="1" hangingPunct="1"/>
            <a:r>
              <a:rPr lang="en-US" dirty="0" smtClean="0"/>
              <a:t>Human </a:t>
            </a:r>
            <a:r>
              <a:rPr lang="en-US" dirty="0" err="1" smtClean="0"/>
              <a:t>mtDNA</a:t>
            </a:r>
            <a:r>
              <a:rPr lang="en-US" dirty="0" smtClean="0"/>
              <a:t> Migrations</a:t>
            </a:r>
          </a:p>
        </p:txBody>
      </p:sp>
      <p:pic>
        <p:nvPicPr>
          <p:cNvPr id="133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606550"/>
            <a:ext cx="7762875" cy="471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853024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a:xfrm>
            <a:off x="304800" y="452208"/>
            <a:ext cx="8229600" cy="480131"/>
          </a:xfrm>
        </p:spPr>
        <p:txBody>
          <a:bodyPr/>
          <a:lstStyle/>
          <a:p>
            <a:pPr eaLnBrk="1" hangingPunct="1"/>
            <a:r>
              <a:rPr lang="en-US" sz="2800" dirty="0" smtClean="0"/>
              <a:t>Mitochondrial Inheritance</a:t>
            </a:r>
          </a:p>
        </p:txBody>
      </p:sp>
      <p:pic>
        <p:nvPicPr>
          <p:cNvPr id="121858" name="Picture 2" descr="http://upload.wikimedia.org/wikipedia/commons/7/7b/Mitochondrial.jpg"/>
          <p:cNvPicPr>
            <a:picLocks noChangeAspect="1" noChangeArrowheads="1"/>
          </p:cNvPicPr>
          <p:nvPr/>
        </p:nvPicPr>
        <p:blipFill rotWithShape="1">
          <a:blip r:embed="rId3">
            <a:extLst>
              <a:ext uri="{28A0092B-C50C-407E-A947-70E740481C1C}">
                <a14:useLocalDpi xmlns:a14="http://schemas.microsoft.com/office/drawing/2010/main" val="0"/>
              </a:ext>
            </a:extLst>
          </a:blip>
          <a:srcRect t="6452" b="-1289"/>
          <a:stretch/>
        </p:blipFill>
        <p:spPr bwMode="auto">
          <a:xfrm>
            <a:off x="2444651" y="1600200"/>
            <a:ext cx="3849469" cy="4709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65623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eaLnBrk="0" hangingPunct="0">
              <a:defRPr sz="2400">
                <a:solidFill>
                  <a:schemeClr val="tx1"/>
                </a:solidFill>
                <a:latin typeface="Arial Narrow" pitchFamily="34" charset="0"/>
                <a:ea typeface="MS PGothic" pitchFamily="34" charset="-128"/>
              </a:defRPr>
            </a:lvl1pPr>
            <a:lvl2pPr marL="742950" indent="-285750" eaLnBrk="0" hangingPunct="0">
              <a:defRPr sz="2400">
                <a:solidFill>
                  <a:schemeClr val="tx1"/>
                </a:solidFill>
                <a:latin typeface="Arial Narrow" pitchFamily="34" charset="0"/>
                <a:ea typeface="MS PGothic" pitchFamily="34" charset="-128"/>
              </a:defRPr>
            </a:lvl2pPr>
            <a:lvl3pPr marL="1143000" indent="-228600" eaLnBrk="0" hangingPunct="0">
              <a:defRPr sz="2400">
                <a:solidFill>
                  <a:schemeClr val="tx1"/>
                </a:solidFill>
                <a:latin typeface="Arial Narrow" pitchFamily="34" charset="0"/>
                <a:ea typeface="MS PGothic" pitchFamily="34" charset="-128"/>
              </a:defRPr>
            </a:lvl3pPr>
            <a:lvl4pPr marL="1600200" indent="-228600" eaLnBrk="0" hangingPunct="0">
              <a:defRPr sz="2400">
                <a:solidFill>
                  <a:schemeClr val="tx1"/>
                </a:solidFill>
                <a:latin typeface="Arial Narrow" pitchFamily="34" charset="0"/>
                <a:ea typeface="MS PGothic" pitchFamily="34" charset="-128"/>
              </a:defRPr>
            </a:lvl4pPr>
            <a:lvl5pPr marL="2057400" indent="-228600" eaLnBrk="0" hangingPunct="0">
              <a:defRPr sz="2400">
                <a:solidFill>
                  <a:schemeClr val="tx1"/>
                </a:solidFill>
                <a:latin typeface="Arial Narrow"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Arial Narrow"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Arial Narrow"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Arial Narrow"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Arial Narrow" pitchFamily="34" charset="0"/>
                <a:ea typeface="MS PGothic" pitchFamily="34" charset="-128"/>
              </a:defRPr>
            </a:lvl9pPr>
          </a:lstStyle>
          <a:p>
            <a:pPr eaLnBrk="1" hangingPunct="1">
              <a:defRPr/>
            </a:pPr>
            <a:fld id="{643AAEF2-8DA9-40EC-A434-6772663D9CB9}" type="slidenum">
              <a:rPr lang="en-US" sz="900" smtClean="0">
                <a:solidFill>
                  <a:srgbClr val="414636"/>
                </a:solidFill>
              </a:rPr>
              <a:pPr eaLnBrk="1" hangingPunct="1">
                <a:defRPr/>
              </a:pPr>
              <a:t>7</a:t>
            </a:fld>
            <a:endParaRPr lang="en-US" sz="900" smtClean="0">
              <a:solidFill>
                <a:srgbClr val="414636"/>
              </a:solidFill>
            </a:endParaRPr>
          </a:p>
        </p:txBody>
      </p:sp>
      <p:sp>
        <p:nvSpPr>
          <p:cNvPr id="6" name="Date Placeholder 5"/>
          <p:cNvSpPr>
            <a:spLocks noGrp="1"/>
          </p:cNvSpPr>
          <p:nvPr>
            <p:ph type="dt" sz="quarter" idx="12"/>
          </p:nvPr>
        </p:nvSpPr>
        <p:spPr/>
        <p:txBody>
          <a:bodyPr/>
          <a:lstStyle>
            <a:lvl1pPr eaLnBrk="0" hangingPunct="0">
              <a:defRPr sz="2400">
                <a:solidFill>
                  <a:schemeClr val="tx1"/>
                </a:solidFill>
                <a:latin typeface="Arial Narrow" pitchFamily="34" charset="0"/>
                <a:ea typeface="MS PGothic" pitchFamily="34" charset="-128"/>
              </a:defRPr>
            </a:lvl1pPr>
            <a:lvl2pPr marL="742950" indent="-285750" eaLnBrk="0" hangingPunct="0">
              <a:defRPr sz="2400">
                <a:solidFill>
                  <a:schemeClr val="tx1"/>
                </a:solidFill>
                <a:latin typeface="Arial Narrow" pitchFamily="34" charset="0"/>
                <a:ea typeface="MS PGothic" pitchFamily="34" charset="-128"/>
              </a:defRPr>
            </a:lvl2pPr>
            <a:lvl3pPr marL="1143000" indent="-228600" eaLnBrk="0" hangingPunct="0">
              <a:defRPr sz="2400">
                <a:solidFill>
                  <a:schemeClr val="tx1"/>
                </a:solidFill>
                <a:latin typeface="Arial Narrow" pitchFamily="34" charset="0"/>
                <a:ea typeface="MS PGothic" pitchFamily="34" charset="-128"/>
              </a:defRPr>
            </a:lvl3pPr>
            <a:lvl4pPr marL="1600200" indent="-228600" eaLnBrk="0" hangingPunct="0">
              <a:defRPr sz="2400">
                <a:solidFill>
                  <a:schemeClr val="tx1"/>
                </a:solidFill>
                <a:latin typeface="Arial Narrow" pitchFamily="34" charset="0"/>
                <a:ea typeface="MS PGothic" pitchFamily="34" charset="-128"/>
              </a:defRPr>
            </a:lvl4pPr>
            <a:lvl5pPr marL="2057400" indent="-228600" eaLnBrk="0" hangingPunct="0">
              <a:defRPr sz="2400">
                <a:solidFill>
                  <a:schemeClr val="tx1"/>
                </a:solidFill>
                <a:latin typeface="Arial Narrow"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Arial Narrow"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Arial Narrow"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Arial Narrow"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Arial Narrow" pitchFamily="34" charset="0"/>
                <a:ea typeface="MS PGothic" pitchFamily="34" charset="-128"/>
              </a:defRPr>
            </a:lvl9pPr>
          </a:lstStyle>
          <a:p>
            <a:pPr eaLnBrk="1" hangingPunct="1">
              <a:defRPr/>
            </a:pPr>
            <a:fld id="{9A9F7CAF-806A-4294-B978-FEB5C67A2113}" type="datetime4">
              <a:rPr lang="en-US" sz="900" smtClean="0">
                <a:solidFill>
                  <a:schemeClr val="bg2"/>
                </a:solidFill>
              </a:rPr>
              <a:pPr eaLnBrk="1" hangingPunct="1">
                <a:defRPr/>
              </a:pPr>
              <a:t>March 6, 2017</a:t>
            </a:fld>
            <a:endParaRPr lang="en-US" sz="900" dirty="0" smtClean="0">
              <a:solidFill>
                <a:schemeClr val="bg2"/>
              </a:solidFill>
            </a:endParaRPr>
          </a:p>
        </p:txBody>
      </p:sp>
      <p:sp>
        <p:nvSpPr>
          <p:cNvPr id="1549314" name="Rectangle 2"/>
          <p:cNvSpPr>
            <a:spLocks noGrp="1" noChangeArrowheads="1"/>
          </p:cNvSpPr>
          <p:nvPr>
            <p:ph type="title"/>
          </p:nvPr>
        </p:nvSpPr>
        <p:spPr>
          <a:xfrm>
            <a:off x="457200" y="362832"/>
            <a:ext cx="8416925" cy="480131"/>
          </a:xfrm>
        </p:spPr>
        <p:txBody>
          <a:bodyPr/>
          <a:lstStyle/>
          <a:p>
            <a:pPr eaLnBrk="1" hangingPunct="1">
              <a:defRPr/>
            </a:pPr>
            <a:r>
              <a:rPr lang="en-US" sz="2800" dirty="0" smtClean="0"/>
              <a:t>2,111 Published </a:t>
            </a:r>
            <a:r>
              <a:rPr lang="en-US" sz="2800" dirty="0"/>
              <a:t>G</a:t>
            </a:r>
            <a:r>
              <a:rPr lang="en-US" sz="2800" dirty="0" smtClean="0"/>
              <a:t>enome-Wide Association Studies</a:t>
            </a:r>
            <a:endParaRPr lang="en-US" sz="2800" dirty="0" smtClean="0">
              <a:solidFill>
                <a:srgbClr val="006FA5"/>
              </a:solidFill>
              <a:ea typeface="+mj-ea"/>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692" y="915575"/>
            <a:ext cx="7438388" cy="54295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97198" y="6175062"/>
            <a:ext cx="3410070" cy="338554"/>
          </a:xfrm>
          <a:prstGeom prst="rect">
            <a:avLst/>
          </a:prstGeom>
        </p:spPr>
        <p:txBody>
          <a:bodyPr wrap="square">
            <a:spAutoFit/>
          </a:bodyPr>
          <a:lstStyle/>
          <a:p>
            <a:r>
              <a:rPr lang="en-US" sz="1600" dirty="0">
                <a:hlinkClick r:id="rId4"/>
              </a:rPr>
              <a:t>http://www.genome.gov/gwastudies/</a:t>
            </a:r>
            <a:endParaRPr lang="en-US" sz="1600" dirty="0"/>
          </a:p>
        </p:txBody>
      </p:sp>
      <p:sp>
        <p:nvSpPr>
          <p:cNvPr id="7" name="Footer Placeholder 4"/>
          <p:cNvSpPr>
            <a:spLocks noGrp="1"/>
          </p:cNvSpPr>
          <p:nvPr>
            <p:ph type="ftr" sz="quarter" idx="11"/>
          </p:nvPr>
        </p:nvSpPr>
        <p:spPr>
          <a:xfrm>
            <a:off x="1428750" y="6477000"/>
            <a:ext cx="4467225" cy="228600"/>
          </a:xfrm>
        </p:spPr>
        <p:txBody>
          <a:bodyPr/>
          <a:lstStyle/>
          <a:p>
            <a:pPr>
              <a:defRPr/>
            </a:pPr>
            <a:r>
              <a:rPr lang="en-US" smtClean="0"/>
              <a:t>|     © 2011 Kaiser Foundation Health Plan, Inc. For internal use only.</a:t>
            </a:r>
            <a:endParaRPr lang="en-US" dirty="0"/>
          </a:p>
        </p:txBody>
      </p:sp>
    </p:spTree>
    <p:extLst>
      <p:ext uri="{BB962C8B-B14F-4D97-AF65-F5344CB8AC3E}">
        <p14:creationId xmlns:p14="http://schemas.microsoft.com/office/powerpoint/2010/main" val="647936508"/>
      </p:ext>
    </p:extLst>
  </p:cSld>
  <p:clrMapOvr>
    <a:masterClrMapping/>
  </p:clrMapOvr>
  <p:transition>
    <p:wipe dir="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idx="4294967295"/>
          </p:nvPr>
        </p:nvSpPr>
        <p:spPr>
          <a:xfrm>
            <a:off x="304800" y="452208"/>
            <a:ext cx="8229600" cy="480131"/>
          </a:xfrm>
        </p:spPr>
        <p:txBody>
          <a:bodyPr/>
          <a:lstStyle/>
          <a:p>
            <a:pPr eaLnBrk="1" hangingPunct="1"/>
            <a:r>
              <a:rPr lang="en-US" sz="2800" dirty="0" smtClean="0"/>
              <a:t>Morbidity Map of </a:t>
            </a:r>
            <a:r>
              <a:rPr lang="en-US" sz="2800" dirty="0" err="1" smtClean="0"/>
              <a:t>mtDNA</a:t>
            </a:r>
            <a:endParaRPr lang="en-US" sz="2800" dirty="0" smtClean="0"/>
          </a:p>
        </p:txBody>
      </p:sp>
      <p:pic>
        <p:nvPicPr>
          <p:cNvPr id="4" name="Picture 3" descr="nrneur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595120"/>
            <a:ext cx="4724400" cy="4089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13"/>
          <p:cNvSpPr txBox="1">
            <a:spLocks noChangeArrowheads="1"/>
          </p:cNvSpPr>
          <p:nvPr/>
        </p:nvSpPr>
        <p:spPr bwMode="auto">
          <a:xfrm>
            <a:off x="449263" y="6172200"/>
            <a:ext cx="748347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600" dirty="0" err="1"/>
              <a:t>DiMauro</a:t>
            </a:r>
            <a:r>
              <a:rPr lang="en-US" sz="1600" dirty="0"/>
              <a:t>, S. </a:t>
            </a:r>
            <a:r>
              <a:rPr lang="en-US" sz="1600" i="1" dirty="0"/>
              <a:t>et al.</a:t>
            </a:r>
            <a:r>
              <a:rPr lang="en-US" sz="1600" dirty="0"/>
              <a:t> </a:t>
            </a:r>
            <a:r>
              <a:rPr lang="en-US" sz="1600" dirty="0" smtClean="0">
                <a:solidFill>
                  <a:srgbClr val="000000"/>
                </a:solidFill>
              </a:rPr>
              <a:t> </a:t>
            </a:r>
            <a:r>
              <a:rPr lang="en-US" sz="1600" dirty="0" smtClean="0"/>
              <a:t>Nat</a:t>
            </a:r>
            <a:r>
              <a:rPr lang="en-US" sz="1600" dirty="0"/>
              <a:t>. Rev. Neurol. </a:t>
            </a:r>
            <a:r>
              <a:rPr lang="en-US" sz="1600" dirty="0" smtClean="0"/>
              <a:t>2013</a:t>
            </a:r>
            <a:endParaRPr lang="en-US" sz="1600" dirty="0"/>
          </a:p>
        </p:txBody>
      </p:sp>
    </p:spTree>
    <p:extLst>
      <p:ext uri="{BB962C8B-B14F-4D97-AF65-F5344CB8AC3E}">
        <p14:creationId xmlns:p14="http://schemas.microsoft.com/office/powerpoint/2010/main" val="109421285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341AC384-97D1-4674-9FC7-DFBB9E559127}" type="slidenum">
              <a:rPr lang="en-US" smtClean="0"/>
              <a:pPr>
                <a:defRPr/>
              </a:pPr>
              <a:t>71</a:t>
            </a:fld>
            <a:endParaRPr lang="en-US"/>
          </a:p>
        </p:txBody>
      </p:sp>
      <p:sp>
        <p:nvSpPr>
          <p:cNvPr id="3" name="Footer Placeholder 2"/>
          <p:cNvSpPr>
            <a:spLocks noGrp="1"/>
          </p:cNvSpPr>
          <p:nvPr>
            <p:ph type="ftr" sz="quarter" idx="11"/>
          </p:nvPr>
        </p:nvSpPr>
        <p:spPr/>
        <p:txBody>
          <a:bodyPr/>
          <a:lstStyle/>
          <a:p>
            <a:pPr>
              <a:defRPr/>
            </a:pPr>
            <a:r>
              <a:rPr lang="en-US" smtClean="0"/>
              <a:t>|     © 2011 Kaiser Foundation Health Plan, Inc. For internal use only.</a:t>
            </a:r>
            <a:endParaRPr lang="en-US"/>
          </a:p>
        </p:txBody>
      </p:sp>
      <p:sp>
        <p:nvSpPr>
          <p:cNvPr id="4" name="Date Placeholder 3"/>
          <p:cNvSpPr>
            <a:spLocks noGrp="1"/>
          </p:cNvSpPr>
          <p:nvPr>
            <p:ph type="dt" sz="half" idx="12"/>
          </p:nvPr>
        </p:nvSpPr>
        <p:spPr/>
        <p:txBody>
          <a:bodyPr/>
          <a:lstStyle/>
          <a:p>
            <a:pPr>
              <a:defRPr/>
            </a:pPr>
            <a:fld id="{E0D3804A-548F-4AEB-9420-C744037E748C}" type="datetime4">
              <a:rPr lang="en-US" smtClean="0"/>
              <a:pPr>
                <a:defRPr/>
              </a:pPr>
              <a:t>March 6, 2017</a:t>
            </a:fld>
            <a:endParaRPr lang="en-US"/>
          </a:p>
        </p:txBody>
      </p:sp>
      <p:sp>
        <p:nvSpPr>
          <p:cNvPr id="7" name="Text Box 25"/>
          <p:cNvSpPr txBox="1">
            <a:spLocks noChangeArrowheads="1"/>
          </p:cNvSpPr>
          <p:nvPr/>
        </p:nvSpPr>
        <p:spPr bwMode="auto">
          <a:xfrm>
            <a:off x="320040" y="381000"/>
            <a:ext cx="8615805" cy="523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spAutoFit/>
          </a:bodyPr>
          <a:lstStyle>
            <a:lvl1pPr defTabSz="987425" eaLnBrk="0" hangingPunct="0">
              <a:defRPr sz="1400">
                <a:solidFill>
                  <a:schemeClr val="tx1"/>
                </a:solidFill>
                <a:latin typeface="Arial" charset="0"/>
              </a:defRPr>
            </a:lvl1pPr>
            <a:lvl2pPr marL="493713" defTabSz="987425" eaLnBrk="0" hangingPunct="0">
              <a:defRPr sz="1400">
                <a:solidFill>
                  <a:schemeClr val="tx1"/>
                </a:solidFill>
                <a:latin typeface="Arial" charset="0"/>
              </a:defRPr>
            </a:lvl2pPr>
            <a:lvl3pPr marL="987425" defTabSz="987425" eaLnBrk="0" hangingPunct="0">
              <a:defRPr sz="1400">
                <a:solidFill>
                  <a:schemeClr val="tx1"/>
                </a:solidFill>
                <a:latin typeface="Arial" charset="0"/>
              </a:defRPr>
            </a:lvl3pPr>
            <a:lvl4pPr marL="1481138" defTabSz="987425" eaLnBrk="0" hangingPunct="0">
              <a:defRPr sz="1400">
                <a:solidFill>
                  <a:schemeClr val="tx1"/>
                </a:solidFill>
                <a:latin typeface="Arial" charset="0"/>
              </a:defRPr>
            </a:lvl4pPr>
            <a:lvl5pPr marL="1974850" defTabSz="987425" eaLnBrk="0" hangingPunct="0">
              <a:defRPr sz="1400">
                <a:solidFill>
                  <a:schemeClr val="tx1"/>
                </a:solidFill>
                <a:latin typeface="Arial" charset="0"/>
              </a:defRPr>
            </a:lvl5pPr>
            <a:lvl6pPr marL="2432050" algn="ctr" defTabSz="987425" eaLnBrk="0" fontAlgn="base" hangingPunct="0">
              <a:spcBef>
                <a:spcPct val="0"/>
              </a:spcBef>
              <a:spcAft>
                <a:spcPct val="0"/>
              </a:spcAft>
              <a:defRPr sz="1400">
                <a:solidFill>
                  <a:schemeClr val="tx1"/>
                </a:solidFill>
                <a:latin typeface="Arial" charset="0"/>
              </a:defRPr>
            </a:lvl6pPr>
            <a:lvl7pPr marL="2889250" algn="ctr" defTabSz="987425" eaLnBrk="0" fontAlgn="base" hangingPunct="0">
              <a:spcBef>
                <a:spcPct val="0"/>
              </a:spcBef>
              <a:spcAft>
                <a:spcPct val="0"/>
              </a:spcAft>
              <a:defRPr sz="1400">
                <a:solidFill>
                  <a:schemeClr val="tx1"/>
                </a:solidFill>
                <a:latin typeface="Arial" charset="0"/>
              </a:defRPr>
            </a:lvl7pPr>
            <a:lvl8pPr marL="3346450" algn="ctr" defTabSz="987425" eaLnBrk="0" fontAlgn="base" hangingPunct="0">
              <a:spcBef>
                <a:spcPct val="0"/>
              </a:spcBef>
              <a:spcAft>
                <a:spcPct val="0"/>
              </a:spcAft>
              <a:defRPr sz="1400">
                <a:solidFill>
                  <a:schemeClr val="tx1"/>
                </a:solidFill>
                <a:latin typeface="Arial" charset="0"/>
              </a:defRPr>
            </a:lvl8pPr>
            <a:lvl9pPr marL="3803650" algn="ctr" defTabSz="987425" eaLnBrk="0" fontAlgn="base" hangingPunct="0">
              <a:spcBef>
                <a:spcPct val="0"/>
              </a:spcBef>
              <a:spcAft>
                <a:spcPct val="0"/>
              </a:spcAft>
              <a:defRPr sz="1400">
                <a:solidFill>
                  <a:schemeClr val="tx1"/>
                </a:solidFill>
                <a:latin typeface="Arial" charset="0"/>
              </a:defRPr>
            </a:lvl9pPr>
          </a:lstStyle>
          <a:p>
            <a:pPr algn="l" eaLnBrk="1" hangingPunct="1"/>
            <a:r>
              <a:rPr lang="en-US" sz="2800" b="1" dirty="0" smtClean="0">
                <a:solidFill>
                  <a:srgbClr val="006699"/>
                </a:solidFill>
                <a:latin typeface="+mj-lt"/>
              </a:rPr>
              <a:t>Normal Vision Compared to Vision with Glaucoma</a:t>
            </a:r>
            <a:endParaRPr lang="en-US" sz="2800" dirty="0">
              <a:solidFill>
                <a:srgbClr val="006699"/>
              </a:solidFill>
              <a:latin typeface="+mj-lt"/>
            </a:endParaRPr>
          </a:p>
        </p:txBody>
      </p:sp>
      <p:sp>
        <p:nvSpPr>
          <p:cNvPr id="5" name="TextBox 4"/>
          <p:cNvSpPr txBox="1"/>
          <p:nvPr/>
        </p:nvSpPr>
        <p:spPr>
          <a:xfrm>
            <a:off x="1060515" y="4865298"/>
            <a:ext cx="2683350" cy="523220"/>
          </a:xfrm>
          <a:prstGeom prst="rect">
            <a:avLst/>
          </a:prstGeom>
          <a:noFill/>
        </p:spPr>
        <p:txBody>
          <a:bodyPr wrap="square" rtlCol="0">
            <a:spAutoFit/>
          </a:bodyPr>
          <a:lstStyle/>
          <a:p>
            <a:pPr algn="ctr"/>
            <a:r>
              <a:rPr lang="en-US" sz="2800" b="1" dirty="0" smtClean="0">
                <a:latin typeface="Arial" panose="020B0604020202020204" pitchFamily="34" charset="0"/>
                <a:cs typeface="Arial" panose="020B0604020202020204" pitchFamily="34" charset="0"/>
              </a:rPr>
              <a:t>Normal Vision</a:t>
            </a:r>
            <a:endParaRPr lang="en-US" sz="2800" b="1" dirty="0">
              <a:latin typeface="Arial" panose="020B0604020202020204" pitchFamily="34" charset="0"/>
              <a:cs typeface="Arial" panose="020B0604020202020204" pitchFamily="34" charset="0"/>
            </a:endParaRPr>
          </a:p>
        </p:txBody>
      </p:sp>
      <p:sp>
        <p:nvSpPr>
          <p:cNvPr id="9" name="TextBox 8"/>
          <p:cNvSpPr txBox="1"/>
          <p:nvPr/>
        </p:nvSpPr>
        <p:spPr>
          <a:xfrm>
            <a:off x="5750454" y="4862421"/>
            <a:ext cx="2151345" cy="523220"/>
          </a:xfrm>
          <a:prstGeom prst="rect">
            <a:avLst/>
          </a:prstGeom>
          <a:noFill/>
        </p:spPr>
        <p:txBody>
          <a:bodyPr wrap="square" rtlCol="0">
            <a:spAutoFit/>
          </a:bodyPr>
          <a:lstStyle/>
          <a:p>
            <a:pPr algn="ctr"/>
            <a:r>
              <a:rPr lang="en-US" sz="2800" b="1" dirty="0" smtClean="0">
                <a:latin typeface="Arial" panose="020B0604020202020204" pitchFamily="34" charset="0"/>
                <a:cs typeface="Arial" panose="020B0604020202020204" pitchFamily="34" charset="0"/>
              </a:rPr>
              <a:t>Glaucoma</a:t>
            </a:r>
            <a:endParaRPr lang="en-US" sz="2800" b="1" dirty="0">
              <a:latin typeface="Arial" panose="020B0604020202020204" pitchFamily="34" charset="0"/>
              <a:cs typeface="Arial" panose="020B0604020202020204" pitchFamily="34" charset="0"/>
            </a:endParaRPr>
          </a:p>
        </p:txBody>
      </p:sp>
      <p:pic>
        <p:nvPicPr>
          <p:cNvPr id="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940" r="-52"/>
          <a:stretch/>
        </p:blipFill>
        <p:spPr bwMode="auto">
          <a:xfrm>
            <a:off x="593402" y="1956653"/>
            <a:ext cx="3536637" cy="26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08" r="9419"/>
          <a:stretch/>
        </p:blipFill>
        <p:spPr>
          <a:xfrm>
            <a:off x="5004946" y="1956653"/>
            <a:ext cx="3520440" cy="2680000"/>
          </a:xfrm>
          <a:prstGeom prst="rect">
            <a:avLst/>
          </a:prstGeom>
        </p:spPr>
      </p:pic>
    </p:spTree>
    <p:extLst>
      <p:ext uri="{BB962C8B-B14F-4D97-AF65-F5344CB8AC3E}">
        <p14:creationId xmlns:p14="http://schemas.microsoft.com/office/powerpoint/2010/main" val="148307619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39" y="388550"/>
            <a:ext cx="8686801" cy="480131"/>
          </a:xfrm>
        </p:spPr>
        <p:txBody>
          <a:bodyPr/>
          <a:lstStyle/>
          <a:p>
            <a:r>
              <a:rPr lang="en-US" sz="2800" dirty="0" smtClean="0"/>
              <a:t>High Concentration of Mitochondria at Optic Disc</a:t>
            </a:r>
            <a:endParaRPr lang="en-US" sz="2800" dirty="0"/>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72</a:t>
            </a:fld>
            <a:endParaRPr lang="en-US"/>
          </a:p>
        </p:txBody>
      </p:sp>
      <p:sp>
        <p:nvSpPr>
          <p:cNvPr id="6" name="Date Placeholder 5"/>
          <p:cNvSpPr>
            <a:spLocks noGrp="1"/>
          </p:cNvSpPr>
          <p:nvPr>
            <p:ph type="dt" sz="half" idx="12"/>
          </p:nvPr>
        </p:nvSpPr>
        <p:spPr/>
        <p:txBody>
          <a:bodyPr/>
          <a:lstStyle/>
          <a:p>
            <a:pPr>
              <a:defRPr/>
            </a:pPr>
            <a:fld id="{856F48D1-8CCE-4E5F-B7B8-8F8DD03CC19C}" type="datetime4">
              <a:rPr lang="en-US" smtClean="0"/>
              <a:pPr>
                <a:defRPr/>
              </a:pPr>
              <a:t>March 6, 2017</a:t>
            </a:fld>
            <a:endParaRPr lang="en-US"/>
          </a:p>
        </p:txBody>
      </p:sp>
      <p:pic>
        <p:nvPicPr>
          <p:cNvPr id="6146" name="Picture 2" descr="http://meajo.org/articles/2011/18/1/images/MiddleEastAfrJOphthalmol_2011_18_1_17_75880_f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3960" y="1584674"/>
            <a:ext cx="6541962" cy="4578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486587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eaLnBrk="0" hangingPunct="0">
              <a:defRPr sz="2400">
                <a:solidFill>
                  <a:schemeClr val="tx1"/>
                </a:solidFill>
                <a:latin typeface="Arial Narrow" pitchFamily="34" charset="0"/>
                <a:ea typeface="MS PGothic" pitchFamily="34" charset="-128"/>
              </a:defRPr>
            </a:lvl1pPr>
            <a:lvl2pPr marL="742950" indent="-285750" eaLnBrk="0" hangingPunct="0">
              <a:defRPr sz="2400">
                <a:solidFill>
                  <a:schemeClr val="tx1"/>
                </a:solidFill>
                <a:latin typeface="Arial Narrow" pitchFamily="34" charset="0"/>
                <a:ea typeface="MS PGothic" pitchFamily="34" charset="-128"/>
              </a:defRPr>
            </a:lvl2pPr>
            <a:lvl3pPr marL="1143000" indent="-228600" eaLnBrk="0" hangingPunct="0">
              <a:defRPr sz="2400">
                <a:solidFill>
                  <a:schemeClr val="tx1"/>
                </a:solidFill>
                <a:latin typeface="Arial Narrow" pitchFamily="34" charset="0"/>
                <a:ea typeface="MS PGothic" pitchFamily="34" charset="-128"/>
              </a:defRPr>
            </a:lvl3pPr>
            <a:lvl4pPr marL="1600200" indent="-228600" eaLnBrk="0" hangingPunct="0">
              <a:defRPr sz="2400">
                <a:solidFill>
                  <a:schemeClr val="tx1"/>
                </a:solidFill>
                <a:latin typeface="Arial Narrow" pitchFamily="34" charset="0"/>
                <a:ea typeface="MS PGothic" pitchFamily="34" charset="-128"/>
              </a:defRPr>
            </a:lvl4pPr>
            <a:lvl5pPr marL="2057400" indent="-228600" eaLnBrk="0" hangingPunct="0">
              <a:defRPr sz="2400">
                <a:solidFill>
                  <a:schemeClr val="tx1"/>
                </a:solidFill>
                <a:latin typeface="Arial Narrow"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Arial Narrow"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Arial Narrow"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Arial Narrow"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Arial Narrow" pitchFamily="34" charset="0"/>
                <a:ea typeface="MS PGothic" pitchFamily="34" charset="-128"/>
              </a:defRPr>
            </a:lvl9pPr>
          </a:lstStyle>
          <a:p>
            <a:pPr eaLnBrk="1" hangingPunct="1">
              <a:defRPr/>
            </a:pPr>
            <a:fld id="{643AAEF2-8DA9-40EC-A434-6772663D9CB9}" type="slidenum">
              <a:rPr lang="en-US" sz="900" smtClean="0">
                <a:solidFill>
                  <a:srgbClr val="414636"/>
                </a:solidFill>
              </a:rPr>
              <a:pPr eaLnBrk="1" hangingPunct="1">
                <a:defRPr/>
              </a:pPr>
              <a:t>73</a:t>
            </a:fld>
            <a:endParaRPr lang="en-US" sz="900" smtClean="0">
              <a:solidFill>
                <a:srgbClr val="414636"/>
              </a:solidFill>
            </a:endParaRPr>
          </a:p>
        </p:txBody>
      </p:sp>
      <p:sp>
        <p:nvSpPr>
          <p:cNvPr id="6" name="Date Placeholder 5"/>
          <p:cNvSpPr>
            <a:spLocks noGrp="1"/>
          </p:cNvSpPr>
          <p:nvPr>
            <p:ph type="dt" sz="quarter" idx="12"/>
          </p:nvPr>
        </p:nvSpPr>
        <p:spPr/>
        <p:txBody>
          <a:bodyPr/>
          <a:lstStyle>
            <a:lvl1pPr eaLnBrk="0" hangingPunct="0">
              <a:defRPr sz="2400">
                <a:solidFill>
                  <a:schemeClr val="tx1"/>
                </a:solidFill>
                <a:latin typeface="Arial Narrow" pitchFamily="34" charset="0"/>
                <a:ea typeface="MS PGothic" pitchFamily="34" charset="-128"/>
              </a:defRPr>
            </a:lvl1pPr>
            <a:lvl2pPr marL="742950" indent="-285750" eaLnBrk="0" hangingPunct="0">
              <a:defRPr sz="2400">
                <a:solidFill>
                  <a:schemeClr val="tx1"/>
                </a:solidFill>
                <a:latin typeface="Arial Narrow" pitchFamily="34" charset="0"/>
                <a:ea typeface="MS PGothic" pitchFamily="34" charset="-128"/>
              </a:defRPr>
            </a:lvl2pPr>
            <a:lvl3pPr marL="1143000" indent="-228600" eaLnBrk="0" hangingPunct="0">
              <a:defRPr sz="2400">
                <a:solidFill>
                  <a:schemeClr val="tx1"/>
                </a:solidFill>
                <a:latin typeface="Arial Narrow" pitchFamily="34" charset="0"/>
                <a:ea typeface="MS PGothic" pitchFamily="34" charset="-128"/>
              </a:defRPr>
            </a:lvl3pPr>
            <a:lvl4pPr marL="1600200" indent="-228600" eaLnBrk="0" hangingPunct="0">
              <a:defRPr sz="2400">
                <a:solidFill>
                  <a:schemeClr val="tx1"/>
                </a:solidFill>
                <a:latin typeface="Arial Narrow" pitchFamily="34" charset="0"/>
                <a:ea typeface="MS PGothic" pitchFamily="34" charset="-128"/>
              </a:defRPr>
            </a:lvl4pPr>
            <a:lvl5pPr marL="2057400" indent="-228600" eaLnBrk="0" hangingPunct="0">
              <a:defRPr sz="2400">
                <a:solidFill>
                  <a:schemeClr val="tx1"/>
                </a:solidFill>
                <a:latin typeface="Arial Narrow"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Arial Narrow"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Arial Narrow"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Arial Narrow"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Arial Narrow" pitchFamily="34" charset="0"/>
                <a:ea typeface="MS PGothic" pitchFamily="34" charset="-128"/>
              </a:defRPr>
            </a:lvl9pPr>
          </a:lstStyle>
          <a:p>
            <a:pPr eaLnBrk="1" hangingPunct="1">
              <a:defRPr/>
            </a:pPr>
            <a:fld id="{9A9F7CAF-806A-4294-B978-FEB5C67A2113}" type="datetime4">
              <a:rPr lang="en-US" sz="900" smtClean="0">
                <a:solidFill>
                  <a:schemeClr val="bg2"/>
                </a:solidFill>
              </a:rPr>
              <a:pPr eaLnBrk="1" hangingPunct="1">
                <a:defRPr/>
              </a:pPr>
              <a:t>March 6, 2017</a:t>
            </a:fld>
            <a:endParaRPr lang="en-US" sz="900" dirty="0" smtClean="0">
              <a:solidFill>
                <a:schemeClr val="bg2"/>
              </a:solidFill>
            </a:endParaRPr>
          </a:p>
        </p:txBody>
      </p:sp>
      <p:sp>
        <p:nvSpPr>
          <p:cNvPr id="1549314" name="Rectangle 2"/>
          <p:cNvSpPr>
            <a:spLocks noGrp="1" noChangeArrowheads="1"/>
          </p:cNvSpPr>
          <p:nvPr>
            <p:ph type="title"/>
          </p:nvPr>
        </p:nvSpPr>
        <p:spPr>
          <a:xfrm>
            <a:off x="304800" y="373797"/>
            <a:ext cx="8604913" cy="480131"/>
          </a:xfrm>
        </p:spPr>
        <p:txBody>
          <a:bodyPr/>
          <a:lstStyle/>
          <a:p>
            <a:pPr eaLnBrk="1" hangingPunct="1">
              <a:defRPr/>
            </a:pPr>
            <a:r>
              <a:rPr lang="en-US" sz="2800" dirty="0" smtClean="0"/>
              <a:t>Primary Open Angle Glaucoma Case and Control Definitions</a:t>
            </a:r>
            <a:endParaRPr lang="en-US" sz="2800" dirty="0" smtClean="0">
              <a:solidFill>
                <a:srgbClr val="006FA5"/>
              </a:solidFill>
            </a:endParaRPr>
          </a:p>
        </p:txBody>
      </p:sp>
      <p:sp>
        <p:nvSpPr>
          <p:cNvPr id="1549315" name="Rectangle 3"/>
          <p:cNvSpPr>
            <a:spLocks noGrp="1" noChangeArrowheads="1"/>
          </p:cNvSpPr>
          <p:nvPr>
            <p:ph type="body" idx="1"/>
          </p:nvPr>
        </p:nvSpPr>
        <p:spPr>
          <a:xfrm>
            <a:off x="457200" y="1143000"/>
            <a:ext cx="8160357" cy="5022914"/>
          </a:xfrm>
        </p:spPr>
        <p:txBody>
          <a:bodyPr/>
          <a:lstStyle/>
          <a:p>
            <a:pPr eaLnBrk="1" hangingPunct="1">
              <a:buClr>
                <a:srgbClr val="009FE3"/>
              </a:buClr>
              <a:defRPr/>
            </a:pPr>
            <a:r>
              <a:rPr lang="en-US" sz="2800" b="1" dirty="0" smtClean="0"/>
              <a:t>Cases</a:t>
            </a:r>
            <a:endParaRPr lang="en-US" sz="2800" b="1" dirty="0"/>
          </a:p>
          <a:p>
            <a:pPr lvl="1" eaLnBrk="1" hangingPunct="1">
              <a:buClr>
                <a:srgbClr val="009FE3"/>
              </a:buClr>
              <a:defRPr/>
            </a:pPr>
            <a:r>
              <a:rPr lang="en-US" dirty="0" smtClean="0"/>
              <a:t>35 or older</a:t>
            </a:r>
          </a:p>
          <a:p>
            <a:pPr lvl="1" eaLnBrk="1" hangingPunct="1">
              <a:buClr>
                <a:srgbClr val="009FE3"/>
              </a:buClr>
              <a:defRPr/>
            </a:pPr>
            <a:r>
              <a:rPr lang="en-US" dirty="0" smtClean="0"/>
              <a:t>KPNC members from 2008-2014</a:t>
            </a:r>
          </a:p>
          <a:p>
            <a:pPr lvl="1" eaLnBrk="1" hangingPunct="1">
              <a:buClr>
                <a:srgbClr val="009FE3"/>
              </a:buClr>
              <a:defRPr/>
            </a:pPr>
            <a:r>
              <a:rPr lang="en-US" dirty="0" smtClean="0"/>
              <a:t>One or more diagnoses of primary open angle glaucoma (POAG)</a:t>
            </a:r>
          </a:p>
          <a:p>
            <a:pPr lvl="2" eaLnBrk="1" hangingPunct="1">
              <a:buClr>
                <a:srgbClr val="009FE3"/>
              </a:buClr>
              <a:defRPr/>
            </a:pPr>
            <a:r>
              <a:rPr lang="en-US" dirty="0" smtClean="0"/>
              <a:t>ICD-9 Codes: 365.01, 365.05, 365.1, 365.10, 365.11, and 365.15</a:t>
            </a:r>
          </a:p>
          <a:p>
            <a:pPr lvl="1" eaLnBrk="1" hangingPunct="1">
              <a:buClr>
                <a:srgbClr val="009FE3"/>
              </a:buClr>
              <a:defRPr/>
            </a:pPr>
            <a:r>
              <a:rPr lang="en-US" dirty="0" smtClean="0"/>
              <a:t>No diagnosis of any other type of glaucoma</a:t>
            </a:r>
          </a:p>
          <a:p>
            <a:pPr eaLnBrk="1" hangingPunct="1">
              <a:buClr>
                <a:srgbClr val="009FE3"/>
              </a:buClr>
              <a:defRPr/>
            </a:pPr>
            <a:r>
              <a:rPr lang="en-US" sz="2800" b="1" dirty="0" smtClean="0"/>
              <a:t>Controls</a:t>
            </a:r>
          </a:p>
          <a:p>
            <a:pPr lvl="1" eaLnBrk="1" hangingPunct="1">
              <a:buClr>
                <a:srgbClr val="009FE3"/>
              </a:buClr>
              <a:defRPr/>
            </a:pPr>
            <a:r>
              <a:rPr lang="en-US" dirty="0" smtClean="0"/>
              <a:t>35 or older</a:t>
            </a:r>
          </a:p>
          <a:p>
            <a:pPr lvl="1" eaLnBrk="1" hangingPunct="1">
              <a:buClr>
                <a:srgbClr val="009FE3"/>
              </a:buClr>
              <a:defRPr/>
            </a:pPr>
            <a:r>
              <a:rPr lang="en-US" dirty="0"/>
              <a:t>KPNC members from </a:t>
            </a:r>
            <a:r>
              <a:rPr lang="en-US" dirty="0" smtClean="0"/>
              <a:t>2008-2014</a:t>
            </a:r>
            <a:endParaRPr lang="en-US" dirty="0"/>
          </a:p>
          <a:p>
            <a:pPr lvl="1" eaLnBrk="1" hangingPunct="1">
              <a:buClr>
                <a:srgbClr val="009FE3"/>
              </a:buClr>
              <a:defRPr/>
            </a:pPr>
            <a:r>
              <a:rPr lang="en-US" dirty="0" smtClean="0"/>
              <a:t>No glaucoma diagnosis of any kind</a:t>
            </a:r>
          </a:p>
          <a:p>
            <a:pPr lvl="1" eaLnBrk="1" hangingPunct="1">
              <a:buClr>
                <a:srgbClr val="009FE3"/>
              </a:buClr>
              <a:defRPr/>
            </a:pPr>
            <a:r>
              <a:rPr lang="en-US" dirty="0" smtClean="0"/>
              <a:t>No documented IOP measures above 22 mmHg in either eye</a:t>
            </a:r>
          </a:p>
          <a:p>
            <a:pPr lvl="1" eaLnBrk="1" hangingPunct="1">
              <a:buClr>
                <a:srgbClr val="009FE3"/>
              </a:buClr>
              <a:defRPr/>
            </a:pPr>
            <a:r>
              <a:rPr lang="en-US" dirty="0" smtClean="0"/>
              <a:t>No documented Cup-to-Disc ratio difference of more than 0.2 between eyes</a:t>
            </a:r>
            <a:endParaRPr lang="en-US" dirty="0"/>
          </a:p>
        </p:txBody>
      </p:sp>
    </p:spTree>
    <p:extLst>
      <p:ext uri="{BB962C8B-B14F-4D97-AF65-F5344CB8AC3E}">
        <p14:creationId xmlns:p14="http://schemas.microsoft.com/office/powerpoint/2010/main" val="2397299723"/>
      </p:ext>
    </p:extLst>
  </p:cSld>
  <p:clrMapOvr>
    <a:masterClrMapping/>
  </p:clrMapOvr>
  <p:transition>
    <p:wipe dir="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73" name="Text Box 25"/>
          <p:cNvSpPr txBox="1">
            <a:spLocks noChangeArrowheads="1"/>
          </p:cNvSpPr>
          <p:nvPr/>
        </p:nvSpPr>
        <p:spPr bwMode="auto">
          <a:xfrm>
            <a:off x="380999" y="266039"/>
            <a:ext cx="8615805" cy="523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spAutoFit/>
          </a:bodyPr>
          <a:lstStyle>
            <a:lvl1pPr defTabSz="987425" eaLnBrk="0" hangingPunct="0">
              <a:defRPr sz="1400">
                <a:solidFill>
                  <a:schemeClr val="tx1"/>
                </a:solidFill>
                <a:latin typeface="Arial" charset="0"/>
              </a:defRPr>
            </a:lvl1pPr>
            <a:lvl2pPr marL="493713" defTabSz="987425" eaLnBrk="0" hangingPunct="0">
              <a:defRPr sz="1400">
                <a:solidFill>
                  <a:schemeClr val="tx1"/>
                </a:solidFill>
                <a:latin typeface="Arial" charset="0"/>
              </a:defRPr>
            </a:lvl2pPr>
            <a:lvl3pPr marL="987425" defTabSz="987425" eaLnBrk="0" hangingPunct="0">
              <a:defRPr sz="1400">
                <a:solidFill>
                  <a:schemeClr val="tx1"/>
                </a:solidFill>
                <a:latin typeface="Arial" charset="0"/>
              </a:defRPr>
            </a:lvl3pPr>
            <a:lvl4pPr marL="1481138" defTabSz="987425" eaLnBrk="0" hangingPunct="0">
              <a:defRPr sz="1400">
                <a:solidFill>
                  <a:schemeClr val="tx1"/>
                </a:solidFill>
                <a:latin typeface="Arial" charset="0"/>
              </a:defRPr>
            </a:lvl4pPr>
            <a:lvl5pPr marL="1974850" defTabSz="987425" eaLnBrk="0" hangingPunct="0">
              <a:defRPr sz="1400">
                <a:solidFill>
                  <a:schemeClr val="tx1"/>
                </a:solidFill>
                <a:latin typeface="Arial" charset="0"/>
              </a:defRPr>
            </a:lvl5pPr>
            <a:lvl6pPr marL="2432050" algn="ctr" defTabSz="987425" eaLnBrk="0" fontAlgn="base" hangingPunct="0">
              <a:spcBef>
                <a:spcPct val="0"/>
              </a:spcBef>
              <a:spcAft>
                <a:spcPct val="0"/>
              </a:spcAft>
              <a:defRPr sz="1400">
                <a:solidFill>
                  <a:schemeClr val="tx1"/>
                </a:solidFill>
                <a:latin typeface="Arial" charset="0"/>
              </a:defRPr>
            </a:lvl6pPr>
            <a:lvl7pPr marL="2889250" algn="ctr" defTabSz="987425" eaLnBrk="0" fontAlgn="base" hangingPunct="0">
              <a:spcBef>
                <a:spcPct val="0"/>
              </a:spcBef>
              <a:spcAft>
                <a:spcPct val="0"/>
              </a:spcAft>
              <a:defRPr sz="1400">
                <a:solidFill>
                  <a:schemeClr val="tx1"/>
                </a:solidFill>
                <a:latin typeface="Arial" charset="0"/>
              </a:defRPr>
            </a:lvl7pPr>
            <a:lvl8pPr marL="3346450" algn="ctr" defTabSz="987425" eaLnBrk="0" fontAlgn="base" hangingPunct="0">
              <a:spcBef>
                <a:spcPct val="0"/>
              </a:spcBef>
              <a:spcAft>
                <a:spcPct val="0"/>
              </a:spcAft>
              <a:defRPr sz="1400">
                <a:solidFill>
                  <a:schemeClr val="tx1"/>
                </a:solidFill>
                <a:latin typeface="Arial" charset="0"/>
              </a:defRPr>
            </a:lvl8pPr>
            <a:lvl9pPr marL="3803650" algn="ctr" defTabSz="987425" eaLnBrk="0" fontAlgn="base" hangingPunct="0">
              <a:spcBef>
                <a:spcPct val="0"/>
              </a:spcBef>
              <a:spcAft>
                <a:spcPct val="0"/>
              </a:spcAft>
              <a:defRPr sz="1400">
                <a:solidFill>
                  <a:schemeClr val="tx1"/>
                </a:solidFill>
                <a:latin typeface="Arial" charset="0"/>
              </a:defRPr>
            </a:lvl9pPr>
          </a:lstStyle>
          <a:p>
            <a:pPr algn="l" eaLnBrk="1" hangingPunct="1"/>
            <a:r>
              <a:rPr lang="en-US" sz="2800" b="1" dirty="0" smtClean="0">
                <a:solidFill>
                  <a:srgbClr val="216A8B"/>
                </a:solidFill>
                <a:latin typeface="+mj-lt"/>
              </a:rPr>
              <a:t>Primary Open Angle Glaucoma in GERA</a:t>
            </a:r>
            <a:endParaRPr lang="en-US" sz="2800" b="1" dirty="0">
              <a:solidFill>
                <a:srgbClr val="216A8B"/>
              </a:solidFill>
              <a:latin typeface="+mj-lt"/>
            </a:endParaRPr>
          </a:p>
        </p:txBody>
      </p:sp>
      <p:sp>
        <p:nvSpPr>
          <p:cNvPr id="27674" name="Rectangle 26"/>
          <p:cNvSpPr>
            <a:spLocks noChangeArrowheads="1"/>
          </p:cNvSpPr>
          <p:nvPr/>
        </p:nvSpPr>
        <p:spPr bwMode="auto">
          <a:xfrm>
            <a:off x="228489" y="6248142"/>
            <a:ext cx="2209219" cy="381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lstStyle/>
          <a:p>
            <a:pPr marL="173444" indent="-173444" defTabSz="914257" eaLnBrk="0" hangingPunct="0">
              <a:spcBef>
                <a:spcPct val="40000"/>
              </a:spcBef>
              <a:buClr>
                <a:srgbClr val="006699"/>
              </a:buClr>
              <a:buSzPct val="59000"/>
              <a:buFont typeface="Wingdings" pitchFamily="2" charset="2"/>
              <a:buChar char="u"/>
            </a:pPr>
            <a:endParaRPr lang="en-US" sz="400">
              <a:solidFill>
                <a:srgbClr val="CC000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971549385"/>
              </p:ext>
            </p:extLst>
          </p:nvPr>
        </p:nvGraphicFramePr>
        <p:xfrm>
          <a:off x="1066800" y="1578311"/>
          <a:ext cx="6807852" cy="4669831"/>
        </p:xfrm>
        <a:graphic>
          <a:graphicData uri="http://schemas.openxmlformats.org/drawingml/2006/table">
            <a:tbl>
              <a:tblPr>
                <a:tableStyleId>{5C22544A-7EE6-4342-B048-85BDC9FD1C3A}</a:tableStyleId>
              </a:tblPr>
              <a:tblGrid>
                <a:gridCol w="2215320"/>
                <a:gridCol w="1148133"/>
                <a:gridCol w="1148133"/>
                <a:gridCol w="1148133"/>
                <a:gridCol w="1148133"/>
              </a:tblGrid>
              <a:tr h="244902">
                <a:tc>
                  <a:txBody>
                    <a:bodyPr/>
                    <a:lstStyle/>
                    <a:p>
                      <a:pPr algn="l" fontAlgn="b"/>
                      <a:endParaRPr lang="en-US" sz="1600" b="1" i="0" u="none" strike="noStrike" dirty="0">
                        <a:effectLst/>
                        <a:latin typeface="Arial" panose="020B0604020202020204" pitchFamily="34" charset="0"/>
                        <a:cs typeface="Arial" panose="020B0604020202020204" pitchFamily="34" charset="0"/>
                      </a:endParaRPr>
                    </a:p>
                  </a:txBody>
                  <a:tcPr marL="5118" marR="5118" marT="5118" marB="0" anchor="b">
                    <a:solidFill>
                      <a:schemeClr val="bg1">
                        <a:lumMod val="85000"/>
                      </a:schemeClr>
                    </a:solidFill>
                  </a:tcPr>
                </a:tc>
                <a:tc gridSpan="2">
                  <a:txBody>
                    <a:bodyPr/>
                    <a:lstStyle/>
                    <a:p>
                      <a:pPr algn="ctr" fontAlgn="b"/>
                      <a:r>
                        <a:rPr lang="en-US" sz="1600" b="1" u="none" strike="noStrike" dirty="0" smtClean="0">
                          <a:effectLst/>
                          <a:latin typeface="Arial" panose="020B0604020202020204" pitchFamily="34" charset="0"/>
                          <a:cs typeface="Arial" panose="020B0604020202020204" pitchFamily="34" charset="0"/>
                        </a:rPr>
                        <a:t>Cases</a:t>
                      </a:r>
                      <a:endParaRPr lang="en-US" sz="1600" b="1" i="1" u="none" strike="noStrike" dirty="0">
                        <a:effectLst/>
                        <a:latin typeface="Arial" panose="020B0604020202020204" pitchFamily="34" charset="0"/>
                        <a:cs typeface="Arial" panose="020B0604020202020204" pitchFamily="34" charset="0"/>
                      </a:endParaRPr>
                    </a:p>
                  </a:txBody>
                  <a:tcPr marL="5118" marR="5118" marT="5118" marB="0" anchor="b">
                    <a:solidFill>
                      <a:schemeClr val="bg1">
                        <a:lumMod val="85000"/>
                      </a:schemeClr>
                    </a:solidFill>
                  </a:tcPr>
                </a:tc>
                <a:tc hMerge="1">
                  <a:txBody>
                    <a:bodyPr/>
                    <a:lstStyle/>
                    <a:p>
                      <a:endParaRPr lang="en-US"/>
                    </a:p>
                  </a:txBody>
                  <a:tcPr/>
                </a:tc>
                <a:tc gridSpan="2">
                  <a:txBody>
                    <a:bodyPr/>
                    <a:lstStyle/>
                    <a:p>
                      <a:pPr algn="ctr" fontAlgn="b"/>
                      <a:r>
                        <a:rPr lang="en-US" sz="1600" b="1" u="none" strike="noStrike" dirty="0" smtClean="0">
                          <a:effectLst/>
                          <a:latin typeface="Arial" panose="020B0604020202020204" pitchFamily="34" charset="0"/>
                          <a:cs typeface="Arial" panose="020B0604020202020204" pitchFamily="34" charset="0"/>
                        </a:rPr>
                        <a:t>Controls</a:t>
                      </a:r>
                      <a:endParaRPr lang="en-US" sz="1600" b="1" i="1" u="none" strike="noStrike" dirty="0">
                        <a:effectLst/>
                        <a:latin typeface="Arial" panose="020B0604020202020204" pitchFamily="34" charset="0"/>
                        <a:cs typeface="Arial" panose="020B0604020202020204" pitchFamily="34" charset="0"/>
                      </a:endParaRPr>
                    </a:p>
                  </a:txBody>
                  <a:tcPr marL="5118" marR="5118" marT="5118" marB="0" anchor="b">
                    <a:solidFill>
                      <a:schemeClr val="bg1">
                        <a:lumMod val="85000"/>
                      </a:schemeClr>
                    </a:solidFill>
                  </a:tcPr>
                </a:tc>
                <a:tc hMerge="1">
                  <a:txBody>
                    <a:bodyPr/>
                    <a:lstStyle/>
                    <a:p>
                      <a:endParaRPr lang="en-US"/>
                    </a:p>
                  </a:txBody>
                  <a:tcPr/>
                </a:tc>
              </a:tr>
              <a:tr h="244902">
                <a:tc>
                  <a:txBody>
                    <a:bodyPr/>
                    <a:lstStyle/>
                    <a:p>
                      <a:pPr algn="l" fontAlgn="ctr"/>
                      <a:r>
                        <a:rPr lang="en-US" sz="1600" u="none" strike="noStrike">
                          <a:effectLst/>
                          <a:latin typeface="Arial" panose="020B0604020202020204" pitchFamily="34" charset="0"/>
                          <a:cs typeface="Arial" panose="020B0604020202020204" pitchFamily="34" charset="0"/>
                        </a:rPr>
                        <a:t> </a:t>
                      </a:r>
                      <a:endParaRPr lang="en-US" sz="1600" b="0" i="1" u="none" strike="noStrike">
                        <a:effectLst/>
                        <a:latin typeface="Arial" panose="020B0604020202020204" pitchFamily="34" charset="0"/>
                        <a:cs typeface="Arial" panose="020B0604020202020204" pitchFamily="34" charset="0"/>
                      </a:endParaRPr>
                    </a:p>
                  </a:txBody>
                  <a:tcPr marL="5118" marR="5118" marT="5118" marB="0" anchor="ctr"/>
                </a:tc>
                <a:tc gridSpan="2">
                  <a:txBody>
                    <a:bodyPr/>
                    <a:lstStyle/>
                    <a:p>
                      <a:pPr algn="ctr" fontAlgn="ctr"/>
                      <a:r>
                        <a:rPr lang="en-US" sz="1600" u="none" strike="noStrike" dirty="0" smtClean="0">
                          <a:effectLst/>
                          <a:latin typeface="Arial" panose="020B0604020202020204" pitchFamily="34" charset="0"/>
                          <a:cs typeface="Arial" panose="020B0604020202020204" pitchFamily="34" charset="0"/>
                        </a:rPr>
                        <a:t>n=4,580</a:t>
                      </a:r>
                      <a:endParaRPr lang="en-US" sz="1600" b="0" i="1" u="none" strike="noStrike" dirty="0">
                        <a:effectLst/>
                        <a:latin typeface="Arial" panose="020B0604020202020204" pitchFamily="34" charset="0"/>
                        <a:cs typeface="Arial" panose="020B0604020202020204" pitchFamily="34" charset="0"/>
                      </a:endParaRPr>
                    </a:p>
                  </a:txBody>
                  <a:tcPr marL="5118" marR="5118" marT="5118" marB="0" anchor="ctr"/>
                </a:tc>
                <a:tc hMerge="1">
                  <a:txBody>
                    <a:bodyPr/>
                    <a:lstStyle/>
                    <a:p>
                      <a:endParaRPr lang="en-US"/>
                    </a:p>
                  </a:txBody>
                  <a:tcPr/>
                </a:tc>
                <a:tc gridSpan="2">
                  <a:txBody>
                    <a:bodyPr/>
                    <a:lstStyle/>
                    <a:p>
                      <a:pPr algn="ctr" fontAlgn="ctr"/>
                      <a:r>
                        <a:rPr lang="en-US" sz="1600" u="none" strike="noStrike" dirty="0" smtClean="0">
                          <a:effectLst/>
                          <a:latin typeface="Arial" panose="020B0604020202020204" pitchFamily="34" charset="0"/>
                          <a:cs typeface="Arial" panose="020B0604020202020204" pitchFamily="34" charset="0"/>
                        </a:rPr>
                        <a:t>n=75,766</a:t>
                      </a:r>
                      <a:endParaRPr lang="en-US" sz="1600" b="0" i="1" u="none" strike="noStrike" dirty="0">
                        <a:effectLst/>
                        <a:latin typeface="Arial" panose="020B0604020202020204" pitchFamily="34" charset="0"/>
                        <a:cs typeface="Arial" panose="020B0604020202020204" pitchFamily="34" charset="0"/>
                      </a:endParaRPr>
                    </a:p>
                  </a:txBody>
                  <a:tcPr marL="5118" marR="5118" marT="5118" marB="0" anchor="ctr"/>
                </a:tc>
                <a:tc hMerge="1">
                  <a:txBody>
                    <a:bodyPr/>
                    <a:lstStyle/>
                    <a:p>
                      <a:endParaRPr lang="en-US"/>
                    </a:p>
                  </a:txBody>
                  <a:tcPr/>
                </a:tc>
              </a:tr>
              <a:tr h="244902">
                <a:tc>
                  <a:txBody>
                    <a:bodyPr/>
                    <a:lstStyle/>
                    <a:p>
                      <a:pPr algn="l" fontAlgn="b"/>
                      <a:r>
                        <a:rPr lang="en-US" sz="1600" u="none" strike="noStrike" dirty="0" smtClean="0">
                          <a:effectLst/>
                          <a:latin typeface="Arial" panose="020B0604020202020204" pitchFamily="34" charset="0"/>
                          <a:cs typeface="Arial" panose="020B0604020202020204" pitchFamily="34" charset="0"/>
                        </a:rPr>
                        <a:t>Age (years)</a:t>
                      </a:r>
                      <a:endParaRPr lang="en-US" sz="1600" b="0" i="1" u="none" strike="noStrike" dirty="0">
                        <a:effectLst/>
                        <a:latin typeface="Arial" panose="020B0604020202020204" pitchFamily="34" charset="0"/>
                        <a:cs typeface="Arial" panose="020B0604020202020204" pitchFamily="34" charset="0"/>
                      </a:endParaRPr>
                    </a:p>
                  </a:txBody>
                  <a:tcPr marL="5118" marR="5118" marT="5118" marB="0" anchor="b">
                    <a:solidFill>
                      <a:schemeClr val="bg1">
                        <a:lumMod val="85000"/>
                      </a:schemeClr>
                    </a:solidFill>
                  </a:tcPr>
                </a:tc>
                <a:tc>
                  <a:txBody>
                    <a:bodyPr/>
                    <a:lstStyle/>
                    <a:p>
                      <a:pPr algn="ctr" fontAlgn="b"/>
                      <a:r>
                        <a:rPr lang="en-US" sz="1600" b="0" i="0" u="none" strike="noStrike" dirty="0" smtClean="0">
                          <a:effectLst/>
                          <a:latin typeface="Arial" panose="020B0604020202020204" pitchFamily="34" charset="0"/>
                          <a:cs typeface="Arial" panose="020B0604020202020204" pitchFamily="34" charset="0"/>
                        </a:rPr>
                        <a:t>n</a:t>
                      </a:r>
                      <a:endParaRPr lang="en-US" sz="1600" b="0" i="0" u="none" strike="noStrike" dirty="0">
                        <a:effectLst/>
                        <a:latin typeface="Arial" panose="020B0604020202020204" pitchFamily="34" charset="0"/>
                        <a:cs typeface="Arial" panose="020B0604020202020204" pitchFamily="34" charset="0"/>
                      </a:endParaRPr>
                    </a:p>
                  </a:txBody>
                  <a:tcPr marL="5118" marR="5118" marT="5118" marB="0" anchor="b">
                    <a:solidFill>
                      <a:schemeClr val="bg1">
                        <a:lumMod val="85000"/>
                      </a:schemeClr>
                    </a:solidFill>
                  </a:tcPr>
                </a:tc>
                <a:tc>
                  <a:txBody>
                    <a:bodyPr/>
                    <a:lstStyle/>
                    <a:p>
                      <a:pPr algn="ctr" fontAlgn="b"/>
                      <a:r>
                        <a:rPr lang="en-US" sz="1600" b="0" i="0" u="none" strike="noStrike" dirty="0" smtClean="0">
                          <a:effectLst/>
                          <a:latin typeface="Arial" panose="020B0604020202020204" pitchFamily="34" charset="0"/>
                          <a:cs typeface="Arial" panose="020B0604020202020204" pitchFamily="34" charset="0"/>
                        </a:rPr>
                        <a:t>%</a:t>
                      </a:r>
                      <a:endParaRPr lang="en-US" sz="1600" b="0" i="0" u="none" strike="noStrike" dirty="0">
                        <a:effectLst/>
                        <a:latin typeface="Arial" panose="020B0604020202020204" pitchFamily="34" charset="0"/>
                        <a:cs typeface="Arial" panose="020B0604020202020204" pitchFamily="34" charset="0"/>
                      </a:endParaRPr>
                    </a:p>
                  </a:txBody>
                  <a:tcPr marL="5118" marR="5118" marT="5118" marB="0" anchor="b">
                    <a:solidFill>
                      <a:schemeClr val="bg1">
                        <a:lumMod val="85000"/>
                      </a:schemeClr>
                    </a:solidFill>
                  </a:tcPr>
                </a:tc>
                <a:tc>
                  <a:txBody>
                    <a:bodyPr/>
                    <a:lstStyle/>
                    <a:p>
                      <a:pPr algn="ctr" fontAlgn="b"/>
                      <a:r>
                        <a:rPr lang="en-US" sz="1600" b="0" i="0" u="none" strike="noStrike" dirty="0" smtClean="0">
                          <a:effectLst/>
                          <a:latin typeface="Arial" panose="020B0604020202020204" pitchFamily="34" charset="0"/>
                          <a:cs typeface="Arial" panose="020B0604020202020204" pitchFamily="34" charset="0"/>
                        </a:rPr>
                        <a:t>n</a:t>
                      </a:r>
                      <a:endParaRPr lang="en-US" sz="1600" b="0" i="0" u="none" strike="noStrike" dirty="0">
                        <a:effectLst/>
                        <a:latin typeface="Arial" panose="020B0604020202020204" pitchFamily="34" charset="0"/>
                        <a:cs typeface="Arial" panose="020B0604020202020204" pitchFamily="34" charset="0"/>
                      </a:endParaRPr>
                    </a:p>
                  </a:txBody>
                  <a:tcPr marL="5118" marR="5118" marT="5118" marB="0" anchor="b">
                    <a:solidFill>
                      <a:schemeClr val="bg1">
                        <a:lumMod val="85000"/>
                      </a:schemeClr>
                    </a:solidFill>
                  </a:tcPr>
                </a:tc>
                <a:tc>
                  <a:txBody>
                    <a:bodyPr/>
                    <a:lstStyle/>
                    <a:p>
                      <a:pPr algn="ctr" fontAlgn="b"/>
                      <a:r>
                        <a:rPr lang="en-US" sz="1600" b="0" i="0" u="none" strike="noStrike" dirty="0" smtClean="0">
                          <a:effectLst/>
                          <a:latin typeface="Arial" panose="020B0604020202020204" pitchFamily="34" charset="0"/>
                          <a:cs typeface="Arial" panose="020B0604020202020204" pitchFamily="34" charset="0"/>
                        </a:rPr>
                        <a:t>%</a:t>
                      </a:r>
                      <a:endParaRPr lang="en-US" sz="1600" b="0" i="0" u="none" strike="noStrike" dirty="0">
                        <a:effectLst/>
                        <a:latin typeface="Arial" panose="020B0604020202020204" pitchFamily="34" charset="0"/>
                        <a:cs typeface="Arial" panose="020B0604020202020204" pitchFamily="34" charset="0"/>
                      </a:endParaRPr>
                    </a:p>
                  </a:txBody>
                  <a:tcPr marL="5118" marR="5118" marT="5118" marB="0" anchor="b">
                    <a:solidFill>
                      <a:schemeClr val="bg1">
                        <a:lumMod val="85000"/>
                      </a:schemeClr>
                    </a:solidFill>
                  </a:tcPr>
                </a:tc>
              </a:tr>
              <a:tr h="244902">
                <a:tc>
                  <a:txBody>
                    <a:bodyPr/>
                    <a:lstStyle/>
                    <a:p>
                      <a:pPr lvl="1" algn="l" fontAlgn="b"/>
                      <a:r>
                        <a:rPr lang="en-US" sz="1600" u="none" strike="noStrike" dirty="0">
                          <a:effectLst/>
                          <a:latin typeface="Arial" panose="020B0604020202020204" pitchFamily="34" charset="0"/>
                          <a:cs typeface="Arial" panose="020B0604020202020204" pitchFamily="34" charset="0"/>
                        </a:rPr>
                        <a:t>35-44</a:t>
                      </a:r>
                      <a:endParaRPr lang="en-US" sz="1600" b="0" i="0" u="none" strike="noStrike" dirty="0">
                        <a:effectLst/>
                        <a:latin typeface="Arial" panose="020B0604020202020204" pitchFamily="34" charset="0"/>
                        <a:cs typeface="Arial" panose="020B0604020202020204" pitchFamily="34" charset="0"/>
                      </a:endParaRPr>
                    </a:p>
                  </a:txBody>
                  <a:tcPr marL="5118" marR="5118" marT="5118" marB="0" anchor="b"/>
                </a:tc>
                <a:tc>
                  <a:txBody>
                    <a:bodyPr/>
                    <a:lstStyle/>
                    <a:p>
                      <a:pPr lvl="0" algn="r" fontAlgn="b"/>
                      <a:r>
                        <a:rPr lang="en-US" sz="1600" u="none" strike="noStrike" dirty="0" smtClean="0">
                          <a:effectLst/>
                          <a:latin typeface="Arial" panose="020B0604020202020204" pitchFamily="34" charset="0"/>
                          <a:cs typeface="Arial" panose="020B0604020202020204" pitchFamily="34" charset="0"/>
                        </a:rPr>
                        <a:t>30</a:t>
                      </a:r>
                      <a:endParaRPr lang="en-US" sz="1600" b="0" i="0" u="none" strike="noStrike" dirty="0">
                        <a:effectLst/>
                        <a:latin typeface="Arial" panose="020B0604020202020204" pitchFamily="34" charset="0"/>
                        <a:cs typeface="Arial" panose="020B0604020202020204" pitchFamily="34" charset="0"/>
                      </a:endParaRPr>
                    </a:p>
                  </a:txBody>
                  <a:tcPr marL="5118" marR="274320" marT="5118" marB="0" anchor="b"/>
                </a:tc>
                <a:tc>
                  <a:txBody>
                    <a:bodyPr/>
                    <a:lstStyle/>
                    <a:p>
                      <a:pPr lvl="0" algn="r" fontAlgn="b"/>
                      <a:r>
                        <a:rPr lang="en-US" sz="1600" u="none" strike="noStrike" dirty="0" smtClean="0">
                          <a:effectLst/>
                          <a:latin typeface="Arial" panose="020B0604020202020204" pitchFamily="34" charset="0"/>
                          <a:cs typeface="Arial" panose="020B0604020202020204" pitchFamily="34" charset="0"/>
                        </a:rPr>
                        <a:t>0.66</a:t>
                      </a:r>
                      <a:endParaRPr lang="en-US" sz="1600" b="0" i="0" u="none" strike="noStrike" dirty="0">
                        <a:effectLst/>
                        <a:latin typeface="Arial" panose="020B0604020202020204" pitchFamily="34" charset="0"/>
                        <a:cs typeface="Arial" panose="020B0604020202020204" pitchFamily="34" charset="0"/>
                      </a:endParaRPr>
                    </a:p>
                  </a:txBody>
                  <a:tcPr marL="5118" marR="274320" marT="5118" marB="0" anchor="b"/>
                </a:tc>
                <a:tc>
                  <a:txBody>
                    <a:bodyPr/>
                    <a:lstStyle/>
                    <a:p>
                      <a:pPr lvl="0" algn="r" fontAlgn="b"/>
                      <a:r>
                        <a:rPr lang="en-US" sz="1600" u="none" strike="noStrike" dirty="0" smtClean="0">
                          <a:effectLst/>
                          <a:latin typeface="Arial" panose="020B0604020202020204" pitchFamily="34" charset="0"/>
                          <a:cs typeface="Arial" panose="020B0604020202020204" pitchFamily="34" charset="0"/>
                        </a:rPr>
                        <a:t>6,283</a:t>
                      </a:r>
                      <a:endParaRPr lang="en-US" sz="1600" b="0" i="0" u="none" strike="noStrike" dirty="0">
                        <a:effectLst/>
                        <a:latin typeface="Arial" panose="020B0604020202020204" pitchFamily="34" charset="0"/>
                        <a:cs typeface="Arial" panose="020B0604020202020204" pitchFamily="34" charset="0"/>
                      </a:endParaRPr>
                    </a:p>
                  </a:txBody>
                  <a:tcPr marL="5118" marR="274320" marT="5118" marB="0" anchor="b"/>
                </a:tc>
                <a:tc>
                  <a:txBody>
                    <a:bodyPr/>
                    <a:lstStyle/>
                    <a:p>
                      <a:pPr lvl="0" algn="r" fontAlgn="b"/>
                      <a:r>
                        <a:rPr lang="en-US" sz="1600" u="none" strike="noStrike" dirty="0" smtClean="0">
                          <a:effectLst/>
                          <a:latin typeface="Arial" panose="020B0604020202020204" pitchFamily="34" charset="0"/>
                          <a:cs typeface="Arial" panose="020B0604020202020204" pitchFamily="34" charset="0"/>
                        </a:rPr>
                        <a:t>8.29</a:t>
                      </a:r>
                      <a:endParaRPr lang="en-US" sz="1600" b="0" i="0" u="none" strike="noStrike" dirty="0">
                        <a:effectLst/>
                        <a:latin typeface="Arial" panose="020B0604020202020204" pitchFamily="34" charset="0"/>
                        <a:cs typeface="Arial" panose="020B0604020202020204" pitchFamily="34" charset="0"/>
                      </a:endParaRPr>
                    </a:p>
                  </a:txBody>
                  <a:tcPr marL="5118" marR="274320" marT="5118" marB="0" anchor="b"/>
                </a:tc>
              </a:tr>
              <a:tr h="244902">
                <a:tc>
                  <a:txBody>
                    <a:bodyPr/>
                    <a:lstStyle/>
                    <a:p>
                      <a:pPr lvl="1" algn="l" fontAlgn="b"/>
                      <a:r>
                        <a:rPr lang="en-US" sz="1600" u="none" strike="noStrike" dirty="0">
                          <a:effectLst/>
                          <a:latin typeface="Arial" panose="020B0604020202020204" pitchFamily="34" charset="0"/>
                          <a:cs typeface="Arial" panose="020B0604020202020204" pitchFamily="34" charset="0"/>
                        </a:rPr>
                        <a:t>45-54</a:t>
                      </a:r>
                      <a:endParaRPr lang="en-US" sz="1600" b="0" i="0" u="none" strike="noStrike" dirty="0">
                        <a:effectLst/>
                        <a:latin typeface="Arial" panose="020B0604020202020204" pitchFamily="34" charset="0"/>
                        <a:cs typeface="Arial" panose="020B0604020202020204" pitchFamily="34" charset="0"/>
                      </a:endParaRPr>
                    </a:p>
                  </a:txBody>
                  <a:tcPr marL="5118" marR="5118" marT="5118" marB="0" anchor="b"/>
                </a:tc>
                <a:tc>
                  <a:txBody>
                    <a:bodyPr/>
                    <a:lstStyle/>
                    <a:p>
                      <a:pPr lvl="0" algn="r" fontAlgn="b"/>
                      <a:r>
                        <a:rPr lang="en-US" sz="1600" u="none" strike="noStrike" dirty="0" smtClean="0">
                          <a:effectLst/>
                          <a:latin typeface="Arial" panose="020B0604020202020204" pitchFamily="34" charset="0"/>
                          <a:cs typeface="Arial" panose="020B0604020202020204" pitchFamily="34" charset="0"/>
                        </a:rPr>
                        <a:t>164</a:t>
                      </a:r>
                      <a:endParaRPr lang="en-US" sz="1600" b="0" i="0" u="none" strike="noStrike" dirty="0">
                        <a:effectLst/>
                        <a:latin typeface="Arial" panose="020B0604020202020204" pitchFamily="34" charset="0"/>
                        <a:cs typeface="Arial" panose="020B0604020202020204" pitchFamily="34" charset="0"/>
                      </a:endParaRPr>
                    </a:p>
                  </a:txBody>
                  <a:tcPr marL="5118" marR="274320" marT="5118" marB="0" anchor="b"/>
                </a:tc>
                <a:tc>
                  <a:txBody>
                    <a:bodyPr/>
                    <a:lstStyle/>
                    <a:p>
                      <a:pPr lvl="0" algn="r" fontAlgn="b"/>
                      <a:r>
                        <a:rPr lang="en-US" sz="1600" u="none" strike="noStrike" dirty="0" smtClean="0">
                          <a:effectLst/>
                          <a:latin typeface="Arial" panose="020B0604020202020204" pitchFamily="34" charset="0"/>
                          <a:cs typeface="Arial" panose="020B0604020202020204" pitchFamily="34" charset="0"/>
                        </a:rPr>
                        <a:t>3.58</a:t>
                      </a:r>
                      <a:endParaRPr lang="en-US" sz="1600" b="0" i="0" u="none" strike="noStrike" dirty="0">
                        <a:effectLst/>
                        <a:latin typeface="Arial" panose="020B0604020202020204" pitchFamily="34" charset="0"/>
                        <a:cs typeface="Arial" panose="020B0604020202020204" pitchFamily="34" charset="0"/>
                      </a:endParaRPr>
                    </a:p>
                  </a:txBody>
                  <a:tcPr marL="5118" marR="274320" marT="5118" marB="0" anchor="b"/>
                </a:tc>
                <a:tc>
                  <a:txBody>
                    <a:bodyPr/>
                    <a:lstStyle/>
                    <a:p>
                      <a:pPr lvl="0" algn="r" fontAlgn="b"/>
                      <a:r>
                        <a:rPr lang="en-US" sz="1600" u="none" strike="noStrike" dirty="0" smtClean="0">
                          <a:effectLst/>
                          <a:latin typeface="Arial" panose="020B0604020202020204" pitchFamily="34" charset="0"/>
                          <a:cs typeface="Arial" panose="020B0604020202020204" pitchFamily="34" charset="0"/>
                        </a:rPr>
                        <a:t>13,288</a:t>
                      </a:r>
                      <a:endParaRPr lang="en-US" sz="1600" b="0" i="0" u="none" strike="noStrike" dirty="0">
                        <a:effectLst/>
                        <a:latin typeface="Arial" panose="020B0604020202020204" pitchFamily="34" charset="0"/>
                        <a:cs typeface="Arial" panose="020B0604020202020204" pitchFamily="34" charset="0"/>
                      </a:endParaRPr>
                    </a:p>
                  </a:txBody>
                  <a:tcPr marL="5118" marR="274320" marT="5118" marB="0" anchor="b"/>
                </a:tc>
                <a:tc>
                  <a:txBody>
                    <a:bodyPr/>
                    <a:lstStyle/>
                    <a:p>
                      <a:pPr lvl="0" algn="r" fontAlgn="b"/>
                      <a:r>
                        <a:rPr lang="en-US" sz="1600" u="none" strike="noStrike" dirty="0" smtClean="0">
                          <a:effectLst/>
                          <a:latin typeface="Arial" panose="020B0604020202020204" pitchFamily="34" charset="0"/>
                          <a:cs typeface="Arial" panose="020B0604020202020204" pitchFamily="34" charset="0"/>
                        </a:rPr>
                        <a:t>17.54</a:t>
                      </a:r>
                      <a:endParaRPr lang="en-US" sz="1600" b="0" i="0" u="none" strike="noStrike" dirty="0">
                        <a:effectLst/>
                        <a:latin typeface="Arial" panose="020B0604020202020204" pitchFamily="34" charset="0"/>
                        <a:cs typeface="Arial" panose="020B0604020202020204" pitchFamily="34" charset="0"/>
                      </a:endParaRPr>
                    </a:p>
                  </a:txBody>
                  <a:tcPr marL="5118" marR="274320" marT="5118" marB="0" anchor="b"/>
                </a:tc>
              </a:tr>
              <a:tr h="244902">
                <a:tc>
                  <a:txBody>
                    <a:bodyPr/>
                    <a:lstStyle/>
                    <a:p>
                      <a:pPr lvl="1" algn="l" fontAlgn="b"/>
                      <a:r>
                        <a:rPr lang="en-US" sz="1600" u="none" strike="noStrike" dirty="0">
                          <a:effectLst/>
                          <a:latin typeface="Arial" panose="020B0604020202020204" pitchFamily="34" charset="0"/>
                          <a:cs typeface="Arial" panose="020B0604020202020204" pitchFamily="34" charset="0"/>
                        </a:rPr>
                        <a:t>55-64</a:t>
                      </a:r>
                      <a:endParaRPr lang="en-US" sz="1600" b="0" i="0" u="none" strike="noStrike" dirty="0">
                        <a:effectLst/>
                        <a:latin typeface="Arial" panose="020B0604020202020204" pitchFamily="34" charset="0"/>
                        <a:cs typeface="Arial" panose="020B0604020202020204" pitchFamily="34" charset="0"/>
                      </a:endParaRPr>
                    </a:p>
                  </a:txBody>
                  <a:tcPr marL="5118" marR="5118" marT="5118" marB="0" anchor="b"/>
                </a:tc>
                <a:tc>
                  <a:txBody>
                    <a:bodyPr/>
                    <a:lstStyle/>
                    <a:p>
                      <a:pPr lvl="0" algn="r" fontAlgn="b"/>
                      <a:r>
                        <a:rPr lang="en-US" sz="1600" u="none" strike="noStrike" dirty="0" smtClean="0">
                          <a:effectLst/>
                          <a:latin typeface="Arial" panose="020B0604020202020204" pitchFamily="34" charset="0"/>
                          <a:cs typeface="Arial" panose="020B0604020202020204" pitchFamily="34" charset="0"/>
                        </a:rPr>
                        <a:t>743</a:t>
                      </a:r>
                      <a:endParaRPr lang="en-US" sz="1600" b="0" i="0" u="none" strike="noStrike" dirty="0">
                        <a:effectLst/>
                        <a:latin typeface="Arial" panose="020B0604020202020204" pitchFamily="34" charset="0"/>
                        <a:cs typeface="Arial" panose="020B0604020202020204" pitchFamily="34" charset="0"/>
                      </a:endParaRPr>
                    </a:p>
                  </a:txBody>
                  <a:tcPr marL="5118" marR="274320" marT="5118" marB="0" anchor="b"/>
                </a:tc>
                <a:tc>
                  <a:txBody>
                    <a:bodyPr/>
                    <a:lstStyle/>
                    <a:p>
                      <a:pPr lvl="0" algn="r" fontAlgn="b"/>
                      <a:r>
                        <a:rPr lang="en-US" sz="1600" u="none" strike="noStrike" dirty="0" smtClean="0">
                          <a:effectLst/>
                          <a:latin typeface="Arial" panose="020B0604020202020204" pitchFamily="34" charset="0"/>
                          <a:cs typeface="Arial" panose="020B0604020202020204" pitchFamily="34" charset="0"/>
                        </a:rPr>
                        <a:t>16.22</a:t>
                      </a:r>
                      <a:endParaRPr lang="en-US" sz="1600" b="0" i="0" u="none" strike="noStrike" dirty="0">
                        <a:effectLst/>
                        <a:latin typeface="Arial" panose="020B0604020202020204" pitchFamily="34" charset="0"/>
                        <a:cs typeface="Arial" panose="020B0604020202020204" pitchFamily="34" charset="0"/>
                      </a:endParaRPr>
                    </a:p>
                  </a:txBody>
                  <a:tcPr marL="5118" marR="274320" marT="5118" marB="0" anchor="b"/>
                </a:tc>
                <a:tc>
                  <a:txBody>
                    <a:bodyPr/>
                    <a:lstStyle/>
                    <a:p>
                      <a:pPr lvl="0" algn="r" fontAlgn="b"/>
                      <a:r>
                        <a:rPr lang="en-US" sz="1600" u="none" strike="noStrike" dirty="0" smtClean="0">
                          <a:effectLst/>
                          <a:latin typeface="Arial" panose="020B0604020202020204" pitchFamily="34" charset="0"/>
                          <a:cs typeface="Arial" panose="020B0604020202020204" pitchFamily="34" charset="0"/>
                        </a:rPr>
                        <a:t>23,075</a:t>
                      </a:r>
                      <a:endParaRPr lang="en-US" sz="1600" b="0" i="0" u="none" strike="noStrike" dirty="0">
                        <a:effectLst/>
                        <a:latin typeface="Arial" panose="020B0604020202020204" pitchFamily="34" charset="0"/>
                        <a:cs typeface="Arial" panose="020B0604020202020204" pitchFamily="34" charset="0"/>
                      </a:endParaRPr>
                    </a:p>
                  </a:txBody>
                  <a:tcPr marL="5118" marR="274320" marT="5118" marB="0" anchor="b"/>
                </a:tc>
                <a:tc>
                  <a:txBody>
                    <a:bodyPr/>
                    <a:lstStyle/>
                    <a:p>
                      <a:pPr lvl="0" algn="r" fontAlgn="b"/>
                      <a:r>
                        <a:rPr lang="en-US" sz="1600" u="none" strike="noStrike" dirty="0" smtClean="0">
                          <a:effectLst/>
                          <a:latin typeface="Arial" panose="020B0604020202020204" pitchFamily="34" charset="0"/>
                          <a:cs typeface="Arial" panose="020B0604020202020204" pitchFamily="34" charset="0"/>
                        </a:rPr>
                        <a:t>30.46</a:t>
                      </a:r>
                      <a:endParaRPr lang="en-US" sz="1600" b="0" i="0" u="none" strike="noStrike" dirty="0">
                        <a:effectLst/>
                        <a:latin typeface="Arial" panose="020B0604020202020204" pitchFamily="34" charset="0"/>
                        <a:cs typeface="Arial" panose="020B0604020202020204" pitchFamily="34" charset="0"/>
                      </a:endParaRPr>
                    </a:p>
                  </a:txBody>
                  <a:tcPr marL="5118" marR="274320" marT="5118" marB="0" anchor="b"/>
                </a:tc>
              </a:tr>
              <a:tr h="244902">
                <a:tc>
                  <a:txBody>
                    <a:bodyPr/>
                    <a:lstStyle/>
                    <a:p>
                      <a:pPr lvl="1" algn="l" fontAlgn="b"/>
                      <a:r>
                        <a:rPr lang="en-US" sz="1600" u="none" strike="noStrike" dirty="0">
                          <a:effectLst/>
                          <a:latin typeface="Arial" panose="020B0604020202020204" pitchFamily="34" charset="0"/>
                          <a:cs typeface="Arial" panose="020B0604020202020204" pitchFamily="34" charset="0"/>
                        </a:rPr>
                        <a:t>65-74</a:t>
                      </a:r>
                      <a:endParaRPr lang="en-US" sz="1600" b="0" i="0" u="none" strike="noStrike" dirty="0">
                        <a:effectLst/>
                        <a:latin typeface="Arial" panose="020B0604020202020204" pitchFamily="34" charset="0"/>
                        <a:cs typeface="Arial" panose="020B0604020202020204" pitchFamily="34" charset="0"/>
                      </a:endParaRPr>
                    </a:p>
                  </a:txBody>
                  <a:tcPr marL="5118" marR="5118" marT="5118" marB="0" anchor="b"/>
                </a:tc>
                <a:tc>
                  <a:txBody>
                    <a:bodyPr/>
                    <a:lstStyle/>
                    <a:p>
                      <a:pPr lvl="0" algn="r" fontAlgn="b"/>
                      <a:r>
                        <a:rPr lang="en-US" sz="1600" u="none" strike="noStrike" dirty="0" smtClean="0">
                          <a:effectLst/>
                          <a:latin typeface="Arial" panose="020B0604020202020204" pitchFamily="34" charset="0"/>
                          <a:cs typeface="Arial" panose="020B0604020202020204" pitchFamily="34" charset="0"/>
                        </a:rPr>
                        <a:t>1,450</a:t>
                      </a:r>
                      <a:endParaRPr lang="en-US" sz="1600" b="0" i="0" u="none" strike="noStrike" dirty="0">
                        <a:effectLst/>
                        <a:latin typeface="Arial" panose="020B0604020202020204" pitchFamily="34" charset="0"/>
                        <a:cs typeface="Arial" panose="020B0604020202020204" pitchFamily="34" charset="0"/>
                      </a:endParaRPr>
                    </a:p>
                  </a:txBody>
                  <a:tcPr marL="5118" marR="274320" marT="5118" marB="0" anchor="b"/>
                </a:tc>
                <a:tc>
                  <a:txBody>
                    <a:bodyPr/>
                    <a:lstStyle/>
                    <a:p>
                      <a:pPr lvl="0" algn="r" fontAlgn="b"/>
                      <a:r>
                        <a:rPr lang="en-US" sz="1600" u="none" strike="noStrike" dirty="0" smtClean="0">
                          <a:effectLst/>
                          <a:latin typeface="Arial" panose="020B0604020202020204" pitchFamily="34" charset="0"/>
                          <a:cs typeface="Arial" panose="020B0604020202020204" pitchFamily="34" charset="0"/>
                        </a:rPr>
                        <a:t>31.66</a:t>
                      </a:r>
                      <a:endParaRPr lang="en-US" sz="1600" b="0" i="0" u="none" strike="noStrike" dirty="0">
                        <a:effectLst/>
                        <a:latin typeface="Arial" panose="020B0604020202020204" pitchFamily="34" charset="0"/>
                        <a:cs typeface="Arial" panose="020B0604020202020204" pitchFamily="34" charset="0"/>
                      </a:endParaRPr>
                    </a:p>
                  </a:txBody>
                  <a:tcPr marL="5118" marR="274320" marT="5118" marB="0" anchor="b"/>
                </a:tc>
                <a:tc>
                  <a:txBody>
                    <a:bodyPr/>
                    <a:lstStyle/>
                    <a:p>
                      <a:pPr lvl="0" algn="r" fontAlgn="b"/>
                      <a:r>
                        <a:rPr lang="en-US" sz="1600" u="none" strike="noStrike" dirty="0" smtClean="0">
                          <a:effectLst/>
                          <a:latin typeface="Arial" panose="020B0604020202020204" pitchFamily="34" charset="0"/>
                          <a:cs typeface="Arial" panose="020B0604020202020204" pitchFamily="34" charset="0"/>
                        </a:rPr>
                        <a:t>20,022</a:t>
                      </a:r>
                      <a:endParaRPr lang="en-US" sz="1600" b="0" i="0" u="none" strike="noStrike" dirty="0">
                        <a:effectLst/>
                        <a:latin typeface="Arial" panose="020B0604020202020204" pitchFamily="34" charset="0"/>
                        <a:cs typeface="Arial" panose="020B0604020202020204" pitchFamily="34" charset="0"/>
                      </a:endParaRPr>
                    </a:p>
                  </a:txBody>
                  <a:tcPr marL="5118" marR="274320" marT="5118" marB="0" anchor="b"/>
                </a:tc>
                <a:tc>
                  <a:txBody>
                    <a:bodyPr/>
                    <a:lstStyle/>
                    <a:p>
                      <a:pPr lvl="0" algn="r" fontAlgn="b"/>
                      <a:r>
                        <a:rPr lang="en-US" sz="1600" u="none" strike="noStrike" dirty="0" smtClean="0">
                          <a:effectLst/>
                          <a:latin typeface="Arial" panose="020B0604020202020204" pitchFamily="34" charset="0"/>
                          <a:cs typeface="Arial" panose="020B0604020202020204" pitchFamily="34" charset="0"/>
                        </a:rPr>
                        <a:t>26.23</a:t>
                      </a:r>
                      <a:endParaRPr lang="en-US" sz="1600" b="0" i="0" u="none" strike="noStrike" dirty="0">
                        <a:effectLst/>
                        <a:latin typeface="Arial" panose="020B0604020202020204" pitchFamily="34" charset="0"/>
                        <a:cs typeface="Arial" panose="020B0604020202020204" pitchFamily="34" charset="0"/>
                      </a:endParaRPr>
                    </a:p>
                  </a:txBody>
                  <a:tcPr marL="5118" marR="274320" marT="5118" marB="0" anchor="b"/>
                </a:tc>
              </a:tr>
              <a:tr h="244902">
                <a:tc>
                  <a:txBody>
                    <a:bodyPr/>
                    <a:lstStyle/>
                    <a:p>
                      <a:pPr lvl="1" algn="l" fontAlgn="b"/>
                      <a:r>
                        <a:rPr lang="en-US" sz="1600" u="none" strike="noStrike" dirty="0">
                          <a:effectLst/>
                          <a:latin typeface="Arial" panose="020B0604020202020204" pitchFamily="34" charset="0"/>
                          <a:cs typeface="Arial" panose="020B0604020202020204" pitchFamily="34" charset="0"/>
                        </a:rPr>
                        <a:t>75-84</a:t>
                      </a:r>
                      <a:endParaRPr lang="en-US" sz="1600" b="0" i="0" u="none" strike="noStrike" dirty="0">
                        <a:effectLst/>
                        <a:latin typeface="Arial" panose="020B0604020202020204" pitchFamily="34" charset="0"/>
                        <a:cs typeface="Arial" panose="020B0604020202020204" pitchFamily="34" charset="0"/>
                      </a:endParaRPr>
                    </a:p>
                  </a:txBody>
                  <a:tcPr marL="5118" marR="5118" marT="5118" marB="0" anchor="b"/>
                </a:tc>
                <a:tc>
                  <a:txBody>
                    <a:bodyPr/>
                    <a:lstStyle/>
                    <a:p>
                      <a:pPr lvl="0" algn="r" fontAlgn="b"/>
                      <a:r>
                        <a:rPr lang="en-US" sz="1600" u="none" strike="noStrike" dirty="0" smtClean="0">
                          <a:effectLst/>
                          <a:latin typeface="Arial" panose="020B0604020202020204" pitchFamily="34" charset="0"/>
                          <a:cs typeface="Arial" panose="020B0604020202020204" pitchFamily="34" charset="0"/>
                        </a:rPr>
                        <a:t>1,676</a:t>
                      </a:r>
                      <a:endParaRPr lang="en-US" sz="1600" b="0" i="0" u="none" strike="noStrike" dirty="0">
                        <a:effectLst/>
                        <a:latin typeface="Arial" panose="020B0604020202020204" pitchFamily="34" charset="0"/>
                        <a:cs typeface="Arial" panose="020B0604020202020204" pitchFamily="34" charset="0"/>
                      </a:endParaRPr>
                    </a:p>
                  </a:txBody>
                  <a:tcPr marL="5118" marR="274320" marT="5118" marB="0" anchor="b"/>
                </a:tc>
                <a:tc>
                  <a:txBody>
                    <a:bodyPr/>
                    <a:lstStyle/>
                    <a:p>
                      <a:pPr lvl="0" algn="r" fontAlgn="b"/>
                      <a:r>
                        <a:rPr lang="en-US" sz="1600" u="none" strike="noStrike" dirty="0" smtClean="0">
                          <a:effectLst/>
                          <a:latin typeface="Arial" panose="020B0604020202020204" pitchFamily="34" charset="0"/>
                          <a:cs typeface="Arial" panose="020B0604020202020204" pitchFamily="34" charset="0"/>
                        </a:rPr>
                        <a:t>36.59</a:t>
                      </a:r>
                      <a:endParaRPr lang="en-US" sz="1600" b="0" i="0" u="none" strike="noStrike" dirty="0">
                        <a:effectLst/>
                        <a:latin typeface="Arial" panose="020B0604020202020204" pitchFamily="34" charset="0"/>
                        <a:cs typeface="Arial" panose="020B0604020202020204" pitchFamily="34" charset="0"/>
                      </a:endParaRPr>
                    </a:p>
                  </a:txBody>
                  <a:tcPr marL="5118" marR="274320" marT="5118" marB="0" anchor="b"/>
                </a:tc>
                <a:tc>
                  <a:txBody>
                    <a:bodyPr/>
                    <a:lstStyle/>
                    <a:p>
                      <a:pPr lvl="0" algn="r" fontAlgn="b"/>
                      <a:r>
                        <a:rPr lang="en-US" sz="1600" u="none" strike="noStrike" dirty="0" smtClean="0">
                          <a:effectLst/>
                          <a:latin typeface="Arial" panose="020B0604020202020204" pitchFamily="34" charset="0"/>
                          <a:cs typeface="Arial" panose="020B0604020202020204" pitchFamily="34" charset="0"/>
                        </a:rPr>
                        <a:t>10,837</a:t>
                      </a:r>
                      <a:endParaRPr lang="en-US" sz="1600" b="0" i="0" u="none" strike="noStrike" dirty="0">
                        <a:effectLst/>
                        <a:latin typeface="Arial" panose="020B0604020202020204" pitchFamily="34" charset="0"/>
                        <a:cs typeface="Arial" panose="020B0604020202020204" pitchFamily="34" charset="0"/>
                      </a:endParaRPr>
                    </a:p>
                  </a:txBody>
                  <a:tcPr marL="5118" marR="274320" marT="5118" marB="0" anchor="b"/>
                </a:tc>
                <a:tc>
                  <a:txBody>
                    <a:bodyPr/>
                    <a:lstStyle/>
                    <a:p>
                      <a:pPr lvl="0" algn="r" fontAlgn="b"/>
                      <a:r>
                        <a:rPr lang="en-US" sz="1600" u="none" strike="noStrike" dirty="0" smtClean="0">
                          <a:effectLst/>
                          <a:latin typeface="Arial" panose="020B0604020202020204" pitchFamily="34" charset="0"/>
                          <a:cs typeface="Arial" panose="020B0604020202020204" pitchFamily="34" charset="0"/>
                        </a:rPr>
                        <a:t>14.30</a:t>
                      </a:r>
                      <a:endParaRPr lang="en-US" sz="1600" b="0" i="0" u="none" strike="noStrike" dirty="0">
                        <a:effectLst/>
                        <a:latin typeface="Arial" panose="020B0604020202020204" pitchFamily="34" charset="0"/>
                        <a:cs typeface="Arial" panose="020B0604020202020204" pitchFamily="34" charset="0"/>
                      </a:endParaRPr>
                    </a:p>
                  </a:txBody>
                  <a:tcPr marL="5118" marR="274320" marT="5118" marB="0" anchor="b"/>
                </a:tc>
              </a:tr>
              <a:tr h="244902">
                <a:tc>
                  <a:txBody>
                    <a:bodyPr/>
                    <a:lstStyle/>
                    <a:p>
                      <a:pPr lvl="1" algn="l" fontAlgn="b"/>
                      <a:r>
                        <a:rPr lang="en-US" sz="1600" u="none" strike="noStrike" dirty="0">
                          <a:effectLst/>
                          <a:latin typeface="Arial" panose="020B0604020202020204" pitchFamily="34" charset="0"/>
                          <a:cs typeface="Arial" panose="020B0604020202020204" pitchFamily="34" charset="0"/>
                        </a:rPr>
                        <a:t>85+</a:t>
                      </a:r>
                      <a:endParaRPr lang="en-US" sz="1600" b="0" i="0" u="none" strike="noStrike" dirty="0">
                        <a:effectLst/>
                        <a:latin typeface="Arial" panose="020B0604020202020204" pitchFamily="34" charset="0"/>
                        <a:cs typeface="Arial" panose="020B0604020202020204" pitchFamily="34" charset="0"/>
                      </a:endParaRPr>
                    </a:p>
                  </a:txBody>
                  <a:tcPr marL="5118" marR="5118" marT="5118" marB="0" anchor="b"/>
                </a:tc>
                <a:tc>
                  <a:txBody>
                    <a:bodyPr/>
                    <a:lstStyle/>
                    <a:p>
                      <a:pPr lvl="0" algn="r" fontAlgn="b"/>
                      <a:r>
                        <a:rPr lang="en-US" sz="1600" u="none" strike="noStrike" dirty="0" smtClean="0">
                          <a:effectLst/>
                          <a:latin typeface="Arial" panose="020B0604020202020204" pitchFamily="34" charset="0"/>
                          <a:cs typeface="Arial" panose="020B0604020202020204" pitchFamily="34" charset="0"/>
                        </a:rPr>
                        <a:t>517</a:t>
                      </a:r>
                      <a:endParaRPr lang="en-US" sz="1600" b="0" i="0" u="none" strike="noStrike" dirty="0">
                        <a:effectLst/>
                        <a:latin typeface="Arial" panose="020B0604020202020204" pitchFamily="34" charset="0"/>
                        <a:cs typeface="Arial" panose="020B0604020202020204" pitchFamily="34" charset="0"/>
                      </a:endParaRPr>
                    </a:p>
                  </a:txBody>
                  <a:tcPr marL="5118" marR="274320" marT="5118" marB="0" anchor="b"/>
                </a:tc>
                <a:tc>
                  <a:txBody>
                    <a:bodyPr/>
                    <a:lstStyle/>
                    <a:p>
                      <a:pPr lvl="0" algn="r" fontAlgn="b"/>
                      <a:r>
                        <a:rPr lang="en-US" sz="1600" u="none" strike="noStrike" dirty="0" smtClean="0">
                          <a:effectLst/>
                          <a:latin typeface="Arial" panose="020B0604020202020204" pitchFamily="34" charset="0"/>
                          <a:cs typeface="Arial" panose="020B0604020202020204" pitchFamily="34" charset="0"/>
                        </a:rPr>
                        <a:t>11.29</a:t>
                      </a:r>
                      <a:endParaRPr lang="en-US" sz="1600" b="0" i="0" u="none" strike="noStrike" dirty="0">
                        <a:effectLst/>
                        <a:latin typeface="Arial" panose="020B0604020202020204" pitchFamily="34" charset="0"/>
                        <a:cs typeface="Arial" panose="020B0604020202020204" pitchFamily="34" charset="0"/>
                      </a:endParaRPr>
                    </a:p>
                  </a:txBody>
                  <a:tcPr marL="5118" marR="274320" marT="5118" marB="0" anchor="b"/>
                </a:tc>
                <a:tc>
                  <a:txBody>
                    <a:bodyPr/>
                    <a:lstStyle/>
                    <a:p>
                      <a:pPr lvl="0" algn="r" fontAlgn="b"/>
                      <a:r>
                        <a:rPr lang="en-US" sz="1600" u="none" strike="noStrike" dirty="0" smtClean="0">
                          <a:effectLst/>
                          <a:latin typeface="Arial" panose="020B0604020202020204" pitchFamily="34" charset="0"/>
                          <a:cs typeface="Arial" panose="020B0604020202020204" pitchFamily="34" charset="0"/>
                        </a:rPr>
                        <a:t>2,261</a:t>
                      </a:r>
                      <a:endParaRPr lang="en-US" sz="1600" b="0" i="0" u="none" strike="noStrike" dirty="0">
                        <a:effectLst/>
                        <a:latin typeface="Arial" panose="020B0604020202020204" pitchFamily="34" charset="0"/>
                        <a:cs typeface="Arial" panose="020B0604020202020204" pitchFamily="34" charset="0"/>
                      </a:endParaRPr>
                    </a:p>
                  </a:txBody>
                  <a:tcPr marL="5118" marR="274320" marT="5118" marB="0" anchor="b"/>
                </a:tc>
                <a:tc>
                  <a:txBody>
                    <a:bodyPr/>
                    <a:lstStyle/>
                    <a:p>
                      <a:pPr lvl="0" algn="r" fontAlgn="b"/>
                      <a:r>
                        <a:rPr lang="en-US" sz="1600" u="none" strike="noStrike" dirty="0" smtClean="0">
                          <a:effectLst/>
                          <a:latin typeface="Arial" panose="020B0604020202020204" pitchFamily="34" charset="0"/>
                          <a:cs typeface="Arial" panose="020B0604020202020204" pitchFamily="34" charset="0"/>
                        </a:rPr>
                        <a:t>2.98</a:t>
                      </a:r>
                      <a:endParaRPr lang="en-US" sz="1600" b="0" i="0" u="none" strike="noStrike" dirty="0">
                        <a:effectLst/>
                        <a:latin typeface="Arial" panose="020B0604020202020204" pitchFamily="34" charset="0"/>
                        <a:cs typeface="Arial" panose="020B0604020202020204" pitchFamily="34" charset="0"/>
                      </a:endParaRPr>
                    </a:p>
                  </a:txBody>
                  <a:tcPr marL="5118" marR="274320" marT="5118" marB="0" anchor="b"/>
                </a:tc>
              </a:tr>
              <a:tr h="244902">
                <a:tc>
                  <a:txBody>
                    <a:bodyPr/>
                    <a:lstStyle/>
                    <a:p>
                      <a:pPr lvl="1" algn="l" fontAlgn="b"/>
                      <a:r>
                        <a:rPr lang="en-US" sz="1600" u="none" strike="noStrike" dirty="0" smtClean="0">
                          <a:effectLst/>
                          <a:latin typeface="Arial" panose="020B0604020202020204" pitchFamily="34" charset="0"/>
                          <a:cs typeface="Arial" panose="020B0604020202020204" pitchFamily="34" charset="0"/>
                        </a:rPr>
                        <a:t>Mean </a:t>
                      </a:r>
                      <a:r>
                        <a:rPr lang="en-US" sz="1600" u="none" strike="noStrike" dirty="0">
                          <a:effectLst/>
                          <a:latin typeface="Arial" panose="020B0604020202020204" pitchFamily="34" charset="0"/>
                          <a:cs typeface="Arial" panose="020B0604020202020204" pitchFamily="34" charset="0"/>
                        </a:rPr>
                        <a:t>(SD)</a:t>
                      </a:r>
                      <a:endParaRPr lang="en-US" sz="1600" b="0" i="0" u="none" strike="noStrike" dirty="0">
                        <a:effectLst/>
                        <a:latin typeface="Arial" panose="020B0604020202020204" pitchFamily="34" charset="0"/>
                        <a:cs typeface="Arial" panose="020B0604020202020204" pitchFamily="34" charset="0"/>
                      </a:endParaRPr>
                    </a:p>
                  </a:txBody>
                  <a:tcPr marL="5118" marR="5118" marT="5118" marB="0" anchor="b"/>
                </a:tc>
                <a:tc>
                  <a:txBody>
                    <a:bodyPr/>
                    <a:lstStyle/>
                    <a:p>
                      <a:pPr lvl="0" algn="r" fontAlgn="b"/>
                      <a:r>
                        <a:rPr lang="en-US" sz="1600" u="none" strike="noStrike" dirty="0" smtClean="0">
                          <a:effectLst/>
                          <a:latin typeface="Arial" panose="020B0604020202020204" pitchFamily="34" charset="0"/>
                          <a:cs typeface="Arial" panose="020B0604020202020204" pitchFamily="34" charset="0"/>
                        </a:rPr>
                        <a:t>72.89</a:t>
                      </a:r>
                      <a:endParaRPr lang="en-US" sz="1600" b="0" i="0" u="none" strike="noStrike" dirty="0">
                        <a:effectLst/>
                        <a:latin typeface="Arial" panose="020B0604020202020204" pitchFamily="34" charset="0"/>
                        <a:cs typeface="Arial" panose="020B0604020202020204" pitchFamily="34" charset="0"/>
                      </a:endParaRPr>
                    </a:p>
                  </a:txBody>
                  <a:tcPr marL="5118" marR="274320" marT="5118" marB="0" anchor="b"/>
                </a:tc>
                <a:tc>
                  <a:txBody>
                    <a:bodyPr/>
                    <a:lstStyle/>
                    <a:p>
                      <a:pPr lvl="0" algn="r" fontAlgn="b"/>
                      <a:r>
                        <a:rPr lang="en-US" sz="1600" u="none" strike="noStrike" dirty="0" smtClean="0">
                          <a:effectLst/>
                          <a:latin typeface="Arial" panose="020B0604020202020204" pitchFamily="34" charset="0"/>
                          <a:cs typeface="Arial" panose="020B0604020202020204" pitchFamily="34" charset="0"/>
                        </a:rPr>
                        <a:t>(</a:t>
                      </a:r>
                      <a:r>
                        <a:rPr lang="en-US" sz="1600" u="none" strike="noStrike" dirty="0">
                          <a:effectLst/>
                          <a:latin typeface="Arial" panose="020B0604020202020204" pitchFamily="34" charset="0"/>
                          <a:cs typeface="Arial" panose="020B0604020202020204" pitchFamily="34" charset="0"/>
                        </a:rPr>
                        <a:t>9.94)</a:t>
                      </a:r>
                      <a:endParaRPr lang="en-US" sz="1600" b="0" i="0" u="none" strike="noStrike" dirty="0">
                        <a:effectLst/>
                        <a:latin typeface="Arial" panose="020B0604020202020204" pitchFamily="34" charset="0"/>
                        <a:cs typeface="Arial" panose="020B0604020202020204" pitchFamily="34" charset="0"/>
                      </a:endParaRPr>
                    </a:p>
                  </a:txBody>
                  <a:tcPr marL="5118" marR="274320" marT="5118" marB="0" anchor="b"/>
                </a:tc>
                <a:tc>
                  <a:txBody>
                    <a:bodyPr/>
                    <a:lstStyle/>
                    <a:p>
                      <a:pPr lvl="0" algn="r" fontAlgn="b"/>
                      <a:r>
                        <a:rPr lang="en-US" sz="1600" u="none" strike="noStrike" dirty="0" smtClean="0">
                          <a:effectLst/>
                          <a:latin typeface="Arial" panose="020B0604020202020204" pitchFamily="34" charset="0"/>
                          <a:cs typeface="Arial" panose="020B0604020202020204" pitchFamily="34" charset="0"/>
                        </a:rPr>
                        <a:t>62.45</a:t>
                      </a:r>
                      <a:endParaRPr lang="en-US" sz="1600" b="0" i="0" u="none" strike="noStrike" dirty="0">
                        <a:effectLst/>
                        <a:latin typeface="Arial" panose="020B0604020202020204" pitchFamily="34" charset="0"/>
                        <a:cs typeface="Arial" panose="020B0604020202020204" pitchFamily="34" charset="0"/>
                      </a:endParaRPr>
                    </a:p>
                  </a:txBody>
                  <a:tcPr marL="5118" marR="274320" marT="5118" marB="0" anchor="b"/>
                </a:tc>
                <a:tc>
                  <a:txBody>
                    <a:bodyPr/>
                    <a:lstStyle/>
                    <a:p>
                      <a:pPr lvl="0" algn="r" fontAlgn="b"/>
                      <a:r>
                        <a:rPr lang="en-US" sz="1600" u="none" strike="noStrike" dirty="0" smtClean="0">
                          <a:effectLst/>
                          <a:latin typeface="Arial" panose="020B0604020202020204" pitchFamily="34" charset="0"/>
                          <a:cs typeface="Arial" panose="020B0604020202020204" pitchFamily="34" charset="0"/>
                        </a:rPr>
                        <a:t>(</a:t>
                      </a:r>
                      <a:r>
                        <a:rPr lang="en-US" sz="1600" u="none" strike="noStrike" dirty="0">
                          <a:effectLst/>
                          <a:latin typeface="Arial" panose="020B0604020202020204" pitchFamily="34" charset="0"/>
                          <a:cs typeface="Arial" panose="020B0604020202020204" pitchFamily="34" charset="0"/>
                        </a:rPr>
                        <a:t>12.13)</a:t>
                      </a:r>
                      <a:endParaRPr lang="en-US" sz="1600" b="0" i="0" u="none" strike="noStrike" dirty="0">
                        <a:effectLst/>
                        <a:latin typeface="Arial" panose="020B0604020202020204" pitchFamily="34" charset="0"/>
                        <a:cs typeface="Arial" panose="020B0604020202020204" pitchFamily="34" charset="0"/>
                      </a:endParaRPr>
                    </a:p>
                  </a:txBody>
                  <a:tcPr marL="5118" marR="274320" marT="5118" marB="0" anchor="b"/>
                </a:tc>
              </a:tr>
              <a:tr h="244902">
                <a:tc gridSpan="5">
                  <a:txBody>
                    <a:bodyPr/>
                    <a:lstStyle/>
                    <a:p>
                      <a:pPr algn="l" fontAlgn="b"/>
                      <a:r>
                        <a:rPr lang="en-US" sz="1600" u="none" strike="noStrike" dirty="0" smtClean="0">
                          <a:effectLst/>
                          <a:latin typeface="Arial" panose="020B0604020202020204" pitchFamily="34" charset="0"/>
                          <a:cs typeface="Arial" panose="020B0604020202020204" pitchFamily="34" charset="0"/>
                        </a:rPr>
                        <a:t>Sex</a:t>
                      </a:r>
                      <a:endParaRPr lang="en-US" sz="1600" b="0" i="1" u="none" strike="noStrike" dirty="0">
                        <a:effectLst/>
                        <a:latin typeface="Arial" panose="020B0604020202020204" pitchFamily="34" charset="0"/>
                        <a:cs typeface="Arial" panose="020B0604020202020204" pitchFamily="34" charset="0"/>
                      </a:endParaRPr>
                    </a:p>
                  </a:txBody>
                  <a:tcPr marL="5118" marR="5118" marT="5118" marB="0" anchor="b">
                    <a:solidFill>
                      <a:schemeClr val="bg1">
                        <a:lumMod val="85000"/>
                      </a:schemeClr>
                    </a:solidFill>
                  </a:tcPr>
                </a:tc>
                <a:tc hMerge="1">
                  <a:txBody>
                    <a:bodyPr/>
                    <a:lstStyle/>
                    <a:p>
                      <a:endParaRPr lang="en-US"/>
                    </a:p>
                  </a:txBody>
                  <a:tcPr/>
                </a:tc>
                <a:tc hMerge="1">
                  <a:txBody>
                    <a:bodyPr/>
                    <a:lstStyle/>
                    <a:p>
                      <a:pPr lvl="0" algn="ctr" fontAlgn="b"/>
                      <a:endParaRPr lang="en-US" sz="1800" b="0" i="0" u="none" strike="noStrike" dirty="0">
                        <a:effectLst/>
                        <a:latin typeface="Geneva CY"/>
                      </a:endParaRPr>
                    </a:p>
                  </a:txBody>
                  <a:tcPr marL="5118" marR="5118" marT="5118" marB="0" anchor="b"/>
                </a:tc>
                <a:tc hMerge="1">
                  <a:txBody>
                    <a:bodyPr/>
                    <a:lstStyle/>
                    <a:p>
                      <a:pPr lvl="0" algn="ctr" fontAlgn="b"/>
                      <a:endParaRPr lang="en-US" sz="1800" b="0" i="0" u="none" strike="noStrike" dirty="0">
                        <a:effectLst/>
                        <a:latin typeface="Geneva CY"/>
                      </a:endParaRPr>
                    </a:p>
                  </a:txBody>
                  <a:tcPr marL="5118" marR="5118" marT="5118" marB="0" anchor="b"/>
                </a:tc>
                <a:tc hMerge="1">
                  <a:txBody>
                    <a:bodyPr/>
                    <a:lstStyle/>
                    <a:p>
                      <a:pPr lvl="0" algn="ctr" fontAlgn="b"/>
                      <a:endParaRPr lang="en-US" sz="1800" b="0" i="0" u="none" strike="noStrike" dirty="0">
                        <a:effectLst/>
                        <a:latin typeface="Geneva CY"/>
                      </a:endParaRPr>
                    </a:p>
                  </a:txBody>
                  <a:tcPr marL="5118" marR="5118" marT="5118" marB="0" anchor="b"/>
                </a:tc>
              </a:tr>
              <a:tr h="244902">
                <a:tc>
                  <a:txBody>
                    <a:bodyPr/>
                    <a:lstStyle/>
                    <a:p>
                      <a:pPr lvl="1" algn="l" fontAlgn="b"/>
                      <a:r>
                        <a:rPr lang="en-US" sz="1600" u="none" strike="noStrike" dirty="0" smtClean="0">
                          <a:effectLst/>
                          <a:latin typeface="Arial" panose="020B0604020202020204" pitchFamily="34" charset="0"/>
                          <a:cs typeface="Arial" panose="020B0604020202020204" pitchFamily="34" charset="0"/>
                        </a:rPr>
                        <a:t>Women</a:t>
                      </a:r>
                      <a:endParaRPr lang="en-US" sz="1600" b="0" i="0" u="none" strike="noStrike" dirty="0">
                        <a:effectLst/>
                        <a:latin typeface="Arial" panose="020B0604020202020204" pitchFamily="34" charset="0"/>
                        <a:cs typeface="Arial" panose="020B0604020202020204" pitchFamily="34" charset="0"/>
                      </a:endParaRPr>
                    </a:p>
                  </a:txBody>
                  <a:tcPr marL="5118" marR="5118" marT="5118" marB="0" anchor="b"/>
                </a:tc>
                <a:tc>
                  <a:txBody>
                    <a:bodyPr/>
                    <a:lstStyle/>
                    <a:p>
                      <a:pPr lvl="0" algn="r" fontAlgn="b"/>
                      <a:r>
                        <a:rPr lang="en-US" sz="1600" u="none" strike="noStrike" dirty="0" smtClean="0">
                          <a:effectLst/>
                          <a:latin typeface="Arial" panose="020B0604020202020204" pitchFamily="34" charset="0"/>
                          <a:cs typeface="Arial" panose="020B0604020202020204" pitchFamily="34" charset="0"/>
                        </a:rPr>
                        <a:t>2,324</a:t>
                      </a:r>
                      <a:endParaRPr lang="en-US" sz="1600" b="0" i="0" u="none" strike="noStrike" dirty="0">
                        <a:effectLst/>
                        <a:latin typeface="Arial" panose="020B0604020202020204" pitchFamily="34" charset="0"/>
                        <a:cs typeface="Arial" panose="020B0604020202020204" pitchFamily="34" charset="0"/>
                      </a:endParaRPr>
                    </a:p>
                  </a:txBody>
                  <a:tcPr marL="5118" marR="274320" marT="5118" marB="0" anchor="b"/>
                </a:tc>
                <a:tc>
                  <a:txBody>
                    <a:bodyPr/>
                    <a:lstStyle/>
                    <a:p>
                      <a:pPr lvl="0" algn="r" fontAlgn="b"/>
                      <a:r>
                        <a:rPr lang="en-US" sz="1600" u="none" strike="noStrike" dirty="0" smtClean="0">
                          <a:effectLst/>
                          <a:latin typeface="Arial" panose="020B0604020202020204" pitchFamily="34" charset="0"/>
                          <a:cs typeface="Arial" panose="020B0604020202020204" pitchFamily="34" charset="0"/>
                        </a:rPr>
                        <a:t>50.74</a:t>
                      </a:r>
                      <a:endParaRPr lang="en-US" sz="1600" b="0" i="0" u="none" strike="noStrike" dirty="0">
                        <a:effectLst/>
                        <a:latin typeface="Arial" panose="020B0604020202020204" pitchFamily="34" charset="0"/>
                        <a:cs typeface="Arial" panose="020B0604020202020204" pitchFamily="34" charset="0"/>
                      </a:endParaRPr>
                    </a:p>
                  </a:txBody>
                  <a:tcPr marL="5118" marR="274320" marT="5118" marB="0" anchor="b"/>
                </a:tc>
                <a:tc>
                  <a:txBody>
                    <a:bodyPr/>
                    <a:lstStyle/>
                    <a:p>
                      <a:pPr lvl="0" algn="r" fontAlgn="b"/>
                      <a:r>
                        <a:rPr lang="en-US" sz="1600" u="none" strike="noStrike" dirty="0" smtClean="0">
                          <a:effectLst/>
                          <a:latin typeface="Arial" panose="020B0604020202020204" pitchFamily="34" charset="0"/>
                          <a:cs typeface="Arial" panose="020B0604020202020204" pitchFamily="34" charset="0"/>
                        </a:rPr>
                        <a:t>43,537</a:t>
                      </a:r>
                      <a:endParaRPr lang="en-US" sz="1600" b="0" i="0" u="none" strike="noStrike" dirty="0">
                        <a:effectLst/>
                        <a:latin typeface="Arial" panose="020B0604020202020204" pitchFamily="34" charset="0"/>
                        <a:cs typeface="Arial" panose="020B0604020202020204" pitchFamily="34" charset="0"/>
                      </a:endParaRPr>
                    </a:p>
                  </a:txBody>
                  <a:tcPr marL="5118" marR="274320" marT="5118" marB="0" anchor="b"/>
                </a:tc>
                <a:tc>
                  <a:txBody>
                    <a:bodyPr/>
                    <a:lstStyle/>
                    <a:p>
                      <a:pPr lvl="0" algn="r" fontAlgn="b"/>
                      <a:r>
                        <a:rPr lang="en-US" sz="1600" u="none" strike="noStrike" dirty="0" smtClean="0">
                          <a:effectLst/>
                          <a:latin typeface="Arial" panose="020B0604020202020204" pitchFamily="34" charset="0"/>
                          <a:cs typeface="Arial" panose="020B0604020202020204" pitchFamily="34" charset="0"/>
                        </a:rPr>
                        <a:t>57.48</a:t>
                      </a:r>
                      <a:endParaRPr lang="en-US" sz="1600" b="0" i="0" u="none" strike="noStrike" dirty="0">
                        <a:effectLst/>
                        <a:latin typeface="Arial" panose="020B0604020202020204" pitchFamily="34" charset="0"/>
                        <a:cs typeface="Arial" panose="020B0604020202020204" pitchFamily="34" charset="0"/>
                      </a:endParaRPr>
                    </a:p>
                  </a:txBody>
                  <a:tcPr marL="5118" marR="274320" marT="5118" marB="0" anchor="b"/>
                </a:tc>
              </a:tr>
              <a:tr h="244902">
                <a:tc>
                  <a:txBody>
                    <a:bodyPr/>
                    <a:lstStyle/>
                    <a:p>
                      <a:pPr lvl="1" algn="l" fontAlgn="b"/>
                      <a:r>
                        <a:rPr lang="en-US" sz="1600" u="none" strike="noStrike" dirty="0" smtClean="0">
                          <a:effectLst/>
                          <a:latin typeface="Arial" panose="020B0604020202020204" pitchFamily="34" charset="0"/>
                          <a:cs typeface="Arial" panose="020B0604020202020204" pitchFamily="34" charset="0"/>
                        </a:rPr>
                        <a:t>Men</a:t>
                      </a:r>
                      <a:endParaRPr lang="en-US" sz="1600" b="0" i="0" u="none" strike="noStrike" dirty="0">
                        <a:effectLst/>
                        <a:latin typeface="Arial" panose="020B0604020202020204" pitchFamily="34" charset="0"/>
                        <a:cs typeface="Arial" panose="020B0604020202020204" pitchFamily="34" charset="0"/>
                      </a:endParaRPr>
                    </a:p>
                  </a:txBody>
                  <a:tcPr marL="5118" marR="5118" marT="5118" marB="0" anchor="b"/>
                </a:tc>
                <a:tc>
                  <a:txBody>
                    <a:bodyPr/>
                    <a:lstStyle/>
                    <a:p>
                      <a:pPr lvl="0" algn="r" fontAlgn="b"/>
                      <a:r>
                        <a:rPr lang="en-US" sz="1600" u="none" strike="noStrike" dirty="0" smtClean="0">
                          <a:effectLst/>
                          <a:latin typeface="Arial" panose="020B0604020202020204" pitchFamily="34" charset="0"/>
                          <a:cs typeface="Arial" panose="020B0604020202020204" pitchFamily="34" charset="0"/>
                        </a:rPr>
                        <a:t>2,256</a:t>
                      </a:r>
                      <a:endParaRPr lang="en-US" sz="1600" b="0" i="0" u="none" strike="noStrike" dirty="0">
                        <a:effectLst/>
                        <a:latin typeface="Arial" panose="020B0604020202020204" pitchFamily="34" charset="0"/>
                        <a:cs typeface="Arial" panose="020B0604020202020204" pitchFamily="34" charset="0"/>
                      </a:endParaRPr>
                    </a:p>
                  </a:txBody>
                  <a:tcPr marL="5118" marR="274320" marT="5118" marB="0" anchor="b"/>
                </a:tc>
                <a:tc>
                  <a:txBody>
                    <a:bodyPr/>
                    <a:lstStyle/>
                    <a:p>
                      <a:pPr lvl="0" algn="r" fontAlgn="b"/>
                      <a:r>
                        <a:rPr lang="en-US" sz="1600" u="none" strike="noStrike" dirty="0" smtClean="0">
                          <a:effectLst/>
                          <a:latin typeface="Arial" panose="020B0604020202020204" pitchFamily="34" charset="0"/>
                          <a:cs typeface="Arial" panose="020B0604020202020204" pitchFamily="34" charset="0"/>
                        </a:rPr>
                        <a:t>49.26</a:t>
                      </a:r>
                      <a:endParaRPr lang="en-US" sz="1600" b="0" i="0" u="none" strike="noStrike" dirty="0">
                        <a:effectLst/>
                        <a:latin typeface="Arial" panose="020B0604020202020204" pitchFamily="34" charset="0"/>
                        <a:cs typeface="Arial" panose="020B0604020202020204" pitchFamily="34" charset="0"/>
                      </a:endParaRPr>
                    </a:p>
                  </a:txBody>
                  <a:tcPr marL="5118" marR="274320" marT="5118" marB="0" anchor="b"/>
                </a:tc>
                <a:tc>
                  <a:txBody>
                    <a:bodyPr/>
                    <a:lstStyle/>
                    <a:p>
                      <a:pPr lvl="0" algn="r" fontAlgn="b"/>
                      <a:r>
                        <a:rPr lang="en-US" sz="1600" u="none" strike="noStrike" dirty="0" smtClean="0">
                          <a:effectLst/>
                          <a:latin typeface="Arial" panose="020B0604020202020204" pitchFamily="34" charset="0"/>
                          <a:cs typeface="Arial" panose="020B0604020202020204" pitchFamily="34" charset="0"/>
                        </a:rPr>
                        <a:t>32,219</a:t>
                      </a:r>
                      <a:endParaRPr lang="en-US" sz="1600" b="0" i="0" u="none" strike="noStrike" dirty="0">
                        <a:effectLst/>
                        <a:latin typeface="Arial" panose="020B0604020202020204" pitchFamily="34" charset="0"/>
                        <a:cs typeface="Arial" panose="020B0604020202020204" pitchFamily="34" charset="0"/>
                      </a:endParaRPr>
                    </a:p>
                  </a:txBody>
                  <a:tcPr marL="5118" marR="274320" marT="5118" marB="0" anchor="b"/>
                </a:tc>
                <a:tc>
                  <a:txBody>
                    <a:bodyPr/>
                    <a:lstStyle/>
                    <a:p>
                      <a:pPr lvl="0" algn="r" fontAlgn="b"/>
                      <a:r>
                        <a:rPr lang="en-US" sz="1600" u="none" strike="noStrike" dirty="0" smtClean="0">
                          <a:effectLst/>
                          <a:latin typeface="Arial" panose="020B0604020202020204" pitchFamily="34" charset="0"/>
                          <a:cs typeface="Arial" panose="020B0604020202020204" pitchFamily="34" charset="0"/>
                        </a:rPr>
                        <a:t>42.52</a:t>
                      </a:r>
                      <a:endParaRPr lang="en-US" sz="1600" b="0" i="0" u="none" strike="noStrike" dirty="0">
                        <a:effectLst/>
                        <a:latin typeface="Arial" panose="020B0604020202020204" pitchFamily="34" charset="0"/>
                        <a:cs typeface="Arial" panose="020B0604020202020204" pitchFamily="34" charset="0"/>
                      </a:endParaRPr>
                    </a:p>
                  </a:txBody>
                  <a:tcPr marL="5118" marR="274320" marT="5118" marB="0" anchor="b"/>
                </a:tc>
              </a:tr>
              <a:tr h="244902">
                <a:tc gridSpan="5">
                  <a:txBody>
                    <a:bodyPr/>
                    <a:lstStyle/>
                    <a:p>
                      <a:pPr algn="l" fontAlgn="b"/>
                      <a:r>
                        <a:rPr lang="en-US" sz="1600" u="none" strike="noStrike" dirty="0" smtClean="0">
                          <a:effectLst/>
                          <a:latin typeface="Arial" panose="020B0604020202020204" pitchFamily="34" charset="0"/>
                          <a:cs typeface="Arial" panose="020B0604020202020204" pitchFamily="34" charset="0"/>
                        </a:rPr>
                        <a:t>Race</a:t>
                      </a:r>
                      <a:endParaRPr lang="en-US" sz="1600" b="0" i="1" u="none" strike="noStrike" dirty="0">
                        <a:effectLst/>
                        <a:latin typeface="Arial" panose="020B0604020202020204" pitchFamily="34" charset="0"/>
                        <a:cs typeface="Arial" panose="020B0604020202020204" pitchFamily="34" charset="0"/>
                      </a:endParaRPr>
                    </a:p>
                  </a:txBody>
                  <a:tcPr marL="5118" marR="5118" marT="5118" marB="0" anchor="b">
                    <a:solidFill>
                      <a:schemeClr val="bg1">
                        <a:lumMod val="85000"/>
                      </a:schemeClr>
                    </a:solidFill>
                  </a:tcPr>
                </a:tc>
                <a:tc hMerge="1">
                  <a:txBody>
                    <a:bodyPr/>
                    <a:lstStyle/>
                    <a:p>
                      <a:endParaRPr lang="en-US"/>
                    </a:p>
                  </a:txBody>
                  <a:tcPr/>
                </a:tc>
                <a:tc hMerge="1">
                  <a:txBody>
                    <a:bodyPr/>
                    <a:lstStyle/>
                    <a:p>
                      <a:pPr algn="ctr" fontAlgn="b"/>
                      <a:endParaRPr lang="en-US" sz="1800" b="0" i="0" u="none" strike="noStrike" dirty="0">
                        <a:effectLst/>
                        <a:latin typeface="Geneva CY"/>
                      </a:endParaRPr>
                    </a:p>
                  </a:txBody>
                  <a:tcPr marL="5118" marR="5118" marT="5118" marB="0" anchor="b">
                    <a:solidFill>
                      <a:schemeClr val="accent2"/>
                    </a:solidFill>
                  </a:tcPr>
                </a:tc>
                <a:tc hMerge="1">
                  <a:txBody>
                    <a:bodyPr/>
                    <a:lstStyle/>
                    <a:p>
                      <a:pPr algn="ctr" fontAlgn="b"/>
                      <a:endParaRPr lang="en-US" sz="1800" b="0" i="0" u="none" strike="noStrike" dirty="0">
                        <a:effectLst/>
                        <a:latin typeface="Geneva CY"/>
                      </a:endParaRPr>
                    </a:p>
                  </a:txBody>
                  <a:tcPr marL="5118" marR="5118" marT="5118" marB="0" anchor="b">
                    <a:solidFill>
                      <a:schemeClr val="accent2"/>
                    </a:solidFill>
                  </a:tcPr>
                </a:tc>
                <a:tc hMerge="1">
                  <a:txBody>
                    <a:bodyPr/>
                    <a:lstStyle/>
                    <a:p>
                      <a:pPr algn="ctr" fontAlgn="b"/>
                      <a:endParaRPr lang="en-US" sz="1800" b="0" i="0" u="none" strike="noStrike" dirty="0">
                        <a:effectLst/>
                        <a:latin typeface="Geneva CY"/>
                      </a:endParaRPr>
                    </a:p>
                  </a:txBody>
                  <a:tcPr marL="5118" marR="5118" marT="5118" marB="0" anchor="b">
                    <a:solidFill>
                      <a:schemeClr val="accent2"/>
                    </a:solidFill>
                  </a:tcPr>
                </a:tc>
              </a:tr>
              <a:tr h="437545">
                <a:tc>
                  <a:txBody>
                    <a:bodyPr/>
                    <a:lstStyle/>
                    <a:p>
                      <a:pPr lvl="1" algn="l" fontAlgn="b"/>
                      <a:r>
                        <a:rPr lang="en-US" sz="1600" u="none" strike="noStrike" dirty="0" smtClean="0">
                          <a:effectLst/>
                          <a:latin typeface="Arial" panose="020B0604020202020204" pitchFamily="34" charset="0"/>
                          <a:cs typeface="Arial" panose="020B0604020202020204" pitchFamily="34" charset="0"/>
                        </a:rPr>
                        <a:t>Non-Hispanic white</a:t>
                      </a:r>
                      <a:endParaRPr lang="en-US" sz="1600" b="0" i="0" u="none" strike="noStrike" dirty="0">
                        <a:effectLst/>
                        <a:latin typeface="Arial" panose="020B0604020202020204" pitchFamily="34" charset="0"/>
                        <a:cs typeface="Arial" panose="020B0604020202020204" pitchFamily="34" charset="0"/>
                      </a:endParaRPr>
                    </a:p>
                  </a:txBody>
                  <a:tcPr marL="5118" marR="5118" marT="5118" marB="0" anchor="b"/>
                </a:tc>
                <a:tc>
                  <a:txBody>
                    <a:bodyPr/>
                    <a:lstStyle/>
                    <a:p>
                      <a:pPr lvl="0" algn="r" fontAlgn="b"/>
                      <a:r>
                        <a:rPr lang="en-US" sz="1600" u="none" strike="noStrike" dirty="0" smtClean="0">
                          <a:effectLst/>
                          <a:latin typeface="Arial" panose="020B0604020202020204" pitchFamily="34" charset="0"/>
                          <a:cs typeface="Arial" panose="020B0604020202020204" pitchFamily="34" charset="0"/>
                        </a:rPr>
                        <a:t>3,607</a:t>
                      </a:r>
                      <a:endParaRPr lang="en-US" sz="1600" b="0" i="0" u="none" strike="noStrike" dirty="0">
                        <a:effectLst/>
                        <a:latin typeface="Arial" panose="020B0604020202020204" pitchFamily="34" charset="0"/>
                        <a:cs typeface="Arial" panose="020B0604020202020204" pitchFamily="34" charset="0"/>
                      </a:endParaRPr>
                    </a:p>
                  </a:txBody>
                  <a:tcPr marL="5118" marR="274320" marT="5118" marB="0" anchor="b"/>
                </a:tc>
                <a:tc>
                  <a:txBody>
                    <a:bodyPr/>
                    <a:lstStyle/>
                    <a:p>
                      <a:pPr lvl="0" algn="r" fontAlgn="b"/>
                      <a:r>
                        <a:rPr lang="en-US" sz="1600" u="none" strike="noStrike" dirty="0" smtClean="0">
                          <a:effectLst/>
                          <a:latin typeface="Arial" panose="020B0604020202020204" pitchFamily="34" charset="0"/>
                          <a:cs typeface="Arial" panose="020B0604020202020204" pitchFamily="34" charset="0"/>
                        </a:rPr>
                        <a:t>78.76</a:t>
                      </a:r>
                      <a:endParaRPr lang="en-US" sz="1600" b="0" i="0" u="none" strike="noStrike" dirty="0">
                        <a:effectLst/>
                        <a:latin typeface="Arial" panose="020B0604020202020204" pitchFamily="34" charset="0"/>
                        <a:cs typeface="Arial" panose="020B0604020202020204" pitchFamily="34" charset="0"/>
                      </a:endParaRPr>
                    </a:p>
                  </a:txBody>
                  <a:tcPr marL="5118" marR="274320" marT="5118" marB="0" anchor="b"/>
                </a:tc>
                <a:tc>
                  <a:txBody>
                    <a:bodyPr/>
                    <a:lstStyle/>
                    <a:p>
                      <a:pPr lvl="0" algn="r" fontAlgn="b"/>
                      <a:r>
                        <a:rPr lang="en-US" sz="1600" u="none" strike="noStrike" dirty="0" smtClean="0">
                          <a:effectLst/>
                          <a:latin typeface="Arial" panose="020B0604020202020204" pitchFamily="34" charset="0"/>
                          <a:cs typeface="Arial" panose="020B0604020202020204" pitchFamily="34" charset="0"/>
                        </a:rPr>
                        <a:t>62,393</a:t>
                      </a:r>
                      <a:endParaRPr lang="en-US" sz="1600" b="0" i="0" u="none" strike="noStrike" dirty="0">
                        <a:effectLst/>
                        <a:latin typeface="Arial" panose="020B0604020202020204" pitchFamily="34" charset="0"/>
                        <a:cs typeface="Arial" panose="020B0604020202020204" pitchFamily="34" charset="0"/>
                      </a:endParaRPr>
                    </a:p>
                  </a:txBody>
                  <a:tcPr marL="5118" marR="274320" marT="5118" marB="0" anchor="b"/>
                </a:tc>
                <a:tc>
                  <a:txBody>
                    <a:bodyPr/>
                    <a:lstStyle/>
                    <a:p>
                      <a:pPr lvl="0" algn="r" fontAlgn="b"/>
                      <a:r>
                        <a:rPr lang="en-US" sz="1600" u="none" strike="noStrike" dirty="0" smtClean="0">
                          <a:effectLst/>
                          <a:latin typeface="Arial" panose="020B0604020202020204" pitchFamily="34" charset="0"/>
                          <a:cs typeface="Arial" panose="020B0604020202020204" pitchFamily="34" charset="0"/>
                        </a:rPr>
                        <a:t>82.35</a:t>
                      </a:r>
                      <a:endParaRPr lang="en-US" sz="1600" b="0" i="0" u="none" strike="noStrike" dirty="0">
                        <a:effectLst/>
                        <a:latin typeface="Arial" panose="020B0604020202020204" pitchFamily="34" charset="0"/>
                        <a:cs typeface="Arial" panose="020B0604020202020204" pitchFamily="34" charset="0"/>
                      </a:endParaRPr>
                    </a:p>
                  </a:txBody>
                  <a:tcPr marL="5118" marR="274320" marT="5118" marB="0" anchor="b"/>
                </a:tc>
              </a:tr>
              <a:tr h="244902">
                <a:tc>
                  <a:txBody>
                    <a:bodyPr/>
                    <a:lstStyle/>
                    <a:p>
                      <a:pPr lvl="1" algn="l" fontAlgn="b"/>
                      <a:r>
                        <a:rPr lang="en-US" sz="1600" u="none" strike="noStrike" dirty="0">
                          <a:effectLst/>
                          <a:latin typeface="Arial" panose="020B0604020202020204" pitchFamily="34" charset="0"/>
                          <a:cs typeface="Arial" panose="020B0604020202020204" pitchFamily="34" charset="0"/>
                        </a:rPr>
                        <a:t>Latino</a:t>
                      </a:r>
                      <a:endParaRPr lang="en-US" sz="1600" b="0" i="0" u="none" strike="noStrike" dirty="0">
                        <a:effectLst/>
                        <a:latin typeface="Arial" panose="020B0604020202020204" pitchFamily="34" charset="0"/>
                        <a:cs typeface="Arial" panose="020B0604020202020204" pitchFamily="34" charset="0"/>
                      </a:endParaRPr>
                    </a:p>
                  </a:txBody>
                  <a:tcPr marL="5118" marR="5118" marT="5118" marB="0" anchor="b"/>
                </a:tc>
                <a:tc>
                  <a:txBody>
                    <a:bodyPr/>
                    <a:lstStyle/>
                    <a:p>
                      <a:pPr lvl="0" algn="r" fontAlgn="b"/>
                      <a:r>
                        <a:rPr lang="en-US" sz="1600" u="none" strike="noStrike" dirty="0" smtClean="0">
                          <a:effectLst/>
                          <a:latin typeface="Arial" panose="020B0604020202020204" pitchFamily="34" charset="0"/>
                          <a:cs typeface="Arial" panose="020B0604020202020204" pitchFamily="34" charset="0"/>
                        </a:rPr>
                        <a:t>371</a:t>
                      </a:r>
                      <a:endParaRPr lang="en-US" sz="1600" b="0" i="0" u="none" strike="noStrike" dirty="0">
                        <a:effectLst/>
                        <a:latin typeface="Arial" panose="020B0604020202020204" pitchFamily="34" charset="0"/>
                        <a:cs typeface="Arial" panose="020B0604020202020204" pitchFamily="34" charset="0"/>
                      </a:endParaRPr>
                    </a:p>
                  </a:txBody>
                  <a:tcPr marL="5118" marR="274320" marT="5118" marB="0" anchor="b"/>
                </a:tc>
                <a:tc>
                  <a:txBody>
                    <a:bodyPr/>
                    <a:lstStyle/>
                    <a:p>
                      <a:pPr lvl="0" algn="r" fontAlgn="b"/>
                      <a:r>
                        <a:rPr lang="en-US" sz="1600" u="none" strike="noStrike" dirty="0" smtClean="0">
                          <a:effectLst/>
                          <a:latin typeface="Arial" panose="020B0604020202020204" pitchFamily="34" charset="0"/>
                          <a:cs typeface="Arial" panose="020B0604020202020204" pitchFamily="34" charset="0"/>
                        </a:rPr>
                        <a:t>8.10</a:t>
                      </a:r>
                      <a:endParaRPr lang="en-US" sz="1600" b="0" i="0" u="none" strike="noStrike" dirty="0">
                        <a:effectLst/>
                        <a:latin typeface="Arial" panose="020B0604020202020204" pitchFamily="34" charset="0"/>
                        <a:cs typeface="Arial" panose="020B0604020202020204" pitchFamily="34" charset="0"/>
                      </a:endParaRPr>
                    </a:p>
                  </a:txBody>
                  <a:tcPr marL="5118" marR="274320" marT="5118" marB="0" anchor="b"/>
                </a:tc>
                <a:tc>
                  <a:txBody>
                    <a:bodyPr/>
                    <a:lstStyle/>
                    <a:p>
                      <a:pPr lvl="0" algn="r" fontAlgn="b"/>
                      <a:r>
                        <a:rPr lang="en-US" sz="1600" u="none" strike="noStrike" dirty="0" smtClean="0">
                          <a:effectLst/>
                          <a:latin typeface="Arial" panose="020B0604020202020204" pitchFamily="34" charset="0"/>
                          <a:cs typeface="Arial" panose="020B0604020202020204" pitchFamily="34" charset="0"/>
                        </a:rPr>
                        <a:t>6,154</a:t>
                      </a:r>
                      <a:endParaRPr lang="en-US" sz="1600" b="0" i="0" u="none" strike="noStrike" dirty="0">
                        <a:effectLst/>
                        <a:latin typeface="Arial" panose="020B0604020202020204" pitchFamily="34" charset="0"/>
                        <a:cs typeface="Arial" panose="020B0604020202020204" pitchFamily="34" charset="0"/>
                      </a:endParaRPr>
                    </a:p>
                  </a:txBody>
                  <a:tcPr marL="5118" marR="274320" marT="5118" marB="0" anchor="b"/>
                </a:tc>
                <a:tc>
                  <a:txBody>
                    <a:bodyPr/>
                    <a:lstStyle/>
                    <a:p>
                      <a:pPr lvl="0" algn="r" fontAlgn="b"/>
                      <a:r>
                        <a:rPr lang="en-US" sz="1600" u="none" strike="noStrike" dirty="0" smtClean="0">
                          <a:effectLst/>
                          <a:latin typeface="Arial" panose="020B0604020202020204" pitchFamily="34" charset="0"/>
                          <a:cs typeface="Arial" panose="020B0604020202020204" pitchFamily="34" charset="0"/>
                        </a:rPr>
                        <a:t>8.12</a:t>
                      </a:r>
                      <a:endParaRPr lang="en-US" sz="1600" b="0" i="0" u="none" strike="noStrike" dirty="0">
                        <a:effectLst/>
                        <a:latin typeface="Arial" panose="020B0604020202020204" pitchFamily="34" charset="0"/>
                        <a:cs typeface="Arial" panose="020B0604020202020204" pitchFamily="34" charset="0"/>
                      </a:endParaRPr>
                    </a:p>
                  </a:txBody>
                  <a:tcPr marL="5118" marR="274320" marT="5118" marB="0" anchor="b"/>
                </a:tc>
              </a:tr>
              <a:tr h="244902">
                <a:tc>
                  <a:txBody>
                    <a:bodyPr/>
                    <a:lstStyle/>
                    <a:p>
                      <a:pPr lvl="1" algn="l" fontAlgn="b"/>
                      <a:r>
                        <a:rPr lang="en-US" sz="1600" u="none" strike="noStrike" dirty="0" smtClean="0">
                          <a:effectLst/>
                          <a:latin typeface="Arial" panose="020B0604020202020204" pitchFamily="34" charset="0"/>
                          <a:cs typeface="Arial" panose="020B0604020202020204" pitchFamily="34" charset="0"/>
                        </a:rPr>
                        <a:t>East</a:t>
                      </a:r>
                      <a:r>
                        <a:rPr lang="en-US" sz="1600" u="none" strike="noStrike" baseline="0" dirty="0" smtClean="0">
                          <a:effectLst/>
                          <a:latin typeface="Arial" panose="020B0604020202020204" pitchFamily="34" charset="0"/>
                          <a:cs typeface="Arial" panose="020B0604020202020204" pitchFamily="34" charset="0"/>
                        </a:rPr>
                        <a:t> </a:t>
                      </a:r>
                      <a:r>
                        <a:rPr lang="en-US" sz="1600" u="none" strike="noStrike" dirty="0" smtClean="0">
                          <a:effectLst/>
                          <a:latin typeface="Arial" panose="020B0604020202020204" pitchFamily="34" charset="0"/>
                          <a:cs typeface="Arial" panose="020B0604020202020204" pitchFamily="34" charset="0"/>
                        </a:rPr>
                        <a:t>Asian</a:t>
                      </a:r>
                      <a:endParaRPr lang="en-US" sz="1600" b="0" i="0" u="none" strike="noStrike" dirty="0">
                        <a:effectLst/>
                        <a:latin typeface="Arial" panose="020B0604020202020204" pitchFamily="34" charset="0"/>
                        <a:cs typeface="Arial" panose="020B0604020202020204" pitchFamily="34" charset="0"/>
                      </a:endParaRPr>
                    </a:p>
                  </a:txBody>
                  <a:tcPr marL="5118" marR="5118" marT="5118" marB="0" anchor="b"/>
                </a:tc>
                <a:tc>
                  <a:txBody>
                    <a:bodyPr/>
                    <a:lstStyle/>
                    <a:p>
                      <a:pPr lvl="0" algn="r" fontAlgn="b"/>
                      <a:r>
                        <a:rPr lang="en-US" sz="1600" u="none" strike="noStrike" dirty="0" smtClean="0">
                          <a:effectLst/>
                          <a:latin typeface="Arial" panose="020B0604020202020204" pitchFamily="34" charset="0"/>
                          <a:cs typeface="Arial" panose="020B0604020202020204" pitchFamily="34" charset="0"/>
                        </a:rPr>
                        <a:t>313</a:t>
                      </a:r>
                      <a:endParaRPr lang="en-US" sz="1600" b="0" i="0" u="none" strike="noStrike" dirty="0">
                        <a:effectLst/>
                        <a:latin typeface="Arial" panose="020B0604020202020204" pitchFamily="34" charset="0"/>
                        <a:cs typeface="Arial" panose="020B0604020202020204" pitchFamily="34" charset="0"/>
                      </a:endParaRPr>
                    </a:p>
                  </a:txBody>
                  <a:tcPr marL="5118" marR="274320" marT="5118" marB="0" anchor="b"/>
                </a:tc>
                <a:tc>
                  <a:txBody>
                    <a:bodyPr/>
                    <a:lstStyle/>
                    <a:p>
                      <a:pPr lvl="0" algn="r" fontAlgn="b"/>
                      <a:r>
                        <a:rPr lang="en-US" sz="1600" u="none" strike="noStrike" dirty="0" smtClean="0">
                          <a:effectLst/>
                          <a:latin typeface="Arial" panose="020B0604020202020204" pitchFamily="34" charset="0"/>
                          <a:cs typeface="Arial" panose="020B0604020202020204" pitchFamily="34" charset="0"/>
                        </a:rPr>
                        <a:t>6.83</a:t>
                      </a:r>
                      <a:endParaRPr lang="en-US" sz="1600" b="0" i="0" u="none" strike="noStrike" dirty="0">
                        <a:effectLst/>
                        <a:latin typeface="Arial" panose="020B0604020202020204" pitchFamily="34" charset="0"/>
                        <a:cs typeface="Arial" panose="020B0604020202020204" pitchFamily="34" charset="0"/>
                      </a:endParaRPr>
                    </a:p>
                  </a:txBody>
                  <a:tcPr marL="5118" marR="274320" marT="5118" marB="0" anchor="b"/>
                </a:tc>
                <a:tc>
                  <a:txBody>
                    <a:bodyPr/>
                    <a:lstStyle/>
                    <a:p>
                      <a:pPr lvl="0" algn="r" fontAlgn="b"/>
                      <a:r>
                        <a:rPr lang="en-US" sz="1600" u="none" strike="noStrike" dirty="0" smtClean="0">
                          <a:effectLst/>
                          <a:latin typeface="Arial" panose="020B0604020202020204" pitchFamily="34" charset="0"/>
                          <a:cs typeface="Arial" panose="020B0604020202020204" pitchFamily="34" charset="0"/>
                        </a:rPr>
                        <a:t>5,167</a:t>
                      </a:r>
                      <a:endParaRPr lang="en-US" sz="1600" b="0" i="0" u="none" strike="noStrike" dirty="0">
                        <a:effectLst/>
                        <a:latin typeface="Arial" panose="020B0604020202020204" pitchFamily="34" charset="0"/>
                        <a:cs typeface="Arial" panose="020B0604020202020204" pitchFamily="34" charset="0"/>
                      </a:endParaRPr>
                    </a:p>
                  </a:txBody>
                  <a:tcPr marL="5118" marR="274320" marT="5118" marB="0" anchor="b"/>
                </a:tc>
                <a:tc>
                  <a:txBody>
                    <a:bodyPr/>
                    <a:lstStyle/>
                    <a:p>
                      <a:pPr lvl="0" algn="r" fontAlgn="b"/>
                      <a:r>
                        <a:rPr lang="en-US" sz="1600" u="none" strike="noStrike" dirty="0" smtClean="0">
                          <a:effectLst/>
                          <a:latin typeface="Arial" panose="020B0604020202020204" pitchFamily="34" charset="0"/>
                          <a:cs typeface="Arial" panose="020B0604020202020204" pitchFamily="34" charset="0"/>
                        </a:rPr>
                        <a:t>6.82</a:t>
                      </a:r>
                      <a:endParaRPr lang="en-US" sz="1600" b="0" i="0" u="none" strike="noStrike" dirty="0">
                        <a:effectLst/>
                        <a:latin typeface="Arial" panose="020B0604020202020204" pitchFamily="34" charset="0"/>
                        <a:cs typeface="Arial" panose="020B0604020202020204" pitchFamily="34" charset="0"/>
                      </a:endParaRPr>
                    </a:p>
                  </a:txBody>
                  <a:tcPr marL="5118" marR="274320" marT="5118" marB="0" anchor="b"/>
                </a:tc>
              </a:tr>
              <a:tr h="244902">
                <a:tc>
                  <a:txBody>
                    <a:bodyPr/>
                    <a:lstStyle/>
                    <a:p>
                      <a:pPr lvl="1" algn="l" fontAlgn="b"/>
                      <a:r>
                        <a:rPr lang="en-US" sz="1600" u="none" strike="noStrike" dirty="0" smtClean="0">
                          <a:effectLst/>
                          <a:latin typeface="Arial" panose="020B0604020202020204" pitchFamily="34" charset="0"/>
                          <a:cs typeface="Arial" panose="020B0604020202020204" pitchFamily="34" charset="0"/>
                        </a:rPr>
                        <a:t>African American</a:t>
                      </a:r>
                      <a:endParaRPr lang="en-US" sz="1600" b="0" i="0" u="none" strike="noStrike" dirty="0">
                        <a:effectLst/>
                        <a:latin typeface="Arial" panose="020B0604020202020204" pitchFamily="34" charset="0"/>
                        <a:cs typeface="Arial" panose="020B0604020202020204" pitchFamily="34" charset="0"/>
                      </a:endParaRPr>
                    </a:p>
                  </a:txBody>
                  <a:tcPr marL="5118" marR="5118" marT="5118" marB="0" anchor="b"/>
                </a:tc>
                <a:tc>
                  <a:txBody>
                    <a:bodyPr/>
                    <a:lstStyle/>
                    <a:p>
                      <a:pPr lvl="0" algn="r" fontAlgn="b"/>
                      <a:r>
                        <a:rPr lang="en-US" sz="1600" u="none" strike="noStrike" dirty="0" smtClean="0">
                          <a:effectLst/>
                          <a:latin typeface="Arial" panose="020B0604020202020204" pitchFamily="34" charset="0"/>
                          <a:cs typeface="Arial" panose="020B0604020202020204" pitchFamily="34" charset="0"/>
                        </a:rPr>
                        <a:t>289</a:t>
                      </a:r>
                      <a:endParaRPr lang="en-US" sz="1600" b="0" i="0" u="none" strike="noStrike" dirty="0">
                        <a:effectLst/>
                        <a:latin typeface="Arial" panose="020B0604020202020204" pitchFamily="34" charset="0"/>
                        <a:cs typeface="Arial" panose="020B0604020202020204" pitchFamily="34" charset="0"/>
                      </a:endParaRPr>
                    </a:p>
                  </a:txBody>
                  <a:tcPr marL="5118" marR="274320" marT="5118" marB="0" anchor="b"/>
                </a:tc>
                <a:tc>
                  <a:txBody>
                    <a:bodyPr/>
                    <a:lstStyle/>
                    <a:p>
                      <a:pPr lvl="0" algn="r" fontAlgn="b"/>
                      <a:r>
                        <a:rPr lang="en-US" sz="1600" u="none" strike="noStrike" dirty="0" smtClean="0">
                          <a:effectLst/>
                          <a:latin typeface="Arial" panose="020B0604020202020204" pitchFamily="34" charset="0"/>
                          <a:cs typeface="Arial" panose="020B0604020202020204" pitchFamily="34" charset="0"/>
                        </a:rPr>
                        <a:t>6.31</a:t>
                      </a:r>
                      <a:endParaRPr lang="en-US" sz="1600" b="0" i="0" u="none" strike="noStrike" dirty="0">
                        <a:effectLst/>
                        <a:latin typeface="Arial" panose="020B0604020202020204" pitchFamily="34" charset="0"/>
                        <a:cs typeface="Arial" panose="020B0604020202020204" pitchFamily="34" charset="0"/>
                      </a:endParaRPr>
                    </a:p>
                  </a:txBody>
                  <a:tcPr marL="5118" marR="274320" marT="5118" marB="0" anchor="b"/>
                </a:tc>
                <a:tc>
                  <a:txBody>
                    <a:bodyPr/>
                    <a:lstStyle/>
                    <a:p>
                      <a:pPr lvl="0" algn="r" fontAlgn="b"/>
                      <a:r>
                        <a:rPr lang="en-US" sz="1600" u="none" strike="noStrike" dirty="0" smtClean="0">
                          <a:effectLst/>
                          <a:latin typeface="Arial" panose="020B0604020202020204" pitchFamily="34" charset="0"/>
                          <a:cs typeface="Arial" panose="020B0604020202020204" pitchFamily="34" charset="0"/>
                        </a:rPr>
                        <a:t>2,052</a:t>
                      </a:r>
                      <a:endParaRPr lang="en-US" sz="1600" b="0" i="0" u="none" strike="noStrike" dirty="0">
                        <a:effectLst/>
                        <a:latin typeface="Arial" panose="020B0604020202020204" pitchFamily="34" charset="0"/>
                        <a:cs typeface="Arial" panose="020B0604020202020204" pitchFamily="34" charset="0"/>
                      </a:endParaRPr>
                    </a:p>
                  </a:txBody>
                  <a:tcPr marL="5118" marR="274320" marT="5118" marB="0" anchor="b"/>
                </a:tc>
                <a:tc>
                  <a:txBody>
                    <a:bodyPr/>
                    <a:lstStyle/>
                    <a:p>
                      <a:pPr lvl="0" algn="r" fontAlgn="b"/>
                      <a:r>
                        <a:rPr lang="en-US" sz="1600" u="none" strike="noStrike" dirty="0" smtClean="0">
                          <a:effectLst/>
                          <a:latin typeface="Arial" panose="020B0604020202020204" pitchFamily="34" charset="0"/>
                          <a:cs typeface="Arial" panose="020B0604020202020204" pitchFamily="34" charset="0"/>
                        </a:rPr>
                        <a:t>2.71</a:t>
                      </a:r>
                      <a:endParaRPr lang="en-US" sz="1600" b="0" i="0" u="none" strike="noStrike" dirty="0">
                        <a:effectLst/>
                        <a:latin typeface="Arial" panose="020B0604020202020204" pitchFamily="34" charset="0"/>
                        <a:cs typeface="Arial" panose="020B0604020202020204" pitchFamily="34" charset="0"/>
                      </a:endParaRPr>
                    </a:p>
                  </a:txBody>
                  <a:tcPr marL="5118" marR="274320" marT="5118" marB="0" anchor="b"/>
                </a:tc>
              </a:tr>
            </a:tbl>
          </a:graphicData>
        </a:graphic>
      </p:graphicFrame>
    </p:spTree>
    <p:extLst>
      <p:ext uri="{BB962C8B-B14F-4D97-AF65-F5344CB8AC3E}">
        <p14:creationId xmlns:p14="http://schemas.microsoft.com/office/powerpoint/2010/main" val="201120843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ext uri="{D42A27DB-BD31-4B8C-83A1-F6EECF244321}">
                <p14:modId xmlns:p14="http://schemas.microsoft.com/office/powerpoint/2010/main" val="4109886421"/>
              </p:ext>
            </p:extLst>
          </p:nvPr>
        </p:nvGraphicFramePr>
        <p:xfrm>
          <a:off x="488948" y="1442055"/>
          <a:ext cx="8026400" cy="4421188"/>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traight Connector 6"/>
          <p:cNvCxnSpPr/>
          <p:nvPr/>
        </p:nvCxnSpPr>
        <p:spPr>
          <a:xfrm>
            <a:off x="736598" y="3775415"/>
            <a:ext cx="7531100" cy="1588"/>
          </a:xfrm>
          <a:prstGeom prst="line">
            <a:avLst/>
          </a:prstGeom>
          <a:ln w="3175" cap="flat" cmpd="sng" algn="ctr">
            <a:solidFill>
              <a:schemeClr val="tx1">
                <a:lumMod val="50000"/>
                <a:lumOff val="50000"/>
              </a:schemeClr>
            </a:solidFill>
            <a:prstDash val="dot"/>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502834" y="5919432"/>
            <a:ext cx="5715000" cy="400110"/>
          </a:xfrm>
          <a:prstGeom prst="rect">
            <a:avLst/>
          </a:prstGeom>
          <a:noFill/>
        </p:spPr>
        <p:txBody>
          <a:bodyPr wrap="square" rtlCol="0">
            <a:spAutoFit/>
          </a:bodyPr>
          <a:lstStyle/>
          <a:p>
            <a:pPr algn="ctr"/>
            <a:r>
              <a:rPr lang="en-US" sz="2000" dirty="0" smtClean="0"/>
              <a:t>Position </a:t>
            </a:r>
            <a:r>
              <a:rPr lang="en-US" sz="2000" smtClean="0"/>
              <a:t>on mitochondrial </a:t>
            </a:r>
            <a:r>
              <a:rPr lang="en-US" sz="2000" dirty="0" smtClean="0"/>
              <a:t>genome</a:t>
            </a:r>
            <a:endParaRPr lang="en-US" sz="2000" dirty="0"/>
          </a:p>
        </p:txBody>
      </p:sp>
      <p:sp>
        <p:nvSpPr>
          <p:cNvPr id="11" name="TextBox 10"/>
          <p:cNvSpPr txBox="1"/>
          <p:nvPr/>
        </p:nvSpPr>
        <p:spPr>
          <a:xfrm rot="16200000">
            <a:off x="-2591438" y="3580762"/>
            <a:ext cx="5715000" cy="369332"/>
          </a:xfrm>
          <a:prstGeom prst="rect">
            <a:avLst/>
          </a:prstGeom>
          <a:noFill/>
        </p:spPr>
        <p:txBody>
          <a:bodyPr wrap="square" rtlCol="0">
            <a:spAutoFit/>
          </a:bodyPr>
          <a:lstStyle/>
          <a:p>
            <a:pPr algn="ctr"/>
            <a:r>
              <a:rPr lang="en-US" sz="1800" dirty="0" smtClean="0"/>
              <a:t>-log</a:t>
            </a:r>
            <a:r>
              <a:rPr lang="en-US" sz="1800" baseline="-25000" dirty="0" smtClean="0"/>
              <a:t>10</a:t>
            </a:r>
            <a:r>
              <a:rPr lang="en-US" sz="1800" dirty="0" smtClean="0"/>
              <a:t>(P-value)</a:t>
            </a:r>
            <a:endParaRPr lang="en-US" sz="1800" dirty="0"/>
          </a:p>
        </p:txBody>
      </p:sp>
      <p:sp>
        <p:nvSpPr>
          <p:cNvPr id="13" name="Title 1"/>
          <p:cNvSpPr txBox="1">
            <a:spLocks/>
          </p:cNvSpPr>
          <p:nvPr/>
        </p:nvSpPr>
        <p:spPr>
          <a:xfrm>
            <a:off x="304800" y="381001"/>
            <a:ext cx="8839200" cy="685800"/>
          </a:xfrm>
          <a:prstGeom prst="rect">
            <a:avLst/>
          </a:prstGeom>
        </p:spPr>
        <p:txBody>
          <a:bodyPr/>
          <a:lstStyle>
            <a:lvl1pPr algn="l" rtl="0" eaLnBrk="0" fontAlgn="base" hangingPunct="0">
              <a:lnSpc>
                <a:spcPct val="90000"/>
              </a:lnSpc>
              <a:spcBef>
                <a:spcPct val="0"/>
              </a:spcBef>
              <a:spcAft>
                <a:spcPct val="0"/>
              </a:spcAft>
              <a:defRPr sz="3400" b="1">
                <a:solidFill>
                  <a:srgbClr val="216A8B"/>
                </a:solidFill>
                <a:latin typeface="+mj-lt"/>
                <a:ea typeface="MS PGothic" pitchFamily="34" charset="-128"/>
                <a:cs typeface="+mj-cs"/>
              </a:defRPr>
            </a:lvl1pPr>
            <a:lvl2pPr algn="l" rtl="0" eaLnBrk="0" fontAlgn="base" hangingPunct="0">
              <a:lnSpc>
                <a:spcPct val="90000"/>
              </a:lnSpc>
              <a:spcBef>
                <a:spcPct val="0"/>
              </a:spcBef>
              <a:spcAft>
                <a:spcPct val="0"/>
              </a:spcAft>
              <a:defRPr sz="3400" b="1">
                <a:solidFill>
                  <a:srgbClr val="216A8B"/>
                </a:solidFill>
                <a:latin typeface="Arial Narrow" charset="0"/>
                <a:ea typeface="MS PGothic" pitchFamily="34" charset="-128"/>
                <a:cs typeface="Arial" charset="0"/>
              </a:defRPr>
            </a:lvl2pPr>
            <a:lvl3pPr algn="l" rtl="0" eaLnBrk="0" fontAlgn="base" hangingPunct="0">
              <a:lnSpc>
                <a:spcPct val="90000"/>
              </a:lnSpc>
              <a:spcBef>
                <a:spcPct val="0"/>
              </a:spcBef>
              <a:spcAft>
                <a:spcPct val="0"/>
              </a:spcAft>
              <a:defRPr sz="3400" b="1">
                <a:solidFill>
                  <a:srgbClr val="216A8B"/>
                </a:solidFill>
                <a:latin typeface="Arial Narrow" charset="0"/>
                <a:ea typeface="MS PGothic" pitchFamily="34" charset="-128"/>
                <a:cs typeface="Arial" charset="0"/>
              </a:defRPr>
            </a:lvl3pPr>
            <a:lvl4pPr algn="l" rtl="0" eaLnBrk="0" fontAlgn="base" hangingPunct="0">
              <a:lnSpc>
                <a:spcPct val="90000"/>
              </a:lnSpc>
              <a:spcBef>
                <a:spcPct val="0"/>
              </a:spcBef>
              <a:spcAft>
                <a:spcPct val="0"/>
              </a:spcAft>
              <a:defRPr sz="3400" b="1">
                <a:solidFill>
                  <a:srgbClr val="216A8B"/>
                </a:solidFill>
                <a:latin typeface="Arial Narrow" charset="0"/>
                <a:ea typeface="MS PGothic" pitchFamily="34" charset="-128"/>
                <a:cs typeface="Arial" charset="0"/>
              </a:defRPr>
            </a:lvl4pPr>
            <a:lvl5pPr algn="l" rtl="0" eaLnBrk="0" fontAlgn="base" hangingPunct="0">
              <a:lnSpc>
                <a:spcPct val="90000"/>
              </a:lnSpc>
              <a:spcBef>
                <a:spcPct val="0"/>
              </a:spcBef>
              <a:spcAft>
                <a:spcPct val="0"/>
              </a:spcAft>
              <a:defRPr sz="3400" b="1">
                <a:solidFill>
                  <a:srgbClr val="216A8B"/>
                </a:solidFill>
                <a:latin typeface="Arial Narrow" charset="0"/>
                <a:ea typeface="MS PGothic" pitchFamily="34" charset="-128"/>
                <a:cs typeface="Arial" charset="0"/>
              </a:defRPr>
            </a:lvl5pPr>
            <a:lvl6pPr marL="457200" algn="l" rtl="0" fontAlgn="base">
              <a:lnSpc>
                <a:spcPct val="90000"/>
              </a:lnSpc>
              <a:spcBef>
                <a:spcPct val="0"/>
              </a:spcBef>
              <a:spcAft>
                <a:spcPct val="0"/>
              </a:spcAft>
              <a:defRPr sz="3400" b="1">
                <a:solidFill>
                  <a:srgbClr val="216A8B"/>
                </a:solidFill>
                <a:latin typeface="Arial Narrow" charset="0"/>
                <a:ea typeface="ＭＳ Ｐゴシック" charset="0"/>
                <a:cs typeface="Arial" charset="0"/>
              </a:defRPr>
            </a:lvl6pPr>
            <a:lvl7pPr marL="914400" algn="l" rtl="0" fontAlgn="base">
              <a:lnSpc>
                <a:spcPct val="90000"/>
              </a:lnSpc>
              <a:spcBef>
                <a:spcPct val="0"/>
              </a:spcBef>
              <a:spcAft>
                <a:spcPct val="0"/>
              </a:spcAft>
              <a:defRPr sz="3400" b="1">
                <a:solidFill>
                  <a:srgbClr val="216A8B"/>
                </a:solidFill>
                <a:latin typeface="Arial Narrow" charset="0"/>
                <a:ea typeface="ＭＳ Ｐゴシック" charset="0"/>
                <a:cs typeface="Arial" charset="0"/>
              </a:defRPr>
            </a:lvl7pPr>
            <a:lvl8pPr marL="1371600" algn="l" rtl="0" fontAlgn="base">
              <a:lnSpc>
                <a:spcPct val="90000"/>
              </a:lnSpc>
              <a:spcBef>
                <a:spcPct val="0"/>
              </a:spcBef>
              <a:spcAft>
                <a:spcPct val="0"/>
              </a:spcAft>
              <a:defRPr sz="3400" b="1">
                <a:solidFill>
                  <a:srgbClr val="216A8B"/>
                </a:solidFill>
                <a:latin typeface="Arial Narrow" charset="0"/>
                <a:ea typeface="ＭＳ Ｐゴシック" charset="0"/>
                <a:cs typeface="Arial" charset="0"/>
              </a:defRPr>
            </a:lvl8pPr>
            <a:lvl9pPr marL="1828800" algn="l" rtl="0" fontAlgn="base">
              <a:lnSpc>
                <a:spcPct val="90000"/>
              </a:lnSpc>
              <a:spcBef>
                <a:spcPct val="0"/>
              </a:spcBef>
              <a:spcAft>
                <a:spcPct val="0"/>
              </a:spcAft>
              <a:defRPr sz="3400" b="1">
                <a:solidFill>
                  <a:srgbClr val="216A8B"/>
                </a:solidFill>
                <a:latin typeface="Arial Narrow" charset="0"/>
                <a:ea typeface="ＭＳ Ｐゴシック" charset="0"/>
                <a:cs typeface="Arial" charset="0"/>
              </a:defRPr>
            </a:lvl9pPr>
          </a:lstStyle>
          <a:p>
            <a:r>
              <a:rPr lang="en-US" sz="2800" kern="0" dirty="0" smtClean="0"/>
              <a:t>Association Results in GERA Non-Hispanic </a:t>
            </a:r>
            <a:r>
              <a:rPr lang="en-US" sz="2800" kern="0" dirty="0"/>
              <a:t>W</a:t>
            </a:r>
            <a:r>
              <a:rPr lang="en-US" sz="2800" kern="0" dirty="0" smtClean="0"/>
              <a:t>hites</a:t>
            </a:r>
            <a:endParaRPr lang="en-US" sz="2800" kern="0" dirty="0"/>
          </a:p>
        </p:txBody>
      </p:sp>
    </p:spTree>
    <p:extLst>
      <p:ext uri="{BB962C8B-B14F-4D97-AF65-F5344CB8AC3E}">
        <p14:creationId xmlns:p14="http://schemas.microsoft.com/office/powerpoint/2010/main" val="111762955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73" name="Text Box 25"/>
          <p:cNvSpPr txBox="1">
            <a:spLocks noChangeArrowheads="1"/>
          </p:cNvSpPr>
          <p:nvPr/>
        </p:nvSpPr>
        <p:spPr bwMode="auto">
          <a:xfrm>
            <a:off x="304800" y="381000"/>
            <a:ext cx="8615805" cy="523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spAutoFit/>
          </a:bodyPr>
          <a:lstStyle>
            <a:lvl1pPr defTabSz="987425" eaLnBrk="0" hangingPunct="0">
              <a:defRPr sz="1400">
                <a:solidFill>
                  <a:schemeClr val="tx1"/>
                </a:solidFill>
                <a:latin typeface="Arial" charset="0"/>
              </a:defRPr>
            </a:lvl1pPr>
            <a:lvl2pPr marL="493713" defTabSz="987425" eaLnBrk="0" hangingPunct="0">
              <a:defRPr sz="1400">
                <a:solidFill>
                  <a:schemeClr val="tx1"/>
                </a:solidFill>
                <a:latin typeface="Arial" charset="0"/>
              </a:defRPr>
            </a:lvl2pPr>
            <a:lvl3pPr marL="987425" defTabSz="987425" eaLnBrk="0" hangingPunct="0">
              <a:defRPr sz="1400">
                <a:solidFill>
                  <a:schemeClr val="tx1"/>
                </a:solidFill>
                <a:latin typeface="Arial" charset="0"/>
              </a:defRPr>
            </a:lvl3pPr>
            <a:lvl4pPr marL="1481138" defTabSz="987425" eaLnBrk="0" hangingPunct="0">
              <a:defRPr sz="1400">
                <a:solidFill>
                  <a:schemeClr val="tx1"/>
                </a:solidFill>
                <a:latin typeface="Arial" charset="0"/>
              </a:defRPr>
            </a:lvl4pPr>
            <a:lvl5pPr marL="1974850" defTabSz="987425" eaLnBrk="0" hangingPunct="0">
              <a:defRPr sz="1400">
                <a:solidFill>
                  <a:schemeClr val="tx1"/>
                </a:solidFill>
                <a:latin typeface="Arial" charset="0"/>
              </a:defRPr>
            </a:lvl5pPr>
            <a:lvl6pPr marL="2432050" algn="ctr" defTabSz="987425" eaLnBrk="0" fontAlgn="base" hangingPunct="0">
              <a:spcBef>
                <a:spcPct val="0"/>
              </a:spcBef>
              <a:spcAft>
                <a:spcPct val="0"/>
              </a:spcAft>
              <a:defRPr sz="1400">
                <a:solidFill>
                  <a:schemeClr val="tx1"/>
                </a:solidFill>
                <a:latin typeface="Arial" charset="0"/>
              </a:defRPr>
            </a:lvl6pPr>
            <a:lvl7pPr marL="2889250" algn="ctr" defTabSz="987425" eaLnBrk="0" fontAlgn="base" hangingPunct="0">
              <a:spcBef>
                <a:spcPct val="0"/>
              </a:spcBef>
              <a:spcAft>
                <a:spcPct val="0"/>
              </a:spcAft>
              <a:defRPr sz="1400">
                <a:solidFill>
                  <a:schemeClr val="tx1"/>
                </a:solidFill>
                <a:latin typeface="Arial" charset="0"/>
              </a:defRPr>
            </a:lvl7pPr>
            <a:lvl8pPr marL="3346450" algn="ctr" defTabSz="987425" eaLnBrk="0" fontAlgn="base" hangingPunct="0">
              <a:spcBef>
                <a:spcPct val="0"/>
              </a:spcBef>
              <a:spcAft>
                <a:spcPct val="0"/>
              </a:spcAft>
              <a:defRPr sz="1400">
                <a:solidFill>
                  <a:schemeClr val="tx1"/>
                </a:solidFill>
                <a:latin typeface="Arial" charset="0"/>
              </a:defRPr>
            </a:lvl8pPr>
            <a:lvl9pPr marL="3803650" algn="ctr" defTabSz="987425" eaLnBrk="0" fontAlgn="base" hangingPunct="0">
              <a:spcBef>
                <a:spcPct val="0"/>
              </a:spcBef>
              <a:spcAft>
                <a:spcPct val="0"/>
              </a:spcAft>
              <a:defRPr sz="1400">
                <a:solidFill>
                  <a:schemeClr val="tx1"/>
                </a:solidFill>
                <a:latin typeface="Arial" charset="0"/>
              </a:defRPr>
            </a:lvl9pPr>
          </a:lstStyle>
          <a:p>
            <a:pPr algn="l" eaLnBrk="1" hangingPunct="1"/>
            <a:r>
              <a:rPr lang="en-US" sz="2800" b="1" dirty="0" err="1" smtClean="0">
                <a:solidFill>
                  <a:srgbClr val="216A8B"/>
                </a:solidFill>
                <a:latin typeface="+mj-lt"/>
              </a:rPr>
              <a:t>mtSNPs</a:t>
            </a:r>
            <a:r>
              <a:rPr lang="en-US" sz="2800" b="1" dirty="0" smtClean="0">
                <a:solidFill>
                  <a:srgbClr val="216A8B"/>
                </a:solidFill>
                <a:latin typeface="+mj-lt"/>
              </a:rPr>
              <a:t> Associated with POAG in </a:t>
            </a:r>
            <a:r>
              <a:rPr lang="en-US" sz="2800" b="1" dirty="0">
                <a:solidFill>
                  <a:srgbClr val="216A8B"/>
                </a:solidFill>
                <a:latin typeface="+mj-lt"/>
              </a:rPr>
              <a:t>N</a:t>
            </a:r>
            <a:r>
              <a:rPr lang="en-US" sz="2800" b="1" dirty="0" smtClean="0">
                <a:solidFill>
                  <a:srgbClr val="216A8B"/>
                </a:solidFill>
                <a:latin typeface="+mj-lt"/>
              </a:rPr>
              <a:t>on-Hispanics Whites</a:t>
            </a:r>
            <a:endParaRPr lang="en-US" sz="2800" b="1" dirty="0">
              <a:solidFill>
                <a:srgbClr val="216A8B"/>
              </a:solidFill>
              <a:latin typeface="+mj-lt"/>
            </a:endParaRPr>
          </a:p>
        </p:txBody>
      </p:sp>
      <p:sp>
        <p:nvSpPr>
          <p:cNvPr id="27674" name="Rectangle 26"/>
          <p:cNvSpPr>
            <a:spLocks noChangeArrowheads="1"/>
          </p:cNvSpPr>
          <p:nvPr/>
        </p:nvSpPr>
        <p:spPr bwMode="auto">
          <a:xfrm>
            <a:off x="228489" y="6248142"/>
            <a:ext cx="2209219" cy="381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lstStyle/>
          <a:p>
            <a:pPr marL="173444" indent="-173444" defTabSz="914257" eaLnBrk="0" hangingPunct="0">
              <a:spcBef>
                <a:spcPct val="40000"/>
              </a:spcBef>
              <a:buClr>
                <a:srgbClr val="006699"/>
              </a:buClr>
              <a:buSzPct val="59000"/>
              <a:buFont typeface="Wingdings" pitchFamily="2" charset="2"/>
              <a:buChar char="u"/>
            </a:pPr>
            <a:endParaRPr lang="en-US" sz="400">
              <a:solidFill>
                <a:srgbClr val="CC000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737025592"/>
              </p:ext>
            </p:extLst>
          </p:nvPr>
        </p:nvGraphicFramePr>
        <p:xfrm>
          <a:off x="638354" y="1600200"/>
          <a:ext cx="7819846" cy="4435848"/>
        </p:xfrm>
        <a:graphic>
          <a:graphicData uri="http://schemas.openxmlformats.org/drawingml/2006/table">
            <a:tbl>
              <a:tblPr>
                <a:tableStyleId>{5C22544A-7EE6-4342-B048-85BDC9FD1C3A}</a:tableStyleId>
              </a:tblPr>
              <a:tblGrid>
                <a:gridCol w="1117121"/>
                <a:gridCol w="1117121"/>
                <a:gridCol w="951621"/>
                <a:gridCol w="954056"/>
                <a:gridCol w="834798"/>
                <a:gridCol w="1311826"/>
                <a:gridCol w="1533303"/>
              </a:tblGrid>
              <a:tr h="739308">
                <a:tc rowSpan="2">
                  <a:txBody>
                    <a:bodyPr/>
                    <a:lstStyle/>
                    <a:p>
                      <a:pPr algn="ctr" fontAlgn="ctr"/>
                      <a:r>
                        <a:rPr lang="en-US" sz="1800" b="1" u="none" strike="noStrike" dirty="0">
                          <a:effectLst/>
                          <a:latin typeface="Arial" panose="020B0604020202020204" pitchFamily="34" charset="0"/>
                          <a:cs typeface="Arial" panose="020B0604020202020204" pitchFamily="34" charset="0"/>
                        </a:rPr>
                        <a:t>SNP</a:t>
                      </a:r>
                      <a:endParaRPr lang="en-US" sz="1800" b="1" i="1" u="none" strike="noStrike" dirty="0">
                        <a:effectLst/>
                        <a:latin typeface="Arial" panose="020B0604020202020204" pitchFamily="34" charset="0"/>
                        <a:cs typeface="Arial" panose="020B0604020202020204" pitchFamily="34" charset="0"/>
                      </a:endParaRPr>
                    </a:p>
                  </a:txBody>
                  <a:tcPr marL="9525" marR="9525" marT="9525" marB="0" anchor="ctr">
                    <a:solidFill>
                      <a:schemeClr val="bg1">
                        <a:lumMod val="85000"/>
                      </a:schemeClr>
                    </a:solidFill>
                  </a:tcPr>
                </a:tc>
                <a:tc rowSpan="2">
                  <a:txBody>
                    <a:bodyPr/>
                    <a:lstStyle/>
                    <a:p>
                      <a:pPr algn="ctr" fontAlgn="ctr"/>
                      <a:r>
                        <a:rPr lang="en-US" sz="1800" b="1" u="none" strike="noStrike" dirty="0">
                          <a:effectLst/>
                          <a:latin typeface="Arial" panose="020B0604020202020204" pitchFamily="34" charset="0"/>
                          <a:cs typeface="Arial" panose="020B0604020202020204" pitchFamily="34" charset="0"/>
                        </a:rPr>
                        <a:t>Position </a:t>
                      </a:r>
                      <a:endParaRPr lang="en-US" sz="1800" b="1" u="none" strike="noStrike" dirty="0" smtClean="0">
                        <a:effectLst/>
                        <a:latin typeface="Arial" panose="020B0604020202020204" pitchFamily="34" charset="0"/>
                        <a:cs typeface="Arial" panose="020B0604020202020204" pitchFamily="34" charset="0"/>
                      </a:endParaRPr>
                    </a:p>
                    <a:p>
                      <a:pPr algn="ctr" fontAlgn="ctr"/>
                      <a:r>
                        <a:rPr lang="en-US" sz="1800" b="1" u="none" strike="noStrike" dirty="0" smtClean="0">
                          <a:effectLst/>
                          <a:latin typeface="Arial" panose="020B0604020202020204" pitchFamily="34" charset="0"/>
                          <a:cs typeface="Arial" panose="020B0604020202020204" pitchFamily="34" charset="0"/>
                        </a:rPr>
                        <a:t>in </a:t>
                      </a:r>
                      <a:r>
                        <a:rPr lang="en-US" sz="1800" b="1" u="none" strike="noStrike" dirty="0" err="1" smtClean="0">
                          <a:effectLst/>
                          <a:latin typeface="Arial" panose="020B0604020202020204" pitchFamily="34" charset="0"/>
                          <a:cs typeface="Arial" panose="020B0604020202020204" pitchFamily="34" charset="0"/>
                        </a:rPr>
                        <a:t>mtDNA</a:t>
                      </a:r>
                      <a:r>
                        <a:rPr lang="en-US" sz="1800" b="1" u="none" strike="noStrike" dirty="0" smtClean="0">
                          <a:effectLst/>
                          <a:latin typeface="Arial" panose="020B0604020202020204" pitchFamily="34" charset="0"/>
                          <a:cs typeface="Arial" panose="020B0604020202020204" pitchFamily="34" charset="0"/>
                        </a:rPr>
                        <a:t> </a:t>
                      </a:r>
                      <a:r>
                        <a:rPr lang="en-US" sz="1800" b="1" u="none" strike="noStrike" dirty="0">
                          <a:effectLst/>
                          <a:latin typeface="Arial" panose="020B0604020202020204" pitchFamily="34" charset="0"/>
                          <a:cs typeface="Arial" panose="020B0604020202020204" pitchFamily="34" charset="0"/>
                        </a:rPr>
                        <a:t>(</a:t>
                      </a:r>
                      <a:r>
                        <a:rPr lang="en-US" sz="1800" b="1" u="none" strike="noStrike" dirty="0" err="1">
                          <a:effectLst/>
                          <a:latin typeface="Arial" panose="020B0604020202020204" pitchFamily="34" charset="0"/>
                          <a:cs typeface="Arial" panose="020B0604020202020204" pitchFamily="34" charset="0"/>
                        </a:rPr>
                        <a:t>bp</a:t>
                      </a:r>
                      <a:r>
                        <a:rPr lang="en-US" sz="1800" b="1" u="none" strike="noStrike" dirty="0">
                          <a:effectLst/>
                          <a:latin typeface="Arial" panose="020B0604020202020204" pitchFamily="34" charset="0"/>
                          <a:cs typeface="Arial" panose="020B0604020202020204" pitchFamily="34" charset="0"/>
                        </a:rPr>
                        <a:t>)</a:t>
                      </a:r>
                      <a:endParaRPr lang="en-US" sz="1800" b="1" i="1" u="none" strike="noStrike" dirty="0">
                        <a:effectLst/>
                        <a:latin typeface="Arial" panose="020B0604020202020204" pitchFamily="34" charset="0"/>
                        <a:cs typeface="Arial" panose="020B0604020202020204" pitchFamily="34" charset="0"/>
                      </a:endParaRPr>
                    </a:p>
                  </a:txBody>
                  <a:tcPr marL="9525" marR="9525" marT="9525" marB="0" anchor="ctr">
                    <a:solidFill>
                      <a:schemeClr val="bg1">
                        <a:lumMod val="85000"/>
                      </a:schemeClr>
                    </a:solidFill>
                  </a:tcPr>
                </a:tc>
                <a:tc gridSpan="2">
                  <a:txBody>
                    <a:bodyPr/>
                    <a:lstStyle/>
                    <a:p>
                      <a:pPr algn="ctr" fontAlgn="ctr"/>
                      <a:r>
                        <a:rPr lang="en-US" sz="1800" b="1" u="none" strike="noStrike">
                          <a:effectLst/>
                          <a:latin typeface="Arial" panose="020B0604020202020204" pitchFamily="34" charset="0"/>
                          <a:cs typeface="Arial" panose="020B0604020202020204" pitchFamily="34" charset="0"/>
                        </a:rPr>
                        <a:t>Minor Allele Frequency</a:t>
                      </a:r>
                      <a:endParaRPr lang="en-US" sz="1800" b="1" i="1" u="none" strike="noStrike">
                        <a:effectLst/>
                        <a:latin typeface="Arial" panose="020B0604020202020204" pitchFamily="34" charset="0"/>
                        <a:cs typeface="Arial" panose="020B0604020202020204" pitchFamily="34" charset="0"/>
                      </a:endParaRPr>
                    </a:p>
                  </a:txBody>
                  <a:tcPr marL="9525" marR="9525" marT="9525" marB="0" anchor="ctr">
                    <a:solidFill>
                      <a:schemeClr val="bg1">
                        <a:lumMod val="85000"/>
                      </a:schemeClr>
                    </a:solidFill>
                  </a:tcPr>
                </a:tc>
                <a:tc hMerge="1">
                  <a:txBody>
                    <a:bodyPr/>
                    <a:lstStyle/>
                    <a:p>
                      <a:endParaRPr lang="en-US"/>
                    </a:p>
                  </a:txBody>
                  <a:tcPr/>
                </a:tc>
                <a:tc rowSpan="2">
                  <a:txBody>
                    <a:bodyPr/>
                    <a:lstStyle/>
                    <a:p>
                      <a:pPr algn="ctr" fontAlgn="ctr"/>
                      <a:r>
                        <a:rPr lang="en-US" sz="1800" b="1" u="none" strike="noStrike" dirty="0">
                          <a:effectLst/>
                          <a:latin typeface="Arial" panose="020B0604020202020204" pitchFamily="34" charset="0"/>
                          <a:cs typeface="Arial" panose="020B0604020202020204" pitchFamily="34" charset="0"/>
                        </a:rPr>
                        <a:t>OR</a:t>
                      </a:r>
                      <a:endParaRPr lang="en-US" sz="1800" b="1" i="1" u="none" strike="noStrike" dirty="0">
                        <a:effectLst/>
                        <a:latin typeface="Arial" panose="020B0604020202020204" pitchFamily="34" charset="0"/>
                        <a:cs typeface="Arial" panose="020B0604020202020204" pitchFamily="34" charset="0"/>
                      </a:endParaRPr>
                    </a:p>
                  </a:txBody>
                  <a:tcPr marL="9525" marR="9525" marT="9525" marB="0" anchor="ctr">
                    <a:solidFill>
                      <a:schemeClr val="bg1">
                        <a:lumMod val="85000"/>
                      </a:schemeClr>
                    </a:solidFill>
                  </a:tcPr>
                </a:tc>
                <a:tc rowSpan="2">
                  <a:txBody>
                    <a:bodyPr/>
                    <a:lstStyle/>
                    <a:p>
                      <a:pPr algn="ctr" fontAlgn="ctr"/>
                      <a:r>
                        <a:rPr lang="en-US" sz="1800" b="1" u="none" strike="noStrike" dirty="0">
                          <a:effectLst/>
                          <a:latin typeface="Arial" panose="020B0604020202020204" pitchFamily="34" charset="0"/>
                          <a:cs typeface="Arial" panose="020B0604020202020204" pitchFamily="34" charset="0"/>
                        </a:rPr>
                        <a:t>P-value</a:t>
                      </a:r>
                      <a:endParaRPr lang="en-US" sz="1800" b="1" i="1" u="none" strike="noStrike" dirty="0">
                        <a:effectLst/>
                        <a:latin typeface="Arial" panose="020B0604020202020204" pitchFamily="34" charset="0"/>
                        <a:cs typeface="Arial" panose="020B0604020202020204" pitchFamily="34" charset="0"/>
                      </a:endParaRPr>
                    </a:p>
                  </a:txBody>
                  <a:tcPr marL="9525" marR="9525" marT="9525" marB="0" anchor="ctr">
                    <a:solidFill>
                      <a:schemeClr val="bg1">
                        <a:lumMod val="85000"/>
                      </a:schemeClr>
                    </a:solidFill>
                  </a:tcPr>
                </a:tc>
                <a:tc rowSpan="2">
                  <a:txBody>
                    <a:bodyPr/>
                    <a:lstStyle/>
                    <a:p>
                      <a:pPr algn="ctr" fontAlgn="ctr"/>
                      <a:r>
                        <a:rPr lang="en-US" sz="1800" b="1" i="1" u="none" strike="noStrike" dirty="0" err="1" smtClean="0">
                          <a:effectLst/>
                          <a:latin typeface="Arial" panose="020B0604020202020204" pitchFamily="34" charset="0"/>
                          <a:cs typeface="Arial" panose="020B0604020202020204" pitchFamily="34" charset="0"/>
                        </a:rPr>
                        <a:t>Haplogroups</a:t>
                      </a:r>
                      <a:endParaRPr lang="en-US" sz="1800" b="1" i="1" u="none" strike="noStrike" dirty="0">
                        <a:effectLst/>
                        <a:latin typeface="Arial" panose="020B0604020202020204" pitchFamily="34" charset="0"/>
                        <a:cs typeface="Arial" panose="020B0604020202020204" pitchFamily="34" charset="0"/>
                      </a:endParaRPr>
                    </a:p>
                  </a:txBody>
                  <a:tcPr marL="9525" marR="9525" marT="9525" marB="0" anchor="ctr">
                    <a:solidFill>
                      <a:schemeClr val="bg1">
                        <a:lumMod val="85000"/>
                      </a:schemeClr>
                    </a:solidFill>
                  </a:tcPr>
                </a:tc>
              </a:tr>
              <a:tr h="739308">
                <a:tc vMerge="1">
                  <a:txBody>
                    <a:bodyPr/>
                    <a:lstStyle/>
                    <a:p>
                      <a:endParaRPr lang="en-US"/>
                    </a:p>
                  </a:txBody>
                  <a:tcPr/>
                </a:tc>
                <a:tc vMerge="1">
                  <a:txBody>
                    <a:bodyPr/>
                    <a:lstStyle/>
                    <a:p>
                      <a:endParaRPr lang="en-US"/>
                    </a:p>
                  </a:txBody>
                  <a:tcPr/>
                </a:tc>
                <a:tc>
                  <a:txBody>
                    <a:bodyPr/>
                    <a:lstStyle/>
                    <a:p>
                      <a:pPr algn="ctr" fontAlgn="ctr"/>
                      <a:r>
                        <a:rPr lang="en-US" sz="1800" b="1" u="none" strike="noStrike" dirty="0">
                          <a:effectLst/>
                          <a:latin typeface="Arial" panose="020B0604020202020204" pitchFamily="34" charset="0"/>
                          <a:cs typeface="Arial" panose="020B0604020202020204" pitchFamily="34" charset="0"/>
                        </a:rPr>
                        <a:t>Control</a:t>
                      </a:r>
                      <a:endParaRPr lang="en-US" sz="1800" b="1" i="1" u="none" strike="noStrike" dirty="0">
                        <a:effectLst/>
                        <a:latin typeface="Arial" panose="020B0604020202020204" pitchFamily="34" charset="0"/>
                        <a:cs typeface="Arial" panose="020B0604020202020204" pitchFamily="34" charset="0"/>
                      </a:endParaRPr>
                    </a:p>
                  </a:txBody>
                  <a:tcPr marL="9525" marR="9525" marT="9525" marB="0" anchor="ctr">
                    <a:solidFill>
                      <a:schemeClr val="bg1">
                        <a:lumMod val="85000"/>
                      </a:schemeClr>
                    </a:solidFill>
                  </a:tcPr>
                </a:tc>
                <a:tc>
                  <a:txBody>
                    <a:bodyPr/>
                    <a:lstStyle/>
                    <a:p>
                      <a:pPr algn="ctr" fontAlgn="ctr"/>
                      <a:r>
                        <a:rPr lang="en-US" sz="1800" b="1" u="none" strike="noStrike" dirty="0">
                          <a:effectLst/>
                          <a:latin typeface="Arial" panose="020B0604020202020204" pitchFamily="34" charset="0"/>
                          <a:cs typeface="Arial" panose="020B0604020202020204" pitchFamily="34" charset="0"/>
                        </a:rPr>
                        <a:t>Case</a:t>
                      </a:r>
                      <a:endParaRPr lang="en-US" sz="1800" b="1" i="1" u="none" strike="noStrike" dirty="0">
                        <a:effectLst/>
                        <a:latin typeface="Arial" panose="020B0604020202020204" pitchFamily="34" charset="0"/>
                        <a:cs typeface="Arial" panose="020B0604020202020204" pitchFamily="34" charset="0"/>
                      </a:endParaRPr>
                    </a:p>
                  </a:txBody>
                  <a:tcPr marL="9525" marR="9525" marT="9525" marB="0" anchor="ctr">
                    <a:solidFill>
                      <a:schemeClr val="bg1">
                        <a:lumMod val="85000"/>
                      </a:schemeClr>
                    </a:solidFill>
                  </a:tcPr>
                </a:tc>
                <a:tc vMerge="1">
                  <a:txBody>
                    <a:bodyPr/>
                    <a:lstStyle/>
                    <a:p>
                      <a:endParaRPr lang="en-US"/>
                    </a:p>
                  </a:txBody>
                  <a:tcPr/>
                </a:tc>
                <a:tc vMerge="1">
                  <a:txBody>
                    <a:bodyPr/>
                    <a:lstStyle/>
                    <a:p>
                      <a:endParaRPr lang="en-US" dirty="0"/>
                    </a:p>
                  </a:txBody>
                  <a:tcPr/>
                </a:tc>
                <a:tc vMerge="1">
                  <a:txBody>
                    <a:bodyPr/>
                    <a:lstStyle/>
                    <a:p>
                      <a:endParaRPr lang="en-US"/>
                    </a:p>
                  </a:txBody>
                  <a:tcPr/>
                </a:tc>
              </a:tr>
              <a:tr h="739308">
                <a:tc>
                  <a:txBody>
                    <a:bodyPr/>
                    <a:lstStyle/>
                    <a:p>
                      <a:pPr algn="ctr" fontAlgn="b"/>
                      <a:r>
                        <a:rPr lang="en-US" sz="1600" u="none" strike="noStrike" dirty="0">
                          <a:effectLst/>
                          <a:latin typeface="Arial" panose="020B0604020202020204" pitchFamily="34" charset="0"/>
                          <a:cs typeface="Arial" panose="020B0604020202020204" pitchFamily="34" charset="0"/>
                        </a:rPr>
                        <a:t>rs28357981</a:t>
                      </a:r>
                      <a:endParaRPr lang="en-US" sz="1600" b="0" i="0" u="none" strike="noStrike" dirty="0">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600" u="none" strike="noStrike" dirty="0">
                          <a:effectLst/>
                          <a:latin typeface="Arial" panose="020B0604020202020204" pitchFamily="34" charset="0"/>
                          <a:cs typeface="Arial" panose="020B0604020202020204" pitchFamily="34" charset="0"/>
                        </a:rPr>
                        <a:t>T4977C</a:t>
                      </a:r>
                      <a:endParaRPr lang="en-US" sz="1600" b="0" i="0" u="none" strike="noStrike" dirty="0">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600" u="none" strike="noStrike" dirty="0">
                          <a:effectLst/>
                          <a:latin typeface="Arial" panose="020B0604020202020204" pitchFamily="34" charset="0"/>
                          <a:cs typeface="Arial" panose="020B0604020202020204" pitchFamily="34" charset="0"/>
                        </a:rPr>
                        <a:t>0.0014</a:t>
                      </a:r>
                      <a:endParaRPr lang="en-US" sz="1600" b="0" i="0" u="none" strike="noStrike" dirty="0">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600" u="none" strike="noStrike" dirty="0">
                          <a:effectLst/>
                          <a:latin typeface="Arial" panose="020B0604020202020204" pitchFamily="34" charset="0"/>
                          <a:cs typeface="Arial" panose="020B0604020202020204" pitchFamily="34" charset="0"/>
                        </a:rPr>
                        <a:t>0.0046</a:t>
                      </a:r>
                      <a:endParaRPr lang="en-US" sz="1600" b="0" i="0" u="none" strike="noStrike" dirty="0">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600" u="none" strike="noStrike" dirty="0">
                          <a:effectLst/>
                          <a:latin typeface="Arial" panose="020B0604020202020204" pitchFamily="34" charset="0"/>
                          <a:cs typeface="Arial" panose="020B0604020202020204" pitchFamily="34" charset="0"/>
                        </a:rPr>
                        <a:t>4.04</a:t>
                      </a:r>
                      <a:endParaRPr lang="en-US" sz="1600" b="0" i="0" u="none" strike="noStrike" dirty="0">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600" u="none" strike="noStrike" dirty="0" smtClean="0">
                          <a:effectLst/>
                          <a:latin typeface="Arial" panose="020B0604020202020204" pitchFamily="34" charset="0"/>
                          <a:cs typeface="Arial" panose="020B0604020202020204" pitchFamily="34" charset="0"/>
                        </a:rPr>
                        <a:t>6.39*10</a:t>
                      </a:r>
                      <a:r>
                        <a:rPr lang="en-US" sz="1600" u="none" strike="noStrike" baseline="30000" dirty="0" smtClean="0">
                          <a:effectLst/>
                          <a:latin typeface="Arial" panose="020B0604020202020204" pitchFamily="34" charset="0"/>
                          <a:cs typeface="Arial" panose="020B0604020202020204" pitchFamily="34" charset="0"/>
                        </a:rPr>
                        <a:t>-7</a:t>
                      </a:r>
                      <a:endParaRPr lang="en-US" sz="1600" b="0" i="0" u="none" strike="noStrike" dirty="0">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600" b="1" i="0" u="none" strike="noStrike" dirty="0">
                          <a:effectLst/>
                          <a:latin typeface="Arial" panose="020B0604020202020204" pitchFamily="34" charset="0"/>
                          <a:cs typeface="Arial" panose="020B0604020202020204" pitchFamily="34" charset="0"/>
                        </a:rPr>
                        <a:t>B2</a:t>
                      </a:r>
                      <a:r>
                        <a:rPr lang="en-US" sz="1600" b="0" i="0" u="none" strike="noStrike" dirty="0">
                          <a:effectLst/>
                          <a:latin typeface="Arial" panose="020B0604020202020204" pitchFamily="34" charset="0"/>
                          <a:cs typeface="Arial" panose="020B0604020202020204" pitchFamily="34" charset="0"/>
                        </a:rPr>
                        <a:t>, L4, N10</a:t>
                      </a:r>
                    </a:p>
                  </a:txBody>
                  <a:tcPr marL="9525" marR="9525" marT="9525" marB="0" anchor="ctr"/>
                </a:tc>
              </a:tr>
              <a:tr h="739308">
                <a:tc>
                  <a:txBody>
                    <a:bodyPr/>
                    <a:lstStyle/>
                    <a:p>
                      <a:pPr algn="ctr" fontAlgn="b"/>
                      <a:r>
                        <a:rPr lang="en-US" sz="1600" u="none" strike="noStrike">
                          <a:effectLst/>
                          <a:latin typeface="Arial" panose="020B0604020202020204" pitchFamily="34" charset="0"/>
                          <a:cs typeface="Arial" panose="020B0604020202020204" pitchFamily="34" charset="0"/>
                        </a:rPr>
                        <a:t>rs1029294</a:t>
                      </a:r>
                      <a:endParaRPr lang="en-US" sz="1600" b="0" i="0" u="none" strike="noStrike">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600" u="none" strike="noStrike">
                          <a:effectLst/>
                          <a:latin typeface="Arial" panose="020B0604020202020204" pitchFamily="34" charset="0"/>
                          <a:cs typeface="Arial" panose="020B0604020202020204" pitchFamily="34" charset="0"/>
                        </a:rPr>
                        <a:t>C6473T</a:t>
                      </a:r>
                      <a:endParaRPr lang="en-US" sz="1600" b="0" i="0" u="none" strike="noStrike">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600" u="none" strike="noStrike">
                          <a:effectLst/>
                          <a:latin typeface="Arial" panose="020B0604020202020204" pitchFamily="34" charset="0"/>
                          <a:cs typeface="Arial" panose="020B0604020202020204" pitchFamily="34" charset="0"/>
                        </a:rPr>
                        <a:t>0.0020</a:t>
                      </a:r>
                      <a:endParaRPr lang="en-US" sz="1600" b="0" i="0" u="none" strike="noStrike">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600" u="none" strike="noStrike">
                          <a:effectLst/>
                          <a:latin typeface="Arial" panose="020B0604020202020204" pitchFamily="34" charset="0"/>
                          <a:cs typeface="Arial" panose="020B0604020202020204" pitchFamily="34" charset="0"/>
                        </a:rPr>
                        <a:t>0.0055</a:t>
                      </a:r>
                      <a:endParaRPr lang="en-US" sz="1600" b="0" i="0" u="none" strike="noStrike">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600" u="none" strike="noStrike" dirty="0">
                          <a:effectLst/>
                          <a:latin typeface="Arial" panose="020B0604020202020204" pitchFamily="34" charset="0"/>
                          <a:cs typeface="Arial" panose="020B0604020202020204" pitchFamily="34" charset="0"/>
                        </a:rPr>
                        <a:t>3.05</a:t>
                      </a:r>
                      <a:endParaRPr lang="en-US" sz="1600" b="0" i="0" u="none" strike="noStrike" dirty="0">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600" u="none" strike="noStrike" dirty="0" smtClean="0">
                          <a:effectLst/>
                          <a:latin typeface="Arial" panose="020B0604020202020204" pitchFamily="34" charset="0"/>
                          <a:cs typeface="Arial" panose="020B0604020202020204" pitchFamily="34" charset="0"/>
                        </a:rPr>
                        <a:t>8.32*10</a:t>
                      </a:r>
                      <a:r>
                        <a:rPr lang="en-US" sz="1600" u="none" strike="noStrike" baseline="30000" dirty="0" smtClean="0">
                          <a:effectLst/>
                          <a:latin typeface="Arial" panose="020B0604020202020204" pitchFamily="34" charset="0"/>
                          <a:cs typeface="Arial" panose="020B0604020202020204" pitchFamily="34" charset="0"/>
                        </a:rPr>
                        <a:t>-6</a:t>
                      </a:r>
                      <a:endParaRPr lang="en-US" sz="1600" b="0" i="0" u="none" strike="noStrike" dirty="0">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600" b="1" i="0" u="none" strike="noStrike" dirty="0">
                          <a:effectLst/>
                          <a:latin typeface="Arial" panose="020B0604020202020204" pitchFamily="34" charset="0"/>
                          <a:cs typeface="Arial" panose="020B0604020202020204" pitchFamily="34" charset="0"/>
                        </a:rPr>
                        <a:t>B2</a:t>
                      </a:r>
                      <a:r>
                        <a:rPr lang="en-US" sz="1600" b="0" i="0" u="none" strike="noStrike" dirty="0">
                          <a:effectLst/>
                          <a:latin typeface="Arial" panose="020B0604020202020204" pitchFamily="34" charset="0"/>
                          <a:cs typeface="Arial" panose="020B0604020202020204" pitchFamily="34" charset="0"/>
                        </a:rPr>
                        <a:t>, M1</a:t>
                      </a:r>
                    </a:p>
                  </a:txBody>
                  <a:tcPr marL="9525" marR="9525" marT="9525" marB="0" anchor="ctr"/>
                </a:tc>
              </a:tr>
              <a:tr h="739308">
                <a:tc>
                  <a:txBody>
                    <a:bodyPr/>
                    <a:lstStyle/>
                    <a:p>
                      <a:pPr algn="ctr" fontAlgn="b"/>
                      <a:r>
                        <a:rPr lang="en-US" sz="1600" u="none" strike="noStrike">
                          <a:effectLst/>
                          <a:latin typeface="Arial" panose="020B0604020202020204" pitchFamily="34" charset="0"/>
                          <a:cs typeface="Arial" panose="020B0604020202020204" pitchFamily="34" charset="0"/>
                        </a:rPr>
                        <a:t>rs3928312</a:t>
                      </a:r>
                      <a:endParaRPr lang="en-US" sz="1600" b="0" i="0" u="none" strike="noStrike">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600" u="none" strike="noStrike">
                          <a:effectLst/>
                          <a:latin typeface="Arial" panose="020B0604020202020204" pitchFamily="34" charset="0"/>
                          <a:cs typeface="Arial" panose="020B0604020202020204" pitchFamily="34" charset="0"/>
                        </a:rPr>
                        <a:t>A2833G</a:t>
                      </a:r>
                      <a:endParaRPr lang="en-US" sz="1600" b="0" i="0" u="none" strike="noStrike">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600" u="none" strike="noStrike">
                          <a:effectLst/>
                          <a:latin typeface="Arial" panose="020B0604020202020204" pitchFamily="34" charset="0"/>
                          <a:cs typeface="Arial" panose="020B0604020202020204" pitchFamily="34" charset="0"/>
                        </a:rPr>
                        <a:t>0.0001</a:t>
                      </a:r>
                      <a:endParaRPr lang="en-US" sz="1600" b="0" i="0" u="none" strike="noStrike">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600" u="none" strike="noStrike">
                          <a:effectLst/>
                          <a:latin typeface="Arial" panose="020B0604020202020204" pitchFamily="34" charset="0"/>
                          <a:cs typeface="Arial" panose="020B0604020202020204" pitchFamily="34" charset="0"/>
                        </a:rPr>
                        <a:t>0.0012</a:t>
                      </a:r>
                      <a:endParaRPr lang="en-US" sz="1600" b="0" i="0" u="none" strike="noStrike">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600" u="none" strike="noStrike">
                          <a:effectLst/>
                          <a:latin typeface="Arial" panose="020B0604020202020204" pitchFamily="34" charset="0"/>
                          <a:cs typeface="Arial" panose="020B0604020202020204" pitchFamily="34" charset="0"/>
                        </a:rPr>
                        <a:t>12.36</a:t>
                      </a:r>
                      <a:endParaRPr lang="en-US" sz="1600" b="0" i="0" u="none" strike="noStrike">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600" u="none" strike="noStrike" dirty="0" smtClean="0">
                          <a:effectLst/>
                          <a:latin typeface="Arial" panose="020B0604020202020204" pitchFamily="34" charset="0"/>
                          <a:cs typeface="Arial" panose="020B0604020202020204" pitchFamily="34" charset="0"/>
                        </a:rPr>
                        <a:t>1.50*10</a:t>
                      </a:r>
                      <a:r>
                        <a:rPr lang="en-US" sz="1600" u="none" strike="noStrike" baseline="30000" dirty="0" smtClean="0">
                          <a:effectLst/>
                          <a:latin typeface="Arial" panose="020B0604020202020204" pitchFamily="34" charset="0"/>
                          <a:cs typeface="Arial" panose="020B0604020202020204" pitchFamily="34" charset="0"/>
                        </a:rPr>
                        <a:t>-4</a:t>
                      </a:r>
                      <a:endParaRPr lang="en-US" sz="1600" b="0" i="0" u="none" strike="noStrike" dirty="0">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600" b="0" i="0" u="none" strike="noStrike" dirty="0">
                          <a:effectLst/>
                          <a:latin typeface="Arial" panose="020B0604020202020204" pitchFamily="34" charset="0"/>
                          <a:cs typeface="Arial" panose="020B0604020202020204" pitchFamily="34" charset="0"/>
                        </a:rPr>
                        <a:t>R5, M38, M67</a:t>
                      </a:r>
                    </a:p>
                  </a:txBody>
                  <a:tcPr marL="9525" marR="9525" marT="9525" marB="0" anchor="ctr"/>
                </a:tc>
              </a:tr>
              <a:tr h="739308">
                <a:tc>
                  <a:txBody>
                    <a:bodyPr/>
                    <a:lstStyle/>
                    <a:p>
                      <a:pPr algn="ctr" fontAlgn="b"/>
                      <a:r>
                        <a:rPr lang="en-US" sz="1600" u="none" strike="noStrike">
                          <a:effectLst/>
                          <a:latin typeface="Arial" panose="020B0604020202020204" pitchFamily="34" charset="0"/>
                          <a:cs typeface="Arial" panose="020B0604020202020204" pitchFamily="34" charset="0"/>
                        </a:rPr>
                        <a:t>rs3134801</a:t>
                      </a:r>
                      <a:endParaRPr lang="en-US" sz="1600" b="0" i="0" u="none" strike="noStrike">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600" u="none" strike="noStrike">
                          <a:effectLst/>
                          <a:latin typeface="Arial" panose="020B0604020202020204" pitchFamily="34" charset="0"/>
                          <a:cs typeface="Arial" panose="020B0604020202020204" pitchFamily="34" charset="0"/>
                        </a:rPr>
                        <a:t>T9950C</a:t>
                      </a:r>
                      <a:endParaRPr lang="en-US" sz="1600" b="0" i="0" u="none" strike="noStrike">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600" u="none" strike="noStrike">
                          <a:effectLst/>
                          <a:latin typeface="Arial" panose="020B0604020202020204" pitchFamily="34" charset="0"/>
                          <a:cs typeface="Arial" panose="020B0604020202020204" pitchFamily="34" charset="0"/>
                        </a:rPr>
                        <a:t>0.0026</a:t>
                      </a:r>
                      <a:endParaRPr lang="en-US" sz="1600" b="0" i="0" u="none" strike="noStrike">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600" u="none" strike="noStrike">
                          <a:effectLst/>
                          <a:latin typeface="Arial" panose="020B0604020202020204" pitchFamily="34" charset="0"/>
                          <a:cs typeface="Arial" panose="020B0604020202020204" pitchFamily="34" charset="0"/>
                        </a:rPr>
                        <a:t>0.0055</a:t>
                      </a:r>
                      <a:endParaRPr lang="en-US" sz="1600" b="0" i="0" u="none" strike="noStrike">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600" u="none" strike="noStrike" dirty="0">
                          <a:effectLst/>
                          <a:latin typeface="Arial" panose="020B0604020202020204" pitchFamily="34" charset="0"/>
                          <a:cs typeface="Arial" panose="020B0604020202020204" pitchFamily="34" charset="0"/>
                        </a:rPr>
                        <a:t>2.45</a:t>
                      </a:r>
                      <a:endParaRPr lang="en-US" sz="1600" b="0" i="0" u="none" strike="noStrike" dirty="0">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600" u="none" strike="noStrike" dirty="0" smtClean="0">
                          <a:effectLst/>
                          <a:latin typeface="Arial" panose="020B0604020202020204" pitchFamily="34" charset="0"/>
                          <a:cs typeface="Arial" panose="020B0604020202020204" pitchFamily="34" charset="0"/>
                        </a:rPr>
                        <a:t>3.26*10</a:t>
                      </a:r>
                      <a:r>
                        <a:rPr lang="en-US" sz="1600" u="none" strike="noStrike" baseline="30000" dirty="0" smtClean="0">
                          <a:effectLst/>
                          <a:latin typeface="Arial" panose="020B0604020202020204" pitchFamily="34" charset="0"/>
                          <a:cs typeface="Arial" panose="020B0604020202020204" pitchFamily="34" charset="0"/>
                        </a:rPr>
                        <a:t>-4</a:t>
                      </a:r>
                      <a:endParaRPr lang="en-US" sz="1600" b="0" i="0" u="none" strike="noStrike" dirty="0">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pl-PL" sz="1600" b="1" i="0" u="none" strike="noStrike" dirty="0">
                          <a:effectLst/>
                          <a:latin typeface="Arial" panose="020B0604020202020204" pitchFamily="34" charset="0"/>
                          <a:cs typeface="Arial" panose="020B0604020202020204" pitchFamily="34" charset="0"/>
                        </a:rPr>
                        <a:t>B2</a:t>
                      </a:r>
                      <a:r>
                        <a:rPr lang="pl-PL" sz="1600" b="0" i="0" u="none" strike="noStrike" dirty="0">
                          <a:effectLst/>
                          <a:latin typeface="Arial" panose="020B0604020202020204" pitchFamily="34" charset="0"/>
                          <a:cs typeface="Arial" panose="020B0604020202020204" pitchFamily="34" charset="0"/>
                        </a:rPr>
                        <a:t>, B5, </a:t>
                      </a:r>
                      <a:r>
                        <a:rPr lang="pl-PL" sz="1600" b="0" i="0" u="none" strike="noStrike" dirty="0" smtClean="0">
                          <a:effectLst/>
                          <a:latin typeface="Arial" panose="020B0604020202020204" pitchFamily="34" charset="0"/>
                          <a:cs typeface="Arial" panose="020B0604020202020204" pitchFamily="34" charset="0"/>
                        </a:rPr>
                        <a:t>HV4</a:t>
                      </a:r>
                      <a:r>
                        <a:rPr lang="pl-PL" sz="1600" b="0" i="0" u="none" strike="noStrike" dirty="0">
                          <a:effectLst/>
                          <a:latin typeface="Arial" panose="020B0604020202020204" pitchFamily="34" charset="0"/>
                          <a:cs typeface="Arial" panose="020B0604020202020204" pitchFamily="34" charset="0"/>
                        </a:rPr>
                        <a:t>, L0, L3, M11, W1</a:t>
                      </a:r>
                    </a:p>
                  </a:txBody>
                  <a:tcPr marL="9525" marR="9525" marT="9525" marB="0" anchor="ctr"/>
                </a:tc>
              </a:tr>
            </a:tbl>
          </a:graphicData>
        </a:graphic>
      </p:graphicFrame>
    </p:spTree>
    <p:extLst>
      <p:ext uri="{BB962C8B-B14F-4D97-AF65-F5344CB8AC3E}">
        <p14:creationId xmlns:p14="http://schemas.microsoft.com/office/powerpoint/2010/main" val="250836199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6468"/>
            <a:ext cx="8229600" cy="480131"/>
          </a:xfrm>
        </p:spPr>
        <p:txBody>
          <a:bodyPr/>
          <a:lstStyle/>
          <a:p>
            <a:r>
              <a:rPr lang="en-US" sz="2800" dirty="0" smtClean="0"/>
              <a:t>Mitochondrial Lineages Cluster by Continent</a:t>
            </a:r>
            <a:endParaRPr lang="en-US" sz="2800" dirty="0"/>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77</a:t>
            </a:fld>
            <a:endParaRPr lang="en-US"/>
          </a:p>
        </p:txBody>
      </p:sp>
      <p:sp>
        <p:nvSpPr>
          <p:cNvPr id="6" name="Date Placeholder 5"/>
          <p:cNvSpPr>
            <a:spLocks noGrp="1"/>
          </p:cNvSpPr>
          <p:nvPr>
            <p:ph type="dt" sz="half" idx="12"/>
          </p:nvPr>
        </p:nvSpPr>
        <p:spPr/>
        <p:txBody>
          <a:bodyPr/>
          <a:lstStyle/>
          <a:p>
            <a:pPr>
              <a:defRPr/>
            </a:pPr>
            <a:fld id="{856F48D1-8CCE-4E5F-B7B8-8F8DD03CC19C}" type="datetime4">
              <a:rPr lang="en-US" smtClean="0"/>
              <a:pPr>
                <a:defRPr/>
              </a:pPr>
              <a:t>March 6, 2017</a:t>
            </a:fld>
            <a:endParaRPr lang="en-US"/>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0308" y="1600200"/>
            <a:ext cx="5891092" cy="4188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p:nvPr/>
        </p:nvCxnSpPr>
        <p:spPr bwMode="auto">
          <a:xfrm>
            <a:off x="3657600" y="1752600"/>
            <a:ext cx="948906" cy="391049"/>
          </a:xfrm>
          <a:prstGeom prst="straightConnector1">
            <a:avLst/>
          </a:prstGeom>
          <a:solidFill>
            <a:schemeClr val="tx2"/>
          </a:solidFill>
          <a:ln w="63500" cap="flat" cmpd="sng" algn="ctr">
            <a:solidFill>
              <a:srgbClr val="FF0000"/>
            </a:solidFill>
            <a:prstDash val="solid"/>
            <a:round/>
            <a:headEnd type="none" w="med" len="med"/>
            <a:tailEnd type="triangle" w="lg" len="lg"/>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9" name="TextBox 8"/>
          <p:cNvSpPr txBox="1"/>
          <p:nvPr/>
        </p:nvSpPr>
        <p:spPr>
          <a:xfrm>
            <a:off x="3026434" y="1371600"/>
            <a:ext cx="707366" cy="584775"/>
          </a:xfrm>
          <a:prstGeom prst="rect">
            <a:avLst/>
          </a:prstGeom>
          <a:noFill/>
        </p:spPr>
        <p:txBody>
          <a:bodyPr wrap="square" rtlCol="0">
            <a:spAutoFit/>
          </a:bodyPr>
          <a:lstStyle/>
          <a:p>
            <a:r>
              <a:rPr lang="en-US" sz="3200" b="1" dirty="0" smtClean="0"/>
              <a:t>B2</a:t>
            </a:r>
            <a:endParaRPr lang="en-US" sz="2800" b="1" dirty="0"/>
          </a:p>
        </p:txBody>
      </p:sp>
    </p:spTree>
    <p:extLst>
      <p:ext uri="{BB962C8B-B14F-4D97-AF65-F5344CB8AC3E}">
        <p14:creationId xmlns:p14="http://schemas.microsoft.com/office/powerpoint/2010/main" val="220797797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64438"/>
            <a:ext cx="8229600" cy="480131"/>
          </a:xfrm>
        </p:spPr>
        <p:txBody>
          <a:bodyPr/>
          <a:lstStyle/>
          <a:p>
            <a:r>
              <a:rPr lang="en-US" sz="2800" dirty="0" smtClean="0"/>
              <a:t>Mitochondrial Migrations</a:t>
            </a:r>
            <a:endParaRPr lang="en-US" sz="2800" dirty="0"/>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78</a:t>
            </a:fld>
            <a:endParaRPr lang="en-US"/>
          </a:p>
        </p:txBody>
      </p:sp>
      <p:sp>
        <p:nvSpPr>
          <p:cNvPr id="6" name="Date Placeholder 5"/>
          <p:cNvSpPr>
            <a:spLocks noGrp="1"/>
          </p:cNvSpPr>
          <p:nvPr>
            <p:ph type="dt" sz="half" idx="12"/>
          </p:nvPr>
        </p:nvSpPr>
        <p:spPr/>
        <p:txBody>
          <a:bodyPr/>
          <a:lstStyle/>
          <a:p>
            <a:pPr>
              <a:defRPr/>
            </a:pPr>
            <a:fld id="{856F48D1-8CCE-4E5F-B7B8-8F8DD03CC19C}" type="datetime4">
              <a:rPr lang="en-US" smtClean="0"/>
              <a:pPr>
                <a:defRPr/>
              </a:pPr>
              <a:t>March 6, 2017</a:t>
            </a:fld>
            <a:endParaRPr lang="en-US"/>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5" y="1458967"/>
            <a:ext cx="8515350" cy="446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p:nvPr/>
        </p:nvCxnSpPr>
        <p:spPr bwMode="auto">
          <a:xfrm flipH="1">
            <a:off x="6987395" y="3157260"/>
            <a:ext cx="1207696" cy="0"/>
          </a:xfrm>
          <a:prstGeom prst="straightConnector1">
            <a:avLst/>
          </a:prstGeom>
          <a:solidFill>
            <a:schemeClr val="tx2"/>
          </a:solidFill>
          <a:ln w="63500" cap="flat" cmpd="sng" algn="ctr">
            <a:solidFill>
              <a:srgbClr val="FF0000"/>
            </a:solidFill>
            <a:prstDash val="solid"/>
            <a:round/>
            <a:headEnd type="none" w="med" len="med"/>
            <a:tailEnd type="triangle" w="lg" len="lg"/>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11" name="TextBox 10"/>
          <p:cNvSpPr txBox="1"/>
          <p:nvPr/>
        </p:nvSpPr>
        <p:spPr>
          <a:xfrm>
            <a:off x="8195091" y="2864872"/>
            <a:ext cx="707366" cy="584775"/>
          </a:xfrm>
          <a:prstGeom prst="rect">
            <a:avLst/>
          </a:prstGeom>
          <a:noFill/>
        </p:spPr>
        <p:txBody>
          <a:bodyPr wrap="square" rtlCol="0">
            <a:spAutoFit/>
          </a:bodyPr>
          <a:lstStyle/>
          <a:p>
            <a:r>
              <a:rPr lang="en-US" sz="3200" b="1" dirty="0" smtClean="0"/>
              <a:t>B2</a:t>
            </a:r>
            <a:endParaRPr lang="en-US" sz="2800" b="1" dirty="0"/>
          </a:p>
        </p:txBody>
      </p:sp>
    </p:spTree>
    <p:extLst>
      <p:ext uri="{BB962C8B-B14F-4D97-AF65-F5344CB8AC3E}">
        <p14:creationId xmlns:p14="http://schemas.microsoft.com/office/powerpoint/2010/main" val="339150721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73" name="Text Box 25"/>
          <p:cNvSpPr txBox="1">
            <a:spLocks noChangeArrowheads="1"/>
          </p:cNvSpPr>
          <p:nvPr/>
        </p:nvSpPr>
        <p:spPr bwMode="auto">
          <a:xfrm>
            <a:off x="304800" y="381000"/>
            <a:ext cx="8615805" cy="523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spAutoFit/>
          </a:bodyPr>
          <a:lstStyle>
            <a:lvl1pPr defTabSz="987425" eaLnBrk="0" hangingPunct="0">
              <a:defRPr sz="1400">
                <a:solidFill>
                  <a:schemeClr val="tx1"/>
                </a:solidFill>
                <a:latin typeface="Arial" charset="0"/>
              </a:defRPr>
            </a:lvl1pPr>
            <a:lvl2pPr marL="493713" defTabSz="987425" eaLnBrk="0" hangingPunct="0">
              <a:defRPr sz="1400">
                <a:solidFill>
                  <a:schemeClr val="tx1"/>
                </a:solidFill>
                <a:latin typeface="Arial" charset="0"/>
              </a:defRPr>
            </a:lvl2pPr>
            <a:lvl3pPr marL="987425" defTabSz="987425" eaLnBrk="0" hangingPunct="0">
              <a:defRPr sz="1400">
                <a:solidFill>
                  <a:schemeClr val="tx1"/>
                </a:solidFill>
                <a:latin typeface="Arial" charset="0"/>
              </a:defRPr>
            </a:lvl3pPr>
            <a:lvl4pPr marL="1481138" defTabSz="987425" eaLnBrk="0" hangingPunct="0">
              <a:defRPr sz="1400">
                <a:solidFill>
                  <a:schemeClr val="tx1"/>
                </a:solidFill>
                <a:latin typeface="Arial" charset="0"/>
              </a:defRPr>
            </a:lvl4pPr>
            <a:lvl5pPr marL="1974850" defTabSz="987425" eaLnBrk="0" hangingPunct="0">
              <a:defRPr sz="1400">
                <a:solidFill>
                  <a:schemeClr val="tx1"/>
                </a:solidFill>
                <a:latin typeface="Arial" charset="0"/>
              </a:defRPr>
            </a:lvl5pPr>
            <a:lvl6pPr marL="2432050" algn="ctr" defTabSz="987425" eaLnBrk="0" fontAlgn="base" hangingPunct="0">
              <a:spcBef>
                <a:spcPct val="0"/>
              </a:spcBef>
              <a:spcAft>
                <a:spcPct val="0"/>
              </a:spcAft>
              <a:defRPr sz="1400">
                <a:solidFill>
                  <a:schemeClr val="tx1"/>
                </a:solidFill>
                <a:latin typeface="Arial" charset="0"/>
              </a:defRPr>
            </a:lvl6pPr>
            <a:lvl7pPr marL="2889250" algn="ctr" defTabSz="987425" eaLnBrk="0" fontAlgn="base" hangingPunct="0">
              <a:spcBef>
                <a:spcPct val="0"/>
              </a:spcBef>
              <a:spcAft>
                <a:spcPct val="0"/>
              </a:spcAft>
              <a:defRPr sz="1400">
                <a:solidFill>
                  <a:schemeClr val="tx1"/>
                </a:solidFill>
                <a:latin typeface="Arial" charset="0"/>
              </a:defRPr>
            </a:lvl7pPr>
            <a:lvl8pPr marL="3346450" algn="ctr" defTabSz="987425" eaLnBrk="0" fontAlgn="base" hangingPunct="0">
              <a:spcBef>
                <a:spcPct val="0"/>
              </a:spcBef>
              <a:spcAft>
                <a:spcPct val="0"/>
              </a:spcAft>
              <a:defRPr sz="1400">
                <a:solidFill>
                  <a:schemeClr val="tx1"/>
                </a:solidFill>
                <a:latin typeface="Arial" charset="0"/>
              </a:defRPr>
            </a:lvl8pPr>
            <a:lvl9pPr marL="3803650" algn="ctr" defTabSz="987425" eaLnBrk="0" fontAlgn="base" hangingPunct="0">
              <a:spcBef>
                <a:spcPct val="0"/>
              </a:spcBef>
              <a:spcAft>
                <a:spcPct val="0"/>
              </a:spcAft>
              <a:defRPr sz="1400">
                <a:solidFill>
                  <a:schemeClr val="tx1"/>
                </a:solidFill>
                <a:latin typeface="Arial" charset="0"/>
              </a:defRPr>
            </a:lvl9pPr>
          </a:lstStyle>
          <a:p>
            <a:pPr algn="l" eaLnBrk="1" hangingPunct="1"/>
            <a:r>
              <a:rPr lang="en-US" sz="2800" b="1" dirty="0" smtClean="0">
                <a:solidFill>
                  <a:srgbClr val="216A8B"/>
                </a:solidFill>
                <a:latin typeface="+mj-lt"/>
              </a:rPr>
              <a:t>Ancestry of Latinos in GERA</a:t>
            </a:r>
            <a:endParaRPr lang="en-US" sz="2800" b="1" dirty="0">
              <a:solidFill>
                <a:srgbClr val="216A8B"/>
              </a:solidFill>
              <a:latin typeface="+mj-lt"/>
            </a:endParaRPr>
          </a:p>
        </p:txBody>
      </p:sp>
      <p:sp>
        <p:nvSpPr>
          <p:cNvPr id="27674" name="Rectangle 26"/>
          <p:cNvSpPr>
            <a:spLocks noChangeArrowheads="1"/>
          </p:cNvSpPr>
          <p:nvPr/>
        </p:nvSpPr>
        <p:spPr bwMode="auto">
          <a:xfrm>
            <a:off x="228489" y="6248142"/>
            <a:ext cx="2209219" cy="381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lstStyle/>
          <a:p>
            <a:pPr marL="173444" indent="-173444" defTabSz="914257" eaLnBrk="0" hangingPunct="0">
              <a:spcBef>
                <a:spcPct val="40000"/>
              </a:spcBef>
              <a:buClr>
                <a:srgbClr val="006699"/>
              </a:buClr>
              <a:buSzPct val="59000"/>
              <a:buFont typeface="Wingdings" pitchFamily="2" charset="2"/>
              <a:buChar char="u"/>
            </a:pPr>
            <a:endParaRPr lang="en-US" sz="400">
              <a:solidFill>
                <a:srgbClr val="CC0000"/>
              </a:solidFill>
            </a:endParaRPr>
          </a:p>
        </p:txBody>
      </p:sp>
      <p:pic>
        <p:nvPicPr>
          <p:cNvPr id="9218" name="Picture 11" descr="ybLATpc1-2SoleAn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3520" y="964182"/>
            <a:ext cx="6949440" cy="524025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TextBox 2"/>
          <p:cNvSpPr txBox="1"/>
          <p:nvPr/>
        </p:nvSpPr>
        <p:spPr>
          <a:xfrm>
            <a:off x="2438400" y="2516148"/>
            <a:ext cx="1295400" cy="707886"/>
          </a:xfrm>
          <a:prstGeom prst="rect">
            <a:avLst/>
          </a:prstGeom>
          <a:noFill/>
        </p:spPr>
        <p:txBody>
          <a:bodyPr wrap="square" rtlCol="0">
            <a:spAutoFit/>
          </a:bodyPr>
          <a:lstStyle/>
          <a:p>
            <a:pPr algn="ctr"/>
            <a:r>
              <a:rPr lang="en-US" sz="2000" b="1" dirty="0" smtClean="0"/>
              <a:t>Native</a:t>
            </a:r>
          </a:p>
          <a:p>
            <a:pPr algn="ctr"/>
            <a:r>
              <a:rPr lang="en-US" sz="2000" b="1" dirty="0" smtClean="0"/>
              <a:t>American</a:t>
            </a:r>
            <a:endParaRPr lang="en-US" sz="2000" b="1" dirty="0"/>
          </a:p>
        </p:txBody>
      </p:sp>
      <p:sp>
        <p:nvSpPr>
          <p:cNvPr id="9" name="TextBox 8"/>
          <p:cNvSpPr txBox="1"/>
          <p:nvPr/>
        </p:nvSpPr>
        <p:spPr>
          <a:xfrm>
            <a:off x="5088146" y="1745754"/>
            <a:ext cx="1295400" cy="400110"/>
          </a:xfrm>
          <a:prstGeom prst="rect">
            <a:avLst/>
          </a:prstGeom>
          <a:noFill/>
        </p:spPr>
        <p:txBody>
          <a:bodyPr wrap="square" rtlCol="0">
            <a:spAutoFit/>
          </a:bodyPr>
          <a:lstStyle/>
          <a:p>
            <a:pPr algn="ctr"/>
            <a:r>
              <a:rPr lang="en-US" sz="2000" b="1" dirty="0" smtClean="0"/>
              <a:t>European</a:t>
            </a:r>
            <a:endParaRPr lang="en-US" sz="2000" b="1" dirty="0"/>
          </a:p>
        </p:txBody>
      </p:sp>
      <p:sp>
        <p:nvSpPr>
          <p:cNvPr id="10" name="TextBox 9"/>
          <p:cNvSpPr txBox="1"/>
          <p:nvPr/>
        </p:nvSpPr>
        <p:spPr>
          <a:xfrm>
            <a:off x="3398520" y="4842450"/>
            <a:ext cx="1173480" cy="400110"/>
          </a:xfrm>
          <a:prstGeom prst="rect">
            <a:avLst/>
          </a:prstGeom>
          <a:noFill/>
        </p:spPr>
        <p:txBody>
          <a:bodyPr wrap="square" rtlCol="0">
            <a:spAutoFit/>
          </a:bodyPr>
          <a:lstStyle/>
          <a:p>
            <a:pPr algn="ctr"/>
            <a:r>
              <a:rPr lang="en-US" sz="2000" b="1" dirty="0" smtClean="0"/>
              <a:t>African</a:t>
            </a:r>
            <a:endParaRPr lang="en-US" sz="2000" b="1" dirty="0"/>
          </a:p>
        </p:txBody>
      </p:sp>
    </p:spTree>
    <p:extLst>
      <p:ext uri="{BB962C8B-B14F-4D97-AF65-F5344CB8AC3E}">
        <p14:creationId xmlns:p14="http://schemas.microsoft.com/office/powerpoint/2010/main" val="28190312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eaLnBrk="0" hangingPunct="0">
              <a:defRPr sz="2400">
                <a:solidFill>
                  <a:schemeClr val="tx1"/>
                </a:solidFill>
                <a:latin typeface="Arial Narrow" pitchFamily="34" charset="0"/>
                <a:ea typeface="MS PGothic" pitchFamily="34" charset="-128"/>
              </a:defRPr>
            </a:lvl1pPr>
            <a:lvl2pPr marL="742950" indent="-285750" eaLnBrk="0" hangingPunct="0">
              <a:defRPr sz="2400">
                <a:solidFill>
                  <a:schemeClr val="tx1"/>
                </a:solidFill>
                <a:latin typeface="Arial Narrow" pitchFamily="34" charset="0"/>
                <a:ea typeface="MS PGothic" pitchFamily="34" charset="-128"/>
              </a:defRPr>
            </a:lvl2pPr>
            <a:lvl3pPr marL="1143000" indent="-228600" eaLnBrk="0" hangingPunct="0">
              <a:defRPr sz="2400">
                <a:solidFill>
                  <a:schemeClr val="tx1"/>
                </a:solidFill>
                <a:latin typeface="Arial Narrow" pitchFamily="34" charset="0"/>
                <a:ea typeface="MS PGothic" pitchFamily="34" charset="-128"/>
              </a:defRPr>
            </a:lvl3pPr>
            <a:lvl4pPr marL="1600200" indent="-228600" eaLnBrk="0" hangingPunct="0">
              <a:defRPr sz="2400">
                <a:solidFill>
                  <a:schemeClr val="tx1"/>
                </a:solidFill>
                <a:latin typeface="Arial Narrow" pitchFamily="34" charset="0"/>
                <a:ea typeface="MS PGothic" pitchFamily="34" charset="-128"/>
              </a:defRPr>
            </a:lvl4pPr>
            <a:lvl5pPr marL="2057400" indent="-228600" eaLnBrk="0" hangingPunct="0">
              <a:defRPr sz="2400">
                <a:solidFill>
                  <a:schemeClr val="tx1"/>
                </a:solidFill>
                <a:latin typeface="Arial Narrow"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Arial Narrow"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Arial Narrow"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Arial Narrow"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Arial Narrow" pitchFamily="34" charset="0"/>
                <a:ea typeface="MS PGothic" pitchFamily="34" charset="-128"/>
              </a:defRPr>
            </a:lvl9pPr>
          </a:lstStyle>
          <a:p>
            <a:pPr eaLnBrk="1" hangingPunct="1">
              <a:defRPr/>
            </a:pPr>
            <a:fld id="{643AAEF2-8DA9-40EC-A434-6772663D9CB9}" type="slidenum">
              <a:rPr lang="en-US" sz="900" smtClean="0">
                <a:solidFill>
                  <a:srgbClr val="414636"/>
                </a:solidFill>
              </a:rPr>
              <a:pPr eaLnBrk="1" hangingPunct="1">
                <a:defRPr/>
              </a:pPr>
              <a:t>8</a:t>
            </a:fld>
            <a:endParaRPr lang="en-US" sz="900" smtClean="0">
              <a:solidFill>
                <a:srgbClr val="414636"/>
              </a:solidFill>
            </a:endParaRPr>
          </a:p>
        </p:txBody>
      </p:sp>
      <p:sp>
        <p:nvSpPr>
          <p:cNvPr id="6" name="Date Placeholder 5"/>
          <p:cNvSpPr>
            <a:spLocks noGrp="1"/>
          </p:cNvSpPr>
          <p:nvPr>
            <p:ph type="dt" sz="quarter" idx="12"/>
          </p:nvPr>
        </p:nvSpPr>
        <p:spPr/>
        <p:txBody>
          <a:bodyPr/>
          <a:lstStyle>
            <a:lvl1pPr eaLnBrk="0" hangingPunct="0">
              <a:defRPr sz="2400">
                <a:solidFill>
                  <a:schemeClr val="tx1"/>
                </a:solidFill>
                <a:latin typeface="Arial Narrow" pitchFamily="34" charset="0"/>
                <a:ea typeface="MS PGothic" pitchFamily="34" charset="-128"/>
              </a:defRPr>
            </a:lvl1pPr>
            <a:lvl2pPr marL="742950" indent="-285750" eaLnBrk="0" hangingPunct="0">
              <a:defRPr sz="2400">
                <a:solidFill>
                  <a:schemeClr val="tx1"/>
                </a:solidFill>
                <a:latin typeface="Arial Narrow" pitchFamily="34" charset="0"/>
                <a:ea typeface="MS PGothic" pitchFamily="34" charset="-128"/>
              </a:defRPr>
            </a:lvl2pPr>
            <a:lvl3pPr marL="1143000" indent="-228600" eaLnBrk="0" hangingPunct="0">
              <a:defRPr sz="2400">
                <a:solidFill>
                  <a:schemeClr val="tx1"/>
                </a:solidFill>
                <a:latin typeface="Arial Narrow" pitchFamily="34" charset="0"/>
                <a:ea typeface="MS PGothic" pitchFamily="34" charset="-128"/>
              </a:defRPr>
            </a:lvl3pPr>
            <a:lvl4pPr marL="1600200" indent="-228600" eaLnBrk="0" hangingPunct="0">
              <a:defRPr sz="2400">
                <a:solidFill>
                  <a:schemeClr val="tx1"/>
                </a:solidFill>
                <a:latin typeface="Arial Narrow" pitchFamily="34" charset="0"/>
                <a:ea typeface="MS PGothic" pitchFamily="34" charset="-128"/>
              </a:defRPr>
            </a:lvl4pPr>
            <a:lvl5pPr marL="2057400" indent="-228600" eaLnBrk="0" hangingPunct="0">
              <a:defRPr sz="2400">
                <a:solidFill>
                  <a:schemeClr val="tx1"/>
                </a:solidFill>
                <a:latin typeface="Arial Narrow"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Arial Narrow"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Arial Narrow"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Arial Narrow"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Arial Narrow" pitchFamily="34" charset="0"/>
                <a:ea typeface="MS PGothic" pitchFamily="34" charset="-128"/>
              </a:defRPr>
            </a:lvl9pPr>
          </a:lstStyle>
          <a:p>
            <a:pPr eaLnBrk="1" hangingPunct="1">
              <a:defRPr/>
            </a:pPr>
            <a:fld id="{9A9F7CAF-806A-4294-B978-FEB5C67A2113}" type="datetime4">
              <a:rPr lang="en-US" sz="900" smtClean="0">
                <a:solidFill>
                  <a:schemeClr val="bg2"/>
                </a:solidFill>
              </a:rPr>
              <a:pPr eaLnBrk="1" hangingPunct="1">
                <a:defRPr/>
              </a:pPr>
              <a:t>March 6, 2017</a:t>
            </a:fld>
            <a:endParaRPr lang="en-US" sz="900" dirty="0" smtClean="0">
              <a:solidFill>
                <a:schemeClr val="bg2"/>
              </a:solidFill>
            </a:endParaRPr>
          </a:p>
        </p:txBody>
      </p:sp>
      <p:sp>
        <p:nvSpPr>
          <p:cNvPr id="1549314" name="Rectangle 2"/>
          <p:cNvSpPr>
            <a:spLocks noGrp="1" noChangeArrowheads="1"/>
          </p:cNvSpPr>
          <p:nvPr>
            <p:ph type="title"/>
          </p:nvPr>
        </p:nvSpPr>
        <p:spPr>
          <a:xfrm>
            <a:off x="457200" y="362832"/>
            <a:ext cx="8416925" cy="480131"/>
          </a:xfrm>
        </p:spPr>
        <p:txBody>
          <a:bodyPr/>
          <a:lstStyle/>
          <a:p>
            <a:pPr eaLnBrk="1" hangingPunct="1">
              <a:defRPr/>
            </a:pPr>
            <a:r>
              <a:rPr lang="en-US" sz="2800" dirty="0" smtClean="0"/>
              <a:t>15,396 SNPs Associated in GWAS</a:t>
            </a:r>
            <a:endParaRPr lang="en-US" sz="2800" dirty="0" smtClean="0">
              <a:solidFill>
                <a:srgbClr val="006FA5"/>
              </a:solidFill>
              <a:ea typeface="+mj-ea"/>
            </a:endParaRPr>
          </a:p>
        </p:txBody>
      </p:sp>
      <p:pic>
        <p:nvPicPr>
          <p:cNvPr id="9218" name="Picture 2" descr="http://www.ebi.ac.uk/fgpt/gwas/images/timeseries/gwas-2012-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609" y="1137040"/>
            <a:ext cx="7628810" cy="508587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www.ebi.ac.uk/fgpt/gwas/images/Legend.png"/>
          <p:cNvPicPr>
            <a:picLocks noChangeAspect="1" noChangeArrowheads="1"/>
          </p:cNvPicPr>
          <p:nvPr/>
        </p:nvPicPr>
        <p:blipFill rotWithShape="1">
          <a:blip r:embed="rId4">
            <a:extLst>
              <a:ext uri="{28A0092B-C50C-407E-A947-70E740481C1C}">
                <a14:useLocalDpi xmlns:a14="http://schemas.microsoft.com/office/drawing/2010/main" val="0"/>
              </a:ext>
            </a:extLst>
          </a:blip>
          <a:srcRect r="67819" b="3082"/>
          <a:stretch/>
        </p:blipFill>
        <p:spPr bwMode="auto">
          <a:xfrm>
            <a:off x="6854024" y="1977177"/>
            <a:ext cx="2122998" cy="3236829"/>
          </a:xfrm>
          <a:prstGeom prst="rect">
            <a:avLst/>
          </a:prstGeom>
          <a:noFill/>
          <a:extLst>
            <a:ext uri="{909E8E84-426E-40DD-AFC4-6F175D3DCCD1}">
              <a14:hiddenFill xmlns:a14="http://schemas.microsoft.com/office/drawing/2010/main">
                <a:solidFill>
                  <a:srgbClr val="FFFFFF"/>
                </a:solidFill>
              </a14:hiddenFill>
            </a:ext>
          </a:extLst>
        </p:spPr>
      </p:pic>
      <p:sp>
        <p:nvSpPr>
          <p:cNvPr id="10" name="Footer Placeholder 4"/>
          <p:cNvSpPr>
            <a:spLocks noGrp="1"/>
          </p:cNvSpPr>
          <p:nvPr>
            <p:ph type="ftr" sz="quarter" idx="11"/>
          </p:nvPr>
        </p:nvSpPr>
        <p:spPr>
          <a:xfrm>
            <a:off x="1428750" y="6477000"/>
            <a:ext cx="4467225" cy="228600"/>
          </a:xfrm>
        </p:spPr>
        <p:txBody>
          <a:bodyPr/>
          <a:lstStyle/>
          <a:p>
            <a:pPr>
              <a:defRPr/>
            </a:pPr>
            <a:r>
              <a:rPr lang="en-US" smtClean="0"/>
              <a:t>|     © 2011 Kaiser Foundation Health Plan, Inc. For internal use only.</a:t>
            </a:r>
            <a:endParaRPr lang="en-US" dirty="0"/>
          </a:p>
        </p:txBody>
      </p:sp>
      <p:sp>
        <p:nvSpPr>
          <p:cNvPr id="11" name="Rectangle 10"/>
          <p:cNvSpPr/>
          <p:nvPr/>
        </p:nvSpPr>
        <p:spPr>
          <a:xfrm>
            <a:off x="297198" y="6175062"/>
            <a:ext cx="3410070" cy="338554"/>
          </a:xfrm>
          <a:prstGeom prst="rect">
            <a:avLst/>
          </a:prstGeom>
        </p:spPr>
        <p:txBody>
          <a:bodyPr wrap="square">
            <a:spAutoFit/>
          </a:bodyPr>
          <a:lstStyle/>
          <a:p>
            <a:r>
              <a:rPr lang="en-US" sz="1600" dirty="0">
                <a:hlinkClick r:id="rId5"/>
              </a:rPr>
              <a:t>http://www.genome.gov/gwastudies/</a:t>
            </a:r>
            <a:endParaRPr lang="en-US" sz="1600" dirty="0"/>
          </a:p>
        </p:txBody>
      </p:sp>
    </p:spTree>
    <p:extLst>
      <p:ext uri="{BB962C8B-B14F-4D97-AF65-F5344CB8AC3E}">
        <p14:creationId xmlns:p14="http://schemas.microsoft.com/office/powerpoint/2010/main" val="1937645823"/>
      </p:ext>
    </p:extLst>
  </p:cSld>
  <p:clrMapOvr>
    <a:masterClrMapping/>
  </p:clrMapOvr>
  <p:transition>
    <p:wipe dir="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73" name="Text Box 25"/>
          <p:cNvSpPr txBox="1">
            <a:spLocks noChangeArrowheads="1"/>
          </p:cNvSpPr>
          <p:nvPr/>
        </p:nvSpPr>
        <p:spPr bwMode="auto">
          <a:xfrm>
            <a:off x="335280" y="381000"/>
            <a:ext cx="8615805" cy="523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spAutoFit/>
          </a:bodyPr>
          <a:lstStyle>
            <a:lvl1pPr defTabSz="987425" eaLnBrk="0" hangingPunct="0">
              <a:defRPr sz="1400">
                <a:solidFill>
                  <a:schemeClr val="tx1"/>
                </a:solidFill>
                <a:latin typeface="Arial" charset="0"/>
              </a:defRPr>
            </a:lvl1pPr>
            <a:lvl2pPr marL="493713" defTabSz="987425" eaLnBrk="0" hangingPunct="0">
              <a:defRPr sz="1400">
                <a:solidFill>
                  <a:schemeClr val="tx1"/>
                </a:solidFill>
                <a:latin typeface="Arial" charset="0"/>
              </a:defRPr>
            </a:lvl2pPr>
            <a:lvl3pPr marL="987425" defTabSz="987425" eaLnBrk="0" hangingPunct="0">
              <a:defRPr sz="1400">
                <a:solidFill>
                  <a:schemeClr val="tx1"/>
                </a:solidFill>
                <a:latin typeface="Arial" charset="0"/>
              </a:defRPr>
            </a:lvl3pPr>
            <a:lvl4pPr marL="1481138" defTabSz="987425" eaLnBrk="0" hangingPunct="0">
              <a:defRPr sz="1400">
                <a:solidFill>
                  <a:schemeClr val="tx1"/>
                </a:solidFill>
                <a:latin typeface="Arial" charset="0"/>
              </a:defRPr>
            </a:lvl4pPr>
            <a:lvl5pPr marL="1974850" defTabSz="987425" eaLnBrk="0" hangingPunct="0">
              <a:defRPr sz="1400">
                <a:solidFill>
                  <a:schemeClr val="tx1"/>
                </a:solidFill>
                <a:latin typeface="Arial" charset="0"/>
              </a:defRPr>
            </a:lvl5pPr>
            <a:lvl6pPr marL="2432050" algn="ctr" defTabSz="987425" eaLnBrk="0" fontAlgn="base" hangingPunct="0">
              <a:spcBef>
                <a:spcPct val="0"/>
              </a:spcBef>
              <a:spcAft>
                <a:spcPct val="0"/>
              </a:spcAft>
              <a:defRPr sz="1400">
                <a:solidFill>
                  <a:schemeClr val="tx1"/>
                </a:solidFill>
                <a:latin typeface="Arial" charset="0"/>
              </a:defRPr>
            </a:lvl6pPr>
            <a:lvl7pPr marL="2889250" algn="ctr" defTabSz="987425" eaLnBrk="0" fontAlgn="base" hangingPunct="0">
              <a:spcBef>
                <a:spcPct val="0"/>
              </a:spcBef>
              <a:spcAft>
                <a:spcPct val="0"/>
              </a:spcAft>
              <a:defRPr sz="1400">
                <a:solidFill>
                  <a:schemeClr val="tx1"/>
                </a:solidFill>
                <a:latin typeface="Arial" charset="0"/>
              </a:defRPr>
            </a:lvl7pPr>
            <a:lvl8pPr marL="3346450" algn="ctr" defTabSz="987425" eaLnBrk="0" fontAlgn="base" hangingPunct="0">
              <a:spcBef>
                <a:spcPct val="0"/>
              </a:spcBef>
              <a:spcAft>
                <a:spcPct val="0"/>
              </a:spcAft>
              <a:defRPr sz="1400">
                <a:solidFill>
                  <a:schemeClr val="tx1"/>
                </a:solidFill>
                <a:latin typeface="Arial" charset="0"/>
              </a:defRPr>
            </a:lvl8pPr>
            <a:lvl9pPr marL="3803650" algn="ctr" defTabSz="987425" eaLnBrk="0" fontAlgn="base" hangingPunct="0">
              <a:spcBef>
                <a:spcPct val="0"/>
              </a:spcBef>
              <a:spcAft>
                <a:spcPct val="0"/>
              </a:spcAft>
              <a:defRPr sz="1400">
                <a:solidFill>
                  <a:schemeClr val="tx1"/>
                </a:solidFill>
                <a:latin typeface="Arial" charset="0"/>
              </a:defRPr>
            </a:lvl9pPr>
          </a:lstStyle>
          <a:p>
            <a:pPr algn="l" eaLnBrk="1" hangingPunct="1"/>
            <a:r>
              <a:rPr lang="en-US" sz="2800" b="1" dirty="0" smtClean="0">
                <a:solidFill>
                  <a:srgbClr val="216A8B"/>
                </a:solidFill>
                <a:latin typeface="+mj-lt"/>
              </a:rPr>
              <a:t>The Effect of Ancestry on B2 and </a:t>
            </a:r>
            <a:r>
              <a:rPr lang="en-US" sz="2800" b="1" dirty="0" err="1" smtClean="0">
                <a:solidFill>
                  <a:srgbClr val="216A8B"/>
                </a:solidFill>
                <a:latin typeface="+mj-lt"/>
              </a:rPr>
              <a:t>mtSNP</a:t>
            </a:r>
            <a:r>
              <a:rPr lang="en-US" sz="2800" b="1" dirty="0" smtClean="0">
                <a:solidFill>
                  <a:srgbClr val="216A8B"/>
                </a:solidFill>
                <a:latin typeface="+mj-lt"/>
              </a:rPr>
              <a:t> Associations</a:t>
            </a:r>
            <a:endParaRPr lang="en-US" sz="2800" b="1" dirty="0">
              <a:solidFill>
                <a:srgbClr val="216A8B"/>
              </a:solidFill>
              <a:latin typeface="+mj-lt"/>
            </a:endParaRPr>
          </a:p>
        </p:txBody>
      </p:sp>
      <p:sp>
        <p:nvSpPr>
          <p:cNvPr id="27674" name="Rectangle 26"/>
          <p:cNvSpPr>
            <a:spLocks noChangeArrowheads="1"/>
          </p:cNvSpPr>
          <p:nvPr/>
        </p:nvSpPr>
        <p:spPr bwMode="auto">
          <a:xfrm>
            <a:off x="228489" y="6248142"/>
            <a:ext cx="2209219" cy="381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lstStyle/>
          <a:p>
            <a:pPr marL="173444" indent="-173444" defTabSz="914257" eaLnBrk="0" hangingPunct="0">
              <a:spcBef>
                <a:spcPct val="40000"/>
              </a:spcBef>
              <a:buClr>
                <a:srgbClr val="006699"/>
              </a:buClr>
              <a:buSzPct val="59000"/>
              <a:buFont typeface="Wingdings" pitchFamily="2" charset="2"/>
              <a:buChar char="u"/>
            </a:pPr>
            <a:endParaRPr lang="en-US" sz="400">
              <a:solidFill>
                <a:srgbClr val="CC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886722126"/>
              </p:ext>
            </p:extLst>
          </p:nvPr>
        </p:nvGraphicFramePr>
        <p:xfrm>
          <a:off x="685800" y="1584960"/>
          <a:ext cx="7695749" cy="4436269"/>
        </p:xfrm>
        <a:graphic>
          <a:graphicData uri="http://schemas.openxmlformats.org/drawingml/2006/table">
            <a:tbl>
              <a:tblPr>
                <a:tableStyleId>{5C22544A-7EE6-4342-B048-85BDC9FD1C3A}</a:tableStyleId>
              </a:tblPr>
              <a:tblGrid>
                <a:gridCol w="2052201"/>
                <a:gridCol w="1410887"/>
                <a:gridCol w="1410887"/>
                <a:gridCol w="1410887"/>
                <a:gridCol w="1410887"/>
              </a:tblGrid>
              <a:tr h="370739">
                <a:tc rowSpan="2">
                  <a:txBody>
                    <a:bodyPr/>
                    <a:lstStyle/>
                    <a:p>
                      <a:pPr algn="ctr" fontAlgn="ctr"/>
                      <a:r>
                        <a:rPr lang="en-US" sz="2000" b="1" u="none" strike="noStrike" dirty="0" err="1" smtClean="0">
                          <a:effectLst/>
                          <a:latin typeface="Arial" panose="020B0604020202020204" pitchFamily="34" charset="0"/>
                          <a:cs typeface="Arial" panose="020B0604020202020204" pitchFamily="34" charset="0"/>
                        </a:rPr>
                        <a:t>Haplogroup</a:t>
                      </a:r>
                      <a:r>
                        <a:rPr lang="en-US" sz="2000" b="1" u="none" strike="noStrike" dirty="0" smtClean="0">
                          <a:effectLst/>
                          <a:latin typeface="Arial" panose="020B0604020202020204" pitchFamily="34" charset="0"/>
                          <a:cs typeface="Arial" panose="020B0604020202020204" pitchFamily="34" charset="0"/>
                        </a:rPr>
                        <a:t>/SNP</a:t>
                      </a:r>
                      <a:endParaRPr lang="en-US" sz="2000" b="1" i="1" u="none" strike="noStrike" dirty="0">
                        <a:effectLst/>
                        <a:latin typeface="Arial" panose="020B0604020202020204" pitchFamily="34" charset="0"/>
                        <a:cs typeface="Arial" panose="020B0604020202020204" pitchFamily="34" charset="0"/>
                      </a:endParaRPr>
                    </a:p>
                  </a:txBody>
                  <a:tcPr marL="6327" marR="6327" marT="6327" marB="0" anchor="ctr">
                    <a:solidFill>
                      <a:schemeClr val="bg1">
                        <a:lumMod val="85000"/>
                      </a:schemeClr>
                    </a:solidFill>
                  </a:tcPr>
                </a:tc>
                <a:tc gridSpan="2">
                  <a:txBody>
                    <a:bodyPr/>
                    <a:lstStyle/>
                    <a:p>
                      <a:pPr algn="ctr" fontAlgn="b"/>
                      <a:r>
                        <a:rPr lang="en-US" sz="2000" b="1" u="none" strike="noStrike">
                          <a:effectLst/>
                          <a:latin typeface="Arial" panose="020B0604020202020204" pitchFamily="34" charset="0"/>
                          <a:cs typeface="Arial" panose="020B0604020202020204" pitchFamily="34" charset="0"/>
                        </a:rPr>
                        <a:t>Unadjusted</a:t>
                      </a:r>
                      <a:endParaRPr lang="en-US" sz="2000" b="1" i="1" u="none" strike="noStrike">
                        <a:effectLst/>
                        <a:latin typeface="Arial" panose="020B0604020202020204" pitchFamily="34" charset="0"/>
                        <a:cs typeface="Arial" panose="020B0604020202020204" pitchFamily="34" charset="0"/>
                      </a:endParaRPr>
                    </a:p>
                  </a:txBody>
                  <a:tcPr marL="6327" marR="6327" marT="6327" marB="0" anchor="b">
                    <a:solidFill>
                      <a:schemeClr val="bg1">
                        <a:lumMod val="85000"/>
                      </a:schemeClr>
                    </a:solidFill>
                  </a:tcPr>
                </a:tc>
                <a:tc hMerge="1">
                  <a:txBody>
                    <a:bodyPr/>
                    <a:lstStyle/>
                    <a:p>
                      <a:endParaRPr lang="en-US"/>
                    </a:p>
                  </a:txBody>
                  <a:tcPr/>
                </a:tc>
                <a:tc gridSpan="2">
                  <a:txBody>
                    <a:bodyPr/>
                    <a:lstStyle/>
                    <a:p>
                      <a:pPr algn="ctr" fontAlgn="b"/>
                      <a:r>
                        <a:rPr lang="en-US" sz="2000" b="1" u="none" strike="noStrike">
                          <a:effectLst/>
                          <a:latin typeface="Arial" panose="020B0604020202020204" pitchFamily="34" charset="0"/>
                          <a:cs typeface="Arial" panose="020B0604020202020204" pitchFamily="34" charset="0"/>
                        </a:rPr>
                        <a:t>Adjusted</a:t>
                      </a:r>
                      <a:endParaRPr lang="en-US" sz="2000" b="1" i="1" u="none" strike="noStrike">
                        <a:effectLst/>
                        <a:latin typeface="Arial" panose="020B0604020202020204" pitchFamily="34" charset="0"/>
                        <a:cs typeface="Arial" panose="020B0604020202020204" pitchFamily="34" charset="0"/>
                      </a:endParaRPr>
                    </a:p>
                  </a:txBody>
                  <a:tcPr marL="6327" marR="6327" marT="6327" marB="0" anchor="b">
                    <a:solidFill>
                      <a:schemeClr val="bg1">
                        <a:lumMod val="85000"/>
                      </a:schemeClr>
                    </a:solidFill>
                  </a:tcPr>
                </a:tc>
                <a:tc hMerge="1">
                  <a:txBody>
                    <a:bodyPr/>
                    <a:lstStyle/>
                    <a:p>
                      <a:endParaRPr lang="en-US"/>
                    </a:p>
                  </a:txBody>
                  <a:tcPr/>
                </a:tc>
              </a:tr>
              <a:tr h="332006">
                <a:tc vMerge="1">
                  <a:txBody>
                    <a:bodyPr/>
                    <a:lstStyle/>
                    <a:p>
                      <a:endParaRPr lang="en-US"/>
                    </a:p>
                  </a:txBody>
                  <a:tcPr/>
                </a:tc>
                <a:tc>
                  <a:txBody>
                    <a:bodyPr/>
                    <a:lstStyle/>
                    <a:p>
                      <a:pPr algn="ctr" fontAlgn="ctr"/>
                      <a:r>
                        <a:rPr lang="en-US" sz="2000" b="1" u="none" strike="noStrike" dirty="0">
                          <a:effectLst/>
                          <a:latin typeface="Arial" panose="020B0604020202020204" pitchFamily="34" charset="0"/>
                          <a:cs typeface="Arial" panose="020B0604020202020204" pitchFamily="34" charset="0"/>
                        </a:rPr>
                        <a:t>OR</a:t>
                      </a:r>
                      <a:endParaRPr lang="en-US" sz="2000" b="1" i="1" u="none" strike="noStrike" dirty="0">
                        <a:effectLst/>
                        <a:latin typeface="Arial" panose="020B0604020202020204" pitchFamily="34" charset="0"/>
                        <a:cs typeface="Arial" panose="020B0604020202020204" pitchFamily="34" charset="0"/>
                      </a:endParaRPr>
                    </a:p>
                  </a:txBody>
                  <a:tcPr marL="6327" marR="6327" marT="6327" marB="0" anchor="ctr">
                    <a:solidFill>
                      <a:schemeClr val="bg1">
                        <a:lumMod val="85000"/>
                      </a:schemeClr>
                    </a:solidFill>
                  </a:tcPr>
                </a:tc>
                <a:tc>
                  <a:txBody>
                    <a:bodyPr/>
                    <a:lstStyle/>
                    <a:p>
                      <a:pPr algn="ctr" fontAlgn="ctr"/>
                      <a:r>
                        <a:rPr lang="en-US" sz="2000" b="1" u="none" strike="noStrike" dirty="0">
                          <a:effectLst/>
                          <a:latin typeface="Arial" panose="020B0604020202020204" pitchFamily="34" charset="0"/>
                          <a:cs typeface="Arial" panose="020B0604020202020204" pitchFamily="34" charset="0"/>
                        </a:rPr>
                        <a:t>P-value</a:t>
                      </a:r>
                      <a:endParaRPr lang="en-US" sz="2000" b="1" i="1" u="none" strike="noStrike" dirty="0">
                        <a:effectLst/>
                        <a:latin typeface="Arial" panose="020B0604020202020204" pitchFamily="34" charset="0"/>
                        <a:cs typeface="Arial" panose="020B0604020202020204" pitchFamily="34" charset="0"/>
                      </a:endParaRPr>
                    </a:p>
                  </a:txBody>
                  <a:tcPr marL="6327" marR="6327" marT="6327" marB="0" anchor="ctr">
                    <a:solidFill>
                      <a:schemeClr val="bg1">
                        <a:lumMod val="85000"/>
                      </a:schemeClr>
                    </a:solidFill>
                  </a:tcPr>
                </a:tc>
                <a:tc>
                  <a:txBody>
                    <a:bodyPr/>
                    <a:lstStyle/>
                    <a:p>
                      <a:pPr algn="ctr" fontAlgn="ctr"/>
                      <a:r>
                        <a:rPr lang="en-US" sz="2000" b="1" u="none" strike="noStrike" dirty="0">
                          <a:effectLst/>
                          <a:latin typeface="Arial" panose="020B0604020202020204" pitchFamily="34" charset="0"/>
                          <a:cs typeface="Arial" panose="020B0604020202020204" pitchFamily="34" charset="0"/>
                        </a:rPr>
                        <a:t>OR</a:t>
                      </a:r>
                      <a:endParaRPr lang="en-US" sz="2000" b="1" i="1" u="none" strike="noStrike" dirty="0">
                        <a:effectLst/>
                        <a:latin typeface="Arial" panose="020B0604020202020204" pitchFamily="34" charset="0"/>
                        <a:cs typeface="Arial" panose="020B0604020202020204" pitchFamily="34" charset="0"/>
                      </a:endParaRPr>
                    </a:p>
                  </a:txBody>
                  <a:tcPr marL="6327" marR="6327" marT="6327" marB="0" anchor="ctr">
                    <a:solidFill>
                      <a:schemeClr val="bg1">
                        <a:lumMod val="85000"/>
                      </a:schemeClr>
                    </a:solidFill>
                  </a:tcPr>
                </a:tc>
                <a:tc>
                  <a:txBody>
                    <a:bodyPr/>
                    <a:lstStyle/>
                    <a:p>
                      <a:pPr algn="ctr" fontAlgn="ctr"/>
                      <a:r>
                        <a:rPr lang="en-US" sz="2000" b="1" u="none" strike="noStrike" dirty="0">
                          <a:effectLst/>
                          <a:latin typeface="Arial" panose="020B0604020202020204" pitchFamily="34" charset="0"/>
                          <a:cs typeface="Arial" panose="020B0604020202020204" pitchFamily="34" charset="0"/>
                        </a:rPr>
                        <a:t>P-value</a:t>
                      </a:r>
                      <a:endParaRPr lang="en-US" sz="2000" b="1" i="1" u="none" strike="noStrike" dirty="0">
                        <a:effectLst/>
                        <a:latin typeface="Arial" panose="020B0604020202020204" pitchFamily="34" charset="0"/>
                        <a:cs typeface="Arial" panose="020B0604020202020204" pitchFamily="34" charset="0"/>
                      </a:endParaRPr>
                    </a:p>
                  </a:txBody>
                  <a:tcPr marL="6327" marR="6327" marT="6327" marB="0" anchor="ctr">
                    <a:solidFill>
                      <a:schemeClr val="bg1">
                        <a:lumMod val="85000"/>
                      </a:schemeClr>
                    </a:solidFill>
                  </a:tcPr>
                </a:tc>
              </a:tr>
              <a:tr h="251422">
                <a:tc gridSpan="5">
                  <a:txBody>
                    <a:bodyPr/>
                    <a:lstStyle/>
                    <a:p>
                      <a:pPr algn="l" fontAlgn="b"/>
                      <a:r>
                        <a:rPr lang="en-US" sz="2000" u="none" strike="noStrike" dirty="0" smtClean="0">
                          <a:effectLst/>
                          <a:latin typeface="Arial" panose="020B0604020202020204" pitchFamily="34" charset="0"/>
                          <a:cs typeface="Arial" panose="020B0604020202020204" pitchFamily="34" charset="0"/>
                        </a:rPr>
                        <a:t>non-Hispanic white</a:t>
                      </a:r>
                      <a:endParaRPr lang="en-US" sz="2000" b="1" i="0" u="none" strike="noStrike" dirty="0">
                        <a:effectLst/>
                        <a:latin typeface="Arial" panose="020B0604020202020204" pitchFamily="34" charset="0"/>
                        <a:cs typeface="Arial" panose="020B0604020202020204" pitchFamily="34" charset="0"/>
                      </a:endParaRPr>
                    </a:p>
                  </a:txBody>
                  <a:tcPr marL="6327" marR="6327" marT="6327" marB="0" anchor="b"/>
                </a:tc>
                <a:tc hMerge="1">
                  <a:txBody>
                    <a:bodyPr/>
                    <a:lstStyle/>
                    <a:p>
                      <a:pPr algn="ctr" fontAlgn="b"/>
                      <a:endParaRPr lang="en-US" sz="2000" b="0" i="0" u="none" strike="noStrike" dirty="0">
                        <a:effectLst/>
                        <a:latin typeface="Geneva CY"/>
                      </a:endParaRPr>
                    </a:p>
                  </a:txBody>
                  <a:tcPr marL="6327" marR="6327" marT="6327" marB="0" anchor="b"/>
                </a:tc>
                <a:tc hMerge="1">
                  <a:txBody>
                    <a:bodyPr/>
                    <a:lstStyle/>
                    <a:p>
                      <a:pPr algn="ctr" fontAlgn="b"/>
                      <a:endParaRPr lang="en-US" sz="2000" b="0" i="0" u="none" strike="noStrike" dirty="0">
                        <a:effectLst/>
                        <a:latin typeface="Geneva CY"/>
                      </a:endParaRPr>
                    </a:p>
                  </a:txBody>
                  <a:tcPr marL="6327" marR="6327" marT="6327" marB="0" anchor="b"/>
                </a:tc>
                <a:tc hMerge="1">
                  <a:txBody>
                    <a:bodyPr/>
                    <a:lstStyle/>
                    <a:p>
                      <a:pPr algn="l" fontAlgn="b"/>
                      <a:endParaRPr lang="en-US" sz="2000" b="0" i="0" u="none" strike="noStrike" dirty="0">
                        <a:effectLst/>
                        <a:latin typeface="Verdana"/>
                      </a:endParaRPr>
                    </a:p>
                  </a:txBody>
                  <a:tcPr marL="6327" marR="6327" marT="6327" marB="0" anchor="b"/>
                </a:tc>
                <a:tc hMerge="1">
                  <a:txBody>
                    <a:bodyPr/>
                    <a:lstStyle/>
                    <a:p>
                      <a:pPr algn="l" fontAlgn="b"/>
                      <a:endParaRPr lang="en-US" sz="2000" b="0" i="0" u="none" strike="noStrike" dirty="0">
                        <a:effectLst/>
                        <a:latin typeface="Verdana"/>
                      </a:endParaRPr>
                    </a:p>
                  </a:txBody>
                  <a:tcPr marL="6327" marR="6327" marT="6327" marB="0" anchor="b"/>
                </a:tc>
              </a:tr>
              <a:tr h="251422">
                <a:tc>
                  <a:txBody>
                    <a:bodyPr/>
                    <a:lstStyle/>
                    <a:p>
                      <a:pPr algn="ctr" fontAlgn="b"/>
                      <a:r>
                        <a:rPr lang="en-US" sz="2000" u="none" strike="noStrike">
                          <a:effectLst/>
                          <a:latin typeface="Arial" panose="020B0604020202020204" pitchFamily="34" charset="0"/>
                          <a:cs typeface="Arial" panose="020B0604020202020204" pitchFamily="34" charset="0"/>
                        </a:rPr>
                        <a:t>B2</a:t>
                      </a:r>
                      <a:endParaRPr lang="en-US" sz="2000" b="0" i="0" u="none" strike="noStrike">
                        <a:effectLst/>
                        <a:latin typeface="Arial" panose="020B0604020202020204" pitchFamily="34" charset="0"/>
                        <a:cs typeface="Arial" panose="020B0604020202020204" pitchFamily="34" charset="0"/>
                      </a:endParaRPr>
                    </a:p>
                  </a:txBody>
                  <a:tcPr marL="6327" marR="6327" marT="6327" marB="0" anchor="b"/>
                </a:tc>
                <a:tc>
                  <a:txBody>
                    <a:bodyPr/>
                    <a:lstStyle/>
                    <a:p>
                      <a:pPr algn="ctr" fontAlgn="b"/>
                      <a:r>
                        <a:rPr lang="en-US" sz="2000" u="none" strike="noStrike">
                          <a:effectLst/>
                          <a:latin typeface="Arial" panose="020B0604020202020204" pitchFamily="34" charset="0"/>
                          <a:cs typeface="Arial" panose="020B0604020202020204" pitchFamily="34" charset="0"/>
                        </a:rPr>
                        <a:t>2.95</a:t>
                      </a:r>
                      <a:endParaRPr lang="en-US" sz="2000" b="0" i="0" u="none" strike="noStrike">
                        <a:effectLst/>
                        <a:latin typeface="Arial" panose="020B0604020202020204" pitchFamily="34" charset="0"/>
                        <a:cs typeface="Arial" panose="020B0604020202020204" pitchFamily="34" charset="0"/>
                      </a:endParaRPr>
                    </a:p>
                  </a:txBody>
                  <a:tcPr marL="6327" marR="6327" marT="6327" marB="0" anchor="b"/>
                </a:tc>
                <a:tc>
                  <a:txBody>
                    <a:bodyPr/>
                    <a:lstStyle/>
                    <a:p>
                      <a:pPr algn="ctr" fontAlgn="b"/>
                      <a:r>
                        <a:rPr lang="en-US" sz="2000" u="none" strike="noStrike" dirty="0" smtClean="0">
                          <a:effectLst/>
                          <a:latin typeface="Arial" panose="020B0604020202020204" pitchFamily="34" charset="0"/>
                          <a:cs typeface="Arial" panose="020B0604020202020204" pitchFamily="34" charset="0"/>
                        </a:rPr>
                        <a:t>3.88*10</a:t>
                      </a:r>
                      <a:r>
                        <a:rPr lang="en-US" sz="2000" u="none" strike="noStrike" baseline="30000" dirty="0" smtClean="0">
                          <a:effectLst/>
                          <a:latin typeface="Arial" panose="020B0604020202020204" pitchFamily="34" charset="0"/>
                          <a:cs typeface="Arial" panose="020B0604020202020204" pitchFamily="34" charset="0"/>
                        </a:rPr>
                        <a:t>-5</a:t>
                      </a:r>
                      <a:endParaRPr lang="en-US" sz="2000" b="0" i="0" u="none" strike="noStrike" baseline="30000" dirty="0">
                        <a:effectLst/>
                        <a:latin typeface="Arial" panose="020B0604020202020204" pitchFamily="34" charset="0"/>
                        <a:cs typeface="Arial" panose="020B0604020202020204" pitchFamily="34" charset="0"/>
                      </a:endParaRPr>
                    </a:p>
                  </a:txBody>
                  <a:tcPr marL="6327" marR="6327" marT="6327" marB="0" anchor="b"/>
                </a:tc>
                <a:tc>
                  <a:txBody>
                    <a:bodyPr/>
                    <a:lstStyle/>
                    <a:p>
                      <a:pPr algn="ctr" fontAlgn="b"/>
                      <a:r>
                        <a:rPr lang="en-US" sz="2000" u="none" strike="noStrike">
                          <a:effectLst/>
                          <a:latin typeface="Arial" panose="020B0604020202020204" pitchFamily="34" charset="0"/>
                          <a:cs typeface="Arial" panose="020B0604020202020204" pitchFamily="34" charset="0"/>
                        </a:rPr>
                        <a:t>3.34</a:t>
                      </a:r>
                      <a:endParaRPr lang="en-US" sz="2000" b="0" i="0" u="none" strike="noStrike">
                        <a:effectLst/>
                        <a:latin typeface="Arial" panose="020B0604020202020204" pitchFamily="34" charset="0"/>
                        <a:cs typeface="Arial" panose="020B0604020202020204" pitchFamily="34" charset="0"/>
                      </a:endParaRPr>
                    </a:p>
                  </a:txBody>
                  <a:tcPr marL="6327" marR="6327" marT="6327" marB="0" anchor="b"/>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2000" u="none" strike="noStrike" dirty="0" smtClean="0">
                          <a:effectLst/>
                          <a:latin typeface="Arial" panose="020B0604020202020204" pitchFamily="34" charset="0"/>
                          <a:cs typeface="Arial" panose="020B0604020202020204" pitchFamily="34" charset="0"/>
                        </a:rPr>
                        <a:t>1.54*10</a:t>
                      </a:r>
                      <a:r>
                        <a:rPr lang="en-US" sz="2000" u="none" strike="noStrike" baseline="30000" dirty="0" smtClean="0">
                          <a:effectLst/>
                          <a:latin typeface="Arial" panose="020B0604020202020204" pitchFamily="34" charset="0"/>
                          <a:cs typeface="Arial" panose="020B0604020202020204" pitchFamily="34" charset="0"/>
                        </a:rPr>
                        <a:t>-5</a:t>
                      </a:r>
                      <a:endParaRPr lang="en-US" sz="2000" b="0" i="0" u="none" strike="noStrike" dirty="0">
                        <a:effectLst/>
                        <a:latin typeface="Arial" panose="020B0604020202020204" pitchFamily="34" charset="0"/>
                        <a:cs typeface="Arial" panose="020B0604020202020204" pitchFamily="34" charset="0"/>
                      </a:endParaRPr>
                    </a:p>
                  </a:txBody>
                  <a:tcPr marL="6327" marR="6327" marT="6327" marB="0" anchor="b"/>
                </a:tc>
              </a:tr>
              <a:tr h="251422">
                <a:tc>
                  <a:txBody>
                    <a:bodyPr/>
                    <a:lstStyle/>
                    <a:p>
                      <a:pPr algn="ctr" fontAlgn="b"/>
                      <a:r>
                        <a:rPr lang="en-US" sz="2000" u="none" strike="noStrike" dirty="0">
                          <a:effectLst/>
                          <a:latin typeface="Arial" panose="020B0604020202020204" pitchFamily="34" charset="0"/>
                          <a:cs typeface="Arial" panose="020B0604020202020204" pitchFamily="34" charset="0"/>
                        </a:rPr>
                        <a:t>rs28358586</a:t>
                      </a:r>
                      <a:endParaRPr lang="en-US" sz="2000" b="0" i="0" u="none" strike="noStrike" dirty="0">
                        <a:effectLst/>
                        <a:latin typeface="Arial" panose="020B0604020202020204" pitchFamily="34" charset="0"/>
                        <a:cs typeface="Arial" panose="020B0604020202020204" pitchFamily="34" charset="0"/>
                      </a:endParaRPr>
                    </a:p>
                  </a:txBody>
                  <a:tcPr marL="6327" marR="6327" marT="6327" marB="0" anchor="ctr"/>
                </a:tc>
                <a:tc>
                  <a:txBody>
                    <a:bodyPr/>
                    <a:lstStyle/>
                    <a:p>
                      <a:pPr algn="ctr" fontAlgn="b"/>
                      <a:r>
                        <a:rPr lang="en-US" sz="2000" u="none" strike="noStrike">
                          <a:effectLst/>
                          <a:latin typeface="Arial" panose="020B0604020202020204" pitchFamily="34" charset="0"/>
                          <a:cs typeface="Arial" panose="020B0604020202020204" pitchFamily="34" charset="0"/>
                        </a:rPr>
                        <a:t>1.71</a:t>
                      </a:r>
                      <a:endParaRPr lang="en-US" sz="2000" b="0" i="0" u="none" strike="noStrike">
                        <a:effectLst/>
                        <a:latin typeface="Arial" panose="020B0604020202020204" pitchFamily="34" charset="0"/>
                        <a:cs typeface="Arial" panose="020B0604020202020204" pitchFamily="34" charset="0"/>
                      </a:endParaRPr>
                    </a:p>
                  </a:txBody>
                  <a:tcPr marL="6327" marR="6327" marT="6327" marB="0" anchor="b"/>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2000" u="none" strike="noStrike" dirty="0" smtClean="0">
                          <a:effectLst/>
                          <a:latin typeface="Arial" panose="020B0604020202020204" pitchFamily="34" charset="0"/>
                          <a:cs typeface="Arial" panose="020B0604020202020204" pitchFamily="34" charset="0"/>
                        </a:rPr>
                        <a:t>1.93*10</a:t>
                      </a:r>
                      <a:r>
                        <a:rPr lang="en-US" sz="2000" u="none" strike="noStrike" baseline="30000" dirty="0" smtClean="0">
                          <a:effectLst/>
                          <a:latin typeface="Arial" panose="020B0604020202020204" pitchFamily="34" charset="0"/>
                          <a:cs typeface="Arial" panose="020B0604020202020204" pitchFamily="34" charset="0"/>
                        </a:rPr>
                        <a:t>-2</a:t>
                      </a:r>
                      <a:endParaRPr lang="en-US" sz="2000" b="0" i="0" u="none" strike="noStrike" baseline="30000" dirty="0" smtClean="0">
                        <a:effectLst/>
                        <a:latin typeface="Arial" panose="020B0604020202020204" pitchFamily="34" charset="0"/>
                        <a:cs typeface="Arial" panose="020B0604020202020204" pitchFamily="34" charset="0"/>
                      </a:endParaRPr>
                    </a:p>
                  </a:txBody>
                  <a:tcPr marL="6327" marR="6327" marT="6327" marB="0" anchor="b"/>
                </a:tc>
                <a:tc>
                  <a:txBody>
                    <a:bodyPr/>
                    <a:lstStyle/>
                    <a:p>
                      <a:pPr algn="ctr" fontAlgn="b"/>
                      <a:r>
                        <a:rPr lang="en-US" sz="2000" u="none" strike="noStrike">
                          <a:effectLst/>
                          <a:latin typeface="Arial" panose="020B0604020202020204" pitchFamily="34" charset="0"/>
                          <a:cs typeface="Arial" panose="020B0604020202020204" pitchFamily="34" charset="0"/>
                        </a:rPr>
                        <a:t>2.08</a:t>
                      </a:r>
                      <a:endParaRPr lang="en-US" sz="2000" b="0" i="0" u="none" strike="noStrike">
                        <a:effectLst/>
                        <a:latin typeface="Arial" panose="020B0604020202020204" pitchFamily="34" charset="0"/>
                        <a:cs typeface="Arial" panose="020B0604020202020204" pitchFamily="34" charset="0"/>
                      </a:endParaRPr>
                    </a:p>
                  </a:txBody>
                  <a:tcPr marL="6327" marR="6327" marT="6327" marB="0" anchor="b"/>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2000" u="none" strike="noStrike" dirty="0" smtClean="0">
                          <a:effectLst/>
                          <a:latin typeface="Arial" panose="020B0604020202020204" pitchFamily="34" charset="0"/>
                          <a:cs typeface="Arial" panose="020B0604020202020204" pitchFamily="34" charset="0"/>
                        </a:rPr>
                        <a:t>2.40*10</a:t>
                      </a:r>
                      <a:r>
                        <a:rPr lang="en-US" sz="2000" u="none" strike="noStrike" baseline="30000" dirty="0" smtClean="0">
                          <a:effectLst/>
                          <a:latin typeface="Arial" panose="020B0604020202020204" pitchFamily="34" charset="0"/>
                          <a:cs typeface="Arial" panose="020B0604020202020204" pitchFamily="34" charset="0"/>
                        </a:rPr>
                        <a:t>-3</a:t>
                      </a:r>
                      <a:endParaRPr lang="en-US" sz="2000" b="0" i="0" u="none" strike="noStrike" baseline="30000" dirty="0" smtClean="0">
                        <a:effectLst/>
                        <a:latin typeface="Arial" panose="020B0604020202020204" pitchFamily="34" charset="0"/>
                        <a:cs typeface="Arial" panose="020B0604020202020204" pitchFamily="34" charset="0"/>
                      </a:endParaRPr>
                    </a:p>
                  </a:txBody>
                  <a:tcPr marL="6327" marR="6327" marT="6327" marB="0" anchor="b"/>
                </a:tc>
              </a:tr>
              <a:tr h="251422">
                <a:tc>
                  <a:txBody>
                    <a:bodyPr/>
                    <a:lstStyle/>
                    <a:p>
                      <a:pPr algn="ctr" fontAlgn="b"/>
                      <a:r>
                        <a:rPr lang="en-US" sz="2000" u="none" strike="noStrike">
                          <a:effectLst/>
                          <a:latin typeface="Arial" panose="020B0604020202020204" pitchFamily="34" charset="0"/>
                          <a:cs typeface="Arial" panose="020B0604020202020204" pitchFamily="34" charset="0"/>
                        </a:rPr>
                        <a:t>rs28357981</a:t>
                      </a:r>
                      <a:endParaRPr lang="en-US" sz="2000" b="0" i="0" u="none" strike="noStrike">
                        <a:effectLst/>
                        <a:latin typeface="Arial" panose="020B0604020202020204" pitchFamily="34" charset="0"/>
                        <a:cs typeface="Arial" panose="020B0604020202020204" pitchFamily="34" charset="0"/>
                      </a:endParaRPr>
                    </a:p>
                  </a:txBody>
                  <a:tcPr marL="6327" marR="6327" marT="6327" marB="0" anchor="b"/>
                </a:tc>
                <a:tc>
                  <a:txBody>
                    <a:bodyPr/>
                    <a:lstStyle/>
                    <a:p>
                      <a:pPr algn="ctr" fontAlgn="b"/>
                      <a:r>
                        <a:rPr lang="en-US" sz="2000" u="none" strike="noStrike">
                          <a:effectLst/>
                          <a:latin typeface="Arial" panose="020B0604020202020204" pitchFamily="34" charset="0"/>
                          <a:cs typeface="Arial" panose="020B0604020202020204" pitchFamily="34" charset="0"/>
                        </a:rPr>
                        <a:t>3.59</a:t>
                      </a:r>
                      <a:endParaRPr lang="en-US" sz="2000" b="0" i="0" u="none" strike="noStrike">
                        <a:effectLst/>
                        <a:latin typeface="Arial" panose="020B0604020202020204" pitchFamily="34" charset="0"/>
                        <a:cs typeface="Arial" panose="020B0604020202020204" pitchFamily="34" charset="0"/>
                      </a:endParaRPr>
                    </a:p>
                  </a:txBody>
                  <a:tcPr marL="6327" marR="6327" marT="6327" marB="0" anchor="b"/>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2000" u="none" strike="noStrike" dirty="0" smtClean="0">
                          <a:effectLst/>
                          <a:latin typeface="Arial" panose="020B0604020202020204" pitchFamily="34" charset="0"/>
                          <a:cs typeface="Arial" panose="020B0604020202020204" pitchFamily="34" charset="0"/>
                        </a:rPr>
                        <a:t>8.37*10</a:t>
                      </a:r>
                      <a:r>
                        <a:rPr lang="en-US" sz="2000" u="none" strike="noStrike" baseline="30000" dirty="0" smtClean="0">
                          <a:effectLst/>
                          <a:latin typeface="Arial" panose="020B0604020202020204" pitchFamily="34" charset="0"/>
                          <a:cs typeface="Arial" panose="020B0604020202020204" pitchFamily="34" charset="0"/>
                        </a:rPr>
                        <a:t>-7</a:t>
                      </a:r>
                      <a:endParaRPr lang="en-US" sz="2000" b="0" i="0" u="none" strike="noStrike" dirty="0">
                        <a:effectLst/>
                        <a:latin typeface="Arial" panose="020B0604020202020204" pitchFamily="34" charset="0"/>
                        <a:cs typeface="Arial" panose="020B0604020202020204" pitchFamily="34" charset="0"/>
                      </a:endParaRPr>
                    </a:p>
                  </a:txBody>
                  <a:tcPr marL="6327" marR="6327" marT="6327" marB="0" anchor="b"/>
                </a:tc>
                <a:tc>
                  <a:txBody>
                    <a:bodyPr/>
                    <a:lstStyle/>
                    <a:p>
                      <a:pPr algn="ctr" fontAlgn="b"/>
                      <a:r>
                        <a:rPr lang="en-US" sz="2000" u="none" strike="noStrike">
                          <a:effectLst/>
                          <a:latin typeface="Arial" panose="020B0604020202020204" pitchFamily="34" charset="0"/>
                          <a:cs typeface="Arial" panose="020B0604020202020204" pitchFamily="34" charset="0"/>
                        </a:rPr>
                        <a:t>4.35</a:t>
                      </a:r>
                      <a:endParaRPr lang="en-US" sz="2000" b="0" i="0" u="none" strike="noStrike">
                        <a:effectLst/>
                        <a:latin typeface="Arial" panose="020B0604020202020204" pitchFamily="34" charset="0"/>
                        <a:cs typeface="Arial" panose="020B0604020202020204" pitchFamily="34" charset="0"/>
                      </a:endParaRPr>
                    </a:p>
                  </a:txBody>
                  <a:tcPr marL="6327" marR="6327" marT="6327" marB="0" anchor="b"/>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2000" u="none" strike="noStrike" dirty="0" smtClean="0">
                          <a:effectLst/>
                          <a:latin typeface="Arial" panose="020B0604020202020204" pitchFamily="34" charset="0"/>
                          <a:cs typeface="Arial" panose="020B0604020202020204" pitchFamily="34" charset="0"/>
                        </a:rPr>
                        <a:t>1.05*10</a:t>
                      </a:r>
                      <a:r>
                        <a:rPr lang="en-US" sz="2000" u="none" strike="noStrike" baseline="30000" dirty="0" smtClean="0">
                          <a:effectLst/>
                          <a:latin typeface="Arial" panose="020B0604020202020204" pitchFamily="34" charset="0"/>
                          <a:cs typeface="Arial" panose="020B0604020202020204" pitchFamily="34" charset="0"/>
                        </a:rPr>
                        <a:t>-7</a:t>
                      </a:r>
                      <a:endParaRPr lang="en-US" sz="2000" b="0" i="0" u="none" strike="noStrike" dirty="0">
                        <a:effectLst/>
                        <a:latin typeface="Arial" panose="020B0604020202020204" pitchFamily="34" charset="0"/>
                        <a:cs typeface="Arial" panose="020B0604020202020204" pitchFamily="34" charset="0"/>
                      </a:endParaRPr>
                    </a:p>
                  </a:txBody>
                  <a:tcPr marL="6327" marR="6327" marT="6327" marB="0" anchor="b"/>
                </a:tc>
              </a:tr>
              <a:tr h="251422">
                <a:tc>
                  <a:txBody>
                    <a:bodyPr/>
                    <a:lstStyle/>
                    <a:p>
                      <a:pPr algn="ctr" fontAlgn="b"/>
                      <a:r>
                        <a:rPr lang="en-US" sz="2000" u="none" strike="noStrike">
                          <a:effectLst/>
                          <a:latin typeface="Arial" panose="020B0604020202020204" pitchFamily="34" charset="0"/>
                          <a:cs typeface="Arial" panose="020B0604020202020204" pitchFamily="34" charset="0"/>
                        </a:rPr>
                        <a:t>rs1029294</a:t>
                      </a:r>
                      <a:endParaRPr lang="en-US" sz="2000" b="0" i="0" u="none" strike="noStrike">
                        <a:effectLst/>
                        <a:latin typeface="Arial" panose="020B0604020202020204" pitchFamily="34" charset="0"/>
                        <a:cs typeface="Arial" panose="020B0604020202020204" pitchFamily="34" charset="0"/>
                      </a:endParaRPr>
                    </a:p>
                  </a:txBody>
                  <a:tcPr marL="6327" marR="6327" marT="6327" marB="0" anchor="b"/>
                </a:tc>
                <a:tc>
                  <a:txBody>
                    <a:bodyPr/>
                    <a:lstStyle/>
                    <a:p>
                      <a:pPr algn="ctr" fontAlgn="b"/>
                      <a:r>
                        <a:rPr lang="en-US" sz="2000" u="none" strike="noStrike">
                          <a:effectLst/>
                          <a:latin typeface="Arial" panose="020B0604020202020204" pitchFamily="34" charset="0"/>
                          <a:cs typeface="Arial" panose="020B0604020202020204" pitchFamily="34" charset="0"/>
                        </a:rPr>
                        <a:t>2.96</a:t>
                      </a:r>
                      <a:endParaRPr lang="en-US" sz="2000" b="0" i="0" u="none" strike="noStrike">
                        <a:effectLst/>
                        <a:latin typeface="Arial" panose="020B0604020202020204" pitchFamily="34" charset="0"/>
                        <a:cs typeface="Arial" panose="020B0604020202020204" pitchFamily="34" charset="0"/>
                      </a:endParaRPr>
                    </a:p>
                  </a:txBody>
                  <a:tcPr marL="6327" marR="6327" marT="6327" marB="0" anchor="b"/>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2000" u="none" strike="noStrike" dirty="0" smtClean="0">
                          <a:effectLst/>
                          <a:latin typeface="Arial" panose="020B0604020202020204" pitchFamily="34" charset="0"/>
                          <a:cs typeface="Arial" panose="020B0604020202020204" pitchFamily="34" charset="0"/>
                        </a:rPr>
                        <a:t>4.49*10</a:t>
                      </a:r>
                      <a:r>
                        <a:rPr lang="en-US" sz="2000" u="none" strike="noStrike" baseline="30000" dirty="0" smtClean="0">
                          <a:effectLst/>
                          <a:latin typeface="Arial" panose="020B0604020202020204" pitchFamily="34" charset="0"/>
                          <a:cs typeface="Arial" panose="020B0604020202020204" pitchFamily="34" charset="0"/>
                        </a:rPr>
                        <a:t>-6</a:t>
                      </a:r>
                      <a:endParaRPr lang="en-US" sz="2000" b="0" i="0" u="none" strike="noStrike" dirty="0">
                        <a:effectLst/>
                        <a:latin typeface="Arial" panose="020B0604020202020204" pitchFamily="34" charset="0"/>
                        <a:cs typeface="Arial" panose="020B0604020202020204" pitchFamily="34" charset="0"/>
                      </a:endParaRPr>
                    </a:p>
                  </a:txBody>
                  <a:tcPr marL="6327" marR="6327" marT="6327" marB="0" anchor="b"/>
                </a:tc>
                <a:tc>
                  <a:txBody>
                    <a:bodyPr/>
                    <a:lstStyle/>
                    <a:p>
                      <a:pPr algn="ctr" fontAlgn="b"/>
                      <a:r>
                        <a:rPr lang="en-US" sz="2000" u="none" strike="noStrike">
                          <a:effectLst/>
                          <a:latin typeface="Arial" panose="020B0604020202020204" pitchFamily="34" charset="0"/>
                          <a:cs typeface="Arial" panose="020B0604020202020204" pitchFamily="34" charset="0"/>
                        </a:rPr>
                        <a:t>3.15</a:t>
                      </a:r>
                      <a:endParaRPr lang="en-US" sz="2000" b="0" i="0" u="none" strike="noStrike">
                        <a:effectLst/>
                        <a:latin typeface="Arial" panose="020B0604020202020204" pitchFamily="34" charset="0"/>
                        <a:cs typeface="Arial" panose="020B0604020202020204" pitchFamily="34" charset="0"/>
                      </a:endParaRPr>
                    </a:p>
                  </a:txBody>
                  <a:tcPr marL="6327" marR="6327" marT="6327" marB="0" anchor="b"/>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2000" u="none" strike="noStrike" dirty="0" smtClean="0">
                          <a:effectLst/>
                          <a:latin typeface="Arial" panose="020B0604020202020204" pitchFamily="34" charset="0"/>
                          <a:cs typeface="Arial" panose="020B0604020202020204" pitchFamily="34" charset="0"/>
                        </a:rPr>
                        <a:t>5.04*10</a:t>
                      </a:r>
                      <a:r>
                        <a:rPr lang="en-US" sz="2000" u="none" strike="noStrike" baseline="30000" dirty="0" smtClean="0">
                          <a:effectLst/>
                          <a:latin typeface="Arial" panose="020B0604020202020204" pitchFamily="34" charset="0"/>
                          <a:cs typeface="Arial" panose="020B0604020202020204" pitchFamily="34" charset="0"/>
                        </a:rPr>
                        <a:t>-6</a:t>
                      </a:r>
                      <a:endParaRPr lang="en-US" sz="2000" b="0" i="0" u="none" strike="noStrike" dirty="0">
                        <a:effectLst/>
                        <a:latin typeface="Arial" panose="020B0604020202020204" pitchFamily="34" charset="0"/>
                        <a:cs typeface="Arial" panose="020B0604020202020204" pitchFamily="34" charset="0"/>
                      </a:endParaRPr>
                    </a:p>
                  </a:txBody>
                  <a:tcPr marL="6327" marR="6327" marT="6327" marB="0" anchor="b"/>
                </a:tc>
              </a:tr>
              <a:tr h="251422">
                <a:tc>
                  <a:txBody>
                    <a:bodyPr/>
                    <a:lstStyle/>
                    <a:p>
                      <a:pPr algn="ctr" fontAlgn="b"/>
                      <a:r>
                        <a:rPr lang="en-US" sz="2000" u="none" strike="noStrike">
                          <a:effectLst/>
                          <a:latin typeface="Arial" panose="020B0604020202020204" pitchFamily="34" charset="0"/>
                          <a:cs typeface="Arial" panose="020B0604020202020204" pitchFamily="34" charset="0"/>
                        </a:rPr>
                        <a:t>rs3134801</a:t>
                      </a:r>
                      <a:endParaRPr lang="en-US" sz="2000" b="0" i="0" u="none" strike="noStrike">
                        <a:effectLst/>
                        <a:latin typeface="Arial" panose="020B0604020202020204" pitchFamily="34" charset="0"/>
                        <a:cs typeface="Arial" panose="020B0604020202020204" pitchFamily="34" charset="0"/>
                      </a:endParaRPr>
                    </a:p>
                  </a:txBody>
                  <a:tcPr marL="6327" marR="6327" marT="6327" marB="0" anchor="b"/>
                </a:tc>
                <a:tc>
                  <a:txBody>
                    <a:bodyPr/>
                    <a:lstStyle/>
                    <a:p>
                      <a:pPr algn="ctr" fontAlgn="b"/>
                      <a:r>
                        <a:rPr lang="en-US" sz="2000" u="none" strike="noStrike">
                          <a:effectLst/>
                          <a:latin typeface="Arial" panose="020B0604020202020204" pitchFamily="34" charset="0"/>
                          <a:cs typeface="Arial" panose="020B0604020202020204" pitchFamily="34" charset="0"/>
                        </a:rPr>
                        <a:t>2.20</a:t>
                      </a:r>
                      <a:endParaRPr lang="en-US" sz="2000" b="0" i="0" u="none" strike="noStrike">
                        <a:effectLst/>
                        <a:latin typeface="Arial" panose="020B0604020202020204" pitchFamily="34" charset="0"/>
                        <a:cs typeface="Arial" panose="020B0604020202020204" pitchFamily="34" charset="0"/>
                      </a:endParaRPr>
                    </a:p>
                  </a:txBody>
                  <a:tcPr marL="6327" marR="6327" marT="6327" marB="0" anchor="b"/>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2000" u="none" strike="noStrike" dirty="0" smtClean="0">
                          <a:effectLst/>
                          <a:latin typeface="Arial" panose="020B0604020202020204" pitchFamily="34" charset="0"/>
                          <a:cs typeface="Arial" panose="020B0604020202020204" pitchFamily="34" charset="0"/>
                        </a:rPr>
                        <a:t>7.04*10</a:t>
                      </a:r>
                      <a:r>
                        <a:rPr lang="en-US" sz="2000" u="none" strike="noStrike" baseline="30000" dirty="0" smtClean="0">
                          <a:effectLst/>
                          <a:latin typeface="Arial" panose="020B0604020202020204" pitchFamily="34" charset="0"/>
                          <a:cs typeface="Arial" panose="020B0604020202020204" pitchFamily="34" charset="0"/>
                        </a:rPr>
                        <a:t>-4</a:t>
                      </a:r>
                      <a:endParaRPr lang="en-US" sz="2000" b="0" i="0" u="none" strike="noStrike" dirty="0">
                        <a:effectLst/>
                        <a:latin typeface="Arial" panose="020B0604020202020204" pitchFamily="34" charset="0"/>
                        <a:cs typeface="Arial" panose="020B0604020202020204" pitchFamily="34" charset="0"/>
                      </a:endParaRPr>
                    </a:p>
                  </a:txBody>
                  <a:tcPr marL="6327" marR="6327" marT="6327" marB="0" anchor="b"/>
                </a:tc>
                <a:tc>
                  <a:txBody>
                    <a:bodyPr/>
                    <a:lstStyle/>
                    <a:p>
                      <a:pPr algn="ctr" fontAlgn="b"/>
                      <a:r>
                        <a:rPr lang="en-US" sz="2000" u="none" strike="noStrike" dirty="0">
                          <a:effectLst/>
                          <a:latin typeface="Arial" panose="020B0604020202020204" pitchFamily="34" charset="0"/>
                          <a:cs typeface="Arial" panose="020B0604020202020204" pitchFamily="34" charset="0"/>
                        </a:rPr>
                        <a:t>2.50</a:t>
                      </a:r>
                      <a:endParaRPr lang="en-US" sz="2000" b="0" i="0" u="none" strike="noStrike" dirty="0">
                        <a:effectLst/>
                        <a:latin typeface="Arial" panose="020B0604020202020204" pitchFamily="34" charset="0"/>
                        <a:cs typeface="Arial" panose="020B0604020202020204" pitchFamily="34" charset="0"/>
                      </a:endParaRPr>
                    </a:p>
                  </a:txBody>
                  <a:tcPr marL="6327" marR="6327" marT="6327" marB="0" anchor="b"/>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2000" u="none" strike="noStrike" dirty="0" smtClean="0">
                          <a:effectLst/>
                          <a:latin typeface="Arial" panose="020B0604020202020204" pitchFamily="34" charset="0"/>
                          <a:cs typeface="Arial" panose="020B0604020202020204" pitchFamily="34" charset="0"/>
                        </a:rPr>
                        <a:t>2.00*10</a:t>
                      </a:r>
                      <a:r>
                        <a:rPr lang="en-US" sz="2000" u="none" strike="noStrike" baseline="30000" dirty="0" smtClean="0">
                          <a:effectLst/>
                          <a:latin typeface="Arial" panose="020B0604020202020204" pitchFamily="34" charset="0"/>
                          <a:cs typeface="Arial" panose="020B0604020202020204" pitchFamily="34" charset="0"/>
                        </a:rPr>
                        <a:t>-4</a:t>
                      </a:r>
                      <a:endParaRPr lang="en-US" sz="2000" b="0" i="0" u="none" strike="noStrike" dirty="0">
                        <a:effectLst/>
                        <a:latin typeface="Arial" panose="020B0604020202020204" pitchFamily="34" charset="0"/>
                        <a:cs typeface="Arial" panose="020B0604020202020204" pitchFamily="34" charset="0"/>
                      </a:endParaRPr>
                    </a:p>
                  </a:txBody>
                  <a:tcPr marL="6327" marR="6327" marT="6327" marB="0" anchor="b"/>
                </a:tc>
              </a:tr>
              <a:tr h="251422">
                <a:tc gridSpan="5">
                  <a:txBody>
                    <a:bodyPr/>
                    <a:lstStyle/>
                    <a:p>
                      <a:pPr algn="l" fontAlgn="b"/>
                      <a:r>
                        <a:rPr lang="en-US" sz="2000" u="none" strike="noStrike" dirty="0">
                          <a:effectLst/>
                          <a:latin typeface="Arial" panose="020B0604020202020204" pitchFamily="34" charset="0"/>
                          <a:cs typeface="Arial" panose="020B0604020202020204" pitchFamily="34" charset="0"/>
                        </a:rPr>
                        <a:t>Latino</a:t>
                      </a:r>
                      <a:endParaRPr lang="en-US" sz="2000" b="1" i="0" u="none" strike="noStrike" dirty="0">
                        <a:effectLst/>
                        <a:latin typeface="Arial" panose="020B0604020202020204" pitchFamily="34" charset="0"/>
                        <a:cs typeface="Arial" panose="020B0604020202020204" pitchFamily="34" charset="0"/>
                      </a:endParaRPr>
                    </a:p>
                  </a:txBody>
                  <a:tcPr marL="6327" marR="6327" marT="6327" marB="0" anchor="b"/>
                </a:tc>
                <a:tc hMerge="1">
                  <a:txBody>
                    <a:bodyPr/>
                    <a:lstStyle/>
                    <a:p>
                      <a:pPr algn="l" fontAlgn="b"/>
                      <a:endParaRPr lang="en-US" sz="2000" b="0" i="0" u="none" strike="noStrike" dirty="0">
                        <a:effectLst/>
                        <a:latin typeface="Verdana"/>
                      </a:endParaRPr>
                    </a:p>
                  </a:txBody>
                  <a:tcPr marL="6327" marR="6327" marT="6327" marB="0" anchor="b"/>
                </a:tc>
                <a:tc hMerge="1">
                  <a:txBody>
                    <a:bodyPr/>
                    <a:lstStyle/>
                    <a:p>
                      <a:pPr algn="l" fontAlgn="b"/>
                      <a:endParaRPr lang="en-US" sz="2000" b="0" i="0" u="none" strike="noStrike" dirty="0">
                        <a:effectLst/>
                        <a:latin typeface="Verdana"/>
                      </a:endParaRPr>
                    </a:p>
                  </a:txBody>
                  <a:tcPr marL="6327" marR="6327" marT="6327" marB="0" anchor="b"/>
                </a:tc>
                <a:tc hMerge="1">
                  <a:txBody>
                    <a:bodyPr/>
                    <a:lstStyle/>
                    <a:p>
                      <a:pPr algn="l" fontAlgn="b"/>
                      <a:endParaRPr lang="en-US" sz="2000" b="0" i="0" u="none" strike="noStrike" dirty="0">
                        <a:effectLst/>
                        <a:latin typeface="Verdana"/>
                      </a:endParaRPr>
                    </a:p>
                  </a:txBody>
                  <a:tcPr marL="6327" marR="6327" marT="6327" marB="0" anchor="b"/>
                </a:tc>
                <a:tc hMerge="1">
                  <a:txBody>
                    <a:bodyPr/>
                    <a:lstStyle/>
                    <a:p>
                      <a:pPr algn="l" fontAlgn="b"/>
                      <a:endParaRPr lang="en-US" sz="2000" b="0" i="0" u="none" strike="noStrike" dirty="0">
                        <a:effectLst/>
                        <a:latin typeface="Verdana"/>
                      </a:endParaRPr>
                    </a:p>
                  </a:txBody>
                  <a:tcPr marL="6327" marR="6327" marT="6327" marB="0" anchor="b"/>
                </a:tc>
              </a:tr>
              <a:tr h="251422">
                <a:tc>
                  <a:txBody>
                    <a:bodyPr/>
                    <a:lstStyle/>
                    <a:p>
                      <a:pPr algn="ctr" fontAlgn="b"/>
                      <a:r>
                        <a:rPr lang="en-US" sz="2000" u="none" strike="noStrike">
                          <a:effectLst/>
                          <a:latin typeface="Arial" panose="020B0604020202020204" pitchFamily="34" charset="0"/>
                          <a:cs typeface="Arial" panose="020B0604020202020204" pitchFamily="34" charset="0"/>
                        </a:rPr>
                        <a:t>B2</a:t>
                      </a:r>
                      <a:endParaRPr lang="en-US" sz="2000" b="0" i="0" u="none" strike="noStrike">
                        <a:effectLst/>
                        <a:latin typeface="Arial" panose="020B0604020202020204" pitchFamily="34" charset="0"/>
                        <a:cs typeface="Arial" panose="020B0604020202020204" pitchFamily="34" charset="0"/>
                      </a:endParaRPr>
                    </a:p>
                  </a:txBody>
                  <a:tcPr marL="6327" marR="6327" marT="6327" marB="0" anchor="b"/>
                </a:tc>
                <a:tc>
                  <a:txBody>
                    <a:bodyPr/>
                    <a:lstStyle/>
                    <a:p>
                      <a:pPr algn="ctr" fontAlgn="b"/>
                      <a:r>
                        <a:rPr lang="en-US" sz="2000" u="none" strike="noStrike">
                          <a:effectLst/>
                          <a:latin typeface="Arial" panose="020B0604020202020204" pitchFamily="34" charset="0"/>
                          <a:cs typeface="Arial" panose="020B0604020202020204" pitchFamily="34" charset="0"/>
                        </a:rPr>
                        <a:t>1.34</a:t>
                      </a:r>
                      <a:endParaRPr lang="en-US" sz="2000" b="0" i="0" u="none" strike="noStrike">
                        <a:effectLst/>
                        <a:latin typeface="Arial" panose="020B0604020202020204" pitchFamily="34" charset="0"/>
                        <a:cs typeface="Arial" panose="020B0604020202020204" pitchFamily="34" charset="0"/>
                      </a:endParaRPr>
                    </a:p>
                  </a:txBody>
                  <a:tcPr marL="6327" marR="6327" marT="6327" marB="0" anchor="b"/>
                </a:tc>
                <a:tc>
                  <a:txBody>
                    <a:bodyPr/>
                    <a:lstStyle/>
                    <a:p>
                      <a:pPr algn="ctr" fontAlgn="b"/>
                      <a:r>
                        <a:rPr lang="en-US" sz="2000" u="none" strike="noStrike" dirty="0">
                          <a:effectLst/>
                          <a:latin typeface="Arial" panose="020B0604020202020204" pitchFamily="34" charset="0"/>
                          <a:cs typeface="Arial" panose="020B0604020202020204" pitchFamily="34" charset="0"/>
                        </a:rPr>
                        <a:t>0.031</a:t>
                      </a:r>
                      <a:endParaRPr lang="en-US" sz="2000" b="0" i="0" u="none" strike="noStrike" dirty="0">
                        <a:effectLst/>
                        <a:latin typeface="Arial" panose="020B0604020202020204" pitchFamily="34" charset="0"/>
                        <a:cs typeface="Arial" panose="020B0604020202020204" pitchFamily="34" charset="0"/>
                      </a:endParaRPr>
                    </a:p>
                  </a:txBody>
                  <a:tcPr marL="6327" marR="6327" marT="6327" marB="0" anchor="b"/>
                </a:tc>
                <a:tc>
                  <a:txBody>
                    <a:bodyPr/>
                    <a:lstStyle/>
                    <a:p>
                      <a:pPr algn="ctr" fontAlgn="b"/>
                      <a:r>
                        <a:rPr lang="en-US" sz="2000" u="none" strike="noStrike" dirty="0">
                          <a:effectLst/>
                          <a:latin typeface="Arial" panose="020B0604020202020204" pitchFamily="34" charset="0"/>
                          <a:cs typeface="Arial" panose="020B0604020202020204" pitchFamily="34" charset="0"/>
                        </a:rPr>
                        <a:t>1.19</a:t>
                      </a:r>
                      <a:endParaRPr lang="en-US" sz="2000" b="0" i="0" u="none" strike="noStrike" dirty="0">
                        <a:effectLst/>
                        <a:latin typeface="Arial" panose="020B0604020202020204" pitchFamily="34" charset="0"/>
                        <a:cs typeface="Arial" panose="020B0604020202020204" pitchFamily="34" charset="0"/>
                      </a:endParaRPr>
                    </a:p>
                  </a:txBody>
                  <a:tcPr marL="6327" marR="6327" marT="6327" marB="0" anchor="b"/>
                </a:tc>
                <a:tc>
                  <a:txBody>
                    <a:bodyPr/>
                    <a:lstStyle/>
                    <a:p>
                      <a:pPr algn="ctr" fontAlgn="b"/>
                      <a:r>
                        <a:rPr lang="en-US" sz="2000" u="none" strike="noStrike">
                          <a:effectLst/>
                          <a:latin typeface="Arial" panose="020B0604020202020204" pitchFamily="34" charset="0"/>
                          <a:cs typeface="Arial" panose="020B0604020202020204" pitchFamily="34" charset="0"/>
                        </a:rPr>
                        <a:t>0.220</a:t>
                      </a:r>
                      <a:endParaRPr lang="en-US" sz="2000" b="0" i="0" u="none" strike="noStrike">
                        <a:effectLst/>
                        <a:latin typeface="Arial" panose="020B0604020202020204" pitchFamily="34" charset="0"/>
                        <a:cs typeface="Arial" panose="020B0604020202020204" pitchFamily="34" charset="0"/>
                      </a:endParaRPr>
                    </a:p>
                  </a:txBody>
                  <a:tcPr marL="6327" marR="6327" marT="6327" marB="0" anchor="b"/>
                </a:tc>
              </a:tr>
              <a:tr h="251422">
                <a:tc>
                  <a:txBody>
                    <a:bodyPr/>
                    <a:lstStyle/>
                    <a:p>
                      <a:pPr algn="ctr" fontAlgn="b"/>
                      <a:r>
                        <a:rPr lang="en-US" sz="2000" u="none" strike="noStrike">
                          <a:effectLst/>
                          <a:latin typeface="Arial" panose="020B0604020202020204" pitchFamily="34" charset="0"/>
                          <a:cs typeface="Arial" panose="020B0604020202020204" pitchFamily="34" charset="0"/>
                        </a:rPr>
                        <a:t>rs28358586</a:t>
                      </a:r>
                      <a:endParaRPr lang="en-US" sz="2000" b="0" i="0" u="none" strike="noStrike">
                        <a:effectLst/>
                        <a:latin typeface="Arial" panose="020B0604020202020204" pitchFamily="34" charset="0"/>
                        <a:cs typeface="Arial" panose="020B0604020202020204" pitchFamily="34" charset="0"/>
                      </a:endParaRPr>
                    </a:p>
                  </a:txBody>
                  <a:tcPr marL="6327" marR="6327" marT="6327" marB="0" anchor="b"/>
                </a:tc>
                <a:tc>
                  <a:txBody>
                    <a:bodyPr/>
                    <a:lstStyle/>
                    <a:p>
                      <a:pPr algn="ctr" fontAlgn="b"/>
                      <a:r>
                        <a:rPr lang="en-US" sz="2000" u="none" strike="noStrike">
                          <a:effectLst/>
                          <a:latin typeface="Arial" panose="020B0604020202020204" pitchFamily="34" charset="0"/>
                          <a:cs typeface="Arial" panose="020B0604020202020204" pitchFamily="34" charset="0"/>
                        </a:rPr>
                        <a:t>1.33</a:t>
                      </a:r>
                      <a:endParaRPr lang="en-US" sz="2000" b="0" i="0" u="none" strike="noStrike">
                        <a:effectLst/>
                        <a:latin typeface="Arial" panose="020B0604020202020204" pitchFamily="34" charset="0"/>
                        <a:cs typeface="Arial" panose="020B0604020202020204" pitchFamily="34" charset="0"/>
                      </a:endParaRPr>
                    </a:p>
                  </a:txBody>
                  <a:tcPr marL="6327" marR="6327" marT="6327" marB="0" anchor="b"/>
                </a:tc>
                <a:tc>
                  <a:txBody>
                    <a:bodyPr/>
                    <a:lstStyle/>
                    <a:p>
                      <a:pPr algn="ctr" fontAlgn="b"/>
                      <a:r>
                        <a:rPr lang="en-US" sz="2000" u="none" strike="noStrike">
                          <a:effectLst/>
                          <a:latin typeface="Arial" panose="020B0604020202020204" pitchFamily="34" charset="0"/>
                          <a:cs typeface="Arial" panose="020B0604020202020204" pitchFamily="34" charset="0"/>
                        </a:rPr>
                        <a:t>0.038</a:t>
                      </a:r>
                      <a:endParaRPr lang="en-US" sz="2000" b="0" i="0" u="none" strike="noStrike">
                        <a:effectLst/>
                        <a:latin typeface="Arial" panose="020B0604020202020204" pitchFamily="34" charset="0"/>
                        <a:cs typeface="Arial" panose="020B0604020202020204" pitchFamily="34" charset="0"/>
                      </a:endParaRPr>
                    </a:p>
                  </a:txBody>
                  <a:tcPr marL="6327" marR="6327" marT="6327" marB="0" anchor="b"/>
                </a:tc>
                <a:tc>
                  <a:txBody>
                    <a:bodyPr/>
                    <a:lstStyle/>
                    <a:p>
                      <a:pPr algn="ctr" fontAlgn="b"/>
                      <a:r>
                        <a:rPr lang="en-US" sz="2000" u="none" strike="noStrike">
                          <a:effectLst/>
                          <a:latin typeface="Arial" panose="020B0604020202020204" pitchFamily="34" charset="0"/>
                          <a:cs typeface="Arial" panose="020B0604020202020204" pitchFamily="34" charset="0"/>
                        </a:rPr>
                        <a:t>1.20</a:t>
                      </a:r>
                      <a:endParaRPr lang="en-US" sz="2000" b="0" i="0" u="none" strike="noStrike">
                        <a:effectLst/>
                        <a:latin typeface="Arial" panose="020B0604020202020204" pitchFamily="34" charset="0"/>
                        <a:cs typeface="Arial" panose="020B0604020202020204" pitchFamily="34" charset="0"/>
                      </a:endParaRPr>
                    </a:p>
                  </a:txBody>
                  <a:tcPr marL="6327" marR="6327" marT="6327" marB="0" anchor="b"/>
                </a:tc>
                <a:tc>
                  <a:txBody>
                    <a:bodyPr/>
                    <a:lstStyle/>
                    <a:p>
                      <a:pPr algn="ctr" fontAlgn="b"/>
                      <a:r>
                        <a:rPr lang="en-US" sz="2000" u="none" strike="noStrike">
                          <a:effectLst/>
                          <a:latin typeface="Arial" panose="020B0604020202020204" pitchFamily="34" charset="0"/>
                          <a:cs typeface="Arial" panose="020B0604020202020204" pitchFamily="34" charset="0"/>
                        </a:rPr>
                        <a:t>0.206</a:t>
                      </a:r>
                      <a:endParaRPr lang="en-US" sz="2000" b="0" i="0" u="none" strike="noStrike">
                        <a:effectLst/>
                        <a:latin typeface="Arial" panose="020B0604020202020204" pitchFamily="34" charset="0"/>
                        <a:cs typeface="Arial" panose="020B0604020202020204" pitchFamily="34" charset="0"/>
                      </a:endParaRPr>
                    </a:p>
                  </a:txBody>
                  <a:tcPr marL="6327" marR="6327" marT="6327" marB="0" anchor="b"/>
                </a:tc>
              </a:tr>
              <a:tr h="251422">
                <a:tc>
                  <a:txBody>
                    <a:bodyPr/>
                    <a:lstStyle/>
                    <a:p>
                      <a:pPr algn="ctr" fontAlgn="b"/>
                      <a:r>
                        <a:rPr lang="en-US" sz="2000" u="none" strike="noStrike">
                          <a:effectLst/>
                          <a:latin typeface="Arial" panose="020B0604020202020204" pitchFamily="34" charset="0"/>
                          <a:cs typeface="Arial" panose="020B0604020202020204" pitchFamily="34" charset="0"/>
                        </a:rPr>
                        <a:t>rs28357981</a:t>
                      </a:r>
                      <a:endParaRPr lang="en-US" sz="2000" b="0" i="0" u="none" strike="noStrike">
                        <a:effectLst/>
                        <a:latin typeface="Arial" panose="020B0604020202020204" pitchFamily="34" charset="0"/>
                        <a:cs typeface="Arial" panose="020B0604020202020204" pitchFamily="34" charset="0"/>
                      </a:endParaRPr>
                    </a:p>
                  </a:txBody>
                  <a:tcPr marL="6327" marR="6327" marT="6327" marB="0" anchor="b"/>
                </a:tc>
                <a:tc>
                  <a:txBody>
                    <a:bodyPr/>
                    <a:lstStyle/>
                    <a:p>
                      <a:pPr algn="ctr" fontAlgn="b"/>
                      <a:r>
                        <a:rPr lang="en-US" sz="2000" u="none" strike="noStrike">
                          <a:effectLst/>
                          <a:latin typeface="Arial" panose="020B0604020202020204" pitchFamily="34" charset="0"/>
                          <a:cs typeface="Arial" panose="020B0604020202020204" pitchFamily="34" charset="0"/>
                        </a:rPr>
                        <a:t>1.38</a:t>
                      </a:r>
                      <a:endParaRPr lang="en-US" sz="2000" b="0" i="0" u="none" strike="noStrike">
                        <a:effectLst/>
                        <a:latin typeface="Arial" panose="020B0604020202020204" pitchFamily="34" charset="0"/>
                        <a:cs typeface="Arial" panose="020B0604020202020204" pitchFamily="34" charset="0"/>
                      </a:endParaRPr>
                    </a:p>
                  </a:txBody>
                  <a:tcPr marL="6327" marR="6327" marT="6327" marB="0" anchor="b"/>
                </a:tc>
                <a:tc>
                  <a:txBody>
                    <a:bodyPr/>
                    <a:lstStyle/>
                    <a:p>
                      <a:pPr algn="ctr" fontAlgn="b"/>
                      <a:r>
                        <a:rPr lang="en-US" sz="2000" u="none" strike="noStrike">
                          <a:effectLst/>
                          <a:latin typeface="Arial" panose="020B0604020202020204" pitchFamily="34" charset="0"/>
                          <a:cs typeface="Arial" panose="020B0604020202020204" pitchFamily="34" charset="0"/>
                        </a:rPr>
                        <a:t>0.016</a:t>
                      </a:r>
                      <a:endParaRPr lang="en-US" sz="2000" b="0" i="0" u="none" strike="noStrike">
                        <a:effectLst/>
                        <a:latin typeface="Arial" panose="020B0604020202020204" pitchFamily="34" charset="0"/>
                        <a:cs typeface="Arial" panose="020B0604020202020204" pitchFamily="34" charset="0"/>
                      </a:endParaRPr>
                    </a:p>
                  </a:txBody>
                  <a:tcPr marL="6327" marR="6327" marT="6327" marB="0" anchor="b"/>
                </a:tc>
                <a:tc>
                  <a:txBody>
                    <a:bodyPr/>
                    <a:lstStyle/>
                    <a:p>
                      <a:pPr algn="ctr" fontAlgn="b"/>
                      <a:r>
                        <a:rPr lang="en-US" sz="2000" u="none" strike="noStrike">
                          <a:effectLst/>
                          <a:latin typeface="Arial" panose="020B0604020202020204" pitchFamily="34" charset="0"/>
                          <a:cs typeface="Arial" panose="020B0604020202020204" pitchFamily="34" charset="0"/>
                        </a:rPr>
                        <a:t>1.24</a:t>
                      </a:r>
                      <a:endParaRPr lang="en-US" sz="2000" b="0" i="0" u="none" strike="noStrike">
                        <a:effectLst/>
                        <a:latin typeface="Arial" panose="020B0604020202020204" pitchFamily="34" charset="0"/>
                        <a:cs typeface="Arial" panose="020B0604020202020204" pitchFamily="34" charset="0"/>
                      </a:endParaRPr>
                    </a:p>
                  </a:txBody>
                  <a:tcPr marL="6327" marR="6327" marT="6327" marB="0" anchor="b"/>
                </a:tc>
                <a:tc>
                  <a:txBody>
                    <a:bodyPr/>
                    <a:lstStyle/>
                    <a:p>
                      <a:pPr algn="ctr" fontAlgn="b"/>
                      <a:r>
                        <a:rPr lang="en-US" sz="2000" u="none" strike="noStrike">
                          <a:effectLst/>
                          <a:latin typeface="Arial" panose="020B0604020202020204" pitchFamily="34" charset="0"/>
                          <a:cs typeface="Arial" panose="020B0604020202020204" pitchFamily="34" charset="0"/>
                        </a:rPr>
                        <a:t>0.133</a:t>
                      </a:r>
                      <a:endParaRPr lang="en-US" sz="2000" b="0" i="0" u="none" strike="noStrike">
                        <a:effectLst/>
                        <a:latin typeface="Arial" panose="020B0604020202020204" pitchFamily="34" charset="0"/>
                        <a:cs typeface="Arial" panose="020B0604020202020204" pitchFamily="34" charset="0"/>
                      </a:endParaRPr>
                    </a:p>
                  </a:txBody>
                  <a:tcPr marL="6327" marR="6327" marT="6327" marB="0" anchor="b"/>
                </a:tc>
              </a:tr>
              <a:tr h="251422">
                <a:tc>
                  <a:txBody>
                    <a:bodyPr/>
                    <a:lstStyle/>
                    <a:p>
                      <a:pPr algn="ctr" fontAlgn="b"/>
                      <a:r>
                        <a:rPr lang="en-US" sz="2000" u="none" strike="noStrike">
                          <a:effectLst/>
                          <a:latin typeface="Arial" panose="020B0604020202020204" pitchFamily="34" charset="0"/>
                          <a:cs typeface="Arial" panose="020B0604020202020204" pitchFamily="34" charset="0"/>
                        </a:rPr>
                        <a:t>rs1029294</a:t>
                      </a:r>
                      <a:endParaRPr lang="en-US" sz="2000" b="0" i="0" u="none" strike="noStrike">
                        <a:effectLst/>
                        <a:latin typeface="Arial" panose="020B0604020202020204" pitchFamily="34" charset="0"/>
                        <a:cs typeface="Arial" panose="020B0604020202020204" pitchFamily="34" charset="0"/>
                      </a:endParaRPr>
                    </a:p>
                  </a:txBody>
                  <a:tcPr marL="6327" marR="6327" marT="6327" marB="0" anchor="b"/>
                </a:tc>
                <a:tc>
                  <a:txBody>
                    <a:bodyPr/>
                    <a:lstStyle/>
                    <a:p>
                      <a:pPr algn="ctr" fontAlgn="b"/>
                      <a:r>
                        <a:rPr lang="en-US" sz="2000" u="none" strike="noStrike">
                          <a:effectLst/>
                          <a:latin typeface="Arial" panose="020B0604020202020204" pitchFamily="34" charset="0"/>
                          <a:cs typeface="Arial" panose="020B0604020202020204" pitchFamily="34" charset="0"/>
                        </a:rPr>
                        <a:t>1.34</a:t>
                      </a:r>
                      <a:endParaRPr lang="en-US" sz="2000" b="0" i="0" u="none" strike="noStrike">
                        <a:effectLst/>
                        <a:latin typeface="Arial" panose="020B0604020202020204" pitchFamily="34" charset="0"/>
                        <a:cs typeface="Arial" panose="020B0604020202020204" pitchFamily="34" charset="0"/>
                      </a:endParaRPr>
                    </a:p>
                  </a:txBody>
                  <a:tcPr marL="6327" marR="6327" marT="6327" marB="0" anchor="b"/>
                </a:tc>
                <a:tc>
                  <a:txBody>
                    <a:bodyPr/>
                    <a:lstStyle/>
                    <a:p>
                      <a:pPr algn="ctr" fontAlgn="b"/>
                      <a:r>
                        <a:rPr lang="en-US" sz="2000" u="none" strike="noStrike">
                          <a:effectLst/>
                          <a:latin typeface="Arial" panose="020B0604020202020204" pitchFamily="34" charset="0"/>
                          <a:cs typeface="Arial" panose="020B0604020202020204" pitchFamily="34" charset="0"/>
                        </a:rPr>
                        <a:t>0.031</a:t>
                      </a:r>
                      <a:endParaRPr lang="en-US" sz="2000" b="0" i="0" u="none" strike="noStrike">
                        <a:effectLst/>
                        <a:latin typeface="Arial" panose="020B0604020202020204" pitchFamily="34" charset="0"/>
                        <a:cs typeface="Arial" panose="020B0604020202020204" pitchFamily="34" charset="0"/>
                      </a:endParaRPr>
                    </a:p>
                  </a:txBody>
                  <a:tcPr marL="6327" marR="6327" marT="6327" marB="0" anchor="b"/>
                </a:tc>
                <a:tc>
                  <a:txBody>
                    <a:bodyPr/>
                    <a:lstStyle/>
                    <a:p>
                      <a:pPr algn="ctr" fontAlgn="b"/>
                      <a:r>
                        <a:rPr lang="en-US" sz="2000" u="none" strike="noStrike">
                          <a:effectLst/>
                          <a:latin typeface="Arial" panose="020B0604020202020204" pitchFamily="34" charset="0"/>
                          <a:cs typeface="Arial" panose="020B0604020202020204" pitchFamily="34" charset="0"/>
                        </a:rPr>
                        <a:t>1.19</a:t>
                      </a:r>
                      <a:endParaRPr lang="en-US" sz="2000" b="0" i="0" u="none" strike="noStrike">
                        <a:effectLst/>
                        <a:latin typeface="Arial" panose="020B0604020202020204" pitchFamily="34" charset="0"/>
                        <a:cs typeface="Arial" panose="020B0604020202020204" pitchFamily="34" charset="0"/>
                      </a:endParaRPr>
                    </a:p>
                  </a:txBody>
                  <a:tcPr marL="6327" marR="6327" marT="6327" marB="0" anchor="b"/>
                </a:tc>
                <a:tc>
                  <a:txBody>
                    <a:bodyPr/>
                    <a:lstStyle/>
                    <a:p>
                      <a:pPr algn="ctr" fontAlgn="b"/>
                      <a:r>
                        <a:rPr lang="en-US" sz="2000" u="none" strike="noStrike">
                          <a:effectLst/>
                          <a:latin typeface="Arial" panose="020B0604020202020204" pitchFamily="34" charset="0"/>
                          <a:cs typeface="Arial" panose="020B0604020202020204" pitchFamily="34" charset="0"/>
                        </a:rPr>
                        <a:t>0.229</a:t>
                      </a:r>
                      <a:endParaRPr lang="en-US" sz="2000" b="0" i="0" u="none" strike="noStrike">
                        <a:effectLst/>
                        <a:latin typeface="Arial" panose="020B0604020202020204" pitchFamily="34" charset="0"/>
                        <a:cs typeface="Arial" panose="020B0604020202020204" pitchFamily="34" charset="0"/>
                      </a:endParaRPr>
                    </a:p>
                  </a:txBody>
                  <a:tcPr marL="6327" marR="6327" marT="6327" marB="0" anchor="b"/>
                </a:tc>
              </a:tr>
              <a:tr h="251422">
                <a:tc>
                  <a:txBody>
                    <a:bodyPr/>
                    <a:lstStyle/>
                    <a:p>
                      <a:pPr algn="ctr" fontAlgn="b"/>
                      <a:r>
                        <a:rPr lang="en-US" sz="2000" u="none" strike="noStrike">
                          <a:effectLst/>
                          <a:latin typeface="Arial" panose="020B0604020202020204" pitchFamily="34" charset="0"/>
                          <a:cs typeface="Arial" panose="020B0604020202020204" pitchFamily="34" charset="0"/>
                        </a:rPr>
                        <a:t>rs3134801</a:t>
                      </a:r>
                      <a:endParaRPr lang="en-US" sz="2000" b="0" i="0" u="none" strike="noStrike">
                        <a:effectLst/>
                        <a:latin typeface="Arial" panose="020B0604020202020204" pitchFamily="34" charset="0"/>
                        <a:cs typeface="Arial" panose="020B0604020202020204" pitchFamily="34" charset="0"/>
                      </a:endParaRPr>
                    </a:p>
                  </a:txBody>
                  <a:tcPr marL="6327" marR="6327" marT="6327" marB="0" anchor="b"/>
                </a:tc>
                <a:tc>
                  <a:txBody>
                    <a:bodyPr/>
                    <a:lstStyle/>
                    <a:p>
                      <a:pPr algn="ctr" fontAlgn="b"/>
                      <a:r>
                        <a:rPr lang="en-US" sz="2000" u="none" strike="noStrike">
                          <a:effectLst/>
                          <a:latin typeface="Arial" panose="020B0604020202020204" pitchFamily="34" charset="0"/>
                          <a:cs typeface="Arial" panose="020B0604020202020204" pitchFamily="34" charset="0"/>
                        </a:rPr>
                        <a:t>1.32</a:t>
                      </a:r>
                      <a:endParaRPr lang="en-US" sz="2000" b="0" i="0" u="none" strike="noStrike">
                        <a:effectLst/>
                        <a:latin typeface="Arial" panose="020B0604020202020204" pitchFamily="34" charset="0"/>
                        <a:cs typeface="Arial" panose="020B0604020202020204" pitchFamily="34" charset="0"/>
                      </a:endParaRPr>
                    </a:p>
                  </a:txBody>
                  <a:tcPr marL="6327" marR="6327" marT="6327" marB="0" anchor="b"/>
                </a:tc>
                <a:tc>
                  <a:txBody>
                    <a:bodyPr/>
                    <a:lstStyle/>
                    <a:p>
                      <a:pPr algn="ctr" fontAlgn="b"/>
                      <a:r>
                        <a:rPr lang="en-US" sz="2000" u="none" strike="noStrike">
                          <a:effectLst/>
                          <a:latin typeface="Arial" panose="020B0604020202020204" pitchFamily="34" charset="0"/>
                          <a:cs typeface="Arial" panose="020B0604020202020204" pitchFamily="34" charset="0"/>
                        </a:rPr>
                        <a:t>0.039</a:t>
                      </a:r>
                      <a:endParaRPr lang="en-US" sz="2000" b="0" i="0" u="none" strike="noStrike">
                        <a:effectLst/>
                        <a:latin typeface="Arial" panose="020B0604020202020204" pitchFamily="34" charset="0"/>
                        <a:cs typeface="Arial" panose="020B0604020202020204" pitchFamily="34" charset="0"/>
                      </a:endParaRPr>
                    </a:p>
                  </a:txBody>
                  <a:tcPr marL="6327" marR="6327" marT="6327" marB="0" anchor="b"/>
                </a:tc>
                <a:tc>
                  <a:txBody>
                    <a:bodyPr/>
                    <a:lstStyle/>
                    <a:p>
                      <a:pPr algn="ctr" fontAlgn="b"/>
                      <a:r>
                        <a:rPr lang="en-US" sz="2000" u="none" strike="noStrike">
                          <a:effectLst/>
                          <a:latin typeface="Arial" panose="020B0604020202020204" pitchFamily="34" charset="0"/>
                          <a:cs typeface="Arial" panose="020B0604020202020204" pitchFamily="34" charset="0"/>
                        </a:rPr>
                        <a:t>1.19</a:t>
                      </a:r>
                      <a:endParaRPr lang="en-US" sz="2000" b="0" i="0" u="none" strike="noStrike">
                        <a:effectLst/>
                        <a:latin typeface="Arial" panose="020B0604020202020204" pitchFamily="34" charset="0"/>
                        <a:cs typeface="Arial" panose="020B0604020202020204" pitchFamily="34" charset="0"/>
                      </a:endParaRPr>
                    </a:p>
                  </a:txBody>
                  <a:tcPr marL="6327" marR="6327" marT="6327" marB="0" anchor="b"/>
                </a:tc>
                <a:tc>
                  <a:txBody>
                    <a:bodyPr/>
                    <a:lstStyle/>
                    <a:p>
                      <a:pPr algn="ctr" fontAlgn="b"/>
                      <a:r>
                        <a:rPr lang="en-US" sz="2000" u="none" strike="noStrike" dirty="0">
                          <a:effectLst/>
                          <a:latin typeface="Arial" panose="020B0604020202020204" pitchFamily="34" charset="0"/>
                          <a:cs typeface="Arial" panose="020B0604020202020204" pitchFamily="34" charset="0"/>
                        </a:rPr>
                        <a:t>0.235</a:t>
                      </a:r>
                      <a:endParaRPr lang="en-US" sz="2000" b="0" i="0" u="none" strike="noStrike" dirty="0">
                        <a:effectLst/>
                        <a:latin typeface="Arial" panose="020B0604020202020204" pitchFamily="34" charset="0"/>
                        <a:cs typeface="Arial" panose="020B0604020202020204" pitchFamily="34" charset="0"/>
                      </a:endParaRPr>
                    </a:p>
                  </a:txBody>
                  <a:tcPr marL="6327" marR="6327" marT="6327" marB="0" anchor="b"/>
                </a:tc>
              </a:tr>
            </a:tbl>
          </a:graphicData>
        </a:graphic>
      </p:graphicFrame>
    </p:spTree>
    <p:extLst>
      <p:ext uri="{BB962C8B-B14F-4D97-AF65-F5344CB8AC3E}">
        <p14:creationId xmlns:p14="http://schemas.microsoft.com/office/powerpoint/2010/main" val="159377784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a:xfrm>
            <a:off x="457200" y="387137"/>
            <a:ext cx="8229600" cy="480131"/>
          </a:xfrm>
        </p:spPr>
        <p:txBody>
          <a:bodyPr/>
          <a:lstStyle/>
          <a:p>
            <a:pPr eaLnBrk="1" hangingPunct="1"/>
            <a:r>
              <a:rPr lang="en-US" sz="2800" dirty="0" smtClean="0"/>
              <a:t>Outline</a:t>
            </a:r>
          </a:p>
        </p:txBody>
      </p:sp>
      <p:sp>
        <p:nvSpPr>
          <p:cNvPr id="4099" name="Content Placeholder 2"/>
          <p:cNvSpPr>
            <a:spLocks noGrp="1"/>
          </p:cNvSpPr>
          <p:nvPr>
            <p:ph idx="4294967295"/>
          </p:nvPr>
        </p:nvSpPr>
        <p:spPr>
          <a:xfrm>
            <a:off x="457200" y="1736725"/>
            <a:ext cx="8229600" cy="4422749"/>
          </a:xfrm>
        </p:spPr>
        <p:txBody>
          <a:bodyPr/>
          <a:lstStyle/>
          <a:p>
            <a:pPr eaLnBrk="1" hangingPunct="1"/>
            <a:r>
              <a:rPr lang="en-US" sz="2800" dirty="0"/>
              <a:t>Epigenetics: DNA Methylation and Histone Modification</a:t>
            </a:r>
          </a:p>
          <a:p>
            <a:pPr eaLnBrk="1" hangingPunct="1"/>
            <a:endParaRPr lang="en-US" sz="2800" dirty="0" smtClean="0"/>
          </a:p>
          <a:p>
            <a:pPr eaLnBrk="1" hangingPunct="1"/>
            <a:r>
              <a:rPr lang="en-US" sz="2800" dirty="0" smtClean="0"/>
              <a:t>Parent-of-origin </a:t>
            </a:r>
            <a:r>
              <a:rPr lang="en-US" sz="2800" dirty="0"/>
              <a:t>Effects</a:t>
            </a:r>
          </a:p>
          <a:p>
            <a:pPr marL="0" indent="0" eaLnBrk="1" hangingPunct="1">
              <a:buNone/>
            </a:pPr>
            <a:endParaRPr lang="en-US" sz="2800" dirty="0" smtClean="0"/>
          </a:p>
          <a:p>
            <a:pPr eaLnBrk="1" hangingPunct="1"/>
            <a:r>
              <a:rPr lang="en-US" sz="2800" dirty="0" smtClean="0"/>
              <a:t>Mitochondrial DNA</a:t>
            </a:r>
          </a:p>
          <a:p>
            <a:pPr eaLnBrk="1" hangingPunct="1"/>
            <a:endParaRPr lang="en-US" sz="2800" dirty="0" smtClean="0"/>
          </a:p>
          <a:p>
            <a:pPr eaLnBrk="1" hangingPunct="1"/>
            <a:r>
              <a:rPr lang="en-US" sz="2800" b="1" i="1" dirty="0" smtClean="0"/>
              <a:t>De Novo </a:t>
            </a:r>
            <a:r>
              <a:rPr lang="en-US" sz="2800" b="1" dirty="0" smtClean="0"/>
              <a:t>Variation</a:t>
            </a:r>
          </a:p>
          <a:p>
            <a:pPr eaLnBrk="1" hangingPunct="1"/>
            <a:endParaRPr lang="en-US" sz="2800" dirty="0" smtClean="0"/>
          </a:p>
        </p:txBody>
      </p:sp>
    </p:spTree>
    <p:extLst>
      <p:ext uri="{BB962C8B-B14F-4D97-AF65-F5344CB8AC3E}">
        <p14:creationId xmlns:p14="http://schemas.microsoft.com/office/powerpoint/2010/main" val="407635733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idx="4294967295"/>
          </p:nvPr>
        </p:nvSpPr>
        <p:spPr>
          <a:xfrm>
            <a:off x="304800" y="384068"/>
            <a:ext cx="8229600" cy="480131"/>
          </a:xfrm>
        </p:spPr>
        <p:txBody>
          <a:bodyPr/>
          <a:lstStyle/>
          <a:p>
            <a:pPr eaLnBrk="1" hangingPunct="1"/>
            <a:r>
              <a:rPr lang="en-US" sz="2800" dirty="0" smtClean="0"/>
              <a:t>Your</a:t>
            </a:r>
            <a:r>
              <a:rPr lang="en-US" sz="2800" i="1" dirty="0" smtClean="0"/>
              <a:t> De Novo </a:t>
            </a:r>
            <a:r>
              <a:rPr lang="en-US" sz="2800" dirty="0" smtClean="0"/>
              <a:t>Mutations</a:t>
            </a:r>
          </a:p>
        </p:txBody>
      </p:sp>
      <p:sp>
        <p:nvSpPr>
          <p:cNvPr id="30723" name="Content Placeholder 2"/>
          <p:cNvSpPr>
            <a:spLocks noGrp="1"/>
          </p:cNvSpPr>
          <p:nvPr>
            <p:ph idx="4294967295"/>
          </p:nvPr>
        </p:nvSpPr>
        <p:spPr>
          <a:xfrm>
            <a:off x="457200" y="1736725"/>
            <a:ext cx="8229600" cy="1883593"/>
          </a:xfrm>
        </p:spPr>
        <p:txBody>
          <a:bodyPr/>
          <a:lstStyle/>
          <a:p>
            <a:pPr eaLnBrk="1" hangingPunct="1"/>
            <a:r>
              <a:rPr lang="en-US" dirty="0" smtClean="0"/>
              <a:t>74 new SNPs</a:t>
            </a:r>
          </a:p>
          <a:p>
            <a:pPr eaLnBrk="1" hangingPunct="1"/>
            <a:r>
              <a:rPr lang="en-US" dirty="0" smtClean="0"/>
              <a:t>2 new </a:t>
            </a:r>
            <a:r>
              <a:rPr lang="en-US" dirty="0" err="1" smtClean="0"/>
              <a:t>Indels</a:t>
            </a:r>
            <a:endParaRPr lang="en-US" dirty="0" smtClean="0"/>
          </a:p>
          <a:p>
            <a:pPr eaLnBrk="1" hangingPunct="1"/>
            <a:r>
              <a:rPr lang="en-US" dirty="0" smtClean="0"/>
              <a:t>Rarely a CNV</a:t>
            </a:r>
          </a:p>
          <a:p>
            <a:pPr eaLnBrk="1" hangingPunct="1"/>
            <a:endParaRPr lang="en-US" dirty="0"/>
          </a:p>
        </p:txBody>
      </p:sp>
      <p:pic>
        <p:nvPicPr>
          <p:cNvPr id="7170" name="Picture 2" descr="http://theblogoffame.com/wp-content/uploads/2013/06/blog-finger-point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5760" y="1618509"/>
            <a:ext cx="4041774" cy="2692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887914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idx="4294967295"/>
          </p:nvPr>
        </p:nvSpPr>
        <p:spPr>
          <a:xfrm>
            <a:off x="320040" y="387137"/>
            <a:ext cx="8229600" cy="480131"/>
          </a:xfrm>
        </p:spPr>
        <p:txBody>
          <a:bodyPr/>
          <a:lstStyle/>
          <a:p>
            <a:pPr eaLnBrk="1" hangingPunct="1"/>
            <a:r>
              <a:rPr lang="en-US" sz="2800" i="1" dirty="0" smtClean="0"/>
              <a:t>De Novo </a:t>
            </a:r>
            <a:r>
              <a:rPr lang="en-US" sz="2800" dirty="0" smtClean="0"/>
              <a:t>Mutation Methods</a:t>
            </a:r>
          </a:p>
        </p:txBody>
      </p:sp>
      <p:sp>
        <p:nvSpPr>
          <p:cNvPr id="30723" name="Content Placeholder 2"/>
          <p:cNvSpPr>
            <a:spLocks noGrp="1"/>
          </p:cNvSpPr>
          <p:nvPr>
            <p:ph idx="4294967295"/>
          </p:nvPr>
        </p:nvSpPr>
        <p:spPr>
          <a:xfrm>
            <a:off x="320040" y="1143000"/>
            <a:ext cx="7772400" cy="5142946"/>
          </a:xfrm>
        </p:spPr>
        <p:txBody>
          <a:bodyPr/>
          <a:lstStyle/>
          <a:p>
            <a:pPr eaLnBrk="1" hangingPunct="1"/>
            <a:r>
              <a:rPr lang="en-US" sz="2800" dirty="0" smtClean="0"/>
              <a:t>Family Design</a:t>
            </a:r>
          </a:p>
          <a:p>
            <a:pPr lvl="1" eaLnBrk="1" hangingPunct="1"/>
            <a:r>
              <a:rPr lang="en-US" sz="2400" dirty="0" smtClean="0"/>
              <a:t>Trios</a:t>
            </a:r>
          </a:p>
          <a:p>
            <a:pPr eaLnBrk="1" hangingPunct="1"/>
            <a:r>
              <a:rPr lang="en-US" sz="2800" dirty="0" err="1" smtClean="0"/>
              <a:t>Exome</a:t>
            </a:r>
            <a:r>
              <a:rPr lang="en-US" sz="2800" dirty="0" smtClean="0"/>
              <a:t> Sequencing</a:t>
            </a:r>
          </a:p>
          <a:p>
            <a:pPr lvl="1" eaLnBrk="1" hangingPunct="1"/>
            <a:r>
              <a:rPr lang="en-US" sz="2400" dirty="0" smtClean="0"/>
              <a:t>Coding Variants</a:t>
            </a:r>
          </a:p>
          <a:p>
            <a:pPr eaLnBrk="1" hangingPunct="1"/>
            <a:r>
              <a:rPr lang="en-US" sz="2800" dirty="0" smtClean="0"/>
              <a:t>Array CGH</a:t>
            </a:r>
          </a:p>
          <a:p>
            <a:pPr lvl="1" eaLnBrk="1" hangingPunct="1"/>
            <a:r>
              <a:rPr lang="en-US" sz="2400" dirty="0" smtClean="0"/>
              <a:t>CNVs</a:t>
            </a:r>
          </a:p>
          <a:p>
            <a:pPr eaLnBrk="1" hangingPunct="1"/>
            <a:r>
              <a:rPr lang="en-US" sz="2800" dirty="0" smtClean="0"/>
              <a:t>Bioinformatics</a:t>
            </a:r>
          </a:p>
          <a:p>
            <a:pPr lvl="1" eaLnBrk="1" hangingPunct="1"/>
            <a:r>
              <a:rPr lang="en-US" sz="2400" dirty="0" smtClean="0"/>
              <a:t>Filter artifacts</a:t>
            </a:r>
          </a:p>
          <a:p>
            <a:pPr eaLnBrk="1" hangingPunct="1"/>
            <a:r>
              <a:rPr lang="en-US" sz="2800" dirty="0" smtClean="0"/>
              <a:t>Sanger Sequencing</a:t>
            </a:r>
          </a:p>
          <a:p>
            <a:pPr lvl="1" eaLnBrk="1" hangingPunct="1"/>
            <a:r>
              <a:rPr lang="en-US" sz="2400" dirty="0" smtClean="0"/>
              <a:t>Confirmatory</a:t>
            </a:r>
          </a:p>
        </p:txBody>
      </p:sp>
    </p:spTree>
    <p:extLst>
      <p:ext uri="{BB962C8B-B14F-4D97-AF65-F5344CB8AC3E}">
        <p14:creationId xmlns:p14="http://schemas.microsoft.com/office/powerpoint/2010/main" val="186717362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a:xfrm>
            <a:off x="320040" y="384068"/>
            <a:ext cx="8229600" cy="480131"/>
          </a:xfrm>
        </p:spPr>
        <p:txBody>
          <a:bodyPr/>
          <a:lstStyle/>
          <a:p>
            <a:pPr eaLnBrk="1" hangingPunct="1"/>
            <a:r>
              <a:rPr lang="en-US" sz="2800" dirty="0" smtClean="0"/>
              <a:t>Sporadic Autism Exome </a:t>
            </a:r>
            <a:r>
              <a:rPr lang="en-US" sz="2800" dirty="0"/>
              <a:t>Study and </a:t>
            </a:r>
            <a:r>
              <a:rPr lang="en-US" sz="2800" i="1" dirty="0"/>
              <a:t>De Novo </a:t>
            </a:r>
            <a:r>
              <a:rPr lang="en-US" sz="2800" dirty="0" smtClean="0"/>
              <a:t>Mutations </a:t>
            </a:r>
          </a:p>
        </p:txBody>
      </p:sp>
      <p:sp>
        <p:nvSpPr>
          <p:cNvPr id="6" name="Content Placeholder 2"/>
          <p:cNvSpPr txBox="1">
            <a:spLocks/>
          </p:cNvSpPr>
          <p:nvPr/>
        </p:nvSpPr>
        <p:spPr bwMode="auto">
          <a:xfrm>
            <a:off x="457200" y="1143000"/>
            <a:ext cx="7772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eaLnBrk="1" hangingPunct="1"/>
            <a:r>
              <a:rPr lang="en-US" sz="2800" kern="0" dirty="0" smtClean="0"/>
              <a:t>209 Families, 677 Individuals</a:t>
            </a:r>
          </a:p>
          <a:p>
            <a:pPr lvl="1" eaLnBrk="1" hangingPunct="1"/>
            <a:r>
              <a:rPr lang="en-US" sz="2400" kern="0" dirty="0" smtClean="0"/>
              <a:t>Trios</a:t>
            </a:r>
          </a:p>
          <a:p>
            <a:pPr lvl="1" eaLnBrk="1" hangingPunct="1"/>
            <a:r>
              <a:rPr lang="en-US" sz="2400" kern="0" dirty="0" smtClean="0"/>
              <a:t>Unaffected Siblings</a:t>
            </a:r>
          </a:p>
          <a:p>
            <a:pPr eaLnBrk="1" hangingPunct="1"/>
            <a:r>
              <a:rPr lang="en-US" sz="2800" kern="0" dirty="0" err="1" smtClean="0"/>
              <a:t>Exome</a:t>
            </a:r>
            <a:r>
              <a:rPr lang="en-US" sz="2800" kern="0" dirty="0" smtClean="0"/>
              <a:t> Sequencing</a:t>
            </a:r>
            <a:endParaRPr lang="en-US" sz="2400" kern="0" dirty="0" smtClean="0"/>
          </a:p>
          <a:p>
            <a:pPr eaLnBrk="1" hangingPunct="1"/>
            <a:r>
              <a:rPr lang="en-US" sz="2800" kern="0" dirty="0" smtClean="0"/>
              <a:t>248 </a:t>
            </a:r>
            <a:r>
              <a:rPr lang="en-US" sz="2800" i="1" kern="0" dirty="0" smtClean="0"/>
              <a:t>De Novo </a:t>
            </a:r>
            <a:r>
              <a:rPr lang="en-US" sz="2800" kern="0" dirty="0" smtClean="0"/>
              <a:t>Events</a:t>
            </a:r>
          </a:p>
          <a:p>
            <a:pPr lvl="1" eaLnBrk="1" hangingPunct="1"/>
            <a:r>
              <a:rPr lang="en-US" sz="2400" kern="0" dirty="0" smtClean="0"/>
              <a:t>225 SNVs (single nucleotide variants)</a:t>
            </a:r>
          </a:p>
          <a:p>
            <a:pPr lvl="1" eaLnBrk="1" hangingPunct="1"/>
            <a:r>
              <a:rPr lang="en-US" sz="2400" kern="0" dirty="0" smtClean="0"/>
              <a:t>17 </a:t>
            </a:r>
            <a:r>
              <a:rPr lang="en-US" sz="2400" kern="0" dirty="0" err="1" smtClean="0"/>
              <a:t>Indels</a:t>
            </a:r>
            <a:endParaRPr lang="en-US" sz="2400" kern="0" dirty="0" smtClean="0"/>
          </a:p>
          <a:p>
            <a:pPr lvl="1" eaLnBrk="1" hangingPunct="1"/>
            <a:r>
              <a:rPr lang="en-US" sz="2400" kern="0" dirty="0" smtClean="0"/>
              <a:t>6 CNVs</a:t>
            </a:r>
          </a:p>
          <a:p>
            <a:pPr eaLnBrk="1" hangingPunct="1"/>
            <a:r>
              <a:rPr lang="en-US" sz="2800" kern="0" dirty="0" smtClean="0"/>
              <a:t>181 </a:t>
            </a:r>
            <a:r>
              <a:rPr lang="en-US" sz="2800" kern="0" dirty="0" err="1" smtClean="0"/>
              <a:t>nonsynonymous</a:t>
            </a:r>
            <a:r>
              <a:rPr lang="en-US" sz="2800" kern="0" dirty="0" smtClean="0"/>
              <a:t> changes</a:t>
            </a:r>
          </a:p>
          <a:p>
            <a:pPr lvl="1" eaLnBrk="1" hangingPunct="1"/>
            <a:r>
              <a:rPr lang="en-US" sz="2400" kern="0" dirty="0" smtClean="0"/>
              <a:t>120 severe</a:t>
            </a:r>
          </a:p>
        </p:txBody>
      </p:sp>
      <p:sp>
        <p:nvSpPr>
          <p:cNvPr id="4" name="TextBox 3"/>
          <p:cNvSpPr txBox="1">
            <a:spLocks noChangeArrowheads="1"/>
          </p:cNvSpPr>
          <p:nvPr/>
        </p:nvSpPr>
        <p:spPr bwMode="auto">
          <a:xfrm>
            <a:off x="274321" y="6169322"/>
            <a:ext cx="543464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ＭＳ Ｐゴシック" pitchFamily="34" charset="-128"/>
              </a:defRPr>
            </a:lvl1pPr>
            <a:lvl2pPr marL="37931725" indent="-37474525">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600" dirty="0" err="1" smtClean="0"/>
              <a:t>O’Roak</a:t>
            </a:r>
            <a:r>
              <a:rPr lang="en-US" sz="1600" dirty="0" smtClean="0"/>
              <a:t> </a:t>
            </a:r>
            <a:r>
              <a:rPr lang="en-US" sz="1600" i="1" dirty="0" smtClean="0"/>
              <a:t>et al</a:t>
            </a:r>
            <a:r>
              <a:rPr lang="en-US" sz="1600" dirty="0" smtClean="0"/>
              <a:t>. Nature 2012</a:t>
            </a:r>
            <a:endParaRPr lang="en-US" sz="1600" i="1" dirty="0"/>
          </a:p>
        </p:txBody>
      </p:sp>
    </p:spTree>
    <p:extLst>
      <p:ext uri="{BB962C8B-B14F-4D97-AF65-F5344CB8AC3E}">
        <p14:creationId xmlns:p14="http://schemas.microsoft.com/office/powerpoint/2010/main" val="146845731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2762" r="77956" b="17677"/>
          <a:stretch/>
        </p:blipFill>
        <p:spPr bwMode="auto">
          <a:xfrm>
            <a:off x="3150476" y="986119"/>
            <a:ext cx="2843048" cy="22465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650" name="Title 1"/>
          <p:cNvSpPr>
            <a:spLocks noGrp="1"/>
          </p:cNvSpPr>
          <p:nvPr>
            <p:ph type="title" idx="4294967295"/>
          </p:nvPr>
        </p:nvSpPr>
        <p:spPr>
          <a:xfrm>
            <a:off x="304800" y="384068"/>
            <a:ext cx="8229600" cy="480131"/>
          </a:xfrm>
        </p:spPr>
        <p:txBody>
          <a:bodyPr/>
          <a:lstStyle/>
          <a:p>
            <a:pPr eaLnBrk="1" hangingPunct="1"/>
            <a:r>
              <a:rPr lang="en-US" sz="2800" i="1" dirty="0" smtClean="0"/>
              <a:t>De Novo </a:t>
            </a:r>
            <a:r>
              <a:rPr lang="en-US" sz="2800" dirty="0" smtClean="0"/>
              <a:t>Mutations and Autism Spectrum Disorder</a:t>
            </a:r>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7260"/>
          <a:stretch/>
        </p:blipFill>
        <p:spPr bwMode="auto">
          <a:xfrm>
            <a:off x="853440" y="3171745"/>
            <a:ext cx="7439206" cy="2991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3"/>
          <p:cNvSpPr txBox="1">
            <a:spLocks noChangeArrowheads="1"/>
          </p:cNvSpPr>
          <p:nvPr/>
        </p:nvSpPr>
        <p:spPr bwMode="auto">
          <a:xfrm>
            <a:off x="274321" y="6169322"/>
            <a:ext cx="543464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ＭＳ Ｐゴシック" pitchFamily="34" charset="-128"/>
              </a:defRPr>
            </a:lvl1pPr>
            <a:lvl2pPr marL="37931725" indent="-37474525">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600" dirty="0" err="1" smtClean="0"/>
              <a:t>O’Roak</a:t>
            </a:r>
            <a:r>
              <a:rPr lang="en-US" sz="1600" dirty="0" smtClean="0"/>
              <a:t> </a:t>
            </a:r>
            <a:r>
              <a:rPr lang="en-US" sz="1600" i="1" dirty="0" smtClean="0"/>
              <a:t>et al</a:t>
            </a:r>
            <a:r>
              <a:rPr lang="en-US" sz="1600" dirty="0" smtClean="0"/>
              <a:t>. Nature 2012</a:t>
            </a:r>
            <a:endParaRPr lang="en-US" sz="1600" i="1" dirty="0"/>
          </a:p>
        </p:txBody>
      </p:sp>
    </p:spTree>
    <p:extLst>
      <p:ext uri="{BB962C8B-B14F-4D97-AF65-F5344CB8AC3E}">
        <p14:creationId xmlns:p14="http://schemas.microsoft.com/office/powerpoint/2010/main" val="307590982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idx="4294967295"/>
          </p:nvPr>
        </p:nvSpPr>
        <p:spPr>
          <a:xfrm>
            <a:off x="320040" y="384068"/>
            <a:ext cx="8229600" cy="480131"/>
          </a:xfrm>
        </p:spPr>
        <p:txBody>
          <a:bodyPr/>
          <a:lstStyle/>
          <a:p>
            <a:pPr eaLnBrk="1" hangingPunct="1"/>
            <a:r>
              <a:rPr lang="en-US" sz="2800" dirty="0" smtClean="0"/>
              <a:t>Next Week</a:t>
            </a:r>
          </a:p>
        </p:txBody>
      </p:sp>
      <p:sp>
        <p:nvSpPr>
          <p:cNvPr id="31747" name="Content Placeholder 2"/>
          <p:cNvSpPr>
            <a:spLocks noGrp="1"/>
          </p:cNvSpPr>
          <p:nvPr>
            <p:ph idx="4294967295"/>
          </p:nvPr>
        </p:nvSpPr>
        <p:spPr/>
        <p:txBody>
          <a:bodyPr/>
          <a:lstStyle/>
          <a:p>
            <a:pPr eaLnBrk="1" hangingPunct="1"/>
            <a:r>
              <a:rPr lang="en-US" sz="2800" dirty="0" smtClean="0"/>
              <a:t>Next generation sequencing</a:t>
            </a:r>
          </a:p>
          <a:p>
            <a:pPr eaLnBrk="1" hangingPunct="1"/>
            <a:endParaRPr lang="en-US" sz="2800" dirty="0" smtClean="0"/>
          </a:p>
        </p:txBody>
      </p:sp>
    </p:spTree>
    <p:extLst>
      <p:ext uri="{BB962C8B-B14F-4D97-AF65-F5344CB8AC3E}">
        <p14:creationId xmlns:p14="http://schemas.microsoft.com/office/powerpoint/2010/main" val="17145629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8860"/>
            <a:ext cx="8229600" cy="480131"/>
          </a:xfrm>
        </p:spPr>
        <p:txBody>
          <a:bodyPr/>
          <a:lstStyle/>
          <a:p>
            <a:r>
              <a:rPr lang="en-US" sz="2800" dirty="0" smtClean="0"/>
              <a:t>Hernia: A </a:t>
            </a:r>
            <a:r>
              <a:rPr lang="en-US" sz="2800" dirty="0"/>
              <a:t>C</a:t>
            </a:r>
            <a:r>
              <a:rPr lang="en-US" sz="2800" dirty="0" smtClean="0"/>
              <a:t>ondition with No GWAS Studies</a:t>
            </a:r>
            <a:endParaRPr lang="en-US" sz="2800" dirty="0"/>
          </a:p>
        </p:txBody>
      </p:sp>
      <p:sp>
        <p:nvSpPr>
          <p:cNvPr id="4" name="Slide Number Placeholder 3"/>
          <p:cNvSpPr>
            <a:spLocks noGrp="1"/>
          </p:cNvSpPr>
          <p:nvPr>
            <p:ph type="sldNum" sz="quarter" idx="10"/>
          </p:nvPr>
        </p:nvSpPr>
        <p:spPr/>
        <p:txBody>
          <a:bodyPr/>
          <a:lstStyle/>
          <a:p>
            <a:pPr>
              <a:defRPr/>
            </a:pPr>
            <a:fld id="{768A485F-9B75-46AD-97A1-E8DA9DD60780}" type="slidenum">
              <a:rPr lang="en-US" smtClean="0"/>
              <a:pPr>
                <a:defRPr/>
              </a:pPr>
              <a:t>9</a:t>
            </a:fld>
            <a:endParaRPr lang="en-US"/>
          </a:p>
        </p:txBody>
      </p:sp>
      <p:sp>
        <p:nvSpPr>
          <p:cNvPr id="5" name="Footer Placeholder 4"/>
          <p:cNvSpPr>
            <a:spLocks noGrp="1"/>
          </p:cNvSpPr>
          <p:nvPr>
            <p:ph type="ftr" sz="quarter" idx="11"/>
          </p:nvPr>
        </p:nvSpPr>
        <p:spPr/>
        <p:txBody>
          <a:bodyPr/>
          <a:lstStyle/>
          <a:p>
            <a:pPr>
              <a:defRPr/>
            </a:pPr>
            <a:r>
              <a:rPr lang="en-US" smtClean="0"/>
              <a:t>|     © 2011 Kaiser Foundation Health Plan, Inc. For internal use only.</a:t>
            </a:r>
            <a:endParaRPr lang="en-US" dirty="0"/>
          </a:p>
        </p:txBody>
      </p:sp>
      <p:sp>
        <p:nvSpPr>
          <p:cNvPr id="6" name="Date Placeholder 5"/>
          <p:cNvSpPr>
            <a:spLocks noGrp="1"/>
          </p:cNvSpPr>
          <p:nvPr>
            <p:ph type="dt" sz="half" idx="12"/>
          </p:nvPr>
        </p:nvSpPr>
        <p:spPr/>
        <p:txBody>
          <a:bodyPr/>
          <a:lstStyle/>
          <a:p>
            <a:pPr>
              <a:defRPr/>
            </a:pPr>
            <a:fld id="{856F48D1-8CCE-4E5F-B7B8-8F8DD03CC19C}" type="datetime4">
              <a:rPr lang="en-US" smtClean="0"/>
              <a:pPr>
                <a:defRPr/>
              </a:pPr>
              <a:t>March 6, 2017</a:t>
            </a:fld>
            <a:endParaRPr lang="en-US"/>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7772"/>
          <a:stretch/>
        </p:blipFill>
        <p:spPr>
          <a:xfrm>
            <a:off x="460021" y="1594110"/>
            <a:ext cx="5032764" cy="2192655"/>
          </a:xfrm>
          <a:prstGeom prst="rect">
            <a:avLst/>
          </a:prstGeom>
        </p:spPr>
      </p:pic>
      <p:sp>
        <p:nvSpPr>
          <p:cNvPr id="8" name="TextBox 7"/>
          <p:cNvSpPr txBox="1"/>
          <p:nvPr/>
        </p:nvSpPr>
        <p:spPr>
          <a:xfrm>
            <a:off x="304800" y="1213314"/>
            <a:ext cx="4943475" cy="369332"/>
          </a:xfrm>
          <a:prstGeom prst="rect">
            <a:avLst/>
          </a:prstGeom>
          <a:noFill/>
        </p:spPr>
        <p:txBody>
          <a:bodyPr wrap="square" rtlCol="0">
            <a:spAutoFit/>
          </a:bodyPr>
          <a:lstStyle/>
          <a:p>
            <a:pPr algn="ctr"/>
            <a:r>
              <a:rPr lang="en-US" sz="1800" b="1" dirty="0" smtClean="0">
                <a:latin typeface="Arial" panose="020B0604020202020204" pitchFamily="34" charset="0"/>
                <a:cs typeface="Arial" panose="020B0604020202020204" pitchFamily="34" charset="0"/>
              </a:rPr>
              <a:t>            Hernia		   Repair Surgery</a:t>
            </a:r>
            <a:endParaRPr lang="en-US" sz="1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8827910"/>
      </p:ext>
    </p:extLst>
  </p:cSld>
  <p:clrMapOvr>
    <a:masterClrMapping/>
  </p:clrMapOvr>
  <p:timing>
    <p:tnLst>
      <p:par>
        <p:cTn id="1" dur="indefinite" restart="never" nodeType="tmRoot"/>
      </p:par>
    </p:tnLst>
  </p:timing>
</p:sld>
</file>

<file path=ppt/theme/theme1.xml><?xml version="1.0" encoding="utf-8"?>
<a:theme xmlns:a="http://schemas.openxmlformats.org/drawingml/2006/main" name="Segue Slide">
  <a:themeElements>
    <a:clrScheme name="Segue Slide 1">
      <a:dk1>
        <a:srgbClr val="000000"/>
      </a:dk1>
      <a:lt1>
        <a:srgbClr val="FFFFFF"/>
      </a:lt1>
      <a:dk2>
        <a:srgbClr val="52ABD5"/>
      </a:dk2>
      <a:lt2>
        <a:srgbClr val="AAB198"/>
      </a:lt2>
      <a:accent1>
        <a:srgbClr val="5EBEA5"/>
      </a:accent1>
      <a:accent2>
        <a:srgbClr val="7296CE"/>
      </a:accent2>
      <a:accent3>
        <a:srgbClr val="FFFFFF"/>
      </a:accent3>
      <a:accent4>
        <a:srgbClr val="000000"/>
      </a:accent4>
      <a:accent5>
        <a:srgbClr val="B6DBCF"/>
      </a:accent5>
      <a:accent6>
        <a:srgbClr val="6787BA"/>
      </a:accent6>
      <a:hlink>
        <a:srgbClr val="7FB741"/>
      </a:hlink>
      <a:folHlink>
        <a:srgbClr val="DA6426"/>
      </a:folHlink>
    </a:clrScheme>
    <a:fontScheme name="Segue Slide">
      <a:majorFont>
        <a:latin typeface="Arial Narrow"/>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Narrow" charset="0"/>
            <a:ea typeface="ＭＳ Ｐゴシック" charset="0"/>
          </a:defRPr>
        </a:defPPr>
      </a:lstStyle>
    </a:spDef>
    <a:ln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Narrow" charset="0"/>
            <a:ea typeface="ＭＳ Ｐゴシック" charset="0"/>
          </a:defRPr>
        </a:defPPr>
      </a:lstStyle>
    </a:lnDef>
  </a:objectDefaults>
  <a:extraClrSchemeLst>
    <a:extraClrScheme>
      <a:clrScheme name="Segue Slide 1">
        <a:dk1>
          <a:srgbClr val="000000"/>
        </a:dk1>
        <a:lt1>
          <a:srgbClr val="FFFFFF"/>
        </a:lt1>
        <a:dk2>
          <a:srgbClr val="52ABD5"/>
        </a:dk2>
        <a:lt2>
          <a:srgbClr val="AAB198"/>
        </a:lt2>
        <a:accent1>
          <a:srgbClr val="5EBEA5"/>
        </a:accent1>
        <a:accent2>
          <a:srgbClr val="7296CE"/>
        </a:accent2>
        <a:accent3>
          <a:srgbClr val="FFFFFF"/>
        </a:accent3>
        <a:accent4>
          <a:srgbClr val="000000"/>
        </a:accent4>
        <a:accent5>
          <a:srgbClr val="B6DBCF"/>
        </a:accent5>
        <a:accent6>
          <a:srgbClr val="6787BA"/>
        </a:accent6>
        <a:hlink>
          <a:srgbClr val="7FB741"/>
        </a:hlink>
        <a:folHlink>
          <a:srgbClr val="DA642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Segue Slide">
  <a:themeElements>
    <a:clrScheme name="2_Segue Slide 1">
      <a:dk1>
        <a:srgbClr val="000000"/>
      </a:dk1>
      <a:lt1>
        <a:srgbClr val="FFFFFF"/>
      </a:lt1>
      <a:dk2>
        <a:srgbClr val="52ABD5"/>
      </a:dk2>
      <a:lt2>
        <a:srgbClr val="AAB198"/>
      </a:lt2>
      <a:accent1>
        <a:srgbClr val="5EBEA5"/>
      </a:accent1>
      <a:accent2>
        <a:srgbClr val="7296CE"/>
      </a:accent2>
      <a:accent3>
        <a:srgbClr val="FFFFFF"/>
      </a:accent3>
      <a:accent4>
        <a:srgbClr val="000000"/>
      </a:accent4>
      <a:accent5>
        <a:srgbClr val="B6DBCF"/>
      </a:accent5>
      <a:accent6>
        <a:srgbClr val="6787BA"/>
      </a:accent6>
      <a:hlink>
        <a:srgbClr val="7FB741"/>
      </a:hlink>
      <a:folHlink>
        <a:srgbClr val="DA6426"/>
      </a:folHlink>
    </a:clrScheme>
    <a:fontScheme name="2_Segue Slide">
      <a:majorFont>
        <a:latin typeface="Arial Narrow"/>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Narrow" charset="0"/>
            <a:ea typeface="ＭＳ Ｐゴシック" charset="0"/>
          </a:defRPr>
        </a:defPPr>
      </a:lstStyle>
    </a:spDef>
    <a:ln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Narrow" charset="0"/>
            <a:ea typeface="ＭＳ Ｐゴシック" charset="0"/>
          </a:defRPr>
        </a:defPPr>
      </a:lstStyle>
    </a:lnDef>
  </a:objectDefaults>
  <a:extraClrSchemeLst>
    <a:extraClrScheme>
      <a:clrScheme name="2_Segue Slide 1">
        <a:dk1>
          <a:srgbClr val="000000"/>
        </a:dk1>
        <a:lt1>
          <a:srgbClr val="FFFFFF"/>
        </a:lt1>
        <a:dk2>
          <a:srgbClr val="52ABD5"/>
        </a:dk2>
        <a:lt2>
          <a:srgbClr val="AAB198"/>
        </a:lt2>
        <a:accent1>
          <a:srgbClr val="5EBEA5"/>
        </a:accent1>
        <a:accent2>
          <a:srgbClr val="7296CE"/>
        </a:accent2>
        <a:accent3>
          <a:srgbClr val="FFFFFF"/>
        </a:accent3>
        <a:accent4>
          <a:srgbClr val="000000"/>
        </a:accent4>
        <a:accent5>
          <a:srgbClr val="B6DBCF"/>
        </a:accent5>
        <a:accent6>
          <a:srgbClr val="6787BA"/>
        </a:accent6>
        <a:hlink>
          <a:srgbClr val="7FB741"/>
        </a:hlink>
        <a:folHlink>
          <a:srgbClr val="DA642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ontent Slide">
  <a:themeElements>
    <a:clrScheme name="Content Slide 1">
      <a:dk1>
        <a:srgbClr val="000000"/>
      </a:dk1>
      <a:lt1>
        <a:srgbClr val="FFFFFF"/>
      </a:lt1>
      <a:dk2>
        <a:srgbClr val="52ABD5"/>
      </a:dk2>
      <a:lt2>
        <a:srgbClr val="AAB198"/>
      </a:lt2>
      <a:accent1>
        <a:srgbClr val="5EBEA5"/>
      </a:accent1>
      <a:accent2>
        <a:srgbClr val="8086C1"/>
      </a:accent2>
      <a:accent3>
        <a:srgbClr val="FFFFFF"/>
      </a:accent3>
      <a:accent4>
        <a:srgbClr val="000000"/>
      </a:accent4>
      <a:accent5>
        <a:srgbClr val="B6DBCF"/>
      </a:accent5>
      <a:accent6>
        <a:srgbClr val="7379AF"/>
      </a:accent6>
      <a:hlink>
        <a:srgbClr val="7FB741"/>
      </a:hlink>
      <a:folHlink>
        <a:srgbClr val="DA6426"/>
      </a:folHlink>
    </a:clrScheme>
    <a:fontScheme name="Content Slide">
      <a:majorFont>
        <a:latin typeface="Arial Narrow"/>
        <a:ea typeface="ＭＳ Ｐゴシック"/>
        <a:cs typeface="Arial"/>
      </a:majorFont>
      <a:minorFont>
        <a:latin typeface="Arial Narrow"/>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Narrow" charset="0"/>
            <a:ea typeface="ＭＳ Ｐゴシック" charset="0"/>
          </a:defRPr>
        </a:defPPr>
      </a:lstStyle>
    </a:spDef>
    <a:ln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Narrow" charset="0"/>
            <a:ea typeface="ＭＳ Ｐゴシック" charset="0"/>
          </a:defRPr>
        </a:defPPr>
      </a:lstStyle>
    </a:lnDef>
  </a:objectDefaults>
  <a:extraClrSchemeLst>
    <a:extraClrScheme>
      <a:clrScheme name="Content Slide 1">
        <a:dk1>
          <a:srgbClr val="000000"/>
        </a:dk1>
        <a:lt1>
          <a:srgbClr val="FFFFFF"/>
        </a:lt1>
        <a:dk2>
          <a:srgbClr val="52ABD5"/>
        </a:dk2>
        <a:lt2>
          <a:srgbClr val="AAB198"/>
        </a:lt2>
        <a:accent1>
          <a:srgbClr val="5EBEA5"/>
        </a:accent1>
        <a:accent2>
          <a:srgbClr val="8086C1"/>
        </a:accent2>
        <a:accent3>
          <a:srgbClr val="FFFFFF"/>
        </a:accent3>
        <a:accent4>
          <a:srgbClr val="000000"/>
        </a:accent4>
        <a:accent5>
          <a:srgbClr val="B6DBCF"/>
        </a:accent5>
        <a:accent6>
          <a:srgbClr val="7379AF"/>
        </a:accent6>
        <a:hlink>
          <a:srgbClr val="7FB741"/>
        </a:hlink>
        <a:folHlink>
          <a:srgbClr val="DA642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ivider Slide">
  <a:themeElements>
    <a:clrScheme name="Divider Slide 1">
      <a:dk1>
        <a:srgbClr val="000000"/>
      </a:dk1>
      <a:lt1>
        <a:srgbClr val="FFFFFF"/>
      </a:lt1>
      <a:dk2>
        <a:srgbClr val="52ABD5"/>
      </a:dk2>
      <a:lt2>
        <a:srgbClr val="AAB198"/>
      </a:lt2>
      <a:accent1>
        <a:srgbClr val="5EBEA5"/>
      </a:accent1>
      <a:accent2>
        <a:srgbClr val="7296CE"/>
      </a:accent2>
      <a:accent3>
        <a:srgbClr val="FFFFFF"/>
      </a:accent3>
      <a:accent4>
        <a:srgbClr val="000000"/>
      </a:accent4>
      <a:accent5>
        <a:srgbClr val="B6DBCF"/>
      </a:accent5>
      <a:accent6>
        <a:srgbClr val="6787BA"/>
      </a:accent6>
      <a:hlink>
        <a:srgbClr val="7FB741"/>
      </a:hlink>
      <a:folHlink>
        <a:srgbClr val="DA6426"/>
      </a:folHlink>
    </a:clrScheme>
    <a:fontScheme name="Divider Slide">
      <a:majorFont>
        <a:latin typeface="Arial Narrow"/>
        <a:ea typeface="ＭＳ Ｐゴシック"/>
        <a:cs typeface="Arial"/>
      </a:majorFont>
      <a:minorFont>
        <a:latin typeface="Arial Narrow"/>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Narrow" charset="0"/>
            <a:ea typeface="ＭＳ Ｐゴシック" charset="0"/>
          </a:defRPr>
        </a:defPPr>
      </a:lstStyle>
    </a:spDef>
    <a:ln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Narrow" charset="0"/>
            <a:ea typeface="ＭＳ Ｐゴシック" charset="0"/>
          </a:defRPr>
        </a:defPPr>
      </a:lstStyle>
    </a:lnDef>
  </a:objectDefaults>
  <a:extraClrSchemeLst>
    <a:extraClrScheme>
      <a:clrScheme name="Divider Slide 1">
        <a:dk1>
          <a:srgbClr val="000000"/>
        </a:dk1>
        <a:lt1>
          <a:srgbClr val="FFFFFF"/>
        </a:lt1>
        <a:dk2>
          <a:srgbClr val="52ABD5"/>
        </a:dk2>
        <a:lt2>
          <a:srgbClr val="AAB198"/>
        </a:lt2>
        <a:accent1>
          <a:srgbClr val="5EBEA5"/>
        </a:accent1>
        <a:accent2>
          <a:srgbClr val="7296CE"/>
        </a:accent2>
        <a:accent3>
          <a:srgbClr val="FFFFFF"/>
        </a:accent3>
        <a:accent4>
          <a:srgbClr val="000000"/>
        </a:accent4>
        <a:accent5>
          <a:srgbClr val="B6DBCF"/>
        </a:accent5>
        <a:accent6>
          <a:srgbClr val="6787BA"/>
        </a:accent6>
        <a:hlink>
          <a:srgbClr val="7FB741"/>
        </a:hlink>
        <a:folHlink>
          <a:srgbClr val="DA6426"/>
        </a:folHlink>
      </a:clrScheme>
      <a:clrMap bg1="lt1" tx1="dk1" bg2="lt2" tx2="dk2" accent1="accent1" accent2="accent2" accent3="accent3" accent4="accent4" accent5="accent5" accent6="accent6" hlink="hlink" folHlink="folHlink"/>
    </a:extraClrScheme>
    <a:extraClrScheme>
      <a:clrScheme name="Divider Slide 2">
        <a:dk1>
          <a:srgbClr val="000000"/>
        </a:dk1>
        <a:lt1>
          <a:srgbClr val="FFFFFF"/>
        </a:lt1>
        <a:dk2>
          <a:srgbClr val="52ABD5"/>
        </a:dk2>
        <a:lt2>
          <a:srgbClr val="AAB198"/>
        </a:lt2>
        <a:accent1>
          <a:srgbClr val="5EBEA5"/>
        </a:accent1>
        <a:accent2>
          <a:srgbClr val="8086C1"/>
        </a:accent2>
        <a:accent3>
          <a:srgbClr val="FFFFFF"/>
        </a:accent3>
        <a:accent4>
          <a:srgbClr val="000000"/>
        </a:accent4>
        <a:accent5>
          <a:srgbClr val="B6DBCF"/>
        </a:accent5>
        <a:accent6>
          <a:srgbClr val="7379AF"/>
        </a:accent6>
        <a:hlink>
          <a:srgbClr val="7FB741"/>
        </a:hlink>
        <a:folHlink>
          <a:srgbClr val="DA642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34654</TotalTime>
  <Words>4148</Words>
  <Application>Microsoft Office PowerPoint</Application>
  <PresentationFormat>On-screen Show (4:3)</PresentationFormat>
  <Paragraphs>1078</Paragraphs>
  <Slides>86</Slides>
  <Notes>81</Notes>
  <HiddenSlides>0</HiddenSlides>
  <MMClips>0</MMClips>
  <ScaleCrop>false</ScaleCrop>
  <HeadingPairs>
    <vt:vector size="4" baseType="variant">
      <vt:variant>
        <vt:lpstr>Theme</vt:lpstr>
      </vt:variant>
      <vt:variant>
        <vt:i4>4</vt:i4>
      </vt:variant>
      <vt:variant>
        <vt:lpstr>Slide Titles</vt:lpstr>
      </vt:variant>
      <vt:variant>
        <vt:i4>86</vt:i4>
      </vt:variant>
    </vt:vector>
  </HeadingPairs>
  <TitlesOfParts>
    <vt:vector size="90" baseType="lpstr">
      <vt:lpstr>Segue Slide</vt:lpstr>
      <vt:lpstr>2_Segue Slide</vt:lpstr>
      <vt:lpstr>Content Slide</vt:lpstr>
      <vt:lpstr>Divider Slide</vt:lpstr>
      <vt:lpstr>Non-Mendelian Genetics Epidemiology 217: Lecture 9</vt:lpstr>
      <vt:lpstr>Outline</vt:lpstr>
      <vt:lpstr>Kaiser Permanente Northern California Members</vt:lpstr>
      <vt:lpstr>PowerPoint Presentation</vt:lpstr>
      <vt:lpstr>RPGEH Survey Respondents, Biospecimens, and GERA</vt:lpstr>
      <vt:lpstr>PowerPoint Presentation</vt:lpstr>
      <vt:lpstr>2,111 Published Genome-Wide Association Studies</vt:lpstr>
      <vt:lpstr>15,396 SNPs Associated in GWAS</vt:lpstr>
      <vt:lpstr>Hernia: A Condition with No GWAS Studies</vt:lpstr>
      <vt:lpstr>Hernias Are Classified by Anatomical Site </vt:lpstr>
      <vt:lpstr>Inguinal Hernias Are Common in GERA</vt:lpstr>
      <vt:lpstr>GWAS Can Identify Loci, not Genes</vt:lpstr>
      <vt:lpstr>Manhattan Plot of Inguinal Hernia GWAS Results</vt:lpstr>
      <vt:lpstr>Hernia Repair Replication Sample: 23&amp;Me Subjects</vt:lpstr>
      <vt:lpstr>Replication of Inguinal Hernia Significant Associations</vt:lpstr>
      <vt:lpstr>Clinical Subtyping of Inguinal Hernia Risk SNPs</vt:lpstr>
      <vt:lpstr>What Is in an Inguinal Hernia Risk Locus?</vt:lpstr>
      <vt:lpstr>Are Genes in Risk Loci Expressed in Relevant Tissue?</vt:lpstr>
      <vt:lpstr>Genes at Inguinal Hernia Risk Loci are Expressed  in Mouse Connective Tissue</vt:lpstr>
      <vt:lpstr>Expression Network Analysis Identifies a Pathway</vt:lpstr>
      <vt:lpstr>What Have We Learned about Inguinal Hernia Genetics?</vt:lpstr>
      <vt:lpstr>What Have We Learned about Inguinal Hernia Genetics?</vt:lpstr>
      <vt:lpstr>What Have We Learned about Inguinal Hernia Genetics?</vt:lpstr>
      <vt:lpstr>What Do We Still Need to Learn about Hernia Genetics?</vt:lpstr>
      <vt:lpstr>What Do We Still Need to Learn about Hernia Genetics?</vt:lpstr>
      <vt:lpstr>Genes Are Like Lightbulbs</vt:lpstr>
      <vt:lpstr>Genes Are Like Lightbulbs</vt:lpstr>
      <vt:lpstr>Genes Are Like Lightbulbs</vt:lpstr>
      <vt:lpstr>Proteins Bind Regulatory Elements</vt:lpstr>
      <vt:lpstr>Proteins Bind Regulatory Elements</vt:lpstr>
      <vt:lpstr>Proteins Bind Regulatory Elements</vt:lpstr>
      <vt:lpstr>ChIP-seq Can Identify Regulatory Elements</vt:lpstr>
      <vt:lpstr>ChIP-seq for the EFEMP1 Region from ENCODE </vt:lpstr>
      <vt:lpstr>SNPs in the EFEMP1 Locus Might Affect Binding</vt:lpstr>
      <vt:lpstr>SNPs in Regulatory Elements in the EFEMP1 Locus</vt:lpstr>
      <vt:lpstr>Identifying Causal Variants</vt:lpstr>
      <vt:lpstr>Outline</vt:lpstr>
      <vt:lpstr>PowerPoint Presentation</vt:lpstr>
      <vt:lpstr>Chromatin: Histones Provide Structure to DNA</vt:lpstr>
      <vt:lpstr>Chromatin Structure is Determined by DNA Methylation and Histone Modifications</vt:lpstr>
      <vt:lpstr>PowerPoint Presentation</vt:lpstr>
      <vt:lpstr>Histone Acetylation and Deacetylation</vt:lpstr>
      <vt:lpstr>Acetylation Reduces Histone Binding to DNA</vt:lpstr>
      <vt:lpstr>Histone Methylation</vt:lpstr>
      <vt:lpstr>DNA Methylation</vt:lpstr>
      <vt:lpstr>DNA Methylation Affects Gene Expression in Two Ways</vt:lpstr>
      <vt:lpstr>Using Bisulfite Sequencing to Study DNA Methylation</vt:lpstr>
      <vt:lpstr>DNA Methylation and Heart Disease: Incidence</vt:lpstr>
      <vt:lpstr>DNA Methylation and Heart Disease: Mortality</vt:lpstr>
      <vt:lpstr>PowerPoint Presentation</vt:lpstr>
      <vt:lpstr>Environment and Epigenetics</vt:lpstr>
      <vt:lpstr>PowerPoint Presentation</vt:lpstr>
      <vt:lpstr>PowerPoint Presentation</vt:lpstr>
      <vt:lpstr>Outline</vt:lpstr>
      <vt:lpstr>Parent-of-Origin Effects</vt:lpstr>
      <vt:lpstr>Diseases of Imprinting: Prader-Willi and Angelman</vt:lpstr>
      <vt:lpstr>Parent-of-Origin Effects in Type 2 Diabetes</vt:lpstr>
      <vt:lpstr>Testicular Germ Cell Tumors and Maternal Genotype</vt:lpstr>
      <vt:lpstr>Outline</vt:lpstr>
      <vt:lpstr>Mitochondrial Energetics</vt:lpstr>
      <vt:lpstr>Origin of Mitochondria</vt:lpstr>
      <vt:lpstr>Origin of Mitochondria</vt:lpstr>
      <vt:lpstr>PowerPoint Presentation</vt:lpstr>
      <vt:lpstr>Mitochondrial Genes</vt:lpstr>
      <vt:lpstr>PowerPoint Presentation</vt:lpstr>
      <vt:lpstr>Human mtDNA Lineages</vt:lpstr>
      <vt:lpstr>mtDNA Lineages (Simplified)</vt:lpstr>
      <vt:lpstr>Human mtDNA Migrations</vt:lpstr>
      <vt:lpstr>Mitochondrial Inheritance</vt:lpstr>
      <vt:lpstr>Morbidity Map of mtDNA</vt:lpstr>
      <vt:lpstr>PowerPoint Presentation</vt:lpstr>
      <vt:lpstr>High Concentration of Mitochondria at Optic Disc</vt:lpstr>
      <vt:lpstr>Primary Open Angle Glaucoma Case and Control Definitions</vt:lpstr>
      <vt:lpstr>PowerPoint Presentation</vt:lpstr>
      <vt:lpstr>PowerPoint Presentation</vt:lpstr>
      <vt:lpstr>PowerPoint Presentation</vt:lpstr>
      <vt:lpstr>Mitochondrial Lineages Cluster by Continent</vt:lpstr>
      <vt:lpstr>Mitochondrial Migrations</vt:lpstr>
      <vt:lpstr>PowerPoint Presentation</vt:lpstr>
      <vt:lpstr>PowerPoint Presentation</vt:lpstr>
      <vt:lpstr>Outline</vt:lpstr>
      <vt:lpstr>Your De Novo Mutations</vt:lpstr>
      <vt:lpstr>De Novo Mutation Methods</vt:lpstr>
      <vt:lpstr>Sporadic Autism Exome Study and De Novo Mutations </vt:lpstr>
      <vt:lpstr>De Novo Mutations and Autism Spectrum Disorder</vt:lpstr>
      <vt:lpstr>Next Week</vt:lpstr>
    </vt:vector>
  </TitlesOfParts>
  <Company>Duarte Design,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Judith A Millar</dc:creator>
  <cp:lastModifiedBy>Eric Jorgenson</cp:lastModifiedBy>
  <cp:revision>1396</cp:revision>
  <cp:lastPrinted>2017-03-07T03:03:00Z</cp:lastPrinted>
  <dcterms:created xsi:type="dcterms:W3CDTF">2007-10-19T22:49:56Z</dcterms:created>
  <dcterms:modified xsi:type="dcterms:W3CDTF">2017-03-07T03:17:17Z</dcterms:modified>
</cp:coreProperties>
</file>