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23"/>
  </p:notesMasterIdLst>
  <p:handoutMasterIdLst>
    <p:handoutMasterId r:id="rId24"/>
  </p:handoutMasterIdLst>
  <p:sldIdLst>
    <p:sldId id="406" r:id="rId2"/>
    <p:sldId id="407" r:id="rId3"/>
    <p:sldId id="565" r:id="rId4"/>
    <p:sldId id="564" r:id="rId5"/>
    <p:sldId id="561" r:id="rId6"/>
    <p:sldId id="562" r:id="rId7"/>
    <p:sldId id="563" r:id="rId8"/>
    <p:sldId id="555" r:id="rId9"/>
    <p:sldId id="556" r:id="rId10"/>
    <p:sldId id="535" r:id="rId11"/>
    <p:sldId id="536" r:id="rId12"/>
    <p:sldId id="537" r:id="rId13"/>
    <p:sldId id="538" r:id="rId14"/>
    <p:sldId id="513" r:id="rId15"/>
    <p:sldId id="542" r:id="rId16"/>
    <p:sldId id="540" r:id="rId17"/>
    <p:sldId id="541" r:id="rId18"/>
    <p:sldId id="543" r:id="rId19"/>
    <p:sldId id="544" r:id="rId20"/>
    <p:sldId id="545" r:id="rId21"/>
    <p:sldId id="440" r:id="rId22"/>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7409" autoAdjust="0"/>
  </p:normalViewPr>
  <p:slideViewPr>
    <p:cSldViewPr>
      <p:cViewPr varScale="1">
        <p:scale>
          <a:sx n="43" d="100"/>
          <a:sy n="43" d="100"/>
        </p:scale>
        <p:origin x="1104"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12</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13</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14</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15</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16</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17</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18</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19</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20</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4</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extLst>
      <p:ext uri="{BB962C8B-B14F-4D97-AF65-F5344CB8AC3E}">
        <p14:creationId xmlns:p14="http://schemas.microsoft.com/office/powerpoint/2010/main" val="4083885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5</a:t>
            </a:fld>
            <a:endParaRPr lang="en-US"/>
          </a:p>
        </p:txBody>
      </p:sp>
    </p:spTree>
    <p:extLst>
      <p:ext uri="{BB962C8B-B14F-4D97-AF65-F5344CB8AC3E}">
        <p14:creationId xmlns:p14="http://schemas.microsoft.com/office/powerpoint/2010/main" val="127148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6</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extLst>
      <p:ext uri="{BB962C8B-B14F-4D97-AF65-F5344CB8AC3E}">
        <p14:creationId xmlns:p14="http://schemas.microsoft.com/office/powerpoint/2010/main" val="2362400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5BC5B6-4D43-4B53-9E93-66D26421F065}" type="slidenum">
              <a:rPr lang="en-US" smtClean="0"/>
              <a:pPr/>
              <a:t>8</a:t>
            </a:fld>
            <a:endParaRPr lang="en-US"/>
          </a:p>
        </p:txBody>
      </p:sp>
    </p:spTree>
    <p:extLst>
      <p:ext uri="{BB962C8B-B14F-4D97-AF65-F5344CB8AC3E}">
        <p14:creationId xmlns:p14="http://schemas.microsoft.com/office/powerpoint/2010/main" val="4169340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5BC5B6-4D43-4B53-9E93-66D26421F065}" type="slidenum">
              <a:rPr lang="en-US" smtClean="0"/>
              <a:pPr/>
              <a:t>9</a:t>
            </a:fld>
            <a:endParaRPr lang="en-US"/>
          </a:p>
        </p:txBody>
      </p:sp>
    </p:spTree>
    <p:extLst>
      <p:ext uri="{BB962C8B-B14F-4D97-AF65-F5344CB8AC3E}">
        <p14:creationId xmlns:p14="http://schemas.microsoft.com/office/powerpoint/2010/main" val="2995816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10</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11</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dirty="0"/>
              <a:t>Repeated Measures</a:t>
            </a:r>
            <a:r>
              <a:rPr lang="en-US" sz="3800"/>
              <a:t>, </a:t>
            </a:r>
            <a:r>
              <a:rPr lang="en-US" sz="3800" smtClean="0"/>
              <a:t>Lecture 3, Part </a:t>
            </a:r>
            <a:r>
              <a:rPr lang="en-US" sz="3800" dirty="0"/>
              <a:t>1</a:t>
            </a:r>
            <a:br>
              <a:rPr lang="en-US" sz="3800" dirty="0"/>
            </a:br>
            <a:endParaRPr lang="en-US" sz="3800" dirty="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10</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11</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12</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13</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14</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15</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16</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17</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18</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19</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smtClean="0">
                <a:latin typeface="Courier New" panose="02070309020205020404" pitchFamily="49" charset="0"/>
                <a:cs typeface="Courier New" panose="02070309020205020404" pitchFamily="49" charset="0"/>
              </a:rPr>
              <a:t>mixed </a:t>
            </a:r>
            <a:r>
              <a:rPr lang="en-US" dirty="0" smtClean="0">
                <a:latin typeface="Courier New" panose="02070309020205020404" pitchFamily="49" charset="0"/>
                <a:cs typeface="Courier New" panose="02070309020205020404" pitchFamily="49" charset="0"/>
              </a:rPr>
              <a:t>and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smtClean="0"/>
              <a:t>Summary</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20</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smtClean="0">
                <a:latin typeface="Courier New" pitchFamily="49" charset="0"/>
              </a:rPr>
              <a:t>:, </a:t>
            </a:r>
            <a:r>
              <a:rPr lang="en-US" sz="1400" dirty="0" err="1" smtClean="0">
                <a:latin typeface="Courier New" pitchFamily="49" charset="0"/>
              </a:rPr>
              <a:t>reml</a:t>
            </a: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21</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90000"/>
              </a:lnSpc>
            </a:pPr>
            <a:r>
              <a:rPr lang="en-US" sz="2400" dirty="0" err="1">
                <a:latin typeface="Courier New" pitchFamily="49" charset="0"/>
              </a:rPr>
              <a:t>xtgee</a:t>
            </a:r>
            <a:r>
              <a:rPr lang="en-US" sz="2400" dirty="0"/>
              <a:t> is a flexible regression command</a:t>
            </a:r>
          </a:p>
          <a:p>
            <a:pPr>
              <a:lnSpc>
                <a:spcPct val="90000"/>
              </a:lnSpc>
            </a:pPr>
            <a:r>
              <a:rPr lang="en-US" sz="2400" dirty="0"/>
              <a:t>Handles a single level of </a:t>
            </a:r>
            <a:r>
              <a:rPr lang="en-US" sz="2400" dirty="0" smtClean="0"/>
              <a:t>clustering</a:t>
            </a:r>
            <a:endParaRPr lang="en-US" sz="2400" dirty="0"/>
          </a:p>
          <a:p>
            <a:pPr>
              <a:lnSpc>
                <a:spcPct val="90000"/>
              </a:lnSpc>
            </a:pPr>
            <a:r>
              <a:rPr lang="en-US" sz="2400" dirty="0"/>
              <a:t>Handles a wide variety of distributions, links and correlation structures</a:t>
            </a:r>
          </a:p>
          <a:p>
            <a:pPr>
              <a:lnSpc>
                <a:spcPct val="90000"/>
              </a:lnSpc>
            </a:pPr>
            <a:r>
              <a:rPr lang="en-US" sz="2400" dirty="0"/>
              <a:t>Five questions:  distribution, predictors, link, correlation structure, cluster variable</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smtClean="0"/>
              <a:t>GEE </a:t>
            </a:r>
            <a:r>
              <a:rPr lang="en-US" sz="2400" dirty="0"/>
              <a:t>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extLst>
      <p:ext uri="{BB962C8B-B14F-4D97-AF65-F5344CB8AC3E}">
        <p14:creationId xmlns:p14="http://schemas.microsoft.com/office/powerpoint/2010/main" val="3731358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4</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extLst>
      <p:ext uri="{BB962C8B-B14F-4D97-AF65-F5344CB8AC3E}">
        <p14:creationId xmlns:p14="http://schemas.microsoft.com/office/powerpoint/2010/main" val="2806771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5</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1032200" name="Document" r:id="rId4" imgW="7775594" imgH="4813190" progId="Word.Document.8">
                  <p:embed/>
                </p:oleObj>
              </mc:Choice>
              <mc:Fallback>
                <p:oleObj name="Document" r:id="rId4" imgW="7775594" imgH="4813190" progId="Word.Document.8">
                  <p:embed/>
                  <p:pic>
                    <p:nvPicPr>
                      <p:cNvPr id="98611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extLst>
      <p:ext uri="{BB962C8B-B14F-4D97-AF65-F5344CB8AC3E}">
        <p14:creationId xmlns:p14="http://schemas.microsoft.com/office/powerpoint/2010/main" val="119038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6</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610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a:latin typeface="Courier New" pitchFamily="49" charset="0"/>
              </a:rPr>
              <a:t>mixed </a:t>
            </a:r>
            <a:r>
              <a:rPr lang="en-US" dirty="0" err="1" smtClean="0">
                <a:latin typeface="Courier New" pitchFamily="49" charset="0"/>
              </a:rPr>
              <a:t>logw</a:t>
            </a:r>
            <a:r>
              <a:rPr lang="en-US" dirty="0" smtClean="0">
                <a:latin typeface="Courier New" pitchFamily="49" charset="0"/>
              </a:rPr>
              <a:t> </a:t>
            </a:r>
            <a:r>
              <a:rPr lang="en-US" dirty="0" err="1" smtClean="0">
                <a:latin typeface="Courier New" pitchFamily="49" charset="0"/>
              </a:rPr>
              <a:t>i.group</a:t>
            </a:r>
            <a:r>
              <a:rPr lang="en-US" dirty="0" smtClean="0">
                <a:latin typeface="Courier New" pitchFamily="49" charset="0"/>
              </a:rPr>
              <a:t> day </a:t>
            </a:r>
            <a:r>
              <a:rPr lang="en-US" dirty="0" err="1" smtClean="0">
                <a:latin typeface="Courier New" pitchFamily="49" charset="0"/>
              </a:rPr>
              <a:t>group#c.day</a:t>
            </a:r>
            <a:r>
              <a:rPr lang="en-US" dirty="0" smtClean="0">
                <a:latin typeface="Courier New" pitchFamily="49" charset="0"/>
              </a:rPr>
              <a:t> </a:t>
            </a:r>
            <a:r>
              <a:rPr lang="en-US" dirty="0">
                <a:latin typeface="Courier New" pitchFamily="49" charset="0"/>
              </a:rPr>
              <a:t>|| </a:t>
            </a:r>
            <a:r>
              <a:rPr lang="en-US" dirty="0" err="1">
                <a:latin typeface="Courier New" pitchFamily="49" charset="0"/>
              </a:rPr>
              <a:t>mouseid</a:t>
            </a:r>
            <a:r>
              <a:rPr lang="en-US" dirty="0">
                <a:latin typeface="Courier New" pitchFamily="49" charset="0"/>
              </a:rPr>
              <a:t>: day, </a:t>
            </a:r>
            <a:r>
              <a:rPr lang="en-US" dirty="0" err="1">
                <a:latin typeface="Courier New" pitchFamily="49" charset="0"/>
              </a:rPr>
              <a:t>cov</a:t>
            </a:r>
            <a:r>
              <a:rPr lang="en-US" dirty="0">
                <a:latin typeface="Courier New" pitchFamily="49" charset="0"/>
              </a:rPr>
              <a:t>(</a:t>
            </a:r>
            <a:r>
              <a:rPr lang="en-US" dirty="0" err="1">
                <a:latin typeface="Courier New" pitchFamily="49" charset="0"/>
              </a:rPr>
              <a:t>uns</a:t>
            </a:r>
            <a:r>
              <a:rPr lang="en-US" dirty="0">
                <a:latin typeface="Courier New" pitchFamily="49" charset="0"/>
              </a:rPr>
              <a:t>) </a:t>
            </a:r>
            <a:r>
              <a:rPr lang="en-US" dirty="0" err="1">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990600" y="3909391"/>
            <a:ext cx="2987675"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3124200" y="3879850"/>
            <a:ext cx="3657600" cy="1914525"/>
            <a:chOff x="3216" y="2448"/>
            <a:chExt cx="2304" cy="1206"/>
          </a:xfrm>
        </p:grpSpPr>
        <p:sp>
          <p:nvSpPr>
            <p:cNvPr id="988170" name="Oval 10"/>
            <p:cNvSpPr>
              <a:spLocks noChangeArrowheads="1"/>
            </p:cNvSpPr>
            <p:nvPr/>
          </p:nvSpPr>
          <p:spPr bwMode="auto">
            <a:xfrm>
              <a:off x="3216" y="2448"/>
              <a:ext cx="912"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17" name="Group 26"/>
          <p:cNvGrpSpPr>
            <a:grpSpLocks/>
          </p:cNvGrpSpPr>
          <p:nvPr/>
        </p:nvGrpSpPr>
        <p:grpSpPr bwMode="auto">
          <a:xfrm>
            <a:off x="5562601" y="3430864"/>
            <a:ext cx="3192307" cy="1914526"/>
            <a:chOff x="3216" y="2448"/>
            <a:chExt cx="1393" cy="1206"/>
          </a:xfrm>
        </p:grpSpPr>
        <p:sp>
          <p:nvSpPr>
            <p:cNvPr id="18" name="Oval 10"/>
            <p:cNvSpPr>
              <a:spLocks noChangeArrowheads="1"/>
            </p:cNvSpPr>
            <p:nvPr/>
          </p:nvSpPr>
          <p:spPr bwMode="auto">
            <a:xfrm>
              <a:off x="3216" y="2448"/>
              <a:ext cx="1350"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9" name="Text Box 22"/>
            <p:cNvSpPr txBox="1">
              <a:spLocks noChangeArrowheads="1"/>
            </p:cNvSpPr>
            <p:nvPr/>
          </p:nvSpPr>
          <p:spPr bwMode="auto">
            <a:xfrm>
              <a:off x="3217" y="3072"/>
              <a:ext cx="1392" cy="582"/>
            </a:xfrm>
            <a:prstGeom prst="rect">
              <a:avLst/>
            </a:prstGeom>
            <a:noFill/>
            <a:ln w="9525" algn="ctr">
              <a:noFill/>
              <a:miter lim="800000"/>
              <a:headEnd/>
              <a:tailEnd/>
            </a:ln>
            <a:effectLst/>
          </p:spPr>
          <p:txBody>
            <a:bodyPr>
              <a:spAutoFit/>
            </a:bodyPr>
            <a:lstStyle/>
            <a:p>
              <a:pPr algn="l">
                <a:spcBef>
                  <a:spcPct val="50000"/>
                </a:spcBef>
              </a:pPr>
              <a:r>
                <a:rPr lang="en-US" dirty="0" smtClean="0">
                  <a:solidFill>
                    <a:srgbClr val="CC0000"/>
                  </a:solidFill>
                </a:rPr>
                <a:t>Do the treatment groups change differently over time (assuming linearity)?</a:t>
              </a:r>
              <a:endParaRPr lang="en-US" dirty="0">
                <a:solidFill>
                  <a:srgbClr val="CC0000"/>
                </a:solidFill>
              </a:endParaRPr>
            </a:p>
          </p:txBody>
        </p:sp>
        <p:sp>
          <p:nvSpPr>
            <p:cNvPr id="20" name="Line 24"/>
            <p:cNvSpPr>
              <a:spLocks noChangeShapeType="1"/>
            </p:cNvSpPr>
            <p:nvPr/>
          </p:nvSpPr>
          <p:spPr bwMode="auto">
            <a:xfrm flipV="1">
              <a:off x="3986" y="2880"/>
              <a:ext cx="194" cy="192"/>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882019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5"/>
                                        </p:tgtEl>
                                        <p:attrNameLst>
                                          <p:attrName>style.visibility</p:attrName>
                                        </p:attrNameLst>
                                      </p:cBhvr>
                                      <p:to>
                                        <p:strVal val="visible"/>
                                      </p:to>
                                    </p:set>
                                    <p:animEffect transition="in" filter="fade">
                                      <p:cBhvr>
                                        <p:cTn id="15" dur="1000"/>
                                        <p:tgtEl>
                                          <p:spTgt spid="98818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988185"/>
                                        </p:tgtEl>
                                      </p:cBhvr>
                                    </p:animEffect>
                                    <p:set>
                                      <p:cBhvr>
                                        <p:cTn id="20" dur="1" fill="hold">
                                          <p:stCondLst>
                                            <p:cond delay="499"/>
                                          </p:stCondLst>
                                        </p:cTn>
                                        <p:tgtEl>
                                          <p:spTgt spid="988185"/>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988186"/>
                                        </p:tgtEl>
                                        <p:attrNameLst>
                                          <p:attrName>style.visibility</p:attrName>
                                        </p:attrNameLst>
                                      </p:cBhvr>
                                      <p:to>
                                        <p:strVal val="visible"/>
                                      </p:to>
                                    </p:set>
                                    <p:animEffect transition="in" filter="fade">
                                      <p:cBhvr>
                                        <p:cTn id="23"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7</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a:t>
            </a:r>
            <a:r>
              <a:rPr lang="en-US" dirty="0" smtClean="0"/>
              <a:t>lab 2, </a:t>
            </a:r>
            <a:r>
              <a:rPr lang="en-US" dirty="0"/>
              <a:t>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extLst>
      <p:ext uri="{BB962C8B-B14F-4D97-AF65-F5344CB8AC3E}">
        <p14:creationId xmlns:p14="http://schemas.microsoft.com/office/powerpoint/2010/main" val="3443424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8</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9</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2307</TotalTime>
  <Words>1676</Words>
  <Application>Microsoft Office PowerPoint</Application>
  <PresentationFormat>On-screen Show (4:3)</PresentationFormat>
  <Paragraphs>266</Paragraphs>
  <Slides>21</Slides>
  <Notes>18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30" baseType="lpstr">
      <vt:lpstr>Arial Unicode MS</vt:lpstr>
      <vt:lpstr>Arial</vt:lpstr>
      <vt:lpstr>Book Antiqua</vt:lpstr>
      <vt:lpstr>Courier New</vt:lpstr>
      <vt:lpstr>Monotype Sorts</vt:lpstr>
      <vt:lpstr>Times New Roman</vt:lpstr>
      <vt:lpstr>Wingdings</vt:lpstr>
      <vt:lpstr>cem chi2</vt:lpstr>
      <vt:lpstr>Document</vt:lpstr>
      <vt:lpstr>Repeated Measures, Lecture 3, Part 1 </vt:lpstr>
      <vt:lpstr>Outline</vt:lpstr>
      <vt:lpstr>MIXED for continuous outcomes</vt:lpstr>
      <vt:lpstr>MIXED for continuous outcomes</vt:lpstr>
      <vt:lpstr>Mouse tumor/weight data</vt:lpstr>
      <vt:lpstr>Mouse tumor/weight data</vt:lpstr>
      <vt:lpstr>Mouse tumor/weight data</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181</cp:revision>
  <dcterms:created xsi:type="dcterms:W3CDTF">2007-11-26T22:52:26Z</dcterms:created>
  <dcterms:modified xsi:type="dcterms:W3CDTF">2020-04-27T15:27:54Z</dcterms:modified>
</cp:coreProperties>
</file>