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charts/chart1.xml" ContentType="application/vnd.openxmlformats-officedocument.drawingml.chart+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charts/chart2.xml" ContentType="application/vnd.openxmlformats-officedocument.drawingml.chart+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3"/>
  </p:notesMasterIdLst>
  <p:handoutMasterIdLst>
    <p:handoutMasterId r:id="rId114"/>
  </p:handoutMasterIdLst>
  <p:sldIdLst>
    <p:sldId id="256" r:id="rId2"/>
    <p:sldId id="551" r:id="rId3"/>
    <p:sldId id="377" r:id="rId4"/>
    <p:sldId id="381" r:id="rId5"/>
    <p:sldId id="390" r:id="rId6"/>
    <p:sldId id="391" r:id="rId7"/>
    <p:sldId id="392" r:id="rId8"/>
    <p:sldId id="257" r:id="rId9"/>
    <p:sldId id="372" r:id="rId10"/>
    <p:sldId id="394" r:id="rId11"/>
    <p:sldId id="375" r:id="rId12"/>
    <p:sldId id="470" r:id="rId13"/>
    <p:sldId id="382" r:id="rId14"/>
    <p:sldId id="469" r:id="rId15"/>
    <p:sldId id="404" r:id="rId16"/>
    <p:sldId id="405" r:id="rId17"/>
    <p:sldId id="318" r:id="rId18"/>
    <p:sldId id="277" r:id="rId19"/>
    <p:sldId id="550" r:id="rId20"/>
    <p:sldId id="408" r:id="rId21"/>
    <p:sldId id="278" r:id="rId22"/>
    <p:sldId id="530" r:id="rId23"/>
    <p:sldId id="263" r:id="rId24"/>
    <p:sldId id="437" r:id="rId25"/>
    <p:sldId id="409" r:id="rId26"/>
    <p:sldId id="539" r:id="rId27"/>
    <p:sldId id="385" r:id="rId28"/>
    <p:sldId id="502" r:id="rId29"/>
    <p:sldId id="386" r:id="rId30"/>
    <p:sldId id="416" r:id="rId31"/>
    <p:sldId id="419" r:id="rId32"/>
    <p:sldId id="559" r:id="rId33"/>
    <p:sldId id="420" r:id="rId34"/>
    <p:sldId id="396" r:id="rId35"/>
    <p:sldId id="505" r:id="rId36"/>
    <p:sldId id="632" r:id="rId37"/>
    <p:sldId id="569" r:id="rId38"/>
    <p:sldId id="564" r:id="rId39"/>
    <p:sldId id="626" r:id="rId40"/>
    <p:sldId id="630" r:id="rId41"/>
    <p:sldId id="631" r:id="rId42"/>
    <p:sldId id="629" r:id="rId43"/>
    <p:sldId id="533" r:id="rId44"/>
    <p:sldId id="297" r:id="rId45"/>
    <p:sldId id="359" r:id="rId46"/>
    <p:sldId id="534" r:id="rId47"/>
    <p:sldId id="421" r:id="rId48"/>
    <p:sldId id="422" r:id="rId49"/>
    <p:sldId id="423" r:id="rId50"/>
    <p:sldId id="424" r:id="rId51"/>
    <p:sldId id="438" r:id="rId52"/>
    <p:sldId id="514" r:id="rId53"/>
    <p:sldId id="529" r:id="rId54"/>
    <p:sldId id="397" r:id="rId55"/>
    <p:sldId id="492" r:id="rId56"/>
    <p:sldId id="554" r:id="rId57"/>
    <p:sldId id="571" r:id="rId58"/>
    <p:sldId id="572" r:id="rId59"/>
    <p:sldId id="573" r:id="rId60"/>
    <p:sldId id="574" r:id="rId61"/>
    <p:sldId id="575" r:id="rId62"/>
    <p:sldId id="576" r:id="rId63"/>
    <p:sldId id="577" r:id="rId64"/>
    <p:sldId id="578" r:id="rId65"/>
    <p:sldId id="579" r:id="rId66"/>
    <p:sldId id="580" r:id="rId67"/>
    <p:sldId id="581" r:id="rId68"/>
    <p:sldId id="582" r:id="rId69"/>
    <p:sldId id="583" r:id="rId70"/>
    <p:sldId id="584" r:id="rId71"/>
    <p:sldId id="585" r:id="rId72"/>
    <p:sldId id="586" r:id="rId73"/>
    <p:sldId id="587" r:id="rId74"/>
    <p:sldId id="588" r:id="rId75"/>
    <p:sldId id="589" r:id="rId76"/>
    <p:sldId id="590" r:id="rId77"/>
    <p:sldId id="591" r:id="rId78"/>
    <p:sldId id="592" r:id="rId79"/>
    <p:sldId id="593" r:id="rId80"/>
    <p:sldId id="594" r:id="rId81"/>
    <p:sldId id="595" r:id="rId82"/>
    <p:sldId id="596" r:id="rId83"/>
    <p:sldId id="597" r:id="rId84"/>
    <p:sldId id="598" r:id="rId85"/>
    <p:sldId id="599" r:id="rId86"/>
    <p:sldId id="600" r:id="rId87"/>
    <p:sldId id="601" r:id="rId88"/>
    <p:sldId id="602" r:id="rId89"/>
    <p:sldId id="603" r:id="rId90"/>
    <p:sldId id="604" r:id="rId91"/>
    <p:sldId id="605" r:id="rId92"/>
    <p:sldId id="606" r:id="rId93"/>
    <p:sldId id="607" r:id="rId94"/>
    <p:sldId id="608" r:id="rId95"/>
    <p:sldId id="609" r:id="rId96"/>
    <p:sldId id="610" r:id="rId97"/>
    <p:sldId id="612" r:id="rId98"/>
    <p:sldId id="611" r:id="rId99"/>
    <p:sldId id="627" r:id="rId100"/>
    <p:sldId id="613" r:id="rId101"/>
    <p:sldId id="614" r:id="rId102"/>
    <p:sldId id="615" r:id="rId103"/>
    <p:sldId id="616" r:id="rId104"/>
    <p:sldId id="617" r:id="rId105"/>
    <p:sldId id="618" r:id="rId106"/>
    <p:sldId id="619" r:id="rId107"/>
    <p:sldId id="620" r:id="rId108"/>
    <p:sldId id="621" r:id="rId109"/>
    <p:sldId id="622" r:id="rId110"/>
    <p:sldId id="623" r:id="rId111"/>
    <p:sldId id="624" r:id="rId112"/>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 Schwartz" initials="" lastIdx="33" clrIdx="0"/>
  <p:cmAuthor id="7" name="Schwartz, Ann" initials="SA" lastIdx="185" clrIdx="7"/>
  <p:cmAuthor id="1" name="jmartin" initials="" lastIdx="62" clrIdx="1"/>
  <p:cmAuthor id="8" name="Martin, Jeff" initials="MJ" lastIdx="16" clrIdx="8"/>
  <p:cmAuthor id="2" name="aschwartz" initials="" lastIdx="34" clrIdx="2"/>
  <p:cmAuthor id="3" name="Jeff Martin" initials="JM" lastIdx="306" clrIdx="3"/>
  <p:cmAuthor id="4" name="Schwartz, Ann" initials="xx" lastIdx="31" clrIdx="4"/>
  <p:cmAuthor id="5" name="Martin, Jeff" initials="JM" lastIdx="5" clrIdx="5"/>
  <p:cmAuthor id="6" name="Ann Schwartz" initials="AS" lastIdx="4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15" autoAdjust="0"/>
    <p:restoredTop sz="92101" autoAdjust="0"/>
  </p:normalViewPr>
  <p:slideViewPr>
    <p:cSldViewPr>
      <p:cViewPr>
        <p:scale>
          <a:sx n="80" d="100"/>
          <a:sy n="80" d="100"/>
        </p:scale>
        <p:origin x="1332" y="66"/>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90" d="100"/>
        <a:sy n="90" d="100"/>
      </p:scale>
      <p:origin x="0" y="-2016"/>
    </p:cViewPr>
  </p:sorterViewPr>
  <p:notesViewPr>
    <p:cSldViewPr>
      <p:cViewPr>
        <p:scale>
          <a:sx n="100" d="100"/>
          <a:sy n="100" d="100"/>
        </p:scale>
        <p:origin x="1628" y="-134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handoutMaster" Target="handoutMasters/handout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Jeff%20Martin\AppData\Local\Temp\PubMed_Timeline_Results_by_Year.csv"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87"/>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6666666666666666"/>
          <c:y val="2.1582733812949641E-2"/>
          <c:w val="0.57619047619047614"/>
          <c:h val="0.90647482014388492"/>
        </c:manualLayout>
      </c:layout>
      <c:bar3DChart>
        <c:barDir val="col"/>
        <c:grouping val="clustered"/>
        <c:varyColors val="0"/>
        <c:ser>
          <c:idx val="0"/>
          <c:order val="0"/>
          <c:tx>
            <c:strRef>
              <c:f>Sheet1!$A$2</c:f>
              <c:strCache>
                <c:ptCount val="1"/>
                <c:pt idx="0">
                  <c:v>Unexposed</c:v>
                </c:pt>
              </c:strCache>
            </c:strRef>
          </c:tx>
          <c:spPr>
            <a:solidFill>
              <a:schemeClr val="accent1"/>
            </a:solidFill>
            <a:ln w="13438">
              <a:solidFill>
                <a:schemeClr val="tx1"/>
              </a:solidFill>
              <a:prstDash val="solid"/>
            </a:ln>
          </c:spPr>
          <c:invertIfNegative val="0"/>
          <c:cat>
            <c:numRef>
              <c:f>Sheet1!$B$1:$B$1</c:f>
              <c:numCache>
                <c:formatCode>General</c:formatCode>
                <c:ptCount val="1"/>
              </c:numCache>
            </c:numRef>
          </c:cat>
          <c:val>
            <c:numRef>
              <c:f>Sheet1!$B$2:$B$2</c:f>
              <c:numCache>
                <c:formatCode>General</c:formatCode>
                <c:ptCount val="1"/>
                <c:pt idx="0">
                  <c:v>0.1</c:v>
                </c:pt>
              </c:numCache>
            </c:numRef>
          </c:val>
          <c:extLst>
            <c:ext xmlns:c16="http://schemas.microsoft.com/office/drawing/2014/chart" uri="{C3380CC4-5D6E-409C-BE32-E72D297353CC}">
              <c16:uniqueId val="{00000000-14CA-4261-A5F1-92569C51D009}"/>
            </c:ext>
          </c:extLst>
        </c:ser>
        <c:ser>
          <c:idx val="1"/>
          <c:order val="1"/>
          <c:tx>
            <c:strRef>
              <c:f>Sheet1!$A$3</c:f>
              <c:strCache>
                <c:ptCount val="1"/>
                <c:pt idx="0">
                  <c:v>Exposed</c:v>
                </c:pt>
              </c:strCache>
            </c:strRef>
          </c:tx>
          <c:spPr>
            <a:solidFill>
              <a:schemeClr val="accent2"/>
            </a:solidFill>
            <a:ln w="13438">
              <a:solidFill>
                <a:schemeClr val="tx1"/>
              </a:solidFill>
              <a:prstDash val="solid"/>
            </a:ln>
          </c:spPr>
          <c:invertIfNegative val="0"/>
          <c:cat>
            <c:numRef>
              <c:f>Sheet1!$B$1:$B$1</c:f>
              <c:numCache>
                <c:formatCode>General</c:formatCode>
                <c:ptCount val="1"/>
              </c:numCache>
            </c:numRef>
          </c:cat>
          <c:val>
            <c:numRef>
              <c:f>Sheet1!$B$3:$B$3</c:f>
              <c:numCache>
                <c:formatCode>General</c:formatCode>
                <c:ptCount val="1"/>
                <c:pt idx="0">
                  <c:v>0.2</c:v>
                </c:pt>
              </c:numCache>
            </c:numRef>
          </c:val>
          <c:extLst>
            <c:ext xmlns:c16="http://schemas.microsoft.com/office/drawing/2014/chart" uri="{C3380CC4-5D6E-409C-BE32-E72D297353CC}">
              <c16:uniqueId val="{00000001-14CA-4261-A5F1-92569C51D009}"/>
            </c:ext>
          </c:extLst>
        </c:ser>
        <c:dLbls>
          <c:showLegendKey val="0"/>
          <c:showVal val="0"/>
          <c:showCatName val="0"/>
          <c:showSerName val="0"/>
          <c:showPercent val="0"/>
          <c:showBubbleSize val="0"/>
        </c:dLbls>
        <c:gapWidth val="150"/>
        <c:gapDepth val="0"/>
        <c:shape val="box"/>
        <c:axId val="315875400"/>
        <c:axId val="315875792"/>
        <c:axId val="0"/>
      </c:bar3DChart>
      <c:catAx>
        <c:axId val="315875400"/>
        <c:scaling>
          <c:orientation val="minMax"/>
        </c:scaling>
        <c:delete val="0"/>
        <c:axPos val="b"/>
        <c:numFmt formatCode="General" sourceLinked="1"/>
        <c:majorTickMark val="out"/>
        <c:minorTickMark val="none"/>
        <c:tickLblPos val="low"/>
        <c:spPr>
          <a:ln w="3359">
            <a:solidFill>
              <a:schemeClr val="tx1"/>
            </a:solidFill>
            <a:prstDash val="solid"/>
          </a:ln>
        </c:spPr>
        <c:txPr>
          <a:bodyPr rot="0" vert="horz"/>
          <a:lstStyle/>
          <a:p>
            <a:pPr>
              <a:defRPr sz="1905" b="1" i="0" u="none" strike="noStrike" baseline="0">
                <a:solidFill>
                  <a:schemeClr val="tx1"/>
                </a:solidFill>
                <a:latin typeface="Times New Roman"/>
                <a:ea typeface="Times New Roman"/>
                <a:cs typeface="Times New Roman"/>
              </a:defRPr>
            </a:pPr>
            <a:endParaRPr lang="en-US"/>
          </a:p>
        </c:txPr>
        <c:crossAx val="315875792"/>
        <c:crosses val="autoZero"/>
        <c:auto val="1"/>
        <c:lblAlgn val="ctr"/>
        <c:lblOffset val="100"/>
        <c:tickLblSkip val="1"/>
        <c:tickMarkSkip val="1"/>
        <c:noMultiLvlLbl val="0"/>
      </c:catAx>
      <c:valAx>
        <c:axId val="315875792"/>
        <c:scaling>
          <c:orientation val="minMax"/>
          <c:max val="0.3"/>
        </c:scaling>
        <c:delete val="0"/>
        <c:axPos val="l"/>
        <c:majorGridlines>
          <c:spPr>
            <a:ln w="3359">
              <a:solidFill>
                <a:schemeClr val="tx1"/>
              </a:solidFill>
              <a:prstDash val="solid"/>
            </a:ln>
          </c:spPr>
        </c:majorGridlines>
        <c:title>
          <c:tx>
            <c:rich>
              <a:bodyPr/>
              <a:lstStyle/>
              <a:p>
                <a:pPr>
                  <a:defRPr sz="1905" b="1" i="0" u="none" strike="noStrike" baseline="0">
                    <a:solidFill>
                      <a:schemeClr val="tx1"/>
                    </a:solidFill>
                    <a:latin typeface="Times New Roman"/>
                    <a:ea typeface="Times New Roman"/>
                    <a:cs typeface="Times New Roman"/>
                  </a:defRPr>
                </a:pPr>
                <a:r>
                  <a:rPr lang="en-US" dirty="0"/>
                  <a:t>Risk at 5 years</a:t>
                </a:r>
              </a:p>
            </c:rich>
          </c:tx>
          <c:layout>
            <c:manualLayout>
              <c:xMode val="edge"/>
              <c:yMode val="edge"/>
              <c:x val="9.4582693343990068E-3"/>
              <c:y val="0.26094903088079285"/>
            </c:manualLayout>
          </c:layout>
          <c:overlay val="0"/>
          <c:spPr>
            <a:noFill/>
            <a:ln w="26875">
              <a:noFill/>
            </a:ln>
          </c:spPr>
        </c:title>
        <c:numFmt formatCode="General" sourceLinked="1"/>
        <c:majorTickMark val="out"/>
        <c:minorTickMark val="none"/>
        <c:tickLblPos val="nextTo"/>
        <c:spPr>
          <a:ln w="3359">
            <a:solidFill>
              <a:schemeClr val="tx1"/>
            </a:solidFill>
            <a:prstDash val="solid"/>
          </a:ln>
        </c:spPr>
        <c:txPr>
          <a:bodyPr rot="0" vert="horz"/>
          <a:lstStyle/>
          <a:p>
            <a:pPr>
              <a:defRPr sz="1905" b="1" i="0" u="none" strike="noStrike" baseline="0">
                <a:solidFill>
                  <a:schemeClr val="tx1"/>
                </a:solidFill>
                <a:latin typeface="Times New Roman"/>
                <a:ea typeface="Times New Roman"/>
                <a:cs typeface="Times New Roman"/>
              </a:defRPr>
            </a:pPr>
            <a:endParaRPr lang="en-US"/>
          </a:p>
        </c:txPr>
        <c:crossAx val="315875400"/>
        <c:crosses val="autoZero"/>
        <c:crossBetween val="between"/>
      </c:valAx>
      <c:spPr>
        <a:noFill/>
        <a:ln w="26875">
          <a:noFill/>
        </a:ln>
      </c:spPr>
    </c:plotArea>
    <c:legend>
      <c:legendPos val="r"/>
      <c:layout>
        <c:manualLayout>
          <c:xMode val="edge"/>
          <c:yMode val="edge"/>
          <c:x val="0.76031746031746028"/>
          <c:y val="0.41966426858513189"/>
          <c:w val="0.23333333333333334"/>
          <c:h val="0.16067146282973621"/>
        </c:manualLayout>
      </c:layout>
      <c:overlay val="0"/>
      <c:spPr>
        <a:noFill/>
        <a:ln w="3359">
          <a:solidFill>
            <a:schemeClr val="tx1"/>
          </a:solidFill>
          <a:prstDash val="solid"/>
        </a:ln>
      </c:spPr>
      <c:txPr>
        <a:bodyPr/>
        <a:lstStyle/>
        <a:p>
          <a:pPr>
            <a:defRPr sz="1751"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90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93"/>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5837104072398189"/>
          <c:y val="2.6378896882494004E-2"/>
          <c:w val="0.49924585218702866"/>
          <c:h val="0.90167865707434047"/>
        </c:manualLayout>
      </c:layout>
      <c:bar3DChart>
        <c:barDir val="col"/>
        <c:grouping val="clustered"/>
        <c:varyColors val="0"/>
        <c:ser>
          <c:idx val="0"/>
          <c:order val="0"/>
          <c:tx>
            <c:strRef>
              <c:f>Sheet1!$A$2</c:f>
              <c:strCache>
                <c:ptCount val="1"/>
                <c:pt idx="0">
                  <c:v>Unexposed</c:v>
                </c:pt>
              </c:strCache>
            </c:strRef>
          </c:tx>
          <c:spPr>
            <a:solidFill>
              <a:schemeClr val="accent1"/>
            </a:solidFill>
            <a:ln w="13329">
              <a:solidFill>
                <a:schemeClr val="tx1"/>
              </a:solidFill>
              <a:prstDash val="solid"/>
            </a:ln>
          </c:spPr>
          <c:invertIfNegative val="0"/>
          <c:cat>
            <c:numRef>
              <c:f>Sheet1!$B$1:$B$1</c:f>
              <c:numCache>
                <c:formatCode>General</c:formatCode>
                <c:ptCount val="1"/>
              </c:numCache>
            </c:numRef>
          </c:cat>
          <c:val>
            <c:numRef>
              <c:f>Sheet1!$B$2:$B$2</c:f>
              <c:numCache>
                <c:formatCode>General</c:formatCode>
                <c:ptCount val="1"/>
                <c:pt idx="0">
                  <c:v>0.1</c:v>
                </c:pt>
              </c:numCache>
            </c:numRef>
          </c:val>
          <c:extLst>
            <c:ext xmlns:c16="http://schemas.microsoft.com/office/drawing/2014/chart" uri="{C3380CC4-5D6E-409C-BE32-E72D297353CC}">
              <c16:uniqueId val="{00000000-A0B8-4576-AB00-123C62505CC5}"/>
            </c:ext>
          </c:extLst>
        </c:ser>
        <c:ser>
          <c:idx val="1"/>
          <c:order val="1"/>
          <c:tx>
            <c:strRef>
              <c:f>Sheet1!$A$3</c:f>
              <c:strCache>
                <c:ptCount val="1"/>
                <c:pt idx="0">
                  <c:v>Exposed</c:v>
                </c:pt>
              </c:strCache>
            </c:strRef>
          </c:tx>
          <c:spPr>
            <a:solidFill>
              <a:schemeClr val="accent2"/>
            </a:solidFill>
            <a:ln w="13329">
              <a:solidFill>
                <a:schemeClr val="tx1"/>
              </a:solidFill>
              <a:prstDash val="solid"/>
            </a:ln>
          </c:spPr>
          <c:invertIfNegative val="0"/>
          <c:cat>
            <c:numRef>
              <c:f>Sheet1!$B$1:$B$1</c:f>
              <c:numCache>
                <c:formatCode>General</c:formatCode>
                <c:ptCount val="1"/>
              </c:numCache>
            </c:numRef>
          </c:cat>
          <c:val>
            <c:numRef>
              <c:f>Sheet1!$B$3:$B$3</c:f>
              <c:numCache>
                <c:formatCode>General</c:formatCode>
                <c:ptCount val="1"/>
                <c:pt idx="0">
                  <c:v>0.2</c:v>
                </c:pt>
              </c:numCache>
            </c:numRef>
          </c:val>
          <c:extLst>
            <c:ext xmlns:c16="http://schemas.microsoft.com/office/drawing/2014/chart" uri="{C3380CC4-5D6E-409C-BE32-E72D297353CC}">
              <c16:uniqueId val="{00000001-A0B8-4576-AB00-123C62505CC5}"/>
            </c:ext>
          </c:extLst>
        </c:ser>
        <c:ser>
          <c:idx val="2"/>
          <c:order val="2"/>
          <c:tx>
            <c:strRef>
              <c:f>Sheet1!$A$4</c:f>
              <c:strCache>
                <c:ptCount val="1"/>
                <c:pt idx="0">
                  <c:v>Entire population</c:v>
                </c:pt>
              </c:strCache>
            </c:strRef>
          </c:tx>
          <c:spPr>
            <a:solidFill>
              <a:schemeClr val="hlink"/>
            </a:solidFill>
            <a:ln w="13329">
              <a:solidFill>
                <a:schemeClr val="tx1"/>
              </a:solidFill>
              <a:prstDash val="solid"/>
            </a:ln>
          </c:spPr>
          <c:invertIfNegative val="0"/>
          <c:cat>
            <c:numRef>
              <c:f>Sheet1!$B$1:$B$1</c:f>
              <c:numCache>
                <c:formatCode>General</c:formatCode>
                <c:ptCount val="1"/>
              </c:numCache>
            </c:numRef>
          </c:cat>
          <c:val>
            <c:numRef>
              <c:f>Sheet1!$B$4:$B$4</c:f>
              <c:numCache>
                <c:formatCode>General</c:formatCode>
                <c:ptCount val="1"/>
                <c:pt idx="0">
                  <c:v>0.14000000000000001</c:v>
                </c:pt>
              </c:numCache>
            </c:numRef>
          </c:val>
          <c:extLst>
            <c:ext xmlns:c16="http://schemas.microsoft.com/office/drawing/2014/chart" uri="{C3380CC4-5D6E-409C-BE32-E72D297353CC}">
              <c16:uniqueId val="{00000002-A0B8-4576-AB00-123C62505CC5}"/>
            </c:ext>
          </c:extLst>
        </c:ser>
        <c:dLbls>
          <c:showLegendKey val="0"/>
          <c:showVal val="0"/>
          <c:showCatName val="0"/>
          <c:showSerName val="0"/>
          <c:showPercent val="0"/>
          <c:showBubbleSize val="0"/>
        </c:dLbls>
        <c:gapWidth val="150"/>
        <c:gapDepth val="0"/>
        <c:shape val="box"/>
        <c:axId val="315877752"/>
        <c:axId val="315878928"/>
        <c:axId val="0"/>
      </c:bar3DChart>
      <c:catAx>
        <c:axId val="315877752"/>
        <c:scaling>
          <c:orientation val="minMax"/>
        </c:scaling>
        <c:delete val="0"/>
        <c:axPos val="b"/>
        <c:numFmt formatCode="General" sourceLinked="1"/>
        <c:majorTickMark val="out"/>
        <c:minorTickMark val="none"/>
        <c:tickLblPos val="low"/>
        <c:spPr>
          <a:ln w="3332">
            <a:solidFill>
              <a:schemeClr val="tx1"/>
            </a:solidFill>
            <a:prstDash val="solid"/>
          </a:ln>
        </c:spPr>
        <c:txPr>
          <a:bodyPr rot="0" vert="horz"/>
          <a:lstStyle/>
          <a:p>
            <a:pPr>
              <a:defRPr sz="1889" b="1" i="0" u="none" strike="noStrike" baseline="0">
                <a:solidFill>
                  <a:schemeClr val="tx1"/>
                </a:solidFill>
                <a:latin typeface="Times New Roman"/>
                <a:ea typeface="Times New Roman"/>
                <a:cs typeface="Times New Roman"/>
              </a:defRPr>
            </a:pPr>
            <a:endParaRPr lang="en-US"/>
          </a:p>
        </c:txPr>
        <c:crossAx val="315878928"/>
        <c:crosses val="autoZero"/>
        <c:auto val="1"/>
        <c:lblAlgn val="ctr"/>
        <c:lblOffset val="100"/>
        <c:tickLblSkip val="1"/>
        <c:tickMarkSkip val="1"/>
        <c:noMultiLvlLbl val="0"/>
      </c:catAx>
      <c:valAx>
        <c:axId val="315878928"/>
        <c:scaling>
          <c:orientation val="minMax"/>
          <c:max val="0.3"/>
        </c:scaling>
        <c:delete val="0"/>
        <c:axPos val="l"/>
        <c:majorGridlines>
          <c:spPr>
            <a:ln w="3332">
              <a:solidFill>
                <a:schemeClr val="tx1"/>
              </a:solidFill>
              <a:prstDash val="solid"/>
            </a:ln>
          </c:spPr>
        </c:majorGridlines>
        <c:title>
          <c:tx>
            <c:rich>
              <a:bodyPr/>
              <a:lstStyle/>
              <a:p>
                <a:pPr>
                  <a:defRPr sz="1889" b="1" i="0" u="none" strike="noStrike" baseline="0">
                    <a:solidFill>
                      <a:schemeClr val="tx1"/>
                    </a:solidFill>
                    <a:latin typeface="Times New Roman"/>
                    <a:ea typeface="Times New Roman"/>
                    <a:cs typeface="Times New Roman"/>
                  </a:defRPr>
                </a:pPr>
                <a:r>
                  <a:rPr lang="en-US" dirty="0"/>
                  <a:t>Risk at 5 years</a:t>
                </a:r>
              </a:p>
            </c:rich>
          </c:tx>
          <c:layout>
            <c:manualLayout>
              <c:xMode val="edge"/>
              <c:yMode val="edge"/>
              <c:x val="1.8507823081769785E-2"/>
              <c:y val="0.25664140902690252"/>
            </c:manualLayout>
          </c:layout>
          <c:overlay val="0"/>
          <c:spPr>
            <a:noFill/>
            <a:ln w="26658">
              <a:noFill/>
            </a:ln>
          </c:spPr>
        </c:title>
        <c:numFmt formatCode="General" sourceLinked="1"/>
        <c:majorTickMark val="out"/>
        <c:minorTickMark val="none"/>
        <c:tickLblPos val="nextTo"/>
        <c:spPr>
          <a:ln w="3332">
            <a:solidFill>
              <a:schemeClr val="tx1"/>
            </a:solidFill>
            <a:prstDash val="solid"/>
          </a:ln>
        </c:spPr>
        <c:txPr>
          <a:bodyPr rot="0" vert="horz"/>
          <a:lstStyle/>
          <a:p>
            <a:pPr>
              <a:defRPr sz="1889" b="1" i="0" u="none" strike="noStrike" baseline="0">
                <a:solidFill>
                  <a:schemeClr val="tx1"/>
                </a:solidFill>
                <a:latin typeface="Times New Roman"/>
                <a:ea typeface="Times New Roman"/>
                <a:cs typeface="Times New Roman"/>
              </a:defRPr>
            </a:pPr>
            <a:endParaRPr lang="en-US"/>
          </a:p>
        </c:txPr>
        <c:crossAx val="315877752"/>
        <c:crosses val="autoZero"/>
        <c:crossBetween val="between"/>
      </c:valAx>
      <c:spPr>
        <a:noFill/>
        <a:ln w="26658">
          <a:noFill/>
        </a:ln>
      </c:spPr>
    </c:plotArea>
    <c:legend>
      <c:legendPos val="r"/>
      <c:layout>
        <c:manualLayout>
          <c:xMode val="edge"/>
          <c:yMode val="edge"/>
          <c:x val="0.67119155354449467"/>
          <c:y val="8.8729016786570747E-2"/>
          <c:w val="0.32880844645550528"/>
          <c:h val="0.23980815347721823"/>
        </c:manualLayout>
      </c:layout>
      <c:overlay val="0"/>
      <c:spPr>
        <a:noFill/>
        <a:ln w="3332">
          <a:solidFill>
            <a:schemeClr val="tx1"/>
          </a:solidFill>
          <a:prstDash val="solid"/>
        </a:ln>
      </c:spPr>
      <c:txPr>
        <a:bodyPr/>
        <a:lstStyle/>
        <a:p>
          <a:pPr>
            <a:defRPr sz="1737"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88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solidFill>
              <a:schemeClr val="accent2"/>
            </a:solidFill>
            <a:ln>
              <a:noFill/>
            </a:ln>
            <a:effectLst/>
          </c:spPr>
          <c:invertIfNegative val="0"/>
          <c:cat>
            <c:numRef>
              <c:f>PubMed_Timeline_Results_by_Year!$A$3:$A$48</c:f>
              <c:numCache>
                <c:formatCode>General</c:formatCode>
                <c:ptCount val="46"/>
                <c:pt idx="0">
                  <c:v>2020</c:v>
                </c:pt>
                <c:pt idx="1">
                  <c:v>2019</c:v>
                </c:pt>
                <c:pt idx="2">
                  <c:v>2018</c:v>
                </c:pt>
                <c:pt idx="3">
                  <c:v>2017</c:v>
                </c:pt>
                <c:pt idx="4">
                  <c:v>2016</c:v>
                </c:pt>
                <c:pt idx="5">
                  <c:v>2015</c:v>
                </c:pt>
                <c:pt idx="6">
                  <c:v>2014</c:v>
                </c:pt>
                <c:pt idx="7">
                  <c:v>2013</c:v>
                </c:pt>
                <c:pt idx="8">
                  <c:v>2012</c:v>
                </c:pt>
                <c:pt idx="9">
                  <c:v>2011</c:v>
                </c:pt>
                <c:pt idx="10">
                  <c:v>2010</c:v>
                </c:pt>
                <c:pt idx="11">
                  <c:v>2009</c:v>
                </c:pt>
                <c:pt idx="12">
                  <c:v>2008</c:v>
                </c:pt>
                <c:pt idx="13">
                  <c:v>2007</c:v>
                </c:pt>
                <c:pt idx="14">
                  <c:v>2006</c:v>
                </c:pt>
                <c:pt idx="15">
                  <c:v>2005</c:v>
                </c:pt>
                <c:pt idx="16">
                  <c:v>2004</c:v>
                </c:pt>
                <c:pt idx="17">
                  <c:v>2003</c:v>
                </c:pt>
                <c:pt idx="18">
                  <c:v>2002</c:v>
                </c:pt>
                <c:pt idx="19">
                  <c:v>2001</c:v>
                </c:pt>
                <c:pt idx="20">
                  <c:v>2000</c:v>
                </c:pt>
                <c:pt idx="21">
                  <c:v>1999</c:v>
                </c:pt>
                <c:pt idx="22">
                  <c:v>1998</c:v>
                </c:pt>
                <c:pt idx="23">
                  <c:v>1997</c:v>
                </c:pt>
                <c:pt idx="24">
                  <c:v>1996</c:v>
                </c:pt>
                <c:pt idx="25">
                  <c:v>1995</c:v>
                </c:pt>
                <c:pt idx="26">
                  <c:v>1994</c:v>
                </c:pt>
                <c:pt idx="27">
                  <c:v>1993</c:v>
                </c:pt>
                <c:pt idx="28">
                  <c:v>1992</c:v>
                </c:pt>
                <c:pt idx="29">
                  <c:v>1991</c:v>
                </c:pt>
                <c:pt idx="30">
                  <c:v>1990</c:v>
                </c:pt>
                <c:pt idx="31">
                  <c:v>1989</c:v>
                </c:pt>
                <c:pt idx="32">
                  <c:v>1988</c:v>
                </c:pt>
                <c:pt idx="33">
                  <c:v>1987</c:v>
                </c:pt>
                <c:pt idx="34">
                  <c:v>1986</c:v>
                </c:pt>
                <c:pt idx="35">
                  <c:v>1985</c:v>
                </c:pt>
                <c:pt idx="36">
                  <c:v>1984</c:v>
                </c:pt>
                <c:pt idx="37">
                  <c:v>1983</c:v>
                </c:pt>
                <c:pt idx="38">
                  <c:v>1982</c:v>
                </c:pt>
                <c:pt idx="39">
                  <c:v>1981</c:v>
                </c:pt>
                <c:pt idx="40">
                  <c:v>1980</c:v>
                </c:pt>
                <c:pt idx="41">
                  <c:v>1979</c:v>
                </c:pt>
                <c:pt idx="42">
                  <c:v>1978</c:v>
                </c:pt>
                <c:pt idx="43">
                  <c:v>1977</c:v>
                </c:pt>
                <c:pt idx="44">
                  <c:v>1976</c:v>
                </c:pt>
                <c:pt idx="45">
                  <c:v>1975</c:v>
                </c:pt>
              </c:numCache>
            </c:numRef>
          </c:cat>
          <c:val>
            <c:numRef>
              <c:f>PubMed_Timeline_Results_by_Year!$B$3:$B$48</c:f>
              <c:numCache>
                <c:formatCode>General</c:formatCode>
                <c:ptCount val="46"/>
                <c:pt idx="0">
                  <c:v>4609</c:v>
                </c:pt>
                <c:pt idx="1">
                  <c:v>4188</c:v>
                </c:pt>
                <c:pt idx="2">
                  <c:v>3866</c:v>
                </c:pt>
                <c:pt idx="3">
                  <c:v>3736</c:v>
                </c:pt>
                <c:pt idx="4">
                  <c:v>3603</c:v>
                </c:pt>
                <c:pt idx="5">
                  <c:v>3456</c:v>
                </c:pt>
                <c:pt idx="6">
                  <c:v>3150</c:v>
                </c:pt>
                <c:pt idx="7">
                  <c:v>2974</c:v>
                </c:pt>
                <c:pt idx="8">
                  <c:v>2743</c:v>
                </c:pt>
                <c:pt idx="9">
                  <c:v>2526</c:v>
                </c:pt>
                <c:pt idx="10">
                  <c:v>2354</c:v>
                </c:pt>
                <c:pt idx="11">
                  <c:v>2165</c:v>
                </c:pt>
                <c:pt idx="12">
                  <c:v>1983</c:v>
                </c:pt>
                <c:pt idx="13">
                  <c:v>1831</c:v>
                </c:pt>
                <c:pt idx="14">
                  <c:v>1743</c:v>
                </c:pt>
                <c:pt idx="15">
                  <c:v>1606</c:v>
                </c:pt>
                <c:pt idx="16">
                  <c:v>1397</c:v>
                </c:pt>
                <c:pt idx="17">
                  <c:v>1277</c:v>
                </c:pt>
                <c:pt idx="18">
                  <c:v>1132</c:v>
                </c:pt>
                <c:pt idx="19">
                  <c:v>1082</c:v>
                </c:pt>
                <c:pt idx="20">
                  <c:v>1015</c:v>
                </c:pt>
                <c:pt idx="21">
                  <c:v>945</c:v>
                </c:pt>
                <c:pt idx="22">
                  <c:v>873</c:v>
                </c:pt>
                <c:pt idx="23">
                  <c:v>758</c:v>
                </c:pt>
                <c:pt idx="24">
                  <c:v>718</c:v>
                </c:pt>
                <c:pt idx="25">
                  <c:v>624</c:v>
                </c:pt>
                <c:pt idx="26">
                  <c:v>558</c:v>
                </c:pt>
                <c:pt idx="27">
                  <c:v>502</c:v>
                </c:pt>
                <c:pt idx="28">
                  <c:v>468</c:v>
                </c:pt>
                <c:pt idx="29">
                  <c:v>411</c:v>
                </c:pt>
                <c:pt idx="30">
                  <c:v>410</c:v>
                </c:pt>
                <c:pt idx="31">
                  <c:v>333</c:v>
                </c:pt>
                <c:pt idx="32">
                  <c:v>302</c:v>
                </c:pt>
                <c:pt idx="33">
                  <c:v>234</c:v>
                </c:pt>
                <c:pt idx="34">
                  <c:v>200</c:v>
                </c:pt>
                <c:pt idx="35">
                  <c:v>186</c:v>
                </c:pt>
                <c:pt idx="36">
                  <c:v>165</c:v>
                </c:pt>
                <c:pt idx="37">
                  <c:v>134</c:v>
                </c:pt>
                <c:pt idx="38">
                  <c:v>121</c:v>
                </c:pt>
                <c:pt idx="39">
                  <c:v>113</c:v>
                </c:pt>
                <c:pt idx="40">
                  <c:v>91</c:v>
                </c:pt>
                <c:pt idx="41">
                  <c:v>63</c:v>
                </c:pt>
                <c:pt idx="42">
                  <c:v>69</c:v>
                </c:pt>
                <c:pt idx="43">
                  <c:v>67</c:v>
                </c:pt>
                <c:pt idx="44">
                  <c:v>51</c:v>
                </c:pt>
                <c:pt idx="45">
                  <c:v>43</c:v>
                </c:pt>
              </c:numCache>
            </c:numRef>
          </c:val>
          <c:extLst>
            <c:ext xmlns:c16="http://schemas.microsoft.com/office/drawing/2014/chart" uri="{C3380CC4-5D6E-409C-BE32-E72D297353CC}">
              <c16:uniqueId val="{00000000-2C6D-4360-BE1E-4894F8CB4134}"/>
            </c:ext>
          </c:extLst>
        </c:ser>
        <c:dLbls>
          <c:showLegendKey val="0"/>
          <c:showVal val="0"/>
          <c:showCatName val="0"/>
          <c:showSerName val="0"/>
          <c:showPercent val="0"/>
          <c:showBubbleSize val="0"/>
        </c:dLbls>
        <c:gapWidth val="219"/>
        <c:overlap val="-27"/>
        <c:axId val="365254735"/>
        <c:axId val="365255983"/>
      </c:barChart>
      <c:dateAx>
        <c:axId val="3652547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5255983"/>
        <c:crosses val="autoZero"/>
        <c:auto val="0"/>
        <c:lblOffset val="100"/>
        <c:baseTimeUnit val="days"/>
      </c:dateAx>
      <c:valAx>
        <c:axId val="3652559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652547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37891" name="Rectangle 3"/>
          <p:cNvSpPr>
            <a:spLocks noGrp="1" noChangeArrowheads="1"/>
          </p:cNvSpPr>
          <p:nvPr>
            <p:ph type="dt" sz="quarter" idx="1"/>
          </p:nvPr>
        </p:nvSpPr>
        <p:spPr bwMode="auto">
          <a:xfrm>
            <a:off x="388620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37892" name="Rectangle 4"/>
          <p:cNvSpPr>
            <a:spLocks noGrp="1" noChangeArrowheads="1"/>
          </p:cNvSpPr>
          <p:nvPr>
            <p:ph type="ftr" sz="quarter" idx="2"/>
          </p:nvPr>
        </p:nvSpPr>
        <p:spPr bwMode="auto">
          <a:xfrm>
            <a:off x="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37893" name="Rectangle 5"/>
          <p:cNvSpPr>
            <a:spLocks noGrp="1" noChangeArrowheads="1"/>
          </p:cNvSpPr>
          <p:nvPr>
            <p:ph type="sldNum" sz="quarter" idx="3"/>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89FE9641-1E7C-4E8E-BB4B-1F34EA4752F2}" type="slidenum">
              <a:rPr lang="en-US"/>
              <a:pPr>
                <a:defRPr/>
              </a:pPr>
              <a:t>‹#›</a:t>
            </a:fld>
            <a:endParaRPr lang="en-US" dirty="0"/>
          </a:p>
        </p:txBody>
      </p:sp>
    </p:spTree>
    <p:extLst>
      <p:ext uri="{BB962C8B-B14F-4D97-AF65-F5344CB8AC3E}">
        <p14:creationId xmlns:p14="http://schemas.microsoft.com/office/powerpoint/2010/main" val="4294831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94211"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94213"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4214"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94215"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EAB7F47C-1AC8-4B17-A011-251E5998FCF5}" type="slidenum">
              <a:rPr lang="en-US"/>
              <a:pPr>
                <a:defRPr/>
              </a:pPr>
              <a:t>‹#›</a:t>
            </a:fld>
            <a:endParaRPr lang="en-US" dirty="0"/>
          </a:p>
        </p:txBody>
      </p:sp>
    </p:spTree>
    <p:extLst>
      <p:ext uri="{BB962C8B-B14F-4D97-AF65-F5344CB8AC3E}">
        <p14:creationId xmlns:p14="http://schemas.microsoft.com/office/powerpoint/2010/main" val="35185985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6579484A-47E6-44E5-8FD3-3FA57350FB33}" type="slidenum">
              <a:rPr lang="en-US" altLang="en-US" smtClean="0"/>
              <a:pPr/>
              <a:t>1</a:t>
            </a:fld>
            <a:endParaRPr lang="en-US" altLang="en-US"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r>
              <a:rPr lang="en-US" altLang="en-US" dirty="0"/>
              <a:t>In this session,</a:t>
            </a:r>
            <a:r>
              <a:rPr lang="en-US" altLang="en-US" baseline="0" dirty="0"/>
              <a:t> we will complete our learning about measures of association by discussing what measures of association we can derive from case-control studies.  Specifically, we see how odds ratios in case-control studies can yield more relevant measures of associations than odds ratios of exposure per se.  We will see how case-control studies can yield risk ratios and hazard ratios.  While we are on the topic of case-control studies, we will also further discuss their strengths and weaknesses.</a:t>
            </a:r>
          </a:p>
          <a:p>
            <a:endParaRPr lang="en-US" altLang="en-US" baseline="0" dirty="0"/>
          </a:p>
          <a:p>
            <a:r>
              <a:rPr lang="en-US" altLang="en-US" baseline="0" dirty="0"/>
              <a:t>Rounding out our discussion measures of association, we then give additional insight as to what they mean.  What is the essence of the numeric value?  To do this, we will invoke a very important theory in causation-related research, which is the “sufficient-component cause” model (also known as the “causal pie” model).</a:t>
            </a:r>
          </a:p>
          <a:p>
            <a:endParaRPr lang="en-US" altLang="en-US" baseline="0" dirty="0"/>
          </a:p>
          <a:p>
            <a:r>
              <a:rPr lang="en-US" altLang="en-US" baseline="0" dirty="0"/>
              <a:t>We will then end the session with a discussion on measures of attribution, which is one of the first things you can derive once you are sure that you have a causal measure of association.  </a:t>
            </a:r>
            <a:endParaRPr lang="en-US" altLang="en-US" dirty="0"/>
          </a:p>
        </p:txBody>
      </p:sp>
    </p:spTree>
    <p:extLst>
      <p:ext uri="{BB962C8B-B14F-4D97-AF65-F5344CB8AC3E}">
        <p14:creationId xmlns:p14="http://schemas.microsoft.com/office/powerpoint/2010/main" val="1981814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8850E188-C891-4805-8E37-7334DA55586F}" type="slidenum">
              <a:rPr lang="en-US" altLang="en-US" smtClean="0"/>
              <a:pPr/>
              <a:t>10</a:t>
            </a:fld>
            <a:endParaRPr lang="en-US" altLang="en-US" dirty="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In summary, what</a:t>
            </a:r>
            <a:r>
              <a:rPr lang="en-US" altLang="en-US" baseline="0" dirty="0"/>
              <a:t> we can do in case-control studies is “work down” the 2 x 2 table to obtain the </a:t>
            </a:r>
            <a:r>
              <a:rPr lang="en-US" altLang="en-US" dirty="0"/>
              <a:t>odds</a:t>
            </a:r>
            <a:r>
              <a:rPr lang="en-US" altLang="en-US" baseline="0" dirty="0"/>
              <a:t> </a:t>
            </a:r>
            <a:r>
              <a:rPr lang="en-US" altLang="en-US" dirty="0"/>
              <a:t>of exposure in those with disease and, similarly, in some reference control group.</a:t>
            </a:r>
            <a:r>
              <a:rPr lang="en-US" altLang="en-US" baseline="0" dirty="0"/>
              <a:t>  </a:t>
            </a:r>
            <a:r>
              <a:rPr lang="en-US" altLang="en-US" dirty="0"/>
              <a:t>These odds, with our formulation of the 2 x 2 table with disease state as columns, are calculated down the columns rather than across the rows.  </a:t>
            </a:r>
            <a:r>
              <a:rPr lang="en-US" altLang="en-US" baseline="0" dirty="0"/>
              <a:t>We can then put these two odds together and</a:t>
            </a:r>
            <a:r>
              <a:rPr lang="en-US" altLang="en-US" dirty="0"/>
              <a:t> form an odds ratio.  This odds ratio is what we can directly calculate in a case-control study.  </a:t>
            </a:r>
          </a:p>
        </p:txBody>
      </p:sp>
    </p:spTree>
    <p:extLst>
      <p:ext uri="{BB962C8B-B14F-4D97-AF65-F5344CB8AC3E}">
        <p14:creationId xmlns:p14="http://schemas.microsoft.com/office/powerpoint/2010/main" val="250346412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a:spLocks noGrp="1" noChangeArrowheads="1"/>
          </p:cNvSpPr>
          <p:nvPr>
            <p:ph type="sldNum" sz="quarter" idx="5"/>
          </p:nvPr>
        </p:nvSpPr>
        <p:spPr>
          <a:noFill/>
        </p:spPr>
        <p:txBody>
          <a:bodyPr/>
          <a:lstStyle/>
          <a:p>
            <a:fld id="{7DE09DA9-F980-4ED1-965A-A894656F7C89}" type="slidenum">
              <a:rPr lang="en-US" altLang="en-US" smtClean="0"/>
              <a:pPr/>
              <a:t>100</a:t>
            </a:fld>
            <a:endParaRPr lang="en-US" altLang="en-US" dirty="0"/>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80000"/>
              </a:lnSpc>
              <a:spcBef>
                <a:spcPct val="40000"/>
              </a:spcBef>
              <a:spcAft>
                <a:spcPct val="0"/>
              </a:spcAft>
              <a:buClrTx/>
              <a:buSzTx/>
              <a:buFontTx/>
              <a:buNone/>
              <a:tabLst/>
              <a:defRPr/>
            </a:pPr>
            <a:r>
              <a:rPr lang="en-US" altLang="en-US" sz="2800" dirty="0"/>
              <a:t>This is an example of a </a:t>
            </a:r>
            <a:r>
              <a:rPr lang="en-US" altLang="en-US" sz="2800" baseline="0" dirty="0"/>
              <a:t>study reporting an attributable rate.  These authors only took it to the level of an absolute rate difference, which we do not think is that informative.   Forming the percentage attributable rate gives it more meaning.</a:t>
            </a:r>
          </a:p>
          <a:p>
            <a:pPr marL="0" marR="0" lvl="0" indent="0" algn="l" defTabSz="914400" rtl="0" eaLnBrk="0" fontAlgn="base" latinLnBrk="0" hangingPunct="0">
              <a:lnSpc>
                <a:spcPct val="80000"/>
              </a:lnSpc>
              <a:spcBef>
                <a:spcPct val="40000"/>
              </a:spcBef>
              <a:spcAft>
                <a:spcPct val="0"/>
              </a:spcAft>
              <a:buClrTx/>
              <a:buSzTx/>
              <a:buFontTx/>
              <a:buNone/>
              <a:tabLst/>
              <a:defRPr/>
            </a:pPr>
            <a:endParaRPr lang="en-US" altLang="en-US" sz="2800" baseline="0" dirty="0"/>
          </a:p>
          <a:p>
            <a:pPr marL="0" marR="0" lvl="0" indent="0" algn="l" defTabSz="914400" rtl="0" eaLnBrk="0" fontAlgn="base" latinLnBrk="0" hangingPunct="0">
              <a:lnSpc>
                <a:spcPct val="80000"/>
              </a:lnSpc>
              <a:spcBef>
                <a:spcPct val="40000"/>
              </a:spcBef>
              <a:spcAft>
                <a:spcPct val="0"/>
              </a:spcAft>
              <a:buClrTx/>
              <a:buSzTx/>
              <a:buFontTx/>
              <a:buNone/>
              <a:tabLst/>
              <a:defRPr/>
            </a:pPr>
            <a:r>
              <a:rPr lang="en-US" altLang="en-US" sz="2800" baseline="0" dirty="0"/>
              <a:t>ARate (exp) = 0.23/0.69 = 0.33</a:t>
            </a:r>
          </a:p>
          <a:p>
            <a:pPr marL="0" marR="0" lvl="0" indent="0" algn="l" defTabSz="914400" rtl="0" eaLnBrk="0" fontAlgn="base" latinLnBrk="0" hangingPunct="0">
              <a:lnSpc>
                <a:spcPct val="80000"/>
              </a:lnSpc>
              <a:spcBef>
                <a:spcPct val="40000"/>
              </a:spcBef>
              <a:spcAft>
                <a:spcPct val="0"/>
              </a:spcAft>
              <a:buClrTx/>
              <a:buSzTx/>
              <a:buFontTx/>
              <a:buNone/>
              <a:tabLst/>
              <a:defRPr/>
            </a:pPr>
            <a:endParaRPr lang="en-US" sz="2800" baseline="0" dirty="0"/>
          </a:p>
          <a:p>
            <a:pPr marL="0" marR="0" lvl="0" indent="0" algn="l" defTabSz="914400" rtl="0" eaLnBrk="0" fontAlgn="base" latinLnBrk="0" hangingPunct="0">
              <a:lnSpc>
                <a:spcPct val="80000"/>
              </a:lnSpc>
              <a:spcBef>
                <a:spcPct val="40000"/>
              </a:spcBef>
              <a:spcAft>
                <a:spcPct val="0"/>
              </a:spcAft>
              <a:buClrTx/>
              <a:buSzTx/>
              <a:buFontTx/>
              <a:buNone/>
              <a:tabLst/>
              <a:defRPr/>
            </a:pPr>
            <a:r>
              <a:rPr lang="en-US" sz="2800" dirty="0"/>
              <a:t>Hayward AC e</a:t>
            </a:r>
            <a:r>
              <a:rPr lang="en-US" sz="2800" baseline="0" dirty="0"/>
              <a:t>t al. </a:t>
            </a:r>
            <a:r>
              <a:rPr lang="en-US" sz="2800" dirty="0"/>
              <a:t>Comparative community burden and severity of seasonal and pandemic influenza: results of the Flu Watch cohort study. Lancet Respir Med. 2(6):445-54,</a:t>
            </a:r>
            <a:r>
              <a:rPr lang="en-US" sz="2800" baseline="0" dirty="0"/>
              <a:t> 2014. </a:t>
            </a:r>
            <a:endParaRPr lang="en-US" sz="2800" dirty="0"/>
          </a:p>
          <a:p>
            <a:pPr>
              <a:lnSpc>
                <a:spcPct val="80000"/>
              </a:lnSpc>
              <a:spcBef>
                <a:spcPct val="40000"/>
              </a:spcBef>
            </a:pPr>
            <a:endParaRPr lang="en-US" altLang="en-US" sz="2400" baseline="0" dirty="0"/>
          </a:p>
        </p:txBody>
      </p:sp>
    </p:spTree>
    <p:extLst>
      <p:ext uri="{BB962C8B-B14F-4D97-AF65-F5344CB8AC3E}">
        <p14:creationId xmlns:p14="http://schemas.microsoft.com/office/powerpoint/2010/main" val="138281918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Slide Image Placeholder 1"/>
          <p:cNvSpPr>
            <a:spLocks noGrp="1" noRot="1" noChangeAspect="1"/>
          </p:cNvSpPr>
          <p:nvPr>
            <p:ph type="sldImg"/>
          </p:nvPr>
        </p:nvSpPr>
        <p:spPr>
          <a:ln/>
        </p:spPr>
      </p:sp>
      <p:sp>
        <p:nvSpPr>
          <p:cNvPr id="231426" name="Notes Placeholder 2"/>
          <p:cNvSpPr>
            <a:spLocks noGrp="1"/>
          </p:cNvSpPr>
          <p:nvPr>
            <p:ph type="body" idx="1"/>
          </p:nvPr>
        </p:nvSpPr>
        <p:spPr>
          <a:noFill/>
          <a:ln/>
        </p:spPr>
        <p:txBody>
          <a:bodyPr/>
          <a:lstStyle/>
          <a:p>
            <a:r>
              <a:rPr lang="en-US" sz="2400" dirty="0"/>
              <a:t>A few big picture points.</a:t>
            </a:r>
          </a:p>
          <a:p>
            <a:endParaRPr lang="en-US" sz="2400" dirty="0"/>
          </a:p>
          <a:p>
            <a:r>
              <a:rPr lang="en-US" sz="2400" dirty="0"/>
              <a:t>Measure of attribution can be expressed with risks or rates, but they take on different meanings depending upon which you use.  </a:t>
            </a:r>
          </a:p>
          <a:p>
            <a:endParaRPr lang="en-US" sz="800" dirty="0"/>
          </a:p>
          <a:p>
            <a:r>
              <a:rPr lang="en-US" sz="2400" dirty="0"/>
              <a:t>The main utility of measures of attribution are to help inform where to most efficiently allocate resources.  It make sense we should give priority to eliminating exposures that have the highest percent </a:t>
            </a:r>
            <a:r>
              <a:rPr lang="en-US" sz="2200" dirty="0"/>
              <a:t>population attributable risk, as</a:t>
            </a:r>
            <a:r>
              <a:rPr lang="en-US" sz="2000" dirty="0"/>
              <a:t>suming they do not cost a fortune to alter/eliminate. </a:t>
            </a:r>
          </a:p>
          <a:p>
            <a:pPr lvl="2"/>
            <a:endParaRPr lang="en-US" sz="800" dirty="0"/>
          </a:p>
          <a:p>
            <a:r>
              <a:rPr lang="en-US" sz="2400" dirty="0"/>
              <a:t>Measures of attribution provide a reminder why we need accurate </a:t>
            </a:r>
            <a:r>
              <a:rPr lang="en-US" sz="2400" u="sng" dirty="0"/>
              <a:t>quantitative</a:t>
            </a:r>
            <a:r>
              <a:rPr lang="en-US" sz="2400" dirty="0"/>
              <a:t> measures of association (and not just qualitative estimates).  For example, on one of the prior graphics, we show that the percent population attributable risk is considerably different for a risk ratio of 2 than it is for a risk ratio of </a:t>
            </a:r>
            <a:r>
              <a:rPr lang="en-US" sz="2000" dirty="0"/>
              <a:t>5.   And, we cannot blithely think that an OR of 5 is the same as a risk ratio of 5.  </a:t>
            </a:r>
          </a:p>
          <a:p>
            <a:endParaRPr lang="en-US" sz="2000" dirty="0"/>
          </a:p>
          <a:p>
            <a:r>
              <a:rPr lang="en-US" sz="2000" dirty="0"/>
              <a:t>Lastly, attributable risk</a:t>
            </a:r>
            <a:r>
              <a:rPr lang="en-US" sz="2400" dirty="0"/>
              <a:t>s across a set of exposures for a given disease typically will sum to more than 100%.  This may not make sense at first glance, but the </a:t>
            </a:r>
            <a:r>
              <a:rPr lang="en-US" sz="2000" dirty="0"/>
              <a:t>explanation is apparent in Rothman’s sufficient-component cause model.  The simple reason is that each instance of disease is the result of multiple causes.  </a:t>
            </a:r>
          </a:p>
          <a:p>
            <a:endParaRPr lang="en-US" dirty="0"/>
          </a:p>
        </p:txBody>
      </p:sp>
      <p:sp>
        <p:nvSpPr>
          <p:cNvPr id="231427" name="Slide Number Placeholder 3"/>
          <p:cNvSpPr>
            <a:spLocks noGrp="1"/>
          </p:cNvSpPr>
          <p:nvPr>
            <p:ph type="sldNum" sz="quarter" idx="5"/>
          </p:nvPr>
        </p:nvSpPr>
        <p:spPr>
          <a:noFill/>
        </p:spPr>
        <p:txBody>
          <a:bodyPr/>
          <a:lstStyle/>
          <a:p>
            <a:fld id="{C9FDDACC-11FE-448D-AE62-2BB3EBF32023}" type="slidenum">
              <a:rPr lang="en-US" smtClean="0"/>
              <a:pPr/>
              <a:t>101</a:t>
            </a:fld>
            <a:endParaRPr lang="en-US" dirty="0"/>
          </a:p>
        </p:txBody>
      </p:sp>
    </p:spTree>
    <p:extLst>
      <p:ext uri="{BB962C8B-B14F-4D97-AF65-F5344CB8AC3E}">
        <p14:creationId xmlns:p14="http://schemas.microsoft.com/office/powerpoint/2010/main" val="415403882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Slide Image Placeholder 1"/>
          <p:cNvSpPr>
            <a:spLocks noGrp="1" noRot="1" noChangeAspect="1"/>
          </p:cNvSpPr>
          <p:nvPr>
            <p:ph type="sldImg"/>
          </p:nvPr>
        </p:nvSpPr>
        <p:spPr>
          <a:ln/>
        </p:spPr>
      </p:sp>
      <p:sp>
        <p:nvSpPr>
          <p:cNvPr id="233474" name="Notes Placeholder 2"/>
          <p:cNvSpPr>
            <a:spLocks noGrp="1"/>
          </p:cNvSpPr>
          <p:nvPr>
            <p:ph type="body" idx="1"/>
          </p:nvPr>
        </p:nvSpPr>
        <p:spPr>
          <a:noFill/>
          <a:ln/>
        </p:spPr>
        <p:txBody>
          <a:bodyPr/>
          <a:lstStyle/>
          <a:p>
            <a:r>
              <a:rPr lang="en-US" sz="2400" dirty="0"/>
              <a:t>Before we leave measures of attribution, there is one reality check.  That is, measures of attribution are theoretical and not guaranteed to be achievable.  First, completely removing an exposure is easier said than done.  Even if you removed the exposure today, its prior cumulative effects may last for years.  </a:t>
            </a:r>
            <a:r>
              <a:rPr lang="en-US" sz="2200" dirty="0"/>
              <a:t>Thus, the idea of removing an exposure today might not fully take effect until everyone alive today has died.  </a:t>
            </a:r>
            <a:r>
              <a:rPr lang="en-US" sz="2400" dirty="0"/>
              <a:t>Furthermore, attribution measures assume that removing one exposure will not influence others.  Unfortunately, a</a:t>
            </a:r>
            <a:r>
              <a:rPr lang="en-US" sz="2200" dirty="0"/>
              <a:t>mong humans, removing one unhealthy exposure might result in it simply being replaced by another.  For example, removing one bacterial pathogen that causes pneumonia from the environment may not result in a decrease in pneumonia.  Instead, other pathogens may simply fill the void.  The same may be true for human behaviors (e.g., forms of substance use).  </a:t>
            </a:r>
          </a:p>
          <a:p>
            <a:endParaRPr lang="en-US" dirty="0"/>
          </a:p>
        </p:txBody>
      </p:sp>
      <p:sp>
        <p:nvSpPr>
          <p:cNvPr id="233475" name="Slide Number Placeholder 3"/>
          <p:cNvSpPr>
            <a:spLocks noGrp="1"/>
          </p:cNvSpPr>
          <p:nvPr>
            <p:ph type="sldNum" sz="quarter" idx="5"/>
          </p:nvPr>
        </p:nvSpPr>
        <p:spPr>
          <a:noFill/>
        </p:spPr>
        <p:txBody>
          <a:bodyPr/>
          <a:lstStyle/>
          <a:p>
            <a:fld id="{E13F7411-DE79-4192-8B30-F15B9A0758F9}" type="slidenum">
              <a:rPr lang="en-US" smtClean="0"/>
              <a:pPr/>
              <a:t>102</a:t>
            </a:fld>
            <a:endParaRPr lang="en-US" dirty="0"/>
          </a:p>
        </p:txBody>
      </p:sp>
    </p:spTree>
    <p:extLst>
      <p:ext uri="{BB962C8B-B14F-4D97-AF65-F5344CB8AC3E}">
        <p14:creationId xmlns:p14="http://schemas.microsoft.com/office/powerpoint/2010/main" val="387655087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Slide Image Placeholder 1"/>
          <p:cNvSpPr>
            <a:spLocks noGrp="1" noRot="1" noChangeAspect="1"/>
          </p:cNvSpPr>
          <p:nvPr>
            <p:ph type="sldImg"/>
          </p:nvPr>
        </p:nvSpPr>
        <p:spPr>
          <a:ln/>
        </p:spPr>
      </p:sp>
      <p:sp>
        <p:nvSpPr>
          <p:cNvPr id="233474" name="Notes Placeholder 2"/>
          <p:cNvSpPr>
            <a:spLocks noGrp="1"/>
          </p:cNvSpPr>
          <p:nvPr>
            <p:ph type="body" idx="1"/>
          </p:nvPr>
        </p:nvSpPr>
        <p:spPr>
          <a:noFill/>
          <a:ln/>
        </p:spPr>
        <p:txBody>
          <a:bodyPr/>
          <a:lstStyle/>
          <a:p>
            <a:r>
              <a:rPr lang="en-US" dirty="0"/>
              <a:t>This is a plot of how often “attributable risk” is used in articles cataloged in PubMed.  The growing use of the terms makes</a:t>
            </a:r>
            <a:r>
              <a:rPr lang="en-US" baseline="0" dirty="0"/>
              <a:t> sense in that these are powerful metrics of the public health importance of various exposures.</a:t>
            </a:r>
            <a:endParaRPr lang="en-US" dirty="0"/>
          </a:p>
        </p:txBody>
      </p:sp>
      <p:sp>
        <p:nvSpPr>
          <p:cNvPr id="233475" name="Slide Number Placeholder 3"/>
          <p:cNvSpPr>
            <a:spLocks noGrp="1"/>
          </p:cNvSpPr>
          <p:nvPr>
            <p:ph type="sldNum" sz="quarter" idx="5"/>
          </p:nvPr>
        </p:nvSpPr>
        <p:spPr>
          <a:noFill/>
        </p:spPr>
        <p:txBody>
          <a:bodyPr/>
          <a:lstStyle/>
          <a:p>
            <a:fld id="{E13F7411-DE79-4192-8B30-F15B9A0758F9}" type="slidenum">
              <a:rPr lang="en-US" smtClean="0"/>
              <a:pPr/>
              <a:t>103</a:t>
            </a:fld>
            <a:endParaRPr lang="en-US" dirty="0"/>
          </a:p>
        </p:txBody>
      </p:sp>
    </p:spTree>
    <p:extLst>
      <p:ext uri="{BB962C8B-B14F-4D97-AF65-F5344CB8AC3E}">
        <p14:creationId xmlns:p14="http://schemas.microsoft.com/office/powerpoint/2010/main" val="225728293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p:cNvSpPr>
            <a:spLocks noGrp="1" noChangeArrowheads="1"/>
          </p:cNvSpPr>
          <p:nvPr>
            <p:ph type="sldNum" sz="quarter" idx="5"/>
          </p:nvPr>
        </p:nvSpPr>
        <p:spPr>
          <a:noFill/>
        </p:spPr>
        <p:txBody>
          <a:bodyPr/>
          <a:lstStyle/>
          <a:p>
            <a:fld id="{04155587-EE6E-400C-BA16-61078D29DCC0}" type="slidenum">
              <a:rPr lang="en-US" altLang="en-US" smtClean="0"/>
              <a:pPr/>
              <a:t>104</a:t>
            </a:fld>
            <a:endParaRPr lang="en-US" altLang="en-US" dirty="0"/>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This completes our lectures on disease association.  We have covered the basic approaches to reporting exposure-disease associations for the 3 basic designs:  cross-sectional, cohort and case-control.  Case-control</a:t>
            </a:r>
            <a:r>
              <a:rPr lang="en-US" altLang="en-US" baseline="0" dirty="0"/>
              <a:t> studies have traditionally been known as only deriving ratio measures of association, but as sophistication grows, it is now the case that investigators are also beginning to estimate difference-based measures, particularly in case-cohort study designs.  This can be done if the fraction of the underlying cohort that is sampled is known.  </a:t>
            </a:r>
            <a:r>
              <a:rPr lang="en-US" altLang="en-US" dirty="0"/>
              <a:t>We</a:t>
            </a:r>
            <a:r>
              <a:rPr lang="en-US" altLang="en-US" baseline="0" dirty="0"/>
              <a:t> will not be estimating these difference measures in this course, but we want to make you aware that they can be derived in some instances.</a:t>
            </a:r>
            <a:endParaRPr lang="en-US" altLang="en-US" dirty="0"/>
          </a:p>
          <a:p>
            <a:endParaRPr lang="en-US" altLang="en-US" dirty="0"/>
          </a:p>
        </p:txBody>
      </p:sp>
    </p:spTree>
    <p:extLst>
      <p:ext uri="{BB962C8B-B14F-4D97-AF65-F5344CB8AC3E}">
        <p14:creationId xmlns:p14="http://schemas.microsoft.com/office/powerpoint/2010/main" val="236377952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summarizes</a:t>
            </a:r>
            <a:r>
              <a:rPr lang="en-US" baseline="0" dirty="0"/>
              <a:t> the measures of attribution that we introduced today.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105</a:t>
            </a:fld>
            <a:endParaRPr lang="en-US" dirty="0"/>
          </a:p>
        </p:txBody>
      </p:sp>
    </p:spTree>
    <p:extLst>
      <p:ext uri="{BB962C8B-B14F-4D97-AF65-F5344CB8AC3E}">
        <p14:creationId xmlns:p14="http://schemas.microsoft.com/office/powerpoint/2010/main" val="206720851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a:spLocks noGrp="1" noChangeArrowheads="1"/>
          </p:cNvSpPr>
          <p:nvPr>
            <p:ph type="sldNum" sz="quarter" idx="5"/>
          </p:nvPr>
        </p:nvSpPr>
        <p:spPr>
          <a:noFill/>
        </p:spPr>
        <p:txBody>
          <a:bodyPr/>
          <a:lstStyle/>
          <a:p>
            <a:fld id="{7DE09DA9-F980-4ED1-965A-A894656F7C89}" type="slidenum">
              <a:rPr lang="en-US" altLang="en-US" smtClean="0"/>
              <a:pPr/>
              <a:t>106</a:t>
            </a:fld>
            <a:endParaRPr lang="en-US" altLang="en-US" dirty="0"/>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ln/>
        </p:spPr>
        <p:txBody>
          <a:bodyPr/>
          <a:lstStyle/>
          <a:p>
            <a:endParaRPr lang="en-US" altLang="en-US" dirty="0"/>
          </a:p>
        </p:txBody>
      </p:sp>
    </p:spTree>
    <p:extLst>
      <p:ext uri="{BB962C8B-B14F-4D97-AF65-F5344CB8AC3E}">
        <p14:creationId xmlns:p14="http://schemas.microsoft.com/office/powerpoint/2010/main" val="349496946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p:cNvSpPr>
          <p:nvPr>
            <p:ph type="sldImg"/>
          </p:nvPr>
        </p:nvSpPr>
        <p:spPr>
          <a:ln/>
        </p:spPr>
      </p:sp>
      <p:sp>
        <p:nvSpPr>
          <p:cNvPr id="182274" name="Notes Placeholder 2"/>
          <p:cNvSpPr>
            <a:spLocks noGrp="1"/>
          </p:cNvSpPr>
          <p:nvPr>
            <p:ph type="body" idx="1"/>
          </p:nvPr>
        </p:nvSpPr>
        <p:spPr>
          <a:noFill/>
          <a:ln/>
        </p:spPr>
        <p:txBody>
          <a:bodyPr/>
          <a:lstStyle/>
          <a:p>
            <a:r>
              <a:rPr lang="en-US" altLang="en-US" dirty="0"/>
              <a:t>In</a:t>
            </a:r>
            <a:r>
              <a:rPr lang="en-US" altLang="en-US" baseline="0" dirty="0"/>
              <a:t> today’s lecture, </a:t>
            </a:r>
            <a:r>
              <a:rPr lang="en-US" altLang="en-US" dirty="0"/>
              <a:t>we primarily discussed case-control study designs within a primary study base.  A primary study base is relatively easy to sample because researchers can get their hands around it.</a:t>
            </a:r>
          </a:p>
          <a:p>
            <a:endParaRPr lang="en-US" altLang="en-US" dirty="0"/>
          </a:p>
          <a:p>
            <a:r>
              <a:rPr lang="en-US" altLang="en-US" dirty="0"/>
              <a:t>In a case-control study with a secondary study base, the investigators first identify a set of incident cases.  They then wish to select controls from the study base that gave rise to those incident cases.  It is possible to describe this secondary study base conceptually but usually extremely difficult to delineate them individual members in actual</a:t>
            </a:r>
            <a:r>
              <a:rPr lang="en-US" altLang="en-US" baseline="0" dirty="0"/>
              <a:t> practice</a:t>
            </a:r>
            <a:r>
              <a:rPr lang="en-US" altLang="en-US" dirty="0"/>
              <a:t>.  </a:t>
            </a:r>
          </a:p>
          <a:p>
            <a:endParaRPr lang="en-US" altLang="en-US" dirty="0"/>
          </a:p>
          <a:p>
            <a:r>
              <a:rPr lang="en-US" altLang="en-US" dirty="0"/>
              <a:t>Secondary study bases used to be the most common study bases in case-control studies.  In the past, such studies were not called secondary study bases per se by authors because this theory had not yet been developed.  Likewise, reviewers and readers did not recognize the deficiencies of such case-control studies.  As theory has developed over the past 30 years and more researchers are becoming more sophisticated about case-control design, fewer secondary study base-derived case-control studies are being performed.  </a:t>
            </a:r>
            <a:endParaRPr lang="en-US" dirty="0"/>
          </a:p>
        </p:txBody>
      </p:sp>
      <p:sp>
        <p:nvSpPr>
          <p:cNvPr id="182275" name="Slide Number Placeholder 3"/>
          <p:cNvSpPr>
            <a:spLocks noGrp="1"/>
          </p:cNvSpPr>
          <p:nvPr>
            <p:ph type="sldNum" sz="quarter" idx="5"/>
          </p:nvPr>
        </p:nvSpPr>
        <p:spPr>
          <a:noFill/>
        </p:spPr>
        <p:txBody>
          <a:bodyPr/>
          <a:lstStyle/>
          <a:p>
            <a:fld id="{B139ED4B-E20C-4E69-B67A-0AA068DB37AA}" type="slidenum">
              <a:rPr lang="en-US" smtClean="0"/>
              <a:pPr/>
              <a:t>107</a:t>
            </a:fld>
            <a:endParaRPr lang="en-US" dirty="0"/>
          </a:p>
        </p:txBody>
      </p:sp>
    </p:spTree>
    <p:extLst>
      <p:ext uri="{BB962C8B-B14F-4D97-AF65-F5344CB8AC3E}">
        <p14:creationId xmlns:p14="http://schemas.microsoft.com/office/powerpoint/2010/main" val="386520796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p:spPr>
        <p:txBody>
          <a:bodyPr/>
          <a:lstStyle/>
          <a:p>
            <a:r>
              <a:rPr lang="en-US" altLang="en-US" sz="1000" dirty="0"/>
              <a:t>This illustrates a case-control study sampled within a secondary study base.  We conceptualize the underlying cohort as a dynamic cohort, but it is not one that can be readily enumerated and then sampled.  For this reason, it is sometimes called a hypothetical cohort.  </a:t>
            </a:r>
          </a:p>
        </p:txBody>
      </p:sp>
    </p:spTree>
    <p:extLst>
      <p:ext uri="{BB962C8B-B14F-4D97-AF65-F5344CB8AC3E}">
        <p14:creationId xmlns:p14="http://schemas.microsoft.com/office/powerpoint/2010/main" val="136251964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7"/>
          <p:cNvSpPr>
            <a:spLocks noGrp="1" noChangeArrowheads="1"/>
          </p:cNvSpPr>
          <p:nvPr>
            <p:ph type="sldNum" sz="quarter" idx="5"/>
          </p:nvPr>
        </p:nvSpPr>
        <p:spPr>
          <a:noFill/>
        </p:spPr>
        <p:txBody>
          <a:bodyPr/>
          <a:lstStyle/>
          <a:p>
            <a:fld id="{FBEE02C3-1036-4138-9E5B-195265E01F6D}" type="slidenum">
              <a:rPr lang="en-US" altLang="en-US" smtClean="0"/>
              <a:pPr/>
              <a:t>109</a:t>
            </a:fld>
            <a:endParaRPr lang="en-US" alt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a:noFill/>
          <a:ln/>
        </p:spPr>
        <p:txBody>
          <a:bodyPr/>
          <a:lstStyle/>
          <a:p>
            <a:r>
              <a:rPr lang="en-US" altLang="en-US" dirty="0"/>
              <a:t>This is an example of a study that used prevalent cases in a secondary</a:t>
            </a:r>
            <a:r>
              <a:rPr lang="en-US" altLang="en-US" baseline="0" dirty="0"/>
              <a:t> study base.  Such a design is </a:t>
            </a:r>
            <a:r>
              <a:rPr lang="en-US" altLang="en-US" dirty="0"/>
              <a:t>essentially a cross-sectional study,</a:t>
            </a:r>
            <a:r>
              <a:rPr lang="en-US" altLang="en-US" baseline="0" dirty="0"/>
              <a:t> with sampling stratified based on case status (“outcome-selective” sampling).</a:t>
            </a:r>
            <a:r>
              <a:rPr lang="en-US" altLang="en-US" dirty="0"/>
              <a:t>  The exposure is cortical porosity of the tibia, measured on a high</a:t>
            </a:r>
            <a:r>
              <a:rPr lang="en-US" altLang="en-US" baseline="0" dirty="0"/>
              <a:t> resolution peripheral quantitative computed tomography scan.</a:t>
            </a:r>
            <a:r>
              <a:rPr lang="en-US" altLang="en-US" dirty="0"/>
              <a:t>  The outcome that defines the cases and controls is a history of fracture, i.e.,</a:t>
            </a:r>
            <a:r>
              <a:rPr lang="en-US" altLang="en-US" baseline="0" dirty="0"/>
              <a:t> prevalent fracture.  </a:t>
            </a:r>
            <a:r>
              <a:rPr lang="en-US" altLang="en-US" dirty="0"/>
              <a:t>This is a commonly performed case-control design,</a:t>
            </a:r>
            <a:r>
              <a:rPr lang="en-US" altLang="en-US" baseline="0" dirty="0"/>
              <a:t> but it leaves much to be desired.</a:t>
            </a:r>
            <a:r>
              <a:rPr lang="en-US" altLang="en-US" dirty="0"/>
              <a:t>  Note that the OR is not estimating either a risk ratio or rate ratio.  Even if the disease is rare, the OR is not an estimate of the risk ratio because the cases are prevalent, not incident, disease.  </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This study was performed in a secondary study base with participants</a:t>
            </a:r>
            <a:r>
              <a:rPr lang="en-US" altLang="en-US" baseline="0" dirty="0"/>
              <a:t> recruited from the SF Bay Area to attend a study visit at UCSF where the HRpQCT images were obtained.  As we noted earlier, while it</a:t>
            </a:r>
            <a:r>
              <a:rPr lang="en-US" altLang="en-US" sz="1200" dirty="0"/>
              <a:t> is possible to describe this secondary study base conceptually, it would be difficult to identify the individual members and hence sample</a:t>
            </a:r>
            <a:r>
              <a:rPr lang="en-US" altLang="en-US" sz="1200" baseline="0" dirty="0"/>
              <a:t> them</a:t>
            </a:r>
            <a:r>
              <a:rPr lang="en-US" altLang="en-US" sz="1200" dirty="0"/>
              <a:t>. In theory, </a:t>
            </a:r>
            <a:r>
              <a:rPr lang="en-US" altLang="en-US" sz="1200" b="1" dirty="0"/>
              <a:t>IF</a:t>
            </a:r>
            <a:r>
              <a:rPr lang="en-US" altLang="en-US" sz="1200" dirty="0"/>
              <a:t> it is possible to identify a study population that is representative of the underlying secondary study base, then the design is analogous to sampling a dynamic cohort from a primary study base.  If this condition is met and the entire underlying study base is sampled (including the prevalent cases), then the OR would approximate a prevalence ratio.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t>In the present study, only control participants with no history of fracture were included.  There was not an attempt to sample the entire sec</a:t>
            </a:r>
            <a:r>
              <a:rPr lang="en-US" altLang="en-US" sz="1200" baseline="0" dirty="0"/>
              <a:t>ondary base, which would include persons with a history of fracture.  </a:t>
            </a:r>
            <a:r>
              <a:rPr lang="en-US" altLang="en-US" baseline="0" dirty="0"/>
              <a:t>So, what does the OR mean?  If fracture prevalence is low at all levels of exposure, then the OR closely approximates a prevalence ratio.  If fracture prevalence is not low, then the OR is simply a prevalence odds ratio.  </a:t>
            </a:r>
            <a:endParaRPr lang="en-US" altLang="en-US" dirty="0"/>
          </a:p>
          <a:p>
            <a:endParaRPr lang="en-US" altLang="en-US" dirty="0"/>
          </a:p>
        </p:txBody>
      </p:sp>
    </p:spTree>
    <p:extLst>
      <p:ext uri="{BB962C8B-B14F-4D97-AF65-F5344CB8AC3E}">
        <p14:creationId xmlns:p14="http://schemas.microsoft.com/office/powerpoint/2010/main" val="3647962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03F0F486-17F8-4059-BBFE-FD734DBE000B}" type="slidenum">
              <a:rPr lang="en-US" altLang="en-US" smtClean="0"/>
              <a:pPr/>
              <a:t>11</a:t>
            </a:fld>
            <a:endParaRPr lang="en-US" alt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r>
              <a:rPr lang="en-US" altLang="en-US" dirty="0"/>
              <a:t>Some algebra then demonstrates that we can</a:t>
            </a:r>
            <a:r>
              <a:rPr lang="en-US" altLang="en-US" baseline="0" dirty="0"/>
              <a:t> get from the “odds exposure of exposure”, which is not really what we want, to the “odds ratio of disease”, which is what we want.</a:t>
            </a:r>
            <a:r>
              <a:rPr lang="en-US" altLang="en-US" dirty="0"/>
              <a:t>  You can also see that you will arrive at this result no matter how many controls you sample.</a:t>
            </a:r>
            <a:r>
              <a:rPr lang="en-US" altLang="en-US" baseline="0" dirty="0"/>
              <a:t>  You will get this in a scheme in which you have one control for each case, two controls, three controls etc.  No matter how many controls you have, the ratio b/d remains the same (not including sampling error).  Another way to think about this is that this ratio b/d is the same ratio for the total number of controls that truly exist in the study base that gave rise to the cases (a and c) if you could enumerate the entire study base.  However, you do not have to enumerate the entire study base; you can just sample it and measure exposure status in just that sample to derive the ratio b/d.  </a:t>
            </a:r>
          </a:p>
          <a:p>
            <a:endParaRPr lang="en-US" altLang="en-US" baseline="0" dirty="0"/>
          </a:p>
          <a:p>
            <a:r>
              <a:rPr lang="en-US" altLang="en-US" dirty="0"/>
              <a:t>As mentioned earlier,</a:t>
            </a:r>
            <a:r>
              <a:rPr lang="en-US" altLang="en-US" baseline="0" dirty="0"/>
              <a:t> n</a:t>
            </a:r>
            <a:r>
              <a:rPr lang="en-US" altLang="en-US" dirty="0"/>
              <a:t>ote that measuring the prevalence of exposure (rather than odds of exposure) in cases and controls does not give you a prevalence ratio that has any meaningful interpretation.  In other</a:t>
            </a:r>
            <a:r>
              <a:rPr lang="en-US" altLang="en-US" baseline="0" dirty="0"/>
              <a:t> words, it does not give you a prevalence ratio comparing prevalence of disease in exposed vs unexposed.  It just gives you a prevalence of exposure in diseased compared to a prevalence of exposure in non-diseased.   This is not what we want; we do not wish to know if disease causes exposure.  </a:t>
            </a:r>
            <a:endParaRPr lang="en-US" altLang="en-US" dirty="0"/>
          </a:p>
        </p:txBody>
      </p:sp>
    </p:spTree>
    <p:extLst>
      <p:ext uri="{BB962C8B-B14F-4D97-AF65-F5344CB8AC3E}">
        <p14:creationId xmlns:p14="http://schemas.microsoft.com/office/powerpoint/2010/main" val="405138611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ts val="600"/>
              </a:spcAft>
              <a:buClrTx/>
              <a:buSzTx/>
              <a:buFontTx/>
              <a:buNone/>
              <a:tabLst/>
              <a:defRPr/>
            </a:pPr>
            <a:r>
              <a:rPr lang="en-US" dirty="0"/>
              <a:t>In the statistical literature, </a:t>
            </a:r>
            <a:r>
              <a:rPr lang="en-US" sz="1200" dirty="0"/>
              <a:t>estimators are defined as biased vs unbiased; and consistent vs not consistent.  </a:t>
            </a:r>
            <a:r>
              <a:rPr lang="en-US" dirty="0"/>
              <a:t>An estimator is unbiased if, on average, the estimate corresponds to the true value.  Biasedness has nothing to do with sample size and cannot be remedied with increasing sample size.  In contrast, an estimator is consistent if, with increasing sample size, the estimate converges towards the true value.  We will not dwell on this distinction in this course, other than to introduce the terms.    </a:t>
            </a:r>
          </a:p>
          <a:p>
            <a:pPr>
              <a:spcAft>
                <a:spcPts val="600"/>
              </a:spcAft>
            </a:pPr>
            <a:endParaRPr lang="en-US" dirty="0"/>
          </a:p>
          <a:p>
            <a:pPr>
              <a:spcAft>
                <a:spcPts val="600"/>
              </a:spcAft>
            </a:pPr>
            <a:r>
              <a:rPr lang="en-US" dirty="0"/>
              <a:t>Wikipedia gives a good explanation:</a:t>
            </a:r>
          </a:p>
          <a:p>
            <a:pPr>
              <a:spcAft>
                <a:spcPts val="600"/>
              </a:spcAft>
            </a:pPr>
            <a:r>
              <a:rPr lang="en-US" dirty="0"/>
              <a:t>https://en.wikipedia.org/wiki/Consistent_estimator</a:t>
            </a:r>
          </a:p>
          <a:p>
            <a:pPr>
              <a:spcAft>
                <a:spcPts val="600"/>
              </a:spcAft>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110</a:t>
            </a:fld>
            <a:endParaRPr lang="en-US" dirty="0"/>
          </a:p>
        </p:txBody>
      </p:sp>
    </p:spTree>
    <p:extLst>
      <p:ext uri="{BB962C8B-B14F-4D97-AF65-F5344CB8AC3E}">
        <p14:creationId xmlns:p14="http://schemas.microsoft.com/office/powerpoint/2010/main" val="350752507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One of the most meaningful interpretations of the strength of an exposure in causing disease is one we cannot directly estimate.  To understand this, we go back to the sufficient-component cause model of disease, in which we can see that it would be very useful if we could fully describe each of the component causes in each of the sufficient causes that resulted in disease.  If we could do this, we could then define the etiologic fraction for a given component cause (say, “B”) as the percentage of all sufficient causes that contained the component cause.  This has obvious intuitive appeal.  The higher the fraction, the “stronger” the exposure, i.e., the more often it is involved in causing a disease.  Unfortunately, in any given person, we cannot describe the sufficient cause.  This seems strange at first glance, but this is currently a limitation of modern medicine, pathology, and epidemiology.  In a given individual with disease, we cannot piece together exactly why the disease occurred unless there exists a cause which is “necessary” (which means it must be present for the disease to occur).  A necessary cause will have etiologic fraction of 100%.  Anything other than a necessary cause cannot have an etiologic fraction calculated.  For example, all cases of lung cancer among smokers do not necessarily have smoking as a component cause in the sufficient cause that led to lung cancer.  It is possible that in a smoker with lung cancer that the smoking did not contribute to the lung cancer.  There is no biomarker that tells us if smoking actually was involved in the biologic causation process.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a:latin typeface="Times New Roman" panose="02020603050405020304" pitchFamily="18" charset="0"/>
              </a:rPr>
              <a:t>Another reason that we cannot describe all of the sufficient causes in all instances of disease is that it may not be possible to measure all of these causes in persons with disease.  Some causes may have occurred long before disease occurred and are no longer present; these are so-called “hit and run” mechanisms.  On a practical note, there is often no particular need or urgency in routine clinical practice to piece together a sufficient cause for a given diseased person.  Clinical medicine’s job is typically to diagnose disease, not to describe causal determinants of disease.  Understanding the sufficient cause of a given case of disease often does not affect therapy.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baseline="0" dirty="0">
              <a:latin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a:latin typeface="Times New Roman" panose="02020603050405020304" pitchFamily="18" charset="0"/>
              </a:rPr>
              <a:t>Finally, we cannot be sure we know all of the component causes in a given sufficient cause.  How would we ever know that we have delineated all of the component causes?  And, how would we ever know we have delineated all of the sufficient causes?  An exception would be diseases for which there are only necessary causal components (only one pie), but it is hard to name many of these.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baseline="0" dirty="0">
              <a:latin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a:latin typeface="Times New Roman" panose="02020603050405020304" pitchFamily="18" charset="0"/>
              </a:rPr>
              <a:t>Because we cannot describe all of the causal pies in most diseases, we cannot estimate the etiologic fraction in the real world.  Etiologic fraction is mainly a theoretical construct.</a:t>
            </a:r>
          </a:p>
          <a:p>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111</a:t>
            </a:fld>
            <a:endParaRPr lang="en-US" dirty="0"/>
          </a:p>
        </p:txBody>
      </p:sp>
    </p:spTree>
    <p:extLst>
      <p:ext uri="{BB962C8B-B14F-4D97-AF65-F5344CB8AC3E}">
        <p14:creationId xmlns:p14="http://schemas.microsoft.com/office/powerpoint/2010/main" val="613195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E806A784-705F-4B4E-9166-030E103D42CC}" type="slidenum">
              <a:rPr lang="en-US" altLang="en-US" smtClean="0"/>
              <a:pPr/>
              <a:t>12</a:t>
            </a:fld>
            <a:endParaRPr lang="en-US" altLang="en-US" dirty="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r>
              <a:rPr lang="en-US" altLang="en-US" dirty="0"/>
              <a:t>Thus, we</a:t>
            </a:r>
            <a:r>
              <a:rPr lang="en-US" altLang="en-US" baseline="0" dirty="0"/>
              <a:t> can get the odds ratio of disease from a case-control study, and, indeed, this is how the original case-control studies were performed.  Investigators typically identified a group of non-diseased individuals, typically after all cases had been identified (“cumulative” control sampling).  They then measured exposure in the cases and the controls and derived the odds of exposure in both groups.  Comparing the odds of exposure in the cases to odds of exposure in the controls formed an odds ratio of exposure that equaled the odds ratio of disease. </a:t>
            </a:r>
          </a:p>
          <a:p>
            <a:endParaRPr lang="en-US" altLang="en-US" baseline="0" dirty="0"/>
          </a:p>
          <a:p>
            <a:r>
              <a:rPr lang="en-US" altLang="en-US" baseline="0" dirty="0"/>
              <a:t>Last week, however, we spoke of some of the problems with odds ratios such as their not being able to be interpreted as probabilities (which is how most humans think) and the “odd” entity known as non-collapsibility.  Hence, the question is whether we can do better than just deriving an odds ratio of disease from case-control studies?  Can we derive even more interpretable measures of association such as risk ratios or hazard ratios?</a:t>
            </a:r>
            <a:endParaRPr lang="en-US" altLang="en-US" dirty="0"/>
          </a:p>
        </p:txBody>
      </p:sp>
    </p:spTree>
    <p:extLst>
      <p:ext uri="{BB962C8B-B14F-4D97-AF65-F5344CB8AC3E}">
        <p14:creationId xmlns:p14="http://schemas.microsoft.com/office/powerpoint/2010/main" val="1775335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8CE91494-750E-495E-A98D-FECB0B67F426}" type="slidenum">
              <a:rPr lang="en-US" altLang="en-US" smtClean="0"/>
              <a:pPr/>
              <a:t>13</a:t>
            </a:fld>
            <a:endParaRPr lang="en-US" altLang="en-US" dirty="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r>
              <a:rPr lang="en-US" altLang="en-US" dirty="0"/>
              <a:t>The answer is “yes” and these tables (on this slide, for sampling a fixed cohort, and the next, for sampling a dynamic cohort) give a summary of what useful measures of association that an odds ratio from a case-control study can estimate.  </a:t>
            </a:r>
          </a:p>
          <a:p>
            <a:endParaRPr lang="en-US" altLang="en-US" dirty="0"/>
          </a:p>
          <a:p>
            <a:r>
              <a:rPr lang="en-US" altLang="en-US" dirty="0"/>
              <a:t>Earlier in the course, we described these three</a:t>
            </a:r>
            <a:r>
              <a:rPr lang="en-US" altLang="en-US" baseline="0" dirty="0"/>
              <a:t> approaches for control sampling in a fixed cohort and three approaches for sampling a dynamic cohort.  </a:t>
            </a:r>
            <a:r>
              <a:rPr lang="en-US" altLang="en-US" dirty="0"/>
              <a:t>For a long time, it was generally accepted that the OR in a case-control study in a fixed underlying cohort could only be thought of as approximating the risk ratio if “the disease was rare”.  This is known as the “rare disease assumption”.   This idea stems from the properties of odds we discussed in the last lecture; i.e., odds approximates probability when probability is low (say, less than 10%) and therefore a ratio of odds approximates a ratio of probabilities when the probabilities are low.  We will illustrate this again later in the lecture.  </a:t>
            </a:r>
          </a:p>
          <a:p>
            <a:endParaRPr lang="en-US" altLang="en-US" dirty="0"/>
          </a:p>
          <a:p>
            <a:r>
              <a:rPr lang="en-US" altLang="en-US" dirty="0"/>
              <a:t>Current epidemiologic theory has demonstrated that we do not need the outcome to be rare in order for the odds ratio to estimate more interpretable measures of association.  Depending on the sampling design, the odds ratio can give estimates of risk</a:t>
            </a:r>
            <a:r>
              <a:rPr lang="en-US" altLang="en-US" baseline="0" dirty="0"/>
              <a:t> ratios and hazard </a:t>
            </a:r>
            <a:r>
              <a:rPr lang="en-US" altLang="en-US" dirty="0"/>
              <a:t>ratios measures without this “rare disease” assumption.  Specifically, what the OR represents in a case-control study sampling an underlying fixed cohort depends upon the nature of the control sampling.  In a fixed cohort, we can take a random sample of the cohort at baseline as our control group, in what is called a case-cohort design.  This will yield a risk ratio or a hazard</a:t>
            </a:r>
            <a:r>
              <a:rPr lang="en-US" altLang="en-US" baseline="0" dirty="0"/>
              <a:t> ratio, depending upon how the data are analyzed and whether there is complete and equal follow-up.  </a:t>
            </a:r>
            <a:r>
              <a:rPr lang="en-US" altLang="en-US" dirty="0"/>
              <a:t>We could also use incidence density sampling, identifying control(s) each time a case occurs.  This yields</a:t>
            </a:r>
            <a:r>
              <a:rPr lang="en-US" altLang="en-US" baseline="0" dirty="0"/>
              <a:t> a hazard ratio.  These are the two preferred approaches.</a:t>
            </a:r>
            <a:endParaRPr lang="en-US" altLang="en-US" dirty="0"/>
          </a:p>
          <a:p>
            <a:endParaRPr lang="en-US" altLang="en-US" dirty="0"/>
          </a:p>
          <a:p>
            <a:r>
              <a:rPr lang="en-US" altLang="en-US" dirty="0"/>
              <a:t>Or, as was done in the original case-control studies, we can take a random sample of non-cases after all cases have been identified.  This is the known as cumulative sampling or prevalent control sampling.  This produces an odds ratio of disease that estimates the same odds ratio of disease as if the cohort had been followed forward.  However, the odds ratio in this context can also, if the disease incidence</a:t>
            </a:r>
            <a:r>
              <a:rPr lang="en-US" altLang="en-US" baseline="0" dirty="0"/>
              <a:t> is rare (say, less than 10% in each exposure status level), approximate a risk ratio.  </a:t>
            </a:r>
            <a:endParaRPr lang="en-US" altLang="en-US" dirty="0"/>
          </a:p>
          <a:p>
            <a:endParaRPr lang="en-US" altLang="en-US" dirty="0"/>
          </a:p>
        </p:txBody>
      </p:sp>
    </p:spTree>
    <p:extLst>
      <p:ext uri="{BB962C8B-B14F-4D97-AF65-F5344CB8AC3E}">
        <p14:creationId xmlns:p14="http://schemas.microsoft.com/office/powerpoint/2010/main" val="3341562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96BA82EC-F0CB-459C-A42F-AEADA99DCB52}" type="slidenum">
              <a:rPr lang="en-US" altLang="en-US" smtClean="0"/>
              <a:pPr/>
              <a:t>14</a:t>
            </a:fld>
            <a:endParaRPr lang="en-US" altLang="en-US" dirty="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r>
              <a:rPr lang="en-US" altLang="en-US" dirty="0"/>
              <a:t>In a dynamic cohort, we can also use incidence density sampling by identifying control(s) at</a:t>
            </a:r>
            <a:r>
              <a:rPr lang="en-US" altLang="en-US" baseline="0" dirty="0"/>
              <a:t> each moment that </a:t>
            </a:r>
            <a:r>
              <a:rPr lang="en-US" altLang="en-US" dirty="0"/>
              <a:t>a case occurs.  It requires no</a:t>
            </a:r>
            <a:r>
              <a:rPr lang="en-US" altLang="en-US" baseline="0" dirty="0"/>
              <a:t> assumptions about exposure prevalence.  </a:t>
            </a:r>
            <a:r>
              <a:rPr lang="en-US" altLang="en-US" dirty="0"/>
              <a:t>This is the cadillac approach for an underlying dynamic cohort.  As</a:t>
            </a:r>
            <a:r>
              <a:rPr lang="en-US" altLang="en-US" baseline="0" dirty="0"/>
              <a:t> with a fixed cohort, the resulting odds ratio will be a consistent estimate of the hazard ratio.</a:t>
            </a:r>
            <a:endParaRPr lang="en-US" altLang="en-US" dirty="0"/>
          </a:p>
          <a:p>
            <a:endParaRPr lang="en-US" altLang="en-US" dirty="0"/>
          </a:p>
          <a:p>
            <a:r>
              <a:rPr lang="en-US" altLang="en-US" dirty="0"/>
              <a:t>However, if we are willing to assume (and readers find credible) that the dynamic cohort is in “steady state” in terms of the prevalence of the exposure under study and the prevalence of all relevant covariates (e.g., confounding variables),</a:t>
            </a:r>
            <a:r>
              <a:rPr lang="en-US" altLang="en-US" baseline="0" dirty="0"/>
              <a:t> then</a:t>
            </a:r>
            <a:r>
              <a:rPr lang="en-US" altLang="en-US" dirty="0"/>
              <a:t> we can also draw a random sample of the dynamic cohort taken at one time point, such as the midpoint or after all cases have been identified.</a:t>
            </a:r>
            <a:r>
              <a:rPr lang="en-US" altLang="en-US" baseline="0" dirty="0"/>
              <a:t>  </a:t>
            </a:r>
            <a:r>
              <a:rPr lang="en-US" altLang="en-US" dirty="0"/>
              <a:t>This will also provide a consistent estimate of the hazard ratio.  </a:t>
            </a:r>
            <a:r>
              <a:rPr lang="en-US" altLang="en-US" baseline="0" dirty="0"/>
              <a:t>These are assumptions that are often hard to justify, and so this approach is uncommon.  </a:t>
            </a:r>
          </a:p>
          <a:p>
            <a:endParaRPr lang="en-US" altLang="en-US" baseline="0" dirty="0"/>
          </a:p>
          <a:p>
            <a:r>
              <a:rPr lang="en-US" altLang="en-US" dirty="0"/>
              <a:t>If exposure is not a steady state, then we can still have a consistent</a:t>
            </a:r>
            <a:r>
              <a:rPr lang="en-US" altLang="en-US" baseline="0" dirty="0"/>
              <a:t> </a:t>
            </a:r>
            <a:r>
              <a:rPr lang="en-US" altLang="en-US" dirty="0"/>
              <a:t>estimate of the hazard</a:t>
            </a:r>
            <a:r>
              <a:rPr lang="en-US" altLang="en-US" baseline="0" dirty="0"/>
              <a:t> </a:t>
            </a:r>
            <a:r>
              <a:rPr lang="en-US" altLang="en-US" dirty="0"/>
              <a:t>ratio as long as we assume that the exposure is changing linearly over time and we doing our sampling</a:t>
            </a:r>
            <a:r>
              <a:rPr lang="en-US" altLang="en-US" baseline="0" dirty="0"/>
              <a:t> at the mid-point of the period.  This linear change in exposure prevalence is also often a</a:t>
            </a:r>
            <a:r>
              <a:rPr lang="en-US" altLang="en-US" dirty="0"/>
              <a:t> hard assumption to accept, and therefore this approach is rarely used.</a:t>
            </a:r>
          </a:p>
          <a:p>
            <a:endParaRPr lang="en-US" altLang="en-US" dirty="0"/>
          </a:p>
          <a:p>
            <a:r>
              <a:rPr lang="en-US" altLang="en-US" dirty="0"/>
              <a:t>If we are unable to justify any of these</a:t>
            </a:r>
            <a:r>
              <a:rPr lang="en-US" altLang="en-US" baseline="0" dirty="0"/>
              <a:t> assumptions</a:t>
            </a:r>
            <a:r>
              <a:rPr lang="en-US" altLang="en-US" dirty="0"/>
              <a:t>, but</a:t>
            </a:r>
            <a:r>
              <a:rPr lang="en-US" altLang="en-US" baseline="0" dirty="0"/>
              <a:t> nonetheless do go ahead and </a:t>
            </a:r>
            <a:r>
              <a:rPr lang="en-US" altLang="en-US" dirty="0"/>
              <a:t>take controls at one point in time (such as after the period in which cases accumulated), all we have is an odds ratio in the context of a dynamic cohort which is difficult to interpret.</a:t>
            </a:r>
            <a:r>
              <a:rPr lang="en-US" altLang="en-US" baseline="0" dirty="0"/>
              <a:t>  The odds ratio in this context is a mathematical metric of association, but it does not estimate a risk ratio or a hazard ratio.</a:t>
            </a:r>
            <a:endParaRPr lang="en-US" altLang="en-US" dirty="0"/>
          </a:p>
        </p:txBody>
      </p:sp>
    </p:spTree>
    <p:extLst>
      <p:ext uri="{BB962C8B-B14F-4D97-AF65-F5344CB8AC3E}">
        <p14:creationId xmlns:p14="http://schemas.microsoft.com/office/powerpoint/2010/main" val="2609549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a:t>
            </a:r>
            <a:r>
              <a:rPr lang="en-US" baseline="0" dirty="0"/>
              <a:t> u</a:t>
            </a:r>
            <a:r>
              <a:rPr lang="en-US" dirty="0"/>
              <a:t>s now look at how odds ratios can give us estimates</a:t>
            </a:r>
            <a:r>
              <a:rPr lang="en-US" baseline="0" dirty="0"/>
              <a:t> of some more interpretable measures of association, such as risk ratios or hazard ratios.  We will start with the risk ratio.</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15</a:t>
            </a:fld>
            <a:endParaRPr lang="en-US" dirty="0"/>
          </a:p>
        </p:txBody>
      </p:sp>
    </p:spTree>
    <p:extLst>
      <p:ext uri="{BB962C8B-B14F-4D97-AF65-F5344CB8AC3E}">
        <p14:creationId xmlns:p14="http://schemas.microsoft.com/office/powerpoint/2010/main" val="128826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A66D6B6D-688F-42F2-BC39-7F03770B12BB}" type="slidenum">
              <a:rPr lang="en-US" altLang="en-US" smtClean="0"/>
              <a:pPr/>
              <a:t>16</a:t>
            </a:fld>
            <a:endParaRPr lang="en-US" altLang="en-US" dirty="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0" hangingPunct="0"/>
            <a:r>
              <a:rPr lang="en-US" altLang="en-US" sz="1100" dirty="0">
                <a:latin typeface="Times New Roman" panose="02020603050405020304" pitchFamily="18" charset="0"/>
                <a:cs typeface="Times New Roman" panose="02020603050405020304" pitchFamily="18" charset="0"/>
              </a:rPr>
              <a:t>This graphic shows our notation for a cohort study in a 2 x 2 table.  The subscripts shown are 0 and 1; </a:t>
            </a:r>
            <a:r>
              <a:rPr lang="en-US" altLang="en-US" sz="1100" dirty="0"/>
              <a:t>1 = exposed and 0 = not exposed.  The notation is therefore:</a:t>
            </a:r>
          </a:p>
          <a:p>
            <a:pPr eaLnBrk="0" hangingPunct="0"/>
            <a:endParaRPr lang="en-US" altLang="en-US" sz="1100" dirty="0"/>
          </a:p>
          <a:p>
            <a:pPr eaLnBrk="0" hangingPunct="0"/>
            <a:r>
              <a:rPr lang="en-US" altLang="en-US" sz="1100" dirty="0"/>
              <a:t>E</a:t>
            </a:r>
            <a:r>
              <a:rPr lang="en-US" altLang="en-US" sz="1100" baseline="-25000" dirty="0"/>
              <a:t>1</a:t>
            </a:r>
            <a:r>
              <a:rPr lang="en-US" altLang="en-US" sz="1100" dirty="0"/>
              <a:t>    = No. of events (cases) in exposed group</a:t>
            </a:r>
          </a:p>
          <a:p>
            <a:pPr eaLnBrk="0" hangingPunct="0"/>
            <a:r>
              <a:rPr lang="en-US" altLang="en-US" sz="1100" dirty="0"/>
              <a:t>E</a:t>
            </a:r>
            <a:r>
              <a:rPr lang="en-US" altLang="en-US" sz="1100" baseline="-25000" dirty="0"/>
              <a:t>0</a:t>
            </a:r>
            <a:r>
              <a:rPr lang="en-US" altLang="en-US" sz="1100" dirty="0"/>
              <a:t>    = No. of events (cases) in unexposed group</a:t>
            </a:r>
          </a:p>
          <a:p>
            <a:pPr eaLnBrk="0" hangingPunct="0"/>
            <a:endParaRPr lang="en-US" altLang="en-US" sz="1100" dirty="0"/>
          </a:p>
          <a:p>
            <a:pPr eaLnBrk="0" hangingPunct="0"/>
            <a:r>
              <a:rPr lang="en-US" altLang="en-US" sz="1100" dirty="0"/>
              <a:t>N</a:t>
            </a:r>
            <a:r>
              <a:rPr lang="en-US" altLang="en-US" sz="1100" baseline="-25000" dirty="0"/>
              <a:t>1</a:t>
            </a:r>
            <a:r>
              <a:rPr lang="en-US" altLang="en-US" sz="1100" dirty="0"/>
              <a:t>   =  No. of persons in exposed group at baseline (time</a:t>
            </a:r>
            <a:r>
              <a:rPr lang="en-US" altLang="en-US" sz="1100" baseline="0" dirty="0"/>
              <a:t> zero</a:t>
            </a:r>
            <a:r>
              <a:rPr lang="en-US" altLang="en-US" sz="1100" dirty="0"/>
              <a:t>)</a:t>
            </a:r>
          </a:p>
          <a:p>
            <a:pPr eaLnBrk="0" hangingPunct="0"/>
            <a:r>
              <a:rPr lang="en-US" altLang="en-US" sz="1100" dirty="0"/>
              <a:t>N</a:t>
            </a:r>
            <a:r>
              <a:rPr lang="en-US" altLang="en-US" sz="1100" baseline="-25000" dirty="0"/>
              <a:t>0</a:t>
            </a:r>
            <a:r>
              <a:rPr lang="en-US" altLang="en-US" sz="1100" dirty="0"/>
              <a:t>   =  No. of persons in unexposed group at baseline (time</a:t>
            </a:r>
            <a:r>
              <a:rPr lang="en-US" altLang="en-US" sz="1100" baseline="0" dirty="0"/>
              <a:t> zero</a:t>
            </a:r>
            <a:r>
              <a:rPr lang="en-US" altLang="en-US" sz="1100" dirty="0"/>
              <a:t>)</a:t>
            </a:r>
          </a:p>
          <a:p>
            <a:endParaRPr lang="en-US" altLang="en-US" sz="11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100" dirty="0"/>
              <a:t>This</a:t>
            </a:r>
            <a:r>
              <a:rPr lang="en-US" altLang="en-US" sz="1100" baseline="0" dirty="0"/>
              <a:t> fixed cohort is being followed over some time T.  </a:t>
            </a:r>
            <a:r>
              <a:rPr lang="en-US" altLang="en-US" sz="1100" dirty="0"/>
              <a:t>This is the same notation we used previously in illustrating the measures of disease occurrence (E, N, T) with the addition of a 1 or 0 subscript to distinguish exposed from unexposed persons.  </a:t>
            </a:r>
          </a:p>
        </p:txBody>
      </p:sp>
    </p:spTree>
    <p:extLst>
      <p:ext uri="{BB962C8B-B14F-4D97-AF65-F5344CB8AC3E}">
        <p14:creationId xmlns:p14="http://schemas.microsoft.com/office/powerpoint/2010/main" val="3317153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5E505002-00B7-417C-AE16-87E3B00F88BC}" type="slidenum">
              <a:rPr lang="en-US" altLang="en-US" smtClean="0"/>
              <a:pPr/>
              <a:t>17</a:t>
            </a:fld>
            <a:endParaRPr lang="en-US" altLang="en-US" dirty="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To simplify the presentation, we assume a fixed cohort with complete and equal follow-up on everyone in both exposed</a:t>
            </a:r>
            <a:r>
              <a:rPr lang="en-US" altLang="en-US" baseline="0" dirty="0"/>
              <a:t> and unexposed </a:t>
            </a:r>
            <a:r>
              <a:rPr lang="en-US" altLang="en-US" dirty="0"/>
              <a:t>groups (e.g., the community diarrhea</a:t>
            </a:r>
            <a:r>
              <a:rPr lang="en-US" altLang="en-US" baseline="0" dirty="0"/>
              <a:t> </a:t>
            </a:r>
            <a:r>
              <a:rPr lang="en-US" altLang="en-US" dirty="0"/>
              <a:t>outbreak example we have talked about earlier).  This means no losses to follow-up or competing events.  In this situation, the risk ratio is calculated simply as shown above with simple proportions.  </a:t>
            </a:r>
          </a:p>
          <a:p>
            <a:endParaRPr lang="en-US" altLang="en-US" dirty="0"/>
          </a:p>
          <a:p>
            <a:r>
              <a:rPr lang="en-US" altLang="en-US" dirty="0"/>
              <a:t>Some simple algebra rearranges the risk ratio such that we can focus on two separate ratios.  The first is the ratio of exposed cases to unexposed cases;</a:t>
            </a:r>
            <a:r>
              <a:rPr lang="en-US" altLang="en-US" baseline="0" dirty="0"/>
              <a:t> this is the odds of exposure amongst cases. </a:t>
            </a:r>
            <a:r>
              <a:rPr lang="en-US" altLang="en-US" dirty="0"/>
              <a:t> The second is the ratio of exposed participants at baseline to unexposed participants at baseline;</a:t>
            </a:r>
            <a:r>
              <a:rPr lang="en-US" altLang="en-US" baseline="0" dirty="0"/>
              <a:t> this is odds of exposure amongst the cohort participants at baseline.</a:t>
            </a:r>
            <a:r>
              <a:rPr lang="en-US" altLang="en-US" dirty="0"/>
              <a:t>  We</a:t>
            </a:r>
            <a:r>
              <a:rPr lang="en-US" altLang="en-US" baseline="0" dirty="0"/>
              <a:t> emphasize that these two ratios are both odds, and we can compare these two odds with each other with an odds ratio.  </a:t>
            </a:r>
          </a:p>
          <a:p>
            <a:endParaRPr lang="en-US" altLang="en-US" baseline="0" dirty="0"/>
          </a:p>
          <a:p>
            <a:r>
              <a:rPr lang="en-US" altLang="en-US" baseline="0" dirty="0"/>
              <a:t>Now, the question becomes how can we get these two odds in a case-control study? </a:t>
            </a:r>
            <a:endParaRPr lang="en-US" altLang="en-US" dirty="0"/>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Note: while this a ratio of odds, it is not exactly the same ratio of the two odds we spoke about earlier.  The odds in the numerator is the same (odds of exposure among cases), but the denominator is different.  The earlier odds ratio had odds of exposure among non-cases.  In the current example, we have odds of exposure among all persons at time zero. </a:t>
            </a:r>
          </a:p>
          <a:p>
            <a:endParaRPr lang="en-US" altLang="en-US" dirty="0"/>
          </a:p>
          <a:p>
            <a:r>
              <a:rPr lang="en-US" altLang="en-US" dirty="0"/>
              <a:t>Note:  remember that when the risk ratio is reported, it has to be reported for some time period (e.g., the risk ratio at 12 months of follow-up), but that time period does not affect the algebra we are illustrating.  </a:t>
            </a:r>
          </a:p>
          <a:p>
            <a:endParaRPr lang="en-US" altLang="en-US" dirty="0"/>
          </a:p>
          <a:p>
            <a:endParaRPr lang="en-US" altLang="en-US" dirty="0"/>
          </a:p>
        </p:txBody>
      </p:sp>
    </p:spTree>
    <p:extLst>
      <p:ext uri="{BB962C8B-B14F-4D97-AF65-F5344CB8AC3E}">
        <p14:creationId xmlns:p14="http://schemas.microsoft.com/office/powerpoint/2010/main" val="3521375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81312707-14D4-41D5-BAC0-76DD43623C14}" type="slidenum">
              <a:rPr lang="en-US" altLang="en-US" smtClean="0"/>
              <a:pPr/>
              <a:t>18</a:t>
            </a:fld>
            <a:endParaRPr lang="en-US" altLang="en-US" dirty="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r>
              <a:rPr lang="en-US" altLang="en-US" dirty="0"/>
              <a:t>In a fixed cohort, it is usually feasible to capture all incident cases of a given disease or outcome.  If all cases can be captured or even a random sample, then E</a:t>
            </a:r>
            <a:r>
              <a:rPr lang="en-US" altLang="en-US" baseline="-25000" dirty="0"/>
              <a:t>1</a:t>
            </a:r>
            <a:r>
              <a:rPr lang="en-US" altLang="en-US" dirty="0"/>
              <a:t>/E</a:t>
            </a:r>
            <a:r>
              <a:rPr lang="en-US" altLang="en-US" baseline="-25000" dirty="0"/>
              <a:t>0</a:t>
            </a:r>
            <a:r>
              <a:rPr lang="en-US" altLang="en-US" dirty="0"/>
              <a:t> can be formed.</a:t>
            </a:r>
            <a:r>
              <a:rPr lang="en-US" altLang="en-US" baseline="0" dirty="0"/>
              <a:t>  </a:t>
            </a:r>
            <a:r>
              <a:rPr lang="en-US" altLang="en-US" dirty="0"/>
              <a:t>E</a:t>
            </a:r>
            <a:r>
              <a:rPr lang="en-US" altLang="en-US" baseline="-25000" dirty="0"/>
              <a:t>1</a:t>
            </a:r>
            <a:r>
              <a:rPr lang="en-US" altLang="en-US" dirty="0"/>
              <a:t>/E</a:t>
            </a:r>
            <a:r>
              <a:rPr lang="en-US" altLang="en-US" baseline="-25000" dirty="0"/>
              <a:t>0 </a:t>
            </a:r>
            <a:r>
              <a:rPr lang="en-US" altLang="en-US" baseline="0" dirty="0"/>
              <a:t>is the odds of exposure amongst the cases.</a:t>
            </a:r>
            <a:endParaRPr lang="en-US" altLang="en-US" dirty="0"/>
          </a:p>
        </p:txBody>
      </p:sp>
    </p:spTree>
    <p:extLst>
      <p:ext uri="{BB962C8B-B14F-4D97-AF65-F5344CB8AC3E}">
        <p14:creationId xmlns:p14="http://schemas.microsoft.com/office/powerpoint/2010/main" val="3604428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5E505002-00B7-417C-AE16-87E3B00F88BC}" type="slidenum">
              <a:rPr lang="en-US" altLang="en-US" smtClean="0"/>
              <a:pPr/>
              <a:t>19</a:t>
            </a:fld>
            <a:endParaRPr lang="en-US" altLang="en-US" dirty="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Returning to the earlier slide of how the risk ratio is calculated in a fixed cohort study with complete follow-up,</a:t>
            </a:r>
            <a:r>
              <a:rPr lang="en-US" altLang="en-US" baseline="0" dirty="0"/>
              <a:t> now all we need is an estimate of N</a:t>
            </a:r>
            <a:r>
              <a:rPr lang="en-US" altLang="en-US" baseline="-25000" dirty="0"/>
              <a:t>1</a:t>
            </a:r>
            <a:r>
              <a:rPr lang="en-US" altLang="en-US" baseline="0" dirty="0"/>
              <a:t>/N</a:t>
            </a:r>
            <a:r>
              <a:rPr lang="en-US" altLang="en-US" baseline="-25000" dirty="0"/>
              <a:t>0</a:t>
            </a:r>
            <a:r>
              <a:rPr lang="en-US" altLang="en-US" baseline="0" dirty="0"/>
              <a:t>. </a:t>
            </a:r>
            <a:endParaRPr lang="en-US" altLang="en-US" dirty="0"/>
          </a:p>
        </p:txBody>
      </p:sp>
    </p:spTree>
    <p:extLst>
      <p:ext uri="{BB962C8B-B14F-4D97-AF65-F5344CB8AC3E}">
        <p14:creationId xmlns:p14="http://schemas.microsoft.com/office/powerpoint/2010/main" val="573425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pPr/>
              <a:t>2</a:t>
            </a:fld>
            <a:endParaRPr lang="en-US" dirty="0"/>
          </a:p>
        </p:txBody>
      </p:sp>
      <p:sp>
        <p:nvSpPr>
          <p:cNvPr id="20482" name="Rectangle 2"/>
          <p:cNvSpPr>
            <a:spLocks noGrp="1" noRot="1" noChangeAspect="1" noChangeArrowheads="1" noTextEdit="1"/>
          </p:cNvSpPr>
          <p:nvPr>
            <p:ph type="sldImg"/>
          </p:nvPr>
        </p:nvSpPr>
        <p:spPr>
          <a:xfrm>
            <a:off x="1066800" y="708025"/>
            <a:ext cx="4724400" cy="3544888"/>
          </a:xfrm>
          <a:ln/>
        </p:spPr>
      </p:sp>
      <p:sp>
        <p:nvSpPr>
          <p:cNvPr id="20483"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Referring back to our familiar “Big 6” framework,</a:t>
            </a:r>
            <a:r>
              <a:rPr lang="en-US" baseline="0" dirty="0"/>
              <a:t> we will continue to focus on measures of disease association which help us in our questions of causation and prediction.  We will also begin to discuss a new objective/goal/purpose of epidemiologic and clinical research, that of attribution:  What fraction of disease Y can be eliminated if causal exposure X is eliminated?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Note:  The measures of association that we are discussing are primarily to characterize causation.  If the goal is prediction, there are more relevant metrics, such as those related to calibration, discrimination and net benefit.  This is especially the case when two or more exposures (predictor variables) are available to be related to an outcome.  Even when there is only one predictor variable, there are better ways to characterize predictive accuracy than metrics like risk ratios, odds ratios and hazard ratios.  We will not be focusing to extent on prediction in this course, other than to distinguish from the other objectives.  EPI 204 is the course which focuses on prediction.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989844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74AE6C2C-9163-4985-AD11-F0AED561426C}" type="slidenum">
              <a:rPr lang="en-US" altLang="en-US" smtClean="0"/>
              <a:pPr/>
              <a:t>20</a:t>
            </a:fld>
            <a:endParaRPr lang="en-US" alt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r>
              <a:rPr lang="en-US" altLang="en-US" dirty="0"/>
              <a:t>Reminder:  Here’s the 2 x 2 table for a fixed cohort study, showing N</a:t>
            </a:r>
            <a:r>
              <a:rPr lang="en-US" altLang="en-US" baseline="-25000" dirty="0"/>
              <a:t>1</a:t>
            </a:r>
            <a:r>
              <a:rPr lang="en-US" altLang="en-US" dirty="0"/>
              <a:t> and N</a:t>
            </a:r>
            <a:r>
              <a:rPr lang="en-US" altLang="en-US" baseline="-25000" dirty="0"/>
              <a:t>0</a:t>
            </a:r>
            <a:r>
              <a:rPr lang="en-US" altLang="en-US" baseline="0" dirty="0"/>
              <a:t>, which</a:t>
            </a:r>
            <a:r>
              <a:rPr lang="en-US" altLang="en-US" dirty="0"/>
              <a:t> are just the number of exposed and unexposed participants in the cohort at baseline. </a:t>
            </a:r>
          </a:p>
        </p:txBody>
      </p:sp>
    </p:spTree>
    <p:extLst>
      <p:ext uri="{BB962C8B-B14F-4D97-AF65-F5344CB8AC3E}">
        <p14:creationId xmlns:p14="http://schemas.microsoft.com/office/powerpoint/2010/main" val="1097103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951BBA8A-9817-4D3D-903B-C49985D79699}" type="slidenum">
              <a:rPr lang="en-US" altLang="en-US" smtClean="0"/>
              <a:pPr/>
              <a:t>21</a:t>
            </a:fld>
            <a:endParaRPr lang="en-US" altLang="en-US" dirty="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r>
              <a:rPr lang="en-US" altLang="en-US" baseline="0" dirty="0"/>
              <a:t>We can estimate N</a:t>
            </a:r>
            <a:r>
              <a:rPr lang="en-US" altLang="en-US" baseline="-25000" dirty="0"/>
              <a:t>1</a:t>
            </a:r>
            <a:r>
              <a:rPr lang="en-US" altLang="en-US" baseline="0" dirty="0"/>
              <a:t>/N</a:t>
            </a:r>
            <a:r>
              <a:rPr lang="en-US" altLang="en-US" baseline="-25000" dirty="0"/>
              <a:t>0</a:t>
            </a:r>
            <a:r>
              <a:rPr lang="en-US" altLang="en-US" baseline="0" dirty="0"/>
              <a:t> by taking a sample of all cohort participants at baseline and measuring their exposure status.  This exposure status can be expressed as an odds, N</a:t>
            </a:r>
            <a:r>
              <a:rPr lang="en-US" altLang="en-US" baseline="-25000" dirty="0"/>
              <a:t>1</a:t>
            </a:r>
            <a:r>
              <a:rPr lang="en-US" altLang="en-US" baseline="0" dirty="0"/>
              <a:t>/N</a:t>
            </a:r>
            <a:r>
              <a:rPr lang="en-US" altLang="en-US" baseline="-25000" dirty="0"/>
              <a:t>0</a:t>
            </a:r>
            <a:r>
              <a:rPr lang="en-US" altLang="en-US" baseline="0" dirty="0"/>
              <a:t>.  We do not need to measure everyone at baseline.  A sample is all we need. </a:t>
            </a:r>
            <a:endParaRPr lang="en-US" altLang="en-US" dirty="0"/>
          </a:p>
        </p:txBody>
      </p:sp>
    </p:spTree>
    <p:extLst>
      <p:ext uri="{BB962C8B-B14F-4D97-AF65-F5344CB8AC3E}">
        <p14:creationId xmlns:p14="http://schemas.microsoft.com/office/powerpoint/2010/main" val="4233839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ln/>
        </p:spPr>
      </p:sp>
      <p:sp>
        <p:nvSpPr>
          <p:cNvPr id="94210" name="Rectangle 3"/>
          <p:cNvSpPr>
            <a:spLocks noGrp="1" noChangeArrowheads="1"/>
          </p:cNvSpPr>
          <p:nvPr>
            <p:ph type="body" idx="1"/>
          </p:nvPr>
        </p:nvSpPr>
        <p:spPr>
          <a:noFill/>
          <a:ln/>
        </p:spPr>
        <p:txBody>
          <a:bodyPr/>
          <a:lstStyle/>
          <a:p>
            <a:r>
              <a:rPr lang="en-US" altLang="en-US" dirty="0"/>
              <a:t>The answer to finding an estimate of the N</a:t>
            </a:r>
            <a:r>
              <a:rPr lang="en-US" altLang="en-US" baseline="-25000" dirty="0"/>
              <a:t>1</a:t>
            </a:r>
            <a:r>
              <a:rPr lang="en-US" altLang="en-US" dirty="0"/>
              <a:t>/N</a:t>
            </a:r>
            <a:r>
              <a:rPr lang="en-US" altLang="en-US" baseline="-25000" dirty="0"/>
              <a:t>0 </a:t>
            </a:r>
            <a:r>
              <a:rPr lang="en-US" altLang="en-US" dirty="0"/>
              <a:t> ratio is in the case-cohort design, which we learned about in the first week of the course.  This design is distinguished by taking a random sample of the baseline;</a:t>
            </a:r>
            <a:r>
              <a:rPr lang="en-US" altLang="en-US" baseline="0" dirty="0"/>
              <a:t> this random sample is sometimes called the “random sub-cohort”.</a:t>
            </a:r>
            <a:r>
              <a:rPr lang="en-US" altLang="en-US" dirty="0"/>
              <a:t>  A random sample will give an estimate of the ratio N</a:t>
            </a:r>
            <a:r>
              <a:rPr lang="en-US" altLang="en-US" baseline="-25000" dirty="0"/>
              <a:t>1</a:t>
            </a:r>
            <a:r>
              <a:rPr lang="en-US" altLang="en-US" dirty="0"/>
              <a:t>/N</a:t>
            </a:r>
            <a:r>
              <a:rPr lang="en-US" altLang="en-US" baseline="-25000" dirty="0"/>
              <a:t>0 </a:t>
            </a:r>
            <a:r>
              <a:rPr lang="en-US" altLang="en-US" dirty="0"/>
              <a:t>.  This is the odds of</a:t>
            </a:r>
            <a:r>
              <a:rPr lang="en-US" altLang="en-US" baseline="0" dirty="0"/>
              <a:t> exposure among participants at baseline.</a:t>
            </a:r>
            <a:endParaRPr lang="en-US" altLang="en-US" dirty="0"/>
          </a:p>
          <a:p>
            <a:endParaRPr lang="en-US" altLang="en-US" dirty="0"/>
          </a:p>
          <a:p>
            <a:r>
              <a:rPr lang="nl-NL" altLang="en-US" dirty="0"/>
              <a:t>The fraction E</a:t>
            </a:r>
            <a:r>
              <a:rPr lang="nl-NL" altLang="en-US" baseline="-25000" dirty="0"/>
              <a:t>1</a:t>
            </a:r>
            <a:r>
              <a:rPr lang="nl-NL" altLang="en-US" dirty="0"/>
              <a:t>/E</a:t>
            </a:r>
            <a:r>
              <a:rPr lang="nl-NL" altLang="en-US" baseline="-25000" dirty="0"/>
              <a:t>0</a:t>
            </a:r>
            <a:r>
              <a:rPr lang="nl-NL" altLang="en-US" dirty="0"/>
              <a:t> comes from all the cases, some of whom have the exposure and some of whom do not.  We typically gather </a:t>
            </a:r>
            <a:r>
              <a:rPr lang="en-US" altLang="en-US" dirty="0"/>
              <a:t>all of the cases to derive </a:t>
            </a:r>
            <a:r>
              <a:rPr lang="nl-NL" altLang="en-US" dirty="0"/>
              <a:t>E</a:t>
            </a:r>
            <a:r>
              <a:rPr lang="nl-NL" altLang="en-US" baseline="-25000" dirty="0"/>
              <a:t>1</a:t>
            </a:r>
            <a:r>
              <a:rPr lang="nl-NL" altLang="en-US" dirty="0"/>
              <a:t>/E</a:t>
            </a:r>
            <a:r>
              <a:rPr lang="nl-NL" altLang="en-US" baseline="-25000" dirty="0"/>
              <a:t>0</a:t>
            </a:r>
            <a:r>
              <a:rPr lang="en-US" altLang="en-US" dirty="0"/>
              <a:t>, but we could just take a random sample.  This ratio </a:t>
            </a:r>
            <a:r>
              <a:rPr lang="nl-NL" altLang="en-US" dirty="0"/>
              <a:t>E</a:t>
            </a:r>
            <a:r>
              <a:rPr lang="nl-NL" altLang="en-US" baseline="-25000" dirty="0"/>
              <a:t>1</a:t>
            </a:r>
            <a:r>
              <a:rPr lang="nl-NL" altLang="en-US" dirty="0"/>
              <a:t>/E</a:t>
            </a:r>
            <a:r>
              <a:rPr lang="nl-NL" altLang="en-US" baseline="-25000" dirty="0"/>
              <a:t>0</a:t>
            </a:r>
            <a:r>
              <a:rPr lang="nl-NL" altLang="en-US" dirty="0"/>
              <a:t> </a:t>
            </a:r>
            <a:r>
              <a:rPr lang="en-US" altLang="en-US" dirty="0"/>
              <a:t>is the odds of</a:t>
            </a:r>
            <a:r>
              <a:rPr lang="en-US" altLang="en-US" baseline="0" dirty="0"/>
              <a:t> exposure among the cases. </a:t>
            </a:r>
          </a:p>
          <a:p>
            <a:endParaRPr lang="en-US" altLang="en-US" baseline="0" dirty="0"/>
          </a:p>
          <a:p>
            <a:r>
              <a:rPr lang="en-US" altLang="en-US" baseline="0" dirty="0"/>
              <a:t>Thus, we have two odds: </a:t>
            </a:r>
            <a:r>
              <a:rPr lang="en-US" altLang="en-US" dirty="0"/>
              <a:t>N</a:t>
            </a:r>
            <a:r>
              <a:rPr lang="en-US" altLang="en-US" baseline="-25000" dirty="0"/>
              <a:t>1</a:t>
            </a:r>
            <a:r>
              <a:rPr lang="en-US" altLang="en-US" dirty="0"/>
              <a:t>/N</a:t>
            </a:r>
            <a:r>
              <a:rPr lang="en-US" altLang="en-US" baseline="-25000" dirty="0"/>
              <a:t>0  </a:t>
            </a:r>
            <a:r>
              <a:rPr lang="en-US" altLang="en-US" baseline="0" dirty="0"/>
              <a:t>and </a:t>
            </a:r>
            <a:r>
              <a:rPr lang="nl-NL" altLang="en-US" dirty="0"/>
              <a:t>E</a:t>
            </a:r>
            <a:r>
              <a:rPr lang="nl-NL" altLang="en-US" baseline="-25000" dirty="0"/>
              <a:t>1</a:t>
            </a:r>
            <a:r>
              <a:rPr lang="nl-NL" altLang="en-US" dirty="0"/>
              <a:t>/E</a:t>
            </a:r>
            <a:r>
              <a:rPr lang="nl-NL" altLang="en-US" baseline="-25000" dirty="0"/>
              <a:t>0</a:t>
            </a:r>
            <a:r>
              <a:rPr lang="nl-NL" altLang="en-US" baseline="0" dirty="0"/>
              <a:t>.  Together, they form an odds ratio, </a:t>
            </a:r>
            <a:r>
              <a:rPr lang="en-US" altLang="en-US" baseline="0" dirty="0"/>
              <a:t>(</a:t>
            </a:r>
            <a:r>
              <a:rPr lang="nl-NL" altLang="en-US" dirty="0"/>
              <a:t>E</a:t>
            </a:r>
            <a:r>
              <a:rPr lang="nl-NL" altLang="en-US" baseline="-25000" dirty="0"/>
              <a:t>1</a:t>
            </a:r>
            <a:r>
              <a:rPr lang="nl-NL" altLang="en-US" dirty="0"/>
              <a:t>/E</a:t>
            </a:r>
            <a:r>
              <a:rPr lang="nl-NL" altLang="en-US" baseline="-25000" dirty="0"/>
              <a:t>0</a:t>
            </a:r>
            <a:r>
              <a:rPr lang="nl-NL" altLang="en-US" baseline="0" dirty="0"/>
              <a:t>)</a:t>
            </a:r>
            <a:r>
              <a:rPr lang="nl-NL" altLang="en-US" dirty="0"/>
              <a:t> / (</a:t>
            </a:r>
            <a:r>
              <a:rPr lang="en-US" altLang="en-US" dirty="0"/>
              <a:t>N</a:t>
            </a:r>
            <a:r>
              <a:rPr lang="en-US" altLang="en-US" baseline="-25000" dirty="0"/>
              <a:t>1</a:t>
            </a:r>
            <a:r>
              <a:rPr lang="en-US" altLang="en-US" dirty="0"/>
              <a:t>/N</a:t>
            </a:r>
            <a:r>
              <a:rPr lang="en-US" altLang="en-US" baseline="-25000" dirty="0"/>
              <a:t>0</a:t>
            </a:r>
            <a:r>
              <a:rPr lang="en-US" altLang="en-US" baseline="0" dirty="0"/>
              <a:t>).  Remember, this is different than the o</a:t>
            </a:r>
            <a:r>
              <a:rPr lang="nl-NL" altLang="en-US" baseline="0" dirty="0"/>
              <a:t>dds ratio of exposure that Cornfield orginally described.  N</a:t>
            </a:r>
            <a:r>
              <a:rPr lang="en-US" altLang="en-US" baseline="0" dirty="0"/>
              <a:t>ote from earlier, (</a:t>
            </a:r>
            <a:r>
              <a:rPr lang="nl-NL" altLang="en-US" dirty="0"/>
              <a:t>E</a:t>
            </a:r>
            <a:r>
              <a:rPr lang="nl-NL" altLang="en-US" baseline="-25000" dirty="0"/>
              <a:t>1</a:t>
            </a:r>
            <a:r>
              <a:rPr lang="nl-NL" altLang="en-US" dirty="0"/>
              <a:t>/E</a:t>
            </a:r>
            <a:r>
              <a:rPr lang="nl-NL" altLang="en-US" baseline="-25000" dirty="0"/>
              <a:t>0</a:t>
            </a:r>
            <a:r>
              <a:rPr lang="nl-NL" altLang="en-US" baseline="0" dirty="0"/>
              <a:t>)</a:t>
            </a:r>
            <a:r>
              <a:rPr lang="nl-NL" altLang="en-US" dirty="0"/>
              <a:t> / (</a:t>
            </a:r>
            <a:r>
              <a:rPr lang="en-US" altLang="en-US" dirty="0"/>
              <a:t>N</a:t>
            </a:r>
            <a:r>
              <a:rPr lang="en-US" altLang="en-US" baseline="-25000" dirty="0"/>
              <a:t>1</a:t>
            </a:r>
            <a:r>
              <a:rPr lang="en-US" altLang="en-US" dirty="0"/>
              <a:t>/N</a:t>
            </a:r>
            <a:r>
              <a:rPr lang="en-US" altLang="en-US" baseline="-25000" dirty="0"/>
              <a:t>0</a:t>
            </a:r>
            <a:r>
              <a:rPr lang="en-US" altLang="en-US" baseline="0" dirty="0"/>
              <a:t>) is what we wanted to get to arrive at an estimate of the risk ratio if there is complete follow-up on participants up to the time of the last event.  This illustrates how the odds of exposure in the cases and the odds of exposure in a cleverly selected reference group, in this instance a random sub-cohort at baseline, allows us to form an odds ratio that estimates the risk ratio for the entire cohort.</a:t>
            </a:r>
          </a:p>
          <a:p>
            <a:endParaRPr lang="en-US" altLang="en-US" baseline="0" dirty="0"/>
          </a:p>
          <a:p>
            <a:r>
              <a:rPr lang="en-US" altLang="en-US" dirty="0"/>
              <a:t>If we think back to the original</a:t>
            </a:r>
            <a:r>
              <a:rPr lang="en-US" altLang="en-US" baseline="0" dirty="0"/>
              <a:t> 2 x 2 table we drew, t</a:t>
            </a:r>
            <a:r>
              <a:rPr lang="en-US" altLang="en-US" dirty="0"/>
              <a:t>he</a:t>
            </a:r>
            <a:r>
              <a:rPr lang="en-US" altLang="en-US" baseline="0" dirty="0"/>
              <a:t> odds ratio we get from a case-cohort study is not a ratio of odds in diseased cases (a/c) compared to odds in non-diseased individuals (b/d), with a, b, c, and d referring to the cells of a 2 x 2 table.  However, it does not have to be.  It is instead (a/c)/(N</a:t>
            </a:r>
            <a:r>
              <a:rPr lang="en-US" altLang="en-US" baseline="-25000" dirty="0"/>
              <a:t>1</a:t>
            </a:r>
            <a:r>
              <a:rPr lang="en-US" altLang="en-US" baseline="0" dirty="0"/>
              <a:t>/N</a:t>
            </a:r>
            <a:r>
              <a:rPr lang="en-US" altLang="en-US" baseline="-25000" dirty="0"/>
              <a:t>0</a:t>
            </a:r>
            <a:r>
              <a:rPr lang="en-US" altLang="en-US" baseline="0" dirty="0"/>
              <a:t>), which is still a ratio of two odds.   In other words, not all odds ratios are (a/c)/(b/d); odds ratios can be ratios of many different entities.  This is a key concept in divorcing one’s self of the notion that “controls” in case-control studies must be “non-diseased” people or people destined never to get disease.  Instead, controls are whoever you need to serve as a reference group in order to mathematically derive an odds ratio that estimates a useful epidemiologic measure of disease association, such as a risk ratio or hazard ratio.  </a:t>
            </a:r>
            <a:endParaRPr lang="en-US" altLang="en-US" dirty="0"/>
          </a:p>
          <a:p>
            <a:endParaRPr lang="en-US" dirty="0"/>
          </a:p>
          <a:p>
            <a:endParaRPr lang="en-US" dirty="0"/>
          </a:p>
        </p:txBody>
      </p:sp>
    </p:spTree>
    <p:extLst>
      <p:ext uri="{BB962C8B-B14F-4D97-AF65-F5344CB8AC3E}">
        <p14:creationId xmlns:p14="http://schemas.microsoft.com/office/powerpoint/2010/main" val="716923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56F85894-304C-4509-9E34-3CAAC25EAA5A}" type="slidenum">
              <a:rPr lang="en-US" altLang="en-US" smtClean="0"/>
              <a:pPr/>
              <a:t>23</a:t>
            </a:fld>
            <a:endParaRPr lang="en-US" altLang="en-US" dirty="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a:lnSpc>
                <a:spcPct val="90000"/>
              </a:lnSpc>
            </a:pPr>
            <a:r>
              <a:rPr lang="en-US" altLang="en-US" dirty="0"/>
              <a:t>The case-cohort design differs from the other approaches to sampling controls by taking a sample of the underlying cohort, or the study base, at time zero.  This random sample of the baseline population will estimate the proportion exposed and unexposed in the entire study base at time zero.  With that ratio</a:t>
            </a:r>
            <a:r>
              <a:rPr lang="en-US" altLang="en-US" baseline="0" dirty="0"/>
              <a:t> in hand</a:t>
            </a:r>
            <a:r>
              <a:rPr lang="en-US" altLang="en-US" dirty="0"/>
              <a:t>, the risk ratio for the study base experience can be estimated</a:t>
            </a:r>
            <a:r>
              <a:rPr lang="en-US" altLang="en-US" baseline="0" dirty="0"/>
              <a:t>.</a:t>
            </a:r>
            <a:endParaRPr lang="en-US" altLang="en-US" dirty="0"/>
          </a:p>
          <a:p>
            <a:pPr>
              <a:lnSpc>
                <a:spcPct val="90000"/>
              </a:lnSpc>
            </a:pPr>
            <a:endParaRPr lang="en-US" altLang="en-US" dirty="0"/>
          </a:p>
          <a:p>
            <a:pPr marL="0" marR="0" lvl="0" indent="0" algn="l" defTabSz="914400" rtl="0" eaLnBrk="0" fontAlgn="base" latinLnBrk="0" hangingPunct="0">
              <a:lnSpc>
                <a:spcPct val="90000"/>
              </a:lnSpc>
              <a:spcBef>
                <a:spcPct val="30000"/>
              </a:spcBef>
              <a:spcAft>
                <a:spcPct val="0"/>
              </a:spcAft>
              <a:buClrTx/>
              <a:buSzTx/>
              <a:buFontTx/>
              <a:buNone/>
              <a:tabLst/>
              <a:defRPr/>
            </a:pPr>
            <a:r>
              <a:rPr lang="en-US" dirty="0"/>
              <a:t>As detailed in the first week of the course, although not initially called a case-cohort design, the earliest use of this design that we can trace is by MacMahon in 1962 in an influential study of the adverse effects of prenatal x-ray exposure.  MacMahon also described the design in general terms in his 1970 textbook.  The design was more formalized by </a:t>
            </a:r>
            <a:r>
              <a:rPr lang="en-US" baseline="0" dirty="0"/>
              <a:t>Kupper et al. in 1975, who called it a “hybrid epidemiologic design”, followed by the influential theorist Miettinen in 1982 (who called it a “case-base” design).   All of the initial work dealt with simple binary outcomes and did not take the time of the event into account.  The term “case-cohort” is attributed to </a:t>
            </a:r>
            <a:r>
              <a:rPr lang="en-US" dirty="0"/>
              <a:t>the statistician Ross Prentice in 1986.  Importantly, Prentice extended the design to allow for non-uniform observation times in the base, as might occur with staggered entry or losses to follow-up.  In other words, his design took the time of the event into account.  Because the presence of different follow-up times is the most common scenario in real-life, it is the most common use of this design.  </a:t>
            </a:r>
          </a:p>
          <a:p>
            <a:pPr marL="0" marR="0" lvl="0" indent="0" algn="l" defTabSz="914400" rtl="0" eaLnBrk="0" fontAlgn="base" latinLnBrk="0" hangingPunct="0">
              <a:lnSpc>
                <a:spcPct val="90000"/>
              </a:lnSpc>
              <a:spcBef>
                <a:spcPct val="30000"/>
              </a:spcBef>
              <a:spcAft>
                <a:spcPct val="0"/>
              </a:spcAft>
              <a:buClrTx/>
              <a:buSzTx/>
              <a:buFontTx/>
              <a:buNone/>
              <a:tabLst/>
              <a:defRPr/>
            </a:pPr>
            <a:endParaRPr lang="en-US" dirty="0"/>
          </a:p>
          <a:p>
            <a:pPr>
              <a:lnSpc>
                <a:spcPct val="90000"/>
              </a:lnSpc>
            </a:pPr>
            <a:r>
              <a:rPr lang="en-US" altLang="en-US" dirty="0"/>
              <a:t>Among advantages of a case-cohort design is that the use of</a:t>
            </a:r>
            <a:r>
              <a:rPr lang="en-US" altLang="en-US" baseline="0" dirty="0"/>
              <a:t> one</a:t>
            </a:r>
            <a:r>
              <a:rPr lang="en-US" altLang="en-US" dirty="0"/>
              <a:t> control group can serve for more than one outcome or for additional follow-up </a:t>
            </a:r>
            <a:r>
              <a:rPr lang="en-US" altLang="en-US" baseline="0" dirty="0"/>
              <a:t>for the original disease under study</a:t>
            </a:r>
            <a:r>
              <a:rPr lang="en-US" altLang="en-US" dirty="0"/>
              <a:t>. </a:t>
            </a:r>
            <a:r>
              <a:rPr lang="en-US" altLang="en-US" baseline="0" dirty="0"/>
              <a:t> T</a:t>
            </a:r>
            <a:r>
              <a:rPr lang="en-US" altLang="en-US" dirty="0"/>
              <a:t>ime-varying exposures can also</a:t>
            </a:r>
            <a:r>
              <a:rPr lang="en-US" altLang="en-US" baseline="0" dirty="0"/>
              <a:t> be accommodated in that the investigator need not be limited to using the baseline (time 0) measurement</a:t>
            </a:r>
            <a:r>
              <a:rPr lang="en-US" altLang="en-US" dirty="0"/>
              <a:t>.  One can examine exposure</a:t>
            </a:r>
            <a:r>
              <a:rPr lang="en-US" altLang="en-US" baseline="0" dirty="0"/>
              <a:t> measurements on the random sub-cohort and in the case group at time 0 and then serially thereafter.  </a:t>
            </a:r>
            <a:endParaRPr lang="en-US" altLang="en-US" dirty="0"/>
          </a:p>
          <a:p>
            <a:pPr>
              <a:lnSpc>
                <a:spcPct val="90000"/>
              </a:lnSpc>
            </a:pPr>
            <a:endParaRPr lang="nl-NL" altLang="en-US" dirty="0"/>
          </a:p>
          <a:p>
            <a:pPr>
              <a:lnSpc>
                <a:spcPct val="90000"/>
              </a:lnSpc>
            </a:pPr>
            <a:r>
              <a:rPr lang="nl-NL" altLang="en-US" dirty="0"/>
              <a:t>One example of a situation in which case-cohort sampling is an excellent design option is where one has biological specimens collected on all participants </a:t>
            </a:r>
            <a:r>
              <a:rPr lang="nl-NL" altLang="en-US" baseline="0" dirty="0"/>
              <a:t>once at baseline in a fixed cohort.  Let us say that the</a:t>
            </a:r>
            <a:r>
              <a:rPr lang="nl-NL" altLang="en-US" dirty="0"/>
              <a:t> cohort is the</a:t>
            </a:r>
            <a:r>
              <a:rPr lang="nl-NL" altLang="en-US" baseline="0" dirty="0"/>
              <a:t>n followed </a:t>
            </a:r>
            <a:r>
              <a:rPr lang="nl-NL" altLang="en-US" dirty="0"/>
              <a:t>for the incidence of</a:t>
            </a:r>
            <a:r>
              <a:rPr lang="nl-NL" altLang="en-US" baseline="0" dirty="0"/>
              <a:t> </a:t>
            </a:r>
            <a:r>
              <a:rPr lang="nl-NL" altLang="en-US" dirty="0"/>
              <a:t>disease outcomes, but you do not have direct access to the participants</a:t>
            </a:r>
            <a:r>
              <a:rPr lang="nl-NL" altLang="en-US" baseline="0" dirty="0"/>
              <a:t> </a:t>
            </a:r>
            <a:r>
              <a:rPr lang="nl-NL" altLang="en-US" dirty="0"/>
              <a:t>anymore for exposure measurements.  Because the measurements of exposure were made only at one point in time at baseline, incidence density sampling is not possible, but case-cohort sampling is.</a:t>
            </a:r>
          </a:p>
          <a:p>
            <a:pPr>
              <a:lnSpc>
                <a:spcPct val="90000"/>
              </a:lnSpc>
            </a:pPr>
            <a:endParaRPr lang="nl-NL" altLang="en-US" dirty="0"/>
          </a:p>
          <a:p>
            <a:r>
              <a:rPr lang="en-US" sz="1200" b="0" i="0" u="none" strike="noStrike" kern="1200" baseline="0" dirty="0">
                <a:solidFill>
                  <a:schemeClr val="tx1"/>
                </a:solidFill>
                <a:latin typeface="Times New Roman" pitchFamily="18" charset="0"/>
                <a:ea typeface="+mn-ea"/>
                <a:cs typeface="+mn-cs"/>
              </a:rPr>
              <a:t>Prentice RL. A case-cohort design for epidemiologic cohort studies and disease prevention trials.</a:t>
            </a:r>
            <a:r>
              <a:rPr lang="en-US" sz="1200" b="1" i="0" u="none" strike="noStrike" kern="1200" baseline="0" dirty="0">
                <a:solidFill>
                  <a:schemeClr val="tx1"/>
                </a:solidFill>
                <a:latin typeface="Times New Roman" pitchFamily="18" charset="0"/>
                <a:ea typeface="+mn-ea"/>
                <a:cs typeface="+mn-cs"/>
              </a:rPr>
              <a:t> </a:t>
            </a:r>
            <a:r>
              <a:rPr lang="en-US" sz="1200" b="0" i="1" u="none" strike="noStrike" kern="1200" baseline="0" dirty="0">
                <a:solidFill>
                  <a:schemeClr val="tx1"/>
                </a:solidFill>
                <a:latin typeface="Times New Roman" pitchFamily="18" charset="0"/>
                <a:ea typeface="+mn-ea"/>
                <a:cs typeface="+mn-cs"/>
              </a:rPr>
              <a:t>Biometrika </a:t>
            </a:r>
            <a:r>
              <a:rPr lang="en-US" sz="1200" b="0" i="0" u="none" strike="noStrike" kern="1200" baseline="0" dirty="0">
                <a:solidFill>
                  <a:schemeClr val="tx1"/>
                </a:solidFill>
                <a:latin typeface="Times New Roman" pitchFamily="18" charset="0"/>
                <a:ea typeface="+mn-ea"/>
                <a:cs typeface="+mn-cs"/>
              </a:rPr>
              <a:t>73:1-11, 1986.  [This is the best contemporary reference for researchers who are using this design.]</a:t>
            </a:r>
          </a:p>
          <a:p>
            <a:endParaRPr lang="en-US" sz="1200" b="0" i="0" u="none" strike="noStrike" kern="1200" baseline="0" dirty="0">
              <a:solidFill>
                <a:schemeClr val="tx1"/>
              </a:solidFill>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Miettinen OS. Design options in epidemiologic research: An update. </a:t>
            </a:r>
            <a:r>
              <a:rPr lang="en-US" sz="1200" b="0" i="1" u="none" strike="noStrike" kern="1200" baseline="0" dirty="0">
                <a:solidFill>
                  <a:schemeClr val="tx1"/>
                </a:solidFill>
                <a:latin typeface="Times New Roman" pitchFamily="18" charset="0"/>
                <a:ea typeface="+mn-ea"/>
                <a:cs typeface="+mn-cs"/>
              </a:rPr>
              <a:t>Scand J Work Environ Health </a:t>
            </a:r>
            <a:r>
              <a:rPr lang="en-US" sz="1200" b="0" i="0" u="none" strike="noStrike" kern="1200" baseline="0" dirty="0">
                <a:solidFill>
                  <a:schemeClr val="tx1"/>
                </a:solidFill>
                <a:latin typeface="Times New Roman" pitchFamily="18" charset="0"/>
                <a:ea typeface="+mn-ea"/>
                <a:cs typeface="+mn-cs"/>
              </a:rPr>
              <a:t>1982; 8 (Suppl 1): 7–14.</a:t>
            </a:r>
          </a:p>
          <a:p>
            <a:endParaRPr lang="en-US" sz="1200" b="0" i="0" u="none" strike="noStrike" kern="1200" baseline="0" dirty="0">
              <a:solidFill>
                <a:schemeClr val="tx1"/>
              </a:solidFill>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Kupper LL, McMichael AJ, Spirtas R. A hybrid epidemiologic study design useful in estimating relative risk. </a:t>
            </a:r>
            <a:r>
              <a:rPr lang="en-US" sz="1200" b="0" i="1" u="none" strike="noStrike" kern="1200" baseline="0" dirty="0">
                <a:solidFill>
                  <a:schemeClr val="tx1"/>
                </a:solidFill>
                <a:latin typeface="Times New Roman" pitchFamily="18" charset="0"/>
                <a:ea typeface="+mn-ea"/>
                <a:cs typeface="+mn-cs"/>
              </a:rPr>
              <a:t>Journal of the American Statistical Association </a:t>
            </a:r>
            <a:r>
              <a:rPr lang="en-US" sz="1200" b="0" i="0" u="none" strike="noStrike" kern="1200" baseline="0" dirty="0">
                <a:solidFill>
                  <a:schemeClr val="tx1"/>
                </a:solidFill>
                <a:latin typeface="Times New Roman" pitchFamily="18" charset="0"/>
                <a:ea typeface="+mn-ea"/>
                <a:cs typeface="+mn-cs"/>
              </a:rPr>
              <a:t> 70:524-528, 1975.</a:t>
            </a:r>
          </a:p>
          <a:p>
            <a:endParaRPr lang="en-US" sz="1200" b="0" i="0" u="none" strike="noStrike" kern="1200" baseline="0" dirty="0">
              <a:solidFill>
                <a:schemeClr val="tx1"/>
              </a:solidFill>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ffectLst/>
                <a:latin typeface="Times New Roman" panose="02020603050405020304" pitchFamily="18" charset="0"/>
              </a:rPr>
              <a:t>MacMahon B. and Pugh TF.  Epidemiology:  Principles and Methods.  Boston: Little, Brown and Co., 1970.</a:t>
            </a:r>
            <a:endParaRPr lang="en-US" dirty="0"/>
          </a:p>
          <a:p>
            <a:endParaRPr lang="en-US" dirty="0">
              <a:effectLst/>
              <a:latin typeface="Times New Roman" panose="02020603050405020304" pitchFamily="18" charset="0"/>
            </a:endParaRPr>
          </a:p>
          <a:p>
            <a:r>
              <a:rPr lang="en-US" dirty="0">
                <a:effectLst/>
                <a:latin typeface="Times New Roman" panose="02020603050405020304" pitchFamily="18" charset="0"/>
              </a:rPr>
              <a:t>MacMahon B.  Prenatal X-ray exposure and childhood cancer.  </a:t>
            </a:r>
            <a:r>
              <a:rPr lang="en-US" i="1" dirty="0">
                <a:effectLst/>
                <a:latin typeface="Times New Roman" panose="02020603050405020304" pitchFamily="18" charset="0"/>
              </a:rPr>
              <a:t>Journal of the National Cancer Institute </a:t>
            </a:r>
            <a:r>
              <a:rPr lang="en-US" dirty="0">
                <a:effectLst/>
                <a:latin typeface="Times New Roman" panose="02020603050405020304" pitchFamily="18" charset="0"/>
              </a:rPr>
              <a:t> 28(5):1173-91, 1962. </a:t>
            </a:r>
          </a:p>
        </p:txBody>
      </p:sp>
    </p:spTree>
    <p:extLst>
      <p:ext uri="{BB962C8B-B14F-4D97-AF65-F5344CB8AC3E}">
        <p14:creationId xmlns:p14="http://schemas.microsoft.com/office/powerpoint/2010/main" val="3138388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Implementing case-cohort sampling in Stata is easy.  One just takes a random sample of all persons in the fixed</a:t>
            </a:r>
            <a:r>
              <a:rPr lang="en-US" baseline="0" dirty="0"/>
              <a:t> cohort using the “sample” command.  As usual in a cohort in which you desire to study incident disease, be sure to remove any persons who have prevalent disease (i.e., those who have the disease at time zero).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24</a:t>
            </a:fld>
            <a:endParaRPr lang="en-US" dirty="0"/>
          </a:p>
        </p:txBody>
      </p:sp>
    </p:spTree>
    <p:extLst>
      <p:ext uri="{BB962C8B-B14F-4D97-AF65-F5344CB8AC3E}">
        <p14:creationId xmlns:p14="http://schemas.microsoft.com/office/powerpoint/2010/main" val="2479961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94877178-4985-4CB6-83B1-ED0B079B2B86}" type="slidenum">
              <a:rPr lang="en-US" altLang="en-US" smtClean="0"/>
              <a:pPr/>
              <a:t>25</a:t>
            </a:fld>
            <a:endParaRPr lang="en-US" altLang="en-US" dirty="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r>
              <a:rPr lang="en-US" altLang="en-US" dirty="0"/>
              <a:t>It turns out that the case-cohort design can also provide an estimate of the hazard ratio,</a:t>
            </a:r>
            <a:r>
              <a:rPr lang="en-US" altLang="en-US" baseline="0" dirty="0"/>
              <a:t> which we studied last week.</a:t>
            </a:r>
            <a:r>
              <a:rPr lang="en-US" altLang="en-US" dirty="0"/>
              <a:t>  Indeed, when one has uneven</a:t>
            </a:r>
            <a:r>
              <a:rPr lang="en-US" altLang="en-US" baseline="0" dirty="0"/>
              <a:t> follow-up (and hence censoring) in the underlying cohort (which is most often the case), the estimation of a hazard ratio </a:t>
            </a:r>
            <a:r>
              <a:rPr lang="en-US" altLang="en-US" dirty="0"/>
              <a:t>is the most common method for analyzing case-cohort studies.  We will not provide a proof in this course.</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Deriving a hazard ratio from a case-cohort study is performed using a modification</a:t>
            </a:r>
            <a:r>
              <a:rPr lang="en-US" altLang="en-US" baseline="0" dirty="0"/>
              <a:t> of </a:t>
            </a:r>
            <a:r>
              <a:rPr lang="en-US" altLang="en-US" dirty="0"/>
              <a:t>proportional hazards regression.  </a:t>
            </a:r>
            <a:r>
              <a:rPr lang="en-US" altLang="en-US" baseline="0" dirty="0"/>
              <a:t>The seminal paper is Prentice RL.  A case-cohort design for epidemiologic cohort studies and disease prevention trials. Biometrika 73:1-11, 1986.  Commonly used </a:t>
            </a:r>
            <a:r>
              <a:rPr lang="en-US" sz="1200" kern="1200" dirty="0">
                <a:solidFill>
                  <a:schemeClr val="tx1"/>
                </a:solidFill>
                <a:effectLst/>
                <a:latin typeface="Times New Roman" pitchFamily="18" charset="0"/>
                <a:ea typeface="+mn-ea"/>
                <a:cs typeface="+mn-cs"/>
              </a:rPr>
              <a:t>alternative methods of weighting for this design are in Barlow et al. </a:t>
            </a:r>
            <a:r>
              <a:rPr lang="en-US" sz="1200" b="0" i="0" u="none" strike="noStrike" kern="1200" baseline="0" dirty="0">
                <a:solidFill>
                  <a:schemeClr val="tx1"/>
                </a:solidFill>
                <a:latin typeface="Times New Roman" pitchFamily="18" charset="0"/>
                <a:ea typeface="+mn-ea"/>
                <a:cs typeface="+mn-cs"/>
              </a:rPr>
              <a:t>J Clin Epidemiol 52(12):1165–1172, 1999.</a:t>
            </a:r>
            <a:endParaRPr lang="en-US" sz="1200" kern="1200" dirty="0">
              <a:solidFill>
                <a:schemeClr val="tx1"/>
              </a:solidFill>
              <a:effectLst/>
              <a:latin typeface="Times New Roman" pitchFamily="18" charset="0"/>
              <a:ea typeface="+mn-ea"/>
              <a:cs typeface="+mn-cs"/>
            </a:endParaRPr>
          </a:p>
          <a:p>
            <a:endParaRPr lang="en-US" altLang="en-US" dirty="0"/>
          </a:p>
          <a:p>
            <a:r>
              <a:rPr lang="en-US" altLang="en-US" dirty="0"/>
              <a:t>The</a:t>
            </a:r>
            <a:r>
              <a:rPr lang="en-US" altLang="en-US" baseline="0" dirty="0"/>
              <a:t> ability to derive a hazard ratio from a case-cohort study is not just theoretical.  It is now the most common measure of association estimated from case-cohort studies.  Thus, although we motivated the discussion of case-cohort studies by talking about risk ratios, most contemporary case-cohort studies estimate hazard ratios.</a:t>
            </a:r>
            <a:endParaRPr lang="en-US" altLang="en-US" dirty="0"/>
          </a:p>
        </p:txBody>
      </p:sp>
    </p:spTree>
    <p:extLst>
      <p:ext uri="{BB962C8B-B14F-4D97-AF65-F5344CB8AC3E}">
        <p14:creationId xmlns:p14="http://schemas.microsoft.com/office/powerpoint/2010/main" val="34738988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This</a:t>
            </a:r>
            <a:r>
              <a:rPr lang="en-US" baseline="0" dirty="0"/>
              <a:t> is an example of a study using a case-cohort design to efficiently sample a fixed cohort of Dutch civil servants and yield a risk ratio.  Ascertaining exposure required the manual interpretation of an electrocardiogram (EKG), which is an electrical tracing of the heart.  The manual interpretation required experts and was costly.  To save costs, the authors employed a case-cohort approach in which they drew a random sample of the fixed cohort at time 0 and interpreted EKG’s in just this random sample.  They derived odds ratios from this design, which, according to the theory we just explained, were estimates of risk ratios.  In this case, the risk ratios were 15- and 28-year risk ratios.  </a:t>
            </a:r>
          </a:p>
          <a:p>
            <a:pPr marL="0" indent="0">
              <a:buNone/>
            </a:pPr>
            <a:endParaRPr lang="en-US" baseline="0" dirty="0"/>
          </a:p>
          <a:p>
            <a:pPr marL="0" indent="0">
              <a:buNone/>
            </a:pPr>
            <a:r>
              <a:rPr lang="en-US" baseline="0" dirty="0"/>
              <a:t>The authors actually evaluated several different outcomes in this study, which they were able to do with a case-cohort approach.  One random sub-cohort control group can serve as the reference for a variety of different outcomes.  </a:t>
            </a:r>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26</a:t>
            </a:fld>
            <a:endParaRPr lang="en-US" dirty="0"/>
          </a:p>
        </p:txBody>
      </p:sp>
    </p:spTree>
    <p:extLst>
      <p:ext uri="{BB962C8B-B14F-4D97-AF65-F5344CB8AC3E}">
        <p14:creationId xmlns:p14="http://schemas.microsoft.com/office/powerpoint/2010/main" val="29402560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C2C337C0-94C6-4F77-A63B-429B0C1FECF7}" type="slidenum">
              <a:rPr lang="en-US" altLang="en-US" smtClean="0"/>
              <a:pPr/>
              <a:t>27</a:t>
            </a:fld>
            <a:endParaRPr lang="en-US" altLang="en-US" dirty="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r>
              <a:rPr lang="en-US" altLang="en-US" dirty="0"/>
              <a:t>Here is another example showing more detail on the methods for selecting cases and controls in a</a:t>
            </a:r>
            <a:r>
              <a:rPr lang="en-US" altLang="en-US" baseline="0" dirty="0"/>
              <a:t> case-cohort design</a:t>
            </a:r>
            <a:r>
              <a:rPr lang="en-US" altLang="en-US" dirty="0"/>
              <a:t>.  Cases were all incident cases of non-spine fracture that arose from this fixed cohort</a:t>
            </a:r>
            <a:r>
              <a:rPr lang="en-US" altLang="en-US" baseline="0" dirty="0"/>
              <a:t> study, which is known at the MrOS study.</a:t>
            </a:r>
            <a:r>
              <a:rPr lang="en-US" altLang="en-US" dirty="0"/>
              <a:t>  It would also be valid to take a random sample of the cases.  Investigators might choose a random sample of cases approach if they have a very large number of cases, but usually cases are at a premium and investigators use all that are available to them (“census” of cases).  The authors also selected a “subcohort” that was about 4 times larger than the cases.   The term “subcohort” or “random subcohort” is often used for the random sample of the baseline population.  This illustrates that the subcohort can (and usually will) include participants that later become cases as well as those that remain non-cases during the follow-up period.  The authors tell</a:t>
            </a:r>
            <a:r>
              <a:rPr lang="en-US" altLang="en-US" baseline="0" dirty="0"/>
              <a:t> us, although they really do not have to,</a:t>
            </a:r>
            <a:r>
              <a:rPr lang="en-US" altLang="en-US" dirty="0"/>
              <a:t> that 112 men in the subcohort also go on to become</a:t>
            </a:r>
            <a:r>
              <a:rPr lang="en-US" altLang="en-US" baseline="0" dirty="0"/>
              <a:t> </a:t>
            </a:r>
            <a:r>
              <a:rPr lang="en-US" altLang="en-US" dirty="0"/>
              <a:t>fracture cases.</a:t>
            </a:r>
          </a:p>
        </p:txBody>
      </p:sp>
    </p:spTree>
    <p:extLst>
      <p:ext uri="{BB962C8B-B14F-4D97-AF65-F5344CB8AC3E}">
        <p14:creationId xmlns:p14="http://schemas.microsoft.com/office/powerpoint/2010/main" val="3842526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a:ln/>
        </p:spPr>
      </p:sp>
      <p:sp>
        <p:nvSpPr>
          <p:cNvPr id="90114" name="Notes Placeholder 2"/>
          <p:cNvSpPr>
            <a:spLocks noGrp="1"/>
          </p:cNvSpPr>
          <p:nvPr>
            <p:ph type="body" idx="1"/>
          </p:nvPr>
        </p:nvSpPr>
        <p:spPr>
          <a:noFill/>
          <a:ln/>
        </p:spPr>
        <p:txBody>
          <a:bodyPr/>
          <a:lstStyle/>
          <a:p>
            <a:r>
              <a:rPr lang="en-US" altLang="en-US" dirty="0"/>
              <a:t>This uses our fixed cohort schematic to illustrate the case-cohort study performed with the MrOS study, which is a fixed cohort study of 5908 participants.  The efficiency of the design is evident in that the investigators only needed to perform biological tests on stored serum samples in only a </a:t>
            </a:r>
            <a:r>
              <a:rPr lang="en-US" altLang="en-US" baseline="0" dirty="0"/>
              <a:t>fraction of the entire cohort</a:t>
            </a:r>
            <a:r>
              <a:rPr lang="en-US" altLang="en-US" dirty="0"/>
              <a:t>.  Questionnaire-derived variables such as age and gender were captured on everyone in the cohort and for these items, the investigators could have used the entire cohort.</a:t>
            </a:r>
            <a:r>
              <a:rPr lang="en-US" altLang="en-US" baseline="0" dirty="0"/>
              <a:t>  </a:t>
            </a:r>
            <a:r>
              <a:rPr lang="en-US" altLang="en-US" dirty="0"/>
              <a:t> For biological measures, however,</a:t>
            </a:r>
            <a:r>
              <a:rPr lang="en-US" altLang="en-US" baseline="0" dirty="0"/>
              <a:t> it</a:t>
            </a:r>
            <a:r>
              <a:rPr lang="en-US" altLang="en-US" dirty="0"/>
              <a:t> would have been prohibitively expensive to make the measurement</a:t>
            </a:r>
            <a:r>
              <a:rPr lang="en-US" altLang="en-US" baseline="0" dirty="0"/>
              <a:t> on everyone</a:t>
            </a:r>
            <a:r>
              <a:rPr lang="en-US" altLang="en-US" dirty="0"/>
              <a:t>.  Instead of obtaining assays on all 5908 participants, the investigators only had to obtain assays on 1608 (controls in the subcohort)+435 (cases)-112 (cases also in subcohort) =1931.  To have 1931 participants represent</a:t>
            </a:r>
            <a:r>
              <a:rPr lang="en-US" altLang="en-US" baseline="0" dirty="0"/>
              <a:t> 5908 is very efficient.</a:t>
            </a:r>
          </a:p>
          <a:p>
            <a:endParaRPr lang="en-US" baseline="0" dirty="0"/>
          </a:p>
          <a:p>
            <a:r>
              <a:rPr lang="en-US" baseline="0" dirty="0"/>
              <a:t>Interestingly, a smaller sub-cohort could have been chosen without much loss of statistical precision.  We will not study how to determine sample size requirements in case-cohort studies, but techniques are available.  </a:t>
            </a:r>
            <a:endParaRPr lang="en-US" dirty="0"/>
          </a:p>
        </p:txBody>
      </p:sp>
      <p:sp>
        <p:nvSpPr>
          <p:cNvPr id="90115" name="Slide Number Placeholder 3"/>
          <p:cNvSpPr>
            <a:spLocks noGrp="1"/>
          </p:cNvSpPr>
          <p:nvPr>
            <p:ph type="sldNum" sz="quarter" idx="5"/>
          </p:nvPr>
        </p:nvSpPr>
        <p:spPr>
          <a:noFill/>
        </p:spPr>
        <p:txBody>
          <a:bodyPr/>
          <a:lstStyle/>
          <a:p>
            <a:fld id="{33A665C2-1ABB-4C04-A3A7-46FDE52DE472}" type="slidenum">
              <a:rPr lang="en-US" smtClean="0"/>
              <a:pPr/>
              <a:t>28</a:t>
            </a:fld>
            <a:endParaRPr lang="en-US" dirty="0"/>
          </a:p>
        </p:txBody>
      </p:sp>
    </p:spTree>
    <p:extLst>
      <p:ext uri="{BB962C8B-B14F-4D97-AF65-F5344CB8AC3E}">
        <p14:creationId xmlns:p14="http://schemas.microsoft.com/office/powerpoint/2010/main" val="3176472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D4951F3F-EF58-4697-AF09-9D9085EF0AE9}" type="slidenum">
              <a:rPr lang="en-US" altLang="en-US" smtClean="0"/>
              <a:pPr/>
              <a:t>29</a:t>
            </a:fld>
            <a:endParaRPr lang="en-US" altLang="en-US" dirty="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r>
              <a:rPr lang="en-US" altLang="en-US" dirty="0"/>
              <a:t>This particular example was analyzed with a modified version of proportional hazards regression.  The modification takes into account the sampling scheme.  Use of a proportional hazards regression model allows for multivariable adjustment for confounders as well as accounting for censoring.  The resulting measure of association is a hazard ratio.  </a:t>
            </a:r>
          </a:p>
          <a:p>
            <a:endParaRPr lang="en-US" altLang="en-US" dirty="0"/>
          </a:p>
          <a:p>
            <a:r>
              <a:rPr lang="en-US" altLang="en-US" dirty="0"/>
              <a:t>We are mentioning the names</a:t>
            </a:r>
            <a:r>
              <a:rPr lang="en-US" altLang="en-US" baseline="0" dirty="0"/>
              <a:t> of the statistical regression techniques only to begin to give students some pattern recognition.  For example, proportional hazards regression yields hazard ratios; logistic regression natively yields odds ratio.  Understanding how these regression techniques work is beyond the scope of this course, but what we can understand at this point is that these regression techniques estimate measures of association that, by this time in the course, are familiar to us.  </a:t>
            </a:r>
            <a:endParaRPr lang="en-US" altLang="en-US" dirty="0"/>
          </a:p>
        </p:txBody>
      </p:sp>
    </p:spTree>
    <p:extLst>
      <p:ext uri="{BB962C8B-B14F-4D97-AF65-F5344CB8AC3E}">
        <p14:creationId xmlns:p14="http://schemas.microsoft.com/office/powerpoint/2010/main" val="3913518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CA8CDA7B-72C0-4892-92C5-89B5807ABE6C}" type="slidenum">
              <a:rPr lang="en-US" altLang="en-US" smtClean="0"/>
              <a:pPr/>
              <a:t>3</a:t>
            </a:fld>
            <a:endParaRPr lang="en-US" alt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r>
              <a:rPr lang="en-US" altLang="en-US" sz="1000" dirty="0"/>
              <a:t>In our last session, in both cross-sectional (with the exception of outcome-selective variants, see below) and cohort studies, we compared some occurrence of outcome in exposed individuals to the occurrence of the outcome in unexposed individuals.  Comparing</a:t>
            </a:r>
            <a:r>
              <a:rPr lang="en-US" altLang="en-US" sz="1000" baseline="0" dirty="0"/>
              <a:t> occurrence of disease in exposed to unexposed is the most intuitive and temporally appealing approach for causal inference (aka causation-oriented research) and prediction.  Temporality refers to the timing of events.  If one thing comes before another, it is easier to argue that the first thing caused the second thing (as opposed to the other way around).  This approach of directly evaluating the occurrence of diseases among exposed and unexposed can be done in cross-sectional and cohort studies (including experimental studies).  Of course, in cross-sectional studies, it is often the case that it cannot be proven whether exposure preceded outcome and hence temporality is not ensured.  </a:t>
            </a:r>
          </a:p>
          <a:p>
            <a:endParaRPr lang="en-US" altLang="en-US" sz="1000" baseline="0" dirty="0"/>
          </a:p>
          <a:p>
            <a:r>
              <a:rPr lang="en-US" altLang="en-US" sz="1000" baseline="0" dirty="0"/>
              <a:t>In contrast, comparison of exposed to unexposed persons typically cannot be done in case-control studies.  We will explain this presently. The same holds for cross-sectional studies with outcome-selective sampling.   </a:t>
            </a:r>
          </a:p>
          <a:p>
            <a:endParaRPr lang="en-US" altLang="en-US" sz="1000" baseline="0" dirty="0"/>
          </a:p>
          <a:p>
            <a:r>
              <a:rPr lang="en-US" altLang="en-US" sz="1000" baseline="0" dirty="0"/>
              <a:t>Advanced note:  We say “typically” cannot be done because in case-cohort studies, the most intuitive approach of comparing occurrence of disease in exposed versus unexposed actually can be done if you pay close attention to properly weighting your observations and properly deriving standard errors.  That is, you can derive exposure-specific incidences and measures of association such as absolute differences.  This sophisticated manipulation of case-cohort data will not be covered in this class.  </a:t>
            </a:r>
            <a:endParaRPr lang="en-US" altLang="en-US" sz="1000" dirty="0"/>
          </a:p>
        </p:txBody>
      </p:sp>
    </p:spTree>
    <p:extLst>
      <p:ext uri="{BB962C8B-B14F-4D97-AF65-F5344CB8AC3E}">
        <p14:creationId xmlns:p14="http://schemas.microsoft.com/office/powerpoint/2010/main" val="1020715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p:spPr>
        <p:txBody>
          <a:bodyPr/>
          <a:lstStyle/>
          <a:p>
            <a:fld id="{A963B834-CAC9-4DF4-88D2-C7966CFDF4E3}" type="slidenum">
              <a:rPr lang="en-US" altLang="en-US" smtClean="0"/>
              <a:pPr/>
              <a:t>30</a:t>
            </a:fld>
            <a:endParaRPr lang="en-US" altLang="en-US" dirty="0"/>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p:spPr>
        <p:txBody>
          <a:bodyPr/>
          <a:lstStyle/>
          <a:p>
            <a:r>
              <a:rPr lang="en-US" altLang="en-US" dirty="0"/>
              <a:t>These results give us practice for</a:t>
            </a:r>
            <a:r>
              <a:rPr lang="en-US" altLang="en-US" baseline="0" dirty="0"/>
              <a:t> </a:t>
            </a:r>
            <a:r>
              <a:rPr lang="en-US" altLang="en-US" dirty="0"/>
              <a:t>how to display measures of association when the exposure is a continuous variable.  </a:t>
            </a:r>
          </a:p>
          <a:p>
            <a:endParaRPr lang="en-US" altLang="en-US" dirty="0"/>
          </a:p>
          <a:p>
            <a:r>
              <a:rPr lang="en-US" altLang="en-US" dirty="0"/>
              <a:t>(Note: these authors appropriately reported the results of this case-cohort study as a “relative hazard” or “RH”.  We prefer hazard ratio, but relative hazard is certainly better than odds ratio or the ubiquitous “RR”.)</a:t>
            </a:r>
          </a:p>
          <a:p>
            <a:endParaRPr lang="en-US" altLang="en-US" dirty="0"/>
          </a:p>
          <a:p>
            <a:r>
              <a:rPr lang="en-US" altLang="en-US" dirty="0"/>
              <a:t>The authors described vitamin D level, which is natively continuous, in several ways.  One way was to break it into quartiles and create a categorical variable.  As we described before, with any categorical variable, it is essential to declare the reference category, as the authors have done here.   The 4</a:t>
            </a:r>
            <a:r>
              <a:rPr lang="en-US" altLang="en-US" baseline="30000" dirty="0"/>
              <a:t>th</a:t>
            </a:r>
            <a:r>
              <a:rPr lang="en-US" altLang="en-US" dirty="0"/>
              <a:t> quartile is set as the “reference” group or “referent” group, and this reference category is clearly labeled.  The hazard of fracture in other quartiles is compared to the hazard of fracture in the 4</a:t>
            </a:r>
            <a:r>
              <a:rPr lang="en-US" altLang="en-US" baseline="30000" dirty="0"/>
              <a:t>th</a:t>
            </a:r>
            <a:r>
              <a:rPr lang="en-US" altLang="en-US" dirty="0"/>
              <a:t> quartile.  For example,</a:t>
            </a:r>
            <a:r>
              <a:rPr lang="en-US" altLang="en-US" baseline="0" dirty="0"/>
              <a:t> the hazard ratio comparing the 1</a:t>
            </a:r>
            <a:r>
              <a:rPr lang="en-US" altLang="en-US" baseline="30000" dirty="0"/>
              <a:t>st</a:t>
            </a:r>
            <a:r>
              <a:rPr lang="en-US" altLang="en-US" baseline="0" dirty="0"/>
              <a:t> quartile of vitamin D to the 4</a:t>
            </a:r>
            <a:r>
              <a:rPr lang="en-US" altLang="en-US" baseline="30000" dirty="0"/>
              <a:t>th</a:t>
            </a:r>
            <a:r>
              <a:rPr lang="en-US" altLang="en-US" baseline="0" dirty="0"/>
              <a:t> quartile is 2.36.  It is also common to set the 1</a:t>
            </a:r>
            <a:r>
              <a:rPr lang="en-US" altLang="en-US" baseline="30000" dirty="0"/>
              <a:t>st</a:t>
            </a:r>
            <a:r>
              <a:rPr lang="en-US" altLang="en-US" baseline="0" dirty="0"/>
              <a:t> quartile as the reference category.</a:t>
            </a:r>
          </a:p>
          <a:p>
            <a:endParaRPr lang="en-US" altLang="en-US" baseline="0" dirty="0"/>
          </a:p>
        </p:txBody>
      </p:sp>
    </p:spTree>
    <p:extLst>
      <p:ext uri="{BB962C8B-B14F-4D97-AF65-F5344CB8AC3E}">
        <p14:creationId xmlns:p14="http://schemas.microsoft.com/office/powerpoint/2010/main" val="25396376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fld id="{5FC11499-D599-4A95-B976-CE92D7FE39ED}" type="slidenum">
              <a:rPr lang="en-US" altLang="en-US" smtClean="0"/>
              <a:pPr/>
              <a:t>31</a:t>
            </a:fld>
            <a:endParaRPr lang="en-US" altLang="en-US" dirty="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r>
              <a:rPr lang="en-US" altLang="en-US" dirty="0"/>
              <a:t>Reporting the exposure-disease association using quartiles of the exposure is an approach that we discussed last week.  In this report, the highest quartile of vitamin D is clearly</a:t>
            </a:r>
            <a:r>
              <a:rPr lang="en-US" altLang="en-US" baseline="0" dirty="0"/>
              <a:t> labeled as </a:t>
            </a:r>
            <a:r>
              <a:rPr lang="en-US" altLang="en-US" dirty="0"/>
              <a:t>the reference group, and</a:t>
            </a:r>
            <a:r>
              <a:rPr lang="en-US" altLang="en-US" baseline="0" dirty="0"/>
              <a:t> it is </a:t>
            </a:r>
            <a:r>
              <a:rPr lang="en-US" altLang="en-US" dirty="0"/>
              <a:t>assigned a HR of 1.0.  The other quartiles of vitamin D are compared to this reference group.  Which quartile to define</a:t>
            </a:r>
            <a:r>
              <a:rPr lang="en-US" altLang="en-US" baseline="0" dirty="0"/>
              <a:t> as the reference category is up to the investigator, but whichever is chosen should be clearly labeled.  If you have a choice, it is often better to define the reference category such that the measures of association are greater than 1.0.  </a:t>
            </a:r>
          </a:p>
          <a:p>
            <a:endParaRPr lang="en-US" altLang="en-US" baseline="0" dirty="0"/>
          </a:p>
          <a:p>
            <a:r>
              <a:rPr lang="en-US" altLang="en-US" dirty="0"/>
              <a:t>In this study, the hazard ratio comparing those in the first and fourth quartiles for development</a:t>
            </a:r>
            <a:r>
              <a:rPr lang="en-US" altLang="en-US" baseline="0" dirty="0"/>
              <a:t> of </a:t>
            </a:r>
            <a:r>
              <a:rPr lang="en-US" altLang="en-US" dirty="0"/>
              <a:t>non-spine fracture is 1.21.  To</a:t>
            </a:r>
            <a:r>
              <a:rPr lang="en-US" altLang="en-US" baseline="0" dirty="0"/>
              <a:t> interpret this hazard ratio</a:t>
            </a:r>
            <a:r>
              <a:rPr lang="en-US" altLang="en-US" dirty="0"/>
              <a:t>, we could say that “Those in the lowest quartile of serum vitamin D have a rate of non-spine fracture that is 1.21 times as high as those in the highest quartile.” </a:t>
            </a:r>
          </a:p>
          <a:p>
            <a:endParaRPr lang="en-US" altLang="en-US" dirty="0"/>
          </a:p>
          <a:p>
            <a:endParaRPr lang="en-US" altLang="en-US" dirty="0"/>
          </a:p>
        </p:txBody>
      </p:sp>
    </p:spTree>
    <p:extLst>
      <p:ext uri="{BB962C8B-B14F-4D97-AF65-F5344CB8AC3E}">
        <p14:creationId xmlns:p14="http://schemas.microsoft.com/office/powerpoint/2010/main" val="2156154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p:spPr>
        <p:txBody>
          <a:bodyPr/>
          <a:lstStyle/>
          <a:p>
            <a:fld id="{A963B834-CAC9-4DF4-88D2-C7966CFDF4E3}" type="slidenum">
              <a:rPr lang="en-US" altLang="en-US" smtClean="0"/>
              <a:pPr/>
              <a:t>32</a:t>
            </a:fld>
            <a:endParaRPr lang="en-US" altLang="en-US" dirty="0"/>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p:spPr>
        <p:txBody>
          <a:bodyPr/>
          <a:lstStyle/>
          <a:p>
            <a:r>
              <a:rPr lang="en-US" altLang="en-US" sz="1110" baseline="0" dirty="0"/>
              <a:t>Other ways to express the association, besides quartiles, keep a continuous exposure variable in its native continuous form.  These are shown in the first two rows.  One way is to show the relationship per 1 standard deviation in the distribution of the exposure variable.  In this case, the change is per 1 standard deviation (SD) decrease in vitamin D level.  </a:t>
            </a:r>
          </a:p>
          <a:p>
            <a:endParaRPr lang="en-US" altLang="en-US" baseline="0" dirty="0"/>
          </a:p>
          <a:p>
            <a:r>
              <a:rPr lang="en-US" altLang="en-US" baseline="0" dirty="0"/>
              <a:t>Another way to express the measure of association is to show it per some palpable range on the scale, such as, here, 10 ng/ml.  The regression equations will natively express the hazard ratio per 1 unit of exposure (in this case, it would be per 1 ng/ml), but this often results in a very small measure of association that is hard for humans to understand.  Thus, amplifying the hazard ratio to have it represent a larger change in exposure is easier to understand.  In this case, the change is a 10 ng/ml decrease in vitamin D level.   </a:t>
            </a:r>
          </a:p>
          <a:p>
            <a:endParaRPr lang="en-US" altLang="en-US" baseline="0" dirty="0"/>
          </a:p>
          <a:p>
            <a:r>
              <a:rPr lang="en-US" altLang="en-US" baseline="0" dirty="0"/>
              <a:t>Note that for both continuous variable depictions the authors chose to use a </a:t>
            </a:r>
            <a:r>
              <a:rPr lang="en-US" altLang="en-US" i="1" baseline="0" dirty="0"/>
              <a:t>decrease</a:t>
            </a:r>
            <a:r>
              <a:rPr lang="en-US" altLang="en-US" i="0" baseline="0" dirty="0"/>
              <a:t> in vitamin D in order to have a direction that is consistent with their choice of reference group in the quartiles and to maintain a hazard ratio &gt; 1.  As we discussed earlier, a hazard ratio &gt; 1 is easier to explain and to understand for most humans.</a:t>
            </a:r>
            <a:endParaRPr lang="en-US" altLang="en-US" dirty="0"/>
          </a:p>
          <a:p>
            <a:endParaRPr lang="en-US" altLang="en-US" dirty="0"/>
          </a:p>
          <a:p>
            <a:endParaRPr lang="en-US" altLang="en-US" dirty="0"/>
          </a:p>
        </p:txBody>
      </p:sp>
    </p:spTree>
    <p:extLst>
      <p:ext uri="{BB962C8B-B14F-4D97-AF65-F5344CB8AC3E}">
        <p14:creationId xmlns:p14="http://schemas.microsoft.com/office/powerpoint/2010/main" val="2539637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p:spPr>
        <p:txBody>
          <a:bodyPr/>
          <a:lstStyle/>
          <a:p>
            <a:fld id="{F28E72CC-1D8D-4FD9-93A2-4539578376E9}" type="slidenum">
              <a:rPr lang="en-US" altLang="en-US" smtClean="0"/>
              <a:pPr/>
              <a:t>33</a:t>
            </a:fld>
            <a:endParaRPr lang="en-US" altLang="en-US" dirty="0"/>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p:spPr>
        <p:txBody>
          <a:bodyPr/>
          <a:lstStyle/>
          <a:p>
            <a:r>
              <a:rPr lang="en-US" altLang="en-US" dirty="0"/>
              <a:t>For vitamin D depicted as a continuous variable, the hazard ratio estimates the association between a 1-unit change in vitamin D and the outcome of interest.  Hence, if vitamin D level is measured in the dataset in ng/ml units,</a:t>
            </a:r>
            <a:r>
              <a:rPr lang="en-US" altLang="en-US" baseline="0" dirty="0"/>
              <a:t> then the hazard ratio that comes directly out of the regression equation represents the ratio of hazards for a 1 ng/ml increase in vitamin D level.  </a:t>
            </a:r>
          </a:p>
          <a:p>
            <a:endParaRPr lang="en-US" alt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However, depicting a hazard ratio for a 1-unit change in exposure might result in a very small numerical measure of association (e.g., HR = 1.02 for a 1 unit decrease in serum vitamin D).  To make it more interpretable, one can express the hazard ratio comparing a larger unit change, such as a 10-unit change. </a:t>
            </a:r>
            <a:r>
              <a:rPr lang="en-US" altLang="en-US" dirty="0"/>
              <a:t>The HR of 1.11 is for a 10 ng/ml decrease in vitamin D.  This HR could be described as “The rate of non-spine fracture is 1.11 times as high for each 10 ng/ml decrease in vitamin D.”    </a:t>
            </a:r>
          </a:p>
          <a:p>
            <a:endParaRPr lang="en-US" altLang="en-US" dirty="0"/>
          </a:p>
          <a:p>
            <a:r>
              <a:rPr lang="en-US" altLang="en-US" dirty="0"/>
              <a:t>How do we interpret the other metric, “per SD”?  Per SD stands for “per standard deviation.  In this case the SD is 7.9 ng/ml, and the hazard ratio of 1.07 is for a 7.9 ng/ml decrease in vitamin D.  </a:t>
            </a:r>
          </a:p>
          <a:p>
            <a:endParaRPr lang="en-US" altLang="en-US" dirty="0"/>
          </a:p>
          <a:p>
            <a:r>
              <a:rPr lang="en-US" altLang="en-US" dirty="0"/>
              <a:t>The authors of this study also</a:t>
            </a:r>
            <a:r>
              <a:rPr lang="en-US" altLang="en-US" baseline="0" dirty="0"/>
              <a:t> changed the direction of the units.  The native output would provide a hazard ratio per SD </a:t>
            </a:r>
            <a:r>
              <a:rPr lang="en-US" altLang="en-US" i="1" baseline="0" dirty="0"/>
              <a:t>increase</a:t>
            </a:r>
            <a:r>
              <a:rPr lang="en-US" altLang="en-US" i="0" baseline="0" dirty="0"/>
              <a:t> in vitamin D.  Here, the authors wished to provide a hazard ratio &gt; 1, emphasizing the negative consequences of lower vitamin D on the fracture outcome.  To do this, they used per SD </a:t>
            </a:r>
            <a:r>
              <a:rPr lang="en-US" altLang="en-US" i="1" baseline="0" dirty="0"/>
              <a:t>decrease</a:t>
            </a:r>
            <a:r>
              <a:rPr lang="en-US" altLang="en-US" i="0" baseline="0" dirty="0"/>
              <a:t> in SD.  This approach is fine but underscores again the need to clearly identify the units of change for the reader.</a:t>
            </a:r>
            <a:endParaRPr lang="en-US" altLang="en-US" dirty="0"/>
          </a:p>
        </p:txBody>
      </p:sp>
    </p:spTree>
    <p:extLst>
      <p:ext uri="{BB962C8B-B14F-4D97-AF65-F5344CB8AC3E}">
        <p14:creationId xmlns:p14="http://schemas.microsoft.com/office/powerpoint/2010/main" val="1006797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fld id="{293EA637-1CE1-47DA-BF59-ABFCAB565227}" type="slidenum">
              <a:rPr lang="en-US" altLang="en-US" smtClean="0"/>
              <a:pPr/>
              <a:t>34</a:t>
            </a:fld>
            <a:endParaRPr lang="en-US" altLang="en-US" dirty="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r>
              <a:rPr lang="en-US" altLang="en-US" dirty="0"/>
              <a:t>Although the case-cohort design is very powerful, it is important in designing these studies to have an up-to-date assessment of the state of the cohort’s archival</a:t>
            </a:r>
            <a:r>
              <a:rPr lang="en-US" altLang="en-US" baseline="0" dirty="0"/>
              <a:t> </a:t>
            </a:r>
            <a:r>
              <a:rPr lang="en-US" altLang="en-US" dirty="0"/>
              <a:t>materials essential to the study.  Specifically, it may not be possible to obtain a random sample of the baseline cohort because of practical constraints.  For example, biological specimens may not have been stored, or may have become corrupted, for some of the participants.  One</a:t>
            </a:r>
            <a:r>
              <a:rPr lang="en-US" altLang="en-US" baseline="0" dirty="0"/>
              <a:t> n</a:t>
            </a:r>
            <a:r>
              <a:rPr lang="en-US" altLang="en-US" dirty="0"/>
              <a:t>eeds to know if these</a:t>
            </a:r>
            <a:r>
              <a:rPr lang="en-US" altLang="en-US" baseline="0" dirty="0"/>
              <a:t> losses of specimens (or images, etc.) were random or not.</a:t>
            </a:r>
            <a:r>
              <a:rPr lang="en-US" altLang="en-US" dirty="0"/>
              <a:t>  Or, a more likely source of bias, stored specimens may have been used up</a:t>
            </a:r>
            <a:r>
              <a:rPr lang="en-US" altLang="en-US" baseline="0" dirty="0"/>
              <a:t> </a:t>
            </a:r>
            <a:r>
              <a:rPr lang="en-US" altLang="en-US" dirty="0"/>
              <a:t>for previous studies, be</a:t>
            </a:r>
            <a:r>
              <a:rPr lang="en-US" altLang="en-US" baseline="0" dirty="0"/>
              <a:t> they of the entire cohort or perhaps prior</a:t>
            </a:r>
            <a:r>
              <a:rPr lang="en-US" altLang="en-US" dirty="0"/>
              <a:t> case-control studies that oversampled particular groups of participants.  It will be important to understand the nature of prior specimen use; was it random or exposure or outcome-selective?  Finally, if there</a:t>
            </a:r>
            <a:r>
              <a:rPr lang="en-US" altLang="en-US" baseline="0" dirty="0"/>
              <a:t> was a lengthy period of accrual, have there been different storage times that affect measurement (e.g., assays) of the exposures and covariates?</a:t>
            </a:r>
            <a:endParaRPr lang="en-US" altLang="en-US" dirty="0"/>
          </a:p>
        </p:txBody>
      </p:sp>
    </p:spTree>
    <p:extLst>
      <p:ext uri="{BB962C8B-B14F-4D97-AF65-F5344CB8AC3E}">
        <p14:creationId xmlns:p14="http://schemas.microsoft.com/office/powerpoint/2010/main" val="4900659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than</a:t>
            </a:r>
            <a:r>
              <a:rPr lang="en-US" baseline="0" dirty="0"/>
              <a:t> the estimation of a hazard ratio via a case-cohort study, how else can an odds ratio be an estimate of a hazard ratio in a case-control study?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35</a:t>
            </a:fld>
            <a:endParaRPr lang="en-US" dirty="0"/>
          </a:p>
        </p:txBody>
      </p:sp>
    </p:spTree>
    <p:extLst>
      <p:ext uri="{BB962C8B-B14F-4D97-AF65-F5344CB8AC3E}">
        <p14:creationId xmlns:p14="http://schemas.microsoft.com/office/powerpoint/2010/main" val="32907094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8CE91494-750E-495E-A98D-FECB0B67F426}" type="slidenum">
              <a:rPr lang="en-US" altLang="en-US" smtClean="0">
                <a:solidFill>
                  <a:srgbClr val="000000"/>
                </a:solidFill>
              </a:rPr>
              <a:pPr/>
              <a:t>36</a:t>
            </a:fld>
            <a:endParaRPr lang="en-US" altLang="en-US" dirty="0">
              <a:solidFill>
                <a:srgbClr val="000000"/>
              </a:solidFill>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r>
              <a:rPr lang="en-US" altLang="en-US" dirty="0"/>
              <a:t>Within a fixed cohort study, what if we are interested in estimating a hazard ratio from a case-control study and cannot perform or do not desire to perform case-cohort sampling?  For example, we may not have had funding at the start of a</a:t>
            </a:r>
            <a:r>
              <a:rPr lang="en-US" altLang="en-US" baseline="0" dirty="0"/>
              <a:t> fixed cohort to store specimens, or perhaps we just did not think it was important to do so, or we may be studying a time-varying exposure and we only have resources to test one time point.  The answer can be found in incidence density sampling.  </a:t>
            </a:r>
            <a:endParaRPr lang="en-US" altLang="en-US" dirty="0"/>
          </a:p>
        </p:txBody>
      </p:sp>
    </p:spTree>
    <p:extLst>
      <p:ext uri="{BB962C8B-B14F-4D97-AF65-F5344CB8AC3E}">
        <p14:creationId xmlns:p14="http://schemas.microsoft.com/office/powerpoint/2010/main" val="27240726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96BA82EC-F0CB-459C-A42F-AEADA99DCB52}" type="slidenum">
              <a:rPr lang="en-US" altLang="en-US" smtClean="0">
                <a:solidFill>
                  <a:prstClr val="black"/>
                </a:solidFill>
              </a:rPr>
              <a:pPr/>
              <a:t>37</a:t>
            </a:fld>
            <a:endParaRPr lang="en-US" altLang="en-US" dirty="0">
              <a:solidFill>
                <a:prstClr val="black"/>
              </a:solidFill>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r>
              <a:rPr lang="en-US" altLang="en-US" dirty="0"/>
              <a:t>Considering</a:t>
            </a:r>
            <a:r>
              <a:rPr lang="en-US" altLang="en-US" baseline="0" dirty="0"/>
              <a:t> an underlying dynamic cohort, obtaining</a:t>
            </a:r>
            <a:r>
              <a:rPr lang="en-US" altLang="en-US" dirty="0"/>
              <a:t> a hazard</a:t>
            </a:r>
            <a:r>
              <a:rPr lang="en-US" altLang="en-US" baseline="0" dirty="0"/>
              <a:t> ratio is </a:t>
            </a:r>
            <a:r>
              <a:rPr lang="en-US" altLang="en-US" dirty="0"/>
              <a:t>particularly relevant</a:t>
            </a:r>
            <a:r>
              <a:rPr lang="en-US" altLang="en-US" baseline="0" dirty="0"/>
              <a:t> </a:t>
            </a:r>
            <a:r>
              <a:rPr lang="en-US" altLang="en-US" dirty="0"/>
              <a:t>because there is no single time zero to sample and,</a:t>
            </a:r>
            <a:r>
              <a:rPr lang="en-US" altLang="en-US" baseline="0" dirty="0"/>
              <a:t> hence, </a:t>
            </a:r>
            <a:r>
              <a:rPr lang="en-US" altLang="en-US" dirty="0"/>
              <a:t>a case-cohort approach</a:t>
            </a:r>
            <a:r>
              <a:rPr lang="en-US" altLang="en-US" baseline="0" dirty="0"/>
              <a:t> would be difficult to conduct</a:t>
            </a:r>
            <a:r>
              <a:rPr lang="en-US" altLang="en-US" dirty="0"/>
              <a:t>. </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t>We cannot identify a baseline time point for all cohort members that occurs at the same narrow calendar time period because new members, by definition, are coming in over calendar time.  We also may not know exactly when new members are coming in; we just know that they are.  In other words, for a variety of reasons, we cannot easily “shift follow-up time to the left” as we do to in a fixed cohort.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t>Without this baseline time zero easily available for all persons, we cannot sample from the cohort at “baseline” and thus cannot analyze a dynamic cohort directly using a case-cohort design.  Instead, as we will show, in a dynamic cohort we can obtain an estimate of the hazard ratio with incidence density sampling.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t>Technical note:  If we do have enumeration of all individual persons in a dynamic cohort (sometimes called knowledge of the “roster”, such as would be the case in health care system-based dynamic cohort like Kaiser), we could periodically (say, every 3 months or every year) identify all new members in that period and “shift them to the left” to form a fixed cohort.  A random sample at time 0 of these individuals could be obtained to form the basis of a case-cohort design.  Over time, this collection of fixed cohorts (and case-cohort sampling) could be aggregated to represent the entire population of the dynamic cohort. </a:t>
            </a:r>
            <a:endParaRPr lang="en-US" sz="1200" dirty="0"/>
          </a:p>
          <a:p>
            <a:endParaRPr lang="en-US" altLang="en-US" dirty="0"/>
          </a:p>
        </p:txBody>
      </p:sp>
    </p:spTree>
    <p:extLst>
      <p:ext uri="{BB962C8B-B14F-4D97-AF65-F5344CB8AC3E}">
        <p14:creationId xmlns:p14="http://schemas.microsoft.com/office/powerpoint/2010/main" val="26095497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p>
            <a:fld id="{5BA6C33B-E3D1-4643-8AD4-CEBC54CECACA}" type="slidenum">
              <a:rPr lang="en-US" altLang="en-US" smtClean="0"/>
              <a:pPr/>
              <a:t>38</a:t>
            </a:fld>
            <a:endParaRPr lang="en-US" altLang="en-US" dirty="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In the first session of the course, we described incidence density</a:t>
            </a:r>
            <a:r>
              <a:rPr lang="en-US" altLang="en-US" baseline="0" dirty="0"/>
              <a:t> sampling of controls in a case-control study.  </a:t>
            </a:r>
            <a:r>
              <a:rPr lang="en-US" altLang="en-US" dirty="0"/>
              <a:t>Every time a case is diagnosed, those</a:t>
            </a:r>
            <a:r>
              <a:rPr lang="en-US" altLang="en-US" baseline="0" dirty="0"/>
              <a:t> still</a:t>
            </a:r>
            <a:r>
              <a:rPr lang="en-US" altLang="en-US" dirty="0"/>
              <a:t> at risk (“the risk</a:t>
            </a:r>
            <a:r>
              <a:rPr lang="en-US" altLang="en-US" baseline="0" dirty="0"/>
              <a:t> set’)</a:t>
            </a:r>
            <a:r>
              <a:rPr lang="en-US" altLang="en-US" dirty="0"/>
              <a:t> in the underlying study base</a:t>
            </a:r>
            <a:r>
              <a:rPr lang="en-US" altLang="en-US" baseline="0" dirty="0"/>
              <a:t> (the underlying cohort)</a:t>
            </a:r>
            <a:r>
              <a:rPr lang="en-US" altLang="en-US" dirty="0"/>
              <a:t> are sampled randomly.  These are termed the controls.</a:t>
            </a:r>
            <a:r>
              <a:rPr lang="en-US" altLang="en-US" baseline="0" dirty="0"/>
              <a:t>  In other words, </a:t>
            </a:r>
            <a:r>
              <a:rPr lang="en-US" altLang="en-US" dirty="0"/>
              <a:t>controls are matched to cases on the time</a:t>
            </a:r>
            <a:r>
              <a:rPr lang="en-US" altLang="en-US" baseline="0" dirty="0"/>
              <a:t> at risk.  In fixed cohorts, this is follow-up time (since time 0).  In a dynamic cohort, which we will discuss in later slides, calendar time is used.</a:t>
            </a:r>
          </a:p>
          <a:p>
            <a:endParaRPr lang="en-US" altLang="en-US" baseline="0" dirty="0"/>
          </a:p>
          <a:p>
            <a:r>
              <a:rPr lang="en-US" altLang="en-US" i="0" baseline="0" dirty="0"/>
              <a:t>In contrast, in the previous control selection approach that we discussed — obtaining a random sample at baseline in a case-cohort design</a:t>
            </a:r>
            <a:r>
              <a:rPr lang="en-US" altLang="en-US" i="1" baseline="0" dirty="0"/>
              <a:t> </a:t>
            </a:r>
            <a:r>
              <a:rPr lang="en-US" altLang="en-US" i="0" baseline="0" dirty="0"/>
              <a:t>— we sampled the participants without regard to follow-up time.</a:t>
            </a:r>
          </a:p>
          <a:p>
            <a:endParaRPr lang="en-US" altLang="en-US" i="0" baseline="0" dirty="0"/>
          </a:p>
          <a:p>
            <a:r>
              <a:rPr lang="en-US" altLang="en-US" dirty="0"/>
              <a:t>As with the case-cohort design, in incidence density sampling, someone who is sampled as a control can later become a case.  This</a:t>
            </a:r>
            <a:r>
              <a:rPr lang="en-US" altLang="en-US" baseline="0" dirty="0"/>
              <a:t> should not be concerning</a:t>
            </a:r>
            <a:r>
              <a:rPr lang="en-US" altLang="en-US" dirty="0"/>
              <a:t> because the goal is </a:t>
            </a:r>
            <a:r>
              <a:rPr lang="en-US" altLang="en-US" u="sng" dirty="0"/>
              <a:t>not</a:t>
            </a:r>
            <a:r>
              <a:rPr lang="en-US" altLang="en-US" dirty="0"/>
              <a:t> to sample non/never-cases.  Instead, the goal is to sample the person-time that gave</a:t>
            </a:r>
            <a:r>
              <a:rPr lang="en-US" altLang="en-US" baseline="0" dirty="0"/>
              <a:t> rise to the cases</a:t>
            </a:r>
            <a:r>
              <a:rPr lang="en-US" altLang="en-US" dirty="0"/>
              <a:t>.  Indeed, the case itself is included in its own risk set and could theoretically be selected</a:t>
            </a:r>
            <a:r>
              <a:rPr lang="en-US" altLang="en-US" baseline="0" dirty="0"/>
              <a:t> </a:t>
            </a:r>
            <a:r>
              <a:rPr lang="en-US" altLang="en-US" dirty="0"/>
              <a:t>as a control. Unless the event is very common, however, this will not happen very often in practice.  Additionally, someone who is a control at one time point can be sampled as a control at a subsequent</a:t>
            </a:r>
            <a:r>
              <a:rPr lang="en-US" altLang="en-US" baseline="0" dirty="0"/>
              <a:t> time point.</a:t>
            </a:r>
          </a:p>
          <a:p>
            <a:endParaRPr lang="en-US" altLang="en-US" baseline="0" dirty="0"/>
          </a:p>
          <a:p>
            <a:r>
              <a:rPr lang="en-US" altLang="en-US" baseline="0" dirty="0"/>
              <a:t>The first use of incidence density sampling, although it was not referred to as such, was by Liddell in 1977.   Liddell et al.  Methods of cohort analysis:  appraisal by application to asbestos mining.  Journal of the Royal Statistical Society A.  140:469-491, 1977.  </a:t>
            </a:r>
            <a:endParaRPr lang="en-US" altLang="en-US" dirty="0"/>
          </a:p>
        </p:txBody>
      </p:sp>
    </p:spTree>
    <p:extLst>
      <p:ext uri="{BB962C8B-B14F-4D97-AF65-F5344CB8AC3E}">
        <p14:creationId xmlns:p14="http://schemas.microsoft.com/office/powerpoint/2010/main" val="19136655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fld id="{E5D2D34A-D42B-4773-8246-74FD819BACA0}" type="slidenum">
              <a:rPr lang="en-US" altLang="en-US" smtClean="0"/>
              <a:pPr/>
              <a:t>39</a:t>
            </a:fld>
            <a:endParaRPr lang="en-US" altLang="en-US" dirty="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Let us heuristically see how the odds ratio</a:t>
            </a:r>
            <a:r>
              <a:rPr lang="en-US" altLang="en-US" baseline="0" dirty="0"/>
              <a:t> in incidence density sampling yields a hazard ratio.  </a:t>
            </a:r>
            <a:r>
              <a:rPr lang="en-US" altLang="en-US" dirty="0"/>
              <a:t>The first concept is to remember that when we talk about rates, we are talking about cases per person-time.  The hazard ratio is a particular type of rate ratio that compares instantaneous</a:t>
            </a:r>
            <a:r>
              <a:rPr lang="en-US" altLang="en-US" baseline="0" dirty="0"/>
              <a:t> incidence rates.  In this example, although we are depicting NxT, which is remindful of the denominator of the average incidence rate, we are estimating rates at multiple very small individual slices of time, which allows this to serve as part of the instantaneous rate (or hazard) ratio calculation.  This is ultimately how the use of incidence density sampling yields a consistent estimate of a hazard ratio.  </a:t>
            </a:r>
          </a:p>
          <a:p>
            <a:endParaRPr lang="en-US" altLang="en-US" baseline="0" dirty="0"/>
          </a:p>
          <a:p>
            <a:r>
              <a:rPr lang="en-US" altLang="en-US" dirty="0"/>
              <a:t>To</a:t>
            </a:r>
            <a:r>
              <a:rPr lang="en-US" altLang="en-US" baseline="0" dirty="0"/>
              <a:t> estimate a</a:t>
            </a:r>
            <a:r>
              <a:rPr lang="en-US" altLang="en-US" dirty="0"/>
              <a:t> hazard</a:t>
            </a:r>
            <a:r>
              <a:rPr lang="en-US" altLang="en-US" baseline="0" dirty="0"/>
              <a:t> </a:t>
            </a:r>
            <a:r>
              <a:rPr lang="en-US" altLang="en-US" dirty="0"/>
              <a:t>ratio, we</a:t>
            </a:r>
            <a:r>
              <a:rPr lang="en-US" altLang="en-US" baseline="0" dirty="0"/>
              <a:t> need to estimate</a:t>
            </a:r>
            <a:r>
              <a:rPr lang="en-US" altLang="en-US" dirty="0"/>
              <a:t> the ratio of person-time</a:t>
            </a:r>
            <a:r>
              <a:rPr lang="en-US" altLang="en-US" baseline="0" dirty="0"/>
              <a:t> in the exposed that gave rise to the cases to the person-time in the unexposed that gave rise to the cases.  This is the odds of exposure person-time.  </a:t>
            </a:r>
            <a:endParaRPr lang="en-US" altLang="en-US" dirty="0"/>
          </a:p>
        </p:txBody>
      </p:sp>
    </p:spTree>
    <p:extLst>
      <p:ext uri="{BB962C8B-B14F-4D97-AF65-F5344CB8AC3E}">
        <p14:creationId xmlns:p14="http://schemas.microsoft.com/office/powerpoint/2010/main" val="553913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9B8BB3EF-C949-490B-99F9-28154A6D7331}" type="slidenum">
              <a:rPr lang="en-US" altLang="en-US" smtClean="0"/>
              <a:pPr/>
              <a:t>4</a:t>
            </a:fld>
            <a:endParaRPr lang="en-US" altLang="en-US" dirty="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r>
              <a:rPr lang="en-US" altLang="en-US" dirty="0"/>
              <a:t>Here</a:t>
            </a:r>
            <a:r>
              <a:rPr lang="en-US" altLang="en-US" baseline="0" dirty="0"/>
              <a:t> is</a:t>
            </a:r>
            <a:r>
              <a:rPr lang="en-US" altLang="en-US" dirty="0"/>
              <a:t> an example of a case-control study,</a:t>
            </a:r>
            <a:r>
              <a:rPr lang="en-US" altLang="en-US" baseline="0" dirty="0"/>
              <a:t> performed with incidence density sampling in a dynamic cohort primary study base, the </a:t>
            </a:r>
            <a:r>
              <a:rPr lang="en-US" sz="1200" b="0" i="0" u="none" strike="noStrike" kern="1200" baseline="0" dirty="0">
                <a:solidFill>
                  <a:schemeClr val="tx1"/>
                </a:solidFill>
                <a:latin typeface="Times New Roman" pitchFamily="18" charset="0"/>
                <a:ea typeface="+mn-ea"/>
                <a:cs typeface="+mn-cs"/>
              </a:rPr>
              <a:t>UK-based General Practice Research Database (GPRD), which consists of millions of patients followed during routine primary care.</a:t>
            </a:r>
            <a:r>
              <a:rPr lang="en-US" altLang="en-US" dirty="0"/>
              <a:t> The investigators identified 1020 patients who had sustained a bone fracture, and then they selected nearly four controls per case (1020 cases to 3728 controls).  Are we able to estimate the incidence of fracture among the TZD users?  How about the non-TZD users?</a:t>
            </a:r>
          </a:p>
          <a:p>
            <a:endParaRPr lang="en-US" altLang="en-US" dirty="0"/>
          </a:p>
          <a:p>
            <a:r>
              <a:rPr lang="en-US" dirty="0"/>
              <a:t>Note:  The General Practice Research Database is</a:t>
            </a:r>
            <a:r>
              <a:rPr lang="en-US" baseline="0" dirty="0"/>
              <a:t> one of the largest and most prolific databases for healthcare research in the world.  It has been used extensively for research on drug safety.  </a:t>
            </a:r>
            <a:endParaRPr lang="en-US" altLang="en-US" dirty="0"/>
          </a:p>
        </p:txBody>
      </p:sp>
    </p:spTree>
    <p:extLst>
      <p:ext uri="{BB962C8B-B14F-4D97-AF65-F5344CB8AC3E}">
        <p14:creationId xmlns:p14="http://schemas.microsoft.com/office/powerpoint/2010/main" val="26209808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noFill/>
          <a:ln/>
        </p:spPr>
        <p:txBody>
          <a:bodyPr/>
          <a:lstStyle/>
          <a:p>
            <a:r>
              <a:rPr lang="en-US" altLang="en-US" sz="1000" dirty="0"/>
              <a:t>Consider this fixed cohort and what it means to estimate a hazard</a:t>
            </a:r>
            <a:r>
              <a:rPr lang="en-US" altLang="en-US" sz="1000" baseline="0" dirty="0"/>
              <a:t> ratio.  Recall how we envision the hazard function among the exposed and unexposed coursing over time.  At each point in time, we can envision a hazard ratio being calculated, at each of the red bars</a:t>
            </a:r>
          </a:p>
          <a:p>
            <a:endParaRPr lang="en-US" sz="1000" baseline="0" dirty="0"/>
          </a:p>
        </p:txBody>
      </p:sp>
    </p:spTree>
    <p:extLst>
      <p:ext uri="{BB962C8B-B14F-4D97-AF65-F5344CB8AC3E}">
        <p14:creationId xmlns:p14="http://schemas.microsoft.com/office/powerpoint/2010/main" val="34885658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noFill/>
          <a:ln/>
        </p:spPr>
        <p:txBody>
          <a:bodyPr/>
          <a:lstStyle/>
          <a:p>
            <a:r>
              <a:rPr lang="en-US" altLang="en-US" sz="1000" dirty="0"/>
              <a:t>The schematic illustrates </a:t>
            </a:r>
            <a:r>
              <a:rPr lang="en-US" altLang="en-US" sz="1000" baseline="0" dirty="0"/>
              <a:t>incidence density sampling of controls to yield odds ratios that estimate hazard ratios.  </a:t>
            </a:r>
            <a:r>
              <a:rPr lang="en-US" altLang="en-US" sz="1000" dirty="0"/>
              <a:t>Imagine ending the study after the first event occurs.  A random sample of those still at risk at that time (called the risk set) will give a ratio of exposed to unexposed person-time that is the same (sampling error notwithstanding) as the ratio obtained using everyone in the cohort at that time point (give or take random sampling error).  The same reasoning applies to each subsequent incident case.  Each time that a case occurs, a mini-hazard ratio can be estimated.</a:t>
            </a:r>
            <a:r>
              <a:rPr lang="en-US" altLang="en-US" sz="1000" baseline="0" dirty="0"/>
              <a:t>  </a:t>
            </a:r>
          </a:p>
          <a:p>
            <a:endParaRPr lang="en-US" sz="1000" baseline="0" dirty="0"/>
          </a:p>
          <a:p>
            <a:r>
              <a:rPr lang="en-US" sz="1000" baseline="0" dirty="0"/>
              <a:t>Note that the case is part of the risk set and could be chosen as a control, although this rarely happens in practice because there are typically so many non-cases in the risk set.  In addition, a control chosen at one time point could later become a case.</a:t>
            </a:r>
            <a:endParaRPr lang="en-US" sz="1000" dirty="0"/>
          </a:p>
        </p:txBody>
      </p:sp>
    </p:spTree>
    <p:extLst>
      <p:ext uri="{BB962C8B-B14F-4D97-AF65-F5344CB8AC3E}">
        <p14:creationId xmlns:p14="http://schemas.microsoft.com/office/powerpoint/2010/main" val="9443755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noFill/>
          <a:ln/>
        </p:spPr>
        <p:txBody>
          <a:bodyPr/>
          <a:lstStyle/>
          <a:p>
            <a:r>
              <a:rPr lang="en-US" altLang="en-US" sz="1000" baseline="0" dirty="0"/>
              <a:t>To estimate the overall hazard ratio, what is done heuristically is to form a series of hazard ratio estimates (at the time of each event) and then calculate a weighted average of these individual estimates.  This is typically performed with what is called conditional logistic regression, which is a specific form of mathematical regression, which is created with what is known as “maximum likelihood estimation”.  Regression is formally initially covered in our BIOSTAT 208 course.  </a:t>
            </a:r>
          </a:p>
          <a:p>
            <a:endParaRPr lang="en-US" altLang="en-US" sz="1000" baseline="0" dirty="0"/>
          </a:p>
          <a:p>
            <a:r>
              <a:rPr lang="en-US" altLang="en-US" sz="1000" baseline="0" dirty="0"/>
              <a:t>We can think of incidence density sampling as having cases and their associated “controls” being “matched” on time; each case and associated control participants are called a “stratum”.  In a fixed cohort, the time is observation time since time 0.  The term “conditional” reminds us that a hazard ratio heuristically is calculated for each case/control stratum (“conditioned on each stratum”).  Many textbooks and articles erroneously claim that this is an estimate of the average incidence rate ratio, but this is, in general, incorrect.  The odds ratio obtained from a proper matched analysis with incidence density sampling will only be equal to the average incidence rate ratio if the hazards in both the exposed and unexposed groups are constant over time, i.e., if the average incidence rate ratio equals the hazard ratio.  </a:t>
            </a:r>
            <a:endParaRPr lang="en-US" sz="1000" dirty="0"/>
          </a:p>
        </p:txBody>
      </p:sp>
    </p:spTree>
    <p:extLst>
      <p:ext uri="{BB962C8B-B14F-4D97-AF65-F5344CB8AC3E}">
        <p14:creationId xmlns:p14="http://schemas.microsoft.com/office/powerpoint/2010/main" val="8115231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dirty="0"/>
              <a:t>This is incidence density</a:t>
            </a:r>
            <a:r>
              <a:rPr lang="en-US" altLang="en-US" sz="1000" baseline="0" dirty="0"/>
              <a:t> sampling in a dynamic cohort.  The process is identical to that of a fixed cohort other than that new persons may be continually added to the cohort and be present in all subsequent applicable risk sets.  The odds ratio, estimated with conditional logistic regression, here again is a consistent estimate of a hazard ratio.  Cases and controls are again matched on time, in this instance calendar time.</a:t>
            </a:r>
            <a:endParaRPr lang="en-US" altLang="en-US" sz="1000" dirty="0"/>
          </a:p>
        </p:txBody>
      </p:sp>
    </p:spTree>
    <p:extLst>
      <p:ext uri="{BB962C8B-B14F-4D97-AF65-F5344CB8AC3E}">
        <p14:creationId xmlns:p14="http://schemas.microsoft.com/office/powerpoint/2010/main" val="14373769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p>
            <a:fld id="{2A2C7FAF-342F-422C-8376-737BE7811415}" type="slidenum">
              <a:rPr lang="en-US" altLang="en-US" smtClean="0"/>
              <a:pPr/>
              <a:t>44</a:t>
            </a:fld>
            <a:endParaRPr lang="en-US" altLang="en-US" dirty="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r>
              <a:rPr lang="en-US" altLang="en-US" dirty="0"/>
              <a:t>This is an example of a study using incidence</a:t>
            </a:r>
            <a:r>
              <a:rPr lang="en-US" altLang="en-US" baseline="0" dirty="0"/>
              <a:t> </a:t>
            </a:r>
            <a:r>
              <a:rPr lang="en-US" altLang="en-US" dirty="0"/>
              <a:t>density sampling in a dynamic cohort.  Matching on calendar date tells you that they used incidence density sampling.  The study was carried out in a primary study base, a geographical region of Germany. </a:t>
            </a:r>
            <a:r>
              <a:rPr lang="en-US" altLang="en-US" baseline="0" dirty="0"/>
              <a:t> A</a:t>
            </a:r>
            <a:r>
              <a:rPr lang="en-US" altLang="en-US" dirty="0"/>
              <a:t>ll new cases of breast cancer during a four-year period were identified; these were the cases.  Two controls were selected from the population at the time of each diagnosis.  This is the essence of incidence density sampling, choosing a sampling from the study base that gave rise to the cases.  Cases and controls were also matched on area of residence and age group; this is done for purpose for managing confounding, a topic we will cover later in the course.  This has become a very popular design for diseases</a:t>
            </a:r>
            <a:r>
              <a:rPr lang="en-US" altLang="en-US" baseline="0" dirty="0"/>
              <a:t> for which there is population-wide ascertainment</a:t>
            </a:r>
            <a:r>
              <a:rPr lang="en-US" altLang="en-US" dirty="0"/>
              <a:t>.  For example, in many countries, cancer</a:t>
            </a:r>
            <a:r>
              <a:rPr lang="en-US" altLang="en-US" baseline="0" dirty="0"/>
              <a:t> registries c</a:t>
            </a:r>
            <a:r>
              <a:rPr lang="en-US" altLang="en-US" dirty="0"/>
              <a:t>apture all (or nearly all) of the cases in a given geographic area and that area’s general population becomes a very good primary study base.</a:t>
            </a:r>
          </a:p>
        </p:txBody>
      </p:sp>
    </p:spTree>
    <p:extLst>
      <p:ext uri="{BB962C8B-B14F-4D97-AF65-F5344CB8AC3E}">
        <p14:creationId xmlns:p14="http://schemas.microsoft.com/office/powerpoint/2010/main" val="24750263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p:spPr>
        <p:txBody>
          <a:bodyPr/>
          <a:lstStyle/>
          <a:p>
            <a:fld id="{01E31BFA-201D-4BF4-9924-F4808F1F8D57}" type="slidenum">
              <a:rPr lang="en-US" altLang="en-US" smtClean="0"/>
              <a:pPr/>
              <a:t>45</a:t>
            </a:fld>
            <a:endParaRPr lang="en-US" altLang="en-US" dirty="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r>
              <a:rPr lang="en-US" altLang="en-US" dirty="0"/>
              <a:t>Here are the methods.  Two controls were sampled from the population each time a case of breast cancer was diagnosed.  A</a:t>
            </a:r>
            <a:r>
              <a:rPr lang="en-US" altLang="en-US" baseline="0" dirty="0"/>
              <a:t> q</a:t>
            </a:r>
            <a:r>
              <a:rPr lang="en-US" altLang="en-US" dirty="0"/>
              <a:t>uestionnaire was administered to both cases and controls as soon after initial contact as possible.</a:t>
            </a:r>
          </a:p>
          <a:p>
            <a:endParaRPr lang="en-US" altLang="en-US" dirty="0"/>
          </a:p>
          <a:p>
            <a:r>
              <a:rPr lang="en-US" altLang="en-US" dirty="0"/>
              <a:t>Demographic</a:t>
            </a:r>
            <a:r>
              <a:rPr lang="en-US" altLang="en-US" baseline="0" dirty="0"/>
              <a:t> note:  </a:t>
            </a:r>
            <a:r>
              <a:rPr lang="en-US" altLang="en-US" dirty="0"/>
              <a:t>This population-based study</a:t>
            </a:r>
            <a:r>
              <a:rPr lang="en-US" altLang="en-US" baseline="0" dirty="0"/>
              <a:t> was </a:t>
            </a:r>
            <a:r>
              <a:rPr lang="en-US" altLang="en-US" dirty="0"/>
              <a:t>carried out in two geographical areas in Germany:</a:t>
            </a:r>
          </a:p>
          <a:p>
            <a:pPr marL="228600" indent="-228600">
              <a:buAutoNum type="arabicParenBoth"/>
            </a:pPr>
            <a:r>
              <a:rPr lang="en-US" altLang="en-US" dirty="0"/>
              <a:t>the Rhein-Neckar-Odenwald study region including the eight counties of Heidelberg, Mannheim, Ludwigshafen county, Ludwigshafen city, Frankenthal, Speyer, Rhein-Neckar and Neckar-Odenwald (total population of about 1.3 million); and </a:t>
            </a:r>
          </a:p>
          <a:p>
            <a:pPr marL="228600" indent="-228600">
              <a:buAutoNum type="arabicParenBoth"/>
            </a:pPr>
            <a:r>
              <a:rPr lang="en-US" altLang="en-US" dirty="0"/>
              <a:t>the Freiburg' study region, including the four counties of Freiburg city, Breisgau-Hochschwarzwald, Emmendingen and Ortenau (total population of about 0.9 million).  </a:t>
            </a:r>
          </a:p>
          <a:p>
            <a:pPr marL="228600" indent="-228600">
              <a:buAutoNum type="arabicParenBoth"/>
            </a:pPr>
            <a:endParaRPr lang="en-US" altLang="en-US" dirty="0"/>
          </a:p>
          <a:p>
            <a:pPr marL="0" indent="0">
              <a:buNone/>
            </a:pPr>
            <a:r>
              <a:rPr lang="en-US" altLang="en-US" dirty="0"/>
              <a:t>Thus, the total underlying dynamic cohort population was about</a:t>
            </a:r>
            <a:r>
              <a:rPr lang="en-US" altLang="en-US" baseline="0" dirty="0"/>
              <a:t> 2.2 million persons.  The research study represented all of these people with just 2087 research participants (706 cases and 1381 controls).</a:t>
            </a:r>
          </a:p>
          <a:p>
            <a:pPr marL="228600" indent="-228600">
              <a:buAutoNum type="arabicParenBoth"/>
            </a:pPr>
            <a:endParaRPr lang="en-US" altLang="en-US" baseline="0" dirty="0"/>
          </a:p>
          <a:p>
            <a:pPr marL="0" indent="0">
              <a:buNone/>
            </a:pPr>
            <a:r>
              <a:rPr lang="en-US" altLang="en-US" baseline="0" dirty="0"/>
              <a:t>Note: not everyone who was approached decided to participate.  This is in part why there are not exactly two controls for each case.  When some participants who are chosen to participate decide not to there is threat of not getting the right answer, which we call selection bias.  We will discuss selection bias next week.  </a:t>
            </a:r>
            <a:endParaRPr lang="en-US" altLang="en-US" dirty="0"/>
          </a:p>
          <a:p>
            <a:endParaRPr lang="en-US" altLang="en-US" dirty="0"/>
          </a:p>
        </p:txBody>
      </p:sp>
    </p:spTree>
    <p:extLst>
      <p:ext uri="{BB962C8B-B14F-4D97-AF65-F5344CB8AC3E}">
        <p14:creationId xmlns:p14="http://schemas.microsoft.com/office/powerpoint/2010/main" val="10004267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p:spPr>
        <p:txBody>
          <a:bodyPr/>
          <a:lstStyle/>
          <a:p>
            <a:r>
              <a:rPr lang="en-US" altLang="en-US" sz="1000" dirty="0"/>
              <a:t>Here is the schematic of the study.  The underlying cohort, a primary study base, is a particular geographic region in Germany during 1992-95.  Specifically, it was women younger than 51 years old with no previous history of breast cancer.  This is an underlying dynamic cohort, with women entering and leaving the area during the study period.  The goal of case ascertainment was to identify all incident cases of breast cancer that occurred in this cohort during the relevant study period.  Note that a control at one point in time could become a breast cancer case at a later point in time.  This is because we are sampling person-time when we sample for controls.  We might sample one person several times, each time taking a different part of her person-time.</a:t>
            </a:r>
          </a:p>
          <a:p>
            <a:endParaRPr lang="en-US" altLang="en-US" sz="1000" dirty="0"/>
          </a:p>
          <a:p>
            <a:r>
              <a:rPr lang="en-US" altLang="en-US" sz="1000" dirty="0"/>
              <a:t>In this study, the measurement of exposure relies on participant recall, for both cases and controls.  As we will discuss in upcoming lectures, this introduces the possibility of error in the measurement of exposure, in this instance, alcohol intake.  We use the term “measurement bias” for the error caused by imperfect measurement.  </a:t>
            </a:r>
            <a:endParaRPr lang="en-US" sz="10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a:p>
        </p:txBody>
      </p:sp>
    </p:spTree>
    <p:extLst>
      <p:ext uri="{BB962C8B-B14F-4D97-AF65-F5344CB8AC3E}">
        <p14:creationId xmlns:p14="http://schemas.microsoft.com/office/powerpoint/2010/main" val="21577660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p:spPr>
        <p:txBody>
          <a:bodyPr/>
          <a:lstStyle/>
          <a:p>
            <a:fld id="{5664EDC2-70A6-4436-A174-A7E93DAB9B0E}" type="slidenum">
              <a:rPr lang="en-US" altLang="en-US" smtClean="0"/>
              <a:pPr/>
              <a:t>47</a:t>
            </a:fld>
            <a:endParaRPr lang="en-US" altLang="en-US" dirty="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r>
              <a:rPr lang="en-US" altLang="en-US" dirty="0"/>
              <a:t>The authors of this study reported an odds ratio.  Because this study used incidence density sampling, they could also have reported them</a:t>
            </a:r>
            <a:r>
              <a:rPr lang="en-US" altLang="en-US" baseline="0" dirty="0"/>
              <a:t> as hazard </a:t>
            </a:r>
            <a:r>
              <a:rPr lang="en-US" altLang="en-US" dirty="0"/>
              <a:t>ratios.  To do this, they could have briefly declared in their methods that the odds ratio in this design is a consistent estimate of the hazard ratio, and then reported results as hazard ratios.</a:t>
            </a:r>
            <a:r>
              <a:rPr lang="en-US" altLang="en-US" baseline="0" dirty="0"/>
              <a:t> </a:t>
            </a:r>
            <a:r>
              <a:rPr lang="en-US" altLang="en-US" dirty="0"/>
              <a:t>This is the approach that we suggest.</a:t>
            </a:r>
            <a:r>
              <a:rPr lang="en-US" altLang="en-US" baseline="0" dirty="0"/>
              <a:t>  </a:t>
            </a:r>
          </a:p>
          <a:p>
            <a:endParaRPr lang="en-US" altLang="en-US" dirty="0"/>
          </a:p>
          <a:p>
            <a:r>
              <a:rPr lang="en-US" altLang="en-US" dirty="0"/>
              <a:t>In this report, the authors provide 6 levels of the exposure construct.  “No alcohol intake” is the exposure level that defines the reference group, and odds ratios are reported for the other levels of alcohol intake compared to this reference group.  The reference group is clearly labeled, as it should always be.</a:t>
            </a:r>
          </a:p>
        </p:txBody>
      </p:sp>
    </p:spTree>
    <p:extLst>
      <p:ext uri="{BB962C8B-B14F-4D97-AF65-F5344CB8AC3E}">
        <p14:creationId xmlns:p14="http://schemas.microsoft.com/office/powerpoint/2010/main" val="40467893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p:spPr>
        <p:txBody>
          <a:bodyPr/>
          <a:lstStyle/>
          <a:p>
            <a:fld id="{F5B89E73-84CA-464B-AD54-B0F505616195}" type="slidenum">
              <a:rPr lang="en-US" altLang="en-US" smtClean="0"/>
              <a:pPr/>
              <a:t>48</a:t>
            </a:fld>
            <a:endParaRPr lang="en-US" altLang="en-US" dirty="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r>
              <a:rPr lang="en-US" altLang="en-US" dirty="0"/>
              <a:t>This study of IGF1 and IGFBP3 and risk of myocardial</a:t>
            </a:r>
            <a:r>
              <a:rPr lang="en-US" altLang="en-US" baseline="0" dirty="0"/>
              <a:t> infarction</a:t>
            </a:r>
            <a:r>
              <a:rPr lang="en-US" altLang="en-US" dirty="0"/>
              <a:t> in women used what</a:t>
            </a:r>
            <a:r>
              <a:rPr lang="en-US" altLang="en-US" baseline="0" dirty="0"/>
              <a:t> they termed a </a:t>
            </a:r>
            <a:r>
              <a:rPr lang="en-US" altLang="en-US" dirty="0"/>
              <a:t>nested case-control design within the Nurses Health Study, a large fixed cohort study.  Because the authors used incidence density sampling, the odds ratio is a</a:t>
            </a:r>
            <a:r>
              <a:rPr lang="en-US" altLang="en-US" baseline="0" dirty="0"/>
              <a:t> consistent</a:t>
            </a:r>
            <a:r>
              <a:rPr lang="en-US" altLang="en-US" dirty="0"/>
              <a:t> estimate of the hazard ratio.  Appropriately, they note this in their Methods section when they refer</a:t>
            </a:r>
            <a:r>
              <a:rPr lang="en-US" altLang="en-US" baseline="0" dirty="0"/>
              <a:t> to rate ratios</a:t>
            </a:r>
            <a:r>
              <a:rPr lang="en-US" altLang="en-US" dirty="0"/>
              <a:t>.  A statement like this should include a reference.  We feel the best reference to use to support the statement the odds ratio in incidence density sampling estimates a rate ratio is:  Greenland and Thomas.</a:t>
            </a:r>
            <a:r>
              <a:rPr lang="en-US" altLang="en-US" baseline="0" dirty="0"/>
              <a:t> </a:t>
            </a:r>
            <a:r>
              <a:rPr lang="en-US" altLang="en-US" dirty="0"/>
              <a:t>On the need for the rare disease assumption in case-control studies. </a:t>
            </a:r>
            <a:r>
              <a:rPr lang="en-US" altLang="en-US" u="none" dirty="0"/>
              <a:t>Am J Epidemiol.</a:t>
            </a:r>
            <a:r>
              <a:rPr lang="en-US" altLang="en-US" dirty="0"/>
              <a:t> 116:547-53,</a:t>
            </a:r>
            <a:r>
              <a:rPr lang="en-US" altLang="en-US" baseline="0" dirty="0"/>
              <a:t> 1982.</a:t>
            </a:r>
            <a:r>
              <a:rPr lang="en-US" altLang="en-US" dirty="0"/>
              <a:t> </a:t>
            </a:r>
          </a:p>
          <a:p>
            <a:endParaRPr lang="en-US" altLang="en-US" dirty="0"/>
          </a:p>
          <a:p>
            <a:r>
              <a:rPr lang="en-US" altLang="en-US" dirty="0"/>
              <a:t>It is interesting that the title of this work includes “prospective”.  We</a:t>
            </a:r>
            <a:r>
              <a:rPr lang="en-US" altLang="en-US" baseline="0" dirty="0"/>
              <a:t> suspect that there would be considerable, but needless, debate as to whether a case-control study can be called prospective.  (We actually think it can be called prospective, but many others would not.  Again, it is an empty argument.)</a:t>
            </a:r>
            <a:endParaRPr lang="en-US" altLang="en-US" dirty="0"/>
          </a:p>
          <a:p>
            <a:pPr>
              <a:spcBef>
                <a:spcPts val="500"/>
              </a:spcBef>
              <a:spcAft>
                <a:spcPts val="500"/>
              </a:spcAft>
            </a:pPr>
            <a:endParaRPr lang="en-US" altLang="en-US" dirty="0"/>
          </a:p>
          <a:p>
            <a:endParaRPr lang="en-US" altLang="en-US" dirty="0"/>
          </a:p>
        </p:txBody>
      </p:sp>
    </p:spTree>
    <p:extLst>
      <p:ext uri="{BB962C8B-B14F-4D97-AF65-F5344CB8AC3E}">
        <p14:creationId xmlns:p14="http://schemas.microsoft.com/office/powerpoint/2010/main" val="8055674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p:spPr>
        <p:txBody>
          <a:bodyPr/>
          <a:lstStyle/>
          <a:p>
            <a:fld id="{249C7C2A-F423-48F4-A274-724C2859504D}" type="slidenum">
              <a:rPr lang="en-US" altLang="en-US" smtClean="0"/>
              <a:pPr/>
              <a:t>49</a:t>
            </a:fld>
            <a:endParaRPr lang="en-US" altLang="en-US" dirty="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r>
              <a:rPr lang="en-US" altLang="en-US" dirty="0"/>
              <a:t>With this</a:t>
            </a:r>
            <a:r>
              <a:rPr lang="en-US" altLang="en-US" baseline="0" dirty="0"/>
              <a:t> prior explanation in their Methods section</a:t>
            </a:r>
            <a:r>
              <a:rPr lang="en-US" altLang="en-US" dirty="0"/>
              <a:t>, the authors are entitled to report their results as rate ratios,</a:t>
            </a:r>
            <a:r>
              <a:rPr lang="en-US" altLang="en-US" baseline="0" dirty="0"/>
              <a:t> which we believe they were trying to do when they say “RR” in the description of their Table, but i</a:t>
            </a:r>
            <a:r>
              <a:rPr lang="en-US" altLang="en-US" dirty="0"/>
              <a:t>t would have been preferable to spell out “rate ratio” in the title of</a:t>
            </a:r>
            <a:r>
              <a:rPr lang="en-US" altLang="en-US" baseline="0" dirty="0"/>
              <a:t> this table</a:t>
            </a:r>
            <a:r>
              <a:rPr lang="en-US" altLang="en-US" dirty="0"/>
              <a:t>.  As we discussed earlier, RR </a:t>
            </a:r>
            <a:r>
              <a:rPr lang="en-US" altLang="en-US" baseline="0" dirty="0"/>
              <a:t>leaves readers guessing if the authors are reporting a risk ratio or rate ratio.  To be even more specific, we recommend to refer to these as hazard ratios. </a:t>
            </a:r>
          </a:p>
          <a:p>
            <a:endParaRPr lang="en-US" altLang="en-US" baseline="0" dirty="0"/>
          </a:p>
          <a:p>
            <a:r>
              <a:rPr lang="en-US" altLang="en-US" dirty="0"/>
              <a:t>The exposure, IGF1 levels in plasma, is divided into quartiles.  The authors have clearly identified the reference group.   Interpretation:</a:t>
            </a:r>
            <a:r>
              <a:rPr lang="en-US" altLang="en-US" baseline="0" dirty="0"/>
              <a:t>  for example, “those participants with values in the third quartile of IGF1 had 1.5 times the rate of myocardial infarction as those in the lowest quartile”. </a:t>
            </a:r>
            <a:endParaRPr lang="en-US" altLang="en-US" dirty="0"/>
          </a:p>
          <a:p>
            <a:endParaRPr lang="en-US" altLang="en-US" dirty="0"/>
          </a:p>
        </p:txBody>
      </p:sp>
    </p:spTree>
    <p:extLst>
      <p:ext uri="{BB962C8B-B14F-4D97-AF65-F5344CB8AC3E}">
        <p14:creationId xmlns:p14="http://schemas.microsoft.com/office/powerpoint/2010/main" val="3508026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3FA1EB0E-6562-46B7-97CB-689DD3EE1AB3}" type="slidenum">
              <a:rPr lang="en-US" altLang="en-US" smtClean="0"/>
              <a:pPr/>
              <a:t>5</a:t>
            </a:fld>
            <a:endParaRPr lang="en-US" altLang="en-US"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r>
              <a:rPr lang="en-US" altLang="en-US" dirty="0"/>
              <a:t>If we start</a:t>
            </a:r>
            <a:r>
              <a:rPr lang="en-US" altLang="en-US" baseline="0" dirty="0"/>
              <a:t> the process by </a:t>
            </a:r>
            <a:r>
              <a:rPr lang="en-US" altLang="en-US" dirty="0"/>
              <a:t>trying to estimate fracture “probability” in the exposed (TZD users), it appears to be 0.25.  However, this number does not make sense</a:t>
            </a:r>
            <a:r>
              <a:rPr lang="en-US" altLang="en-US" baseline="0" dirty="0"/>
              <a:t> because</a:t>
            </a:r>
            <a:r>
              <a:rPr lang="en-US" altLang="en-US" dirty="0"/>
              <a:t> we can easily alter it simply by changing the number of controls for the study.</a:t>
            </a:r>
          </a:p>
        </p:txBody>
      </p:sp>
    </p:spTree>
    <p:extLst>
      <p:ext uri="{BB962C8B-B14F-4D97-AF65-F5344CB8AC3E}">
        <p14:creationId xmlns:p14="http://schemas.microsoft.com/office/powerpoint/2010/main" val="31108346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have shown thus far is an idealized version of incidence density sampling.  In real-life there are some practical considerations, mainly concerning </a:t>
            </a:r>
            <a:r>
              <a:rPr lang="en-US" baseline="0" dirty="0"/>
              <a:t>the timing and availability of exposure measurements.  Incident cases may occur at any time, but if the measurements are available only from, say, stored biological specimens, just how frequently were those materials collected in the underlying cohort?  In most research-derived cohorts, biological specimens are stored no more frequently once every 6 to 12 months.  Are biological specimens available from all participants?  If not, why not?</a:t>
            </a:r>
          </a:p>
          <a:p>
            <a:endParaRPr lang="en-US" baseline="0" dirty="0"/>
          </a:p>
          <a:p>
            <a:r>
              <a:rPr lang="en-US" baseline="0" dirty="0"/>
              <a:t>Although not unique to incidence density sampling, another practical consideration is dating the onset of the outcome.  Some events are easy to date, such as a hip fracture.  Others are more difficult, such as the biological date of diabetes onset.</a:t>
            </a:r>
          </a:p>
          <a:p>
            <a:endParaRPr lang="en-US" dirty="0"/>
          </a:p>
          <a:p>
            <a:r>
              <a:rPr lang="en-US" dirty="0"/>
              <a:t>Finally, because the controls are matched</a:t>
            </a:r>
            <a:r>
              <a:rPr lang="en-US" baseline="0" dirty="0"/>
              <a:t> to the cases based on time in this design, the control group can only be used for this set of cases and cannot be used for additional cases of the same outcome or for different outcomes.  This is in contrast to the case-cohort design, which features a random sample of the baseline cohort selected as controls.  This random sub-cohort can be used as the reference group for study of any condition that ultimately arises from the cohort.</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50</a:t>
            </a:fld>
            <a:endParaRPr lang="en-US" dirty="0"/>
          </a:p>
        </p:txBody>
      </p:sp>
    </p:spTree>
    <p:extLst>
      <p:ext uri="{BB962C8B-B14F-4D97-AF65-F5344CB8AC3E}">
        <p14:creationId xmlns:p14="http://schemas.microsoft.com/office/powerpoint/2010/main" val="39938433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a:ln/>
        </p:spPr>
      </p:sp>
      <p:sp>
        <p:nvSpPr>
          <p:cNvPr id="141314" name="Notes Placeholder 2"/>
          <p:cNvSpPr>
            <a:spLocks noGrp="1"/>
          </p:cNvSpPr>
          <p:nvPr>
            <p:ph type="body" idx="1"/>
          </p:nvPr>
        </p:nvSpPr>
        <p:spPr>
          <a:noFill/>
          <a:ln/>
        </p:spPr>
        <p:txBody>
          <a:bodyPr/>
          <a:lstStyle/>
          <a:p>
            <a:r>
              <a:rPr lang="en-US" dirty="0"/>
              <a:t>Given a cohort study, Stata can identify controls matched to cases on follow-up time, i.e., identify controls using incidence density sampling.  You can specify how many controls to choose per case.  To do this, first “stset” the data to declare</a:t>
            </a:r>
            <a:r>
              <a:rPr lang="en-US" baseline="0" dirty="0"/>
              <a:t> it as survival data.  The command “sttocc” stands for “to case-control”.  It performs quite a bit of data manipulation to achieve this sampling.   The command produces 3 new variables in the dataset and attaches these new variables to the end of the variable list.  These are _case, _set, and _time.</a:t>
            </a:r>
            <a:endParaRPr lang="en-US" dirty="0"/>
          </a:p>
        </p:txBody>
      </p:sp>
      <p:sp>
        <p:nvSpPr>
          <p:cNvPr id="141315" name="Slide Number Placeholder 3"/>
          <p:cNvSpPr>
            <a:spLocks noGrp="1"/>
          </p:cNvSpPr>
          <p:nvPr>
            <p:ph type="sldNum" sz="quarter" idx="5"/>
          </p:nvPr>
        </p:nvSpPr>
        <p:spPr>
          <a:noFill/>
        </p:spPr>
        <p:txBody>
          <a:bodyPr/>
          <a:lstStyle/>
          <a:p>
            <a:fld id="{E62209A9-C570-4836-80B0-CCA5323B8ECE}" type="slidenum">
              <a:rPr lang="en-US" smtClean="0"/>
              <a:pPr/>
              <a:t>51</a:t>
            </a:fld>
            <a:endParaRPr lang="en-US" dirty="0"/>
          </a:p>
        </p:txBody>
      </p:sp>
    </p:spTree>
    <p:extLst>
      <p:ext uri="{BB962C8B-B14F-4D97-AF65-F5344CB8AC3E}">
        <p14:creationId xmlns:p14="http://schemas.microsoft.com/office/powerpoint/2010/main" val="11848949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illustrate incidence density sampling within a fixed cohort by referring to the biliary cirrhosis dataset we discussed earlier.  This is a slide from the Disease Occurrence lectures.  Here, we were</a:t>
            </a:r>
            <a:r>
              <a:rPr lang="en-US" baseline="0" dirty="0"/>
              <a:t> illustrating how survival data look in Stata. The first 9 observations in the biliary cirrhosis dataset are shown.</a:t>
            </a:r>
          </a:p>
          <a:p>
            <a:endParaRPr lang="en-US" baseline="0" dirty="0"/>
          </a:p>
          <a:p>
            <a:r>
              <a:rPr lang="en-US" baseline="0" dirty="0"/>
              <a:t>The 3 essential variables of survival-type dataset are participant ID, follow-up time and event (or outcome).  In this study, the outcome is death.</a:t>
            </a:r>
          </a:p>
          <a:p>
            <a:endParaRPr lang="en-US" baseline="0" dirty="0"/>
          </a:p>
          <a:p>
            <a:r>
              <a:rPr lang="en-US" baseline="0" dirty="0"/>
              <a:t>Id = Participant identification number</a:t>
            </a:r>
          </a:p>
          <a:p>
            <a:r>
              <a:rPr lang="en-US" baseline="0" dirty="0"/>
              <a:t>Time = Follow-up time (in years – you know this from other sources)</a:t>
            </a:r>
          </a:p>
          <a:p>
            <a:r>
              <a:rPr lang="en-US" baseline="0" dirty="0"/>
              <a:t>d = death (1=dead, 0=alive)</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52</a:t>
            </a:fld>
            <a:endParaRPr lang="en-US" dirty="0"/>
          </a:p>
        </p:txBody>
      </p:sp>
    </p:spTree>
    <p:extLst>
      <p:ext uri="{BB962C8B-B14F-4D97-AF65-F5344CB8AC3E}">
        <p14:creationId xmlns:p14="http://schemas.microsoft.com/office/powerpoint/2010/main" val="22300488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command</a:t>
            </a:r>
          </a:p>
          <a:p>
            <a:endParaRPr lang="en-US" dirty="0"/>
          </a:p>
          <a:p>
            <a:r>
              <a:rPr lang="en-US" dirty="0"/>
              <a:t>.sttocc, n(3)</a:t>
            </a:r>
          </a:p>
          <a:p>
            <a:endParaRPr lang="en-US" dirty="0"/>
          </a:p>
          <a:p>
            <a:r>
              <a:rPr lang="en-US" dirty="0"/>
              <a:t>The sttocc</a:t>
            </a:r>
            <a:r>
              <a:rPr lang="en-US" baseline="0" dirty="0"/>
              <a:t> command will identify 3 controls for each case, and it will add 3 variables to the dataset.  </a:t>
            </a:r>
            <a:endParaRPr lang="en-US" dirty="0"/>
          </a:p>
          <a:p>
            <a:r>
              <a:rPr lang="en-US" dirty="0"/>
              <a:t>_case	0 for control, 1 for case</a:t>
            </a:r>
          </a:p>
          <a:p>
            <a:r>
              <a:rPr lang="en-US" dirty="0"/>
              <a:t>_set	Identifies the case and 3 controls that make up a set (i.e., this variable uniquely identifies each stratum)</a:t>
            </a:r>
          </a:p>
          <a:p>
            <a:r>
              <a:rPr lang="en-US" dirty="0"/>
              <a:t>_time	Describes</a:t>
            </a:r>
            <a:r>
              <a:rPr lang="en-US" baseline="0" dirty="0"/>
              <a:t> the m</a:t>
            </a:r>
            <a:r>
              <a:rPr lang="en-US" dirty="0"/>
              <a:t>atching follow-up time, defined by when case occurred.  Note that for the “controls” this is not the same as the “time” variable.</a:t>
            </a:r>
          </a:p>
          <a:p>
            <a:endParaRPr lang="en-US" dirty="0"/>
          </a:p>
          <a:p>
            <a:r>
              <a:rPr lang="en-US" dirty="0"/>
              <a:t>The listing</a:t>
            </a:r>
            <a:r>
              <a:rPr lang="en-US" baseline="0" dirty="0"/>
              <a:t> is organized by _set number.  The first four observations constitute the first set or what we will call a stratum, with a case (id 950) that occurred at 0.0246 years and 3 controls (ids 907, 75, 74) randomly selected from those still under observation at that time.</a:t>
            </a:r>
          </a:p>
          <a:p>
            <a:endParaRPr lang="en-US" baseline="0" dirty="0"/>
          </a:p>
          <a:p>
            <a:r>
              <a:rPr lang="en-US" baseline="0" dirty="0"/>
              <a:t>The next four observations constitute the second set (_set = 2) with id 213 as the defining case at time 0.0246 years.  [Note that Stata had to randomly assign which was first and second since cases occurred with same follow-up time.]</a:t>
            </a:r>
          </a:p>
          <a:p>
            <a:endParaRPr lang="en-US" baseline="0" dirty="0"/>
          </a:p>
          <a:p>
            <a:r>
              <a:rPr lang="en-US" baseline="0" dirty="0"/>
              <a:t>Obs 9-12 are the third set with id 922 as the defining case at time 0.0520 years.</a:t>
            </a:r>
          </a:p>
          <a:p>
            <a:endParaRPr lang="en-US" baseline="0" dirty="0"/>
          </a:p>
          <a:p>
            <a:r>
              <a:rPr lang="en-US" baseline="0" dirty="0"/>
              <a:t>A participant selected as a control for a case occurring at an earlier timepoint can go on to become a case at a later timepoint.</a:t>
            </a:r>
          </a:p>
          <a:p>
            <a:endParaRPr lang="en-US" baseline="0" dirty="0"/>
          </a:p>
          <a:p>
            <a:pPr rtl="0"/>
            <a:r>
              <a:rPr lang="en-US" sz="1200" b="0" i="0" u="none" strike="noStrike" baseline="0" dirty="0">
                <a:latin typeface="Times New Roman" panose="02020603050405020304" pitchFamily="18" charset="0"/>
              </a:rPr>
              <a:t>Now that we have selected 3 controls for each case, we could analyze the matched-on-time case-control data to derive an odds ratio for the association between an exposure of interest and the mortality outcome, using conditional logistic regression.  In Stata, we use the </a:t>
            </a:r>
            <a:r>
              <a:rPr lang="en-US" sz="1200" b="0" i="0" u="none" strike="noStrike" kern="1200" baseline="0" dirty="0">
                <a:solidFill>
                  <a:schemeClr val="tx1"/>
                </a:solidFill>
                <a:latin typeface="Times New Roman" pitchFamily="18" charset="0"/>
                <a:ea typeface="+mn-ea"/>
                <a:cs typeface="+mn-cs"/>
              </a:rPr>
              <a:t>clogit</a:t>
            </a:r>
            <a:r>
              <a:rPr lang="en-US" sz="1200" b="0" i="0" u="none" strike="noStrike" baseline="0" dirty="0">
                <a:latin typeface="Times New Roman" panose="02020603050405020304" pitchFamily="18" charset="0"/>
              </a:rPr>
              <a:t> command for conditional logistic regression to achieve this.  </a:t>
            </a:r>
          </a:p>
          <a:p>
            <a:pPr rtl="0"/>
            <a:endParaRPr lang="en-US" sz="1200" b="0" i="0" u="none" strike="noStrike" baseline="0" dirty="0">
              <a:latin typeface="Times New Roman" panose="02020603050405020304" pitchFamily="18" charset="0"/>
            </a:endParaRPr>
          </a:p>
          <a:p>
            <a:pPr rtl="0"/>
            <a:r>
              <a:rPr lang="en-US" sz="1200" b="0" i="0" u="none" strike="noStrike" baseline="0" dirty="0">
                <a:latin typeface="Times New Roman" panose="02020603050405020304" pitchFamily="18" charset="0"/>
              </a:rPr>
              <a:t>The syntax is:  “</a:t>
            </a:r>
            <a:r>
              <a:rPr lang="en-US" sz="1200" b="0" i="0" u="none" strike="noStrike" kern="1200" baseline="0" dirty="0">
                <a:solidFill>
                  <a:schemeClr val="tx1"/>
                </a:solidFill>
                <a:latin typeface="Times New Roman" pitchFamily="18" charset="0"/>
                <a:ea typeface="+mn-ea"/>
                <a:cs typeface="+mn-cs"/>
              </a:rPr>
              <a:t>clogit outcome_variable predictor_variable, group(_set) or</a:t>
            </a:r>
            <a:r>
              <a:rPr lang="en-US" sz="1200" b="0" i="0" u="none" strike="noStrike" baseline="0" dirty="0">
                <a:latin typeface="Times New Roman" panose="02020603050405020304" pitchFamily="18" charset="0"/>
              </a:rPr>
              <a:t>”.  </a:t>
            </a:r>
          </a:p>
          <a:p>
            <a:pPr rtl="0"/>
            <a:endParaRPr lang="en-US" sz="1200" b="0" i="0" u="none" strike="noStrike" baseline="0" dirty="0">
              <a:latin typeface="Times New Roman" panose="02020603050405020304" pitchFamily="18" charset="0"/>
            </a:endParaRPr>
          </a:p>
          <a:p>
            <a:pPr rtl="0"/>
            <a:r>
              <a:rPr lang="en-US" sz="1200" b="0" i="0" u="none" strike="noStrike" baseline="0" dirty="0">
                <a:latin typeface="Times New Roman" panose="02020603050405020304" pitchFamily="18" charset="0"/>
              </a:rPr>
              <a:t>Note that the outcome variable in our new dataset with matched case-control data is no longer “d” but is now “_case.”  The variable that links  the case and the matched controls is _set.</a:t>
            </a:r>
          </a:p>
          <a:p>
            <a:pPr rtl="0"/>
            <a:endParaRPr lang="en-US" sz="1200" b="0" i="0" u="none" strike="noStrike" baseline="0" dirty="0">
              <a:latin typeface="Times New Roman" panose="02020603050405020304" pitchFamily="18" charset="0"/>
            </a:endParaRPr>
          </a:p>
          <a:p>
            <a:pPr rtl="0"/>
            <a:r>
              <a:rPr lang="en-US" sz="1200" b="0" i="0" u="none" strike="noStrike" baseline="0" dirty="0">
                <a:latin typeface="Times New Roman" panose="02020603050405020304" pitchFamily="18" charset="0"/>
              </a:rPr>
              <a:t>This command is best appreciated by looking at the native dataset and the looking at the new dataset after the sttocc command is implemented.  The new dataset will typically have many fewer observations (fewer rows) than the original cohort dataset.  This makes sense because a case-control design has many few participants than the underlying cohort from which it has been sampled.</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53</a:t>
            </a:fld>
            <a:endParaRPr lang="en-US" dirty="0"/>
          </a:p>
        </p:txBody>
      </p:sp>
    </p:spTree>
    <p:extLst>
      <p:ext uri="{BB962C8B-B14F-4D97-AF65-F5344CB8AC3E}">
        <p14:creationId xmlns:p14="http://schemas.microsoft.com/office/powerpoint/2010/main" val="26476287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Case-control studies can yield odds ratios</a:t>
            </a:r>
            <a:r>
              <a:rPr lang="en-US" baseline="0" dirty="0"/>
              <a:t> which are estimates of risk ratios or hazard ratios.  How about risk or rate differences, i.e., difference measures of association?  Can you they be derived from case-controls studies?  </a:t>
            </a:r>
          </a:p>
          <a:p>
            <a:endParaRPr lang="en-US" baseline="0" dirty="0"/>
          </a:p>
          <a:p>
            <a:r>
              <a:rPr lang="en-US" baseline="0" dirty="0"/>
              <a:t>The answer depends on the sampling design.  If a random sample is obtained at baseline (i.e., a case-cohort design) and the sampling scheme is documented (which it should be), then absolute risk differences can be estimated with proper weighting of the contributions from the cases and the random sub-cohort.   This is not well appreciated by most researchers and hence rarely done in practice.</a:t>
            </a:r>
          </a:p>
          <a:p>
            <a:endParaRPr lang="en-US" baseline="0" dirty="0"/>
          </a:p>
          <a:p>
            <a:pPr algn="l"/>
            <a:r>
              <a:rPr lang="en-US" baseline="0" dirty="0"/>
              <a:t>With incidence sampling, this is theoretically possible if you know the sampling fractions every time you select cases.  This is possible when sampling an underlying enumerated fixed cohort, but it is harder when sampling an underlying large dynamic cohort (for which you do not have an exact roster or list).  In any case, this is computationally complex and has only rarely been done in practice.  See Langholz and Borgan.  Estimation of absolute risk from case-control data.  Biometrics 1997 for methodologic work on this topic. </a:t>
            </a:r>
          </a:p>
          <a:p>
            <a:pPr algn="l"/>
            <a:endParaRPr lang="en-US" baseline="0" dirty="0"/>
          </a:p>
          <a:p>
            <a:pPr algn="l"/>
            <a:r>
              <a:rPr lang="en-US" baseline="0" dirty="0"/>
              <a:t>In short, the methods now exist to derive difference measures of association in case-control studies, but few people know about them.  As difference measures gain more acceptance, in general, we expect software to become accessible and to see these more often in case-control studies.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54</a:t>
            </a:fld>
            <a:endParaRPr lang="en-US" dirty="0"/>
          </a:p>
        </p:txBody>
      </p:sp>
    </p:spTree>
    <p:extLst>
      <p:ext uri="{BB962C8B-B14F-4D97-AF65-F5344CB8AC3E}">
        <p14:creationId xmlns:p14="http://schemas.microsoft.com/office/powerpoint/2010/main" val="6932654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noted,</a:t>
            </a:r>
            <a:r>
              <a:rPr lang="en-US" baseline="0" dirty="0"/>
              <a:t> estimating absolute incidence </a:t>
            </a:r>
            <a:r>
              <a:rPr lang="en-US" i="1" baseline="0" dirty="0"/>
              <a:t>per se </a:t>
            </a:r>
            <a:r>
              <a:rPr lang="en-US" baseline="0" dirty="0"/>
              <a:t>is a bit easier with case-cohort studies than incidence density sampling.  This is an example from the ARIC study, a fixed cohort study.  Here, the outcome is incident diabetes which was looked for in all cohort participants and hence the overall incidence in the ARIC cohort study was easily estimated. However, what was not known was the cumulative incidence by level of plasma lactate.  This is because a measurement of plasma lactate was not made on each participant at baseline.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55</a:t>
            </a:fld>
            <a:endParaRPr lang="en-US" dirty="0"/>
          </a:p>
        </p:txBody>
      </p:sp>
    </p:spTree>
    <p:extLst>
      <p:ext uri="{BB962C8B-B14F-4D97-AF65-F5344CB8AC3E}">
        <p14:creationId xmlns:p14="http://schemas.microsoft.com/office/powerpoint/2010/main" val="42205054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Kaplan-Meier</a:t>
            </a:r>
            <a:r>
              <a:rPr lang="en-US" baseline="0" dirty="0"/>
              <a:t> estimate of incident diabetes by lactate quartile derived from the case-cohort sample.  You might wonder how this was done if we did not have the full experience of the cohort to analyze.  How could we perform a Kaplan-Meier estimation, which you know how to do, without data on everyone?</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56</a:t>
            </a:fld>
            <a:endParaRPr lang="en-US" dirty="0"/>
          </a:p>
        </p:txBody>
      </p:sp>
    </p:spTree>
    <p:extLst>
      <p:ext uri="{BB962C8B-B14F-4D97-AF65-F5344CB8AC3E}">
        <p14:creationId xmlns:p14="http://schemas.microsoft.com/office/powerpoint/2010/main" val="31567505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ln/>
        </p:spPr>
      </p:sp>
      <p:sp>
        <p:nvSpPr>
          <p:cNvPr id="94210" name="Rectangle 3"/>
          <p:cNvSpPr>
            <a:spLocks noGrp="1" noChangeArrowheads="1"/>
          </p:cNvSpPr>
          <p:nvPr>
            <p:ph type="body" idx="1"/>
          </p:nvPr>
        </p:nvSpPr>
        <p:spPr>
          <a:noFill/>
          <a:ln/>
        </p:spPr>
        <p:txBody>
          <a:bodyPr/>
          <a:lstStyle/>
          <a:p>
            <a:r>
              <a:rPr lang="en-US" dirty="0"/>
              <a:t>If we know the fraction</a:t>
            </a:r>
            <a:r>
              <a:rPr lang="en-US" baseline="0" dirty="0"/>
              <a:t> of incident cases we have sampled (typically 100%) and the fraction of the cohort baseline we have sampled (typically 5% to 20%), then we can weight these observations to represent the entire fixed cohort.  This will allow estimation of absolute cumulative incidences (as well as absolute rates).  For researchers who desire to work with the purest of measures of disease association, the risk difference or risk ratio, this can be done with a case-cohort study.  It does, however, require sophisticated use of weights.  </a:t>
            </a:r>
          </a:p>
          <a:p>
            <a:endParaRPr lang="en-US" baseline="0" dirty="0"/>
          </a:p>
        </p:txBody>
      </p:sp>
    </p:spTree>
    <p:extLst>
      <p:ext uri="{BB962C8B-B14F-4D97-AF65-F5344CB8AC3E}">
        <p14:creationId xmlns:p14="http://schemas.microsoft.com/office/powerpoint/2010/main" val="6657761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a:t>To calculate cumulative incidence from a case-cohort study design, we need to know the follow-up time and status for each sampled participant.  In the schematic here, we have</a:t>
            </a:r>
            <a:r>
              <a:rPr lang="en-US" sz="1000" baseline="0" dirty="0"/>
              <a:t> assumed that 100% of the incident cases in the fixed cohort were included in the case group, so we have that information for cases.  We also have follow-up information for the sub-cohort that was randomly sampled from the baseline cohort to serve as controls.  If 5% of the cohort was included in the controls, then we assume that the experience of the other 95% is the same as the 5% sample.  With this assumption, we can estimate how many from the total cohort are still in follow-up at the time each case occurs — and therefore calculate cumulative incidence.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t>If the study only included a random sample of the cases, we can extend this logic to estimate the status of cases throughout the study follow-up.    </a:t>
            </a:r>
            <a:endParaRPr lang="en-US" sz="1000" dirty="0"/>
          </a:p>
        </p:txBody>
      </p:sp>
    </p:spTree>
    <p:extLst>
      <p:ext uri="{BB962C8B-B14F-4D97-AF65-F5344CB8AC3E}">
        <p14:creationId xmlns:p14="http://schemas.microsoft.com/office/powerpoint/2010/main" val="25236471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a fixed cohort</a:t>
            </a:r>
            <a:r>
              <a:rPr lang="en-US" baseline="0" dirty="0"/>
              <a:t> study base, b</a:t>
            </a:r>
            <a:r>
              <a:rPr lang="en-US" dirty="0"/>
              <a:t>oth case-cohort and incidence</a:t>
            </a:r>
            <a:r>
              <a:rPr lang="en-US" baseline="0" dirty="0"/>
              <a:t> </a:t>
            </a:r>
            <a:r>
              <a:rPr lang="en-US" dirty="0"/>
              <a:t>density sampling require foresight.  What if you did not have this foresight?</a:t>
            </a:r>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59</a:t>
            </a:fld>
            <a:endParaRPr lang="en-US" dirty="0"/>
          </a:p>
        </p:txBody>
      </p:sp>
    </p:spTree>
    <p:extLst>
      <p:ext uri="{BB962C8B-B14F-4D97-AF65-F5344CB8AC3E}">
        <p14:creationId xmlns:p14="http://schemas.microsoft.com/office/powerpoint/2010/main" val="3813145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6C230B6C-EAEA-4727-A99B-368E7A722F40}" type="slidenum">
              <a:rPr lang="en-US" altLang="en-US" smtClean="0"/>
              <a:pPr/>
              <a:t>6</a:t>
            </a:fld>
            <a:endParaRPr lang="en-US" altLang="en-US" dirty="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r>
              <a:rPr lang="en-US" altLang="en-US" dirty="0"/>
              <a:t>For example, if the investigators had selected only one-half the number of controls  (~2 controls per case; a total of 1864), the calculated “probability” of a fracture would go up to 0.40.  Doing the math in this example illustrates the general principle that disease occurrence, either prevalence or incidence, cannot be simply estimated from the</a:t>
            </a:r>
            <a:r>
              <a:rPr lang="en-US" altLang="en-US" baseline="0" dirty="0"/>
              <a:t> nominal data in a</a:t>
            </a:r>
            <a:r>
              <a:rPr lang="en-US" altLang="en-US" dirty="0"/>
              <a:t> case-control design.  Simply by changing</a:t>
            </a:r>
            <a:r>
              <a:rPr lang="en-US" altLang="en-US" baseline="0" dirty="0"/>
              <a:t> the number of controls, the investigator could artificially alter the probability of disease according to exposure; the results become nonsense. </a:t>
            </a:r>
          </a:p>
          <a:p>
            <a:endParaRPr lang="en-US" altLang="en-US" baseline="0" dirty="0"/>
          </a:p>
          <a:p>
            <a:r>
              <a:rPr lang="en-US" altLang="en-US" baseline="0" dirty="0"/>
              <a:t>Similarly, if we try to calculate “odds” of a fracture in the exposed group we have 65/99 in this slide and 65/198 in the previous slide, just by changing the number of controls in the study.  There cannot be two different odds (or probabilities) of having the fracture in this population.  There can just be one measure of truth.</a:t>
            </a:r>
          </a:p>
          <a:p>
            <a:endParaRPr lang="en-US" altLang="en-US" baseline="0" dirty="0"/>
          </a:p>
          <a:p>
            <a:r>
              <a:rPr lang="en-US" altLang="en-US" baseline="0" dirty="0"/>
              <a:t>Not only can we not estimate the measure of disease occurrence, we, of course, cannot directly estimate our preferred measures of disease association, such as risk ratios or risk differences.  This is because it makes no sense to compare two non-sensical measures of disease occurrence.  If we tried this, we would find that we obtain difference risk ratios depending upon whether we were working with the data from 4 controls per case scenario or the 2 controls per case scenario.</a:t>
            </a:r>
            <a:endParaRPr lang="en-US" altLang="en-US" dirty="0"/>
          </a:p>
        </p:txBody>
      </p:sp>
    </p:spTree>
    <p:extLst>
      <p:ext uri="{BB962C8B-B14F-4D97-AF65-F5344CB8AC3E}">
        <p14:creationId xmlns:p14="http://schemas.microsoft.com/office/powerpoint/2010/main" val="14482181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7FAA8407-4F0B-4EFB-B927-CBF7B17BD63F}" type="slidenum">
              <a:rPr lang="en-US" altLang="en-US" smtClean="0"/>
              <a:pPr/>
              <a:t>60</a:t>
            </a:fld>
            <a:endParaRPr lang="en-US" altLang="en-US" dirty="0"/>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p:spPr>
        <p:txBody>
          <a:bodyPr/>
          <a:lstStyle/>
          <a:p>
            <a:r>
              <a:rPr lang="en-US" altLang="en-US" dirty="0"/>
              <a:t>This gets us to the last scenario on the fixed cohort</a:t>
            </a:r>
            <a:r>
              <a:rPr lang="en-US" altLang="en-US" baseline="0" dirty="0"/>
              <a:t> table we showed earlier.  </a:t>
            </a:r>
            <a:r>
              <a:rPr lang="en-US" altLang="en-US" dirty="0"/>
              <a:t>By sampling incident cases and prevalent non-cases in a fixed cohort, the odds ratio is a close approximation of the risk ratio if disease incidence is low in all exposure groups.  This control sampling approach is called a variety of names, such as “cumulative control sampling”, “prevalent control sampling”, “epidemic sampling”, “exclusive sampling” and “traditional sampling”.  We will use the terms “prevalent control sampling” and “cumulative control sampling”.   </a:t>
            </a:r>
          </a:p>
          <a:p>
            <a:endParaRPr lang="en-US" altLang="en-US" dirty="0"/>
          </a:p>
        </p:txBody>
      </p:sp>
    </p:spTree>
    <p:extLst>
      <p:ext uri="{BB962C8B-B14F-4D97-AF65-F5344CB8AC3E}">
        <p14:creationId xmlns:p14="http://schemas.microsoft.com/office/powerpoint/2010/main" val="38208991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ln/>
        </p:spPr>
      </p:sp>
      <p:sp>
        <p:nvSpPr>
          <p:cNvPr id="10137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This is the schematic</a:t>
            </a:r>
            <a:r>
              <a:rPr lang="en-US" altLang="en-US" baseline="0" dirty="0"/>
              <a:t> showing “prevalent” or “cumulative” control sampling with</a:t>
            </a:r>
            <a:r>
              <a:rPr lang="en-US" altLang="en-US" dirty="0"/>
              <a:t>in a fixed cohort.  This </a:t>
            </a:r>
            <a:r>
              <a:rPr lang="en-US" altLang="en-US" baseline="0" dirty="0"/>
              <a:t>was the original design popularized for case-control studies when they came to prominence in the 1950’s (although many did not use only incident cases; many studies used prevalent cases).  The scheme samples as controls the individuals “still standing” who have not developed the disease after all of cases have been identified.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cap="none" normalizeH="0" baseline="0" dirty="0">
              <a:ln>
                <a:noFill/>
              </a:ln>
              <a:solidFill>
                <a:schemeClr val="tx1"/>
              </a:solidFill>
              <a:effectLst/>
              <a:latin typeface="Times New Roman" pitchFamily="18" charset="0"/>
            </a:endParaRPr>
          </a:p>
          <a:p>
            <a:r>
              <a:rPr lang="en-US" altLang="en-US" dirty="0"/>
              <a:t>As we described at the beginning of the course</a:t>
            </a:r>
            <a:r>
              <a:rPr lang="en-US" altLang="en-US" baseline="0" dirty="0"/>
              <a:t>, this control sampling scheme is now appreciated to be </a:t>
            </a:r>
            <a:r>
              <a:rPr lang="en-US" altLang="en-US" dirty="0"/>
              <a:t>the least desirable and becoming less common now that researchers are becoming more sophisticated about case-control design.</a:t>
            </a:r>
          </a:p>
          <a:p>
            <a:endParaRPr lang="en-US" altLang="en-US" dirty="0"/>
          </a:p>
          <a:p>
            <a:r>
              <a:rPr lang="en-US" altLang="en-US" dirty="0"/>
              <a:t>The schema illustrates the now classic “rare disease” assumption that is espoused in many out-of-date textbooks.  It</a:t>
            </a:r>
            <a:r>
              <a:rPr lang="en-US" altLang="en-US" baseline="0" dirty="0"/>
              <a:t> used to be said rare disease incidence was the only scenario in which case-control studies could provide a useful measure of association, and that if there was rare incidence of disease, then control sampling could be performed at the end of the observation period (as illustrated in the schematic).  In this design, the odds ratio will</a:t>
            </a:r>
            <a:r>
              <a:rPr lang="en-US" altLang="en-US" dirty="0"/>
              <a:t> “closely approximates” the risk </a:t>
            </a:r>
            <a:r>
              <a:rPr lang="en-US" altLang="en-US" dirty="0">
                <a:solidFill>
                  <a:schemeClr val="tx1"/>
                </a:solidFill>
              </a:rPr>
              <a:t>ratio </a:t>
            </a:r>
            <a:r>
              <a:rPr lang="en-US" altLang="en-US" u="none" dirty="0">
                <a:solidFill>
                  <a:schemeClr val="tx1"/>
                </a:solidFill>
              </a:rPr>
              <a:t>(also called the </a:t>
            </a:r>
            <a:r>
              <a:rPr lang="en-US" altLang="en-US" sz="1200" b="0" u="none" dirty="0">
                <a:solidFill>
                  <a:schemeClr val="tx1"/>
                </a:solidFill>
              </a:rPr>
              <a:t>cumulative incidence ratio)</a:t>
            </a:r>
            <a:r>
              <a:rPr lang="en-US" altLang="en-US" b="0" u="none" dirty="0">
                <a:solidFill>
                  <a:schemeClr val="tx1"/>
                </a:solidFill>
              </a:rPr>
              <a:t> </a:t>
            </a:r>
            <a:r>
              <a:rPr lang="en-US" altLang="en-US" dirty="0">
                <a:solidFill>
                  <a:schemeClr val="tx1"/>
                </a:solidFill>
              </a:rPr>
              <a:t>only if the incidence </a:t>
            </a:r>
            <a:r>
              <a:rPr lang="en-US" altLang="en-US" dirty="0"/>
              <a:t>is low or rare in all exposure groups. </a:t>
            </a:r>
          </a:p>
          <a:p>
            <a:endParaRPr lang="en-US" altLang="en-US" dirty="0"/>
          </a:p>
          <a:p>
            <a:r>
              <a:rPr lang="en-US" altLang="en-US" dirty="0"/>
              <a:t>Note that the</a:t>
            </a:r>
            <a:r>
              <a:rPr lang="en-US" altLang="en-US" baseline="0" dirty="0"/>
              <a:t> OR is a </a:t>
            </a:r>
            <a:r>
              <a:rPr lang="en-US" altLang="en-US" i="1" baseline="0" dirty="0"/>
              <a:t>close approximation</a:t>
            </a:r>
            <a:r>
              <a:rPr lang="en-US" altLang="en-US" baseline="0" dirty="0"/>
              <a:t> of the risk ratio when disease incidence is low in all exposure groups.  However, it is never an </a:t>
            </a:r>
            <a:r>
              <a:rPr lang="en-US" altLang="en-US" i="1" baseline="0" dirty="0"/>
              <a:t>unbi</a:t>
            </a:r>
            <a:r>
              <a:rPr lang="en-US" altLang="en-US" i="1" dirty="0"/>
              <a:t>ased estimate</a:t>
            </a:r>
            <a:r>
              <a:rPr lang="en-US" altLang="en-US" i="0" dirty="0"/>
              <a:t>, </a:t>
            </a:r>
            <a:r>
              <a:rPr lang="en-US" altLang="en-US" i="0" baseline="0" dirty="0"/>
              <a:t>if the true risk ratio ≠ </a:t>
            </a:r>
            <a:r>
              <a:rPr lang="en-US" altLang="en-US" dirty="0"/>
              <a:t>1.0.  </a:t>
            </a:r>
            <a:r>
              <a:rPr lang="en-US" altLang="en-US" i="0" dirty="0"/>
              <a:t>This is because the OR will always be further from 1.0 than the risk ratio.  </a:t>
            </a:r>
            <a:r>
              <a:rPr lang="en-US" altLang="en-US" dirty="0"/>
              <a:t>And, if disease</a:t>
            </a:r>
            <a:r>
              <a:rPr lang="en-US" altLang="en-US" baseline="0" dirty="0"/>
              <a:t> incidence is not low, the OR is not a close approximation of the risk ratio.</a:t>
            </a:r>
            <a:r>
              <a:rPr lang="en-US" altLang="en-US" dirty="0"/>
              <a:t>  The OR is also not what statisticians call a “consistent” estimate of the risk ratio.   See the Additional Material Slides</a:t>
            </a:r>
            <a:r>
              <a:rPr lang="en-US" altLang="en-US" baseline="0" dirty="0"/>
              <a:t> for the difference between unbiased and consistent.  The only exception is if the true risk ratio is 1, then the odds ratio will also be 1 and hence unbiased.  However, we never know if the true risk ratio is 1.0, such that if our observed OR is 1.0, we do not know if it is true or biased (from another source).  </a:t>
            </a:r>
            <a:endParaRPr lang="en-US" altLang="en-US" dirty="0"/>
          </a:p>
          <a:p>
            <a:endParaRPr lang="en-US" altLang="en-US" dirty="0"/>
          </a:p>
          <a:p>
            <a:r>
              <a:rPr lang="en-US" altLang="en-US" dirty="0"/>
              <a:t>Note that unlike the case-cohort and the case-control with incidence density sampling designs in a fixed cohort, no case can be included in the control group in cumulative control sampling. Because the cases are excluded, the control group can no longer fully represent the entire baseline population of the cohort.  </a:t>
            </a:r>
          </a:p>
          <a:p>
            <a:endParaRPr lang="en-US" altLang="en-US" dirty="0"/>
          </a:p>
          <a:p>
            <a:r>
              <a:rPr lang="en-US" altLang="en-US" dirty="0"/>
              <a:t>As an example, this design is used in the investigation of diarrheal epidemics after social gatherings.  Cases are closely interrogated for what they ate and a sample of controls (non-cases), taken after the dust has settled and no more cases are occurring, is also closely interrogated.  Whether the OR will be a close approximation of the risk ratio in this setting depends on the incidence of GI illness in the exposed and unexposed.</a:t>
            </a:r>
          </a:p>
          <a:p>
            <a:endParaRPr lang="en-US" dirty="0"/>
          </a:p>
          <a:p>
            <a:r>
              <a:rPr lang="en-US" dirty="0"/>
              <a:t>This design may appear attractive to the neophyte.</a:t>
            </a:r>
            <a:r>
              <a:rPr lang="en-US" baseline="0" dirty="0"/>
              <a:t> </a:t>
            </a:r>
            <a:r>
              <a:rPr lang="en-US" dirty="0"/>
              <a:t>This is because </a:t>
            </a:r>
            <a:r>
              <a:rPr lang="en-US" baseline="0" dirty="0"/>
              <a:t>sometimes there is the belief that waiting until t</a:t>
            </a:r>
            <a:r>
              <a:rPr lang="en-US" dirty="0"/>
              <a:t>he “end of a study” is the best way to</a:t>
            </a:r>
            <a:r>
              <a:rPr lang="en-US" baseline="0" dirty="0"/>
              <a:t> find individuals who definitely do not have the disease (outcome) in question.  But this is a false sense of security in that these individuals, for all we know, develop the disease the next day after the end of the study.  In other words, there is not a guarantee that these persons will never get the disease in question.  </a:t>
            </a:r>
            <a:r>
              <a:rPr lang="en-US" dirty="0"/>
              <a:t>  </a:t>
            </a:r>
          </a:p>
          <a:p>
            <a:endParaRPr lang="en-US" dirty="0"/>
          </a:p>
          <a:p>
            <a:r>
              <a:rPr lang="en-US" dirty="0"/>
              <a:t>In any case, if we can disabuse ourselves of</a:t>
            </a:r>
            <a:r>
              <a:rPr lang="en-US" baseline="0" dirty="0"/>
              <a:t> the idea that what we want in case-control studies is a sample of cases and a sample of non-cases, we can more easily understand why this study design is not what we want.  What we want when we sample “controls” is a means of estimating the other ratio that is needed to complete our estimation of either a risk ratio (we need </a:t>
            </a:r>
            <a:r>
              <a:rPr lang="en-US" altLang="en-US" baseline="0" dirty="0"/>
              <a:t>N</a:t>
            </a:r>
            <a:r>
              <a:rPr lang="en-US" altLang="en-US" baseline="-25000" dirty="0"/>
              <a:t>1</a:t>
            </a:r>
            <a:r>
              <a:rPr lang="en-US" altLang="en-US" baseline="0" dirty="0"/>
              <a:t>/N</a:t>
            </a:r>
            <a:r>
              <a:rPr lang="en-US" altLang="en-US" baseline="-25000" dirty="0"/>
              <a:t>0</a:t>
            </a:r>
            <a:r>
              <a:rPr lang="en-US" altLang="en-US" baseline="0" dirty="0"/>
              <a:t>) o</a:t>
            </a:r>
            <a:r>
              <a:rPr lang="en-US" baseline="0" dirty="0"/>
              <a:t>r a hazard ratio (we need some estimate of (</a:t>
            </a:r>
            <a:r>
              <a:rPr lang="en-US" altLang="en-US" baseline="0" dirty="0"/>
              <a:t>person-time exposed) / (person-time unexposed).</a:t>
            </a:r>
            <a:r>
              <a:rPr lang="en-US" baseline="0" dirty="0"/>
              <a:t>   </a:t>
            </a:r>
            <a:endParaRPr lang="en-US" dirty="0"/>
          </a:p>
          <a:p>
            <a:endParaRPr lang="en-US" dirty="0"/>
          </a:p>
          <a:p>
            <a:endParaRPr lang="en-US" dirty="0"/>
          </a:p>
        </p:txBody>
      </p:sp>
    </p:spTree>
    <p:extLst>
      <p:ext uri="{BB962C8B-B14F-4D97-AF65-F5344CB8AC3E}">
        <p14:creationId xmlns:p14="http://schemas.microsoft.com/office/powerpoint/2010/main" val="27144346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p:spPr>
        <p:txBody>
          <a:bodyPr/>
          <a:lstStyle/>
          <a:p>
            <a:fld id="{B17546CD-507F-4452-AE31-459161DEA4D1}" type="slidenum">
              <a:rPr lang="en-US" altLang="en-US" smtClean="0"/>
              <a:pPr/>
              <a:t>62</a:t>
            </a:fld>
            <a:endParaRPr lang="en-US" altLang="en-US" dirty="0"/>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r>
              <a:rPr lang="en-US" altLang="en-US" dirty="0"/>
              <a:t>We will now show why this design is not able to yield an unbiased estimate of the risk ratio.</a:t>
            </a:r>
            <a:r>
              <a:rPr lang="en-US" altLang="en-US" baseline="0" dirty="0"/>
              <a:t>  The first ratio (E</a:t>
            </a:r>
            <a:r>
              <a:rPr lang="en-US" altLang="en-US" baseline="-25000" dirty="0"/>
              <a:t>1</a:t>
            </a:r>
            <a:r>
              <a:rPr lang="en-US" altLang="en-US" baseline="0" dirty="0"/>
              <a:t>/E</a:t>
            </a:r>
            <a:r>
              <a:rPr lang="en-US" altLang="en-US" baseline="-25000" dirty="0"/>
              <a:t>0</a:t>
            </a:r>
            <a:r>
              <a:rPr lang="en-US" altLang="en-US" baseline="0" dirty="0"/>
              <a:t>) can be obtained, as it can in any case-control study which selects incident cases, but the problem is in the second ratio (N</a:t>
            </a:r>
            <a:r>
              <a:rPr lang="en-US" altLang="en-US" baseline="-25000" dirty="0"/>
              <a:t>1</a:t>
            </a:r>
            <a:r>
              <a:rPr lang="en-US" altLang="en-US" baseline="0" dirty="0"/>
              <a:t>/N</a:t>
            </a:r>
            <a:r>
              <a:rPr lang="en-US" altLang="en-US" baseline="-25000" dirty="0"/>
              <a:t>0</a:t>
            </a:r>
            <a:r>
              <a:rPr lang="en-US" altLang="en-US" baseline="0" dirty="0"/>
              <a:t>) needed to estimate the risk ratio.</a:t>
            </a:r>
            <a:endParaRPr lang="en-US" altLang="en-US" dirty="0"/>
          </a:p>
          <a:p>
            <a:endParaRPr lang="en-US" altLang="en-US" dirty="0"/>
          </a:p>
          <a:p>
            <a:r>
              <a:rPr lang="en-US" altLang="en-US" dirty="0"/>
              <a:t>The ratio of exposed to unexposed in the whole cohort can only be estimated in an unbiased way by a sample of everyone at the beginning of follow-up.  Taking a sample of those who remain non-cases at the end of follow-up will not produce an unbiased sample.  Such a sample, however, can be a close approximation of </a:t>
            </a:r>
            <a:r>
              <a:rPr lang="en-US" altLang="en-US" baseline="0" dirty="0"/>
              <a:t>N</a:t>
            </a:r>
            <a:r>
              <a:rPr lang="en-US" altLang="en-US" baseline="-25000" dirty="0"/>
              <a:t>1</a:t>
            </a:r>
            <a:r>
              <a:rPr lang="en-US" altLang="en-US" baseline="0" dirty="0"/>
              <a:t>/N</a:t>
            </a:r>
            <a:r>
              <a:rPr lang="en-US" altLang="en-US" baseline="-25000" dirty="0"/>
              <a:t>0</a:t>
            </a:r>
            <a:r>
              <a:rPr lang="en-US" altLang="en-US" dirty="0"/>
              <a:t> if </a:t>
            </a:r>
            <a:r>
              <a:rPr lang="en-US" altLang="en-US" baseline="0" dirty="0"/>
              <a:t>E</a:t>
            </a:r>
            <a:r>
              <a:rPr lang="en-US" altLang="en-US" baseline="-25000" dirty="0"/>
              <a:t>0 </a:t>
            </a:r>
            <a:r>
              <a:rPr lang="en-US" altLang="en-US" baseline="0" dirty="0"/>
              <a:t>is very small relative to N</a:t>
            </a:r>
            <a:r>
              <a:rPr lang="en-US" altLang="en-US" baseline="-25000" dirty="0"/>
              <a:t>0  </a:t>
            </a:r>
            <a:r>
              <a:rPr lang="en-US" altLang="en-US" baseline="0" dirty="0"/>
              <a:t>and if E</a:t>
            </a:r>
            <a:r>
              <a:rPr lang="en-US" altLang="en-US" baseline="-25000" dirty="0"/>
              <a:t>1</a:t>
            </a:r>
            <a:r>
              <a:rPr lang="en-US" altLang="en-US" baseline="0" dirty="0"/>
              <a:t> is very small relative to N</a:t>
            </a:r>
            <a:r>
              <a:rPr lang="en-US" altLang="en-US" baseline="-25000" dirty="0"/>
              <a:t>1</a:t>
            </a:r>
            <a:r>
              <a:rPr lang="en-US" altLang="en-US" baseline="0" dirty="0"/>
              <a:t>. </a:t>
            </a:r>
            <a:endParaRPr lang="en-US" altLang="en-US" dirty="0"/>
          </a:p>
        </p:txBody>
      </p:sp>
    </p:spTree>
    <p:extLst>
      <p:ext uri="{BB962C8B-B14F-4D97-AF65-F5344CB8AC3E}">
        <p14:creationId xmlns:p14="http://schemas.microsoft.com/office/powerpoint/2010/main" val="37520690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p:spPr>
        <p:txBody>
          <a:bodyPr/>
          <a:lstStyle/>
          <a:p>
            <a:fld id="{0D6152F1-C1F7-40C2-A7FA-88947C3D3847}" type="slidenum">
              <a:rPr lang="en-US" altLang="en-US" smtClean="0"/>
              <a:pPr/>
              <a:t>63</a:t>
            </a:fld>
            <a:endParaRPr lang="en-US" altLang="en-US" dirty="0"/>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p:spPr>
        <p:txBody>
          <a:bodyPr/>
          <a:lstStyle/>
          <a:p>
            <a:r>
              <a:rPr lang="en-US" altLang="en-US" dirty="0"/>
              <a:t>Back to the 2 x 2 table notation for a cohort study, now with the “No disease” column values indicated.  For an unbiased estimate</a:t>
            </a:r>
            <a:r>
              <a:rPr lang="en-US" altLang="en-US" baseline="0" dirty="0"/>
              <a:t> of the risk ratio, we have E</a:t>
            </a:r>
            <a:r>
              <a:rPr lang="en-US" altLang="en-US" baseline="-25000" dirty="0"/>
              <a:t>1</a:t>
            </a:r>
            <a:r>
              <a:rPr lang="en-US" altLang="en-US" baseline="0" dirty="0"/>
              <a:t>/E</a:t>
            </a:r>
            <a:r>
              <a:rPr lang="en-US" altLang="en-US" baseline="-25000" dirty="0"/>
              <a:t>0</a:t>
            </a:r>
            <a:r>
              <a:rPr lang="en-US" altLang="en-US" baseline="0" dirty="0"/>
              <a:t>, and we want an estimate of the ratio of N</a:t>
            </a:r>
            <a:r>
              <a:rPr lang="en-US" altLang="en-US" baseline="-25000" dirty="0"/>
              <a:t>1</a:t>
            </a:r>
            <a:r>
              <a:rPr lang="en-US" altLang="en-US" baseline="0" dirty="0"/>
              <a:t>/N</a:t>
            </a:r>
            <a:r>
              <a:rPr lang="en-US" altLang="en-US" baseline="-25000" dirty="0"/>
              <a:t>0</a:t>
            </a:r>
            <a:r>
              <a:rPr lang="en-US" altLang="en-US" baseline="0" dirty="0"/>
              <a:t>.  However, if we obtain “non-cases” using “prevalent” or “cumulative” sampling in a fixed cohort for our controls, we can only get the ratio of (N</a:t>
            </a:r>
            <a:r>
              <a:rPr lang="en-US" altLang="en-US" baseline="-25000" dirty="0"/>
              <a:t>1</a:t>
            </a:r>
            <a:r>
              <a:rPr lang="en-US" altLang="en-US" baseline="0" dirty="0"/>
              <a:t>-E</a:t>
            </a:r>
            <a:r>
              <a:rPr lang="en-US" altLang="en-US" baseline="-25000" dirty="0"/>
              <a:t>1</a:t>
            </a:r>
            <a:r>
              <a:rPr lang="en-US" altLang="en-US" baseline="0" dirty="0"/>
              <a:t>)/(N</a:t>
            </a:r>
            <a:r>
              <a:rPr lang="en-US" altLang="en-US" baseline="-25000" dirty="0"/>
              <a:t>0</a:t>
            </a:r>
            <a:r>
              <a:rPr lang="en-US" altLang="en-US" baseline="0" dirty="0"/>
              <a:t>-E</a:t>
            </a:r>
            <a:r>
              <a:rPr lang="en-US" altLang="en-US" baseline="-25000" dirty="0"/>
              <a:t>0</a:t>
            </a:r>
            <a:r>
              <a:rPr lang="en-US" altLang="en-US" baseline="0" dirty="0"/>
              <a:t>).  </a:t>
            </a:r>
            <a:endParaRPr lang="en-US" altLang="en-US" dirty="0"/>
          </a:p>
        </p:txBody>
      </p:sp>
    </p:spTree>
    <p:extLst>
      <p:ext uri="{BB962C8B-B14F-4D97-AF65-F5344CB8AC3E}">
        <p14:creationId xmlns:p14="http://schemas.microsoft.com/office/powerpoint/2010/main" val="18733856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p:spPr>
        <p:txBody>
          <a:bodyPr/>
          <a:lstStyle/>
          <a:p>
            <a:fld id="{F3DEA407-605E-45B7-A41A-EA16A8987E1A}" type="slidenum">
              <a:rPr lang="en-US" altLang="en-US" smtClean="0"/>
              <a:pPr/>
              <a:t>64</a:t>
            </a:fld>
            <a:endParaRPr lang="en-US" altLang="en-US" dirty="0"/>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p:spPr>
        <p:txBody>
          <a:bodyPr/>
          <a:lstStyle/>
          <a:p>
            <a:r>
              <a:rPr lang="en-US" altLang="en-US" dirty="0"/>
              <a:t>If the disease only removes a few persons from the original cohort relative to the total number, the odds of exposure in those remaining will be close to the original odds at baseline.  It follows that estimating N</a:t>
            </a:r>
            <a:r>
              <a:rPr lang="en-US" altLang="en-US" baseline="-25000" dirty="0"/>
              <a:t>1</a:t>
            </a:r>
            <a:r>
              <a:rPr lang="en-US" altLang="en-US" dirty="0"/>
              <a:t>/N</a:t>
            </a:r>
            <a:r>
              <a:rPr lang="en-US" altLang="en-US" baseline="-25000" dirty="0"/>
              <a:t>0 </a:t>
            </a:r>
            <a:r>
              <a:rPr lang="en-US" altLang="en-US" dirty="0"/>
              <a:t>by using cumulative control sampling becomes increasingly better as the number removed by the disease (i.e., becoming a case) is smaller.   </a:t>
            </a:r>
          </a:p>
          <a:p>
            <a:endParaRPr lang="en-US" altLang="en-US" dirty="0"/>
          </a:p>
          <a:p>
            <a:r>
              <a:rPr lang="en-US" altLang="en-US" dirty="0"/>
              <a:t>Having a small number of cases</a:t>
            </a:r>
            <a:r>
              <a:rPr lang="en-US" altLang="en-US" baseline="0" dirty="0"/>
              <a:t> is called the</a:t>
            </a:r>
            <a:r>
              <a:rPr lang="en-US" altLang="en-US" dirty="0"/>
              <a:t> “rare disease assumption”.  It says that if the incidence of the disease under study is assumed</a:t>
            </a:r>
            <a:r>
              <a:rPr lang="en-US" altLang="en-US" baseline="0" dirty="0"/>
              <a:t> </a:t>
            </a:r>
            <a:r>
              <a:rPr lang="en-US" altLang="en-US" dirty="0"/>
              <a:t>low in all</a:t>
            </a:r>
            <a:r>
              <a:rPr lang="en-US" altLang="en-US" baseline="0" dirty="0"/>
              <a:t> exposure groups,</a:t>
            </a:r>
            <a:r>
              <a:rPr lang="en-US" altLang="en-US" dirty="0"/>
              <a:t> the OR from a case-control study with sampling of prevalent controls is a close approximation of the risk ratio for the underlying fixed cohort.  Although there is no absolute threshold, less than 10% incidence is often given as a definition of what is meant by “rare”. </a:t>
            </a:r>
          </a:p>
          <a:p>
            <a:endParaRPr lang="en-US" altLang="en-US" dirty="0"/>
          </a:p>
          <a:p>
            <a:r>
              <a:rPr lang="en-US" altLang="en-US" dirty="0"/>
              <a:t>This</a:t>
            </a:r>
            <a:r>
              <a:rPr lang="en-US" altLang="en-US" baseline="0" dirty="0"/>
              <a:t> is similar to the point we made last week: the prevalence odds ratio will be a close approximation of the prevalence ratio if exposure prevalence is low in both the exposed and unexposed groups. </a:t>
            </a:r>
            <a:endParaRPr lang="en-US" altLang="en-US" dirty="0"/>
          </a:p>
          <a:p>
            <a:endParaRPr lang="en-US" altLang="en-US" dirty="0"/>
          </a:p>
        </p:txBody>
      </p:sp>
    </p:spTree>
    <p:extLst>
      <p:ext uri="{BB962C8B-B14F-4D97-AF65-F5344CB8AC3E}">
        <p14:creationId xmlns:p14="http://schemas.microsoft.com/office/powerpoint/2010/main" val="42524072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p:spPr>
        <p:txBody>
          <a:bodyPr/>
          <a:lstStyle/>
          <a:p>
            <a:fld id="{3D056088-F089-4B1E-B248-2B33717F0924}" type="slidenum">
              <a:rPr lang="en-US" altLang="en-US" smtClean="0"/>
              <a:pPr/>
              <a:t>65</a:t>
            </a:fld>
            <a:endParaRPr lang="en-US" altLang="en-US" dirty="0"/>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p:spPr>
        <p:txBody>
          <a:bodyPr/>
          <a:lstStyle/>
          <a:p>
            <a:r>
              <a:rPr lang="en-US" altLang="en-US" dirty="0"/>
              <a:t>Here is a numerical example.  Let us say we have an underlying fixed cohort with 100 exposed and 100 unexposed participants.  The underlying risk ratio is 4.0.  If we formed an odds ratio comparing odds of exposure in the cases to the odds of exposure in the non-cases, it would be 6.0.  This odds ratio of exposure is equal to the odds ratio of disease.  That this odds ratio of disease (6.0) is greater than the risk ratio (4.0) is expected because we know that the odds ratio will be farther away from 1.0 if risk of outcome is not rare.  In this example, risk of outcome is common in the exposed group (40%) and not exactly rare (10%) in the unexposed.  </a:t>
            </a:r>
          </a:p>
          <a:p>
            <a:endParaRPr lang="en-US" altLang="en-US" dirty="0"/>
          </a:p>
          <a:p>
            <a:r>
              <a:rPr lang="en-US" altLang="en-US" dirty="0"/>
              <a:t>What if we used just a random sample of the non-cases to estimate the odds of exposure in the non-cases.  This is what we do in “prevalent control” sampling.  We would again, on average, find an odds of exposure of 2:3, which would yield an odds ratio of 6.0.  Thus, the odds ratio from this case-control study is much larger than the risk ratio in the underlying cohort and cannot be considered an approximation of it. </a:t>
            </a:r>
          </a:p>
          <a:p>
            <a:endParaRPr lang="en-US" altLang="en-US" dirty="0"/>
          </a:p>
          <a:p>
            <a:r>
              <a:rPr lang="en-US" altLang="en-US" dirty="0"/>
              <a:t>The odds ratio derived by “prevalent control” sampling is valid mathematically, even </a:t>
            </a:r>
            <a:r>
              <a:rPr lang="en-US" altLang="en-US" baseline="0" dirty="0"/>
              <a:t>with high incidence of disease in the underlying cohort, but it cannot be interpreted as a risk ratio.  Most readers, however, are used to thinking in terms of probabilities and not used to thinking about odds.  Thus, when underlying incidence of outcome is high (as it is in this example), there will commonly be misinterpretation of the odds ratio.  </a:t>
            </a:r>
            <a:endParaRPr lang="en-US" altLang="en-US" dirty="0"/>
          </a:p>
        </p:txBody>
      </p:sp>
    </p:spTree>
    <p:extLst>
      <p:ext uri="{BB962C8B-B14F-4D97-AF65-F5344CB8AC3E}">
        <p14:creationId xmlns:p14="http://schemas.microsoft.com/office/powerpoint/2010/main" val="30814566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p:spPr>
        <p:txBody>
          <a:bodyPr/>
          <a:lstStyle/>
          <a:p>
            <a:fld id="{D2480618-D438-4013-AB6B-8323C55278F6}" type="slidenum">
              <a:rPr lang="en-US" altLang="en-US" smtClean="0"/>
              <a:pPr/>
              <a:t>66</a:t>
            </a:fld>
            <a:endParaRPr lang="en-US" altLang="en-US" dirty="0"/>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a:ln/>
        </p:spPr>
        <p:txBody>
          <a:bodyPr/>
          <a:lstStyle/>
          <a:p>
            <a:r>
              <a:rPr lang="en-US" altLang="en-US" dirty="0"/>
              <a:t>In another example, if we examine an underlying fixed cohort in which the incidence of disease is low (e.g., 2.5% over</a:t>
            </a:r>
            <a:r>
              <a:rPr lang="en-US" altLang="en-US" baseline="0" dirty="0"/>
              <a:t> 2 years; </a:t>
            </a:r>
            <a:r>
              <a:rPr lang="en-US" altLang="en-US" dirty="0"/>
              <a:t>5 out of 200 developed disease), the odds ratio (4.13) is only slightly farther away from 1.0 than the risk ratio (4.0).  The simple reason for this is because the odds of exposure in the non-cases (in this case, 96/99) is very close to the whole cohort at baseline (100/100).  This illustrates how when “disease is rare”, the odds ratio will be a close approximation of the risk ratio.</a:t>
            </a:r>
          </a:p>
          <a:p>
            <a:endParaRPr lang="en-US" altLang="en-US" dirty="0"/>
          </a:p>
          <a:p>
            <a:r>
              <a:rPr lang="en-US" altLang="en-US" dirty="0"/>
              <a:t>How rare does disease (outcome) incidence have to be for the odds ratio to be a close approximation of the risk ratio?  The rule of thumb is that incidence needs to be below 10% for it to be considered “rare”.  This must apply to all levels of exposure being evaluated.  In other words, incidence needs to be below 10% in both exposed and unexposed comparator groups.  </a:t>
            </a:r>
          </a:p>
        </p:txBody>
      </p:sp>
    </p:spTree>
    <p:extLst>
      <p:ext uri="{BB962C8B-B14F-4D97-AF65-F5344CB8AC3E}">
        <p14:creationId xmlns:p14="http://schemas.microsoft.com/office/powerpoint/2010/main" val="10681165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ln/>
        </p:spPr>
      </p:sp>
      <p:sp>
        <p:nvSpPr>
          <p:cNvPr id="101378" name="Rectangle 3"/>
          <p:cNvSpPr>
            <a:spLocks noGrp="1" noChangeArrowheads="1"/>
          </p:cNvSpPr>
          <p:nvPr>
            <p:ph type="body" idx="1"/>
          </p:nvPr>
        </p:nvSpPr>
        <p:spPr>
          <a:noFill/>
          <a:ln/>
        </p:spPr>
        <p:txBody>
          <a:bodyPr/>
          <a:lstStyle/>
          <a:p>
            <a:r>
              <a:rPr lang="en-US" altLang="en-US" dirty="0"/>
              <a:t>Whether or not</a:t>
            </a:r>
            <a:r>
              <a:rPr lang="en-US" altLang="en-US" baseline="0" dirty="0"/>
              <a:t> the rare disease assumption holds in one’s study, there are other problems with a “prevalent control” case-control study design.  </a:t>
            </a:r>
            <a:r>
              <a:rPr lang="en-US" altLang="en-US" dirty="0"/>
              <a:t>Over time,</a:t>
            </a:r>
            <a:r>
              <a:rPr lang="en-US" altLang="en-US" baseline="0" dirty="0"/>
              <a:t> the underlying cohort is subject to l</a:t>
            </a:r>
            <a:r>
              <a:rPr lang="en-US" altLang="en-US" dirty="0"/>
              <a:t>osses to follow-up and competing events.  Thus, by the end,</a:t>
            </a:r>
            <a:r>
              <a:rPr lang="en-US" altLang="en-US" baseline="0" dirty="0"/>
              <a:t> the non-cases who are still available to be selected as controls can be said to be “battle-tested”; they have not dropped out or had a competing event.  They may </a:t>
            </a:r>
            <a:r>
              <a:rPr lang="en-US" altLang="en-US" dirty="0"/>
              <a:t>not be representative of people who started the cohort</a:t>
            </a:r>
            <a:r>
              <a:rPr lang="en-US" altLang="en-US" baseline="0" dirty="0"/>
              <a:t> at time 0.  The result of using such persons as your controls is that the (N1-E1)/(N0-E0) ratio may be systematically different than the (N1-E1)/(N0-E0) of the entire population.  This results in an observed odds ratio that is “biased” compared to the true odds ratio.  We will formally define what bias is next week.    </a:t>
            </a:r>
          </a:p>
          <a:p>
            <a:endParaRPr lang="en-US" altLang="en-US" baseline="0" dirty="0"/>
          </a:p>
          <a:p>
            <a:r>
              <a:rPr lang="en-US" altLang="en-US" baseline="0" dirty="0"/>
              <a:t>This is not to say that drop-out and competing events do not cause problems of bias for the other case-control designs.  Indeed, both case-cohort and incidence density sampling-based case-control studies can suffer from bias due to drop and competing events.  The issue is that this potential bias is exacerbated in the “prevalent control” design.  This is because the controls are not selected until the end after all of the forces of drop out and competing events have had time to act.  Cases, on the other hand, are selected as they occur over time.  In the incidence density sampling design, controls are selected at the same time as cases such that the forces of drop out and competing events may be acting roughly equally upon the case exposed/unexposed ratio as they are on the control exposed/unexposed ratio.   </a:t>
            </a:r>
            <a:endParaRPr lang="en-US" altLang="en-US" dirty="0"/>
          </a:p>
          <a:p>
            <a:r>
              <a:rPr lang="en-US" baseline="0" dirty="0"/>
              <a:t>  </a:t>
            </a:r>
            <a:r>
              <a:rPr lang="en-US" dirty="0"/>
              <a:t>  </a:t>
            </a:r>
          </a:p>
          <a:p>
            <a:endParaRPr lang="en-US" dirty="0"/>
          </a:p>
          <a:p>
            <a:endParaRPr lang="en-US" dirty="0"/>
          </a:p>
        </p:txBody>
      </p:sp>
    </p:spTree>
    <p:extLst>
      <p:ext uri="{BB962C8B-B14F-4D97-AF65-F5344CB8AC3E}">
        <p14:creationId xmlns:p14="http://schemas.microsoft.com/office/powerpoint/2010/main" val="35707777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fld id="{162CC328-F816-47AA-B44C-E0509E7F57AE}" type="slidenum">
              <a:rPr lang="en-US" altLang="en-US" smtClean="0">
                <a:solidFill>
                  <a:prstClr val="black"/>
                </a:solidFill>
              </a:rPr>
              <a:pPr/>
              <a:t>68</a:t>
            </a:fld>
            <a:endParaRPr lang="en-US" altLang="en-US" dirty="0">
              <a:solidFill>
                <a:prstClr val="black"/>
              </a:solidFill>
            </a:endParaRP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r>
              <a:rPr lang="en-US" altLang="en-US" dirty="0"/>
              <a:t>This is a review of what we have covered. First, for fixed cohorts.</a:t>
            </a:r>
            <a:r>
              <a:rPr lang="en-US" altLang="en-US" baseline="0" dirty="0"/>
              <a:t>  </a:t>
            </a:r>
            <a:endParaRPr lang="en-US" altLang="en-US" dirty="0"/>
          </a:p>
        </p:txBody>
      </p:sp>
    </p:spTree>
    <p:extLst>
      <p:ext uri="{BB962C8B-B14F-4D97-AF65-F5344CB8AC3E}">
        <p14:creationId xmlns:p14="http://schemas.microsoft.com/office/powerpoint/2010/main" val="23274015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a:noFill/>
        </p:spPr>
        <p:txBody>
          <a:bodyPr/>
          <a:lstStyle/>
          <a:p>
            <a:fld id="{03D476FD-9811-46FE-8795-07F0A7155D28}" type="slidenum">
              <a:rPr lang="en-US" altLang="en-US" smtClean="0"/>
              <a:pPr/>
              <a:t>69</a:t>
            </a:fld>
            <a:endParaRPr lang="en-US" altLang="en-US" dirty="0"/>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p:spPr>
        <p:txBody>
          <a:bodyPr/>
          <a:lstStyle/>
          <a:p>
            <a:r>
              <a:rPr lang="en-US" altLang="en-US" dirty="0"/>
              <a:t>We have spoken of case-control studies yielding risk ratios, hazard ratios, and odds ratios.  It is typically the case that we need to manage confounding during the execution of these case-control studies, and one such technique to manage confounding is by statistical regression models.  This list shows the names of the statistical regression models that allow for estimation of adjusted measures of association in case-control studies in a fixed cohort.  “Adjusted” refers to adjustment for confounding.  We mention these not to teach these regression models but for</a:t>
            </a:r>
            <a:r>
              <a:rPr lang="en-US" altLang="en-US" baseline="0" dirty="0"/>
              <a:t> you to start to associate different study designs (and their resultant measures of association) with the actual statistical machinery needed to analyze the data.</a:t>
            </a:r>
          </a:p>
          <a:p>
            <a:endParaRPr lang="en-US" altLang="en-US" dirty="0"/>
          </a:p>
          <a:p>
            <a:r>
              <a:rPr lang="en-US" altLang="en-US" dirty="0"/>
              <a:t>For case-cohort sampling: If a risk ratio is desired and there is complete</a:t>
            </a:r>
            <a:r>
              <a:rPr lang="en-US" altLang="en-US" baseline="0" dirty="0"/>
              <a:t> and equal follow-up of participants, then logistic regression can be used.  For a hazard ratio to be estimated, use a modified version of </a:t>
            </a:r>
            <a:r>
              <a:rPr lang="en-US" altLang="en-US" dirty="0"/>
              <a:t>proportional hazards regression that properly</a:t>
            </a:r>
            <a:r>
              <a:rPr lang="en-US" altLang="en-US" baseline="0" dirty="0"/>
              <a:t> accounts for the weights of the case and sub-cohort observations</a:t>
            </a:r>
            <a:r>
              <a:rPr lang="en-US" altLang="en-US" dirty="0"/>
              <a:t>. </a:t>
            </a:r>
          </a:p>
          <a:p>
            <a:endParaRPr lang="en-US" altLang="en-US" dirty="0"/>
          </a:p>
          <a:p>
            <a:r>
              <a:rPr lang="en-US" altLang="en-US" dirty="0"/>
              <a:t>For incidence density sampling: conditional logistic regression is used</a:t>
            </a:r>
            <a:r>
              <a:rPr lang="en-US" altLang="en-US" baseline="0" dirty="0"/>
              <a:t> </a:t>
            </a:r>
            <a:r>
              <a:rPr lang="en-US" altLang="en-US" dirty="0"/>
              <a:t>to account for the matching on follow-up time that is intrinsic to this design.  </a:t>
            </a:r>
          </a:p>
          <a:p>
            <a:endParaRPr lang="en-US" altLang="en-US" dirty="0"/>
          </a:p>
          <a:p>
            <a:r>
              <a:rPr lang="en-US" altLang="en-US" dirty="0"/>
              <a:t>For prevalent case-control: logistic regression (or conditional logistic regression if matching on some other factor</a:t>
            </a:r>
            <a:r>
              <a:rPr lang="en-US" altLang="en-US" baseline="0" dirty="0"/>
              <a:t> (e.g., age)</a:t>
            </a:r>
            <a:r>
              <a:rPr lang="en-US" altLang="en-US" dirty="0"/>
              <a:t> is used).  </a:t>
            </a:r>
          </a:p>
          <a:p>
            <a:endParaRPr lang="en-US" altLang="en-US" dirty="0"/>
          </a:p>
          <a:p>
            <a:r>
              <a:rPr lang="en-US" altLang="en-US" dirty="0"/>
              <a:t>Again, we are not going to teach the mechanics of these approaches (this will come in the Winter/Spring biostatistics courses), but we now just want you to associate the regression techniques with the study designs.</a:t>
            </a:r>
          </a:p>
          <a:p>
            <a:endParaRPr lang="en-US" altLang="en-US" dirty="0"/>
          </a:p>
        </p:txBody>
      </p:sp>
    </p:spTree>
    <p:extLst>
      <p:ext uri="{BB962C8B-B14F-4D97-AF65-F5344CB8AC3E}">
        <p14:creationId xmlns:p14="http://schemas.microsoft.com/office/powerpoint/2010/main" val="1702045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B62A697C-345F-46F3-838C-D47840A910E0}" type="slidenum">
              <a:rPr lang="en-US" altLang="en-US" smtClean="0"/>
              <a:pPr/>
              <a:t>7</a:t>
            </a:fld>
            <a:endParaRPr lang="en-US" altLang="en-US" dirty="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r>
              <a:rPr lang="en-US" altLang="en-US" dirty="0"/>
              <a:t>Because a case-control design selects</a:t>
            </a:r>
            <a:r>
              <a:rPr lang="en-US" altLang="en-US" baseline="0" dirty="0"/>
              <a:t> participants according to outcome status (case and non-case comparator; also known as outcome-selective sampling) </a:t>
            </a:r>
            <a:r>
              <a:rPr lang="en-US" altLang="en-US" dirty="0"/>
              <a:t>and fixes the ratio of the</a:t>
            </a:r>
            <a:r>
              <a:rPr lang="en-US" altLang="en-US" baseline="0" dirty="0"/>
              <a:t> cases and non-cases</a:t>
            </a:r>
            <a:r>
              <a:rPr lang="en-US" altLang="en-US" dirty="0"/>
              <a:t> by selecting one or more controls per case, the investigator cannot assess disease occurrence (probability</a:t>
            </a:r>
            <a:r>
              <a:rPr lang="en-US" altLang="en-US" dirty="0">
                <a:solidFill>
                  <a:srgbClr val="FF0000"/>
                </a:solidFill>
              </a:rPr>
              <a:t>, </a:t>
            </a:r>
            <a:r>
              <a:rPr lang="en-US" altLang="en-US" dirty="0">
                <a:solidFill>
                  <a:schemeClr val="tx1"/>
                </a:solidFill>
              </a:rPr>
              <a:t>rate or odds</a:t>
            </a:r>
            <a:r>
              <a:rPr lang="en-US" altLang="en-US" dirty="0"/>
              <a:t>) within the different exposure groups.  That is, the investigator cannot</a:t>
            </a:r>
            <a:r>
              <a:rPr lang="en-US" altLang="en-US" baseline="0" dirty="0"/>
              <a:t> work “across” the table, as we usually like to do in a cross-sectional or cohort study.  </a:t>
            </a:r>
            <a:r>
              <a:rPr lang="en-US" altLang="en-US" dirty="0"/>
              <a:t>All the investigator can do is to work “down” the table, down the columns. </a:t>
            </a:r>
          </a:p>
        </p:txBody>
      </p:sp>
    </p:spTree>
    <p:extLst>
      <p:ext uri="{BB962C8B-B14F-4D97-AF65-F5344CB8AC3E}">
        <p14:creationId xmlns:p14="http://schemas.microsoft.com/office/powerpoint/2010/main" val="41564395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96BA82EC-F0CB-459C-A42F-AEADA99DCB52}" type="slidenum">
              <a:rPr lang="en-US" altLang="en-US" smtClean="0">
                <a:solidFill>
                  <a:prstClr val="black"/>
                </a:solidFill>
              </a:rPr>
              <a:pPr/>
              <a:t>70</a:t>
            </a:fld>
            <a:endParaRPr lang="en-US" altLang="en-US" dirty="0">
              <a:solidFill>
                <a:prstClr val="black"/>
              </a:solidFill>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r>
              <a:rPr lang="en-US" altLang="en-US" dirty="0"/>
              <a:t>This</a:t>
            </a:r>
            <a:r>
              <a:rPr lang="en-US" altLang="en-US" baseline="0" dirty="0"/>
              <a:t> is a summary of what the odds ratio estimates in case-control studies performed in </a:t>
            </a:r>
            <a:r>
              <a:rPr lang="en-US" altLang="en-US" dirty="0"/>
              <a:t>underlying dynamic cohorts.</a:t>
            </a:r>
          </a:p>
        </p:txBody>
      </p:sp>
    </p:spTree>
    <p:extLst>
      <p:ext uri="{BB962C8B-B14F-4D97-AF65-F5344CB8AC3E}">
        <p14:creationId xmlns:p14="http://schemas.microsoft.com/office/powerpoint/2010/main" val="36817309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96BA82EC-F0CB-459C-A42F-AEADA99DCB52}" type="slidenum">
              <a:rPr lang="en-US" altLang="en-US" smtClean="0">
                <a:solidFill>
                  <a:prstClr val="black"/>
                </a:solidFill>
              </a:rPr>
              <a:pPr/>
              <a:t>71</a:t>
            </a:fld>
            <a:endParaRPr lang="en-US" altLang="en-US" dirty="0">
              <a:solidFill>
                <a:prstClr val="black"/>
              </a:solidFill>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r>
              <a:rPr lang="en-US" altLang="en-US" dirty="0"/>
              <a:t>Here are the names of the regression models that allow for estimation of adjusted measures of association in case-control studies performed</a:t>
            </a:r>
            <a:r>
              <a:rPr lang="en-US" altLang="en-US" baseline="0" dirty="0"/>
              <a:t> with</a:t>
            </a:r>
            <a:r>
              <a:rPr lang="en-US" altLang="en-US" dirty="0"/>
              <a:t>in a dynamic cohort.  </a:t>
            </a:r>
          </a:p>
          <a:p>
            <a:endParaRPr lang="en-US" altLang="en-US" dirty="0"/>
          </a:p>
          <a:p>
            <a:r>
              <a:rPr lang="en-US" altLang="en-US" dirty="0"/>
              <a:t>For incidence density sampling, conditional logistic regression is used.</a:t>
            </a:r>
          </a:p>
          <a:p>
            <a:endParaRPr lang="en-US" altLang="en-US" dirty="0"/>
          </a:p>
          <a:p>
            <a:r>
              <a:rPr lang="en-US" altLang="en-US" dirty="0"/>
              <a:t>For any “one time” sampling of non-case controls: logistic regression (or conditional logistic regression if matching is performed</a:t>
            </a:r>
            <a:r>
              <a:rPr lang="en-US" altLang="en-US" baseline="0" dirty="0"/>
              <a:t> for other variables, such as age or sex</a:t>
            </a:r>
            <a:r>
              <a:rPr lang="en-US" altLang="en-US" dirty="0"/>
              <a:t>).  </a:t>
            </a:r>
          </a:p>
        </p:txBody>
      </p:sp>
    </p:spTree>
    <p:extLst>
      <p:ext uri="{BB962C8B-B14F-4D97-AF65-F5344CB8AC3E}">
        <p14:creationId xmlns:p14="http://schemas.microsoft.com/office/powerpoint/2010/main" val="39083051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a:spLocks noGrp="1" noChangeArrowheads="1"/>
          </p:cNvSpPr>
          <p:nvPr>
            <p:ph type="sldNum" sz="quarter" idx="5"/>
          </p:nvPr>
        </p:nvSpPr>
        <p:spPr>
          <a:noFill/>
        </p:spPr>
        <p:txBody>
          <a:bodyPr/>
          <a:lstStyle/>
          <a:p>
            <a:fld id="{2422D99C-E7E7-4A27-83C5-49D5ACF02F8F}" type="slidenum">
              <a:rPr lang="en-US" altLang="en-US" smtClean="0"/>
              <a:pPr/>
              <a:t>72</a:t>
            </a:fld>
            <a:endParaRPr lang="en-US" altLang="en-US" dirty="0"/>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p:spPr>
        <p:txBody>
          <a:bodyPr/>
          <a:lstStyle/>
          <a:p>
            <a:r>
              <a:rPr lang="en-US" altLang="en-US" dirty="0"/>
              <a:t>Although case-control studies are</a:t>
            </a:r>
            <a:r>
              <a:rPr lang="en-US" altLang="en-US" baseline="0" dirty="0"/>
              <a:t> incredibly efficient, they are not a “free lunch”.  That is, by sampling the controls instead of studying everyone in the underlying cohort, there is some sampling error introduced.  Accordingly, the statistical precision of the measure of association in case-control studies will not be quite as precise as it is if you studied the entire cohort.  This loss of precision, however, is not large, and it is typically offset by the large reductions in cost and time. </a:t>
            </a:r>
            <a:endParaRPr lang="en-US" altLang="en-US" dirty="0"/>
          </a:p>
        </p:txBody>
      </p:sp>
    </p:spTree>
    <p:extLst>
      <p:ext uri="{BB962C8B-B14F-4D97-AF65-F5344CB8AC3E}">
        <p14:creationId xmlns:p14="http://schemas.microsoft.com/office/powerpoint/2010/main" val="370089109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p:cNvSpPr>
            <a:spLocks noGrp="1" noChangeArrowheads="1"/>
          </p:cNvSpPr>
          <p:nvPr>
            <p:ph type="sldNum" sz="quarter" idx="5"/>
          </p:nvPr>
        </p:nvSpPr>
        <p:spPr>
          <a:noFill/>
        </p:spPr>
        <p:txBody>
          <a:bodyPr/>
          <a:lstStyle/>
          <a:p>
            <a:fld id="{9928F521-1642-47E7-9BFA-AE9740376D7B}" type="slidenum">
              <a:rPr lang="en-US" altLang="en-US" smtClean="0"/>
              <a:pPr/>
              <a:t>73</a:t>
            </a:fld>
            <a:endParaRPr lang="en-US" altLang="en-US" dirty="0"/>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The key determinant of statistical power to detect a given effect size in a case-control study is the number of cases. Thus, when considering sample size in case-control studies, always strive for as many cases as you can find.  However,</a:t>
            </a:r>
            <a:r>
              <a:rPr lang="en-US" altLang="en-US" baseline="0" dirty="0"/>
              <a:t> if the number of available cases is limited, it is possible to increase the power of a study by including additional controls.  The gain in power has to be balanced against the extra effort and expense of identifying controls and measuring exposure and covariates on them.  As can be seen on this graph, the gain in power for each additional control diminishes progressively with more controls. The biggest gain is in going from 1 to 2 controls per case.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The exact p</a:t>
            </a:r>
            <a:r>
              <a:rPr lang="en-US" altLang="en-US" dirty="0"/>
              <a:t>ower with additional controls per case depends on the prevalence of the exposure and the strength of the disease association desired to be detected, but, in general, more than </a:t>
            </a:r>
            <a:r>
              <a:rPr lang="en-US" altLang="en-US" b="0" dirty="0"/>
              <a:t>4 controls per case </a:t>
            </a:r>
            <a:r>
              <a:rPr lang="en-US" altLang="en-US" dirty="0"/>
              <a:t>is not cost effective.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a:t>This is shown</a:t>
            </a:r>
            <a:r>
              <a:rPr lang="en-US" sz="1000" baseline="0" dirty="0"/>
              <a:t> in </a:t>
            </a:r>
            <a:r>
              <a:rPr lang="en-US" sz="1200" b="0" i="0" u="none" strike="noStrike" kern="1200" baseline="0" dirty="0">
                <a:solidFill>
                  <a:schemeClr val="tx1"/>
                </a:solidFill>
                <a:latin typeface="Times New Roman" pitchFamily="18" charset="0"/>
                <a:ea typeface="+mn-ea"/>
                <a:cs typeface="+mn-cs"/>
              </a:rPr>
              <a:t>Ury HK.  Efficiency of case-control studies with multiple controls per case: continuous and dichotomous data. </a:t>
            </a:r>
            <a:r>
              <a:rPr lang="en-US" sz="1200" b="0" i="1" u="none" strike="noStrike" kern="1200" baseline="0" dirty="0">
                <a:solidFill>
                  <a:schemeClr val="tx1"/>
                </a:solidFill>
                <a:latin typeface="Times New Roman" pitchFamily="18" charset="0"/>
                <a:ea typeface="+mn-ea"/>
                <a:cs typeface="+mn-cs"/>
              </a:rPr>
              <a:t>Biometrics  </a:t>
            </a:r>
            <a:r>
              <a:rPr lang="en-US" sz="1200" b="0" i="0" u="none" strike="noStrike" kern="1200" baseline="0" dirty="0">
                <a:solidFill>
                  <a:schemeClr val="tx1"/>
                </a:solidFill>
                <a:latin typeface="Times New Roman" pitchFamily="18" charset="0"/>
                <a:ea typeface="+mn-ea"/>
                <a:cs typeface="+mn-cs"/>
              </a:rPr>
              <a:t>1975, 31:643-649, 1975. </a:t>
            </a:r>
            <a:endParaRPr lang="en-US" sz="10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Tree>
    <p:extLst>
      <p:ext uri="{BB962C8B-B14F-4D97-AF65-F5344CB8AC3E}">
        <p14:creationId xmlns:p14="http://schemas.microsoft.com/office/powerpoint/2010/main" val="38580673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p:cNvSpPr>
            <a:spLocks noGrp="1" noChangeArrowheads="1"/>
          </p:cNvSpPr>
          <p:nvPr>
            <p:ph type="sldNum" sz="quarter" idx="5"/>
          </p:nvPr>
        </p:nvSpPr>
        <p:spPr>
          <a:noFill/>
        </p:spPr>
        <p:txBody>
          <a:bodyPr/>
          <a:lstStyle/>
          <a:p>
            <a:fld id="{9928F521-1642-47E7-9BFA-AE9740376D7B}" type="slidenum">
              <a:rPr lang="en-US" altLang="en-US" smtClean="0"/>
              <a:pPr/>
              <a:t>74</a:t>
            </a:fld>
            <a:endParaRPr lang="en-US" altLang="en-US" dirty="0"/>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ln/>
        </p:spPr>
        <p:txBody>
          <a:bodyPr/>
          <a:lstStyle/>
          <a:p>
            <a:r>
              <a:rPr lang="en-US" altLang="en-US" dirty="0"/>
              <a:t>We covered much of thi</a:t>
            </a:r>
            <a:r>
              <a:rPr lang="en-US" altLang="en-US" baseline="0" dirty="0"/>
              <a:t>s earlier but repeat it again here to show how results should be reported in case-control studies.  If the odds ratio that is calculated is a consistent estimator of either a risk ratio or hazard ratio, then one should declare it as such.  Use the language of risk ratios and hazard ratios  If readers are perceived to be phobic of hazards, then using the term “rate” is also fine.</a:t>
            </a:r>
          </a:p>
          <a:p>
            <a:endParaRPr lang="en-US" altLang="en-US" dirty="0"/>
          </a:p>
          <a:p>
            <a:r>
              <a:rPr lang="en-US" altLang="en-US" dirty="0"/>
              <a:t>References</a:t>
            </a:r>
            <a:r>
              <a:rPr lang="en-US" altLang="en-US" baseline="0" dirty="0"/>
              <a:t> that can be cited in Methods:</a:t>
            </a:r>
          </a:p>
          <a:p>
            <a:r>
              <a:rPr lang="en-US" altLang="en-US" baseline="0" dirty="0"/>
              <a:t>For case-cohort study, to justify declaring the odds ratio as a consistent estimate of a risk ratio: </a:t>
            </a:r>
          </a:p>
          <a:p>
            <a:r>
              <a:rPr lang="en-US" altLang="en-US" dirty="0"/>
              <a:t>Kupper LL, McMichael AJ, Spirtas R. A hybrid epidemiologic design useful in estimating relative risk. J Am Stat Assoc</a:t>
            </a:r>
            <a:r>
              <a:rPr lang="en-US" altLang="en-US" baseline="0" dirty="0"/>
              <a:t> </a:t>
            </a:r>
            <a:r>
              <a:rPr lang="en-US" altLang="en-US" dirty="0"/>
              <a:t>70: 524-28,</a:t>
            </a:r>
            <a:r>
              <a:rPr lang="en-US" altLang="en-US" baseline="0" dirty="0"/>
              <a:t> 1975.</a:t>
            </a:r>
            <a:endParaRPr lang="en-US" altLang="en-US" dirty="0"/>
          </a:p>
          <a:p>
            <a:endParaRPr lang="en-US" altLang="en-US" dirty="0"/>
          </a:p>
          <a:p>
            <a:r>
              <a:rPr lang="en-US" altLang="en-US" baseline="0" dirty="0"/>
              <a:t>For case-cohort study, to justify declaring an odds ratio as a consistent estimate of rate ratio:</a:t>
            </a: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Prentice RL.  A case-cohort design for epidemiologic cohort studies and disease prevention trials. Biometrika 73:1-11, 1986</a:t>
            </a:r>
            <a:endParaRPr lang="en-US" altLang="en-US" dirty="0"/>
          </a:p>
          <a:p>
            <a:endParaRPr lang="en-US" altLang="en-US" dirty="0"/>
          </a:p>
          <a:p>
            <a:r>
              <a:rPr lang="en-US" altLang="en-US" baseline="0" dirty="0"/>
              <a:t>For incidence density sampling, to justify declaring an odds ratio from conditional logistic regression as a consistent estimate of HR:  </a:t>
            </a:r>
            <a:r>
              <a:rPr lang="en-US" altLang="en-US" dirty="0"/>
              <a:t>Greenland and Thomas.</a:t>
            </a:r>
            <a:r>
              <a:rPr lang="en-US" altLang="en-US" baseline="0" dirty="0"/>
              <a:t> </a:t>
            </a:r>
            <a:r>
              <a:rPr lang="en-US" altLang="en-US" dirty="0"/>
              <a:t>On the need for the rare disease assumption in case-control studies. </a:t>
            </a:r>
            <a:r>
              <a:rPr lang="en-US" altLang="en-US" u="none" dirty="0"/>
              <a:t>Am J Epidemiol.</a:t>
            </a:r>
            <a:r>
              <a:rPr lang="en-US" altLang="en-US" dirty="0"/>
              <a:t> 116:547-53,</a:t>
            </a:r>
            <a:r>
              <a:rPr lang="en-US" altLang="en-US" baseline="0" dirty="0"/>
              <a:t> 1982.</a:t>
            </a:r>
            <a:r>
              <a:rPr lang="en-US" altLang="en-US" dirty="0"/>
              <a:t> </a:t>
            </a:r>
          </a:p>
          <a:p>
            <a:endParaRPr lang="en-US" altLang="en-US" baseline="0" dirty="0"/>
          </a:p>
          <a:p>
            <a:endParaRPr lang="en-US" altLang="en-US" dirty="0"/>
          </a:p>
          <a:p>
            <a:endParaRPr lang="en-US" altLang="en-US" dirty="0"/>
          </a:p>
        </p:txBody>
      </p:sp>
    </p:spTree>
    <p:extLst>
      <p:ext uri="{BB962C8B-B14F-4D97-AF65-F5344CB8AC3E}">
        <p14:creationId xmlns:p14="http://schemas.microsoft.com/office/powerpoint/2010/main" val="26869461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noFill/>
        </p:spPr>
        <p:txBody>
          <a:bodyPr/>
          <a:lstStyle/>
          <a:p>
            <a:fld id="{11BF696C-ECA6-4B30-975B-D8D1EE1B245A}" type="slidenum">
              <a:rPr lang="en-US" altLang="en-US" smtClean="0"/>
              <a:pPr/>
              <a:t>75</a:t>
            </a:fld>
            <a:endParaRPr lang="en-US" altLang="en-US" dirty="0"/>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p:spPr>
        <p:txBody>
          <a:bodyPr/>
          <a:lstStyle/>
          <a:p>
            <a:r>
              <a:rPr lang="en-US" altLang="en-US" dirty="0"/>
              <a:t>There are several misunderstandings about case-control studies which can be refuted.  </a:t>
            </a:r>
          </a:p>
          <a:p>
            <a:endParaRPr lang="en-US" altLang="en-US" dirty="0"/>
          </a:p>
          <a:p>
            <a:r>
              <a:rPr lang="en-US" altLang="en-US" dirty="0"/>
              <a:t>The first misunderstanding is that a case-control stud</a:t>
            </a:r>
            <a:r>
              <a:rPr lang="en-US" altLang="en-US" sz="2800" dirty="0"/>
              <a:t>y can only investigate one disease outcome.  This is not true.  </a:t>
            </a:r>
            <a:r>
              <a:rPr lang="en-US" altLang="en-US" sz="2400" dirty="0"/>
              <a:t>Case-cohort sampling can study multiple outcomes.</a:t>
            </a:r>
          </a:p>
          <a:p>
            <a:endParaRPr lang="en-US" altLang="en-US" sz="900" dirty="0"/>
          </a:p>
          <a:p>
            <a:r>
              <a:rPr lang="en-US" altLang="en-US" sz="2800" dirty="0"/>
              <a:t>The second is that the inference from case-control studies are not as valid as from a cohort study.  This is much too simplistic.  Case-control studies can be just as valid as cohort studies if </a:t>
            </a:r>
            <a:r>
              <a:rPr lang="en-US" altLang="en-US" sz="2400" dirty="0"/>
              <a:t>control sampling properly represents the underlying cohort that gave rise to cases and if measurements are valid.  </a:t>
            </a:r>
          </a:p>
          <a:p>
            <a:endParaRPr lang="en-US" altLang="en-US" sz="2400" dirty="0"/>
          </a:p>
          <a:p>
            <a:r>
              <a:rPr lang="en-US" altLang="en-US" sz="2400" dirty="0"/>
              <a:t>The third is that the </a:t>
            </a:r>
            <a:r>
              <a:rPr lang="en-US" altLang="en-US" sz="2800" dirty="0"/>
              <a:t>“rare disease assumption” is required for the odds ratio from case-control studies to estimate anything meaningful.  This is not true.  </a:t>
            </a:r>
            <a:r>
              <a:rPr lang="en-US" altLang="en-US" sz="2400" dirty="0"/>
              <a:t>Depending on design, can obtain estimates of the risk ratio or  hazard ratio without a rare disease assumption.</a:t>
            </a:r>
          </a:p>
          <a:p>
            <a:endParaRPr lang="en-US" altLang="en-US" sz="2400" dirty="0"/>
          </a:p>
          <a:p>
            <a:r>
              <a:rPr lang="en-US" altLang="en-US" sz="2400" dirty="0"/>
              <a:t>Finally, it is often said that i</a:t>
            </a:r>
            <a:r>
              <a:rPr lang="en-US" altLang="en-US" sz="2800" dirty="0"/>
              <a:t>t is not possible to obtain exposure measurements that occur before outcome.  This is not true.  Exposures can be measured, for example, in stored biological specimens that are collected prior to outcome.  </a:t>
            </a:r>
            <a:endParaRPr lang="en-US" altLang="en-US" dirty="0"/>
          </a:p>
        </p:txBody>
      </p:sp>
    </p:spTree>
    <p:extLst>
      <p:ext uri="{BB962C8B-B14F-4D97-AF65-F5344CB8AC3E}">
        <p14:creationId xmlns:p14="http://schemas.microsoft.com/office/powerpoint/2010/main" val="26762394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p:spPr>
        <p:txBody>
          <a:bodyPr/>
          <a:lstStyle/>
          <a:p>
            <a:fld id="{AFB21557-F730-41FA-BE17-032C8ED7EE3A}" type="slidenum">
              <a:rPr lang="en-US" altLang="en-US" smtClean="0"/>
              <a:pPr/>
              <a:t>76</a:t>
            </a:fld>
            <a:endParaRPr lang="en-US" altLang="en-US" dirty="0"/>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p:spPr>
        <p:txBody>
          <a:bodyPr/>
          <a:lstStyle/>
          <a:p>
            <a:r>
              <a:rPr lang="en-US" altLang="en-US" dirty="0"/>
              <a:t>There are several important truths</a:t>
            </a:r>
            <a:r>
              <a:rPr lang="en-US" altLang="en-US" baseline="0" dirty="0"/>
              <a:t> about case-control studies.  The first is that t</a:t>
            </a:r>
            <a:r>
              <a:rPr lang="en-US" altLang="en-US" dirty="0"/>
              <a:t>here are typically more opportunities for bias in case-control than in cohort studies.  This does not mean that case-control studies will more often yield incorrect answers; it just means that there is more to watch out for.  The second is that relative ease with which case-control studies can be performed has encouraged a lot of badly designed studies.  This is unfortunate but true.  This leads us to the last point, which is that the lower cost and shorter time should be an incentive for better design.</a:t>
            </a:r>
          </a:p>
          <a:p>
            <a:endParaRPr lang="en-US" altLang="en-US" dirty="0"/>
          </a:p>
        </p:txBody>
      </p:sp>
    </p:spTree>
    <p:extLst>
      <p:ext uri="{BB962C8B-B14F-4D97-AF65-F5344CB8AC3E}">
        <p14:creationId xmlns:p14="http://schemas.microsoft.com/office/powerpoint/2010/main" val="15081636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a:noFill/>
        </p:spPr>
        <p:txBody>
          <a:bodyPr/>
          <a:lstStyle/>
          <a:p>
            <a:fld id="{270FFB7D-499D-4204-A411-3F1AAA0F24EC}" type="slidenum">
              <a:rPr lang="en-US" altLang="en-US" smtClean="0"/>
              <a:pPr/>
              <a:t>77</a:t>
            </a:fld>
            <a:endParaRPr lang="en-US" altLang="en-US" dirty="0"/>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p:spPr>
        <p:txBody>
          <a:bodyPr/>
          <a:lstStyle/>
          <a:p>
            <a:r>
              <a:rPr lang="en-US" altLang="en-US" dirty="0"/>
              <a:t>Historically, the two chief weaknesses of case-control studies have been inappropriate selection of a control group and inaccurate measurement of exposure.  The former has usually occurred in the setting of hospital/facilities-based studies with secondary study bases where it is very difficult to enumerate and then sample the study base that gave rise to the cases.  This difficulty has been exacerbated by the lack of awareness on the part of many investigators of the study base concept.  </a:t>
            </a:r>
          </a:p>
          <a:p>
            <a:endParaRPr lang="en-US" altLang="en-US" dirty="0"/>
          </a:p>
          <a:p>
            <a:r>
              <a:rPr lang="en-US" altLang="en-US" dirty="0"/>
              <a:t>Inaccurate measurement of exposure often occurs when using questionnaire-based recall of exposure after the outcome has already happened.  The</a:t>
            </a:r>
            <a:r>
              <a:rPr lang="en-US" altLang="en-US" baseline="0" dirty="0"/>
              <a:t> accuracy of exposures measured in this way may differ between cases and controls.  </a:t>
            </a:r>
          </a:p>
          <a:p>
            <a:endParaRPr lang="en-US" altLang="en-US" baseline="0" dirty="0"/>
          </a:p>
          <a:p>
            <a:r>
              <a:rPr lang="en-US" altLang="en-US" dirty="0"/>
              <a:t>If these two weaknesses can be avoided, the case-control approach can be a valid study design,</a:t>
            </a:r>
            <a:r>
              <a:rPr lang="en-US" altLang="en-US" baseline="0" dirty="0"/>
              <a:t> equally valid as cohort studies. </a:t>
            </a:r>
            <a:r>
              <a:rPr lang="en-US" altLang="en-US" dirty="0"/>
              <a:t>  As we will define in the</a:t>
            </a:r>
            <a:r>
              <a:rPr lang="en-US" altLang="en-US" baseline="0" dirty="0"/>
              <a:t> weeks to come, t</a:t>
            </a:r>
            <a:r>
              <a:rPr lang="en-US" altLang="en-US" dirty="0"/>
              <a:t>hese</a:t>
            </a:r>
            <a:r>
              <a:rPr lang="en-US" altLang="en-US" baseline="0" dirty="0"/>
              <a:t> two weaknesses address issues of selection bias and measurement bias.  If they can be eliminated, then all that is left is confounding, a problem that is a threat to any observational study design.</a:t>
            </a:r>
          </a:p>
          <a:p>
            <a:endParaRPr lang="en-US"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As we noted in the initial lecture, the secondary study base scenario is not hopeless. One</a:t>
            </a:r>
            <a:r>
              <a:rPr lang="en-US" baseline="0" dirty="0"/>
              <a:t> type of case-control study that uses a secondary study base and yield valid inferences is known as the “test-negative design”.  In this design, the control group are persons who are suspected to have the outcome in question right up to the moment of testing negative for it on a key diagnostic test.  These persons must not have a condition that is related in any way to the exposure in question.  This design was suggested by Miettinen in the 1970’s but has become more formalized recently.  See Vandenbroucke and Pearce </a:t>
            </a:r>
            <a:r>
              <a:rPr lang="en-US" sz="1200" b="0" i="1" u="none" strike="noStrike" kern="1200" baseline="0" dirty="0">
                <a:solidFill>
                  <a:schemeClr val="tx1"/>
                </a:solidFill>
                <a:latin typeface="Times New Roman" pitchFamily="18" charset="0"/>
                <a:ea typeface="+mn-ea"/>
                <a:cs typeface="+mn-cs"/>
              </a:rPr>
              <a:t>Epidemiology </a:t>
            </a:r>
            <a:r>
              <a:rPr lang="en-US" sz="1200" b="0" i="0" u="none" strike="noStrike" kern="1200" baseline="0" dirty="0">
                <a:solidFill>
                  <a:schemeClr val="tx1"/>
                </a:solidFill>
                <a:latin typeface="Times New Roman" pitchFamily="18" charset="0"/>
                <a:ea typeface="+mn-ea"/>
                <a:cs typeface="+mn-cs"/>
              </a:rPr>
              <a:t>230: 838–844, </a:t>
            </a:r>
            <a:r>
              <a:rPr lang="en-US" baseline="0" dirty="0"/>
              <a:t>2019 for more.   Being able to draw a directed acyclic graph (DAG) for the research question under investigation  — a skill we will introduce later in the course — is a good way to understand exactly what conditions and assumptions are needed in order to perform a case-control study in a secondary study base and yield accurate answers.  </a:t>
            </a:r>
            <a:endParaRPr lang="en-US" dirty="0"/>
          </a:p>
          <a:p>
            <a:endParaRPr lang="en-US" altLang="en-US" dirty="0"/>
          </a:p>
        </p:txBody>
      </p:sp>
    </p:spTree>
    <p:extLst>
      <p:ext uri="{BB962C8B-B14F-4D97-AF65-F5344CB8AC3E}">
        <p14:creationId xmlns:p14="http://schemas.microsoft.com/office/powerpoint/2010/main" val="95809305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spent two sessions on calculating measures of association. There</a:t>
            </a:r>
            <a:r>
              <a:rPr lang="en-US" baseline="0" dirty="0"/>
              <a:t> is one additional deeper topic related to these measures, which is what does the magnitude of a measure of association actually tell you.  </a:t>
            </a:r>
          </a:p>
          <a:p>
            <a:endParaRPr lang="en-US" baseline="0" dirty="0"/>
          </a:p>
          <a:p>
            <a:r>
              <a:rPr lang="en-US" baseline="0" dirty="0"/>
              <a:t>In particular, larger magnitude values of measures of association are commonly referred to as “strong” associations.  But, what exactly does strong mean?  What is true is that for both ratio and difference measures, the larger the value the less apt the association is the result of some occult bias.  That is, assuming we are interested in etiology/causation (does an exposure cause an outcome?), the larger the value, the more likely — all else being equal — that the causal association is true rather than the result of some bias.  The reasoning behind this is that if bias was responsible for the nominal large magnitude association, then it would have to be large (fulminant or obvious) in its own right.  If so large or obvious, then the reasoning is that researchers would have been aware of it and precluded it.  Thus, large associations are believed to have a higher likelihood of being unbiased.  (Note: while generally true, the soundness of this logic is not absolute.  It is not a given that researchers will always be aware of the presence of large sources of bias.  There are many limits to our knowledge in science.)</a:t>
            </a:r>
          </a:p>
          <a:p>
            <a:endParaRPr lang="en-US" baseline="0" dirty="0"/>
          </a:p>
          <a:p>
            <a:r>
              <a:rPr lang="en-US" baseline="0" dirty="0"/>
              <a:t>One other virtue of “strong” applies to difference measures in that strong association do translate into smaller numbers to treat, harm, or protect.  This means the exposure (or treatment) doesn’t have to affect too many people to have an impact.  </a:t>
            </a:r>
          </a:p>
          <a:p>
            <a:endParaRPr lang="en-US" baseline="0" dirty="0"/>
          </a:p>
          <a:p>
            <a:r>
              <a:rPr lang="en-US" baseline="0" dirty="0"/>
              <a:t>However, for neither difference nor ratio measures does “strong” translate into anything with actual biologic meaning.</a:t>
            </a:r>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78</a:t>
            </a:fld>
            <a:endParaRPr lang="en-US" dirty="0"/>
          </a:p>
        </p:txBody>
      </p:sp>
    </p:spTree>
    <p:extLst>
      <p:ext uri="{BB962C8B-B14F-4D97-AF65-F5344CB8AC3E}">
        <p14:creationId xmlns:p14="http://schemas.microsoft.com/office/powerpoint/2010/main" val="85396928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understand this, we need to introduce a very simple but extremely useful model of human disease, which is called the “sufficient-component cause” (SCC) model.  It was first described by Ken Rothman, while he was at Harvard, in 1976, but, in truth, its origins were described by philosophers much earlier, particularly JL Mackie (</a:t>
            </a:r>
            <a:r>
              <a:rPr lang="en-US" sz="1200" b="0" i="0" u="none" strike="noStrike" kern="1200" baseline="0" dirty="0">
                <a:solidFill>
                  <a:schemeClr val="tx1"/>
                </a:solidFill>
                <a:latin typeface="Times New Roman" pitchFamily="18" charset="0"/>
                <a:ea typeface="+mn-ea"/>
                <a:cs typeface="+mn-cs"/>
              </a:rPr>
              <a:t>Mackie JL. Causes and conditions. Am Philos Q. 2(4):245–255, 1965)</a:t>
            </a:r>
            <a:r>
              <a:rPr lang="en-US" baseline="0" dirty="0"/>
              <a:t>.  The theory basically says that any time an instance of disease occurs, it is because multiple “component” causes came together.  The minimal set of component causes is known as a “sufficient cause”.  For each “component” cause within a “sufficient” cause, the rest of the necessary causes are collectively known as complementary causes.  Thus, for virtually all diseases, there are multiple sufficient causes that can result in the disease.  This is another way of saying that virtually all disease is “multifactorial” in its causes, a theory that almost no one disputes, and that there are many different ways to arrive at a disease event.  It is a simple concept, but it has far-ranging implications.</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79</a:t>
            </a:fld>
            <a:endParaRPr lang="en-US" dirty="0"/>
          </a:p>
        </p:txBody>
      </p:sp>
    </p:spTree>
    <p:extLst>
      <p:ext uri="{BB962C8B-B14F-4D97-AF65-F5344CB8AC3E}">
        <p14:creationId xmlns:p14="http://schemas.microsoft.com/office/powerpoint/2010/main" val="2988670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44436EDC-F8CC-486D-8FDD-46648A0A8CFE}" type="slidenum">
              <a:rPr lang="en-US" altLang="en-US" smtClean="0"/>
              <a:pPr/>
              <a:t>8</a:t>
            </a:fld>
            <a:endParaRPr lang="en-US" alt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en-US" altLang="en-US" dirty="0"/>
              <a:t>Because the case-control design consists of some group of cases and a reference group (which we will call “controls”) and fixes the ratio of the two by selecting one or more controls per case, the investigator cannot typically assess disease occurrence within the different exposure groups. </a:t>
            </a:r>
          </a:p>
          <a:p>
            <a:endParaRPr lang="en-US" altLang="en-US" dirty="0"/>
          </a:p>
          <a:p>
            <a:r>
              <a:rPr lang="en-US" altLang="en-US" dirty="0"/>
              <a:t>The investigator can,</a:t>
            </a:r>
            <a:r>
              <a:rPr lang="en-US" altLang="en-US" baseline="0" dirty="0"/>
              <a:t> however, measure prevalence (i.e., probability) of exposure in cases and the controls.  Yet, this is a dead end in that these two probabilities cannot be compared using our familiar measures of association (e.g., a prevalence ratio).  In other words, a comparison of probability of exposure in cases to controls is not anything we can make sense of.  We do not want to know the magnitude of how disease causes exposure; this is backwards thinking.  We want to know the magnitude of how exposure causes disease, which we call forward or cohort or causal thinking. </a:t>
            </a:r>
          </a:p>
          <a:p>
            <a:endParaRPr lang="en-US" altLang="en-US" baseline="0" dirty="0"/>
          </a:p>
          <a:p>
            <a:r>
              <a:rPr lang="en-US" altLang="en-US" baseline="0" dirty="0"/>
              <a:t>What we can measure that turns out to be useful is the odds of exposure in the diseased (i.e., in the cases) and the odds of exposure in some cleverly selected reference group (the “control” group). </a:t>
            </a:r>
            <a:r>
              <a:rPr lang="en-US" altLang="en-US" dirty="0"/>
              <a:t> When we compare these two odds, this is an odds ratio comparing diseased to the reference group for the presence</a:t>
            </a:r>
            <a:r>
              <a:rPr lang="en-US" altLang="en-US" baseline="0" dirty="0"/>
              <a:t> of exposure, which we short-hand call an “odds ratio </a:t>
            </a:r>
            <a:r>
              <a:rPr lang="en-US" altLang="en-US" dirty="0"/>
              <a:t>of exposure”.</a:t>
            </a:r>
            <a:r>
              <a:rPr lang="en-US" altLang="en-US" baseline="0" dirty="0"/>
              <a:t>  </a:t>
            </a:r>
            <a:r>
              <a:rPr lang="en-US" altLang="en-US" dirty="0"/>
              <a:t>As we will illustrate in the next several slides, the odds</a:t>
            </a:r>
            <a:r>
              <a:rPr lang="en-US" altLang="en-US" baseline="0" dirty="0"/>
              <a:t> ratio</a:t>
            </a:r>
            <a:r>
              <a:rPr lang="en-US" altLang="en-US" dirty="0"/>
              <a:t> of exposure is equal to an odds</a:t>
            </a:r>
            <a:r>
              <a:rPr lang="en-US" altLang="en-US" baseline="0" dirty="0"/>
              <a:t> ratio</a:t>
            </a:r>
            <a:r>
              <a:rPr lang="en-US" altLang="en-US" dirty="0"/>
              <a:t> comparing exposed to unexposed for the occurrence of disease, which is want we want.  This useful property of the OR enables us to perform</a:t>
            </a:r>
            <a:r>
              <a:rPr lang="en-US" altLang="en-US" baseline="0" dirty="0"/>
              <a:t> case-control studies and properly </a:t>
            </a:r>
            <a:r>
              <a:rPr lang="en-US" altLang="en-US" dirty="0"/>
              <a:t>estimate exposure-disease association in a forward-thinking manner.</a:t>
            </a:r>
            <a:r>
              <a:rPr lang="en-US" altLang="en-US" baseline="0" dirty="0"/>
              <a:t>  </a:t>
            </a:r>
            <a:endParaRPr lang="en-US" altLang="en-US" dirty="0"/>
          </a:p>
        </p:txBody>
      </p:sp>
    </p:spTree>
    <p:extLst>
      <p:ext uri="{BB962C8B-B14F-4D97-AF65-F5344CB8AC3E}">
        <p14:creationId xmlns:p14="http://schemas.microsoft.com/office/powerpoint/2010/main" val="316581244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direct extension of the</a:t>
            </a:r>
            <a:r>
              <a:rPr lang="en-US" baseline="0" dirty="0"/>
              <a:t> SCC model is that whether a given exposed person gets disease more often than an unexposed person (which is indeed what we are estimating in our measures of association) mainly depends upon whether the other requisite complementary component causes are in place.  One classic example of this is the disease known as phenylketonuria (PKU), which clinically features decreased cognitive function.  For this disease, we can consider two main causative exposures.  The first is a mutation in the gene phenylalanine hydroxylase (PAH).  Persons with such a mutation are unable to breakdown the amino acid phenylalanine.  The second is whether phenylalanine is present in one’s diet.  </a:t>
            </a:r>
            <a:r>
              <a:rPr lang="en-US" sz="1200" dirty="0"/>
              <a:t>If phenylalanine is rarely in ambient diet, PAH mutation genotype would rarely manifest in disease-PKU.  There would be a “weak” or absent measure of association.  In contrast, </a:t>
            </a:r>
            <a:r>
              <a:rPr lang="en-US" sz="2000" dirty="0"/>
              <a:t>if phenylalanine is common in ambient diet, the PAH mutation genotype would commonly manifest in disease-PKU (“strong” measure of association).  </a:t>
            </a:r>
          </a:p>
          <a:p>
            <a:endParaRPr lang="en-US" baseline="0" dirty="0"/>
          </a:p>
          <a:p>
            <a:r>
              <a:rPr lang="en-US" baseline="0" dirty="0"/>
              <a:t>Thus, the magnitude of the measure of association regarding the mutation is very dependent upon the prevalence of the other complementary component cause.  In fact, the magnitude of the measure of association says more about the prevalence of the complementary causes than it does about the intrinsic biologic strength of the exposure itself.</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80</a:t>
            </a:fld>
            <a:endParaRPr lang="en-US" dirty="0"/>
          </a:p>
        </p:txBody>
      </p:sp>
    </p:spTree>
    <p:extLst>
      <p:ext uri="{BB962C8B-B14F-4D97-AF65-F5344CB8AC3E}">
        <p14:creationId xmlns:p14="http://schemas.microsoft.com/office/powerpoint/2010/main" val="235736664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a:t>
            </a:r>
            <a:r>
              <a:rPr lang="en-US" baseline="0" dirty="0"/>
              <a:t> the explanation for the sufficient-component cause model can be found in Rothman’s now classic 1976 paper.  We have placed this in your optional reading in that we have summarized the essence of it in these notes and hence you do not need to read it to understand its main points.  It is, however, a sentinel work in spelling out how about the field thinks about how one entity causes another; everyone in science really should be aware of it.  If you read it, you will never again speak about “the” cause of anything but instead will refer to “a” cause.</a:t>
            </a:r>
          </a:p>
          <a:p>
            <a:endParaRPr lang="en-US" baseline="0" dirty="0"/>
          </a:p>
          <a:p>
            <a:r>
              <a:rPr lang="en-US" baseline="0" dirty="0"/>
              <a:t>This article is often cited as one of the first to use to describe causes as either “necessary”, “sufficient”, both or neither.  Most people are familiar with this phraseology  (e.g., “Smoking is neither necessary nor sufficient to cause heart disease”).  However, such usage was described by philosophers long before 1976.</a:t>
            </a:r>
          </a:p>
          <a:p>
            <a:endParaRPr lang="en-US" baseline="0" dirty="0"/>
          </a:p>
          <a:p>
            <a:r>
              <a:rPr lang="en-US" baseline="0" dirty="0"/>
              <a:t>The model that Rothman describes in the 1976 paper is now known as the “sufficient-component cause” model, but this was not explicitly named as such in the 1976 paper.</a:t>
            </a:r>
          </a:p>
          <a:p>
            <a:endParaRPr lang="en-US" baseline="0" dirty="0"/>
          </a:p>
          <a:p>
            <a:r>
              <a:rPr lang="en-US" baseline="0" dirty="0"/>
              <a:t>An even clearer explanation of this model can be found 30 years later in Rothman and Greenland AJPH 2005, also in the optional reading. </a:t>
            </a:r>
          </a:p>
          <a:p>
            <a:endParaRPr lang="en-US" baseline="0" dirty="0"/>
          </a:p>
          <a:p>
            <a:r>
              <a:rPr lang="en-US" baseline="0" dirty="0"/>
              <a:t>Some people see this model as just being theoretical.  This is not the case. There are, in fact, several practical implications. </a:t>
            </a:r>
          </a:p>
          <a:p>
            <a:pPr marL="228600" indent="-228600">
              <a:buAutoNum type="arabicPeriod"/>
            </a:pPr>
            <a:r>
              <a:rPr lang="en-US" baseline="0" dirty="0"/>
              <a:t>All diseases are multifactorial.  We should not speak of “the” cause of disease Y; we should speak of the causes or a cause of disease Y.  (This was already discussed in the earlier slide.)</a:t>
            </a:r>
          </a:p>
          <a:p>
            <a:pPr marL="228600" indent="-228600">
              <a:buAutoNum type="arabicPeriod"/>
            </a:pPr>
            <a:r>
              <a:rPr lang="en-US" baseline="0" dirty="0"/>
              <a:t>Understanding strength of association.  (This was already discussed in the earlier slide.)</a:t>
            </a:r>
          </a:p>
          <a:p>
            <a:pPr marL="228600" indent="-228600">
              <a:buAutoNum type="arabicPeriod"/>
            </a:pPr>
            <a:r>
              <a:rPr lang="en-US" baseline="0" dirty="0"/>
              <a:t>The concept of mechanistic interaction, which we will cover later in the course, relies upon this model for its proof.  Mechanistic interaction tells us whether the effect of one factor in causing disease depends upon the presence of another cause.</a:t>
            </a:r>
          </a:p>
          <a:p>
            <a:pPr marL="228600" indent="-228600">
              <a:buAutoNum type="arabicPeriod"/>
            </a:pPr>
            <a:r>
              <a:rPr lang="en-US" baseline="0" dirty="0"/>
              <a:t>For any given instance of a disease in a person, we are only rarely able to name all of the component causes.  Only if a cause is “necessary” can we say the cause was present in any given instance of a disease.  There are very few diseases whose component causes are made up of solely necessary causes.  For example, in any given case of lung cancer in a smoker, we cannot say (with our current level of medical knowledge) that it was caused by smoking.  This makes us realize that we know less than we think we do in any given individual patient clinically and this should affect how we approach patients in terms of explaining why their disease has occurred.</a:t>
            </a:r>
          </a:p>
          <a:p>
            <a:pPr marL="0" indent="0">
              <a:buNone/>
            </a:pPr>
            <a:endParaRPr lang="en-US" baseline="0" dirty="0"/>
          </a:p>
          <a:p>
            <a:pPr marL="0" indent="0">
              <a:buNone/>
            </a:pPr>
            <a:r>
              <a:rPr lang="en-US" baseline="0" dirty="0"/>
              <a:t>VanderWeele has recently written about how the sufficient-component cause model remains relevant (VanderWeele. </a:t>
            </a:r>
            <a:r>
              <a:rPr lang="en-US" sz="1200" b="0" i="0" u="none" strike="noStrike" kern="1200" baseline="0" dirty="0">
                <a:solidFill>
                  <a:schemeClr val="tx1"/>
                </a:solidFill>
                <a:latin typeface="Times New Roman" pitchFamily="18" charset="0"/>
                <a:ea typeface="+mn-ea"/>
                <a:cs typeface="+mn-cs"/>
              </a:rPr>
              <a:t>Invited Commentary: The Continuing Need for the Sufficient Cause Model Today.  AJE 2017). </a:t>
            </a: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81</a:t>
            </a:fld>
            <a:endParaRPr lang="en-US" dirty="0"/>
          </a:p>
        </p:txBody>
      </p:sp>
    </p:spTree>
    <p:extLst>
      <p:ext uri="{BB962C8B-B14F-4D97-AF65-F5344CB8AC3E}">
        <p14:creationId xmlns:p14="http://schemas.microsoft.com/office/powerpoint/2010/main" val="42346823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a:t>
            </a:r>
            <a:r>
              <a:rPr lang="en-US" baseline="0" dirty="0"/>
              <a:t> b</a:t>
            </a:r>
            <a:r>
              <a:rPr lang="en-US" dirty="0"/>
              <a:t>efore we move on, now that we have described</a:t>
            </a:r>
            <a:r>
              <a:rPr lang="en-US" baseline="0" dirty="0"/>
              <a:t> measures of disease occurrence and association, we should spend a moment on how to display them in your publication-quality tables, figures, and text.   We list this under the topic we call “numeracy”, which is the ability to understand and work with numbers.  It is analogous to literacy.</a:t>
            </a:r>
          </a:p>
          <a:p>
            <a:endParaRPr lang="en-US" baseline="0" dirty="0"/>
          </a:p>
          <a:p>
            <a:r>
              <a:rPr lang="en-US" baseline="0" dirty="0"/>
              <a:t>One of our main messages is to help your readers improve their numeracy by limiting your digits in your publication-quality tables, figures, and text.  Specifically, be easy on the eye.  For %’s, this means limiting to two significant digits, such as 33%, 3.3%, or 0.33%.  </a:t>
            </a:r>
          </a:p>
          <a:p>
            <a:endParaRPr lang="en-US" baseline="0" dirty="0"/>
          </a:p>
          <a:p>
            <a:r>
              <a:rPr lang="en-US" baseline="0" dirty="0"/>
              <a:t>For measures of association, also try to keep to 2 digits to the right of the decimal point, except above 10 when you will conventionally see 1 digit shown to the right of the decimal. </a:t>
            </a:r>
          </a:p>
          <a:p>
            <a:endParaRPr lang="en-US" baseline="0" dirty="0"/>
          </a:p>
          <a:p>
            <a:r>
              <a:rPr lang="en-US" baseline="0" dirty="0"/>
              <a:t>Note:  this rounding to 2 digits does not apply to making internal and intermediate calculations with these numbers.  When making internal calculations, do not round off at all.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82</a:t>
            </a:fld>
            <a:endParaRPr lang="en-US" dirty="0"/>
          </a:p>
        </p:txBody>
      </p:sp>
    </p:spTree>
    <p:extLst>
      <p:ext uri="{BB962C8B-B14F-4D97-AF65-F5344CB8AC3E}">
        <p14:creationId xmlns:p14="http://schemas.microsoft.com/office/powerpoint/2010/main" val="356400687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transition to </a:t>
            </a:r>
            <a:r>
              <a:rPr lang="en-US" baseline="0" dirty="0"/>
              <a:t>measures of attribution.  </a:t>
            </a:r>
          </a:p>
          <a:p>
            <a:endParaRPr lang="en-US" altLang="en-US" sz="2800" dirty="0"/>
          </a:p>
          <a:p>
            <a:r>
              <a:rPr lang="en-US" altLang="en-US" sz="2800" dirty="0"/>
              <a:t>Measures of association compare occurrence of an outcome by exposure status, using ratio or absolute differences.  Measures of association contrast one exposure level to another for the occurrence of some outcome.  Once we have a measure of association, what else can we do with it?  We can also ask how relevant the exposure is in causing the outcome, especially in comparison to other exposures causing the outcome.</a:t>
            </a:r>
            <a:r>
              <a:rPr lang="en-US" altLang="en-US" sz="3800" dirty="0"/>
              <a:t>  In other words, we can ask to what extent would the </a:t>
            </a:r>
            <a:r>
              <a:rPr lang="en-US" altLang="en-US" dirty="0"/>
              <a:t>outcome be reduced if exposure was removed?  </a:t>
            </a:r>
          </a:p>
          <a:p>
            <a:pPr lvl="1"/>
            <a:endParaRPr lang="en-US" altLang="en-US" dirty="0"/>
          </a:p>
          <a:p>
            <a:r>
              <a:rPr lang="en-US" altLang="en-US" sz="2800" dirty="0"/>
              <a:t>This concept is known as “attribution” of outcome to exposure.</a:t>
            </a:r>
          </a:p>
          <a:p>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83</a:t>
            </a:fld>
            <a:endParaRPr lang="en-US" dirty="0"/>
          </a:p>
        </p:txBody>
      </p:sp>
    </p:spTree>
    <p:extLst>
      <p:ext uri="{BB962C8B-B14F-4D97-AF65-F5344CB8AC3E}">
        <p14:creationId xmlns:p14="http://schemas.microsoft.com/office/powerpoint/2010/main" val="91294673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Beware</a:t>
            </a:r>
            <a:r>
              <a:rPr lang="en-US" baseline="0" dirty="0"/>
              <a:t> that the terminology used in the literature for this concept is quite variable and confusing.  As usual, you cannot assume you know what authors mean when they use certain terms.  Instead, you need to dig into the details.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84</a:t>
            </a:fld>
            <a:endParaRPr lang="en-US" dirty="0"/>
          </a:p>
        </p:txBody>
      </p:sp>
    </p:spTree>
    <p:extLst>
      <p:ext uri="{BB962C8B-B14F-4D97-AF65-F5344CB8AC3E}">
        <p14:creationId xmlns:p14="http://schemas.microsoft.com/office/powerpoint/2010/main" val="278491898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3 important</a:t>
            </a:r>
            <a:r>
              <a:rPr lang="en-US" baseline="0" dirty="0"/>
              <a:t> introductory points to make before explaining the calculation of measures of attribution.  The first is that a measure of attribution should not even be considered until the field is prett</a:t>
            </a:r>
            <a:r>
              <a:rPr lang="en-US" altLang="en-US" sz="2600" dirty="0"/>
              <a:t>y sure that the exposure in question is causally related to outcome.  Related to this is that we also need to be sure that the measure of association — the numerical value — is correct.  In epidemiologic parlance, this means that we need to be sure that the measure of association is free of bias (e.g., no selection, measurement or confounding bias).</a:t>
            </a:r>
          </a:p>
          <a:p>
            <a:pPr lvl="1"/>
            <a:endParaRPr lang="en-US" altLang="en-US" sz="800" dirty="0"/>
          </a:p>
          <a:p>
            <a:r>
              <a:rPr lang="en-US" altLang="en-US" sz="3000" dirty="0"/>
              <a:t>The second point is that measures of attribution can be expressed in the context of risks or rates.  Risks are more commonly seen in practice.</a:t>
            </a:r>
          </a:p>
          <a:p>
            <a:endParaRPr lang="en-US" altLang="en-US" sz="3000" dirty="0"/>
          </a:p>
          <a:p>
            <a:r>
              <a:rPr lang="en-US" altLang="en-US" sz="3000" dirty="0"/>
              <a:t>Finally, all of the terminology boils down to 2 concepts: a) </a:t>
            </a:r>
            <a:r>
              <a:rPr lang="en-US" altLang="en-US" sz="2600" dirty="0"/>
              <a:t>attribution of outcome to exposure</a:t>
            </a:r>
            <a:r>
              <a:rPr lang="en-US" altLang="en-US" sz="2400" dirty="0"/>
              <a:t> </a:t>
            </a:r>
            <a:r>
              <a:rPr lang="en-US" altLang="en-US" sz="2600" dirty="0"/>
              <a:t>among the exposed; and b) attribution of outcome to exposure in a wider population.   Both of these can be expressed on an absolute or percentage scale. </a:t>
            </a:r>
          </a:p>
          <a:p>
            <a:endParaRPr lang="en-US" altLang="en-US" sz="2600" dirty="0"/>
          </a:p>
          <a:p>
            <a:r>
              <a:rPr lang="en-US" altLang="en-US" sz="2600" dirty="0"/>
              <a:t>(Technical note:  </a:t>
            </a:r>
            <a:r>
              <a:rPr lang="en-US" altLang="en-US" sz="2200" dirty="0"/>
              <a:t>Stata will automatically calculate both (a) and (b) in the epitab command, even if both are not justified.)</a:t>
            </a:r>
          </a:p>
          <a:p>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85</a:t>
            </a:fld>
            <a:endParaRPr lang="en-US" dirty="0"/>
          </a:p>
        </p:txBody>
      </p:sp>
    </p:spTree>
    <p:extLst>
      <p:ext uri="{BB962C8B-B14F-4D97-AF65-F5344CB8AC3E}">
        <p14:creationId xmlns:p14="http://schemas.microsoft.com/office/powerpoint/2010/main" val="323234166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a:t>
            </a:r>
            <a:r>
              <a:rPr lang="en-US" baseline="0" dirty="0"/>
              <a:t> the terminology that we endorse in the context of cumulative incidence (i.e., risk).  Analogous terminology is available in the context of rates.  Let us now see how to calculate these.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86</a:t>
            </a:fld>
            <a:endParaRPr lang="en-US" dirty="0"/>
          </a:p>
        </p:txBody>
      </p:sp>
    </p:spTree>
    <p:extLst>
      <p:ext uri="{BB962C8B-B14F-4D97-AF65-F5344CB8AC3E}">
        <p14:creationId xmlns:p14="http://schemas.microsoft.com/office/powerpoint/2010/main" val="16024191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7"/>
          <p:cNvSpPr>
            <a:spLocks noGrp="1" noChangeArrowheads="1"/>
          </p:cNvSpPr>
          <p:nvPr>
            <p:ph type="sldNum" sz="quarter" idx="5"/>
          </p:nvPr>
        </p:nvSpPr>
        <p:spPr>
          <a:noFill/>
        </p:spPr>
        <p:txBody>
          <a:bodyPr/>
          <a:lstStyle/>
          <a:p>
            <a:fld id="{47045FF0-1BF3-4FB4-ABFE-5C0C9CEDCA87}" type="slidenum">
              <a:rPr lang="en-US" altLang="en-US" smtClean="0"/>
              <a:pPr/>
              <a:t>87</a:t>
            </a:fld>
            <a:endParaRPr lang="en-US" altLang="en-US" dirty="0"/>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We feel</a:t>
            </a:r>
            <a:r>
              <a:rPr lang="en-US" altLang="en-US" baseline="0" dirty="0"/>
              <a:t> that these bar charts are the simplest way to understand attribution.  </a:t>
            </a:r>
            <a:r>
              <a:rPr lang="en-US" altLang="en-US" dirty="0"/>
              <a:t>In this example, risk of the outcome is 0.10 in the unexposed and 0.20 in the exposed.  Let</a:t>
            </a:r>
            <a:r>
              <a:rPr lang="en-US" altLang="en-US" baseline="0" dirty="0"/>
              <a:t> us say the time frame is 5 years.  </a:t>
            </a:r>
            <a:r>
              <a:rPr lang="en-US" altLang="en-US" dirty="0"/>
              <a:t>The absolute difference — which we have already termed the risk difference in our explanation of measures of association — is also called the “attributable risk in the exposed”.  As</a:t>
            </a:r>
            <a:r>
              <a:rPr lang="en-US" altLang="en-US" baseline="0" dirty="0"/>
              <a:t> it is, it is not that informative as a measure of attribution.  </a:t>
            </a:r>
            <a:r>
              <a:rPr lang="en-US" altLang="en-US" dirty="0"/>
              <a:t>As we show in the next slide, this can also be expressed in a more interesting fashion as a percent of the risk in the exposed, called the percent attributable risk in the exposed.</a:t>
            </a:r>
            <a:r>
              <a:rPr lang="en-US" altLang="en-US" baseline="0" dirty="0"/>
              <a:t>  If we removed the exposure, the risk in the exposed group would go down to 0.1, or a 50% decline in risk. </a:t>
            </a:r>
            <a:endParaRPr lang="en-US" altLang="en-US" dirty="0"/>
          </a:p>
          <a:p>
            <a:endParaRPr lang="en-US" altLang="en-US" dirty="0"/>
          </a:p>
          <a:p>
            <a:r>
              <a:rPr lang="en-US" altLang="en-US" dirty="0"/>
              <a:t>Expressing</a:t>
            </a:r>
            <a:r>
              <a:rPr lang="en-US" altLang="en-US" baseline="0" dirty="0"/>
              <a:t> the attributable risk in the exposed a</a:t>
            </a:r>
            <a:r>
              <a:rPr lang="en-US" altLang="en-US" dirty="0"/>
              <a:t>ssumes that the exposed would experience the same risk of outcome as the unexposed if the exposure were removed.  This is a counterfactual concept, a term we heard</a:t>
            </a:r>
            <a:r>
              <a:rPr lang="en-US" altLang="en-US" baseline="0" dirty="0"/>
              <a:t> earlier in the context of secondary study bases, indirect standardization, number needed to treat, and will hear again in the explanation of confounding.</a:t>
            </a:r>
          </a:p>
          <a:p>
            <a:endParaRPr lang="en-US"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This concept of attributable risk in the exposed is related to number needed to treat (NNT), which, of course, is 1/(risk difference).  In this example, the NNT is 10.  It means that for every 10 persons we can change from exposed to unexposed, we can prevent 1 additional occurrence of outcome.  But it also means that every 10 persons we can change from exposed to unexposed, we can go from 2 occurrences of outcome to 1 occurrence, which is a 50% diminution.  Thus, NNT and percent attributable risk in the exposed are, essentially, two derivatives of a risk difference.  In this sense, a risk difference can be seen as a metric for both causation-related research and attribution-related research. </a:t>
            </a:r>
            <a:endParaRPr lang="en-US" altLang="en-US" dirty="0"/>
          </a:p>
          <a:p>
            <a:endParaRPr lang="en-US" altLang="en-US" dirty="0"/>
          </a:p>
          <a:p>
            <a:endParaRPr lang="en-US" altLang="en-US" dirty="0"/>
          </a:p>
        </p:txBody>
      </p:sp>
    </p:spTree>
    <p:extLst>
      <p:ext uri="{BB962C8B-B14F-4D97-AF65-F5344CB8AC3E}">
        <p14:creationId xmlns:p14="http://schemas.microsoft.com/office/powerpoint/2010/main" val="279943576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Here are the general equations</a:t>
            </a:r>
            <a:r>
              <a:rPr lang="en-US" baseline="0" dirty="0"/>
              <a:t> for calculation of attributable risk in the exposed, as an absolute value and as a percentage.  We do not feel that the </a:t>
            </a:r>
            <a:r>
              <a:rPr kumimoji="0" lang="en-US" sz="1200" b="0" i="0" u="none" strike="noStrike" cap="none" normalizeH="0" baseline="0" dirty="0">
                <a:ln>
                  <a:noFill/>
                </a:ln>
                <a:solidFill>
                  <a:schemeClr val="tx1"/>
                </a:solidFill>
                <a:effectLst/>
                <a:latin typeface="Times New Roman" pitchFamily="18" charset="0"/>
              </a:rPr>
              <a:t>attributable risk in the exposed is all that insightful.  What is better is to express this as a percent of incidence in the exposed.   To do this, the formula is: </a:t>
            </a:r>
          </a:p>
          <a:p>
            <a:pPr marL="0" marR="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cap="none" normalizeH="0" baseline="0" dirty="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a:t>%AR</a:t>
            </a:r>
            <a:r>
              <a:rPr lang="en-US" altLang="en-US" sz="1200" baseline="-25000" dirty="0"/>
              <a:t>exp </a:t>
            </a:r>
            <a:r>
              <a:rPr lang="en-US" altLang="en-US" sz="1200" dirty="0"/>
              <a:t>= [(Inc</a:t>
            </a:r>
            <a:r>
              <a:rPr lang="en-US" altLang="en-US" sz="1200" baseline="-25000" dirty="0"/>
              <a:t>exp</a:t>
            </a:r>
            <a:r>
              <a:rPr lang="en-US" altLang="en-US" sz="1200" dirty="0"/>
              <a:t>- Inc</a:t>
            </a:r>
            <a:r>
              <a:rPr lang="en-US" altLang="en-US" sz="1200" baseline="-25000" dirty="0"/>
              <a:t>unexp</a:t>
            </a:r>
            <a:r>
              <a:rPr lang="en-US" altLang="en-US" sz="1200" dirty="0"/>
              <a:t>)/(Inc</a:t>
            </a:r>
            <a:r>
              <a:rPr lang="en-US" altLang="en-US" sz="1200" baseline="-25000" dirty="0"/>
              <a:t>exp</a:t>
            </a:r>
            <a:r>
              <a:rPr lang="en-US" altLang="en-US" sz="1200" dirty="0"/>
              <a:t>)] </a:t>
            </a:r>
            <a:endParaRPr lang="en-US" dirty="0"/>
          </a:p>
          <a:p>
            <a:endParaRPr lang="en-US" dirty="0"/>
          </a:p>
          <a:p>
            <a:r>
              <a:rPr lang="en-US" dirty="0"/>
              <a:t>This is called the “</a:t>
            </a:r>
            <a:r>
              <a:rPr kumimoji="0" lang="en-US" sz="1200" b="0" i="0" u="none" strike="noStrike" cap="none" normalizeH="0" baseline="0" dirty="0">
                <a:ln>
                  <a:noFill/>
                </a:ln>
                <a:solidFill>
                  <a:schemeClr val="tx1"/>
                </a:solidFill>
                <a:effectLst/>
                <a:latin typeface="Times New Roman" pitchFamily="18" charset="0"/>
              </a:rPr>
              <a:t>percent attributable risk in the exposed”.  A look back at the bar graph gives an interpretation:  it is the fraction of the blue column that goes away when the incidence in the blue column goes down to the incidence in the green column.  </a:t>
            </a:r>
          </a:p>
          <a:p>
            <a:endParaRPr lang="en-US" dirty="0"/>
          </a:p>
          <a:p>
            <a:r>
              <a:rPr lang="en-US" dirty="0"/>
              <a:t>If you do not have absolute incidences in the exposed and unexposed, the calculation can also be completed with just the measure of association, in this case the risk ratio.  This means that a case-control study which derives a risk ratio or rate ratio can be used to calculate a percent attributable risk in the exposed.  </a:t>
            </a:r>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88</a:t>
            </a:fld>
            <a:endParaRPr lang="en-US" dirty="0"/>
          </a:p>
        </p:txBody>
      </p:sp>
    </p:spTree>
    <p:extLst>
      <p:ext uri="{BB962C8B-B14F-4D97-AF65-F5344CB8AC3E}">
        <p14:creationId xmlns:p14="http://schemas.microsoft.com/office/powerpoint/2010/main" val="3054613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Courier New" panose="02070309020205020404" pitchFamily="49" charset="0"/>
              </a:rPr>
              <a:t>This is a numerical example in which there are 4000 exposed persons and 6000 unexposed.  The risk ratio relating exposure to outcome is 2.0 over 5 years.  </a:t>
            </a:r>
          </a:p>
          <a:p>
            <a:endParaRPr lang="en-US" sz="1000" dirty="0">
              <a:latin typeface="Courier New" panose="02070309020205020404" pitchFamily="49" charset="0"/>
            </a:endParaRPr>
          </a:p>
          <a:p>
            <a:r>
              <a:rPr lang="en-US" sz="1000" dirty="0">
                <a:latin typeface="Courier New" panose="02070309020205020404" pitchFamily="49" charset="0"/>
              </a:rPr>
              <a:t>You know how to work with a 2 x 2 table like this in Stata.  The command is:</a:t>
            </a:r>
          </a:p>
          <a:p>
            <a:endParaRPr lang="en-US" sz="1000" dirty="0">
              <a:latin typeface="Courier New" panose="02070309020205020404" pitchFamily="49" charset="0"/>
            </a:endParaRPr>
          </a:p>
          <a:p>
            <a:r>
              <a:rPr lang="en-US" sz="1000" dirty="0">
                <a:latin typeface="Courier New" panose="02070309020205020404" pitchFamily="49" charset="0"/>
              </a:rPr>
              <a:t>. csi 800 600 3200 5400</a:t>
            </a:r>
          </a:p>
          <a:p>
            <a:endParaRPr lang="en-US" sz="1000" dirty="0">
              <a:latin typeface="Courier New" panose="02070309020205020404" pitchFamily="49" charset="0"/>
            </a:endParaRPr>
          </a:p>
          <a:p>
            <a:r>
              <a:rPr lang="en-US" sz="1000" baseline="0" dirty="0">
                <a:latin typeface="Courier New" panose="02070309020205020404" pitchFamily="49" charset="0"/>
                <a:cs typeface="Courier New" panose="02070309020205020404" pitchFamily="49" charset="0"/>
              </a:rPr>
              <a:t>                 |   Exposed   Unexposed  |      Total</a:t>
            </a:r>
          </a:p>
          <a:p>
            <a:r>
              <a:rPr lang="en-US" sz="1000" baseline="0" dirty="0">
                <a:latin typeface="Courier New" panose="02070309020205020404" pitchFamily="49" charset="0"/>
                <a:cs typeface="Courier New" panose="02070309020205020404" pitchFamily="49" charset="0"/>
              </a:rPr>
              <a:t>-----------------+------------------------+------------</a:t>
            </a:r>
          </a:p>
          <a:p>
            <a:r>
              <a:rPr lang="en-US" sz="1000" baseline="0" dirty="0">
                <a:latin typeface="Courier New" panose="02070309020205020404" pitchFamily="49" charset="0"/>
                <a:cs typeface="Courier New" panose="02070309020205020404" pitchFamily="49" charset="0"/>
              </a:rPr>
              <a:t>           Cases |       800         600  |       1400</a:t>
            </a:r>
          </a:p>
          <a:p>
            <a:r>
              <a:rPr lang="en-US" sz="1000" baseline="0" dirty="0">
                <a:latin typeface="Courier New" panose="02070309020205020404" pitchFamily="49" charset="0"/>
                <a:cs typeface="Courier New" panose="02070309020205020404" pitchFamily="49" charset="0"/>
              </a:rPr>
              <a:t>        Noncases |      3200        5400  |       8600</a:t>
            </a:r>
          </a:p>
          <a:p>
            <a:r>
              <a:rPr lang="en-US" sz="1000" baseline="0" dirty="0">
                <a:latin typeface="Courier New" panose="02070309020205020404" pitchFamily="49" charset="0"/>
                <a:cs typeface="Courier New" panose="02070309020205020404" pitchFamily="49" charset="0"/>
              </a:rPr>
              <a:t>-----------------+------------------------+------------</a:t>
            </a:r>
          </a:p>
          <a:p>
            <a:r>
              <a:rPr lang="en-US" sz="1000" baseline="0" dirty="0">
                <a:latin typeface="Courier New" panose="02070309020205020404" pitchFamily="49" charset="0"/>
                <a:cs typeface="Courier New" panose="02070309020205020404" pitchFamily="49" charset="0"/>
              </a:rPr>
              <a:t>           Total |      4000        6000  |      10000</a:t>
            </a:r>
          </a:p>
          <a:p>
            <a:r>
              <a:rPr lang="en-US" sz="1000" baseline="0" dirty="0">
                <a:latin typeface="Courier New" panose="02070309020205020404" pitchFamily="49" charset="0"/>
                <a:cs typeface="Courier New" panose="02070309020205020404" pitchFamily="49" charset="0"/>
              </a:rPr>
              <a:t>                 |                        |</a:t>
            </a:r>
          </a:p>
          <a:p>
            <a:r>
              <a:rPr lang="en-US" sz="1000" baseline="0" dirty="0">
                <a:latin typeface="Courier New" panose="02070309020205020404" pitchFamily="49" charset="0"/>
                <a:cs typeface="Courier New" panose="02070309020205020404" pitchFamily="49" charset="0"/>
              </a:rPr>
              <a:t>            Risk |        .2          .1  |        .14</a:t>
            </a:r>
          </a:p>
          <a:p>
            <a:r>
              <a:rPr lang="en-US" sz="1000" baseline="0" dirty="0">
                <a:latin typeface="Courier New" panose="02070309020205020404" pitchFamily="49" charset="0"/>
                <a:cs typeface="Courier New" panose="02070309020205020404" pitchFamily="49" charset="0"/>
              </a:rPr>
              <a:t>                 |                        |</a:t>
            </a:r>
          </a:p>
          <a:p>
            <a:r>
              <a:rPr lang="en-US" sz="1000" baseline="0" dirty="0">
                <a:latin typeface="Courier New" panose="02070309020205020404" pitchFamily="49" charset="0"/>
                <a:cs typeface="Courier New" panose="02070309020205020404" pitchFamily="49" charset="0"/>
              </a:rPr>
              <a:t>                 |      Point estimate    |    [95% Conf. Interval]</a:t>
            </a:r>
          </a:p>
          <a:p>
            <a:r>
              <a:rPr lang="en-US" sz="1000" baseline="0" dirty="0">
                <a:latin typeface="Courier New" panose="02070309020205020404" pitchFamily="49" charset="0"/>
                <a:cs typeface="Courier New" panose="02070309020205020404" pitchFamily="49" charset="0"/>
              </a:rPr>
              <a:t>                 |------------------------+------------------------</a:t>
            </a:r>
          </a:p>
          <a:p>
            <a:r>
              <a:rPr lang="en-US" sz="1000" baseline="0" dirty="0">
                <a:latin typeface="Courier New" panose="02070309020205020404" pitchFamily="49" charset="0"/>
                <a:cs typeface="Courier New" panose="02070309020205020404" pitchFamily="49" charset="0"/>
              </a:rPr>
              <a:t> Risk difference |               .1       |    .0854645    .1145355 </a:t>
            </a:r>
          </a:p>
          <a:p>
            <a:r>
              <a:rPr lang="en-US" sz="1000" baseline="0" dirty="0">
                <a:latin typeface="Courier New" panose="02070309020205020404" pitchFamily="49" charset="0"/>
                <a:cs typeface="Courier New" panose="02070309020205020404" pitchFamily="49" charset="0"/>
              </a:rPr>
              <a:t>      Risk ratio |                2       |    1.813301    2.205922 </a:t>
            </a:r>
          </a:p>
          <a:p>
            <a:r>
              <a:rPr lang="en-US" sz="1000" baseline="0" dirty="0">
                <a:latin typeface="Courier New" panose="02070309020205020404" pitchFamily="49" charset="0"/>
                <a:cs typeface="Courier New" panose="02070309020205020404" pitchFamily="49" charset="0"/>
              </a:rPr>
              <a:t> Attr. frac. ex. |               .5       |    .4485196    .5466747 </a:t>
            </a:r>
          </a:p>
          <a:p>
            <a:r>
              <a:rPr lang="en-US" sz="1000" baseline="0" dirty="0">
                <a:latin typeface="Courier New" panose="02070309020205020404" pitchFamily="49" charset="0"/>
                <a:cs typeface="Courier New" panose="02070309020205020404" pitchFamily="49" charset="0"/>
              </a:rPr>
              <a:t> Attr. frac. pop |         .2857143       |</a:t>
            </a:r>
          </a:p>
          <a:p>
            <a:r>
              <a:rPr lang="en-US" sz="1000" baseline="0" dirty="0">
                <a:latin typeface="Courier New" panose="02070309020205020404" pitchFamily="49" charset="0"/>
                <a:cs typeface="Courier New" panose="02070309020205020404" pitchFamily="49" charset="0"/>
              </a:rPr>
              <a:t>                 +-------------------------------------------------</a:t>
            </a:r>
          </a:p>
          <a:p>
            <a:r>
              <a:rPr lang="en-US" sz="1000" baseline="0" dirty="0">
                <a:latin typeface="Courier New" panose="02070309020205020404" pitchFamily="49" charset="0"/>
                <a:cs typeface="Courier New" panose="02070309020205020404" pitchFamily="49" charset="0"/>
              </a:rPr>
              <a:t>                               chi2(1) =   199.34  Pr&gt;chi2 = 0.0000</a:t>
            </a:r>
          </a:p>
          <a:p>
            <a:endParaRPr lang="en-US" sz="800" baseline="0" dirty="0">
              <a:latin typeface="Courier New" panose="02070309020205020404" pitchFamily="49" charset="0"/>
              <a:cs typeface="Courier New" panose="02070309020205020404" pitchFamily="49" charset="0"/>
            </a:endParaRPr>
          </a:p>
          <a:p>
            <a:r>
              <a:rPr lang="en-US" sz="800" baseline="0" dirty="0">
                <a:latin typeface="Courier New" panose="02070309020205020404" pitchFamily="49" charset="0"/>
                <a:cs typeface="Courier New" panose="02070309020205020404" pitchFamily="49" charset="0"/>
              </a:rPr>
              <a:t>The “Attr. Frac. Ex.” is short for attributable fraction in the exposed, which is what we are looking for in this instance.  It is the what we call </a:t>
            </a:r>
            <a:r>
              <a:rPr kumimoji="0" lang="en-US" sz="800" b="0" i="0" u="none" strike="noStrike" cap="none" normalizeH="0" baseline="0" dirty="0">
                <a:ln>
                  <a:noFill/>
                </a:ln>
                <a:solidFill>
                  <a:schemeClr val="tx1"/>
                </a:solidFill>
                <a:effectLst/>
                <a:latin typeface="Times New Roman" pitchFamily="18" charset="0"/>
                <a:cs typeface="Courier New" panose="02070309020205020404" pitchFamily="49" charset="0"/>
              </a:rPr>
              <a:t>p</a:t>
            </a:r>
            <a:r>
              <a:rPr kumimoji="0" lang="en-US" sz="800" b="0" i="0" u="none" strike="noStrike" cap="none" normalizeH="0" baseline="0" dirty="0">
                <a:ln>
                  <a:noFill/>
                </a:ln>
                <a:solidFill>
                  <a:schemeClr val="tx1"/>
                </a:solidFill>
                <a:effectLst/>
                <a:latin typeface="Times New Roman" pitchFamily="18" charset="0"/>
              </a:rPr>
              <a:t>ercent attributable risk in the exposed.  </a:t>
            </a:r>
            <a:r>
              <a:rPr lang="en-US" sz="800" baseline="0" dirty="0">
                <a:latin typeface="Courier New" panose="02070309020205020404" pitchFamily="49" charset="0"/>
                <a:cs typeface="Courier New" panose="02070309020205020404" pitchFamily="49" charset="0"/>
              </a:rPr>
              <a:t>Stata feels the attributable risk is so important that it includes it in the default output for a 2 x 2 table.  This is useful in that Stata remembers the formula for you.  </a:t>
            </a:r>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89</a:t>
            </a:fld>
            <a:endParaRPr lang="en-US" dirty="0"/>
          </a:p>
        </p:txBody>
      </p:sp>
    </p:spTree>
    <p:extLst>
      <p:ext uri="{BB962C8B-B14F-4D97-AF65-F5344CB8AC3E}">
        <p14:creationId xmlns:p14="http://schemas.microsoft.com/office/powerpoint/2010/main" val="1553443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CC34950A-1431-48A7-BE5C-A2718AFC7341}" type="slidenum">
              <a:rPr lang="en-US" altLang="en-US" smtClean="0"/>
              <a:pPr/>
              <a:t>9</a:t>
            </a:fld>
            <a:endParaRPr lang="en-US" alt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altLang="en-US" dirty="0"/>
              <a:t>We introduced this mathematical property of the odds ratio last week when we introduced odds ratios.  This property of the odds ratio is crucial to case-control design because it is the odds ratio — comparing the diseased (cases) to some reference control group for</a:t>
            </a:r>
            <a:r>
              <a:rPr lang="en-US" altLang="en-US" baseline="0" dirty="0"/>
              <a:t> the presence of</a:t>
            </a:r>
            <a:r>
              <a:rPr lang="en-US" altLang="en-US" dirty="0"/>
              <a:t> exposure — that is actually measurable in a case-control study.  Yet, it is the odds ratio comparing exposed and unexposed for the occurrence of disease that we are interested in.  Fortunately, they are mathematically identical.  </a:t>
            </a:r>
          </a:p>
          <a:p>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This identity was explicitly pointed out in 1951 by Jerome Cornfield, a pioneer theorist who at the time was working at the nascent National Cancer Institute.  The hot research topic of that time was the health effects of smoking</a:t>
            </a:r>
            <a:r>
              <a:rPr lang="en-US" altLang="en-US" baseline="0" dirty="0"/>
              <a:t> cigarettes.  This was a time when many people, including health care professionals and scientists, were smoking.  Physicians were even doing commercial advertisements for cigarettes.  </a:t>
            </a:r>
            <a:r>
              <a:rPr lang="en-US" altLang="en-US" dirty="0"/>
              <a:t>Without the work of Cornfield and others, many of us today might be smoking.</a:t>
            </a:r>
            <a:r>
              <a:rPr lang="en-US" altLang="en-US" baseline="0" dirty="0"/>
              <a:t>  Cornfield’s work with odds ratios was not the only methodologic advance that was made during the study of smoking and lung cancer.  Indeed, research of whether smoking causes lung cancer, which intensified during the 1950’s and early 1960, sparked methodologic development in many areas of epidemiology.  Along with John Snow’s work on cholera in the 1800’s, no other research topic has contributed more to putting epidemiology on the map, although COVID-19 is threatening these hallowed exemplars.  </a:t>
            </a:r>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r>
              <a:rPr lang="en-US" altLang="en-US" dirty="0"/>
              <a:t>Cornfield’s work was not the first time, however, that outcome-selective sampling was used in health research.</a:t>
            </a:r>
            <a:r>
              <a:rPr lang="en-US" altLang="en-US" baseline="0" dirty="0"/>
              <a:t>  This concept traces back as least as far back as the mid-1800’s.  Some historians view Whitehead’s work in 1855 with cholera as the first case-control-like study, but a paper by Janet Lane-Claypon in 1926 has been cited as the first modern use of the technique, most closely resembling the designs of today.  Her work examined parity (number of times given birth), as well as other exposures and the outcome of breast cancer.  As such, she is credited as the discoverer of the modern case-control approach.  Lane-Claypon’s work was also one of the first to investigate the long-term health effects of various reproductive histories. </a:t>
            </a:r>
          </a:p>
          <a:p>
            <a:endParaRPr lang="en-US" altLang="en-US" baseline="0" dirty="0"/>
          </a:p>
          <a:p>
            <a:r>
              <a:rPr lang="en-US" altLang="en-US" baseline="0" dirty="0"/>
              <a:t>Part of the problem in dating the first case-control study is that the term was not used before 1967.  Prior to that, it several other names were used, most prominently “retrospective study”.  </a:t>
            </a:r>
          </a:p>
          <a:p>
            <a:endParaRPr lang="en-US" alt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Cornfield J. A method of estimating comparative rates from clinical data; applications to cancer of the lung, breast, and cervix. </a:t>
            </a:r>
            <a:r>
              <a:rPr lang="en-US" i="1" dirty="0"/>
              <a:t>J Natl Cancer Inst. </a:t>
            </a:r>
            <a:r>
              <a:rPr lang="en-US" dirty="0"/>
              <a:t>1951;11:1269-75.</a:t>
            </a:r>
            <a:endParaRPr lang="en-US" altLang="en-US" dirty="0"/>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Lane-Claypon J. A further report on cancer of the breast: reports on public health and medical subjects. London: Ministry of Health; 1926.  </a:t>
            </a:r>
          </a:p>
          <a:p>
            <a:endParaRPr lang="en-US" altLang="en-US" dirty="0"/>
          </a:p>
          <a:p>
            <a:pPr algn="l"/>
            <a:r>
              <a:rPr lang="pt-BR" sz="1800" b="0" i="0" u="none" strike="noStrike" baseline="0" dirty="0">
                <a:solidFill>
                  <a:srgbClr val="292526"/>
                </a:solidFill>
                <a:latin typeface="Frutiger-Light"/>
              </a:rPr>
              <a:t>Paneth N, Susser E, and Susser M.  </a:t>
            </a:r>
            <a:r>
              <a:rPr lang="en-US" sz="1800" b="0" i="0" u="none" strike="noStrike" baseline="0" dirty="0">
                <a:solidFill>
                  <a:srgbClr val="292526"/>
                </a:solidFill>
                <a:latin typeface="Frutiger-Light"/>
              </a:rPr>
              <a:t>Origins and early development of the case-control study, part 1. </a:t>
            </a:r>
            <a:r>
              <a:rPr lang="sv-SE" sz="1800" b="0" i="1" u="none" strike="noStrike" baseline="0" dirty="0">
                <a:solidFill>
                  <a:srgbClr val="292526"/>
                </a:solidFill>
                <a:latin typeface="Frutiger-Light"/>
              </a:rPr>
              <a:t>Soz.- Präventivmed </a:t>
            </a:r>
            <a:r>
              <a:rPr lang="sv-SE" sz="1800" b="0" i="0" u="none" strike="noStrike" baseline="0" dirty="0">
                <a:solidFill>
                  <a:srgbClr val="292526"/>
                </a:solidFill>
                <a:latin typeface="Frutiger-Light"/>
              </a:rPr>
              <a:t>47:282–288, 2002.</a:t>
            </a:r>
            <a:endParaRPr lang="en-US" altLang="en-US" dirty="0"/>
          </a:p>
        </p:txBody>
      </p:sp>
    </p:spTree>
    <p:extLst>
      <p:ext uri="{BB962C8B-B14F-4D97-AF65-F5344CB8AC3E}">
        <p14:creationId xmlns:p14="http://schemas.microsoft.com/office/powerpoint/2010/main" val="67225019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percent</a:t>
            </a:r>
            <a:r>
              <a:rPr lang="en-US" baseline="0" dirty="0"/>
              <a:t> attributable risk in the exposed can be interpreted as “what fraction of the outcome would be reduced in the exposed if the exposure was removed.”</a:t>
            </a:r>
          </a:p>
          <a:p>
            <a:endParaRPr lang="en-US" baseline="0" dirty="0"/>
          </a:p>
          <a:p>
            <a:r>
              <a:rPr lang="en-US" baseline="0" dirty="0"/>
              <a:t>However, we cannot say that exposure was a cause of the outcome ONLY in those that would not have the outcome if the exposure was removed.  The exposure may have caused the outcome in additional cases among the exposed or in all of the cases of disease in the exposed; we just cannot be sure.  What we do know is that exposure is removed, the exposed group will still have the same risk as the unexposed group, meaning that with removal of the exposure, those people have the outcome for some other reason.  If our exposure did contribute to the occurrence of outcome in additional cases, we know that some other causal pies develop to fill the gap and cause disease.</a:t>
            </a:r>
          </a:p>
          <a:p>
            <a:endParaRPr lang="en-US" dirty="0"/>
          </a:p>
          <a:p>
            <a:r>
              <a:rPr lang="en-US" dirty="0"/>
              <a:t>The percentage</a:t>
            </a:r>
            <a:r>
              <a:rPr lang="en-US" baseline="0" dirty="0"/>
              <a:t> of the exposed who experience the outcome because of exposure (i.e., the percentage of all causal pies which have the exposure in question as a complementary cause) is </a:t>
            </a:r>
            <a:r>
              <a:rPr lang="en-US" dirty="0"/>
              <a:t>termed yet a third entity — the “etiologic fraction” (see Optional Reading and the Extra Slides).  The</a:t>
            </a:r>
            <a:r>
              <a:rPr lang="en-US" baseline="0" dirty="0"/>
              <a:t> etiologic fraction might be larger than the percent attributable risk.  The etiologic fraction in the legal field is known as the “probability of causation”.  It refers to what percentage of exposed persons had the exposure as part of the causal mechanism for the outcome in question.  In many areas of law, if probability of causation is more than 50%, then the exposure is felt to be liable.  This is known as the “rule or law of 51%”.  Epidemiologists, however, have pointed out the problems with this approach in that the etiologic fraction cannot be calculated save for the rare instances in which an exposure is a necessary cause (100% etiologic fraction).  Specifically, the percent attributable risk in the exposed is not synonymous with etiologic fraction.  When the percent attributable risk in the exposed is greater than 50%, then we can say that the probability of causation is greater than 50%.  However, when it is less than 50%, we cannot say that probability of causation is less than 50%.</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90</a:t>
            </a:fld>
            <a:endParaRPr lang="en-US" dirty="0"/>
          </a:p>
        </p:txBody>
      </p:sp>
    </p:spTree>
    <p:extLst>
      <p:ext uri="{BB962C8B-B14F-4D97-AF65-F5344CB8AC3E}">
        <p14:creationId xmlns:p14="http://schemas.microsoft.com/office/powerpoint/2010/main" val="22394258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7"/>
          <p:cNvSpPr>
            <a:spLocks noGrp="1" noChangeArrowheads="1"/>
          </p:cNvSpPr>
          <p:nvPr>
            <p:ph type="sldNum" sz="quarter" idx="5"/>
          </p:nvPr>
        </p:nvSpPr>
        <p:spPr>
          <a:noFill/>
        </p:spPr>
        <p:txBody>
          <a:bodyPr/>
          <a:lstStyle/>
          <a:p>
            <a:fld id="{6EE057CA-4409-4A1F-B109-B20146214CB1}" type="slidenum">
              <a:rPr lang="en-US" altLang="en-US" smtClean="0"/>
              <a:pPr/>
              <a:t>91</a:t>
            </a:fld>
            <a:endParaRPr lang="en-US" altLang="en-US" dirty="0"/>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a:noFill/>
          <a:ln/>
        </p:spPr>
        <p:txBody>
          <a:bodyPr/>
          <a:lstStyle/>
          <a:p>
            <a:r>
              <a:rPr lang="en-US" altLang="en-US" dirty="0"/>
              <a:t>Let us move to attribution in a population.  As in previous graphic example, risk in this graphic is 0.10 in the unexposed and 0.20 in the exposed.  In the total population, including exposed and unexposed, the risk is 0.14, between 0.10 and 0.20.  The population attributable risk is the difference between the risk in the total population and the unexposed.  The </a:t>
            </a:r>
            <a:r>
              <a:rPr kumimoji="0" lang="en-US" altLang="en-US" sz="1200" b="0" i="0" u="none" strike="noStrike" cap="none" normalizeH="0" baseline="0" dirty="0">
                <a:ln>
                  <a:noFill/>
                </a:ln>
                <a:solidFill>
                  <a:schemeClr val="tx1"/>
                </a:solidFill>
                <a:effectLst/>
                <a:latin typeface="Times New Roman" pitchFamily="18" charset="0"/>
              </a:rPr>
              <a:t>p</a:t>
            </a:r>
            <a:r>
              <a:rPr kumimoji="0" lang="en-US" sz="1200" b="0" i="0" u="none" strike="noStrike" cap="none" normalizeH="0" baseline="0" dirty="0">
                <a:ln>
                  <a:noFill/>
                </a:ln>
                <a:solidFill>
                  <a:schemeClr val="tx1"/>
                </a:solidFill>
                <a:effectLst/>
                <a:latin typeface="Times New Roman" pitchFamily="18" charset="0"/>
              </a:rPr>
              <a:t>ercent attributable risk in the population describes the fraction of the overall risk in the overall population that is eliminated when exposure is eliminated.  </a:t>
            </a:r>
            <a:endParaRPr lang="en-US" altLang="en-US" dirty="0"/>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8" charset="0"/>
                <a:ea typeface="+mn-ea"/>
                <a:cs typeface="+mn-cs"/>
              </a:rPr>
              <a:t>If you took all exposure away from the overall population, you would convert the light blue bar incidence to the incidence in the green bar (the unexposed).  The population attributable risk is the absolute difference between the incidence in the light blue and the incidence in the green.  </a:t>
            </a:r>
            <a:endParaRPr lang="en-US" altLang="en-US" dirty="0"/>
          </a:p>
        </p:txBody>
      </p:sp>
    </p:spTree>
    <p:extLst>
      <p:ext uri="{BB962C8B-B14F-4D97-AF65-F5344CB8AC3E}">
        <p14:creationId xmlns:p14="http://schemas.microsoft.com/office/powerpoint/2010/main" val="30913746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approaches</a:t>
            </a:r>
            <a:r>
              <a:rPr lang="en-US" baseline="0" dirty="0"/>
              <a:t> for calculating </a:t>
            </a:r>
            <a:r>
              <a:rPr kumimoji="0" lang="en-US" sz="1200" b="0" i="0" u="none" strike="noStrike" cap="none" normalizeH="0" baseline="0" dirty="0">
                <a:ln>
                  <a:noFill/>
                </a:ln>
                <a:solidFill>
                  <a:schemeClr val="tx1"/>
                </a:solidFill>
                <a:effectLst/>
                <a:latin typeface="Times New Roman" pitchFamily="18" charset="0"/>
              </a:rPr>
              <a:t>attributable risk in the population</a:t>
            </a:r>
            <a:r>
              <a:rPr lang="en-US" baseline="0" dirty="0"/>
              <a:t>, depending upon what information is available to you.  This includes the ability to calculate the metric even if you only have the measure of association and an estimate of the prevalence of the exposure in the population.  This means that a case-control study that has done proper case-cohort or incidence density sampling of controls can contribute to this calculation by virtue of being able to estimate the prevalence of exposure in the underlying population.  </a:t>
            </a:r>
          </a:p>
          <a:p>
            <a:endParaRPr lang="en-US" baseline="0" dirty="0"/>
          </a:p>
          <a:p>
            <a:r>
              <a:rPr lang="en-US" baseline="0" dirty="0"/>
              <a:t>These various calculations are explored in the Optional Reading.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92</a:t>
            </a:fld>
            <a:endParaRPr lang="en-US" dirty="0"/>
          </a:p>
        </p:txBody>
      </p:sp>
    </p:spTree>
    <p:extLst>
      <p:ext uri="{BB962C8B-B14F-4D97-AF65-F5344CB8AC3E}">
        <p14:creationId xmlns:p14="http://schemas.microsoft.com/office/powerpoint/2010/main" val="82889235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numerical example.  You will note that with just the information provided in the table you cannot complete the calculation of the population attribute risk.  This is because we do not know the prevalence of exposure in the entire population.  If have additional or external information about the prevalence of exposure in the population, you can complete the calculation.  For example, if you are told that 40% of the population is exposed, you can complete the calculation.  </a:t>
            </a:r>
          </a:p>
        </p:txBody>
      </p:sp>
      <p:sp>
        <p:nvSpPr>
          <p:cNvPr id="4" name="Slide Number Placeholder 3"/>
          <p:cNvSpPr>
            <a:spLocks noGrp="1"/>
          </p:cNvSpPr>
          <p:nvPr>
            <p:ph type="sldNum" sz="quarter" idx="5"/>
          </p:nvPr>
        </p:nvSpPr>
        <p:spPr/>
        <p:txBody>
          <a:bodyPr/>
          <a:lstStyle/>
          <a:p>
            <a:pPr>
              <a:defRPr/>
            </a:pPr>
            <a:fld id="{EAB7F47C-1AC8-4B17-A011-251E5998FCF5}" type="slidenum">
              <a:rPr lang="en-US" smtClean="0"/>
              <a:pPr>
                <a:defRPr/>
              </a:pPr>
              <a:t>93</a:t>
            </a:fld>
            <a:endParaRPr lang="en-US" dirty="0"/>
          </a:p>
        </p:txBody>
      </p:sp>
    </p:spTree>
    <p:extLst>
      <p:ext uri="{BB962C8B-B14F-4D97-AF65-F5344CB8AC3E}">
        <p14:creationId xmlns:p14="http://schemas.microsoft.com/office/powerpoint/2010/main" val="129452456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aseline="0" dirty="0">
                <a:latin typeface="Century" panose="02040604050505020304" pitchFamily="18" charset="0"/>
              </a:rPr>
              <a:t>If prevalence of exposure in the population is 40%, then we can calculate the attributable risk in the population as well as the percent attributable risk in the population using the formulae we showed.   The attributable risk in the population is 0.04.  The percent attributable risk in the population is 28.6%.</a:t>
            </a:r>
          </a:p>
          <a:p>
            <a:endParaRPr lang="en-US" sz="800" baseline="0" dirty="0">
              <a:latin typeface="Century" panose="02040604050505020304" pitchFamily="18" charset="0"/>
            </a:endParaRPr>
          </a:p>
          <a:p>
            <a:r>
              <a:rPr lang="en-US" sz="800" baseline="0" dirty="0">
                <a:latin typeface="Century" panose="02040604050505020304" pitchFamily="18" charset="0"/>
              </a:rPr>
              <a:t>If we use our earlier numeric example and Stata, we get:</a:t>
            </a:r>
          </a:p>
          <a:p>
            <a:endParaRPr lang="en-US" sz="800" baseline="0" dirty="0">
              <a:latin typeface="Century" panose="02040604050505020304" pitchFamily="18" charset="0"/>
            </a:endParaRPr>
          </a:p>
          <a:p>
            <a:r>
              <a:rPr lang="en-US" sz="800" baseline="0" dirty="0">
                <a:latin typeface="Century" panose="02040604050505020304" pitchFamily="18" charset="0"/>
              </a:rPr>
              <a:t> . csi 800 600 3200 5400</a:t>
            </a:r>
          </a:p>
          <a:p>
            <a:endParaRPr lang="en-US" sz="800" baseline="0" dirty="0">
              <a:latin typeface="Century" panose="02040604050505020304" pitchFamily="18" charset="0"/>
            </a:endParaRPr>
          </a:p>
          <a:p>
            <a:r>
              <a:rPr lang="en-US" sz="800" baseline="0" dirty="0">
                <a:latin typeface="Courier New" panose="02070309020205020404" pitchFamily="49" charset="0"/>
                <a:cs typeface="Courier New" panose="02070309020205020404" pitchFamily="49" charset="0"/>
              </a:rPr>
              <a:t>                 |   Exposed   Unexposed  |      Total</a:t>
            </a:r>
          </a:p>
          <a:p>
            <a:r>
              <a:rPr lang="en-US" sz="800" baseline="0" dirty="0">
                <a:latin typeface="Courier New" panose="02070309020205020404" pitchFamily="49" charset="0"/>
                <a:cs typeface="Courier New" panose="02070309020205020404" pitchFamily="49" charset="0"/>
              </a:rPr>
              <a:t>-----------------+------------------------+------------</a:t>
            </a:r>
          </a:p>
          <a:p>
            <a:r>
              <a:rPr lang="en-US" sz="800" baseline="0" dirty="0">
                <a:latin typeface="Courier New" panose="02070309020205020404" pitchFamily="49" charset="0"/>
                <a:cs typeface="Courier New" panose="02070309020205020404" pitchFamily="49" charset="0"/>
              </a:rPr>
              <a:t>           Cases |       800         600  |       1400</a:t>
            </a:r>
          </a:p>
          <a:p>
            <a:r>
              <a:rPr lang="en-US" sz="800" baseline="0" dirty="0">
                <a:latin typeface="Courier New" panose="02070309020205020404" pitchFamily="49" charset="0"/>
                <a:cs typeface="Courier New" panose="02070309020205020404" pitchFamily="49" charset="0"/>
              </a:rPr>
              <a:t>        Noncases |      3200        5400  |       8600</a:t>
            </a:r>
          </a:p>
          <a:p>
            <a:r>
              <a:rPr lang="en-US" sz="800" baseline="0" dirty="0">
                <a:latin typeface="Courier New" panose="02070309020205020404" pitchFamily="49" charset="0"/>
                <a:cs typeface="Courier New" panose="02070309020205020404" pitchFamily="49" charset="0"/>
              </a:rPr>
              <a:t>-----------------+------------------------+------------</a:t>
            </a:r>
          </a:p>
          <a:p>
            <a:r>
              <a:rPr lang="en-US" sz="800" baseline="0" dirty="0">
                <a:latin typeface="Courier New" panose="02070309020205020404" pitchFamily="49" charset="0"/>
                <a:cs typeface="Courier New" panose="02070309020205020404" pitchFamily="49" charset="0"/>
              </a:rPr>
              <a:t>           Total |      4000        6000  |      10000</a:t>
            </a:r>
          </a:p>
          <a:p>
            <a:r>
              <a:rPr lang="en-US" sz="800" baseline="0" dirty="0">
                <a:latin typeface="Courier New" panose="02070309020205020404" pitchFamily="49" charset="0"/>
                <a:cs typeface="Courier New" panose="02070309020205020404" pitchFamily="49" charset="0"/>
              </a:rPr>
              <a:t>                 |                        |</a:t>
            </a:r>
          </a:p>
          <a:p>
            <a:r>
              <a:rPr lang="en-US" sz="800" baseline="0" dirty="0">
                <a:latin typeface="Courier New" panose="02070309020205020404" pitchFamily="49" charset="0"/>
                <a:cs typeface="Courier New" panose="02070309020205020404" pitchFamily="49" charset="0"/>
              </a:rPr>
              <a:t>            Risk |        .2          .1  |        .14</a:t>
            </a:r>
          </a:p>
          <a:p>
            <a:r>
              <a:rPr lang="en-US" sz="800" baseline="0" dirty="0">
                <a:latin typeface="Courier New" panose="02070309020205020404" pitchFamily="49" charset="0"/>
                <a:cs typeface="Courier New" panose="02070309020205020404" pitchFamily="49" charset="0"/>
              </a:rPr>
              <a:t>                 |                        |</a:t>
            </a:r>
          </a:p>
          <a:p>
            <a:r>
              <a:rPr lang="en-US" sz="800" baseline="0" dirty="0">
                <a:latin typeface="Courier New" panose="02070309020205020404" pitchFamily="49" charset="0"/>
                <a:cs typeface="Courier New" panose="02070309020205020404" pitchFamily="49" charset="0"/>
              </a:rPr>
              <a:t>                 |      Point estimate    |    [95% Conf. Interval]</a:t>
            </a:r>
          </a:p>
          <a:p>
            <a:r>
              <a:rPr lang="en-US" sz="800" baseline="0" dirty="0">
                <a:latin typeface="Courier New" panose="02070309020205020404" pitchFamily="49" charset="0"/>
                <a:cs typeface="Courier New" panose="02070309020205020404" pitchFamily="49" charset="0"/>
              </a:rPr>
              <a:t>                 |------------------------+------------------------</a:t>
            </a:r>
          </a:p>
          <a:p>
            <a:r>
              <a:rPr lang="en-US" sz="800" baseline="0" dirty="0">
                <a:latin typeface="Courier New" panose="02070309020205020404" pitchFamily="49" charset="0"/>
                <a:cs typeface="Courier New" panose="02070309020205020404" pitchFamily="49" charset="0"/>
              </a:rPr>
              <a:t> Risk difference |               .1       |    .0854645    .1145355 </a:t>
            </a:r>
          </a:p>
          <a:p>
            <a:r>
              <a:rPr lang="en-US" sz="800" baseline="0" dirty="0">
                <a:latin typeface="Courier New" panose="02070309020205020404" pitchFamily="49" charset="0"/>
                <a:cs typeface="Courier New" panose="02070309020205020404" pitchFamily="49" charset="0"/>
              </a:rPr>
              <a:t>      Risk ratio |                2       |    1.813301    2.205922 </a:t>
            </a:r>
          </a:p>
          <a:p>
            <a:r>
              <a:rPr lang="en-US" sz="800" baseline="0" dirty="0">
                <a:latin typeface="Courier New" panose="02070309020205020404" pitchFamily="49" charset="0"/>
                <a:cs typeface="Courier New" panose="02070309020205020404" pitchFamily="49" charset="0"/>
              </a:rPr>
              <a:t> Attr. frac. ex. |               .5       |    .4485196    .5466747 </a:t>
            </a:r>
          </a:p>
          <a:p>
            <a:r>
              <a:rPr lang="en-US" sz="800" baseline="0" dirty="0">
                <a:latin typeface="Courier New" panose="02070309020205020404" pitchFamily="49" charset="0"/>
                <a:cs typeface="Courier New" panose="02070309020205020404" pitchFamily="49" charset="0"/>
              </a:rPr>
              <a:t> </a:t>
            </a:r>
            <a:r>
              <a:rPr lang="en-US" sz="800" b="1" baseline="0" dirty="0">
                <a:latin typeface="Courier New" panose="02070309020205020404" pitchFamily="49" charset="0"/>
                <a:cs typeface="Courier New" panose="02070309020205020404" pitchFamily="49" charset="0"/>
              </a:rPr>
              <a:t>Attr. frac. pop |         .2857143 </a:t>
            </a:r>
            <a:r>
              <a:rPr lang="en-US" sz="800" baseline="0" dirty="0">
                <a:latin typeface="Courier New" panose="02070309020205020404" pitchFamily="49" charset="0"/>
                <a:cs typeface="Courier New" panose="02070309020205020404" pitchFamily="49" charset="0"/>
              </a:rPr>
              <a:t>      |</a:t>
            </a:r>
          </a:p>
          <a:p>
            <a:r>
              <a:rPr lang="en-US" sz="800" baseline="0" dirty="0">
                <a:latin typeface="Courier New" panose="02070309020205020404" pitchFamily="49" charset="0"/>
                <a:cs typeface="Courier New" panose="02070309020205020404" pitchFamily="49" charset="0"/>
              </a:rPr>
              <a:t>                 +-------------------------------------------------</a:t>
            </a:r>
          </a:p>
          <a:p>
            <a:r>
              <a:rPr lang="en-US" sz="800" baseline="0" dirty="0">
                <a:latin typeface="Courier New" panose="02070309020205020404" pitchFamily="49" charset="0"/>
                <a:cs typeface="Courier New" panose="02070309020205020404" pitchFamily="49" charset="0"/>
              </a:rPr>
              <a:t>                               chi2(1) =   199.34  Pr&gt;chi2 = 0.0000</a:t>
            </a:r>
          </a:p>
          <a:p>
            <a:endParaRPr kumimoji="0" lang="en-US" sz="800" b="0" i="0" u="none" strike="noStrike" cap="none" normalizeH="0" baseline="0" dirty="0">
              <a:ln>
                <a:noFill/>
              </a:ln>
              <a:solidFill>
                <a:schemeClr val="tx1"/>
              </a:solidFill>
              <a:effectLst/>
              <a:latin typeface="Century" panose="02040604050505020304" pitchFamily="18" charset="0"/>
            </a:endParaRPr>
          </a:p>
          <a:p>
            <a:r>
              <a:rPr kumimoji="0" lang="en-US" sz="800" b="0" i="0" u="none" strike="noStrike" cap="none" normalizeH="0" baseline="0" dirty="0">
                <a:ln>
                  <a:noFill/>
                </a:ln>
                <a:solidFill>
                  <a:schemeClr val="tx1"/>
                </a:solidFill>
                <a:effectLst/>
                <a:latin typeface="Times New Roman" pitchFamily="18" charset="0"/>
              </a:rPr>
              <a:t>Percent attributable risk in the population </a:t>
            </a:r>
            <a:r>
              <a:rPr lang="en-US" sz="800" baseline="0" dirty="0">
                <a:latin typeface="Century" panose="02040604050505020304" pitchFamily="18" charset="0"/>
              </a:rPr>
              <a:t>is what Stata means by “Attr. frac. pop.”.  </a:t>
            </a:r>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94</a:t>
            </a:fld>
            <a:endParaRPr lang="en-US" dirty="0"/>
          </a:p>
        </p:txBody>
      </p:sp>
    </p:spTree>
    <p:extLst>
      <p:ext uri="{BB962C8B-B14F-4D97-AF65-F5344CB8AC3E}">
        <p14:creationId xmlns:p14="http://schemas.microsoft.com/office/powerpoint/2010/main" val="43912704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dirty="0"/>
              <a:t>The percent population attributable risk in is 29% over 5 years.  If we removed the exposure, the risk of the outcome in the population over 5 years would be reduced by 29%, from 14% to 10%.</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Just as was the case for percent attributable risk in the exposed, we can say that at least 29% of the disease among the population was caused by the exposure.  But, we cannot say the exposure is responsible for only 29% of all disease.  Exposure might be involved in much more than 29% of all cases in the entire population.   </a:t>
            </a:r>
          </a:p>
          <a:p>
            <a:endParaRPr lang="en-US" dirty="0"/>
          </a:p>
        </p:txBody>
      </p:sp>
      <p:sp>
        <p:nvSpPr>
          <p:cNvPr id="4" name="Slide Number Placeholder 3"/>
          <p:cNvSpPr>
            <a:spLocks noGrp="1"/>
          </p:cNvSpPr>
          <p:nvPr>
            <p:ph type="sldNum" sz="quarter" idx="5"/>
          </p:nvPr>
        </p:nvSpPr>
        <p:spPr/>
        <p:txBody>
          <a:bodyPr/>
          <a:lstStyle/>
          <a:p>
            <a:pPr>
              <a:defRPr/>
            </a:pPr>
            <a:fld id="{EAB7F47C-1AC8-4B17-A011-251E5998FCF5}" type="slidenum">
              <a:rPr lang="en-US" smtClean="0"/>
              <a:pPr>
                <a:defRPr/>
              </a:pPr>
              <a:t>95</a:t>
            </a:fld>
            <a:endParaRPr lang="en-US" dirty="0"/>
          </a:p>
        </p:txBody>
      </p:sp>
    </p:spTree>
    <p:extLst>
      <p:ext uri="{BB962C8B-B14F-4D97-AF65-F5344CB8AC3E}">
        <p14:creationId xmlns:p14="http://schemas.microsoft.com/office/powerpoint/2010/main" val="18568467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a:spLocks noGrp="1" noChangeArrowheads="1"/>
          </p:cNvSpPr>
          <p:nvPr>
            <p:ph type="sldNum" sz="quarter" idx="5"/>
          </p:nvPr>
        </p:nvSpPr>
        <p:spPr>
          <a:noFill/>
        </p:spPr>
        <p:txBody>
          <a:bodyPr/>
          <a:lstStyle/>
          <a:p>
            <a:fld id="{EDB59CE9-9F91-4AAC-A599-09F04C498909}" type="slidenum">
              <a:rPr lang="en-US" altLang="en-US" smtClean="0"/>
              <a:pPr/>
              <a:t>96</a:t>
            </a:fld>
            <a:endParaRPr lang="en-US" altLang="en-US" dirty="0"/>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p:spPr>
        <p:txBody>
          <a:bodyPr/>
          <a:lstStyle/>
          <a:p>
            <a:r>
              <a:rPr lang="en-US" altLang="en-US" dirty="0"/>
              <a:t>Population attributable risk depends on prevalence of exposure in the population.  With higher prevalence of exposure, the percent population attributable risk will be larger for a given risk ratio.  This makes sense when we consider that exposure prevalence is included in the calculation of the population attributable risk.  </a:t>
            </a:r>
          </a:p>
        </p:txBody>
      </p:sp>
    </p:spTree>
    <p:extLst>
      <p:ext uri="{BB962C8B-B14F-4D97-AF65-F5344CB8AC3E}">
        <p14:creationId xmlns:p14="http://schemas.microsoft.com/office/powerpoint/2010/main" val="363393199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Slide Image Placeholder 1"/>
          <p:cNvSpPr>
            <a:spLocks noGrp="1" noRot="1" noChangeAspect="1"/>
          </p:cNvSpPr>
          <p:nvPr>
            <p:ph type="sldImg"/>
          </p:nvPr>
        </p:nvSpPr>
        <p:spPr>
          <a:ln/>
        </p:spPr>
      </p:sp>
      <p:sp>
        <p:nvSpPr>
          <p:cNvPr id="229378" name="Notes Placeholder 2"/>
          <p:cNvSpPr>
            <a:spLocks noGrp="1"/>
          </p:cNvSpPr>
          <p:nvPr>
            <p:ph type="body" idx="1"/>
          </p:nvPr>
        </p:nvSpPr>
        <p:spPr>
          <a:noFill/>
          <a:ln/>
        </p:spPr>
        <p:txBody>
          <a:bodyPr/>
          <a:lstStyle/>
          <a:p>
            <a:r>
              <a:rPr lang="en-US" dirty="0"/>
              <a:t>Here is an example of research from the Framingham study reporting the percent population attributable risk for the outcome of stroke, stratified by age.  For example, atrial fibrillation is associated with a percent population attributable risk of 1.5% in 50-59 year olds and 23.5% in 80-89 year olds.  The table also lists “events occurring with condition.”  This illustrates a point made in the readings for this week:  The % pop AR is not the same as the percent of those with the outcome who had the exposure of interest.  Just</a:t>
            </a:r>
            <a:r>
              <a:rPr lang="en-US" baseline="0" dirty="0"/>
              <a:t> because a person with a disease possesses a particular causal exposure does not mean that the exposure actually mechanistically contributed to that disease in that person.  The only exception to this are with “necessary causes”.   </a:t>
            </a:r>
          </a:p>
          <a:p>
            <a:endParaRPr lang="en-US" baseline="0" dirty="0"/>
          </a:p>
          <a:p>
            <a:r>
              <a:rPr lang="en-US" baseline="0" dirty="0"/>
              <a:t>The time horizon is not explicitly mentioned in this table, but it should have been.</a:t>
            </a:r>
            <a:endParaRPr lang="en-US" dirty="0"/>
          </a:p>
        </p:txBody>
      </p:sp>
      <p:sp>
        <p:nvSpPr>
          <p:cNvPr id="229379" name="Slide Number Placeholder 3"/>
          <p:cNvSpPr>
            <a:spLocks noGrp="1"/>
          </p:cNvSpPr>
          <p:nvPr>
            <p:ph type="sldNum" sz="quarter" idx="5"/>
          </p:nvPr>
        </p:nvSpPr>
        <p:spPr>
          <a:noFill/>
        </p:spPr>
        <p:txBody>
          <a:bodyPr/>
          <a:lstStyle/>
          <a:p>
            <a:fld id="{4DB3A999-0043-4C9B-9A72-0758B59F2A74}" type="slidenum">
              <a:rPr lang="en-US" smtClean="0"/>
              <a:pPr/>
              <a:t>97</a:t>
            </a:fld>
            <a:endParaRPr lang="en-US" dirty="0"/>
          </a:p>
        </p:txBody>
      </p:sp>
    </p:spTree>
    <p:extLst>
      <p:ext uri="{BB962C8B-B14F-4D97-AF65-F5344CB8AC3E}">
        <p14:creationId xmlns:p14="http://schemas.microsoft.com/office/powerpoint/2010/main" val="343598953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7"/>
          <p:cNvSpPr>
            <a:spLocks noGrp="1" noChangeArrowheads="1"/>
          </p:cNvSpPr>
          <p:nvPr>
            <p:ph type="sldNum" sz="quarter" idx="5"/>
          </p:nvPr>
        </p:nvSpPr>
        <p:spPr>
          <a:noFill/>
        </p:spPr>
        <p:txBody>
          <a:bodyPr/>
          <a:lstStyle/>
          <a:p>
            <a:fld id="{DCF9D701-43A0-4F52-85BA-2DF28DBA8429}" type="slidenum">
              <a:rPr lang="en-US" altLang="en-US" smtClean="0"/>
              <a:pPr/>
              <a:t>98</a:t>
            </a:fld>
            <a:endParaRPr lang="en-US" altLang="en-US" dirty="0"/>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a:noFill/>
          <a:ln/>
        </p:spPr>
        <p:txBody>
          <a:bodyPr/>
          <a:lstStyle/>
          <a:p>
            <a:r>
              <a:rPr lang="en-US" altLang="en-US" dirty="0"/>
              <a:t>The percent population attributable risk depends on the risk ratio and the prevalence of exposure.  This figure shows percent population attributable risk for different combinations of exposure prevalence in a population (x-axis) and different risk ratios, ranging from 2 to 10 (over a fixed</a:t>
            </a:r>
            <a:r>
              <a:rPr lang="en-US" altLang="en-US" baseline="0" dirty="0"/>
              <a:t> time horizon, say, 5 years)</a:t>
            </a:r>
            <a:r>
              <a:rPr lang="en-US" altLang="en-US" dirty="0"/>
              <a:t>.</a:t>
            </a:r>
          </a:p>
          <a:p>
            <a:endParaRPr lang="en-US" altLang="en-US" dirty="0"/>
          </a:p>
          <a:p>
            <a:r>
              <a:rPr lang="en-US" altLang="en-US" dirty="0"/>
              <a:t>Note that the exposure prevalence comes from “descriptive” research, illustrating the importance of a descriptive objective.  </a:t>
            </a:r>
          </a:p>
        </p:txBody>
      </p:sp>
    </p:spTree>
    <p:extLst>
      <p:ext uri="{BB962C8B-B14F-4D97-AF65-F5344CB8AC3E}">
        <p14:creationId xmlns:p14="http://schemas.microsoft.com/office/powerpoint/2010/main" val="112210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All of the same equations we just covered that used absolute risks and risk ratios can also be used for absolute rates and rate ratios.  Here are the equations</a:t>
            </a:r>
            <a:r>
              <a:rPr lang="en-US" baseline="0" dirty="0"/>
              <a:t> for calculation of attributable rate in the exposed, as an absolute value and as a percentage.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As we said in the context of risks, the difference measure (a rate difference) is not particularly insightful.  A more useful metric is to calculate the rate difference as a percentage of the incidence rate in the exposed.  This is the percent attributable rate in the exposed.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Analogous to risk, attributable rate in the population and percent attributable rate in the population can also be calculated.  The “ir” (stands for “incidence rate”) command (part of the epitab suite) will automatically calculate the percent attributable rate in the exposed and percent attributable rate in the population.  The “iri” command is an immediate command in which users can plug in raw data (number of events in the exposed and person-time in the exposed; as well as number of events in the unexposed and person-time in the unexposed) and Stata will produce the attributable rate metrics.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99</a:t>
            </a:fld>
            <a:endParaRPr lang="en-US" dirty="0"/>
          </a:p>
        </p:txBody>
      </p:sp>
    </p:spTree>
    <p:extLst>
      <p:ext uri="{BB962C8B-B14F-4D97-AF65-F5344CB8AC3E}">
        <p14:creationId xmlns:p14="http://schemas.microsoft.com/office/powerpoint/2010/main" val="1588661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84FE9E5-9C5F-48FB-8C61-2C2C536EC8D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5F68A65-F533-4CAE-88F2-BEB918CA610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9B1543F-590F-475C-B9F3-70FAFA6F370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726820F-612B-4B2E-9D28-25734EE4D87B}"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0BD38FE-0643-42F1-B052-E1C47A270C97}"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5C5A539F-09B9-489D-93BA-A75FC4141FF0}"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7D073EF-780D-490D-A9EE-97EA81D266C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C7CACC3-C541-4633-9C17-E209F0CD022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D264870-4AB4-45CA-ACE5-D18DEB1B1AD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74701EC-F8E1-404D-ABC4-039B4EFD392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67D76AA-DB01-44D6-BD17-E5C01605112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0F0182D-4F35-4DE0-B72D-593226E83E2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FC431C4-4308-46A4-83D8-EF6914818BF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FAE22BD-BD05-49A2-AA98-4DD4368D558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30DD712-CDC4-4A9D-9E24-96B8AA01CAD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A7B4A973-2335-4C84-8D6B-B498AC6CA7D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51" r:id="rId13"/>
    <p:sldLayoutId id="2147483650" r:id="rId14"/>
    <p:sldLayoutId id="2147483649"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108.xml"/><Relationship Id="rId1" Type="http://schemas.openxmlformats.org/officeDocument/2006/relationships/slideLayout" Target="../slideLayouts/slideLayout7.xml"/><Relationship Id="rId6" Type="http://schemas.openxmlformats.org/officeDocument/2006/relationships/image" Target="../media/image32.wmf"/><Relationship Id="rId5" Type="http://schemas.openxmlformats.org/officeDocument/2006/relationships/oleObject" Target="../embeddings/oleObject22.bin"/><Relationship Id="rId4" Type="http://schemas.openxmlformats.org/officeDocument/2006/relationships/image" Target="../media/image6.wmf"/></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19.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5.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oleObject" Target="../embeddings/oleObject8.bin"/><Relationship Id="rId4" Type="http://schemas.openxmlformats.org/officeDocument/2006/relationships/image" Target="../media/image6.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7.wmf"/><Relationship Id="rId5" Type="http://schemas.openxmlformats.org/officeDocument/2006/relationships/oleObject" Target="../embeddings/oleObject11.bin"/><Relationship Id="rId4" Type="http://schemas.openxmlformats.org/officeDocument/2006/relationships/image" Target="../media/image6.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2.bin"/><Relationship Id="rId7"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11.wmf"/><Relationship Id="rId5" Type="http://schemas.openxmlformats.org/officeDocument/2006/relationships/image" Target="../media/image15.png"/><Relationship Id="rId10" Type="http://schemas.openxmlformats.org/officeDocument/2006/relationships/oleObject" Target="../embeddings/oleObject13.bin"/><Relationship Id="rId4" Type="http://schemas.openxmlformats.org/officeDocument/2006/relationships/image" Target="../media/image14.png"/><Relationship Id="rId9" Type="http://schemas.openxmlformats.org/officeDocument/2006/relationships/image" Target="../media/image10.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oleObject" Target="../embeddings/oleObject14.bin"/><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62.xml"/><Relationship Id="rId1" Type="http://schemas.openxmlformats.org/officeDocument/2006/relationships/slideLayout" Target="../slideLayouts/slideLayout6.xml"/><Relationship Id="rId6" Type="http://schemas.openxmlformats.org/officeDocument/2006/relationships/image" Target="../media/image22.wmf"/><Relationship Id="rId5" Type="http://schemas.openxmlformats.org/officeDocument/2006/relationships/oleObject" Target="../embeddings/oleObject16.bin"/><Relationship Id="rId4" Type="http://schemas.openxmlformats.org/officeDocument/2006/relationships/image" Target="../media/image21.wmf"/></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image" Target="../media/image23.wmf"/><Relationship Id="rId5" Type="http://schemas.openxmlformats.org/officeDocument/2006/relationships/oleObject" Target="../embeddings/oleObject18.bin"/><Relationship Id="rId4" Type="http://schemas.openxmlformats.org/officeDocument/2006/relationships/image" Target="../media/image6.w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7.xml"/><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1.xml"/><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96.xml"/><Relationship Id="rId1" Type="http://schemas.openxmlformats.org/officeDocument/2006/relationships/slideLayout" Target="../slideLayouts/slideLayout4.xml"/><Relationship Id="rId6" Type="http://schemas.openxmlformats.org/officeDocument/2006/relationships/image" Target="../media/image29.emf"/><Relationship Id="rId5" Type="http://schemas.openxmlformats.org/officeDocument/2006/relationships/oleObject" Target="../embeddings/oleObject20.bin"/><Relationship Id="rId4" Type="http://schemas.openxmlformats.org/officeDocument/2006/relationships/image" Target="../media/image28.emf"/></Relationships>
</file>

<file path=ppt/slides/_rels/slide9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85800" y="152400"/>
            <a:ext cx="7772400" cy="1143000"/>
          </a:xfrm>
        </p:spPr>
        <p:txBody>
          <a:bodyPr/>
          <a:lstStyle/>
          <a:p>
            <a:r>
              <a:rPr lang="en-US" altLang="en-US" sz="3600" b="1" dirty="0"/>
              <a:t>Measures of Disease Association II</a:t>
            </a:r>
            <a:br>
              <a:rPr lang="en-US" altLang="en-US" sz="3600" b="1" dirty="0"/>
            </a:br>
            <a:r>
              <a:rPr lang="en-US" altLang="en-US" sz="3600" b="1" dirty="0"/>
              <a:t>and Measures of Attribution</a:t>
            </a:r>
            <a:endParaRPr lang="en-US" altLang="en-US" sz="2800" b="1" dirty="0"/>
          </a:p>
        </p:txBody>
      </p:sp>
      <p:sp>
        <p:nvSpPr>
          <p:cNvPr id="20482" name="Rectangle 3"/>
          <p:cNvSpPr>
            <a:spLocks noGrp="1" noChangeArrowheads="1"/>
          </p:cNvSpPr>
          <p:nvPr>
            <p:ph type="body" idx="1"/>
          </p:nvPr>
        </p:nvSpPr>
        <p:spPr>
          <a:xfrm>
            <a:off x="137160" y="1447800"/>
            <a:ext cx="8991600" cy="4724400"/>
          </a:xfrm>
        </p:spPr>
        <p:txBody>
          <a:bodyPr/>
          <a:lstStyle/>
          <a:p>
            <a:pPr>
              <a:lnSpc>
                <a:spcPct val="80000"/>
              </a:lnSpc>
              <a:spcBef>
                <a:spcPts val="0"/>
              </a:spcBef>
            </a:pPr>
            <a:r>
              <a:rPr lang="en-US" altLang="en-US" sz="3000" dirty="0"/>
              <a:t>Measures of association in case-control studies</a:t>
            </a:r>
          </a:p>
          <a:p>
            <a:pPr>
              <a:lnSpc>
                <a:spcPct val="80000"/>
              </a:lnSpc>
              <a:spcBef>
                <a:spcPts val="0"/>
              </a:spcBef>
            </a:pPr>
            <a:endParaRPr lang="en-US" altLang="en-US" sz="1000" dirty="0"/>
          </a:p>
          <a:p>
            <a:pPr lvl="1">
              <a:lnSpc>
                <a:spcPct val="80000"/>
              </a:lnSpc>
              <a:spcBef>
                <a:spcPts val="0"/>
              </a:spcBef>
            </a:pPr>
            <a:r>
              <a:rPr lang="en-US" altLang="en-US" sz="2600" dirty="0"/>
              <a:t>If/how the OR estimates other ratio measures depends on type of control sampling &amp; nature of underlying cohort</a:t>
            </a:r>
          </a:p>
          <a:p>
            <a:endParaRPr lang="en-US" altLang="en-US" sz="1000" dirty="0"/>
          </a:p>
          <a:p>
            <a:pPr>
              <a:spcBef>
                <a:spcPts val="0"/>
              </a:spcBef>
            </a:pPr>
            <a:endParaRPr lang="en-US" altLang="en-US" sz="1000" dirty="0"/>
          </a:p>
          <a:p>
            <a:r>
              <a:rPr lang="en-US" altLang="en-US" sz="3000" dirty="0"/>
              <a:t>Strengths and weaknesses of case-control studies</a:t>
            </a:r>
          </a:p>
          <a:p>
            <a:pPr>
              <a:spcBef>
                <a:spcPts val="0"/>
              </a:spcBef>
            </a:pPr>
            <a:endParaRPr lang="en-US" altLang="en-US" sz="1000" dirty="0"/>
          </a:p>
          <a:p>
            <a:r>
              <a:rPr lang="en-US" altLang="en-US" sz="3000" dirty="0"/>
              <a:t>Interpreting the magnitude of a measure of association</a:t>
            </a:r>
          </a:p>
          <a:p>
            <a:pPr lvl="1"/>
            <a:r>
              <a:rPr lang="en-US" altLang="en-US" sz="2600" dirty="0"/>
              <a:t>What we can learn from the “sufficient-component cause” model of human disease</a:t>
            </a:r>
            <a:endParaRPr lang="en-US" altLang="en-US" sz="1000" dirty="0"/>
          </a:p>
          <a:p>
            <a:endParaRPr lang="en-US" altLang="en-US" sz="1000" dirty="0"/>
          </a:p>
          <a:p>
            <a:r>
              <a:rPr lang="en-US" altLang="en-US" sz="3000" dirty="0"/>
              <a:t>Measures of attribution</a:t>
            </a:r>
          </a:p>
          <a:p>
            <a:pPr lvl="1">
              <a:lnSpc>
                <a:spcPct val="80000"/>
              </a:lnSpc>
            </a:pPr>
            <a:r>
              <a:rPr lang="en-US" altLang="en-US" sz="2600" dirty="0"/>
              <a:t>Attribution among the exposed</a:t>
            </a:r>
          </a:p>
          <a:p>
            <a:pPr lvl="1">
              <a:lnSpc>
                <a:spcPct val="80000"/>
              </a:lnSpc>
            </a:pPr>
            <a:r>
              <a:rPr lang="en-US" altLang="en-US" sz="2600" dirty="0"/>
              <a:t>Attribution among the entire population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ChangeArrowheads="1"/>
          </p:cNvSpPr>
          <p:nvPr/>
        </p:nvSpPr>
        <p:spPr bwMode="auto">
          <a:xfrm>
            <a:off x="1295400" y="1600200"/>
            <a:ext cx="4572000" cy="38862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40962" name="Text Box 3"/>
          <p:cNvSpPr txBox="1">
            <a:spLocks noChangeArrowheads="1"/>
          </p:cNvSpPr>
          <p:nvPr/>
        </p:nvSpPr>
        <p:spPr bwMode="auto">
          <a:xfrm>
            <a:off x="76200" y="152400"/>
            <a:ext cx="9169883" cy="492443"/>
          </a:xfrm>
          <a:prstGeom prst="rect">
            <a:avLst/>
          </a:prstGeom>
          <a:noFill/>
          <a:ln w="9525">
            <a:noFill/>
            <a:miter lim="800000"/>
            <a:headEnd/>
            <a:tailEnd/>
          </a:ln>
        </p:spPr>
        <p:txBody>
          <a:bodyPr wrap="none">
            <a:spAutoFit/>
          </a:bodyPr>
          <a:lstStyle/>
          <a:p>
            <a:pPr eaLnBrk="0" hangingPunct="0"/>
            <a:r>
              <a:rPr lang="en-US" altLang="en-US" sz="2600" b="1" dirty="0"/>
              <a:t>Odds ratio</a:t>
            </a:r>
            <a:r>
              <a:rPr lang="en-US" altLang="en-US" sz="2600" dirty="0"/>
              <a:t> comparing </a:t>
            </a:r>
            <a:r>
              <a:rPr lang="en-US" altLang="en-US" sz="2600" b="1" dirty="0"/>
              <a:t>exposure odds</a:t>
            </a:r>
            <a:r>
              <a:rPr lang="en-US" altLang="en-US" sz="2600" dirty="0"/>
              <a:t> in diseased and not diseased</a:t>
            </a:r>
          </a:p>
        </p:txBody>
      </p:sp>
      <p:sp>
        <p:nvSpPr>
          <p:cNvPr id="40963" name="Text Box 4"/>
          <p:cNvSpPr txBox="1">
            <a:spLocks noChangeArrowheads="1"/>
          </p:cNvSpPr>
          <p:nvPr/>
        </p:nvSpPr>
        <p:spPr bwMode="auto">
          <a:xfrm>
            <a:off x="3048000" y="762000"/>
            <a:ext cx="1131888" cy="457200"/>
          </a:xfrm>
          <a:prstGeom prst="rect">
            <a:avLst/>
          </a:prstGeom>
          <a:noFill/>
          <a:ln w="9525">
            <a:noFill/>
            <a:miter lim="800000"/>
            <a:headEnd/>
            <a:tailEnd/>
          </a:ln>
        </p:spPr>
        <p:txBody>
          <a:bodyPr wrap="none">
            <a:spAutoFit/>
          </a:bodyPr>
          <a:lstStyle/>
          <a:p>
            <a:pPr eaLnBrk="0" hangingPunct="0"/>
            <a:r>
              <a:rPr lang="en-US" altLang="en-US" dirty="0"/>
              <a:t>Disease</a:t>
            </a:r>
          </a:p>
        </p:txBody>
      </p:sp>
      <p:sp>
        <p:nvSpPr>
          <p:cNvPr id="40964" name="Text Box 5"/>
          <p:cNvSpPr txBox="1">
            <a:spLocks noChangeArrowheads="1"/>
          </p:cNvSpPr>
          <p:nvPr/>
        </p:nvSpPr>
        <p:spPr bwMode="auto">
          <a:xfrm>
            <a:off x="2057400" y="1066800"/>
            <a:ext cx="658813" cy="457200"/>
          </a:xfrm>
          <a:prstGeom prst="rect">
            <a:avLst/>
          </a:prstGeom>
          <a:noFill/>
          <a:ln w="9525">
            <a:noFill/>
            <a:miter lim="800000"/>
            <a:headEnd/>
            <a:tailEnd/>
          </a:ln>
        </p:spPr>
        <p:txBody>
          <a:bodyPr wrap="none">
            <a:spAutoFit/>
          </a:bodyPr>
          <a:lstStyle/>
          <a:p>
            <a:pPr eaLnBrk="0" hangingPunct="0"/>
            <a:r>
              <a:rPr lang="en-US" altLang="en-US" dirty="0"/>
              <a:t>Yes</a:t>
            </a:r>
          </a:p>
        </p:txBody>
      </p:sp>
      <p:sp>
        <p:nvSpPr>
          <p:cNvPr id="40965" name="Text Box 6"/>
          <p:cNvSpPr txBox="1">
            <a:spLocks noChangeArrowheads="1"/>
          </p:cNvSpPr>
          <p:nvPr/>
        </p:nvSpPr>
        <p:spPr bwMode="auto">
          <a:xfrm>
            <a:off x="4495800" y="1066800"/>
            <a:ext cx="557213" cy="457200"/>
          </a:xfrm>
          <a:prstGeom prst="rect">
            <a:avLst/>
          </a:prstGeom>
          <a:noFill/>
          <a:ln w="9525">
            <a:noFill/>
            <a:miter lim="800000"/>
            <a:headEnd/>
            <a:tailEnd/>
          </a:ln>
        </p:spPr>
        <p:txBody>
          <a:bodyPr wrap="none">
            <a:spAutoFit/>
          </a:bodyPr>
          <a:lstStyle/>
          <a:p>
            <a:pPr eaLnBrk="0" hangingPunct="0"/>
            <a:r>
              <a:rPr lang="en-US" altLang="en-US" dirty="0"/>
              <a:t>No</a:t>
            </a:r>
          </a:p>
        </p:txBody>
      </p:sp>
      <p:sp>
        <p:nvSpPr>
          <p:cNvPr id="40966" name="Text Box 7"/>
          <p:cNvSpPr txBox="1">
            <a:spLocks noChangeArrowheads="1"/>
          </p:cNvSpPr>
          <p:nvPr/>
        </p:nvSpPr>
        <p:spPr bwMode="auto">
          <a:xfrm rot="-5397717">
            <a:off x="-210344" y="3256757"/>
            <a:ext cx="1335087" cy="457200"/>
          </a:xfrm>
          <a:prstGeom prst="rect">
            <a:avLst/>
          </a:prstGeom>
          <a:noFill/>
          <a:ln w="9525">
            <a:noFill/>
            <a:miter lim="800000"/>
            <a:headEnd/>
            <a:tailEnd/>
          </a:ln>
        </p:spPr>
        <p:txBody>
          <a:bodyPr wrap="none">
            <a:spAutoFit/>
          </a:bodyPr>
          <a:lstStyle/>
          <a:p>
            <a:pPr eaLnBrk="0" hangingPunct="0"/>
            <a:r>
              <a:rPr lang="en-US" altLang="en-US" dirty="0"/>
              <a:t>Exposure</a:t>
            </a:r>
          </a:p>
        </p:txBody>
      </p:sp>
      <p:sp>
        <p:nvSpPr>
          <p:cNvPr id="40967" name="Text Box 8"/>
          <p:cNvSpPr txBox="1">
            <a:spLocks noChangeArrowheads="1"/>
          </p:cNvSpPr>
          <p:nvPr/>
        </p:nvSpPr>
        <p:spPr bwMode="auto">
          <a:xfrm>
            <a:off x="609600" y="2209800"/>
            <a:ext cx="658813" cy="457200"/>
          </a:xfrm>
          <a:prstGeom prst="rect">
            <a:avLst/>
          </a:prstGeom>
          <a:noFill/>
          <a:ln w="9525">
            <a:noFill/>
            <a:miter lim="800000"/>
            <a:headEnd/>
            <a:tailEnd/>
          </a:ln>
        </p:spPr>
        <p:txBody>
          <a:bodyPr wrap="none">
            <a:spAutoFit/>
          </a:bodyPr>
          <a:lstStyle/>
          <a:p>
            <a:pPr eaLnBrk="0" hangingPunct="0"/>
            <a:r>
              <a:rPr lang="en-US" altLang="en-US" dirty="0"/>
              <a:t>Yes</a:t>
            </a:r>
          </a:p>
        </p:txBody>
      </p:sp>
      <p:sp>
        <p:nvSpPr>
          <p:cNvPr id="40968" name="Text Box 9"/>
          <p:cNvSpPr txBox="1">
            <a:spLocks noChangeArrowheads="1"/>
          </p:cNvSpPr>
          <p:nvPr/>
        </p:nvSpPr>
        <p:spPr bwMode="auto">
          <a:xfrm>
            <a:off x="609600" y="4343400"/>
            <a:ext cx="557213" cy="457200"/>
          </a:xfrm>
          <a:prstGeom prst="rect">
            <a:avLst/>
          </a:prstGeom>
          <a:noFill/>
          <a:ln w="9525">
            <a:noFill/>
            <a:miter lim="800000"/>
            <a:headEnd/>
            <a:tailEnd/>
          </a:ln>
        </p:spPr>
        <p:txBody>
          <a:bodyPr wrap="none">
            <a:spAutoFit/>
          </a:bodyPr>
          <a:lstStyle/>
          <a:p>
            <a:pPr eaLnBrk="0" hangingPunct="0"/>
            <a:r>
              <a:rPr lang="en-US" altLang="en-US" dirty="0"/>
              <a:t>No</a:t>
            </a:r>
          </a:p>
        </p:txBody>
      </p:sp>
      <p:sp>
        <p:nvSpPr>
          <p:cNvPr id="40969" name="Line 10"/>
          <p:cNvSpPr>
            <a:spLocks noChangeShapeType="1"/>
          </p:cNvSpPr>
          <p:nvPr/>
        </p:nvSpPr>
        <p:spPr bwMode="auto">
          <a:xfrm>
            <a:off x="3505200" y="1600200"/>
            <a:ext cx="0" cy="3886200"/>
          </a:xfrm>
          <a:prstGeom prst="line">
            <a:avLst/>
          </a:prstGeom>
          <a:noFill/>
          <a:ln w="9525">
            <a:solidFill>
              <a:schemeClr val="tx1"/>
            </a:solidFill>
            <a:round/>
            <a:headEnd/>
            <a:tailEnd/>
          </a:ln>
        </p:spPr>
        <p:txBody>
          <a:bodyPr wrap="none" anchor="ctr"/>
          <a:lstStyle/>
          <a:p>
            <a:endParaRPr lang="en-US" dirty="0"/>
          </a:p>
        </p:txBody>
      </p:sp>
      <p:sp>
        <p:nvSpPr>
          <p:cNvPr id="40970" name="Line 11"/>
          <p:cNvSpPr>
            <a:spLocks noChangeShapeType="1"/>
          </p:cNvSpPr>
          <p:nvPr/>
        </p:nvSpPr>
        <p:spPr bwMode="auto">
          <a:xfrm>
            <a:off x="1295400" y="3429000"/>
            <a:ext cx="4572000" cy="0"/>
          </a:xfrm>
          <a:prstGeom prst="line">
            <a:avLst/>
          </a:prstGeom>
          <a:noFill/>
          <a:ln w="9525">
            <a:solidFill>
              <a:schemeClr val="tx1"/>
            </a:solidFill>
            <a:round/>
            <a:headEnd/>
            <a:tailEnd/>
          </a:ln>
        </p:spPr>
        <p:txBody>
          <a:bodyPr wrap="none" anchor="ctr"/>
          <a:lstStyle/>
          <a:p>
            <a:endParaRPr lang="en-US" dirty="0"/>
          </a:p>
        </p:txBody>
      </p:sp>
      <p:sp>
        <p:nvSpPr>
          <p:cNvPr id="40971" name="Text Box 12"/>
          <p:cNvSpPr txBox="1">
            <a:spLocks noChangeArrowheads="1"/>
          </p:cNvSpPr>
          <p:nvPr/>
        </p:nvSpPr>
        <p:spPr bwMode="auto">
          <a:xfrm>
            <a:off x="2362200" y="1981200"/>
            <a:ext cx="387350" cy="641350"/>
          </a:xfrm>
          <a:prstGeom prst="rect">
            <a:avLst/>
          </a:prstGeom>
          <a:noFill/>
          <a:ln w="9525">
            <a:noFill/>
            <a:miter lim="800000"/>
            <a:headEnd/>
            <a:tailEnd/>
          </a:ln>
        </p:spPr>
        <p:txBody>
          <a:bodyPr wrap="none">
            <a:spAutoFit/>
          </a:bodyPr>
          <a:lstStyle/>
          <a:p>
            <a:pPr eaLnBrk="0" hangingPunct="0"/>
            <a:r>
              <a:rPr lang="en-US" altLang="en-US" sz="3600" dirty="0"/>
              <a:t>a</a:t>
            </a:r>
          </a:p>
        </p:txBody>
      </p:sp>
      <p:sp>
        <p:nvSpPr>
          <p:cNvPr id="40972" name="Rectangle 13"/>
          <p:cNvSpPr>
            <a:spLocks noChangeArrowheads="1"/>
          </p:cNvSpPr>
          <p:nvPr/>
        </p:nvSpPr>
        <p:spPr bwMode="auto">
          <a:xfrm>
            <a:off x="4419600" y="1981200"/>
            <a:ext cx="412750" cy="641350"/>
          </a:xfrm>
          <a:prstGeom prst="rect">
            <a:avLst/>
          </a:prstGeom>
          <a:noFill/>
          <a:ln w="9525">
            <a:noFill/>
            <a:miter lim="800000"/>
            <a:headEnd/>
            <a:tailEnd/>
          </a:ln>
        </p:spPr>
        <p:txBody>
          <a:bodyPr wrap="none">
            <a:spAutoFit/>
          </a:bodyPr>
          <a:lstStyle/>
          <a:p>
            <a:pPr eaLnBrk="0" hangingPunct="0"/>
            <a:r>
              <a:rPr lang="en-US" altLang="en-US" sz="3600" dirty="0"/>
              <a:t>b</a:t>
            </a:r>
          </a:p>
        </p:txBody>
      </p:sp>
      <p:sp>
        <p:nvSpPr>
          <p:cNvPr id="40973" name="Rectangle 14"/>
          <p:cNvSpPr>
            <a:spLocks noChangeArrowheads="1"/>
          </p:cNvSpPr>
          <p:nvPr/>
        </p:nvSpPr>
        <p:spPr bwMode="auto">
          <a:xfrm>
            <a:off x="2438400" y="4114800"/>
            <a:ext cx="387350" cy="641350"/>
          </a:xfrm>
          <a:prstGeom prst="rect">
            <a:avLst/>
          </a:prstGeom>
          <a:noFill/>
          <a:ln w="9525">
            <a:noFill/>
            <a:miter lim="800000"/>
            <a:headEnd/>
            <a:tailEnd/>
          </a:ln>
        </p:spPr>
        <p:txBody>
          <a:bodyPr wrap="none">
            <a:spAutoFit/>
          </a:bodyPr>
          <a:lstStyle/>
          <a:p>
            <a:pPr eaLnBrk="0" hangingPunct="0"/>
            <a:r>
              <a:rPr lang="en-US" altLang="en-US" sz="3600" dirty="0"/>
              <a:t>c</a:t>
            </a:r>
          </a:p>
        </p:txBody>
      </p:sp>
      <p:sp>
        <p:nvSpPr>
          <p:cNvPr id="40974" name="Rectangle 15"/>
          <p:cNvSpPr>
            <a:spLocks noChangeArrowheads="1"/>
          </p:cNvSpPr>
          <p:nvPr/>
        </p:nvSpPr>
        <p:spPr bwMode="auto">
          <a:xfrm>
            <a:off x="4572000" y="4038600"/>
            <a:ext cx="412750" cy="641350"/>
          </a:xfrm>
          <a:prstGeom prst="rect">
            <a:avLst/>
          </a:prstGeom>
          <a:noFill/>
          <a:ln w="9525">
            <a:noFill/>
            <a:miter lim="800000"/>
            <a:headEnd/>
            <a:tailEnd/>
          </a:ln>
        </p:spPr>
        <p:txBody>
          <a:bodyPr wrap="none">
            <a:spAutoFit/>
          </a:bodyPr>
          <a:lstStyle/>
          <a:p>
            <a:pPr eaLnBrk="0" hangingPunct="0"/>
            <a:r>
              <a:rPr lang="en-US" altLang="en-US" sz="3600" dirty="0"/>
              <a:t>d</a:t>
            </a:r>
          </a:p>
        </p:txBody>
      </p:sp>
      <p:sp>
        <p:nvSpPr>
          <p:cNvPr id="40975" name="Rectangle 18"/>
          <p:cNvSpPr>
            <a:spLocks noChangeArrowheads="1"/>
          </p:cNvSpPr>
          <p:nvPr/>
        </p:nvSpPr>
        <p:spPr bwMode="auto">
          <a:xfrm>
            <a:off x="8121650" y="3429000"/>
            <a:ext cx="412750" cy="641350"/>
          </a:xfrm>
          <a:prstGeom prst="rect">
            <a:avLst/>
          </a:prstGeom>
          <a:noFill/>
          <a:ln w="9525">
            <a:noFill/>
            <a:miter lim="800000"/>
            <a:headEnd/>
            <a:tailEnd/>
          </a:ln>
        </p:spPr>
        <p:txBody>
          <a:bodyPr wrap="none">
            <a:spAutoFit/>
          </a:bodyPr>
          <a:lstStyle/>
          <a:p>
            <a:pPr eaLnBrk="0" hangingPunct="0"/>
            <a:r>
              <a:rPr lang="en-US" altLang="en-US" sz="3600" dirty="0"/>
              <a:t>b</a:t>
            </a:r>
          </a:p>
        </p:txBody>
      </p:sp>
      <p:sp>
        <p:nvSpPr>
          <p:cNvPr id="40976" name="Rectangle 19"/>
          <p:cNvSpPr>
            <a:spLocks noChangeArrowheads="1"/>
          </p:cNvSpPr>
          <p:nvPr/>
        </p:nvSpPr>
        <p:spPr bwMode="auto">
          <a:xfrm>
            <a:off x="8077200" y="1828800"/>
            <a:ext cx="387350" cy="641350"/>
          </a:xfrm>
          <a:prstGeom prst="rect">
            <a:avLst/>
          </a:prstGeom>
          <a:noFill/>
          <a:ln w="9525">
            <a:noFill/>
            <a:miter lim="800000"/>
            <a:headEnd/>
            <a:tailEnd/>
          </a:ln>
        </p:spPr>
        <p:txBody>
          <a:bodyPr wrap="none">
            <a:spAutoFit/>
          </a:bodyPr>
          <a:lstStyle/>
          <a:p>
            <a:pPr eaLnBrk="0" hangingPunct="0"/>
            <a:r>
              <a:rPr lang="en-US" altLang="en-US" sz="3600" dirty="0"/>
              <a:t>a</a:t>
            </a:r>
          </a:p>
        </p:txBody>
      </p:sp>
      <p:sp>
        <p:nvSpPr>
          <p:cNvPr id="40977" name="Text Box 20"/>
          <p:cNvSpPr txBox="1">
            <a:spLocks noChangeArrowheads="1"/>
          </p:cNvSpPr>
          <p:nvPr/>
        </p:nvSpPr>
        <p:spPr bwMode="auto">
          <a:xfrm>
            <a:off x="5867400" y="2940050"/>
            <a:ext cx="1701800" cy="641350"/>
          </a:xfrm>
          <a:prstGeom prst="rect">
            <a:avLst/>
          </a:prstGeom>
          <a:noFill/>
          <a:ln w="9525">
            <a:noFill/>
            <a:miter lim="800000"/>
            <a:headEnd/>
            <a:tailEnd/>
          </a:ln>
        </p:spPr>
        <p:txBody>
          <a:bodyPr wrap="none">
            <a:spAutoFit/>
          </a:bodyPr>
          <a:lstStyle/>
          <a:p>
            <a:pPr eaLnBrk="0" hangingPunct="0"/>
            <a:r>
              <a:rPr lang="en-US" altLang="en-US" sz="3600" b="1" dirty="0"/>
              <a:t>OR</a:t>
            </a:r>
            <a:r>
              <a:rPr lang="en-US" altLang="en-US" sz="3600" b="1" baseline="-25000" dirty="0"/>
              <a:t>exp</a:t>
            </a:r>
            <a:r>
              <a:rPr lang="en-US" altLang="en-US" sz="3600" b="1" dirty="0"/>
              <a:t> =</a:t>
            </a:r>
            <a:endParaRPr lang="en-US" altLang="en-US" dirty="0"/>
          </a:p>
        </p:txBody>
      </p:sp>
      <p:sp>
        <p:nvSpPr>
          <p:cNvPr id="40978" name="Line 22"/>
          <p:cNvSpPr>
            <a:spLocks noChangeShapeType="1"/>
          </p:cNvSpPr>
          <p:nvPr/>
        </p:nvSpPr>
        <p:spPr bwMode="auto">
          <a:xfrm>
            <a:off x="8001000" y="4191000"/>
            <a:ext cx="609600" cy="0"/>
          </a:xfrm>
          <a:prstGeom prst="line">
            <a:avLst/>
          </a:prstGeom>
          <a:noFill/>
          <a:ln w="9525">
            <a:solidFill>
              <a:schemeClr val="tx1"/>
            </a:solidFill>
            <a:round/>
            <a:headEnd/>
            <a:tailEnd/>
          </a:ln>
        </p:spPr>
        <p:txBody>
          <a:bodyPr wrap="none" anchor="ctr"/>
          <a:lstStyle/>
          <a:p>
            <a:endParaRPr lang="en-US" dirty="0"/>
          </a:p>
        </p:txBody>
      </p:sp>
      <p:sp>
        <p:nvSpPr>
          <p:cNvPr id="40979" name="Line 23"/>
          <p:cNvSpPr>
            <a:spLocks noChangeShapeType="1"/>
          </p:cNvSpPr>
          <p:nvPr/>
        </p:nvSpPr>
        <p:spPr bwMode="auto">
          <a:xfrm>
            <a:off x="7543800" y="3429000"/>
            <a:ext cx="1371600" cy="0"/>
          </a:xfrm>
          <a:prstGeom prst="line">
            <a:avLst/>
          </a:prstGeom>
          <a:noFill/>
          <a:ln w="9525">
            <a:solidFill>
              <a:schemeClr val="tx1"/>
            </a:solidFill>
            <a:round/>
            <a:headEnd/>
            <a:tailEnd/>
          </a:ln>
        </p:spPr>
        <p:txBody>
          <a:bodyPr wrap="none" anchor="ctr"/>
          <a:lstStyle/>
          <a:p>
            <a:endParaRPr lang="en-US" dirty="0"/>
          </a:p>
        </p:txBody>
      </p:sp>
      <p:sp>
        <p:nvSpPr>
          <p:cNvPr id="40980" name="Rectangle 24"/>
          <p:cNvSpPr>
            <a:spLocks noChangeArrowheads="1"/>
          </p:cNvSpPr>
          <p:nvPr/>
        </p:nvSpPr>
        <p:spPr bwMode="auto">
          <a:xfrm>
            <a:off x="8077200" y="2743200"/>
            <a:ext cx="387350" cy="641350"/>
          </a:xfrm>
          <a:prstGeom prst="rect">
            <a:avLst/>
          </a:prstGeom>
          <a:noFill/>
          <a:ln w="9525">
            <a:noFill/>
            <a:miter lim="800000"/>
            <a:headEnd/>
            <a:tailEnd/>
          </a:ln>
        </p:spPr>
        <p:txBody>
          <a:bodyPr wrap="none">
            <a:spAutoFit/>
          </a:bodyPr>
          <a:lstStyle/>
          <a:p>
            <a:pPr eaLnBrk="0" hangingPunct="0"/>
            <a:r>
              <a:rPr lang="en-US" altLang="en-US" sz="3600" dirty="0"/>
              <a:t>c</a:t>
            </a:r>
          </a:p>
        </p:txBody>
      </p:sp>
      <p:sp>
        <p:nvSpPr>
          <p:cNvPr id="40981" name="Line 26"/>
          <p:cNvSpPr>
            <a:spLocks noChangeShapeType="1"/>
          </p:cNvSpPr>
          <p:nvPr/>
        </p:nvSpPr>
        <p:spPr bwMode="auto">
          <a:xfrm>
            <a:off x="7848600" y="2667000"/>
            <a:ext cx="838200" cy="0"/>
          </a:xfrm>
          <a:prstGeom prst="line">
            <a:avLst/>
          </a:prstGeom>
          <a:noFill/>
          <a:ln w="9525">
            <a:solidFill>
              <a:schemeClr val="tx1"/>
            </a:solidFill>
            <a:round/>
            <a:headEnd/>
            <a:tailEnd/>
          </a:ln>
        </p:spPr>
        <p:txBody>
          <a:bodyPr wrap="none" anchor="ctr"/>
          <a:lstStyle/>
          <a:p>
            <a:endParaRPr lang="en-US" dirty="0"/>
          </a:p>
        </p:txBody>
      </p:sp>
      <p:sp>
        <p:nvSpPr>
          <p:cNvPr id="40982" name="Rectangle 29"/>
          <p:cNvSpPr>
            <a:spLocks noChangeArrowheads="1"/>
          </p:cNvSpPr>
          <p:nvPr/>
        </p:nvSpPr>
        <p:spPr bwMode="auto">
          <a:xfrm>
            <a:off x="8001000" y="4343400"/>
            <a:ext cx="530915" cy="646331"/>
          </a:xfrm>
          <a:prstGeom prst="rect">
            <a:avLst/>
          </a:prstGeom>
          <a:noFill/>
          <a:ln w="9525">
            <a:noFill/>
            <a:miter lim="800000"/>
            <a:headEnd/>
            <a:tailEnd/>
          </a:ln>
        </p:spPr>
        <p:txBody>
          <a:bodyPr wrap="none">
            <a:spAutoFit/>
          </a:bodyPr>
          <a:lstStyle/>
          <a:p>
            <a:pPr eaLnBrk="0" hangingPunct="0"/>
            <a:r>
              <a:rPr lang="en-US" altLang="en-US" sz="3600" dirty="0"/>
              <a:t> d</a:t>
            </a:r>
          </a:p>
        </p:txBody>
      </p:sp>
      <p:sp>
        <p:nvSpPr>
          <p:cNvPr id="40983" name="Text Box 34"/>
          <p:cNvSpPr txBox="1">
            <a:spLocks noChangeArrowheads="1"/>
          </p:cNvSpPr>
          <p:nvPr/>
        </p:nvSpPr>
        <p:spPr bwMode="auto">
          <a:xfrm>
            <a:off x="1295400" y="5715000"/>
            <a:ext cx="2209800" cy="641350"/>
          </a:xfrm>
          <a:prstGeom prst="rect">
            <a:avLst/>
          </a:prstGeom>
          <a:noFill/>
          <a:ln w="9525">
            <a:noFill/>
            <a:miter lim="800000"/>
            <a:headEnd/>
            <a:tailEnd/>
          </a:ln>
        </p:spPr>
        <p:txBody>
          <a:bodyPr>
            <a:spAutoFit/>
          </a:bodyPr>
          <a:lstStyle/>
          <a:p>
            <a:pPr algn="ctr" eaLnBrk="0" hangingPunct="0">
              <a:spcBef>
                <a:spcPct val="50000"/>
              </a:spcBef>
            </a:pPr>
            <a:r>
              <a:rPr lang="en-US" altLang="en-US" sz="3600" dirty="0"/>
              <a:t>a + c</a:t>
            </a:r>
          </a:p>
        </p:txBody>
      </p:sp>
      <p:sp>
        <p:nvSpPr>
          <p:cNvPr id="40984" name="Text Box 35"/>
          <p:cNvSpPr txBox="1">
            <a:spLocks noChangeArrowheads="1"/>
          </p:cNvSpPr>
          <p:nvPr/>
        </p:nvSpPr>
        <p:spPr bwMode="auto">
          <a:xfrm>
            <a:off x="3733800" y="5791200"/>
            <a:ext cx="2209800" cy="641350"/>
          </a:xfrm>
          <a:prstGeom prst="rect">
            <a:avLst/>
          </a:prstGeom>
          <a:noFill/>
          <a:ln w="9525">
            <a:noFill/>
            <a:miter lim="800000"/>
            <a:headEnd/>
            <a:tailEnd/>
          </a:ln>
        </p:spPr>
        <p:txBody>
          <a:bodyPr>
            <a:spAutoFit/>
          </a:bodyPr>
          <a:lstStyle/>
          <a:p>
            <a:pPr algn="ctr" eaLnBrk="0" hangingPunct="0">
              <a:spcBef>
                <a:spcPct val="50000"/>
              </a:spcBef>
            </a:pPr>
            <a:r>
              <a:rPr lang="en-US" altLang="en-US" sz="3600" dirty="0"/>
              <a:t>b + d</a:t>
            </a:r>
          </a:p>
        </p:txBody>
      </p:sp>
      <p:sp>
        <p:nvSpPr>
          <p:cNvPr id="280612" name="Line 36"/>
          <p:cNvSpPr>
            <a:spLocks noChangeShapeType="1"/>
          </p:cNvSpPr>
          <p:nvPr/>
        </p:nvSpPr>
        <p:spPr bwMode="auto">
          <a:xfrm>
            <a:off x="1981200" y="2133600"/>
            <a:ext cx="0" cy="2819400"/>
          </a:xfrm>
          <a:prstGeom prst="line">
            <a:avLst/>
          </a:prstGeom>
          <a:noFill/>
          <a:ln w="76200">
            <a:solidFill>
              <a:srgbClr val="008000"/>
            </a:solidFill>
            <a:round/>
            <a:headEnd/>
            <a:tailEnd type="triangle" w="med" len="med"/>
          </a:ln>
        </p:spPr>
        <p:txBody>
          <a:bodyPr/>
          <a:lstStyle/>
          <a:p>
            <a:endParaRPr lang="en-US" dirty="0"/>
          </a:p>
        </p:txBody>
      </p:sp>
      <p:sp>
        <p:nvSpPr>
          <p:cNvPr id="280613" name="Line 37"/>
          <p:cNvSpPr>
            <a:spLocks noChangeShapeType="1"/>
          </p:cNvSpPr>
          <p:nvPr/>
        </p:nvSpPr>
        <p:spPr bwMode="auto">
          <a:xfrm>
            <a:off x="4191000" y="2133600"/>
            <a:ext cx="0" cy="2819400"/>
          </a:xfrm>
          <a:prstGeom prst="line">
            <a:avLst/>
          </a:prstGeom>
          <a:noFill/>
          <a:ln w="76200">
            <a:solidFill>
              <a:srgbClr val="008000"/>
            </a:solidFill>
            <a:round/>
            <a:headEnd/>
            <a:tailEnd type="triangle" w="med" len="me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0612"/>
                                        </p:tgtEl>
                                        <p:attrNameLst>
                                          <p:attrName>style.visibility</p:attrName>
                                        </p:attrNameLst>
                                      </p:cBhvr>
                                      <p:to>
                                        <p:strVal val="visible"/>
                                      </p:to>
                                    </p:set>
                                    <p:animEffect transition="in" filter="blinds(horizontal)">
                                      <p:cBhvr>
                                        <p:cTn id="7" dur="500"/>
                                        <p:tgtEl>
                                          <p:spTgt spid="2806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0613"/>
                                        </p:tgtEl>
                                        <p:attrNameLst>
                                          <p:attrName>style.visibility</p:attrName>
                                        </p:attrNameLst>
                                      </p:cBhvr>
                                      <p:to>
                                        <p:strVal val="visible"/>
                                      </p:to>
                                    </p:set>
                                    <p:animEffect transition="in" filter="blinds(horizontal)">
                                      <p:cBhvr>
                                        <p:cTn id="10" dur="500"/>
                                        <p:tgtEl>
                                          <p:spTgt spid="280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612" grpId="0" animBg="1"/>
      <p:bldP spid="280613"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2"/>
          <p:cNvSpPr>
            <a:spLocks noGrp="1" noChangeArrowheads="1"/>
          </p:cNvSpPr>
          <p:nvPr>
            <p:ph type="title"/>
          </p:nvPr>
        </p:nvSpPr>
        <p:spPr>
          <a:xfrm>
            <a:off x="0" y="-152400"/>
            <a:ext cx="8991600" cy="1143000"/>
          </a:xfrm>
        </p:spPr>
        <p:txBody>
          <a:bodyPr/>
          <a:lstStyle/>
          <a:p>
            <a:r>
              <a:rPr lang="en-US" altLang="en-US" sz="3000" b="1" dirty="0"/>
              <a:t>Example: Percent Attributable Rate in the Exposed</a:t>
            </a:r>
          </a:p>
        </p:txBody>
      </p:sp>
      <p:sp>
        <p:nvSpPr>
          <p:cNvPr id="236546" name="Rectangle 3"/>
          <p:cNvSpPr>
            <a:spLocks noGrp="1" noChangeArrowheads="1"/>
          </p:cNvSpPr>
          <p:nvPr>
            <p:ph type="body" idx="1"/>
          </p:nvPr>
        </p:nvSpPr>
        <p:spPr>
          <a:xfrm>
            <a:off x="76200" y="762000"/>
            <a:ext cx="8763000" cy="4114800"/>
          </a:xfrm>
        </p:spPr>
        <p:txBody>
          <a:bodyPr/>
          <a:lstStyle/>
          <a:p>
            <a:r>
              <a:rPr lang="en-US" altLang="en-US" sz="2400" dirty="0"/>
              <a:t>Background: There are many respiratory infections circulating in what is known as ‘flu season’.  The exact contribution of influenza virus in causing symptomatic respiratory illness is unclear.</a:t>
            </a:r>
          </a:p>
          <a:p>
            <a:endParaRPr lang="en-US" altLang="en-US" sz="1000" dirty="0"/>
          </a:p>
          <a:p>
            <a:r>
              <a:rPr lang="en-US" altLang="en-US" sz="2400" dirty="0"/>
              <a:t>Findings: Of those infected with influenza virus, there were 69 respiratory illnesses per 100 person-inﬂuenza-seasons compared with 44 per 100 in those not infected with inﬂuenza. </a:t>
            </a:r>
            <a:r>
              <a:rPr lang="en-US" altLang="en-US" sz="2400" b="1" dirty="0"/>
              <a:t>The age-adjusted attributable rate of illness if infected was 23 illnesses per 100 person-seasons (95% CI: 13–34).   </a:t>
            </a:r>
          </a:p>
          <a:p>
            <a:pPr lvl="1"/>
            <a:r>
              <a:rPr lang="en-US" altLang="en-US" sz="2200" dirty="0"/>
              <a:t>This is just an average incidence rate difference</a:t>
            </a:r>
          </a:p>
          <a:p>
            <a:endParaRPr lang="en-US" altLang="en-US" sz="1000" dirty="0"/>
          </a:p>
          <a:p>
            <a:r>
              <a:rPr lang="en-US" altLang="en-US" sz="2400" dirty="0"/>
              <a:t>Our (better) description:  Among persons infected with influenza virus, if we could have prevented this infection, then we could have decreased their rate of illness by 33% (95% CI: 19% to 49%).  </a:t>
            </a:r>
          </a:p>
          <a:p>
            <a:pPr lvl="1"/>
            <a:r>
              <a:rPr lang="en-US" altLang="en-US" sz="2000" dirty="0"/>
              <a:t>i.e., prevention of influenza useful, but there are other pathogens in play</a:t>
            </a:r>
          </a:p>
        </p:txBody>
      </p:sp>
      <p:sp>
        <p:nvSpPr>
          <p:cNvPr id="2" name="TextBox 1"/>
          <p:cNvSpPr txBox="1"/>
          <p:nvPr/>
        </p:nvSpPr>
        <p:spPr>
          <a:xfrm>
            <a:off x="3581400" y="6243935"/>
            <a:ext cx="5486400" cy="461665"/>
          </a:xfrm>
          <a:prstGeom prst="rect">
            <a:avLst/>
          </a:prstGeom>
          <a:noFill/>
        </p:spPr>
        <p:txBody>
          <a:bodyPr wrap="square" rtlCol="0">
            <a:spAutoFit/>
          </a:bodyPr>
          <a:lstStyle/>
          <a:p>
            <a:r>
              <a:rPr lang="en-US" dirty="0"/>
              <a:t>Hayward et al. </a:t>
            </a:r>
            <a:r>
              <a:rPr lang="en-US" i="1" dirty="0"/>
              <a:t>Lancet Respir Med </a:t>
            </a:r>
            <a:r>
              <a:rPr lang="en-US" dirty="0"/>
              <a:t>2014</a:t>
            </a:r>
          </a:p>
        </p:txBody>
      </p:sp>
    </p:spTree>
    <p:extLst>
      <p:ext uri="{BB962C8B-B14F-4D97-AF65-F5344CB8AC3E}">
        <p14:creationId xmlns:p14="http://schemas.microsoft.com/office/powerpoint/2010/main" val="1433862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Title 1"/>
          <p:cNvSpPr>
            <a:spLocks noGrp="1"/>
          </p:cNvSpPr>
          <p:nvPr>
            <p:ph type="title"/>
          </p:nvPr>
        </p:nvSpPr>
        <p:spPr>
          <a:xfrm>
            <a:off x="685800" y="76200"/>
            <a:ext cx="7772400" cy="838200"/>
          </a:xfrm>
        </p:spPr>
        <p:txBody>
          <a:bodyPr/>
          <a:lstStyle/>
          <a:p>
            <a:r>
              <a:rPr lang="en-US" sz="3600" b="1" dirty="0"/>
              <a:t>Measures of Attribution</a:t>
            </a:r>
          </a:p>
        </p:txBody>
      </p:sp>
      <p:sp>
        <p:nvSpPr>
          <p:cNvPr id="230402" name="Content Placeholder 2"/>
          <p:cNvSpPr>
            <a:spLocks noGrp="1"/>
          </p:cNvSpPr>
          <p:nvPr>
            <p:ph idx="1"/>
          </p:nvPr>
        </p:nvSpPr>
        <p:spPr>
          <a:xfrm>
            <a:off x="152400" y="914400"/>
            <a:ext cx="8915400" cy="4114800"/>
          </a:xfrm>
        </p:spPr>
        <p:txBody>
          <a:bodyPr/>
          <a:lstStyle/>
          <a:p>
            <a:r>
              <a:rPr lang="en-US" sz="2400" dirty="0"/>
              <a:t>Can be expressed with risks or rates, but take on different meanings depending upon which you use</a:t>
            </a:r>
          </a:p>
          <a:p>
            <a:endParaRPr lang="en-US" sz="800" dirty="0"/>
          </a:p>
          <a:p>
            <a:r>
              <a:rPr lang="en-US" sz="2400" dirty="0"/>
              <a:t>Main utility:  inform where to most efficiently allocate resources</a:t>
            </a:r>
          </a:p>
          <a:p>
            <a:pPr lvl="1"/>
            <a:r>
              <a:rPr lang="en-US" sz="2200" dirty="0"/>
              <a:t>Prioritize elimination of exposures with highest % pop AR </a:t>
            </a:r>
          </a:p>
          <a:p>
            <a:pPr lvl="2"/>
            <a:r>
              <a:rPr lang="en-US" sz="2000" dirty="0"/>
              <a:t>assuming they don’t cost a fortune to alter/eliminate</a:t>
            </a:r>
          </a:p>
          <a:p>
            <a:pPr lvl="2"/>
            <a:endParaRPr lang="en-US" sz="800" dirty="0"/>
          </a:p>
          <a:p>
            <a:r>
              <a:rPr lang="en-US" sz="2400" dirty="0"/>
              <a:t>Remind us why we need accurate </a:t>
            </a:r>
            <a:r>
              <a:rPr lang="en-US" sz="2400" u="sng" dirty="0"/>
              <a:t>quantitative</a:t>
            </a:r>
            <a:r>
              <a:rPr lang="en-US" sz="2400" dirty="0"/>
              <a:t> measures of association (and not just the qualitative estimate). </a:t>
            </a:r>
          </a:p>
          <a:p>
            <a:pPr lvl="1"/>
            <a:r>
              <a:rPr lang="en-US" sz="2000" dirty="0"/>
              <a:t>Prior graph: the AR for a RR of 2 is considerably different than an RR of 5</a:t>
            </a:r>
          </a:p>
          <a:p>
            <a:pPr lvl="1"/>
            <a:r>
              <a:rPr lang="en-US" sz="2000" dirty="0"/>
              <a:t>We cannot blithely think that an OR of 5 is the same as a risk ratio of 5</a:t>
            </a:r>
          </a:p>
          <a:p>
            <a:pPr lvl="1"/>
            <a:endParaRPr lang="en-US" sz="1200" dirty="0"/>
          </a:p>
          <a:p>
            <a:r>
              <a:rPr lang="en-US" sz="2400" dirty="0"/>
              <a:t>AR’s across a set of exposures for a given disease typically will sum to more than 100%. </a:t>
            </a:r>
          </a:p>
          <a:p>
            <a:pPr lvl="1"/>
            <a:r>
              <a:rPr lang="en-US" sz="2000" dirty="0"/>
              <a:t>Explanation is apparent in Rothman’s sufficient-component cause model</a:t>
            </a:r>
          </a:p>
          <a:p>
            <a:endParaRPr lang="en-US" dirty="0"/>
          </a:p>
        </p:txBody>
      </p:sp>
    </p:spTree>
    <p:extLst>
      <p:ext uri="{BB962C8B-B14F-4D97-AF65-F5344CB8AC3E}">
        <p14:creationId xmlns:p14="http://schemas.microsoft.com/office/powerpoint/2010/main" val="44270576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itle 1"/>
          <p:cNvSpPr>
            <a:spLocks noGrp="1"/>
          </p:cNvSpPr>
          <p:nvPr>
            <p:ph type="title"/>
          </p:nvPr>
        </p:nvSpPr>
        <p:spPr>
          <a:xfrm>
            <a:off x="685800" y="152400"/>
            <a:ext cx="7772400" cy="838200"/>
          </a:xfrm>
        </p:spPr>
        <p:txBody>
          <a:bodyPr/>
          <a:lstStyle/>
          <a:p>
            <a:r>
              <a:rPr lang="en-US" sz="3600" b="1" dirty="0"/>
              <a:t>Measures of Attribution: </a:t>
            </a:r>
            <a:br>
              <a:rPr lang="en-US" sz="3600" b="1" dirty="0"/>
            </a:br>
            <a:r>
              <a:rPr lang="en-US" sz="3600" b="1" dirty="0"/>
              <a:t>Reality Check</a:t>
            </a:r>
          </a:p>
        </p:txBody>
      </p:sp>
      <p:sp>
        <p:nvSpPr>
          <p:cNvPr id="232450" name="Content Placeholder 2"/>
          <p:cNvSpPr>
            <a:spLocks noGrp="1"/>
          </p:cNvSpPr>
          <p:nvPr>
            <p:ph idx="1"/>
          </p:nvPr>
        </p:nvSpPr>
        <p:spPr>
          <a:xfrm>
            <a:off x="152400" y="1447800"/>
            <a:ext cx="8915400" cy="4114800"/>
          </a:xfrm>
        </p:spPr>
        <p:txBody>
          <a:bodyPr/>
          <a:lstStyle/>
          <a:p>
            <a:r>
              <a:rPr lang="en-US" sz="2400" dirty="0"/>
              <a:t>Attribution is a theoretical construct</a:t>
            </a:r>
          </a:p>
          <a:p>
            <a:endParaRPr lang="en-US" sz="1000" dirty="0"/>
          </a:p>
          <a:p>
            <a:r>
              <a:rPr lang="en-US" sz="2400" dirty="0"/>
              <a:t>Completely removing an exposure is easier said than done</a:t>
            </a:r>
          </a:p>
          <a:p>
            <a:endParaRPr lang="en-US" sz="1000" dirty="0"/>
          </a:p>
          <a:p>
            <a:r>
              <a:rPr lang="en-US" sz="2400" dirty="0"/>
              <a:t>Even if you removed the exposure today, its prior cumulative effects may last for years</a:t>
            </a:r>
          </a:p>
          <a:p>
            <a:pPr lvl="1"/>
            <a:r>
              <a:rPr lang="en-US" sz="2200" dirty="0"/>
              <a:t>Thus, idea of removing an exposure today might not fully take effect until everyone alive today has died</a:t>
            </a:r>
          </a:p>
          <a:p>
            <a:endParaRPr lang="en-US" sz="1000" dirty="0"/>
          </a:p>
          <a:p>
            <a:r>
              <a:rPr lang="en-US" sz="2400" dirty="0"/>
              <a:t>Furthermore, these attribution measures assume that removing one exposure would not influence others</a:t>
            </a:r>
          </a:p>
          <a:p>
            <a:pPr lvl="1"/>
            <a:r>
              <a:rPr lang="en-US" sz="2200" dirty="0"/>
              <a:t>Warning: Among humans, removing one unhealthy volitional behavior might simply be replaced by another</a:t>
            </a:r>
          </a:p>
        </p:txBody>
      </p:sp>
    </p:spTree>
    <p:extLst>
      <p:ext uri="{BB962C8B-B14F-4D97-AF65-F5344CB8AC3E}">
        <p14:creationId xmlns:p14="http://schemas.microsoft.com/office/powerpoint/2010/main" val="290188446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itle 1"/>
          <p:cNvSpPr>
            <a:spLocks noGrp="1"/>
          </p:cNvSpPr>
          <p:nvPr>
            <p:ph type="title"/>
          </p:nvPr>
        </p:nvSpPr>
        <p:spPr>
          <a:xfrm>
            <a:off x="685800" y="152400"/>
            <a:ext cx="7772400" cy="838200"/>
          </a:xfrm>
        </p:spPr>
        <p:txBody>
          <a:bodyPr/>
          <a:lstStyle/>
          <a:p>
            <a:r>
              <a:rPr lang="en-US" sz="3600" b="1" dirty="0"/>
              <a:t>Measures of Attribution: </a:t>
            </a:r>
            <a:br>
              <a:rPr lang="en-US" sz="3600" b="1" dirty="0"/>
            </a:br>
            <a:r>
              <a:rPr lang="en-US" sz="3600" b="1" dirty="0"/>
              <a:t>Increasing use in medical literature</a:t>
            </a:r>
          </a:p>
        </p:txBody>
      </p:sp>
      <p:sp>
        <p:nvSpPr>
          <p:cNvPr id="2" name="TextBox 1"/>
          <p:cNvSpPr txBox="1"/>
          <p:nvPr/>
        </p:nvSpPr>
        <p:spPr>
          <a:xfrm rot="16200000">
            <a:off x="-1539702" y="3597102"/>
            <a:ext cx="3541069" cy="461665"/>
          </a:xfrm>
          <a:prstGeom prst="rect">
            <a:avLst/>
          </a:prstGeom>
          <a:noFill/>
        </p:spPr>
        <p:txBody>
          <a:bodyPr wrap="square" rtlCol="0">
            <a:spAutoFit/>
          </a:bodyPr>
          <a:lstStyle/>
          <a:p>
            <a:pPr algn="ctr"/>
            <a:r>
              <a:rPr lang="en-US" dirty="0"/>
              <a:t>Number of articles</a:t>
            </a:r>
          </a:p>
        </p:txBody>
      </p:sp>
      <p:graphicFrame>
        <p:nvGraphicFramePr>
          <p:cNvPr id="7" name="Chart 6">
            <a:extLst>
              <a:ext uri="{FF2B5EF4-FFF2-40B4-BE49-F238E27FC236}">
                <a16:creationId xmlns:a16="http://schemas.microsoft.com/office/drawing/2014/main" id="{51EA25CA-EDE1-4ADA-97C8-ED40C6126B79}"/>
              </a:ext>
            </a:extLst>
          </p:cNvPr>
          <p:cNvGraphicFramePr>
            <a:graphicFrameLocks/>
          </p:cNvGraphicFramePr>
          <p:nvPr>
            <p:extLst>
              <p:ext uri="{D42A27DB-BD31-4B8C-83A1-F6EECF244321}">
                <p14:modId xmlns:p14="http://schemas.microsoft.com/office/powerpoint/2010/main" val="2309831789"/>
              </p:ext>
            </p:extLst>
          </p:nvPr>
        </p:nvGraphicFramePr>
        <p:xfrm>
          <a:off x="461666" y="1295400"/>
          <a:ext cx="8606134"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500353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2"/>
          <p:cNvSpPr>
            <a:spLocks noGrp="1" noChangeArrowheads="1"/>
          </p:cNvSpPr>
          <p:nvPr>
            <p:ph type="title"/>
          </p:nvPr>
        </p:nvSpPr>
        <p:spPr>
          <a:xfrm>
            <a:off x="0" y="-152400"/>
            <a:ext cx="9144000" cy="1143000"/>
          </a:xfrm>
        </p:spPr>
        <p:txBody>
          <a:bodyPr/>
          <a:lstStyle/>
          <a:p>
            <a:r>
              <a:rPr lang="en-US" altLang="en-US" sz="3200" b="1" dirty="0"/>
              <a:t>Summary of Measures of Association</a:t>
            </a:r>
          </a:p>
        </p:txBody>
      </p:sp>
      <p:graphicFrame>
        <p:nvGraphicFramePr>
          <p:cNvPr id="446514" name="Group 50"/>
          <p:cNvGraphicFramePr>
            <a:graphicFrameLocks noGrp="1"/>
          </p:cNvGraphicFramePr>
          <p:nvPr>
            <p:ph idx="1"/>
            <p:extLst>
              <p:ext uri="{D42A27DB-BD31-4B8C-83A1-F6EECF244321}">
                <p14:modId xmlns:p14="http://schemas.microsoft.com/office/powerpoint/2010/main" val="4042746474"/>
              </p:ext>
            </p:extLst>
          </p:nvPr>
        </p:nvGraphicFramePr>
        <p:xfrm>
          <a:off x="76200" y="685800"/>
          <a:ext cx="9067800" cy="5665828"/>
        </p:xfrm>
        <a:graphic>
          <a:graphicData uri="http://schemas.openxmlformats.org/drawingml/2006/table">
            <a:tbl>
              <a:tblPr/>
              <a:tblGrid>
                <a:gridCol w="1829468">
                  <a:extLst>
                    <a:ext uri="{9D8B030D-6E8A-4147-A177-3AD203B41FA5}">
                      <a16:colId xmlns:a16="http://schemas.microsoft.com/office/drawing/2014/main" val="20000"/>
                    </a:ext>
                  </a:extLst>
                </a:gridCol>
                <a:gridCol w="3275932">
                  <a:extLst>
                    <a:ext uri="{9D8B030D-6E8A-4147-A177-3AD203B41FA5}">
                      <a16:colId xmlns:a16="http://schemas.microsoft.com/office/drawing/2014/main" val="20001"/>
                    </a:ext>
                  </a:extLst>
                </a:gridCol>
                <a:gridCol w="3962400">
                  <a:extLst>
                    <a:ext uri="{9D8B030D-6E8A-4147-A177-3AD203B41FA5}">
                      <a16:colId xmlns:a16="http://schemas.microsoft.com/office/drawing/2014/main" val="20002"/>
                    </a:ext>
                  </a:extLst>
                </a:gridCol>
              </a:tblGrid>
              <a:tr h="1295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Design</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Ratio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(often easiest to assess for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82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Cross-</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rgbClr val="FF0000"/>
                          </a:solidFill>
                          <a:effectLst/>
                          <a:latin typeface="Times New Roman" pitchFamily="18" charset="0"/>
                        </a:rPr>
                        <a:t>prevalence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prevalence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53642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sectional</a:t>
                      </a:r>
                    </a:p>
                  </a:txBody>
                  <a:tcPr marT="45726" marB="45726"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rgbClr val="FF0000"/>
                          </a:solidFill>
                          <a:effectLst/>
                          <a:latin typeface="Times New Roman" pitchFamily="18" charset="0"/>
                        </a:rPr>
                        <a:t>prevalence odds ratio</a:t>
                      </a:r>
                    </a:p>
                  </a:txBody>
                  <a:tcPr marT="45726" marB="4572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prevalence odds difference*</a:t>
                      </a:r>
                    </a:p>
                  </a:txBody>
                  <a:tcPr marT="45726" marB="45726"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43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Cohort</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rgbClr val="FF0000"/>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rgbClr val="FF0000"/>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3"/>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rgbClr val="FF0000"/>
                          </a:solidFill>
                          <a:effectLst/>
                          <a:latin typeface="Times New Roman" pitchFamily="18" charset="0"/>
                        </a:rPr>
                        <a:t>rate ratio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rgbClr val="FF0000"/>
                          </a:solidFill>
                          <a:effectLst/>
                          <a:latin typeface="Times New Roman" pitchFamily="18" charset="0"/>
                        </a:rPr>
                        <a:t>hazard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rgbClr val="FF0000"/>
                          </a:solidFill>
                          <a:effectLst/>
                          <a:latin typeface="Times New Roman" pitchFamily="18" charset="0"/>
                        </a:rPr>
                        <a:t>rate difference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hazard difference*</a:t>
                      </a:r>
                    </a:p>
                  </a:txBody>
                  <a:tcPr marT="45726" marB="4572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066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6" marB="45726"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incidence odds ratio*</a:t>
                      </a:r>
                    </a:p>
                  </a:txBody>
                  <a:tcPr marT="45726" marB="4572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incidence odds difference*</a:t>
                      </a:r>
                    </a:p>
                  </a:txBody>
                  <a:tcPr marT="45726" marB="45726"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Case-control</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rgbClr val="FF0000"/>
                          </a:solidFill>
                          <a:effectLst/>
                          <a:latin typeface="Times New Roman" pitchFamily="18" charset="0"/>
                        </a:rPr>
                        <a:t>odds ratio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FF0000"/>
                          </a:solidFill>
                          <a:effectLst/>
                          <a:latin typeface="Times New Roman" pitchFamily="18" charset="0"/>
                        </a:rPr>
                        <a:t>(can estimate risk ratio or hazard ratio)</a:t>
                      </a:r>
                    </a:p>
                  </a:txBody>
                  <a:tcPr marT="45726" marB="45726"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Risk &amp; rate difference in case-cohort if observations weighted properly*</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34525" name="Text Box 38"/>
          <p:cNvSpPr txBox="1">
            <a:spLocks noChangeArrowheads="1"/>
          </p:cNvSpPr>
          <p:nvPr/>
        </p:nvSpPr>
        <p:spPr bwMode="auto">
          <a:xfrm>
            <a:off x="228600" y="6400800"/>
            <a:ext cx="3429000" cy="400050"/>
          </a:xfrm>
          <a:prstGeom prst="rect">
            <a:avLst/>
          </a:prstGeom>
          <a:noFill/>
          <a:ln w="9525">
            <a:noFill/>
            <a:miter lim="800000"/>
            <a:headEnd/>
            <a:tailEnd/>
          </a:ln>
        </p:spPr>
        <p:txBody>
          <a:bodyPr>
            <a:spAutoFit/>
          </a:bodyPr>
          <a:lstStyle/>
          <a:p>
            <a:pPr eaLnBrk="0" hangingPunct="0">
              <a:spcBef>
                <a:spcPct val="50000"/>
              </a:spcBef>
            </a:pPr>
            <a:r>
              <a:rPr lang="en-US" altLang="en-US" sz="2000" dirty="0"/>
              <a:t>* Rarely used</a:t>
            </a:r>
          </a:p>
        </p:txBody>
      </p:sp>
    </p:spTree>
    <p:extLst>
      <p:ext uri="{BB962C8B-B14F-4D97-AF65-F5344CB8AC3E}">
        <p14:creationId xmlns:p14="http://schemas.microsoft.com/office/powerpoint/2010/main" val="286743450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2"/>
          <p:cNvSpPr>
            <a:spLocks noGrp="1" noChangeArrowheads="1"/>
          </p:cNvSpPr>
          <p:nvPr>
            <p:ph type="title"/>
          </p:nvPr>
        </p:nvSpPr>
        <p:spPr>
          <a:xfrm>
            <a:off x="0" y="0"/>
            <a:ext cx="9144000" cy="1143000"/>
          </a:xfrm>
        </p:spPr>
        <p:txBody>
          <a:bodyPr/>
          <a:lstStyle/>
          <a:p>
            <a:r>
              <a:rPr lang="en-US" altLang="en-US" sz="2800" b="1" dirty="0"/>
              <a:t>SUMMARY: Measures of Attribution:</a:t>
            </a:r>
            <a:br>
              <a:rPr lang="en-US" altLang="en-US" sz="2800" b="1" dirty="0"/>
            </a:br>
            <a:r>
              <a:rPr lang="en-US" altLang="en-US" sz="2800" b="1" dirty="0"/>
              <a:t>I</a:t>
            </a:r>
            <a:r>
              <a:rPr lang="en-US" altLang="en-US" sz="2400" b="1" dirty="0"/>
              <a:t>n context of cumulative incidence (“risk”)</a:t>
            </a:r>
          </a:p>
        </p:txBody>
      </p:sp>
      <p:graphicFrame>
        <p:nvGraphicFramePr>
          <p:cNvPr id="377879" name="Group 23"/>
          <p:cNvGraphicFramePr>
            <a:graphicFrameLocks noGrp="1"/>
          </p:cNvGraphicFramePr>
          <p:nvPr>
            <p:ph idx="1"/>
          </p:nvPr>
        </p:nvGraphicFramePr>
        <p:xfrm>
          <a:off x="381000" y="1219200"/>
          <a:ext cx="8610600" cy="4995316"/>
        </p:xfrm>
        <a:graphic>
          <a:graphicData uri="http://schemas.openxmlformats.org/drawingml/2006/table">
            <a:tbl>
              <a:tblPr/>
              <a:tblGrid>
                <a:gridCol w="1676400">
                  <a:extLst>
                    <a:ext uri="{9D8B030D-6E8A-4147-A177-3AD203B41FA5}">
                      <a16:colId xmlns:a16="http://schemas.microsoft.com/office/drawing/2014/main" val="20000"/>
                    </a:ext>
                  </a:extLst>
                </a:gridCol>
                <a:gridCol w="3089336">
                  <a:extLst>
                    <a:ext uri="{9D8B030D-6E8A-4147-A177-3AD203B41FA5}">
                      <a16:colId xmlns:a16="http://schemas.microsoft.com/office/drawing/2014/main" val="20001"/>
                    </a:ext>
                  </a:extLst>
                </a:gridCol>
                <a:gridCol w="3844864">
                  <a:extLst>
                    <a:ext uri="{9D8B030D-6E8A-4147-A177-3AD203B41FA5}">
                      <a16:colId xmlns:a16="http://schemas.microsoft.com/office/drawing/2014/main" val="20002"/>
                    </a:ext>
                  </a:extLst>
                </a:gridCol>
              </a:tblGrid>
              <a:tr h="86222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Scale</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Among the exposed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Among a population (exposed and unexposed)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71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Absolute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tx1"/>
                          </a:solidFill>
                          <a:effectLst/>
                          <a:latin typeface="Times New Roman" pitchFamily="18" charset="0"/>
                        </a:rPr>
                        <a:t>“Attributable risk in the exposed”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AR</a:t>
                      </a:r>
                      <a:r>
                        <a:rPr kumimoji="0" lang="en-US" sz="2400" b="0" i="0" u="none" strike="noStrike" cap="none" normalizeH="0" baseline="-25000" dirty="0">
                          <a:ln>
                            <a:noFill/>
                          </a:ln>
                          <a:solidFill>
                            <a:schemeClr val="tx1"/>
                          </a:solidFill>
                          <a:effectLst/>
                          <a:latin typeface="Times New Roman" pitchFamily="18" charset="0"/>
                        </a:rPr>
                        <a:t>exp</a:t>
                      </a:r>
                      <a:r>
                        <a:rPr kumimoji="0" lang="en-US" sz="2400" b="0" i="0" u="none" strike="noStrike" cap="none" normalizeH="0" baseline="0" dirty="0">
                          <a:ln>
                            <a:noFill/>
                          </a:ln>
                          <a:solidFill>
                            <a:schemeClr val="tx1"/>
                          </a:solidFill>
                          <a:effectLst/>
                          <a:latin typeface="Times New Roman" pitchFamily="18" charset="0"/>
                        </a:rPr>
                        <a:t>*</a:t>
                      </a:r>
                      <a:endParaRPr kumimoji="0" lang="en-US" sz="2400" b="0" i="0" u="none" strike="noStrike" cap="none" normalizeH="0" baseline="-25000" dirty="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tx1"/>
                          </a:solidFill>
                          <a:effectLst/>
                          <a:latin typeface="Times New Roman" pitchFamily="18" charset="0"/>
                        </a:rPr>
                        <a:t>“Attributable risk in the population”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tx1"/>
                          </a:solidFill>
                          <a:effectLst/>
                          <a:latin typeface="Times New Roman" pitchFamily="18" charset="0"/>
                        </a:rPr>
                        <a:t>or “Population attributable risk”</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AR</a:t>
                      </a:r>
                      <a:r>
                        <a:rPr kumimoji="0" lang="en-US" sz="2400" b="0" i="0" u="none" strike="noStrike" cap="none" normalizeH="0" baseline="-25000" dirty="0">
                          <a:ln>
                            <a:noFill/>
                          </a:ln>
                          <a:solidFill>
                            <a:schemeClr val="tx1"/>
                          </a:solidFill>
                          <a:effectLst/>
                          <a:latin typeface="Times New Roman" pitchFamily="18" charset="0"/>
                        </a:rPr>
                        <a:t>pop</a:t>
                      </a:r>
                      <a:r>
                        <a:rPr kumimoji="0" lang="en-US" sz="2400" b="0" i="0" u="none" strike="noStrike" cap="none" normalizeH="0" baseline="0" dirty="0">
                          <a:ln>
                            <a:noFill/>
                          </a:ln>
                          <a:solidFill>
                            <a:schemeClr val="tx1"/>
                          </a:solidFill>
                          <a:effectLst/>
                          <a:latin typeface="Times New Roman" pitchFamily="18" charset="0"/>
                        </a:rPr>
                        <a:t> or  Pop 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6130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Percentage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tx1"/>
                          </a:solidFill>
                          <a:effectLst/>
                          <a:latin typeface="Times New Roman" pitchFamily="18" charset="0"/>
                        </a:rPr>
                        <a:t>“Percent attributable risk in the exposed”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%AR</a:t>
                      </a:r>
                      <a:r>
                        <a:rPr kumimoji="0" lang="en-US" sz="2400" b="0" i="0" u="none" strike="noStrike" cap="none" normalizeH="0" baseline="-25000" dirty="0">
                          <a:ln>
                            <a:noFill/>
                          </a:ln>
                          <a:solidFill>
                            <a:schemeClr val="tx1"/>
                          </a:solidFill>
                          <a:effectLst/>
                          <a:latin typeface="Times New Roman" pitchFamily="18" charset="0"/>
                        </a:rPr>
                        <a:t>exp</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tx1"/>
                          </a:solidFill>
                          <a:effectLst/>
                          <a:latin typeface="Times New Roman" pitchFamily="18" charset="0"/>
                        </a:rPr>
                        <a:t>“Percent attributable risk in the population” or</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tx1"/>
                          </a:solidFill>
                          <a:effectLst/>
                          <a:latin typeface="Times New Roman" pitchFamily="18" charset="0"/>
                        </a:rPr>
                        <a:t> “Percent population attributable risk”</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 AR</a:t>
                      </a:r>
                      <a:r>
                        <a:rPr kumimoji="0" lang="en-US" sz="2400" b="0" i="0" u="none" strike="noStrike" cap="none" normalizeH="0" baseline="-25000" dirty="0">
                          <a:ln>
                            <a:noFill/>
                          </a:ln>
                          <a:solidFill>
                            <a:schemeClr val="tx1"/>
                          </a:solidFill>
                          <a:effectLst/>
                          <a:latin typeface="Times New Roman" pitchFamily="18" charset="0"/>
                        </a:rPr>
                        <a:t>pop</a:t>
                      </a:r>
                      <a:r>
                        <a:rPr kumimoji="0" lang="en-US" sz="2400" b="0" i="0" u="none" strike="noStrike" cap="none" normalizeH="0" baseline="0" dirty="0">
                          <a:ln>
                            <a:noFill/>
                          </a:ln>
                          <a:solidFill>
                            <a:schemeClr val="tx1"/>
                          </a:solidFill>
                          <a:effectLst/>
                          <a:latin typeface="Times New Roman" pitchFamily="18" charset="0"/>
                        </a:rPr>
                        <a:t> or  %Pop 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08916" name="TextBox 3"/>
          <p:cNvSpPr txBox="1">
            <a:spLocks noChangeArrowheads="1"/>
          </p:cNvSpPr>
          <p:nvPr/>
        </p:nvSpPr>
        <p:spPr bwMode="auto">
          <a:xfrm>
            <a:off x="228600" y="6243638"/>
            <a:ext cx="8763000" cy="461962"/>
          </a:xfrm>
          <a:prstGeom prst="rect">
            <a:avLst/>
          </a:prstGeom>
          <a:noFill/>
          <a:ln w="9525">
            <a:noFill/>
            <a:miter lim="800000"/>
            <a:headEnd/>
            <a:tailEnd/>
          </a:ln>
        </p:spPr>
        <p:txBody>
          <a:bodyPr>
            <a:spAutoFit/>
          </a:bodyPr>
          <a:lstStyle/>
          <a:p>
            <a:pPr eaLnBrk="0" hangingPunct="0"/>
            <a:r>
              <a:rPr lang="en-US" dirty="0"/>
              <a:t>*</a:t>
            </a:r>
            <a:r>
              <a:rPr lang="en-US" sz="1800" dirty="0"/>
              <a:t>We earlier called this “risk difference”             ** analogous terms used in context of rates </a:t>
            </a:r>
          </a:p>
        </p:txBody>
      </p:sp>
    </p:spTree>
    <p:extLst>
      <p:ext uri="{BB962C8B-B14F-4D97-AF65-F5344CB8AC3E}">
        <p14:creationId xmlns:p14="http://schemas.microsoft.com/office/powerpoint/2010/main" val="21394621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2"/>
          <p:cNvSpPr>
            <a:spLocks noGrp="1" noChangeArrowheads="1"/>
          </p:cNvSpPr>
          <p:nvPr>
            <p:ph type="title"/>
          </p:nvPr>
        </p:nvSpPr>
        <p:spPr>
          <a:xfrm>
            <a:off x="0" y="76200"/>
            <a:ext cx="8763000" cy="1143000"/>
          </a:xfrm>
        </p:spPr>
        <p:txBody>
          <a:bodyPr/>
          <a:lstStyle/>
          <a:p>
            <a:r>
              <a:rPr lang="en-US" altLang="en-US" sz="3200" b="1" dirty="0"/>
              <a:t>Additional Slides</a:t>
            </a:r>
          </a:p>
        </p:txBody>
      </p:sp>
      <p:sp>
        <p:nvSpPr>
          <p:cNvPr id="236546" name="Rectangle 3"/>
          <p:cNvSpPr>
            <a:spLocks noGrp="1" noChangeArrowheads="1"/>
          </p:cNvSpPr>
          <p:nvPr>
            <p:ph type="body" idx="1"/>
          </p:nvPr>
        </p:nvSpPr>
        <p:spPr>
          <a:xfrm>
            <a:off x="336395" y="990600"/>
            <a:ext cx="8458200" cy="5486400"/>
          </a:xfrm>
        </p:spPr>
        <p:txBody>
          <a:bodyPr/>
          <a:lstStyle/>
          <a:p>
            <a:pPr marL="0" indent="0">
              <a:lnSpc>
                <a:spcPct val="80000"/>
              </a:lnSpc>
              <a:buNone/>
            </a:pPr>
            <a:endParaRPr lang="en-US" altLang="en-US" sz="2800" dirty="0"/>
          </a:p>
          <a:p>
            <a:pPr>
              <a:lnSpc>
                <a:spcPct val="80000"/>
              </a:lnSpc>
            </a:pPr>
            <a:r>
              <a:rPr lang="en-US" altLang="en-US" sz="2800" dirty="0"/>
              <a:t>Case-control study with incident cases in secondary study base</a:t>
            </a:r>
          </a:p>
          <a:p>
            <a:pPr>
              <a:lnSpc>
                <a:spcPct val="80000"/>
              </a:lnSpc>
            </a:pPr>
            <a:endParaRPr lang="en-US" altLang="en-US" sz="2800" dirty="0"/>
          </a:p>
          <a:p>
            <a:pPr>
              <a:lnSpc>
                <a:spcPct val="80000"/>
              </a:lnSpc>
            </a:pPr>
            <a:r>
              <a:rPr lang="en-US" altLang="en-US" sz="2800" dirty="0"/>
              <a:t>Case-control study with prevalent cases in secondary study base</a:t>
            </a:r>
          </a:p>
          <a:p>
            <a:pPr marL="0" indent="0">
              <a:lnSpc>
                <a:spcPct val="80000"/>
              </a:lnSpc>
              <a:buNone/>
            </a:pPr>
            <a:endParaRPr lang="en-US" altLang="en-US" sz="2800" dirty="0"/>
          </a:p>
          <a:p>
            <a:pPr>
              <a:lnSpc>
                <a:spcPct val="80000"/>
              </a:lnSpc>
            </a:pPr>
            <a:r>
              <a:rPr lang="en-US" sz="2800" dirty="0"/>
              <a:t>Unbiased vs. Consistent Estimator</a:t>
            </a:r>
          </a:p>
          <a:p>
            <a:pPr>
              <a:lnSpc>
                <a:spcPct val="80000"/>
              </a:lnSpc>
            </a:pPr>
            <a:endParaRPr lang="en-US" sz="2800" dirty="0"/>
          </a:p>
          <a:p>
            <a:pPr>
              <a:lnSpc>
                <a:spcPct val="80000"/>
              </a:lnSpc>
            </a:pPr>
            <a:r>
              <a:rPr lang="en-US" altLang="en-US" sz="2800" dirty="0"/>
              <a:t>Etiologic fraction</a:t>
            </a:r>
          </a:p>
        </p:txBody>
      </p:sp>
    </p:spTree>
    <p:extLst>
      <p:ext uri="{BB962C8B-B14F-4D97-AF65-F5344CB8AC3E}">
        <p14:creationId xmlns:p14="http://schemas.microsoft.com/office/powerpoint/2010/main" val="56388696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le 1"/>
          <p:cNvSpPr>
            <a:spLocks noGrp="1"/>
          </p:cNvSpPr>
          <p:nvPr>
            <p:ph type="title"/>
          </p:nvPr>
        </p:nvSpPr>
        <p:spPr>
          <a:xfrm>
            <a:off x="685800" y="-152400"/>
            <a:ext cx="7772400" cy="1143000"/>
          </a:xfrm>
        </p:spPr>
        <p:txBody>
          <a:bodyPr/>
          <a:lstStyle/>
          <a:p>
            <a:r>
              <a:rPr lang="en-US" sz="3600" b="1" dirty="0"/>
              <a:t>Secondary Study Base</a:t>
            </a:r>
          </a:p>
        </p:txBody>
      </p:sp>
      <p:sp>
        <p:nvSpPr>
          <p:cNvPr id="181250" name="Content Placeholder 2"/>
          <p:cNvSpPr>
            <a:spLocks noGrp="1"/>
          </p:cNvSpPr>
          <p:nvPr>
            <p:ph idx="1"/>
          </p:nvPr>
        </p:nvSpPr>
        <p:spPr>
          <a:xfrm>
            <a:off x="152400" y="914400"/>
            <a:ext cx="8915400" cy="4114800"/>
          </a:xfrm>
        </p:spPr>
        <p:txBody>
          <a:bodyPr/>
          <a:lstStyle/>
          <a:p>
            <a:r>
              <a:rPr lang="en-US" sz="2600" dirty="0"/>
              <a:t>In the lecture, we looked at case-control designs in context of a primary study base.  </a:t>
            </a:r>
          </a:p>
          <a:p>
            <a:r>
              <a:rPr lang="en-US" sz="2600" dirty="0"/>
              <a:t>Because researchers can “get their hands around” primary study bases, they are relatively easy to sample to find controls. </a:t>
            </a:r>
          </a:p>
          <a:p>
            <a:pPr>
              <a:buFontTx/>
              <a:buNone/>
            </a:pPr>
            <a:endParaRPr lang="en-US" sz="1000" dirty="0"/>
          </a:p>
          <a:p>
            <a:pPr>
              <a:buFontTx/>
              <a:buNone/>
            </a:pPr>
            <a:r>
              <a:rPr lang="en-US" sz="2600" dirty="0"/>
              <a:t>Case-control study via a secondary study base:</a:t>
            </a:r>
          </a:p>
          <a:p>
            <a:r>
              <a:rPr lang="en-US" sz="2600" dirty="0"/>
              <a:t>Identify incident cases</a:t>
            </a:r>
          </a:p>
          <a:p>
            <a:r>
              <a:rPr lang="en-US" sz="2600" dirty="0"/>
              <a:t>Then attempt to identify study base that gave rise to cases in order to sample controls</a:t>
            </a:r>
          </a:p>
          <a:p>
            <a:r>
              <a:rPr lang="en-US" sz="2600" dirty="0"/>
              <a:t>Study base is always a dynamic cohort</a:t>
            </a:r>
          </a:p>
          <a:p>
            <a:r>
              <a:rPr lang="en-US" sz="2600" dirty="0"/>
              <a:t>Possible to describe conceptually but difficult to identify individual members of that study base in practice.</a:t>
            </a:r>
          </a:p>
          <a:p>
            <a:pPr>
              <a:buFontTx/>
              <a:buNone/>
            </a:pPr>
            <a:endParaRPr lang="en-US" dirty="0"/>
          </a:p>
        </p:txBody>
      </p:sp>
    </p:spTree>
    <p:extLst>
      <p:ext uri="{BB962C8B-B14F-4D97-AF65-F5344CB8AC3E}">
        <p14:creationId xmlns:p14="http://schemas.microsoft.com/office/powerpoint/2010/main" val="391384449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4864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3" y="1752600"/>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12192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cases</a:t>
            </a:r>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667000" y="2286000"/>
            <a:ext cx="76200" cy="381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2" name="Rectangle 51"/>
          <p:cNvSpPr/>
          <p:nvPr/>
        </p:nvSpPr>
        <p:spPr>
          <a:xfrm>
            <a:off x="4191000" y="2514600"/>
            <a:ext cx="76200" cy="358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3" name="Rectangle 52"/>
          <p:cNvSpPr/>
          <p:nvPr/>
        </p:nvSpPr>
        <p:spPr>
          <a:xfrm>
            <a:off x="5105400" y="2667000"/>
            <a:ext cx="762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4" name="Rectangle 53"/>
          <p:cNvSpPr/>
          <p:nvPr/>
        </p:nvSpPr>
        <p:spPr>
          <a:xfrm>
            <a:off x="6248400" y="2819400"/>
            <a:ext cx="76200"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05504" name="Shape 58"/>
          <p:cNvCxnSpPr>
            <a:cxnSpLocks noChangeShapeType="1"/>
            <a:stCxn id="51" idx="2"/>
          </p:cNvCxnSpPr>
          <p:nvPr/>
        </p:nvCxnSpPr>
        <p:spPr bwMode="auto">
          <a:xfrm rot="16200000" flipH="1">
            <a:off x="5162550" y="3638550"/>
            <a:ext cx="228600" cy="5143500"/>
          </a:xfrm>
          <a:prstGeom prst="bentConnector2">
            <a:avLst/>
          </a:prstGeom>
          <a:noFill/>
          <a:ln w="25400" algn="ctr">
            <a:solidFill>
              <a:srgbClr val="4A7EBB"/>
            </a:solidFill>
            <a:miter lim="800000"/>
            <a:headEnd/>
            <a:tailEnd type="arrow" w="med" len="med"/>
          </a:ln>
        </p:spPr>
      </p:cxnSp>
      <p:cxnSp>
        <p:nvCxnSpPr>
          <p:cNvPr id="105505" name="Straight Connector 60"/>
          <p:cNvCxnSpPr>
            <a:cxnSpLocks noChangeShapeType="1"/>
            <a:stCxn id="52" idx="2"/>
          </p:cNvCxnSpPr>
          <p:nvPr/>
        </p:nvCxnSpPr>
        <p:spPr bwMode="auto">
          <a:xfrm>
            <a:off x="4229100" y="6096000"/>
            <a:ext cx="38100" cy="228600"/>
          </a:xfrm>
          <a:prstGeom prst="line">
            <a:avLst/>
          </a:prstGeom>
          <a:noFill/>
          <a:ln w="25400" algn="ctr">
            <a:solidFill>
              <a:srgbClr val="4A7EBB"/>
            </a:solidFill>
            <a:round/>
            <a:headEnd/>
            <a:tailEnd/>
          </a:ln>
        </p:spPr>
      </p:cxnSp>
      <p:cxnSp>
        <p:nvCxnSpPr>
          <p:cNvPr id="105506" name="Straight Connector 62"/>
          <p:cNvCxnSpPr>
            <a:cxnSpLocks noChangeShapeType="1"/>
          </p:cNvCxnSpPr>
          <p:nvPr/>
        </p:nvCxnSpPr>
        <p:spPr bwMode="auto">
          <a:xfrm>
            <a:off x="5143500" y="6096000"/>
            <a:ext cx="38100" cy="228600"/>
          </a:xfrm>
          <a:prstGeom prst="line">
            <a:avLst/>
          </a:prstGeom>
          <a:noFill/>
          <a:ln w="25400" algn="ctr">
            <a:solidFill>
              <a:srgbClr val="4A7EBB"/>
            </a:solidFill>
            <a:round/>
            <a:headEnd/>
            <a:tailEnd/>
          </a:ln>
        </p:spPr>
      </p:cxnSp>
      <p:cxnSp>
        <p:nvCxnSpPr>
          <p:cNvPr id="105507" name="Straight Connector 63"/>
          <p:cNvCxnSpPr>
            <a:cxnSpLocks noChangeShapeType="1"/>
          </p:cNvCxnSpPr>
          <p:nvPr/>
        </p:nvCxnSpPr>
        <p:spPr bwMode="auto">
          <a:xfrm>
            <a:off x="6286500" y="6096000"/>
            <a:ext cx="38100" cy="228600"/>
          </a:xfrm>
          <a:prstGeom prst="line">
            <a:avLst/>
          </a:prstGeom>
          <a:noFill/>
          <a:ln w="25400" algn="ctr">
            <a:solidFill>
              <a:srgbClr val="4A7EBB"/>
            </a:solidFill>
            <a:round/>
            <a:headEnd/>
            <a:tailEnd/>
          </a:ln>
        </p:spPr>
      </p:cxnSp>
      <p:sp>
        <p:nvSpPr>
          <p:cNvPr id="105508" name="AutoShape 3"/>
          <p:cNvSpPr>
            <a:spLocks noChangeArrowheads="1"/>
          </p:cNvSpPr>
          <p:nvPr/>
        </p:nvSpPr>
        <p:spPr bwMode="auto">
          <a:xfrm rot="10800000">
            <a:off x="1524000" y="457200"/>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66" name="Rectangle 65"/>
          <p:cNvSpPr/>
          <p:nvPr/>
        </p:nvSpPr>
        <p:spPr>
          <a:xfrm>
            <a:off x="6248400" y="457200"/>
            <a:ext cx="76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7" name="Rectangle 66"/>
          <p:cNvSpPr/>
          <p:nvPr/>
        </p:nvSpPr>
        <p:spPr>
          <a:xfrm>
            <a:off x="5105400" y="457200"/>
            <a:ext cx="76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8" name="Rectangle 67"/>
          <p:cNvSpPr/>
          <p:nvPr/>
        </p:nvSpPr>
        <p:spPr>
          <a:xfrm>
            <a:off x="4267200" y="457200"/>
            <a:ext cx="76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9" name="Rectangle 68"/>
          <p:cNvSpPr/>
          <p:nvPr/>
        </p:nvSpPr>
        <p:spPr>
          <a:xfrm>
            <a:off x="2667000" y="457200"/>
            <a:ext cx="76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7" name="Rectangle 76"/>
          <p:cNvSpPr/>
          <p:nvPr/>
        </p:nvSpPr>
        <p:spPr>
          <a:xfrm>
            <a:off x="5715000" y="457200"/>
            <a:ext cx="76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05515" name="Straight Connector 80"/>
          <p:cNvCxnSpPr>
            <a:cxnSpLocks noChangeShapeType="1"/>
          </p:cNvCxnSpPr>
          <p:nvPr/>
        </p:nvCxnSpPr>
        <p:spPr bwMode="auto">
          <a:xfrm>
            <a:off x="5715000" y="914400"/>
            <a:ext cx="381000" cy="609600"/>
          </a:xfrm>
          <a:prstGeom prst="line">
            <a:avLst/>
          </a:prstGeom>
          <a:noFill/>
          <a:ln w="19050" algn="ctr">
            <a:solidFill>
              <a:schemeClr val="tx1"/>
            </a:solidFill>
            <a:round/>
            <a:headEnd/>
            <a:tailEnd/>
          </a:ln>
        </p:spPr>
      </p:cxnSp>
      <p:cxnSp>
        <p:nvCxnSpPr>
          <p:cNvPr id="105516" name="Straight Arrow Connector 82"/>
          <p:cNvCxnSpPr>
            <a:cxnSpLocks noChangeShapeType="1"/>
            <a:stCxn id="26" idx="6"/>
          </p:cNvCxnSpPr>
          <p:nvPr/>
        </p:nvCxnSpPr>
        <p:spPr bwMode="auto">
          <a:xfrm>
            <a:off x="6108700" y="1485900"/>
            <a:ext cx="1054100" cy="38100"/>
          </a:xfrm>
          <a:prstGeom prst="straightConnector1">
            <a:avLst/>
          </a:prstGeom>
          <a:noFill/>
          <a:ln w="19050" algn="ctr">
            <a:solidFill>
              <a:schemeClr val="tx1"/>
            </a:solidFill>
            <a:round/>
            <a:headEnd/>
            <a:tailEnd type="arrow" w="med" len="med"/>
          </a:ln>
        </p:spPr>
      </p:cxnSp>
      <p:sp>
        <p:nvSpPr>
          <p:cNvPr id="105517" name="TextBox 84"/>
          <p:cNvSpPr txBox="1">
            <a:spLocks noChangeArrowheads="1"/>
          </p:cNvSpPr>
          <p:nvPr/>
        </p:nvSpPr>
        <p:spPr bwMode="auto">
          <a:xfrm>
            <a:off x="1176904" y="470584"/>
            <a:ext cx="998991" cy="646331"/>
          </a:xfrm>
          <a:prstGeom prst="rect">
            <a:avLst/>
          </a:prstGeom>
          <a:noFill/>
          <a:ln w="9525">
            <a:noFill/>
            <a:miter lim="800000"/>
            <a:headEnd/>
            <a:tailEnd/>
          </a:ln>
        </p:spPr>
        <p:txBody>
          <a:bodyPr wrap="none">
            <a:spAutoFit/>
          </a:bodyPr>
          <a:lstStyle/>
          <a:p>
            <a:r>
              <a:rPr lang="en-US" sz="1800" dirty="0">
                <a:latin typeface="Calibri" pitchFamily="34" charset="0"/>
              </a:rPr>
              <a:t>New</a:t>
            </a:r>
          </a:p>
          <a:p>
            <a:r>
              <a:rPr lang="en-US" sz="1800" dirty="0">
                <a:latin typeface="Calibri" pitchFamily="34" charset="0"/>
              </a:rPr>
              <a:t>Member</a:t>
            </a: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Text Box 44"/>
          <p:cNvSpPr txBox="1">
            <a:spLocks noChangeArrowheads="1"/>
          </p:cNvSpPr>
          <p:nvPr/>
        </p:nvSpPr>
        <p:spPr bwMode="auto">
          <a:xfrm>
            <a:off x="2574925" y="2971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6" name="Text Box 45"/>
          <p:cNvSpPr txBox="1">
            <a:spLocks noChangeArrowheads="1"/>
          </p:cNvSpPr>
          <p:nvPr/>
        </p:nvSpPr>
        <p:spPr bwMode="auto">
          <a:xfrm>
            <a:off x="2574925" y="36576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7" name="Text Box 46"/>
          <p:cNvSpPr txBox="1">
            <a:spLocks noChangeArrowheads="1"/>
          </p:cNvSpPr>
          <p:nvPr/>
        </p:nvSpPr>
        <p:spPr bwMode="auto">
          <a:xfrm>
            <a:off x="2574925" y="5226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8" name="Text Box 44"/>
          <p:cNvSpPr txBox="1">
            <a:spLocks noChangeArrowheads="1"/>
          </p:cNvSpPr>
          <p:nvPr/>
        </p:nvSpPr>
        <p:spPr bwMode="auto">
          <a:xfrm>
            <a:off x="4175125" y="5397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9" name="Text Box 45"/>
          <p:cNvSpPr txBox="1">
            <a:spLocks noChangeArrowheads="1"/>
          </p:cNvSpPr>
          <p:nvPr/>
        </p:nvSpPr>
        <p:spPr bwMode="auto">
          <a:xfrm>
            <a:off x="4106862" y="411791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0" name="Text Box 46"/>
          <p:cNvSpPr txBox="1">
            <a:spLocks noChangeArrowheads="1"/>
          </p:cNvSpPr>
          <p:nvPr/>
        </p:nvSpPr>
        <p:spPr bwMode="auto">
          <a:xfrm>
            <a:off x="4106862" y="503231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1" name="Text Box 44"/>
          <p:cNvSpPr txBox="1">
            <a:spLocks noChangeArrowheads="1"/>
          </p:cNvSpPr>
          <p:nvPr/>
        </p:nvSpPr>
        <p:spPr bwMode="auto">
          <a:xfrm>
            <a:off x="5040312" y="30899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2" name="Text Box 45"/>
          <p:cNvSpPr txBox="1">
            <a:spLocks noChangeArrowheads="1"/>
          </p:cNvSpPr>
          <p:nvPr/>
        </p:nvSpPr>
        <p:spPr bwMode="auto">
          <a:xfrm>
            <a:off x="5029200" y="34734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3" name="Text Box 46"/>
          <p:cNvSpPr txBox="1">
            <a:spLocks noChangeArrowheads="1"/>
          </p:cNvSpPr>
          <p:nvPr/>
        </p:nvSpPr>
        <p:spPr bwMode="auto">
          <a:xfrm>
            <a:off x="5040312" y="5607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4" name="Text Box 44"/>
          <p:cNvSpPr txBox="1">
            <a:spLocks noChangeArrowheads="1"/>
          </p:cNvSpPr>
          <p:nvPr/>
        </p:nvSpPr>
        <p:spPr bwMode="auto">
          <a:xfrm>
            <a:off x="6183312" y="6096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5" name="Text Box 45"/>
          <p:cNvSpPr txBox="1">
            <a:spLocks noChangeArrowheads="1"/>
          </p:cNvSpPr>
          <p:nvPr/>
        </p:nvSpPr>
        <p:spPr bwMode="auto">
          <a:xfrm>
            <a:off x="6183312" y="40805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6" name="Text Box 46"/>
          <p:cNvSpPr txBox="1">
            <a:spLocks noChangeArrowheads="1"/>
          </p:cNvSpPr>
          <p:nvPr/>
        </p:nvSpPr>
        <p:spPr bwMode="auto">
          <a:xfrm>
            <a:off x="6183312" y="49949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1" name="Rectangle 70"/>
          <p:cNvSpPr/>
          <p:nvPr/>
        </p:nvSpPr>
        <p:spPr>
          <a:xfrm>
            <a:off x="7315200" y="430887"/>
            <a:ext cx="457200" cy="7121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4" name="Rectangle 63"/>
          <p:cNvSpPr/>
          <p:nvPr/>
        </p:nvSpPr>
        <p:spPr>
          <a:xfrm>
            <a:off x="5715000" y="2743200"/>
            <a:ext cx="76200"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5" name="Text Box 44"/>
          <p:cNvSpPr txBox="1">
            <a:spLocks noChangeArrowheads="1"/>
          </p:cNvSpPr>
          <p:nvPr/>
        </p:nvSpPr>
        <p:spPr bwMode="auto">
          <a:xfrm>
            <a:off x="5592762" y="3036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0" name="Text Box 45"/>
          <p:cNvSpPr txBox="1">
            <a:spLocks noChangeArrowheads="1"/>
          </p:cNvSpPr>
          <p:nvPr/>
        </p:nvSpPr>
        <p:spPr bwMode="auto">
          <a:xfrm>
            <a:off x="5592762" y="40270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2" name="Text Box 46"/>
          <p:cNvSpPr txBox="1">
            <a:spLocks noChangeArrowheads="1"/>
          </p:cNvSpPr>
          <p:nvPr/>
        </p:nvSpPr>
        <p:spPr bwMode="auto">
          <a:xfrm>
            <a:off x="5592762" y="4941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8" name="Text Box 46"/>
          <p:cNvSpPr txBox="1">
            <a:spLocks noChangeArrowheads="1"/>
          </p:cNvSpPr>
          <p:nvPr/>
        </p:nvSpPr>
        <p:spPr bwMode="auto">
          <a:xfrm>
            <a:off x="5638800" y="561022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9" name="Oval 78"/>
          <p:cNvSpPr/>
          <p:nvPr/>
        </p:nvSpPr>
        <p:spPr>
          <a:xfrm>
            <a:off x="2973123" y="175098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0" name="Oval 79"/>
          <p:cNvSpPr/>
          <p:nvPr/>
        </p:nvSpPr>
        <p:spPr>
          <a:xfrm>
            <a:off x="5977446" y="140563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1" name="Oval 80"/>
          <p:cNvSpPr/>
          <p:nvPr/>
        </p:nvSpPr>
        <p:spPr>
          <a:xfrm>
            <a:off x="4509999" y="197427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2" name="Oval 81"/>
          <p:cNvSpPr/>
          <p:nvPr/>
        </p:nvSpPr>
        <p:spPr>
          <a:xfrm>
            <a:off x="5393668" y="211345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3" name="Oval 82"/>
          <p:cNvSpPr/>
          <p:nvPr/>
        </p:nvSpPr>
        <p:spPr>
          <a:xfrm>
            <a:off x="6573446" y="21946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4" name="Rectangle 83"/>
          <p:cNvSpPr/>
          <p:nvPr/>
        </p:nvSpPr>
        <p:spPr>
          <a:xfrm>
            <a:off x="7915455" y="5352401"/>
            <a:ext cx="5334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controls</a:t>
            </a:r>
          </a:p>
        </p:txBody>
      </p:sp>
      <p:graphicFrame>
        <p:nvGraphicFramePr>
          <p:cNvPr id="87" name="Object 86"/>
          <p:cNvGraphicFramePr>
            <a:graphicFrameLocks noChangeAspect="1"/>
          </p:cNvGraphicFramePr>
          <p:nvPr/>
        </p:nvGraphicFramePr>
        <p:xfrm>
          <a:off x="8246485" y="1290378"/>
          <a:ext cx="546677" cy="1148022"/>
        </p:xfrm>
        <a:graphic>
          <a:graphicData uri="http://schemas.openxmlformats.org/presentationml/2006/ole">
            <mc:AlternateContent xmlns:mc="http://schemas.openxmlformats.org/markup-compatibility/2006">
              <mc:Choice xmlns:v="urn:schemas-microsoft-com:vml" Requires="v">
                <p:oleObj name="Equation" r:id="rId3" imgW="253800" imgH="533160" progId="Equation.3">
                  <p:embed/>
                </p:oleObj>
              </mc:Choice>
              <mc:Fallback>
                <p:oleObj name="Equation" r:id="rId3" imgW="253800" imgH="533160" progId="Equation.3">
                  <p:embed/>
                  <p:pic>
                    <p:nvPicPr>
                      <p:cNvPr id="0" name=""/>
                      <p:cNvPicPr/>
                      <p:nvPr/>
                    </p:nvPicPr>
                    <p:blipFill>
                      <a:blip r:embed="rId4"/>
                      <a:stretch>
                        <a:fillRect/>
                      </a:stretch>
                    </p:blipFill>
                    <p:spPr>
                      <a:xfrm>
                        <a:off x="8246485" y="1290378"/>
                        <a:ext cx="546677" cy="1148022"/>
                      </a:xfrm>
                      <a:prstGeom prst="rect">
                        <a:avLst/>
                      </a:prstGeom>
                    </p:spPr>
                  </p:pic>
                </p:oleObj>
              </mc:Fallback>
            </mc:AlternateContent>
          </a:graphicData>
        </a:graphic>
      </p:graphicFrame>
      <p:cxnSp>
        <p:nvCxnSpPr>
          <p:cNvPr id="88" name="Straight Arrow Connector 87"/>
          <p:cNvCxnSpPr>
            <a:stCxn id="29" idx="3"/>
          </p:cNvCxnSpPr>
          <p:nvPr/>
        </p:nvCxnSpPr>
        <p:spPr bwMode="auto">
          <a:xfrm>
            <a:off x="7772400" y="1752600"/>
            <a:ext cx="455792" cy="37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aphicFrame>
        <p:nvGraphicFramePr>
          <p:cNvPr id="89" name="Object 90"/>
          <p:cNvGraphicFramePr>
            <a:graphicFrameLocks noChangeAspect="1"/>
          </p:cNvGraphicFramePr>
          <p:nvPr/>
        </p:nvGraphicFramePr>
        <p:xfrm>
          <a:off x="8324850" y="3552528"/>
          <a:ext cx="715963" cy="1047361"/>
        </p:xfrm>
        <a:graphic>
          <a:graphicData uri="http://schemas.openxmlformats.org/presentationml/2006/ole">
            <mc:AlternateContent xmlns:mc="http://schemas.openxmlformats.org/markup-compatibility/2006">
              <mc:Choice xmlns:v="urn:schemas-microsoft-com:vml" Requires="v">
                <p:oleObj name="Equation" r:id="rId5" imgW="368280" imgH="431640" progId="Equation.3">
                  <p:embed/>
                </p:oleObj>
              </mc:Choice>
              <mc:Fallback>
                <p:oleObj name="Equation" r:id="rId5" imgW="368280" imgH="431640" progId="Equation.3">
                  <p:embed/>
                  <p:pic>
                    <p:nvPicPr>
                      <p:cNvPr id="0" name=""/>
                      <p:cNvPicPr>
                        <a:picLocks noChangeAspect="1" noChangeArrowheads="1"/>
                      </p:cNvPicPr>
                      <p:nvPr/>
                    </p:nvPicPr>
                    <p:blipFill>
                      <a:blip r:embed="rId6"/>
                      <a:srcRect/>
                      <a:stretch>
                        <a:fillRect/>
                      </a:stretch>
                    </p:blipFill>
                    <p:spPr bwMode="auto">
                      <a:xfrm>
                        <a:off x="8324850" y="3552528"/>
                        <a:ext cx="715963" cy="1047361"/>
                      </a:xfrm>
                      <a:prstGeom prst="rect">
                        <a:avLst/>
                      </a:prstGeom>
                      <a:noFill/>
                    </p:spPr>
                  </p:pic>
                </p:oleObj>
              </mc:Fallback>
            </mc:AlternateContent>
          </a:graphicData>
        </a:graphic>
      </p:graphicFrame>
      <p:cxnSp>
        <p:nvCxnSpPr>
          <p:cNvPr id="7" name="Straight Arrow Connector 6"/>
          <p:cNvCxnSpPr>
            <a:endCxn id="89" idx="2"/>
          </p:cNvCxnSpPr>
          <p:nvPr/>
        </p:nvCxnSpPr>
        <p:spPr bwMode="auto">
          <a:xfrm flipV="1">
            <a:off x="8448855" y="4599889"/>
            <a:ext cx="233976" cy="62616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0" name="Straight Connector 62"/>
          <p:cNvCxnSpPr>
            <a:cxnSpLocks noChangeShapeType="1"/>
          </p:cNvCxnSpPr>
          <p:nvPr/>
        </p:nvCxnSpPr>
        <p:spPr bwMode="auto">
          <a:xfrm>
            <a:off x="5753100" y="6047390"/>
            <a:ext cx="38100" cy="228600"/>
          </a:xfrm>
          <a:prstGeom prst="line">
            <a:avLst/>
          </a:prstGeom>
          <a:noFill/>
          <a:ln w="25400" algn="ctr">
            <a:solidFill>
              <a:srgbClr val="4A7EBB"/>
            </a:solidFill>
            <a:round/>
            <a:headEnd/>
            <a:tailEnd/>
          </a:ln>
        </p:spPr>
      </p:cxnSp>
      <p:sp>
        <p:nvSpPr>
          <p:cNvPr id="91" name="TextBox 45"/>
          <p:cNvSpPr txBox="1">
            <a:spLocks noChangeArrowheads="1"/>
          </p:cNvSpPr>
          <p:nvPr/>
        </p:nvSpPr>
        <p:spPr bwMode="auto">
          <a:xfrm>
            <a:off x="76200" y="1196975"/>
            <a:ext cx="3505200" cy="708025"/>
          </a:xfrm>
          <a:prstGeom prst="rect">
            <a:avLst/>
          </a:prstGeom>
          <a:noFill/>
          <a:ln w="9525">
            <a:noFill/>
            <a:miter lim="800000"/>
            <a:headEnd/>
            <a:tailEnd/>
          </a:ln>
        </p:spPr>
        <p:txBody>
          <a:bodyPr>
            <a:spAutoFit/>
          </a:bodyPr>
          <a:lstStyle/>
          <a:p>
            <a:r>
              <a:rPr lang="en-US" sz="2000" b="1" dirty="0"/>
              <a:t>Case-Control Design in Secondary Study Base</a:t>
            </a:r>
          </a:p>
        </p:txBody>
      </p:sp>
      <p:sp>
        <p:nvSpPr>
          <p:cNvPr id="92" name="TextBox 45"/>
          <p:cNvSpPr txBox="1">
            <a:spLocks noChangeArrowheads="1"/>
          </p:cNvSpPr>
          <p:nvPr/>
        </p:nvSpPr>
        <p:spPr bwMode="auto">
          <a:xfrm>
            <a:off x="0" y="3886200"/>
            <a:ext cx="1752600" cy="646331"/>
          </a:xfrm>
          <a:prstGeom prst="rect">
            <a:avLst/>
          </a:prstGeom>
          <a:noFill/>
          <a:ln w="9525">
            <a:noFill/>
            <a:miter lim="800000"/>
            <a:headEnd/>
            <a:tailEnd/>
          </a:ln>
        </p:spPr>
        <p:txBody>
          <a:bodyPr wrap="square">
            <a:spAutoFit/>
          </a:bodyPr>
          <a:lstStyle/>
          <a:p>
            <a:pPr algn="ctr" eaLnBrk="0" hangingPunct="0"/>
            <a:r>
              <a:rPr lang="en-US" sz="1800" dirty="0">
                <a:latin typeface="Calibri" pitchFamily="34" charset="0"/>
              </a:rPr>
              <a:t>Hypothetical cohort</a:t>
            </a:r>
          </a:p>
        </p:txBody>
      </p:sp>
    </p:spTree>
    <p:extLst>
      <p:ext uri="{BB962C8B-B14F-4D97-AF65-F5344CB8AC3E}">
        <p14:creationId xmlns:p14="http://schemas.microsoft.com/office/powerpoint/2010/main" val="280812404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Grp="1" noChangeArrowheads="1"/>
          </p:cNvSpPr>
          <p:nvPr>
            <p:ph type="title"/>
          </p:nvPr>
        </p:nvSpPr>
        <p:spPr>
          <a:xfrm>
            <a:off x="381000" y="228600"/>
            <a:ext cx="8382000" cy="1143000"/>
          </a:xfrm>
        </p:spPr>
        <p:txBody>
          <a:bodyPr/>
          <a:lstStyle/>
          <a:p>
            <a:r>
              <a:rPr lang="en-US" altLang="en-US" sz="3600" b="1" dirty="0"/>
              <a:t>Example: Case-Control Study with</a:t>
            </a:r>
            <a:br>
              <a:rPr lang="en-US" altLang="en-US" sz="3600" b="1" dirty="0"/>
            </a:br>
            <a:r>
              <a:rPr lang="en-US" altLang="en-US" sz="3600" b="1" dirty="0"/>
              <a:t>Prevalent cases in Secondary Study Base</a:t>
            </a:r>
          </a:p>
        </p:txBody>
      </p:sp>
      <p:sp>
        <p:nvSpPr>
          <p:cNvPr id="242690" name="Rectangle 3"/>
          <p:cNvSpPr>
            <a:spLocks noGrp="1" noChangeArrowheads="1"/>
          </p:cNvSpPr>
          <p:nvPr>
            <p:ph type="body" idx="1"/>
          </p:nvPr>
        </p:nvSpPr>
        <p:spPr>
          <a:xfrm>
            <a:off x="190500" y="1733085"/>
            <a:ext cx="8610600" cy="4114800"/>
          </a:xfrm>
        </p:spPr>
        <p:txBody>
          <a:bodyPr/>
          <a:lstStyle/>
          <a:p>
            <a:pPr>
              <a:lnSpc>
                <a:spcPct val="90000"/>
              </a:lnSpc>
            </a:pPr>
            <a:r>
              <a:rPr lang="en-US" altLang="en-US" dirty="0"/>
              <a:t>Study of the effect of cortical porosity (on high resolution CT scan) on fracture in older women</a:t>
            </a:r>
          </a:p>
          <a:p>
            <a:pPr>
              <a:lnSpc>
                <a:spcPct val="90000"/>
              </a:lnSpc>
            </a:pPr>
            <a:endParaRPr lang="en-US" altLang="en-US" sz="1800" b="1" dirty="0"/>
          </a:p>
          <a:p>
            <a:pPr>
              <a:lnSpc>
                <a:spcPct val="90000"/>
              </a:lnSpc>
              <a:spcBef>
                <a:spcPct val="0"/>
              </a:spcBef>
            </a:pPr>
            <a:r>
              <a:rPr lang="en-US" altLang="en-US" sz="2400" dirty="0"/>
              <a:t>“Subjects were eligible for inclusion as fracture cases if they had a documented history of a low-trauma vertebral or nonvertebral fracture that occurred after menopause… Control subjects had no history of low-trauma fractures and no vertebral deformity on lateral radiographs.”</a:t>
            </a:r>
          </a:p>
          <a:p>
            <a:pPr>
              <a:lnSpc>
                <a:spcPct val="90000"/>
              </a:lnSpc>
              <a:spcBef>
                <a:spcPct val="0"/>
              </a:spcBef>
            </a:pPr>
            <a:endParaRPr lang="en-US" altLang="en-US" sz="1000" dirty="0"/>
          </a:p>
          <a:p>
            <a:pPr>
              <a:lnSpc>
                <a:spcPct val="90000"/>
              </a:lnSpc>
              <a:spcBef>
                <a:spcPct val="0"/>
              </a:spcBef>
            </a:pPr>
            <a:r>
              <a:rPr lang="en-US" altLang="en-US" dirty="0"/>
              <a:t>We can report an OR as measure of association for cortical porosity and fracture, but it’s not an approximation of risk ratio</a:t>
            </a:r>
          </a:p>
          <a:p>
            <a:pPr>
              <a:lnSpc>
                <a:spcPct val="90000"/>
              </a:lnSpc>
              <a:spcBef>
                <a:spcPct val="0"/>
              </a:spcBef>
            </a:pPr>
            <a:endParaRPr lang="en-US" altLang="en-US" sz="800" dirty="0"/>
          </a:p>
          <a:p>
            <a:pPr>
              <a:lnSpc>
                <a:spcPct val="90000"/>
              </a:lnSpc>
              <a:spcBef>
                <a:spcPct val="0"/>
              </a:spcBef>
            </a:pPr>
            <a:r>
              <a:rPr lang="en-US" altLang="en-US" i="1" dirty="0"/>
              <a:t>Why?</a:t>
            </a:r>
          </a:p>
        </p:txBody>
      </p:sp>
      <p:sp>
        <p:nvSpPr>
          <p:cNvPr id="242691" name="Text Box 5"/>
          <p:cNvSpPr txBox="1">
            <a:spLocks noChangeArrowheads="1"/>
          </p:cNvSpPr>
          <p:nvPr/>
        </p:nvSpPr>
        <p:spPr bwMode="auto">
          <a:xfrm>
            <a:off x="4114800" y="6172200"/>
            <a:ext cx="4876800" cy="461665"/>
          </a:xfrm>
          <a:prstGeom prst="rect">
            <a:avLst/>
          </a:prstGeom>
          <a:noFill/>
          <a:ln w="9525">
            <a:noFill/>
            <a:miter lim="800000"/>
            <a:headEnd/>
            <a:tailEnd/>
          </a:ln>
        </p:spPr>
        <p:txBody>
          <a:bodyPr wrap="square">
            <a:spAutoFit/>
          </a:bodyPr>
          <a:lstStyle/>
          <a:p>
            <a:pPr eaLnBrk="0" hangingPunct="0">
              <a:spcBef>
                <a:spcPct val="50000"/>
              </a:spcBef>
            </a:pPr>
            <a:r>
              <a:rPr lang="en-US" altLang="en-US" dirty="0"/>
              <a:t>Stein et al. </a:t>
            </a:r>
            <a:r>
              <a:rPr lang="en-US" altLang="en-US" i="1" dirty="0"/>
              <a:t>J Bone Miner Res.</a:t>
            </a:r>
            <a:r>
              <a:rPr lang="en-US" altLang="en-US" dirty="0"/>
              <a:t> 2010</a:t>
            </a:r>
          </a:p>
        </p:txBody>
      </p:sp>
    </p:spTree>
    <p:extLst>
      <p:ext uri="{BB962C8B-B14F-4D97-AF65-F5344CB8AC3E}">
        <p14:creationId xmlns:p14="http://schemas.microsoft.com/office/powerpoint/2010/main" val="399395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ext Box 2"/>
          <p:cNvSpPr txBox="1">
            <a:spLocks noChangeArrowheads="1"/>
          </p:cNvSpPr>
          <p:nvPr/>
        </p:nvSpPr>
        <p:spPr bwMode="auto">
          <a:xfrm>
            <a:off x="609600" y="4648200"/>
            <a:ext cx="8229600" cy="1006475"/>
          </a:xfrm>
          <a:prstGeom prst="rect">
            <a:avLst/>
          </a:prstGeom>
          <a:noFill/>
          <a:ln w="9525">
            <a:noFill/>
            <a:miter lim="800000"/>
            <a:headEnd/>
            <a:tailEnd/>
          </a:ln>
        </p:spPr>
        <p:txBody>
          <a:bodyPr>
            <a:spAutoFit/>
          </a:bodyPr>
          <a:lstStyle/>
          <a:p>
            <a:pPr eaLnBrk="0" hangingPunct="0"/>
            <a:endParaRPr lang="en-US" altLang="en-US" sz="3600" baseline="-25000" dirty="0"/>
          </a:p>
          <a:p>
            <a:pPr eaLnBrk="0" hangingPunct="0"/>
            <a:r>
              <a:rPr lang="en-US" altLang="en-US" sz="3600" b="1" dirty="0"/>
              <a:t>OR for exposure = OR for disease</a:t>
            </a:r>
          </a:p>
        </p:txBody>
      </p:sp>
      <p:sp>
        <p:nvSpPr>
          <p:cNvPr id="108546" name="Text Box 7"/>
          <p:cNvSpPr txBox="1">
            <a:spLocks noChangeArrowheads="1"/>
          </p:cNvSpPr>
          <p:nvPr/>
        </p:nvSpPr>
        <p:spPr bwMode="auto">
          <a:xfrm>
            <a:off x="685800" y="1828800"/>
            <a:ext cx="1663700" cy="641350"/>
          </a:xfrm>
          <a:prstGeom prst="rect">
            <a:avLst/>
          </a:prstGeom>
          <a:noFill/>
          <a:ln w="9525">
            <a:noFill/>
            <a:miter lim="800000"/>
            <a:headEnd/>
            <a:tailEnd/>
          </a:ln>
        </p:spPr>
        <p:txBody>
          <a:bodyPr wrap="none">
            <a:spAutoFit/>
          </a:bodyPr>
          <a:lstStyle/>
          <a:p>
            <a:pPr eaLnBrk="0" hangingPunct="0"/>
            <a:r>
              <a:rPr lang="en-US" altLang="en-US" sz="3600" b="1" dirty="0"/>
              <a:t>OR</a:t>
            </a:r>
            <a:r>
              <a:rPr lang="en-US" altLang="en-US" b="1" dirty="0"/>
              <a:t>exp </a:t>
            </a:r>
            <a:r>
              <a:rPr lang="en-US" altLang="en-US" sz="3600" b="1" dirty="0"/>
              <a:t>=</a:t>
            </a:r>
            <a:endParaRPr lang="en-US" altLang="en-US" dirty="0"/>
          </a:p>
        </p:txBody>
      </p:sp>
      <p:sp>
        <p:nvSpPr>
          <p:cNvPr id="108547" name="Rectangle 29"/>
          <p:cNvSpPr>
            <a:spLocks noChangeArrowheads="1"/>
          </p:cNvSpPr>
          <p:nvPr/>
        </p:nvSpPr>
        <p:spPr bwMode="auto">
          <a:xfrm>
            <a:off x="2438400" y="0"/>
            <a:ext cx="838200" cy="3937000"/>
          </a:xfrm>
          <a:prstGeom prst="rect">
            <a:avLst/>
          </a:prstGeom>
          <a:noFill/>
          <a:ln w="9525">
            <a:noFill/>
            <a:miter lim="800000"/>
            <a:headEnd/>
            <a:tailEnd/>
          </a:ln>
        </p:spPr>
        <p:txBody>
          <a:bodyPr>
            <a:spAutoFit/>
          </a:bodyPr>
          <a:lstStyle/>
          <a:p>
            <a:pPr eaLnBrk="0" hangingPunct="0"/>
            <a:r>
              <a:rPr lang="en-US" altLang="en-US" sz="3600" dirty="0"/>
              <a:t>   </a:t>
            </a:r>
          </a:p>
          <a:p>
            <a:pPr eaLnBrk="0" hangingPunct="0"/>
            <a:r>
              <a:rPr lang="en-US" altLang="en-US" sz="3600" dirty="0"/>
              <a:t> </a:t>
            </a:r>
          </a:p>
          <a:p>
            <a:pPr eaLnBrk="0" hangingPunct="0"/>
            <a:r>
              <a:rPr lang="en-US" altLang="en-US" sz="3600" dirty="0"/>
              <a:t> a</a:t>
            </a:r>
          </a:p>
          <a:p>
            <a:pPr eaLnBrk="0" hangingPunct="0"/>
            <a:r>
              <a:rPr lang="en-US" altLang="en-US" sz="3600" dirty="0"/>
              <a:t> c</a:t>
            </a:r>
          </a:p>
          <a:p>
            <a:pPr eaLnBrk="0" hangingPunct="0"/>
            <a:r>
              <a:rPr lang="en-US" altLang="en-US" sz="3600" dirty="0"/>
              <a:t> b</a:t>
            </a:r>
          </a:p>
          <a:p>
            <a:pPr eaLnBrk="0" hangingPunct="0"/>
            <a:r>
              <a:rPr lang="en-US" altLang="en-US" sz="3600" dirty="0"/>
              <a:t> d</a:t>
            </a:r>
          </a:p>
          <a:p>
            <a:pPr eaLnBrk="0" hangingPunct="0"/>
            <a:endParaRPr lang="en-US" altLang="en-US" sz="3600" dirty="0"/>
          </a:p>
        </p:txBody>
      </p:sp>
      <p:sp>
        <p:nvSpPr>
          <p:cNvPr id="108548" name="Line 31"/>
          <p:cNvSpPr>
            <a:spLocks noChangeShapeType="1"/>
          </p:cNvSpPr>
          <p:nvPr/>
        </p:nvSpPr>
        <p:spPr bwMode="auto">
          <a:xfrm>
            <a:off x="2590800" y="2819400"/>
            <a:ext cx="381000" cy="0"/>
          </a:xfrm>
          <a:prstGeom prst="line">
            <a:avLst/>
          </a:prstGeom>
          <a:noFill/>
          <a:ln w="9525">
            <a:solidFill>
              <a:schemeClr val="tx1"/>
            </a:solidFill>
            <a:round/>
            <a:headEnd/>
            <a:tailEnd/>
          </a:ln>
        </p:spPr>
        <p:txBody>
          <a:bodyPr wrap="none" anchor="ctr"/>
          <a:lstStyle/>
          <a:p>
            <a:endParaRPr lang="en-US" dirty="0"/>
          </a:p>
        </p:txBody>
      </p:sp>
      <p:sp>
        <p:nvSpPr>
          <p:cNvPr id="108549" name="Line 32"/>
          <p:cNvSpPr>
            <a:spLocks noChangeShapeType="1"/>
          </p:cNvSpPr>
          <p:nvPr/>
        </p:nvSpPr>
        <p:spPr bwMode="auto">
          <a:xfrm>
            <a:off x="2514600" y="1752600"/>
            <a:ext cx="457200" cy="0"/>
          </a:xfrm>
          <a:prstGeom prst="line">
            <a:avLst/>
          </a:prstGeom>
          <a:noFill/>
          <a:ln w="9525">
            <a:solidFill>
              <a:schemeClr val="tx1"/>
            </a:solidFill>
            <a:round/>
            <a:headEnd/>
            <a:tailEnd/>
          </a:ln>
        </p:spPr>
        <p:txBody>
          <a:bodyPr wrap="none" anchor="ctr"/>
          <a:lstStyle/>
          <a:p>
            <a:endParaRPr lang="en-US" dirty="0"/>
          </a:p>
        </p:txBody>
      </p:sp>
      <p:sp>
        <p:nvSpPr>
          <p:cNvPr id="108550" name="Line 33"/>
          <p:cNvSpPr>
            <a:spLocks noChangeShapeType="1"/>
          </p:cNvSpPr>
          <p:nvPr/>
        </p:nvSpPr>
        <p:spPr bwMode="auto">
          <a:xfrm>
            <a:off x="2362200" y="2209800"/>
            <a:ext cx="914400" cy="0"/>
          </a:xfrm>
          <a:prstGeom prst="line">
            <a:avLst/>
          </a:prstGeom>
          <a:noFill/>
          <a:ln w="9525">
            <a:solidFill>
              <a:schemeClr val="tx1"/>
            </a:solidFill>
            <a:round/>
            <a:headEnd/>
            <a:tailEnd/>
          </a:ln>
        </p:spPr>
        <p:txBody>
          <a:bodyPr wrap="none" anchor="ctr"/>
          <a:lstStyle/>
          <a:p>
            <a:endParaRPr lang="en-US" dirty="0"/>
          </a:p>
        </p:txBody>
      </p:sp>
      <p:sp>
        <p:nvSpPr>
          <p:cNvPr id="108551" name="Line 36"/>
          <p:cNvSpPr>
            <a:spLocks noChangeShapeType="1"/>
          </p:cNvSpPr>
          <p:nvPr/>
        </p:nvSpPr>
        <p:spPr bwMode="auto">
          <a:xfrm>
            <a:off x="5943600" y="2209800"/>
            <a:ext cx="914400" cy="0"/>
          </a:xfrm>
          <a:prstGeom prst="line">
            <a:avLst/>
          </a:prstGeom>
          <a:noFill/>
          <a:ln w="25400">
            <a:solidFill>
              <a:schemeClr val="tx1"/>
            </a:solidFill>
            <a:round/>
            <a:headEnd/>
            <a:tailEnd/>
          </a:ln>
        </p:spPr>
        <p:txBody>
          <a:bodyPr wrap="none" anchor="ctr"/>
          <a:lstStyle/>
          <a:p>
            <a:endParaRPr lang="en-US" dirty="0"/>
          </a:p>
        </p:txBody>
      </p:sp>
      <p:sp>
        <p:nvSpPr>
          <p:cNvPr id="108552" name="Rectangle 37"/>
          <p:cNvSpPr>
            <a:spLocks noChangeArrowheads="1"/>
          </p:cNvSpPr>
          <p:nvPr/>
        </p:nvSpPr>
        <p:spPr bwMode="auto">
          <a:xfrm>
            <a:off x="446511" y="228599"/>
            <a:ext cx="8250977" cy="646331"/>
          </a:xfrm>
          <a:prstGeom prst="rect">
            <a:avLst/>
          </a:prstGeom>
          <a:noFill/>
          <a:ln w="9525">
            <a:noFill/>
            <a:miter lim="800000"/>
            <a:headEnd/>
            <a:tailEnd/>
          </a:ln>
        </p:spPr>
        <p:txBody>
          <a:bodyPr wrap="none">
            <a:spAutoFit/>
          </a:bodyPr>
          <a:lstStyle/>
          <a:p>
            <a:pPr eaLnBrk="0" hangingPunct="0"/>
            <a:r>
              <a:rPr lang="en-US" altLang="en-US" sz="3600" b="1" dirty="0"/>
              <a:t>Important characteristic of an odds ratio</a:t>
            </a:r>
            <a:endParaRPr lang="en-US" altLang="en-US" sz="3600" dirty="0"/>
          </a:p>
        </p:txBody>
      </p:sp>
      <p:sp>
        <p:nvSpPr>
          <p:cNvPr id="108553" name="Text Box 40"/>
          <p:cNvSpPr txBox="1">
            <a:spLocks noChangeArrowheads="1"/>
          </p:cNvSpPr>
          <p:nvPr/>
        </p:nvSpPr>
        <p:spPr bwMode="auto">
          <a:xfrm>
            <a:off x="457200" y="5791200"/>
            <a:ext cx="8382000" cy="457200"/>
          </a:xfrm>
          <a:prstGeom prst="rect">
            <a:avLst/>
          </a:prstGeom>
          <a:noFill/>
          <a:ln w="9525">
            <a:noFill/>
            <a:miter lim="800000"/>
            <a:headEnd/>
            <a:tailEnd/>
          </a:ln>
        </p:spPr>
        <p:txBody>
          <a:bodyPr>
            <a:spAutoFit/>
          </a:bodyPr>
          <a:lstStyle/>
          <a:p>
            <a:pPr eaLnBrk="0" hangingPunct="0">
              <a:spcBef>
                <a:spcPct val="50000"/>
              </a:spcBef>
            </a:pPr>
            <a:endParaRPr lang="en-US" altLang="en-US" dirty="0"/>
          </a:p>
        </p:txBody>
      </p:sp>
      <p:sp>
        <p:nvSpPr>
          <p:cNvPr id="108554" name="Rectangle 42"/>
          <p:cNvSpPr>
            <a:spLocks noChangeArrowheads="1"/>
          </p:cNvSpPr>
          <p:nvPr/>
        </p:nvSpPr>
        <p:spPr bwMode="auto">
          <a:xfrm>
            <a:off x="5943600" y="0"/>
            <a:ext cx="838200" cy="3937000"/>
          </a:xfrm>
          <a:prstGeom prst="rect">
            <a:avLst/>
          </a:prstGeom>
          <a:noFill/>
          <a:ln w="9525">
            <a:noFill/>
            <a:miter lim="800000"/>
            <a:headEnd/>
            <a:tailEnd/>
          </a:ln>
        </p:spPr>
        <p:txBody>
          <a:bodyPr>
            <a:spAutoFit/>
          </a:bodyPr>
          <a:lstStyle/>
          <a:p>
            <a:pPr eaLnBrk="0" hangingPunct="0"/>
            <a:r>
              <a:rPr lang="en-US" altLang="en-US" sz="3600" dirty="0"/>
              <a:t>   </a:t>
            </a:r>
          </a:p>
          <a:p>
            <a:pPr eaLnBrk="0" hangingPunct="0"/>
            <a:r>
              <a:rPr lang="en-US" altLang="en-US" sz="3600" dirty="0"/>
              <a:t> </a:t>
            </a:r>
          </a:p>
          <a:p>
            <a:pPr eaLnBrk="0" hangingPunct="0"/>
            <a:r>
              <a:rPr lang="en-US" altLang="en-US" sz="3600" dirty="0"/>
              <a:t> a</a:t>
            </a:r>
          </a:p>
          <a:p>
            <a:pPr eaLnBrk="0" hangingPunct="0"/>
            <a:r>
              <a:rPr lang="en-US" altLang="en-US" sz="3600" dirty="0"/>
              <a:t> b</a:t>
            </a:r>
          </a:p>
          <a:p>
            <a:pPr eaLnBrk="0" hangingPunct="0"/>
            <a:r>
              <a:rPr lang="en-US" altLang="en-US" sz="3600" dirty="0"/>
              <a:t> c</a:t>
            </a:r>
          </a:p>
          <a:p>
            <a:pPr eaLnBrk="0" hangingPunct="0"/>
            <a:r>
              <a:rPr lang="en-US" altLang="en-US" sz="3600" dirty="0"/>
              <a:t> d</a:t>
            </a:r>
          </a:p>
          <a:p>
            <a:pPr eaLnBrk="0" hangingPunct="0"/>
            <a:endParaRPr lang="en-US" altLang="en-US" sz="3600" dirty="0"/>
          </a:p>
        </p:txBody>
      </p:sp>
      <p:sp>
        <p:nvSpPr>
          <p:cNvPr id="108555" name="Rectangle 43"/>
          <p:cNvSpPr>
            <a:spLocks noChangeArrowheads="1"/>
          </p:cNvSpPr>
          <p:nvPr/>
        </p:nvSpPr>
        <p:spPr bwMode="auto">
          <a:xfrm>
            <a:off x="5181600" y="1905000"/>
            <a:ext cx="441325" cy="641350"/>
          </a:xfrm>
          <a:prstGeom prst="rect">
            <a:avLst/>
          </a:prstGeom>
          <a:noFill/>
          <a:ln w="9525">
            <a:noFill/>
            <a:miter lim="800000"/>
            <a:headEnd/>
            <a:tailEnd/>
          </a:ln>
        </p:spPr>
        <p:txBody>
          <a:bodyPr wrap="none">
            <a:spAutoFit/>
          </a:bodyPr>
          <a:lstStyle/>
          <a:p>
            <a:pPr eaLnBrk="0" hangingPunct="0"/>
            <a:r>
              <a:rPr lang="en-US" altLang="en-US" sz="3600" dirty="0"/>
              <a:t>=</a:t>
            </a:r>
          </a:p>
        </p:txBody>
      </p:sp>
      <p:sp>
        <p:nvSpPr>
          <p:cNvPr id="108556" name="Line 44"/>
          <p:cNvSpPr>
            <a:spLocks noChangeShapeType="1"/>
          </p:cNvSpPr>
          <p:nvPr/>
        </p:nvSpPr>
        <p:spPr bwMode="auto">
          <a:xfrm>
            <a:off x="6019800" y="1752600"/>
            <a:ext cx="533400" cy="0"/>
          </a:xfrm>
          <a:prstGeom prst="line">
            <a:avLst/>
          </a:prstGeom>
          <a:noFill/>
          <a:ln w="9525">
            <a:solidFill>
              <a:schemeClr val="tx1"/>
            </a:solidFill>
            <a:round/>
            <a:headEnd/>
            <a:tailEnd/>
          </a:ln>
        </p:spPr>
        <p:txBody>
          <a:bodyPr/>
          <a:lstStyle/>
          <a:p>
            <a:endParaRPr lang="en-US" dirty="0"/>
          </a:p>
        </p:txBody>
      </p:sp>
      <p:sp>
        <p:nvSpPr>
          <p:cNvPr id="108557" name="Line 46"/>
          <p:cNvSpPr>
            <a:spLocks noChangeShapeType="1"/>
          </p:cNvSpPr>
          <p:nvPr/>
        </p:nvSpPr>
        <p:spPr bwMode="auto">
          <a:xfrm>
            <a:off x="6019800" y="2819400"/>
            <a:ext cx="533400" cy="0"/>
          </a:xfrm>
          <a:prstGeom prst="line">
            <a:avLst/>
          </a:prstGeom>
          <a:noFill/>
          <a:ln w="9525">
            <a:solidFill>
              <a:schemeClr val="tx1"/>
            </a:solidFill>
            <a:round/>
            <a:headEnd/>
            <a:tailEnd/>
          </a:ln>
        </p:spPr>
        <p:txBody>
          <a:bodyPr/>
          <a:lstStyle/>
          <a:p>
            <a:endParaRPr lang="en-US" dirty="0"/>
          </a:p>
        </p:txBody>
      </p:sp>
      <p:sp>
        <p:nvSpPr>
          <p:cNvPr id="108558" name="Text Box 47"/>
          <p:cNvSpPr txBox="1">
            <a:spLocks noChangeArrowheads="1"/>
          </p:cNvSpPr>
          <p:nvPr/>
        </p:nvSpPr>
        <p:spPr bwMode="auto">
          <a:xfrm>
            <a:off x="7086600" y="1752600"/>
            <a:ext cx="2057400" cy="641350"/>
          </a:xfrm>
          <a:prstGeom prst="rect">
            <a:avLst/>
          </a:prstGeom>
          <a:noFill/>
          <a:ln w="9525">
            <a:noFill/>
            <a:miter lim="800000"/>
            <a:headEnd/>
            <a:tailEnd/>
          </a:ln>
        </p:spPr>
        <p:txBody>
          <a:bodyPr>
            <a:spAutoFit/>
          </a:bodyPr>
          <a:lstStyle/>
          <a:p>
            <a:pPr eaLnBrk="0" hangingPunct="0"/>
            <a:r>
              <a:rPr lang="en-US" altLang="en-US" sz="3600" b="1" dirty="0"/>
              <a:t>= OR</a:t>
            </a:r>
            <a:r>
              <a:rPr lang="en-US" altLang="en-US" sz="3600" b="1" baseline="-25000" dirty="0"/>
              <a:t>dis</a:t>
            </a:r>
          </a:p>
        </p:txBody>
      </p:sp>
      <p:sp>
        <p:nvSpPr>
          <p:cNvPr id="108559" name="Rectangle 48"/>
          <p:cNvSpPr>
            <a:spLocks noChangeArrowheads="1"/>
          </p:cNvSpPr>
          <p:nvPr/>
        </p:nvSpPr>
        <p:spPr bwMode="auto">
          <a:xfrm>
            <a:off x="3962400" y="0"/>
            <a:ext cx="838200" cy="3937000"/>
          </a:xfrm>
          <a:prstGeom prst="rect">
            <a:avLst/>
          </a:prstGeom>
          <a:noFill/>
          <a:ln w="9525">
            <a:noFill/>
            <a:miter lim="800000"/>
            <a:headEnd/>
            <a:tailEnd/>
          </a:ln>
        </p:spPr>
        <p:txBody>
          <a:bodyPr>
            <a:spAutoFit/>
          </a:bodyPr>
          <a:lstStyle/>
          <a:p>
            <a:pPr eaLnBrk="0" hangingPunct="0"/>
            <a:r>
              <a:rPr lang="en-US" altLang="en-US" sz="3600" dirty="0"/>
              <a:t>   </a:t>
            </a:r>
          </a:p>
          <a:p>
            <a:pPr eaLnBrk="0" hangingPunct="0"/>
            <a:r>
              <a:rPr lang="en-US" altLang="en-US" sz="3600" dirty="0"/>
              <a:t> </a:t>
            </a:r>
          </a:p>
          <a:p>
            <a:pPr eaLnBrk="0" hangingPunct="0"/>
            <a:r>
              <a:rPr lang="en-US" altLang="en-US" sz="3600" dirty="0"/>
              <a:t> c</a:t>
            </a:r>
          </a:p>
          <a:p>
            <a:pPr eaLnBrk="0" hangingPunct="0"/>
            <a:r>
              <a:rPr lang="en-US" altLang="en-US" sz="3600" dirty="0"/>
              <a:t> b</a:t>
            </a:r>
          </a:p>
          <a:p>
            <a:pPr eaLnBrk="0" hangingPunct="0"/>
            <a:r>
              <a:rPr lang="en-US" altLang="en-US" sz="3600" dirty="0"/>
              <a:t> c</a:t>
            </a:r>
          </a:p>
          <a:p>
            <a:pPr eaLnBrk="0" hangingPunct="0"/>
            <a:r>
              <a:rPr lang="en-US" altLang="en-US" sz="3600" dirty="0"/>
              <a:t> b</a:t>
            </a:r>
          </a:p>
          <a:p>
            <a:pPr eaLnBrk="0" hangingPunct="0"/>
            <a:endParaRPr lang="en-US" altLang="en-US" sz="3600" dirty="0"/>
          </a:p>
        </p:txBody>
      </p:sp>
      <p:sp>
        <p:nvSpPr>
          <p:cNvPr id="108560" name="Line 49"/>
          <p:cNvSpPr>
            <a:spLocks noChangeShapeType="1"/>
          </p:cNvSpPr>
          <p:nvPr/>
        </p:nvSpPr>
        <p:spPr bwMode="auto">
          <a:xfrm>
            <a:off x="4191000" y="2819400"/>
            <a:ext cx="381000" cy="0"/>
          </a:xfrm>
          <a:prstGeom prst="line">
            <a:avLst/>
          </a:prstGeom>
          <a:noFill/>
          <a:ln w="9525">
            <a:solidFill>
              <a:schemeClr val="tx1"/>
            </a:solidFill>
            <a:round/>
            <a:headEnd/>
            <a:tailEnd/>
          </a:ln>
        </p:spPr>
        <p:txBody>
          <a:bodyPr wrap="none" anchor="ctr"/>
          <a:lstStyle/>
          <a:p>
            <a:endParaRPr lang="en-US" dirty="0"/>
          </a:p>
        </p:txBody>
      </p:sp>
      <p:sp>
        <p:nvSpPr>
          <p:cNvPr id="108561" name="Line 50"/>
          <p:cNvSpPr>
            <a:spLocks noChangeShapeType="1"/>
          </p:cNvSpPr>
          <p:nvPr/>
        </p:nvSpPr>
        <p:spPr bwMode="auto">
          <a:xfrm>
            <a:off x="4114800" y="1752600"/>
            <a:ext cx="457200" cy="0"/>
          </a:xfrm>
          <a:prstGeom prst="line">
            <a:avLst/>
          </a:prstGeom>
          <a:noFill/>
          <a:ln w="9525">
            <a:solidFill>
              <a:schemeClr val="tx1"/>
            </a:solidFill>
            <a:round/>
            <a:headEnd/>
            <a:tailEnd/>
          </a:ln>
        </p:spPr>
        <p:txBody>
          <a:bodyPr wrap="none" anchor="ctr"/>
          <a:lstStyle/>
          <a:p>
            <a:endParaRPr lang="en-US" dirty="0"/>
          </a:p>
        </p:txBody>
      </p:sp>
      <p:sp>
        <p:nvSpPr>
          <p:cNvPr id="108562" name="Line 51"/>
          <p:cNvSpPr>
            <a:spLocks noChangeShapeType="1"/>
          </p:cNvSpPr>
          <p:nvPr/>
        </p:nvSpPr>
        <p:spPr bwMode="auto">
          <a:xfrm>
            <a:off x="3962400" y="2209800"/>
            <a:ext cx="914400" cy="0"/>
          </a:xfrm>
          <a:prstGeom prst="line">
            <a:avLst/>
          </a:prstGeom>
          <a:noFill/>
          <a:ln w="9525">
            <a:solidFill>
              <a:schemeClr val="tx1"/>
            </a:solidFill>
            <a:round/>
            <a:headEnd/>
            <a:tailEnd/>
          </a:ln>
        </p:spPr>
        <p:txBody>
          <a:bodyPr wrap="none" anchor="ctr"/>
          <a:lstStyle/>
          <a:p>
            <a:endParaRPr lang="en-US" dirty="0"/>
          </a:p>
        </p:txBody>
      </p:sp>
      <p:sp>
        <p:nvSpPr>
          <p:cNvPr id="108563" name="Text Box 52"/>
          <p:cNvSpPr txBox="1">
            <a:spLocks noChangeArrowheads="1"/>
          </p:cNvSpPr>
          <p:nvPr/>
        </p:nvSpPr>
        <p:spPr bwMode="auto">
          <a:xfrm>
            <a:off x="3429000" y="2057400"/>
            <a:ext cx="457200" cy="457200"/>
          </a:xfrm>
          <a:prstGeom prst="rect">
            <a:avLst/>
          </a:prstGeom>
          <a:noFill/>
          <a:ln w="9525">
            <a:noFill/>
            <a:miter lim="800000"/>
            <a:headEnd/>
            <a:tailEnd/>
          </a:ln>
        </p:spPr>
        <p:txBody>
          <a:bodyPr>
            <a:spAutoFit/>
          </a:bodyPr>
          <a:lstStyle/>
          <a:p>
            <a:pPr eaLnBrk="0" hangingPunct="0">
              <a:spcBef>
                <a:spcPct val="50000"/>
              </a:spcBef>
            </a:pPr>
            <a:r>
              <a:rPr lang="en-US" altLang="en-US" dirty="0"/>
              <a:t>X</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sz="3600" b="1" dirty="0"/>
              <a:t>Unbiased vs. Consistent Estimator</a:t>
            </a:r>
          </a:p>
        </p:txBody>
      </p:sp>
      <p:sp>
        <p:nvSpPr>
          <p:cNvPr id="3" name="Content Placeholder 2"/>
          <p:cNvSpPr>
            <a:spLocks noGrp="1"/>
          </p:cNvSpPr>
          <p:nvPr>
            <p:ph idx="1"/>
          </p:nvPr>
        </p:nvSpPr>
        <p:spPr>
          <a:xfrm>
            <a:off x="76200" y="1066800"/>
            <a:ext cx="8991600" cy="5181600"/>
          </a:xfrm>
        </p:spPr>
        <p:txBody>
          <a:bodyPr/>
          <a:lstStyle/>
          <a:p>
            <a:pPr>
              <a:spcAft>
                <a:spcPts val="600"/>
              </a:spcAft>
            </a:pPr>
            <a:r>
              <a:rPr lang="en-US" sz="2600" dirty="0"/>
              <a:t>Recall that an “estimator” is some computation performed with data from a study sample that attempts to estimate some parameter in the source population</a:t>
            </a:r>
          </a:p>
          <a:p>
            <a:pPr>
              <a:spcAft>
                <a:spcPts val="600"/>
              </a:spcAft>
            </a:pPr>
            <a:r>
              <a:rPr lang="en-US" sz="2600" dirty="0"/>
              <a:t>In the statistics literature, estimators are defined as biased vs unbiased; and consistent vs not consistent</a:t>
            </a:r>
          </a:p>
          <a:p>
            <a:pPr>
              <a:spcAft>
                <a:spcPts val="600"/>
              </a:spcAft>
            </a:pPr>
            <a:r>
              <a:rPr lang="en-US" sz="2600" dirty="0"/>
              <a:t>An estimator is unbiased if, on average, the estimate corresponds to the true value.  This is unrelated to sample size.  That is, the average value for any given sample size is not systematically different than the true vale. </a:t>
            </a:r>
          </a:p>
          <a:p>
            <a:pPr>
              <a:spcAft>
                <a:spcPts val="600"/>
              </a:spcAft>
            </a:pPr>
            <a:r>
              <a:rPr lang="en-US" sz="2600" dirty="0"/>
              <a:t>An estimator is consistent if, with increasing sample size, the estimate converges towards the true value. This concept is related to sample size.</a:t>
            </a:r>
          </a:p>
          <a:p>
            <a:pPr marL="0" indent="0">
              <a:buNone/>
            </a:pPr>
            <a:r>
              <a:rPr lang="en-US" sz="2400" dirty="0"/>
              <a:t>  </a:t>
            </a:r>
          </a:p>
        </p:txBody>
      </p:sp>
    </p:spTree>
    <p:extLst>
      <p:ext uri="{BB962C8B-B14F-4D97-AF65-F5344CB8AC3E}">
        <p14:creationId xmlns:p14="http://schemas.microsoft.com/office/powerpoint/2010/main" val="378059317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143000"/>
          </a:xfrm>
        </p:spPr>
        <p:txBody>
          <a:bodyPr/>
          <a:lstStyle/>
          <a:p>
            <a:r>
              <a:rPr lang="en-US" sz="2800" b="1" dirty="0"/>
              <a:t>Perhaps the most meaningful metric of “strength” of an exposure in causing disease is one we </a:t>
            </a:r>
            <a:r>
              <a:rPr lang="en-US" sz="2800" b="1" u="sng" dirty="0"/>
              <a:t>cannot</a:t>
            </a:r>
            <a:r>
              <a:rPr lang="en-US" sz="2800" b="1" dirty="0"/>
              <a:t> estimate</a:t>
            </a:r>
          </a:p>
        </p:txBody>
      </p:sp>
      <p:sp>
        <p:nvSpPr>
          <p:cNvPr id="3" name="Content Placeholder 2"/>
          <p:cNvSpPr>
            <a:spLocks noGrp="1"/>
          </p:cNvSpPr>
          <p:nvPr>
            <p:ph idx="1"/>
          </p:nvPr>
        </p:nvSpPr>
        <p:spPr>
          <a:xfrm>
            <a:off x="76200" y="3048000"/>
            <a:ext cx="9067800" cy="4114800"/>
          </a:xfrm>
        </p:spPr>
        <p:txBody>
          <a:bodyPr/>
          <a:lstStyle/>
          <a:p>
            <a:r>
              <a:rPr lang="en-US" sz="2400" dirty="0"/>
              <a:t>The fraction of all “sufficient causes” that contain a particular component cause (say cause “B”) is known as the </a:t>
            </a:r>
            <a:r>
              <a:rPr lang="en-US" sz="2400" b="1" u="sng" dirty="0"/>
              <a:t>etiologic fraction </a:t>
            </a:r>
          </a:p>
          <a:p>
            <a:endParaRPr lang="en-US" sz="1200" dirty="0"/>
          </a:p>
          <a:p>
            <a:r>
              <a:rPr lang="en-US" sz="2400" dirty="0"/>
              <a:t>Etiologic fraction has intuitive appeal; e.g., it tells what fraction of all instances of disease were (in part) caused by exposure B. </a:t>
            </a:r>
          </a:p>
          <a:p>
            <a:endParaRPr lang="en-US" sz="800" dirty="0"/>
          </a:p>
          <a:p>
            <a:r>
              <a:rPr lang="en-US" sz="2400" dirty="0"/>
              <a:t>Unfortunately, in any given person with disease we cannot describe the sufficient cause.  </a:t>
            </a:r>
            <a:r>
              <a:rPr lang="en-US" sz="2400" b="1" dirty="0"/>
              <a:t>Hence, we cannot estimate etiologic fraction.</a:t>
            </a:r>
            <a:r>
              <a:rPr lang="en-US" sz="2400" dirty="0"/>
              <a:t> </a:t>
            </a:r>
          </a:p>
          <a:p>
            <a:pPr lvl="1">
              <a:spcBef>
                <a:spcPts val="0"/>
              </a:spcBef>
            </a:pPr>
            <a:r>
              <a:rPr lang="en-US" sz="2000" dirty="0"/>
              <a:t>This is because we cannot fully describe how disease occurred in a given person.  This is a limitation of modern medicine, pathology, &amp; epidemiology.</a:t>
            </a:r>
          </a:p>
          <a:p>
            <a:pPr lvl="1">
              <a:spcBef>
                <a:spcPts val="0"/>
              </a:spcBef>
            </a:pPr>
            <a:r>
              <a:rPr lang="en-US" sz="2000" dirty="0"/>
              <a:t>This is unless a cause is NECESSARY in all instances of disease</a:t>
            </a:r>
          </a:p>
        </p:txBody>
      </p:sp>
      <p:pic>
        <p:nvPicPr>
          <p:cNvPr id="1044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019"/>
          <a:stretch/>
        </p:blipFill>
        <p:spPr bwMode="auto">
          <a:xfrm>
            <a:off x="4572000" y="1078347"/>
            <a:ext cx="4267200" cy="1893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33851" y="2476684"/>
            <a:ext cx="2514600" cy="369332"/>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One “sufficient cause</a:t>
            </a:r>
            <a:r>
              <a:rPr lang="en-US" sz="1800" dirty="0">
                <a:latin typeface="Arial" panose="020B0604020202020204" pitchFamily="34" charset="0"/>
                <a:cs typeface="Arial" panose="020B0604020202020204" pitchFamily="34" charset="0"/>
              </a:rPr>
              <a:t>”</a:t>
            </a:r>
          </a:p>
        </p:txBody>
      </p:sp>
      <p:sp>
        <p:nvSpPr>
          <p:cNvPr id="7" name="Content Placeholder 2"/>
          <p:cNvSpPr txBox="1">
            <a:spLocks/>
          </p:cNvSpPr>
          <p:nvPr/>
        </p:nvSpPr>
        <p:spPr bwMode="auto">
          <a:xfrm>
            <a:off x="0" y="1219200"/>
            <a:ext cx="50292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400" kern="0" dirty="0"/>
              <a:t>It would be useful to be able to fully describe all of the “component causes” in all of the “sufficient causes” that resulted in disease </a:t>
            </a:r>
          </a:p>
        </p:txBody>
      </p:sp>
    </p:spTree>
    <p:extLst>
      <p:ext uri="{BB962C8B-B14F-4D97-AF65-F5344CB8AC3E}">
        <p14:creationId xmlns:p14="http://schemas.microsoft.com/office/powerpoint/2010/main" val="980349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76200" y="381000"/>
            <a:ext cx="9144000" cy="1143000"/>
          </a:xfrm>
          <a:prstGeom prst="rect">
            <a:avLst/>
          </a:prstGeom>
          <a:noFill/>
          <a:ln w="9525">
            <a:noFill/>
            <a:miter lim="800000"/>
            <a:headEnd/>
            <a:tailEnd/>
          </a:ln>
        </p:spPr>
        <p:txBody>
          <a:bodyPr anchor="ctr"/>
          <a:lstStyle/>
          <a:p>
            <a:pPr algn="ctr" eaLnBrk="0" hangingPunct="0"/>
            <a:r>
              <a:rPr lang="en-US" altLang="en-US" sz="3600" b="1" dirty="0">
                <a:solidFill>
                  <a:schemeClr val="tx2"/>
                </a:solidFill>
              </a:rPr>
              <a:t>Favorable property of odds ratio #3:</a:t>
            </a:r>
          </a:p>
          <a:p>
            <a:pPr algn="ctr" eaLnBrk="0" hangingPunct="0"/>
            <a:r>
              <a:rPr lang="en-US" altLang="en-US" sz="3600" b="1" dirty="0">
                <a:solidFill>
                  <a:schemeClr val="tx2"/>
                </a:solidFill>
              </a:rPr>
              <a:t>OR is a lifesaver in case-control studies</a:t>
            </a:r>
          </a:p>
          <a:p>
            <a:pPr algn="ctr" eaLnBrk="0" hangingPunct="0"/>
            <a:r>
              <a:rPr lang="en-US" altLang="en-US" sz="3600" b="1" dirty="0">
                <a:solidFill>
                  <a:schemeClr val="tx2"/>
                </a:solidFill>
              </a:rPr>
              <a:t>…but can we do even better?</a:t>
            </a:r>
          </a:p>
        </p:txBody>
      </p:sp>
      <p:sp>
        <p:nvSpPr>
          <p:cNvPr id="6" name="Rectangle 3"/>
          <p:cNvSpPr txBox="1">
            <a:spLocks noChangeArrowheads="1"/>
          </p:cNvSpPr>
          <p:nvPr/>
        </p:nvSpPr>
        <p:spPr bwMode="auto">
          <a:xfrm>
            <a:off x="76200" y="2057400"/>
            <a:ext cx="8991600" cy="2895600"/>
          </a:xfrm>
          <a:prstGeom prst="rect">
            <a:avLst/>
          </a:prstGeom>
          <a:noFill/>
          <a:ln>
            <a:noFill/>
          </a:ln>
        </p:spPr>
        <p:txBody>
          <a:bodyPr/>
          <a:lstStyle/>
          <a:p>
            <a:pPr marL="342900" indent="-342900" eaLnBrk="0" hangingPunct="0">
              <a:spcBef>
                <a:spcPct val="40000"/>
              </a:spcBef>
              <a:buFontTx/>
              <a:buChar char="•"/>
              <a:defRPr/>
            </a:pPr>
            <a:r>
              <a:rPr lang="en-US" altLang="en-US" sz="3200" kern="0" dirty="0">
                <a:latin typeface="+mn-lt"/>
              </a:rPr>
              <a:t>We can get OR of disease in a case-control study</a:t>
            </a:r>
          </a:p>
          <a:p>
            <a:pPr marL="342900" indent="-342900" eaLnBrk="0" hangingPunct="0">
              <a:spcBef>
                <a:spcPct val="40000"/>
              </a:spcBef>
              <a:buFontTx/>
              <a:buChar char="•"/>
              <a:defRPr/>
            </a:pPr>
            <a:endParaRPr lang="en-US" altLang="en-US" sz="1400" kern="0" dirty="0">
              <a:latin typeface="+mn-lt"/>
            </a:endParaRPr>
          </a:p>
          <a:p>
            <a:pPr marL="342900" indent="-342900" eaLnBrk="0" hangingPunct="0">
              <a:spcBef>
                <a:spcPct val="40000"/>
              </a:spcBef>
              <a:buFontTx/>
              <a:buChar char="•"/>
              <a:defRPr/>
            </a:pPr>
            <a:r>
              <a:rPr lang="en-US" altLang="en-US" sz="3200" kern="0" dirty="0">
                <a:latin typeface="+mn-lt"/>
              </a:rPr>
              <a:t>Yet, we spoke earlier about some of the problems with ORs (e.g., interpretation, non-collapsibility)</a:t>
            </a:r>
          </a:p>
          <a:p>
            <a:pPr marL="342900" indent="-342900" eaLnBrk="0" hangingPunct="0">
              <a:spcBef>
                <a:spcPct val="40000"/>
              </a:spcBef>
              <a:buFontTx/>
              <a:buChar char="•"/>
              <a:defRPr/>
            </a:pPr>
            <a:endParaRPr lang="en-US" altLang="en-US" sz="1400" kern="0" dirty="0">
              <a:latin typeface="+mn-lt"/>
            </a:endParaRPr>
          </a:p>
          <a:p>
            <a:pPr marL="342900" indent="-342900" eaLnBrk="0" hangingPunct="0">
              <a:spcBef>
                <a:spcPct val="40000"/>
              </a:spcBef>
              <a:buFontTx/>
              <a:buChar char="•"/>
              <a:defRPr/>
            </a:pPr>
            <a:r>
              <a:rPr lang="en-US" altLang="en-US" sz="3000" kern="0" dirty="0">
                <a:latin typeface="+mn-lt"/>
              </a:rPr>
              <a:t>Can we get OR in case-control design to represent/estimate even more interpretable measures of association (e.g., risk ratio, hazard ratio)?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304800" y="-228600"/>
            <a:ext cx="8534400" cy="1143000"/>
          </a:xfrm>
        </p:spPr>
        <p:txBody>
          <a:bodyPr/>
          <a:lstStyle/>
          <a:p>
            <a:r>
              <a:rPr lang="en-US" altLang="en-US" sz="3200" b="1" dirty="0"/>
              <a:t>What the OR in a case-control study estimates</a:t>
            </a:r>
          </a:p>
        </p:txBody>
      </p:sp>
      <p:sp>
        <p:nvSpPr>
          <p:cNvPr id="47106" name="Rectangle 3"/>
          <p:cNvSpPr>
            <a:spLocks noGrp="1" noChangeArrowheads="1"/>
          </p:cNvSpPr>
          <p:nvPr>
            <p:ph type="body" sz="half" idx="1"/>
          </p:nvPr>
        </p:nvSpPr>
        <p:spPr>
          <a:xfrm>
            <a:off x="762000" y="609600"/>
            <a:ext cx="7848600" cy="533400"/>
          </a:xfrm>
        </p:spPr>
        <p:txBody>
          <a:bodyPr/>
          <a:lstStyle/>
          <a:p>
            <a:pPr>
              <a:buFontTx/>
              <a:buNone/>
            </a:pPr>
            <a:r>
              <a:rPr lang="en-US" altLang="en-US" sz="2800" dirty="0"/>
              <a:t>Depends on underlying cohort and control sampling</a:t>
            </a:r>
          </a:p>
          <a:p>
            <a:endParaRPr lang="en-US" altLang="en-US" sz="2800" dirty="0"/>
          </a:p>
        </p:txBody>
      </p:sp>
      <p:graphicFrame>
        <p:nvGraphicFramePr>
          <p:cNvPr id="244773" name="Group 37"/>
          <p:cNvGraphicFramePr>
            <a:graphicFrameLocks noGrp="1"/>
          </p:cNvGraphicFramePr>
          <p:nvPr>
            <p:ph sz="half" idx="2"/>
            <p:extLst>
              <p:ext uri="{D42A27DB-BD31-4B8C-83A1-F6EECF244321}">
                <p14:modId xmlns:p14="http://schemas.microsoft.com/office/powerpoint/2010/main" val="3905068415"/>
              </p:ext>
            </p:extLst>
          </p:nvPr>
        </p:nvGraphicFramePr>
        <p:xfrm>
          <a:off x="381000" y="1295400"/>
          <a:ext cx="8458200" cy="5065724"/>
        </p:xfrm>
        <a:graphic>
          <a:graphicData uri="http://schemas.openxmlformats.org/drawingml/2006/table">
            <a:tbl>
              <a:tblPr/>
              <a:tblGrid>
                <a:gridCol w="12954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Control Sampling Scheme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861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Fixed</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Random sample of everyone at time zero (baseline)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“case-cohort”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Consistent estimate of risk ratio</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or hazard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79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Random sample of person-time at risk each time a case occurs</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 “incidence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Consistent estimate of hazard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2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Random sample of non-cases after cases have been identified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 “prevalent control”, “cumulative”, “epidemic”, “exclusive”, “traditional”</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100" b="0" i="0" u="none" strike="noStrike" cap="none" normalizeH="0" baseline="0" dirty="0">
                          <a:ln>
                            <a:noFill/>
                          </a:ln>
                          <a:solidFill>
                            <a:schemeClr val="tx1"/>
                          </a:solidFill>
                          <a:effectLst/>
                          <a:latin typeface="Times New Roman" pitchFamily="18" charset="0"/>
                        </a:rPr>
                        <a:t>If disease incidence low in all exposure groups:  Approximation of risk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304800" y="-228600"/>
            <a:ext cx="8534400" cy="1143000"/>
          </a:xfrm>
        </p:spPr>
        <p:txBody>
          <a:bodyPr/>
          <a:lstStyle/>
          <a:p>
            <a:r>
              <a:rPr lang="en-US" altLang="en-US" sz="3200" b="1" dirty="0"/>
              <a:t>What the OR in a case-control study estimates</a:t>
            </a:r>
          </a:p>
        </p:txBody>
      </p:sp>
      <p:sp>
        <p:nvSpPr>
          <p:cNvPr id="49154" name="Rectangle 3"/>
          <p:cNvSpPr>
            <a:spLocks noGrp="1" noChangeArrowheads="1"/>
          </p:cNvSpPr>
          <p:nvPr>
            <p:ph type="body" sz="half" idx="1"/>
          </p:nvPr>
        </p:nvSpPr>
        <p:spPr>
          <a:xfrm>
            <a:off x="762000" y="533400"/>
            <a:ext cx="7848600" cy="533400"/>
          </a:xfrm>
        </p:spPr>
        <p:txBody>
          <a:bodyPr/>
          <a:lstStyle/>
          <a:p>
            <a:pPr>
              <a:buFontTx/>
              <a:buNone/>
            </a:pPr>
            <a:r>
              <a:rPr lang="en-US" altLang="en-US" sz="2800" dirty="0"/>
              <a:t>Depends on underlying cohort and control sampling</a:t>
            </a:r>
          </a:p>
          <a:p>
            <a:endParaRPr lang="en-US" altLang="en-US" sz="2800" dirty="0"/>
          </a:p>
        </p:txBody>
      </p:sp>
      <p:graphicFrame>
        <p:nvGraphicFramePr>
          <p:cNvPr id="244773" name="Group 37"/>
          <p:cNvGraphicFramePr>
            <a:graphicFrameLocks noGrp="1"/>
          </p:cNvGraphicFramePr>
          <p:nvPr>
            <p:ph sz="half" idx="2"/>
            <p:extLst>
              <p:ext uri="{D42A27DB-BD31-4B8C-83A1-F6EECF244321}">
                <p14:modId xmlns:p14="http://schemas.microsoft.com/office/powerpoint/2010/main" val="146882177"/>
              </p:ext>
            </p:extLst>
          </p:nvPr>
        </p:nvGraphicFramePr>
        <p:xfrm>
          <a:off x="380999" y="1204647"/>
          <a:ext cx="8458201" cy="5409487"/>
        </p:xfrm>
        <a:graphic>
          <a:graphicData uri="http://schemas.openxmlformats.org/drawingml/2006/table">
            <a:tbl>
              <a:tblPr/>
              <a:tblGrid>
                <a:gridCol w="10668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2438401">
                  <a:extLst>
                    <a:ext uri="{9D8B030D-6E8A-4147-A177-3AD203B41FA5}">
                      <a16:colId xmlns:a16="http://schemas.microsoft.com/office/drawing/2014/main" val="20003"/>
                    </a:ext>
                  </a:extLst>
                </a:gridCol>
              </a:tblGrid>
              <a:tr h="624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Control Sampling</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Assumptions about Exposure Prevalence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8140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Dynamic</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Each time a case occurs </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None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Consistent estimate of hazard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3860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At midpoint of study period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Exposure and covariate prevalence is at steady state or changing linearly over time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Consistent estimate of hazard ratio</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800" b="0" i="0" u="none" strike="noStrike" cap="none" normalizeH="0" baseline="0" dirty="0">
                        <a:ln>
                          <a:noFill/>
                        </a:ln>
                        <a:solidFill>
                          <a:schemeClr val="tx1"/>
                        </a:solidFill>
                        <a:effectLst/>
                        <a:latin typeface="Times New Roman" pitchFamily="18" charset="0"/>
                      </a:endParaRP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623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At any point, including after all cases identified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a) Exposure and covariate prevalence is at steady state</a:t>
                      </a:r>
                    </a:p>
                    <a:p>
                      <a:pPr marL="0" marR="0" lvl="0" indent="0" algn="l"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b) Exposure and/or covariates not at steady state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Consistent estimate of hazard ratio </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Hard to interpret odds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76200" y="76200"/>
            <a:ext cx="8915400" cy="1143000"/>
          </a:xfrm>
        </p:spPr>
        <p:txBody>
          <a:bodyPr/>
          <a:lstStyle/>
          <a:p>
            <a:r>
              <a:rPr lang="en-US" altLang="en-US" sz="4000" b="1" dirty="0"/>
              <a:t>OR as estimate of risk ratio</a:t>
            </a:r>
          </a:p>
        </p:txBody>
      </p:sp>
      <p:sp>
        <p:nvSpPr>
          <p:cNvPr id="57346" name="Rectangle 3"/>
          <p:cNvSpPr>
            <a:spLocks noGrp="1" noChangeArrowheads="1"/>
          </p:cNvSpPr>
          <p:nvPr>
            <p:ph type="body" idx="1"/>
          </p:nvPr>
        </p:nvSpPr>
        <p:spPr>
          <a:xfrm>
            <a:off x="152400" y="1524000"/>
            <a:ext cx="8763000" cy="4114800"/>
          </a:xfrm>
        </p:spPr>
        <p:txBody>
          <a:bodyPr/>
          <a:lstStyle/>
          <a:p>
            <a:r>
              <a:rPr lang="en-US" altLang="en-US" dirty="0"/>
              <a:t>How can the odds ratio in a case-control study, specifically in context of a fixed cohort study base, estimate the risk ratio?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ChangeArrowheads="1"/>
          </p:cNvSpPr>
          <p:nvPr/>
        </p:nvSpPr>
        <p:spPr bwMode="auto">
          <a:xfrm>
            <a:off x="1295400" y="2514600"/>
            <a:ext cx="4572000" cy="38862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55298" name="Text Box 3"/>
          <p:cNvSpPr txBox="1">
            <a:spLocks noChangeArrowheads="1"/>
          </p:cNvSpPr>
          <p:nvPr/>
        </p:nvSpPr>
        <p:spPr bwMode="auto">
          <a:xfrm>
            <a:off x="457200" y="68639"/>
            <a:ext cx="8077200" cy="646331"/>
          </a:xfrm>
          <a:prstGeom prst="rect">
            <a:avLst/>
          </a:prstGeom>
          <a:noFill/>
          <a:ln w="9525">
            <a:noFill/>
            <a:miter lim="800000"/>
            <a:headEnd/>
            <a:tailEnd/>
          </a:ln>
        </p:spPr>
        <p:txBody>
          <a:bodyPr>
            <a:spAutoFit/>
          </a:bodyPr>
          <a:lstStyle/>
          <a:p>
            <a:pPr algn="ctr" eaLnBrk="0" hangingPunct="0"/>
            <a:r>
              <a:rPr lang="en-US" altLang="en-US" sz="3600" b="1" dirty="0"/>
              <a:t>Notation in a 2 x 2 table for fixed cohort</a:t>
            </a:r>
            <a:endParaRPr lang="en-US" altLang="en-US" sz="3600" dirty="0"/>
          </a:p>
        </p:txBody>
      </p:sp>
      <p:sp>
        <p:nvSpPr>
          <p:cNvPr id="55299" name="Text Box 4"/>
          <p:cNvSpPr txBox="1">
            <a:spLocks noChangeArrowheads="1"/>
          </p:cNvSpPr>
          <p:nvPr/>
        </p:nvSpPr>
        <p:spPr bwMode="auto">
          <a:xfrm>
            <a:off x="2133600" y="1981200"/>
            <a:ext cx="658813" cy="457200"/>
          </a:xfrm>
          <a:prstGeom prst="rect">
            <a:avLst/>
          </a:prstGeom>
          <a:noFill/>
          <a:ln w="9525">
            <a:noFill/>
            <a:miter lim="800000"/>
            <a:headEnd/>
            <a:tailEnd/>
          </a:ln>
        </p:spPr>
        <p:txBody>
          <a:bodyPr wrap="none">
            <a:spAutoFit/>
          </a:bodyPr>
          <a:lstStyle/>
          <a:p>
            <a:pPr eaLnBrk="0" hangingPunct="0"/>
            <a:r>
              <a:rPr lang="en-US" altLang="en-US" dirty="0"/>
              <a:t>Yes</a:t>
            </a:r>
          </a:p>
        </p:txBody>
      </p:sp>
      <p:sp>
        <p:nvSpPr>
          <p:cNvPr id="55300" name="Text Box 5"/>
          <p:cNvSpPr txBox="1">
            <a:spLocks noChangeArrowheads="1"/>
          </p:cNvSpPr>
          <p:nvPr/>
        </p:nvSpPr>
        <p:spPr bwMode="auto">
          <a:xfrm>
            <a:off x="4114800" y="1981200"/>
            <a:ext cx="557213" cy="457200"/>
          </a:xfrm>
          <a:prstGeom prst="rect">
            <a:avLst/>
          </a:prstGeom>
          <a:noFill/>
          <a:ln w="9525">
            <a:noFill/>
            <a:miter lim="800000"/>
            <a:headEnd/>
            <a:tailEnd/>
          </a:ln>
        </p:spPr>
        <p:txBody>
          <a:bodyPr wrap="none">
            <a:spAutoFit/>
          </a:bodyPr>
          <a:lstStyle/>
          <a:p>
            <a:pPr eaLnBrk="0" hangingPunct="0"/>
            <a:r>
              <a:rPr lang="en-US" altLang="en-US" dirty="0"/>
              <a:t>No</a:t>
            </a:r>
          </a:p>
        </p:txBody>
      </p:sp>
      <p:sp>
        <p:nvSpPr>
          <p:cNvPr id="55301" name="Text Box 6"/>
          <p:cNvSpPr txBox="1">
            <a:spLocks noChangeArrowheads="1"/>
          </p:cNvSpPr>
          <p:nvPr/>
        </p:nvSpPr>
        <p:spPr bwMode="auto">
          <a:xfrm rot="-5397717">
            <a:off x="-134144" y="4171157"/>
            <a:ext cx="1335087" cy="457200"/>
          </a:xfrm>
          <a:prstGeom prst="rect">
            <a:avLst/>
          </a:prstGeom>
          <a:noFill/>
          <a:ln w="9525">
            <a:noFill/>
            <a:miter lim="800000"/>
            <a:headEnd/>
            <a:tailEnd/>
          </a:ln>
        </p:spPr>
        <p:txBody>
          <a:bodyPr wrap="none">
            <a:spAutoFit/>
          </a:bodyPr>
          <a:lstStyle/>
          <a:p>
            <a:pPr eaLnBrk="0" hangingPunct="0"/>
            <a:r>
              <a:rPr lang="en-US" altLang="en-US" dirty="0"/>
              <a:t>Exposure</a:t>
            </a:r>
          </a:p>
        </p:txBody>
      </p:sp>
      <p:sp>
        <p:nvSpPr>
          <p:cNvPr id="55302" name="Text Box 7"/>
          <p:cNvSpPr txBox="1">
            <a:spLocks noChangeArrowheads="1"/>
          </p:cNvSpPr>
          <p:nvPr/>
        </p:nvSpPr>
        <p:spPr bwMode="auto">
          <a:xfrm>
            <a:off x="685800" y="3124200"/>
            <a:ext cx="658813" cy="457200"/>
          </a:xfrm>
          <a:prstGeom prst="rect">
            <a:avLst/>
          </a:prstGeom>
          <a:noFill/>
          <a:ln w="9525">
            <a:noFill/>
            <a:miter lim="800000"/>
            <a:headEnd/>
            <a:tailEnd/>
          </a:ln>
        </p:spPr>
        <p:txBody>
          <a:bodyPr wrap="none">
            <a:spAutoFit/>
          </a:bodyPr>
          <a:lstStyle/>
          <a:p>
            <a:pPr eaLnBrk="0" hangingPunct="0"/>
            <a:r>
              <a:rPr lang="en-US" altLang="en-US" dirty="0"/>
              <a:t>Yes</a:t>
            </a:r>
          </a:p>
        </p:txBody>
      </p:sp>
      <p:sp>
        <p:nvSpPr>
          <p:cNvPr id="55303" name="Text Box 8"/>
          <p:cNvSpPr txBox="1">
            <a:spLocks noChangeArrowheads="1"/>
          </p:cNvSpPr>
          <p:nvPr/>
        </p:nvSpPr>
        <p:spPr bwMode="auto">
          <a:xfrm>
            <a:off x="685800" y="5257800"/>
            <a:ext cx="557213" cy="457200"/>
          </a:xfrm>
          <a:prstGeom prst="rect">
            <a:avLst/>
          </a:prstGeom>
          <a:noFill/>
          <a:ln w="9525">
            <a:noFill/>
            <a:miter lim="800000"/>
            <a:headEnd/>
            <a:tailEnd/>
          </a:ln>
        </p:spPr>
        <p:txBody>
          <a:bodyPr wrap="none">
            <a:spAutoFit/>
          </a:bodyPr>
          <a:lstStyle/>
          <a:p>
            <a:pPr eaLnBrk="0" hangingPunct="0"/>
            <a:r>
              <a:rPr lang="en-US" altLang="en-US" dirty="0"/>
              <a:t>No</a:t>
            </a:r>
          </a:p>
        </p:txBody>
      </p:sp>
      <p:sp>
        <p:nvSpPr>
          <p:cNvPr id="55304" name="Line 9"/>
          <p:cNvSpPr>
            <a:spLocks noChangeShapeType="1"/>
          </p:cNvSpPr>
          <p:nvPr/>
        </p:nvSpPr>
        <p:spPr bwMode="auto">
          <a:xfrm>
            <a:off x="3733800" y="2514600"/>
            <a:ext cx="0" cy="3886200"/>
          </a:xfrm>
          <a:prstGeom prst="line">
            <a:avLst/>
          </a:prstGeom>
          <a:noFill/>
          <a:ln w="9525">
            <a:solidFill>
              <a:schemeClr val="tx1"/>
            </a:solidFill>
            <a:round/>
            <a:headEnd/>
            <a:tailEnd/>
          </a:ln>
        </p:spPr>
        <p:txBody>
          <a:bodyPr wrap="none" anchor="ctr"/>
          <a:lstStyle/>
          <a:p>
            <a:endParaRPr lang="en-US" dirty="0"/>
          </a:p>
        </p:txBody>
      </p:sp>
      <p:sp>
        <p:nvSpPr>
          <p:cNvPr id="55305" name="Line 10"/>
          <p:cNvSpPr>
            <a:spLocks noChangeShapeType="1"/>
          </p:cNvSpPr>
          <p:nvPr/>
        </p:nvSpPr>
        <p:spPr bwMode="auto">
          <a:xfrm>
            <a:off x="1295400" y="4419600"/>
            <a:ext cx="4572000" cy="0"/>
          </a:xfrm>
          <a:prstGeom prst="line">
            <a:avLst/>
          </a:prstGeom>
          <a:noFill/>
          <a:ln w="9525">
            <a:solidFill>
              <a:schemeClr val="tx1"/>
            </a:solidFill>
            <a:round/>
            <a:headEnd/>
            <a:tailEnd/>
          </a:ln>
        </p:spPr>
        <p:txBody>
          <a:bodyPr wrap="none" anchor="ctr"/>
          <a:lstStyle/>
          <a:p>
            <a:endParaRPr lang="en-US" dirty="0"/>
          </a:p>
        </p:txBody>
      </p:sp>
      <p:sp>
        <p:nvSpPr>
          <p:cNvPr id="55306" name="Text Box 11"/>
          <p:cNvSpPr txBox="1">
            <a:spLocks noChangeArrowheads="1"/>
          </p:cNvSpPr>
          <p:nvPr/>
        </p:nvSpPr>
        <p:spPr bwMode="auto">
          <a:xfrm>
            <a:off x="1371600" y="3048000"/>
            <a:ext cx="615950" cy="641350"/>
          </a:xfrm>
          <a:prstGeom prst="rect">
            <a:avLst/>
          </a:prstGeom>
          <a:noFill/>
          <a:ln w="9525">
            <a:noFill/>
            <a:miter lim="800000"/>
            <a:headEnd/>
            <a:tailEnd/>
          </a:ln>
        </p:spPr>
        <p:txBody>
          <a:bodyPr wrap="none">
            <a:spAutoFit/>
          </a:bodyPr>
          <a:lstStyle/>
          <a:p>
            <a:pPr eaLnBrk="0" hangingPunct="0"/>
            <a:r>
              <a:rPr lang="en-US" altLang="en-US" sz="3600" dirty="0"/>
              <a:t>E</a:t>
            </a:r>
            <a:r>
              <a:rPr lang="en-US" altLang="en-US" sz="3600" baseline="-25000" dirty="0"/>
              <a:t>1</a:t>
            </a:r>
          </a:p>
        </p:txBody>
      </p:sp>
      <p:sp>
        <p:nvSpPr>
          <p:cNvPr id="55307" name="Rectangle 12"/>
          <p:cNvSpPr>
            <a:spLocks noChangeArrowheads="1"/>
          </p:cNvSpPr>
          <p:nvPr/>
        </p:nvSpPr>
        <p:spPr bwMode="auto">
          <a:xfrm>
            <a:off x="6172200" y="3124200"/>
            <a:ext cx="781050" cy="641350"/>
          </a:xfrm>
          <a:prstGeom prst="rect">
            <a:avLst/>
          </a:prstGeom>
          <a:noFill/>
          <a:ln w="9525">
            <a:noFill/>
            <a:miter lim="800000"/>
            <a:headEnd/>
            <a:tailEnd/>
          </a:ln>
        </p:spPr>
        <p:txBody>
          <a:bodyPr wrap="none">
            <a:spAutoFit/>
          </a:bodyPr>
          <a:lstStyle/>
          <a:p>
            <a:pPr eaLnBrk="0" hangingPunct="0"/>
            <a:r>
              <a:rPr lang="en-US" altLang="en-US" sz="3600" dirty="0"/>
              <a:t> N</a:t>
            </a:r>
            <a:r>
              <a:rPr lang="en-US" altLang="en-US" sz="3600" baseline="-25000" dirty="0"/>
              <a:t>1</a:t>
            </a:r>
          </a:p>
        </p:txBody>
      </p:sp>
      <p:sp>
        <p:nvSpPr>
          <p:cNvPr id="55308" name="Rectangle 13"/>
          <p:cNvSpPr>
            <a:spLocks noChangeArrowheads="1"/>
          </p:cNvSpPr>
          <p:nvPr/>
        </p:nvSpPr>
        <p:spPr bwMode="auto">
          <a:xfrm>
            <a:off x="1365250" y="5029200"/>
            <a:ext cx="615950" cy="641350"/>
          </a:xfrm>
          <a:prstGeom prst="rect">
            <a:avLst/>
          </a:prstGeom>
          <a:noFill/>
          <a:ln w="9525">
            <a:noFill/>
            <a:miter lim="800000"/>
            <a:headEnd/>
            <a:tailEnd/>
          </a:ln>
        </p:spPr>
        <p:txBody>
          <a:bodyPr wrap="none">
            <a:spAutoFit/>
          </a:bodyPr>
          <a:lstStyle/>
          <a:p>
            <a:pPr eaLnBrk="0" hangingPunct="0"/>
            <a:r>
              <a:rPr lang="en-US" altLang="en-US" sz="3600" dirty="0"/>
              <a:t>E</a:t>
            </a:r>
            <a:r>
              <a:rPr lang="en-US" altLang="en-US" sz="3600" baseline="-25000" dirty="0"/>
              <a:t>0</a:t>
            </a:r>
          </a:p>
        </p:txBody>
      </p:sp>
      <p:sp>
        <p:nvSpPr>
          <p:cNvPr id="55309" name="Text Box 14"/>
          <p:cNvSpPr txBox="1">
            <a:spLocks noChangeArrowheads="1"/>
          </p:cNvSpPr>
          <p:nvPr/>
        </p:nvSpPr>
        <p:spPr bwMode="auto">
          <a:xfrm>
            <a:off x="7391400" y="4264025"/>
            <a:ext cx="336550" cy="457200"/>
          </a:xfrm>
          <a:prstGeom prst="rect">
            <a:avLst/>
          </a:prstGeom>
          <a:noFill/>
          <a:ln w="9525">
            <a:noFill/>
            <a:miter lim="800000"/>
            <a:headEnd/>
            <a:tailEnd/>
          </a:ln>
        </p:spPr>
        <p:txBody>
          <a:bodyPr wrap="none">
            <a:spAutoFit/>
          </a:bodyPr>
          <a:lstStyle/>
          <a:p>
            <a:pPr eaLnBrk="0" hangingPunct="0"/>
            <a:r>
              <a:rPr lang="en-US" altLang="en-US" dirty="0"/>
              <a:t>  </a:t>
            </a:r>
          </a:p>
        </p:txBody>
      </p:sp>
      <p:sp>
        <p:nvSpPr>
          <p:cNvPr id="55310" name="Rectangle 17"/>
          <p:cNvSpPr>
            <a:spLocks noChangeArrowheads="1"/>
          </p:cNvSpPr>
          <p:nvPr/>
        </p:nvSpPr>
        <p:spPr bwMode="auto">
          <a:xfrm>
            <a:off x="3429000" y="2559050"/>
            <a:ext cx="184150" cy="641350"/>
          </a:xfrm>
          <a:prstGeom prst="rect">
            <a:avLst/>
          </a:prstGeom>
          <a:noFill/>
          <a:ln w="9525">
            <a:noFill/>
            <a:miter lim="800000"/>
            <a:headEnd/>
            <a:tailEnd/>
          </a:ln>
        </p:spPr>
        <p:txBody>
          <a:bodyPr wrap="none">
            <a:spAutoFit/>
          </a:bodyPr>
          <a:lstStyle/>
          <a:p>
            <a:pPr eaLnBrk="0" hangingPunct="0"/>
            <a:endParaRPr lang="en-US" altLang="en-US" sz="3600" b="1" dirty="0"/>
          </a:p>
        </p:txBody>
      </p:sp>
      <p:sp>
        <p:nvSpPr>
          <p:cNvPr id="55311" name="Text Box 20"/>
          <p:cNvSpPr txBox="1">
            <a:spLocks noChangeArrowheads="1"/>
          </p:cNvSpPr>
          <p:nvPr/>
        </p:nvSpPr>
        <p:spPr bwMode="auto">
          <a:xfrm>
            <a:off x="6267450" y="5029200"/>
            <a:ext cx="666750" cy="641350"/>
          </a:xfrm>
          <a:prstGeom prst="rect">
            <a:avLst/>
          </a:prstGeom>
          <a:noFill/>
          <a:ln w="9525">
            <a:noFill/>
            <a:miter lim="800000"/>
            <a:headEnd/>
            <a:tailEnd/>
          </a:ln>
        </p:spPr>
        <p:txBody>
          <a:bodyPr wrap="none">
            <a:spAutoFit/>
          </a:bodyPr>
          <a:lstStyle/>
          <a:p>
            <a:pPr eaLnBrk="0" hangingPunct="0"/>
            <a:r>
              <a:rPr lang="en-US" altLang="en-US" sz="3600" dirty="0"/>
              <a:t>N</a:t>
            </a:r>
            <a:r>
              <a:rPr lang="en-US" altLang="en-US" sz="3600" baseline="-25000" dirty="0"/>
              <a:t>0</a:t>
            </a:r>
          </a:p>
        </p:txBody>
      </p:sp>
      <p:sp>
        <p:nvSpPr>
          <p:cNvPr id="55312" name="Text Box 21"/>
          <p:cNvSpPr txBox="1">
            <a:spLocks noChangeArrowheads="1"/>
          </p:cNvSpPr>
          <p:nvPr/>
        </p:nvSpPr>
        <p:spPr bwMode="auto">
          <a:xfrm>
            <a:off x="2057400" y="5867400"/>
            <a:ext cx="184150" cy="457200"/>
          </a:xfrm>
          <a:prstGeom prst="rect">
            <a:avLst/>
          </a:prstGeom>
          <a:noFill/>
          <a:ln w="9525">
            <a:noFill/>
            <a:miter lim="800000"/>
            <a:headEnd/>
            <a:tailEnd/>
          </a:ln>
        </p:spPr>
        <p:txBody>
          <a:bodyPr wrap="none">
            <a:spAutoFit/>
          </a:bodyPr>
          <a:lstStyle/>
          <a:p>
            <a:pPr eaLnBrk="0" hangingPunct="0"/>
            <a:endParaRPr lang="en-US" altLang="en-US" dirty="0"/>
          </a:p>
        </p:txBody>
      </p:sp>
      <p:sp>
        <p:nvSpPr>
          <p:cNvPr id="55313" name="Text Box 22"/>
          <p:cNvSpPr txBox="1">
            <a:spLocks noChangeArrowheads="1"/>
          </p:cNvSpPr>
          <p:nvPr/>
        </p:nvSpPr>
        <p:spPr bwMode="auto">
          <a:xfrm>
            <a:off x="2971800" y="1447800"/>
            <a:ext cx="1600200" cy="457200"/>
          </a:xfrm>
          <a:prstGeom prst="rect">
            <a:avLst/>
          </a:prstGeom>
          <a:noFill/>
          <a:ln w="9525">
            <a:noFill/>
            <a:miter lim="800000"/>
            <a:headEnd/>
            <a:tailEnd/>
          </a:ln>
        </p:spPr>
        <p:txBody>
          <a:bodyPr>
            <a:spAutoFit/>
          </a:bodyPr>
          <a:lstStyle/>
          <a:p>
            <a:pPr eaLnBrk="0" hangingPunct="0">
              <a:spcBef>
                <a:spcPct val="50000"/>
              </a:spcBef>
            </a:pPr>
            <a:r>
              <a:rPr lang="en-US" altLang="en-US" dirty="0"/>
              <a:t>Disease</a:t>
            </a:r>
          </a:p>
        </p:txBody>
      </p:sp>
      <p:sp>
        <p:nvSpPr>
          <p:cNvPr id="2" name="TextBox 1"/>
          <p:cNvSpPr txBox="1"/>
          <p:nvPr/>
        </p:nvSpPr>
        <p:spPr>
          <a:xfrm>
            <a:off x="4569372" y="948035"/>
            <a:ext cx="4343400" cy="461665"/>
          </a:xfrm>
          <a:prstGeom prst="rect">
            <a:avLst/>
          </a:prstGeom>
          <a:noFill/>
        </p:spPr>
        <p:txBody>
          <a:bodyPr wrap="square" rtlCol="0">
            <a:spAutoFit/>
          </a:bodyPr>
          <a:lstStyle/>
          <a:p>
            <a:r>
              <a:rPr lang="en-US" altLang="en-US" dirty="0"/>
              <a:t>1 = exposed;  0 = not exposed </a:t>
            </a:r>
          </a:p>
        </p:txBody>
      </p:sp>
      <p:sp>
        <p:nvSpPr>
          <p:cNvPr id="3" name="Rectangle 2"/>
          <p:cNvSpPr/>
          <p:nvPr/>
        </p:nvSpPr>
        <p:spPr>
          <a:xfrm>
            <a:off x="1987550" y="2514600"/>
            <a:ext cx="1746250" cy="1938992"/>
          </a:xfrm>
          <a:prstGeom prst="rect">
            <a:avLst/>
          </a:prstGeom>
        </p:spPr>
        <p:txBody>
          <a:bodyPr wrap="square">
            <a:spAutoFit/>
          </a:bodyPr>
          <a:lstStyle/>
          <a:p>
            <a:pPr eaLnBrk="0" hangingPunct="0"/>
            <a:r>
              <a:rPr lang="en-US" altLang="en-US" dirty="0">
                <a:solidFill>
                  <a:srgbClr val="FF0000"/>
                </a:solidFill>
              </a:rPr>
              <a:t>No. of events (cases) in exposed group</a:t>
            </a:r>
          </a:p>
        </p:txBody>
      </p:sp>
      <p:sp>
        <p:nvSpPr>
          <p:cNvPr id="22" name="Rectangle 21"/>
          <p:cNvSpPr/>
          <p:nvPr/>
        </p:nvSpPr>
        <p:spPr>
          <a:xfrm>
            <a:off x="1981200" y="4495800"/>
            <a:ext cx="1555750" cy="1938992"/>
          </a:xfrm>
          <a:prstGeom prst="rect">
            <a:avLst/>
          </a:prstGeom>
        </p:spPr>
        <p:txBody>
          <a:bodyPr wrap="square">
            <a:spAutoFit/>
          </a:bodyPr>
          <a:lstStyle/>
          <a:p>
            <a:pPr eaLnBrk="0" hangingPunct="0"/>
            <a:r>
              <a:rPr lang="en-US" altLang="en-US" dirty="0">
                <a:solidFill>
                  <a:srgbClr val="FF0000"/>
                </a:solidFill>
              </a:rPr>
              <a:t>No. of events (cases) in unexposed group</a:t>
            </a:r>
          </a:p>
        </p:txBody>
      </p:sp>
      <p:sp>
        <p:nvSpPr>
          <p:cNvPr id="7" name="Rectangle 6"/>
          <p:cNvSpPr/>
          <p:nvPr/>
        </p:nvSpPr>
        <p:spPr>
          <a:xfrm>
            <a:off x="6953250" y="2693947"/>
            <a:ext cx="2008133" cy="1569660"/>
          </a:xfrm>
          <a:prstGeom prst="rect">
            <a:avLst/>
          </a:prstGeom>
        </p:spPr>
        <p:txBody>
          <a:bodyPr wrap="square">
            <a:spAutoFit/>
          </a:bodyPr>
          <a:lstStyle/>
          <a:p>
            <a:pPr eaLnBrk="0" hangingPunct="0"/>
            <a:r>
              <a:rPr lang="en-US" altLang="en-US" dirty="0">
                <a:solidFill>
                  <a:srgbClr val="00B0F0"/>
                </a:solidFill>
              </a:rPr>
              <a:t>No. of persons in exposed group (baseline)</a:t>
            </a:r>
          </a:p>
        </p:txBody>
      </p:sp>
      <p:sp>
        <p:nvSpPr>
          <p:cNvPr id="27" name="Rectangle 26"/>
          <p:cNvSpPr/>
          <p:nvPr/>
        </p:nvSpPr>
        <p:spPr>
          <a:xfrm>
            <a:off x="6953250" y="4701570"/>
            <a:ext cx="2008133" cy="1569660"/>
          </a:xfrm>
          <a:prstGeom prst="rect">
            <a:avLst/>
          </a:prstGeom>
        </p:spPr>
        <p:txBody>
          <a:bodyPr wrap="square">
            <a:spAutoFit/>
          </a:bodyPr>
          <a:lstStyle/>
          <a:p>
            <a:pPr eaLnBrk="0" hangingPunct="0"/>
            <a:r>
              <a:rPr lang="en-US" altLang="en-US" dirty="0">
                <a:solidFill>
                  <a:srgbClr val="00B0F0"/>
                </a:solidFill>
              </a:rPr>
              <a:t>No. of persons in unexposed group (baseline)</a:t>
            </a:r>
          </a:p>
        </p:txBody>
      </p:sp>
      <p:sp>
        <p:nvSpPr>
          <p:cNvPr id="24" name="TextBox 23"/>
          <p:cNvSpPr txBox="1"/>
          <p:nvPr/>
        </p:nvSpPr>
        <p:spPr>
          <a:xfrm>
            <a:off x="6458497" y="1676400"/>
            <a:ext cx="2454275" cy="461665"/>
          </a:xfrm>
          <a:prstGeom prst="rect">
            <a:avLst/>
          </a:prstGeom>
          <a:noFill/>
        </p:spPr>
        <p:txBody>
          <a:bodyPr wrap="square" rtlCol="0">
            <a:spAutoFit/>
          </a:bodyPr>
          <a:lstStyle/>
          <a:p>
            <a:r>
              <a:rPr lang="en-US" altLang="en-US" dirty="0"/>
              <a:t>Over some time 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35" name="Object 31"/>
          <p:cNvGraphicFramePr>
            <a:graphicFrameLocks noChangeAspect="1"/>
          </p:cNvGraphicFramePr>
          <p:nvPr>
            <p:extLst>
              <p:ext uri="{D42A27DB-BD31-4B8C-83A1-F6EECF244321}">
                <p14:modId xmlns:p14="http://schemas.microsoft.com/office/powerpoint/2010/main" val="438692664"/>
              </p:ext>
            </p:extLst>
          </p:nvPr>
        </p:nvGraphicFramePr>
        <p:xfrm>
          <a:off x="2897188" y="1111250"/>
          <a:ext cx="4389437" cy="2786063"/>
        </p:xfrm>
        <a:graphic>
          <a:graphicData uri="http://schemas.openxmlformats.org/presentationml/2006/ole">
            <mc:AlternateContent xmlns:mc="http://schemas.openxmlformats.org/markup-compatibility/2006">
              <mc:Choice xmlns:v="urn:schemas-microsoft-com:vml" Requires="v">
                <p:oleObj name="Equation" r:id="rId3" imgW="1320480" imgH="838080" progId="Equation.3">
                  <p:embed/>
                </p:oleObj>
              </mc:Choice>
              <mc:Fallback>
                <p:oleObj name="Equation" r:id="rId3" imgW="1320480" imgH="838080" progId="Equation.3">
                  <p:embed/>
                  <p:pic>
                    <p:nvPicPr>
                      <p:cNvPr id="0" name="Picture 31"/>
                      <p:cNvPicPr>
                        <a:picLocks noChangeAspect="1" noChangeArrowheads="1"/>
                      </p:cNvPicPr>
                      <p:nvPr/>
                    </p:nvPicPr>
                    <p:blipFill>
                      <a:blip r:embed="rId4"/>
                      <a:srcRect/>
                      <a:stretch>
                        <a:fillRect/>
                      </a:stretch>
                    </p:blipFill>
                    <p:spPr bwMode="auto">
                      <a:xfrm>
                        <a:off x="2897188" y="1111250"/>
                        <a:ext cx="4389437" cy="2786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36" name="Rectangle 3"/>
          <p:cNvSpPr>
            <a:spLocks noChangeArrowheads="1"/>
          </p:cNvSpPr>
          <p:nvPr/>
        </p:nvSpPr>
        <p:spPr bwMode="auto">
          <a:xfrm>
            <a:off x="1447800" y="152400"/>
            <a:ext cx="6400800" cy="708025"/>
          </a:xfrm>
          <a:prstGeom prst="rect">
            <a:avLst/>
          </a:prstGeom>
          <a:noFill/>
          <a:ln w="9525">
            <a:noFill/>
            <a:miter lim="800000"/>
            <a:headEnd/>
            <a:tailEnd/>
          </a:ln>
        </p:spPr>
        <p:txBody>
          <a:bodyPr>
            <a:spAutoFit/>
          </a:bodyPr>
          <a:lstStyle/>
          <a:p>
            <a:pPr eaLnBrk="0" hangingPunct="0"/>
            <a:r>
              <a:rPr lang="en-US" altLang="en-US" sz="4000" b="1" dirty="0"/>
              <a:t>Risk ratio in a cohort study</a:t>
            </a:r>
          </a:p>
        </p:txBody>
      </p:sp>
      <p:sp>
        <p:nvSpPr>
          <p:cNvPr id="21537" name="Text Box 4"/>
          <p:cNvSpPr txBox="1">
            <a:spLocks noChangeArrowheads="1"/>
          </p:cNvSpPr>
          <p:nvPr/>
        </p:nvSpPr>
        <p:spPr bwMode="auto">
          <a:xfrm>
            <a:off x="381000" y="2209800"/>
            <a:ext cx="2106613" cy="579438"/>
          </a:xfrm>
          <a:prstGeom prst="rect">
            <a:avLst/>
          </a:prstGeom>
          <a:noFill/>
          <a:ln w="9525">
            <a:noFill/>
            <a:miter lim="800000"/>
            <a:headEnd/>
            <a:tailEnd/>
          </a:ln>
        </p:spPr>
        <p:txBody>
          <a:bodyPr wrap="none">
            <a:spAutoFit/>
          </a:bodyPr>
          <a:lstStyle/>
          <a:p>
            <a:pPr eaLnBrk="0" hangingPunct="0"/>
            <a:r>
              <a:rPr lang="en-US" altLang="en-US" sz="3200" dirty="0"/>
              <a:t>Risk ratio =</a:t>
            </a:r>
          </a:p>
        </p:txBody>
      </p:sp>
      <p:sp>
        <p:nvSpPr>
          <p:cNvPr id="21538" name="Text Box 5"/>
          <p:cNvSpPr txBox="1">
            <a:spLocks noChangeArrowheads="1"/>
          </p:cNvSpPr>
          <p:nvPr/>
        </p:nvSpPr>
        <p:spPr bwMode="auto">
          <a:xfrm>
            <a:off x="838200" y="4419600"/>
            <a:ext cx="184150" cy="457200"/>
          </a:xfrm>
          <a:prstGeom prst="rect">
            <a:avLst/>
          </a:prstGeom>
          <a:noFill/>
          <a:ln w="9525">
            <a:noFill/>
            <a:miter lim="800000"/>
            <a:headEnd/>
            <a:tailEnd/>
          </a:ln>
        </p:spPr>
        <p:txBody>
          <a:bodyPr wrap="none">
            <a:spAutoFit/>
          </a:bodyPr>
          <a:lstStyle/>
          <a:p>
            <a:pPr eaLnBrk="0" hangingPunct="0"/>
            <a:endParaRPr lang="en-US" altLang="en-US" dirty="0"/>
          </a:p>
        </p:txBody>
      </p:sp>
      <p:sp>
        <p:nvSpPr>
          <p:cNvPr id="21539" name="Text Box 6"/>
          <p:cNvSpPr txBox="1">
            <a:spLocks noChangeArrowheads="1"/>
          </p:cNvSpPr>
          <p:nvPr/>
        </p:nvSpPr>
        <p:spPr bwMode="auto">
          <a:xfrm>
            <a:off x="266700" y="4419600"/>
            <a:ext cx="8572500" cy="2400657"/>
          </a:xfrm>
          <a:prstGeom prst="rect">
            <a:avLst/>
          </a:prstGeom>
          <a:noFill/>
          <a:ln w="9525">
            <a:noFill/>
            <a:miter lim="800000"/>
            <a:headEnd/>
            <a:tailEnd/>
          </a:ln>
        </p:spPr>
        <p:txBody>
          <a:bodyPr wrap="square">
            <a:spAutoFit/>
          </a:bodyPr>
          <a:lstStyle/>
          <a:p>
            <a:pPr marL="457200" indent="-457200" eaLnBrk="0" hangingPunct="0">
              <a:buFont typeface="Arial" panose="020B0604020202020204" pitchFamily="34" charset="0"/>
              <a:buChar char="•"/>
            </a:pPr>
            <a:r>
              <a:rPr lang="en-US" altLang="en-US" sz="2800" dirty="0"/>
              <a:t>We now have a ratio of 2 odds:  Odds of exposure in those with event (E</a:t>
            </a:r>
            <a:r>
              <a:rPr lang="en-US" altLang="en-US" sz="2800" baseline="-25000" dirty="0"/>
              <a:t>1</a:t>
            </a:r>
            <a:r>
              <a:rPr lang="en-US" altLang="en-US" sz="2800" dirty="0"/>
              <a:t>/E</a:t>
            </a:r>
            <a:r>
              <a:rPr lang="en-US" altLang="en-US" sz="2800" baseline="-25000" dirty="0"/>
              <a:t>0</a:t>
            </a:r>
            <a:r>
              <a:rPr lang="en-US" altLang="en-US" sz="2800" dirty="0"/>
              <a:t>) and odds of exposure in the cohort at baseline (N</a:t>
            </a:r>
            <a:r>
              <a:rPr lang="en-US" altLang="en-US" sz="2800" baseline="-25000" dirty="0"/>
              <a:t>1</a:t>
            </a:r>
            <a:r>
              <a:rPr lang="en-US" altLang="en-US" sz="2800" dirty="0"/>
              <a:t>/N</a:t>
            </a:r>
            <a:r>
              <a:rPr lang="en-US" altLang="en-US" sz="2800" baseline="-25000" dirty="0"/>
              <a:t>0</a:t>
            </a:r>
            <a:r>
              <a:rPr lang="en-US" altLang="en-US" sz="2800" dirty="0"/>
              <a:t>).</a:t>
            </a:r>
          </a:p>
          <a:p>
            <a:pPr marL="457200" indent="-457200" eaLnBrk="0" hangingPunct="0">
              <a:buFont typeface="Arial" panose="020B0604020202020204" pitchFamily="34" charset="0"/>
              <a:buChar char="•"/>
            </a:pPr>
            <a:endParaRPr lang="en-US" altLang="en-US" sz="1000" dirty="0"/>
          </a:p>
          <a:p>
            <a:pPr marL="457200" indent="-457200" eaLnBrk="0" hangingPunct="0">
              <a:buFont typeface="Arial" panose="020B0604020202020204" pitchFamily="34" charset="0"/>
              <a:buChar char="•"/>
            </a:pPr>
            <a:r>
              <a:rPr lang="en-US" altLang="en-US" sz="2800" dirty="0"/>
              <a:t>How can we estimate these two odds with a case-control design? </a:t>
            </a:r>
          </a:p>
        </p:txBody>
      </p:sp>
      <p:sp>
        <p:nvSpPr>
          <p:cNvPr id="21540" name="Text Box 8"/>
          <p:cNvSpPr txBox="1">
            <a:spLocks noChangeArrowheads="1"/>
          </p:cNvSpPr>
          <p:nvPr/>
        </p:nvSpPr>
        <p:spPr bwMode="auto">
          <a:xfrm>
            <a:off x="609600" y="5562600"/>
            <a:ext cx="381000" cy="457200"/>
          </a:xfrm>
          <a:prstGeom prst="rect">
            <a:avLst/>
          </a:prstGeom>
          <a:noFill/>
          <a:ln w="9525">
            <a:noFill/>
            <a:miter lim="800000"/>
            <a:headEnd/>
            <a:tailEnd/>
          </a:ln>
        </p:spPr>
        <p:txBody>
          <a:bodyPr>
            <a:spAutoFit/>
          </a:bodyPr>
          <a:lstStyle/>
          <a:p>
            <a:pPr eaLnBrk="0" hangingPunct="0">
              <a:spcBef>
                <a:spcPct val="50000"/>
              </a:spcBef>
            </a:pPr>
            <a:endParaRPr lang="en-US" altLang="en-US" dirty="0"/>
          </a:p>
        </p:txBody>
      </p:sp>
      <p:sp>
        <p:nvSpPr>
          <p:cNvPr id="21541" name="Text Box 9"/>
          <p:cNvSpPr txBox="1">
            <a:spLocks noChangeArrowheads="1"/>
          </p:cNvSpPr>
          <p:nvPr/>
        </p:nvSpPr>
        <p:spPr bwMode="auto">
          <a:xfrm>
            <a:off x="685800" y="5410200"/>
            <a:ext cx="533400" cy="579438"/>
          </a:xfrm>
          <a:prstGeom prst="rect">
            <a:avLst/>
          </a:prstGeom>
          <a:noFill/>
          <a:ln w="9525">
            <a:noFill/>
            <a:miter lim="800000"/>
            <a:headEnd/>
            <a:tailEnd/>
          </a:ln>
        </p:spPr>
        <p:txBody>
          <a:bodyPr>
            <a:spAutoFit/>
          </a:bodyPr>
          <a:lstStyle/>
          <a:p>
            <a:pPr eaLnBrk="0" hangingPunct="0"/>
            <a:endParaRPr lang="en-US" altLang="en-US" sz="3200" dirty="0"/>
          </a:p>
        </p:txBody>
      </p:sp>
      <p:sp>
        <p:nvSpPr>
          <p:cNvPr id="21542" name="Text Box 12"/>
          <p:cNvSpPr txBox="1">
            <a:spLocks noChangeArrowheads="1"/>
          </p:cNvSpPr>
          <p:nvPr/>
        </p:nvSpPr>
        <p:spPr bwMode="auto">
          <a:xfrm>
            <a:off x="4876800" y="5334000"/>
            <a:ext cx="184150" cy="579438"/>
          </a:xfrm>
          <a:prstGeom prst="rect">
            <a:avLst/>
          </a:prstGeom>
          <a:noFill/>
          <a:ln w="9525">
            <a:noFill/>
            <a:miter lim="800000"/>
            <a:headEnd/>
            <a:tailEnd/>
          </a:ln>
        </p:spPr>
        <p:txBody>
          <a:bodyPr wrap="none">
            <a:spAutoFit/>
          </a:bodyPr>
          <a:lstStyle/>
          <a:p>
            <a:pPr eaLnBrk="0" hangingPunct="0"/>
            <a:endParaRPr lang="en-US" altLang="en-US" sz="3200" dirty="0"/>
          </a:p>
        </p:txBody>
      </p:sp>
      <p:sp>
        <p:nvSpPr>
          <p:cNvPr id="21543" name="Text Box 15"/>
          <p:cNvSpPr txBox="1">
            <a:spLocks noChangeArrowheads="1"/>
          </p:cNvSpPr>
          <p:nvPr/>
        </p:nvSpPr>
        <p:spPr bwMode="auto">
          <a:xfrm>
            <a:off x="609600" y="3886200"/>
            <a:ext cx="7772400" cy="461665"/>
          </a:xfrm>
          <a:prstGeom prst="rect">
            <a:avLst/>
          </a:prstGeom>
          <a:noFill/>
          <a:ln w="9525">
            <a:noFill/>
            <a:miter lim="800000"/>
            <a:headEnd/>
            <a:tailEnd/>
          </a:ln>
        </p:spPr>
        <p:txBody>
          <a:bodyPr wrap="square">
            <a:spAutoFit/>
          </a:bodyPr>
          <a:lstStyle/>
          <a:p>
            <a:pPr eaLnBrk="0" hangingPunct="0">
              <a:spcBef>
                <a:spcPct val="50000"/>
              </a:spcBef>
            </a:pPr>
            <a:r>
              <a:rPr lang="en-US" altLang="en-US" dirty="0"/>
              <a:t>In a fixed cohort study with complete and equal follow-up T</a:t>
            </a:r>
          </a:p>
        </p:txBody>
      </p:sp>
      <p:sp>
        <p:nvSpPr>
          <p:cNvPr id="11" name="Oval 5"/>
          <p:cNvSpPr>
            <a:spLocks noChangeArrowheads="1"/>
          </p:cNvSpPr>
          <p:nvPr/>
        </p:nvSpPr>
        <p:spPr bwMode="auto">
          <a:xfrm>
            <a:off x="6280727" y="1058790"/>
            <a:ext cx="1066800" cy="1447800"/>
          </a:xfrm>
          <a:prstGeom prst="ellipse">
            <a:avLst/>
          </a:prstGeom>
          <a:noFill/>
          <a:ln w="25400" algn="ctr">
            <a:solidFill>
              <a:srgbClr val="FF0000"/>
            </a:solidFill>
            <a:round/>
            <a:headEnd/>
            <a:tailEnd/>
          </a:ln>
        </p:spPr>
        <p:txBody>
          <a:bodyPr/>
          <a:lstStyle/>
          <a:p>
            <a:pPr eaLnBrk="0" hangingPunct="0"/>
            <a:endParaRPr lang="en-US" dirty="0"/>
          </a:p>
        </p:txBody>
      </p:sp>
      <p:sp>
        <p:nvSpPr>
          <p:cNvPr id="13" name="Oval 5"/>
          <p:cNvSpPr>
            <a:spLocks noChangeArrowheads="1"/>
          </p:cNvSpPr>
          <p:nvPr/>
        </p:nvSpPr>
        <p:spPr bwMode="auto">
          <a:xfrm>
            <a:off x="6280727" y="2506590"/>
            <a:ext cx="1066800" cy="1447800"/>
          </a:xfrm>
          <a:prstGeom prst="ellipse">
            <a:avLst/>
          </a:prstGeom>
          <a:noFill/>
          <a:ln w="25400" algn="ctr">
            <a:solidFill>
              <a:srgbClr val="FF0000"/>
            </a:solidFill>
            <a:round/>
            <a:headEnd/>
            <a:tailEnd/>
          </a:ln>
        </p:spPr>
        <p:txBody>
          <a:bodyPr/>
          <a:lstStyle/>
          <a:p>
            <a:pPr eaLnBrk="0" hangingPunct="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55" name="Rectangle 2"/>
          <p:cNvSpPr>
            <a:spLocks noGrp="1" noChangeArrowheads="1"/>
          </p:cNvSpPr>
          <p:nvPr>
            <p:ph type="title"/>
          </p:nvPr>
        </p:nvSpPr>
        <p:spPr>
          <a:xfrm>
            <a:off x="152400" y="152400"/>
            <a:ext cx="8763000" cy="1143000"/>
          </a:xfrm>
        </p:spPr>
        <p:txBody>
          <a:bodyPr/>
          <a:lstStyle/>
          <a:p>
            <a:r>
              <a:rPr lang="en-US" altLang="en-US" sz="3200" b="1" dirty="0"/>
              <a:t>Capturing the events with a case-control design </a:t>
            </a:r>
          </a:p>
        </p:txBody>
      </p:sp>
      <p:sp>
        <p:nvSpPr>
          <p:cNvPr id="22556" name="Rectangle 3"/>
          <p:cNvSpPr>
            <a:spLocks noGrp="1" noChangeArrowheads="1"/>
          </p:cNvSpPr>
          <p:nvPr>
            <p:ph type="body" idx="1"/>
          </p:nvPr>
        </p:nvSpPr>
        <p:spPr>
          <a:xfrm>
            <a:off x="228600" y="1219200"/>
            <a:ext cx="8534400" cy="1905000"/>
          </a:xfrm>
        </p:spPr>
        <p:txBody>
          <a:bodyPr/>
          <a:lstStyle/>
          <a:p>
            <a:pPr>
              <a:buFontTx/>
              <a:buNone/>
            </a:pPr>
            <a:r>
              <a:rPr lang="en-US" altLang="en-US" sz="3600" dirty="0"/>
              <a:t>From a well-defined study base:</a:t>
            </a:r>
          </a:p>
          <a:p>
            <a:pPr lvl="1"/>
            <a:r>
              <a:rPr lang="en-US" altLang="en-US" dirty="0"/>
              <a:t>Capture all the incident cases (E) that arise, measure exposure.  Can then form the ratio </a:t>
            </a:r>
            <a:endParaRPr lang="en-US" altLang="en-US" sz="2400" dirty="0"/>
          </a:p>
        </p:txBody>
      </p:sp>
      <p:graphicFrame>
        <p:nvGraphicFramePr>
          <p:cNvPr id="22554" name="Object 26"/>
          <p:cNvGraphicFramePr>
            <a:graphicFrameLocks noChangeAspect="1"/>
          </p:cNvGraphicFramePr>
          <p:nvPr>
            <p:extLst>
              <p:ext uri="{D42A27DB-BD31-4B8C-83A1-F6EECF244321}">
                <p14:modId xmlns:p14="http://schemas.microsoft.com/office/powerpoint/2010/main" val="1245373888"/>
              </p:ext>
            </p:extLst>
          </p:nvPr>
        </p:nvGraphicFramePr>
        <p:xfrm>
          <a:off x="4038600" y="3124200"/>
          <a:ext cx="847725" cy="1600200"/>
        </p:xfrm>
        <a:graphic>
          <a:graphicData uri="http://schemas.openxmlformats.org/presentationml/2006/ole">
            <mc:AlternateContent xmlns:mc="http://schemas.openxmlformats.org/markup-compatibility/2006">
              <mc:Choice xmlns:v="urn:schemas-microsoft-com:vml" Requires="v">
                <p:oleObj name="Equation" r:id="rId3" imgW="228501" imgH="431613" progId="Equation.3">
                  <p:embed/>
                </p:oleObj>
              </mc:Choice>
              <mc:Fallback>
                <p:oleObj name="Equation" r:id="rId3" imgW="228501" imgH="431613" progId="Equation.3">
                  <p:embed/>
                  <p:pic>
                    <p:nvPicPr>
                      <p:cNvPr id="0"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124200"/>
                        <a:ext cx="8477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57" name="Text Box 6"/>
          <p:cNvSpPr txBox="1">
            <a:spLocks noChangeArrowheads="1"/>
          </p:cNvSpPr>
          <p:nvPr/>
        </p:nvSpPr>
        <p:spPr bwMode="auto">
          <a:xfrm>
            <a:off x="381000" y="5105400"/>
            <a:ext cx="8610600" cy="2215991"/>
          </a:xfrm>
          <a:prstGeom prst="rect">
            <a:avLst/>
          </a:prstGeom>
          <a:noFill/>
          <a:ln w="9525">
            <a:noFill/>
            <a:miter lim="800000"/>
            <a:headEnd/>
            <a:tailEnd/>
          </a:ln>
        </p:spPr>
        <p:txBody>
          <a:bodyPr wrap="square">
            <a:spAutoFit/>
          </a:bodyPr>
          <a:lstStyle/>
          <a:p>
            <a:pPr marL="238125" lvl="1" indent="-238125" eaLnBrk="0" hangingPunct="0">
              <a:buFont typeface="Times New Roman" pitchFamily="18" charset="0"/>
              <a:buChar char="–"/>
            </a:pPr>
            <a:r>
              <a:rPr lang="en-US" altLang="en-US" sz="2800" dirty="0"/>
              <a:t> Or a random sample of the cases will give the same ratio</a:t>
            </a:r>
          </a:p>
          <a:p>
            <a:pPr marL="238125" lvl="1" indent="-238125" eaLnBrk="0" hangingPunct="0">
              <a:buFont typeface="Times New Roman" pitchFamily="18" charset="0"/>
              <a:buChar char="–"/>
            </a:pPr>
            <a:endParaRPr lang="en-US" altLang="en-US" sz="1200" dirty="0"/>
          </a:p>
          <a:p>
            <a:pPr marL="238125" lvl="1" indent="-238125" eaLnBrk="0" hangingPunct="0">
              <a:buFont typeface="Times New Roman" pitchFamily="18" charset="0"/>
              <a:buChar char="–"/>
            </a:pPr>
            <a:r>
              <a:rPr lang="en-US" altLang="en-US" sz="2800" dirty="0"/>
              <a:t> This is the odds of exposure in the cases </a:t>
            </a:r>
          </a:p>
          <a:p>
            <a:pPr eaLnBrk="0" hangingPunct="0"/>
            <a:endParaRPr lang="en-US" altLang="en-US" sz="2800" dirty="0"/>
          </a:p>
          <a:p>
            <a:pPr eaLnBrk="0" hangingPunct="0">
              <a:spcBef>
                <a:spcPct val="50000"/>
              </a:spcBef>
            </a:pPr>
            <a:endParaRPr lang="en-US" alt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35" name="Object 31"/>
          <p:cNvGraphicFramePr>
            <a:graphicFrameLocks noChangeAspect="1"/>
          </p:cNvGraphicFramePr>
          <p:nvPr>
            <p:extLst>
              <p:ext uri="{D42A27DB-BD31-4B8C-83A1-F6EECF244321}">
                <p14:modId xmlns:p14="http://schemas.microsoft.com/office/powerpoint/2010/main" val="157091837"/>
              </p:ext>
            </p:extLst>
          </p:nvPr>
        </p:nvGraphicFramePr>
        <p:xfrm>
          <a:off x="2897188" y="1111250"/>
          <a:ext cx="4389437" cy="2786063"/>
        </p:xfrm>
        <a:graphic>
          <a:graphicData uri="http://schemas.openxmlformats.org/presentationml/2006/ole">
            <mc:AlternateContent xmlns:mc="http://schemas.openxmlformats.org/markup-compatibility/2006">
              <mc:Choice xmlns:v="urn:schemas-microsoft-com:vml" Requires="v">
                <p:oleObj name="Equation" r:id="rId3" imgW="1320480" imgH="838080" progId="Equation.3">
                  <p:embed/>
                </p:oleObj>
              </mc:Choice>
              <mc:Fallback>
                <p:oleObj name="Equation" r:id="rId3" imgW="1320480" imgH="838080" progId="Equation.3">
                  <p:embed/>
                  <p:pic>
                    <p:nvPicPr>
                      <p:cNvPr id="0" name=""/>
                      <p:cNvPicPr>
                        <a:picLocks noChangeAspect="1" noChangeArrowheads="1"/>
                      </p:cNvPicPr>
                      <p:nvPr/>
                    </p:nvPicPr>
                    <p:blipFill>
                      <a:blip r:embed="rId4"/>
                      <a:srcRect/>
                      <a:stretch>
                        <a:fillRect/>
                      </a:stretch>
                    </p:blipFill>
                    <p:spPr bwMode="auto">
                      <a:xfrm>
                        <a:off x="2897188" y="1111250"/>
                        <a:ext cx="4389437" cy="2786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37" name="Text Box 4"/>
          <p:cNvSpPr txBox="1">
            <a:spLocks noChangeArrowheads="1"/>
          </p:cNvSpPr>
          <p:nvPr/>
        </p:nvSpPr>
        <p:spPr bwMode="auto">
          <a:xfrm>
            <a:off x="381000" y="2209800"/>
            <a:ext cx="2106613" cy="579438"/>
          </a:xfrm>
          <a:prstGeom prst="rect">
            <a:avLst/>
          </a:prstGeom>
          <a:noFill/>
          <a:ln w="9525">
            <a:noFill/>
            <a:miter lim="800000"/>
            <a:headEnd/>
            <a:tailEnd/>
          </a:ln>
        </p:spPr>
        <p:txBody>
          <a:bodyPr wrap="none">
            <a:spAutoFit/>
          </a:bodyPr>
          <a:lstStyle/>
          <a:p>
            <a:pPr eaLnBrk="0" hangingPunct="0"/>
            <a:r>
              <a:rPr lang="en-US" altLang="en-US" sz="3200" dirty="0"/>
              <a:t>Risk ratio =</a:t>
            </a:r>
          </a:p>
        </p:txBody>
      </p:sp>
      <p:sp>
        <p:nvSpPr>
          <p:cNvPr id="21538" name="Text Box 5"/>
          <p:cNvSpPr txBox="1">
            <a:spLocks noChangeArrowheads="1"/>
          </p:cNvSpPr>
          <p:nvPr/>
        </p:nvSpPr>
        <p:spPr bwMode="auto">
          <a:xfrm>
            <a:off x="838200" y="4419600"/>
            <a:ext cx="184150" cy="457200"/>
          </a:xfrm>
          <a:prstGeom prst="rect">
            <a:avLst/>
          </a:prstGeom>
          <a:noFill/>
          <a:ln w="9525">
            <a:noFill/>
            <a:miter lim="800000"/>
            <a:headEnd/>
            <a:tailEnd/>
          </a:ln>
        </p:spPr>
        <p:txBody>
          <a:bodyPr wrap="none">
            <a:spAutoFit/>
          </a:bodyPr>
          <a:lstStyle/>
          <a:p>
            <a:pPr eaLnBrk="0" hangingPunct="0"/>
            <a:endParaRPr lang="en-US" altLang="en-US" dirty="0"/>
          </a:p>
        </p:txBody>
      </p:sp>
      <p:sp>
        <p:nvSpPr>
          <p:cNvPr id="21540" name="Text Box 8"/>
          <p:cNvSpPr txBox="1">
            <a:spLocks noChangeArrowheads="1"/>
          </p:cNvSpPr>
          <p:nvPr/>
        </p:nvSpPr>
        <p:spPr bwMode="auto">
          <a:xfrm>
            <a:off x="609600" y="5562600"/>
            <a:ext cx="381000" cy="457200"/>
          </a:xfrm>
          <a:prstGeom prst="rect">
            <a:avLst/>
          </a:prstGeom>
          <a:noFill/>
          <a:ln w="9525">
            <a:noFill/>
            <a:miter lim="800000"/>
            <a:headEnd/>
            <a:tailEnd/>
          </a:ln>
        </p:spPr>
        <p:txBody>
          <a:bodyPr>
            <a:spAutoFit/>
          </a:bodyPr>
          <a:lstStyle/>
          <a:p>
            <a:pPr eaLnBrk="0" hangingPunct="0">
              <a:spcBef>
                <a:spcPct val="50000"/>
              </a:spcBef>
            </a:pPr>
            <a:endParaRPr lang="en-US" altLang="en-US" dirty="0"/>
          </a:p>
        </p:txBody>
      </p:sp>
      <p:sp>
        <p:nvSpPr>
          <p:cNvPr id="21541" name="Text Box 9"/>
          <p:cNvSpPr txBox="1">
            <a:spLocks noChangeArrowheads="1"/>
          </p:cNvSpPr>
          <p:nvPr/>
        </p:nvSpPr>
        <p:spPr bwMode="auto">
          <a:xfrm>
            <a:off x="685800" y="5410200"/>
            <a:ext cx="533400" cy="579438"/>
          </a:xfrm>
          <a:prstGeom prst="rect">
            <a:avLst/>
          </a:prstGeom>
          <a:noFill/>
          <a:ln w="9525">
            <a:noFill/>
            <a:miter lim="800000"/>
            <a:headEnd/>
            <a:tailEnd/>
          </a:ln>
        </p:spPr>
        <p:txBody>
          <a:bodyPr>
            <a:spAutoFit/>
          </a:bodyPr>
          <a:lstStyle/>
          <a:p>
            <a:pPr eaLnBrk="0" hangingPunct="0"/>
            <a:endParaRPr lang="en-US" altLang="en-US" sz="3200" dirty="0"/>
          </a:p>
        </p:txBody>
      </p:sp>
      <p:sp>
        <p:nvSpPr>
          <p:cNvPr id="21542" name="Text Box 12"/>
          <p:cNvSpPr txBox="1">
            <a:spLocks noChangeArrowheads="1"/>
          </p:cNvSpPr>
          <p:nvPr/>
        </p:nvSpPr>
        <p:spPr bwMode="auto">
          <a:xfrm>
            <a:off x="4876800" y="5334000"/>
            <a:ext cx="184150" cy="579438"/>
          </a:xfrm>
          <a:prstGeom prst="rect">
            <a:avLst/>
          </a:prstGeom>
          <a:noFill/>
          <a:ln w="9525">
            <a:noFill/>
            <a:miter lim="800000"/>
            <a:headEnd/>
            <a:tailEnd/>
          </a:ln>
        </p:spPr>
        <p:txBody>
          <a:bodyPr wrap="none">
            <a:spAutoFit/>
          </a:bodyPr>
          <a:lstStyle/>
          <a:p>
            <a:pPr eaLnBrk="0" hangingPunct="0"/>
            <a:endParaRPr lang="en-US" altLang="en-US" sz="3200" dirty="0"/>
          </a:p>
        </p:txBody>
      </p:sp>
      <p:sp>
        <p:nvSpPr>
          <p:cNvPr id="21543" name="Text Box 15"/>
          <p:cNvSpPr txBox="1">
            <a:spLocks noChangeArrowheads="1"/>
          </p:cNvSpPr>
          <p:nvPr/>
        </p:nvSpPr>
        <p:spPr bwMode="auto">
          <a:xfrm>
            <a:off x="457200" y="3886200"/>
            <a:ext cx="7772400" cy="461665"/>
          </a:xfrm>
          <a:prstGeom prst="rect">
            <a:avLst/>
          </a:prstGeom>
          <a:noFill/>
          <a:ln w="9525">
            <a:noFill/>
            <a:miter lim="800000"/>
            <a:headEnd/>
            <a:tailEnd/>
          </a:ln>
        </p:spPr>
        <p:txBody>
          <a:bodyPr wrap="square">
            <a:spAutoFit/>
          </a:bodyPr>
          <a:lstStyle/>
          <a:p>
            <a:pPr eaLnBrk="0" hangingPunct="0">
              <a:spcBef>
                <a:spcPct val="50000"/>
              </a:spcBef>
            </a:pPr>
            <a:r>
              <a:rPr lang="en-US" altLang="en-US" dirty="0"/>
              <a:t>In a fixed cohort study with complete and equal follow-up T</a:t>
            </a:r>
          </a:p>
        </p:txBody>
      </p:sp>
      <p:sp>
        <p:nvSpPr>
          <p:cNvPr id="13" name="Oval 5"/>
          <p:cNvSpPr>
            <a:spLocks noChangeArrowheads="1"/>
          </p:cNvSpPr>
          <p:nvPr/>
        </p:nvSpPr>
        <p:spPr bwMode="auto">
          <a:xfrm>
            <a:off x="6280727" y="2506590"/>
            <a:ext cx="1066800" cy="1447800"/>
          </a:xfrm>
          <a:prstGeom prst="ellipse">
            <a:avLst/>
          </a:prstGeom>
          <a:noFill/>
          <a:ln w="25400" algn="ctr">
            <a:solidFill>
              <a:srgbClr val="FF0000"/>
            </a:solidFill>
            <a:round/>
            <a:headEnd/>
            <a:tailEnd/>
          </a:ln>
        </p:spPr>
        <p:txBody>
          <a:bodyPr/>
          <a:lstStyle/>
          <a:p>
            <a:pPr eaLnBrk="0" hangingPunct="0"/>
            <a:endParaRPr lang="en-US" dirty="0"/>
          </a:p>
        </p:txBody>
      </p:sp>
      <p:sp>
        <p:nvSpPr>
          <p:cNvPr id="14" name="Text Box 6"/>
          <p:cNvSpPr txBox="1">
            <a:spLocks noChangeArrowheads="1"/>
          </p:cNvSpPr>
          <p:nvPr/>
        </p:nvSpPr>
        <p:spPr bwMode="auto">
          <a:xfrm>
            <a:off x="371475" y="4727006"/>
            <a:ext cx="5763886" cy="584775"/>
          </a:xfrm>
          <a:prstGeom prst="rect">
            <a:avLst/>
          </a:prstGeom>
          <a:noFill/>
          <a:ln w="9525">
            <a:noFill/>
            <a:miter lim="800000"/>
            <a:headEnd/>
            <a:tailEnd/>
          </a:ln>
        </p:spPr>
        <p:txBody>
          <a:bodyPr wrap="none">
            <a:spAutoFit/>
          </a:bodyPr>
          <a:lstStyle/>
          <a:p>
            <a:pPr eaLnBrk="0" hangingPunct="0"/>
            <a:r>
              <a:rPr lang="en-US" altLang="en-US" sz="3200" dirty="0"/>
              <a:t>We have this ratio with the cases: </a:t>
            </a:r>
          </a:p>
        </p:txBody>
      </p:sp>
      <p:graphicFrame>
        <p:nvGraphicFramePr>
          <p:cNvPr id="2" name="Object 1"/>
          <p:cNvGraphicFramePr>
            <a:graphicFrameLocks noChangeAspect="1"/>
          </p:cNvGraphicFramePr>
          <p:nvPr>
            <p:extLst>
              <p:ext uri="{D42A27DB-BD31-4B8C-83A1-F6EECF244321}">
                <p14:modId xmlns:p14="http://schemas.microsoft.com/office/powerpoint/2010/main" val="2450860573"/>
              </p:ext>
            </p:extLst>
          </p:nvPr>
        </p:nvGraphicFramePr>
        <p:xfrm>
          <a:off x="6638925" y="4477341"/>
          <a:ext cx="546677" cy="1148022"/>
        </p:xfrm>
        <a:graphic>
          <a:graphicData uri="http://schemas.openxmlformats.org/presentationml/2006/ole">
            <mc:AlternateContent xmlns:mc="http://schemas.openxmlformats.org/markup-compatibility/2006">
              <mc:Choice xmlns:v="urn:schemas-microsoft-com:vml" Requires="v">
                <p:oleObj name="Equation" r:id="rId5" imgW="253800" imgH="533160" progId="Equation.3">
                  <p:embed/>
                </p:oleObj>
              </mc:Choice>
              <mc:Fallback>
                <p:oleObj name="Equation" r:id="rId5" imgW="253800" imgH="533160" progId="Equation.3">
                  <p:embed/>
                  <p:pic>
                    <p:nvPicPr>
                      <p:cNvPr id="0" name=""/>
                      <p:cNvPicPr/>
                      <p:nvPr/>
                    </p:nvPicPr>
                    <p:blipFill>
                      <a:blip r:embed="rId6"/>
                      <a:stretch>
                        <a:fillRect/>
                      </a:stretch>
                    </p:blipFill>
                    <p:spPr>
                      <a:xfrm>
                        <a:off x="6638925" y="4477341"/>
                        <a:ext cx="546677" cy="1148022"/>
                      </a:xfrm>
                      <a:prstGeom prst="rect">
                        <a:avLst/>
                      </a:prstGeom>
                    </p:spPr>
                  </p:pic>
                </p:oleObj>
              </mc:Fallback>
            </mc:AlternateContent>
          </a:graphicData>
        </a:graphic>
      </p:graphicFrame>
      <p:sp>
        <p:nvSpPr>
          <p:cNvPr id="16" name="Text Box 10"/>
          <p:cNvSpPr txBox="1">
            <a:spLocks noChangeArrowheads="1"/>
          </p:cNvSpPr>
          <p:nvPr/>
        </p:nvSpPr>
        <p:spPr bwMode="auto">
          <a:xfrm>
            <a:off x="374073" y="5691909"/>
            <a:ext cx="7300396" cy="584775"/>
          </a:xfrm>
          <a:prstGeom prst="rect">
            <a:avLst/>
          </a:prstGeom>
          <a:noFill/>
          <a:ln w="9525">
            <a:noFill/>
            <a:miter lim="800000"/>
            <a:headEnd/>
            <a:tailEnd/>
          </a:ln>
        </p:spPr>
        <p:txBody>
          <a:bodyPr wrap="none">
            <a:spAutoFit/>
          </a:bodyPr>
          <a:lstStyle/>
          <a:p>
            <a:pPr eaLnBrk="0" hangingPunct="0"/>
            <a:r>
              <a:rPr lang="en-US" altLang="en-US" sz="3200" dirty="0"/>
              <a:t>Now we just need an estimate of this ratio: </a:t>
            </a:r>
          </a:p>
        </p:txBody>
      </p:sp>
      <p:sp>
        <p:nvSpPr>
          <p:cNvPr id="17" name="Oval 5"/>
          <p:cNvSpPr>
            <a:spLocks noChangeArrowheads="1"/>
          </p:cNvSpPr>
          <p:nvPr/>
        </p:nvSpPr>
        <p:spPr bwMode="auto">
          <a:xfrm>
            <a:off x="6287655" y="1051864"/>
            <a:ext cx="1066800" cy="1447800"/>
          </a:xfrm>
          <a:prstGeom prst="ellipse">
            <a:avLst/>
          </a:prstGeom>
          <a:noFill/>
          <a:ln w="25400" algn="ctr">
            <a:solidFill>
              <a:srgbClr val="FF0000"/>
            </a:solidFill>
            <a:round/>
            <a:headEnd/>
            <a:tailEnd/>
          </a:ln>
        </p:spPr>
        <p:txBody>
          <a:bodyPr/>
          <a:lstStyle/>
          <a:p>
            <a:pPr eaLnBrk="0" hangingPunct="0"/>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287844005"/>
              </p:ext>
            </p:extLst>
          </p:nvPr>
        </p:nvGraphicFramePr>
        <p:xfrm>
          <a:off x="7622720" y="5465609"/>
          <a:ext cx="673100" cy="1144270"/>
        </p:xfrm>
        <a:graphic>
          <a:graphicData uri="http://schemas.openxmlformats.org/presentationml/2006/ole">
            <mc:AlternateContent xmlns:mc="http://schemas.openxmlformats.org/markup-compatibility/2006">
              <mc:Choice xmlns:v="urn:schemas-microsoft-com:vml" Requires="v">
                <p:oleObj name="Equation" r:id="rId7" imgW="253800" imgH="431640" progId="Equation.3">
                  <p:embed/>
                </p:oleObj>
              </mc:Choice>
              <mc:Fallback>
                <p:oleObj name="Equation" r:id="rId7" imgW="253800" imgH="431640" progId="Equation.3">
                  <p:embed/>
                  <p:pic>
                    <p:nvPicPr>
                      <p:cNvPr id="0" name=""/>
                      <p:cNvPicPr/>
                      <p:nvPr/>
                    </p:nvPicPr>
                    <p:blipFill>
                      <a:blip r:embed="rId8"/>
                      <a:stretch>
                        <a:fillRect/>
                      </a:stretch>
                    </p:blipFill>
                    <p:spPr>
                      <a:xfrm>
                        <a:off x="7622720" y="5465609"/>
                        <a:ext cx="673100" cy="1144270"/>
                      </a:xfrm>
                      <a:prstGeom prst="rect">
                        <a:avLst/>
                      </a:prstGeom>
                    </p:spPr>
                  </p:pic>
                </p:oleObj>
              </mc:Fallback>
            </mc:AlternateContent>
          </a:graphicData>
        </a:graphic>
      </p:graphicFrame>
      <p:sp>
        <p:nvSpPr>
          <p:cNvPr id="19" name="Rectangle 3"/>
          <p:cNvSpPr>
            <a:spLocks noChangeArrowheads="1"/>
          </p:cNvSpPr>
          <p:nvPr/>
        </p:nvSpPr>
        <p:spPr bwMode="auto">
          <a:xfrm>
            <a:off x="676835" y="152400"/>
            <a:ext cx="7827963" cy="584200"/>
          </a:xfrm>
          <a:prstGeom prst="rect">
            <a:avLst/>
          </a:prstGeom>
          <a:noFill/>
          <a:ln w="9525">
            <a:noFill/>
            <a:miter lim="800000"/>
            <a:headEnd/>
            <a:tailEnd/>
          </a:ln>
        </p:spPr>
        <p:txBody>
          <a:bodyPr>
            <a:spAutoFit/>
          </a:bodyPr>
          <a:lstStyle/>
          <a:p>
            <a:pPr algn="ctr" eaLnBrk="0" hangingPunct="0"/>
            <a:r>
              <a:rPr lang="en-US" altLang="en-US" sz="3200" b="1" dirty="0"/>
              <a:t>Estimating risk ratio in a case-control study</a:t>
            </a:r>
          </a:p>
        </p:txBody>
      </p:sp>
    </p:spTree>
    <p:extLst>
      <p:ext uri="{BB962C8B-B14F-4D97-AF65-F5344CB8AC3E}">
        <p14:creationId xmlns:p14="http://schemas.microsoft.com/office/powerpoint/2010/main" val="6092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9333" y="152400"/>
            <a:ext cx="8940800" cy="533400"/>
          </a:xfrm>
        </p:spPr>
        <p:txBody>
          <a:bodyPr/>
          <a:lstStyle/>
          <a:p>
            <a:r>
              <a:rPr lang="en-US" sz="2800" b="1" dirty="0"/>
              <a:t>Descriptive and Analytic Goals</a:t>
            </a:r>
          </a:p>
        </p:txBody>
      </p:sp>
      <p:sp>
        <p:nvSpPr>
          <p:cNvPr id="18435" name="Rectangle 3"/>
          <p:cNvSpPr>
            <a:spLocks noGrp="1" noChangeArrowheads="1"/>
          </p:cNvSpPr>
          <p:nvPr>
            <p:ph type="body" idx="1"/>
          </p:nvPr>
        </p:nvSpPr>
        <p:spPr>
          <a:xfrm>
            <a:off x="304801" y="1143000"/>
            <a:ext cx="8610600" cy="4648200"/>
          </a:xfrm>
        </p:spPr>
        <p:txBody>
          <a:bodyPr>
            <a:normAutofit fontScale="77500" lnSpcReduction="20000"/>
          </a:bodyPr>
          <a:lstStyle/>
          <a:p>
            <a:pPr lvl="1"/>
            <a:endParaRPr lang="en-US" sz="1000" dirty="0"/>
          </a:p>
          <a:p>
            <a:r>
              <a:rPr lang="en-US" sz="2400" b="1" dirty="0"/>
              <a:t>Description</a:t>
            </a:r>
            <a:r>
              <a:rPr lang="en-US" sz="2600" dirty="0"/>
              <a:t> </a:t>
            </a:r>
          </a:p>
          <a:p>
            <a:pPr lvl="1"/>
            <a:r>
              <a:rPr lang="en-US" sz="2000" dirty="0"/>
              <a:t>How frequent/common are risk factors/exposures/conditions/diseases? How often does Y occur?</a:t>
            </a:r>
          </a:p>
          <a:p>
            <a:pPr lvl="1"/>
            <a:endParaRPr lang="en-US" sz="500" dirty="0"/>
          </a:p>
          <a:p>
            <a:r>
              <a:rPr lang="en-US" sz="2400" b="1" dirty="0"/>
              <a:t>Causation</a:t>
            </a:r>
          </a:p>
          <a:p>
            <a:pPr lvl="1"/>
            <a:r>
              <a:rPr lang="en-US" sz="2000" dirty="0"/>
              <a:t>The science of establishing causal relationships among biological, behavioral, environmental (etc.) factors among humans</a:t>
            </a:r>
          </a:p>
          <a:p>
            <a:pPr lvl="1"/>
            <a:r>
              <a:rPr lang="en-US" sz="2000" dirty="0"/>
              <a:t>Does X cause Y?</a:t>
            </a:r>
          </a:p>
          <a:p>
            <a:pPr lvl="1"/>
            <a:endParaRPr lang="en-US" sz="400" dirty="0"/>
          </a:p>
          <a:p>
            <a:r>
              <a:rPr lang="en-US" sz="2400" b="1" dirty="0"/>
              <a:t>Attribution</a:t>
            </a:r>
          </a:p>
          <a:p>
            <a:pPr lvl="1"/>
            <a:r>
              <a:rPr lang="en-US" sz="2000" dirty="0"/>
              <a:t>What fraction of disease Y can be eliminated if a causal exposure X is eliminated?</a:t>
            </a:r>
          </a:p>
          <a:p>
            <a:pPr lvl="1"/>
            <a:endParaRPr lang="en-US" sz="500" dirty="0"/>
          </a:p>
          <a:p>
            <a:r>
              <a:rPr lang="en-US" sz="2400" b="1" dirty="0"/>
              <a:t>Mediation</a:t>
            </a:r>
          </a:p>
          <a:p>
            <a:pPr lvl="1"/>
            <a:r>
              <a:rPr lang="en-US" sz="2000" dirty="0"/>
              <a:t>Understanding the mechanisms of causation</a:t>
            </a:r>
          </a:p>
          <a:p>
            <a:pPr lvl="1"/>
            <a:r>
              <a:rPr lang="en-US" sz="2000" dirty="0"/>
              <a:t>How does X cause Y?</a:t>
            </a:r>
          </a:p>
          <a:p>
            <a:pPr lvl="1"/>
            <a:endParaRPr lang="en-US" sz="500" dirty="0"/>
          </a:p>
          <a:p>
            <a:r>
              <a:rPr lang="en-US" sz="2400" b="1" dirty="0"/>
              <a:t>Interaction</a:t>
            </a:r>
          </a:p>
          <a:p>
            <a:pPr lvl="1"/>
            <a:r>
              <a:rPr lang="en-US" sz="2000" dirty="0"/>
              <a:t>When and for whom does X cause Y?</a:t>
            </a:r>
          </a:p>
          <a:p>
            <a:pPr lvl="1"/>
            <a:endParaRPr lang="en-US" sz="700" dirty="0"/>
          </a:p>
          <a:p>
            <a:pPr lvl="1"/>
            <a:endParaRPr lang="en-US" sz="500" dirty="0"/>
          </a:p>
          <a:p>
            <a:pPr>
              <a:spcBef>
                <a:spcPts val="0"/>
              </a:spcBef>
            </a:pPr>
            <a:r>
              <a:rPr lang="en-US" sz="2400" b="1" dirty="0"/>
              <a:t>Prediction</a:t>
            </a:r>
            <a:r>
              <a:rPr lang="en-US" sz="2200" b="1" dirty="0"/>
              <a:t> </a:t>
            </a:r>
          </a:p>
          <a:p>
            <a:pPr lvl="1"/>
            <a:r>
              <a:rPr lang="en-US" sz="2000" dirty="0"/>
              <a:t>Do A, B, and C predict occurrence of Y? (e.g., diagnosis or prognosis)</a:t>
            </a:r>
          </a:p>
          <a:p>
            <a:pPr lvl="1"/>
            <a:endParaRPr lang="en-US" sz="2200" dirty="0"/>
          </a:p>
          <a:p>
            <a:pPr lvl="3"/>
            <a:endParaRPr lang="en-US" sz="1000" dirty="0"/>
          </a:p>
          <a:p>
            <a:pPr lvl="1"/>
            <a:endParaRPr lang="en-US" dirty="0"/>
          </a:p>
        </p:txBody>
      </p:sp>
      <p:sp>
        <p:nvSpPr>
          <p:cNvPr id="4" name="Content Placeholder 2"/>
          <p:cNvSpPr txBox="1">
            <a:spLocks/>
          </p:cNvSpPr>
          <p:nvPr/>
        </p:nvSpPr>
        <p:spPr bwMode="auto">
          <a:xfrm>
            <a:off x="76200" y="685800"/>
            <a:ext cx="9144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a:t>Goal of research may be “descriptive” or “analytic”</a:t>
            </a:r>
          </a:p>
        </p:txBody>
      </p:sp>
      <p:sp>
        <p:nvSpPr>
          <p:cNvPr id="5" name="Content Placeholder 2"/>
          <p:cNvSpPr txBox="1">
            <a:spLocks/>
          </p:cNvSpPr>
          <p:nvPr/>
        </p:nvSpPr>
        <p:spPr bwMode="auto">
          <a:xfrm>
            <a:off x="76200" y="5867400"/>
            <a:ext cx="91440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a:t>Everything in this course relates to designing studies that will accomplish a descriptive or analytic goal. </a:t>
            </a:r>
          </a:p>
          <a:p>
            <a:pPr marL="0" indent="0">
              <a:buFontTx/>
              <a:buNone/>
            </a:pPr>
            <a:endParaRPr lang="en-US" kern="0" dirty="0"/>
          </a:p>
        </p:txBody>
      </p:sp>
      <p:sp>
        <p:nvSpPr>
          <p:cNvPr id="2" name="Right Brace 1"/>
          <p:cNvSpPr/>
          <p:nvPr/>
        </p:nvSpPr>
        <p:spPr bwMode="auto">
          <a:xfrm>
            <a:off x="4114800" y="1371600"/>
            <a:ext cx="533400" cy="609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7" name="Right Brace 6"/>
          <p:cNvSpPr/>
          <p:nvPr/>
        </p:nvSpPr>
        <p:spPr bwMode="auto">
          <a:xfrm>
            <a:off x="4114800" y="2209800"/>
            <a:ext cx="609600" cy="3657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3" name="TextBox 2"/>
          <p:cNvSpPr txBox="1"/>
          <p:nvPr/>
        </p:nvSpPr>
        <p:spPr>
          <a:xfrm>
            <a:off x="4648200" y="1295400"/>
            <a:ext cx="3124200"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Descriptive</a:t>
            </a:r>
          </a:p>
        </p:txBody>
      </p:sp>
      <p:sp>
        <p:nvSpPr>
          <p:cNvPr id="9" name="TextBox 8"/>
          <p:cNvSpPr txBox="1"/>
          <p:nvPr/>
        </p:nvSpPr>
        <p:spPr>
          <a:xfrm>
            <a:off x="4800600" y="3807767"/>
            <a:ext cx="3124200"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Analytic</a:t>
            </a:r>
          </a:p>
        </p:txBody>
      </p:sp>
      <p:sp>
        <p:nvSpPr>
          <p:cNvPr id="11" name="Oval 10"/>
          <p:cNvSpPr/>
          <p:nvPr/>
        </p:nvSpPr>
        <p:spPr bwMode="auto">
          <a:xfrm>
            <a:off x="76200" y="1771710"/>
            <a:ext cx="2362200" cy="1066800"/>
          </a:xfrm>
          <a:prstGeom prst="ellipse">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800" dirty="0">
              <a:solidFill>
                <a:srgbClr val="000000"/>
              </a:solidFill>
            </a:endParaRPr>
          </a:p>
        </p:txBody>
      </p:sp>
      <p:sp>
        <p:nvSpPr>
          <p:cNvPr id="12" name="Oval 11"/>
          <p:cNvSpPr/>
          <p:nvPr/>
        </p:nvSpPr>
        <p:spPr bwMode="auto">
          <a:xfrm>
            <a:off x="304799" y="4953000"/>
            <a:ext cx="2226733" cy="914400"/>
          </a:xfrm>
          <a:prstGeom prst="ellipse">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800" dirty="0">
              <a:solidFill>
                <a:srgbClr val="000000"/>
              </a:solidFill>
            </a:endParaRPr>
          </a:p>
        </p:txBody>
      </p:sp>
      <p:sp>
        <p:nvSpPr>
          <p:cNvPr id="13" name="Oval 12"/>
          <p:cNvSpPr/>
          <p:nvPr/>
        </p:nvSpPr>
        <p:spPr bwMode="auto">
          <a:xfrm>
            <a:off x="211668" y="2804351"/>
            <a:ext cx="2362200" cy="1066800"/>
          </a:xfrm>
          <a:prstGeom prst="ellipse">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800" dirty="0">
              <a:solidFill>
                <a:srgbClr val="000000"/>
              </a:solidFill>
            </a:endParaRPr>
          </a:p>
        </p:txBody>
      </p:sp>
    </p:spTree>
    <p:extLst>
      <p:ext uri="{BB962C8B-B14F-4D97-AF65-F5344CB8AC3E}">
        <p14:creationId xmlns:p14="http://schemas.microsoft.com/office/powerpoint/2010/main" val="1915492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ChangeArrowheads="1"/>
          </p:cNvSpPr>
          <p:nvPr/>
        </p:nvSpPr>
        <p:spPr bwMode="auto">
          <a:xfrm>
            <a:off x="1371600" y="2514600"/>
            <a:ext cx="4572000" cy="38862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67586" name="Text Box 3"/>
          <p:cNvSpPr txBox="1">
            <a:spLocks noChangeArrowheads="1"/>
          </p:cNvSpPr>
          <p:nvPr/>
        </p:nvSpPr>
        <p:spPr bwMode="auto">
          <a:xfrm>
            <a:off x="686243" y="228600"/>
            <a:ext cx="7695757" cy="584775"/>
          </a:xfrm>
          <a:prstGeom prst="rect">
            <a:avLst/>
          </a:prstGeom>
          <a:noFill/>
          <a:ln w="9525">
            <a:noFill/>
            <a:miter lim="800000"/>
            <a:headEnd/>
            <a:tailEnd/>
          </a:ln>
        </p:spPr>
        <p:txBody>
          <a:bodyPr wrap="square">
            <a:spAutoFit/>
          </a:bodyPr>
          <a:lstStyle/>
          <a:p>
            <a:pPr eaLnBrk="0" hangingPunct="0"/>
            <a:r>
              <a:rPr lang="en-US" altLang="en-US" sz="3200" b="1" dirty="0"/>
              <a:t>Notation in a 2 x 2 table of a cohort study</a:t>
            </a:r>
            <a:endParaRPr lang="en-US" altLang="en-US" sz="2800" dirty="0"/>
          </a:p>
        </p:txBody>
      </p:sp>
      <p:sp>
        <p:nvSpPr>
          <p:cNvPr id="67587" name="Text Box 4"/>
          <p:cNvSpPr txBox="1">
            <a:spLocks noChangeArrowheads="1"/>
          </p:cNvSpPr>
          <p:nvPr/>
        </p:nvSpPr>
        <p:spPr bwMode="auto">
          <a:xfrm>
            <a:off x="2133600" y="1981200"/>
            <a:ext cx="658813" cy="457200"/>
          </a:xfrm>
          <a:prstGeom prst="rect">
            <a:avLst/>
          </a:prstGeom>
          <a:noFill/>
          <a:ln w="9525">
            <a:noFill/>
            <a:miter lim="800000"/>
            <a:headEnd/>
            <a:tailEnd/>
          </a:ln>
        </p:spPr>
        <p:txBody>
          <a:bodyPr wrap="none">
            <a:spAutoFit/>
          </a:bodyPr>
          <a:lstStyle/>
          <a:p>
            <a:pPr eaLnBrk="0" hangingPunct="0"/>
            <a:r>
              <a:rPr lang="en-US" altLang="en-US" dirty="0"/>
              <a:t>Yes</a:t>
            </a:r>
          </a:p>
        </p:txBody>
      </p:sp>
      <p:sp>
        <p:nvSpPr>
          <p:cNvPr id="67588" name="Text Box 5"/>
          <p:cNvSpPr txBox="1">
            <a:spLocks noChangeArrowheads="1"/>
          </p:cNvSpPr>
          <p:nvPr/>
        </p:nvSpPr>
        <p:spPr bwMode="auto">
          <a:xfrm>
            <a:off x="4114800" y="1981200"/>
            <a:ext cx="557213" cy="457200"/>
          </a:xfrm>
          <a:prstGeom prst="rect">
            <a:avLst/>
          </a:prstGeom>
          <a:noFill/>
          <a:ln w="9525">
            <a:noFill/>
            <a:miter lim="800000"/>
            <a:headEnd/>
            <a:tailEnd/>
          </a:ln>
        </p:spPr>
        <p:txBody>
          <a:bodyPr wrap="none">
            <a:spAutoFit/>
          </a:bodyPr>
          <a:lstStyle/>
          <a:p>
            <a:pPr eaLnBrk="0" hangingPunct="0"/>
            <a:r>
              <a:rPr lang="en-US" altLang="en-US" dirty="0"/>
              <a:t>No</a:t>
            </a:r>
          </a:p>
        </p:txBody>
      </p:sp>
      <p:sp>
        <p:nvSpPr>
          <p:cNvPr id="67589" name="Text Box 6"/>
          <p:cNvSpPr txBox="1">
            <a:spLocks noChangeArrowheads="1"/>
          </p:cNvSpPr>
          <p:nvPr/>
        </p:nvSpPr>
        <p:spPr bwMode="auto">
          <a:xfrm rot="-5397717">
            <a:off x="-134144" y="4171157"/>
            <a:ext cx="1335087" cy="457200"/>
          </a:xfrm>
          <a:prstGeom prst="rect">
            <a:avLst/>
          </a:prstGeom>
          <a:noFill/>
          <a:ln w="9525">
            <a:noFill/>
            <a:miter lim="800000"/>
            <a:headEnd/>
            <a:tailEnd/>
          </a:ln>
        </p:spPr>
        <p:txBody>
          <a:bodyPr wrap="none">
            <a:spAutoFit/>
          </a:bodyPr>
          <a:lstStyle/>
          <a:p>
            <a:pPr eaLnBrk="0" hangingPunct="0"/>
            <a:r>
              <a:rPr lang="en-US" altLang="en-US" dirty="0"/>
              <a:t>Exposure</a:t>
            </a:r>
          </a:p>
        </p:txBody>
      </p:sp>
      <p:sp>
        <p:nvSpPr>
          <p:cNvPr id="67590" name="Text Box 7"/>
          <p:cNvSpPr txBox="1">
            <a:spLocks noChangeArrowheads="1"/>
          </p:cNvSpPr>
          <p:nvPr/>
        </p:nvSpPr>
        <p:spPr bwMode="auto">
          <a:xfrm>
            <a:off x="685800" y="3124200"/>
            <a:ext cx="658813" cy="457200"/>
          </a:xfrm>
          <a:prstGeom prst="rect">
            <a:avLst/>
          </a:prstGeom>
          <a:noFill/>
          <a:ln w="9525">
            <a:noFill/>
            <a:miter lim="800000"/>
            <a:headEnd/>
            <a:tailEnd/>
          </a:ln>
        </p:spPr>
        <p:txBody>
          <a:bodyPr wrap="none">
            <a:spAutoFit/>
          </a:bodyPr>
          <a:lstStyle/>
          <a:p>
            <a:pPr eaLnBrk="0" hangingPunct="0"/>
            <a:r>
              <a:rPr lang="en-US" altLang="en-US" dirty="0"/>
              <a:t>Yes</a:t>
            </a:r>
          </a:p>
        </p:txBody>
      </p:sp>
      <p:sp>
        <p:nvSpPr>
          <p:cNvPr id="67591" name="Text Box 8"/>
          <p:cNvSpPr txBox="1">
            <a:spLocks noChangeArrowheads="1"/>
          </p:cNvSpPr>
          <p:nvPr/>
        </p:nvSpPr>
        <p:spPr bwMode="auto">
          <a:xfrm>
            <a:off x="685800" y="5257800"/>
            <a:ext cx="557213" cy="457200"/>
          </a:xfrm>
          <a:prstGeom prst="rect">
            <a:avLst/>
          </a:prstGeom>
          <a:noFill/>
          <a:ln w="9525">
            <a:noFill/>
            <a:miter lim="800000"/>
            <a:headEnd/>
            <a:tailEnd/>
          </a:ln>
        </p:spPr>
        <p:txBody>
          <a:bodyPr wrap="none">
            <a:spAutoFit/>
          </a:bodyPr>
          <a:lstStyle/>
          <a:p>
            <a:pPr eaLnBrk="0" hangingPunct="0"/>
            <a:r>
              <a:rPr lang="en-US" altLang="en-US" dirty="0"/>
              <a:t>No</a:t>
            </a:r>
          </a:p>
        </p:txBody>
      </p:sp>
      <p:sp>
        <p:nvSpPr>
          <p:cNvPr id="67592" name="Line 9"/>
          <p:cNvSpPr>
            <a:spLocks noChangeShapeType="1"/>
          </p:cNvSpPr>
          <p:nvPr/>
        </p:nvSpPr>
        <p:spPr bwMode="auto">
          <a:xfrm>
            <a:off x="3657600" y="2514600"/>
            <a:ext cx="0" cy="3886200"/>
          </a:xfrm>
          <a:prstGeom prst="line">
            <a:avLst/>
          </a:prstGeom>
          <a:noFill/>
          <a:ln w="9525">
            <a:solidFill>
              <a:schemeClr val="tx1"/>
            </a:solidFill>
            <a:round/>
            <a:headEnd/>
            <a:tailEnd/>
          </a:ln>
        </p:spPr>
        <p:txBody>
          <a:bodyPr wrap="none" anchor="ctr"/>
          <a:lstStyle/>
          <a:p>
            <a:endParaRPr lang="en-US" dirty="0"/>
          </a:p>
        </p:txBody>
      </p:sp>
      <p:sp>
        <p:nvSpPr>
          <p:cNvPr id="67593" name="Line 10"/>
          <p:cNvSpPr>
            <a:spLocks noChangeShapeType="1"/>
          </p:cNvSpPr>
          <p:nvPr/>
        </p:nvSpPr>
        <p:spPr bwMode="auto">
          <a:xfrm>
            <a:off x="1371600" y="4419600"/>
            <a:ext cx="4572000" cy="0"/>
          </a:xfrm>
          <a:prstGeom prst="line">
            <a:avLst/>
          </a:prstGeom>
          <a:noFill/>
          <a:ln w="9525">
            <a:solidFill>
              <a:schemeClr val="tx1"/>
            </a:solidFill>
            <a:round/>
            <a:headEnd/>
            <a:tailEnd/>
          </a:ln>
        </p:spPr>
        <p:txBody>
          <a:bodyPr wrap="none" anchor="ctr"/>
          <a:lstStyle/>
          <a:p>
            <a:endParaRPr lang="en-US" dirty="0"/>
          </a:p>
        </p:txBody>
      </p:sp>
      <p:sp>
        <p:nvSpPr>
          <p:cNvPr id="67594" name="Text Box 11"/>
          <p:cNvSpPr txBox="1">
            <a:spLocks noChangeArrowheads="1"/>
          </p:cNvSpPr>
          <p:nvPr/>
        </p:nvSpPr>
        <p:spPr bwMode="auto">
          <a:xfrm>
            <a:off x="1828800" y="3048000"/>
            <a:ext cx="615950" cy="641350"/>
          </a:xfrm>
          <a:prstGeom prst="rect">
            <a:avLst/>
          </a:prstGeom>
          <a:noFill/>
          <a:ln w="9525">
            <a:noFill/>
            <a:miter lim="800000"/>
            <a:headEnd/>
            <a:tailEnd/>
          </a:ln>
        </p:spPr>
        <p:txBody>
          <a:bodyPr wrap="none">
            <a:spAutoFit/>
          </a:bodyPr>
          <a:lstStyle/>
          <a:p>
            <a:pPr eaLnBrk="0" hangingPunct="0"/>
            <a:r>
              <a:rPr lang="en-US" altLang="en-US" sz="3600" dirty="0"/>
              <a:t>E</a:t>
            </a:r>
            <a:r>
              <a:rPr lang="en-US" altLang="en-US" sz="3600" baseline="-25000" dirty="0"/>
              <a:t>1</a:t>
            </a:r>
          </a:p>
        </p:txBody>
      </p:sp>
      <p:sp>
        <p:nvSpPr>
          <p:cNvPr id="67595" name="Rectangle 12"/>
          <p:cNvSpPr>
            <a:spLocks noChangeArrowheads="1"/>
          </p:cNvSpPr>
          <p:nvPr/>
        </p:nvSpPr>
        <p:spPr bwMode="auto">
          <a:xfrm>
            <a:off x="6172200" y="3276600"/>
            <a:ext cx="781050" cy="641350"/>
          </a:xfrm>
          <a:prstGeom prst="rect">
            <a:avLst/>
          </a:prstGeom>
          <a:noFill/>
          <a:ln w="9525">
            <a:noFill/>
            <a:miter lim="800000"/>
            <a:headEnd/>
            <a:tailEnd/>
          </a:ln>
        </p:spPr>
        <p:txBody>
          <a:bodyPr wrap="none">
            <a:spAutoFit/>
          </a:bodyPr>
          <a:lstStyle/>
          <a:p>
            <a:pPr eaLnBrk="0" hangingPunct="0"/>
            <a:r>
              <a:rPr lang="en-US" altLang="en-US" sz="3600" dirty="0">
                <a:solidFill>
                  <a:srgbClr val="FF0000"/>
                </a:solidFill>
              </a:rPr>
              <a:t> N</a:t>
            </a:r>
            <a:r>
              <a:rPr lang="en-US" altLang="en-US" sz="3600" baseline="-25000" dirty="0">
                <a:solidFill>
                  <a:srgbClr val="FF0000"/>
                </a:solidFill>
              </a:rPr>
              <a:t>1</a:t>
            </a:r>
          </a:p>
        </p:txBody>
      </p:sp>
      <p:sp>
        <p:nvSpPr>
          <p:cNvPr id="67596" name="Rectangle 13"/>
          <p:cNvSpPr>
            <a:spLocks noChangeArrowheads="1"/>
          </p:cNvSpPr>
          <p:nvPr/>
        </p:nvSpPr>
        <p:spPr bwMode="auto">
          <a:xfrm>
            <a:off x="1752600" y="5181600"/>
            <a:ext cx="615950" cy="641350"/>
          </a:xfrm>
          <a:prstGeom prst="rect">
            <a:avLst/>
          </a:prstGeom>
          <a:noFill/>
          <a:ln w="9525">
            <a:noFill/>
            <a:miter lim="800000"/>
            <a:headEnd/>
            <a:tailEnd/>
          </a:ln>
        </p:spPr>
        <p:txBody>
          <a:bodyPr wrap="none">
            <a:spAutoFit/>
          </a:bodyPr>
          <a:lstStyle/>
          <a:p>
            <a:pPr eaLnBrk="0" hangingPunct="0"/>
            <a:r>
              <a:rPr lang="en-US" altLang="en-US" sz="3600" dirty="0"/>
              <a:t>E</a:t>
            </a:r>
            <a:r>
              <a:rPr lang="en-US" altLang="en-US" sz="3600" baseline="-25000" dirty="0"/>
              <a:t>0</a:t>
            </a:r>
          </a:p>
        </p:txBody>
      </p:sp>
      <p:sp>
        <p:nvSpPr>
          <p:cNvPr id="67597" name="Text Box 14"/>
          <p:cNvSpPr txBox="1">
            <a:spLocks noChangeArrowheads="1"/>
          </p:cNvSpPr>
          <p:nvPr/>
        </p:nvSpPr>
        <p:spPr bwMode="auto">
          <a:xfrm>
            <a:off x="7391400" y="4264025"/>
            <a:ext cx="336550" cy="457200"/>
          </a:xfrm>
          <a:prstGeom prst="rect">
            <a:avLst/>
          </a:prstGeom>
          <a:noFill/>
          <a:ln w="9525">
            <a:noFill/>
            <a:miter lim="800000"/>
            <a:headEnd/>
            <a:tailEnd/>
          </a:ln>
        </p:spPr>
        <p:txBody>
          <a:bodyPr wrap="none">
            <a:spAutoFit/>
          </a:bodyPr>
          <a:lstStyle/>
          <a:p>
            <a:pPr eaLnBrk="0" hangingPunct="0"/>
            <a:r>
              <a:rPr lang="en-US" altLang="en-US" dirty="0"/>
              <a:t>  </a:t>
            </a:r>
          </a:p>
        </p:txBody>
      </p:sp>
      <p:sp>
        <p:nvSpPr>
          <p:cNvPr id="67598" name="Rectangle 15"/>
          <p:cNvSpPr>
            <a:spLocks noChangeArrowheads="1"/>
          </p:cNvSpPr>
          <p:nvPr/>
        </p:nvSpPr>
        <p:spPr bwMode="auto">
          <a:xfrm>
            <a:off x="3429000" y="2422525"/>
            <a:ext cx="184150" cy="641350"/>
          </a:xfrm>
          <a:prstGeom prst="rect">
            <a:avLst/>
          </a:prstGeom>
          <a:noFill/>
          <a:ln w="9525">
            <a:noFill/>
            <a:miter lim="800000"/>
            <a:headEnd/>
            <a:tailEnd/>
          </a:ln>
        </p:spPr>
        <p:txBody>
          <a:bodyPr wrap="none">
            <a:spAutoFit/>
          </a:bodyPr>
          <a:lstStyle/>
          <a:p>
            <a:pPr eaLnBrk="0" hangingPunct="0"/>
            <a:endParaRPr lang="en-US" altLang="en-US" sz="3600" b="1" dirty="0"/>
          </a:p>
        </p:txBody>
      </p:sp>
      <p:sp>
        <p:nvSpPr>
          <p:cNvPr id="67599" name="Text Box 16"/>
          <p:cNvSpPr txBox="1">
            <a:spLocks noChangeArrowheads="1"/>
          </p:cNvSpPr>
          <p:nvPr/>
        </p:nvSpPr>
        <p:spPr bwMode="auto">
          <a:xfrm>
            <a:off x="6248400" y="5181600"/>
            <a:ext cx="666750" cy="641350"/>
          </a:xfrm>
          <a:prstGeom prst="rect">
            <a:avLst/>
          </a:prstGeom>
          <a:noFill/>
          <a:ln w="9525">
            <a:noFill/>
            <a:miter lim="800000"/>
            <a:headEnd/>
            <a:tailEnd/>
          </a:ln>
        </p:spPr>
        <p:txBody>
          <a:bodyPr wrap="none">
            <a:spAutoFit/>
          </a:bodyPr>
          <a:lstStyle/>
          <a:p>
            <a:pPr eaLnBrk="0" hangingPunct="0"/>
            <a:r>
              <a:rPr lang="en-US" altLang="en-US" sz="3600" dirty="0">
                <a:solidFill>
                  <a:srgbClr val="FF0000"/>
                </a:solidFill>
              </a:rPr>
              <a:t>N</a:t>
            </a:r>
            <a:r>
              <a:rPr lang="en-US" altLang="en-US" sz="3600" baseline="-25000" dirty="0">
                <a:solidFill>
                  <a:srgbClr val="FF0000"/>
                </a:solidFill>
              </a:rPr>
              <a:t>0</a:t>
            </a:r>
          </a:p>
        </p:txBody>
      </p:sp>
      <p:sp>
        <p:nvSpPr>
          <p:cNvPr id="67600" name="Text Box 17"/>
          <p:cNvSpPr txBox="1">
            <a:spLocks noChangeArrowheads="1"/>
          </p:cNvSpPr>
          <p:nvPr/>
        </p:nvSpPr>
        <p:spPr bwMode="auto">
          <a:xfrm>
            <a:off x="2057400" y="5867400"/>
            <a:ext cx="184150" cy="457200"/>
          </a:xfrm>
          <a:prstGeom prst="rect">
            <a:avLst/>
          </a:prstGeom>
          <a:noFill/>
          <a:ln w="9525">
            <a:noFill/>
            <a:miter lim="800000"/>
            <a:headEnd/>
            <a:tailEnd/>
          </a:ln>
        </p:spPr>
        <p:txBody>
          <a:bodyPr wrap="none">
            <a:spAutoFit/>
          </a:bodyPr>
          <a:lstStyle/>
          <a:p>
            <a:pPr eaLnBrk="0" hangingPunct="0"/>
            <a:endParaRPr lang="en-US" altLang="en-US" dirty="0"/>
          </a:p>
        </p:txBody>
      </p:sp>
      <p:sp>
        <p:nvSpPr>
          <p:cNvPr id="67601" name="Text Box 18"/>
          <p:cNvSpPr txBox="1">
            <a:spLocks noChangeArrowheads="1"/>
          </p:cNvSpPr>
          <p:nvPr/>
        </p:nvSpPr>
        <p:spPr bwMode="auto">
          <a:xfrm>
            <a:off x="2895600" y="1447800"/>
            <a:ext cx="1600200" cy="457200"/>
          </a:xfrm>
          <a:prstGeom prst="rect">
            <a:avLst/>
          </a:prstGeom>
          <a:noFill/>
          <a:ln w="9525">
            <a:noFill/>
            <a:miter lim="800000"/>
            <a:headEnd/>
            <a:tailEnd/>
          </a:ln>
        </p:spPr>
        <p:txBody>
          <a:bodyPr>
            <a:spAutoFit/>
          </a:bodyPr>
          <a:lstStyle/>
          <a:p>
            <a:pPr eaLnBrk="0" hangingPunct="0">
              <a:spcBef>
                <a:spcPct val="50000"/>
              </a:spcBef>
            </a:pPr>
            <a:r>
              <a:rPr lang="en-US" altLang="en-US" dirty="0"/>
              <a:t>Disease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27" name="Rectangle 2"/>
          <p:cNvSpPr>
            <a:spLocks noGrp="1" noChangeArrowheads="1"/>
          </p:cNvSpPr>
          <p:nvPr>
            <p:ph type="title"/>
          </p:nvPr>
        </p:nvSpPr>
        <p:spPr>
          <a:xfrm>
            <a:off x="685800" y="228600"/>
            <a:ext cx="7772400" cy="1143000"/>
          </a:xfrm>
        </p:spPr>
        <p:txBody>
          <a:bodyPr/>
          <a:lstStyle/>
          <a:p>
            <a:r>
              <a:rPr lang="en-US" altLang="en-US" sz="3200" b="1" dirty="0"/>
              <a:t>Estimating exposure in the baseline cohort</a:t>
            </a:r>
          </a:p>
        </p:txBody>
      </p:sp>
      <p:sp>
        <p:nvSpPr>
          <p:cNvPr id="25628" name="Rectangle 3"/>
          <p:cNvSpPr>
            <a:spLocks noGrp="1" noChangeArrowheads="1"/>
          </p:cNvSpPr>
          <p:nvPr>
            <p:ph type="body" idx="1"/>
          </p:nvPr>
        </p:nvSpPr>
        <p:spPr>
          <a:xfrm>
            <a:off x="3034553" y="1295400"/>
            <a:ext cx="6096000" cy="1600200"/>
          </a:xfrm>
        </p:spPr>
        <p:txBody>
          <a:bodyPr/>
          <a:lstStyle/>
          <a:p>
            <a:pPr>
              <a:lnSpc>
                <a:spcPct val="90000"/>
              </a:lnSpc>
            </a:pPr>
            <a:r>
              <a:rPr lang="en-US" altLang="en-US" sz="3600" dirty="0"/>
              <a:t>This is a ratio of exposed to unexposed amongst everyone in the study at baseline (time 0).  It is the odds of exposure amongst the cohort at baseline. </a:t>
            </a:r>
            <a:endParaRPr lang="en-US" altLang="en-US" sz="3600" b="1" dirty="0"/>
          </a:p>
        </p:txBody>
      </p:sp>
      <p:graphicFrame>
        <p:nvGraphicFramePr>
          <p:cNvPr id="25626" name="Object 26"/>
          <p:cNvGraphicFramePr>
            <a:graphicFrameLocks noChangeAspect="1"/>
          </p:cNvGraphicFramePr>
          <p:nvPr>
            <p:extLst>
              <p:ext uri="{D42A27DB-BD31-4B8C-83A1-F6EECF244321}">
                <p14:modId xmlns:p14="http://schemas.microsoft.com/office/powerpoint/2010/main" val="2400520488"/>
              </p:ext>
            </p:extLst>
          </p:nvPr>
        </p:nvGraphicFramePr>
        <p:xfrm>
          <a:off x="1447800" y="1676400"/>
          <a:ext cx="942975" cy="1600200"/>
        </p:xfrm>
        <a:graphic>
          <a:graphicData uri="http://schemas.openxmlformats.org/presentationml/2006/ole">
            <mc:AlternateContent xmlns:mc="http://schemas.openxmlformats.org/markup-compatibility/2006">
              <mc:Choice xmlns:v="urn:schemas-microsoft-com:vml" Requires="v">
                <p:oleObj name="Equation" r:id="rId3" imgW="253800" imgH="431640" progId="Equation.3">
                  <p:embed/>
                </p:oleObj>
              </mc:Choice>
              <mc:Fallback>
                <p:oleObj name="Equation" r:id="rId3" imgW="253800" imgH="431640" progId="Equation.3">
                  <p:embed/>
                  <p:pic>
                    <p:nvPicPr>
                      <p:cNvPr id="0" name="Picture 26"/>
                      <p:cNvPicPr>
                        <a:picLocks noChangeAspect="1" noChangeArrowheads="1"/>
                      </p:cNvPicPr>
                      <p:nvPr/>
                    </p:nvPicPr>
                    <p:blipFill>
                      <a:blip r:embed="rId4"/>
                      <a:srcRect/>
                      <a:stretch>
                        <a:fillRect/>
                      </a:stretch>
                    </p:blipFill>
                    <p:spPr bwMode="auto">
                      <a:xfrm>
                        <a:off x="1447800" y="1676400"/>
                        <a:ext cx="9429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29" name="Text Box 7"/>
          <p:cNvSpPr txBox="1">
            <a:spLocks noChangeArrowheads="1"/>
          </p:cNvSpPr>
          <p:nvPr/>
        </p:nvSpPr>
        <p:spPr bwMode="auto">
          <a:xfrm>
            <a:off x="457200" y="4905375"/>
            <a:ext cx="7924800" cy="1190625"/>
          </a:xfrm>
          <a:prstGeom prst="rect">
            <a:avLst/>
          </a:prstGeom>
          <a:noFill/>
          <a:ln w="9525">
            <a:noFill/>
            <a:miter lim="800000"/>
            <a:headEnd/>
            <a:tailEnd/>
          </a:ln>
        </p:spPr>
        <p:txBody>
          <a:bodyPr>
            <a:spAutoFit/>
          </a:bodyPr>
          <a:lstStyle/>
          <a:p>
            <a:pPr eaLnBrk="0" hangingPunct="0">
              <a:spcBef>
                <a:spcPct val="50000"/>
              </a:spcBef>
              <a:buFontTx/>
              <a:buChar char="•"/>
            </a:pPr>
            <a:r>
              <a:rPr lang="en-US" altLang="en-US" sz="3600" dirty="0"/>
              <a:t> Obtain estimate of this ratio by taking a </a:t>
            </a:r>
            <a:r>
              <a:rPr lang="en-US" altLang="en-US" sz="3600" i="1" dirty="0"/>
              <a:t>sample</a:t>
            </a:r>
            <a:r>
              <a:rPr lang="en-US" altLang="en-US" sz="3600" dirty="0"/>
              <a:t> of the study at baseline.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a:spLocks noChangeArrowheads="1"/>
          </p:cNvSpPr>
          <p:nvPr/>
        </p:nvSpPr>
        <p:spPr bwMode="auto">
          <a:xfrm>
            <a:off x="1143000" y="3429000"/>
            <a:ext cx="228600" cy="1219200"/>
          </a:xfrm>
          <a:prstGeom prst="rect">
            <a:avLst/>
          </a:prstGeom>
          <a:solidFill>
            <a:srgbClr val="FF0000"/>
          </a:solidFill>
          <a:ln w="25400" algn="ctr">
            <a:solidFill>
              <a:srgbClr val="FF0000"/>
            </a:solidFill>
            <a:miter lim="800000"/>
            <a:headEnd/>
            <a:tailEnd/>
          </a:ln>
        </p:spPr>
        <p:txBody>
          <a:bodyPr anchor="ctr"/>
          <a:lstStyle/>
          <a:p>
            <a:pPr algn="ctr" fontAlgn="auto">
              <a:spcBef>
                <a:spcPts val="0"/>
              </a:spcBef>
              <a:spcAft>
                <a:spcPts val="0"/>
              </a:spcAft>
              <a:defRPr/>
            </a:pPr>
            <a:endParaRPr lang="en-US" sz="1800" dirty="0">
              <a:solidFill>
                <a:schemeClr val="lt1"/>
              </a:solidFill>
              <a:latin typeface="+mn-lt"/>
            </a:endParaRPr>
          </a:p>
        </p:txBody>
      </p:sp>
      <p:cxnSp>
        <p:nvCxnSpPr>
          <p:cNvPr id="62" name="Straight Arrow Connector 61"/>
          <p:cNvCxnSpPr/>
          <p:nvPr/>
        </p:nvCxnSpPr>
        <p:spPr>
          <a:xfrm>
            <a:off x="1447800" y="6324600"/>
            <a:ext cx="617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3216" name="TextBox 75"/>
          <p:cNvSpPr txBox="1">
            <a:spLocks noChangeArrowheads="1"/>
          </p:cNvSpPr>
          <p:nvPr/>
        </p:nvSpPr>
        <p:spPr bwMode="auto">
          <a:xfrm>
            <a:off x="3922712" y="6324600"/>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93217" name="Text Box 5"/>
          <p:cNvSpPr txBox="1">
            <a:spLocks noChangeArrowheads="1"/>
          </p:cNvSpPr>
          <p:nvPr/>
        </p:nvSpPr>
        <p:spPr bwMode="auto">
          <a:xfrm>
            <a:off x="231382" y="0"/>
            <a:ext cx="8379218" cy="1200329"/>
          </a:xfrm>
          <a:prstGeom prst="rect">
            <a:avLst/>
          </a:prstGeom>
          <a:noFill/>
          <a:ln w="9525">
            <a:noFill/>
            <a:miter lim="800000"/>
            <a:headEnd/>
            <a:tailEnd/>
          </a:ln>
        </p:spPr>
        <p:txBody>
          <a:bodyPr wrap="none">
            <a:spAutoFit/>
          </a:bodyPr>
          <a:lstStyle/>
          <a:p>
            <a:pPr algn="ctr" eaLnBrk="0" hangingPunct="0"/>
            <a:r>
              <a:rPr lang="en-US" sz="3600" b="1" dirty="0"/>
              <a:t>Case-cohort study design: </a:t>
            </a:r>
          </a:p>
          <a:p>
            <a:pPr algn="ctr" eaLnBrk="0" hangingPunct="0"/>
            <a:r>
              <a:rPr lang="en-US" sz="3600" dirty="0"/>
              <a:t>Sample baseline of underlying cohort to get </a:t>
            </a:r>
          </a:p>
        </p:txBody>
      </p:sp>
      <p:sp>
        <p:nvSpPr>
          <p:cNvPr id="36" name="Rectangle 35"/>
          <p:cNvSpPr>
            <a:spLocks noChangeArrowheads="1"/>
          </p:cNvSpPr>
          <p:nvPr/>
        </p:nvSpPr>
        <p:spPr bwMode="auto">
          <a:xfrm>
            <a:off x="1066800" y="3429000"/>
            <a:ext cx="457200"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a:solidFill>
                  <a:schemeClr val="lt1"/>
                </a:solidFill>
                <a:latin typeface="+mn-lt"/>
              </a:rPr>
              <a:t>controls</a:t>
            </a:r>
          </a:p>
        </p:txBody>
      </p:sp>
      <p:sp>
        <p:nvSpPr>
          <p:cNvPr id="37" name="Oval 36"/>
          <p:cNvSpPr/>
          <p:nvPr/>
        </p:nvSpPr>
        <p:spPr>
          <a:xfrm>
            <a:off x="2957189" y="178550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4495800" y="193790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6505702" y="22012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5410200" y="212236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Rectangle 40"/>
          <p:cNvSpPr/>
          <p:nvPr/>
        </p:nvSpPr>
        <p:spPr>
          <a:xfrm>
            <a:off x="7291451" y="1300956"/>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cases</a:t>
            </a:r>
          </a:p>
        </p:txBody>
      </p:sp>
      <p:graphicFrame>
        <p:nvGraphicFramePr>
          <p:cNvPr id="43" name="Object 42"/>
          <p:cNvGraphicFramePr>
            <a:graphicFrameLocks noChangeAspect="1"/>
          </p:cNvGraphicFramePr>
          <p:nvPr>
            <p:extLst>
              <p:ext uri="{D42A27DB-BD31-4B8C-83A1-F6EECF244321}">
                <p14:modId xmlns:p14="http://schemas.microsoft.com/office/powerpoint/2010/main" val="2557475024"/>
              </p:ext>
            </p:extLst>
          </p:nvPr>
        </p:nvGraphicFramePr>
        <p:xfrm>
          <a:off x="8198924" y="2198255"/>
          <a:ext cx="546677" cy="1148022"/>
        </p:xfrm>
        <a:graphic>
          <a:graphicData uri="http://schemas.openxmlformats.org/presentationml/2006/ole">
            <mc:AlternateContent xmlns:mc="http://schemas.openxmlformats.org/markup-compatibility/2006">
              <mc:Choice xmlns:v="urn:schemas-microsoft-com:vml" Requires="v">
                <p:oleObj name="Equation" r:id="rId3" imgW="253800" imgH="533160" progId="Equation.3">
                  <p:embed/>
                </p:oleObj>
              </mc:Choice>
              <mc:Fallback>
                <p:oleObj name="Equation" r:id="rId3" imgW="253800" imgH="533160" progId="Equation.3">
                  <p:embed/>
                  <p:pic>
                    <p:nvPicPr>
                      <p:cNvPr id="0" name=""/>
                      <p:cNvPicPr/>
                      <p:nvPr/>
                    </p:nvPicPr>
                    <p:blipFill>
                      <a:blip r:embed="rId4"/>
                      <a:stretch>
                        <a:fillRect/>
                      </a:stretch>
                    </p:blipFill>
                    <p:spPr>
                      <a:xfrm>
                        <a:off x="8198924" y="2198255"/>
                        <a:ext cx="546677" cy="1148022"/>
                      </a:xfrm>
                      <a:prstGeom prst="rect">
                        <a:avLst/>
                      </a:prstGeom>
                    </p:spPr>
                  </p:pic>
                </p:oleObj>
              </mc:Fallback>
            </mc:AlternateContent>
          </a:graphicData>
        </a:graphic>
      </p:graphicFrame>
      <p:cxnSp>
        <p:nvCxnSpPr>
          <p:cNvPr id="3" name="Straight Arrow Connector 2"/>
          <p:cNvCxnSpPr/>
          <p:nvPr/>
        </p:nvCxnSpPr>
        <p:spPr bwMode="auto">
          <a:xfrm>
            <a:off x="7877302" y="1752600"/>
            <a:ext cx="252349" cy="36976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aphicFrame>
        <p:nvGraphicFramePr>
          <p:cNvPr id="44" name="Object 43"/>
          <p:cNvGraphicFramePr>
            <a:graphicFrameLocks noChangeAspect="1"/>
          </p:cNvGraphicFramePr>
          <p:nvPr>
            <p:extLst>
              <p:ext uri="{D42A27DB-BD31-4B8C-83A1-F6EECF244321}">
                <p14:modId xmlns:p14="http://schemas.microsoft.com/office/powerpoint/2010/main" val="708115895"/>
              </p:ext>
            </p:extLst>
          </p:nvPr>
        </p:nvGraphicFramePr>
        <p:xfrm>
          <a:off x="241300" y="2438400"/>
          <a:ext cx="673100" cy="1144270"/>
        </p:xfrm>
        <a:graphic>
          <a:graphicData uri="http://schemas.openxmlformats.org/presentationml/2006/ole">
            <mc:AlternateContent xmlns:mc="http://schemas.openxmlformats.org/markup-compatibility/2006">
              <mc:Choice xmlns:v="urn:schemas-microsoft-com:vml" Requires="v">
                <p:oleObj name="Equation" r:id="rId5" imgW="253800" imgH="431640" progId="Equation.3">
                  <p:embed/>
                </p:oleObj>
              </mc:Choice>
              <mc:Fallback>
                <p:oleObj name="Equation" r:id="rId5" imgW="253800" imgH="431640" progId="Equation.3">
                  <p:embed/>
                  <p:pic>
                    <p:nvPicPr>
                      <p:cNvPr id="0" name=""/>
                      <p:cNvPicPr/>
                      <p:nvPr/>
                    </p:nvPicPr>
                    <p:blipFill>
                      <a:blip r:embed="rId6"/>
                      <a:stretch>
                        <a:fillRect/>
                      </a:stretch>
                    </p:blipFill>
                    <p:spPr>
                      <a:xfrm>
                        <a:off x="241300" y="2438400"/>
                        <a:ext cx="673100" cy="1144270"/>
                      </a:xfrm>
                      <a:prstGeom prst="rect">
                        <a:avLst/>
                      </a:prstGeom>
                    </p:spPr>
                  </p:pic>
                </p:oleObj>
              </mc:Fallback>
            </mc:AlternateContent>
          </a:graphicData>
        </a:graphic>
      </p:graphicFrame>
      <p:cxnSp>
        <p:nvCxnSpPr>
          <p:cNvPr id="15" name="Straight Arrow Connector 14"/>
          <p:cNvCxnSpPr>
            <a:stCxn id="6" idx="1"/>
          </p:cNvCxnSpPr>
          <p:nvPr/>
        </p:nvCxnSpPr>
        <p:spPr bwMode="auto">
          <a:xfrm flipH="1" flipV="1">
            <a:off x="805441" y="3657600"/>
            <a:ext cx="261359" cy="457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aphicFrame>
        <p:nvGraphicFramePr>
          <p:cNvPr id="33" name="Object 32"/>
          <p:cNvGraphicFramePr>
            <a:graphicFrameLocks noChangeAspect="1"/>
          </p:cNvGraphicFramePr>
          <p:nvPr>
            <p:extLst>
              <p:ext uri="{D42A27DB-BD31-4B8C-83A1-F6EECF244321}">
                <p14:modId xmlns:p14="http://schemas.microsoft.com/office/powerpoint/2010/main" val="3483850858"/>
              </p:ext>
            </p:extLst>
          </p:nvPr>
        </p:nvGraphicFramePr>
        <p:xfrm>
          <a:off x="8382000" y="381000"/>
          <a:ext cx="673100" cy="1144270"/>
        </p:xfrm>
        <a:graphic>
          <a:graphicData uri="http://schemas.openxmlformats.org/presentationml/2006/ole">
            <mc:AlternateContent xmlns:mc="http://schemas.openxmlformats.org/markup-compatibility/2006">
              <mc:Choice xmlns:v="urn:schemas-microsoft-com:vml" Requires="v">
                <p:oleObj name="Equation" r:id="rId7" imgW="253800" imgH="431640" progId="Equation.3">
                  <p:embed/>
                </p:oleObj>
              </mc:Choice>
              <mc:Fallback>
                <p:oleObj name="Equation" r:id="rId7" imgW="253800" imgH="431640" progId="Equation.3">
                  <p:embed/>
                  <p:pic>
                    <p:nvPicPr>
                      <p:cNvPr id="0" name=""/>
                      <p:cNvPicPr/>
                      <p:nvPr/>
                    </p:nvPicPr>
                    <p:blipFill>
                      <a:blip r:embed="rId6"/>
                      <a:stretch>
                        <a:fillRect/>
                      </a:stretch>
                    </p:blipFill>
                    <p:spPr>
                      <a:xfrm>
                        <a:off x="8382000" y="381000"/>
                        <a:ext cx="673100" cy="1144270"/>
                      </a:xfrm>
                      <a:prstGeom prst="rect">
                        <a:avLst/>
                      </a:prstGeom>
                    </p:spPr>
                  </p:pic>
                </p:oleObj>
              </mc:Fallback>
            </mc:AlternateContent>
          </a:graphicData>
        </a:graphic>
      </p:graphicFrame>
    </p:spTree>
    <p:extLst>
      <p:ext uri="{BB962C8B-B14F-4D97-AF65-F5344CB8AC3E}">
        <p14:creationId xmlns:p14="http://schemas.microsoft.com/office/powerpoint/2010/main" val="429027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685800" y="-228600"/>
            <a:ext cx="7772400" cy="1143000"/>
          </a:xfrm>
        </p:spPr>
        <p:txBody>
          <a:bodyPr/>
          <a:lstStyle/>
          <a:p>
            <a:r>
              <a:rPr lang="en-US" altLang="en-US" sz="3600" b="1" dirty="0"/>
              <a:t>Case-Cohort Sampling</a:t>
            </a:r>
          </a:p>
        </p:txBody>
      </p:sp>
      <p:sp>
        <p:nvSpPr>
          <p:cNvPr id="81922" name="Rectangle 3"/>
          <p:cNvSpPr>
            <a:spLocks noGrp="1" noChangeArrowheads="1"/>
          </p:cNvSpPr>
          <p:nvPr>
            <p:ph type="body" idx="1"/>
          </p:nvPr>
        </p:nvSpPr>
        <p:spPr>
          <a:xfrm>
            <a:off x="152400" y="762000"/>
            <a:ext cx="8991600" cy="5486400"/>
          </a:xfrm>
        </p:spPr>
        <p:txBody>
          <a:bodyPr/>
          <a:lstStyle/>
          <a:p>
            <a:pPr>
              <a:spcAft>
                <a:spcPts val="600"/>
              </a:spcAft>
            </a:pPr>
            <a:r>
              <a:rPr lang="en-US" altLang="en-US" dirty="0"/>
              <a:t>Control (reference) group is random sample of cohort at baseline</a:t>
            </a:r>
          </a:p>
          <a:p>
            <a:pPr>
              <a:spcAft>
                <a:spcPts val="600"/>
              </a:spcAft>
            </a:pPr>
            <a:r>
              <a:rPr lang="en-US" altLang="en-US" dirty="0"/>
              <a:t>Controls used to estimate the odds of exposure in the study base at time 0 (i.e., estimates N</a:t>
            </a:r>
            <a:r>
              <a:rPr lang="en-US" altLang="en-US" sz="2400" dirty="0"/>
              <a:t>1 / </a:t>
            </a:r>
            <a:r>
              <a:rPr lang="en-US" altLang="en-US" dirty="0"/>
              <a:t>N</a:t>
            </a:r>
            <a:r>
              <a:rPr lang="en-US" altLang="en-US" sz="2400" dirty="0"/>
              <a:t>0</a:t>
            </a:r>
            <a:r>
              <a:rPr lang="en-US" altLang="en-US" dirty="0"/>
              <a:t>)</a:t>
            </a:r>
          </a:p>
          <a:p>
            <a:pPr>
              <a:spcAft>
                <a:spcPts val="600"/>
              </a:spcAft>
            </a:pPr>
            <a:r>
              <a:rPr lang="en-US" altLang="en-US" dirty="0"/>
              <a:t>Control group can be used for &gt; 1 outcome</a:t>
            </a:r>
          </a:p>
          <a:p>
            <a:pPr>
              <a:spcAft>
                <a:spcPts val="600"/>
              </a:spcAft>
            </a:pPr>
            <a:r>
              <a:rPr lang="en-US" altLang="en-US" dirty="0"/>
              <a:t>Can use same controls later for longer follow-up gathering more cases</a:t>
            </a:r>
          </a:p>
          <a:p>
            <a:pPr>
              <a:spcAft>
                <a:spcPts val="600"/>
              </a:spcAft>
            </a:pPr>
            <a:r>
              <a:rPr lang="en-US" altLang="en-US" dirty="0"/>
              <a:t>First formalized by Kupper (1975) and extended by Prentice (1986)</a:t>
            </a:r>
          </a:p>
          <a:p>
            <a:r>
              <a:rPr lang="en-US" altLang="en-US" b="1" dirty="0"/>
              <a:t>Odds ratio estimates risk ratio (</a:t>
            </a:r>
            <a:r>
              <a:rPr lang="en-US" altLang="en-US" sz="2800" b="1" dirty="0"/>
              <a:t>or</a:t>
            </a:r>
            <a:r>
              <a:rPr lang="en-US" altLang="en-US" b="1" dirty="0"/>
              <a:t> hazard ratio)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685800" y="228600"/>
            <a:ext cx="7772400" cy="838200"/>
          </a:xfrm>
        </p:spPr>
        <p:txBody>
          <a:bodyPr/>
          <a:lstStyle/>
          <a:p>
            <a:r>
              <a:rPr lang="en-US" altLang="en-US" sz="3600" b="1" dirty="0"/>
              <a:t>Stata: Case-cohort sampling </a:t>
            </a:r>
          </a:p>
        </p:txBody>
      </p:sp>
      <p:sp>
        <p:nvSpPr>
          <p:cNvPr id="83970" name="Rectangle 3"/>
          <p:cNvSpPr>
            <a:spLocks noGrp="1" noChangeArrowheads="1"/>
          </p:cNvSpPr>
          <p:nvPr>
            <p:ph type="body" idx="1"/>
          </p:nvPr>
        </p:nvSpPr>
        <p:spPr>
          <a:xfrm>
            <a:off x="304800" y="1219200"/>
            <a:ext cx="7772400" cy="4114800"/>
          </a:xfrm>
        </p:spPr>
        <p:txBody>
          <a:bodyPr/>
          <a:lstStyle/>
          <a:p>
            <a:r>
              <a:rPr lang="en-US" altLang="en-US" sz="2800" dirty="0"/>
              <a:t>Once incident cases are identified, need a random sample of the baseline cohort</a:t>
            </a:r>
          </a:p>
          <a:p>
            <a:endParaRPr lang="en-US" altLang="en-US" sz="1000" dirty="0"/>
          </a:p>
          <a:p>
            <a:r>
              <a:rPr lang="en-US" altLang="en-US" sz="2800" dirty="0"/>
              <a:t>Exclude prevalent cases at baseline</a:t>
            </a:r>
          </a:p>
          <a:p>
            <a:endParaRPr lang="en-US" altLang="en-US" sz="1000" dirty="0"/>
          </a:p>
          <a:p>
            <a:r>
              <a:rPr lang="en-US" altLang="en-US" sz="2800" dirty="0"/>
              <a:t>Take random sample of all other participants</a:t>
            </a:r>
          </a:p>
          <a:p>
            <a:endParaRPr lang="en-US" altLang="en-US" sz="1000" dirty="0"/>
          </a:p>
          <a:p>
            <a:r>
              <a:rPr lang="en-US" altLang="en-US" sz="2800" dirty="0"/>
              <a:t>Stata command for random sample:</a:t>
            </a:r>
          </a:p>
          <a:p>
            <a:pPr lvl="1">
              <a:buFontTx/>
              <a:buChar char="•"/>
            </a:pPr>
            <a:r>
              <a:rPr lang="en-US" altLang="en-US" sz="2400" dirty="0"/>
              <a:t>Sample #, count</a:t>
            </a:r>
          </a:p>
          <a:p>
            <a:pPr lvl="1">
              <a:buFontTx/>
              <a:buChar char="•"/>
            </a:pPr>
            <a:endParaRPr lang="en-US" altLang="en-US" sz="1000" dirty="0"/>
          </a:p>
          <a:p>
            <a:r>
              <a:rPr lang="en-US" altLang="en-US" sz="2800" dirty="0"/>
              <a:t>For example, to obtain a sample of 200</a:t>
            </a:r>
          </a:p>
          <a:p>
            <a:pPr lvl="1">
              <a:buFontTx/>
              <a:buChar char="•"/>
            </a:pPr>
            <a:r>
              <a:rPr lang="en-US" altLang="en-US" sz="2400" dirty="0"/>
              <a:t>Sample 200, count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533400" y="-76200"/>
            <a:ext cx="8229600" cy="1143000"/>
          </a:xfrm>
        </p:spPr>
        <p:txBody>
          <a:bodyPr/>
          <a:lstStyle/>
          <a:p>
            <a:r>
              <a:rPr lang="en-US" altLang="en-US" sz="4000" b="1" dirty="0"/>
              <a:t>Case-cohort design and hazard ratio</a:t>
            </a:r>
          </a:p>
        </p:txBody>
      </p:sp>
      <p:sp>
        <p:nvSpPr>
          <p:cNvPr id="84994" name="Rectangle 3"/>
          <p:cNvSpPr>
            <a:spLocks noGrp="1" noChangeArrowheads="1"/>
          </p:cNvSpPr>
          <p:nvPr>
            <p:ph type="body" idx="1"/>
          </p:nvPr>
        </p:nvSpPr>
        <p:spPr>
          <a:xfrm>
            <a:off x="152400" y="914400"/>
            <a:ext cx="9067800" cy="3733800"/>
          </a:xfrm>
        </p:spPr>
        <p:txBody>
          <a:bodyPr/>
          <a:lstStyle/>
          <a:p>
            <a:pPr>
              <a:buFontTx/>
              <a:buNone/>
            </a:pPr>
            <a:r>
              <a:rPr lang="en-US" altLang="en-US" u="sng" dirty="0"/>
              <a:t>For completeness, it is important to note:</a:t>
            </a:r>
          </a:p>
          <a:p>
            <a:r>
              <a:rPr lang="en-US" altLang="en-US" dirty="0"/>
              <a:t>Case-cohort design can also provide an estimate of the hazard ratio (HR)</a:t>
            </a:r>
          </a:p>
          <a:p>
            <a:endParaRPr lang="en-US" altLang="en-US" sz="800" dirty="0"/>
          </a:p>
          <a:p>
            <a:r>
              <a:rPr lang="en-US" altLang="en-US" dirty="0"/>
              <a:t>Estimate of HR can even be done with unequal follow-up times – a more typical setting</a:t>
            </a:r>
          </a:p>
          <a:p>
            <a:endParaRPr lang="en-US" altLang="en-US" sz="800" dirty="0"/>
          </a:p>
          <a:p>
            <a:r>
              <a:rPr lang="en-US" altLang="en-US" dirty="0"/>
              <a:t>Requires statistical regression models to estimate (e.g., modified form of proportional hazards model)</a:t>
            </a:r>
          </a:p>
          <a:p>
            <a:pPr lvl="1"/>
            <a:r>
              <a:rPr lang="en-US" altLang="en-US" dirty="0"/>
              <a:t>We won’t derive the proof</a:t>
            </a:r>
          </a:p>
          <a:p>
            <a:pPr lvl="1"/>
            <a:endParaRPr lang="en-US" altLang="en-US" sz="800" dirty="0"/>
          </a:p>
          <a:p>
            <a:r>
              <a:rPr lang="en-US" altLang="en-US" dirty="0"/>
              <a:t>HR now the most common measure of association derived from case-cohort studies</a:t>
            </a:r>
          </a:p>
          <a:p>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55" y="-228600"/>
            <a:ext cx="8797945" cy="1143000"/>
          </a:xfrm>
        </p:spPr>
        <p:txBody>
          <a:bodyPr/>
          <a:lstStyle/>
          <a:p>
            <a:r>
              <a:rPr lang="en-US" sz="3400" b="1" dirty="0"/>
              <a:t>Example:  Case-Cohort Design &amp; Risk Ratio</a:t>
            </a:r>
          </a:p>
        </p:txBody>
      </p:sp>
      <p:sp>
        <p:nvSpPr>
          <p:cNvPr id="3" name="Content Placeholder 2"/>
          <p:cNvSpPr>
            <a:spLocks noGrp="1"/>
          </p:cNvSpPr>
          <p:nvPr>
            <p:ph idx="1"/>
          </p:nvPr>
        </p:nvSpPr>
        <p:spPr>
          <a:xfrm>
            <a:off x="76200" y="829270"/>
            <a:ext cx="8991600" cy="5038130"/>
          </a:xfrm>
        </p:spPr>
        <p:txBody>
          <a:bodyPr/>
          <a:lstStyle/>
          <a:p>
            <a:r>
              <a:rPr lang="en-US" sz="2800" dirty="0"/>
              <a:t>Question: Relationship between EKG pattern and death</a:t>
            </a:r>
          </a:p>
          <a:p>
            <a:r>
              <a:rPr lang="en-US" sz="2800" dirty="0"/>
              <a:t>Study base:  Cohort of Dutch civil servants assembled and examined in 1953. All had EKGs. </a:t>
            </a:r>
          </a:p>
          <a:p>
            <a:pPr lvl="1"/>
            <a:r>
              <a:rPr lang="en-US" sz="2400" dirty="0"/>
              <a:t>Cases:  all deaths; Controls: random sample of cohort at time 0. </a:t>
            </a:r>
          </a:p>
          <a:p>
            <a:r>
              <a:rPr lang="en-US" sz="2800" dirty="0"/>
              <a:t>Exposure:  Type of ST segment elevation on EKG.  Required tedious manual interpretation of EKG.  </a:t>
            </a:r>
          </a:p>
          <a:p>
            <a:pPr lvl="1"/>
            <a:r>
              <a:rPr lang="en-US" sz="2400" dirty="0"/>
              <a:t>Case-cohort design required fewer EKG interpretations; saved $</a:t>
            </a:r>
          </a:p>
          <a:p>
            <a:r>
              <a:rPr lang="en-US" sz="2800" dirty="0"/>
              <a:t>Outcome: All-cause mortality by 15 years</a:t>
            </a:r>
          </a:p>
          <a:p>
            <a:r>
              <a:rPr lang="en-US" sz="2800" dirty="0"/>
              <a:t>Analysis:  multivariable logistic regression, which yielded odds ratios which were estimates of risk ratios:</a:t>
            </a:r>
          </a:p>
          <a:p>
            <a:pPr lvl="1"/>
            <a:r>
              <a:rPr lang="en-US" sz="2400" dirty="0"/>
              <a:t>In women, risk ratio for 15-year all-cause mortality was 0.5 (95% CI 0.2-1.0) comparing elevated with isoelectric ST elevation.</a:t>
            </a:r>
          </a:p>
          <a:p>
            <a:pPr marL="0" indent="0">
              <a:buNone/>
            </a:pPr>
            <a:endParaRPr lang="en-US" sz="2800" dirty="0"/>
          </a:p>
        </p:txBody>
      </p:sp>
      <p:sp>
        <p:nvSpPr>
          <p:cNvPr id="4" name="TextBox 3"/>
          <p:cNvSpPr txBox="1"/>
          <p:nvPr/>
        </p:nvSpPr>
        <p:spPr>
          <a:xfrm>
            <a:off x="5655853" y="6396335"/>
            <a:ext cx="3371436" cy="461665"/>
          </a:xfrm>
          <a:prstGeom prst="rect">
            <a:avLst/>
          </a:prstGeom>
          <a:noFill/>
        </p:spPr>
        <p:txBody>
          <a:bodyPr wrap="none" rtlCol="0">
            <a:spAutoFit/>
          </a:bodyPr>
          <a:lstStyle/>
          <a:p>
            <a:r>
              <a:rPr lang="en-US" dirty="0"/>
              <a:t>Schouten et al. </a:t>
            </a:r>
            <a:r>
              <a:rPr lang="en-US" i="1" dirty="0"/>
              <a:t>BMJ</a:t>
            </a:r>
            <a:r>
              <a:rPr lang="en-US" dirty="0"/>
              <a:t> 1992</a:t>
            </a:r>
          </a:p>
        </p:txBody>
      </p:sp>
    </p:spTree>
    <p:extLst>
      <p:ext uri="{BB962C8B-B14F-4D97-AF65-F5344CB8AC3E}">
        <p14:creationId xmlns:p14="http://schemas.microsoft.com/office/powerpoint/2010/main" val="3487469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3"/>
          <p:cNvSpPr>
            <a:spLocks noGrp="1" noChangeArrowheads="1"/>
          </p:cNvSpPr>
          <p:nvPr>
            <p:ph type="body" idx="1"/>
          </p:nvPr>
        </p:nvSpPr>
        <p:spPr>
          <a:xfrm>
            <a:off x="457200" y="1295400"/>
            <a:ext cx="8305800" cy="2057400"/>
          </a:xfrm>
        </p:spPr>
        <p:txBody>
          <a:bodyPr/>
          <a:lstStyle/>
          <a:p>
            <a:pPr>
              <a:buFontTx/>
              <a:buNone/>
            </a:pPr>
            <a:r>
              <a:rPr lang="en-US" altLang="en-US" sz="2200" dirty="0"/>
              <a:t>The present study is a case-cohort study nested within the prospective design of MrOS.  Men without sufficient serum for vitamin D assays were excluded from all analyses. Of the </a:t>
            </a:r>
            <a:r>
              <a:rPr lang="en-US" altLang="en-US" sz="2200" dirty="0">
                <a:solidFill>
                  <a:srgbClr val="FF0000"/>
                </a:solidFill>
              </a:rPr>
              <a:t>5,908</a:t>
            </a:r>
            <a:r>
              <a:rPr lang="en-US" altLang="en-US" sz="2200" dirty="0"/>
              <a:t> eligible participants, we randomly selected </a:t>
            </a:r>
            <a:r>
              <a:rPr lang="en-US" altLang="en-US" sz="2200" dirty="0">
                <a:solidFill>
                  <a:srgbClr val="FF0000"/>
                </a:solidFill>
              </a:rPr>
              <a:t>1608 </a:t>
            </a:r>
            <a:r>
              <a:rPr lang="en-US" altLang="en-US" sz="2200" dirty="0"/>
              <a:t>men to serve as the sub-cohort. In this subcohort, two participants were excluded: one participant with insufficient serum, and another who had 25(OH) vitamin D levels &gt;3 SD above the mean (75.6 ng/ml). The resulting 1606 men constituted the subcohort for this study. </a:t>
            </a:r>
          </a:p>
          <a:p>
            <a:pPr>
              <a:buFontTx/>
              <a:buNone/>
            </a:pPr>
            <a:endParaRPr lang="en-US" altLang="en-US" sz="2200" dirty="0"/>
          </a:p>
          <a:p>
            <a:pPr>
              <a:buFontTx/>
              <a:buNone/>
            </a:pPr>
            <a:r>
              <a:rPr lang="en-US" altLang="en-US" sz="2200" dirty="0"/>
              <a:t>We observed </a:t>
            </a:r>
            <a:r>
              <a:rPr lang="en-US" altLang="en-US" sz="2200" dirty="0">
                <a:solidFill>
                  <a:srgbClr val="FF0000"/>
                </a:solidFill>
              </a:rPr>
              <a:t>435 </a:t>
            </a:r>
            <a:r>
              <a:rPr lang="en-US" altLang="en-US" sz="2200" dirty="0"/>
              <a:t>incident non spine fracture cases (including 81 hip fractures) in the entire cohort over the 5.3 years of follow-up. </a:t>
            </a:r>
            <a:r>
              <a:rPr lang="en-US" altLang="en-US" sz="2200" b="1" dirty="0"/>
              <a:t>Among these cases, 112 individuals were also sampled within the subcohort.</a:t>
            </a:r>
            <a:r>
              <a:rPr lang="en-US" altLang="en-US" sz="2200" dirty="0"/>
              <a:t> </a:t>
            </a:r>
          </a:p>
        </p:txBody>
      </p:sp>
      <p:sp>
        <p:nvSpPr>
          <p:cNvPr id="87042" name="Rectangle 4"/>
          <p:cNvSpPr>
            <a:spLocks noChangeArrowheads="1"/>
          </p:cNvSpPr>
          <p:nvPr/>
        </p:nvSpPr>
        <p:spPr bwMode="auto">
          <a:xfrm>
            <a:off x="457200" y="228600"/>
            <a:ext cx="8153400" cy="1143000"/>
          </a:xfrm>
          <a:prstGeom prst="rect">
            <a:avLst/>
          </a:prstGeom>
          <a:noFill/>
          <a:ln w="9525">
            <a:noFill/>
            <a:miter lim="800000"/>
            <a:headEnd/>
            <a:tailEnd/>
          </a:ln>
        </p:spPr>
        <p:txBody>
          <a:bodyPr anchor="ctr"/>
          <a:lstStyle/>
          <a:p>
            <a:pPr algn="ctr" eaLnBrk="0" hangingPunct="0"/>
            <a:r>
              <a:rPr lang="en-US" altLang="en-US" sz="2800" b="1" dirty="0">
                <a:solidFill>
                  <a:schemeClr val="tx2"/>
                </a:solidFill>
              </a:rPr>
              <a:t>Case-Cohort Study:  Serum 25 Hydroxyvitamin D and Fractures in Older Men</a:t>
            </a:r>
          </a:p>
        </p:txBody>
      </p:sp>
      <p:sp>
        <p:nvSpPr>
          <p:cNvPr id="87043" name="Text Box 6"/>
          <p:cNvSpPr txBox="1">
            <a:spLocks noChangeArrowheads="1"/>
          </p:cNvSpPr>
          <p:nvPr/>
        </p:nvSpPr>
        <p:spPr bwMode="auto">
          <a:xfrm>
            <a:off x="6477000" y="6324600"/>
            <a:ext cx="3429000" cy="366713"/>
          </a:xfrm>
          <a:prstGeom prst="rect">
            <a:avLst/>
          </a:prstGeom>
          <a:noFill/>
          <a:ln w="9525">
            <a:noFill/>
            <a:miter lim="800000"/>
            <a:headEnd/>
            <a:tailEnd/>
          </a:ln>
        </p:spPr>
        <p:txBody>
          <a:bodyPr>
            <a:spAutoFit/>
          </a:bodyPr>
          <a:lstStyle/>
          <a:p>
            <a:pPr eaLnBrk="0" hangingPunct="0">
              <a:spcBef>
                <a:spcPct val="50000"/>
              </a:spcBef>
            </a:pPr>
            <a:r>
              <a:rPr lang="en-US" altLang="en-US" sz="1800" dirty="0"/>
              <a:t>Cauley et al. </a:t>
            </a:r>
            <a:r>
              <a:rPr lang="en-US" altLang="en-US" sz="1800" i="1" dirty="0"/>
              <a:t>JBMR  </a:t>
            </a:r>
            <a:r>
              <a:rPr lang="en-US" altLang="en-US" sz="1800" dirty="0"/>
              <a:t>2009</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09283" y="1857064"/>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26"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cxnSp>
        <p:nvCxnSpPr>
          <p:cNvPr id="35" name="Straight Connector 34"/>
          <p:cNvCxnSpPr/>
          <p:nvPr/>
        </p:nvCxnSpPr>
        <p:spPr>
          <a:xfrm flipV="1">
            <a:off x="3276600" y="2057400"/>
            <a:ext cx="3048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9108" name="TextBox 35"/>
          <p:cNvSpPr txBox="1">
            <a:spLocks noChangeArrowheads="1"/>
          </p:cNvSpPr>
          <p:nvPr/>
        </p:nvSpPr>
        <p:spPr bwMode="auto">
          <a:xfrm>
            <a:off x="3465513" y="1752600"/>
            <a:ext cx="420687" cy="369888"/>
          </a:xfrm>
          <a:prstGeom prst="rect">
            <a:avLst/>
          </a:prstGeom>
          <a:noFill/>
          <a:ln w="9525">
            <a:noFill/>
            <a:miter lim="800000"/>
            <a:headEnd/>
            <a:tailEnd/>
          </a:ln>
        </p:spPr>
        <p:txBody>
          <a:bodyPr wrap="none">
            <a:spAutoFit/>
          </a:bodyPr>
          <a:lstStyle/>
          <a:p>
            <a:pPr eaLnBrk="0" hangingPunct="0"/>
            <a:r>
              <a:rPr lang="en-US" dirty="0">
                <a:latin typeface="Calibri" pitchFamily="34" charset="0"/>
              </a:rPr>
              <a:t>CE</a:t>
            </a:r>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hape 58"/>
          <p:cNvCxnSpPr>
            <a:stCxn id="56" idx="2"/>
          </p:cNvCxnSpPr>
          <p:nvPr/>
        </p:nvCxnSpPr>
        <p:spPr>
          <a:xfrm rot="16200000" flipH="1">
            <a:off x="4363641" y="1963340"/>
            <a:ext cx="607221" cy="6743702"/>
          </a:xfrm>
          <a:prstGeom prst="bentConnector2">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1066800" y="3276600"/>
            <a:ext cx="457200" cy="1754981"/>
          </a:xfrm>
          <a:prstGeom prst="rect">
            <a:avLst/>
          </a:prstGeom>
          <a:solidFill>
            <a:srgbClr val="FF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cxnSp>
        <p:nvCxnSpPr>
          <p:cNvPr id="62" name="Straight Arrow Connector 61"/>
          <p:cNvCxnSpPr/>
          <p:nvPr/>
        </p:nvCxnSpPr>
        <p:spPr>
          <a:xfrm>
            <a:off x="1295400" y="6248400"/>
            <a:ext cx="617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120" name="TextBox 75"/>
          <p:cNvSpPr txBox="1">
            <a:spLocks noChangeArrowheads="1"/>
          </p:cNvSpPr>
          <p:nvPr/>
        </p:nvSpPr>
        <p:spPr bwMode="auto">
          <a:xfrm>
            <a:off x="3733800" y="6324600"/>
            <a:ext cx="649288" cy="369887"/>
          </a:xfrm>
          <a:prstGeom prst="rect">
            <a:avLst/>
          </a:prstGeom>
          <a:noFill/>
          <a:ln w="9525">
            <a:noFill/>
            <a:miter lim="800000"/>
            <a:headEnd/>
            <a:tailEnd/>
          </a:ln>
        </p:spPr>
        <p:txBody>
          <a:bodyPr wrap="none">
            <a:spAutoFit/>
          </a:bodyPr>
          <a:lstStyle/>
          <a:p>
            <a:pPr eaLnBrk="0" hangingPunct="0"/>
            <a:r>
              <a:rPr lang="en-US" dirty="0">
                <a:latin typeface="Calibri" pitchFamily="34" charset="0"/>
              </a:rPr>
              <a:t>Time</a:t>
            </a:r>
          </a:p>
        </p:txBody>
      </p:sp>
      <p:sp>
        <p:nvSpPr>
          <p:cNvPr id="89121" name="Text Box 3"/>
          <p:cNvSpPr txBox="1">
            <a:spLocks noChangeArrowheads="1"/>
          </p:cNvSpPr>
          <p:nvPr/>
        </p:nvSpPr>
        <p:spPr bwMode="auto">
          <a:xfrm>
            <a:off x="201270" y="152400"/>
            <a:ext cx="8866530" cy="646331"/>
          </a:xfrm>
          <a:prstGeom prst="rect">
            <a:avLst/>
          </a:prstGeom>
          <a:noFill/>
          <a:ln w="9525">
            <a:noFill/>
            <a:miter lim="800000"/>
            <a:headEnd/>
            <a:tailEnd/>
          </a:ln>
        </p:spPr>
        <p:txBody>
          <a:bodyPr wrap="none">
            <a:spAutoFit/>
          </a:bodyPr>
          <a:lstStyle/>
          <a:p>
            <a:pPr eaLnBrk="0" hangingPunct="0"/>
            <a:r>
              <a:rPr lang="en-US" altLang="en-US" sz="3600" b="1" dirty="0"/>
              <a:t>Case-cohort sampling within MrOS Cohort </a:t>
            </a:r>
            <a:endParaRPr lang="en-US" altLang="en-US" sz="3200" b="1" dirty="0"/>
          </a:p>
        </p:txBody>
      </p:sp>
      <p:sp>
        <p:nvSpPr>
          <p:cNvPr id="89122" name="Text Box 4"/>
          <p:cNvSpPr txBox="1">
            <a:spLocks noChangeArrowheads="1"/>
          </p:cNvSpPr>
          <p:nvPr/>
        </p:nvSpPr>
        <p:spPr bwMode="auto">
          <a:xfrm>
            <a:off x="0" y="990600"/>
            <a:ext cx="4950394" cy="461665"/>
          </a:xfrm>
          <a:prstGeom prst="rect">
            <a:avLst/>
          </a:prstGeom>
          <a:noFill/>
          <a:ln w="9525">
            <a:noFill/>
            <a:miter lim="800000"/>
            <a:headEnd/>
            <a:tailEnd/>
          </a:ln>
        </p:spPr>
        <p:txBody>
          <a:bodyPr wrap="none">
            <a:spAutoFit/>
          </a:bodyPr>
          <a:lstStyle/>
          <a:p>
            <a:pPr eaLnBrk="0" hangingPunct="0"/>
            <a:r>
              <a:rPr lang="en-US" altLang="en-US" b="1" dirty="0"/>
              <a:t>Cohort baseline = 5,908 participants</a:t>
            </a:r>
          </a:p>
        </p:txBody>
      </p:sp>
      <p:sp>
        <p:nvSpPr>
          <p:cNvPr id="89123" name="Line 5"/>
          <p:cNvSpPr>
            <a:spLocks noChangeShapeType="1"/>
          </p:cNvSpPr>
          <p:nvPr/>
        </p:nvSpPr>
        <p:spPr bwMode="auto">
          <a:xfrm>
            <a:off x="1219200" y="1447800"/>
            <a:ext cx="0" cy="457200"/>
          </a:xfrm>
          <a:prstGeom prst="line">
            <a:avLst/>
          </a:prstGeom>
          <a:noFill/>
          <a:ln w="9525">
            <a:solidFill>
              <a:schemeClr val="tx1"/>
            </a:solidFill>
            <a:round/>
            <a:headEnd/>
            <a:tailEnd type="triangle" w="med" len="med"/>
          </a:ln>
        </p:spPr>
        <p:txBody>
          <a:bodyPr/>
          <a:lstStyle/>
          <a:p>
            <a:endParaRPr lang="en-US" dirty="0"/>
          </a:p>
        </p:txBody>
      </p:sp>
      <p:sp>
        <p:nvSpPr>
          <p:cNvPr id="45" name="Text Box 7"/>
          <p:cNvSpPr txBox="1">
            <a:spLocks noChangeArrowheads="1"/>
          </p:cNvSpPr>
          <p:nvPr/>
        </p:nvSpPr>
        <p:spPr bwMode="auto">
          <a:xfrm>
            <a:off x="7086600" y="2438400"/>
            <a:ext cx="1905000" cy="1323975"/>
          </a:xfrm>
          <a:prstGeom prst="rect">
            <a:avLst/>
          </a:prstGeom>
          <a:noFill/>
          <a:ln w="9525">
            <a:noFill/>
            <a:miter lim="800000"/>
            <a:headEnd/>
            <a:tailEnd/>
          </a:ln>
        </p:spPr>
        <p:txBody>
          <a:bodyPr>
            <a:spAutoFit/>
          </a:bodyPr>
          <a:lstStyle/>
          <a:p>
            <a:pPr algn="r" eaLnBrk="0" hangingPunct="0"/>
            <a:r>
              <a:rPr lang="en-US" altLang="en-US" sz="2000" b="1" dirty="0"/>
              <a:t>435 incident</a:t>
            </a:r>
          </a:p>
          <a:p>
            <a:pPr algn="r" eaLnBrk="0" hangingPunct="0"/>
            <a:r>
              <a:rPr lang="en-US" altLang="en-US" sz="2000" b="1" dirty="0"/>
              <a:t>cases of </a:t>
            </a:r>
          </a:p>
          <a:p>
            <a:pPr algn="r" eaLnBrk="0" hangingPunct="0"/>
            <a:r>
              <a:rPr lang="en-US" altLang="en-US" sz="2000" b="1" dirty="0"/>
              <a:t>non-spine fracture</a:t>
            </a:r>
          </a:p>
        </p:txBody>
      </p:sp>
      <p:sp>
        <p:nvSpPr>
          <p:cNvPr id="46" name="Text Box 6"/>
          <p:cNvSpPr txBox="1">
            <a:spLocks noChangeArrowheads="1"/>
          </p:cNvSpPr>
          <p:nvPr/>
        </p:nvSpPr>
        <p:spPr bwMode="auto">
          <a:xfrm>
            <a:off x="7696200" y="4538008"/>
            <a:ext cx="1295400" cy="1938992"/>
          </a:xfrm>
          <a:prstGeom prst="rect">
            <a:avLst/>
          </a:prstGeom>
          <a:noFill/>
          <a:ln w="9525">
            <a:noFill/>
            <a:miter lim="800000"/>
            <a:headEnd/>
            <a:tailEnd/>
          </a:ln>
        </p:spPr>
        <p:txBody>
          <a:bodyPr wrap="square">
            <a:spAutoFit/>
          </a:bodyPr>
          <a:lstStyle/>
          <a:p>
            <a:pPr algn="r" eaLnBrk="0" hangingPunct="0"/>
            <a:r>
              <a:rPr lang="en-US" altLang="en-US" sz="2000" b="1" dirty="0"/>
              <a:t>1608 men</a:t>
            </a:r>
          </a:p>
          <a:p>
            <a:pPr algn="r" eaLnBrk="0" hangingPunct="0"/>
            <a:r>
              <a:rPr lang="en-US" altLang="en-US" sz="2000" b="1" dirty="0"/>
              <a:t>randomly </a:t>
            </a:r>
          </a:p>
          <a:p>
            <a:pPr algn="r" eaLnBrk="0" hangingPunct="0"/>
            <a:r>
              <a:rPr lang="en-US" altLang="en-US" sz="2000" b="1" dirty="0"/>
              <a:t>sampled      for </a:t>
            </a:r>
          </a:p>
          <a:p>
            <a:pPr algn="r" eaLnBrk="0" hangingPunct="0"/>
            <a:r>
              <a:rPr lang="nl-NL" altLang="en-US" sz="2000" b="1" dirty="0"/>
              <a:t>blood tests</a:t>
            </a:r>
            <a:endParaRPr lang="en-US" altLang="en-US" sz="2000" b="1" dirty="0"/>
          </a:p>
        </p:txBody>
      </p:sp>
      <p:sp>
        <p:nvSpPr>
          <p:cNvPr id="47" name="Text Box 8"/>
          <p:cNvSpPr txBox="1">
            <a:spLocks noChangeArrowheads="1"/>
          </p:cNvSpPr>
          <p:nvPr/>
        </p:nvSpPr>
        <p:spPr bwMode="auto">
          <a:xfrm>
            <a:off x="1752600" y="4419600"/>
            <a:ext cx="4572000" cy="461963"/>
          </a:xfrm>
          <a:prstGeom prst="rect">
            <a:avLst/>
          </a:prstGeom>
          <a:noFill/>
          <a:ln w="9525">
            <a:noFill/>
            <a:miter lim="800000"/>
            <a:headEnd/>
            <a:tailEnd/>
          </a:ln>
        </p:spPr>
        <p:txBody>
          <a:bodyPr>
            <a:spAutoFit/>
          </a:bodyPr>
          <a:lstStyle/>
          <a:p>
            <a:pPr eaLnBrk="0" hangingPunct="0">
              <a:spcBef>
                <a:spcPct val="50000"/>
              </a:spcBef>
            </a:pPr>
            <a:r>
              <a:rPr lang="en-US" altLang="en-US" dirty="0"/>
              <a:t>Assays on 1608+435-112 = 1931</a:t>
            </a:r>
          </a:p>
        </p:txBody>
      </p:sp>
      <p:sp>
        <p:nvSpPr>
          <p:cNvPr id="48" name="Text Box 8"/>
          <p:cNvSpPr txBox="1">
            <a:spLocks noChangeArrowheads="1"/>
          </p:cNvSpPr>
          <p:nvPr/>
        </p:nvSpPr>
        <p:spPr bwMode="auto">
          <a:xfrm>
            <a:off x="1752600" y="3962400"/>
            <a:ext cx="4572000" cy="461963"/>
          </a:xfrm>
          <a:prstGeom prst="rect">
            <a:avLst/>
          </a:prstGeom>
          <a:noFill/>
          <a:ln w="9525">
            <a:noFill/>
            <a:miter lim="800000"/>
            <a:headEnd/>
            <a:tailEnd/>
          </a:ln>
        </p:spPr>
        <p:txBody>
          <a:bodyPr>
            <a:spAutoFit/>
          </a:bodyPr>
          <a:lstStyle/>
          <a:p>
            <a:pPr eaLnBrk="0" hangingPunct="0">
              <a:spcBef>
                <a:spcPct val="50000"/>
              </a:spcBef>
            </a:pPr>
            <a:r>
              <a:rPr lang="en-US" altLang="en-US" dirty="0"/>
              <a:t>112 of 435 cases included in 1608</a:t>
            </a:r>
          </a:p>
        </p:txBody>
      </p:sp>
      <p:sp>
        <p:nvSpPr>
          <p:cNvPr id="51" name="Text Box 8"/>
          <p:cNvSpPr txBox="1">
            <a:spLocks noChangeArrowheads="1"/>
          </p:cNvSpPr>
          <p:nvPr/>
        </p:nvSpPr>
        <p:spPr bwMode="auto">
          <a:xfrm>
            <a:off x="1752600" y="4800600"/>
            <a:ext cx="4572000" cy="461963"/>
          </a:xfrm>
          <a:prstGeom prst="rect">
            <a:avLst/>
          </a:prstGeom>
          <a:noFill/>
          <a:ln w="9525">
            <a:noFill/>
            <a:miter lim="800000"/>
            <a:headEnd/>
            <a:tailEnd/>
          </a:ln>
        </p:spPr>
        <p:txBody>
          <a:bodyPr>
            <a:spAutoFit/>
          </a:bodyPr>
          <a:lstStyle/>
          <a:p>
            <a:pPr eaLnBrk="0" hangingPunct="0">
              <a:spcBef>
                <a:spcPct val="50000"/>
              </a:spcBef>
            </a:pPr>
            <a:r>
              <a:rPr lang="en-US" altLang="en-US" dirty="0"/>
              <a:t>Efficient!</a:t>
            </a:r>
          </a:p>
        </p:txBody>
      </p:sp>
      <p:sp>
        <p:nvSpPr>
          <p:cNvPr id="44" name="Rectangle 43"/>
          <p:cNvSpPr/>
          <p:nvPr/>
        </p:nvSpPr>
        <p:spPr>
          <a:xfrm>
            <a:off x="7315200" y="12192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cases</a:t>
            </a:r>
          </a:p>
        </p:txBody>
      </p:sp>
      <p:sp>
        <p:nvSpPr>
          <p:cNvPr id="49" name="Rectangle 48"/>
          <p:cNvSpPr>
            <a:spLocks noChangeArrowheads="1"/>
          </p:cNvSpPr>
          <p:nvPr/>
        </p:nvSpPr>
        <p:spPr bwMode="auto">
          <a:xfrm>
            <a:off x="1066800" y="3505200"/>
            <a:ext cx="457200"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a:solidFill>
                  <a:schemeClr val="lt1"/>
                </a:solidFill>
                <a:latin typeface="+mn-lt"/>
              </a:rPr>
              <a:t>controls</a:t>
            </a:r>
          </a:p>
        </p:txBody>
      </p:sp>
      <p:graphicFrame>
        <p:nvGraphicFramePr>
          <p:cNvPr id="40" name="Object 39"/>
          <p:cNvGraphicFramePr>
            <a:graphicFrameLocks noChangeAspect="1"/>
          </p:cNvGraphicFramePr>
          <p:nvPr>
            <p:extLst>
              <p:ext uri="{D42A27DB-BD31-4B8C-83A1-F6EECF244321}">
                <p14:modId xmlns:p14="http://schemas.microsoft.com/office/powerpoint/2010/main" val="1136074921"/>
              </p:ext>
            </p:extLst>
          </p:nvPr>
        </p:nvGraphicFramePr>
        <p:xfrm>
          <a:off x="8337550" y="933816"/>
          <a:ext cx="546677" cy="1148022"/>
        </p:xfrm>
        <a:graphic>
          <a:graphicData uri="http://schemas.openxmlformats.org/presentationml/2006/ole">
            <mc:AlternateContent xmlns:mc="http://schemas.openxmlformats.org/markup-compatibility/2006">
              <mc:Choice xmlns:v="urn:schemas-microsoft-com:vml" Requires="v">
                <p:oleObj name="Equation" r:id="rId3" imgW="253800" imgH="533160" progId="Equation.3">
                  <p:embed/>
                </p:oleObj>
              </mc:Choice>
              <mc:Fallback>
                <p:oleObj name="Equation" r:id="rId3" imgW="253800" imgH="533160" progId="Equation.3">
                  <p:embed/>
                  <p:pic>
                    <p:nvPicPr>
                      <p:cNvPr id="0" name=""/>
                      <p:cNvPicPr/>
                      <p:nvPr/>
                    </p:nvPicPr>
                    <p:blipFill>
                      <a:blip r:embed="rId4"/>
                      <a:stretch>
                        <a:fillRect/>
                      </a:stretch>
                    </p:blipFill>
                    <p:spPr>
                      <a:xfrm>
                        <a:off x="8337550" y="933816"/>
                        <a:ext cx="546677" cy="1148022"/>
                      </a:xfrm>
                      <a:prstGeom prst="rect">
                        <a:avLst/>
                      </a:prstGeom>
                    </p:spPr>
                  </p:pic>
                </p:oleObj>
              </mc:Fallback>
            </mc:AlternateContent>
          </a:graphicData>
        </a:graphic>
      </p:graphicFrame>
      <p:cxnSp>
        <p:nvCxnSpPr>
          <p:cNvPr id="41" name="Straight Arrow Connector 40"/>
          <p:cNvCxnSpPr/>
          <p:nvPr/>
        </p:nvCxnSpPr>
        <p:spPr bwMode="auto">
          <a:xfrm>
            <a:off x="7924800" y="1495933"/>
            <a:ext cx="412750" cy="1189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aphicFrame>
        <p:nvGraphicFramePr>
          <p:cNvPr id="43" name="Object 42"/>
          <p:cNvGraphicFramePr>
            <a:graphicFrameLocks noChangeAspect="1"/>
          </p:cNvGraphicFramePr>
          <p:nvPr>
            <p:extLst>
              <p:ext uri="{D42A27DB-BD31-4B8C-83A1-F6EECF244321}">
                <p14:modId xmlns:p14="http://schemas.microsoft.com/office/powerpoint/2010/main" val="4173931234"/>
              </p:ext>
            </p:extLst>
          </p:nvPr>
        </p:nvGraphicFramePr>
        <p:xfrm>
          <a:off x="241300" y="2438400"/>
          <a:ext cx="673100" cy="1144270"/>
        </p:xfrm>
        <a:graphic>
          <a:graphicData uri="http://schemas.openxmlformats.org/presentationml/2006/ole">
            <mc:AlternateContent xmlns:mc="http://schemas.openxmlformats.org/markup-compatibility/2006">
              <mc:Choice xmlns:v="urn:schemas-microsoft-com:vml" Requires="v">
                <p:oleObj name="Equation" r:id="rId5" imgW="253800" imgH="431640" progId="Equation.3">
                  <p:embed/>
                </p:oleObj>
              </mc:Choice>
              <mc:Fallback>
                <p:oleObj name="Equation" r:id="rId5" imgW="253800" imgH="431640" progId="Equation.3">
                  <p:embed/>
                  <p:pic>
                    <p:nvPicPr>
                      <p:cNvPr id="0" name=""/>
                      <p:cNvPicPr/>
                      <p:nvPr/>
                    </p:nvPicPr>
                    <p:blipFill>
                      <a:blip r:embed="rId6"/>
                      <a:stretch>
                        <a:fillRect/>
                      </a:stretch>
                    </p:blipFill>
                    <p:spPr>
                      <a:xfrm>
                        <a:off x="241300" y="2438400"/>
                        <a:ext cx="673100" cy="1144270"/>
                      </a:xfrm>
                      <a:prstGeom prst="rect">
                        <a:avLst/>
                      </a:prstGeom>
                    </p:spPr>
                  </p:pic>
                </p:oleObj>
              </mc:Fallback>
            </mc:AlternateContent>
          </a:graphicData>
        </a:graphic>
      </p:graphicFrame>
      <p:cxnSp>
        <p:nvCxnSpPr>
          <p:cNvPr id="50" name="Straight Arrow Connector 49"/>
          <p:cNvCxnSpPr/>
          <p:nvPr/>
        </p:nvCxnSpPr>
        <p:spPr bwMode="auto">
          <a:xfrm flipH="1" flipV="1">
            <a:off x="805441" y="3657600"/>
            <a:ext cx="261359" cy="457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0" y="228600"/>
            <a:ext cx="9296400" cy="1143000"/>
          </a:xfrm>
        </p:spPr>
        <p:txBody>
          <a:bodyPr/>
          <a:lstStyle/>
          <a:p>
            <a:r>
              <a:rPr lang="en-US" altLang="en-US" sz="2600" b="1" dirty="0"/>
              <a:t>Serum 25 Hydroxyvitamin D and Fractures in Older Men:  Results</a:t>
            </a:r>
          </a:p>
        </p:txBody>
      </p:sp>
      <p:sp>
        <p:nvSpPr>
          <p:cNvPr id="91138" name="Rectangle 3"/>
          <p:cNvSpPr>
            <a:spLocks noGrp="1" noChangeArrowheads="1"/>
          </p:cNvSpPr>
          <p:nvPr>
            <p:ph type="body" idx="1"/>
          </p:nvPr>
        </p:nvSpPr>
        <p:spPr/>
        <p:txBody>
          <a:bodyPr/>
          <a:lstStyle/>
          <a:p>
            <a:pPr>
              <a:lnSpc>
                <a:spcPct val="90000"/>
              </a:lnSpc>
              <a:buFontTx/>
              <a:buNone/>
            </a:pPr>
            <a:r>
              <a:rPr lang="en-US" altLang="en-US" sz="2400" dirty="0"/>
              <a:t>ABSTRACT </a:t>
            </a:r>
          </a:p>
          <a:p>
            <a:pPr>
              <a:lnSpc>
                <a:spcPct val="90000"/>
              </a:lnSpc>
              <a:buFontTx/>
              <a:buNone/>
            </a:pPr>
            <a:r>
              <a:rPr lang="en-US" altLang="en-US" sz="2400" dirty="0"/>
              <a:t>To test the hypothesis that low serum 25-hydroxyvitamin D [(25(OH) vitamin D] levels are associated with an increased risk of fracture we performed a </a:t>
            </a:r>
            <a:r>
              <a:rPr lang="en-US" altLang="en-US" sz="2400" b="1" dirty="0">
                <a:solidFill>
                  <a:srgbClr val="FF0000"/>
                </a:solidFill>
              </a:rPr>
              <a:t>case-cohort study</a:t>
            </a:r>
            <a:r>
              <a:rPr lang="en-US" altLang="en-US" sz="2400" dirty="0"/>
              <a:t> of 435 men with incident non-spine fractures including 81 hip fractures and a random subcohort of 1608 men; average follow-up time 5.3 years.  Serum 25(OH) vitamin D2 and D3 were measured on baseline sera… Modified Cox proportional hazards models were used to estimate the </a:t>
            </a:r>
            <a:r>
              <a:rPr lang="en-US" altLang="en-US" sz="2400" b="1" dirty="0">
                <a:solidFill>
                  <a:srgbClr val="FF0000"/>
                </a:solidFill>
              </a:rPr>
              <a:t>hazard ratio (HR)</a:t>
            </a:r>
            <a:r>
              <a:rPr lang="en-US" altLang="en-US" sz="2400" dirty="0"/>
              <a:t> of fracture with 95% confidence intervals. …</a:t>
            </a:r>
          </a:p>
        </p:txBody>
      </p:sp>
      <p:sp>
        <p:nvSpPr>
          <p:cNvPr id="91139" name="Text Box 4"/>
          <p:cNvSpPr txBox="1">
            <a:spLocks noChangeArrowheads="1"/>
          </p:cNvSpPr>
          <p:nvPr/>
        </p:nvSpPr>
        <p:spPr bwMode="auto">
          <a:xfrm>
            <a:off x="6248400" y="6234113"/>
            <a:ext cx="3429000" cy="366713"/>
          </a:xfrm>
          <a:prstGeom prst="rect">
            <a:avLst/>
          </a:prstGeom>
          <a:noFill/>
          <a:ln w="9525">
            <a:noFill/>
            <a:miter lim="800000"/>
            <a:headEnd/>
            <a:tailEnd/>
          </a:ln>
        </p:spPr>
        <p:txBody>
          <a:bodyPr>
            <a:spAutoFit/>
          </a:bodyPr>
          <a:lstStyle/>
          <a:p>
            <a:pPr eaLnBrk="0" hangingPunct="0">
              <a:spcBef>
                <a:spcPct val="50000"/>
              </a:spcBef>
            </a:pPr>
            <a:r>
              <a:rPr lang="en-US" altLang="en-US" sz="1800" dirty="0"/>
              <a:t>Cauley et al. </a:t>
            </a:r>
            <a:r>
              <a:rPr lang="en-US" altLang="en-US" sz="1800" i="1" dirty="0"/>
              <a:t>JBMR </a:t>
            </a:r>
            <a:r>
              <a:rPr lang="en-US" altLang="en-US" sz="1800" dirty="0"/>
              <a:t>2010</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685800" y="228600"/>
            <a:ext cx="7772400" cy="1143000"/>
          </a:xfrm>
        </p:spPr>
        <p:txBody>
          <a:bodyPr/>
          <a:lstStyle/>
          <a:p>
            <a:r>
              <a:rPr lang="en-US" altLang="en-US" sz="3600" b="1" dirty="0"/>
              <a:t>How to measure disease association in case-control designs?</a:t>
            </a:r>
          </a:p>
        </p:txBody>
      </p:sp>
      <p:sp>
        <p:nvSpPr>
          <p:cNvPr id="62466" name="Rectangle 3"/>
          <p:cNvSpPr>
            <a:spLocks noGrp="1" noChangeArrowheads="1"/>
          </p:cNvSpPr>
          <p:nvPr>
            <p:ph type="body" idx="1"/>
          </p:nvPr>
        </p:nvSpPr>
        <p:spPr>
          <a:xfrm>
            <a:off x="152400" y="1600200"/>
            <a:ext cx="8915400" cy="3505200"/>
          </a:xfrm>
        </p:spPr>
        <p:txBody>
          <a:bodyPr/>
          <a:lstStyle/>
          <a:p>
            <a:r>
              <a:rPr lang="en-US" altLang="en-US" dirty="0"/>
              <a:t>In cross-sectional or cohort studies, we compare the occurrence of disease in exposed vs unexposed</a:t>
            </a:r>
          </a:p>
          <a:p>
            <a:pPr lvl="1"/>
            <a:r>
              <a:rPr lang="en-US" altLang="en-US" dirty="0"/>
              <a:t>This is the most intuitive approach to evaluating causal/predictive effect of the exposure on outcome</a:t>
            </a:r>
          </a:p>
          <a:p>
            <a:pPr lvl="1"/>
            <a:r>
              <a:rPr lang="en-US" altLang="en-US" dirty="0"/>
              <a:t>It emphasizes temporality of exposure and disease. Temporality refers to the timing of events.  If one thing comes before another, it is easier to reason that the first thing caused the second thing (as opposed to the other way around). </a:t>
            </a:r>
          </a:p>
          <a:p>
            <a:pPr>
              <a:spcBef>
                <a:spcPct val="40000"/>
              </a:spcBef>
            </a:pPr>
            <a:r>
              <a:rPr lang="en-US" altLang="en-US" dirty="0"/>
              <a:t>In case-control design, we typically can’t do this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a:xfrm>
            <a:off x="762000" y="-228600"/>
            <a:ext cx="7772400" cy="1143000"/>
          </a:xfrm>
        </p:spPr>
        <p:txBody>
          <a:bodyPr/>
          <a:lstStyle/>
          <a:p>
            <a:r>
              <a:rPr lang="en-US" altLang="en-US" sz="3600" b="1" dirty="0"/>
              <a:t>Results</a:t>
            </a:r>
          </a:p>
        </p:txBody>
      </p:sp>
      <p:pic>
        <p:nvPicPr>
          <p:cNvPr id="93186" name="Picture 4"/>
          <p:cNvPicPr>
            <a:picLocks noGrp="1" noChangeAspect="1" noChangeArrowheads="1"/>
          </p:cNvPicPr>
          <p:nvPr>
            <p:ph type="body" idx="1"/>
          </p:nvPr>
        </p:nvPicPr>
        <p:blipFill>
          <a:blip r:embed="rId3"/>
          <a:srcRect/>
          <a:stretch>
            <a:fillRect/>
          </a:stretch>
        </p:blipFill>
        <p:spPr>
          <a:xfrm>
            <a:off x="304800" y="685800"/>
            <a:ext cx="8240713" cy="5164137"/>
          </a:xfrm>
        </p:spPr>
      </p:pic>
      <p:sp>
        <p:nvSpPr>
          <p:cNvPr id="2" name="Line Callout 1 1"/>
          <p:cNvSpPr/>
          <p:nvPr/>
        </p:nvSpPr>
        <p:spPr bwMode="auto">
          <a:xfrm>
            <a:off x="7696200" y="4520883"/>
            <a:ext cx="1171074" cy="1143000"/>
          </a:xfrm>
          <a:prstGeom prst="borderCallout1">
            <a:avLst>
              <a:gd name="adj1" fmla="val 18750"/>
              <a:gd name="adj2" fmla="val -8333"/>
              <a:gd name="adj3" fmla="val 44745"/>
              <a:gd name="adj4" fmla="val -3678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rPr>
              <a:t>Clearly </a:t>
            </a:r>
            <a:r>
              <a:rPr lang="en-US" sz="1600" dirty="0"/>
              <a:t>labelled</a:t>
            </a:r>
            <a:r>
              <a:rPr kumimoji="0" lang="en-US" sz="1600" b="0" i="0" u="none" strike="noStrike" cap="none" normalizeH="0" baseline="0" dirty="0">
                <a:ln>
                  <a:noFill/>
                </a:ln>
                <a:solidFill>
                  <a:schemeClr val="tx1"/>
                </a:solidFill>
                <a:effectLst/>
              </a:rPr>
              <a:t> reference</a:t>
            </a:r>
            <a:r>
              <a:rPr lang="en-US" sz="1600" dirty="0"/>
              <a:t> group</a:t>
            </a:r>
            <a:endParaRPr kumimoji="0" lang="en-US" sz="1600" b="0" i="0" u="none" strike="noStrike" cap="none" normalizeH="0" baseline="0" dirty="0">
              <a:ln>
                <a:noFill/>
              </a:ln>
              <a:solidFill>
                <a:schemeClr val="tx1"/>
              </a:solidFill>
              <a:effectLst/>
            </a:endParaRPr>
          </a:p>
        </p:txBody>
      </p:sp>
      <p:sp>
        <p:nvSpPr>
          <p:cNvPr id="7" name="Oval 6"/>
          <p:cNvSpPr>
            <a:spLocks noChangeArrowheads="1"/>
          </p:cNvSpPr>
          <p:nvPr/>
        </p:nvSpPr>
        <p:spPr bwMode="auto">
          <a:xfrm>
            <a:off x="384048" y="3124200"/>
            <a:ext cx="1905000" cy="381000"/>
          </a:xfrm>
          <a:prstGeom prst="ellipse">
            <a:avLst/>
          </a:prstGeom>
          <a:noFill/>
          <a:ln w="38100" algn="ctr">
            <a:solidFill>
              <a:srgbClr val="FF0000"/>
            </a:solidFill>
            <a:round/>
            <a:headEnd/>
            <a:tailEnd/>
          </a:ln>
        </p:spPr>
        <p:txBody>
          <a:bodyPr/>
          <a:lstStyle/>
          <a:p>
            <a:pPr eaLnBrk="0" hangingPunct="0"/>
            <a:endParaRPr lang="en-US" dirty="0"/>
          </a:p>
        </p:txBody>
      </p:sp>
      <p:sp>
        <p:nvSpPr>
          <p:cNvPr id="3" name="TextBox 2"/>
          <p:cNvSpPr txBox="1"/>
          <p:nvPr/>
        </p:nvSpPr>
        <p:spPr>
          <a:xfrm>
            <a:off x="405063" y="6019800"/>
            <a:ext cx="8486274" cy="707886"/>
          </a:xfrm>
          <a:prstGeom prst="rect">
            <a:avLst/>
          </a:prstGeom>
          <a:noFill/>
        </p:spPr>
        <p:txBody>
          <a:bodyPr wrap="square" rtlCol="0">
            <a:spAutoFit/>
          </a:bodyPr>
          <a:lstStyle/>
          <a:p>
            <a:r>
              <a:rPr lang="en-US" sz="2000" dirty="0"/>
              <a:t>*Base model adjusting for age, race, clinic, season of blood draw, physical activity, height, and weight.   </a:t>
            </a:r>
            <a:r>
              <a:rPr lang="en-US" altLang="en-US" sz="2000" dirty="0"/>
              <a:t>** Per SD decrease in Vitamin 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914400" y="152400"/>
            <a:ext cx="7086600" cy="1143000"/>
          </a:xfrm>
        </p:spPr>
        <p:txBody>
          <a:bodyPr/>
          <a:lstStyle/>
          <a:p>
            <a:r>
              <a:rPr lang="en-US" altLang="en-US" sz="3200" b="1" dirty="0"/>
              <a:t>Describing results for quartiles of vitamin D and fracture</a:t>
            </a:r>
          </a:p>
        </p:txBody>
      </p:sp>
      <p:sp>
        <p:nvSpPr>
          <p:cNvPr id="95234" name="Rectangle 3"/>
          <p:cNvSpPr>
            <a:spLocks noGrp="1" noChangeArrowheads="1"/>
          </p:cNvSpPr>
          <p:nvPr>
            <p:ph type="body" idx="1"/>
          </p:nvPr>
        </p:nvSpPr>
        <p:spPr>
          <a:xfrm>
            <a:off x="152400" y="1524000"/>
            <a:ext cx="8839200" cy="4114800"/>
          </a:xfrm>
        </p:spPr>
        <p:txBody>
          <a:bodyPr/>
          <a:lstStyle/>
          <a:p>
            <a:r>
              <a:rPr lang="en-US" altLang="en-US" sz="2800" dirty="0"/>
              <a:t>Highest quartile of vitamin D is the reference group. Other quartiles of vitamin D are compared to this reference group.  </a:t>
            </a:r>
          </a:p>
          <a:p>
            <a:pPr lvl="1"/>
            <a:r>
              <a:rPr lang="en-US" altLang="en-US" sz="2400" dirty="0">
                <a:solidFill>
                  <a:srgbClr val="FF0000"/>
                </a:solidFill>
              </a:rPr>
              <a:t>Always label reference group, even with dichotomous variable</a:t>
            </a:r>
          </a:p>
          <a:p>
            <a:pPr lvl="1"/>
            <a:r>
              <a:rPr lang="en-US" altLang="en-US" sz="2400" dirty="0">
                <a:solidFill>
                  <a:srgbClr val="FF0000"/>
                </a:solidFill>
              </a:rPr>
              <a:t>Don’t make readers guess/assume the reference group</a:t>
            </a:r>
          </a:p>
          <a:p>
            <a:endParaRPr lang="en-US" altLang="en-US" sz="800" dirty="0"/>
          </a:p>
          <a:p>
            <a:r>
              <a:rPr lang="en-US" altLang="en-US" sz="2800" dirty="0"/>
              <a:t>HR comparing those in the first to those in the fourth quartile for incident fracture is 1.21.  </a:t>
            </a:r>
          </a:p>
          <a:p>
            <a:endParaRPr lang="en-US" altLang="en-US" sz="1200" dirty="0"/>
          </a:p>
          <a:p>
            <a:r>
              <a:rPr lang="en-US" altLang="en-US" sz="2800" dirty="0"/>
              <a:t>“Those in the lowest quartile of serum vitamin D have a rate of non-spine fracture that is 1.21 times as high as those in the highest quartile.” </a:t>
            </a:r>
          </a:p>
          <a:p>
            <a:endParaRPr lang="en-US" altLang="en-US" sz="2800" dirty="0"/>
          </a:p>
          <a:p>
            <a:endParaRPr lang="en-US" altLang="en-US"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a:xfrm>
            <a:off x="762000" y="-76200"/>
            <a:ext cx="7772400" cy="1143000"/>
          </a:xfrm>
        </p:spPr>
        <p:txBody>
          <a:bodyPr/>
          <a:lstStyle/>
          <a:p>
            <a:r>
              <a:rPr lang="en-US" altLang="en-US" sz="3600" b="1" dirty="0"/>
              <a:t>Results</a:t>
            </a:r>
          </a:p>
        </p:txBody>
      </p:sp>
      <p:pic>
        <p:nvPicPr>
          <p:cNvPr id="93186" name="Picture 4"/>
          <p:cNvPicPr>
            <a:picLocks noGrp="1" noChangeAspect="1" noChangeArrowheads="1"/>
          </p:cNvPicPr>
          <p:nvPr>
            <p:ph type="body" idx="1"/>
          </p:nvPr>
        </p:nvPicPr>
        <p:blipFill>
          <a:blip r:embed="rId3"/>
          <a:srcRect/>
          <a:stretch>
            <a:fillRect/>
          </a:stretch>
        </p:blipFill>
        <p:spPr>
          <a:xfrm>
            <a:off x="304800" y="762000"/>
            <a:ext cx="8240713" cy="5164137"/>
          </a:xfrm>
        </p:spPr>
      </p:pic>
      <p:sp>
        <p:nvSpPr>
          <p:cNvPr id="7" name="Oval 6"/>
          <p:cNvSpPr>
            <a:spLocks noChangeArrowheads="1"/>
          </p:cNvSpPr>
          <p:nvPr/>
        </p:nvSpPr>
        <p:spPr bwMode="auto">
          <a:xfrm>
            <a:off x="609600" y="2286000"/>
            <a:ext cx="1905000" cy="381000"/>
          </a:xfrm>
          <a:prstGeom prst="ellipse">
            <a:avLst/>
          </a:prstGeom>
          <a:noFill/>
          <a:ln w="38100" algn="ctr">
            <a:solidFill>
              <a:srgbClr val="FF0000"/>
            </a:solidFill>
            <a:round/>
            <a:headEnd/>
            <a:tailEnd/>
          </a:ln>
        </p:spPr>
        <p:txBody>
          <a:bodyPr/>
          <a:lstStyle/>
          <a:p>
            <a:pPr eaLnBrk="0" hangingPunct="0"/>
            <a:endParaRPr lang="en-US" dirty="0"/>
          </a:p>
        </p:txBody>
      </p:sp>
      <p:sp>
        <p:nvSpPr>
          <p:cNvPr id="8" name="Oval 7"/>
          <p:cNvSpPr>
            <a:spLocks noChangeArrowheads="1"/>
          </p:cNvSpPr>
          <p:nvPr/>
        </p:nvSpPr>
        <p:spPr bwMode="auto">
          <a:xfrm>
            <a:off x="647700" y="2750820"/>
            <a:ext cx="1905000" cy="449580"/>
          </a:xfrm>
          <a:prstGeom prst="ellipse">
            <a:avLst/>
          </a:prstGeom>
          <a:noFill/>
          <a:ln w="38100" algn="ctr">
            <a:solidFill>
              <a:srgbClr val="FF0000"/>
            </a:solidFill>
            <a:round/>
            <a:headEnd/>
            <a:tailEnd/>
          </a:ln>
        </p:spPr>
        <p:txBody>
          <a:bodyPr/>
          <a:lstStyle/>
          <a:p>
            <a:pPr eaLnBrk="0" hangingPunct="0"/>
            <a:endParaRPr lang="en-US" dirty="0"/>
          </a:p>
        </p:txBody>
      </p:sp>
      <p:sp>
        <p:nvSpPr>
          <p:cNvPr id="10" name="TextBox 9"/>
          <p:cNvSpPr txBox="1"/>
          <p:nvPr/>
        </p:nvSpPr>
        <p:spPr>
          <a:xfrm>
            <a:off x="405063" y="6019800"/>
            <a:ext cx="8486274" cy="707886"/>
          </a:xfrm>
          <a:prstGeom prst="rect">
            <a:avLst/>
          </a:prstGeom>
          <a:noFill/>
        </p:spPr>
        <p:txBody>
          <a:bodyPr wrap="square" rtlCol="0">
            <a:spAutoFit/>
          </a:bodyPr>
          <a:lstStyle/>
          <a:p>
            <a:r>
              <a:rPr lang="en-US" sz="2000" dirty="0"/>
              <a:t>*Base model adjusting for age, race, clinic, season of blood draw, physical activity, height, and weight. </a:t>
            </a:r>
            <a:r>
              <a:rPr lang="en-US" altLang="en-US" sz="2000" dirty="0"/>
              <a:t>** Per SD decrease in Vitamin D</a:t>
            </a:r>
          </a:p>
        </p:txBody>
      </p:sp>
    </p:spTree>
    <p:extLst>
      <p:ext uri="{BB962C8B-B14F-4D97-AF65-F5344CB8AC3E}">
        <p14:creationId xmlns:p14="http://schemas.microsoft.com/office/powerpoint/2010/main" val="143063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85800" y="-152400"/>
            <a:ext cx="7772400" cy="1143000"/>
          </a:xfrm>
        </p:spPr>
        <p:txBody>
          <a:bodyPr/>
          <a:lstStyle/>
          <a:p>
            <a:r>
              <a:rPr lang="en-US" altLang="en-US" sz="3000" b="1" dirty="0"/>
              <a:t>Describing results for continuous exposure</a:t>
            </a:r>
          </a:p>
        </p:txBody>
      </p:sp>
      <p:sp>
        <p:nvSpPr>
          <p:cNvPr id="97282" name="Rectangle 3"/>
          <p:cNvSpPr>
            <a:spLocks noGrp="1" noChangeArrowheads="1"/>
          </p:cNvSpPr>
          <p:nvPr>
            <p:ph type="body" idx="1"/>
          </p:nvPr>
        </p:nvSpPr>
        <p:spPr>
          <a:xfrm>
            <a:off x="0" y="838200"/>
            <a:ext cx="8915400" cy="4343400"/>
          </a:xfrm>
        </p:spPr>
        <p:txBody>
          <a:bodyPr/>
          <a:lstStyle/>
          <a:p>
            <a:pPr>
              <a:lnSpc>
                <a:spcPct val="80000"/>
              </a:lnSpc>
            </a:pPr>
            <a:r>
              <a:rPr lang="en-US" altLang="en-US" sz="2800" dirty="0"/>
              <a:t>For continuous exposures placed in regression models in their native form, HR = association for 1 unit increment in the exposure.  </a:t>
            </a:r>
            <a:r>
              <a:rPr lang="en-US" altLang="en-US" sz="2800" dirty="0">
                <a:solidFill>
                  <a:srgbClr val="FF0000"/>
                </a:solidFill>
              </a:rPr>
              <a:t>Note: need to describe the units.</a:t>
            </a:r>
            <a:r>
              <a:rPr lang="en-US" altLang="en-US" sz="2800" dirty="0"/>
              <a:t>    </a:t>
            </a:r>
          </a:p>
          <a:p>
            <a:pPr>
              <a:lnSpc>
                <a:spcPct val="80000"/>
              </a:lnSpc>
            </a:pPr>
            <a:endParaRPr lang="en-US" altLang="en-US" sz="1200" dirty="0"/>
          </a:p>
          <a:p>
            <a:pPr>
              <a:lnSpc>
                <a:spcPct val="80000"/>
              </a:lnSpc>
            </a:pPr>
            <a:r>
              <a:rPr lang="en-US" altLang="en-US" sz="2800" dirty="0"/>
              <a:t>For exposures with a wide range of values, expressing the measure of association for 1 unit increment in the scale can often produce very small measures of association</a:t>
            </a:r>
          </a:p>
          <a:p>
            <a:pPr lvl="1">
              <a:lnSpc>
                <a:spcPct val="80000"/>
              </a:lnSpc>
            </a:pPr>
            <a:r>
              <a:rPr lang="en-US" altLang="en-US" sz="2400" dirty="0"/>
              <a:t>Humans find these hard to interpret. </a:t>
            </a:r>
          </a:p>
          <a:p>
            <a:pPr lvl="1">
              <a:lnSpc>
                <a:spcPct val="80000"/>
              </a:lnSpc>
            </a:pPr>
            <a:endParaRPr lang="en-US" altLang="en-US" sz="800" dirty="0"/>
          </a:p>
          <a:p>
            <a:pPr>
              <a:lnSpc>
                <a:spcPct val="80000"/>
              </a:lnSpc>
            </a:pPr>
            <a:r>
              <a:rPr lang="en-US" altLang="en-US" sz="2800" dirty="0"/>
              <a:t>As an alternative, measures of association expressed as:  </a:t>
            </a:r>
            <a:endParaRPr lang="en-US" altLang="en-US" dirty="0"/>
          </a:p>
          <a:p>
            <a:pPr lvl="1">
              <a:lnSpc>
                <a:spcPct val="80000"/>
              </a:lnSpc>
            </a:pPr>
            <a:r>
              <a:rPr lang="en-US" altLang="en-US" sz="2400" dirty="0"/>
              <a:t>“per standard deviation”</a:t>
            </a:r>
          </a:p>
          <a:p>
            <a:pPr lvl="2">
              <a:lnSpc>
                <a:spcPct val="80000"/>
              </a:lnSpc>
            </a:pPr>
            <a:r>
              <a:rPr lang="en-US" altLang="en-US" dirty="0"/>
              <a:t>e.g., HR = 1.07 is for a SD decrease in vitamin D</a:t>
            </a:r>
          </a:p>
          <a:p>
            <a:pPr lvl="1">
              <a:lnSpc>
                <a:spcPct val="80000"/>
              </a:lnSpc>
            </a:pPr>
            <a:r>
              <a:rPr lang="en-US" altLang="en-US" sz="2400" dirty="0"/>
              <a:t>per some larger increment in the scale</a:t>
            </a:r>
          </a:p>
          <a:p>
            <a:pPr lvl="2">
              <a:lnSpc>
                <a:spcPct val="80000"/>
              </a:lnSpc>
            </a:pPr>
            <a:r>
              <a:rPr lang="en-US" altLang="en-US" dirty="0"/>
              <a:t>e.g., “The rate of non-spine fracture is 1.11 times as high for each 10 ng/ml decrease in vitamin D”</a:t>
            </a:r>
          </a:p>
          <a:p>
            <a:pPr marL="857250" lvl="1" indent="-342900">
              <a:lnSpc>
                <a:spcPct val="80000"/>
              </a:lnSpc>
            </a:pPr>
            <a:r>
              <a:rPr lang="en-US" altLang="en-US" sz="2400" dirty="0"/>
              <a:t>Note use of decrease rather than increase in exposure  </a:t>
            </a:r>
          </a:p>
          <a:p>
            <a:pPr lvl="1" indent="-222250">
              <a:lnSpc>
                <a:spcPct val="80000"/>
              </a:lnSpc>
            </a:pPr>
            <a:r>
              <a:rPr lang="en-US" altLang="en-US" sz="2400" dirty="0">
                <a:solidFill>
                  <a:srgbClr val="FF0000"/>
                </a:solidFill>
              </a:rPr>
              <a:t> In any case, the units must always be clearly labeled</a:t>
            </a:r>
          </a:p>
          <a:p>
            <a:pPr>
              <a:lnSpc>
                <a:spcPct val="80000"/>
              </a:lnSpc>
            </a:pPr>
            <a:endParaRPr lang="en-US" altLang="en-US"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0" y="0"/>
            <a:ext cx="9144000" cy="1143000"/>
          </a:xfrm>
        </p:spPr>
        <p:txBody>
          <a:bodyPr/>
          <a:lstStyle/>
          <a:p>
            <a:r>
              <a:rPr lang="en-US" altLang="en-US" sz="3200" b="1" dirty="0"/>
              <a:t>Some practical concerns in case-cohort design</a:t>
            </a:r>
          </a:p>
        </p:txBody>
      </p:sp>
      <p:sp>
        <p:nvSpPr>
          <p:cNvPr id="99330" name="Rectangle 3"/>
          <p:cNvSpPr>
            <a:spLocks noGrp="1" noChangeArrowheads="1"/>
          </p:cNvSpPr>
          <p:nvPr>
            <p:ph type="body" idx="1"/>
          </p:nvPr>
        </p:nvSpPr>
        <p:spPr>
          <a:xfrm>
            <a:off x="152400" y="1143000"/>
            <a:ext cx="8686800" cy="4114800"/>
          </a:xfrm>
        </p:spPr>
        <p:txBody>
          <a:bodyPr/>
          <a:lstStyle/>
          <a:p>
            <a:r>
              <a:rPr lang="en-US" altLang="en-US" sz="2800" dirty="0"/>
              <a:t>What % of baseline participants have specimens (or other exposures: images, EKGs, etc.) available/archived?  </a:t>
            </a:r>
          </a:p>
          <a:p>
            <a:endParaRPr lang="en-US" altLang="en-US" sz="1000" dirty="0"/>
          </a:p>
          <a:p>
            <a:r>
              <a:rPr lang="en-US" altLang="en-US" sz="2800" dirty="0"/>
              <a:t>Are specimens (or images, etc.) missing randomly?</a:t>
            </a:r>
          </a:p>
          <a:p>
            <a:endParaRPr lang="en-US" altLang="en-US" sz="1000" dirty="0"/>
          </a:p>
          <a:p>
            <a:r>
              <a:rPr lang="en-US" altLang="en-US" sz="2800" dirty="0"/>
              <a:t>Previous case-cohort or cross-sectional studies of the baseline may have used specimens.  What is the effect on distribution of those remaining? </a:t>
            </a:r>
          </a:p>
          <a:p>
            <a:endParaRPr lang="en-US" altLang="en-US" sz="1000" dirty="0"/>
          </a:p>
          <a:p>
            <a:r>
              <a:rPr lang="en-US" altLang="en-US" sz="2800" dirty="0"/>
              <a:t>If baseline accrual was lengthy, will different storage times affect measurement of exposure and covariates?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76200" y="0"/>
            <a:ext cx="8915400" cy="1143000"/>
          </a:xfrm>
        </p:spPr>
        <p:txBody>
          <a:bodyPr/>
          <a:lstStyle/>
          <a:p>
            <a:r>
              <a:rPr lang="en-US" altLang="en-US" sz="3600" b="1" dirty="0"/>
              <a:t>OR as estimate of hazard ratio</a:t>
            </a:r>
          </a:p>
        </p:txBody>
      </p:sp>
      <p:sp>
        <p:nvSpPr>
          <p:cNvPr id="57346" name="Rectangle 3"/>
          <p:cNvSpPr>
            <a:spLocks noGrp="1" noChangeArrowheads="1"/>
          </p:cNvSpPr>
          <p:nvPr>
            <p:ph type="body" idx="1"/>
          </p:nvPr>
        </p:nvSpPr>
        <p:spPr>
          <a:xfrm>
            <a:off x="381000" y="1219200"/>
            <a:ext cx="8458200" cy="4114800"/>
          </a:xfrm>
        </p:spPr>
        <p:txBody>
          <a:bodyPr/>
          <a:lstStyle/>
          <a:p>
            <a:r>
              <a:rPr lang="en-US" altLang="en-US" dirty="0"/>
              <a:t>How else can the odds ratio in a case-control study estimate the hazard ratio?  </a:t>
            </a:r>
          </a:p>
          <a:p>
            <a:endParaRPr lang="en-US" altLang="en-US" dirty="0"/>
          </a:p>
          <a:p>
            <a:r>
              <a:rPr lang="en-US" altLang="en-US" dirty="0"/>
              <a:t>Particularly in a dynamic cohort where case-cohort sampling is typically not feasible</a:t>
            </a:r>
          </a:p>
        </p:txBody>
      </p:sp>
    </p:spTree>
    <p:extLst>
      <p:ext uri="{BB962C8B-B14F-4D97-AF65-F5344CB8AC3E}">
        <p14:creationId xmlns:p14="http://schemas.microsoft.com/office/powerpoint/2010/main" val="2709584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304800" y="-228600"/>
            <a:ext cx="8534400" cy="1143000"/>
          </a:xfrm>
        </p:spPr>
        <p:txBody>
          <a:bodyPr/>
          <a:lstStyle/>
          <a:p>
            <a:r>
              <a:rPr lang="en-US" altLang="en-US" sz="3200" b="1" dirty="0"/>
              <a:t>What the OR in a case-control study estimates</a:t>
            </a:r>
          </a:p>
        </p:txBody>
      </p:sp>
      <p:sp>
        <p:nvSpPr>
          <p:cNvPr id="47106" name="Rectangle 3"/>
          <p:cNvSpPr>
            <a:spLocks noGrp="1" noChangeArrowheads="1"/>
          </p:cNvSpPr>
          <p:nvPr>
            <p:ph type="body" sz="half" idx="1"/>
          </p:nvPr>
        </p:nvSpPr>
        <p:spPr>
          <a:xfrm>
            <a:off x="762000" y="609600"/>
            <a:ext cx="7848600" cy="533400"/>
          </a:xfrm>
        </p:spPr>
        <p:txBody>
          <a:bodyPr/>
          <a:lstStyle/>
          <a:p>
            <a:pPr>
              <a:buFontTx/>
              <a:buNone/>
            </a:pPr>
            <a:r>
              <a:rPr lang="en-US" altLang="en-US" sz="2800" dirty="0"/>
              <a:t>Depends on underlying cohort and control sampling</a:t>
            </a:r>
          </a:p>
          <a:p>
            <a:endParaRPr lang="en-US" altLang="en-US" sz="2800" dirty="0"/>
          </a:p>
        </p:txBody>
      </p:sp>
      <p:graphicFrame>
        <p:nvGraphicFramePr>
          <p:cNvPr id="244773" name="Group 37"/>
          <p:cNvGraphicFramePr>
            <a:graphicFrameLocks noGrp="1"/>
          </p:cNvGraphicFramePr>
          <p:nvPr>
            <p:ph sz="half" idx="2"/>
          </p:nvPr>
        </p:nvGraphicFramePr>
        <p:xfrm>
          <a:off x="381000" y="1295400"/>
          <a:ext cx="8458200" cy="5279172"/>
        </p:xfrm>
        <a:graphic>
          <a:graphicData uri="http://schemas.openxmlformats.org/drawingml/2006/table">
            <a:tbl>
              <a:tblPr/>
              <a:tblGrid>
                <a:gridCol w="12954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Control Sampling Scheme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861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Fixed</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Random sample of everyone at time zero (baseline)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“case-cohort”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Consistent estimate of risk ratio</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(Can also estimate hazard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79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Random sample of person-time at risk each time a case occurs</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 “incidence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Consistent estimate of hazard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2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Random sample of non-cases after cases have been identified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 “prevalent control”, “cumulative”, “epidemic”, “exclusive”, “traditional”</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100" b="0" i="0" u="none" strike="noStrike" cap="none" normalizeH="0" baseline="0" dirty="0">
                          <a:ln>
                            <a:noFill/>
                          </a:ln>
                          <a:solidFill>
                            <a:schemeClr val="tx1"/>
                          </a:solidFill>
                          <a:effectLst/>
                          <a:latin typeface="Times New Roman" pitchFamily="18" charset="0"/>
                        </a:rPr>
                        <a:t>If disease incidence low in all exposure groups:  Approximation of risk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Oval 4"/>
          <p:cNvSpPr>
            <a:spLocks noChangeArrowheads="1"/>
          </p:cNvSpPr>
          <p:nvPr/>
        </p:nvSpPr>
        <p:spPr bwMode="auto">
          <a:xfrm>
            <a:off x="209550" y="3581400"/>
            <a:ext cx="8839200" cy="1371600"/>
          </a:xfrm>
          <a:prstGeom prst="ellipse">
            <a:avLst/>
          </a:prstGeom>
          <a:noFill/>
          <a:ln w="38100" algn="ctr">
            <a:solidFill>
              <a:srgbClr val="FF0000"/>
            </a:solidFill>
            <a:round/>
            <a:headEnd/>
            <a:tailEnd/>
          </a:ln>
        </p:spPr>
        <p:txBody>
          <a:bodyPr/>
          <a:lstStyle/>
          <a:p>
            <a:pPr eaLnBrk="0" hangingPunct="0"/>
            <a:endParaRPr lang="en-US" dirty="0">
              <a:solidFill>
                <a:srgbClr val="FF0000"/>
              </a:solidFill>
            </a:endParaRPr>
          </a:p>
        </p:txBody>
      </p:sp>
    </p:spTree>
    <p:extLst>
      <p:ext uri="{BB962C8B-B14F-4D97-AF65-F5344CB8AC3E}">
        <p14:creationId xmlns:p14="http://schemas.microsoft.com/office/powerpoint/2010/main" val="14108178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304800" y="-228600"/>
            <a:ext cx="8534400" cy="1143000"/>
          </a:xfrm>
        </p:spPr>
        <p:txBody>
          <a:bodyPr/>
          <a:lstStyle/>
          <a:p>
            <a:r>
              <a:rPr lang="en-US" altLang="en-US" sz="3200" b="1" dirty="0"/>
              <a:t>What the OR in a case-control study estimates</a:t>
            </a:r>
          </a:p>
        </p:txBody>
      </p:sp>
      <p:sp>
        <p:nvSpPr>
          <p:cNvPr id="49154" name="Rectangle 3"/>
          <p:cNvSpPr>
            <a:spLocks noGrp="1" noChangeArrowheads="1"/>
          </p:cNvSpPr>
          <p:nvPr>
            <p:ph type="body" sz="half" idx="1"/>
          </p:nvPr>
        </p:nvSpPr>
        <p:spPr>
          <a:xfrm>
            <a:off x="762000" y="457200"/>
            <a:ext cx="7848600" cy="533400"/>
          </a:xfrm>
        </p:spPr>
        <p:txBody>
          <a:bodyPr/>
          <a:lstStyle/>
          <a:p>
            <a:pPr>
              <a:buFontTx/>
              <a:buNone/>
            </a:pPr>
            <a:r>
              <a:rPr lang="en-US" altLang="en-US" sz="2800" dirty="0"/>
              <a:t>Depends on underlying cohort and control sampling</a:t>
            </a:r>
          </a:p>
          <a:p>
            <a:endParaRPr lang="en-US" altLang="en-US" sz="2800" dirty="0"/>
          </a:p>
        </p:txBody>
      </p:sp>
      <p:graphicFrame>
        <p:nvGraphicFramePr>
          <p:cNvPr id="244773" name="Group 37"/>
          <p:cNvGraphicFramePr>
            <a:graphicFrameLocks noGrp="1"/>
          </p:cNvGraphicFramePr>
          <p:nvPr>
            <p:ph sz="half" idx="2"/>
            <p:extLst>
              <p:ext uri="{D42A27DB-BD31-4B8C-83A1-F6EECF244321}">
                <p14:modId xmlns:p14="http://schemas.microsoft.com/office/powerpoint/2010/main" val="924454350"/>
              </p:ext>
            </p:extLst>
          </p:nvPr>
        </p:nvGraphicFramePr>
        <p:xfrm>
          <a:off x="381000" y="1052195"/>
          <a:ext cx="8458201" cy="5577153"/>
        </p:xfrm>
        <a:graphic>
          <a:graphicData uri="http://schemas.openxmlformats.org/drawingml/2006/table">
            <a:tbl>
              <a:tblPr/>
              <a:tblGrid>
                <a:gridCol w="10668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2438401">
                  <a:extLst>
                    <a:ext uri="{9D8B030D-6E8A-4147-A177-3AD203B41FA5}">
                      <a16:colId xmlns:a16="http://schemas.microsoft.com/office/drawing/2014/main" val="20003"/>
                    </a:ext>
                  </a:extLst>
                </a:gridCol>
              </a:tblGrid>
              <a:tr h="624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Control Sampling</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Assumptions about Exposure Prevalence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8140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Dynamic</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Each time a case occurs </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None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Consistent estimate of hazard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0627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At midpoint of study period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Exposure and covariate prevalence is at steady state or changing linearly over time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Consistent estimate of hazard ratio</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800" b="0" i="0" u="none" strike="noStrike" cap="none" normalizeH="0" baseline="0" dirty="0">
                        <a:ln>
                          <a:noFill/>
                        </a:ln>
                        <a:solidFill>
                          <a:schemeClr val="tx1"/>
                        </a:solidFill>
                        <a:effectLst/>
                        <a:latin typeface="Times New Roman" pitchFamily="18" charset="0"/>
                      </a:endParaRP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623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At any point, including after all cases identified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a) Exposure and covariate prevalence is at steady state</a:t>
                      </a:r>
                    </a:p>
                    <a:p>
                      <a:pPr marL="0" marR="0" lvl="0" indent="0" algn="l"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b) Exposure and/or covariates not at steady state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Consistent estimate of hazard ratio </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Hard to interpret odds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Oval 4"/>
          <p:cNvSpPr>
            <a:spLocks noChangeArrowheads="1"/>
          </p:cNvSpPr>
          <p:nvPr/>
        </p:nvSpPr>
        <p:spPr bwMode="auto">
          <a:xfrm>
            <a:off x="6096000" y="1828800"/>
            <a:ext cx="2971800" cy="914400"/>
          </a:xfrm>
          <a:prstGeom prst="ellipse">
            <a:avLst/>
          </a:prstGeom>
          <a:noFill/>
          <a:ln w="38100" algn="ctr">
            <a:solidFill>
              <a:srgbClr val="FF0000"/>
            </a:solidFill>
            <a:round/>
            <a:headEnd/>
            <a:tailEnd/>
          </a:ln>
        </p:spPr>
        <p:txBody>
          <a:bodyPr/>
          <a:lstStyle/>
          <a:p>
            <a:pPr eaLnBrk="0" hangingPunct="0"/>
            <a:endParaRPr lang="en-US" dirty="0">
              <a:solidFill>
                <a:srgbClr val="FF0000"/>
              </a:solidFill>
            </a:endParaRPr>
          </a:p>
        </p:txBody>
      </p:sp>
    </p:spTree>
    <p:extLst>
      <p:ext uri="{BB962C8B-B14F-4D97-AF65-F5344CB8AC3E}">
        <p14:creationId xmlns:p14="http://schemas.microsoft.com/office/powerpoint/2010/main" val="1428943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a:xfrm>
            <a:off x="685800" y="-152400"/>
            <a:ext cx="7772400" cy="1143000"/>
          </a:xfrm>
        </p:spPr>
        <p:txBody>
          <a:bodyPr/>
          <a:lstStyle/>
          <a:p>
            <a:r>
              <a:rPr lang="en-US" altLang="en-US" sz="3200" b="1" dirty="0"/>
              <a:t>Incidence density sampling</a:t>
            </a:r>
          </a:p>
        </p:txBody>
      </p:sp>
      <p:sp>
        <p:nvSpPr>
          <p:cNvPr id="114690" name="Rectangle 3"/>
          <p:cNvSpPr>
            <a:spLocks noGrp="1" noChangeArrowheads="1"/>
          </p:cNvSpPr>
          <p:nvPr>
            <p:ph type="body" idx="1"/>
          </p:nvPr>
        </p:nvSpPr>
        <p:spPr>
          <a:xfrm>
            <a:off x="228600" y="1066800"/>
            <a:ext cx="8991600" cy="4267200"/>
          </a:xfrm>
        </p:spPr>
        <p:txBody>
          <a:bodyPr/>
          <a:lstStyle/>
          <a:p>
            <a:r>
              <a:rPr lang="en-US" altLang="en-US" dirty="0"/>
              <a:t>Controls are matched to cases on time at risk</a:t>
            </a:r>
          </a:p>
          <a:p>
            <a:pPr lvl="1"/>
            <a:r>
              <a:rPr lang="en-US" altLang="en-US" dirty="0"/>
              <a:t>Duration of follow-up time in fixed cohort</a:t>
            </a:r>
          </a:p>
          <a:p>
            <a:pPr lvl="1"/>
            <a:r>
              <a:rPr lang="en-US" altLang="en-US" dirty="0"/>
              <a:t>Calendar time in dynamic cohort</a:t>
            </a:r>
          </a:p>
          <a:p>
            <a:endParaRPr lang="en-US" altLang="en-US" sz="1000" dirty="0"/>
          </a:p>
          <a:p>
            <a:pPr>
              <a:spcAft>
                <a:spcPts val="1200"/>
              </a:spcAft>
            </a:pPr>
            <a:r>
              <a:rPr lang="en-US" altLang="en-US" dirty="0"/>
              <a:t>Each time a case occurs, those still in follow-up who did not experience the outcome earlier (the “risk set”) are sampled for controls</a:t>
            </a:r>
          </a:p>
          <a:p>
            <a:r>
              <a:rPr lang="en-US" altLang="en-US" dirty="0"/>
              <a:t>This allows us to calculate an odds ratio, using conditional logistic regression, which is a consistent estimate of the </a:t>
            </a:r>
            <a:r>
              <a:rPr lang="en-US" altLang="en-US" u="sng" dirty="0"/>
              <a:t>hazard ratio</a:t>
            </a:r>
          </a:p>
          <a:p>
            <a:endParaRPr lang="en-US" altLang="en-US" dirty="0"/>
          </a:p>
          <a:p>
            <a:endParaRPr lang="en-US" altLang="en-US" dirty="0"/>
          </a:p>
          <a:p>
            <a:endParaRPr lang="en-US" altLang="en-US" sz="1000" dirty="0"/>
          </a:p>
          <a:p>
            <a:endParaRPr lang="en-US" altLang="en-US" dirty="0"/>
          </a:p>
        </p:txBody>
      </p:sp>
    </p:spTree>
    <p:extLst>
      <p:ext uri="{BB962C8B-B14F-4D97-AF65-F5344CB8AC3E}">
        <p14:creationId xmlns:p14="http://schemas.microsoft.com/office/powerpoint/2010/main" val="2471011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Canvas 33"/>
          <p:cNvGrpSpPr/>
          <p:nvPr/>
        </p:nvGrpSpPr>
        <p:grpSpPr>
          <a:xfrm>
            <a:off x="3141980" y="1511307"/>
            <a:ext cx="3981363" cy="2576830"/>
            <a:chOff x="-228513" y="0"/>
            <a:chExt cx="3981363" cy="2576830"/>
          </a:xfrm>
        </p:grpSpPr>
        <p:sp>
          <p:nvSpPr>
            <p:cNvPr id="15" name="Rectangle 14"/>
            <p:cNvSpPr/>
            <p:nvPr/>
          </p:nvSpPr>
          <p:spPr>
            <a:xfrm>
              <a:off x="0" y="0"/>
              <a:ext cx="3752850" cy="2576830"/>
            </a:xfrm>
            <a:prstGeom prst="rect">
              <a:avLst/>
            </a:prstGeom>
            <a:noFill/>
            <a:ln>
              <a:noFill/>
            </a:ln>
          </p:spPr>
        </p:sp>
        <p:cxnSp>
          <p:nvCxnSpPr>
            <p:cNvPr id="16" name="Line 5"/>
            <p:cNvCxnSpPr>
              <a:cxnSpLocks noChangeShapeType="1"/>
            </p:cNvCxnSpPr>
            <p:nvPr/>
          </p:nvCxnSpPr>
          <p:spPr bwMode="auto">
            <a:xfrm>
              <a:off x="144145" y="560705"/>
              <a:ext cx="770890" cy="0"/>
            </a:xfrm>
            <a:prstGeom prst="line">
              <a:avLst/>
            </a:prstGeom>
            <a:noFill/>
            <a:ln w="889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7" name="Line 6"/>
            <p:cNvCxnSpPr>
              <a:cxnSpLocks noChangeShapeType="1"/>
            </p:cNvCxnSpPr>
            <p:nvPr/>
          </p:nvCxnSpPr>
          <p:spPr bwMode="auto">
            <a:xfrm>
              <a:off x="103505" y="1652905"/>
              <a:ext cx="852805" cy="0"/>
            </a:xfrm>
            <a:prstGeom prst="line">
              <a:avLst/>
            </a:prstGeom>
            <a:noFill/>
            <a:ln w="889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8" name="Line 7"/>
            <p:cNvCxnSpPr>
              <a:cxnSpLocks noChangeShapeType="1"/>
            </p:cNvCxnSpPr>
            <p:nvPr/>
          </p:nvCxnSpPr>
          <p:spPr bwMode="auto">
            <a:xfrm>
              <a:off x="-228513" y="1079493"/>
              <a:ext cx="1628649" cy="9155"/>
            </a:xfrm>
            <a:prstGeom prst="line">
              <a:avLst/>
            </a:prstGeom>
            <a:noFill/>
            <a:ln w="17145">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9" name="Line 8"/>
            <p:cNvCxnSpPr>
              <a:cxnSpLocks noChangeShapeType="1"/>
            </p:cNvCxnSpPr>
            <p:nvPr/>
          </p:nvCxnSpPr>
          <p:spPr bwMode="auto">
            <a:xfrm>
              <a:off x="2573655" y="557530"/>
              <a:ext cx="476885" cy="0"/>
            </a:xfrm>
            <a:prstGeom prst="line">
              <a:avLst/>
            </a:prstGeom>
            <a:noFill/>
            <a:ln w="889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0" name="Line 9"/>
            <p:cNvCxnSpPr>
              <a:cxnSpLocks noChangeShapeType="1"/>
            </p:cNvCxnSpPr>
            <p:nvPr/>
          </p:nvCxnSpPr>
          <p:spPr bwMode="auto">
            <a:xfrm flipV="1">
              <a:off x="2115907" y="1657343"/>
              <a:ext cx="1408857" cy="2540"/>
            </a:xfrm>
            <a:prstGeom prst="line">
              <a:avLst/>
            </a:prstGeom>
            <a:noFill/>
            <a:ln w="889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1" name="Line 10"/>
            <p:cNvCxnSpPr>
              <a:cxnSpLocks noChangeShapeType="1"/>
            </p:cNvCxnSpPr>
            <p:nvPr/>
          </p:nvCxnSpPr>
          <p:spPr bwMode="auto">
            <a:xfrm>
              <a:off x="1963507" y="1079493"/>
              <a:ext cx="1619677" cy="2880"/>
            </a:xfrm>
            <a:prstGeom prst="line">
              <a:avLst/>
            </a:prstGeom>
            <a:noFill/>
            <a:ln w="17145">
              <a:solidFill>
                <a:srgbClr val="000000"/>
              </a:solidFill>
              <a:prstDash val="solid"/>
              <a:round/>
              <a:headEnd/>
              <a:tailEnd/>
            </a:ln>
            <a:extLst>
              <a:ext uri="{909E8E84-426E-40DD-AFC4-6F175D3DCCD1}">
                <a14:hiddenFill xmlns:a14="http://schemas.microsoft.com/office/drawing/2010/main">
                  <a:noFill/>
                </a14:hiddenFill>
              </a:ext>
            </a:extLst>
          </p:spPr>
        </p:cxnSp>
        <p:sp>
          <p:nvSpPr>
            <p:cNvPr id="22" name="Rectangle 21"/>
            <p:cNvSpPr>
              <a:spLocks noChangeArrowheads="1"/>
            </p:cNvSpPr>
            <p:nvPr/>
          </p:nvSpPr>
          <p:spPr bwMode="auto">
            <a:xfrm>
              <a:off x="2889885" y="822325"/>
              <a:ext cx="121285" cy="40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07000"/>
                </a:lnSpc>
                <a:spcBef>
                  <a:spcPts val="0"/>
                </a:spcBef>
                <a:spcAft>
                  <a:spcPts val="800"/>
                </a:spcAft>
              </a:pPr>
              <a:r>
                <a:rPr lang="en-US"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p:cNvSpPr>
              <a:spLocks noChangeArrowheads="1"/>
            </p:cNvSpPr>
            <p:nvPr/>
          </p:nvSpPr>
          <p:spPr bwMode="auto">
            <a:xfrm>
              <a:off x="2889885" y="298450"/>
              <a:ext cx="121285" cy="40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07000"/>
                </a:lnSpc>
                <a:spcBef>
                  <a:spcPts val="0"/>
                </a:spcBef>
                <a:spcAft>
                  <a:spcPts val="800"/>
                </a:spcAft>
              </a:pPr>
              <a:r>
                <a:rPr lang="en-US"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23"/>
            <p:cNvSpPr>
              <a:spLocks noChangeArrowheads="1"/>
            </p:cNvSpPr>
            <p:nvPr/>
          </p:nvSpPr>
          <p:spPr bwMode="auto">
            <a:xfrm>
              <a:off x="586740" y="1363973"/>
              <a:ext cx="121285" cy="40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07000"/>
                </a:lnSpc>
                <a:spcBef>
                  <a:spcPts val="0"/>
                </a:spcBef>
                <a:spcAft>
                  <a:spcPts val="800"/>
                </a:spcAft>
              </a:pPr>
              <a:r>
                <a:rPr lang="en-US"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p:cNvSpPr>
              <a:spLocks noChangeArrowheads="1"/>
            </p:cNvSpPr>
            <p:nvPr/>
          </p:nvSpPr>
          <p:spPr bwMode="auto">
            <a:xfrm>
              <a:off x="584835" y="298450"/>
              <a:ext cx="121285" cy="40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07000"/>
                </a:lnSpc>
                <a:spcBef>
                  <a:spcPts val="0"/>
                </a:spcBef>
                <a:spcAft>
                  <a:spcPts val="800"/>
                </a:spcAft>
              </a:pPr>
              <a:r>
                <a:rPr lang="en-US"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5"/>
            <p:cNvSpPr>
              <a:spLocks noChangeArrowheads="1"/>
            </p:cNvSpPr>
            <p:nvPr/>
          </p:nvSpPr>
          <p:spPr bwMode="auto">
            <a:xfrm>
              <a:off x="1925955" y="1134745"/>
              <a:ext cx="8191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7" name="Rectangle 26"/>
            <p:cNvSpPr>
              <a:spLocks noChangeArrowheads="1"/>
            </p:cNvSpPr>
            <p:nvPr/>
          </p:nvSpPr>
          <p:spPr bwMode="auto">
            <a:xfrm>
              <a:off x="1552575" y="1134745"/>
              <a:ext cx="8191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8" name="Rectangle 27"/>
            <p:cNvSpPr>
              <a:spLocks noChangeArrowheads="1"/>
            </p:cNvSpPr>
            <p:nvPr/>
          </p:nvSpPr>
          <p:spPr bwMode="auto">
            <a:xfrm>
              <a:off x="2614930" y="542290"/>
              <a:ext cx="343535" cy="60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07000"/>
                </a:lnSpc>
                <a:spcBef>
                  <a:spcPts val="0"/>
                </a:spcBef>
                <a:spcAft>
                  <a:spcPts val="800"/>
                </a:spcAft>
              </a:pP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28"/>
            <p:cNvSpPr>
              <a:spLocks noChangeArrowheads="1"/>
            </p:cNvSpPr>
            <p:nvPr/>
          </p:nvSpPr>
          <p:spPr bwMode="auto">
            <a:xfrm>
              <a:off x="2640965" y="40005"/>
              <a:ext cx="343535" cy="60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07000"/>
                </a:lnSpc>
                <a:spcBef>
                  <a:spcPts val="0"/>
                </a:spcBef>
                <a:spcAft>
                  <a:spcPts val="800"/>
                </a:spcAft>
              </a:pP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29"/>
            <p:cNvSpPr>
              <a:spLocks noChangeArrowheads="1"/>
            </p:cNvSpPr>
            <p:nvPr/>
          </p:nvSpPr>
          <p:spPr bwMode="auto">
            <a:xfrm>
              <a:off x="565150" y="1704975"/>
              <a:ext cx="8191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1" name="Rectangle 30"/>
            <p:cNvSpPr>
              <a:spLocks noChangeArrowheads="1"/>
            </p:cNvSpPr>
            <p:nvPr/>
          </p:nvSpPr>
          <p:spPr bwMode="auto">
            <a:xfrm>
              <a:off x="332740" y="1079493"/>
              <a:ext cx="343535" cy="60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07000"/>
                </a:lnSpc>
                <a:spcBef>
                  <a:spcPts val="0"/>
                </a:spcBef>
                <a:spcAft>
                  <a:spcPts val="800"/>
                </a:spcAft>
              </a:pP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31"/>
            <p:cNvSpPr>
              <a:spLocks noChangeArrowheads="1"/>
            </p:cNvSpPr>
            <p:nvPr/>
          </p:nvSpPr>
          <p:spPr bwMode="auto">
            <a:xfrm>
              <a:off x="565150" y="612775"/>
              <a:ext cx="8191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4" name="Rectangle 33"/>
            <p:cNvSpPr>
              <a:spLocks noChangeArrowheads="1"/>
            </p:cNvSpPr>
            <p:nvPr/>
          </p:nvSpPr>
          <p:spPr bwMode="auto">
            <a:xfrm>
              <a:off x="353060" y="43180"/>
              <a:ext cx="343535" cy="60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07000"/>
                </a:lnSpc>
                <a:spcBef>
                  <a:spcPts val="0"/>
                </a:spcBef>
                <a:spcAft>
                  <a:spcPts val="800"/>
                </a:spcAft>
              </a:pP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Rectangle 34"/>
            <p:cNvSpPr>
              <a:spLocks noChangeArrowheads="1"/>
            </p:cNvSpPr>
            <p:nvPr/>
          </p:nvSpPr>
          <p:spPr bwMode="auto">
            <a:xfrm>
              <a:off x="1608455" y="822325"/>
              <a:ext cx="223520" cy="63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07000"/>
                </a:lnSpc>
                <a:spcBef>
                  <a:spcPts val="0"/>
                </a:spcBef>
                <a:spcAft>
                  <a:spcPts val="800"/>
                </a:spcAft>
              </a:pPr>
              <a:r>
                <a:rPr lang="en-US" sz="3200" dirty="0">
                  <a:solidFill>
                    <a:srgbClr val="000000"/>
                  </a:solidFill>
                  <a:effectLst/>
                  <a:latin typeface="Symbol" panose="05050102010706020507" pitchFamily="18" charset="2"/>
                  <a:ea typeface="Calibri" panose="020F0502020204030204" pitchFamily="34" charset="0"/>
                  <a:cs typeface="Symbol" panose="05050102010706020507" pitchFamily="18" charset="2"/>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7" name="Rectangle 36"/>
                <p:cNvSpPr>
                  <a:spLocks noChangeArrowheads="1"/>
                </p:cNvSpPr>
                <p:nvPr/>
              </p:nvSpPr>
              <p:spPr bwMode="auto">
                <a:xfrm>
                  <a:off x="2078650" y="1134745"/>
                  <a:ext cx="1424942" cy="4249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rot="0" vert="horz" wrap="none" lIns="0" tIns="0" rIns="0" bIns="0" anchor="t" anchorCtr="0">
                  <a:spAutoFit/>
                </a:bodyPr>
                <a:lstStyle/>
                <a:p>
                  <a:pPr marL="0" marR="0">
                    <a:lnSpc>
                      <a:spcPct val="106000"/>
                    </a:lnSpc>
                    <a:spcBef>
                      <a:spcPts val="0"/>
                    </a:spcBef>
                    <a:spcAft>
                      <a:spcPts val="800"/>
                    </a:spcAft>
                  </a:pPr>
                  <a14:m>
                    <m:oMath xmlns:m="http://schemas.openxmlformats.org/officeDocument/2006/math">
                      <m:func>
                        <m:funcPr>
                          <m:ctrlPr>
                            <a:rPr lang="en-US" sz="2000" i="1">
                              <a:solidFill>
                                <a:srgbClr val="000000"/>
                              </a:solidFill>
                              <a:effectLst/>
                              <a:latin typeface="Cambria Math" panose="02040503050406030204" pitchFamily="18" charset="0"/>
                              <a:ea typeface="Calibri" panose="020F0502020204030204" pitchFamily="34" charset="0"/>
                            </a:rPr>
                          </m:ctrlPr>
                        </m:funcPr>
                        <m:fName>
                          <m:limLow>
                            <m:limLowPr>
                              <m:ctrlPr>
                                <a:rPr lang="en-US" sz="2000" i="1">
                                  <a:solidFill>
                                    <a:srgbClr val="000000"/>
                                  </a:solidFill>
                                  <a:effectLst/>
                                  <a:latin typeface="Cambria Math" panose="02040503050406030204" pitchFamily="18" charset="0"/>
                                  <a:ea typeface="Calibri" panose="020F0502020204030204" pitchFamily="34" charset="0"/>
                                </a:rPr>
                              </m:ctrlPr>
                            </m:limLowPr>
                            <m:e>
                              <m:r>
                                <m:rPr>
                                  <m:sty m:val="p"/>
                                </m:rPr>
                                <a:rPr lang="en-US" sz="2000">
                                  <a:solidFill>
                                    <a:srgbClr val="000000"/>
                                  </a:solidFill>
                                  <a:effectLst/>
                                  <a:latin typeface="Cambria Math" panose="02040503050406030204" pitchFamily="18" charset="0"/>
                                  <a:ea typeface="Calibri" panose="020F0502020204030204" pitchFamily="34" charset="0"/>
                                </a:rPr>
                                <m:t>lim</m:t>
                              </m:r>
                            </m:e>
                            <m:lim>
                              <m:r>
                                <a:rPr lang="en-US" sz="2000" i="1">
                                  <a:solidFill>
                                    <a:srgbClr val="000000"/>
                                  </a:solidFill>
                                  <a:effectLst/>
                                  <a:latin typeface="Cambria Math" panose="02040503050406030204" pitchFamily="18" charset="0"/>
                                  <a:ea typeface="Calibri" panose="020F0502020204030204" pitchFamily="34" charset="0"/>
                                </a:rPr>
                                <m:t>∆</m:t>
                              </m:r>
                              <m:r>
                                <a:rPr lang="en-US" sz="2000" i="1">
                                  <a:solidFill>
                                    <a:srgbClr val="000000"/>
                                  </a:solidFill>
                                  <a:effectLst/>
                                  <a:latin typeface="Cambria Math" panose="02040503050406030204" pitchFamily="18" charset="0"/>
                                  <a:ea typeface="Calibri" panose="020F0502020204030204" pitchFamily="34" charset="0"/>
                                </a:rPr>
                                <m:t>𝑡</m:t>
                              </m:r>
                              <m:r>
                                <a:rPr lang="en-US" sz="2000" i="1">
                                  <a:solidFill>
                                    <a:srgbClr val="000000"/>
                                  </a:solidFill>
                                  <a:effectLst/>
                                  <a:latin typeface="Cambria Math" panose="02040503050406030204" pitchFamily="18" charset="0"/>
                                  <a:ea typeface="Calibri" panose="020F0502020204030204" pitchFamily="34" charset="0"/>
                                </a:rPr>
                                <m:t>→0</m:t>
                              </m:r>
                            </m:lim>
                          </m:limLow>
                        </m:fName>
                        <m:e>
                          <m:r>
                            <m:rPr>
                              <m:sty m:val="p"/>
                            </m:rPr>
                            <a:rPr lang="en-US" sz="2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N</m:t>
                          </m:r>
                          <m:r>
                            <a:rPr lang="en-US" sz="2000" baseline="-25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1</m:t>
                          </m:r>
                          <m:r>
                            <a:rPr lang="en-US" sz="2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m:t>
                          </m:r>
                          <m:r>
                            <a:rPr lang="en-US" sz="2000" i="1">
                              <a:solidFill>
                                <a:srgbClr val="000000"/>
                              </a:solidFill>
                              <a:latin typeface="Cambria Math" panose="02040503050406030204" pitchFamily="18" charset="0"/>
                              <a:ea typeface="Calibri" panose="020F0502020204030204" pitchFamily="34" charset="0"/>
                            </a:rPr>
                            <m:t>∆</m:t>
                          </m:r>
                          <m:r>
                            <m:rPr>
                              <m:sty m:val="p"/>
                            </m:rPr>
                            <a:rPr lang="en-US" sz="2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t</m:t>
                          </m:r>
                        </m:e>
                      </m:func>
                    </m:oMath>
                  </a14:m>
                  <a:r>
                    <a:rPr lang="en-US" sz="2000" baseline="-25000" dirty="0">
                      <a:solidFill>
                        <a:srgbClr val="000000"/>
                      </a:solidFill>
                      <a:effectLst/>
                      <a:latin typeface="Cambria Math" panose="02040503050406030204" pitchFamily="18" charset="0"/>
                      <a:ea typeface="Calibri" panose="020F0502020204030204" pitchFamily="34" charset="0"/>
                    </a:rPr>
                    <a:t>1</a:t>
                  </a:r>
                  <a:endParaRPr lang="en-US" sz="1200" dirty="0">
                    <a:effectLst/>
                    <a:latin typeface="Times New Roman" panose="02020603050405020304" pitchFamily="18" charset="0"/>
                    <a:ea typeface="Malgun Gothic" panose="020B0503020000020004" pitchFamily="34" charset="-127"/>
                  </a:endParaRPr>
                </a:p>
              </p:txBody>
            </p:sp>
          </mc:Choice>
          <mc:Fallback xmlns="">
            <p:sp>
              <p:nvSpPr>
                <p:cNvPr id="37" name="Rectangle 36"/>
                <p:cNvSpPr>
                  <a:spLocks noRot="1" noChangeAspect="1" noMove="1" noResize="1" noEditPoints="1" noAdjustHandles="1" noChangeArrowheads="1" noChangeShapeType="1" noTextEdit="1"/>
                </p:cNvSpPr>
                <p:nvPr/>
              </p:nvSpPr>
              <p:spPr bwMode="auto">
                <a:xfrm>
                  <a:off x="2078650" y="1134745"/>
                  <a:ext cx="1424942" cy="424925"/>
                </a:xfrm>
                <a:prstGeom prst="rect">
                  <a:avLst/>
                </a:prstGeom>
                <a:blipFill rotWithShape="0">
                  <a:blip r:embed="rId4"/>
                  <a:stretch>
                    <a:fillRect l="-4701" r="-5128" b="-142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a:spLocks noChangeArrowheads="1"/>
                </p:cNvSpPr>
                <p:nvPr/>
              </p:nvSpPr>
              <p:spPr bwMode="auto">
                <a:xfrm>
                  <a:off x="1887307" y="1712255"/>
                  <a:ext cx="1811020" cy="5187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rot="0" vert="horz" wrap="square" lIns="0" tIns="0" rIns="0" bIns="0" anchor="t" anchorCtr="0">
                  <a:spAutoFit/>
                </a:bodyPr>
                <a:lstStyle/>
                <a:p>
                  <a:pPr marL="0" marR="0">
                    <a:lnSpc>
                      <a:spcPct val="105000"/>
                    </a:lnSpc>
                    <a:spcBef>
                      <a:spcPts val="0"/>
                    </a:spcBef>
                    <a:spcAft>
                      <a:spcPts val="800"/>
                    </a:spcAft>
                  </a:pPr>
                  <a14:m>
                    <m:oMathPara xmlns:m="http://schemas.openxmlformats.org/officeDocument/2006/math">
                      <m:oMathParaPr>
                        <m:jc m:val="centerGroup"/>
                      </m:oMathParaPr>
                      <m:oMath xmlns:m="http://schemas.openxmlformats.org/officeDocument/2006/math">
                        <m:func>
                          <m:funcPr>
                            <m:ctrlPr>
                              <a:rPr lang="en-US" sz="2000" i="1">
                                <a:solidFill>
                                  <a:srgbClr val="000000"/>
                                </a:solidFill>
                                <a:effectLst/>
                                <a:latin typeface="Cambria Math" panose="02040503050406030204" pitchFamily="18" charset="0"/>
                                <a:ea typeface="Calibri" panose="020F0502020204030204" pitchFamily="34" charset="0"/>
                              </a:rPr>
                            </m:ctrlPr>
                          </m:funcPr>
                          <m:fName>
                            <m:limLow>
                              <m:limLowPr>
                                <m:ctrlPr>
                                  <a:rPr lang="en-US" sz="2000" i="1">
                                    <a:solidFill>
                                      <a:srgbClr val="000000"/>
                                    </a:solidFill>
                                    <a:effectLst/>
                                    <a:latin typeface="Cambria Math" panose="02040503050406030204" pitchFamily="18" charset="0"/>
                                    <a:ea typeface="Calibri" panose="020F0502020204030204" pitchFamily="34" charset="0"/>
                                  </a:rPr>
                                </m:ctrlPr>
                              </m:limLowPr>
                              <m:e>
                                <m:r>
                                  <m:rPr>
                                    <m:sty m:val="p"/>
                                  </m:rPr>
                                  <a:rPr lang="en-US" sz="2000">
                                    <a:solidFill>
                                      <a:srgbClr val="000000"/>
                                    </a:solidFill>
                                    <a:effectLst/>
                                    <a:latin typeface="Cambria Math" panose="02040503050406030204" pitchFamily="18" charset="0"/>
                                    <a:ea typeface="Calibri" panose="020F0502020204030204" pitchFamily="34" charset="0"/>
                                  </a:rPr>
                                  <m:t>lim</m:t>
                                </m:r>
                              </m:e>
                              <m:lim>
                                <m:r>
                                  <a:rPr lang="en-US" sz="2000" i="1">
                                    <a:solidFill>
                                      <a:srgbClr val="000000"/>
                                    </a:solidFill>
                                    <a:effectLst/>
                                    <a:latin typeface="Cambria Math" panose="02040503050406030204" pitchFamily="18" charset="0"/>
                                    <a:ea typeface="Calibri" panose="020F0502020204030204" pitchFamily="34" charset="0"/>
                                  </a:rPr>
                                  <m:t>∆</m:t>
                                </m:r>
                                <m:r>
                                  <a:rPr lang="en-US" sz="2000" i="1">
                                    <a:solidFill>
                                      <a:srgbClr val="000000"/>
                                    </a:solidFill>
                                    <a:effectLst/>
                                    <a:latin typeface="Cambria Math" panose="02040503050406030204" pitchFamily="18" charset="0"/>
                                    <a:ea typeface="Calibri" panose="020F0502020204030204" pitchFamily="34" charset="0"/>
                                  </a:rPr>
                                  <m:t>𝑡</m:t>
                                </m:r>
                                <m:r>
                                  <a:rPr lang="en-US" sz="2000" i="1">
                                    <a:solidFill>
                                      <a:srgbClr val="000000"/>
                                    </a:solidFill>
                                    <a:effectLst/>
                                    <a:latin typeface="Cambria Math" panose="02040503050406030204" pitchFamily="18" charset="0"/>
                                    <a:ea typeface="Calibri" panose="020F0502020204030204" pitchFamily="34" charset="0"/>
                                  </a:rPr>
                                  <m:t>→0</m:t>
                                </m:r>
                              </m:lim>
                            </m:limLow>
                          </m:fName>
                          <m:e>
                            <m:r>
                              <m:rPr>
                                <m:sty m:val="p"/>
                              </m:rPr>
                              <a:rPr lang="en-US" sz="2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N</m:t>
                            </m:r>
                            <m:r>
                              <a:rPr lang="en-US" sz="2000" baseline="-25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0</m:t>
                            </m:r>
                            <m:r>
                              <a:rPr lang="en-US" sz="2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m:t>
                            </m:r>
                            <m:r>
                              <a:rPr lang="en-US" sz="2000" i="1">
                                <a:solidFill>
                                  <a:srgbClr val="000000"/>
                                </a:solidFill>
                                <a:latin typeface="Cambria Math" panose="02040503050406030204" pitchFamily="18" charset="0"/>
                                <a:ea typeface="Calibri" panose="020F0502020204030204" pitchFamily="34" charset="0"/>
                              </a:rPr>
                              <m:t>∆</m:t>
                            </m:r>
                            <m:r>
                              <m:rPr>
                                <m:sty m:val="p"/>
                              </m:rPr>
                              <a:rPr lang="en-US" sz="2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t</m:t>
                            </m:r>
                          </m:e>
                        </m:func>
                        <m:r>
                          <a:rPr lang="en-US" sz="2000" i="1" baseline="-25000">
                            <a:solidFill>
                              <a:srgbClr val="000000"/>
                            </a:solidFill>
                            <a:effectLst/>
                            <a:latin typeface="Cambria Math" panose="02040503050406030204" pitchFamily="18" charset="0"/>
                            <a:ea typeface="Calibri" panose="020F0502020204030204" pitchFamily="34" charset="0"/>
                          </a:rPr>
                          <m:t>0</m:t>
                        </m:r>
                      </m:oMath>
                    </m:oMathPara>
                  </a14:m>
                  <a:endParaRPr lang="en-US" sz="1200" baseline="-25000" dirty="0">
                    <a:effectLst/>
                    <a:ea typeface="Malgun Gothic" panose="020B0503020000020004" pitchFamily="34" charset="-127"/>
                  </a:endParaRPr>
                </a:p>
              </p:txBody>
            </p:sp>
          </mc:Choice>
          <mc:Fallback xmlns="">
            <p:sp>
              <p:nvSpPr>
                <p:cNvPr id="38" name="Rectangle 37"/>
                <p:cNvSpPr>
                  <a:spLocks noRot="1" noChangeAspect="1" noMove="1" noResize="1" noEditPoints="1" noAdjustHandles="1" noChangeArrowheads="1" noChangeShapeType="1" noTextEdit="1"/>
                </p:cNvSpPr>
                <p:nvPr/>
              </p:nvSpPr>
              <p:spPr bwMode="auto">
                <a:xfrm>
                  <a:off x="1887307" y="1712255"/>
                  <a:ext cx="1811020" cy="518795"/>
                </a:xfrm>
                <a:prstGeom prst="rect">
                  <a:avLst/>
                </a:prstGeom>
                <a:blipFill rotWithShape="0">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a:spLocks noChangeArrowheads="1"/>
                </p:cNvSpPr>
                <p:nvPr/>
              </p:nvSpPr>
              <p:spPr bwMode="auto">
                <a:xfrm>
                  <a:off x="-48578" y="546093"/>
                  <a:ext cx="1424942" cy="4249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rot="0" vert="horz" wrap="none" lIns="0" tIns="0" rIns="0" bIns="0" anchor="t" anchorCtr="0">
                  <a:spAutoFit/>
                </a:bodyPr>
                <a:lstStyle/>
                <a:p>
                  <a:pPr marL="0" marR="0">
                    <a:lnSpc>
                      <a:spcPct val="106000"/>
                    </a:lnSpc>
                    <a:spcBef>
                      <a:spcPts val="0"/>
                    </a:spcBef>
                    <a:spcAft>
                      <a:spcPts val="800"/>
                    </a:spcAft>
                  </a:pPr>
                  <a14:m>
                    <m:oMath xmlns:m="http://schemas.openxmlformats.org/officeDocument/2006/math">
                      <m:func>
                        <m:funcPr>
                          <m:ctrlPr>
                            <a:rPr lang="en-US" sz="2000" i="1">
                              <a:solidFill>
                                <a:srgbClr val="000000"/>
                              </a:solidFill>
                              <a:effectLst/>
                              <a:latin typeface="Cambria Math" panose="02040503050406030204" pitchFamily="18" charset="0"/>
                              <a:ea typeface="Calibri" panose="020F0502020204030204" pitchFamily="34" charset="0"/>
                            </a:rPr>
                          </m:ctrlPr>
                        </m:funcPr>
                        <m:fName>
                          <m:limLow>
                            <m:limLowPr>
                              <m:ctrlPr>
                                <a:rPr lang="en-US" sz="2000" i="1">
                                  <a:solidFill>
                                    <a:srgbClr val="000000"/>
                                  </a:solidFill>
                                  <a:effectLst/>
                                  <a:latin typeface="Cambria Math" panose="02040503050406030204" pitchFamily="18" charset="0"/>
                                  <a:ea typeface="Calibri" panose="020F0502020204030204" pitchFamily="34" charset="0"/>
                                </a:rPr>
                              </m:ctrlPr>
                            </m:limLowPr>
                            <m:e>
                              <m:r>
                                <m:rPr>
                                  <m:sty m:val="p"/>
                                </m:rPr>
                                <a:rPr lang="en-US" sz="2000">
                                  <a:solidFill>
                                    <a:srgbClr val="000000"/>
                                  </a:solidFill>
                                  <a:effectLst/>
                                  <a:latin typeface="Cambria Math" panose="02040503050406030204" pitchFamily="18" charset="0"/>
                                  <a:ea typeface="Calibri" panose="020F0502020204030204" pitchFamily="34" charset="0"/>
                                </a:rPr>
                                <m:t>lim</m:t>
                              </m:r>
                            </m:e>
                            <m:lim>
                              <m:r>
                                <a:rPr lang="en-US" sz="2000" i="1">
                                  <a:solidFill>
                                    <a:srgbClr val="000000"/>
                                  </a:solidFill>
                                  <a:effectLst/>
                                  <a:latin typeface="Cambria Math" panose="02040503050406030204" pitchFamily="18" charset="0"/>
                                  <a:ea typeface="Calibri" panose="020F0502020204030204" pitchFamily="34" charset="0"/>
                                </a:rPr>
                                <m:t>∆</m:t>
                              </m:r>
                              <m:r>
                                <a:rPr lang="en-US" sz="2000" i="1">
                                  <a:solidFill>
                                    <a:srgbClr val="000000"/>
                                  </a:solidFill>
                                  <a:effectLst/>
                                  <a:latin typeface="Cambria Math" panose="02040503050406030204" pitchFamily="18" charset="0"/>
                                  <a:ea typeface="Calibri" panose="020F0502020204030204" pitchFamily="34" charset="0"/>
                                </a:rPr>
                                <m:t>𝑡</m:t>
                              </m:r>
                              <m:r>
                                <a:rPr lang="en-US" sz="2000" i="1">
                                  <a:solidFill>
                                    <a:srgbClr val="000000"/>
                                  </a:solidFill>
                                  <a:effectLst/>
                                  <a:latin typeface="Cambria Math" panose="02040503050406030204" pitchFamily="18" charset="0"/>
                                  <a:ea typeface="Calibri" panose="020F0502020204030204" pitchFamily="34" charset="0"/>
                                </a:rPr>
                                <m:t>→0</m:t>
                              </m:r>
                            </m:lim>
                          </m:limLow>
                        </m:fName>
                        <m:e>
                          <m:r>
                            <m:rPr>
                              <m:sty m:val="p"/>
                            </m:rPr>
                            <a:rPr lang="en-US" sz="2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N</m:t>
                          </m:r>
                          <m:r>
                            <a:rPr lang="en-US" sz="2000" baseline="-25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1</m:t>
                          </m:r>
                          <m:r>
                            <a:rPr lang="en-US" sz="2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m:t>
                          </m:r>
                          <m:r>
                            <a:rPr lang="en-US" sz="2000" i="1">
                              <a:solidFill>
                                <a:srgbClr val="000000"/>
                              </a:solidFill>
                              <a:latin typeface="Cambria Math" panose="02040503050406030204" pitchFamily="18" charset="0"/>
                              <a:ea typeface="Calibri" panose="020F0502020204030204" pitchFamily="34" charset="0"/>
                            </a:rPr>
                            <m:t>∆</m:t>
                          </m:r>
                          <m:r>
                            <m:rPr>
                              <m:sty m:val="p"/>
                            </m:rPr>
                            <a:rPr lang="en-US" sz="2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t</m:t>
                          </m:r>
                        </m:e>
                      </m:func>
                    </m:oMath>
                  </a14:m>
                  <a:r>
                    <a:rPr lang="en-US" sz="2000" baseline="-25000" dirty="0">
                      <a:solidFill>
                        <a:srgbClr val="000000"/>
                      </a:solidFill>
                      <a:effectLst/>
                      <a:latin typeface="Cambria Math" panose="02040503050406030204" pitchFamily="18" charset="0"/>
                      <a:ea typeface="Calibri" panose="020F0502020204030204" pitchFamily="34" charset="0"/>
                    </a:rPr>
                    <a:t>1</a:t>
                  </a:r>
                  <a:endParaRPr lang="en-US" sz="1200" dirty="0">
                    <a:effectLst/>
                    <a:latin typeface="Times New Roman" panose="02020603050405020304" pitchFamily="18" charset="0"/>
                    <a:ea typeface="Malgun Gothic" panose="020B0503020000020004" pitchFamily="34" charset="-127"/>
                  </a:endParaRPr>
                </a:p>
              </p:txBody>
            </p:sp>
          </mc:Choice>
          <mc:Fallback xmlns="">
            <p:sp>
              <p:nvSpPr>
                <p:cNvPr id="45" name="Rectangle 44"/>
                <p:cNvSpPr>
                  <a:spLocks noRot="1" noChangeAspect="1" noMove="1" noResize="1" noEditPoints="1" noAdjustHandles="1" noChangeArrowheads="1" noChangeShapeType="1" noTextEdit="1"/>
                </p:cNvSpPr>
                <p:nvPr/>
              </p:nvSpPr>
              <p:spPr bwMode="auto">
                <a:xfrm>
                  <a:off x="-48578" y="546093"/>
                  <a:ext cx="1424942" cy="424925"/>
                </a:xfrm>
                <a:prstGeom prst="rect">
                  <a:avLst/>
                </a:prstGeom>
                <a:blipFill rotWithShape="0">
                  <a:blip r:embed="rId6"/>
                  <a:stretch>
                    <a:fillRect l="-4701" r="-5128" b="-1449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a:spLocks noChangeArrowheads="1"/>
                </p:cNvSpPr>
                <p:nvPr/>
              </p:nvSpPr>
              <p:spPr bwMode="auto">
                <a:xfrm>
                  <a:off x="-228513" y="1689093"/>
                  <a:ext cx="1811020" cy="5187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rot="0" vert="horz" wrap="square" lIns="0" tIns="0" rIns="0" bIns="0" anchor="t" anchorCtr="0">
                  <a:spAutoFit/>
                </a:bodyPr>
                <a:lstStyle/>
                <a:p>
                  <a:pPr marL="0" marR="0">
                    <a:lnSpc>
                      <a:spcPct val="105000"/>
                    </a:lnSpc>
                    <a:spcBef>
                      <a:spcPts val="0"/>
                    </a:spcBef>
                    <a:spcAft>
                      <a:spcPts val="800"/>
                    </a:spcAft>
                  </a:pPr>
                  <a14:m>
                    <m:oMathPara xmlns:m="http://schemas.openxmlformats.org/officeDocument/2006/math">
                      <m:oMathParaPr>
                        <m:jc m:val="centerGroup"/>
                      </m:oMathParaPr>
                      <m:oMath xmlns:m="http://schemas.openxmlformats.org/officeDocument/2006/math">
                        <m:func>
                          <m:funcPr>
                            <m:ctrlPr>
                              <a:rPr lang="en-US" sz="2000" i="1">
                                <a:solidFill>
                                  <a:srgbClr val="000000"/>
                                </a:solidFill>
                                <a:effectLst/>
                                <a:latin typeface="Cambria Math" panose="02040503050406030204" pitchFamily="18" charset="0"/>
                                <a:ea typeface="Calibri" panose="020F0502020204030204" pitchFamily="34" charset="0"/>
                              </a:rPr>
                            </m:ctrlPr>
                          </m:funcPr>
                          <m:fName>
                            <m:limLow>
                              <m:limLowPr>
                                <m:ctrlPr>
                                  <a:rPr lang="en-US" sz="2000" i="1">
                                    <a:solidFill>
                                      <a:srgbClr val="000000"/>
                                    </a:solidFill>
                                    <a:effectLst/>
                                    <a:latin typeface="Cambria Math" panose="02040503050406030204" pitchFamily="18" charset="0"/>
                                    <a:ea typeface="Calibri" panose="020F0502020204030204" pitchFamily="34" charset="0"/>
                                  </a:rPr>
                                </m:ctrlPr>
                              </m:limLowPr>
                              <m:e>
                                <m:r>
                                  <m:rPr>
                                    <m:sty m:val="p"/>
                                  </m:rPr>
                                  <a:rPr lang="en-US" sz="2000">
                                    <a:solidFill>
                                      <a:srgbClr val="000000"/>
                                    </a:solidFill>
                                    <a:effectLst/>
                                    <a:latin typeface="Cambria Math" panose="02040503050406030204" pitchFamily="18" charset="0"/>
                                    <a:ea typeface="Calibri" panose="020F0502020204030204" pitchFamily="34" charset="0"/>
                                  </a:rPr>
                                  <m:t>lim</m:t>
                                </m:r>
                              </m:e>
                              <m:lim>
                                <m:r>
                                  <a:rPr lang="en-US" sz="2000" i="1">
                                    <a:solidFill>
                                      <a:srgbClr val="000000"/>
                                    </a:solidFill>
                                    <a:effectLst/>
                                    <a:latin typeface="Cambria Math" panose="02040503050406030204" pitchFamily="18" charset="0"/>
                                    <a:ea typeface="Calibri" panose="020F0502020204030204" pitchFamily="34" charset="0"/>
                                  </a:rPr>
                                  <m:t>∆</m:t>
                                </m:r>
                                <m:r>
                                  <a:rPr lang="en-US" sz="2000" i="1">
                                    <a:solidFill>
                                      <a:srgbClr val="000000"/>
                                    </a:solidFill>
                                    <a:effectLst/>
                                    <a:latin typeface="Cambria Math" panose="02040503050406030204" pitchFamily="18" charset="0"/>
                                    <a:ea typeface="Calibri" panose="020F0502020204030204" pitchFamily="34" charset="0"/>
                                  </a:rPr>
                                  <m:t>𝑡</m:t>
                                </m:r>
                                <m:r>
                                  <a:rPr lang="en-US" sz="2000" i="1">
                                    <a:solidFill>
                                      <a:srgbClr val="000000"/>
                                    </a:solidFill>
                                    <a:effectLst/>
                                    <a:latin typeface="Cambria Math" panose="02040503050406030204" pitchFamily="18" charset="0"/>
                                    <a:ea typeface="Calibri" panose="020F0502020204030204" pitchFamily="34" charset="0"/>
                                  </a:rPr>
                                  <m:t>→0</m:t>
                                </m:r>
                              </m:lim>
                            </m:limLow>
                          </m:fName>
                          <m:e>
                            <m:r>
                              <m:rPr>
                                <m:sty m:val="p"/>
                              </m:rPr>
                              <a:rPr lang="en-US" sz="2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N</m:t>
                            </m:r>
                            <m:r>
                              <a:rPr lang="en-US" sz="2000" baseline="-25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0</m:t>
                            </m:r>
                            <m:r>
                              <a:rPr lang="en-US" sz="2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m:t>
                            </m:r>
                            <m:r>
                              <a:rPr lang="en-US" sz="2000" i="1">
                                <a:solidFill>
                                  <a:srgbClr val="000000"/>
                                </a:solidFill>
                                <a:latin typeface="Cambria Math" panose="02040503050406030204" pitchFamily="18" charset="0"/>
                                <a:ea typeface="Calibri" panose="020F0502020204030204" pitchFamily="34" charset="0"/>
                              </a:rPr>
                              <m:t>∆</m:t>
                            </m:r>
                            <m:r>
                              <m:rPr>
                                <m:sty m:val="p"/>
                              </m:rPr>
                              <a:rPr lang="en-US" sz="2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t</m:t>
                            </m:r>
                          </m:e>
                        </m:func>
                        <m:r>
                          <a:rPr lang="en-US" sz="2000" i="1" baseline="-25000">
                            <a:solidFill>
                              <a:srgbClr val="000000"/>
                            </a:solidFill>
                            <a:effectLst/>
                            <a:latin typeface="Cambria Math" panose="02040503050406030204" pitchFamily="18" charset="0"/>
                            <a:ea typeface="Calibri" panose="020F0502020204030204" pitchFamily="34" charset="0"/>
                          </a:rPr>
                          <m:t>0</m:t>
                        </m:r>
                      </m:oMath>
                    </m:oMathPara>
                  </a14:m>
                  <a:endParaRPr lang="en-US" sz="1200" baseline="-25000" dirty="0">
                    <a:effectLst/>
                    <a:ea typeface="Malgun Gothic" panose="020B0503020000020004" pitchFamily="34" charset="-127"/>
                  </a:endParaRPr>
                </a:p>
              </p:txBody>
            </p:sp>
          </mc:Choice>
          <mc:Fallback xmlns="">
            <p:sp>
              <p:nvSpPr>
                <p:cNvPr id="46" name="Rectangle 45"/>
                <p:cNvSpPr>
                  <a:spLocks noRot="1" noChangeAspect="1" noMove="1" noResize="1" noEditPoints="1" noAdjustHandles="1" noChangeArrowheads="1" noChangeShapeType="1" noTextEdit="1"/>
                </p:cNvSpPr>
                <p:nvPr/>
              </p:nvSpPr>
              <p:spPr bwMode="auto">
                <a:xfrm>
                  <a:off x="-228513" y="1689093"/>
                  <a:ext cx="1811020" cy="518795"/>
                </a:xfrm>
                <a:prstGeom prst="rect">
                  <a:avLst/>
                </a:prstGeom>
                <a:blipFill rotWithShape="0">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43101" name="Rectangle 6"/>
          <p:cNvSpPr>
            <a:spLocks noChangeArrowheads="1"/>
          </p:cNvSpPr>
          <p:nvPr/>
        </p:nvSpPr>
        <p:spPr bwMode="auto">
          <a:xfrm>
            <a:off x="304800" y="152400"/>
            <a:ext cx="8686800" cy="1066800"/>
          </a:xfrm>
          <a:prstGeom prst="rect">
            <a:avLst/>
          </a:prstGeom>
          <a:noFill/>
          <a:ln w="9525">
            <a:noFill/>
            <a:miter lim="800000"/>
            <a:headEnd/>
            <a:tailEnd/>
          </a:ln>
        </p:spPr>
        <p:txBody>
          <a:bodyPr>
            <a:spAutoFit/>
          </a:bodyPr>
          <a:lstStyle/>
          <a:p>
            <a:pPr eaLnBrk="0" hangingPunct="0"/>
            <a:r>
              <a:rPr lang="en-US" altLang="en-US" sz="3200" b="1" dirty="0">
                <a:solidFill>
                  <a:schemeClr val="tx2"/>
                </a:solidFill>
              </a:rPr>
              <a:t>Hazard ratio in cohort where             = exposed</a:t>
            </a:r>
          </a:p>
          <a:p>
            <a:pPr eaLnBrk="0" hangingPunct="0"/>
            <a:r>
              <a:rPr lang="en-US" altLang="en-US" sz="3200" b="1" dirty="0">
                <a:solidFill>
                  <a:schemeClr val="tx2"/>
                </a:solidFill>
              </a:rPr>
              <a:t>and </a:t>
            </a:r>
            <a:r>
              <a:rPr lang="en-US" altLang="en-US" b="1" dirty="0">
                <a:solidFill>
                  <a:schemeClr val="tx2"/>
                </a:solidFill>
              </a:rPr>
              <a:t>                </a:t>
            </a:r>
            <a:r>
              <a:rPr lang="en-US" altLang="en-US" sz="3200" b="1" dirty="0">
                <a:solidFill>
                  <a:schemeClr val="tx2"/>
                </a:solidFill>
              </a:rPr>
              <a:t>= unexposed person-time</a:t>
            </a:r>
          </a:p>
        </p:txBody>
      </p:sp>
      <p:sp>
        <p:nvSpPr>
          <p:cNvPr id="43102" name="Text Box 7"/>
          <p:cNvSpPr txBox="1">
            <a:spLocks noChangeArrowheads="1"/>
          </p:cNvSpPr>
          <p:nvPr/>
        </p:nvSpPr>
        <p:spPr bwMode="auto">
          <a:xfrm>
            <a:off x="533400" y="3998655"/>
            <a:ext cx="8229600" cy="2554545"/>
          </a:xfrm>
          <a:prstGeom prst="rect">
            <a:avLst/>
          </a:prstGeom>
          <a:noFill/>
          <a:ln w="9525">
            <a:noFill/>
            <a:miter lim="800000"/>
            <a:headEnd/>
            <a:tailEnd/>
          </a:ln>
        </p:spPr>
        <p:txBody>
          <a:bodyPr>
            <a:spAutoFit/>
          </a:bodyPr>
          <a:lstStyle/>
          <a:p>
            <a:pPr eaLnBrk="0" hangingPunct="0"/>
            <a:r>
              <a:rPr lang="en-US" altLang="en-US" sz="3200" dirty="0"/>
              <a:t>So analogous to estimating risk ratio, we need to </a:t>
            </a:r>
          </a:p>
          <a:p>
            <a:pPr eaLnBrk="0" hangingPunct="0"/>
            <a:r>
              <a:rPr lang="en-US" altLang="en-US" sz="3200" dirty="0"/>
              <a:t>estimate the odds of exposed person-time.</a:t>
            </a:r>
          </a:p>
          <a:p>
            <a:pPr eaLnBrk="0" hangingPunct="0"/>
            <a:endParaRPr lang="en-US" altLang="en-US" sz="3200" dirty="0"/>
          </a:p>
          <a:p>
            <a:pPr eaLnBrk="0" hangingPunct="0"/>
            <a:r>
              <a:rPr lang="en-US" altLang="en-US" sz="3200" dirty="0"/>
              <a:t>If we can estimate this odds in a case-</a:t>
            </a:r>
          </a:p>
          <a:p>
            <a:pPr eaLnBrk="0" hangingPunct="0"/>
            <a:r>
              <a:rPr lang="en-US" altLang="en-US" sz="3200" dirty="0"/>
              <a:t>control study, we can estimate a hazard ratio</a:t>
            </a:r>
          </a:p>
        </p:txBody>
      </p:sp>
      <p:sp>
        <p:nvSpPr>
          <p:cNvPr id="43103" name="Text Box 8"/>
          <p:cNvSpPr txBox="1">
            <a:spLocks noChangeArrowheads="1"/>
          </p:cNvSpPr>
          <p:nvPr/>
        </p:nvSpPr>
        <p:spPr bwMode="auto">
          <a:xfrm>
            <a:off x="228600" y="2284057"/>
            <a:ext cx="2977097" cy="584775"/>
          </a:xfrm>
          <a:prstGeom prst="rect">
            <a:avLst/>
          </a:prstGeom>
          <a:noFill/>
          <a:ln w="9525">
            <a:noFill/>
            <a:miter lim="800000"/>
            <a:headEnd/>
            <a:tailEnd/>
          </a:ln>
        </p:spPr>
        <p:txBody>
          <a:bodyPr wrap="none">
            <a:spAutoFit/>
          </a:bodyPr>
          <a:lstStyle/>
          <a:p>
            <a:pPr eaLnBrk="0" hangingPunct="0"/>
            <a:r>
              <a:rPr lang="en-US" altLang="en-US" sz="3200" b="1" dirty="0"/>
              <a:t>Hazard Ratio</a:t>
            </a:r>
            <a:r>
              <a:rPr lang="en-US" altLang="en-US" sz="3200" dirty="0"/>
              <a:t> =</a:t>
            </a:r>
            <a:r>
              <a:rPr lang="en-US" altLang="en-US" dirty="0"/>
              <a:t> </a:t>
            </a:r>
          </a:p>
        </p:txBody>
      </p:sp>
      <p:graphicFrame>
        <p:nvGraphicFramePr>
          <p:cNvPr id="43099" name="Object 91"/>
          <p:cNvGraphicFramePr>
            <a:graphicFrameLocks noChangeAspect="1"/>
          </p:cNvGraphicFramePr>
          <p:nvPr>
            <p:extLst>
              <p:ext uri="{D42A27DB-BD31-4B8C-83A1-F6EECF244321}">
                <p14:modId xmlns:p14="http://schemas.microsoft.com/office/powerpoint/2010/main" val="2385327596"/>
              </p:ext>
            </p:extLst>
          </p:nvPr>
        </p:nvGraphicFramePr>
        <p:xfrm>
          <a:off x="5562600" y="76200"/>
          <a:ext cx="954088" cy="676275"/>
        </p:xfrm>
        <a:graphic>
          <a:graphicData uri="http://schemas.openxmlformats.org/presentationml/2006/ole">
            <mc:AlternateContent xmlns:mc="http://schemas.openxmlformats.org/markup-compatibility/2006">
              <mc:Choice xmlns:v="urn:schemas-microsoft-com:vml" Requires="v">
                <p:oleObj name="Equation" r:id="rId8" imgW="304536" imgH="215713" progId="Equation.3">
                  <p:embed/>
                </p:oleObj>
              </mc:Choice>
              <mc:Fallback>
                <p:oleObj name="Equation" r:id="rId8" imgW="304536" imgH="215713" progId="Equation.3">
                  <p:embed/>
                  <p:pic>
                    <p:nvPicPr>
                      <p:cNvPr id="43099" name="Object 9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76200"/>
                        <a:ext cx="954088"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100" name="Object 92"/>
          <p:cNvGraphicFramePr>
            <a:graphicFrameLocks noChangeAspect="1"/>
          </p:cNvGraphicFramePr>
          <p:nvPr>
            <p:extLst>
              <p:ext uri="{D42A27DB-BD31-4B8C-83A1-F6EECF244321}">
                <p14:modId xmlns:p14="http://schemas.microsoft.com/office/powerpoint/2010/main" val="2365096081"/>
              </p:ext>
            </p:extLst>
          </p:nvPr>
        </p:nvGraphicFramePr>
        <p:xfrm>
          <a:off x="1219200" y="608013"/>
          <a:ext cx="990600" cy="687387"/>
        </p:xfrm>
        <a:graphic>
          <a:graphicData uri="http://schemas.openxmlformats.org/presentationml/2006/ole">
            <mc:AlternateContent xmlns:mc="http://schemas.openxmlformats.org/markup-compatibility/2006">
              <mc:Choice xmlns:v="urn:schemas-microsoft-com:vml" Requires="v">
                <p:oleObj name="Equation" r:id="rId10" imgW="330200" imgH="228600" progId="Equation.3">
                  <p:embed/>
                </p:oleObj>
              </mc:Choice>
              <mc:Fallback>
                <p:oleObj name="Equation" r:id="rId10" imgW="330200" imgH="228600" progId="Equation.3">
                  <p:embed/>
                  <p:pic>
                    <p:nvPicPr>
                      <p:cNvPr id="43100" name="Object 9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9200" y="608013"/>
                        <a:ext cx="990600" cy="68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7091593" y="1640800"/>
            <a:ext cx="2133600" cy="707886"/>
          </a:xfrm>
          <a:prstGeom prst="rect">
            <a:avLst/>
          </a:prstGeom>
          <a:noFill/>
        </p:spPr>
        <p:txBody>
          <a:bodyPr wrap="square" rtlCol="0">
            <a:spAutoFit/>
          </a:bodyPr>
          <a:lstStyle/>
          <a:p>
            <a:r>
              <a:rPr lang="en-US" sz="2000" i="1" dirty="0"/>
              <a:t>Odds of exposure in cases</a:t>
            </a:r>
          </a:p>
        </p:txBody>
      </p:sp>
      <p:sp>
        <p:nvSpPr>
          <p:cNvPr id="11" name="TextBox 10"/>
          <p:cNvSpPr txBox="1"/>
          <p:nvPr/>
        </p:nvSpPr>
        <p:spPr>
          <a:xfrm>
            <a:off x="7091593" y="2569676"/>
            <a:ext cx="2133600" cy="1015663"/>
          </a:xfrm>
          <a:prstGeom prst="rect">
            <a:avLst/>
          </a:prstGeom>
          <a:noFill/>
        </p:spPr>
        <p:txBody>
          <a:bodyPr wrap="square" rtlCol="0">
            <a:spAutoFit/>
          </a:bodyPr>
          <a:lstStyle/>
          <a:p>
            <a:r>
              <a:rPr lang="en-US" sz="2000" i="1" dirty="0"/>
              <a:t>Odds of exposed person-time in cohort</a:t>
            </a:r>
          </a:p>
        </p:txBody>
      </p:sp>
      <p:sp>
        <p:nvSpPr>
          <p:cNvPr id="13" name="Oval 5"/>
          <p:cNvSpPr>
            <a:spLocks noChangeArrowheads="1"/>
          </p:cNvSpPr>
          <p:nvPr/>
        </p:nvSpPr>
        <p:spPr bwMode="auto">
          <a:xfrm>
            <a:off x="5171353" y="2590800"/>
            <a:ext cx="1941917" cy="1317814"/>
          </a:xfrm>
          <a:prstGeom prst="ellipse">
            <a:avLst/>
          </a:prstGeom>
          <a:noFill/>
          <a:ln w="25400" algn="ctr">
            <a:solidFill>
              <a:srgbClr val="FF0000"/>
            </a:solidFill>
            <a:round/>
            <a:headEnd/>
            <a:tailEnd/>
          </a:ln>
        </p:spPr>
        <p:txBody>
          <a:bodyPr/>
          <a:lstStyle/>
          <a:p>
            <a:pPr eaLnBrk="0" hangingPunct="0"/>
            <a:endParaRPr lang="en-US" dirty="0"/>
          </a:p>
        </p:txBody>
      </p:sp>
    </p:spTree>
    <p:extLst>
      <p:ext uri="{BB962C8B-B14F-4D97-AF65-F5344CB8AC3E}">
        <p14:creationId xmlns:p14="http://schemas.microsoft.com/office/powerpoint/2010/main" val="405902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228600" y="0"/>
            <a:ext cx="8534400" cy="1143000"/>
          </a:xfrm>
        </p:spPr>
        <p:txBody>
          <a:bodyPr/>
          <a:lstStyle/>
          <a:p>
            <a:r>
              <a:rPr lang="en-US" altLang="en-US" sz="3200" b="1" dirty="0"/>
              <a:t>What can we estimate in a case-control study?</a:t>
            </a:r>
          </a:p>
        </p:txBody>
      </p:sp>
      <p:graphicFrame>
        <p:nvGraphicFramePr>
          <p:cNvPr id="243715" name="Group 3"/>
          <p:cNvGraphicFramePr>
            <a:graphicFrameLocks noGrp="1"/>
          </p:cNvGraphicFramePr>
          <p:nvPr>
            <p:ph idx="1"/>
            <p:extLst>
              <p:ext uri="{D42A27DB-BD31-4B8C-83A1-F6EECF244321}">
                <p14:modId xmlns:p14="http://schemas.microsoft.com/office/powerpoint/2010/main" val="459384736"/>
              </p:ext>
            </p:extLst>
          </p:nvPr>
        </p:nvGraphicFramePr>
        <p:xfrm>
          <a:off x="609600" y="2819400"/>
          <a:ext cx="4953000" cy="3124200"/>
        </p:xfrm>
        <a:graphic>
          <a:graphicData uri="http://schemas.openxmlformats.org/drawingml/2006/table">
            <a:tbl>
              <a:tblPr/>
              <a:tblGrid>
                <a:gridCol w="2209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1066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Fracture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No fracture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TZD use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No TZD use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955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3530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3728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4600" name="Text Box 25"/>
          <p:cNvSpPr txBox="1">
            <a:spLocks noChangeArrowheads="1"/>
          </p:cNvSpPr>
          <p:nvPr/>
        </p:nvSpPr>
        <p:spPr bwMode="auto">
          <a:xfrm>
            <a:off x="4405184" y="6297275"/>
            <a:ext cx="4724400" cy="457200"/>
          </a:xfrm>
          <a:prstGeom prst="rect">
            <a:avLst/>
          </a:prstGeom>
          <a:noFill/>
          <a:ln w="9525">
            <a:noFill/>
            <a:miter lim="800000"/>
            <a:headEnd/>
            <a:tailEnd/>
          </a:ln>
        </p:spPr>
        <p:txBody>
          <a:bodyPr>
            <a:spAutoFit/>
          </a:bodyPr>
          <a:lstStyle/>
          <a:p>
            <a:pPr eaLnBrk="0" hangingPunct="0">
              <a:spcBef>
                <a:spcPct val="50000"/>
              </a:spcBef>
            </a:pPr>
            <a:r>
              <a:rPr lang="en-US" altLang="en-US" dirty="0"/>
              <a:t>Meier et al. </a:t>
            </a:r>
            <a:r>
              <a:rPr lang="en-US" altLang="en-US" i="1" dirty="0"/>
              <a:t>Arch Intern Med </a:t>
            </a:r>
            <a:r>
              <a:rPr lang="en-US" altLang="en-US" dirty="0"/>
              <a:t>2008</a:t>
            </a:r>
          </a:p>
        </p:txBody>
      </p:sp>
      <p:sp>
        <p:nvSpPr>
          <p:cNvPr id="24601" name="Text Box 26"/>
          <p:cNvSpPr txBox="1">
            <a:spLocks noChangeArrowheads="1"/>
          </p:cNvSpPr>
          <p:nvPr/>
        </p:nvSpPr>
        <p:spPr bwMode="auto">
          <a:xfrm>
            <a:off x="152400" y="927318"/>
            <a:ext cx="8915400" cy="1815882"/>
          </a:xfrm>
          <a:prstGeom prst="rect">
            <a:avLst/>
          </a:prstGeom>
          <a:noFill/>
          <a:ln w="9525">
            <a:noFill/>
            <a:miter lim="800000"/>
            <a:headEnd/>
            <a:tailEnd/>
          </a:ln>
        </p:spPr>
        <p:txBody>
          <a:bodyPr wrap="square">
            <a:spAutoFit/>
          </a:bodyPr>
          <a:lstStyle/>
          <a:p>
            <a:pPr eaLnBrk="0" hangingPunct="0">
              <a:spcBef>
                <a:spcPct val="50000"/>
              </a:spcBef>
            </a:pPr>
            <a:r>
              <a:rPr lang="en-US" altLang="en-US" sz="2800" dirty="0"/>
              <a:t>Case-control study of TZD use &amp; incident fracture in diabetes  [TZD = thiazolidinedione, a class of diabetes drugs]. Dynamic study base: UK General Practice Research Database.</a:t>
            </a:r>
          </a:p>
        </p:txBody>
      </p:sp>
      <p:sp>
        <p:nvSpPr>
          <p:cNvPr id="24602" name="Text Box 27"/>
          <p:cNvSpPr txBox="1">
            <a:spLocks noChangeArrowheads="1"/>
          </p:cNvSpPr>
          <p:nvPr/>
        </p:nvSpPr>
        <p:spPr bwMode="auto">
          <a:xfrm>
            <a:off x="5943600" y="2743200"/>
            <a:ext cx="2971800" cy="2677656"/>
          </a:xfrm>
          <a:prstGeom prst="rect">
            <a:avLst/>
          </a:prstGeom>
          <a:noFill/>
          <a:ln w="9525">
            <a:noFill/>
            <a:miter lim="800000"/>
            <a:headEnd/>
            <a:tailEnd/>
          </a:ln>
        </p:spPr>
        <p:txBody>
          <a:bodyPr>
            <a:spAutoFit/>
          </a:bodyPr>
          <a:lstStyle/>
          <a:p>
            <a:pPr eaLnBrk="0" hangingPunct="0">
              <a:spcBef>
                <a:spcPct val="50000"/>
              </a:spcBef>
            </a:pPr>
            <a:r>
              <a:rPr lang="en-US" altLang="en-US" dirty="0"/>
              <a:t>Study with 3-4 controls per case.  What happens if we try to estimate incidence of fracture in either exposure group?</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2766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19400"/>
            <a:ext cx="457200" cy="2590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276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4999" y="1762126"/>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37530" y="1838996"/>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796975" y="1981200"/>
            <a:ext cx="403632" cy="4042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790992" y="2057400"/>
            <a:ext cx="400215" cy="43447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76900" y="2209800"/>
            <a:ext cx="433838" cy="3936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846640" y="2362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72408" y="2443498"/>
            <a:ext cx="371392" cy="323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92726" y="1900831"/>
            <a:ext cx="382053" cy="3584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76807" y="2133600"/>
            <a:ext cx="295193" cy="312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81600" y="2130776"/>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312719"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99335" y="1981200"/>
            <a:ext cx="358265" cy="351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012" name="TextBox 35"/>
          <p:cNvSpPr txBox="1">
            <a:spLocks noChangeArrowheads="1"/>
          </p:cNvSpPr>
          <p:nvPr/>
        </p:nvSpPr>
        <p:spPr bwMode="auto">
          <a:xfrm>
            <a:off x="3530925" y="1687512"/>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85031" name="TextBox 56"/>
          <p:cNvSpPr txBox="1">
            <a:spLocks noChangeArrowheads="1"/>
          </p:cNvSpPr>
          <p:nvPr/>
        </p:nvSpPr>
        <p:spPr bwMode="auto">
          <a:xfrm>
            <a:off x="4363583" y="5388023"/>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85032" name="Rectangle 3"/>
          <p:cNvSpPr>
            <a:spLocks noChangeArrowheads="1"/>
          </p:cNvSpPr>
          <p:nvPr/>
        </p:nvSpPr>
        <p:spPr bwMode="auto">
          <a:xfrm>
            <a:off x="152400" y="186223"/>
            <a:ext cx="8839200" cy="523220"/>
          </a:xfrm>
          <a:prstGeom prst="rect">
            <a:avLst/>
          </a:prstGeom>
          <a:noFill/>
          <a:ln w="9525">
            <a:noFill/>
            <a:miter lim="800000"/>
            <a:headEnd/>
            <a:tailEnd/>
          </a:ln>
        </p:spPr>
        <p:txBody>
          <a:bodyPr wrap="square">
            <a:spAutoFit/>
          </a:bodyPr>
          <a:lstStyle/>
          <a:p>
            <a:pPr algn="ctr" eaLnBrk="0" hangingPunct="0"/>
            <a:r>
              <a:rPr lang="en-US" sz="2800" b="1" dirty="0"/>
              <a:t>Hazard ratio estimation within a fixed cohort</a:t>
            </a:r>
          </a:p>
        </p:txBody>
      </p:sp>
      <p:sp>
        <p:nvSpPr>
          <p:cNvPr id="70" name="Oval 69"/>
          <p:cNvSpPr/>
          <p:nvPr/>
        </p:nvSpPr>
        <p:spPr>
          <a:xfrm>
            <a:off x="4526530" y="19202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1" name="Oval 70"/>
          <p:cNvSpPr/>
          <p:nvPr/>
        </p:nvSpPr>
        <p:spPr>
          <a:xfrm>
            <a:off x="3013417" y="172510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2" name="Oval 71"/>
          <p:cNvSpPr/>
          <p:nvPr/>
        </p:nvSpPr>
        <p:spPr>
          <a:xfrm>
            <a:off x="5410199" y="20726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3" name="Oval 72"/>
          <p:cNvSpPr/>
          <p:nvPr/>
        </p:nvSpPr>
        <p:spPr>
          <a:xfrm>
            <a:off x="6533987" y="220998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2" name="Picture 1"/>
          <p:cNvPicPr>
            <a:picLocks noChangeAspect="1"/>
          </p:cNvPicPr>
          <p:nvPr/>
        </p:nvPicPr>
        <p:blipFill>
          <a:blip r:embed="rId3"/>
          <a:stretch>
            <a:fillRect/>
          </a:stretch>
        </p:blipFill>
        <p:spPr>
          <a:xfrm>
            <a:off x="1824326" y="2789650"/>
            <a:ext cx="4424074" cy="2525299"/>
          </a:xfrm>
          <a:prstGeom prst="rect">
            <a:avLst/>
          </a:prstGeom>
        </p:spPr>
      </p:pic>
    </p:spTree>
    <p:extLst>
      <p:ext uri="{BB962C8B-B14F-4D97-AF65-F5344CB8AC3E}">
        <p14:creationId xmlns:p14="http://schemas.microsoft.com/office/powerpoint/2010/main" val="104798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2766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19400"/>
            <a:ext cx="457200" cy="2590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276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10219"/>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52483" y="1858963"/>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33019" y="2000719"/>
            <a:ext cx="388143" cy="3808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764531" y="2095500"/>
            <a:ext cx="394492" cy="4262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39052" y="2239963"/>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801013" y="2350136"/>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62054" y="2381558"/>
            <a:ext cx="486095" cy="3997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37724" y="2064515"/>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74231" y="218023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306459" y="2304581"/>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012" name="TextBox 35"/>
          <p:cNvSpPr txBox="1">
            <a:spLocks noChangeArrowheads="1"/>
          </p:cNvSpPr>
          <p:nvPr/>
        </p:nvSpPr>
        <p:spPr bwMode="auto">
          <a:xfrm>
            <a:off x="3614420" y="1638771"/>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1" name="Rectangle 50"/>
          <p:cNvSpPr/>
          <p:nvPr/>
        </p:nvSpPr>
        <p:spPr>
          <a:xfrm>
            <a:off x="2667000" y="2286000"/>
            <a:ext cx="46038" cy="312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9" name="Shape 58"/>
          <p:cNvCxnSpPr>
            <a:stCxn id="51" idx="2"/>
          </p:cNvCxnSpPr>
          <p:nvPr/>
        </p:nvCxnSpPr>
        <p:spPr>
          <a:xfrm rot="5400000" flipH="1" flipV="1">
            <a:off x="3410347" y="4248546"/>
            <a:ext cx="441325" cy="1881983"/>
          </a:xfrm>
          <a:prstGeom prst="bentConnector4">
            <a:avLst>
              <a:gd name="adj1" fmla="val -51799"/>
              <a:gd name="adj2" fmla="val 50612"/>
            </a:avLst>
          </a:prstGeom>
          <a:ln>
            <a:tailEnd type="arrow"/>
          </a:ln>
        </p:spPr>
        <p:style>
          <a:lnRef idx="1">
            <a:schemeClr val="accent1"/>
          </a:lnRef>
          <a:fillRef idx="0">
            <a:schemeClr val="accent1"/>
          </a:fillRef>
          <a:effectRef idx="0">
            <a:schemeClr val="accent1"/>
          </a:effectRef>
          <a:fontRef idx="minor">
            <a:schemeClr val="tx1"/>
          </a:fontRef>
        </p:style>
      </p:cxnSp>
      <p:sp>
        <p:nvSpPr>
          <p:cNvPr id="85031" name="TextBox 56"/>
          <p:cNvSpPr txBox="1">
            <a:spLocks noChangeArrowheads="1"/>
          </p:cNvSpPr>
          <p:nvPr/>
        </p:nvSpPr>
        <p:spPr bwMode="auto">
          <a:xfrm>
            <a:off x="4363583" y="5388023"/>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85032" name="Rectangle 3"/>
          <p:cNvSpPr>
            <a:spLocks noChangeArrowheads="1"/>
          </p:cNvSpPr>
          <p:nvPr/>
        </p:nvSpPr>
        <p:spPr bwMode="auto">
          <a:xfrm>
            <a:off x="152400" y="76200"/>
            <a:ext cx="8839200" cy="1384995"/>
          </a:xfrm>
          <a:prstGeom prst="rect">
            <a:avLst/>
          </a:prstGeom>
          <a:noFill/>
          <a:ln w="9525">
            <a:noFill/>
            <a:miter lim="800000"/>
            <a:headEnd/>
            <a:tailEnd/>
          </a:ln>
        </p:spPr>
        <p:txBody>
          <a:bodyPr wrap="square">
            <a:spAutoFit/>
          </a:bodyPr>
          <a:lstStyle/>
          <a:p>
            <a:pPr algn="ctr" eaLnBrk="0" hangingPunct="0"/>
            <a:r>
              <a:rPr lang="en-US" sz="2800" b="1" dirty="0"/>
              <a:t>A case-control study with incidence density sampling within a fixed cohort primary study base </a:t>
            </a:r>
          </a:p>
          <a:p>
            <a:pPr algn="ctr" eaLnBrk="0" hangingPunct="0"/>
            <a:r>
              <a:rPr lang="en-US" sz="2800" b="1" dirty="0"/>
              <a:t>(e.g., within Framingham Cohort)</a:t>
            </a:r>
          </a:p>
        </p:txBody>
      </p:sp>
      <p:sp>
        <p:nvSpPr>
          <p:cNvPr id="210986" name="Rectangle 4"/>
          <p:cNvSpPr>
            <a:spLocks noChangeArrowheads="1"/>
          </p:cNvSpPr>
          <p:nvPr/>
        </p:nvSpPr>
        <p:spPr bwMode="auto">
          <a:xfrm>
            <a:off x="261711" y="5757910"/>
            <a:ext cx="8529638" cy="1015663"/>
          </a:xfrm>
          <a:prstGeom prst="rect">
            <a:avLst/>
          </a:prstGeom>
          <a:solidFill>
            <a:schemeClr val="bg1"/>
          </a:solidFill>
          <a:ln w="9525">
            <a:noFill/>
            <a:miter lim="800000"/>
            <a:headEnd/>
            <a:tailEnd/>
          </a:ln>
        </p:spPr>
        <p:txBody>
          <a:bodyPr wrap="square">
            <a:spAutoFit/>
          </a:bodyPr>
          <a:lstStyle/>
          <a:p>
            <a:pPr eaLnBrk="0" hangingPunct="0"/>
            <a:r>
              <a:rPr lang="en-US" sz="2000" b="1" dirty="0"/>
              <a:t>Controls are randomly sampled each time a case is diagnosed from risk set.  Exposed/unexposed person-time in risk set plus exposure odds in case yields OR that estimates hazard ratio at time of case.  </a:t>
            </a:r>
          </a:p>
        </p:txBody>
      </p:sp>
      <p:sp>
        <p:nvSpPr>
          <p:cNvPr id="85035" name="Text Box 44"/>
          <p:cNvSpPr txBox="1">
            <a:spLocks noChangeArrowheads="1"/>
          </p:cNvSpPr>
          <p:nvPr/>
        </p:nvSpPr>
        <p:spPr bwMode="auto">
          <a:xfrm>
            <a:off x="2574925" y="2971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5036" name="Text Box 45"/>
          <p:cNvSpPr txBox="1">
            <a:spLocks noChangeArrowheads="1"/>
          </p:cNvSpPr>
          <p:nvPr/>
        </p:nvSpPr>
        <p:spPr bwMode="auto">
          <a:xfrm>
            <a:off x="2574925" y="39624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5037" name="Text Box 46"/>
          <p:cNvSpPr txBox="1">
            <a:spLocks noChangeArrowheads="1"/>
          </p:cNvSpPr>
          <p:nvPr/>
        </p:nvSpPr>
        <p:spPr bwMode="auto">
          <a:xfrm>
            <a:off x="2574925" y="4876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0" name="Oval 69"/>
          <p:cNvSpPr/>
          <p:nvPr/>
        </p:nvSpPr>
        <p:spPr>
          <a:xfrm>
            <a:off x="4526530" y="19202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1" name="Oval 70"/>
          <p:cNvSpPr/>
          <p:nvPr/>
        </p:nvSpPr>
        <p:spPr>
          <a:xfrm>
            <a:off x="2962401" y="172645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2" name="Oval 71"/>
          <p:cNvSpPr/>
          <p:nvPr/>
        </p:nvSpPr>
        <p:spPr>
          <a:xfrm>
            <a:off x="5410199" y="20726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3" name="Oval 72"/>
          <p:cNvSpPr/>
          <p:nvPr/>
        </p:nvSpPr>
        <p:spPr>
          <a:xfrm>
            <a:off x="6533987" y="220998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mc:AlternateContent xmlns:mc="http://schemas.openxmlformats.org/markup-compatibility/2006" xmlns:a14="http://schemas.microsoft.com/office/drawing/2010/main">
        <mc:Choice Requires="a14">
          <p:sp>
            <p:nvSpPr>
              <p:cNvPr id="15" name="Rectangle 14"/>
              <p:cNvSpPr/>
              <p:nvPr/>
            </p:nvSpPr>
            <p:spPr>
              <a:xfrm>
                <a:off x="2910681" y="4211897"/>
                <a:ext cx="4572000" cy="1087862"/>
              </a:xfrm>
              <a:prstGeom prst="rect">
                <a:avLst/>
              </a:prstGeom>
            </p:spPr>
            <p:txBody>
              <a:bodyPr>
                <a:sp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m:rPr>
                          <m:sty m:val="p"/>
                        </m:rPr>
                        <a:rPr lang="en-US">
                          <a:solidFill>
                            <a:srgbClr val="000000"/>
                          </a:solidFill>
                          <a:latin typeface="Cambria Math" panose="02040503050406030204" pitchFamily="18" charset="0"/>
                          <a:ea typeface="Calibri" panose="020F0502020204030204" pitchFamily="34" charset="0"/>
                          <a:cs typeface="Symbol" panose="05050102010706020507" pitchFamily="18" charset="2"/>
                        </a:rPr>
                        <m:t>N</m:t>
                      </m:r>
                      <m:r>
                        <a:rPr lang="en-US" baseline="-25000">
                          <a:solidFill>
                            <a:srgbClr val="000000"/>
                          </a:solidFill>
                          <a:latin typeface="Cambria Math" panose="02040503050406030204" pitchFamily="18" charset="0"/>
                          <a:ea typeface="Calibri" panose="020F0502020204030204" pitchFamily="34" charset="0"/>
                          <a:cs typeface="Symbol" panose="05050102010706020507" pitchFamily="18" charset="2"/>
                        </a:rPr>
                        <m:t>1</m:t>
                      </m:r>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a:solidFill>
                            <a:srgbClr val="000000"/>
                          </a:solidFill>
                          <a:latin typeface="Cambria Math" panose="02040503050406030204" pitchFamily="18" charset="0"/>
                          <a:ea typeface="Calibri" panose="020F0502020204030204" pitchFamily="34" charset="0"/>
                          <a:cs typeface="Symbol" panose="05050102010706020507" pitchFamily="18" charset="2"/>
                        </a:rPr>
                        <m:t>t</m:t>
                      </m:r>
                      <m:r>
                        <a:rPr lang="en-US" baseline="-25000">
                          <a:solidFill>
                            <a:srgbClr val="000000"/>
                          </a:solidFill>
                          <a:latin typeface="Cambria Math" panose="02040503050406030204" pitchFamily="18" charset="0"/>
                          <a:ea typeface="Calibri" panose="020F0502020204030204" pitchFamily="34" charset="0"/>
                          <a:cs typeface="Symbol" panose="05050102010706020507" pitchFamily="18" charset="2"/>
                        </a:rPr>
                        <m:t>1</m:t>
                      </m:r>
                    </m:oMath>
                  </m:oMathPara>
                </a14:m>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m:rPr>
                          <m:sty m:val="p"/>
                        </m:rPr>
                        <a:rPr lang="en-US">
                          <a:solidFill>
                            <a:srgbClr val="000000"/>
                          </a:solidFill>
                          <a:latin typeface="Cambria Math" panose="02040503050406030204" pitchFamily="18" charset="0"/>
                          <a:ea typeface="Calibri" panose="020F0502020204030204" pitchFamily="34" charset="0"/>
                          <a:cs typeface="Symbol" panose="05050102010706020507" pitchFamily="18" charset="2"/>
                        </a:rPr>
                        <m:t>N</m:t>
                      </m:r>
                      <m:r>
                        <a:rPr lang="en-US" baseline="-25000">
                          <a:solidFill>
                            <a:srgbClr val="000000"/>
                          </a:solidFill>
                          <a:latin typeface="Cambria Math" panose="02040503050406030204" pitchFamily="18" charset="0"/>
                          <a:ea typeface="Calibri" panose="020F0502020204030204" pitchFamily="34" charset="0"/>
                          <a:cs typeface="Symbol" panose="05050102010706020507" pitchFamily="18" charset="2"/>
                        </a:rPr>
                        <m:t>0</m:t>
                      </m:r>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a:solidFill>
                            <a:srgbClr val="000000"/>
                          </a:solidFill>
                          <a:latin typeface="Cambria Math" panose="02040503050406030204" pitchFamily="18" charset="0"/>
                          <a:ea typeface="Calibri" panose="020F0502020204030204" pitchFamily="34" charset="0"/>
                          <a:cs typeface="Symbol" panose="05050102010706020507" pitchFamily="18" charset="2"/>
                        </a:rPr>
                        <m:t>t</m:t>
                      </m:r>
                      <m:r>
                        <a:rPr lang="en-US" baseline="-25000">
                          <a:solidFill>
                            <a:srgbClr val="000000"/>
                          </a:solidFill>
                          <a:latin typeface="Cambria Math" panose="02040503050406030204" pitchFamily="18" charset="0"/>
                          <a:ea typeface="Calibri" panose="020F0502020204030204" pitchFamily="34" charset="0"/>
                          <a:cs typeface="Symbol" panose="05050102010706020507" pitchFamily="18" charset="2"/>
                        </a:rPr>
                        <m:t>0</m:t>
                      </m:r>
                    </m:oMath>
                  </m:oMathPara>
                </a14:m>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2910681" y="4211897"/>
                <a:ext cx="4572000" cy="1087862"/>
              </a:xfrm>
              <a:prstGeom prst="rect">
                <a:avLst/>
              </a:prstGeom>
              <a:blipFill rotWithShape="0">
                <a:blip r:embed="rId4"/>
                <a:stretch>
                  <a:fillRect/>
                </a:stretch>
              </a:blipFill>
            </p:spPr>
            <p:txBody>
              <a:bodyPr/>
              <a:lstStyle/>
              <a:p>
                <a:r>
                  <a:rPr lang="en-US">
                    <a:noFill/>
                  </a:rPr>
                  <a:t> </a:t>
                </a:r>
              </a:p>
            </p:txBody>
          </p:sp>
        </mc:Fallback>
      </mc:AlternateContent>
      <p:cxnSp>
        <p:nvCxnSpPr>
          <p:cNvPr id="18" name="Straight Connector 17"/>
          <p:cNvCxnSpPr/>
          <p:nvPr/>
        </p:nvCxnSpPr>
        <p:spPr bwMode="auto">
          <a:xfrm>
            <a:off x="4911373" y="4686649"/>
            <a:ext cx="4953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aphicFrame>
        <p:nvGraphicFramePr>
          <p:cNvPr id="38" name="Object 37"/>
          <p:cNvGraphicFramePr>
            <a:graphicFrameLocks noChangeAspect="1"/>
          </p:cNvGraphicFramePr>
          <p:nvPr>
            <p:extLst>
              <p:ext uri="{D42A27DB-BD31-4B8C-83A1-F6EECF244321}">
                <p14:modId xmlns:p14="http://schemas.microsoft.com/office/powerpoint/2010/main" val="2349734286"/>
              </p:ext>
            </p:extLst>
          </p:nvPr>
        </p:nvGraphicFramePr>
        <p:xfrm>
          <a:off x="4876800" y="2971800"/>
          <a:ext cx="546677" cy="1148022"/>
        </p:xfrm>
        <a:graphic>
          <a:graphicData uri="http://schemas.openxmlformats.org/presentationml/2006/ole">
            <mc:AlternateContent xmlns:mc="http://schemas.openxmlformats.org/markup-compatibility/2006">
              <mc:Choice xmlns:v="urn:schemas-microsoft-com:vml" Requires="v">
                <p:oleObj name="Equation" r:id="rId5" imgW="253800" imgH="533160" progId="Equation.3">
                  <p:embed/>
                </p:oleObj>
              </mc:Choice>
              <mc:Fallback>
                <p:oleObj name="Equation" r:id="rId5" imgW="253800" imgH="533160" progId="Equation.3">
                  <p:embed/>
                  <p:pic>
                    <p:nvPicPr>
                      <p:cNvPr id="0" name=""/>
                      <p:cNvPicPr/>
                      <p:nvPr/>
                    </p:nvPicPr>
                    <p:blipFill>
                      <a:blip r:embed="rId6"/>
                      <a:stretch>
                        <a:fillRect/>
                      </a:stretch>
                    </p:blipFill>
                    <p:spPr>
                      <a:xfrm>
                        <a:off x="4876800" y="2971800"/>
                        <a:ext cx="546677" cy="1148022"/>
                      </a:xfrm>
                      <a:prstGeom prst="rect">
                        <a:avLst/>
                      </a:prstGeom>
                    </p:spPr>
                  </p:pic>
                </p:oleObj>
              </mc:Fallback>
            </mc:AlternateContent>
          </a:graphicData>
        </a:graphic>
      </p:graphicFrame>
      <p:sp>
        <p:nvSpPr>
          <p:cNvPr id="17" name="TextBox 16"/>
          <p:cNvSpPr txBox="1"/>
          <p:nvPr/>
        </p:nvSpPr>
        <p:spPr>
          <a:xfrm>
            <a:off x="5562600" y="3899982"/>
            <a:ext cx="2352449" cy="461665"/>
          </a:xfrm>
          <a:prstGeom prst="rect">
            <a:avLst/>
          </a:prstGeom>
          <a:noFill/>
        </p:spPr>
        <p:txBody>
          <a:bodyPr wrap="square" rtlCol="0">
            <a:spAutoFit/>
          </a:bodyPr>
          <a:lstStyle/>
          <a:p>
            <a:r>
              <a:rPr lang="en-US" dirty="0"/>
              <a:t>= OR</a:t>
            </a:r>
            <a:r>
              <a:rPr lang="en-US" baseline="-25000" dirty="0"/>
              <a:t>i</a:t>
            </a:r>
            <a:r>
              <a:rPr lang="en-US" dirty="0"/>
              <a:t> = HR</a:t>
            </a:r>
            <a:r>
              <a:rPr lang="en-US" baseline="-25000" dirty="0"/>
              <a:t>i</a:t>
            </a:r>
            <a:endParaRPr lang="en-US" dirty="0"/>
          </a:p>
        </p:txBody>
      </p:sp>
      <p:cxnSp>
        <p:nvCxnSpPr>
          <p:cNvPr id="27" name="Straight Connector 26"/>
          <p:cNvCxnSpPr/>
          <p:nvPr/>
        </p:nvCxnSpPr>
        <p:spPr bwMode="auto">
          <a:xfrm>
            <a:off x="4797072" y="4119822"/>
            <a:ext cx="6990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Freeform 29"/>
          <p:cNvSpPr/>
          <p:nvPr/>
        </p:nvSpPr>
        <p:spPr bwMode="auto">
          <a:xfrm>
            <a:off x="2974219" y="1805940"/>
            <a:ext cx="1757801" cy="1760220"/>
          </a:xfrm>
          <a:custGeom>
            <a:avLst/>
            <a:gdLst>
              <a:gd name="connsiteX0" fmla="*/ 100451 w 1757801"/>
              <a:gd name="connsiteY0" fmla="*/ 0 h 1760220"/>
              <a:gd name="connsiteX1" fmla="*/ 180461 w 1757801"/>
              <a:gd name="connsiteY1" fmla="*/ 1211580 h 1760220"/>
              <a:gd name="connsiteX2" fmla="*/ 1757801 w 1757801"/>
              <a:gd name="connsiteY2" fmla="*/ 1760220 h 1760220"/>
            </a:gdLst>
            <a:ahLst/>
            <a:cxnLst>
              <a:cxn ang="0">
                <a:pos x="connsiteX0" y="connsiteY0"/>
              </a:cxn>
              <a:cxn ang="0">
                <a:pos x="connsiteX1" y="connsiteY1"/>
              </a:cxn>
              <a:cxn ang="0">
                <a:pos x="connsiteX2" y="connsiteY2"/>
              </a:cxn>
            </a:cxnLst>
            <a:rect l="l" t="t" r="r" b="b"/>
            <a:pathLst>
              <a:path w="1757801" h="1760220">
                <a:moveTo>
                  <a:pt x="100451" y="0"/>
                </a:moveTo>
                <a:cubicBezTo>
                  <a:pt x="2343" y="459105"/>
                  <a:pt x="-95764" y="918210"/>
                  <a:pt x="180461" y="1211580"/>
                </a:cubicBezTo>
                <a:cubicBezTo>
                  <a:pt x="456686" y="1504950"/>
                  <a:pt x="1107243" y="1632585"/>
                  <a:pt x="1757801" y="1760220"/>
                </a:cubicBezTo>
              </a:path>
            </a:pathLst>
          </a:custGeom>
          <a:noFill/>
          <a:ln w="158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6101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8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07402" y="4969583"/>
            <a:ext cx="6549457" cy="461665"/>
          </a:xfrm>
          <a:prstGeom prst="rect">
            <a:avLst/>
          </a:prstGeom>
          <a:noFill/>
        </p:spPr>
        <p:txBody>
          <a:bodyPr wrap="square" rtlCol="0">
            <a:spAutoFit/>
          </a:bodyPr>
          <a:lstStyle/>
          <a:p>
            <a:r>
              <a:rPr lang="en-US" dirty="0"/>
              <a:t>HR</a:t>
            </a:r>
            <a:r>
              <a:rPr lang="en-US" baseline="-25000" dirty="0"/>
              <a:t>i</a:t>
            </a:r>
            <a:r>
              <a:rPr lang="en-US" dirty="0"/>
              <a:t>	        HR</a:t>
            </a:r>
            <a:r>
              <a:rPr lang="en-US" baseline="-25000" dirty="0"/>
              <a:t>ii       </a:t>
            </a:r>
            <a:r>
              <a:rPr lang="en-US" dirty="0"/>
              <a:t>HR</a:t>
            </a:r>
            <a:r>
              <a:rPr lang="en-US" baseline="-25000" dirty="0"/>
              <a:t>iii         </a:t>
            </a:r>
            <a:r>
              <a:rPr lang="en-US" dirty="0"/>
              <a:t>HR</a:t>
            </a:r>
            <a:r>
              <a:rPr lang="en-US" baseline="-25000" dirty="0"/>
              <a:t>iv</a:t>
            </a:r>
            <a:r>
              <a:rPr lang="en-US" dirty="0"/>
              <a:t>	</a:t>
            </a:r>
          </a:p>
        </p:txBody>
      </p:sp>
      <p:sp>
        <p:nvSpPr>
          <p:cNvPr id="4" name="Flowchart: Manual Input 3"/>
          <p:cNvSpPr/>
          <p:nvPr/>
        </p:nvSpPr>
        <p:spPr>
          <a:xfrm>
            <a:off x="1371600" y="1779671"/>
            <a:ext cx="5791200" cy="32766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162800" y="2465471"/>
            <a:ext cx="457200" cy="2590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914400" y="1779671"/>
            <a:ext cx="457200" cy="3276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767338" y="1448693"/>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150202" y="1475551"/>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657600" y="1581394"/>
            <a:ext cx="461236" cy="45363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24763" y="1779856"/>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31300" y="184452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0958" y="2015472"/>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8013" y="2015472"/>
            <a:ext cx="465237" cy="40664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514600" y="1551071"/>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099435" y="1695543"/>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049485" y="181306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162847" y="194515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895600" y="1474871"/>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419600" y="1703471"/>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334000" y="1855871"/>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477000" y="1932071"/>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162300" y="1589171"/>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012" name="TextBox 35"/>
          <p:cNvSpPr txBox="1">
            <a:spLocks noChangeArrowheads="1"/>
          </p:cNvSpPr>
          <p:nvPr/>
        </p:nvSpPr>
        <p:spPr bwMode="auto">
          <a:xfrm>
            <a:off x="3436204" y="1325806"/>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1" name="Rectangle 50"/>
          <p:cNvSpPr/>
          <p:nvPr/>
        </p:nvSpPr>
        <p:spPr>
          <a:xfrm>
            <a:off x="2514600" y="1932071"/>
            <a:ext cx="46038" cy="312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2" name="Rectangle 51"/>
          <p:cNvSpPr/>
          <p:nvPr/>
        </p:nvSpPr>
        <p:spPr>
          <a:xfrm>
            <a:off x="4038600" y="2160671"/>
            <a:ext cx="46038"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3" name="Rectangle 52"/>
          <p:cNvSpPr/>
          <p:nvPr/>
        </p:nvSpPr>
        <p:spPr>
          <a:xfrm flipH="1">
            <a:off x="4999038" y="2236871"/>
            <a:ext cx="46037"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4" name="Rectangle 53"/>
          <p:cNvSpPr/>
          <p:nvPr/>
        </p:nvSpPr>
        <p:spPr>
          <a:xfrm>
            <a:off x="6096000" y="2370221"/>
            <a:ext cx="46038" cy="2686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9" name="Shape 58"/>
          <p:cNvCxnSpPr>
            <a:stCxn id="51" idx="2"/>
          </p:cNvCxnSpPr>
          <p:nvPr/>
        </p:nvCxnSpPr>
        <p:spPr>
          <a:xfrm rot="16200000" flipH="1">
            <a:off x="4605221" y="2988668"/>
            <a:ext cx="307924" cy="4443129"/>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2" idx="2"/>
          </p:cNvCxnSpPr>
          <p:nvPr/>
        </p:nvCxnSpPr>
        <p:spPr>
          <a:xfrm>
            <a:off x="4060825" y="5056271"/>
            <a:ext cx="23813"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53" idx="2"/>
          </p:cNvCxnSpPr>
          <p:nvPr/>
        </p:nvCxnSpPr>
        <p:spPr>
          <a:xfrm>
            <a:off x="5022056" y="5056271"/>
            <a:ext cx="45244" cy="303917"/>
          </a:xfrm>
          <a:prstGeom prst="line">
            <a:avLst/>
          </a:prstGeom>
        </p:spPr>
        <p:style>
          <a:lnRef idx="1">
            <a:schemeClr val="accent1"/>
          </a:lnRef>
          <a:fillRef idx="0">
            <a:schemeClr val="accent1"/>
          </a:fillRef>
          <a:effectRef idx="0">
            <a:schemeClr val="accent1"/>
          </a:effectRef>
          <a:fontRef idx="minor">
            <a:schemeClr val="tx1"/>
          </a:fontRef>
        </p:style>
      </p:cxnSp>
      <p:sp>
        <p:nvSpPr>
          <p:cNvPr id="85031" name="TextBox 56"/>
          <p:cNvSpPr txBox="1">
            <a:spLocks noChangeArrowheads="1"/>
          </p:cNvSpPr>
          <p:nvPr/>
        </p:nvSpPr>
        <p:spPr bwMode="auto">
          <a:xfrm>
            <a:off x="1603943" y="5041335"/>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85032" name="Rectangle 3"/>
          <p:cNvSpPr>
            <a:spLocks noChangeArrowheads="1"/>
          </p:cNvSpPr>
          <p:nvPr/>
        </p:nvSpPr>
        <p:spPr bwMode="auto">
          <a:xfrm>
            <a:off x="152400" y="76200"/>
            <a:ext cx="8839200" cy="954107"/>
          </a:xfrm>
          <a:prstGeom prst="rect">
            <a:avLst/>
          </a:prstGeom>
          <a:noFill/>
          <a:ln w="9525">
            <a:noFill/>
            <a:miter lim="800000"/>
            <a:headEnd/>
            <a:tailEnd/>
          </a:ln>
        </p:spPr>
        <p:txBody>
          <a:bodyPr wrap="square">
            <a:spAutoFit/>
          </a:bodyPr>
          <a:lstStyle/>
          <a:p>
            <a:pPr algn="ctr" eaLnBrk="0" hangingPunct="0"/>
            <a:r>
              <a:rPr lang="en-US" sz="2800" b="1" dirty="0"/>
              <a:t>Incidence density sampling within a fixed cohort primary study base (e.g., within Framingham Cohort)</a:t>
            </a:r>
          </a:p>
        </p:txBody>
      </p:sp>
      <p:cxnSp>
        <p:nvCxnSpPr>
          <p:cNvPr id="47" name="Straight Connector 46"/>
          <p:cNvCxnSpPr>
            <a:stCxn id="54" idx="2"/>
          </p:cNvCxnSpPr>
          <p:nvPr/>
        </p:nvCxnSpPr>
        <p:spPr>
          <a:xfrm>
            <a:off x="6118225" y="5056271"/>
            <a:ext cx="23813"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85035" name="Text Box 44"/>
          <p:cNvSpPr txBox="1">
            <a:spLocks noChangeArrowheads="1"/>
          </p:cNvSpPr>
          <p:nvPr/>
        </p:nvSpPr>
        <p:spPr bwMode="auto">
          <a:xfrm>
            <a:off x="2422525" y="2617871"/>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5036" name="Text Box 45"/>
          <p:cNvSpPr txBox="1">
            <a:spLocks noChangeArrowheads="1"/>
          </p:cNvSpPr>
          <p:nvPr/>
        </p:nvSpPr>
        <p:spPr bwMode="auto">
          <a:xfrm>
            <a:off x="2422525" y="3608471"/>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5037" name="Text Box 46"/>
          <p:cNvSpPr txBox="1">
            <a:spLocks noChangeArrowheads="1"/>
          </p:cNvSpPr>
          <p:nvPr/>
        </p:nvSpPr>
        <p:spPr bwMode="auto">
          <a:xfrm>
            <a:off x="2422525" y="4522871"/>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48" name="Text Box 44"/>
          <p:cNvSpPr txBox="1">
            <a:spLocks noChangeArrowheads="1"/>
          </p:cNvSpPr>
          <p:nvPr/>
        </p:nvSpPr>
        <p:spPr bwMode="auto">
          <a:xfrm>
            <a:off x="3938587" y="2967121"/>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49" name="Text Box 45"/>
          <p:cNvSpPr txBox="1">
            <a:spLocks noChangeArrowheads="1"/>
          </p:cNvSpPr>
          <p:nvPr/>
        </p:nvSpPr>
        <p:spPr bwMode="auto">
          <a:xfrm>
            <a:off x="3938587" y="3668796"/>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0" name="Text Box 46"/>
          <p:cNvSpPr txBox="1">
            <a:spLocks noChangeArrowheads="1"/>
          </p:cNvSpPr>
          <p:nvPr/>
        </p:nvSpPr>
        <p:spPr bwMode="auto">
          <a:xfrm>
            <a:off x="3938587" y="4719721"/>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5" name="Text Box 44"/>
          <p:cNvSpPr txBox="1">
            <a:spLocks noChangeArrowheads="1"/>
          </p:cNvSpPr>
          <p:nvPr/>
        </p:nvSpPr>
        <p:spPr bwMode="auto">
          <a:xfrm>
            <a:off x="4922837" y="2675021"/>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7" name="Text Box 45"/>
          <p:cNvSpPr txBox="1">
            <a:spLocks noChangeArrowheads="1"/>
          </p:cNvSpPr>
          <p:nvPr/>
        </p:nvSpPr>
        <p:spPr bwMode="auto">
          <a:xfrm>
            <a:off x="4922837" y="3456071"/>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8" name="Text Box 46"/>
          <p:cNvSpPr txBox="1">
            <a:spLocks noChangeArrowheads="1"/>
          </p:cNvSpPr>
          <p:nvPr/>
        </p:nvSpPr>
        <p:spPr bwMode="auto">
          <a:xfrm>
            <a:off x="4922837" y="4580021"/>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6" name="Text Box 44"/>
          <p:cNvSpPr txBox="1">
            <a:spLocks noChangeArrowheads="1"/>
          </p:cNvSpPr>
          <p:nvPr/>
        </p:nvSpPr>
        <p:spPr bwMode="auto">
          <a:xfrm>
            <a:off x="6007893" y="3271921"/>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7" name="Text Box 45"/>
          <p:cNvSpPr txBox="1">
            <a:spLocks noChangeArrowheads="1"/>
          </p:cNvSpPr>
          <p:nvPr/>
        </p:nvSpPr>
        <p:spPr bwMode="auto">
          <a:xfrm>
            <a:off x="6007893" y="369773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8" name="Text Box 46"/>
          <p:cNvSpPr txBox="1">
            <a:spLocks noChangeArrowheads="1"/>
          </p:cNvSpPr>
          <p:nvPr/>
        </p:nvSpPr>
        <p:spPr bwMode="auto">
          <a:xfrm>
            <a:off x="6007893" y="4294271"/>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0" name="Oval 69"/>
          <p:cNvSpPr/>
          <p:nvPr/>
        </p:nvSpPr>
        <p:spPr>
          <a:xfrm>
            <a:off x="4374130" y="156631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1" name="Oval 70"/>
          <p:cNvSpPr/>
          <p:nvPr/>
        </p:nvSpPr>
        <p:spPr>
          <a:xfrm>
            <a:off x="2810001" y="137252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2" name="Oval 71"/>
          <p:cNvSpPr/>
          <p:nvPr/>
        </p:nvSpPr>
        <p:spPr>
          <a:xfrm>
            <a:off x="5257799" y="171871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3" name="Oval 72"/>
          <p:cNvSpPr/>
          <p:nvPr/>
        </p:nvSpPr>
        <p:spPr>
          <a:xfrm>
            <a:off x="6381587" y="185605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5" name="TextBox 14"/>
          <p:cNvSpPr txBox="1"/>
          <p:nvPr/>
        </p:nvSpPr>
        <p:spPr>
          <a:xfrm>
            <a:off x="7029595" y="5100935"/>
            <a:ext cx="1858452" cy="461665"/>
          </a:xfrm>
          <a:prstGeom prst="rect">
            <a:avLst/>
          </a:prstGeom>
          <a:noFill/>
        </p:spPr>
        <p:txBody>
          <a:bodyPr wrap="square" rtlCol="0">
            <a:spAutoFit/>
          </a:bodyPr>
          <a:lstStyle/>
          <a:p>
            <a:r>
              <a:rPr lang="en-US" dirty="0"/>
              <a:t> </a:t>
            </a:r>
            <a:r>
              <a:rPr lang="en-US" b="1" dirty="0"/>
              <a:t>Average HR</a:t>
            </a:r>
          </a:p>
        </p:txBody>
      </p:sp>
      <p:sp>
        <p:nvSpPr>
          <p:cNvPr id="74" name="Rectangle 4"/>
          <p:cNvSpPr>
            <a:spLocks noChangeArrowheads="1"/>
          </p:cNvSpPr>
          <p:nvPr/>
        </p:nvSpPr>
        <p:spPr bwMode="auto">
          <a:xfrm>
            <a:off x="261711" y="5888642"/>
            <a:ext cx="8529638" cy="707886"/>
          </a:xfrm>
          <a:prstGeom prst="rect">
            <a:avLst/>
          </a:prstGeom>
          <a:solidFill>
            <a:schemeClr val="bg1"/>
          </a:solidFill>
          <a:ln w="9525">
            <a:noFill/>
            <a:miter lim="800000"/>
            <a:headEnd/>
            <a:tailEnd/>
          </a:ln>
        </p:spPr>
        <p:txBody>
          <a:bodyPr wrap="square">
            <a:spAutoFit/>
          </a:bodyPr>
          <a:lstStyle/>
          <a:p>
            <a:pPr eaLnBrk="0" hangingPunct="0"/>
            <a:r>
              <a:rPr lang="en-US" sz="2000" b="1" dirty="0"/>
              <a:t>A weighted average of the “mini” hazard ratios, which are formed at the occurrence of each case, estimates the overall hazard ratio.   </a:t>
            </a:r>
          </a:p>
        </p:txBody>
      </p:sp>
    </p:spTree>
    <p:extLst>
      <p:ext uri="{BB962C8B-B14F-4D97-AF65-F5344CB8AC3E}">
        <p14:creationId xmlns:p14="http://schemas.microsoft.com/office/powerpoint/2010/main" val="257306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4864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5943600" y="173515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3" y="1752600"/>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492" name="TextBox 45"/>
          <p:cNvSpPr txBox="1">
            <a:spLocks noChangeArrowheads="1"/>
          </p:cNvSpPr>
          <p:nvPr/>
        </p:nvSpPr>
        <p:spPr bwMode="auto">
          <a:xfrm>
            <a:off x="795594" y="-8676"/>
            <a:ext cx="7629012" cy="954107"/>
          </a:xfrm>
          <a:prstGeom prst="rect">
            <a:avLst/>
          </a:prstGeom>
          <a:noFill/>
          <a:ln w="9525">
            <a:noFill/>
            <a:miter lim="800000"/>
            <a:headEnd/>
            <a:tailEnd/>
          </a:ln>
        </p:spPr>
        <p:txBody>
          <a:bodyPr wrap="none">
            <a:spAutoFit/>
          </a:bodyPr>
          <a:lstStyle/>
          <a:p>
            <a:pPr algn="ctr"/>
            <a:r>
              <a:rPr lang="en-US" sz="2800" b="1" dirty="0"/>
              <a:t>Incidence Density Sampling In Dynamic Cohort </a:t>
            </a:r>
          </a:p>
          <a:p>
            <a:pPr algn="ctr"/>
            <a:r>
              <a:rPr lang="en-US" sz="2800" b="1" dirty="0"/>
              <a:t>(e.g., SF County residents)</a:t>
            </a:r>
          </a:p>
        </p:txBody>
      </p:sp>
      <p:sp>
        <p:nvSpPr>
          <p:cNvPr id="51" name="Rectangle 50"/>
          <p:cNvSpPr/>
          <p:nvPr/>
        </p:nvSpPr>
        <p:spPr>
          <a:xfrm>
            <a:off x="2667000" y="2286000"/>
            <a:ext cx="76200" cy="381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2" name="Rectangle 51"/>
          <p:cNvSpPr/>
          <p:nvPr/>
        </p:nvSpPr>
        <p:spPr>
          <a:xfrm>
            <a:off x="4191000" y="2514600"/>
            <a:ext cx="76200" cy="358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3" name="Rectangle 52"/>
          <p:cNvSpPr/>
          <p:nvPr/>
        </p:nvSpPr>
        <p:spPr>
          <a:xfrm>
            <a:off x="5105400" y="2667000"/>
            <a:ext cx="762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4" name="Rectangle 53"/>
          <p:cNvSpPr/>
          <p:nvPr/>
        </p:nvSpPr>
        <p:spPr>
          <a:xfrm>
            <a:off x="6248400" y="2819400"/>
            <a:ext cx="76200"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05504" name="Shape 58"/>
          <p:cNvCxnSpPr>
            <a:cxnSpLocks noChangeShapeType="1"/>
            <a:stCxn id="51" idx="2"/>
          </p:cNvCxnSpPr>
          <p:nvPr/>
        </p:nvCxnSpPr>
        <p:spPr bwMode="auto">
          <a:xfrm rot="16200000" flipH="1">
            <a:off x="4646642" y="4154457"/>
            <a:ext cx="228600" cy="4111685"/>
          </a:xfrm>
          <a:prstGeom prst="bentConnector2">
            <a:avLst/>
          </a:prstGeom>
          <a:noFill/>
          <a:ln w="25400" algn="ctr">
            <a:solidFill>
              <a:srgbClr val="4A7EBB"/>
            </a:solidFill>
            <a:miter lim="800000"/>
            <a:headEnd/>
            <a:tailEnd type="arrow" w="med" len="med"/>
          </a:ln>
        </p:spPr>
      </p:cxnSp>
      <p:cxnSp>
        <p:nvCxnSpPr>
          <p:cNvPr id="105505" name="Straight Connector 60"/>
          <p:cNvCxnSpPr>
            <a:cxnSpLocks noChangeShapeType="1"/>
            <a:stCxn id="52" idx="2"/>
          </p:cNvCxnSpPr>
          <p:nvPr/>
        </p:nvCxnSpPr>
        <p:spPr bwMode="auto">
          <a:xfrm>
            <a:off x="4229100" y="6096000"/>
            <a:ext cx="38100" cy="228600"/>
          </a:xfrm>
          <a:prstGeom prst="line">
            <a:avLst/>
          </a:prstGeom>
          <a:noFill/>
          <a:ln w="25400" algn="ctr">
            <a:solidFill>
              <a:srgbClr val="4A7EBB"/>
            </a:solidFill>
            <a:round/>
            <a:headEnd/>
            <a:tailEnd/>
          </a:ln>
        </p:spPr>
      </p:cxnSp>
      <p:cxnSp>
        <p:nvCxnSpPr>
          <p:cNvPr id="105506" name="Straight Connector 62"/>
          <p:cNvCxnSpPr>
            <a:cxnSpLocks noChangeShapeType="1"/>
          </p:cNvCxnSpPr>
          <p:nvPr/>
        </p:nvCxnSpPr>
        <p:spPr bwMode="auto">
          <a:xfrm>
            <a:off x="5143500" y="6096000"/>
            <a:ext cx="38100" cy="228600"/>
          </a:xfrm>
          <a:prstGeom prst="line">
            <a:avLst/>
          </a:prstGeom>
          <a:noFill/>
          <a:ln w="25400" algn="ctr">
            <a:solidFill>
              <a:srgbClr val="4A7EBB"/>
            </a:solidFill>
            <a:round/>
            <a:headEnd/>
            <a:tailEnd/>
          </a:ln>
        </p:spPr>
      </p:cxnSp>
      <p:cxnSp>
        <p:nvCxnSpPr>
          <p:cNvPr id="105507" name="Straight Connector 63"/>
          <p:cNvCxnSpPr>
            <a:cxnSpLocks noChangeShapeType="1"/>
          </p:cNvCxnSpPr>
          <p:nvPr/>
        </p:nvCxnSpPr>
        <p:spPr bwMode="auto">
          <a:xfrm>
            <a:off x="6286500" y="6096000"/>
            <a:ext cx="38100" cy="228600"/>
          </a:xfrm>
          <a:prstGeom prst="line">
            <a:avLst/>
          </a:prstGeom>
          <a:noFill/>
          <a:ln w="25400" algn="ctr">
            <a:solidFill>
              <a:srgbClr val="4A7EBB"/>
            </a:solidFill>
            <a:round/>
            <a:headEnd/>
            <a:tailEnd/>
          </a:ln>
        </p:spPr>
      </p:cxnSp>
      <p:sp>
        <p:nvSpPr>
          <p:cNvPr id="105508" name="AutoShape 3"/>
          <p:cNvSpPr>
            <a:spLocks noChangeArrowheads="1"/>
          </p:cNvSpPr>
          <p:nvPr/>
        </p:nvSpPr>
        <p:spPr bwMode="auto">
          <a:xfrm rot="10800000">
            <a:off x="1524000" y="1060827"/>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66" name="Rectangle 65"/>
          <p:cNvSpPr/>
          <p:nvPr/>
        </p:nvSpPr>
        <p:spPr>
          <a:xfrm>
            <a:off x="6248400" y="1060827"/>
            <a:ext cx="76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7" name="Rectangle 66"/>
          <p:cNvSpPr/>
          <p:nvPr/>
        </p:nvSpPr>
        <p:spPr>
          <a:xfrm>
            <a:off x="5105400" y="1060827"/>
            <a:ext cx="76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8" name="Rectangle 67"/>
          <p:cNvSpPr/>
          <p:nvPr/>
        </p:nvSpPr>
        <p:spPr>
          <a:xfrm>
            <a:off x="4267200" y="1060827"/>
            <a:ext cx="76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9" name="Rectangle 68"/>
          <p:cNvSpPr/>
          <p:nvPr/>
        </p:nvSpPr>
        <p:spPr>
          <a:xfrm>
            <a:off x="2667000" y="1060827"/>
            <a:ext cx="76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7" name="Rectangle 76"/>
          <p:cNvSpPr/>
          <p:nvPr/>
        </p:nvSpPr>
        <p:spPr>
          <a:xfrm>
            <a:off x="5715000" y="1060827"/>
            <a:ext cx="76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05515" name="Straight Connector 80"/>
          <p:cNvCxnSpPr>
            <a:cxnSpLocks noChangeShapeType="1"/>
          </p:cNvCxnSpPr>
          <p:nvPr/>
        </p:nvCxnSpPr>
        <p:spPr bwMode="auto">
          <a:xfrm>
            <a:off x="5745163" y="1492250"/>
            <a:ext cx="168275" cy="336550"/>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362868" y="1111250"/>
            <a:ext cx="1084263" cy="641350"/>
          </a:xfrm>
          <a:prstGeom prst="rect">
            <a:avLst/>
          </a:prstGeom>
          <a:noFill/>
          <a:ln w="9525">
            <a:noFill/>
            <a:miter lim="800000"/>
            <a:headEnd/>
            <a:tailEnd/>
          </a:ln>
        </p:spPr>
        <p:txBody>
          <a:bodyPr wrap="none">
            <a:spAutoFit/>
          </a:bodyPr>
          <a:lstStyle/>
          <a:p>
            <a:r>
              <a:rPr lang="en-US" sz="1800" dirty="0">
                <a:latin typeface="Calibri" pitchFamily="34" charset="0"/>
              </a:rPr>
              <a:t>New</a:t>
            </a:r>
          </a:p>
          <a:p>
            <a:r>
              <a:rPr lang="en-US" sz="1800" dirty="0">
                <a:latin typeface="Calibri" pitchFamily="34" charset="0"/>
              </a:rPr>
              <a:t>Residents</a:t>
            </a: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5" name="Text Box 44"/>
          <p:cNvSpPr txBox="1">
            <a:spLocks noChangeArrowheads="1"/>
          </p:cNvSpPr>
          <p:nvPr/>
        </p:nvSpPr>
        <p:spPr bwMode="auto">
          <a:xfrm>
            <a:off x="2574925" y="2971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6" name="Text Box 45"/>
          <p:cNvSpPr txBox="1">
            <a:spLocks noChangeArrowheads="1"/>
          </p:cNvSpPr>
          <p:nvPr/>
        </p:nvSpPr>
        <p:spPr bwMode="auto">
          <a:xfrm>
            <a:off x="2574925" y="36576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7" name="Text Box 46"/>
          <p:cNvSpPr txBox="1">
            <a:spLocks noChangeArrowheads="1"/>
          </p:cNvSpPr>
          <p:nvPr/>
        </p:nvSpPr>
        <p:spPr bwMode="auto">
          <a:xfrm>
            <a:off x="2574925" y="5226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8" name="Text Box 44"/>
          <p:cNvSpPr txBox="1">
            <a:spLocks noChangeArrowheads="1"/>
          </p:cNvSpPr>
          <p:nvPr/>
        </p:nvSpPr>
        <p:spPr bwMode="auto">
          <a:xfrm>
            <a:off x="4175125" y="1143377"/>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9" name="Text Box 45"/>
          <p:cNvSpPr txBox="1">
            <a:spLocks noChangeArrowheads="1"/>
          </p:cNvSpPr>
          <p:nvPr/>
        </p:nvSpPr>
        <p:spPr bwMode="auto">
          <a:xfrm>
            <a:off x="4106862" y="411791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0" name="Text Box 46"/>
          <p:cNvSpPr txBox="1">
            <a:spLocks noChangeArrowheads="1"/>
          </p:cNvSpPr>
          <p:nvPr/>
        </p:nvSpPr>
        <p:spPr bwMode="auto">
          <a:xfrm>
            <a:off x="4106862" y="503231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1" name="Text Box 44"/>
          <p:cNvSpPr txBox="1">
            <a:spLocks noChangeArrowheads="1"/>
          </p:cNvSpPr>
          <p:nvPr/>
        </p:nvSpPr>
        <p:spPr bwMode="auto">
          <a:xfrm>
            <a:off x="5040312" y="30899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2" name="Text Box 45"/>
          <p:cNvSpPr txBox="1">
            <a:spLocks noChangeArrowheads="1"/>
          </p:cNvSpPr>
          <p:nvPr/>
        </p:nvSpPr>
        <p:spPr bwMode="auto">
          <a:xfrm>
            <a:off x="5029200" y="34734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3" name="Text Box 46"/>
          <p:cNvSpPr txBox="1">
            <a:spLocks noChangeArrowheads="1"/>
          </p:cNvSpPr>
          <p:nvPr/>
        </p:nvSpPr>
        <p:spPr bwMode="auto">
          <a:xfrm>
            <a:off x="5040312" y="5607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4" name="Text Box 44"/>
          <p:cNvSpPr txBox="1">
            <a:spLocks noChangeArrowheads="1"/>
          </p:cNvSpPr>
          <p:nvPr/>
        </p:nvSpPr>
        <p:spPr bwMode="auto">
          <a:xfrm>
            <a:off x="6183312" y="1213227"/>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5" name="Text Box 45"/>
          <p:cNvSpPr txBox="1">
            <a:spLocks noChangeArrowheads="1"/>
          </p:cNvSpPr>
          <p:nvPr/>
        </p:nvSpPr>
        <p:spPr bwMode="auto">
          <a:xfrm>
            <a:off x="6183312" y="40805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6" name="Text Box 46"/>
          <p:cNvSpPr txBox="1">
            <a:spLocks noChangeArrowheads="1"/>
          </p:cNvSpPr>
          <p:nvPr/>
        </p:nvSpPr>
        <p:spPr bwMode="auto">
          <a:xfrm>
            <a:off x="6183312" y="49949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1" name="Rectangle 70"/>
          <p:cNvSpPr/>
          <p:nvPr/>
        </p:nvSpPr>
        <p:spPr>
          <a:xfrm>
            <a:off x="7315200" y="1034514"/>
            <a:ext cx="457200" cy="7121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4" name="Rectangle 63"/>
          <p:cNvSpPr/>
          <p:nvPr/>
        </p:nvSpPr>
        <p:spPr>
          <a:xfrm>
            <a:off x="5715000" y="2743200"/>
            <a:ext cx="76200"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5" name="Text Box 44"/>
          <p:cNvSpPr txBox="1">
            <a:spLocks noChangeArrowheads="1"/>
          </p:cNvSpPr>
          <p:nvPr/>
        </p:nvSpPr>
        <p:spPr bwMode="auto">
          <a:xfrm>
            <a:off x="5592762" y="3036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0" name="Text Box 45"/>
          <p:cNvSpPr txBox="1">
            <a:spLocks noChangeArrowheads="1"/>
          </p:cNvSpPr>
          <p:nvPr/>
        </p:nvSpPr>
        <p:spPr bwMode="auto">
          <a:xfrm>
            <a:off x="5592762" y="40270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2" name="Text Box 46"/>
          <p:cNvSpPr txBox="1">
            <a:spLocks noChangeArrowheads="1"/>
          </p:cNvSpPr>
          <p:nvPr/>
        </p:nvSpPr>
        <p:spPr bwMode="auto">
          <a:xfrm>
            <a:off x="5592762" y="4941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8" name="Text Box 46"/>
          <p:cNvSpPr txBox="1">
            <a:spLocks noChangeArrowheads="1"/>
          </p:cNvSpPr>
          <p:nvPr/>
        </p:nvSpPr>
        <p:spPr bwMode="auto">
          <a:xfrm>
            <a:off x="5638800" y="561022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9" name="Oval 78"/>
          <p:cNvSpPr/>
          <p:nvPr/>
        </p:nvSpPr>
        <p:spPr>
          <a:xfrm>
            <a:off x="2973123" y="175098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0" name="Oval 79"/>
          <p:cNvSpPr/>
          <p:nvPr/>
        </p:nvSpPr>
        <p:spPr>
          <a:xfrm>
            <a:off x="5852661" y="17440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1" name="Oval 80"/>
          <p:cNvSpPr/>
          <p:nvPr/>
        </p:nvSpPr>
        <p:spPr>
          <a:xfrm>
            <a:off x="4509999" y="197427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2" name="Oval 81"/>
          <p:cNvSpPr/>
          <p:nvPr/>
        </p:nvSpPr>
        <p:spPr>
          <a:xfrm>
            <a:off x="5393668" y="211345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3" name="Oval 82"/>
          <p:cNvSpPr/>
          <p:nvPr/>
        </p:nvSpPr>
        <p:spPr>
          <a:xfrm>
            <a:off x="6573446" y="21946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6" name="Text Box 1036"/>
          <p:cNvSpPr txBox="1">
            <a:spLocks noChangeArrowheads="1"/>
          </p:cNvSpPr>
          <p:nvPr/>
        </p:nvSpPr>
        <p:spPr bwMode="auto">
          <a:xfrm>
            <a:off x="1780477" y="4016651"/>
            <a:ext cx="5410201" cy="1015663"/>
          </a:xfrm>
          <a:prstGeom prst="rect">
            <a:avLst/>
          </a:prstGeom>
          <a:solidFill>
            <a:schemeClr val="bg1"/>
          </a:solidFill>
          <a:ln w="9525">
            <a:noFill/>
            <a:miter lim="800000"/>
            <a:headEnd/>
            <a:tailEnd/>
          </a:ln>
        </p:spPr>
        <p:txBody>
          <a:bodyPr wrap="square" anchor="ctr">
            <a:spAutoFit/>
          </a:bodyPr>
          <a:lstStyle/>
          <a:p>
            <a:pPr algn="ctr" eaLnBrk="0" hangingPunct="0"/>
            <a:r>
              <a:rPr lang="en-US" altLang="en-US" sz="2000" dirty="0"/>
              <a:t>Sampling in a dynamic cohort gives a consistent estimate of ratio of exposed to unexposed person-time in the same way as sampling in a fixed cohort</a:t>
            </a:r>
          </a:p>
        </p:txBody>
      </p:sp>
      <p:cxnSp>
        <p:nvCxnSpPr>
          <p:cNvPr id="90" name="Straight Connector 62"/>
          <p:cNvCxnSpPr>
            <a:cxnSpLocks noChangeShapeType="1"/>
          </p:cNvCxnSpPr>
          <p:nvPr/>
        </p:nvCxnSpPr>
        <p:spPr bwMode="auto">
          <a:xfrm>
            <a:off x="5753100" y="6047390"/>
            <a:ext cx="38100" cy="228600"/>
          </a:xfrm>
          <a:prstGeom prst="line">
            <a:avLst/>
          </a:prstGeom>
          <a:noFill/>
          <a:ln w="25400" algn="ctr">
            <a:solidFill>
              <a:srgbClr val="4A7EBB"/>
            </a:solidFill>
            <a:round/>
            <a:headEnd/>
            <a:tailEnd/>
          </a:ln>
        </p:spPr>
      </p:cxnSp>
      <p:sp>
        <p:nvSpPr>
          <p:cNvPr id="3" name="TextBox 2"/>
          <p:cNvSpPr txBox="1"/>
          <p:nvPr/>
        </p:nvSpPr>
        <p:spPr>
          <a:xfrm>
            <a:off x="6781800" y="6095999"/>
            <a:ext cx="2746316" cy="461665"/>
          </a:xfrm>
          <a:prstGeom prst="rect">
            <a:avLst/>
          </a:prstGeom>
          <a:noFill/>
        </p:spPr>
        <p:txBody>
          <a:bodyPr wrap="square" rtlCol="0">
            <a:spAutoFit/>
          </a:bodyPr>
          <a:lstStyle/>
          <a:p>
            <a:r>
              <a:rPr lang="en-US" dirty="0"/>
              <a:t>OR estimates HR</a:t>
            </a:r>
          </a:p>
        </p:txBody>
      </p:sp>
      <p:sp>
        <p:nvSpPr>
          <p:cNvPr id="73" name="TextBox 72">
            <a:extLst>
              <a:ext uri="{FF2B5EF4-FFF2-40B4-BE49-F238E27FC236}">
                <a16:creationId xmlns:a16="http://schemas.microsoft.com/office/drawing/2014/main" id="{13943468-9D29-4964-BC3A-6E80BEB13BE3}"/>
              </a:ext>
            </a:extLst>
          </p:cNvPr>
          <p:cNvSpPr txBox="1"/>
          <p:nvPr/>
        </p:nvSpPr>
        <p:spPr>
          <a:xfrm>
            <a:off x="3141756" y="6321701"/>
            <a:ext cx="2746316" cy="461665"/>
          </a:xfrm>
          <a:prstGeom prst="rect">
            <a:avLst/>
          </a:prstGeom>
          <a:noFill/>
        </p:spPr>
        <p:txBody>
          <a:bodyPr wrap="square" rtlCol="0">
            <a:spAutoFit/>
          </a:bodyPr>
          <a:lstStyle/>
          <a:p>
            <a:r>
              <a:rPr lang="en-US" dirty="0"/>
              <a:t>Calendar Time</a:t>
            </a:r>
          </a:p>
        </p:txBody>
      </p:sp>
    </p:spTree>
    <p:extLst>
      <p:ext uri="{BB962C8B-B14F-4D97-AF65-F5344CB8AC3E}">
        <p14:creationId xmlns:p14="http://schemas.microsoft.com/office/powerpoint/2010/main" val="177465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a:xfrm>
            <a:off x="0" y="0"/>
            <a:ext cx="8915400" cy="838200"/>
          </a:xfrm>
        </p:spPr>
        <p:txBody>
          <a:bodyPr/>
          <a:lstStyle/>
          <a:p>
            <a:r>
              <a:rPr lang="en-US" altLang="en-US" sz="4000" b="1" dirty="0"/>
              <a:t>Incidence </a:t>
            </a:r>
            <a:r>
              <a:rPr lang="en-US" altLang="en-US" sz="3600" b="1" dirty="0"/>
              <a:t>density</a:t>
            </a:r>
            <a:r>
              <a:rPr lang="en-US" altLang="en-US" sz="4000" b="1" dirty="0"/>
              <a:t> sampling</a:t>
            </a:r>
            <a:endParaRPr lang="en-US" altLang="en-US" b="1" dirty="0"/>
          </a:p>
        </p:txBody>
      </p:sp>
      <p:sp>
        <p:nvSpPr>
          <p:cNvPr id="126978" name="Text Box 3"/>
          <p:cNvSpPr txBox="1">
            <a:spLocks noChangeArrowheads="1"/>
          </p:cNvSpPr>
          <p:nvPr/>
        </p:nvSpPr>
        <p:spPr bwMode="auto">
          <a:xfrm>
            <a:off x="285750" y="901779"/>
            <a:ext cx="8952451" cy="6032421"/>
          </a:xfrm>
          <a:prstGeom prst="rect">
            <a:avLst/>
          </a:prstGeom>
          <a:noFill/>
          <a:ln w="9525">
            <a:noFill/>
            <a:miter lim="800000"/>
            <a:headEnd/>
            <a:tailEnd/>
          </a:ln>
        </p:spPr>
        <p:txBody>
          <a:bodyPr wrap="none">
            <a:spAutoFit/>
          </a:bodyPr>
          <a:lstStyle/>
          <a:p>
            <a:pPr eaLnBrk="0" hangingPunct="0"/>
            <a:r>
              <a:rPr lang="en-US" altLang="en-US" sz="2300" dirty="0"/>
              <a:t>...In a population-based case-control study in Germany, the authors </a:t>
            </a:r>
          </a:p>
          <a:p>
            <a:pPr eaLnBrk="0" hangingPunct="0"/>
            <a:r>
              <a:rPr lang="en-US" altLang="en-US" sz="2300" dirty="0"/>
              <a:t>determined the effect of alcohol consumption at low-to-moderate levels </a:t>
            </a:r>
          </a:p>
          <a:p>
            <a:pPr eaLnBrk="0" hangingPunct="0"/>
            <a:r>
              <a:rPr lang="en-US" altLang="en-US" sz="2300" dirty="0"/>
              <a:t>on breast cancer risk among women up to age 50 years. The study </a:t>
            </a:r>
          </a:p>
          <a:p>
            <a:pPr eaLnBrk="0" hangingPunct="0"/>
            <a:r>
              <a:rPr lang="en-US" altLang="en-US" sz="2300" dirty="0"/>
              <a:t>included </a:t>
            </a:r>
            <a:r>
              <a:rPr lang="en-US" altLang="en-US" sz="2300" b="1" dirty="0"/>
              <a:t>706 case women whose breast cancer had been newly</a:t>
            </a:r>
          </a:p>
          <a:p>
            <a:pPr eaLnBrk="0" hangingPunct="0"/>
            <a:r>
              <a:rPr lang="en-US" altLang="en-US" sz="2300" b="1" dirty="0"/>
              <a:t>diagnosed in 1992-1995 and 1,381</a:t>
            </a:r>
            <a:r>
              <a:rPr lang="en-US" altLang="en-US" sz="2300" dirty="0"/>
              <a:t> </a:t>
            </a:r>
            <a:r>
              <a:rPr lang="en-US" altLang="en-US" sz="2300" b="1" dirty="0"/>
              <a:t>controls </a:t>
            </a:r>
            <a:r>
              <a:rPr lang="en-US" altLang="en-US" sz="2300" b="1" dirty="0">
                <a:solidFill>
                  <a:srgbClr val="FF0000"/>
                </a:solidFill>
              </a:rPr>
              <a:t>matched on date</a:t>
            </a:r>
            <a:r>
              <a:rPr lang="en-US" altLang="en-US" sz="2300" b="1" dirty="0"/>
              <a:t>, age,</a:t>
            </a:r>
          </a:p>
          <a:p>
            <a:pPr eaLnBrk="0" hangingPunct="0"/>
            <a:r>
              <a:rPr lang="en-US" altLang="en-US" sz="2300" b="1" dirty="0"/>
              <a:t>and residence</a:t>
            </a:r>
            <a:r>
              <a:rPr lang="en-US" altLang="en-US" sz="2300" dirty="0"/>
              <a:t>. In multivariate </a:t>
            </a:r>
            <a:r>
              <a:rPr lang="en-US" altLang="en-US" sz="2300" b="1" dirty="0">
                <a:solidFill>
                  <a:srgbClr val="FF0000"/>
                </a:solidFill>
              </a:rPr>
              <a:t>conditional </a:t>
            </a:r>
            <a:r>
              <a:rPr lang="en-US" altLang="en-US" sz="2300" b="1" dirty="0"/>
              <a:t>logistic regression</a:t>
            </a:r>
            <a:r>
              <a:rPr lang="en-US" altLang="en-US" sz="2300" dirty="0"/>
              <a:t> analysis, </a:t>
            </a:r>
          </a:p>
          <a:p>
            <a:pPr eaLnBrk="0" hangingPunct="0"/>
            <a:r>
              <a:rPr lang="en-US" altLang="en-US" sz="2300" dirty="0"/>
              <a:t>the </a:t>
            </a:r>
            <a:r>
              <a:rPr lang="en-US" altLang="en-US" sz="2300" b="1" dirty="0"/>
              <a:t>adjusted odds ratios</a:t>
            </a:r>
            <a:r>
              <a:rPr lang="en-US" altLang="en-US" sz="2300" dirty="0"/>
              <a:t> for breast cancer were 0.71 (95% confidence </a:t>
            </a:r>
          </a:p>
          <a:p>
            <a:pPr eaLnBrk="0" hangingPunct="0"/>
            <a:r>
              <a:rPr lang="en-US" altLang="en-US" sz="2300" dirty="0"/>
              <a:t>interval (CI): 0.54, 0.91) for average ethanol intake of 1-5 g/day, 0.67 </a:t>
            </a:r>
          </a:p>
          <a:p>
            <a:pPr eaLnBrk="0" hangingPunct="0"/>
            <a:r>
              <a:rPr lang="en-US" altLang="en-US" sz="2300" dirty="0"/>
              <a:t>(95% CI: 0.50, 0.91) for intake of 6-11 g/day, 0.73 (95% CI: 0.51, 1.05)</a:t>
            </a:r>
          </a:p>
          <a:p>
            <a:pPr eaLnBrk="0" hangingPunct="0"/>
            <a:r>
              <a:rPr lang="en-US" altLang="en-US" sz="2300" dirty="0"/>
              <a:t>for 12-18 g/day, 1.10 (95% CI: 0.73, 1.65) for 19-30 g/day, and 1.94 </a:t>
            </a:r>
          </a:p>
          <a:p>
            <a:pPr eaLnBrk="0" hangingPunct="0"/>
            <a:r>
              <a:rPr lang="en-US" altLang="en-US" sz="2300" dirty="0"/>
              <a:t>(95% CI: 1.18, 3.20) for &gt; or = 31 g/day. . . These data suggest that </a:t>
            </a:r>
          </a:p>
          <a:p>
            <a:pPr eaLnBrk="0" hangingPunct="0"/>
            <a:r>
              <a:rPr lang="en-US" altLang="en-US" sz="2300" dirty="0"/>
              <a:t>low-level consumption of alcohol does not increase breast cancer risk </a:t>
            </a:r>
          </a:p>
          <a:p>
            <a:pPr eaLnBrk="0" hangingPunct="0"/>
            <a:r>
              <a:rPr lang="en-US" altLang="en-US" sz="2300" dirty="0"/>
              <a:t>in premenopausal women.</a:t>
            </a:r>
          </a:p>
          <a:p>
            <a:pPr eaLnBrk="0" hangingPunct="0"/>
            <a:endParaRPr lang="en-US" altLang="en-US" sz="2300" dirty="0"/>
          </a:p>
          <a:p>
            <a:pPr eaLnBrk="0" hangingPunct="0"/>
            <a:r>
              <a:rPr lang="en-US" altLang="en-US" sz="2000" dirty="0"/>
              <a:t>Kropp S et al. Low-to-moderate alcohol consumption and breast cancer risk by </a:t>
            </a:r>
          </a:p>
          <a:p>
            <a:pPr eaLnBrk="0" hangingPunct="0"/>
            <a:r>
              <a:rPr lang="en-US" altLang="en-US" sz="2000" dirty="0"/>
              <a:t>age 50 years among women in Germany. </a:t>
            </a:r>
            <a:r>
              <a:rPr lang="en-US" altLang="en-US" sz="2000" i="1" dirty="0"/>
              <a:t>Am J Epidemiol</a:t>
            </a:r>
            <a:r>
              <a:rPr lang="en-US" altLang="en-US" sz="2000" dirty="0"/>
              <a:t> 2001 </a:t>
            </a:r>
          </a:p>
          <a:p>
            <a:pPr eaLnBrk="0" hangingPunct="0"/>
            <a:endParaRPr lang="en-US"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685800" y="-152400"/>
            <a:ext cx="7772400" cy="1143000"/>
          </a:xfrm>
        </p:spPr>
        <p:txBody>
          <a:bodyPr/>
          <a:lstStyle/>
          <a:p>
            <a:r>
              <a:rPr lang="en-US" altLang="en-US" sz="3600" b="1" dirty="0"/>
              <a:t>Selection of cases and controls</a:t>
            </a:r>
          </a:p>
        </p:txBody>
      </p:sp>
      <p:sp>
        <p:nvSpPr>
          <p:cNvPr id="129026" name="Rectangle 3"/>
          <p:cNvSpPr>
            <a:spLocks noGrp="1" noChangeArrowheads="1"/>
          </p:cNvSpPr>
          <p:nvPr>
            <p:ph type="body" idx="1"/>
          </p:nvPr>
        </p:nvSpPr>
        <p:spPr>
          <a:xfrm>
            <a:off x="152400" y="914400"/>
            <a:ext cx="8724900" cy="4876800"/>
          </a:xfrm>
        </p:spPr>
        <p:txBody>
          <a:bodyPr/>
          <a:lstStyle/>
          <a:p>
            <a:pPr>
              <a:lnSpc>
                <a:spcPct val="80000"/>
              </a:lnSpc>
            </a:pPr>
            <a:r>
              <a:rPr lang="en-US" altLang="en-US" sz="2100" dirty="0"/>
              <a:t>Subjects eligible for participation were German-speaking women with no former history of breast cancer who resided in one of two geographic areas in southern Germany.  </a:t>
            </a:r>
            <a:r>
              <a:rPr lang="en-US" altLang="en-US" sz="2100" b="1" dirty="0"/>
              <a:t>We attempted to recruit all patients who were under 51 years of age at the time of diagnosis of incident in-situ or invasive breast cancer.</a:t>
            </a:r>
            <a:r>
              <a:rPr lang="en-US" altLang="en-US" sz="2100" dirty="0"/>
              <a:t>  We compiled cases diagnosed between January 1, 1992, and December 31, 1995, in the Rhein-Neckar-Odenwald study region (popn of about 1.3 million) and between January 1, 1993, and December 31, 1995, in the Freiburg study region (popn of about 0.9 million), by surveying 38 hospitals that serve the populations of these two regions. </a:t>
            </a:r>
          </a:p>
          <a:p>
            <a:pPr>
              <a:lnSpc>
                <a:spcPct val="80000"/>
              </a:lnSpc>
            </a:pPr>
            <a:endParaRPr lang="en-US" altLang="en-US" sz="1000" dirty="0"/>
          </a:p>
          <a:p>
            <a:pPr>
              <a:lnSpc>
                <a:spcPct val="80000"/>
              </a:lnSpc>
            </a:pPr>
            <a:r>
              <a:rPr lang="en-US" altLang="en-US" sz="2100" b="1" dirty="0"/>
              <a:t>Controls were selected from random lists of residents supplied by the population registries.</a:t>
            </a:r>
            <a:r>
              <a:rPr lang="en-US" altLang="en-US" sz="2100" dirty="0"/>
              <a:t> </a:t>
            </a:r>
            <a:r>
              <a:rPr lang="en-US" altLang="en-US" sz="2100" b="1" dirty="0"/>
              <a:t>For every recruited patient, two controls matched according to exact age and study region were </a:t>
            </a:r>
            <a:r>
              <a:rPr lang="en-US" altLang="en-US" sz="2100" b="1" u="sng" dirty="0"/>
              <a:t>immediately</a:t>
            </a:r>
            <a:r>
              <a:rPr lang="en-US" altLang="en-US" sz="2100" b="1" dirty="0"/>
              <a:t> contacted by letter.</a:t>
            </a:r>
            <a:r>
              <a:rPr lang="en-US" altLang="en-US" sz="2100" dirty="0"/>
              <a:t>  </a:t>
            </a:r>
          </a:p>
          <a:p>
            <a:pPr>
              <a:lnSpc>
                <a:spcPct val="80000"/>
              </a:lnSpc>
            </a:pPr>
            <a:endParaRPr lang="en-US" altLang="en-US" sz="1000" dirty="0"/>
          </a:p>
          <a:p>
            <a:pPr>
              <a:lnSpc>
                <a:spcPct val="80000"/>
              </a:lnSpc>
            </a:pPr>
            <a:r>
              <a:rPr lang="en-US" altLang="en-US" sz="2100" dirty="0"/>
              <a:t>There were 1,020 eligible cases, of whom 1,005 were alive when identified. Of these living case participants, 706 (70.2 percent) completed the study questionnaire. Among the 2,257 eligible controls, 1,381 (61.2 percent) participated.</a:t>
            </a:r>
          </a:p>
          <a:p>
            <a:pPr>
              <a:lnSpc>
                <a:spcPct val="80000"/>
              </a:lnSpc>
            </a:pPr>
            <a:endParaRPr lang="en-US" altLang="en-US" sz="1400" dirty="0"/>
          </a:p>
          <a:p>
            <a:pPr>
              <a:lnSpc>
                <a:spcPct val="80000"/>
              </a:lnSpc>
            </a:pPr>
            <a:r>
              <a:rPr lang="en-US" altLang="en-US" sz="2100" dirty="0"/>
              <a:t>Note efficiency.  706 cases + 1381 controls = 2087 participants represent 2.2-million-person population in underlying dynamic real-world cohort.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0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3" y="1752600"/>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53100" y="1539363"/>
            <a:ext cx="533400" cy="88367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cases</a:t>
            </a:r>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667000" y="2286000"/>
            <a:ext cx="76200" cy="381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2" name="Rectangle 51"/>
          <p:cNvSpPr/>
          <p:nvPr/>
        </p:nvSpPr>
        <p:spPr>
          <a:xfrm>
            <a:off x="4191000" y="2514600"/>
            <a:ext cx="76200" cy="358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3" name="Rectangle 52"/>
          <p:cNvSpPr/>
          <p:nvPr/>
        </p:nvSpPr>
        <p:spPr>
          <a:xfrm>
            <a:off x="5105400" y="2667000"/>
            <a:ext cx="762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4" name="Rectangle 53"/>
          <p:cNvSpPr/>
          <p:nvPr/>
        </p:nvSpPr>
        <p:spPr>
          <a:xfrm>
            <a:off x="6248400" y="2819400"/>
            <a:ext cx="76200"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05504" name="Shape 58"/>
          <p:cNvCxnSpPr>
            <a:cxnSpLocks noChangeShapeType="1"/>
            <a:stCxn id="51" idx="2"/>
          </p:cNvCxnSpPr>
          <p:nvPr/>
        </p:nvCxnSpPr>
        <p:spPr bwMode="auto">
          <a:xfrm rot="16200000" flipH="1">
            <a:off x="5162550" y="3638550"/>
            <a:ext cx="228600" cy="5143500"/>
          </a:xfrm>
          <a:prstGeom prst="bentConnector2">
            <a:avLst/>
          </a:prstGeom>
          <a:noFill/>
          <a:ln w="25400" algn="ctr">
            <a:solidFill>
              <a:srgbClr val="4A7EBB"/>
            </a:solidFill>
            <a:miter lim="800000"/>
            <a:headEnd/>
            <a:tailEnd type="arrow" w="med" len="med"/>
          </a:ln>
        </p:spPr>
      </p:cxnSp>
      <p:cxnSp>
        <p:nvCxnSpPr>
          <p:cNvPr id="105505" name="Straight Connector 60"/>
          <p:cNvCxnSpPr>
            <a:cxnSpLocks noChangeShapeType="1"/>
            <a:stCxn id="52" idx="2"/>
          </p:cNvCxnSpPr>
          <p:nvPr/>
        </p:nvCxnSpPr>
        <p:spPr bwMode="auto">
          <a:xfrm>
            <a:off x="4229100" y="6096000"/>
            <a:ext cx="38100" cy="228600"/>
          </a:xfrm>
          <a:prstGeom prst="line">
            <a:avLst/>
          </a:prstGeom>
          <a:noFill/>
          <a:ln w="25400" algn="ctr">
            <a:solidFill>
              <a:srgbClr val="4A7EBB"/>
            </a:solidFill>
            <a:round/>
            <a:headEnd/>
            <a:tailEnd/>
          </a:ln>
        </p:spPr>
      </p:cxnSp>
      <p:cxnSp>
        <p:nvCxnSpPr>
          <p:cNvPr id="105506" name="Straight Connector 62"/>
          <p:cNvCxnSpPr>
            <a:cxnSpLocks noChangeShapeType="1"/>
          </p:cNvCxnSpPr>
          <p:nvPr/>
        </p:nvCxnSpPr>
        <p:spPr bwMode="auto">
          <a:xfrm>
            <a:off x="5143500" y="6096000"/>
            <a:ext cx="38100" cy="228600"/>
          </a:xfrm>
          <a:prstGeom prst="line">
            <a:avLst/>
          </a:prstGeom>
          <a:noFill/>
          <a:ln w="25400" algn="ctr">
            <a:solidFill>
              <a:srgbClr val="4A7EBB"/>
            </a:solidFill>
            <a:round/>
            <a:headEnd/>
            <a:tailEnd/>
          </a:ln>
        </p:spPr>
      </p:cxnSp>
      <p:cxnSp>
        <p:nvCxnSpPr>
          <p:cNvPr id="105507" name="Straight Connector 63"/>
          <p:cNvCxnSpPr>
            <a:cxnSpLocks noChangeShapeType="1"/>
          </p:cNvCxnSpPr>
          <p:nvPr/>
        </p:nvCxnSpPr>
        <p:spPr bwMode="auto">
          <a:xfrm>
            <a:off x="6286500" y="6096000"/>
            <a:ext cx="38100" cy="228600"/>
          </a:xfrm>
          <a:prstGeom prst="line">
            <a:avLst/>
          </a:prstGeom>
          <a:noFill/>
          <a:ln w="25400" algn="ctr">
            <a:solidFill>
              <a:srgbClr val="4A7EBB"/>
            </a:solidFill>
            <a:round/>
            <a:headEnd/>
            <a:tailEnd/>
          </a:ln>
        </p:spPr>
      </p:cxnSp>
      <p:sp>
        <p:nvSpPr>
          <p:cNvPr id="105508" name="AutoShape 3"/>
          <p:cNvSpPr>
            <a:spLocks noChangeArrowheads="1"/>
          </p:cNvSpPr>
          <p:nvPr/>
        </p:nvSpPr>
        <p:spPr bwMode="auto">
          <a:xfrm rot="10800000">
            <a:off x="1447800" y="761999"/>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66" name="Rectangle 65"/>
          <p:cNvSpPr/>
          <p:nvPr/>
        </p:nvSpPr>
        <p:spPr>
          <a:xfrm>
            <a:off x="6172200" y="761999"/>
            <a:ext cx="76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7" name="Rectangle 66"/>
          <p:cNvSpPr/>
          <p:nvPr/>
        </p:nvSpPr>
        <p:spPr>
          <a:xfrm>
            <a:off x="5105400" y="762000"/>
            <a:ext cx="76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8" name="Rectangle 67"/>
          <p:cNvSpPr/>
          <p:nvPr/>
        </p:nvSpPr>
        <p:spPr>
          <a:xfrm>
            <a:off x="4210050" y="761999"/>
            <a:ext cx="76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9" name="Rectangle 68"/>
          <p:cNvSpPr/>
          <p:nvPr/>
        </p:nvSpPr>
        <p:spPr>
          <a:xfrm>
            <a:off x="2590800" y="761999"/>
            <a:ext cx="76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7" name="Rectangle 76"/>
          <p:cNvSpPr/>
          <p:nvPr/>
        </p:nvSpPr>
        <p:spPr>
          <a:xfrm>
            <a:off x="5638800" y="761999"/>
            <a:ext cx="76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05515" name="Straight Connector 80"/>
          <p:cNvCxnSpPr>
            <a:cxnSpLocks noChangeShapeType="1"/>
            <a:stCxn id="77" idx="2"/>
          </p:cNvCxnSpPr>
          <p:nvPr/>
        </p:nvCxnSpPr>
        <p:spPr bwMode="auto">
          <a:xfrm>
            <a:off x="5676900" y="1219199"/>
            <a:ext cx="400368" cy="364014"/>
          </a:xfrm>
          <a:prstGeom prst="line">
            <a:avLst/>
          </a:prstGeom>
          <a:noFill/>
          <a:ln w="19050" algn="ctr">
            <a:solidFill>
              <a:schemeClr val="tx1"/>
            </a:solidFill>
            <a:round/>
            <a:headEnd/>
            <a:tailEnd/>
          </a:ln>
        </p:spPr>
      </p:cxnSp>
      <p:cxnSp>
        <p:nvCxnSpPr>
          <p:cNvPr id="105516" name="Straight Arrow Connector 82"/>
          <p:cNvCxnSpPr>
            <a:cxnSpLocks noChangeShapeType="1"/>
            <a:stCxn id="80" idx="5"/>
          </p:cNvCxnSpPr>
          <p:nvPr/>
        </p:nvCxnSpPr>
        <p:spPr bwMode="auto">
          <a:xfrm>
            <a:off x="6166417" y="1607859"/>
            <a:ext cx="1057343" cy="30233"/>
          </a:xfrm>
          <a:prstGeom prst="straightConnector1">
            <a:avLst/>
          </a:prstGeom>
          <a:noFill/>
          <a:ln w="19050" algn="ctr">
            <a:solidFill>
              <a:schemeClr val="tx1"/>
            </a:solidFill>
            <a:round/>
            <a:headEnd/>
            <a:tailEnd type="arrow" w="med" len="med"/>
          </a:ln>
        </p:spPr>
      </p:cxnSp>
      <p:sp>
        <p:nvSpPr>
          <p:cNvPr id="105517" name="TextBox 84"/>
          <p:cNvSpPr txBox="1">
            <a:spLocks noChangeArrowheads="1"/>
          </p:cNvSpPr>
          <p:nvPr/>
        </p:nvSpPr>
        <p:spPr bwMode="auto">
          <a:xfrm>
            <a:off x="1342866" y="770151"/>
            <a:ext cx="1084263" cy="641350"/>
          </a:xfrm>
          <a:prstGeom prst="rect">
            <a:avLst/>
          </a:prstGeom>
          <a:noFill/>
          <a:ln w="9525">
            <a:noFill/>
            <a:miter lim="800000"/>
            <a:headEnd/>
            <a:tailEnd/>
          </a:ln>
        </p:spPr>
        <p:txBody>
          <a:bodyPr wrap="none">
            <a:spAutoFit/>
          </a:bodyPr>
          <a:lstStyle/>
          <a:p>
            <a:r>
              <a:rPr lang="en-US" sz="1800" dirty="0">
                <a:latin typeface="Calibri" pitchFamily="34" charset="0"/>
              </a:rPr>
              <a:t>New</a:t>
            </a:r>
          </a:p>
          <a:p>
            <a:r>
              <a:rPr lang="en-US" sz="1800" dirty="0">
                <a:latin typeface="Calibri" pitchFamily="34" charset="0"/>
              </a:rPr>
              <a:t>Residents</a:t>
            </a: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Text Box 44"/>
          <p:cNvSpPr txBox="1">
            <a:spLocks noChangeArrowheads="1"/>
          </p:cNvSpPr>
          <p:nvPr/>
        </p:nvSpPr>
        <p:spPr bwMode="auto">
          <a:xfrm>
            <a:off x="2574925" y="2971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7" name="Text Box 46"/>
          <p:cNvSpPr txBox="1">
            <a:spLocks noChangeArrowheads="1"/>
          </p:cNvSpPr>
          <p:nvPr/>
        </p:nvSpPr>
        <p:spPr bwMode="auto">
          <a:xfrm>
            <a:off x="2574925" y="5226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8" name="Text Box 44"/>
          <p:cNvSpPr txBox="1">
            <a:spLocks noChangeArrowheads="1"/>
          </p:cNvSpPr>
          <p:nvPr/>
        </p:nvSpPr>
        <p:spPr bwMode="auto">
          <a:xfrm>
            <a:off x="4098925" y="844549"/>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0" name="Text Box 46"/>
          <p:cNvSpPr txBox="1">
            <a:spLocks noChangeArrowheads="1"/>
          </p:cNvSpPr>
          <p:nvPr/>
        </p:nvSpPr>
        <p:spPr bwMode="auto">
          <a:xfrm>
            <a:off x="4106862" y="503231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1" name="Text Box 44"/>
          <p:cNvSpPr txBox="1">
            <a:spLocks noChangeArrowheads="1"/>
          </p:cNvSpPr>
          <p:nvPr/>
        </p:nvSpPr>
        <p:spPr bwMode="auto">
          <a:xfrm>
            <a:off x="5040312" y="30899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3" name="Text Box 46"/>
          <p:cNvSpPr txBox="1">
            <a:spLocks noChangeArrowheads="1"/>
          </p:cNvSpPr>
          <p:nvPr/>
        </p:nvSpPr>
        <p:spPr bwMode="auto">
          <a:xfrm>
            <a:off x="5040312" y="5607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4" name="Text Box 44"/>
          <p:cNvSpPr txBox="1">
            <a:spLocks noChangeArrowheads="1"/>
          </p:cNvSpPr>
          <p:nvPr/>
        </p:nvSpPr>
        <p:spPr bwMode="auto">
          <a:xfrm>
            <a:off x="6107112" y="914399"/>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5" name="Text Box 45"/>
          <p:cNvSpPr txBox="1">
            <a:spLocks noChangeArrowheads="1"/>
          </p:cNvSpPr>
          <p:nvPr/>
        </p:nvSpPr>
        <p:spPr bwMode="auto">
          <a:xfrm>
            <a:off x="6183312" y="40805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1" name="Rectangle 70"/>
          <p:cNvSpPr/>
          <p:nvPr/>
        </p:nvSpPr>
        <p:spPr>
          <a:xfrm>
            <a:off x="7252649" y="792895"/>
            <a:ext cx="457200" cy="6477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4" name="Rectangle 63"/>
          <p:cNvSpPr/>
          <p:nvPr/>
        </p:nvSpPr>
        <p:spPr>
          <a:xfrm>
            <a:off x="5715000" y="2743200"/>
            <a:ext cx="76200"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5" name="Text Box 44"/>
          <p:cNvSpPr txBox="1">
            <a:spLocks noChangeArrowheads="1"/>
          </p:cNvSpPr>
          <p:nvPr/>
        </p:nvSpPr>
        <p:spPr bwMode="auto">
          <a:xfrm>
            <a:off x="5592762" y="3036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2" name="Text Box 46"/>
          <p:cNvSpPr txBox="1">
            <a:spLocks noChangeArrowheads="1"/>
          </p:cNvSpPr>
          <p:nvPr/>
        </p:nvSpPr>
        <p:spPr bwMode="auto">
          <a:xfrm>
            <a:off x="5592762" y="4941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9" name="Oval 78"/>
          <p:cNvSpPr/>
          <p:nvPr/>
        </p:nvSpPr>
        <p:spPr>
          <a:xfrm>
            <a:off x="2973123" y="175098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0" name="Oval 79"/>
          <p:cNvSpPr/>
          <p:nvPr/>
        </p:nvSpPr>
        <p:spPr>
          <a:xfrm>
            <a:off x="5958714" y="140544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1" name="Oval 80"/>
          <p:cNvSpPr/>
          <p:nvPr/>
        </p:nvSpPr>
        <p:spPr>
          <a:xfrm>
            <a:off x="4509999" y="197427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2" name="Oval 81"/>
          <p:cNvSpPr/>
          <p:nvPr/>
        </p:nvSpPr>
        <p:spPr>
          <a:xfrm>
            <a:off x="5393668" y="211345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3" name="Oval 82"/>
          <p:cNvSpPr/>
          <p:nvPr/>
        </p:nvSpPr>
        <p:spPr>
          <a:xfrm>
            <a:off x="6573446" y="21946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4" name="Rectangle 83"/>
          <p:cNvSpPr/>
          <p:nvPr/>
        </p:nvSpPr>
        <p:spPr>
          <a:xfrm>
            <a:off x="7915455" y="5352401"/>
            <a:ext cx="5334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controls</a:t>
            </a:r>
          </a:p>
        </p:txBody>
      </p:sp>
      <p:sp>
        <p:nvSpPr>
          <p:cNvPr id="87" name="Rectangle 18"/>
          <p:cNvSpPr>
            <a:spLocks noChangeArrowheads="1"/>
          </p:cNvSpPr>
          <p:nvPr/>
        </p:nvSpPr>
        <p:spPr bwMode="auto">
          <a:xfrm>
            <a:off x="-76200" y="7203"/>
            <a:ext cx="9586927" cy="830997"/>
          </a:xfrm>
          <a:prstGeom prst="rect">
            <a:avLst/>
          </a:prstGeom>
          <a:noFill/>
          <a:ln w="9525">
            <a:noFill/>
            <a:miter lim="800000"/>
            <a:headEnd/>
            <a:tailEnd/>
          </a:ln>
        </p:spPr>
        <p:txBody>
          <a:bodyPr wrap="square">
            <a:spAutoFit/>
          </a:bodyPr>
          <a:lstStyle/>
          <a:p>
            <a:pPr algn="ctr" eaLnBrk="0" hangingPunct="0">
              <a:spcBef>
                <a:spcPts val="0"/>
              </a:spcBef>
            </a:pPr>
            <a:r>
              <a:rPr lang="en-US" altLang="en-US" b="1" dirty="0"/>
              <a:t>Incidence density sampling within a dynamic cohort </a:t>
            </a:r>
          </a:p>
          <a:p>
            <a:pPr algn="ctr" eaLnBrk="0" hangingPunct="0">
              <a:spcBef>
                <a:spcPts val="0"/>
              </a:spcBef>
            </a:pPr>
            <a:r>
              <a:rPr lang="en-US" altLang="en-US" b="1" dirty="0"/>
              <a:t>(German population 1992-1995; 2.2 million)</a:t>
            </a:r>
          </a:p>
        </p:txBody>
      </p:sp>
      <p:sp>
        <p:nvSpPr>
          <p:cNvPr id="88" name="Text Box 28"/>
          <p:cNvSpPr txBox="1">
            <a:spLocks noChangeArrowheads="1"/>
          </p:cNvSpPr>
          <p:nvPr/>
        </p:nvSpPr>
        <p:spPr bwMode="auto">
          <a:xfrm>
            <a:off x="592530" y="6017172"/>
            <a:ext cx="2362200" cy="457200"/>
          </a:xfrm>
          <a:prstGeom prst="rect">
            <a:avLst/>
          </a:prstGeom>
          <a:noFill/>
          <a:ln w="9525">
            <a:noFill/>
            <a:miter lim="800000"/>
            <a:headEnd/>
            <a:tailEnd/>
          </a:ln>
        </p:spPr>
        <p:txBody>
          <a:bodyPr>
            <a:spAutoFit/>
          </a:bodyPr>
          <a:lstStyle/>
          <a:p>
            <a:pPr eaLnBrk="0" hangingPunct="0">
              <a:spcBef>
                <a:spcPct val="50000"/>
              </a:spcBef>
            </a:pPr>
            <a:r>
              <a:rPr lang="en-US" altLang="en-US" b="1" dirty="0"/>
              <a:t>Calendar time</a:t>
            </a:r>
          </a:p>
        </p:txBody>
      </p:sp>
      <p:sp>
        <p:nvSpPr>
          <p:cNvPr id="92" name="Text Box 19"/>
          <p:cNvSpPr txBox="1">
            <a:spLocks noChangeArrowheads="1"/>
          </p:cNvSpPr>
          <p:nvPr/>
        </p:nvSpPr>
        <p:spPr bwMode="auto">
          <a:xfrm>
            <a:off x="7208837" y="2362200"/>
            <a:ext cx="1935163" cy="1187450"/>
          </a:xfrm>
          <a:prstGeom prst="rect">
            <a:avLst/>
          </a:prstGeom>
          <a:solidFill>
            <a:schemeClr val="bg1"/>
          </a:solidFill>
          <a:ln w="9525">
            <a:noFill/>
            <a:miter lim="800000"/>
            <a:headEnd/>
            <a:tailEnd/>
          </a:ln>
        </p:spPr>
        <p:txBody>
          <a:bodyPr wrap="none">
            <a:spAutoFit/>
          </a:bodyPr>
          <a:lstStyle/>
          <a:p>
            <a:pPr eaLnBrk="0" hangingPunct="0"/>
            <a:r>
              <a:rPr lang="en-US" altLang="en-US" b="1" dirty="0"/>
              <a:t>706 incident</a:t>
            </a:r>
          </a:p>
          <a:p>
            <a:pPr eaLnBrk="0" hangingPunct="0"/>
            <a:r>
              <a:rPr lang="en-US" altLang="en-US" b="1" dirty="0"/>
              <a:t>cases of </a:t>
            </a:r>
          </a:p>
          <a:p>
            <a:pPr eaLnBrk="0" hangingPunct="0"/>
            <a:r>
              <a:rPr lang="en-US" altLang="en-US" b="1" dirty="0"/>
              <a:t>breast cancer</a:t>
            </a:r>
          </a:p>
        </p:txBody>
      </p:sp>
      <p:sp>
        <p:nvSpPr>
          <p:cNvPr id="93" name="Text Box 20"/>
          <p:cNvSpPr txBox="1">
            <a:spLocks noChangeArrowheads="1"/>
          </p:cNvSpPr>
          <p:nvPr/>
        </p:nvSpPr>
        <p:spPr bwMode="auto">
          <a:xfrm>
            <a:off x="6952456" y="4267200"/>
            <a:ext cx="1792288" cy="1187450"/>
          </a:xfrm>
          <a:prstGeom prst="rect">
            <a:avLst/>
          </a:prstGeom>
          <a:solidFill>
            <a:schemeClr val="bg1"/>
          </a:solidFill>
          <a:ln w="9525">
            <a:noFill/>
            <a:miter lim="800000"/>
            <a:headEnd/>
            <a:tailEnd/>
          </a:ln>
        </p:spPr>
        <p:txBody>
          <a:bodyPr wrap="none">
            <a:spAutoFit/>
          </a:bodyPr>
          <a:lstStyle/>
          <a:p>
            <a:pPr eaLnBrk="0" hangingPunct="0"/>
            <a:r>
              <a:rPr lang="en-US" altLang="en-US" b="1" dirty="0"/>
              <a:t>1,381 age &amp; </a:t>
            </a:r>
          </a:p>
          <a:p>
            <a:pPr eaLnBrk="0" hangingPunct="0"/>
            <a:r>
              <a:rPr lang="en-US" altLang="en-US" b="1" dirty="0"/>
              <a:t>residence</a:t>
            </a:r>
          </a:p>
          <a:p>
            <a:pPr eaLnBrk="0" hangingPunct="0"/>
            <a:r>
              <a:rPr lang="en-US" altLang="en-US" b="1" dirty="0"/>
              <a:t>matched</a:t>
            </a:r>
          </a:p>
        </p:txBody>
      </p:sp>
      <p:sp>
        <p:nvSpPr>
          <p:cNvPr id="94" name="Text Box 11"/>
          <p:cNvSpPr txBox="1">
            <a:spLocks noChangeArrowheads="1"/>
          </p:cNvSpPr>
          <p:nvPr/>
        </p:nvSpPr>
        <p:spPr bwMode="auto">
          <a:xfrm>
            <a:off x="371475" y="6328472"/>
            <a:ext cx="8096250" cy="457200"/>
          </a:xfrm>
          <a:prstGeom prst="rect">
            <a:avLst/>
          </a:prstGeom>
          <a:noFill/>
          <a:ln w="9525">
            <a:noFill/>
            <a:miter lim="800000"/>
            <a:headEnd/>
            <a:tailEnd/>
          </a:ln>
        </p:spPr>
        <p:txBody>
          <a:bodyPr wrap="none" anchor="ctr">
            <a:spAutoFit/>
          </a:bodyPr>
          <a:lstStyle/>
          <a:p>
            <a:pPr algn="ctr" eaLnBrk="0" hangingPunct="0"/>
            <a:r>
              <a:rPr lang="en-US" altLang="en-US" dirty="0"/>
              <a:t>Random sample of population each time breast cancer diagnosed</a:t>
            </a:r>
          </a:p>
        </p:txBody>
      </p:sp>
      <p:cxnSp>
        <p:nvCxnSpPr>
          <p:cNvPr id="76" name="Straight Connector 62">
            <a:extLst>
              <a:ext uri="{FF2B5EF4-FFF2-40B4-BE49-F238E27FC236}">
                <a16:creationId xmlns:a16="http://schemas.microsoft.com/office/drawing/2014/main" id="{447943FE-44A4-4ADD-AFA4-C134F2F127F7}"/>
              </a:ext>
            </a:extLst>
          </p:cNvPr>
          <p:cNvCxnSpPr>
            <a:cxnSpLocks noChangeShapeType="1"/>
          </p:cNvCxnSpPr>
          <p:nvPr/>
        </p:nvCxnSpPr>
        <p:spPr bwMode="auto">
          <a:xfrm>
            <a:off x="5744736" y="6038892"/>
            <a:ext cx="60841" cy="285708"/>
          </a:xfrm>
          <a:prstGeom prst="line">
            <a:avLst/>
          </a:prstGeom>
          <a:noFill/>
          <a:ln w="25400" algn="ctr">
            <a:solidFill>
              <a:srgbClr val="4A7EBB"/>
            </a:solidFill>
            <a:round/>
            <a:headEnd/>
            <a:tailEnd/>
          </a:ln>
        </p:spPr>
      </p:cxnSp>
    </p:spTree>
    <p:extLst>
      <p:ext uri="{BB962C8B-B14F-4D97-AF65-F5344CB8AC3E}">
        <p14:creationId xmlns:p14="http://schemas.microsoft.com/office/powerpoint/2010/main" val="35566930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a:xfrm>
            <a:off x="685800" y="228600"/>
            <a:ext cx="7772400" cy="1143000"/>
          </a:xfrm>
        </p:spPr>
        <p:txBody>
          <a:bodyPr/>
          <a:lstStyle/>
          <a:p>
            <a:r>
              <a:rPr lang="en-US" altLang="en-US" sz="3600" b="1" dirty="0"/>
              <a:t>Results reported as odds ratio</a:t>
            </a:r>
          </a:p>
        </p:txBody>
      </p:sp>
      <p:pic>
        <p:nvPicPr>
          <p:cNvPr id="133122" name="Picture 4"/>
          <p:cNvPicPr>
            <a:picLocks noGrp="1" noChangeAspect="1" noChangeArrowheads="1"/>
          </p:cNvPicPr>
          <p:nvPr>
            <p:ph type="body" idx="1"/>
          </p:nvPr>
        </p:nvPicPr>
        <p:blipFill>
          <a:blip r:embed="rId3"/>
          <a:srcRect/>
          <a:stretch>
            <a:fillRect/>
          </a:stretch>
        </p:blipFill>
        <p:spPr>
          <a:xfrm>
            <a:off x="685800" y="1752600"/>
            <a:ext cx="7772400" cy="3937000"/>
          </a:xfrm>
        </p:spPr>
      </p:pic>
      <p:sp>
        <p:nvSpPr>
          <p:cNvPr id="133123" name="Text Box 5"/>
          <p:cNvSpPr txBox="1">
            <a:spLocks noChangeArrowheads="1"/>
          </p:cNvSpPr>
          <p:nvPr/>
        </p:nvSpPr>
        <p:spPr bwMode="auto">
          <a:xfrm>
            <a:off x="304800" y="6096000"/>
            <a:ext cx="8534400" cy="457200"/>
          </a:xfrm>
          <a:prstGeom prst="rect">
            <a:avLst/>
          </a:prstGeom>
          <a:noFill/>
          <a:ln w="9525">
            <a:noFill/>
            <a:miter lim="800000"/>
            <a:headEnd/>
            <a:tailEnd/>
          </a:ln>
        </p:spPr>
        <p:txBody>
          <a:bodyPr>
            <a:spAutoFit/>
          </a:bodyPr>
          <a:lstStyle/>
          <a:p>
            <a:pPr eaLnBrk="0" hangingPunct="0">
              <a:spcBef>
                <a:spcPct val="50000"/>
              </a:spcBef>
            </a:pPr>
            <a:r>
              <a:rPr lang="en-US" altLang="en-US" dirty="0"/>
              <a:t>Hazard (rate) ratio is easier to understand than an odds ratio.    </a:t>
            </a:r>
          </a:p>
        </p:txBody>
      </p:sp>
      <p:sp>
        <p:nvSpPr>
          <p:cNvPr id="133124" name="TextBox 4"/>
          <p:cNvSpPr txBox="1">
            <a:spLocks noChangeArrowheads="1"/>
          </p:cNvSpPr>
          <p:nvPr/>
        </p:nvSpPr>
        <p:spPr bwMode="auto">
          <a:xfrm>
            <a:off x="7162800" y="3352800"/>
            <a:ext cx="1981200" cy="708025"/>
          </a:xfrm>
          <a:prstGeom prst="rect">
            <a:avLst/>
          </a:prstGeom>
          <a:noFill/>
          <a:ln w="9525">
            <a:noFill/>
            <a:miter lim="800000"/>
            <a:headEnd/>
            <a:tailEnd/>
          </a:ln>
        </p:spPr>
        <p:txBody>
          <a:bodyPr>
            <a:spAutoFit/>
          </a:bodyPr>
          <a:lstStyle/>
          <a:p>
            <a:pPr eaLnBrk="0" hangingPunct="0"/>
            <a:r>
              <a:rPr lang="en-US" sz="2000" dirty="0">
                <a:solidFill>
                  <a:srgbClr val="FF0000"/>
                </a:solidFill>
              </a:rPr>
              <a:t>Reference group clearly labeled</a:t>
            </a:r>
          </a:p>
        </p:txBody>
      </p:sp>
      <p:cxnSp>
        <p:nvCxnSpPr>
          <p:cNvPr id="133125" name="Straight Arrow Connector 6"/>
          <p:cNvCxnSpPr>
            <a:cxnSpLocks noChangeShapeType="1"/>
          </p:cNvCxnSpPr>
          <p:nvPr/>
        </p:nvCxnSpPr>
        <p:spPr bwMode="auto">
          <a:xfrm flipH="1">
            <a:off x="6781800" y="3962400"/>
            <a:ext cx="381000" cy="76200"/>
          </a:xfrm>
          <a:prstGeom prst="straightConnector1">
            <a:avLst/>
          </a:prstGeom>
          <a:noFill/>
          <a:ln w="9525" algn="ctr">
            <a:solidFill>
              <a:srgbClr val="FF0000"/>
            </a:solidFill>
            <a:round/>
            <a:headEnd/>
            <a:tailEnd type="arrow" w="med" len="med"/>
          </a:ln>
        </p:spPr>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title"/>
          </p:nvPr>
        </p:nvSpPr>
        <p:spPr/>
        <p:txBody>
          <a:bodyPr/>
          <a:lstStyle/>
          <a:p>
            <a:r>
              <a:rPr lang="en-US" altLang="en-US" sz="2800" b="1" dirty="0"/>
              <a:t>Plasma Insulinlike Growth Factor 1 and</a:t>
            </a:r>
            <a:br>
              <a:rPr lang="en-US" altLang="en-US" sz="2800" b="1" dirty="0"/>
            </a:br>
            <a:r>
              <a:rPr lang="en-US" altLang="en-US" sz="2800" b="1" dirty="0"/>
              <a:t>Binding-Protein 3 and</a:t>
            </a:r>
            <a:br>
              <a:rPr lang="en-US" altLang="en-US" sz="2800" b="1" dirty="0"/>
            </a:br>
            <a:r>
              <a:rPr lang="en-US" altLang="en-US" sz="2800" b="1" dirty="0"/>
              <a:t>Myocardial Infarction in Women:</a:t>
            </a:r>
            <a:br>
              <a:rPr lang="en-US" altLang="en-US" sz="2800" b="1" dirty="0"/>
            </a:br>
            <a:r>
              <a:rPr lang="en-US" altLang="en-US" sz="2800" b="1" dirty="0"/>
              <a:t>A Prospective Study</a:t>
            </a:r>
          </a:p>
        </p:txBody>
      </p:sp>
      <p:sp>
        <p:nvSpPr>
          <p:cNvPr id="135170" name="Rectangle 3"/>
          <p:cNvSpPr>
            <a:spLocks noGrp="1" noChangeArrowheads="1"/>
          </p:cNvSpPr>
          <p:nvPr>
            <p:ph type="body" idx="1"/>
          </p:nvPr>
        </p:nvSpPr>
        <p:spPr>
          <a:xfrm>
            <a:off x="76200" y="2209800"/>
            <a:ext cx="9144000" cy="3733800"/>
          </a:xfrm>
        </p:spPr>
        <p:txBody>
          <a:bodyPr/>
          <a:lstStyle/>
          <a:p>
            <a:r>
              <a:rPr lang="en-US" altLang="en-US" sz="2700" dirty="0"/>
              <a:t>Case-control study nested in Nurses Health Study, a large fixed cohort.  Incidence density sampling.</a:t>
            </a:r>
          </a:p>
          <a:p>
            <a:endParaRPr lang="en-US" altLang="en-US" sz="1000" dirty="0"/>
          </a:p>
          <a:p>
            <a:r>
              <a:rPr lang="en-US" altLang="en-US" sz="2700" dirty="0"/>
              <a:t>Appropriately, authors make this statement in the Methods, with citations:  “Conditional logistic regression was used to estimate odds ratios, which were taken as direct estimates of rate ratios ….”</a:t>
            </a:r>
          </a:p>
          <a:p>
            <a:endParaRPr lang="en-US" altLang="en-US" sz="2800" i="1" dirty="0"/>
          </a:p>
        </p:txBody>
      </p:sp>
      <p:sp>
        <p:nvSpPr>
          <p:cNvPr id="135171" name="Text Box 4"/>
          <p:cNvSpPr txBox="1">
            <a:spLocks noChangeArrowheads="1"/>
          </p:cNvSpPr>
          <p:nvPr/>
        </p:nvSpPr>
        <p:spPr bwMode="auto">
          <a:xfrm>
            <a:off x="5105400" y="6096000"/>
            <a:ext cx="3886200" cy="461665"/>
          </a:xfrm>
          <a:prstGeom prst="rect">
            <a:avLst/>
          </a:prstGeom>
          <a:noFill/>
          <a:ln w="9525">
            <a:noFill/>
            <a:miter lim="800000"/>
            <a:headEnd/>
            <a:tailEnd/>
          </a:ln>
        </p:spPr>
        <p:txBody>
          <a:bodyPr wrap="square">
            <a:spAutoFit/>
          </a:bodyPr>
          <a:lstStyle/>
          <a:p>
            <a:pPr eaLnBrk="0" hangingPunct="0">
              <a:spcBef>
                <a:spcPct val="50000"/>
              </a:spcBef>
            </a:pPr>
            <a:r>
              <a:rPr lang="en-US" altLang="en-US" dirty="0"/>
              <a:t>Page et al. </a:t>
            </a:r>
            <a:r>
              <a:rPr lang="en-US" altLang="en-US" i="1" dirty="0"/>
              <a:t>Clin Chem  </a:t>
            </a:r>
            <a:r>
              <a:rPr lang="en-US" altLang="en-US" dirty="0"/>
              <a:t>2008</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title"/>
          </p:nvPr>
        </p:nvSpPr>
        <p:spPr>
          <a:xfrm>
            <a:off x="0" y="304800"/>
            <a:ext cx="8991600" cy="1143000"/>
          </a:xfrm>
        </p:spPr>
        <p:txBody>
          <a:bodyPr/>
          <a:lstStyle/>
          <a:p>
            <a:r>
              <a:rPr lang="en-US" altLang="en-US" sz="3200" b="1" dirty="0"/>
              <a:t>With incidence density sampling, report results as rate ratio (or even better,  hazard ratio)</a:t>
            </a:r>
          </a:p>
        </p:txBody>
      </p:sp>
      <p:pic>
        <p:nvPicPr>
          <p:cNvPr id="137218" name="Picture 5"/>
          <p:cNvPicPr>
            <a:picLocks noChangeAspect="1" noChangeArrowheads="1"/>
          </p:cNvPicPr>
          <p:nvPr/>
        </p:nvPicPr>
        <p:blipFill>
          <a:blip r:embed="rId3"/>
          <a:srcRect/>
          <a:stretch>
            <a:fillRect/>
          </a:stretch>
        </p:blipFill>
        <p:spPr bwMode="auto">
          <a:xfrm>
            <a:off x="119856" y="2545885"/>
            <a:ext cx="8904287" cy="2211388"/>
          </a:xfrm>
          <a:prstGeom prst="rect">
            <a:avLst/>
          </a:prstGeom>
          <a:noFill/>
          <a:ln w="9525">
            <a:noFill/>
            <a:miter lim="800000"/>
            <a:headEnd/>
            <a:tailEnd/>
          </a:ln>
        </p:spPr>
      </p:pic>
      <p:sp>
        <p:nvSpPr>
          <p:cNvPr id="137219" name="TextBox 3"/>
          <p:cNvSpPr txBox="1">
            <a:spLocks noChangeArrowheads="1"/>
          </p:cNvSpPr>
          <p:nvPr/>
        </p:nvSpPr>
        <p:spPr bwMode="auto">
          <a:xfrm>
            <a:off x="381000" y="1905000"/>
            <a:ext cx="7315200" cy="461963"/>
          </a:xfrm>
          <a:prstGeom prst="rect">
            <a:avLst/>
          </a:prstGeom>
          <a:noFill/>
          <a:ln w="9525">
            <a:noFill/>
            <a:miter lim="800000"/>
            <a:headEnd/>
            <a:tailEnd/>
          </a:ln>
        </p:spPr>
        <p:txBody>
          <a:bodyPr>
            <a:spAutoFit/>
          </a:bodyPr>
          <a:lstStyle/>
          <a:p>
            <a:pPr eaLnBrk="0" hangingPunct="0"/>
            <a:r>
              <a:rPr lang="en-US" i="1" dirty="0">
                <a:solidFill>
                  <a:srgbClr val="FF0000"/>
                </a:solidFill>
              </a:rPr>
              <a:t>Better title:  </a:t>
            </a:r>
            <a:r>
              <a:rPr lang="en-US" dirty="0"/>
              <a:t>Rate ratio of myocardial infarction…</a:t>
            </a:r>
          </a:p>
        </p:txBody>
      </p:sp>
      <p:sp>
        <p:nvSpPr>
          <p:cNvPr id="137220" name="TextBox 4"/>
          <p:cNvSpPr txBox="1">
            <a:spLocks noChangeArrowheads="1"/>
          </p:cNvSpPr>
          <p:nvPr/>
        </p:nvSpPr>
        <p:spPr bwMode="auto">
          <a:xfrm>
            <a:off x="457200" y="5257800"/>
            <a:ext cx="1981200" cy="708025"/>
          </a:xfrm>
          <a:prstGeom prst="rect">
            <a:avLst/>
          </a:prstGeom>
          <a:noFill/>
          <a:ln w="9525">
            <a:noFill/>
            <a:miter lim="800000"/>
            <a:headEnd/>
            <a:tailEnd/>
          </a:ln>
        </p:spPr>
        <p:txBody>
          <a:bodyPr>
            <a:spAutoFit/>
          </a:bodyPr>
          <a:lstStyle/>
          <a:p>
            <a:pPr eaLnBrk="0" hangingPunct="0"/>
            <a:r>
              <a:rPr lang="en-US" sz="2000" dirty="0">
                <a:solidFill>
                  <a:srgbClr val="FF0000"/>
                </a:solidFill>
              </a:rPr>
              <a:t>Reference group clearly labeled</a:t>
            </a:r>
          </a:p>
        </p:txBody>
      </p:sp>
      <p:cxnSp>
        <p:nvCxnSpPr>
          <p:cNvPr id="137221" name="Straight Arrow Connector 5"/>
          <p:cNvCxnSpPr>
            <a:cxnSpLocks noChangeShapeType="1"/>
          </p:cNvCxnSpPr>
          <p:nvPr/>
        </p:nvCxnSpPr>
        <p:spPr bwMode="auto">
          <a:xfrm flipV="1">
            <a:off x="2209800" y="4876800"/>
            <a:ext cx="381000" cy="457200"/>
          </a:xfrm>
          <a:prstGeom prst="straightConnector1">
            <a:avLst/>
          </a:prstGeom>
          <a:noFill/>
          <a:ln w="9525" algn="ctr">
            <a:solidFill>
              <a:srgbClr val="FF0000"/>
            </a:solidFill>
            <a:round/>
            <a:headEnd/>
            <a:tailEnd type="arrow" w="med" len="med"/>
          </a:ln>
        </p:spPr>
      </p:cxnSp>
      <p:sp>
        <p:nvSpPr>
          <p:cNvPr id="2" name="TextBox 1"/>
          <p:cNvSpPr txBox="1"/>
          <p:nvPr/>
        </p:nvSpPr>
        <p:spPr>
          <a:xfrm>
            <a:off x="2971800" y="5096997"/>
            <a:ext cx="5638800" cy="1569660"/>
          </a:xfrm>
          <a:prstGeom prst="rect">
            <a:avLst/>
          </a:prstGeom>
          <a:noFill/>
        </p:spPr>
        <p:txBody>
          <a:bodyPr wrap="square" rtlCol="0">
            <a:spAutoFit/>
          </a:bodyPr>
          <a:lstStyle/>
          <a:p>
            <a:r>
              <a:rPr lang="en-US" altLang="en-US" dirty="0"/>
              <a:t>“those participants with values in the third quartile of IGF1 had 1.5 times the rate of myocardial infarction as those in the lowest quartile”</a:t>
            </a:r>
            <a:endParaRPr lang="en-US" dirty="0"/>
          </a:p>
        </p:txBody>
      </p:sp>
      <p:sp>
        <p:nvSpPr>
          <p:cNvPr id="3" name="Oval 2"/>
          <p:cNvSpPr/>
          <p:nvPr/>
        </p:nvSpPr>
        <p:spPr bwMode="auto">
          <a:xfrm>
            <a:off x="4648200" y="4207437"/>
            <a:ext cx="1752600" cy="609600"/>
          </a:xfrm>
          <a:prstGeom prst="ellipse">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72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0" y="0"/>
            <a:ext cx="9144000" cy="1143000"/>
          </a:xfrm>
        </p:spPr>
        <p:txBody>
          <a:bodyPr/>
          <a:lstStyle/>
          <a:p>
            <a:r>
              <a:rPr lang="en-US" altLang="en-US" sz="2800" b="1" dirty="0"/>
              <a:t>Can’t estimate probability of event by exposure status</a:t>
            </a:r>
          </a:p>
        </p:txBody>
      </p:sp>
      <p:graphicFrame>
        <p:nvGraphicFramePr>
          <p:cNvPr id="271426" name="Group 66"/>
          <p:cNvGraphicFramePr>
            <a:graphicFrameLocks noGrp="1"/>
          </p:cNvGraphicFramePr>
          <p:nvPr>
            <p:ph idx="1"/>
            <p:extLst>
              <p:ext uri="{D42A27DB-BD31-4B8C-83A1-F6EECF244321}">
                <p14:modId xmlns:p14="http://schemas.microsoft.com/office/powerpoint/2010/main" val="3114506105"/>
              </p:ext>
            </p:extLst>
          </p:nvPr>
        </p:nvGraphicFramePr>
        <p:xfrm>
          <a:off x="609600" y="2286000"/>
          <a:ext cx="8229601" cy="3200320"/>
        </p:xfrm>
        <a:graphic>
          <a:graphicData uri="http://schemas.openxmlformats.org/drawingml/2006/table">
            <a:tbl>
              <a:tblPr/>
              <a:tblGrid>
                <a:gridCol w="2460396">
                  <a:extLst>
                    <a:ext uri="{9D8B030D-6E8A-4147-A177-3AD203B41FA5}">
                      <a16:colId xmlns:a16="http://schemas.microsoft.com/office/drawing/2014/main" val="20000"/>
                    </a:ext>
                  </a:extLst>
                </a:gridCol>
                <a:gridCol w="1425804">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3048001">
                  <a:extLst>
                    <a:ext uri="{9D8B030D-6E8A-4147-A177-3AD203B41FA5}">
                      <a16:colId xmlns:a16="http://schemas.microsoft.com/office/drawing/2014/main" val="20003"/>
                    </a:ext>
                  </a:extLst>
                </a:gridCol>
              </a:tblGrid>
              <a:tr h="106667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Fracture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No fracture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“Probability of event, by exposure”</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21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TZD use</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65</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198</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65/(65+198) =0.25</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No TZD use</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955</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3530</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7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1020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3728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6653" name="Text Box 26"/>
          <p:cNvSpPr txBox="1">
            <a:spLocks noChangeArrowheads="1"/>
          </p:cNvSpPr>
          <p:nvPr/>
        </p:nvSpPr>
        <p:spPr bwMode="auto">
          <a:xfrm>
            <a:off x="228600" y="1066800"/>
            <a:ext cx="8610600" cy="954088"/>
          </a:xfrm>
          <a:prstGeom prst="rect">
            <a:avLst/>
          </a:prstGeom>
          <a:noFill/>
          <a:ln w="9525">
            <a:noFill/>
            <a:miter lim="800000"/>
            <a:headEnd/>
            <a:tailEnd/>
          </a:ln>
        </p:spPr>
        <p:txBody>
          <a:bodyPr>
            <a:spAutoFit/>
          </a:bodyPr>
          <a:lstStyle/>
          <a:p>
            <a:pPr eaLnBrk="0" hangingPunct="0">
              <a:spcBef>
                <a:spcPct val="50000"/>
              </a:spcBef>
            </a:pPr>
            <a:r>
              <a:rPr lang="en-US" altLang="en-US" sz="2800" dirty="0"/>
              <a:t>Case-control study of TZD use &amp; fracture in diabetes  Conducted over 10 yrs.   3-4 CONTROLS PER CASE</a:t>
            </a:r>
          </a:p>
        </p:txBody>
      </p:sp>
      <p:sp>
        <p:nvSpPr>
          <p:cNvPr id="26654" name="Text Box 56"/>
          <p:cNvSpPr txBox="1">
            <a:spLocks noChangeArrowheads="1"/>
          </p:cNvSpPr>
          <p:nvPr/>
        </p:nvSpPr>
        <p:spPr bwMode="auto">
          <a:xfrm>
            <a:off x="381000" y="5791200"/>
            <a:ext cx="8229600" cy="822325"/>
          </a:xfrm>
          <a:prstGeom prst="rect">
            <a:avLst/>
          </a:prstGeom>
          <a:noFill/>
          <a:ln w="9525">
            <a:noFill/>
            <a:miter lim="800000"/>
            <a:headEnd/>
            <a:tailEnd/>
          </a:ln>
        </p:spPr>
        <p:txBody>
          <a:bodyPr>
            <a:spAutoFit/>
          </a:bodyPr>
          <a:lstStyle/>
          <a:p>
            <a:pPr eaLnBrk="0" hangingPunct="0">
              <a:spcBef>
                <a:spcPct val="50000"/>
              </a:spcBef>
            </a:pPr>
            <a:r>
              <a:rPr lang="en-US" altLang="en-US" dirty="0"/>
              <a:t>“Probability” of a fracture in TZD users is 0.25 (over 10 years).  Seems high but we can make it even higher…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a:xfrm>
            <a:off x="228600" y="0"/>
            <a:ext cx="8763000" cy="1143000"/>
          </a:xfrm>
        </p:spPr>
        <p:txBody>
          <a:bodyPr/>
          <a:lstStyle/>
          <a:p>
            <a:r>
              <a:rPr lang="en-US" altLang="en-US" sz="2800" b="1" dirty="0"/>
              <a:t>Practical considerations in incidence density sampling</a:t>
            </a:r>
          </a:p>
        </p:txBody>
      </p:sp>
      <p:sp>
        <p:nvSpPr>
          <p:cNvPr id="139266" name="Rectangle 3"/>
          <p:cNvSpPr>
            <a:spLocks noGrp="1" noChangeArrowheads="1"/>
          </p:cNvSpPr>
          <p:nvPr>
            <p:ph type="body" idx="1"/>
          </p:nvPr>
        </p:nvSpPr>
        <p:spPr>
          <a:xfrm>
            <a:off x="152400" y="1219200"/>
            <a:ext cx="8763000" cy="4114800"/>
          </a:xfrm>
        </p:spPr>
        <p:txBody>
          <a:bodyPr/>
          <a:lstStyle/>
          <a:p>
            <a:pPr>
              <a:lnSpc>
                <a:spcPct val="90000"/>
              </a:lnSpc>
            </a:pPr>
            <a:r>
              <a:rPr lang="en-US" altLang="en-US" sz="2800" dirty="0"/>
              <a:t>Exposure measurement (e.g., biological specimens)  availability.  If missing, why?  Missing at random?</a:t>
            </a:r>
          </a:p>
          <a:p>
            <a:pPr>
              <a:lnSpc>
                <a:spcPct val="90000"/>
              </a:lnSpc>
            </a:pPr>
            <a:endParaRPr lang="en-US" altLang="en-US" sz="1000" dirty="0"/>
          </a:p>
          <a:p>
            <a:pPr>
              <a:lnSpc>
                <a:spcPct val="90000"/>
              </a:lnSpc>
            </a:pPr>
            <a:r>
              <a:rPr lang="en-US" altLang="en-US" sz="2800" dirty="0"/>
              <a:t>Date that case occurred is key in order to define the risk set.  Not always easy to define for certain conditions.</a:t>
            </a:r>
          </a:p>
          <a:p>
            <a:pPr>
              <a:lnSpc>
                <a:spcPct val="90000"/>
              </a:lnSpc>
            </a:pPr>
            <a:endParaRPr lang="en-US" altLang="en-US" sz="1000" dirty="0"/>
          </a:p>
          <a:p>
            <a:pPr>
              <a:lnSpc>
                <a:spcPct val="90000"/>
              </a:lnSpc>
            </a:pPr>
            <a:r>
              <a:rPr lang="en-US" altLang="en-US" sz="2800" dirty="0"/>
              <a:t>Frequency of observation of underlying cohort (e.g., every 6 or 12 months) may be important when nested in research cohorts and has cost considerations</a:t>
            </a:r>
          </a:p>
          <a:p>
            <a:pPr>
              <a:lnSpc>
                <a:spcPct val="90000"/>
              </a:lnSpc>
            </a:pPr>
            <a:endParaRPr lang="en-US" altLang="en-US" sz="1000" dirty="0"/>
          </a:p>
          <a:p>
            <a:pPr>
              <a:lnSpc>
                <a:spcPct val="90000"/>
              </a:lnSpc>
            </a:pPr>
            <a:r>
              <a:rPr lang="en-US" altLang="en-US" sz="2800" dirty="0"/>
              <a:t>Unlike case-cohort sampling, the control group </a:t>
            </a:r>
            <a:r>
              <a:rPr lang="en-US" altLang="en-US" sz="2800" u="sng" dirty="0"/>
              <a:t>cannot</a:t>
            </a:r>
            <a:r>
              <a:rPr lang="en-US" altLang="en-US" sz="2800" dirty="0"/>
              <a:t> be used for other case/disease outcomes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685800" y="76200"/>
            <a:ext cx="7772400" cy="1143000"/>
          </a:xfrm>
        </p:spPr>
        <p:txBody>
          <a:bodyPr/>
          <a:lstStyle/>
          <a:p>
            <a:r>
              <a:rPr lang="en-US" altLang="en-US" sz="3200" b="1" dirty="0"/>
              <a:t>Stata: Incidence density sampling </a:t>
            </a:r>
            <a:br>
              <a:rPr lang="en-US" altLang="en-US" sz="3200" b="1" dirty="0"/>
            </a:br>
            <a:endParaRPr lang="en-US" altLang="en-US" sz="3200" b="1" dirty="0"/>
          </a:p>
        </p:txBody>
      </p:sp>
      <p:sp>
        <p:nvSpPr>
          <p:cNvPr id="140290" name="Rectangle 3"/>
          <p:cNvSpPr>
            <a:spLocks noGrp="1" noChangeArrowheads="1"/>
          </p:cNvSpPr>
          <p:nvPr>
            <p:ph type="body" idx="1"/>
          </p:nvPr>
        </p:nvSpPr>
        <p:spPr>
          <a:xfrm>
            <a:off x="304800" y="1447800"/>
            <a:ext cx="8763000" cy="4114800"/>
          </a:xfrm>
        </p:spPr>
        <p:txBody>
          <a:bodyPr/>
          <a:lstStyle/>
          <a:p>
            <a:pPr>
              <a:lnSpc>
                <a:spcPct val="90000"/>
              </a:lnSpc>
            </a:pPr>
            <a:r>
              <a:rPr lang="en-US" altLang="en-US" dirty="0"/>
              <a:t>Stata command to identify controls matched to cases on follow-up time:</a:t>
            </a:r>
          </a:p>
          <a:p>
            <a:pPr marL="0" indent="0">
              <a:lnSpc>
                <a:spcPct val="90000"/>
              </a:lnSpc>
              <a:buNone/>
            </a:pPr>
            <a:r>
              <a:rPr lang="en-US" altLang="en-US" dirty="0"/>
              <a:t>     </a:t>
            </a:r>
            <a:r>
              <a:rPr lang="en-US" altLang="en-US" sz="2800" dirty="0"/>
              <a:t>Identify as survival data:  stset </a:t>
            </a:r>
            <a:r>
              <a:rPr lang="en-US" altLang="en-US" sz="2800" i="1" dirty="0"/>
              <a:t>timevar, </a:t>
            </a:r>
            <a:r>
              <a:rPr lang="en-US" altLang="en-US" sz="2800" dirty="0"/>
              <a:t>fail(</a:t>
            </a:r>
            <a:r>
              <a:rPr lang="en-US" altLang="en-US" sz="2800" i="1" dirty="0"/>
              <a:t>failvar</a:t>
            </a:r>
            <a:r>
              <a:rPr lang="en-US" altLang="en-US" sz="2800" dirty="0"/>
              <a:t>) </a:t>
            </a:r>
          </a:p>
          <a:p>
            <a:pPr lvl="1">
              <a:lnSpc>
                <a:spcPct val="90000"/>
              </a:lnSpc>
              <a:buFontTx/>
              <a:buNone/>
            </a:pPr>
            <a:r>
              <a:rPr lang="en-US" altLang="en-US" dirty="0"/>
              <a:t>sttocc</a:t>
            </a:r>
          </a:p>
          <a:p>
            <a:pPr lvl="1">
              <a:lnSpc>
                <a:spcPct val="90000"/>
              </a:lnSpc>
              <a:buFontTx/>
              <a:buNone/>
            </a:pPr>
            <a:r>
              <a:rPr lang="en-US" altLang="en-US" dirty="0"/>
              <a:t>sttocc, n(3) [Will identify 3 controls per case]</a:t>
            </a:r>
          </a:p>
          <a:p>
            <a:pPr>
              <a:lnSpc>
                <a:spcPct val="90000"/>
              </a:lnSpc>
            </a:pPr>
            <a:endParaRPr lang="en-US" altLang="en-US" dirty="0"/>
          </a:p>
          <a:p>
            <a:pPr>
              <a:lnSpc>
                <a:spcPct val="90000"/>
              </a:lnSpc>
            </a:pPr>
            <a:r>
              <a:rPr lang="en-US" altLang="en-US" dirty="0"/>
              <a:t>Adds 3 variables to dataset:</a:t>
            </a:r>
          </a:p>
          <a:p>
            <a:pPr lvl="1">
              <a:lnSpc>
                <a:spcPct val="90000"/>
              </a:lnSpc>
              <a:buFontTx/>
              <a:buNone/>
            </a:pPr>
            <a:r>
              <a:rPr lang="en-US" altLang="en-US" dirty="0"/>
              <a:t>_case       </a:t>
            </a:r>
            <a:r>
              <a:rPr lang="en-US" altLang="en-US" i="1" dirty="0"/>
              <a:t>Control = 0, Case = 1</a:t>
            </a:r>
          </a:p>
          <a:p>
            <a:pPr lvl="1">
              <a:lnSpc>
                <a:spcPct val="90000"/>
              </a:lnSpc>
              <a:buFontTx/>
              <a:buNone/>
            </a:pPr>
            <a:r>
              <a:rPr lang="en-US" altLang="en-US" i="1" dirty="0"/>
              <a:t>_</a:t>
            </a:r>
            <a:r>
              <a:rPr lang="en-US" altLang="en-US" dirty="0"/>
              <a:t>set	</a:t>
            </a:r>
            <a:r>
              <a:rPr lang="en-US" altLang="en-US" i="1" dirty="0"/>
              <a:t>ID that matches case and controls(s)</a:t>
            </a:r>
          </a:p>
          <a:p>
            <a:pPr lvl="1">
              <a:lnSpc>
                <a:spcPct val="90000"/>
              </a:lnSpc>
              <a:buFontTx/>
              <a:buNone/>
            </a:pPr>
            <a:r>
              <a:rPr lang="en-US" altLang="en-US" i="1" dirty="0"/>
              <a:t>_</a:t>
            </a:r>
            <a:r>
              <a:rPr lang="en-US" altLang="en-US" dirty="0"/>
              <a:t>time	</a:t>
            </a:r>
            <a:r>
              <a:rPr lang="en-US" altLang="en-US" i="1" dirty="0"/>
              <a:t>Follow-up time</a:t>
            </a:r>
            <a:endParaRPr lang="en-US"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0" y="2286000"/>
            <a:ext cx="3444629" cy="4154984"/>
          </a:xfrm>
          <a:prstGeom prst="rect">
            <a:avLst/>
          </a:prstGeom>
        </p:spPr>
        <p:txBody>
          <a:bodyPr wrap="square">
            <a:spAutoFit/>
          </a:bodyPr>
          <a:lstStyle/>
          <a:p>
            <a:r>
              <a:rPr lang="en-US" dirty="0"/>
              <a:t> +--------------------+</a:t>
            </a:r>
          </a:p>
          <a:p>
            <a:r>
              <a:rPr lang="en-US" sz="2400" dirty="0"/>
              <a:t>     |  id       time      d |</a:t>
            </a:r>
          </a:p>
          <a:p>
            <a:r>
              <a:rPr lang="en-US" sz="2400" dirty="0"/>
              <a:t>1. |  51   1.582478  1 |</a:t>
            </a:r>
          </a:p>
          <a:p>
            <a:r>
              <a:rPr lang="en-US" sz="2400" dirty="0"/>
              <a:t>2. |  23   9.032169  0 |</a:t>
            </a:r>
          </a:p>
          <a:p>
            <a:r>
              <a:rPr lang="en-US" sz="2400" dirty="0"/>
              <a:t>3. |  40   2.286105  1 |</a:t>
            </a:r>
          </a:p>
          <a:p>
            <a:r>
              <a:rPr lang="en-US" sz="2400" dirty="0"/>
              <a:t>4. |  42   2.078029  1 |</a:t>
            </a:r>
          </a:p>
          <a:p>
            <a:r>
              <a:rPr lang="en-US" sz="2400" dirty="0"/>
              <a:t>5. |  45    5.31143   1 |</a:t>
            </a:r>
          </a:p>
          <a:p>
            <a:r>
              <a:rPr lang="en-US" sz="2400" dirty="0"/>
              <a:t>6. |  48   2.633812  0 |</a:t>
            </a:r>
          </a:p>
          <a:p>
            <a:r>
              <a:rPr lang="en-US" sz="2400" dirty="0"/>
              <a:t>7. |  50   3.931554  0 |</a:t>
            </a:r>
          </a:p>
          <a:p>
            <a:r>
              <a:rPr lang="en-US" sz="2400" dirty="0"/>
              <a:t>8. |  52   4.843258  0 |</a:t>
            </a:r>
          </a:p>
          <a:p>
            <a:r>
              <a:rPr lang="en-US" sz="2400" dirty="0"/>
              <a:t>9. |  54   2.105407  0 |</a:t>
            </a:r>
          </a:p>
        </p:txBody>
      </p:sp>
      <p:sp>
        <p:nvSpPr>
          <p:cNvPr id="6" name="TextBox 5"/>
          <p:cNvSpPr txBox="1"/>
          <p:nvPr/>
        </p:nvSpPr>
        <p:spPr>
          <a:xfrm>
            <a:off x="228600" y="3048000"/>
            <a:ext cx="3657600" cy="1200329"/>
          </a:xfrm>
          <a:prstGeom prst="rect">
            <a:avLst/>
          </a:prstGeom>
          <a:noFill/>
        </p:spPr>
        <p:txBody>
          <a:bodyPr wrap="square" rtlCol="0">
            <a:spAutoFit/>
          </a:bodyPr>
          <a:lstStyle/>
          <a:p>
            <a:endParaRPr lang="en-US" sz="2400" dirty="0"/>
          </a:p>
          <a:p>
            <a:r>
              <a:rPr lang="en-US" dirty="0"/>
              <a:t>“time” is follow-up time </a:t>
            </a:r>
          </a:p>
          <a:p>
            <a:r>
              <a:rPr lang="en-US" dirty="0"/>
              <a:t>“d” is outcome (death)</a:t>
            </a:r>
            <a:endParaRPr lang="en-US" sz="2400" dirty="0"/>
          </a:p>
        </p:txBody>
      </p:sp>
      <p:sp>
        <p:nvSpPr>
          <p:cNvPr id="9" name="TextBox 8"/>
          <p:cNvSpPr txBox="1"/>
          <p:nvPr/>
        </p:nvSpPr>
        <p:spPr>
          <a:xfrm>
            <a:off x="5105400" y="1371600"/>
            <a:ext cx="184731" cy="215444"/>
          </a:xfrm>
          <a:prstGeom prst="rect">
            <a:avLst/>
          </a:prstGeom>
          <a:noFill/>
        </p:spPr>
        <p:txBody>
          <a:bodyPr wrap="none" rtlCol="0">
            <a:spAutoFit/>
          </a:bodyPr>
          <a:lstStyle/>
          <a:p>
            <a:endParaRPr lang="en-US" dirty="0"/>
          </a:p>
        </p:txBody>
      </p:sp>
      <p:sp>
        <p:nvSpPr>
          <p:cNvPr id="10" name="TextBox 9"/>
          <p:cNvSpPr txBox="1"/>
          <p:nvPr/>
        </p:nvSpPr>
        <p:spPr>
          <a:xfrm>
            <a:off x="1764538" y="278993"/>
            <a:ext cx="5109091" cy="1200329"/>
          </a:xfrm>
          <a:prstGeom prst="rect">
            <a:avLst/>
          </a:prstGeom>
          <a:noFill/>
        </p:spPr>
        <p:txBody>
          <a:bodyPr wrap="none" rtlCol="0">
            <a:spAutoFit/>
          </a:bodyPr>
          <a:lstStyle/>
          <a:p>
            <a:pPr lvl="0" algn="ctr"/>
            <a:r>
              <a:rPr lang="en-US" sz="3600" b="1" dirty="0">
                <a:solidFill>
                  <a:srgbClr val="000000"/>
                </a:solidFill>
              </a:rPr>
              <a:t>Biliary Cirrhosis Dataset</a:t>
            </a:r>
          </a:p>
          <a:p>
            <a:pPr lvl="0" algn="ctr"/>
            <a:r>
              <a:rPr lang="en-US" sz="3600" b="1" dirty="0">
                <a:solidFill>
                  <a:srgbClr val="000000"/>
                </a:solidFill>
              </a:rPr>
              <a:t>First 9 observations</a:t>
            </a:r>
          </a:p>
        </p:txBody>
      </p:sp>
      <p:sp>
        <p:nvSpPr>
          <p:cNvPr id="7" name="TextBox 6"/>
          <p:cNvSpPr txBox="1"/>
          <p:nvPr/>
        </p:nvSpPr>
        <p:spPr>
          <a:xfrm>
            <a:off x="3322514" y="2055167"/>
            <a:ext cx="2590800" cy="461665"/>
          </a:xfrm>
          <a:prstGeom prst="rect">
            <a:avLst/>
          </a:prstGeom>
          <a:solidFill>
            <a:schemeClr val="bg1"/>
          </a:solidFill>
        </p:spPr>
        <p:txBody>
          <a:bodyPr wrap="square" rtlCol="0">
            <a:spAutoFit/>
          </a:bodyPr>
          <a:lstStyle/>
          <a:p>
            <a:endParaRPr lang="en-US" sz="2400" dirty="0"/>
          </a:p>
        </p:txBody>
      </p:sp>
      <p:sp>
        <p:nvSpPr>
          <p:cNvPr id="2" name="TextBox 1"/>
          <p:cNvSpPr txBox="1"/>
          <p:nvPr/>
        </p:nvSpPr>
        <p:spPr>
          <a:xfrm>
            <a:off x="609600" y="1905000"/>
            <a:ext cx="5303714" cy="461665"/>
          </a:xfrm>
          <a:prstGeom prst="rect">
            <a:avLst/>
          </a:prstGeom>
          <a:noFill/>
        </p:spPr>
        <p:txBody>
          <a:bodyPr wrap="square" rtlCol="0">
            <a:spAutoFit/>
          </a:bodyPr>
          <a:lstStyle/>
          <a:p>
            <a:r>
              <a:rPr lang="en-US" dirty="0"/>
              <a:t>. stset time, fail(d) </a:t>
            </a:r>
          </a:p>
        </p:txBody>
      </p:sp>
    </p:spTree>
    <p:extLst>
      <p:ext uri="{BB962C8B-B14F-4D97-AF65-F5344CB8AC3E}">
        <p14:creationId xmlns:p14="http://schemas.microsoft.com/office/powerpoint/2010/main" val="36049571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9022" y="152400"/>
            <a:ext cx="8443978" cy="1200329"/>
          </a:xfrm>
          <a:prstGeom prst="rect">
            <a:avLst/>
          </a:prstGeom>
          <a:noFill/>
        </p:spPr>
        <p:txBody>
          <a:bodyPr wrap="none" rtlCol="0">
            <a:spAutoFit/>
          </a:bodyPr>
          <a:lstStyle/>
          <a:p>
            <a:pPr lvl="0" algn="ctr"/>
            <a:r>
              <a:rPr lang="en-US" sz="3600" b="1" dirty="0">
                <a:solidFill>
                  <a:srgbClr val="000000"/>
                </a:solidFill>
              </a:rPr>
              <a:t>Biliary Cirrhosis Dataset</a:t>
            </a:r>
          </a:p>
          <a:p>
            <a:pPr lvl="0" algn="ctr"/>
            <a:r>
              <a:rPr lang="en-US" sz="3600" b="1" dirty="0">
                <a:solidFill>
                  <a:srgbClr val="000000"/>
                </a:solidFill>
              </a:rPr>
              <a:t>With 3 controls per case, matched on time</a:t>
            </a:r>
          </a:p>
        </p:txBody>
      </p:sp>
      <p:sp>
        <p:nvSpPr>
          <p:cNvPr id="5" name="Rectangle 4"/>
          <p:cNvSpPr/>
          <p:nvPr/>
        </p:nvSpPr>
        <p:spPr>
          <a:xfrm>
            <a:off x="1350722" y="2285999"/>
            <a:ext cx="6726477" cy="3754874"/>
          </a:xfrm>
          <a:prstGeom prst="rect">
            <a:avLst/>
          </a:prstGeom>
        </p:spPr>
        <p:txBody>
          <a:bodyPr wrap="square">
            <a:spAutoFit/>
          </a:bodyPr>
          <a:lstStyle/>
          <a:p>
            <a:r>
              <a:rPr lang="en-US" sz="1400" dirty="0"/>
              <a:t>	</a:t>
            </a:r>
            <a:r>
              <a:rPr lang="en-US" sz="1400" dirty="0">
                <a:latin typeface="Courier New" pitchFamily="49" charset="0"/>
                <a:cs typeface="Courier New" pitchFamily="49" charset="0"/>
              </a:rPr>
              <a:t>id    time     d    _case   _set    _time |</a:t>
            </a:r>
          </a:p>
          <a:p>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1. | 907   6.047913   1       0      1   .02464066 |</a:t>
            </a:r>
          </a:p>
          <a:p>
            <a:r>
              <a:rPr lang="en-US" sz="1400" dirty="0">
                <a:latin typeface="Courier New" pitchFamily="49" charset="0"/>
                <a:cs typeface="Courier New" pitchFamily="49" charset="0"/>
              </a:rPr>
              <a:t>  2. |  75   9.500342   0       0      1   .02464066 |</a:t>
            </a:r>
          </a:p>
          <a:p>
            <a:r>
              <a:rPr lang="en-US" sz="1400" dirty="0">
                <a:latin typeface="Courier New" pitchFamily="49" charset="0"/>
                <a:cs typeface="Courier New" pitchFamily="49" charset="0"/>
              </a:rPr>
              <a:t>  3. |  74   6.844627   1       0      1   .02464066 |</a:t>
            </a:r>
          </a:p>
          <a:p>
            <a:r>
              <a:rPr lang="en-US" sz="1400" dirty="0">
                <a:latin typeface="Courier New" pitchFamily="49" charset="0"/>
                <a:cs typeface="Courier New" pitchFamily="49" charset="0"/>
              </a:rPr>
              <a:t>  4. | 950   .0246407   1       1      1   .02464066 |</a:t>
            </a:r>
          </a:p>
          <a:p>
            <a:r>
              <a:rPr lang="en-US" sz="1400" dirty="0">
                <a:latin typeface="Courier New" pitchFamily="49" charset="0"/>
                <a:cs typeface="Courier New" pitchFamily="49" charset="0"/>
              </a:rPr>
              <a:t>  5. | 936    1.36345   0       0      2   .02464066 |</a:t>
            </a:r>
          </a:p>
          <a:p>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6. | 145   3.655031   0       0      2   .02464066 |</a:t>
            </a:r>
          </a:p>
          <a:p>
            <a:r>
              <a:rPr lang="en-US" sz="1400" dirty="0">
                <a:latin typeface="Courier New" pitchFamily="49" charset="0"/>
                <a:cs typeface="Courier New" pitchFamily="49" charset="0"/>
              </a:rPr>
              <a:t>  7. | 915   2.475017   0       0      2   .02464066 |</a:t>
            </a:r>
          </a:p>
          <a:p>
            <a:r>
              <a:rPr lang="en-US" sz="1400" dirty="0">
                <a:latin typeface="Courier New" pitchFamily="49" charset="0"/>
                <a:cs typeface="Courier New" pitchFamily="49" charset="0"/>
              </a:rPr>
              <a:t>  8. | 213   .0246407   1       1      2   .02464066 |</a:t>
            </a:r>
          </a:p>
          <a:p>
            <a:r>
              <a:rPr lang="en-US" sz="1400" dirty="0">
                <a:latin typeface="Courier New" pitchFamily="49" charset="0"/>
                <a:cs typeface="Courier New" pitchFamily="49" charset="0"/>
              </a:rPr>
              <a:t>  9. |  97   5.952087   0       0      3   .05201916 |</a:t>
            </a:r>
          </a:p>
          <a:p>
            <a:r>
              <a:rPr lang="en-US" sz="1400" dirty="0">
                <a:latin typeface="Courier New" pitchFamily="49" charset="0"/>
                <a:cs typeface="Courier New" pitchFamily="49" charset="0"/>
              </a:rPr>
              <a:t> 10. | 166   3.386721   0       0      3   .05201916 |</a:t>
            </a:r>
          </a:p>
          <a:p>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11. | 265   6.830938   0       0      3   .05201916 |</a:t>
            </a:r>
          </a:p>
          <a:p>
            <a:r>
              <a:rPr lang="en-US" sz="1400" dirty="0">
                <a:latin typeface="Courier New" pitchFamily="49" charset="0"/>
                <a:cs typeface="Courier New" pitchFamily="49" charset="0"/>
              </a:rPr>
              <a:t> 12. | 922   .0520192   1       1      3   .05201916 |</a:t>
            </a:r>
          </a:p>
          <a:p>
            <a:r>
              <a:rPr lang="en-US" sz="1400" dirty="0">
                <a:latin typeface="Courier New" pitchFamily="49" charset="0"/>
                <a:cs typeface="Courier New" pitchFamily="49" charset="0"/>
              </a:rPr>
              <a:t> </a:t>
            </a:r>
          </a:p>
        </p:txBody>
      </p:sp>
      <p:sp>
        <p:nvSpPr>
          <p:cNvPr id="6" name="TextBox 5"/>
          <p:cNvSpPr txBox="1"/>
          <p:nvPr/>
        </p:nvSpPr>
        <p:spPr>
          <a:xfrm>
            <a:off x="457200" y="1371600"/>
            <a:ext cx="5257800" cy="461665"/>
          </a:xfrm>
          <a:prstGeom prst="rect">
            <a:avLst/>
          </a:prstGeom>
          <a:noFill/>
        </p:spPr>
        <p:txBody>
          <a:bodyPr wrap="square" rtlCol="0">
            <a:spAutoFit/>
          </a:bodyPr>
          <a:lstStyle/>
          <a:p>
            <a:r>
              <a:rPr lang="en-US" dirty="0"/>
              <a:t>. sttocc, n(3)</a:t>
            </a:r>
          </a:p>
        </p:txBody>
      </p:sp>
      <p:sp>
        <p:nvSpPr>
          <p:cNvPr id="3" name="Right Brace 2"/>
          <p:cNvSpPr/>
          <p:nvPr/>
        </p:nvSpPr>
        <p:spPr bwMode="auto">
          <a:xfrm>
            <a:off x="4953000" y="2743200"/>
            <a:ext cx="228600" cy="838200"/>
          </a:xfrm>
          <a:prstGeom prst="rightBrace">
            <a:avLst/>
          </a:pr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7" name="Right Brace 6"/>
          <p:cNvSpPr/>
          <p:nvPr/>
        </p:nvSpPr>
        <p:spPr bwMode="auto">
          <a:xfrm>
            <a:off x="5048906" y="3581400"/>
            <a:ext cx="246994" cy="1038135"/>
          </a:xfrm>
          <a:prstGeom prst="rightBrace">
            <a:avLst/>
          </a:pr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8" name="Right Brace 7"/>
          <p:cNvSpPr/>
          <p:nvPr/>
        </p:nvSpPr>
        <p:spPr bwMode="auto">
          <a:xfrm>
            <a:off x="5144814" y="4678370"/>
            <a:ext cx="285093" cy="1124130"/>
          </a:xfrm>
          <a:prstGeom prst="rightBrace">
            <a:avLst/>
          </a:pr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9" name="Oval 8"/>
          <p:cNvSpPr/>
          <p:nvPr/>
        </p:nvSpPr>
        <p:spPr bwMode="auto">
          <a:xfrm>
            <a:off x="2057401" y="3352800"/>
            <a:ext cx="533400" cy="228600"/>
          </a:xfrm>
          <a:prstGeom prst="ellipse">
            <a:avLst/>
          </a:pr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0" name="Oval 9"/>
          <p:cNvSpPr/>
          <p:nvPr/>
        </p:nvSpPr>
        <p:spPr bwMode="auto">
          <a:xfrm>
            <a:off x="2091562" y="4419600"/>
            <a:ext cx="533400" cy="228600"/>
          </a:xfrm>
          <a:prstGeom prst="ellipse">
            <a:avLst/>
          </a:pr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1" name="Oval 10"/>
          <p:cNvSpPr/>
          <p:nvPr/>
        </p:nvSpPr>
        <p:spPr bwMode="auto">
          <a:xfrm>
            <a:off x="2090247" y="5486400"/>
            <a:ext cx="533400" cy="228600"/>
          </a:xfrm>
          <a:prstGeom prst="ellipse">
            <a:avLst/>
          </a:pr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6058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a:xfrm>
            <a:off x="533400" y="-152400"/>
            <a:ext cx="8305800" cy="1143000"/>
          </a:xfrm>
        </p:spPr>
        <p:txBody>
          <a:bodyPr/>
          <a:lstStyle/>
          <a:p>
            <a:r>
              <a:rPr lang="en-US" altLang="en-US" sz="3200" b="1" dirty="0"/>
              <a:t>Risk or rate </a:t>
            </a:r>
            <a:r>
              <a:rPr lang="en-US" altLang="en-US" sz="3200" b="1" u="sng" dirty="0"/>
              <a:t>difference</a:t>
            </a:r>
            <a:r>
              <a:rPr lang="en-US" altLang="en-US" sz="3200" b="1" dirty="0"/>
              <a:t> in case-control study?</a:t>
            </a:r>
          </a:p>
        </p:txBody>
      </p:sp>
      <p:sp>
        <p:nvSpPr>
          <p:cNvPr id="290819" name="Rectangle 3"/>
          <p:cNvSpPr>
            <a:spLocks noGrp="1" noChangeArrowheads="1"/>
          </p:cNvSpPr>
          <p:nvPr>
            <p:ph type="body" idx="1"/>
          </p:nvPr>
        </p:nvSpPr>
        <p:spPr>
          <a:xfrm>
            <a:off x="0" y="990600"/>
            <a:ext cx="8915400" cy="4114800"/>
          </a:xfrm>
        </p:spPr>
        <p:txBody>
          <a:bodyPr/>
          <a:lstStyle/>
          <a:p>
            <a:pPr>
              <a:lnSpc>
                <a:spcPct val="90000"/>
              </a:lnSpc>
            </a:pPr>
            <a:r>
              <a:rPr lang="en-US" altLang="en-US" sz="2800" dirty="0"/>
              <a:t>We can obtain an estimate of a risk ratio or hazard ratio in an appropriately designed case-control study. </a:t>
            </a:r>
            <a:endParaRPr lang="en-US" altLang="en-US" sz="1000" dirty="0"/>
          </a:p>
          <a:p>
            <a:pPr>
              <a:lnSpc>
                <a:spcPct val="90000"/>
              </a:lnSpc>
              <a:buFontTx/>
              <a:buNone/>
            </a:pPr>
            <a:r>
              <a:rPr lang="en-US" altLang="en-US" sz="1000" dirty="0"/>
              <a:t> </a:t>
            </a:r>
          </a:p>
          <a:p>
            <a:pPr>
              <a:lnSpc>
                <a:spcPct val="90000"/>
              </a:lnSpc>
              <a:spcAft>
                <a:spcPts val="600"/>
              </a:spcAft>
            </a:pPr>
            <a:r>
              <a:rPr lang="en-US" altLang="en-US" sz="2800" dirty="0"/>
              <a:t>Can we calculate a similar estimate of the risk or rate </a:t>
            </a:r>
            <a:r>
              <a:rPr lang="en-US" altLang="en-US" sz="2800" i="1" dirty="0"/>
              <a:t>difference </a:t>
            </a:r>
            <a:r>
              <a:rPr lang="en-US" altLang="en-US" sz="2800" dirty="0"/>
              <a:t>from a case-control study?  Depends on the design:</a:t>
            </a:r>
          </a:p>
          <a:p>
            <a:pPr>
              <a:lnSpc>
                <a:spcPct val="90000"/>
              </a:lnSpc>
            </a:pPr>
            <a:r>
              <a:rPr lang="en-US" altLang="en-US" sz="2800" dirty="0"/>
              <a:t>Case-cohort: Can derive disease incidence and difference measures with proper weighting of contribution from cases and random sub-cohort observations.</a:t>
            </a:r>
          </a:p>
          <a:p>
            <a:pPr lvl="1">
              <a:lnSpc>
                <a:spcPct val="90000"/>
              </a:lnSpc>
            </a:pPr>
            <a:r>
              <a:rPr lang="en-US" altLang="en-US" sz="2400" dirty="0"/>
              <a:t>Methods are becoming easier and starting to be seen in literature  </a:t>
            </a:r>
          </a:p>
          <a:p>
            <a:pPr>
              <a:lnSpc>
                <a:spcPct val="90000"/>
              </a:lnSpc>
            </a:pPr>
            <a:endParaRPr lang="en-US" altLang="en-US" sz="1000" dirty="0"/>
          </a:p>
          <a:p>
            <a:pPr>
              <a:lnSpc>
                <a:spcPct val="90000"/>
              </a:lnSpc>
            </a:pPr>
            <a:r>
              <a:rPr lang="en-US" altLang="en-US" sz="2800" dirty="0"/>
              <a:t>Incidence density: Theoretically possible if you know the sampling fractions every time you select controls.   </a:t>
            </a:r>
          </a:p>
          <a:p>
            <a:pPr lvl="1">
              <a:lnSpc>
                <a:spcPct val="90000"/>
              </a:lnSpc>
            </a:pPr>
            <a:r>
              <a:rPr lang="en-US" altLang="en-US" sz="2400" dirty="0"/>
              <a:t>Complex and almost never done in practice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0819">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08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type="title"/>
          </p:nvPr>
        </p:nvSpPr>
        <p:spPr>
          <a:xfrm>
            <a:off x="228600" y="457200"/>
            <a:ext cx="8686800" cy="1143000"/>
          </a:xfrm>
        </p:spPr>
        <p:txBody>
          <a:bodyPr/>
          <a:lstStyle/>
          <a:p>
            <a:r>
              <a:rPr lang="en-US" altLang="en-US" sz="2800" b="1" dirty="0"/>
              <a:t>Example:  Cumulative incidence in case-control study with case-cohort sampling</a:t>
            </a:r>
            <a:br>
              <a:rPr lang="en-US" altLang="en-US" sz="1200" b="1" dirty="0"/>
            </a:br>
            <a:br>
              <a:rPr lang="en-US" altLang="en-US" sz="800" b="1" dirty="0"/>
            </a:br>
            <a:r>
              <a:rPr lang="en-US" sz="2800" dirty="0"/>
              <a:t>Lactate and Risk of Incident Diabetes in a Case-Cohort of</a:t>
            </a:r>
            <a:br>
              <a:rPr lang="en-US" sz="2800" dirty="0"/>
            </a:br>
            <a:r>
              <a:rPr lang="en-US" sz="2800" dirty="0"/>
              <a:t>the Atherosclerosis Risk in Communities (ARIC) Study</a:t>
            </a:r>
            <a:endParaRPr lang="en-US" altLang="en-US" sz="2800" b="1" dirty="0"/>
          </a:p>
        </p:txBody>
      </p:sp>
      <p:sp>
        <p:nvSpPr>
          <p:cNvPr id="155650" name="Rectangle 3"/>
          <p:cNvSpPr>
            <a:spLocks noGrp="1" noChangeArrowheads="1"/>
          </p:cNvSpPr>
          <p:nvPr>
            <p:ph type="body" idx="1"/>
          </p:nvPr>
        </p:nvSpPr>
        <p:spPr>
          <a:xfrm>
            <a:off x="114300" y="2209800"/>
            <a:ext cx="8915400" cy="4114800"/>
          </a:xfrm>
        </p:spPr>
        <p:txBody>
          <a:bodyPr/>
          <a:lstStyle/>
          <a:p>
            <a:pPr marL="0" indent="0">
              <a:lnSpc>
                <a:spcPct val="90000"/>
              </a:lnSpc>
              <a:buNone/>
            </a:pPr>
            <a:r>
              <a:rPr lang="en-US" sz="2400" dirty="0"/>
              <a:t>ABSTRACT: We conducted a </a:t>
            </a:r>
            <a:r>
              <a:rPr lang="en-US" sz="2400" b="1" dirty="0"/>
              <a:t>case-cohort study </a:t>
            </a:r>
            <a:r>
              <a:rPr lang="en-US" sz="2400" dirty="0"/>
              <a:t>in the Atherosclerosis Risk in Communities (ARIC) study at </a:t>
            </a:r>
            <a:r>
              <a:rPr lang="en-US" sz="2400" b="1" dirty="0"/>
              <a:t>year 9</a:t>
            </a:r>
            <a:r>
              <a:rPr lang="en-US" sz="2400" dirty="0"/>
              <a:t> of follow-up… Following adjustment for demographic factors, medical history, physical activity, adiposity, and serum lipids, the hazard in the highest quartile [of plasma lactate, a marker of oxidative capacity] was 2.05 times the hazard in the lowest quartile (95% CI: 1.28, 3.28)]. </a:t>
            </a:r>
          </a:p>
          <a:p>
            <a:pPr marL="0" indent="0">
              <a:lnSpc>
                <a:spcPct val="90000"/>
              </a:lnSpc>
              <a:buNone/>
            </a:pPr>
            <a:endParaRPr lang="en-US" altLang="en-US" sz="2400" dirty="0"/>
          </a:p>
          <a:p>
            <a:pPr marL="0" indent="0">
              <a:lnSpc>
                <a:spcPct val="90000"/>
              </a:lnSpc>
              <a:buNone/>
            </a:pPr>
            <a:r>
              <a:rPr lang="en-US" altLang="en-US" sz="2400" dirty="0"/>
              <a:t>In addition to the hazard ratio, the authors provide the </a:t>
            </a:r>
            <a:r>
              <a:rPr lang="en-US" altLang="en-US" sz="2400" b="1" dirty="0"/>
              <a:t>cumulative incidence of diabetes by quartile of plasma lactate…</a:t>
            </a:r>
          </a:p>
        </p:txBody>
      </p:sp>
      <p:sp>
        <p:nvSpPr>
          <p:cNvPr id="4" name="Text Box 4"/>
          <p:cNvSpPr txBox="1">
            <a:spLocks noChangeArrowheads="1"/>
          </p:cNvSpPr>
          <p:nvPr/>
        </p:nvSpPr>
        <p:spPr bwMode="auto">
          <a:xfrm>
            <a:off x="5911241" y="6367046"/>
            <a:ext cx="361375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1600" dirty="0"/>
              <a:t>Juraschek  et al. </a:t>
            </a:r>
            <a:r>
              <a:rPr lang="en-US" altLang="en-US" sz="1600" i="1" dirty="0"/>
              <a:t>PLoS ONE  </a:t>
            </a:r>
            <a:r>
              <a:rPr lang="en-US" altLang="en-US" sz="1600" dirty="0"/>
              <a:t>2013</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199845"/>
            <a:ext cx="4908176" cy="4840941"/>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6051176" y="1360019"/>
            <a:ext cx="2650191" cy="1396151"/>
          </a:xfrm>
          <a:noFill/>
          <a:ln/>
        </p:spPr>
        <p:txBody>
          <a:bodyPr wrap="square">
            <a:spAutoFit/>
          </a:bodyPr>
          <a:lstStyle/>
          <a:p>
            <a:pPr marL="0" indent="0" algn="ctr">
              <a:spcBef>
                <a:spcPct val="0"/>
              </a:spcBef>
              <a:buNone/>
            </a:pPr>
            <a:r>
              <a:rPr lang="en-US" altLang="en-US" sz="1412" b="1" dirty="0">
                <a:solidFill>
                  <a:schemeClr val="tx2"/>
                </a:solidFill>
              </a:rPr>
              <a:t>Figure 2. Kaplan-Meier cumulative incidence plot with follow-up years as the time axis and incident diabetes as the outcome, stratified by baseline plasma lactate value.</a:t>
            </a:r>
          </a:p>
        </p:txBody>
      </p:sp>
      <p:sp>
        <p:nvSpPr>
          <p:cNvPr id="4100" name="Text Box 4"/>
          <p:cNvSpPr txBox="1">
            <a:spLocks noChangeArrowheads="1"/>
          </p:cNvSpPr>
          <p:nvPr/>
        </p:nvSpPr>
        <p:spPr bwMode="auto">
          <a:xfrm>
            <a:off x="5758841" y="6248400"/>
            <a:ext cx="361375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1600" dirty="0"/>
              <a:t>Juraschek et al. </a:t>
            </a:r>
            <a:r>
              <a:rPr lang="en-US" altLang="en-US" sz="1600" i="1" dirty="0"/>
              <a:t>PLoS ONE  </a:t>
            </a:r>
            <a:r>
              <a:rPr lang="en-US" altLang="en-US" sz="1600" dirty="0"/>
              <a:t>2013</a:t>
            </a:r>
          </a:p>
        </p:txBody>
      </p:sp>
      <p:sp>
        <p:nvSpPr>
          <p:cNvPr id="6" name="Rectangle 2"/>
          <p:cNvSpPr txBox="1">
            <a:spLocks noChangeArrowheads="1"/>
          </p:cNvSpPr>
          <p:nvPr/>
        </p:nvSpPr>
        <p:spPr>
          <a:xfrm>
            <a:off x="228600" y="77722"/>
            <a:ext cx="86868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altLang="en-US" sz="2800" b="1" kern="0" dirty="0"/>
              <a:t>Example:  Cumulative incidence in case control study with case-cohort sampling</a:t>
            </a:r>
          </a:p>
        </p:txBody>
      </p:sp>
      <p:sp>
        <p:nvSpPr>
          <p:cNvPr id="2" name="TextBox 1"/>
          <p:cNvSpPr txBox="1"/>
          <p:nvPr/>
        </p:nvSpPr>
        <p:spPr>
          <a:xfrm>
            <a:off x="6172200" y="3276600"/>
            <a:ext cx="2494767" cy="2308324"/>
          </a:xfrm>
          <a:prstGeom prst="rect">
            <a:avLst/>
          </a:prstGeom>
          <a:noFill/>
        </p:spPr>
        <p:txBody>
          <a:bodyPr wrap="square" rtlCol="0">
            <a:spAutoFit/>
          </a:bodyPr>
          <a:lstStyle/>
          <a:p>
            <a:r>
              <a:rPr lang="en-US" dirty="0"/>
              <a:t>How was cumulative incidence derived for each category of baseline lactate level?  </a:t>
            </a:r>
          </a:p>
        </p:txBody>
      </p:sp>
    </p:spTree>
    <p:extLst>
      <p:ext uri="{BB962C8B-B14F-4D97-AF65-F5344CB8AC3E}">
        <p14:creationId xmlns:p14="http://schemas.microsoft.com/office/powerpoint/2010/main" val="12195531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3217" name="Text Box 5"/>
          <p:cNvSpPr txBox="1">
            <a:spLocks noChangeArrowheads="1"/>
          </p:cNvSpPr>
          <p:nvPr/>
        </p:nvSpPr>
        <p:spPr bwMode="auto">
          <a:xfrm>
            <a:off x="0" y="86380"/>
            <a:ext cx="9144000" cy="523220"/>
          </a:xfrm>
          <a:prstGeom prst="rect">
            <a:avLst/>
          </a:prstGeom>
          <a:noFill/>
          <a:ln w="9525">
            <a:noFill/>
            <a:miter lim="800000"/>
            <a:headEnd/>
            <a:tailEnd/>
          </a:ln>
        </p:spPr>
        <p:txBody>
          <a:bodyPr wrap="square">
            <a:spAutoFit/>
          </a:bodyPr>
          <a:lstStyle/>
          <a:p>
            <a:pPr algn="ctr" eaLnBrk="0" hangingPunct="0"/>
            <a:r>
              <a:rPr lang="en-US" sz="2800" b="1" dirty="0"/>
              <a:t>Estimating cumulative incidence in a case-cohort study </a:t>
            </a:r>
          </a:p>
        </p:txBody>
      </p:sp>
      <p:grpSp>
        <p:nvGrpSpPr>
          <p:cNvPr id="8" name="Group 7"/>
          <p:cNvGrpSpPr/>
          <p:nvPr/>
        </p:nvGrpSpPr>
        <p:grpSpPr>
          <a:xfrm>
            <a:off x="457202" y="756181"/>
            <a:ext cx="4633198" cy="3616042"/>
            <a:chOff x="457201" y="756180"/>
            <a:chExt cx="5160501" cy="4044420"/>
          </a:xfrm>
        </p:grpSpPr>
        <p:sp>
          <p:nvSpPr>
            <p:cNvPr id="5" name="Rectangle 4"/>
            <p:cNvSpPr/>
            <p:nvPr/>
          </p:nvSpPr>
          <p:spPr>
            <a:xfrm>
              <a:off x="5257800" y="1828800"/>
              <a:ext cx="359902" cy="24982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nvGrpSpPr>
            <p:cNvPr id="2" name="Group 1"/>
            <p:cNvGrpSpPr/>
            <p:nvPr/>
          </p:nvGrpSpPr>
          <p:grpSpPr>
            <a:xfrm>
              <a:off x="457201" y="756180"/>
              <a:ext cx="5160501" cy="4044420"/>
              <a:chOff x="1066800" y="1582538"/>
              <a:chExt cx="6758051" cy="5111949"/>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447800" y="6324600"/>
                <a:ext cx="617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3216" name="TextBox 75"/>
              <p:cNvSpPr txBox="1">
                <a:spLocks noChangeArrowheads="1"/>
              </p:cNvSpPr>
              <p:nvPr/>
            </p:nvSpPr>
            <p:spPr bwMode="auto">
              <a:xfrm>
                <a:off x="3922712" y="6324600"/>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36" name="Rectangle 35"/>
              <p:cNvSpPr>
                <a:spLocks noChangeArrowheads="1"/>
              </p:cNvSpPr>
              <p:nvPr/>
            </p:nvSpPr>
            <p:spPr bwMode="auto">
              <a:xfrm>
                <a:off x="1066800" y="3429000"/>
                <a:ext cx="457200"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a:solidFill>
                      <a:schemeClr val="lt1"/>
                    </a:solidFill>
                    <a:latin typeface="+mn-lt"/>
                  </a:rPr>
                  <a:t>controls</a:t>
                </a:r>
              </a:p>
            </p:txBody>
          </p:sp>
          <p:sp>
            <p:nvSpPr>
              <p:cNvPr id="37" name="Oval 36"/>
              <p:cNvSpPr/>
              <p:nvPr/>
            </p:nvSpPr>
            <p:spPr>
              <a:xfrm>
                <a:off x="2957189" y="178550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4495800" y="193790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5410200" y="212236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Rectangle 40"/>
              <p:cNvSpPr/>
              <p:nvPr/>
            </p:nvSpPr>
            <p:spPr>
              <a:xfrm>
                <a:off x="7291452" y="1582538"/>
                <a:ext cx="533399"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cases</a:t>
                </a:r>
              </a:p>
            </p:txBody>
          </p:sp>
          <p:cxnSp>
            <p:nvCxnSpPr>
              <p:cNvPr id="35" name="Straight Arrow Connector 34"/>
              <p:cNvCxnSpPr/>
              <p:nvPr/>
            </p:nvCxnSpPr>
            <p:spPr>
              <a:xfrm>
                <a:off x="3200529" y="1902053"/>
                <a:ext cx="403847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9" name="Oval 38"/>
            <p:cNvSpPr/>
            <p:nvPr/>
          </p:nvSpPr>
          <p:spPr>
            <a:xfrm>
              <a:off x="4610100" y="1219200"/>
              <a:ext cx="243339" cy="23176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sp>
        <p:nvSpPr>
          <p:cNvPr id="45" name="TextBox 44"/>
          <p:cNvSpPr txBox="1"/>
          <p:nvPr/>
        </p:nvSpPr>
        <p:spPr>
          <a:xfrm>
            <a:off x="5334000" y="609600"/>
            <a:ext cx="3733800" cy="4308872"/>
          </a:xfrm>
          <a:prstGeom prst="rect">
            <a:avLst/>
          </a:prstGeom>
          <a:noFill/>
        </p:spPr>
        <p:txBody>
          <a:bodyPr wrap="square" rtlCol="0">
            <a:spAutoFit/>
          </a:bodyPr>
          <a:lstStyle/>
          <a:p>
            <a:pPr marL="346075" indent="-346075">
              <a:buFont typeface="Arial" panose="020B0604020202020204" pitchFamily="34" charset="0"/>
              <a:buChar char="•"/>
            </a:pPr>
            <a:r>
              <a:rPr lang="en-US" dirty="0"/>
              <a:t>We have full details, from time 0 onward, on the sub-cohort and the incident cases.</a:t>
            </a:r>
          </a:p>
          <a:p>
            <a:pPr marL="457200" indent="-457200">
              <a:buFont typeface="Arial" panose="020B0604020202020204" pitchFamily="34" charset="0"/>
              <a:buChar char="•"/>
            </a:pPr>
            <a:endParaRPr lang="en-US" sz="800" dirty="0"/>
          </a:p>
          <a:p>
            <a:pPr marL="346075" indent="-346075">
              <a:buFont typeface="Arial" panose="020B0604020202020204" pitchFamily="34" charset="0"/>
              <a:buChar char="•"/>
            </a:pPr>
            <a:r>
              <a:rPr lang="en-US" dirty="0"/>
              <a:t>We also know fraction of cases we sampled (typically 100%) and what fraction of the baseline sub-cohort we sampled (usually 5-20%) </a:t>
            </a:r>
          </a:p>
          <a:p>
            <a:pPr marL="457200" indent="-457200">
              <a:buFont typeface="Arial" panose="020B0604020202020204" pitchFamily="34" charset="0"/>
              <a:buChar char="•"/>
            </a:pPr>
            <a:endParaRPr lang="en-US" sz="2600" dirty="0"/>
          </a:p>
        </p:txBody>
      </p:sp>
      <p:sp>
        <p:nvSpPr>
          <p:cNvPr id="46" name="TextBox 45"/>
          <p:cNvSpPr txBox="1"/>
          <p:nvPr/>
        </p:nvSpPr>
        <p:spPr>
          <a:xfrm>
            <a:off x="26960" y="4572000"/>
            <a:ext cx="9117039" cy="2185214"/>
          </a:xfrm>
          <a:prstGeom prst="rect">
            <a:avLst/>
          </a:prstGeom>
          <a:noFill/>
        </p:spPr>
        <p:txBody>
          <a:bodyPr wrap="square" rtlCol="0">
            <a:spAutoFit/>
          </a:bodyPr>
          <a:lstStyle/>
          <a:p>
            <a:pPr marL="457200" indent="-457200">
              <a:buFont typeface="Arial" panose="020B0604020202020204" pitchFamily="34" charset="0"/>
              <a:buChar char="•"/>
            </a:pPr>
            <a:r>
              <a:rPr lang="en-US" dirty="0"/>
              <a:t>We can then reweight the observations for the cases and sub-cohort to recreate the entire cohort.</a:t>
            </a:r>
          </a:p>
          <a:p>
            <a:pPr marL="457200" indent="-457200">
              <a:buFont typeface="Arial" panose="020B0604020202020204" pitchFamily="34" charset="0"/>
              <a:buChar char="•"/>
            </a:pPr>
            <a:endParaRPr lang="en-US" sz="800" dirty="0"/>
          </a:p>
          <a:p>
            <a:pPr marL="457200" indent="-457200">
              <a:buFont typeface="Arial" panose="020B0604020202020204" pitchFamily="34" charset="0"/>
              <a:buChar char="•"/>
            </a:pPr>
            <a:r>
              <a:rPr lang="en-US" dirty="0"/>
              <a:t>We won’t show the math, but this allows for estimation of measures of incidence (risk and hazard) and risk and hazard</a:t>
            </a:r>
            <a:r>
              <a:rPr lang="en-US" dirty="0">
                <a:solidFill>
                  <a:srgbClr val="FF0000"/>
                </a:solidFill>
              </a:rPr>
              <a:t> </a:t>
            </a:r>
            <a:r>
              <a:rPr lang="en-US" dirty="0"/>
              <a:t>differences</a:t>
            </a:r>
          </a:p>
          <a:p>
            <a:pPr marL="457200" indent="-457200">
              <a:buFont typeface="Arial" panose="020B0604020202020204" pitchFamily="34" charset="0"/>
              <a:buChar char="•"/>
            </a:pPr>
            <a:endParaRPr lang="en-US" sz="800" dirty="0"/>
          </a:p>
          <a:p>
            <a:pPr marL="457200" indent="-457200">
              <a:buFont typeface="Arial" panose="020B0604020202020204" pitchFamily="34" charset="0"/>
              <a:buChar char="•"/>
            </a:pPr>
            <a:r>
              <a:rPr lang="en-US" dirty="0"/>
              <a:t>Illustrates the power of the growing techniques in reweighting</a:t>
            </a:r>
          </a:p>
        </p:txBody>
      </p:sp>
    </p:spTree>
    <p:extLst>
      <p:ext uri="{BB962C8B-B14F-4D97-AF65-F5344CB8AC3E}">
        <p14:creationId xmlns:p14="http://schemas.microsoft.com/office/powerpoint/2010/main" val="26817578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a:spLocks noChangeArrowheads="1"/>
          </p:cNvSpPr>
          <p:nvPr/>
        </p:nvSpPr>
        <p:spPr bwMode="auto">
          <a:xfrm>
            <a:off x="302946" y="42380"/>
            <a:ext cx="6945106" cy="1077218"/>
          </a:xfrm>
          <a:prstGeom prst="rect">
            <a:avLst/>
          </a:prstGeom>
          <a:noFill/>
          <a:ln w="9525">
            <a:noFill/>
            <a:miter lim="800000"/>
            <a:headEnd/>
            <a:tailEnd/>
          </a:ln>
        </p:spPr>
        <p:txBody>
          <a:bodyPr wrap="none">
            <a:spAutoFit/>
          </a:bodyPr>
          <a:lstStyle/>
          <a:p>
            <a:r>
              <a:rPr lang="en-US" sz="3200" b="1" dirty="0">
                <a:solidFill>
                  <a:srgbClr val="000000"/>
                </a:solidFill>
              </a:rPr>
              <a:t>Estimating cumulative incidence from </a:t>
            </a:r>
          </a:p>
          <a:p>
            <a:r>
              <a:rPr lang="en-US" sz="3200" b="1" dirty="0">
                <a:solidFill>
                  <a:srgbClr val="000000"/>
                </a:solidFill>
              </a:rPr>
              <a:t>case-cohort sampling</a:t>
            </a:r>
          </a:p>
        </p:txBody>
      </p:sp>
      <p:sp>
        <p:nvSpPr>
          <p:cNvPr id="3" name="TextBox 2"/>
          <p:cNvSpPr txBox="1"/>
          <p:nvPr/>
        </p:nvSpPr>
        <p:spPr>
          <a:xfrm>
            <a:off x="6019800" y="614809"/>
            <a:ext cx="2895600" cy="5940088"/>
          </a:xfrm>
          <a:prstGeom prst="rect">
            <a:avLst/>
          </a:prstGeom>
          <a:noFill/>
        </p:spPr>
        <p:txBody>
          <a:bodyPr wrap="square" rtlCol="0">
            <a:spAutoFit/>
          </a:bodyPr>
          <a:lstStyle/>
          <a:p>
            <a:r>
              <a:rPr lang="en-US" sz="2000" dirty="0"/>
              <a:t>If all incident cases are included, we know when they occurred.</a:t>
            </a:r>
          </a:p>
          <a:p>
            <a:endParaRPr lang="en-US" sz="2000" dirty="0"/>
          </a:p>
          <a:p>
            <a:r>
              <a:rPr lang="en-US" sz="2000" dirty="0"/>
              <a:t>Since controls are a random sample at baseline, they can represent the experience of full cohort.  We know follow-up time for each control.  Use this to estimate all participants still at risk when each case occurs.  Can then obtain cumulative incidence. </a:t>
            </a:r>
          </a:p>
          <a:p>
            <a:endParaRPr lang="en-US" sz="2000" dirty="0"/>
          </a:p>
          <a:p>
            <a:r>
              <a:rPr lang="en-US" sz="2000" dirty="0"/>
              <a:t>Can extend this to a design with a random sample of cases.</a:t>
            </a:r>
          </a:p>
        </p:txBody>
      </p:sp>
      <p:sp>
        <p:nvSpPr>
          <p:cNvPr id="7" name="TextBox 6"/>
          <p:cNvSpPr txBox="1"/>
          <p:nvPr/>
        </p:nvSpPr>
        <p:spPr>
          <a:xfrm>
            <a:off x="228600" y="1447800"/>
            <a:ext cx="5480254" cy="830997"/>
          </a:xfrm>
          <a:prstGeom prst="rect">
            <a:avLst/>
          </a:prstGeom>
          <a:noFill/>
        </p:spPr>
        <p:txBody>
          <a:bodyPr wrap="square" rtlCol="0">
            <a:spAutoFit/>
          </a:bodyPr>
          <a:lstStyle/>
          <a:p>
            <a:r>
              <a:rPr lang="en-US" dirty="0"/>
              <a:t>We have complete information on a random sample of the complete cohort</a:t>
            </a:r>
          </a:p>
        </p:txBody>
      </p:sp>
      <p:grpSp>
        <p:nvGrpSpPr>
          <p:cNvPr id="18" name="Group 17"/>
          <p:cNvGrpSpPr/>
          <p:nvPr/>
        </p:nvGrpSpPr>
        <p:grpSpPr>
          <a:xfrm>
            <a:off x="281918" y="2573179"/>
            <a:ext cx="5582409" cy="3746142"/>
            <a:chOff x="592125" y="2465820"/>
            <a:chExt cx="5582409" cy="3746142"/>
          </a:xfrm>
        </p:grpSpPr>
        <p:grpSp>
          <p:nvGrpSpPr>
            <p:cNvPr id="2" name="Group 1"/>
            <p:cNvGrpSpPr/>
            <p:nvPr/>
          </p:nvGrpSpPr>
          <p:grpSpPr>
            <a:xfrm>
              <a:off x="592125" y="2632463"/>
              <a:ext cx="5512418" cy="3579499"/>
              <a:chOff x="1043656" y="1818974"/>
              <a:chExt cx="6728744" cy="4277026"/>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10" name="Straight Arrow Connector 9"/>
              <p:cNvCxnSpPr/>
              <p:nvPr/>
            </p:nvCxnSpPr>
            <p:spPr>
              <a:xfrm flipV="1">
                <a:off x="3810000" y="205611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4" y="2246080"/>
                <a:ext cx="313174" cy="42092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416031"/>
                <a:ext cx="285864" cy="32716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36269" y="20192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191000" y="2175072"/>
                <a:ext cx="283585" cy="415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0517" y="2293643"/>
                <a:ext cx="308752" cy="404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21" name="Straight Connector 20"/>
              <p:cNvCxnSpPr/>
              <p:nvPr/>
            </p:nvCxnSpPr>
            <p:spPr>
              <a:xfrm flipV="1">
                <a:off x="6163461" y="2400299"/>
                <a:ext cx="356671" cy="452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38" name="Oval 37"/>
              <p:cNvSpPr/>
              <p:nvPr/>
            </p:nvSpPr>
            <p:spPr>
              <a:xfrm>
                <a:off x="5333384" y="217507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0" name="Oval 39"/>
              <p:cNvSpPr/>
              <p:nvPr/>
            </p:nvSpPr>
            <p:spPr>
              <a:xfrm>
                <a:off x="6381693" y="233604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1" name="Oval 40"/>
              <p:cNvSpPr/>
              <p:nvPr/>
            </p:nvSpPr>
            <p:spPr>
              <a:xfrm>
                <a:off x="2957061" y="18189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46" name="Straight Connector 45"/>
              <p:cNvCxnSpPr/>
              <p:nvPr/>
            </p:nvCxnSpPr>
            <p:spPr>
              <a:xfrm>
                <a:off x="1295400" y="2590800"/>
                <a:ext cx="1340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295400" y="3276600"/>
                <a:ext cx="2514600" cy="1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295400" y="4191000"/>
                <a:ext cx="383511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295400" y="3583219"/>
                <a:ext cx="289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295400" y="3886200"/>
                <a:ext cx="33868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295400" y="4572000"/>
                <a:ext cx="42813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295400" y="4953000"/>
                <a:ext cx="48680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36269" y="2405306"/>
                <a:ext cx="0" cy="18549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3810000" y="2514600"/>
                <a:ext cx="0" cy="762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191000" y="2590799"/>
                <a:ext cx="0" cy="99242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4693174" y="2671637"/>
                <a:ext cx="0" cy="121456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130517" y="2704533"/>
                <a:ext cx="0" cy="148646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586600" y="2743200"/>
                <a:ext cx="0" cy="18288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168245" y="2853229"/>
                <a:ext cx="0" cy="209977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295400" y="3733800"/>
                <a:ext cx="6241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318393" y="4390059"/>
                <a:ext cx="6241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Rectangle 74"/>
              <p:cNvSpPr>
                <a:spLocks noChangeArrowheads="1"/>
              </p:cNvSpPr>
              <p:nvPr/>
            </p:nvSpPr>
            <p:spPr bwMode="auto">
              <a:xfrm>
                <a:off x="1043656" y="3276601"/>
                <a:ext cx="515513" cy="12954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a:solidFill>
                      <a:schemeClr val="lt1"/>
                    </a:solidFill>
                    <a:latin typeface="+mn-lt"/>
                  </a:rPr>
                  <a:t>controls</a:t>
                </a:r>
              </a:p>
            </p:txBody>
          </p:sp>
        </p:grpSp>
        <p:cxnSp>
          <p:nvCxnSpPr>
            <p:cNvPr id="86" name="Straight Arrow Connector 85"/>
            <p:cNvCxnSpPr/>
            <p:nvPr/>
          </p:nvCxnSpPr>
          <p:spPr>
            <a:xfrm flipV="1">
              <a:off x="3459604" y="2821046"/>
              <a:ext cx="2180175" cy="428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4268233" y="2999879"/>
              <a:ext cx="1375974" cy="96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5167328" y="3164440"/>
              <a:ext cx="472451" cy="48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645275" y="2465820"/>
              <a:ext cx="529259" cy="93821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cases</a:t>
              </a:r>
            </a:p>
          </p:txBody>
        </p:sp>
        <p:cxnSp>
          <p:nvCxnSpPr>
            <p:cNvPr id="93" name="Straight Arrow Connector 92"/>
            <p:cNvCxnSpPr/>
            <p:nvPr/>
          </p:nvCxnSpPr>
          <p:spPr>
            <a:xfrm flipV="1">
              <a:off x="2364500" y="2671051"/>
              <a:ext cx="3280775" cy="335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77434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type="title"/>
          </p:nvPr>
        </p:nvSpPr>
        <p:spPr>
          <a:xfrm>
            <a:off x="228600" y="228600"/>
            <a:ext cx="8686800" cy="1143000"/>
          </a:xfrm>
        </p:spPr>
        <p:txBody>
          <a:bodyPr/>
          <a:lstStyle/>
          <a:p>
            <a:r>
              <a:rPr lang="en-US" altLang="en-US" sz="2800" b="1" dirty="0"/>
              <a:t>What if you weren’t clever enough to perform case-cohort or incidence density sampling in a fixed cohort?</a:t>
            </a:r>
          </a:p>
        </p:txBody>
      </p:sp>
      <p:sp>
        <p:nvSpPr>
          <p:cNvPr id="155650" name="Rectangle 3"/>
          <p:cNvSpPr>
            <a:spLocks noGrp="1" noChangeArrowheads="1"/>
          </p:cNvSpPr>
          <p:nvPr>
            <p:ph type="body" idx="1"/>
          </p:nvPr>
        </p:nvSpPr>
        <p:spPr>
          <a:xfrm>
            <a:off x="152400" y="1752600"/>
            <a:ext cx="8915400" cy="4114800"/>
          </a:xfrm>
        </p:spPr>
        <p:txBody>
          <a:bodyPr/>
          <a:lstStyle/>
          <a:p>
            <a:pPr>
              <a:lnSpc>
                <a:spcPct val="90000"/>
              </a:lnSpc>
            </a:pPr>
            <a:r>
              <a:rPr lang="en-US" altLang="en-US" sz="2800" dirty="0"/>
              <a:t>There still may be a salvageable interpretation of the OR</a:t>
            </a:r>
          </a:p>
        </p:txBody>
      </p:sp>
    </p:spTree>
    <p:extLst>
      <p:ext uri="{BB962C8B-B14F-4D97-AF65-F5344CB8AC3E}">
        <p14:creationId xmlns:p14="http://schemas.microsoft.com/office/powerpoint/2010/main" val="1269299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76200" y="0"/>
            <a:ext cx="8991600" cy="1143000"/>
          </a:xfrm>
        </p:spPr>
        <p:txBody>
          <a:bodyPr/>
          <a:lstStyle/>
          <a:p>
            <a:r>
              <a:rPr lang="en-US" altLang="en-US" sz="2800" b="1" dirty="0"/>
              <a:t>Can’t estimate probability of event by exposure status</a:t>
            </a:r>
          </a:p>
        </p:txBody>
      </p:sp>
      <p:graphicFrame>
        <p:nvGraphicFramePr>
          <p:cNvPr id="274488" name="Group 56"/>
          <p:cNvGraphicFramePr>
            <a:graphicFrameLocks noGrp="1"/>
          </p:cNvGraphicFramePr>
          <p:nvPr>
            <p:ph idx="1"/>
            <p:extLst>
              <p:ext uri="{D42A27DB-BD31-4B8C-83A1-F6EECF244321}">
                <p14:modId xmlns:p14="http://schemas.microsoft.com/office/powerpoint/2010/main" val="2864773867"/>
              </p:ext>
            </p:extLst>
          </p:nvPr>
        </p:nvGraphicFramePr>
        <p:xfrm>
          <a:off x="685800" y="2133600"/>
          <a:ext cx="8077200" cy="3047966"/>
        </p:xfrm>
        <a:graphic>
          <a:graphicData uri="http://schemas.openxmlformats.org/drawingml/2006/table">
            <a:tbl>
              <a:tblPr/>
              <a:tblGrid>
                <a:gridCol w="20574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3124200">
                  <a:extLst>
                    <a:ext uri="{9D8B030D-6E8A-4147-A177-3AD203B41FA5}">
                      <a16:colId xmlns:a16="http://schemas.microsoft.com/office/drawing/2014/main" val="20003"/>
                    </a:ext>
                  </a:extLst>
                </a:gridCol>
              </a:tblGrid>
              <a:tr h="990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Fracture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No fracture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Times New Roman" pitchFamily="18" charset="0"/>
                        </a:rPr>
                        <a:t>“Probability of event, by exposure”</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9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TZD use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65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itchFamily="18" charset="0"/>
                        </a:rPr>
                        <a:t>99</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65/(99+65) =0.40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7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No TZD use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955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itchFamily="18" charset="0"/>
                        </a:rPr>
                        <a:t>1765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7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1020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itchFamily="18" charset="0"/>
                        </a:rPr>
                        <a:t>1864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8701" name="Text Box 42"/>
          <p:cNvSpPr txBox="1">
            <a:spLocks noChangeArrowheads="1"/>
          </p:cNvSpPr>
          <p:nvPr/>
        </p:nvSpPr>
        <p:spPr bwMode="auto">
          <a:xfrm>
            <a:off x="533400" y="990600"/>
            <a:ext cx="8610600" cy="946150"/>
          </a:xfrm>
          <a:prstGeom prst="rect">
            <a:avLst/>
          </a:prstGeom>
          <a:noFill/>
          <a:ln w="9525">
            <a:noFill/>
            <a:miter lim="800000"/>
            <a:headEnd/>
            <a:tailEnd/>
          </a:ln>
        </p:spPr>
        <p:txBody>
          <a:bodyPr>
            <a:spAutoFit/>
          </a:bodyPr>
          <a:lstStyle/>
          <a:p>
            <a:pPr eaLnBrk="0" hangingPunct="0">
              <a:spcBef>
                <a:spcPct val="50000"/>
              </a:spcBef>
            </a:pPr>
            <a:r>
              <a:rPr lang="en-US" altLang="en-US" sz="2800" dirty="0"/>
              <a:t>Case-control study of TZD use &amp; fracture in diabetes REDUCE CONTROLS BY 50%</a:t>
            </a:r>
          </a:p>
        </p:txBody>
      </p:sp>
      <p:sp>
        <p:nvSpPr>
          <p:cNvPr id="28702" name="Text Box 43"/>
          <p:cNvSpPr txBox="1">
            <a:spLocks noChangeArrowheads="1"/>
          </p:cNvSpPr>
          <p:nvPr/>
        </p:nvSpPr>
        <p:spPr bwMode="auto">
          <a:xfrm>
            <a:off x="228600" y="5257800"/>
            <a:ext cx="8229600" cy="1384300"/>
          </a:xfrm>
          <a:prstGeom prst="rect">
            <a:avLst/>
          </a:prstGeom>
          <a:noFill/>
          <a:ln w="9525">
            <a:noFill/>
            <a:miter lim="800000"/>
            <a:headEnd/>
            <a:tailEnd/>
          </a:ln>
        </p:spPr>
        <p:txBody>
          <a:bodyPr>
            <a:spAutoFit/>
          </a:bodyPr>
          <a:lstStyle/>
          <a:p>
            <a:pPr eaLnBrk="0" hangingPunct="0">
              <a:spcBef>
                <a:spcPct val="50000"/>
              </a:spcBef>
            </a:pPr>
            <a:r>
              <a:rPr lang="en-US" altLang="en-US" dirty="0"/>
              <a:t>“Probability” of a fracture in TZD users is now 0.4 </a:t>
            </a:r>
          </a:p>
          <a:p>
            <a:pPr eaLnBrk="0" hangingPunct="0">
              <a:spcBef>
                <a:spcPct val="50000"/>
              </a:spcBef>
            </a:pPr>
            <a:r>
              <a:rPr lang="en-US" altLang="en-US" dirty="0"/>
              <a:t>Illustrates why the probability (or odds) of disease, by exposure status, can’t be simply estimated in a case-control design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304800" y="-76200"/>
            <a:ext cx="8534400" cy="1143000"/>
          </a:xfrm>
        </p:spPr>
        <p:txBody>
          <a:bodyPr/>
          <a:lstStyle/>
          <a:p>
            <a:r>
              <a:rPr lang="en-US" altLang="en-US" sz="3200" b="1" dirty="0"/>
              <a:t>What the OR in a case-control study estimates</a:t>
            </a:r>
          </a:p>
        </p:txBody>
      </p:sp>
      <p:sp>
        <p:nvSpPr>
          <p:cNvPr id="156674" name="Rectangle 3"/>
          <p:cNvSpPr>
            <a:spLocks noGrp="1" noChangeArrowheads="1"/>
          </p:cNvSpPr>
          <p:nvPr>
            <p:ph type="body" sz="half" idx="1"/>
          </p:nvPr>
        </p:nvSpPr>
        <p:spPr>
          <a:xfrm>
            <a:off x="762000" y="685800"/>
            <a:ext cx="7848600" cy="533400"/>
          </a:xfrm>
        </p:spPr>
        <p:txBody>
          <a:bodyPr/>
          <a:lstStyle/>
          <a:p>
            <a:pPr>
              <a:buFontTx/>
              <a:buNone/>
            </a:pPr>
            <a:r>
              <a:rPr lang="en-US" altLang="en-US" sz="2800" dirty="0"/>
              <a:t>Depends on underlying cohort and control sampling</a:t>
            </a:r>
          </a:p>
          <a:p>
            <a:endParaRPr lang="en-US" altLang="en-US" sz="2800" dirty="0"/>
          </a:p>
        </p:txBody>
      </p:sp>
      <p:graphicFrame>
        <p:nvGraphicFramePr>
          <p:cNvPr id="244773" name="Group 37"/>
          <p:cNvGraphicFramePr>
            <a:graphicFrameLocks noGrp="1"/>
          </p:cNvGraphicFramePr>
          <p:nvPr>
            <p:ph sz="half" idx="2"/>
            <p:extLst>
              <p:ext uri="{D42A27DB-BD31-4B8C-83A1-F6EECF244321}">
                <p14:modId xmlns:p14="http://schemas.microsoft.com/office/powerpoint/2010/main" val="420171982"/>
              </p:ext>
            </p:extLst>
          </p:nvPr>
        </p:nvGraphicFramePr>
        <p:xfrm>
          <a:off x="381000" y="1524000"/>
          <a:ext cx="8458200" cy="4873700"/>
        </p:xfrm>
        <a:graphic>
          <a:graphicData uri="http://schemas.openxmlformats.org/drawingml/2006/table">
            <a:tbl>
              <a:tblPr/>
              <a:tblGrid>
                <a:gridCol w="12954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Control Sampling Scheme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861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Fixed</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Random sample of everyone at time zero (baseline)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“case-cohort”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Consistent estimate of risk ratio</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(and hazard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79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Random sample of person-time at risk  each time a case occurs</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 “incidence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Consistent estimate of hazard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2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Random sample of non-cases after cases have been identified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 “prevalent control”, “cumulative”, “epidemic”, “exclusive”, “traditional”</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If disease incidence low:  Approximation of risk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56697" name="Oval 4"/>
          <p:cNvSpPr>
            <a:spLocks noChangeArrowheads="1"/>
          </p:cNvSpPr>
          <p:nvPr/>
        </p:nvSpPr>
        <p:spPr bwMode="auto">
          <a:xfrm>
            <a:off x="0" y="4648200"/>
            <a:ext cx="8839200" cy="1905000"/>
          </a:xfrm>
          <a:prstGeom prst="ellipse">
            <a:avLst/>
          </a:prstGeom>
          <a:noFill/>
          <a:ln w="38100" algn="ctr">
            <a:solidFill>
              <a:srgbClr val="FF0000"/>
            </a:solidFill>
            <a:round/>
            <a:headEnd/>
            <a:tailEnd/>
          </a:ln>
        </p:spPr>
        <p:txBody>
          <a:bodyPr/>
          <a:lstStyle/>
          <a:p>
            <a:pPr eaLnBrk="0" hangingPunct="0"/>
            <a:endParaRPr lang="en-US" dirty="0">
              <a:solidFill>
                <a:srgbClr val="FF0000"/>
              </a:solidFill>
            </a:endParaRPr>
          </a:p>
        </p:txBody>
      </p:sp>
    </p:spTree>
    <p:extLst>
      <p:ext uri="{BB962C8B-B14F-4D97-AF65-F5344CB8AC3E}">
        <p14:creationId xmlns:p14="http://schemas.microsoft.com/office/powerpoint/2010/main" val="8058427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8288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5908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600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33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1336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0371" name="TextBox 35"/>
          <p:cNvSpPr txBox="1">
            <a:spLocks noChangeArrowheads="1"/>
          </p:cNvSpPr>
          <p:nvPr/>
        </p:nvSpPr>
        <p:spPr bwMode="auto">
          <a:xfrm>
            <a:off x="3505200" y="1538287"/>
            <a:ext cx="417513" cy="366713"/>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9144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cases</a:t>
            </a:r>
          </a:p>
        </p:txBody>
      </p:sp>
      <p:cxnSp>
        <p:nvCxnSpPr>
          <p:cNvPr id="31" name="Straight Arrow Connector 30"/>
          <p:cNvCxnSpPr/>
          <p:nvPr/>
        </p:nvCxnSpPr>
        <p:spPr>
          <a:xfrm>
            <a:off x="3086100" y="15240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17526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19050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19812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524000" y="6057900"/>
            <a:ext cx="5334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1" name="TextBox 75"/>
          <p:cNvSpPr txBox="1">
            <a:spLocks noChangeArrowheads="1"/>
          </p:cNvSpPr>
          <p:nvPr/>
        </p:nvSpPr>
        <p:spPr bwMode="auto">
          <a:xfrm>
            <a:off x="3640767" y="6155396"/>
            <a:ext cx="1845633" cy="369332"/>
          </a:xfrm>
          <a:prstGeom prst="rect">
            <a:avLst/>
          </a:prstGeom>
          <a:noFill/>
          <a:ln w="9525">
            <a:noFill/>
            <a:miter lim="800000"/>
            <a:headEnd/>
            <a:tailEnd/>
          </a:ln>
        </p:spPr>
        <p:txBody>
          <a:bodyPr wrap="none">
            <a:spAutoFit/>
          </a:bodyPr>
          <a:lstStyle/>
          <a:p>
            <a:r>
              <a:rPr lang="en-US" sz="1800" dirty="0">
                <a:latin typeface="Calibri" pitchFamily="34" charset="0"/>
              </a:rPr>
              <a:t>Observation Time</a:t>
            </a:r>
          </a:p>
        </p:txBody>
      </p:sp>
      <p:sp>
        <p:nvSpPr>
          <p:cNvPr id="100384" name="TextBox 43"/>
          <p:cNvSpPr txBox="1">
            <a:spLocks noChangeArrowheads="1"/>
          </p:cNvSpPr>
          <p:nvPr/>
        </p:nvSpPr>
        <p:spPr bwMode="auto">
          <a:xfrm>
            <a:off x="6934200" y="6211888"/>
            <a:ext cx="1524000" cy="641350"/>
          </a:xfrm>
          <a:prstGeom prst="rect">
            <a:avLst/>
          </a:prstGeom>
          <a:noFill/>
          <a:ln w="9525">
            <a:noFill/>
            <a:miter lim="800000"/>
            <a:headEnd/>
            <a:tailEnd/>
          </a:ln>
        </p:spPr>
        <p:txBody>
          <a:bodyPr>
            <a:spAutoFit/>
          </a:bodyPr>
          <a:lstStyle/>
          <a:p>
            <a:pPr algn="ctr"/>
            <a:r>
              <a:rPr lang="en-US" sz="1800" dirty="0">
                <a:latin typeface="Calibri" pitchFamily="34" charset="0"/>
              </a:rPr>
              <a:t>Time of the Study</a:t>
            </a:r>
          </a:p>
        </p:txBody>
      </p:sp>
      <p:sp>
        <p:nvSpPr>
          <p:cNvPr id="45" name="Up Arrow 44"/>
          <p:cNvSpPr/>
          <p:nvPr/>
        </p:nvSpPr>
        <p:spPr>
          <a:xfrm>
            <a:off x="7467600" y="58674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8" name="Straight Arrow Connector 37"/>
          <p:cNvCxnSpPr/>
          <p:nvPr/>
        </p:nvCxnSpPr>
        <p:spPr>
          <a:xfrm flipV="1">
            <a:off x="3200400" y="1666591"/>
            <a:ext cx="381000" cy="3908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7" name="Text Box 5"/>
          <p:cNvSpPr txBox="1">
            <a:spLocks noChangeArrowheads="1"/>
          </p:cNvSpPr>
          <p:nvPr/>
        </p:nvSpPr>
        <p:spPr bwMode="auto">
          <a:xfrm>
            <a:off x="0" y="271790"/>
            <a:ext cx="9144000" cy="523220"/>
          </a:xfrm>
          <a:prstGeom prst="rect">
            <a:avLst/>
          </a:prstGeom>
          <a:noFill/>
          <a:ln w="9525">
            <a:noFill/>
            <a:miter lim="800000"/>
            <a:headEnd/>
            <a:tailEnd/>
          </a:ln>
        </p:spPr>
        <p:txBody>
          <a:bodyPr anchor="ctr">
            <a:spAutoFit/>
          </a:bodyPr>
          <a:lstStyle/>
          <a:p>
            <a:pPr algn="ctr" eaLnBrk="0" hangingPunct="0"/>
            <a:r>
              <a:rPr lang="en-US" sz="2800" b="1" dirty="0"/>
              <a:t>“Prevalent control” sampling in a fixed cohort study base</a:t>
            </a:r>
          </a:p>
        </p:txBody>
      </p:sp>
      <p:sp>
        <p:nvSpPr>
          <p:cNvPr id="39" name="Rectangle 38"/>
          <p:cNvSpPr>
            <a:spLocks noChangeArrowheads="1"/>
          </p:cNvSpPr>
          <p:nvPr/>
        </p:nvSpPr>
        <p:spPr bwMode="auto">
          <a:xfrm>
            <a:off x="7346731" y="3429000"/>
            <a:ext cx="425669"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a:solidFill>
                  <a:schemeClr val="lt1"/>
                </a:solidFill>
                <a:latin typeface="+mn-lt"/>
              </a:rPr>
              <a:t>controls</a:t>
            </a:r>
          </a:p>
        </p:txBody>
      </p:sp>
      <p:sp>
        <p:nvSpPr>
          <p:cNvPr id="2" name="TextBox 1"/>
          <p:cNvSpPr txBox="1"/>
          <p:nvPr/>
        </p:nvSpPr>
        <p:spPr>
          <a:xfrm>
            <a:off x="1600201" y="2667000"/>
            <a:ext cx="5638799" cy="3019288"/>
          </a:xfrm>
          <a:prstGeom prst="rect">
            <a:avLst/>
          </a:prstGeom>
          <a:solidFill>
            <a:schemeClr val="bg1"/>
          </a:solidFill>
        </p:spPr>
        <p:txBody>
          <a:bodyPr wrap="square" rtlCol="0">
            <a:spAutoFit/>
          </a:bodyPr>
          <a:lstStyle/>
          <a:p>
            <a:pPr marL="342900" indent="-342900" eaLnBrk="0" hangingPunct="0">
              <a:spcBef>
                <a:spcPct val="20000"/>
              </a:spcBef>
              <a:buFontTx/>
              <a:buChar char="•"/>
            </a:pPr>
            <a:r>
              <a:rPr lang="en-US" altLang="en-US" b="1" dirty="0"/>
              <a:t>Odds ratio here is said to be a “close approximation” of risk ratio only if disease occurrence is rare in all groups</a:t>
            </a:r>
          </a:p>
          <a:p>
            <a:pPr marL="342900" indent="-342900" eaLnBrk="0" hangingPunct="0">
              <a:spcBef>
                <a:spcPct val="20000"/>
              </a:spcBef>
              <a:buFontTx/>
              <a:buChar char="•"/>
            </a:pPr>
            <a:endParaRPr lang="en-US" altLang="en-US" sz="1050" b="1" dirty="0"/>
          </a:p>
          <a:p>
            <a:pPr marL="342900" indent="-342900" eaLnBrk="0" hangingPunct="0">
              <a:spcBef>
                <a:spcPct val="20000"/>
              </a:spcBef>
              <a:buFontTx/>
              <a:buChar char="•"/>
            </a:pPr>
            <a:r>
              <a:rPr lang="en-US" altLang="en-US" b="1" dirty="0"/>
              <a:t>OR is not an “unbiased” or “consistent” estimate of the risk ratio </a:t>
            </a:r>
          </a:p>
          <a:p>
            <a:pPr marL="800100" lvl="1" indent="-342900" eaLnBrk="0" hangingPunct="0">
              <a:spcBef>
                <a:spcPct val="20000"/>
              </a:spcBef>
              <a:buFont typeface="Times New Roman" panose="02020603050405020304" pitchFamily="18" charset="0"/>
              <a:buChar char="–"/>
            </a:pPr>
            <a:r>
              <a:rPr lang="en-US" altLang="en-US" b="1" dirty="0"/>
              <a:t>exception: risk ratio = 1, in which case the odds ratio = 1</a:t>
            </a:r>
          </a:p>
        </p:txBody>
      </p:sp>
      <p:sp>
        <p:nvSpPr>
          <p:cNvPr id="40" name="Oval 39"/>
          <p:cNvSpPr/>
          <p:nvPr/>
        </p:nvSpPr>
        <p:spPr>
          <a:xfrm>
            <a:off x="2957061" y="142945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4494999" y="16934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3" name="Oval 42"/>
          <p:cNvSpPr/>
          <p:nvPr/>
        </p:nvSpPr>
        <p:spPr>
          <a:xfrm>
            <a:off x="6524080" y="188791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4" name="Oval 43"/>
          <p:cNvSpPr/>
          <p:nvPr/>
        </p:nvSpPr>
        <p:spPr>
          <a:xfrm>
            <a:off x="5409399" y="18031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22981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61" name="Rectangle 2"/>
          <p:cNvSpPr>
            <a:spLocks noGrp="1" noChangeArrowheads="1"/>
          </p:cNvSpPr>
          <p:nvPr>
            <p:ph type="title"/>
          </p:nvPr>
        </p:nvSpPr>
        <p:spPr>
          <a:xfrm>
            <a:off x="457200" y="152400"/>
            <a:ext cx="8229600" cy="1143000"/>
          </a:xfrm>
        </p:spPr>
        <p:txBody>
          <a:bodyPr/>
          <a:lstStyle/>
          <a:p>
            <a:r>
              <a:rPr lang="en-US" altLang="en-US" sz="3200" b="1" dirty="0"/>
              <a:t>Inability to calculate unbiased estimate of risk ratio if controls sampled from non-cases</a:t>
            </a:r>
          </a:p>
        </p:txBody>
      </p:sp>
      <p:sp>
        <p:nvSpPr>
          <p:cNvPr id="64562" name="Text Box 3"/>
          <p:cNvSpPr txBox="1">
            <a:spLocks noChangeArrowheads="1"/>
          </p:cNvSpPr>
          <p:nvPr/>
        </p:nvSpPr>
        <p:spPr bwMode="auto">
          <a:xfrm>
            <a:off x="152400" y="1654175"/>
            <a:ext cx="8763000" cy="944563"/>
          </a:xfrm>
          <a:prstGeom prst="rect">
            <a:avLst/>
          </a:prstGeom>
          <a:noFill/>
          <a:ln w="9525">
            <a:noFill/>
            <a:miter lim="800000"/>
            <a:headEnd/>
            <a:tailEnd/>
          </a:ln>
        </p:spPr>
        <p:txBody>
          <a:bodyPr>
            <a:spAutoFit/>
          </a:bodyPr>
          <a:lstStyle/>
          <a:p>
            <a:pPr eaLnBrk="0" hangingPunct="0"/>
            <a:endParaRPr lang="en-US" altLang="en-US" b="1" dirty="0"/>
          </a:p>
          <a:p>
            <a:pPr eaLnBrk="0" hangingPunct="0"/>
            <a:endParaRPr lang="en-US" altLang="en-US" sz="3200" dirty="0"/>
          </a:p>
        </p:txBody>
      </p:sp>
      <p:sp>
        <p:nvSpPr>
          <p:cNvPr id="64563" name="Rectangle 4"/>
          <p:cNvSpPr>
            <a:spLocks noChangeArrowheads="1"/>
          </p:cNvSpPr>
          <p:nvPr/>
        </p:nvSpPr>
        <p:spPr bwMode="auto">
          <a:xfrm>
            <a:off x="304800" y="1371600"/>
            <a:ext cx="8458200" cy="5299912"/>
          </a:xfrm>
          <a:prstGeom prst="rect">
            <a:avLst/>
          </a:prstGeom>
          <a:noFill/>
          <a:ln w="9525">
            <a:noFill/>
            <a:miter lim="800000"/>
            <a:headEnd/>
            <a:tailEnd/>
          </a:ln>
        </p:spPr>
        <p:txBody>
          <a:bodyPr>
            <a:spAutoFit/>
          </a:bodyPr>
          <a:lstStyle/>
          <a:p>
            <a:pPr eaLnBrk="0" hangingPunct="0"/>
            <a:r>
              <a:rPr lang="en-US" altLang="en-US" sz="3600" dirty="0"/>
              <a:t>        	ratio is known in all case-control     		designs </a:t>
            </a:r>
          </a:p>
          <a:p>
            <a:pPr eaLnBrk="0" hangingPunct="0"/>
            <a:r>
              <a:rPr lang="en-US" altLang="en-US" sz="3600" dirty="0"/>
              <a:t>    </a:t>
            </a:r>
          </a:p>
          <a:p>
            <a:pPr eaLnBrk="0" hangingPunct="0">
              <a:spcBef>
                <a:spcPct val="40000"/>
              </a:spcBef>
            </a:pPr>
            <a:r>
              <a:rPr lang="en-US" altLang="en-US" sz="3600" dirty="0"/>
              <a:t>Sampling only non-cases at a point in time after cases have occurred cannot get unbiased estimate of</a:t>
            </a:r>
          </a:p>
          <a:p>
            <a:pPr eaLnBrk="0" hangingPunct="0"/>
            <a:r>
              <a:rPr lang="en-US" altLang="en-US" sz="3600" dirty="0"/>
              <a:t>                                                 </a:t>
            </a:r>
          </a:p>
          <a:p>
            <a:pPr eaLnBrk="0" hangingPunct="0"/>
            <a:r>
              <a:rPr lang="en-US" altLang="en-US" sz="3600" dirty="0"/>
              <a:t>But, if E</a:t>
            </a:r>
            <a:r>
              <a:rPr lang="en-US" altLang="en-US" sz="3600" baseline="-25000" dirty="0"/>
              <a:t>1</a:t>
            </a:r>
            <a:r>
              <a:rPr lang="en-US" altLang="en-US" sz="3600" dirty="0"/>
              <a:t> and E</a:t>
            </a:r>
            <a:r>
              <a:rPr lang="en-US" altLang="en-US" sz="3600" baseline="-25000" dirty="0"/>
              <a:t>0</a:t>
            </a:r>
            <a:r>
              <a:rPr lang="en-US" altLang="en-US" sz="3600" dirty="0"/>
              <a:t> are small relative to N</a:t>
            </a:r>
            <a:r>
              <a:rPr lang="en-US" altLang="en-US" sz="3600" baseline="-25000" dirty="0"/>
              <a:t>1 </a:t>
            </a:r>
            <a:r>
              <a:rPr lang="en-US" altLang="en-US" sz="3600" dirty="0"/>
              <a:t>and N</a:t>
            </a:r>
            <a:r>
              <a:rPr lang="en-US" altLang="en-US" sz="3600" baseline="-25000" dirty="0"/>
              <a:t>0</a:t>
            </a:r>
            <a:r>
              <a:rPr lang="en-US" altLang="en-US" sz="3600" dirty="0"/>
              <a:t>, then we can get close approximation                                             </a:t>
            </a:r>
          </a:p>
        </p:txBody>
      </p:sp>
      <p:graphicFrame>
        <p:nvGraphicFramePr>
          <p:cNvPr id="64559" name="Object 47"/>
          <p:cNvGraphicFramePr>
            <a:graphicFrameLocks noChangeAspect="1"/>
          </p:cNvGraphicFramePr>
          <p:nvPr>
            <p:extLst>
              <p:ext uri="{D42A27DB-BD31-4B8C-83A1-F6EECF244321}">
                <p14:modId xmlns:p14="http://schemas.microsoft.com/office/powerpoint/2010/main" val="1508736009"/>
              </p:ext>
            </p:extLst>
          </p:nvPr>
        </p:nvGraphicFramePr>
        <p:xfrm>
          <a:off x="4419600" y="4495800"/>
          <a:ext cx="723899" cy="990600"/>
        </p:xfrm>
        <a:graphic>
          <a:graphicData uri="http://schemas.openxmlformats.org/presentationml/2006/ole">
            <mc:AlternateContent xmlns:mc="http://schemas.openxmlformats.org/markup-compatibility/2006">
              <mc:Choice xmlns:v="urn:schemas-microsoft-com:vml" Requires="v">
                <p:oleObj name="Equation" r:id="rId3" imgW="253800" imgH="431640" progId="Equation.3">
                  <p:embed/>
                </p:oleObj>
              </mc:Choice>
              <mc:Fallback>
                <p:oleObj name="Equation" r:id="rId3" imgW="253800" imgH="431640" progId="Equation.3">
                  <p:embed/>
                  <p:pic>
                    <p:nvPicPr>
                      <p:cNvPr id="0" name=""/>
                      <p:cNvPicPr>
                        <a:picLocks noChangeAspect="1" noChangeArrowheads="1"/>
                      </p:cNvPicPr>
                      <p:nvPr/>
                    </p:nvPicPr>
                    <p:blipFill>
                      <a:blip r:embed="rId4"/>
                      <a:srcRect/>
                      <a:stretch>
                        <a:fillRect/>
                      </a:stretch>
                    </p:blipFill>
                    <p:spPr bwMode="auto">
                      <a:xfrm>
                        <a:off x="4419600" y="4495800"/>
                        <a:ext cx="723899" cy="990600"/>
                      </a:xfrm>
                      <a:prstGeom prst="rect">
                        <a:avLst/>
                      </a:prstGeom>
                      <a:noFill/>
                      <a:ln>
                        <a:noFill/>
                      </a:ln>
                      <a:effectLst/>
                    </p:spPr>
                  </p:pic>
                </p:oleObj>
              </mc:Fallback>
            </mc:AlternateContent>
          </a:graphicData>
        </a:graphic>
      </p:graphicFrame>
      <p:graphicFrame>
        <p:nvGraphicFramePr>
          <p:cNvPr id="64560" name="Object 48"/>
          <p:cNvGraphicFramePr>
            <a:graphicFrameLocks noChangeAspect="1"/>
          </p:cNvGraphicFramePr>
          <p:nvPr/>
        </p:nvGraphicFramePr>
        <p:xfrm>
          <a:off x="1219200" y="1407265"/>
          <a:ext cx="762000" cy="1438382"/>
        </p:xfrm>
        <a:graphic>
          <a:graphicData uri="http://schemas.openxmlformats.org/presentationml/2006/ole">
            <mc:AlternateContent xmlns:mc="http://schemas.openxmlformats.org/markup-compatibility/2006">
              <mc:Choice xmlns:v="urn:schemas-microsoft-com:vml" Requires="v">
                <p:oleObj name="Equation" r:id="rId5" imgW="228501" imgH="431613" progId="Equation.3">
                  <p:embed/>
                </p:oleObj>
              </mc:Choice>
              <mc:Fallback>
                <p:oleObj name="Equation" r:id="rId5" imgW="228501" imgH="43161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407265"/>
                        <a:ext cx="762000" cy="143838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2278402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ChangeArrowheads="1"/>
          </p:cNvSpPr>
          <p:nvPr/>
        </p:nvSpPr>
        <p:spPr bwMode="auto">
          <a:xfrm>
            <a:off x="1371600" y="2514600"/>
            <a:ext cx="4572000" cy="38862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164866" name="Text Box 3"/>
          <p:cNvSpPr txBox="1">
            <a:spLocks noChangeArrowheads="1"/>
          </p:cNvSpPr>
          <p:nvPr/>
        </p:nvSpPr>
        <p:spPr bwMode="auto">
          <a:xfrm>
            <a:off x="762000" y="304800"/>
            <a:ext cx="7620000" cy="584200"/>
          </a:xfrm>
          <a:prstGeom prst="rect">
            <a:avLst/>
          </a:prstGeom>
          <a:noFill/>
          <a:ln w="9525">
            <a:noFill/>
            <a:miter lim="800000"/>
            <a:headEnd/>
            <a:tailEnd/>
          </a:ln>
        </p:spPr>
        <p:txBody>
          <a:bodyPr>
            <a:spAutoFit/>
          </a:bodyPr>
          <a:lstStyle/>
          <a:p>
            <a:pPr algn="ctr" eaLnBrk="0" hangingPunct="0"/>
            <a:r>
              <a:rPr lang="en-US" altLang="en-US" sz="3200" b="1" dirty="0"/>
              <a:t>Notation in a 2 x 2 table for a cohort study</a:t>
            </a:r>
            <a:endParaRPr lang="en-US" altLang="en-US" sz="2800" dirty="0"/>
          </a:p>
        </p:txBody>
      </p:sp>
      <p:sp>
        <p:nvSpPr>
          <p:cNvPr id="164867" name="Text Box 4"/>
          <p:cNvSpPr txBox="1">
            <a:spLocks noChangeArrowheads="1"/>
          </p:cNvSpPr>
          <p:nvPr/>
        </p:nvSpPr>
        <p:spPr bwMode="auto">
          <a:xfrm>
            <a:off x="2133600" y="1981200"/>
            <a:ext cx="658813" cy="457200"/>
          </a:xfrm>
          <a:prstGeom prst="rect">
            <a:avLst/>
          </a:prstGeom>
          <a:noFill/>
          <a:ln w="9525">
            <a:noFill/>
            <a:miter lim="800000"/>
            <a:headEnd/>
            <a:tailEnd/>
          </a:ln>
        </p:spPr>
        <p:txBody>
          <a:bodyPr wrap="none">
            <a:spAutoFit/>
          </a:bodyPr>
          <a:lstStyle/>
          <a:p>
            <a:pPr eaLnBrk="0" hangingPunct="0"/>
            <a:r>
              <a:rPr lang="en-US" altLang="en-US" dirty="0"/>
              <a:t>Yes</a:t>
            </a:r>
          </a:p>
        </p:txBody>
      </p:sp>
      <p:sp>
        <p:nvSpPr>
          <p:cNvPr id="164868" name="Text Box 5"/>
          <p:cNvSpPr txBox="1">
            <a:spLocks noChangeArrowheads="1"/>
          </p:cNvSpPr>
          <p:nvPr/>
        </p:nvSpPr>
        <p:spPr bwMode="auto">
          <a:xfrm>
            <a:off x="4114800" y="1981200"/>
            <a:ext cx="557213" cy="457200"/>
          </a:xfrm>
          <a:prstGeom prst="rect">
            <a:avLst/>
          </a:prstGeom>
          <a:noFill/>
          <a:ln w="9525">
            <a:noFill/>
            <a:miter lim="800000"/>
            <a:headEnd/>
            <a:tailEnd/>
          </a:ln>
        </p:spPr>
        <p:txBody>
          <a:bodyPr wrap="none">
            <a:spAutoFit/>
          </a:bodyPr>
          <a:lstStyle/>
          <a:p>
            <a:pPr eaLnBrk="0" hangingPunct="0"/>
            <a:r>
              <a:rPr lang="en-US" altLang="en-US" dirty="0"/>
              <a:t>No</a:t>
            </a:r>
          </a:p>
        </p:txBody>
      </p:sp>
      <p:sp>
        <p:nvSpPr>
          <p:cNvPr id="164869" name="Text Box 6"/>
          <p:cNvSpPr txBox="1">
            <a:spLocks noChangeArrowheads="1"/>
          </p:cNvSpPr>
          <p:nvPr/>
        </p:nvSpPr>
        <p:spPr bwMode="auto">
          <a:xfrm rot="-5397717">
            <a:off x="-134144" y="4171157"/>
            <a:ext cx="1335087" cy="457200"/>
          </a:xfrm>
          <a:prstGeom prst="rect">
            <a:avLst/>
          </a:prstGeom>
          <a:noFill/>
          <a:ln w="9525">
            <a:noFill/>
            <a:miter lim="800000"/>
            <a:headEnd/>
            <a:tailEnd/>
          </a:ln>
        </p:spPr>
        <p:txBody>
          <a:bodyPr wrap="none">
            <a:spAutoFit/>
          </a:bodyPr>
          <a:lstStyle/>
          <a:p>
            <a:pPr eaLnBrk="0" hangingPunct="0"/>
            <a:r>
              <a:rPr lang="en-US" altLang="en-US" dirty="0"/>
              <a:t>Exposure</a:t>
            </a:r>
          </a:p>
        </p:txBody>
      </p:sp>
      <p:sp>
        <p:nvSpPr>
          <p:cNvPr id="164870" name="Text Box 7"/>
          <p:cNvSpPr txBox="1">
            <a:spLocks noChangeArrowheads="1"/>
          </p:cNvSpPr>
          <p:nvPr/>
        </p:nvSpPr>
        <p:spPr bwMode="auto">
          <a:xfrm>
            <a:off x="685800" y="3124200"/>
            <a:ext cx="658813" cy="457200"/>
          </a:xfrm>
          <a:prstGeom prst="rect">
            <a:avLst/>
          </a:prstGeom>
          <a:noFill/>
          <a:ln w="9525">
            <a:noFill/>
            <a:miter lim="800000"/>
            <a:headEnd/>
            <a:tailEnd/>
          </a:ln>
        </p:spPr>
        <p:txBody>
          <a:bodyPr wrap="none">
            <a:spAutoFit/>
          </a:bodyPr>
          <a:lstStyle/>
          <a:p>
            <a:pPr eaLnBrk="0" hangingPunct="0"/>
            <a:r>
              <a:rPr lang="en-US" altLang="en-US" dirty="0"/>
              <a:t>Yes</a:t>
            </a:r>
          </a:p>
        </p:txBody>
      </p:sp>
      <p:sp>
        <p:nvSpPr>
          <p:cNvPr id="164871" name="Text Box 8"/>
          <p:cNvSpPr txBox="1">
            <a:spLocks noChangeArrowheads="1"/>
          </p:cNvSpPr>
          <p:nvPr/>
        </p:nvSpPr>
        <p:spPr bwMode="auto">
          <a:xfrm>
            <a:off x="685800" y="5257800"/>
            <a:ext cx="557213" cy="457200"/>
          </a:xfrm>
          <a:prstGeom prst="rect">
            <a:avLst/>
          </a:prstGeom>
          <a:noFill/>
          <a:ln w="9525">
            <a:noFill/>
            <a:miter lim="800000"/>
            <a:headEnd/>
            <a:tailEnd/>
          </a:ln>
        </p:spPr>
        <p:txBody>
          <a:bodyPr wrap="none">
            <a:spAutoFit/>
          </a:bodyPr>
          <a:lstStyle/>
          <a:p>
            <a:pPr eaLnBrk="0" hangingPunct="0"/>
            <a:r>
              <a:rPr lang="en-US" altLang="en-US" dirty="0"/>
              <a:t>No</a:t>
            </a:r>
          </a:p>
        </p:txBody>
      </p:sp>
      <p:sp>
        <p:nvSpPr>
          <p:cNvPr id="164872" name="Line 9"/>
          <p:cNvSpPr>
            <a:spLocks noChangeShapeType="1"/>
          </p:cNvSpPr>
          <p:nvPr/>
        </p:nvSpPr>
        <p:spPr bwMode="auto">
          <a:xfrm>
            <a:off x="3581400" y="2514600"/>
            <a:ext cx="0" cy="3886200"/>
          </a:xfrm>
          <a:prstGeom prst="line">
            <a:avLst/>
          </a:prstGeom>
          <a:noFill/>
          <a:ln w="9525">
            <a:solidFill>
              <a:schemeClr val="tx1"/>
            </a:solidFill>
            <a:round/>
            <a:headEnd/>
            <a:tailEnd/>
          </a:ln>
        </p:spPr>
        <p:txBody>
          <a:bodyPr wrap="none" anchor="ctr"/>
          <a:lstStyle/>
          <a:p>
            <a:endParaRPr lang="en-US" dirty="0"/>
          </a:p>
        </p:txBody>
      </p:sp>
      <p:sp>
        <p:nvSpPr>
          <p:cNvPr id="164873" name="Line 10"/>
          <p:cNvSpPr>
            <a:spLocks noChangeShapeType="1"/>
          </p:cNvSpPr>
          <p:nvPr/>
        </p:nvSpPr>
        <p:spPr bwMode="auto">
          <a:xfrm>
            <a:off x="1371600" y="4267200"/>
            <a:ext cx="4572000" cy="0"/>
          </a:xfrm>
          <a:prstGeom prst="line">
            <a:avLst/>
          </a:prstGeom>
          <a:noFill/>
          <a:ln w="9525">
            <a:solidFill>
              <a:schemeClr val="tx1"/>
            </a:solidFill>
            <a:round/>
            <a:headEnd/>
            <a:tailEnd/>
          </a:ln>
        </p:spPr>
        <p:txBody>
          <a:bodyPr wrap="none" anchor="ctr"/>
          <a:lstStyle/>
          <a:p>
            <a:endParaRPr lang="en-US" dirty="0"/>
          </a:p>
        </p:txBody>
      </p:sp>
      <p:sp>
        <p:nvSpPr>
          <p:cNvPr id="164874" name="Text Box 11"/>
          <p:cNvSpPr txBox="1">
            <a:spLocks noChangeArrowheads="1"/>
          </p:cNvSpPr>
          <p:nvPr/>
        </p:nvSpPr>
        <p:spPr bwMode="auto">
          <a:xfrm>
            <a:off x="2203450" y="3048000"/>
            <a:ext cx="615950" cy="641350"/>
          </a:xfrm>
          <a:prstGeom prst="rect">
            <a:avLst/>
          </a:prstGeom>
          <a:noFill/>
          <a:ln w="9525">
            <a:noFill/>
            <a:miter lim="800000"/>
            <a:headEnd/>
            <a:tailEnd/>
          </a:ln>
        </p:spPr>
        <p:txBody>
          <a:bodyPr wrap="none">
            <a:spAutoFit/>
          </a:bodyPr>
          <a:lstStyle/>
          <a:p>
            <a:pPr eaLnBrk="0" hangingPunct="0"/>
            <a:r>
              <a:rPr lang="en-US" altLang="en-US" sz="3600" dirty="0"/>
              <a:t>E</a:t>
            </a:r>
            <a:r>
              <a:rPr lang="en-US" altLang="en-US" sz="3600" baseline="-25000" dirty="0"/>
              <a:t>1</a:t>
            </a:r>
          </a:p>
        </p:txBody>
      </p:sp>
      <p:sp>
        <p:nvSpPr>
          <p:cNvPr id="164875" name="Rectangle 12"/>
          <p:cNvSpPr>
            <a:spLocks noChangeArrowheads="1"/>
          </p:cNvSpPr>
          <p:nvPr/>
        </p:nvSpPr>
        <p:spPr bwMode="auto">
          <a:xfrm>
            <a:off x="6172200" y="3276600"/>
            <a:ext cx="781050" cy="641350"/>
          </a:xfrm>
          <a:prstGeom prst="rect">
            <a:avLst/>
          </a:prstGeom>
          <a:noFill/>
          <a:ln w="9525">
            <a:noFill/>
            <a:miter lim="800000"/>
            <a:headEnd/>
            <a:tailEnd/>
          </a:ln>
        </p:spPr>
        <p:txBody>
          <a:bodyPr wrap="none">
            <a:spAutoFit/>
          </a:bodyPr>
          <a:lstStyle/>
          <a:p>
            <a:pPr eaLnBrk="0" hangingPunct="0"/>
            <a:r>
              <a:rPr lang="en-US" altLang="en-US" sz="3600" dirty="0"/>
              <a:t> N</a:t>
            </a:r>
            <a:r>
              <a:rPr lang="en-US" altLang="en-US" sz="3600" baseline="-25000" dirty="0"/>
              <a:t>1</a:t>
            </a:r>
          </a:p>
        </p:txBody>
      </p:sp>
      <p:sp>
        <p:nvSpPr>
          <p:cNvPr id="164876" name="Rectangle 13"/>
          <p:cNvSpPr>
            <a:spLocks noChangeArrowheads="1"/>
          </p:cNvSpPr>
          <p:nvPr/>
        </p:nvSpPr>
        <p:spPr bwMode="auto">
          <a:xfrm>
            <a:off x="2203450" y="5181600"/>
            <a:ext cx="615950" cy="641350"/>
          </a:xfrm>
          <a:prstGeom prst="rect">
            <a:avLst/>
          </a:prstGeom>
          <a:noFill/>
          <a:ln w="9525">
            <a:noFill/>
            <a:miter lim="800000"/>
            <a:headEnd/>
            <a:tailEnd/>
          </a:ln>
        </p:spPr>
        <p:txBody>
          <a:bodyPr wrap="none">
            <a:spAutoFit/>
          </a:bodyPr>
          <a:lstStyle/>
          <a:p>
            <a:pPr eaLnBrk="0" hangingPunct="0"/>
            <a:r>
              <a:rPr lang="en-US" altLang="en-US" sz="3600" dirty="0"/>
              <a:t>E</a:t>
            </a:r>
            <a:r>
              <a:rPr lang="en-US" altLang="en-US" sz="3600" baseline="-25000" dirty="0"/>
              <a:t>0</a:t>
            </a:r>
          </a:p>
        </p:txBody>
      </p:sp>
      <p:sp>
        <p:nvSpPr>
          <p:cNvPr id="164877" name="Text Box 14"/>
          <p:cNvSpPr txBox="1">
            <a:spLocks noChangeArrowheads="1"/>
          </p:cNvSpPr>
          <p:nvPr/>
        </p:nvSpPr>
        <p:spPr bwMode="auto">
          <a:xfrm>
            <a:off x="7391400" y="4264025"/>
            <a:ext cx="336550" cy="457200"/>
          </a:xfrm>
          <a:prstGeom prst="rect">
            <a:avLst/>
          </a:prstGeom>
          <a:noFill/>
          <a:ln w="9525">
            <a:noFill/>
            <a:miter lim="800000"/>
            <a:headEnd/>
            <a:tailEnd/>
          </a:ln>
        </p:spPr>
        <p:txBody>
          <a:bodyPr wrap="none">
            <a:spAutoFit/>
          </a:bodyPr>
          <a:lstStyle/>
          <a:p>
            <a:pPr eaLnBrk="0" hangingPunct="0"/>
            <a:r>
              <a:rPr lang="en-US" altLang="en-US" dirty="0"/>
              <a:t>  </a:t>
            </a:r>
          </a:p>
        </p:txBody>
      </p:sp>
      <p:sp>
        <p:nvSpPr>
          <p:cNvPr id="164878" name="Rectangle 15"/>
          <p:cNvSpPr>
            <a:spLocks noChangeArrowheads="1"/>
          </p:cNvSpPr>
          <p:nvPr/>
        </p:nvSpPr>
        <p:spPr bwMode="auto">
          <a:xfrm>
            <a:off x="3429000" y="2422525"/>
            <a:ext cx="184150" cy="641350"/>
          </a:xfrm>
          <a:prstGeom prst="rect">
            <a:avLst/>
          </a:prstGeom>
          <a:noFill/>
          <a:ln w="9525">
            <a:noFill/>
            <a:miter lim="800000"/>
            <a:headEnd/>
            <a:tailEnd/>
          </a:ln>
        </p:spPr>
        <p:txBody>
          <a:bodyPr wrap="none">
            <a:spAutoFit/>
          </a:bodyPr>
          <a:lstStyle/>
          <a:p>
            <a:pPr eaLnBrk="0" hangingPunct="0"/>
            <a:endParaRPr lang="en-US" altLang="en-US" sz="3600" b="1" dirty="0"/>
          </a:p>
        </p:txBody>
      </p:sp>
      <p:sp>
        <p:nvSpPr>
          <p:cNvPr id="164879" name="Text Box 16"/>
          <p:cNvSpPr txBox="1">
            <a:spLocks noChangeArrowheads="1"/>
          </p:cNvSpPr>
          <p:nvPr/>
        </p:nvSpPr>
        <p:spPr bwMode="auto">
          <a:xfrm>
            <a:off x="6248400" y="5181600"/>
            <a:ext cx="666750" cy="641350"/>
          </a:xfrm>
          <a:prstGeom prst="rect">
            <a:avLst/>
          </a:prstGeom>
          <a:noFill/>
          <a:ln w="9525">
            <a:noFill/>
            <a:miter lim="800000"/>
            <a:headEnd/>
            <a:tailEnd/>
          </a:ln>
        </p:spPr>
        <p:txBody>
          <a:bodyPr wrap="none">
            <a:spAutoFit/>
          </a:bodyPr>
          <a:lstStyle/>
          <a:p>
            <a:pPr eaLnBrk="0" hangingPunct="0"/>
            <a:r>
              <a:rPr lang="en-US" altLang="en-US" sz="3600" dirty="0"/>
              <a:t>N</a:t>
            </a:r>
            <a:r>
              <a:rPr lang="en-US" altLang="en-US" sz="3600" baseline="-25000" dirty="0"/>
              <a:t>0</a:t>
            </a:r>
          </a:p>
        </p:txBody>
      </p:sp>
      <p:sp>
        <p:nvSpPr>
          <p:cNvPr id="164880" name="Text Box 17"/>
          <p:cNvSpPr txBox="1">
            <a:spLocks noChangeArrowheads="1"/>
          </p:cNvSpPr>
          <p:nvPr/>
        </p:nvSpPr>
        <p:spPr bwMode="auto">
          <a:xfrm>
            <a:off x="2057400" y="5867400"/>
            <a:ext cx="184150" cy="457200"/>
          </a:xfrm>
          <a:prstGeom prst="rect">
            <a:avLst/>
          </a:prstGeom>
          <a:noFill/>
          <a:ln w="9525">
            <a:noFill/>
            <a:miter lim="800000"/>
            <a:headEnd/>
            <a:tailEnd/>
          </a:ln>
        </p:spPr>
        <p:txBody>
          <a:bodyPr wrap="none">
            <a:spAutoFit/>
          </a:bodyPr>
          <a:lstStyle/>
          <a:p>
            <a:pPr eaLnBrk="0" hangingPunct="0"/>
            <a:endParaRPr lang="en-US" altLang="en-US" dirty="0"/>
          </a:p>
        </p:txBody>
      </p:sp>
      <p:sp>
        <p:nvSpPr>
          <p:cNvPr id="164881" name="Text Box 18"/>
          <p:cNvSpPr txBox="1">
            <a:spLocks noChangeArrowheads="1"/>
          </p:cNvSpPr>
          <p:nvPr/>
        </p:nvSpPr>
        <p:spPr bwMode="auto">
          <a:xfrm>
            <a:off x="2895600" y="1524000"/>
            <a:ext cx="1600200" cy="457200"/>
          </a:xfrm>
          <a:prstGeom prst="rect">
            <a:avLst/>
          </a:prstGeom>
          <a:noFill/>
          <a:ln w="9525">
            <a:noFill/>
            <a:miter lim="800000"/>
            <a:headEnd/>
            <a:tailEnd/>
          </a:ln>
        </p:spPr>
        <p:txBody>
          <a:bodyPr>
            <a:spAutoFit/>
          </a:bodyPr>
          <a:lstStyle/>
          <a:p>
            <a:pPr eaLnBrk="0" hangingPunct="0">
              <a:spcBef>
                <a:spcPct val="50000"/>
              </a:spcBef>
            </a:pPr>
            <a:r>
              <a:rPr lang="en-US" altLang="en-US" dirty="0"/>
              <a:t>Disease</a:t>
            </a:r>
          </a:p>
        </p:txBody>
      </p:sp>
      <p:sp>
        <p:nvSpPr>
          <p:cNvPr id="164882" name="Text Box 19"/>
          <p:cNvSpPr txBox="1">
            <a:spLocks noChangeArrowheads="1"/>
          </p:cNvSpPr>
          <p:nvPr/>
        </p:nvSpPr>
        <p:spPr bwMode="auto">
          <a:xfrm>
            <a:off x="4191000" y="3048000"/>
            <a:ext cx="1441450" cy="641350"/>
          </a:xfrm>
          <a:prstGeom prst="rect">
            <a:avLst/>
          </a:prstGeom>
          <a:noFill/>
          <a:ln w="9525">
            <a:noFill/>
            <a:miter lim="800000"/>
            <a:headEnd/>
            <a:tailEnd/>
          </a:ln>
        </p:spPr>
        <p:txBody>
          <a:bodyPr wrap="none">
            <a:spAutoFit/>
          </a:bodyPr>
          <a:lstStyle/>
          <a:p>
            <a:pPr eaLnBrk="0" hangingPunct="0"/>
            <a:r>
              <a:rPr lang="en-US" altLang="en-US" sz="3600" dirty="0"/>
              <a:t>N</a:t>
            </a:r>
            <a:r>
              <a:rPr lang="en-US" altLang="en-US" sz="3600" baseline="-25000" dirty="0"/>
              <a:t>1 </a:t>
            </a:r>
            <a:r>
              <a:rPr lang="en-US" altLang="en-US" sz="3600" dirty="0"/>
              <a:t>- E</a:t>
            </a:r>
            <a:r>
              <a:rPr lang="en-US" altLang="en-US" sz="3600" baseline="-25000" dirty="0"/>
              <a:t>1</a:t>
            </a:r>
          </a:p>
        </p:txBody>
      </p:sp>
      <p:sp>
        <p:nvSpPr>
          <p:cNvPr id="164883" name="Text Box 21"/>
          <p:cNvSpPr txBox="1">
            <a:spLocks noChangeArrowheads="1"/>
          </p:cNvSpPr>
          <p:nvPr/>
        </p:nvSpPr>
        <p:spPr bwMode="auto">
          <a:xfrm>
            <a:off x="4097815" y="5181600"/>
            <a:ext cx="1441450" cy="641350"/>
          </a:xfrm>
          <a:prstGeom prst="rect">
            <a:avLst/>
          </a:prstGeom>
          <a:noFill/>
          <a:ln w="9525">
            <a:noFill/>
            <a:miter lim="800000"/>
            <a:headEnd/>
            <a:tailEnd/>
          </a:ln>
        </p:spPr>
        <p:txBody>
          <a:bodyPr wrap="none">
            <a:spAutoFit/>
          </a:bodyPr>
          <a:lstStyle/>
          <a:p>
            <a:pPr eaLnBrk="0" hangingPunct="0"/>
            <a:r>
              <a:rPr lang="en-US" altLang="en-US" sz="3600" dirty="0"/>
              <a:t>N</a:t>
            </a:r>
            <a:r>
              <a:rPr lang="en-US" altLang="en-US" sz="3600" baseline="-25000" dirty="0"/>
              <a:t>0 </a:t>
            </a:r>
            <a:r>
              <a:rPr lang="en-US" altLang="en-US" sz="3600" dirty="0"/>
              <a:t>- E</a:t>
            </a:r>
            <a:r>
              <a:rPr lang="en-US" altLang="en-US" sz="3600" baseline="-25000" dirty="0"/>
              <a:t>0</a:t>
            </a:r>
          </a:p>
        </p:txBody>
      </p:sp>
      <p:sp>
        <p:nvSpPr>
          <p:cNvPr id="2" name="Right Brace 1"/>
          <p:cNvSpPr/>
          <p:nvPr/>
        </p:nvSpPr>
        <p:spPr bwMode="auto">
          <a:xfrm>
            <a:off x="6953250" y="3200400"/>
            <a:ext cx="606425" cy="2743200"/>
          </a:xfrm>
          <a:prstGeom prst="righ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3" name="TextBox 2"/>
          <p:cNvSpPr txBox="1"/>
          <p:nvPr/>
        </p:nvSpPr>
        <p:spPr>
          <a:xfrm>
            <a:off x="7559675" y="4151266"/>
            <a:ext cx="1279525" cy="830997"/>
          </a:xfrm>
          <a:prstGeom prst="rect">
            <a:avLst/>
          </a:prstGeom>
          <a:noFill/>
        </p:spPr>
        <p:txBody>
          <a:bodyPr wrap="square" rtlCol="0">
            <a:spAutoFit/>
          </a:bodyPr>
          <a:lstStyle/>
          <a:p>
            <a:r>
              <a:rPr lang="en-US" dirty="0"/>
              <a:t>We want this ratio</a:t>
            </a:r>
          </a:p>
        </p:txBody>
      </p:sp>
      <p:sp>
        <p:nvSpPr>
          <p:cNvPr id="23" name="Right Brace 22"/>
          <p:cNvSpPr/>
          <p:nvPr/>
        </p:nvSpPr>
        <p:spPr bwMode="auto">
          <a:xfrm>
            <a:off x="5475288" y="3048000"/>
            <a:ext cx="606425" cy="2743200"/>
          </a:xfrm>
          <a:prstGeom prst="righ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4" name="TextBox 3"/>
          <p:cNvSpPr txBox="1"/>
          <p:nvPr/>
        </p:nvSpPr>
        <p:spPr>
          <a:xfrm>
            <a:off x="6134894" y="1041007"/>
            <a:ext cx="2662238" cy="1569660"/>
          </a:xfrm>
          <a:prstGeom prst="rect">
            <a:avLst/>
          </a:prstGeom>
          <a:noFill/>
        </p:spPr>
        <p:txBody>
          <a:bodyPr wrap="square" rtlCol="0">
            <a:spAutoFit/>
          </a:bodyPr>
          <a:lstStyle/>
          <a:p>
            <a:r>
              <a:rPr lang="en-US" dirty="0"/>
              <a:t>We can only get this ratio if we sample controls at end of follow-up</a:t>
            </a:r>
          </a:p>
        </p:txBody>
      </p:sp>
      <p:cxnSp>
        <p:nvCxnSpPr>
          <p:cNvPr id="6" name="Straight Arrow Connector 5"/>
          <p:cNvCxnSpPr/>
          <p:nvPr/>
        </p:nvCxnSpPr>
        <p:spPr bwMode="auto">
          <a:xfrm flipH="1">
            <a:off x="6134894" y="2583597"/>
            <a:ext cx="427833" cy="181616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1594478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title"/>
          </p:nvPr>
        </p:nvSpPr>
        <p:spPr>
          <a:xfrm>
            <a:off x="685800" y="0"/>
            <a:ext cx="7772400" cy="1143000"/>
          </a:xfrm>
        </p:spPr>
        <p:txBody>
          <a:bodyPr/>
          <a:lstStyle/>
          <a:p>
            <a:r>
              <a:rPr lang="en-US" altLang="en-US" sz="3200" b="1" dirty="0"/>
              <a:t>Sampling controls after cases identified at the end of a fixed cohort</a:t>
            </a:r>
          </a:p>
        </p:txBody>
      </p:sp>
      <p:sp>
        <p:nvSpPr>
          <p:cNvPr id="166914" name="Rectangle 3"/>
          <p:cNvSpPr>
            <a:spLocks noGrp="1" noChangeArrowheads="1"/>
          </p:cNvSpPr>
          <p:nvPr>
            <p:ph type="body" idx="1"/>
          </p:nvPr>
        </p:nvSpPr>
        <p:spPr>
          <a:xfrm>
            <a:off x="152400" y="1219200"/>
            <a:ext cx="8763000" cy="4343400"/>
          </a:xfrm>
        </p:spPr>
        <p:txBody>
          <a:bodyPr/>
          <a:lstStyle/>
          <a:p>
            <a:r>
              <a:rPr lang="en-US" altLang="en-US" sz="2800" b="1" dirty="0"/>
              <a:t>If E</a:t>
            </a:r>
            <a:r>
              <a:rPr lang="en-US" altLang="en-US" sz="2800" b="1" baseline="-25000" dirty="0"/>
              <a:t>1</a:t>
            </a:r>
            <a:r>
              <a:rPr lang="en-US" altLang="en-US" sz="2800" b="1" dirty="0"/>
              <a:t> is small relative to N</a:t>
            </a:r>
            <a:r>
              <a:rPr lang="en-US" altLang="en-US" sz="2800" b="1" baseline="-25000" dirty="0"/>
              <a:t>1</a:t>
            </a:r>
            <a:r>
              <a:rPr lang="en-US" altLang="en-US" sz="2800" dirty="0"/>
              <a:t>, then N</a:t>
            </a:r>
            <a:r>
              <a:rPr lang="en-US" altLang="en-US" sz="2800" baseline="-25000" dirty="0"/>
              <a:t>1</a:t>
            </a:r>
            <a:r>
              <a:rPr lang="en-US" altLang="en-US" sz="2800" dirty="0"/>
              <a:t>-E</a:t>
            </a:r>
            <a:r>
              <a:rPr lang="en-US" altLang="en-US" sz="2800" baseline="-25000" dirty="0"/>
              <a:t>1</a:t>
            </a:r>
            <a:r>
              <a:rPr lang="en-US" altLang="en-US" sz="2800" dirty="0"/>
              <a:t> is very close to N</a:t>
            </a:r>
            <a:r>
              <a:rPr lang="en-US" altLang="en-US" sz="2800" baseline="-25000" dirty="0"/>
              <a:t>1</a:t>
            </a:r>
            <a:r>
              <a:rPr lang="en-US" altLang="en-US" sz="2800" dirty="0"/>
              <a:t> which is what you want.  Likewise, </a:t>
            </a:r>
            <a:r>
              <a:rPr lang="en-US" altLang="en-US" sz="2800" b="1" dirty="0"/>
              <a:t>if E</a:t>
            </a:r>
            <a:r>
              <a:rPr lang="en-US" altLang="en-US" sz="2800" b="1" baseline="-25000" dirty="0"/>
              <a:t>0</a:t>
            </a:r>
            <a:r>
              <a:rPr lang="en-US" altLang="en-US" sz="2800" b="1" dirty="0"/>
              <a:t> is small relative to N</a:t>
            </a:r>
            <a:r>
              <a:rPr lang="en-US" altLang="en-US" sz="2800" b="1" baseline="-25000" dirty="0"/>
              <a:t>0</a:t>
            </a:r>
            <a:r>
              <a:rPr lang="en-US" altLang="en-US" sz="2800" dirty="0"/>
              <a:t>, then N</a:t>
            </a:r>
            <a:r>
              <a:rPr lang="en-US" altLang="en-US" sz="2800" baseline="-25000" dirty="0"/>
              <a:t>0 </a:t>
            </a:r>
            <a:r>
              <a:rPr lang="en-US" altLang="en-US" sz="2800" dirty="0"/>
              <a:t>- E</a:t>
            </a:r>
            <a:r>
              <a:rPr lang="en-US" altLang="en-US" sz="2800" baseline="-25000" dirty="0"/>
              <a:t>0</a:t>
            </a:r>
            <a:r>
              <a:rPr lang="en-US" altLang="en-US" sz="2800" dirty="0"/>
              <a:t> closely approximates N</a:t>
            </a:r>
            <a:r>
              <a:rPr lang="en-US" altLang="en-US" sz="2800" baseline="-25000" dirty="0"/>
              <a:t>0</a:t>
            </a:r>
          </a:p>
          <a:p>
            <a:endParaRPr lang="en-US" altLang="en-US" sz="1800" baseline="-25000" dirty="0"/>
          </a:p>
          <a:p>
            <a:r>
              <a:rPr lang="en-US" altLang="en-US" sz="2800" dirty="0"/>
              <a:t>If controls are selected among those without disease at end of study, the OR approximates risk ratio only with the </a:t>
            </a:r>
            <a:r>
              <a:rPr lang="en-US" altLang="en-US" sz="2800" b="1" dirty="0"/>
              <a:t>rare disease assumption</a:t>
            </a:r>
          </a:p>
          <a:p>
            <a:endParaRPr lang="en-US" altLang="en-US" sz="1800" b="1" dirty="0"/>
          </a:p>
          <a:p>
            <a:r>
              <a:rPr lang="en-US" altLang="en-US" sz="2800" dirty="0"/>
              <a:t>Rare disease assumption: </a:t>
            </a:r>
          </a:p>
          <a:p>
            <a:pPr lvl="1"/>
            <a:r>
              <a:rPr lang="en-US" altLang="en-US" dirty="0"/>
              <a:t>disease incidence low in all exposure groups (&lt;10%)                    </a:t>
            </a:r>
          </a:p>
          <a:p>
            <a:pPr lvl="1"/>
            <a:r>
              <a:rPr lang="en-US" altLang="en-US" dirty="0"/>
              <a:t>i.e., exposure odds in non-case controls </a:t>
            </a:r>
            <a:r>
              <a:rPr lang="en-US" altLang="en-US" dirty="0">
                <a:sym typeface="Symbol" pitchFamily="18" charset="2"/>
              </a:rPr>
              <a:t> exposure odds in whole fixed cohort at start of follow-up</a:t>
            </a:r>
            <a:endParaRPr lang="en-US" altLang="en-US" sz="2800" dirty="0"/>
          </a:p>
        </p:txBody>
      </p:sp>
    </p:spTree>
    <p:extLst>
      <p:ext uri="{BB962C8B-B14F-4D97-AF65-F5344CB8AC3E}">
        <p14:creationId xmlns:p14="http://schemas.microsoft.com/office/powerpoint/2010/main" val="40357231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ext Box 2"/>
          <p:cNvSpPr txBox="1">
            <a:spLocks noChangeArrowheads="1"/>
          </p:cNvSpPr>
          <p:nvPr/>
        </p:nvSpPr>
        <p:spPr bwMode="auto">
          <a:xfrm>
            <a:off x="390060" y="76200"/>
            <a:ext cx="7959358" cy="1077218"/>
          </a:xfrm>
          <a:prstGeom prst="rect">
            <a:avLst/>
          </a:prstGeom>
          <a:noFill/>
          <a:ln w="9525">
            <a:noFill/>
            <a:miter lim="800000"/>
            <a:headEnd/>
            <a:tailEnd/>
          </a:ln>
        </p:spPr>
        <p:txBody>
          <a:bodyPr wrap="none">
            <a:spAutoFit/>
          </a:bodyPr>
          <a:lstStyle/>
          <a:p>
            <a:pPr eaLnBrk="0" hangingPunct="0"/>
            <a:r>
              <a:rPr lang="en-US" altLang="en-US" sz="3200" b="1" dirty="0"/>
              <a:t>OR using controls from prevalent non-cases </a:t>
            </a:r>
          </a:p>
          <a:p>
            <a:pPr eaLnBrk="0" hangingPunct="0"/>
            <a:r>
              <a:rPr lang="en-US" altLang="en-US" sz="3200" b="1" dirty="0"/>
              <a:t>when incidence is high</a:t>
            </a:r>
            <a:endParaRPr lang="en-US" altLang="en-US" b="1" dirty="0"/>
          </a:p>
        </p:txBody>
      </p:sp>
      <p:sp>
        <p:nvSpPr>
          <p:cNvPr id="175108" name="Text Box 5"/>
          <p:cNvSpPr txBox="1">
            <a:spLocks noChangeArrowheads="1"/>
          </p:cNvSpPr>
          <p:nvPr/>
        </p:nvSpPr>
        <p:spPr bwMode="auto">
          <a:xfrm rot="-9771">
            <a:off x="474663" y="1963738"/>
            <a:ext cx="1233487" cy="457200"/>
          </a:xfrm>
          <a:prstGeom prst="rect">
            <a:avLst/>
          </a:prstGeom>
          <a:noFill/>
          <a:ln w="9525">
            <a:noFill/>
            <a:miter lim="800000"/>
            <a:headEnd/>
            <a:tailEnd/>
          </a:ln>
        </p:spPr>
        <p:txBody>
          <a:bodyPr wrap="none">
            <a:spAutoFit/>
          </a:bodyPr>
          <a:lstStyle/>
          <a:p>
            <a:pPr eaLnBrk="0" hangingPunct="0"/>
            <a:r>
              <a:rPr lang="en-US" altLang="en-US" dirty="0"/>
              <a:t>Exposed</a:t>
            </a:r>
          </a:p>
        </p:txBody>
      </p:sp>
      <p:sp>
        <p:nvSpPr>
          <p:cNvPr id="175109" name="Line 6"/>
          <p:cNvSpPr>
            <a:spLocks noChangeShapeType="1"/>
          </p:cNvSpPr>
          <p:nvPr/>
        </p:nvSpPr>
        <p:spPr bwMode="auto">
          <a:xfrm>
            <a:off x="6629400" y="1295400"/>
            <a:ext cx="0" cy="2819400"/>
          </a:xfrm>
          <a:prstGeom prst="line">
            <a:avLst/>
          </a:prstGeom>
          <a:noFill/>
          <a:ln w="9525">
            <a:solidFill>
              <a:schemeClr val="tx1"/>
            </a:solidFill>
            <a:round/>
            <a:headEnd/>
            <a:tailEnd/>
          </a:ln>
        </p:spPr>
        <p:txBody>
          <a:bodyPr wrap="none" anchor="ctr"/>
          <a:lstStyle/>
          <a:p>
            <a:endParaRPr lang="en-US" dirty="0"/>
          </a:p>
        </p:txBody>
      </p:sp>
      <p:sp>
        <p:nvSpPr>
          <p:cNvPr id="175110" name="Line 7"/>
          <p:cNvSpPr>
            <a:spLocks noChangeShapeType="1"/>
          </p:cNvSpPr>
          <p:nvPr/>
        </p:nvSpPr>
        <p:spPr bwMode="auto">
          <a:xfrm>
            <a:off x="5181600" y="2667000"/>
            <a:ext cx="3124200" cy="0"/>
          </a:xfrm>
          <a:prstGeom prst="line">
            <a:avLst/>
          </a:prstGeom>
          <a:noFill/>
          <a:ln w="9525">
            <a:solidFill>
              <a:schemeClr val="tx1"/>
            </a:solidFill>
            <a:round/>
            <a:headEnd/>
            <a:tailEnd/>
          </a:ln>
        </p:spPr>
        <p:txBody>
          <a:bodyPr wrap="none" anchor="ctr"/>
          <a:lstStyle/>
          <a:p>
            <a:endParaRPr lang="en-US" dirty="0"/>
          </a:p>
        </p:txBody>
      </p:sp>
      <p:sp>
        <p:nvSpPr>
          <p:cNvPr id="175111" name="Text Box 8"/>
          <p:cNvSpPr txBox="1">
            <a:spLocks noChangeArrowheads="1"/>
          </p:cNvSpPr>
          <p:nvPr/>
        </p:nvSpPr>
        <p:spPr bwMode="auto">
          <a:xfrm>
            <a:off x="5638800" y="1644650"/>
            <a:ext cx="641350" cy="641350"/>
          </a:xfrm>
          <a:prstGeom prst="rect">
            <a:avLst/>
          </a:prstGeom>
          <a:noFill/>
          <a:ln w="9525">
            <a:noFill/>
            <a:miter lim="800000"/>
            <a:headEnd/>
            <a:tailEnd/>
          </a:ln>
        </p:spPr>
        <p:txBody>
          <a:bodyPr wrap="none">
            <a:spAutoFit/>
          </a:bodyPr>
          <a:lstStyle/>
          <a:p>
            <a:pPr eaLnBrk="0" hangingPunct="0"/>
            <a:r>
              <a:rPr lang="en-US" altLang="en-US" sz="3600" dirty="0"/>
              <a:t>40</a:t>
            </a:r>
          </a:p>
        </p:txBody>
      </p:sp>
      <p:sp>
        <p:nvSpPr>
          <p:cNvPr id="175112" name="Rectangle 9"/>
          <p:cNvSpPr>
            <a:spLocks noChangeArrowheads="1"/>
          </p:cNvSpPr>
          <p:nvPr/>
        </p:nvSpPr>
        <p:spPr bwMode="auto">
          <a:xfrm>
            <a:off x="5638800" y="3124200"/>
            <a:ext cx="641350" cy="641350"/>
          </a:xfrm>
          <a:prstGeom prst="rect">
            <a:avLst/>
          </a:prstGeom>
          <a:noFill/>
          <a:ln w="9525">
            <a:noFill/>
            <a:miter lim="800000"/>
            <a:headEnd/>
            <a:tailEnd/>
          </a:ln>
        </p:spPr>
        <p:txBody>
          <a:bodyPr wrap="none">
            <a:spAutoFit/>
          </a:bodyPr>
          <a:lstStyle/>
          <a:p>
            <a:pPr eaLnBrk="0" hangingPunct="0"/>
            <a:r>
              <a:rPr lang="en-US" altLang="en-US" sz="3600" dirty="0"/>
              <a:t>10</a:t>
            </a:r>
          </a:p>
        </p:txBody>
      </p:sp>
      <p:sp>
        <p:nvSpPr>
          <p:cNvPr id="175113" name="Rectangle 10"/>
          <p:cNvSpPr>
            <a:spLocks noChangeArrowheads="1"/>
          </p:cNvSpPr>
          <p:nvPr/>
        </p:nvSpPr>
        <p:spPr bwMode="auto">
          <a:xfrm>
            <a:off x="7239000" y="3124200"/>
            <a:ext cx="641350" cy="641350"/>
          </a:xfrm>
          <a:prstGeom prst="rect">
            <a:avLst/>
          </a:prstGeom>
          <a:noFill/>
          <a:ln w="9525">
            <a:noFill/>
            <a:miter lim="800000"/>
            <a:headEnd/>
            <a:tailEnd/>
          </a:ln>
        </p:spPr>
        <p:txBody>
          <a:bodyPr wrap="none">
            <a:spAutoFit/>
          </a:bodyPr>
          <a:lstStyle/>
          <a:p>
            <a:pPr eaLnBrk="0" hangingPunct="0"/>
            <a:r>
              <a:rPr lang="en-US" altLang="en-US" sz="3600" dirty="0"/>
              <a:t>90</a:t>
            </a:r>
          </a:p>
        </p:txBody>
      </p:sp>
      <p:sp>
        <p:nvSpPr>
          <p:cNvPr id="175114" name="Text Box 11"/>
          <p:cNvSpPr txBox="1">
            <a:spLocks noChangeArrowheads="1"/>
          </p:cNvSpPr>
          <p:nvPr/>
        </p:nvSpPr>
        <p:spPr bwMode="auto">
          <a:xfrm>
            <a:off x="1828800" y="3121025"/>
            <a:ext cx="260350" cy="457200"/>
          </a:xfrm>
          <a:prstGeom prst="rect">
            <a:avLst/>
          </a:prstGeom>
          <a:noFill/>
          <a:ln w="9525">
            <a:noFill/>
            <a:miter lim="800000"/>
            <a:headEnd/>
            <a:tailEnd/>
          </a:ln>
        </p:spPr>
        <p:txBody>
          <a:bodyPr wrap="none">
            <a:spAutoFit/>
          </a:bodyPr>
          <a:lstStyle/>
          <a:p>
            <a:pPr eaLnBrk="0" hangingPunct="0"/>
            <a:r>
              <a:rPr lang="en-US" altLang="en-US" dirty="0"/>
              <a:t> </a:t>
            </a:r>
          </a:p>
        </p:txBody>
      </p:sp>
      <p:sp>
        <p:nvSpPr>
          <p:cNvPr id="175115" name="Rectangle 12"/>
          <p:cNvSpPr>
            <a:spLocks noChangeArrowheads="1"/>
          </p:cNvSpPr>
          <p:nvPr/>
        </p:nvSpPr>
        <p:spPr bwMode="auto">
          <a:xfrm>
            <a:off x="304800" y="3124200"/>
            <a:ext cx="1708150" cy="457200"/>
          </a:xfrm>
          <a:prstGeom prst="rect">
            <a:avLst/>
          </a:prstGeom>
          <a:noFill/>
          <a:ln w="9525">
            <a:noFill/>
            <a:miter lim="800000"/>
            <a:headEnd/>
            <a:tailEnd/>
          </a:ln>
        </p:spPr>
        <p:txBody>
          <a:bodyPr wrap="none">
            <a:spAutoFit/>
          </a:bodyPr>
          <a:lstStyle/>
          <a:p>
            <a:pPr eaLnBrk="0" hangingPunct="0"/>
            <a:r>
              <a:rPr lang="en-US" altLang="en-US" dirty="0"/>
              <a:t>  Unexposed</a:t>
            </a:r>
          </a:p>
        </p:txBody>
      </p:sp>
      <p:sp>
        <p:nvSpPr>
          <p:cNvPr id="175117" name="Rectangle 14"/>
          <p:cNvSpPr>
            <a:spLocks noChangeArrowheads="1"/>
          </p:cNvSpPr>
          <p:nvPr/>
        </p:nvSpPr>
        <p:spPr bwMode="auto">
          <a:xfrm>
            <a:off x="7239000" y="1600200"/>
            <a:ext cx="641350" cy="641350"/>
          </a:xfrm>
          <a:prstGeom prst="rect">
            <a:avLst/>
          </a:prstGeom>
          <a:noFill/>
          <a:ln w="9525">
            <a:noFill/>
            <a:miter lim="800000"/>
            <a:headEnd/>
            <a:tailEnd/>
          </a:ln>
        </p:spPr>
        <p:txBody>
          <a:bodyPr wrap="none">
            <a:spAutoFit/>
          </a:bodyPr>
          <a:lstStyle/>
          <a:p>
            <a:pPr eaLnBrk="0" hangingPunct="0"/>
            <a:r>
              <a:rPr lang="en-US" altLang="en-US" sz="3600" dirty="0"/>
              <a:t>60</a:t>
            </a:r>
          </a:p>
        </p:txBody>
      </p:sp>
      <p:sp>
        <p:nvSpPr>
          <p:cNvPr id="175119" name="Rectangle 16"/>
          <p:cNvSpPr>
            <a:spLocks noChangeArrowheads="1"/>
          </p:cNvSpPr>
          <p:nvPr/>
        </p:nvSpPr>
        <p:spPr bwMode="auto">
          <a:xfrm>
            <a:off x="5181600" y="1295400"/>
            <a:ext cx="3124200" cy="28194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175120" name="Line 17"/>
          <p:cNvSpPr>
            <a:spLocks noChangeShapeType="1"/>
          </p:cNvSpPr>
          <p:nvPr/>
        </p:nvSpPr>
        <p:spPr bwMode="auto">
          <a:xfrm>
            <a:off x="1752600" y="2209800"/>
            <a:ext cx="3276600" cy="0"/>
          </a:xfrm>
          <a:prstGeom prst="line">
            <a:avLst/>
          </a:prstGeom>
          <a:noFill/>
          <a:ln w="9525">
            <a:solidFill>
              <a:schemeClr val="tx1"/>
            </a:solidFill>
            <a:round/>
            <a:headEnd/>
            <a:tailEnd type="triangle" w="med" len="med"/>
          </a:ln>
        </p:spPr>
        <p:txBody>
          <a:bodyPr wrap="none" anchor="ctr"/>
          <a:lstStyle/>
          <a:p>
            <a:endParaRPr lang="en-US" dirty="0"/>
          </a:p>
        </p:txBody>
      </p:sp>
      <p:sp>
        <p:nvSpPr>
          <p:cNvPr id="175121" name="Line 18"/>
          <p:cNvSpPr>
            <a:spLocks noChangeShapeType="1"/>
          </p:cNvSpPr>
          <p:nvPr/>
        </p:nvSpPr>
        <p:spPr bwMode="auto">
          <a:xfrm>
            <a:off x="2057400" y="3352800"/>
            <a:ext cx="3048000" cy="0"/>
          </a:xfrm>
          <a:prstGeom prst="line">
            <a:avLst/>
          </a:prstGeom>
          <a:noFill/>
          <a:ln w="9525">
            <a:solidFill>
              <a:schemeClr val="tx1"/>
            </a:solidFill>
            <a:round/>
            <a:headEnd/>
            <a:tailEnd type="triangle" w="med" len="med"/>
          </a:ln>
        </p:spPr>
        <p:txBody>
          <a:bodyPr wrap="none" anchor="ctr"/>
          <a:lstStyle/>
          <a:p>
            <a:endParaRPr lang="en-US" dirty="0"/>
          </a:p>
        </p:txBody>
      </p:sp>
      <p:sp>
        <p:nvSpPr>
          <p:cNvPr id="175122" name="Text Box 19"/>
          <p:cNvSpPr txBox="1">
            <a:spLocks noChangeArrowheads="1"/>
          </p:cNvSpPr>
          <p:nvPr/>
        </p:nvSpPr>
        <p:spPr bwMode="auto">
          <a:xfrm>
            <a:off x="3049042" y="2480214"/>
            <a:ext cx="1064715" cy="461665"/>
          </a:xfrm>
          <a:prstGeom prst="rect">
            <a:avLst/>
          </a:prstGeom>
          <a:noFill/>
          <a:ln w="9525">
            <a:noFill/>
            <a:miter lim="800000"/>
            <a:headEnd/>
            <a:tailEnd/>
          </a:ln>
        </p:spPr>
        <p:txBody>
          <a:bodyPr wrap="none">
            <a:spAutoFit/>
          </a:bodyPr>
          <a:lstStyle/>
          <a:p>
            <a:pPr eaLnBrk="0" hangingPunct="0"/>
            <a:r>
              <a:rPr lang="en-US" altLang="en-US" dirty="0"/>
              <a:t>2 years</a:t>
            </a:r>
          </a:p>
        </p:txBody>
      </p:sp>
      <p:sp>
        <p:nvSpPr>
          <p:cNvPr id="175123" name="Text Box 20"/>
          <p:cNvSpPr txBox="1">
            <a:spLocks noChangeArrowheads="1"/>
          </p:cNvSpPr>
          <p:nvPr/>
        </p:nvSpPr>
        <p:spPr bwMode="auto">
          <a:xfrm>
            <a:off x="838200" y="4724400"/>
            <a:ext cx="5257800" cy="641350"/>
          </a:xfrm>
          <a:prstGeom prst="rect">
            <a:avLst/>
          </a:prstGeom>
          <a:noFill/>
          <a:ln w="9525">
            <a:noFill/>
            <a:miter lim="800000"/>
            <a:headEnd/>
            <a:tailEnd/>
          </a:ln>
        </p:spPr>
        <p:txBody>
          <a:bodyPr>
            <a:spAutoFit/>
          </a:bodyPr>
          <a:lstStyle/>
          <a:p>
            <a:pPr eaLnBrk="0" hangingPunct="0"/>
            <a:endParaRPr lang="en-US" altLang="en-US" sz="3600" dirty="0"/>
          </a:p>
        </p:txBody>
      </p:sp>
      <p:sp>
        <p:nvSpPr>
          <p:cNvPr id="175124" name="Text Box 21"/>
          <p:cNvSpPr txBox="1">
            <a:spLocks noChangeArrowheads="1"/>
          </p:cNvSpPr>
          <p:nvPr/>
        </p:nvSpPr>
        <p:spPr bwMode="auto">
          <a:xfrm>
            <a:off x="5486400" y="838200"/>
            <a:ext cx="895350" cy="457200"/>
          </a:xfrm>
          <a:prstGeom prst="rect">
            <a:avLst/>
          </a:prstGeom>
          <a:noFill/>
          <a:ln w="9525">
            <a:noFill/>
            <a:miter lim="800000"/>
            <a:headEnd/>
            <a:tailEnd/>
          </a:ln>
        </p:spPr>
        <p:txBody>
          <a:bodyPr wrap="none">
            <a:spAutoFit/>
          </a:bodyPr>
          <a:lstStyle/>
          <a:p>
            <a:pPr eaLnBrk="0" hangingPunct="0"/>
            <a:r>
              <a:rPr lang="en-US" altLang="en-US" dirty="0"/>
              <a:t>Cases</a:t>
            </a:r>
          </a:p>
        </p:txBody>
      </p:sp>
      <p:sp>
        <p:nvSpPr>
          <p:cNvPr id="175125" name="Text Box 22"/>
          <p:cNvSpPr txBox="1">
            <a:spLocks noChangeArrowheads="1"/>
          </p:cNvSpPr>
          <p:nvPr/>
        </p:nvSpPr>
        <p:spPr bwMode="auto">
          <a:xfrm>
            <a:off x="6934200" y="838200"/>
            <a:ext cx="1454150" cy="457200"/>
          </a:xfrm>
          <a:prstGeom prst="rect">
            <a:avLst/>
          </a:prstGeom>
          <a:noFill/>
          <a:ln w="9525">
            <a:noFill/>
            <a:miter lim="800000"/>
            <a:headEnd/>
            <a:tailEnd/>
          </a:ln>
        </p:spPr>
        <p:txBody>
          <a:bodyPr wrap="none">
            <a:spAutoFit/>
          </a:bodyPr>
          <a:lstStyle/>
          <a:p>
            <a:pPr eaLnBrk="0" hangingPunct="0"/>
            <a:r>
              <a:rPr lang="en-US" altLang="en-US" dirty="0"/>
              <a:t>Non-cases</a:t>
            </a:r>
          </a:p>
        </p:txBody>
      </p:sp>
      <p:sp>
        <p:nvSpPr>
          <p:cNvPr id="175126" name="Text Box 23"/>
          <p:cNvSpPr txBox="1">
            <a:spLocks noChangeArrowheads="1"/>
          </p:cNvSpPr>
          <p:nvPr/>
        </p:nvSpPr>
        <p:spPr bwMode="auto">
          <a:xfrm>
            <a:off x="1828800" y="5181600"/>
            <a:ext cx="184150" cy="457200"/>
          </a:xfrm>
          <a:prstGeom prst="rect">
            <a:avLst/>
          </a:prstGeom>
          <a:noFill/>
          <a:ln w="9525">
            <a:noFill/>
            <a:miter lim="800000"/>
            <a:headEnd/>
            <a:tailEnd/>
          </a:ln>
        </p:spPr>
        <p:txBody>
          <a:bodyPr wrap="none">
            <a:spAutoFit/>
          </a:bodyPr>
          <a:lstStyle/>
          <a:p>
            <a:pPr eaLnBrk="0" hangingPunct="0"/>
            <a:endParaRPr lang="en-US" altLang="en-US" dirty="0"/>
          </a:p>
        </p:txBody>
      </p:sp>
      <p:sp>
        <p:nvSpPr>
          <p:cNvPr id="175127" name="Text Box 24"/>
          <p:cNvSpPr txBox="1">
            <a:spLocks noChangeArrowheads="1"/>
          </p:cNvSpPr>
          <p:nvPr/>
        </p:nvSpPr>
        <p:spPr bwMode="auto">
          <a:xfrm>
            <a:off x="304800" y="3995678"/>
            <a:ext cx="8839200" cy="2862322"/>
          </a:xfrm>
          <a:prstGeom prst="rect">
            <a:avLst/>
          </a:prstGeom>
          <a:noFill/>
          <a:ln w="9525">
            <a:noFill/>
            <a:miter lim="800000"/>
            <a:headEnd/>
            <a:tailEnd/>
          </a:ln>
        </p:spPr>
        <p:txBody>
          <a:bodyPr>
            <a:spAutoFit/>
          </a:bodyPr>
          <a:lstStyle/>
          <a:p>
            <a:pPr eaLnBrk="0" hangingPunct="0"/>
            <a:r>
              <a:rPr lang="en-US" altLang="en-US" dirty="0"/>
              <a:t>Risk ratio = (40/100)/(10/100) = </a:t>
            </a:r>
            <a:r>
              <a:rPr lang="en-US" altLang="en-US" b="1" dirty="0"/>
              <a:t>4.0</a:t>
            </a:r>
          </a:p>
          <a:p>
            <a:pPr eaLnBrk="0" hangingPunct="0"/>
            <a:r>
              <a:rPr lang="en-US" altLang="en-US" dirty="0"/>
              <a:t>Using all prevalent non-cases in cohort, the OR (of exposure) is:</a:t>
            </a:r>
          </a:p>
          <a:p>
            <a:pPr eaLnBrk="0" hangingPunct="0"/>
            <a:r>
              <a:rPr lang="en-US" altLang="en-US" dirty="0"/>
              <a:t>              </a:t>
            </a:r>
            <a:r>
              <a:rPr lang="en-US" altLang="en-US" b="1" dirty="0"/>
              <a:t>OR = </a:t>
            </a:r>
            <a:r>
              <a:rPr lang="en-US" altLang="en-US" b="1" u="sng" dirty="0"/>
              <a:t>40/10</a:t>
            </a:r>
            <a:r>
              <a:rPr lang="en-US" altLang="en-US" b="1" dirty="0"/>
              <a:t>   = 6.0</a:t>
            </a:r>
          </a:p>
          <a:p>
            <a:pPr eaLnBrk="0" hangingPunct="0"/>
            <a:r>
              <a:rPr lang="en-US" altLang="en-US" b="1" dirty="0"/>
              <a:t>                        60/90 </a:t>
            </a:r>
          </a:p>
          <a:p>
            <a:pPr eaLnBrk="0" hangingPunct="0">
              <a:spcBef>
                <a:spcPct val="20000"/>
              </a:spcBef>
            </a:pPr>
            <a:r>
              <a:rPr lang="en-US" altLang="en-US" dirty="0"/>
              <a:t>A random sample of the non-cases would give the same OR.  </a:t>
            </a:r>
          </a:p>
          <a:p>
            <a:pPr eaLnBrk="0" hangingPunct="0">
              <a:spcBef>
                <a:spcPct val="30000"/>
              </a:spcBef>
            </a:pPr>
            <a:r>
              <a:rPr lang="en-US" altLang="en-US" dirty="0"/>
              <a:t>OR is not an unbiased estimate of risk ratio. In this example, with high incidence of disease, OR also not a close approximation of risk ratio.</a:t>
            </a:r>
          </a:p>
        </p:txBody>
      </p:sp>
      <p:sp>
        <p:nvSpPr>
          <p:cNvPr id="2" name="TextBox 1"/>
          <p:cNvSpPr txBox="1"/>
          <p:nvPr/>
        </p:nvSpPr>
        <p:spPr>
          <a:xfrm>
            <a:off x="8388350" y="1665238"/>
            <a:ext cx="755650" cy="2308324"/>
          </a:xfrm>
          <a:prstGeom prst="rect">
            <a:avLst/>
          </a:prstGeom>
          <a:noFill/>
        </p:spPr>
        <p:txBody>
          <a:bodyPr wrap="square" rtlCol="0">
            <a:spAutoFit/>
          </a:bodyPr>
          <a:lstStyle/>
          <a:p>
            <a:endParaRPr lang="en-US" dirty="0"/>
          </a:p>
          <a:p>
            <a:r>
              <a:rPr lang="en-US" dirty="0"/>
              <a:t>100</a:t>
            </a:r>
          </a:p>
          <a:p>
            <a:endParaRPr lang="en-US" dirty="0"/>
          </a:p>
          <a:p>
            <a:endParaRPr lang="en-US" dirty="0"/>
          </a:p>
          <a:p>
            <a:endParaRPr lang="en-US" dirty="0"/>
          </a:p>
          <a:p>
            <a:r>
              <a:rPr lang="en-US" dirty="0"/>
              <a:t>100</a:t>
            </a:r>
          </a:p>
        </p:txBody>
      </p:sp>
    </p:spTree>
    <p:extLst>
      <p:ext uri="{BB962C8B-B14F-4D97-AF65-F5344CB8AC3E}">
        <p14:creationId xmlns:p14="http://schemas.microsoft.com/office/powerpoint/2010/main" val="2151890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ext Box 4"/>
          <p:cNvSpPr txBox="1">
            <a:spLocks noChangeArrowheads="1"/>
          </p:cNvSpPr>
          <p:nvPr/>
        </p:nvSpPr>
        <p:spPr bwMode="auto">
          <a:xfrm>
            <a:off x="533400" y="228600"/>
            <a:ext cx="7856538" cy="1077913"/>
          </a:xfrm>
          <a:prstGeom prst="rect">
            <a:avLst/>
          </a:prstGeom>
          <a:noFill/>
          <a:ln w="9525">
            <a:noFill/>
            <a:miter lim="800000"/>
            <a:headEnd/>
            <a:tailEnd/>
          </a:ln>
        </p:spPr>
        <p:txBody>
          <a:bodyPr wrap="none">
            <a:spAutoFit/>
          </a:bodyPr>
          <a:lstStyle/>
          <a:p>
            <a:pPr eaLnBrk="0" hangingPunct="0"/>
            <a:r>
              <a:rPr lang="en-US" altLang="en-US" sz="3200" b="1" dirty="0"/>
              <a:t>OR using controls from prevalent non-cases</a:t>
            </a:r>
          </a:p>
          <a:p>
            <a:pPr eaLnBrk="0" hangingPunct="0"/>
            <a:r>
              <a:rPr lang="en-US" altLang="en-US" sz="3200" b="1" dirty="0"/>
              <a:t>when incidence low </a:t>
            </a:r>
            <a:endParaRPr lang="en-US" altLang="en-US" b="1" dirty="0"/>
          </a:p>
        </p:txBody>
      </p:sp>
      <p:sp>
        <p:nvSpPr>
          <p:cNvPr id="177156" name="Text Box 7"/>
          <p:cNvSpPr txBox="1">
            <a:spLocks noChangeArrowheads="1"/>
          </p:cNvSpPr>
          <p:nvPr/>
        </p:nvSpPr>
        <p:spPr bwMode="auto">
          <a:xfrm rot="-9771">
            <a:off x="474663" y="1963738"/>
            <a:ext cx="1233487" cy="457200"/>
          </a:xfrm>
          <a:prstGeom prst="rect">
            <a:avLst/>
          </a:prstGeom>
          <a:noFill/>
          <a:ln w="9525">
            <a:noFill/>
            <a:miter lim="800000"/>
            <a:headEnd/>
            <a:tailEnd/>
          </a:ln>
        </p:spPr>
        <p:txBody>
          <a:bodyPr wrap="none">
            <a:spAutoFit/>
          </a:bodyPr>
          <a:lstStyle/>
          <a:p>
            <a:pPr eaLnBrk="0" hangingPunct="0"/>
            <a:r>
              <a:rPr lang="en-US" altLang="en-US" dirty="0"/>
              <a:t>Exposed</a:t>
            </a:r>
          </a:p>
        </p:txBody>
      </p:sp>
      <p:sp>
        <p:nvSpPr>
          <p:cNvPr id="177157" name="Line 8"/>
          <p:cNvSpPr>
            <a:spLocks noChangeShapeType="1"/>
          </p:cNvSpPr>
          <p:nvPr/>
        </p:nvSpPr>
        <p:spPr bwMode="auto">
          <a:xfrm>
            <a:off x="6629400" y="1295400"/>
            <a:ext cx="0" cy="2819400"/>
          </a:xfrm>
          <a:prstGeom prst="line">
            <a:avLst/>
          </a:prstGeom>
          <a:noFill/>
          <a:ln w="9525">
            <a:solidFill>
              <a:schemeClr val="tx1"/>
            </a:solidFill>
            <a:round/>
            <a:headEnd/>
            <a:tailEnd/>
          </a:ln>
        </p:spPr>
        <p:txBody>
          <a:bodyPr wrap="none" anchor="ctr"/>
          <a:lstStyle/>
          <a:p>
            <a:endParaRPr lang="en-US" dirty="0"/>
          </a:p>
        </p:txBody>
      </p:sp>
      <p:sp>
        <p:nvSpPr>
          <p:cNvPr id="177158" name="Line 9"/>
          <p:cNvSpPr>
            <a:spLocks noChangeShapeType="1"/>
          </p:cNvSpPr>
          <p:nvPr/>
        </p:nvSpPr>
        <p:spPr bwMode="auto">
          <a:xfrm>
            <a:off x="5181600" y="2667000"/>
            <a:ext cx="3124200" cy="0"/>
          </a:xfrm>
          <a:prstGeom prst="line">
            <a:avLst/>
          </a:prstGeom>
          <a:noFill/>
          <a:ln w="9525">
            <a:solidFill>
              <a:schemeClr val="tx1"/>
            </a:solidFill>
            <a:round/>
            <a:headEnd/>
            <a:tailEnd/>
          </a:ln>
        </p:spPr>
        <p:txBody>
          <a:bodyPr wrap="none" anchor="ctr"/>
          <a:lstStyle/>
          <a:p>
            <a:endParaRPr lang="en-US" dirty="0"/>
          </a:p>
        </p:txBody>
      </p:sp>
      <p:grpSp>
        <p:nvGrpSpPr>
          <p:cNvPr id="3" name="Group 2">
            <a:extLst>
              <a:ext uri="{FF2B5EF4-FFF2-40B4-BE49-F238E27FC236}">
                <a16:creationId xmlns:a16="http://schemas.microsoft.com/office/drawing/2014/main" id="{638D454B-3A71-404D-824E-5AFA3DD4CCCF}"/>
              </a:ext>
            </a:extLst>
          </p:cNvPr>
          <p:cNvGrpSpPr/>
          <p:nvPr/>
        </p:nvGrpSpPr>
        <p:grpSpPr>
          <a:xfrm>
            <a:off x="5638800" y="3048000"/>
            <a:ext cx="2241550" cy="641350"/>
            <a:chOff x="5638800" y="3352800"/>
            <a:chExt cx="2241550" cy="641350"/>
          </a:xfrm>
        </p:grpSpPr>
        <p:sp>
          <p:nvSpPr>
            <p:cNvPr id="177160" name="Rectangle 11"/>
            <p:cNvSpPr>
              <a:spLocks noChangeArrowheads="1"/>
            </p:cNvSpPr>
            <p:nvPr/>
          </p:nvSpPr>
          <p:spPr bwMode="auto">
            <a:xfrm>
              <a:off x="5638800" y="3352800"/>
              <a:ext cx="412750" cy="641350"/>
            </a:xfrm>
            <a:prstGeom prst="rect">
              <a:avLst/>
            </a:prstGeom>
            <a:noFill/>
            <a:ln w="9525">
              <a:noFill/>
              <a:miter lim="800000"/>
              <a:headEnd/>
              <a:tailEnd/>
            </a:ln>
          </p:spPr>
          <p:txBody>
            <a:bodyPr wrap="none">
              <a:spAutoFit/>
            </a:bodyPr>
            <a:lstStyle/>
            <a:p>
              <a:pPr eaLnBrk="0" hangingPunct="0"/>
              <a:r>
                <a:rPr lang="en-US" altLang="en-US" sz="3600" dirty="0"/>
                <a:t>1</a:t>
              </a:r>
            </a:p>
          </p:txBody>
        </p:sp>
        <p:sp>
          <p:nvSpPr>
            <p:cNvPr id="177161" name="Rectangle 12"/>
            <p:cNvSpPr>
              <a:spLocks noChangeArrowheads="1"/>
            </p:cNvSpPr>
            <p:nvPr/>
          </p:nvSpPr>
          <p:spPr bwMode="auto">
            <a:xfrm>
              <a:off x="7239000" y="3352800"/>
              <a:ext cx="641350" cy="641350"/>
            </a:xfrm>
            <a:prstGeom prst="rect">
              <a:avLst/>
            </a:prstGeom>
            <a:noFill/>
            <a:ln w="9525">
              <a:noFill/>
              <a:miter lim="800000"/>
              <a:headEnd/>
              <a:tailEnd/>
            </a:ln>
          </p:spPr>
          <p:txBody>
            <a:bodyPr wrap="none">
              <a:spAutoFit/>
            </a:bodyPr>
            <a:lstStyle/>
            <a:p>
              <a:pPr eaLnBrk="0" hangingPunct="0"/>
              <a:r>
                <a:rPr lang="en-US" altLang="en-US" sz="3600" dirty="0"/>
                <a:t>99</a:t>
              </a:r>
            </a:p>
          </p:txBody>
        </p:sp>
      </p:grpSp>
      <p:sp>
        <p:nvSpPr>
          <p:cNvPr id="177162" name="Text Box 13"/>
          <p:cNvSpPr txBox="1">
            <a:spLocks noChangeArrowheads="1"/>
          </p:cNvSpPr>
          <p:nvPr/>
        </p:nvSpPr>
        <p:spPr bwMode="auto">
          <a:xfrm>
            <a:off x="1828800" y="3121025"/>
            <a:ext cx="260350" cy="457200"/>
          </a:xfrm>
          <a:prstGeom prst="rect">
            <a:avLst/>
          </a:prstGeom>
          <a:noFill/>
          <a:ln w="9525">
            <a:noFill/>
            <a:miter lim="800000"/>
            <a:headEnd/>
            <a:tailEnd/>
          </a:ln>
        </p:spPr>
        <p:txBody>
          <a:bodyPr wrap="none">
            <a:spAutoFit/>
          </a:bodyPr>
          <a:lstStyle/>
          <a:p>
            <a:pPr eaLnBrk="0" hangingPunct="0"/>
            <a:r>
              <a:rPr lang="en-US" altLang="en-US" dirty="0"/>
              <a:t> </a:t>
            </a:r>
          </a:p>
        </p:txBody>
      </p:sp>
      <p:sp>
        <p:nvSpPr>
          <p:cNvPr id="177163" name="Rectangle 14"/>
          <p:cNvSpPr>
            <a:spLocks noChangeArrowheads="1"/>
          </p:cNvSpPr>
          <p:nvPr/>
        </p:nvSpPr>
        <p:spPr bwMode="auto">
          <a:xfrm>
            <a:off x="304800" y="3124200"/>
            <a:ext cx="1708150" cy="457200"/>
          </a:xfrm>
          <a:prstGeom prst="rect">
            <a:avLst/>
          </a:prstGeom>
          <a:noFill/>
          <a:ln w="9525">
            <a:noFill/>
            <a:miter lim="800000"/>
            <a:headEnd/>
            <a:tailEnd/>
          </a:ln>
        </p:spPr>
        <p:txBody>
          <a:bodyPr wrap="none">
            <a:spAutoFit/>
          </a:bodyPr>
          <a:lstStyle/>
          <a:p>
            <a:pPr eaLnBrk="0" hangingPunct="0"/>
            <a:r>
              <a:rPr lang="en-US" altLang="en-US" dirty="0"/>
              <a:t>  Unexposed</a:t>
            </a:r>
          </a:p>
        </p:txBody>
      </p:sp>
      <p:grpSp>
        <p:nvGrpSpPr>
          <p:cNvPr id="2" name="Group 1">
            <a:extLst>
              <a:ext uri="{FF2B5EF4-FFF2-40B4-BE49-F238E27FC236}">
                <a16:creationId xmlns:a16="http://schemas.microsoft.com/office/drawing/2014/main" id="{B5FB0428-9FD1-474C-9FB6-82BB43BDAF17}"/>
              </a:ext>
            </a:extLst>
          </p:cNvPr>
          <p:cNvGrpSpPr/>
          <p:nvPr/>
        </p:nvGrpSpPr>
        <p:grpSpPr>
          <a:xfrm>
            <a:off x="5638800" y="1600200"/>
            <a:ext cx="2241550" cy="717550"/>
            <a:chOff x="5638800" y="1828800"/>
            <a:chExt cx="2241550" cy="717550"/>
          </a:xfrm>
        </p:grpSpPr>
        <p:sp>
          <p:nvSpPr>
            <p:cNvPr id="177159" name="Text Box 10"/>
            <p:cNvSpPr txBox="1">
              <a:spLocks noChangeArrowheads="1"/>
            </p:cNvSpPr>
            <p:nvPr/>
          </p:nvSpPr>
          <p:spPr bwMode="auto">
            <a:xfrm>
              <a:off x="5638800" y="1828800"/>
              <a:ext cx="412750" cy="641350"/>
            </a:xfrm>
            <a:prstGeom prst="rect">
              <a:avLst/>
            </a:prstGeom>
            <a:noFill/>
            <a:ln w="9525">
              <a:noFill/>
              <a:miter lim="800000"/>
              <a:headEnd/>
              <a:tailEnd/>
            </a:ln>
          </p:spPr>
          <p:txBody>
            <a:bodyPr wrap="none">
              <a:spAutoFit/>
            </a:bodyPr>
            <a:lstStyle/>
            <a:p>
              <a:pPr eaLnBrk="0" hangingPunct="0"/>
              <a:r>
                <a:rPr lang="en-US" altLang="en-US" sz="3600" dirty="0"/>
                <a:t>4</a:t>
              </a:r>
            </a:p>
          </p:txBody>
        </p:sp>
        <p:sp>
          <p:nvSpPr>
            <p:cNvPr id="177165" name="Rectangle 16"/>
            <p:cNvSpPr>
              <a:spLocks noChangeArrowheads="1"/>
            </p:cNvSpPr>
            <p:nvPr/>
          </p:nvSpPr>
          <p:spPr bwMode="auto">
            <a:xfrm>
              <a:off x="7239000" y="1905000"/>
              <a:ext cx="641350" cy="641350"/>
            </a:xfrm>
            <a:prstGeom prst="rect">
              <a:avLst/>
            </a:prstGeom>
            <a:noFill/>
            <a:ln w="9525">
              <a:noFill/>
              <a:miter lim="800000"/>
              <a:headEnd/>
              <a:tailEnd/>
            </a:ln>
          </p:spPr>
          <p:txBody>
            <a:bodyPr wrap="none">
              <a:spAutoFit/>
            </a:bodyPr>
            <a:lstStyle/>
            <a:p>
              <a:pPr eaLnBrk="0" hangingPunct="0"/>
              <a:r>
                <a:rPr lang="en-US" altLang="en-US" sz="3600" dirty="0"/>
                <a:t>96</a:t>
              </a:r>
            </a:p>
          </p:txBody>
        </p:sp>
      </p:grpSp>
      <p:sp>
        <p:nvSpPr>
          <p:cNvPr id="177167" name="Rectangle 18"/>
          <p:cNvSpPr>
            <a:spLocks noChangeArrowheads="1"/>
          </p:cNvSpPr>
          <p:nvPr/>
        </p:nvSpPr>
        <p:spPr bwMode="auto">
          <a:xfrm>
            <a:off x="5181600" y="1295400"/>
            <a:ext cx="3124200" cy="28194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177168" name="Line 19"/>
          <p:cNvSpPr>
            <a:spLocks noChangeShapeType="1"/>
          </p:cNvSpPr>
          <p:nvPr/>
        </p:nvSpPr>
        <p:spPr bwMode="auto">
          <a:xfrm>
            <a:off x="1752600" y="2209800"/>
            <a:ext cx="3276600" cy="0"/>
          </a:xfrm>
          <a:prstGeom prst="line">
            <a:avLst/>
          </a:prstGeom>
          <a:noFill/>
          <a:ln w="9525">
            <a:solidFill>
              <a:schemeClr val="tx1"/>
            </a:solidFill>
            <a:round/>
            <a:headEnd/>
            <a:tailEnd type="triangle" w="med" len="med"/>
          </a:ln>
        </p:spPr>
        <p:txBody>
          <a:bodyPr wrap="none" anchor="ctr"/>
          <a:lstStyle/>
          <a:p>
            <a:endParaRPr lang="en-US" dirty="0"/>
          </a:p>
        </p:txBody>
      </p:sp>
      <p:sp>
        <p:nvSpPr>
          <p:cNvPr id="177169" name="Line 20"/>
          <p:cNvSpPr>
            <a:spLocks noChangeShapeType="1"/>
          </p:cNvSpPr>
          <p:nvPr/>
        </p:nvSpPr>
        <p:spPr bwMode="auto">
          <a:xfrm>
            <a:off x="2057400" y="3352800"/>
            <a:ext cx="3048000" cy="0"/>
          </a:xfrm>
          <a:prstGeom prst="line">
            <a:avLst/>
          </a:prstGeom>
          <a:noFill/>
          <a:ln w="9525">
            <a:solidFill>
              <a:schemeClr val="tx1"/>
            </a:solidFill>
            <a:round/>
            <a:headEnd/>
            <a:tailEnd type="triangle" w="med" len="med"/>
          </a:ln>
        </p:spPr>
        <p:txBody>
          <a:bodyPr wrap="none" anchor="ctr"/>
          <a:lstStyle/>
          <a:p>
            <a:endParaRPr lang="en-US" dirty="0"/>
          </a:p>
        </p:txBody>
      </p:sp>
      <p:sp>
        <p:nvSpPr>
          <p:cNvPr id="177170" name="Text Box 21"/>
          <p:cNvSpPr txBox="1">
            <a:spLocks noChangeArrowheads="1"/>
          </p:cNvSpPr>
          <p:nvPr/>
        </p:nvSpPr>
        <p:spPr bwMode="auto">
          <a:xfrm>
            <a:off x="2983410" y="2433935"/>
            <a:ext cx="1064715" cy="461665"/>
          </a:xfrm>
          <a:prstGeom prst="rect">
            <a:avLst/>
          </a:prstGeom>
          <a:noFill/>
          <a:ln w="9525">
            <a:noFill/>
            <a:miter lim="800000"/>
            <a:headEnd/>
            <a:tailEnd/>
          </a:ln>
        </p:spPr>
        <p:txBody>
          <a:bodyPr wrap="none">
            <a:spAutoFit/>
          </a:bodyPr>
          <a:lstStyle/>
          <a:p>
            <a:pPr eaLnBrk="0" hangingPunct="0"/>
            <a:r>
              <a:rPr lang="en-US" altLang="en-US" dirty="0"/>
              <a:t>2 years</a:t>
            </a:r>
          </a:p>
        </p:txBody>
      </p:sp>
      <p:sp>
        <p:nvSpPr>
          <p:cNvPr id="177171" name="Text Box 22"/>
          <p:cNvSpPr txBox="1">
            <a:spLocks noChangeArrowheads="1"/>
          </p:cNvSpPr>
          <p:nvPr/>
        </p:nvSpPr>
        <p:spPr bwMode="auto">
          <a:xfrm>
            <a:off x="838200" y="4724400"/>
            <a:ext cx="5257800" cy="641350"/>
          </a:xfrm>
          <a:prstGeom prst="rect">
            <a:avLst/>
          </a:prstGeom>
          <a:noFill/>
          <a:ln w="9525">
            <a:noFill/>
            <a:miter lim="800000"/>
            <a:headEnd/>
            <a:tailEnd/>
          </a:ln>
        </p:spPr>
        <p:txBody>
          <a:bodyPr>
            <a:spAutoFit/>
          </a:bodyPr>
          <a:lstStyle/>
          <a:p>
            <a:pPr eaLnBrk="0" hangingPunct="0"/>
            <a:endParaRPr lang="en-US" altLang="en-US" sz="3600" dirty="0"/>
          </a:p>
        </p:txBody>
      </p:sp>
      <p:sp>
        <p:nvSpPr>
          <p:cNvPr id="177172" name="Text Box 23"/>
          <p:cNvSpPr txBox="1">
            <a:spLocks noChangeArrowheads="1"/>
          </p:cNvSpPr>
          <p:nvPr/>
        </p:nvSpPr>
        <p:spPr bwMode="auto">
          <a:xfrm>
            <a:off x="5486400" y="838200"/>
            <a:ext cx="895350" cy="457200"/>
          </a:xfrm>
          <a:prstGeom prst="rect">
            <a:avLst/>
          </a:prstGeom>
          <a:noFill/>
          <a:ln w="9525">
            <a:noFill/>
            <a:miter lim="800000"/>
            <a:headEnd/>
            <a:tailEnd/>
          </a:ln>
        </p:spPr>
        <p:txBody>
          <a:bodyPr wrap="none">
            <a:spAutoFit/>
          </a:bodyPr>
          <a:lstStyle/>
          <a:p>
            <a:pPr eaLnBrk="0" hangingPunct="0"/>
            <a:r>
              <a:rPr lang="en-US" altLang="en-US" dirty="0"/>
              <a:t>Cases</a:t>
            </a:r>
          </a:p>
        </p:txBody>
      </p:sp>
      <p:sp>
        <p:nvSpPr>
          <p:cNvPr id="177173" name="Text Box 24"/>
          <p:cNvSpPr txBox="1">
            <a:spLocks noChangeArrowheads="1"/>
          </p:cNvSpPr>
          <p:nvPr/>
        </p:nvSpPr>
        <p:spPr bwMode="auto">
          <a:xfrm>
            <a:off x="6934200" y="838200"/>
            <a:ext cx="1454150" cy="457200"/>
          </a:xfrm>
          <a:prstGeom prst="rect">
            <a:avLst/>
          </a:prstGeom>
          <a:noFill/>
          <a:ln w="9525">
            <a:noFill/>
            <a:miter lim="800000"/>
            <a:headEnd/>
            <a:tailEnd/>
          </a:ln>
        </p:spPr>
        <p:txBody>
          <a:bodyPr wrap="none">
            <a:spAutoFit/>
          </a:bodyPr>
          <a:lstStyle/>
          <a:p>
            <a:pPr eaLnBrk="0" hangingPunct="0"/>
            <a:r>
              <a:rPr lang="en-US" altLang="en-US" dirty="0"/>
              <a:t>Non-cases</a:t>
            </a:r>
          </a:p>
        </p:txBody>
      </p:sp>
      <p:sp>
        <p:nvSpPr>
          <p:cNvPr id="177174" name="Text Box 25"/>
          <p:cNvSpPr txBox="1">
            <a:spLocks noChangeArrowheads="1"/>
          </p:cNvSpPr>
          <p:nvPr/>
        </p:nvSpPr>
        <p:spPr bwMode="auto">
          <a:xfrm>
            <a:off x="1828800" y="5181600"/>
            <a:ext cx="184150" cy="457200"/>
          </a:xfrm>
          <a:prstGeom prst="rect">
            <a:avLst/>
          </a:prstGeom>
          <a:noFill/>
          <a:ln w="9525">
            <a:noFill/>
            <a:miter lim="800000"/>
            <a:headEnd/>
            <a:tailEnd/>
          </a:ln>
        </p:spPr>
        <p:txBody>
          <a:bodyPr wrap="none">
            <a:spAutoFit/>
          </a:bodyPr>
          <a:lstStyle/>
          <a:p>
            <a:pPr eaLnBrk="0" hangingPunct="0"/>
            <a:endParaRPr lang="en-US" altLang="en-US" dirty="0"/>
          </a:p>
        </p:txBody>
      </p:sp>
      <p:sp>
        <p:nvSpPr>
          <p:cNvPr id="177175" name="Text Box 26"/>
          <p:cNvSpPr txBox="1">
            <a:spLocks noChangeArrowheads="1"/>
          </p:cNvSpPr>
          <p:nvPr/>
        </p:nvSpPr>
        <p:spPr bwMode="auto">
          <a:xfrm>
            <a:off x="228600" y="5181600"/>
            <a:ext cx="8534400" cy="1938992"/>
          </a:xfrm>
          <a:prstGeom prst="rect">
            <a:avLst/>
          </a:prstGeom>
          <a:noFill/>
          <a:ln w="9525">
            <a:noFill/>
            <a:miter lim="800000"/>
            <a:headEnd/>
            <a:tailEnd/>
          </a:ln>
        </p:spPr>
        <p:txBody>
          <a:bodyPr>
            <a:spAutoFit/>
          </a:bodyPr>
          <a:lstStyle/>
          <a:p>
            <a:pPr eaLnBrk="0" hangingPunct="0"/>
            <a:r>
              <a:rPr lang="en-US" altLang="en-US" dirty="0"/>
              <a:t>A random sample from cells b (96) and d (99) will give a ratio equal to 96/99 and therefore an </a:t>
            </a:r>
            <a:r>
              <a:rPr lang="en-US" altLang="en-US" b="1" dirty="0"/>
              <a:t>OR = 4.13.  With this low incidence of disease, the odds ratio is close approximation to true risk ratio = 4.0 </a:t>
            </a:r>
            <a:r>
              <a:rPr lang="en-US" altLang="en-US" dirty="0"/>
              <a:t>(but not an unbiased estimate).</a:t>
            </a:r>
          </a:p>
          <a:p>
            <a:pPr eaLnBrk="0" hangingPunct="0"/>
            <a:endParaRPr lang="en-US" altLang="en-US" dirty="0"/>
          </a:p>
        </p:txBody>
      </p:sp>
      <p:sp>
        <p:nvSpPr>
          <p:cNvPr id="177176" name="Text Box 27"/>
          <p:cNvSpPr txBox="1">
            <a:spLocks noChangeArrowheads="1"/>
          </p:cNvSpPr>
          <p:nvPr/>
        </p:nvSpPr>
        <p:spPr bwMode="auto">
          <a:xfrm>
            <a:off x="228600" y="3810000"/>
            <a:ext cx="6205545" cy="1569660"/>
          </a:xfrm>
          <a:prstGeom prst="rect">
            <a:avLst/>
          </a:prstGeom>
          <a:noFill/>
          <a:ln w="9525">
            <a:noFill/>
            <a:miter lim="800000"/>
            <a:headEnd/>
            <a:tailEnd/>
          </a:ln>
        </p:spPr>
        <p:txBody>
          <a:bodyPr wrap="none">
            <a:spAutoFit/>
          </a:bodyPr>
          <a:lstStyle/>
          <a:p>
            <a:pPr eaLnBrk="0" hangingPunct="0"/>
            <a:r>
              <a:rPr lang="en-US" altLang="en-US" dirty="0"/>
              <a:t>Risk ratio = (4/100)/(1/100) = </a:t>
            </a:r>
            <a:r>
              <a:rPr lang="en-US" altLang="en-US" b="1" dirty="0"/>
              <a:t>4.0</a:t>
            </a:r>
          </a:p>
          <a:p>
            <a:pPr eaLnBrk="0" hangingPunct="0"/>
            <a:r>
              <a:rPr lang="en-US" altLang="en-US" dirty="0"/>
              <a:t>Using all prevalent non-cases in cohort would be</a:t>
            </a:r>
          </a:p>
          <a:p>
            <a:pPr eaLnBrk="0" hangingPunct="0"/>
            <a:r>
              <a:rPr lang="en-US" altLang="en-US" dirty="0"/>
              <a:t>              </a:t>
            </a:r>
            <a:r>
              <a:rPr lang="en-US" altLang="en-US" b="1" dirty="0"/>
              <a:t>OR = </a:t>
            </a:r>
            <a:r>
              <a:rPr lang="en-US" altLang="en-US" b="1" u="sng" dirty="0"/>
              <a:t>4/1</a:t>
            </a:r>
            <a:r>
              <a:rPr lang="en-US" altLang="en-US" b="1" dirty="0"/>
              <a:t>    = 4.13</a:t>
            </a:r>
          </a:p>
          <a:p>
            <a:pPr eaLnBrk="0" hangingPunct="0"/>
            <a:r>
              <a:rPr lang="en-US" altLang="en-US" b="1" dirty="0"/>
              <a:t>                      96/99</a:t>
            </a:r>
          </a:p>
        </p:txBody>
      </p:sp>
    </p:spTree>
    <p:extLst>
      <p:ext uri="{BB962C8B-B14F-4D97-AF65-F5344CB8AC3E}">
        <p14:creationId xmlns:p14="http://schemas.microsoft.com/office/powerpoint/2010/main" val="37303898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8288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5908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600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33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1336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0371" name="TextBox 35"/>
          <p:cNvSpPr txBox="1">
            <a:spLocks noChangeArrowheads="1"/>
          </p:cNvSpPr>
          <p:nvPr/>
        </p:nvSpPr>
        <p:spPr bwMode="auto">
          <a:xfrm>
            <a:off x="3505200" y="1538287"/>
            <a:ext cx="417513" cy="366713"/>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9144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cases</a:t>
            </a:r>
          </a:p>
        </p:txBody>
      </p:sp>
      <p:cxnSp>
        <p:nvCxnSpPr>
          <p:cNvPr id="31" name="Straight Arrow Connector 30"/>
          <p:cNvCxnSpPr/>
          <p:nvPr/>
        </p:nvCxnSpPr>
        <p:spPr>
          <a:xfrm>
            <a:off x="3086100" y="15240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17526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19050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19812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524000" y="6057900"/>
            <a:ext cx="5334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1" name="TextBox 75"/>
          <p:cNvSpPr txBox="1">
            <a:spLocks noChangeArrowheads="1"/>
          </p:cNvSpPr>
          <p:nvPr/>
        </p:nvSpPr>
        <p:spPr bwMode="auto">
          <a:xfrm>
            <a:off x="3935850" y="6155396"/>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100384" name="TextBox 43"/>
          <p:cNvSpPr txBox="1">
            <a:spLocks noChangeArrowheads="1"/>
          </p:cNvSpPr>
          <p:nvPr/>
        </p:nvSpPr>
        <p:spPr bwMode="auto">
          <a:xfrm>
            <a:off x="6934200" y="6211888"/>
            <a:ext cx="1524000" cy="641350"/>
          </a:xfrm>
          <a:prstGeom prst="rect">
            <a:avLst/>
          </a:prstGeom>
          <a:noFill/>
          <a:ln w="9525">
            <a:noFill/>
            <a:miter lim="800000"/>
            <a:headEnd/>
            <a:tailEnd/>
          </a:ln>
        </p:spPr>
        <p:txBody>
          <a:bodyPr>
            <a:spAutoFit/>
          </a:bodyPr>
          <a:lstStyle/>
          <a:p>
            <a:pPr algn="ctr"/>
            <a:r>
              <a:rPr lang="en-US" sz="1800" dirty="0">
                <a:latin typeface="Calibri" pitchFamily="34" charset="0"/>
              </a:rPr>
              <a:t>Time of the Study</a:t>
            </a:r>
          </a:p>
        </p:txBody>
      </p:sp>
      <p:sp>
        <p:nvSpPr>
          <p:cNvPr id="45" name="Up Arrow 44"/>
          <p:cNvSpPr/>
          <p:nvPr/>
        </p:nvSpPr>
        <p:spPr>
          <a:xfrm>
            <a:off x="7467600" y="58674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8" name="Straight Arrow Connector 37"/>
          <p:cNvCxnSpPr/>
          <p:nvPr/>
        </p:nvCxnSpPr>
        <p:spPr>
          <a:xfrm flipV="1">
            <a:off x="3200400" y="1666591"/>
            <a:ext cx="381000" cy="3908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7" name="Text Box 5"/>
          <p:cNvSpPr txBox="1">
            <a:spLocks noChangeArrowheads="1"/>
          </p:cNvSpPr>
          <p:nvPr/>
        </p:nvSpPr>
        <p:spPr bwMode="auto">
          <a:xfrm>
            <a:off x="0" y="56347"/>
            <a:ext cx="9144000" cy="954107"/>
          </a:xfrm>
          <a:prstGeom prst="rect">
            <a:avLst/>
          </a:prstGeom>
          <a:noFill/>
          <a:ln w="9525">
            <a:noFill/>
            <a:miter lim="800000"/>
            <a:headEnd/>
            <a:tailEnd/>
          </a:ln>
        </p:spPr>
        <p:txBody>
          <a:bodyPr anchor="ctr">
            <a:spAutoFit/>
          </a:bodyPr>
          <a:lstStyle/>
          <a:p>
            <a:pPr algn="ctr" eaLnBrk="0" hangingPunct="0"/>
            <a:r>
              <a:rPr lang="en-US" sz="2800" b="1" dirty="0"/>
              <a:t>Even if rare disease assumption holds, there are other problems with this design</a:t>
            </a:r>
          </a:p>
        </p:txBody>
      </p:sp>
      <p:sp>
        <p:nvSpPr>
          <p:cNvPr id="39" name="Rectangle 38"/>
          <p:cNvSpPr>
            <a:spLocks noChangeArrowheads="1"/>
          </p:cNvSpPr>
          <p:nvPr/>
        </p:nvSpPr>
        <p:spPr bwMode="auto">
          <a:xfrm>
            <a:off x="7346731" y="3429000"/>
            <a:ext cx="425669"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a:solidFill>
                  <a:schemeClr val="lt1"/>
                </a:solidFill>
                <a:latin typeface="+mn-lt"/>
              </a:rPr>
              <a:t>controls</a:t>
            </a:r>
          </a:p>
        </p:txBody>
      </p:sp>
      <p:sp>
        <p:nvSpPr>
          <p:cNvPr id="2" name="TextBox 1"/>
          <p:cNvSpPr txBox="1"/>
          <p:nvPr/>
        </p:nvSpPr>
        <p:spPr>
          <a:xfrm>
            <a:off x="1600201" y="2596479"/>
            <a:ext cx="5486399" cy="3194721"/>
          </a:xfrm>
          <a:prstGeom prst="rect">
            <a:avLst/>
          </a:prstGeom>
          <a:solidFill>
            <a:schemeClr val="bg1"/>
          </a:solidFill>
        </p:spPr>
        <p:txBody>
          <a:bodyPr wrap="square" rtlCol="0">
            <a:spAutoFit/>
          </a:bodyPr>
          <a:lstStyle/>
          <a:p>
            <a:pPr marL="342900" indent="-342900" eaLnBrk="0" hangingPunct="0">
              <a:spcBef>
                <a:spcPct val="20000"/>
              </a:spcBef>
              <a:buFontTx/>
              <a:buChar char="•"/>
            </a:pPr>
            <a:r>
              <a:rPr lang="en-US" altLang="en-US" b="1" dirty="0"/>
              <a:t>Over time, participants are subject to drop-out and competing events</a:t>
            </a:r>
          </a:p>
          <a:p>
            <a:pPr marL="342900" indent="-342900" eaLnBrk="0" hangingPunct="0">
              <a:spcBef>
                <a:spcPct val="20000"/>
              </a:spcBef>
              <a:buFontTx/>
              <a:buChar char="•"/>
            </a:pPr>
            <a:r>
              <a:rPr lang="en-US" altLang="en-US" b="1" dirty="0"/>
              <a:t>Non-cases who are left at the time controls are selected are “battle-tested” in that they have not dropped out or developed a competing event</a:t>
            </a:r>
          </a:p>
          <a:p>
            <a:pPr marL="342900" indent="-342900" eaLnBrk="0" hangingPunct="0">
              <a:spcBef>
                <a:spcPct val="20000"/>
              </a:spcBef>
              <a:buFontTx/>
              <a:buChar char="•"/>
            </a:pPr>
            <a:r>
              <a:rPr lang="en-US" altLang="en-US" b="1" dirty="0"/>
              <a:t>Controls thus may not represent study base at time 0 (Result = bias)</a:t>
            </a:r>
          </a:p>
        </p:txBody>
      </p:sp>
      <p:sp>
        <p:nvSpPr>
          <p:cNvPr id="40" name="Oval 39"/>
          <p:cNvSpPr/>
          <p:nvPr/>
        </p:nvSpPr>
        <p:spPr>
          <a:xfrm>
            <a:off x="2957061" y="142945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4494999" y="16934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3" name="Oval 42"/>
          <p:cNvSpPr/>
          <p:nvPr/>
        </p:nvSpPr>
        <p:spPr>
          <a:xfrm>
            <a:off x="6524080" y="188791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4" name="Oval 43"/>
          <p:cNvSpPr/>
          <p:nvPr/>
        </p:nvSpPr>
        <p:spPr>
          <a:xfrm>
            <a:off x="5409399" y="18031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aphicFrame>
        <p:nvGraphicFramePr>
          <p:cNvPr id="46" name="Object 45"/>
          <p:cNvGraphicFramePr>
            <a:graphicFrameLocks noChangeAspect="1"/>
          </p:cNvGraphicFramePr>
          <p:nvPr/>
        </p:nvGraphicFramePr>
        <p:xfrm>
          <a:off x="8164284" y="940676"/>
          <a:ext cx="546677" cy="1148022"/>
        </p:xfrm>
        <a:graphic>
          <a:graphicData uri="http://schemas.openxmlformats.org/presentationml/2006/ole">
            <mc:AlternateContent xmlns:mc="http://schemas.openxmlformats.org/markup-compatibility/2006">
              <mc:Choice xmlns:v="urn:schemas-microsoft-com:vml" Requires="v">
                <p:oleObj name="Equation" r:id="rId3" imgW="253800" imgH="533160" progId="Equation.3">
                  <p:embed/>
                </p:oleObj>
              </mc:Choice>
              <mc:Fallback>
                <p:oleObj name="Equation" r:id="rId3" imgW="253800" imgH="533160" progId="Equation.3">
                  <p:embed/>
                  <p:pic>
                    <p:nvPicPr>
                      <p:cNvPr id="0" name=""/>
                      <p:cNvPicPr/>
                      <p:nvPr/>
                    </p:nvPicPr>
                    <p:blipFill>
                      <a:blip r:embed="rId4"/>
                      <a:stretch>
                        <a:fillRect/>
                      </a:stretch>
                    </p:blipFill>
                    <p:spPr>
                      <a:xfrm>
                        <a:off x="8164284" y="940676"/>
                        <a:ext cx="546677" cy="1148022"/>
                      </a:xfrm>
                      <a:prstGeom prst="rect">
                        <a:avLst/>
                      </a:prstGeom>
                    </p:spPr>
                  </p:pic>
                </p:oleObj>
              </mc:Fallback>
            </mc:AlternateContent>
          </a:graphicData>
        </a:graphic>
      </p:graphicFrame>
      <p:cxnSp>
        <p:nvCxnSpPr>
          <p:cNvPr id="47" name="Straight Arrow Connector 46"/>
          <p:cNvCxnSpPr>
            <a:stCxn id="29" idx="3"/>
          </p:cNvCxnSpPr>
          <p:nvPr/>
        </p:nvCxnSpPr>
        <p:spPr bwMode="auto">
          <a:xfrm flipV="1">
            <a:off x="7772400" y="1406672"/>
            <a:ext cx="373591" cy="4112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aphicFrame>
        <p:nvGraphicFramePr>
          <p:cNvPr id="48" name="Object 47"/>
          <p:cNvGraphicFramePr>
            <a:graphicFrameLocks noChangeAspect="1"/>
          </p:cNvGraphicFramePr>
          <p:nvPr/>
        </p:nvGraphicFramePr>
        <p:xfrm>
          <a:off x="8010470" y="4560953"/>
          <a:ext cx="1141413" cy="990600"/>
        </p:xfrm>
        <a:graphic>
          <a:graphicData uri="http://schemas.openxmlformats.org/presentationml/2006/ole">
            <mc:AlternateContent xmlns:mc="http://schemas.openxmlformats.org/markup-compatibility/2006">
              <mc:Choice xmlns:v="urn:schemas-microsoft-com:vml" Requires="v">
                <p:oleObj name="Equation" r:id="rId5" imgW="545760" imgH="431640" progId="Equation.3">
                  <p:embed/>
                </p:oleObj>
              </mc:Choice>
              <mc:Fallback>
                <p:oleObj name="Equation" r:id="rId5" imgW="545760" imgH="431640" progId="Equation.3">
                  <p:embed/>
                  <p:pic>
                    <p:nvPicPr>
                      <p:cNvPr id="0" name=""/>
                      <p:cNvPicPr>
                        <a:picLocks noChangeAspect="1" noChangeArrowheads="1"/>
                      </p:cNvPicPr>
                      <p:nvPr/>
                    </p:nvPicPr>
                    <p:blipFill>
                      <a:blip r:embed="rId6"/>
                      <a:srcRect/>
                      <a:stretch>
                        <a:fillRect/>
                      </a:stretch>
                    </p:blipFill>
                    <p:spPr bwMode="auto">
                      <a:xfrm>
                        <a:off x="8010470" y="4560953"/>
                        <a:ext cx="1141413" cy="990600"/>
                      </a:xfrm>
                      <a:prstGeom prst="rect">
                        <a:avLst/>
                      </a:prstGeom>
                      <a:noFill/>
                      <a:ln>
                        <a:noFill/>
                      </a:ln>
                      <a:effectLst/>
                    </p:spPr>
                  </p:pic>
                </p:oleObj>
              </mc:Fallback>
            </mc:AlternateContent>
          </a:graphicData>
        </a:graphic>
      </p:graphicFrame>
      <p:cxnSp>
        <p:nvCxnSpPr>
          <p:cNvPr id="7" name="Elbow Connector 6"/>
          <p:cNvCxnSpPr/>
          <p:nvPr/>
        </p:nvCxnSpPr>
        <p:spPr bwMode="auto">
          <a:xfrm rot="16200000" flipH="1">
            <a:off x="7973552" y="3983301"/>
            <a:ext cx="750952" cy="404351"/>
          </a:xfrm>
          <a:prstGeom prst="bentConnector3">
            <a:avLst>
              <a:gd name="adj1" fmla="val -386"/>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85623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328385" y="342900"/>
            <a:ext cx="8487229" cy="685800"/>
          </a:xfrm>
        </p:spPr>
        <p:txBody>
          <a:bodyPr/>
          <a:lstStyle/>
          <a:p>
            <a:r>
              <a:rPr lang="en-US" altLang="en-US" sz="3200" b="1" dirty="0"/>
              <a:t>What the OR in a case-control study estimates</a:t>
            </a:r>
          </a:p>
        </p:txBody>
      </p:sp>
      <p:sp>
        <p:nvSpPr>
          <p:cNvPr id="101378" name="Rectangle 3"/>
          <p:cNvSpPr>
            <a:spLocks noGrp="1" noChangeArrowheads="1"/>
          </p:cNvSpPr>
          <p:nvPr>
            <p:ph type="body" sz="half" idx="1"/>
          </p:nvPr>
        </p:nvSpPr>
        <p:spPr>
          <a:xfrm>
            <a:off x="694871" y="838200"/>
            <a:ext cx="7848600" cy="533400"/>
          </a:xfrm>
        </p:spPr>
        <p:txBody>
          <a:bodyPr/>
          <a:lstStyle/>
          <a:p>
            <a:pPr>
              <a:buFontTx/>
              <a:buNone/>
            </a:pPr>
            <a:r>
              <a:rPr lang="en-US" altLang="en-US" sz="2800" dirty="0"/>
              <a:t>Depends on underlying cohort and control sampling</a:t>
            </a:r>
          </a:p>
          <a:p>
            <a:endParaRPr lang="en-US" altLang="en-US" sz="2800" dirty="0"/>
          </a:p>
        </p:txBody>
      </p:sp>
      <p:graphicFrame>
        <p:nvGraphicFramePr>
          <p:cNvPr id="244773" name="Group 37"/>
          <p:cNvGraphicFramePr>
            <a:graphicFrameLocks noGrp="1"/>
          </p:cNvGraphicFramePr>
          <p:nvPr>
            <p:ph sz="half" idx="2"/>
            <p:extLst>
              <p:ext uri="{D42A27DB-BD31-4B8C-83A1-F6EECF244321}">
                <p14:modId xmlns:p14="http://schemas.microsoft.com/office/powerpoint/2010/main" val="3151473191"/>
              </p:ext>
            </p:extLst>
          </p:nvPr>
        </p:nvGraphicFramePr>
        <p:xfrm>
          <a:off x="381000" y="1524000"/>
          <a:ext cx="8458200" cy="4873700"/>
        </p:xfrm>
        <a:graphic>
          <a:graphicData uri="http://schemas.openxmlformats.org/drawingml/2006/table">
            <a:tbl>
              <a:tblPr/>
              <a:tblGrid>
                <a:gridCol w="12954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Control Sampling Scheme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861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Fixed</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Random sample of everyone at time zero (baseline)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“case-cohort”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Consistent estimate of risk ratio</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and hazard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79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Random sample of person-time at risk  each time a case occurs</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 “incidence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Consistent estimate of hazard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2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Random sample of non-cases after cases have been identified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 “prevalent control”, “cumulative”, “epidemic”, “exclusive”, “traditional”</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If disease incidence low:  Approximation of risk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34FE3897-C5D6-4599-9C7C-6781CE35EE6D}"/>
              </a:ext>
            </a:extLst>
          </p:cNvPr>
          <p:cNvSpPr txBox="1"/>
          <p:nvPr/>
        </p:nvSpPr>
        <p:spPr>
          <a:xfrm>
            <a:off x="-25400" y="-42565"/>
            <a:ext cx="2962729" cy="461665"/>
          </a:xfrm>
          <a:prstGeom prst="rect">
            <a:avLst/>
          </a:prstGeom>
          <a:noFill/>
        </p:spPr>
        <p:txBody>
          <a:bodyPr wrap="square" rtlCol="0">
            <a:spAutoFit/>
          </a:bodyPr>
          <a:lstStyle/>
          <a:p>
            <a:r>
              <a:rPr lang="en-US" b="1" dirty="0">
                <a:solidFill>
                  <a:srgbClr val="FF0000"/>
                </a:solidFill>
              </a:rPr>
              <a:t>Summary</a:t>
            </a:r>
          </a:p>
        </p:txBody>
      </p:sp>
    </p:spTree>
    <p:extLst>
      <p:ext uri="{BB962C8B-B14F-4D97-AF65-F5344CB8AC3E}">
        <p14:creationId xmlns:p14="http://schemas.microsoft.com/office/powerpoint/2010/main" val="22990134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ChangeArrowheads="1"/>
          </p:cNvSpPr>
          <p:nvPr>
            <p:ph type="title"/>
          </p:nvPr>
        </p:nvSpPr>
        <p:spPr>
          <a:xfrm>
            <a:off x="304800" y="-76200"/>
            <a:ext cx="8534400" cy="1143000"/>
          </a:xfrm>
        </p:spPr>
        <p:txBody>
          <a:bodyPr/>
          <a:lstStyle/>
          <a:p>
            <a:r>
              <a:rPr lang="en-US" altLang="en-US" sz="3200" b="1" dirty="0"/>
              <a:t>Which regression model to use?</a:t>
            </a:r>
          </a:p>
        </p:txBody>
      </p:sp>
      <p:graphicFrame>
        <p:nvGraphicFramePr>
          <p:cNvPr id="244773" name="Group 37"/>
          <p:cNvGraphicFramePr>
            <a:graphicFrameLocks noGrp="1"/>
          </p:cNvGraphicFramePr>
          <p:nvPr>
            <p:ph sz="half" idx="2"/>
            <p:extLst>
              <p:ext uri="{D42A27DB-BD31-4B8C-83A1-F6EECF244321}">
                <p14:modId xmlns:p14="http://schemas.microsoft.com/office/powerpoint/2010/main" val="2945070300"/>
              </p:ext>
            </p:extLst>
          </p:nvPr>
        </p:nvGraphicFramePr>
        <p:xfrm>
          <a:off x="228600" y="838200"/>
          <a:ext cx="8763000" cy="5727228"/>
        </p:xfrm>
        <a:graphic>
          <a:graphicData uri="http://schemas.openxmlformats.org/drawingml/2006/table">
            <a:tbl>
              <a:tblPr/>
              <a:tblGrid>
                <a:gridCol w="12192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Control Sampling Scheme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Regression model</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861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Fixed</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Random sample of everyone at time zero (baseline)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“case-cohort”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For risk ratio: Logistic regression </a:t>
                      </a:r>
                      <a:r>
                        <a:rPr kumimoji="0" lang="en-US" sz="2000" b="0" i="0" u="none" strike="noStrike" cap="none" normalizeH="0" baseline="0" dirty="0">
                          <a:ln>
                            <a:noFill/>
                          </a:ln>
                          <a:solidFill>
                            <a:schemeClr val="tx1"/>
                          </a:solidFill>
                          <a:effectLst/>
                          <a:latin typeface="Times New Roman" pitchFamily="18" charset="0"/>
                        </a:rPr>
                        <a:t>(if complete/equal follow-up)</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For hazard ratio: Proportional hazards (modified)</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79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Random sample of person-time at risk  each time a case occurs</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 “incidence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Conditional logistic regression</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2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Random sample of non-cases after cases have been identified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 “prevalent control”, “cumulative”, “epidemic”, “exclusive”, “traditional”</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Logistic regression</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36603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381000" y="-152400"/>
            <a:ext cx="8534400" cy="1143000"/>
          </a:xfrm>
        </p:spPr>
        <p:txBody>
          <a:bodyPr/>
          <a:lstStyle/>
          <a:p>
            <a:r>
              <a:rPr lang="en-US" altLang="en-US" sz="3200" b="1" dirty="0"/>
              <a:t>What can we estimate in a case-control study?</a:t>
            </a:r>
          </a:p>
        </p:txBody>
      </p:sp>
      <p:graphicFrame>
        <p:nvGraphicFramePr>
          <p:cNvPr id="276483" name="Group 3"/>
          <p:cNvGraphicFramePr>
            <a:graphicFrameLocks noGrp="1"/>
          </p:cNvGraphicFramePr>
          <p:nvPr>
            <p:ph idx="1"/>
          </p:nvPr>
        </p:nvGraphicFramePr>
        <p:xfrm>
          <a:off x="609600" y="2667000"/>
          <a:ext cx="4953000" cy="3124200"/>
        </p:xfrm>
        <a:graphic>
          <a:graphicData uri="http://schemas.openxmlformats.org/drawingml/2006/table">
            <a:tbl>
              <a:tblPr/>
              <a:tblGrid>
                <a:gridCol w="2209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1066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Fracture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No fracture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TZD use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No TZD use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955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3530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3728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0744" name="Text Box 25"/>
          <p:cNvSpPr txBox="1">
            <a:spLocks noChangeArrowheads="1"/>
          </p:cNvSpPr>
          <p:nvPr/>
        </p:nvSpPr>
        <p:spPr bwMode="auto">
          <a:xfrm>
            <a:off x="4724400" y="6248400"/>
            <a:ext cx="4724400" cy="457200"/>
          </a:xfrm>
          <a:prstGeom prst="rect">
            <a:avLst/>
          </a:prstGeom>
          <a:noFill/>
          <a:ln w="9525">
            <a:noFill/>
            <a:miter lim="800000"/>
            <a:headEnd/>
            <a:tailEnd/>
          </a:ln>
        </p:spPr>
        <p:txBody>
          <a:bodyPr>
            <a:spAutoFit/>
          </a:bodyPr>
          <a:lstStyle/>
          <a:p>
            <a:pPr eaLnBrk="0" hangingPunct="0">
              <a:spcBef>
                <a:spcPct val="50000"/>
              </a:spcBef>
            </a:pPr>
            <a:r>
              <a:rPr lang="en-US" altLang="en-US" dirty="0"/>
              <a:t>Meier et al. </a:t>
            </a:r>
            <a:r>
              <a:rPr lang="en-US" altLang="en-US" i="1" dirty="0"/>
              <a:t>Arch Intern Med </a:t>
            </a:r>
            <a:r>
              <a:rPr lang="en-US" altLang="en-US" dirty="0"/>
              <a:t>2008</a:t>
            </a:r>
          </a:p>
        </p:txBody>
      </p:sp>
      <p:sp>
        <p:nvSpPr>
          <p:cNvPr id="30745" name="Text Box 26"/>
          <p:cNvSpPr txBox="1">
            <a:spLocks noChangeArrowheads="1"/>
          </p:cNvSpPr>
          <p:nvPr/>
        </p:nvSpPr>
        <p:spPr bwMode="auto">
          <a:xfrm>
            <a:off x="304800" y="838200"/>
            <a:ext cx="8610600" cy="519113"/>
          </a:xfrm>
          <a:prstGeom prst="rect">
            <a:avLst/>
          </a:prstGeom>
          <a:noFill/>
          <a:ln w="9525">
            <a:noFill/>
            <a:miter lim="800000"/>
            <a:headEnd/>
            <a:tailEnd/>
          </a:ln>
        </p:spPr>
        <p:txBody>
          <a:bodyPr>
            <a:spAutoFit/>
          </a:bodyPr>
          <a:lstStyle/>
          <a:p>
            <a:pPr eaLnBrk="0" hangingPunct="0">
              <a:spcBef>
                <a:spcPct val="50000"/>
              </a:spcBef>
            </a:pPr>
            <a:r>
              <a:rPr lang="en-US" altLang="en-US" sz="2800" dirty="0"/>
              <a:t>Case-control study of TZD use &amp; fracture in diabetes  </a:t>
            </a:r>
          </a:p>
        </p:txBody>
      </p:sp>
      <p:sp>
        <p:nvSpPr>
          <p:cNvPr id="30746" name="Text Box 27"/>
          <p:cNvSpPr txBox="1">
            <a:spLocks noChangeArrowheads="1"/>
          </p:cNvSpPr>
          <p:nvPr/>
        </p:nvSpPr>
        <p:spPr bwMode="auto">
          <a:xfrm>
            <a:off x="5943600" y="1680150"/>
            <a:ext cx="2971800" cy="4339650"/>
          </a:xfrm>
          <a:prstGeom prst="rect">
            <a:avLst/>
          </a:prstGeom>
          <a:noFill/>
          <a:ln w="9525">
            <a:noFill/>
            <a:miter lim="800000"/>
            <a:headEnd/>
            <a:tailEnd/>
          </a:ln>
        </p:spPr>
        <p:txBody>
          <a:bodyPr>
            <a:spAutoFit/>
          </a:bodyPr>
          <a:lstStyle/>
          <a:p>
            <a:pPr eaLnBrk="0" hangingPunct="0">
              <a:spcBef>
                <a:spcPct val="50000"/>
              </a:spcBef>
            </a:pPr>
            <a:r>
              <a:rPr lang="en-US" altLang="en-US" dirty="0"/>
              <a:t>If we try to estimate probability or odds of fracture in either exposure group, the result is nonsense. It depends on whether the study selected 4 controls per case, or 2 controls per case, etc.</a:t>
            </a:r>
          </a:p>
          <a:p>
            <a:pPr eaLnBrk="0" hangingPunct="0">
              <a:spcBef>
                <a:spcPct val="50000"/>
              </a:spcBef>
            </a:pPr>
            <a:r>
              <a:rPr lang="en-US" altLang="en-US" dirty="0"/>
              <a:t>We can, however, work down the table.</a:t>
            </a:r>
          </a:p>
        </p:txBody>
      </p:sp>
      <p:sp>
        <p:nvSpPr>
          <p:cNvPr id="276508" name="Line 28"/>
          <p:cNvSpPr>
            <a:spLocks noChangeShapeType="1"/>
          </p:cNvSpPr>
          <p:nvPr/>
        </p:nvSpPr>
        <p:spPr bwMode="auto">
          <a:xfrm>
            <a:off x="1981200" y="4267200"/>
            <a:ext cx="3276600" cy="0"/>
          </a:xfrm>
          <a:prstGeom prst="line">
            <a:avLst/>
          </a:prstGeom>
          <a:noFill/>
          <a:ln w="76200">
            <a:solidFill>
              <a:srgbClr val="FF0000"/>
            </a:solidFill>
            <a:round/>
            <a:headEnd/>
            <a:tailEnd type="triangle" w="med" len="med"/>
          </a:ln>
        </p:spPr>
        <p:txBody>
          <a:bodyPr/>
          <a:lstStyle/>
          <a:p>
            <a:endParaRPr lang="en-US" dirty="0"/>
          </a:p>
        </p:txBody>
      </p:sp>
      <p:sp>
        <p:nvSpPr>
          <p:cNvPr id="276509" name="Line 29"/>
          <p:cNvSpPr>
            <a:spLocks noChangeShapeType="1"/>
          </p:cNvSpPr>
          <p:nvPr/>
        </p:nvSpPr>
        <p:spPr bwMode="auto">
          <a:xfrm>
            <a:off x="1981200" y="4953000"/>
            <a:ext cx="3276600" cy="0"/>
          </a:xfrm>
          <a:prstGeom prst="line">
            <a:avLst/>
          </a:prstGeom>
          <a:noFill/>
          <a:ln w="76200">
            <a:solidFill>
              <a:srgbClr val="FF0000"/>
            </a:solidFill>
            <a:round/>
            <a:headEnd/>
            <a:tailEnd type="triangle" w="med" len="med"/>
          </a:ln>
        </p:spPr>
        <p:txBody>
          <a:bodyPr/>
          <a:lstStyle/>
          <a:p>
            <a:endParaRPr lang="en-US" dirty="0"/>
          </a:p>
        </p:txBody>
      </p:sp>
      <p:sp>
        <p:nvSpPr>
          <p:cNvPr id="276510" name="Text Box 30"/>
          <p:cNvSpPr txBox="1">
            <a:spLocks noChangeArrowheads="1"/>
          </p:cNvSpPr>
          <p:nvPr/>
        </p:nvSpPr>
        <p:spPr bwMode="auto">
          <a:xfrm>
            <a:off x="2895600" y="3838575"/>
            <a:ext cx="838200" cy="823913"/>
          </a:xfrm>
          <a:prstGeom prst="rect">
            <a:avLst/>
          </a:prstGeom>
          <a:noFill/>
          <a:ln w="9525">
            <a:noFill/>
            <a:miter lim="800000"/>
            <a:headEnd/>
            <a:tailEnd/>
          </a:ln>
        </p:spPr>
        <p:txBody>
          <a:bodyPr>
            <a:spAutoFit/>
          </a:bodyPr>
          <a:lstStyle/>
          <a:p>
            <a:pPr eaLnBrk="0" hangingPunct="0">
              <a:spcBef>
                <a:spcPct val="50000"/>
              </a:spcBef>
            </a:pPr>
            <a:r>
              <a:rPr lang="en-US" altLang="en-US" sz="4800" b="1" dirty="0">
                <a:solidFill>
                  <a:srgbClr val="FF0000"/>
                </a:solidFill>
                <a:latin typeface="Arial" charset="0"/>
              </a:rPr>
              <a:t>X</a:t>
            </a:r>
          </a:p>
        </p:txBody>
      </p:sp>
      <p:sp>
        <p:nvSpPr>
          <p:cNvPr id="276511" name="Text Box 31"/>
          <p:cNvSpPr txBox="1">
            <a:spLocks noChangeArrowheads="1"/>
          </p:cNvSpPr>
          <p:nvPr/>
        </p:nvSpPr>
        <p:spPr bwMode="auto">
          <a:xfrm>
            <a:off x="2895600" y="4586288"/>
            <a:ext cx="838200" cy="823912"/>
          </a:xfrm>
          <a:prstGeom prst="rect">
            <a:avLst/>
          </a:prstGeom>
          <a:noFill/>
          <a:ln w="9525">
            <a:noFill/>
            <a:miter lim="800000"/>
            <a:headEnd/>
            <a:tailEnd/>
          </a:ln>
        </p:spPr>
        <p:txBody>
          <a:bodyPr>
            <a:spAutoFit/>
          </a:bodyPr>
          <a:lstStyle/>
          <a:p>
            <a:pPr eaLnBrk="0" hangingPunct="0">
              <a:spcBef>
                <a:spcPct val="50000"/>
              </a:spcBef>
            </a:pPr>
            <a:r>
              <a:rPr lang="en-US" altLang="en-US" sz="4800" b="1" dirty="0">
                <a:solidFill>
                  <a:srgbClr val="FF0000"/>
                </a:solidFill>
                <a:latin typeface="Arial" charset="0"/>
              </a:rPr>
              <a:t>X</a:t>
            </a:r>
          </a:p>
        </p:txBody>
      </p:sp>
      <p:sp>
        <p:nvSpPr>
          <p:cNvPr id="276512" name="Line 32"/>
          <p:cNvSpPr>
            <a:spLocks noChangeShapeType="1"/>
          </p:cNvSpPr>
          <p:nvPr/>
        </p:nvSpPr>
        <p:spPr bwMode="auto">
          <a:xfrm>
            <a:off x="3200400" y="3505200"/>
            <a:ext cx="0" cy="2057400"/>
          </a:xfrm>
          <a:prstGeom prst="line">
            <a:avLst/>
          </a:prstGeom>
          <a:noFill/>
          <a:ln w="76200">
            <a:solidFill>
              <a:srgbClr val="008000"/>
            </a:solidFill>
            <a:round/>
            <a:headEnd/>
            <a:tailEnd type="triangle" w="med" len="med"/>
          </a:ln>
        </p:spPr>
        <p:txBody>
          <a:bodyPr/>
          <a:lstStyle/>
          <a:p>
            <a:endParaRPr lang="en-US" dirty="0"/>
          </a:p>
        </p:txBody>
      </p:sp>
      <p:sp>
        <p:nvSpPr>
          <p:cNvPr id="276513" name="Line 33"/>
          <p:cNvSpPr>
            <a:spLocks noChangeShapeType="1"/>
          </p:cNvSpPr>
          <p:nvPr/>
        </p:nvSpPr>
        <p:spPr bwMode="auto">
          <a:xfrm>
            <a:off x="4495800" y="3505200"/>
            <a:ext cx="0" cy="2057400"/>
          </a:xfrm>
          <a:prstGeom prst="line">
            <a:avLst/>
          </a:prstGeom>
          <a:noFill/>
          <a:ln w="76200">
            <a:solidFill>
              <a:srgbClr val="008000"/>
            </a:solidFill>
            <a:round/>
            <a:headEnd/>
            <a:tailEnd type="triangle" w="med" len="me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0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65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5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xit" presetSubtype="10" fill="hold" grpId="1" nodeType="clickEffect">
                                  <p:stCondLst>
                                    <p:cond delay="0"/>
                                  </p:stCondLst>
                                  <p:childTnLst>
                                    <p:animEffect transition="out" filter="blinds(horizontal)">
                                      <p:cBhvr>
                                        <p:cTn id="18" dur="500"/>
                                        <p:tgtEl>
                                          <p:spTgt spid="276508"/>
                                        </p:tgtEl>
                                      </p:cBhvr>
                                    </p:animEffect>
                                    <p:set>
                                      <p:cBhvr>
                                        <p:cTn id="19" dur="1" fill="hold">
                                          <p:stCondLst>
                                            <p:cond delay="499"/>
                                          </p:stCondLst>
                                        </p:cTn>
                                        <p:tgtEl>
                                          <p:spTgt spid="276508"/>
                                        </p:tgtEl>
                                        <p:attrNameLst>
                                          <p:attrName>style.visibility</p:attrName>
                                        </p:attrNameLst>
                                      </p:cBhvr>
                                      <p:to>
                                        <p:strVal val="hidden"/>
                                      </p:to>
                                    </p:set>
                                  </p:childTnLst>
                                </p:cTn>
                              </p:par>
                              <p:par>
                                <p:cTn id="20" presetID="3" presetClass="exit" presetSubtype="10" fill="hold" grpId="1" nodeType="withEffect">
                                  <p:stCondLst>
                                    <p:cond delay="0"/>
                                  </p:stCondLst>
                                  <p:childTnLst>
                                    <p:animEffect transition="out" filter="blinds(horizontal)">
                                      <p:cBhvr>
                                        <p:cTn id="21" dur="500"/>
                                        <p:tgtEl>
                                          <p:spTgt spid="276510"/>
                                        </p:tgtEl>
                                      </p:cBhvr>
                                    </p:animEffect>
                                    <p:set>
                                      <p:cBhvr>
                                        <p:cTn id="22" dur="1" fill="hold">
                                          <p:stCondLst>
                                            <p:cond delay="499"/>
                                          </p:stCondLst>
                                        </p:cTn>
                                        <p:tgtEl>
                                          <p:spTgt spid="276510"/>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276511"/>
                                        </p:tgtEl>
                                      </p:cBhvr>
                                    </p:animEffect>
                                    <p:set>
                                      <p:cBhvr>
                                        <p:cTn id="25" dur="1" fill="hold">
                                          <p:stCondLst>
                                            <p:cond delay="499"/>
                                          </p:stCondLst>
                                        </p:cTn>
                                        <p:tgtEl>
                                          <p:spTgt spid="276511"/>
                                        </p:tgtEl>
                                        <p:attrNameLst>
                                          <p:attrName>style.visibility</p:attrName>
                                        </p:attrNameLst>
                                      </p:cBhvr>
                                      <p:to>
                                        <p:strVal val="hidden"/>
                                      </p:to>
                                    </p:set>
                                  </p:childTnLst>
                                </p:cTn>
                              </p:par>
                              <p:par>
                                <p:cTn id="26" presetID="3" presetClass="exit" presetSubtype="10" fill="hold" grpId="1" nodeType="withEffect">
                                  <p:stCondLst>
                                    <p:cond delay="0"/>
                                  </p:stCondLst>
                                  <p:childTnLst>
                                    <p:animEffect transition="out" filter="blinds(horizontal)">
                                      <p:cBhvr>
                                        <p:cTn id="27" dur="500"/>
                                        <p:tgtEl>
                                          <p:spTgt spid="276509"/>
                                        </p:tgtEl>
                                      </p:cBhvr>
                                    </p:animEffect>
                                    <p:set>
                                      <p:cBhvr>
                                        <p:cTn id="28" dur="1" fill="hold">
                                          <p:stCondLst>
                                            <p:cond delay="499"/>
                                          </p:stCondLst>
                                        </p:cTn>
                                        <p:tgtEl>
                                          <p:spTgt spid="276509"/>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76512"/>
                                        </p:tgtEl>
                                        <p:attrNameLst>
                                          <p:attrName>style.visibility</p:attrName>
                                        </p:attrNameLst>
                                      </p:cBhvr>
                                      <p:to>
                                        <p:strVal val="visible"/>
                                      </p:to>
                                    </p:set>
                                    <p:animEffect transition="in" filter="blinds(horizontal)">
                                      <p:cBhvr>
                                        <p:cTn id="33" dur="500"/>
                                        <p:tgtEl>
                                          <p:spTgt spid="27651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76513"/>
                                        </p:tgtEl>
                                        <p:attrNameLst>
                                          <p:attrName>style.visibility</p:attrName>
                                        </p:attrNameLst>
                                      </p:cBhvr>
                                      <p:to>
                                        <p:strVal val="visible"/>
                                      </p:to>
                                    </p:set>
                                    <p:animEffect transition="in" filter="blinds(horizontal)">
                                      <p:cBhvr>
                                        <p:cTn id="36" dur="500"/>
                                        <p:tgtEl>
                                          <p:spTgt spid="276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8" grpId="0" animBg="1"/>
      <p:bldP spid="276508" grpId="1" animBg="1"/>
      <p:bldP spid="276509" grpId="0" animBg="1"/>
      <p:bldP spid="276509" grpId="1" animBg="1"/>
      <p:bldP spid="276510" grpId="0"/>
      <p:bldP spid="276510" grpId="1"/>
      <p:bldP spid="276511" grpId="0"/>
      <p:bldP spid="276511" grpId="1"/>
      <p:bldP spid="276512" grpId="0" animBg="1"/>
      <p:bldP spid="27651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304800" y="76200"/>
            <a:ext cx="8534400" cy="1143000"/>
          </a:xfrm>
        </p:spPr>
        <p:txBody>
          <a:bodyPr/>
          <a:lstStyle/>
          <a:p>
            <a:r>
              <a:rPr lang="en-US" altLang="en-US" sz="3200" b="1" dirty="0"/>
              <a:t>What the OR in a case-control study estimates</a:t>
            </a:r>
          </a:p>
        </p:txBody>
      </p:sp>
      <p:sp>
        <p:nvSpPr>
          <p:cNvPr id="49154" name="Rectangle 3"/>
          <p:cNvSpPr>
            <a:spLocks noGrp="1" noChangeArrowheads="1"/>
          </p:cNvSpPr>
          <p:nvPr>
            <p:ph type="body" sz="half" idx="1"/>
          </p:nvPr>
        </p:nvSpPr>
        <p:spPr>
          <a:xfrm>
            <a:off x="762000" y="762000"/>
            <a:ext cx="7848600" cy="533400"/>
          </a:xfrm>
        </p:spPr>
        <p:txBody>
          <a:bodyPr/>
          <a:lstStyle/>
          <a:p>
            <a:pPr>
              <a:buFontTx/>
              <a:buNone/>
            </a:pPr>
            <a:r>
              <a:rPr lang="en-US" altLang="en-US" sz="2800" dirty="0"/>
              <a:t>Depends on underlying cohort and control sampling</a:t>
            </a:r>
          </a:p>
          <a:p>
            <a:endParaRPr lang="en-US" altLang="en-US" sz="2800" dirty="0"/>
          </a:p>
        </p:txBody>
      </p:sp>
      <p:graphicFrame>
        <p:nvGraphicFramePr>
          <p:cNvPr id="244773" name="Group 37"/>
          <p:cNvGraphicFramePr>
            <a:graphicFrameLocks noGrp="1"/>
          </p:cNvGraphicFramePr>
          <p:nvPr>
            <p:ph sz="half" idx="2"/>
            <p:extLst>
              <p:ext uri="{D42A27DB-BD31-4B8C-83A1-F6EECF244321}">
                <p14:modId xmlns:p14="http://schemas.microsoft.com/office/powerpoint/2010/main" val="1241245648"/>
              </p:ext>
            </p:extLst>
          </p:nvPr>
        </p:nvGraphicFramePr>
        <p:xfrm>
          <a:off x="381000" y="1296061"/>
          <a:ext cx="8458201" cy="5409539"/>
        </p:xfrm>
        <a:graphic>
          <a:graphicData uri="http://schemas.openxmlformats.org/drawingml/2006/table">
            <a:tbl>
              <a:tblPr/>
              <a:tblGrid>
                <a:gridCol w="10668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2438401">
                  <a:extLst>
                    <a:ext uri="{9D8B030D-6E8A-4147-A177-3AD203B41FA5}">
                      <a16:colId xmlns:a16="http://schemas.microsoft.com/office/drawing/2014/main" val="20003"/>
                    </a:ext>
                  </a:extLst>
                </a:gridCol>
              </a:tblGrid>
              <a:tr h="624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Control Sampling</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Assumptions about Exposure Prevalence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8140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Dynamic</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Each time a case occurs </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None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Consistent estimate of hazard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3865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At midpoint of study period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Exposure and covariate prevalence is at steady state or changing linearly over time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Consistent estimate of hazard ratio</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800" b="0" i="0" u="none" strike="noStrike" cap="none" normalizeH="0" baseline="0" dirty="0">
                        <a:ln>
                          <a:noFill/>
                        </a:ln>
                        <a:solidFill>
                          <a:schemeClr val="tx1"/>
                        </a:solidFill>
                        <a:effectLst/>
                        <a:latin typeface="Times New Roman" pitchFamily="18" charset="0"/>
                      </a:endParaRP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623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At any point, including after all cases identified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a) Exposure and covariate prevalence is at steady state</a:t>
                      </a:r>
                    </a:p>
                    <a:p>
                      <a:pPr marL="0" marR="0" lvl="0" indent="0" algn="l"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b) Exposure and/or covariates not at steady state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Consistent estimate of hazard ratio </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Hard to interpret odds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0637E316-0D16-44A8-AC41-5B782C12D7B4}"/>
              </a:ext>
            </a:extLst>
          </p:cNvPr>
          <p:cNvSpPr txBox="1"/>
          <p:nvPr/>
        </p:nvSpPr>
        <p:spPr>
          <a:xfrm>
            <a:off x="-25400" y="-42565"/>
            <a:ext cx="2962729" cy="461665"/>
          </a:xfrm>
          <a:prstGeom prst="rect">
            <a:avLst/>
          </a:prstGeom>
          <a:noFill/>
        </p:spPr>
        <p:txBody>
          <a:bodyPr wrap="square" rtlCol="0">
            <a:spAutoFit/>
          </a:bodyPr>
          <a:lstStyle/>
          <a:p>
            <a:r>
              <a:rPr lang="en-US" b="1" dirty="0">
                <a:solidFill>
                  <a:srgbClr val="FF0000"/>
                </a:solidFill>
              </a:rPr>
              <a:t>Summary</a:t>
            </a:r>
          </a:p>
        </p:txBody>
      </p:sp>
    </p:spTree>
    <p:extLst>
      <p:ext uri="{BB962C8B-B14F-4D97-AF65-F5344CB8AC3E}">
        <p14:creationId xmlns:p14="http://schemas.microsoft.com/office/powerpoint/2010/main" val="34946319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304800" y="-228600"/>
            <a:ext cx="8534400" cy="1143000"/>
          </a:xfrm>
        </p:spPr>
        <p:txBody>
          <a:bodyPr/>
          <a:lstStyle/>
          <a:p>
            <a:pPr>
              <a:defRPr/>
            </a:pPr>
            <a:r>
              <a:rPr lang="en-US" altLang="en-US" sz="3200" b="1" dirty="0"/>
              <a:t>Which regression model to use?</a:t>
            </a:r>
          </a:p>
        </p:txBody>
      </p:sp>
      <p:graphicFrame>
        <p:nvGraphicFramePr>
          <p:cNvPr id="244773" name="Group 37"/>
          <p:cNvGraphicFramePr>
            <a:graphicFrameLocks noGrp="1"/>
          </p:cNvGraphicFramePr>
          <p:nvPr>
            <p:ph sz="half" idx="2"/>
            <p:extLst>
              <p:ext uri="{D42A27DB-BD31-4B8C-83A1-F6EECF244321}">
                <p14:modId xmlns:p14="http://schemas.microsoft.com/office/powerpoint/2010/main" val="1609927996"/>
              </p:ext>
            </p:extLst>
          </p:nvPr>
        </p:nvGraphicFramePr>
        <p:xfrm>
          <a:off x="381000" y="914400"/>
          <a:ext cx="8458201" cy="5577153"/>
        </p:xfrm>
        <a:graphic>
          <a:graphicData uri="http://schemas.openxmlformats.org/drawingml/2006/table">
            <a:tbl>
              <a:tblPr/>
              <a:tblGrid>
                <a:gridCol w="10668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2438401">
                  <a:extLst>
                    <a:ext uri="{9D8B030D-6E8A-4147-A177-3AD203B41FA5}">
                      <a16:colId xmlns:a16="http://schemas.microsoft.com/office/drawing/2014/main" val="20003"/>
                    </a:ext>
                  </a:extLst>
                </a:gridCol>
              </a:tblGrid>
              <a:tr h="624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Control Sampling</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Assumptions about Exposure Prevalence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tx1"/>
                          </a:solidFill>
                          <a:effectLst/>
                          <a:latin typeface="Times New Roman" pitchFamily="18" charset="0"/>
                        </a:rPr>
                        <a:t>Regression Model</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8140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Dynamic</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Each time a case occurs </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None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Conditional logistic regression</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0627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At midpoint of study period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Exposure and covariate prevalence is at steady state or changing linearly over time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Logistic regression</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623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At any point, including after all cases identified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a) Exposure and covariate prevalence is at steady state</a:t>
                      </a:r>
                    </a:p>
                    <a:p>
                      <a:pPr marL="0" marR="0" lvl="0" indent="0" algn="l"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b) Exposure and/or covariates not at steady state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20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Logistic regression</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944796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p:nvPr>
        </p:nvSpPr>
        <p:spPr>
          <a:xfrm>
            <a:off x="0" y="-152400"/>
            <a:ext cx="8991600" cy="1143000"/>
          </a:xfrm>
        </p:spPr>
        <p:txBody>
          <a:bodyPr/>
          <a:lstStyle/>
          <a:p>
            <a:r>
              <a:rPr lang="en-US" altLang="en-US" sz="2800" b="1" dirty="0"/>
              <a:t>Statistical penalties for sampling the study base</a:t>
            </a:r>
          </a:p>
        </p:txBody>
      </p:sp>
      <p:sp>
        <p:nvSpPr>
          <p:cNvPr id="193538" name="Rectangle 3"/>
          <p:cNvSpPr>
            <a:spLocks noGrp="1" noChangeArrowheads="1"/>
          </p:cNvSpPr>
          <p:nvPr>
            <p:ph type="body" idx="1"/>
          </p:nvPr>
        </p:nvSpPr>
        <p:spPr>
          <a:xfrm>
            <a:off x="152400" y="914400"/>
            <a:ext cx="8839200" cy="4800600"/>
          </a:xfrm>
        </p:spPr>
        <p:txBody>
          <a:bodyPr/>
          <a:lstStyle/>
          <a:p>
            <a:r>
              <a:rPr lang="en-US" altLang="en-US" sz="2800" dirty="0"/>
              <a:t>Case-control design obtains a strategic sample of the underlying cohort rather than entire underlying cohort</a:t>
            </a:r>
          </a:p>
          <a:p>
            <a:endParaRPr lang="en-US" altLang="en-US" sz="1000" dirty="0"/>
          </a:p>
          <a:p>
            <a:r>
              <a:rPr lang="en-US" altLang="en-US" sz="2800" dirty="0"/>
              <a:t>Using a sample introduces some sampling error compared to analysis using entire cohort.  Manifestations are:</a:t>
            </a:r>
          </a:p>
          <a:p>
            <a:endParaRPr lang="en-US" altLang="en-US" sz="400" dirty="0"/>
          </a:p>
          <a:p>
            <a:pPr lvl="1"/>
            <a:r>
              <a:rPr lang="en-US" altLang="en-US" sz="2400" dirty="0"/>
              <a:t>Reduces precision of the risk ratio, hazard ratio or odds ratio estimate (i.e., increases standard error and CIs) compared to analysis of whole cohort</a:t>
            </a:r>
          </a:p>
          <a:p>
            <a:pPr lvl="1"/>
            <a:r>
              <a:rPr lang="en-US" altLang="en-US" sz="2400" dirty="0"/>
              <a:t>Point estimate from case-control design will rarely be exactly equal to the analysis of whole underlying cohort	</a:t>
            </a:r>
          </a:p>
          <a:p>
            <a:pPr lvl="2"/>
            <a:r>
              <a:rPr lang="en-US" altLang="en-US" sz="2000" dirty="0"/>
              <a:t>The difference is from sampling error; typically, the estimates are close</a:t>
            </a:r>
          </a:p>
          <a:p>
            <a:pPr lvl="2"/>
            <a:endParaRPr lang="en-US" altLang="en-US" sz="800" dirty="0"/>
          </a:p>
          <a:p>
            <a:r>
              <a:rPr lang="en-US" altLang="en-US" sz="2800" dirty="0"/>
              <a:t>Loss of precision offset by large reductions in cost and time of study  </a:t>
            </a:r>
          </a:p>
        </p:txBody>
      </p:sp>
    </p:spTree>
    <p:extLst>
      <p:ext uri="{BB962C8B-B14F-4D97-AF65-F5344CB8AC3E}">
        <p14:creationId xmlns:p14="http://schemas.microsoft.com/office/powerpoint/2010/main" val="27503328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l="1162" t="-1" b="14762"/>
          <a:stretch/>
        </p:blipFill>
        <p:spPr>
          <a:xfrm>
            <a:off x="30480" y="1135856"/>
            <a:ext cx="8580492" cy="4662487"/>
          </a:xfrm>
        </p:spPr>
      </p:pic>
      <p:sp>
        <p:nvSpPr>
          <p:cNvPr id="7" name="Text Box 6"/>
          <p:cNvSpPr txBox="1">
            <a:spLocks noChangeArrowheads="1"/>
          </p:cNvSpPr>
          <p:nvPr/>
        </p:nvSpPr>
        <p:spPr bwMode="auto">
          <a:xfrm>
            <a:off x="533400" y="381000"/>
            <a:ext cx="8229600" cy="641350"/>
          </a:xfrm>
          <a:prstGeom prst="rect">
            <a:avLst/>
          </a:prstGeom>
          <a:noFill/>
          <a:ln w="9525">
            <a:noFill/>
            <a:miter lim="800000"/>
            <a:headEnd/>
            <a:tailEnd/>
          </a:ln>
        </p:spPr>
        <p:txBody>
          <a:bodyPr>
            <a:spAutoFit/>
          </a:bodyPr>
          <a:lstStyle/>
          <a:p>
            <a:pPr algn="ctr" eaLnBrk="0" hangingPunct="0">
              <a:spcBef>
                <a:spcPct val="50000"/>
              </a:spcBef>
            </a:pPr>
            <a:r>
              <a:rPr lang="en-US" altLang="en-US" sz="3600" b="1" dirty="0"/>
              <a:t>How many controls per case?</a:t>
            </a:r>
          </a:p>
        </p:txBody>
      </p:sp>
      <p:sp>
        <p:nvSpPr>
          <p:cNvPr id="9" name="TextBox 8"/>
          <p:cNvSpPr txBox="1"/>
          <p:nvPr/>
        </p:nvSpPr>
        <p:spPr>
          <a:xfrm>
            <a:off x="4113224" y="2345204"/>
            <a:ext cx="2895600" cy="1938992"/>
          </a:xfrm>
          <a:prstGeom prst="rect">
            <a:avLst/>
          </a:prstGeom>
          <a:noFill/>
        </p:spPr>
        <p:txBody>
          <a:bodyPr wrap="square" rtlCol="0">
            <a:spAutoFit/>
          </a:bodyPr>
          <a:lstStyle/>
          <a:p>
            <a:r>
              <a:rPr lang="en-US" dirty="0"/>
              <a:t>Biggest gain from 1 to 2 controls.  In general, &gt;4 controls per case not cost effective.</a:t>
            </a:r>
          </a:p>
        </p:txBody>
      </p:sp>
      <p:sp>
        <p:nvSpPr>
          <p:cNvPr id="10" name="TextBox 9"/>
          <p:cNvSpPr txBox="1"/>
          <p:nvPr/>
        </p:nvSpPr>
        <p:spPr>
          <a:xfrm>
            <a:off x="1577712" y="5798343"/>
            <a:ext cx="7033260" cy="830997"/>
          </a:xfrm>
          <a:prstGeom prst="rect">
            <a:avLst/>
          </a:prstGeom>
          <a:noFill/>
        </p:spPr>
        <p:txBody>
          <a:bodyPr wrap="square" rtlCol="0">
            <a:spAutoFit/>
          </a:bodyPr>
          <a:lstStyle/>
          <a:p>
            <a:r>
              <a:rPr lang="en-US" dirty="0"/>
              <a:t>Power to detect OR of 2 in study with 188 cases; exposure prevalence of 30%; 2-sided alpha 5%</a:t>
            </a:r>
          </a:p>
        </p:txBody>
      </p:sp>
      <p:sp>
        <p:nvSpPr>
          <p:cNvPr id="2" name="Right Brace 1"/>
          <p:cNvSpPr/>
          <p:nvPr/>
        </p:nvSpPr>
        <p:spPr bwMode="auto">
          <a:xfrm>
            <a:off x="2438400" y="2497604"/>
            <a:ext cx="152400" cy="1998196"/>
          </a:xfrm>
          <a:prstGeom prst="righ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4058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ChangeArrowheads="1"/>
          </p:cNvSpPr>
          <p:nvPr>
            <p:ph type="title"/>
          </p:nvPr>
        </p:nvSpPr>
        <p:spPr>
          <a:xfrm>
            <a:off x="304800" y="-228600"/>
            <a:ext cx="8686800" cy="1143000"/>
          </a:xfrm>
        </p:spPr>
        <p:txBody>
          <a:bodyPr/>
          <a:lstStyle/>
          <a:p>
            <a:r>
              <a:rPr lang="en-US" altLang="en-US" sz="3200" b="1" dirty="0"/>
              <a:t>Presenting results in a case-control study</a:t>
            </a:r>
          </a:p>
        </p:txBody>
      </p:sp>
      <p:sp>
        <p:nvSpPr>
          <p:cNvPr id="197634" name="Rectangle 3"/>
          <p:cNvSpPr>
            <a:spLocks noGrp="1" noChangeArrowheads="1"/>
          </p:cNvSpPr>
          <p:nvPr>
            <p:ph type="body" idx="1"/>
          </p:nvPr>
        </p:nvSpPr>
        <p:spPr>
          <a:xfrm>
            <a:off x="152400" y="609600"/>
            <a:ext cx="8686800" cy="5181600"/>
          </a:xfrm>
        </p:spPr>
        <p:txBody>
          <a:bodyPr/>
          <a:lstStyle/>
          <a:p>
            <a:pPr>
              <a:spcBef>
                <a:spcPct val="0"/>
              </a:spcBef>
            </a:pPr>
            <a:r>
              <a:rPr lang="en-US" altLang="en-US" sz="2400" b="1" dirty="0"/>
              <a:t>Case-cohort:</a:t>
            </a:r>
            <a:r>
              <a:rPr lang="en-US" altLang="en-US" b="1" dirty="0"/>
              <a:t>  </a:t>
            </a:r>
          </a:p>
          <a:p>
            <a:pPr lvl="1">
              <a:spcBef>
                <a:spcPct val="0"/>
              </a:spcBef>
            </a:pPr>
            <a:r>
              <a:rPr lang="en-US" altLang="en-US" sz="2200" dirty="0"/>
              <a:t>If using logistic regression, declare OR is a consistent estimate of risk ratio and describe as risk</a:t>
            </a:r>
          </a:p>
          <a:p>
            <a:pPr lvl="1">
              <a:spcBef>
                <a:spcPct val="0"/>
              </a:spcBef>
            </a:pPr>
            <a:r>
              <a:rPr lang="en-US" altLang="en-US" sz="2200" dirty="0"/>
              <a:t>If using proportional hazards regression, report hazard ratio &amp; describe as hazard (or rates, if readers are phobic of hazards)</a:t>
            </a:r>
          </a:p>
          <a:p>
            <a:pPr lvl="1">
              <a:spcBef>
                <a:spcPct val="0"/>
              </a:spcBef>
            </a:pPr>
            <a:endParaRPr lang="en-US" altLang="en-US" sz="2200" dirty="0"/>
          </a:p>
          <a:p>
            <a:pPr>
              <a:spcBef>
                <a:spcPct val="0"/>
              </a:spcBef>
            </a:pPr>
            <a:r>
              <a:rPr lang="en-US" altLang="en-US" sz="2400" b="1" dirty="0"/>
              <a:t>Incidence density sampling:</a:t>
            </a:r>
          </a:p>
          <a:p>
            <a:pPr lvl="1">
              <a:spcBef>
                <a:spcPct val="0"/>
              </a:spcBef>
            </a:pPr>
            <a:r>
              <a:rPr lang="en-US" altLang="en-US" sz="2200" dirty="0"/>
              <a:t>Declare OR is consistent estimate of hazard ratio and describe in language of hazards (or rates, if readers are phobic of hazards)</a:t>
            </a:r>
          </a:p>
          <a:p>
            <a:pPr lvl="1">
              <a:spcBef>
                <a:spcPct val="0"/>
              </a:spcBef>
            </a:pPr>
            <a:endParaRPr lang="en-US" altLang="en-US" sz="2000" dirty="0"/>
          </a:p>
          <a:p>
            <a:pPr lvl="1">
              <a:spcBef>
                <a:spcPct val="0"/>
              </a:spcBef>
            </a:pPr>
            <a:endParaRPr lang="en-US" altLang="en-US" sz="1000" dirty="0"/>
          </a:p>
          <a:p>
            <a:pPr>
              <a:spcBef>
                <a:spcPct val="0"/>
              </a:spcBef>
            </a:pPr>
            <a:r>
              <a:rPr lang="en-US" altLang="en-US" sz="2400" b="1" dirty="0"/>
              <a:t>All other situations:</a:t>
            </a:r>
          </a:p>
          <a:p>
            <a:pPr lvl="1">
              <a:spcBef>
                <a:spcPct val="0"/>
              </a:spcBef>
            </a:pPr>
            <a:r>
              <a:rPr lang="en-US" altLang="en-US" sz="2200" dirty="0"/>
              <a:t>Only describe as odds</a:t>
            </a:r>
          </a:p>
          <a:p>
            <a:pPr lvl="1">
              <a:spcBef>
                <a:spcPct val="0"/>
              </a:spcBef>
            </a:pPr>
            <a:r>
              <a:rPr lang="en-US" altLang="en-US" sz="2200" dirty="0"/>
              <a:t>Mention, if appropriate, if OR is an approximation of the risk ratio</a:t>
            </a:r>
          </a:p>
          <a:p>
            <a:pPr lvl="1">
              <a:spcBef>
                <a:spcPct val="0"/>
              </a:spcBef>
            </a:pPr>
            <a:endParaRPr lang="en-US" altLang="en-US" sz="800" dirty="0"/>
          </a:p>
          <a:p>
            <a:pPr lvl="1"/>
            <a:r>
              <a:rPr lang="en-US" altLang="en-US" sz="2200" dirty="0"/>
              <a:t>If using OR, beware that language like “X times as likely to” implies a comparison of probabilities, not odds</a:t>
            </a:r>
          </a:p>
          <a:p>
            <a:pPr lvl="1"/>
            <a:r>
              <a:rPr lang="en-US" altLang="en-US" sz="2200" dirty="0"/>
              <a:t>Abstracts/press releases determine how results are seen by public</a:t>
            </a:r>
          </a:p>
        </p:txBody>
      </p:sp>
    </p:spTree>
    <p:extLst>
      <p:ext uri="{BB962C8B-B14F-4D97-AF65-F5344CB8AC3E}">
        <p14:creationId xmlns:p14="http://schemas.microsoft.com/office/powerpoint/2010/main" val="36923044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ChangeArrowheads="1"/>
          </p:cNvSpPr>
          <p:nvPr>
            <p:ph type="title"/>
          </p:nvPr>
        </p:nvSpPr>
        <p:spPr>
          <a:xfrm>
            <a:off x="304800" y="0"/>
            <a:ext cx="8534400" cy="1143000"/>
          </a:xfrm>
        </p:spPr>
        <p:txBody>
          <a:bodyPr/>
          <a:lstStyle/>
          <a:p>
            <a:r>
              <a:rPr lang="en-US" altLang="en-US" sz="3200" b="1" dirty="0"/>
              <a:t>Common misunderstandings about</a:t>
            </a:r>
            <a:br>
              <a:rPr lang="en-US" altLang="en-US" sz="3200" b="1" dirty="0"/>
            </a:br>
            <a:r>
              <a:rPr lang="en-US" altLang="en-US" sz="3200" b="1" dirty="0"/>
              <a:t> case-control studies</a:t>
            </a:r>
          </a:p>
        </p:txBody>
      </p:sp>
      <p:sp>
        <p:nvSpPr>
          <p:cNvPr id="199682" name="Rectangle 3"/>
          <p:cNvSpPr>
            <a:spLocks noGrp="1" noChangeArrowheads="1"/>
          </p:cNvSpPr>
          <p:nvPr>
            <p:ph type="body" idx="1"/>
          </p:nvPr>
        </p:nvSpPr>
        <p:spPr>
          <a:xfrm>
            <a:off x="101600" y="1066800"/>
            <a:ext cx="9042400" cy="4267200"/>
          </a:xfrm>
        </p:spPr>
        <p:txBody>
          <a:bodyPr/>
          <a:lstStyle/>
          <a:p>
            <a:r>
              <a:rPr lang="en-US" altLang="en-US" sz="2800" dirty="0"/>
              <a:t>They can only study one disease outcome.  </a:t>
            </a:r>
          </a:p>
          <a:p>
            <a:pPr lvl="1">
              <a:spcAft>
                <a:spcPts val="600"/>
              </a:spcAft>
            </a:pPr>
            <a:r>
              <a:rPr lang="en-US" altLang="en-US" sz="2400" dirty="0"/>
              <a:t>Case-cohort sampling can study multiple outcomes.</a:t>
            </a:r>
            <a:endParaRPr lang="en-US" altLang="en-US" sz="900" dirty="0"/>
          </a:p>
          <a:p>
            <a:r>
              <a:rPr lang="en-US" altLang="en-US" sz="2800" dirty="0"/>
              <a:t>Inference is not as valid as from a cohort </a:t>
            </a:r>
          </a:p>
          <a:p>
            <a:pPr lvl="1">
              <a:spcAft>
                <a:spcPts val="600"/>
              </a:spcAft>
            </a:pPr>
            <a:r>
              <a:rPr lang="en-US" altLang="en-US" sz="2400" dirty="0"/>
              <a:t>They are equally as valid if control sampling represents underlying cohort that gave rise to cases</a:t>
            </a:r>
            <a:endParaRPr lang="en-US" altLang="en-US" sz="900" dirty="0"/>
          </a:p>
          <a:p>
            <a:r>
              <a:rPr lang="en-US" altLang="en-US" sz="2800" dirty="0"/>
              <a:t>“Rare disease assumption” is required for OR from case-control to estimate anything meaningful</a:t>
            </a:r>
          </a:p>
          <a:p>
            <a:pPr lvl="1">
              <a:spcAft>
                <a:spcPts val="600"/>
              </a:spcAft>
            </a:pPr>
            <a:r>
              <a:rPr lang="en-US" altLang="en-US" sz="2400" dirty="0"/>
              <a:t>Depending on design, can obtain estimates of the risk ratio or  hazard ratio without rare disease assumption</a:t>
            </a:r>
            <a:endParaRPr lang="en-US" altLang="en-US" sz="900" dirty="0"/>
          </a:p>
          <a:p>
            <a:r>
              <a:rPr lang="en-US" altLang="en-US" sz="2800" dirty="0"/>
              <a:t>It is not possible to obtain exposure measurements that occur before outcome </a:t>
            </a:r>
          </a:p>
          <a:p>
            <a:pPr lvl="1"/>
            <a:r>
              <a:rPr lang="en-US" altLang="en-US" sz="2400" dirty="0"/>
              <a:t>Can use archived biospecimens, medical records, etc.</a:t>
            </a:r>
          </a:p>
        </p:txBody>
      </p:sp>
    </p:spTree>
    <p:extLst>
      <p:ext uri="{BB962C8B-B14F-4D97-AF65-F5344CB8AC3E}">
        <p14:creationId xmlns:p14="http://schemas.microsoft.com/office/powerpoint/2010/main" val="399873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968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968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968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968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968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968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968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ChangeArrowheads="1"/>
          </p:cNvSpPr>
          <p:nvPr>
            <p:ph type="title"/>
          </p:nvPr>
        </p:nvSpPr>
        <p:spPr>
          <a:xfrm>
            <a:off x="685800" y="0"/>
            <a:ext cx="7772400" cy="1143000"/>
          </a:xfrm>
        </p:spPr>
        <p:txBody>
          <a:bodyPr/>
          <a:lstStyle/>
          <a:p>
            <a:r>
              <a:rPr lang="en-US" altLang="en-US" sz="3200" b="1" dirty="0"/>
              <a:t>What is true about case-control studies</a:t>
            </a:r>
          </a:p>
        </p:txBody>
      </p:sp>
      <p:sp>
        <p:nvSpPr>
          <p:cNvPr id="201730" name="Rectangle 3"/>
          <p:cNvSpPr>
            <a:spLocks noGrp="1" noChangeArrowheads="1"/>
          </p:cNvSpPr>
          <p:nvPr>
            <p:ph type="body" idx="1"/>
          </p:nvPr>
        </p:nvSpPr>
        <p:spPr>
          <a:xfrm>
            <a:off x="304800" y="1219200"/>
            <a:ext cx="8534400" cy="4495800"/>
          </a:xfrm>
        </p:spPr>
        <p:txBody>
          <a:bodyPr/>
          <a:lstStyle/>
          <a:p>
            <a:r>
              <a:rPr lang="en-US" altLang="en-US" dirty="0"/>
              <a:t>There are typically more opportunities for bias in case-control than in cohort studies</a:t>
            </a:r>
          </a:p>
          <a:p>
            <a:endParaRPr lang="en-US" altLang="en-US" sz="1000" dirty="0"/>
          </a:p>
          <a:p>
            <a:r>
              <a:rPr lang="en-US" altLang="en-US" dirty="0"/>
              <a:t>Relative ease with which they can be done has encouraged a lot of badly designed studies</a:t>
            </a:r>
          </a:p>
          <a:p>
            <a:endParaRPr lang="en-US" altLang="en-US" sz="1000" dirty="0"/>
          </a:p>
          <a:p>
            <a:r>
              <a:rPr lang="en-US" altLang="en-US" dirty="0"/>
              <a:t>Low cost and shorter time should be an incentive for better, not worse, design</a:t>
            </a:r>
          </a:p>
        </p:txBody>
      </p:sp>
    </p:spTree>
    <p:extLst>
      <p:ext uri="{BB962C8B-B14F-4D97-AF65-F5344CB8AC3E}">
        <p14:creationId xmlns:p14="http://schemas.microsoft.com/office/powerpoint/2010/main" val="5482621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ChangeArrowheads="1"/>
          </p:cNvSpPr>
          <p:nvPr>
            <p:ph type="title"/>
          </p:nvPr>
        </p:nvSpPr>
        <p:spPr>
          <a:xfrm>
            <a:off x="685800" y="152400"/>
            <a:ext cx="7772400" cy="762000"/>
          </a:xfrm>
        </p:spPr>
        <p:txBody>
          <a:bodyPr/>
          <a:lstStyle/>
          <a:p>
            <a:r>
              <a:rPr lang="en-US" altLang="en-US" sz="3200" b="1" dirty="0"/>
              <a:t>Case-control design recommendations</a:t>
            </a:r>
          </a:p>
        </p:txBody>
      </p:sp>
      <p:sp>
        <p:nvSpPr>
          <p:cNvPr id="203778" name="Rectangle 3"/>
          <p:cNvSpPr>
            <a:spLocks noGrp="1" noChangeArrowheads="1"/>
          </p:cNvSpPr>
          <p:nvPr>
            <p:ph type="body" idx="1"/>
          </p:nvPr>
        </p:nvSpPr>
        <p:spPr>
          <a:xfrm>
            <a:off x="228600" y="1066800"/>
            <a:ext cx="8763000" cy="5334000"/>
          </a:xfrm>
        </p:spPr>
        <p:txBody>
          <a:bodyPr/>
          <a:lstStyle/>
          <a:p>
            <a:r>
              <a:rPr lang="en-US" altLang="en-US" sz="2800" dirty="0"/>
              <a:t>Look for a </a:t>
            </a:r>
            <a:r>
              <a:rPr lang="en-US" altLang="en-US" sz="2800" b="1" dirty="0"/>
              <a:t>primary study base </a:t>
            </a:r>
            <a:r>
              <a:rPr lang="en-US" altLang="en-US" sz="2800" dirty="0"/>
              <a:t>that can be clearly defined and has complete case ascertainment</a:t>
            </a:r>
          </a:p>
          <a:p>
            <a:pPr lvl="1"/>
            <a:r>
              <a:rPr lang="en-US" altLang="en-US" sz="2400" dirty="0"/>
              <a:t>Know research study bases available in your field</a:t>
            </a:r>
          </a:p>
          <a:p>
            <a:pPr lvl="1"/>
            <a:r>
              <a:rPr lang="en-US" altLang="en-US" sz="2400" dirty="0"/>
              <a:t>Use incidence density or case-cohort sampling in fixed cohort</a:t>
            </a:r>
          </a:p>
          <a:p>
            <a:pPr lvl="1"/>
            <a:r>
              <a:rPr lang="en-US" altLang="en-US" sz="2400" dirty="0"/>
              <a:t>In dynamic cohort, use incidence density sampling if feasible.  </a:t>
            </a:r>
          </a:p>
          <a:p>
            <a:pPr lvl="1"/>
            <a:endParaRPr lang="en-US" altLang="en-US" sz="1200" dirty="0"/>
          </a:p>
          <a:p>
            <a:r>
              <a:rPr lang="en-US" altLang="en-US" sz="2800" dirty="0"/>
              <a:t>Use </a:t>
            </a:r>
            <a:r>
              <a:rPr lang="en-US" altLang="en-US" sz="2800" b="1" dirty="0"/>
              <a:t>measurements recorded prior to the diagnosis </a:t>
            </a:r>
            <a:r>
              <a:rPr lang="en-US" altLang="en-US" sz="2800" dirty="0"/>
              <a:t>when possible (medical records, etc.) or perform measurements on stored specimens/records</a:t>
            </a:r>
          </a:p>
          <a:p>
            <a:endParaRPr lang="en-US" altLang="en-US" sz="2800" dirty="0"/>
          </a:p>
          <a:p>
            <a:endParaRPr lang="en-US" altLang="en-US" sz="2800" dirty="0"/>
          </a:p>
        </p:txBody>
      </p:sp>
    </p:spTree>
    <p:extLst>
      <p:ext uri="{BB962C8B-B14F-4D97-AF65-F5344CB8AC3E}">
        <p14:creationId xmlns:p14="http://schemas.microsoft.com/office/powerpoint/2010/main" val="2798394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772400" cy="1143000"/>
          </a:xfrm>
        </p:spPr>
        <p:txBody>
          <a:bodyPr/>
          <a:lstStyle/>
          <a:p>
            <a:r>
              <a:rPr lang="en-US" sz="2800" b="1" dirty="0"/>
              <a:t>What does the magnitude of a measure of association tell you?</a:t>
            </a:r>
          </a:p>
        </p:txBody>
      </p:sp>
      <p:sp>
        <p:nvSpPr>
          <p:cNvPr id="3" name="Content Placeholder 2"/>
          <p:cNvSpPr>
            <a:spLocks noGrp="1"/>
          </p:cNvSpPr>
          <p:nvPr>
            <p:ph idx="1"/>
          </p:nvPr>
        </p:nvSpPr>
        <p:spPr>
          <a:xfrm>
            <a:off x="76200" y="1066800"/>
            <a:ext cx="8915400" cy="4114800"/>
          </a:xfrm>
        </p:spPr>
        <p:txBody>
          <a:bodyPr/>
          <a:lstStyle/>
          <a:p>
            <a:r>
              <a:rPr lang="en-US" sz="2600" dirty="0"/>
              <a:t>Larger magnitude values referred to as “strong” associations</a:t>
            </a:r>
          </a:p>
          <a:p>
            <a:endParaRPr lang="en-US" sz="500" dirty="0"/>
          </a:p>
          <a:p>
            <a:r>
              <a:rPr lang="en-US" sz="2600" dirty="0"/>
              <a:t>What does “large” or “strong” actually mean?</a:t>
            </a:r>
          </a:p>
          <a:p>
            <a:endParaRPr lang="en-US" sz="500" dirty="0"/>
          </a:p>
          <a:p>
            <a:r>
              <a:rPr lang="en-US" sz="2600" dirty="0"/>
              <a:t>For both ratio &amp; difference measures, the larger the value the less apt the association is the result of occult bias</a:t>
            </a:r>
          </a:p>
          <a:p>
            <a:pPr lvl="1"/>
            <a:r>
              <a:rPr lang="en-US" sz="2600" dirty="0"/>
              <a:t>Reasoning: if bias was responsible, it would have to be large and researchers would presumably have noticed it</a:t>
            </a:r>
          </a:p>
          <a:p>
            <a:pPr lvl="1"/>
            <a:endParaRPr lang="en-US" sz="500" dirty="0"/>
          </a:p>
          <a:p>
            <a:r>
              <a:rPr lang="en-US" sz="2600" dirty="0"/>
              <a:t>For difference measures, strong associations translate to smaller numbers needed to treat/harm/protec</a:t>
            </a:r>
            <a:r>
              <a:rPr lang="en-US" sz="2800" dirty="0"/>
              <a:t>t</a:t>
            </a:r>
          </a:p>
          <a:p>
            <a:pPr lvl="1"/>
            <a:r>
              <a:rPr lang="en-US" sz="2600" dirty="0"/>
              <a:t>Strong translates directly to public health/clinical impact</a:t>
            </a:r>
          </a:p>
          <a:p>
            <a:pPr lvl="1"/>
            <a:endParaRPr lang="en-US" sz="500" dirty="0"/>
          </a:p>
          <a:p>
            <a:r>
              <a:rPr lang="en-US" sz="2600" dirty="0"/>
              <a:t>But for </a:t>
            </a:r>
            <a:r>
              <a:rPr lang="en-US" sz="2600" u="sng" dirty="0"/>
              <a:t>neither</a:t>
            </a:r>
            <a:r>
              <a:rPr lang="en-US" sz="2600" dirty="0"/>
              <a:t> difference nor ratio measures does “strong” translate into any particular intrinsic biologic strength</a:t>
            </a:r>
          </a:p>
        </p:txBody>
      </p:sp>
    </p:spTree>
    <p:extLst>
      <p:ext uri="{BB962C8B-B14F-4D97-AF65-F5344CB8AC3E}">
        <p14:creationId xmlns:p14="http://schemas.microsoft.com/office/powerpoint/2010/main" val="14999783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143000"/>
          </a:xfrm>
        </p:spPr>
        <p:txBody>
          <a:bodyPr/>
          <a:lstStyle/>
          <a:p>
            <a:r>
              <a:rPr lang="en-US" sz="2800" b="1" dirty="0"/>
              <a:t>Why does “strong” </a:t>
            </a:r>
            <a:r>
              <a:rPr lang="en-US" sz="2800" b="1" u="sng" dirty="0"/>
              <a:t>not</a:t>
            </a:r>
            <a:r>
              <a:rPr lang="en-US" sz="2800" b="1" dirty="0"/>
              <a:t> translate into biologic meaning? </a:t>
            </a:r>
          </a:p>
        </p:txBody>
      </p:sp>
      <p:sp>
        <p:nvSpPr>
          <p:cNvPr id="3" name="Content Placeholder 2"/>
          <p:cNvSpPr>
            <a:spLocks noGrp="1"/>
          </p:cNvSpPr>
          <p:nvPr>
            <p:ph idx="1"/>
          </p:nvPr>
        </p:nvSpPr>
        <p:spPr>
          <a:xfrm>
            <a:off x="76200" y="609600"/>
            <a:ext cx="8839200" cy="4114800"/>
          </a:xfrm>
        </p:spPr>
        <p:txBody>
          <a:bodyPr/>
          <a:lstStyle/>
          <a:p>
            <a:r>
              <a:rPr lang="en-US" sz="2600" dirty="0"/>
              <a:t>“Sufficient-component cause” model of human disease</a:t>
            </a:r>
          </a:p>
          <a:p>
            <a:pPr lvl="1"/>
            <a:r>
              <a:rPr lang="en-US" sz="2300" dirty="0"/>
              <a:t>Popularized by Rothman (1976 – see CLE reading) in health research but originated earlier by philosophers</a:t>
            </a:r>
          </a:p>
          <a:p>
            <a:pPr lvl="1"/>
            <a:r>
              <a:rPr lang="en-US" sz="2300" dirty="0"/>
              <a:t>Occurrence of a disease in a given person is because some set of culprit exposures comes together</a:t>
            </a:r>
          </a:p>
          <a:p>
            <a:pPr lvl="2">
              <a:spcBef>
                <a:spcPts val="0"/>
              </a:spcBef>
            </a:pPr>
            <a:r>
              <a:rPr lang="en-US" sz="2200" dirty="0"/>
              <a:t>A minimal set of culprit exposures is called a “sufficient cause”</a:t>
            </a:r>
          </a:p>
          <a:p>
            <a:pPr lvl="2">
              <a:spcBef>
                <a:spcPts val="0"/>
              </a:spcBef>
            </a:pPr>
            <a:r>
              <a:rPr lang="en-US" sz="2200" dirty="0"/>
              <a:t>Each individual culprit exposure is called a “component cause”</a:t>
            </a:r>
          </a:p>
          <a:p>
            <a:pPr lvl="1"/>
            <a:r>
              <a:rPr lang="en-US" sz="2300" dirty="0"/>
              <a:t>For most diseases, there are several “sufficient causes”</a:t>
            </a:r>
          </a:p>
        </p:txBody>
      </p:sp>
      <p:pic>
        <p:nvPicPr>
          <p:cNvPr id="1044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019"/>
          <a:stretch/>
        </p:blipFill>
        <p:spPr bwMode="auto">
          <a:xfrm>
            <a:off x="1486686" y="3733800"/>
            <a:ext cx="5828514" cy="300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28800" y="6096000"/>
            <a:ext cx="2514600" cy="369332"/>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A “sufficient cause”</a:t>
            </a:r>
          </a:p>
        </p:txBody>
      </p:sp>
      <p:sp>
        <p:nvSpPr>
          <p:cNvPr id="6" name="TextBox 5"/>
          <p:cNvSpPr txBox="1"/>
          <p:nvPr/>
        </p:nvSpPr>
        <p:spPr>
          <a:xfrm>
            <a:off x="7696200" y="5943600"/>
            <a:ext cx="1447800"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Rothman &amp; Greenland, </a:t>
            </a:r>
            <a:r>
              <a:rPr lang="en-US" sz="1400" i="1" dirty="0">
                <a:latin typeface="Arial" panose="020B0604020202020204" pitchFamily="34" charset="0"/>
                <a:cs typeface="Arial" panose="020B0604020202020204" pitchFamily="34" charset="0"/>
              </a:rPr>
              <a:t>AJPH</a:t>
            </a:r>
            <a:r>
              <a:rPr lang="en-US" sz="1400" dirty="0">
                <a:latin typeface="Arial" panose="020B0604020202020204" pitchFamily="34" charset="0"/>
                <a:cs typeface="Arial" panose="020B0604020202020204" pitchFamily="34" charset="0"/>
              </a:rPr>
              <a:t>  2005</a:t>
            </a:r>
          </a:p>
        </p:txBody>
      </p:sp>
    </p:spTree>
    <p:extLst>
      <p:ext uri="{BB962C8B-B14F-4D97-AF65-F5344CB8AC3E}">
        <p14:creationId xmlns:p14="http://schemas.microsoft.com/office/powerpoint/2010/main" val="109616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914400" y="-228600"/>
            <a:ext cx="10972800" cy="1143000"/>
          </a:xfrm>
        </p:spPr>
        <p:txBody>
          <a:bodyPr/>
          <a:lstStyle/>
          <a:p>
            <a:r>
              <a:rPr lang="en-US" altLang="en-US" sz="3200" b="1" dirty="0"/>
              <a:t>Measure of Association in Case-Control Studies</a:t>
            </a:r>
          </a:p>
        </p:txBody>
      </p:sp>
      <p:sp>
        <p:nvSpPr>
          <p:cNvPr id="32770" name="Rectangle 3"/>
          <p:cNvSpPr>
            <a:spLocks noGrp="1" noChangeArrowheads="1"/>
          </p:cNvSpPr>
          <p:nvPr>
            <p:ph type="body" idx="1"/>
          </p:nvPr>
        </p:nvSpPr>
        <p:spPr>
          <a:xfrm>
            <a:off x="152400" y="685800"/>
            <a:ext cx="8839200" cy="4343400"/>
          </a:xfrm>
        </p:spPr>
        <p:txBody>
          <a:bodyPr/>
          <a:lstStyle/>
          <a:p>
            <a:r>
              <a:rPr lang="en-US" altLang="en-US" sz="2600" dirty="0"/>
              <a:t>Can’t typically measure disease occurrence (prevalence, risk, rate, or odds) in case-control design </a:t>
            </a:r>
          </a:p>
          <a:p>
            <a:endParaRPr lang="en-US" altLang="en-US" sz="800" dirty="0"/>
          </a:p>
          <a:p>
            <a:r>
              <a:rPr lang="en-US" altLang="en-US" sz="2600" dirty="0"/>
              <a:t>Can measure prevalence (i.e., probability) of exposure in diseased and the non-diseased reference group</a:t>
            </a:r>
          </a:p>
          <a:p>
            <a:pPr lvl="1">
              <a:spcAft>
                <a:spcPts val="600"/>
              </a:spcAft>
            </a:pPr>
            <a:r>
              <a:rPr lang="en-US" altLang="en-US" sz="2400" dirty="0"/>
              <a:t>But this is a dead end; these cannot be compared with our familiar measures of disease association</a:t>
            </a:r>
          </a:p>
          <a:p>
            <a:pPr lvl="1"/>
            <a:endParaRPr lang="en-US" altLang="en-US" sz="600" dirty="0"/>
          </a:p>
          <a:p>
            <a:r>
              <a:rPr lang="en-US" altLang="en-US" sz="2600" dirty="0"/>
              <a:t>Yet, we can measure </a:t>
            </a:r>
            <a:r>
              <a:rPr lang="en-US" altLang="en-US" sz="2600" b="1" dirty="0"/>
              <a:t>odds of exposure in diseased and odds of exposure in some reference (non-diseased) group</a:t>
            </a:r>
          </a:p>
          <a:p>
            <a:pPr lvl="1"/>
            <a:r>
              <a:rPr lang="en-US" altLang="en-US" sz="2400" dirty="0"/>
              <a:t>and hence </a:t>
            </a:r>
            <a:r>
              <a:rPr lang="en-US" altLang="en-US" sz="2400" b="1" dirty="0"/>
              <a:t>odds ratio </a:t>
            </a:r>
            <a:r>
              <a:rPr lang="en-US" altLang="en-US" sz="2400" dirty="0"/>
              <a:t>of exposure</a:t>
            </a:r>
          </a:p>
          <a:p>
            <a:pPr lvl="1"/>
            <a:r>
              <a:rPr lang="en-US" altLang="en-US" sz="2400" dirty="0"/>
              <a:t>not immediately apparent that this is what we want</a:t>
            </a:r>
          </a:p>
          <a:p>
            <a:pPr lvl="1"/>
            <a:r>
              <a:rPr lang="en-US" altLang="en-US" sz="2400" dirty="0"/>
              <a:t>until we take advantage of mathematical properties of OR to obtain our desired measure</a:t>
            </a:r>
          </a:p>
          <a:p>
            <a:pPr lvl="2"/>
            <a:r>
              <a:rPr lang="en-US" altLang="en-US" dirty="0"/>
              <a:t>the OR for development of </a:t>
            </a:r>
            <a:r>
              <a:rPr lang="en-US" altLang="en-US" b="1" dirty="0"/>
              <a:t>disease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762000"/>
          </a:xfrm>
        </p:spPr>
        <p:txBody>
          <a:bodyPr/>
          <a:lstStyle/>
          <a:p>
            <a:r>
              <a:rPr lang="en-US" sz="2800" b="1" dirty="0"/>
              <a:t>Why does “strong” not translate into biologic meaning? </a:t>
            </a:r>
          </a:p>
        </p:txBody>
      </p:sp>
      <p:sp>
        <p:nvSpPr>
          <p:cNvPr id="3" name="Content Placeholder 2"/>
          <p:cNvSpPr>
            <a:spLocks noGrp="1"/>
          </p:cNvSpPr>
          <p:nvPr>
            <p:ph idx="1"/>
          </p:nvPr>
        </p:nvSpPr>
        <p:spPr>
          <a:xfrm>
            <a:off x="0" y="838200"/>
            <a:ext cx="9144000" cy="4114800"/>
          </a:xfrm>
        </p:spPr>
        <p:txBody>
          <a:bodyPr/>
          <a:lstStyle/>
          <a:p>
            <a:pPr marL="0" indent="0">
              <a:buNone/>
            </a:pPr>
            <a:r>
              <a:rPr lang="en-US" sz="2400" u="sng" dirty="0"/>
              <a:t>Consequence of SCC model: </a:t>
            </a:r>
          </a:p>
          <a:p>
            <a:r>
              <a:rPr lang="en-US" sz="2400" dirty="0"/>
              <a:t>Whether a given exposed person gets disease more often than an unexposed person (which is what we see in our conventional measures of association) mainly depends upon the prevalence of the requisite complementary component causes</a:t>
            </a:r>
          </a:p>
          <a:p>
            <a:endParaRPr lang="en-US" sz="800" dirty="0"/>
          </a:p>
          <a:p>
            <a:r>
              <a:rPr lang="en-US" sz="2400" dirty="0"/>
              <a:t>Classic example: Disease called phenylketonuria (PKU)</a:t>
            </a:r>
          </a:p>
          <a:p>
            <a:pPr lvl="1"/>
            <a:r>
              <a:rPr lang="en-US" sz="2000" dirty="0"/>
              <a:t>Exposures:  mutation in gene for phenylalanine hydroxylase (PAH); and, phenylalanine in diet  (persons with mutation cannot break down phenylalanine)</a:t>
            </a:r>
          </a:p>
          <a:p>
            <a:pPr lvl="1"/>
            <a:endParaRPr lang="en-US" sz="600" dirty="0"/>
          </a:p>
          <a:p>
            <a:pPr lvl="1"/>
            <a:r>
              <a:rPr lang="en-US" sz="2000" dirty="0"/>
              <a:t>If phenylalanine rarely in ambient diet, PAH mutation genotype would rarely manifest in disease-PKU (would yield “weak” or absent measure of association)</a:t>
            </a:r>
          </a:p>
          <a:p>
            <a:pPr lvl="1"/>
            <a:endParaRPr lang="en-US" sz="600" dirty="0"/>
          </a:p>
          <a:p>
            <a:pPr lvl="1"/>
            <a:r>
              <a:rPr lang="en-US" sz="2000" dirty="0"/>
              <a:t>If phenylalanine common in ambient diet, the PAH mutation genotype would commonly manifest in disease-PKU (“strong” measure of association)</a:t>
            </a:r>
          </a:p>
          <a:p>
            <a:pPr lvl="1"/>
            <a:endParaRPr lang="en-US" sz="600" dirty="0"/>
          </a:p>
          <a:p>
            <a:pPr lvl="1"/>
            <a:r>
              <a:rPr lang="en-US" sz="2000" dirty="0"/>
              <a:t>Thus, the measures of association that we observe don’t fully tell us about intrinsic biologic characteristics/ability of a given exposure in causing disease</a:t>
            </a:r>
          </a:p>
          <a:p>
            <a:pPr marL="742950" lvl="2" indent="-342900"/>
            <a:endParaRPr lang="en-US" sz="2000" dirty="0"/>
          </a:p>
        </p:txBody>
      </p:sp>
    </p:spTree>
    <p:extLst>
      <p:ext uri="{BB962C8B-B14F-4D97-AF65-F5344CB8AC3E}">
        <p14:creationId xmlns:p14="http://schemas.microsoft.com/office/powerpoint/2010/main" val="14535382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772400" cy="1143000"/>
          </a:xfrm>
        </p:spPr>
        <p:txBody>
          <a:bodyPr/>
          <a:lstStyle/>
          <a:p>
            <a:r>
              <a:rPr lang="en-US" sz="3200" dirty="0"/>
              <a:t>An optional reading you might want to peruse</a:t>
            </a:r>
          </a:p>
        </p:txBody>
      </p:sp>
      <p:pic>
        <p:nvPicPr>
          <p:cNvPr id="1044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13" r="3141"/>
          <a:stretch/>
        </p:blipFill>
        <p:spPr bwMode="auto">
          <a:xfrm>
            <a:off x="76200" y="925402"/>
            <a:ext cx="9014791" cy="5932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647542" y="838200"/>
            <a:ext cx="2267857" cy="1905000"/>
          </a:xfrm>
        </p:spPr>
      </p:pic>
    </p:spTree>
    <p:extLst>
      <p:ext uri="{BB962C8B-B14F-4D97-AF65-F5344CB8AC3E}">
        <p14:creationId xmlns:p14="http://schemas.microsoft.com/office/powerpoint/2010/main" val="387920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0"/>
            <a:ext cx="7772400" cy="1143000"/>
          </a:xfrm>
        </p:spPr>
        <p:txBody>
          <a:bodyPr/>
          <a:lstStyle/>
          <a:p>
            <a:r>
              <a:rPr lang="en-US" sz="3200" b="1" dirty="0"/>
              <a:t>Numeracy</a:t>
            </a:r>
          </a:p>
        </p:txBody>
      </p:sp>
      <p:sp>
        <p:nvSpPr>
          <p:cNvPr id="5" name="Content Placeholder 4"/>
          <p:cNvSpPr>
            <a:spLocks noGrp="1"/>
          </p:cNvSpPr>
          <p:nvPr>
            <p:ph idx="1"/>
          </p:nvPr>
        </p:nvSpPr>
        <p:spPr>
          <a:xfrm>
            <a:off x="152400" y="990600"/>
            <a:ext cx="8839200" cy="4114800"/>
          </a:xfrm>
        </p:spPr>
        <p:txBody>
          <a:bodyPr/>
          <a:lstStyle/>
          <a:p>
            <a:r>
              <a:rPr lang="en-US" sz="2800" dirty="0"/>
              <a:t>The ability to understand and work with numbers</a:t>
            </a:r>
          </a:p>
          <a:p>
            <a:endParaRPr lang="en-US" sz="1600" dirty="0"/>
          </a:p>
          <a:p>
            <a:r>
              <a:rPr lang="en-US" sz="2600" dirty="0"/>
              <a:t>Help your readers improve their numeracy by limiting your digits in your publication-quality tables, figures, and text</a:t>
            </a:r>
          </a:p>
          <a:p>
            <a:pPr lvl="1"/>
            <a:r>
              <a:rPr lang="en-US" dirty="0"/>
              <a:t>%’s (e.g., prevalence or cumulative incidence)</a:t>
            </a:r>
          </a:p>
          <a:p>
            <a:pPr lvl="2"/>
            <a:r>
              <a:rPr lang="en-US" dirty="0"/>
              <a:t>2 significant digits:  33%, 3.3%, 0.33%</a:t>
            </a:r>
          </a:p>
          <a:p>
            <a:pPr marL="914400" lvl="2" indent="0">
              <a:buNone/>
            </a:pPr>
            <a:endParaRPr lang="en-US" sz="1000" dirty="0"/>
          </a:p>
          <a:p>
            <a:pPr lvl="1"/>
            <a:r>
              <a:rPr lang="en-US" dirty="0"/>
              <a:t>Measures of association</a:t>
            </a:r>
          </a:p>
          <a:p>
            <a:pPr lvl="2"/>
            <a:r>
              <a:rPr lang="en-US" dirty="0"/>
              <a:t>2 digits to right of decimal point, except when over 10: </a:t>
            </a:r>
          </a:p>
          <a:p>
            <a:pPr lvl="3"/>
            <a:r>
              <a:rPr lang="en-US" sz="2400" dirty="0"/>
              <a:t>prevalence ratio = 1.82 (95% CI: 1.35 to 2.39)</a:t>
            </a:r>
          </a:p>
          <a:p>
            <a:pPr lvl="3"/>
            <a:r>
              <a:rPr lang="en-US" sz="2400" dirty="0"/>
              <a:t>risk ratio = 0.35 (95% CI: 0.11 to 0.49)</a:t>
            </a:r>
          </a:p>
          <a:p>
            <a:pPr lvl="3"/>
            <a:r>
              <a:rPr lang="en-US" sz="2400" dirty="0"/>
              <a:t>hazard ratio =  12.3 (95% CI: 10.5 to 14.7)</a:t>
            </a:r>
          </a:p>
          <a:p>
            <a:endParaRPr lang="en-US" dirty="0"/>
          </a:p>
        </p:txBody>
      </p:sp>
    </p:spTree>
    <p:extLst>
      <p:ext uri="{BB962C8B-B14F-4D97-AF65-F5344CB8AC3E}">
        <p14:creationId xmlns:p14="http://schemas.microsoft.com/office/powerpoint/2010/main" val="4922728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ChangeArrowheads="1"/>
          </p:cNvSpPr>
          <p:nvPr>
            <p:ph type="title"/>
          </p:nvPr>
        </p:nvSpPr>
        <p:spPr>
          <a:xfrm>
            <a:off x="685800" y="0"/>
            <a:ext cx="7772400" cy="1143000"/>
          </a:xfrm>
        </p:spPr>
        <p:txBody>
          <a:bodyPr/>
          <a:lstStyle/>
          <a:p>
            <a:r>
              <a:rPr lang="en-US" altLang="en-US" b="1" dirty="0"/>
              <a:t>Measures of Attribution</a:t>
            </a:r>
          </a:p>
        </p:txBody>
      </p:sp>
      <p:sp>
        <p:nvSpPr>
          <p:cNvPr id="205826" name="Rectangle 3"/>
          <p:cNvSpPr>
            <a:spLocks noGrp="1" noChangeArrowheads="1"/>
          </p:cNvSpPr>
          <p:nvPr>
            <p:ph type="body" idx="1"/>
          </p:nvPr>
        </p:nvSpPr>
        <p:spPr>
          <a:xfrm>
            <a:off x="152400" y="1066800"/>
            <a:ext cx="8763000" cy="4267200"/>
          </a:xfrm>
        </p:spPr>
        <p:txBody>
          <a:bodyPr/>
          <a:lstStyle/>
          <a:p>
            <a:r>
              <a:rPr lang="en-US" altLang="en-US" sz="2800" dirty="0"/>
              <a:t>So far, we have introduced measures of association that compare occurrence of an outcome by exposure status, using ratio or absolute difference.</a:t>
            </a:r>
          </a:p>
          <a:p>
            <a:endParaRPr lang="en-US" altLang="en-US" sz="1000" dirty="0"/>
          </a:p>
          <a:p>
            <a:endParaRPr lang="en-US" altLang="en-US" sz="1000" dirty="0"/>
          </a:p>
          <a:p>
            <a:pPr>
              <a:lnSpc>
                <a:spcPts val="3500"/>
              </a:lnSpc>
              <a:spcBef>
                <a:spcPct val="0"/>
              </a:spcBef>
            </a:pPr>
            <a:r>
              <a:rPr lang="en-US" altLang="en-US" sz="2800" dirty="0"/>
              <a:t>We can also ask how relevant the exposure is in causing the outcome, especially in comparison to other exposures causing the outcome.</a:t>
            </a:r>
            <a:r>
              <a:rPr lang="en-US" altLang="en-US" sz="3800" dirty="0"/>
              <a:t>  </a:t>
            </a:r>
          </a:p>
          <a:p>
            <a:pPr lvl="1"/>
            <a:r>
              <a:rPr lang="en-US" altLang="en-US" dirty="0"/>
              <a:t>i.e., how much would the outcome be reduced if exposure was removed?  </a:t>
            </a:r>
          </a:p>
          <a:p>
            <a:pPr lvl="1"/>
            <a:endParaRPr lang="en-US" altLang="en-US" dirty="0"/>
          </a:p>
          <a:p>
            <a:r>
              <a:rPr lang="en-US" altLang="en-US" sz="2800" dirty="0"/>
              <a:t>Concept known as “attribution” of outcome to exposure</a:t>
            </a:r>
          </a:p>
        </p:txBody>
      </p:sp>
    </p:spTree>
    <p:extLst>
      <p:ext uri="{BB962C8B-B14F-4D97-AF65-F5344CB8AC3E}">
        <p14:creationId xmlns:p14="http://schemas.microsoft.com/office/powerpoint/2010/main" val="38309450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a:xfrm>
            <a:off x="685800" y="-152400"/>
            <a:ext cx="7772400" cy="1143000"/>
          </a:xfrm>
        </p:spPr>
        <p:txBody>
          <a:bodyPr/>
          <a:lstStyle/>
          <a:p>
            <a:r>
              <a:rPr lang="en-US" altLang="en-US" b="1" dirty="0">
                <a:solidFill>
                  <a:srgbClr val="FF0000"/>
                </a:solidFill>
              </a:rPr>
              <a:t>Terminology Alert</a:t>
            </a:r>
          </a:p>
        </p:txBody>
      </p:sp>
      <p:sp>
        <p:nvSpPr>
          <p:cNvPr id="206850" name="Rectangle 3"/>
          <p:cNvSpPr>
            <a:spLocks noGrp="1" noChangeArrowheads="1"/>
          </p:cNvSpPr>
          <p:nvPr>
            <p:ph type="body" idx="1"/>
          </p:nvPr>
        </p:nvSpPr>
        <p:spPr>
          <a:xfrm>
            <a:off x="381000" y="914400"/>
            <a:ext cx="8458200" cy="3741738"/>
          </a:xfrm>
        </p:spPr>
        <p:txBody>
          <a:bodyPr/>
          <a:lstStyle/>
          <a:p>
            <a:r>
              <a:rPr lang="en-US" altLang="en-US" sz="2400" dirty="0"/>
              <a:t>No field in epidemiology is so full of ambiguous terminology</a:t>
            </a:r>
          </a:p>
          <a:p>
            <a:pPr lvl="1"/>
            <a:r>
              <a:rPr lang="en-US" altLang="en-US" sz="2000" dirty="0"/>
              <a:t>Attributable risk</a:t>
            </a:r>
          </a:p>
          <a:p>
            <a:pPr lvl="1"/>
            <a:r>
              <a:rPr lang="en-US" altLang="en-US" sz="2000" dirty="0"/>
              <a:t>Attributable rate</a:t>
            </a:r>
          </a:p>
          <a:p>
            <a:pPr lvl="1"/>
            <a:r>
              <a:rPr lang="en-US" altLang="en-US" sz="2000" dirty="0"/>
              <a:t>Attributable risk percent</a:t>
            </a:r>
          </a:p>
          <a:p>
            <a:pPr lvl="1"/>
            <a:r>
              <a:rPr lang="en-US" altLang="en-US" sz="2000" dirty="0"/>
              <a:t>Attributable fraction</a:t>
            </a:r>
          </a:p>
          <a:p>
            <a:pPr lvl="1"/>
            <a:r>
              <a:rPr lang="en-US" altLang="en-US" sz="2000" dirty="0"/>
              <a:t>Excess fraction</a:t>
            </a:r>
          </a:p>
          <a:p>
            <a:pPr lvl="1"/>
            <a:r>
              <a:rPr lang="en-US" altLang="en-US" sz="2000" dirty="0"/>
              <a:t>Etiologic fraction</a:t>
            </a:r>
          </a:p>
          <a:p>
            <a:pPr lvl="1"/>
            <a:r>
              <a:rPr lang="en-US" altLang="en-US" sz="2000" dirty="0"/>
              <a:t>Excess caseload due to exposure</a:t>
            </a:r>
          </a:p>
          <a:p>
            <a:pPr lvl="1"/>
            <a:r>
              <a:rPr lang="en-US" altLang="en-US" sz="2000" dirty="0"/>
              <a:t>Attributable risk in the exposed</a:t>
            </a:r>
          </a:p>
          <a:p>
            <a:pPr lvl="1"/>
            <a:r>
              <a:rPr lang="en-US" altLang="en-US" sz="2000" dirty="0"/>
              <a:t>Percent attributable risk in the exposed</a:t>
            </a:r>
          </a:p>
          <a:p>
            <a:pPr lvl="1"/>
            <a:r>
              <a:rPr lang="en-US" altLang="en-US" sz="2000" dirty="0"/>
              <a:t>Population attributable risk</a:t>
            </a:r>
          </a:p>
          <a:p>
            <a:pPr lvl="1"/>
            <a:r>
              <a:rPr lang="en-US" altLang="en-US" sz="2000" dirty="0"/>
              <a:t>Population attributable risk percent</a:t>
            </a:r>
          </a:p>
          <a:p>
            <a:pPr lvl="1"/>
            <a:r>
              <a:rPr lang="en-US" altLang="en-US" sz="2000" dirty="0"/>
              <a:t>Population attributable fraction</a:t>
            </a:r>
          </a:p>
          <a:p>
            <a:pPr lvl="1"/>
            <a:r>
              <a:rPr lang="en-US" altLang="en-US" sz="2000" dirty="0"/>
              <a:t>Percent population attributable risk</a:t>
            </a:r>
          </a:p>
          <a:p>
            <a:pPr lvl="1"/>
            <a:r>
              <a:rPr lang="en-US" altLang="en-US" sz="2000" dirty="0"/>
              <a:t>Rate fraction</a:t>
            </a:r>
          </a:p>
        </p:txBody>
      </p:sp>
      <p:sp>
        <p:nvSpPr>
          <p:cNvPr id="4" name="TextBox 3"/>
          <p:cNvSpPr txBox="1">
            <a:spLocks noChangeArrowheads="1"/>
          </p:cNvSpPr>
          <p:nvPr/>
        </p:nvSpPr>
        <p:spPr bwMode="auto">
          <a:xfrm>
            <a:off x="5791200" y="1981200"/>
            <a:ext cx="2667000" cy="3046413"/>
          </a:xfrm>
          <a:prstGeom prst="rect">
            <a:avLst/>
          </a:prstGeom>
          <a:noFill/>
          <a:ln w="9525">
            <a:noFill/>
            <a:miter lim="800000"/>
            <a:headEnd/>
            <a:tailEnd/>
          </a:ln>
        </p:spPr>
        <p:txBody>
          <a:bodyPr>
            <a:spAutoFit/>
          </a:bodyPr>
          <a:lstStyle/>
          <a:p>
            <a:pPr algn="ctr" eaLnBrk="0" hangingPunct="0"/>
            <a:r>
              <a:rPr lang="en-US" dirty="0">
                <a:solidFill>
                  <a:srgbClr val="FF0000"/>
                </a:solidFill>
              </a:rPr>
              <a:t>Terminology is so confusing that you cannot simply choose the term you like and use it.  You always need to spell out what you are doing.</a:t>
            </a:r>
          </a:p>
        </p:txBody>
      </p:sp>
    </p:spTree>
    <p:extLst>
      <p:ext uri="{BB962C8B-B14F-4D97-AF65-F5344CB8AC3E}">
        <p14:creationId xmlns:p14="http://schemas.microsoft.com/office/powerpoint/2010/main" val="277206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ChangeArrowheads="1"/>
          </p:cNvSpPr>
          <p:nvPr>
            <p:ph type="title"/>
          </p:nvPr>
        </p:nvSpPr>
        <p:spPr>
          <a:xfrm>
            <a:off x="304800" y="152400"/>
            <a:ext cx="8534400" cy="914400"/>
          </a:xfrm>
        </p:spPr>
        <p:txBody>
          <a:bodyPr/>
          <a:lstStyle/>
          <a:p>
            <a:r>
              <a:rPr lang="en-US" altLang="en-US" sz="3600" b="1" dirty="0">
                <a:solidFill>
                  <a:schemeClr val="tx1"/>
                </a:solidFill>
              </a:rPr>
              <a:t>Prerequisites &amp; Introductory Comments</a:t>
            </a:r>
          </a:p>
        </p:txBody>
      </p:sp>
      <p:sp>
        <p:nvSpPr>
          <p:cNvPr id="207874" name="Rectangle 3"/>
          <p:cNvSpPr>
            <a:spLocks noGrp="1" noChangeArrowheads="1"/>
          </p:cNvSpPr>
          <p:nvPr>
            <p:ph type="body" idx="1"/>
          </p:nvPr>
        </p:nvSpPr>
        <p:spPr>
          <a:xfrm>
            <a:off x="152400" y="1066800"/>
            <a:ext cx="8915400" cy="3741738"/>
          </a:xfrm>
        </p:spPr>
        <p:txBody>
          <a:bodyPr/>
          <a:lstStyle/>
          <a:p>
            <a:r>
              <a:rPr lang="en-US" altLang="en-US" sz="3000" dirty="0"/>
              <a:t>Don’t bother to consider measure of attribution until:</a:t>
            </a:r>
          </a:p>
          <a:p>
            <a:pPr lvl="1"/>
            <a:r>
              <a:rPr lang="en-US" altLang="en-US" sz="2600" dirty="0"/>
              <a:t>Pretty sure that exposure is “causally” related to outcome</a:t>
            </a:r>
          </a:p>
          <a:p>
            <a:pPr lvl="1"/>
            <a:r>
              <a:rPr lang="en-US" altLang="en-US" sz="2600" dirty="0"/>
              <a:t>Measure of association free of bias (e.g., no selection, measurement or confounding bias) (i.e., the number is right)</a:t>
            </a:r>
          </a:p>
          <a:p>
            <a:pPr lvl="1"/>
            <a:endParaRPr lang="en-US" altLang="en-US" sz="800" dirty="0"/>
          </a:p>
          <a:p>
            <a:r>
              <a:rPr lang="en-US" altLang="en-US" sz="3000" dirty="0"/>
              <a:t>Measures of attribution can be expressed in the context of risks or rates</a:t>
            </a:r>
          </a:p>
          <a:p>
            <a:endParaRPr lang="en-US" altLang="en-US" sz="800" dirty="0"/>
          </a:p>
          <a:p>
            <a:r>
              <a:rPr lang="en-US" altLang="en-US" sz="3000" dirty="0"/>
              <a:t>All of the terminology boils down to 2 concepts:</a:t>
            </a:r>
          </a:p>
          <a:p>
            <a:pPr lvl="1"/>
            <a:r>
              <a:rPr lang="en-US" altLang="en-US" sz="2600" dirty="0"/>
              <a:t>Attribution of outcome to exposure</a:t>
            </a:r>
            <a:r>
              <a:rPr lang="en-US" altLang="en-US" sz="2400" dirty="0"/>
              <a:t> </a:t>
            </a:r>
            <a:r>
              <a:rPr lang="en-US" altLang="en-US" sz="2600" dirty="0"/>
              <a:t>among the exposed</a:t>
            </a:r>
          </a:p>
          <a:p>
            <a:pPr lvl="1"/>
            <a:r>
              <a:rPr lang="en-US" altLang="en-US" sz="2600" dirty="0"/>
              <a:t>Attribution of outcome to exposure in a wider population </a:t>
            </a:r>
          </a:p>
          <a:p>
            <a:pPr lvl="2"/>
            <a:r>
              <a:rPr lang="en-US" altLang="en-US" sz="2200" dirty="0"/>
              <a:t>Stata will automatically calculate both in epitab command</a:t>
            </a:r>
          </a:p>
          <a:p>
            <a:pPr lvl="3"/>
            <a:r>
              <a:rPr lang="en-US" altLang="en-US" sz="2200" dirty="0"/>
              <a:t>even if not justified</a:t>
            </a:r>
          </a:p>
          <a:p>
            <a:pPr>
              <a:buFontTx/>
              <a:buNone/>
            </a:pPr>
            <a:endParaRPr lang="en-US" altLang="en-US" sz="3000" dirty="0"/>
          </a:p>
        </p:txBody>
      </p:sp>
    </p:spTree>
    <p:extLst>
      <p:ext uri="{BB962C8B-B14F-4D97-AF65-F5344CB8AC3E}">
        <p14:creationId xmlns:p14="http://schemas.microsoft.com/office/powerpoint/2010/main" val="34392529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2"/>
          <p:cNvSpPr>
            <a:spLocks noGrp="1" noChangeArrowheads="1"/>
          </p:cNvSpPr>
          <p:nvPr>
            <p:ph type="title"/>
          </p:nvPr>
        </p:nvSpPr>
        <p:spPr>
          <a:xfrm>
            <a:off x="0" y="0"/>
            <a:ext cx="9144000" cy="1143000"/>
          </a:xfrm>
        </p:spPr>
        <p:txBody>
          <a:bodyPr/>
          <a:lstStyle/>
          <a:p>
            <a:r>
              <a:rPr lang="en-US" altLang="en-US" sz="2800" b="1" dirty="0"/>
              <a:t>Measures of Attribution:</a:t>
            </a:r>
            <a:br>
              <a:rPr lang="en-US" altLang="en-US" sz="2800" b="1" dirty="0"/>
            </a:br>
            <a:r>
              <a:rPr lang="en-US" altLang="en-US" sz="2400" b="1" dirty="0"/>
              <a:t>Terminology we like in context of cumulative incidence (“risk”)**</a:t>
            </a:r>
          </a:p>
        </p:txBody>
      </p:sp>
      <p:graphicFrame>
        <p:nvGraphicFramePr>
          <p:cNvPr id="377879" name="Group 23"/>
          <p:cNvGraphicFramePr>
            <a:graphicFrameLocks noGrp="1"/>
          </p:cNvGraphicFramePr>
          <p:nvPr>
            <p:ph idx="1"/>
          </p:nvPr>
        </p:nvGraphicFramePr>
        <p:xfrm>
          <a:off x="304800" y="1143000"/>
          <a:ext cx="8610600" cy="4995316"/>
        </p:xfrm>
        <a:graphic>
          <a:graphicData uri="http://schemas.openxmlformats.org/drawingml/2006/table">
            <a:tbl>
              <a:tblPr/>
              <a:tblGrid>
                <a:gridCol w="1676400">
                  <a:extLst>
                    <a:ext uri="{9D8B030D-6E8A-4147-A177-3AD203B41FA5}">
                      <a16:colId xmlns:a16="http://schemas.microsoft.com/office/drawing/2014/main" val="20000"/>
                    </a:ext>
                  </a:extLst>
                </a:gridCol>
                <a:gridCol w="3089336">
                  <a:extLst>
                    <a:ext uri="{9D8B030D-6E8A-4147-A177-3AD203B41FA5}">
                      <a16:colId xmlns:a16="http://schemas.microsoft.com/office/drawing/2014/main" val="20001"/>
                    </a:ext>
                  </a:extLst>
                </a:gridCol>
                <a:gridCol w="3844864">
                  <a:extLst>
                    <a:ext uri="{9D8B030D-6E8A-4147-A177-3AD203B41FA5}">
                      <a16:colId xmlns:a16="http://schemas.microsoft.com/office/drawing/2014/main" val="20002"/>
                    </a:ext>
                  </a:extLst>
                </a:gridCol>
              </a:tblGrid>
              <a:tr h="86222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Scale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Among the exposed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Among a population (exposed and unexposed)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71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Absolute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tx1"/>
                          </a:solidFill>
                          <a:effectLst/>
                          <a:latin typeface="Times New Roman" pitchFamily="18" charset="0"/>
                        </a:rPr>
                        <a:t>“Attributable risk in the exposed”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AR</a:t>
                      </a:r>
                      <a:r>
                        <a:rPr kumimoji="0" lang="en-US" sz="2400" b="0" i="0" u="none" strike="noStrike" cap="none" normalizeH="0" baseline="-25000" dirty="0">
                          <a:ln>
                            <a:noFill/>
                          </a:ln>
                          <a:solidFill>
                            <a:schemeClr val="tx1"/>
                          </a:solidFill>
                          <a:effectLst/>
                          <a:latin typeface="Times New Roman" pitchFamily="18" charset="0"/>
                        </a:rPr>
                        <a:t>exp</a:t>
                      </a:r>
                      <a:r>
                        <a:rPr kumimoji="0" lang="en-US" sz="2400" b="0" i="0" u="none" strike="noStrike" cap="none" normalizeH="0" baseline="0" dirty="0">
                          <a:ln>
                            <a:noFill/>
                          </a:ln>
                          <a:solidFill>
                            <a:schemeClr val="tx1"/>
                          </a:solidFill>
                          <a:effectLst/>
                          <a:latin typeface="Times New Roman" pitchFamily="18" charset="0"/>
                        </a:rPr>
                        <a:t>*</a:t>
                      </a:r>
                      <a:endParaRPr kumimoji="0" lang="en-US" sz="2400" b="0" i="0" u="none" strike="noStrike" cap="none" normalizeH="0" baseline="-25000" dirty="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tx1"/>
                          </a:solidFill>
                          <a:effectLst/>
                          <a:latin typeface="Times New Roman" pitchFamily="18" charset="0"/>
                        </a:rPr>
                        <a:t>“Attributable risk in the population”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tx1"/>
                          </a:solidFill>
                          <a:effectLst/>
                          <a:latin typeface="Times New Roman" pitchFamily="18" charset="0"/>
                        </a:rPr>
                        <a:t>or “Population attributable risk”</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AR</a:t>
                      </a:r>
                      <a:r>
                        <a:rPr kumimoji="0" lang="en-US" sz="2400" b="0" i="0" u="none" strike="noStrike" cap="none" normalizeH="0" baseline="-25000" dirty="0">
                          <a:ln>
                            <a:noFill/>
                          </a:ln>
                          <a:solidFill>
                            <a:schemeClr val="tx1"/>
                          </a:solidFill>
                          <a:effectLst/>
                          <a:latin typeface="Times New Roman" pitchFamily="18" charset="0"/>
                        </a:rPr>
                        <a:t>pop</a:t>
                      </a:r>
                      <a:r>
                        <a:rPr kumimoji="0" lang="en-US" sz="2400" b="0" i="0" u="none" strike="noStrike" cap="none" normalizeH="0" baseline="0" dirty="0">
                          <a:ln>
                            <a:noFill/>
                          </a:ln>
                          <a:solidFill>
                            <a:schemeClr val="tx1"/>
                          </a:solidFill>
                          <a:effectLst/>
                          <a:latin typeface="Times New Roman" pitchFamily="18" charset="0"/>
                        </a:rPr>
                        <a:t> or  Pop 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6130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Percentage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tx1"/>
                          </a:solidFill>
                          <a:effectLst/>
                          <a:latin typeface="Times New Roman" pitchFamily="18" charset="0"/>
                        </a:rPr>
                        <a:t>“Percent attributable risk in the exposed”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%AR</a:t>
                      </a:r>
                      <a:r>
                        <a:rPr kumimoji="0" lang="en-US" sz="2400" b="0" i="0" u="none" strike="noStrike" cap="none" normalizeH="0" baseline="-25000" dirty="0">
                          <a:ln>
                            <a:noFill/>
                          </a:ln>
                          <a:solidFill>
                            <a:schemeClr val="tx1"/>
                          </a:solidFill>
                          <a:effectLst/>
                          <a:latin typeface="Times New Roman" pitchFamily="18" charset="0"/>
                        </a:rPr>
                        <a:t>exp</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tx1"/>
                          </a:solidFill>
                          <a:effectLst/>
                          <a:latin typeface="Times New Roman" pitchFamily="18" charset="0"/>
                        </a:rPr>
                        <a:t>“Percent attributable risk in the population” or</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tx1"/>
                          </a:solidFill>
                          <a:effectLst/>
                          <a:latin typeface="Times New Roman" pitchFamily="18" charset="0"/>
                        </a:rPr>
                        <a:t> “Percent population attributable risk”</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 AR</a:t>
                      </a:r>
                      <a:r>
                        <a:rPr kumimoji="0" lang="en-US" sz="2400" b="0" i="0" u="none" strike="noStrike" cap="none" normalizeH="0" baseline="-25000" dirty="0">
                          <a:ln>
                            <a:noFill/>
                          </a:ln>
                          <a:solidFill>
                            <a:schemeClr val="tx1"/>
                          </a:solidFill>
                          <a:effectLst/>
                          <a:latin typeface="Times New Roman" pitchFamily="18" charset="0"/>
                        </a:rPr>
                        <a:t>pop</a:t>
                      </a:r>
                      <a:r>
                        <a:rPr kumimoji="0" lang="en-US" sz="2400" b="0" i="0" u="none" strike="noStrike" cap="none" normalizeH="0" baseline="0" dirty="0">
                          <a:ln>
                            <a:noFill/>
                          </a:ln>
                          <a:solidFill>
                            <a:schemeClr val="tx1"/>
                          </a:solidFill>
                          <a:effectLst/>
                          <a:latin typeface="Times New Roman" pitchFamily="18" charset="0"/>
                        </a:rPr>
                        <a:t> or  %Pop 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08916" name="TextBox 3"/>
          <p:cNvSpPr txBox="1">
            <a:spLocks noChangeArrowheads="1"/>
          </p:cNvSpPr>
          <p:nvPr/>
        </p:nvSpPr>
        <p:spPr bwMode="auto">
          <a:xfrm>
            <a:off x="228600" y="6096000"/>
            <a:ext cx="8763000" cy="461665"/>
          </a:xfrm>
          <a:prstGeom prst="rect">
            <a:avLst/>
          </a:prstGeom>
          <a:noFill/>
          <a:ln w="9525">
            <a:noFill/>
            <a:miter lim="800000"/>
            <a:headEnd/>
            <a:tailEnd/>
          </a:ln>
        </p:spPr>
        <p:txBody>
          <a:bodyPr>
            <a:spAutoFit/>
          </a:bodyPr>
          <a:lstStyle/>
          <a:p>
            <a:pPr eaLnBrk="0" hangingPunct="0"/>
            <a:r>
              <a:rPr lang="en-US" dirty="0"/>
              <a:t>*</a:t>
            </a:r>
            <a:r>
              <a:rPr lang="en-US" sz="1600" dirty="0"/>
              <a:t>We earlier called this “risk difference</a:t>
            </a:r>
            <a:r>
              <a:rPr lang="en-US" sz="1800" dirty="0"/>
              <a:t>”          ** </a:t>
            </a:r>
            <a:r>
              <a:rPr lang="en-US" sz="1700" dirty="0"/>
              <a:t>analogous terms should be used in context of rates </a:t>
            </a:r>
          </a:p>
        </p:txBody>
      </p:sp>
    </p:spTree>
    <p:extLst>
      <p:ext uri="{BB962C8B-B14F-4D97-AF65-F5344CB8AC3E}">
        <p14:creationId xmlns:p14="http://schemas.microsoft.com/office/powerpoint/2010/main" val="3669445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35" name="Rectangle 2"/>
          <p:cNvSpPr>
            <a:spLocks noGrp="1" noChangeArrowheads="1"/>
          </p:cNvSpPr>
          <p:nvPr>
            <p:ph type="title"/>
          </p:nvPr>
        </p:nvSpPr>
        <p:spPr/>
        <p:txBody>
          <a:bodyPr/>
          <a:lstStyle/>
          <a:p>
            <a:r>
              <a:rPr lang="en-US" altLang="en-US" sz="3600" b="1" dirty="0"/>
              <a:t>Attributable Risk in the Exposed</a:t>
            </a:r>
          </a:p>
        </p:txBody>
      </p:sp>
      <p:graphicFrame>
        <p:nvGraphicFramePr>
          <p:cNvPr id="3" name="Object 26"/>
          <p:cNvGraphicFramePr>
            <a:graphicFrameLocks noGrp="1" noChangeAspect="1"/>
          </p:cNvGraphicFramePr>
          <p:nvPr>
            <p:ph idx="1"/>
          </p:nvPr>
        </p:nvGraphicFramePr>
        <p:xfrm>
          <a:off x="1422400" y="1803400"/>
          <a:ext cx="6348413" cy="4367213"/>
        </p:xfrm>
        <a:graphic>
          <a:graphicData uri="http://schemas.openxmlformats.org/drawingml/2006/chart">
            <c:chart xmlns:c="http://schemas.openxmlformats.org/drawingml/2006/chart" xmlns:r="http://schemas.openxmlformats.org/officeDocument/2006/relationships" r:id="rId3"/>
          </a:graphicData>
        </a:graphic>
      </p:graphicFrame>
      <p:sp>
        <p:nvSpPr>
          <p:cNvPr id="94236" name="AutoShape 4"/>
          <p:cNvSpPr>
            <a:spLocks/>
          </p:cNvSpPr>
          <p:nvPr/>
        </p:nvSpPr>
        <p:spPr bwMode="auto">
          <a:xfrm>
            <a:off x="5593080" y="3352799"/>
            <a:ext cx="45719" cy="914399"/>
          </a:xfrm>
          <a:prstGeom prst="rightBrace">
            <a:avLst>
              <a:gd name="adj1" fmla="val 116667"/>
              <a:gd name="adj2" fmla="val 50000"/>
            </a:avLst>
          </a:prstGeom>
          <a:noFill/>
          <a:ln w="9525">
            <a:solidFill>
              <a:schemeClr val="tx1"/>
            </a:solidFill>
            <a:round/>
            <a:headEnd/>
            <a:tailEnd/>
          </a:ln>
        </p:spPr>
        <p:txBody>
          <a:bodyPr wrap="none" anchor="ctr"/>
          <a:lstStyle/>
          <a:p>
            <a:pPr eaLnBrk="0" hangingPunct="0"/>
            <a:endParaRPr lang="en-US" altLang="en-US" dirty="0"/>
          </a:p>
        </p:txBody>
      </p:sp>
      <p:sp>
        <p:nvSpPr>
          <p:cNvPr id="94237" name="Text Box 5"/>
          <p:cNvSpPr txBox="1">
            <a:spLocks noChangeArrowheads="1"/>
          </p:cNvSpPr>
          <p:nvPr/>
        </p:nvSpPr>
        <p:spPr bwMode="auto">
          <a:xfrm>
            <a:off x="5638799" y="2895600"/>
            <a:ext cx="1447800" cy="461963"/>
          </a:xfrm>
          <a:prstGeom prst="rect">
            <a:avLst/>
          </a:prstGeom>
          <a:noFill/>
          <a:ln w="9525">
            <a:noFill/>
            <a:miter lim="800000"/>
            <a:headEnd/>
            <a:tailEnd/>
          </a:ln>
        </p:spPr>
        <p:txBody>
          <a:bodyPr>
            <a:spAutoFit/>
          </a:bodyPr>
          <a:lstStyle/>
          <a:p>
            <a:pPr eaLnBrk="0" hangingPunct="0">
              <a:spcBef>
                <a:spcPct val="50000"/>
              </a:spcBef>
            </a:pPr>
            <a:r>
              <a:rPr lang="en-US" altLang="en-US" dirty="0"/>
              <a:t>ARexp</a:t>
            </a:r>
          </a:p>
        </p:txBody>
      </p:sp>
    </p:spTree>
    <p:extLst>
      <p:ext uri="{BB962C8B-B14F-4D97-AF65-F5344CB8AC3E}">
        <p14:creationId xmlns:p14="http://schemas.microsoft.com/office/powerpoint/2010/main" val="32701884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2"/>
          <p:cNvSpPr>
            <a:spLocks noGrp="1" noChangeArrowheads="1"/>
          </p:cNvSpPr>
          <p:nvPr>
            <p:ph type="title"/>
          </p:nvPr>
        </p:nvSpPr>
        <p:spPr>
          <a:xfrm>
            <a:off x="685800" y="76200"/>
            <a:ext cx="7772400" cy="1143000"/>
          </a:xfrm>
        </p:spPr>
        <p:txBody>
          <a:bodyPr/>
          <a:lstStyle/>
          <a:p>
            <a:r>
              <a:rPr lang="en-US" altLang="en-US" sz="3200" b="1" dirty="0"/>
              <a:t>Attribution among the exposed</a:t>
            </a:r>
          </a:p>
        </p:txBody>
      </p:sp>
      <p:sp>
        <p:nvSpPr>
          <p:cNvPr id="212994" name="Rectangle 3"/>
          <p:cNvSpPr>
            <a:spLocks noGrp="1" noChangeArrowheads="1"/>
          </p:cNvSpPr>
          <p:nvPr>
            <p:ph type="body" idx="1"/>
          </p:nvPr>
        </p:nvSpPr>
        <p:spPr>
          <a:xfrm>
            <a:off x="152400" y="1066800"/>
            <a:ext cx="8991600" cy="5334000"/>
          </a:xfrm>
        </p:spPr>
        <p:txBody>
          <a:bodyPr/>
          <a:lstStyle/>
          <a:p>
            <a:pPr>
              <a:lnSpc>
                <a:spcPct val="90000"/>
              </a:lnSpc>
              <a:spcBef>
                <a:spcPct val="40000"/>
              </a:spcBef>
            </a:pPr>
            <a:r>
              <a:rPr lang="en-US" altLang="en-US" sz="2800" dirty="0"/>
              <a:t>Can be expressed as difference measure, but not insightful</a:t>
            </a:r>
          </a:p>
          <a:p>
            <a:pPr algn="ctr">
              <a:lnSpc>
                <a:spcPct val="90000"/>
              </a:lnSpc>
              <a:spcBef>
                <a:spcPct val="40000"/>
              </a:spcBef>
              <a:buFontTx/>
              <a:buNone/>
            </a:pPr>
            <a:r>
              <a:rPr lang="en-US" altLang="en-US" sz="2800" dirty="0"/>
              <a:t>AR</a:t>
            </a:r>
            <a:r>
              <a:rPr lang="en-US" altLang="en-US" sz="2800" baseline="-25000" dirty="0"/>
              <a:t>exp</a:t>
            </a:r>
            <a:r>
              <a:rPr lang="en-US" altLang="en-US" sz="2800" dirty="0"/>
              <a:t> = risk difference = Incidence</a:t>
            </a:r>
            <a:r>
              <a:rPr lang="en-US" altLang="en-US" sz="2800" baseline="-25000" dirty="0"/>
              <a:t>exp</a:t>
            </a:r>
            <a:r>
              <a:rPr lang="en-US" altLang="en-US" sz="2800" dirty="0"/>
              <a:t>- Incidence</a:t>
            </a:r>
            <a:r>
              <a:rPr lang="en-US" altLang="en-US" sz="2800" baseline="-25000" dirty="0"/>
              <a:t>unexp</a:t>
            </a:r>
            <a:endParaRPr lang="en-US" altLang="en-US" sz="2800" dirty="0"/>
          </a:p>
          <a:p>
            <a:pPr>
              <a:lnSpc>
                <a:spcPct val="90000"/>
              </a:lnSpc>
              <a:spcBef>
                <a:spcPct val="40000"/>
              </a:spcBef>
            </a:pPr>
            <a:endParaRPr lang="en-US" altLang="en-US" sz="1200" dirty="0"/>
          </a:p>
          <a:p>
            <a:pPr>
              <a:lnSpc>
                <a:spcPct val="90000"/>
              </a:lnSpc>
              <a:spcBef>
                <a:spcPct val="40000"/>
              </a:spcBef>
            </a:pPr>
            <a:endParaRPr lang="en-US" altLang="en-US" sz="1200" dirty="0"/>
          </a:p>
          <a:p>
            <a:pPr>
              <a:lnSpc>
                <a:spcPct val="90000"/>
              </a:lnSpc>
              <a:spcBef>
                <a:spcPct val="40000"/>
              </a:spcBef>
            </a:pPr>
            <a:r>
              <a:rPr lang="en-US" altLang="en-US" sz="2800" dirty="0"/>
              <a:t>Or, even better, as a percent of incidence in exposed:</a:t>
            </a:r>
          </a:p>
          <a:p>
            <a:pPr algn="ctr">
              <a:lnSpc>
                <a:spcPct val="90000"/>
              </a:lnSpc>
              <a:spcBef>
                <a:spcPct val="40000"/>
              </a:spcBef>
              <a:buFontTx/>
              <a:buNone/>
            </a:pPr>
            <a:r>
              <a:rPr lang="en-US" altLang="en-US" sz="2800" dirty="0"/>
              <a:t>%AR</a:t>
            </a:r>
            <a:r>
              <a:rPr lang="en-US" altLang="en-US" sz="2800" baseline="-25000" dirty="0"/>
              <a:t>exp </a:t>
            </a:r>
            <a:r>
              <a:rPr lang="en-US" altLang="en-US" sz="2800" dirty="0"/>
              <a:t>= [(Inc</a:t>
            </a:r>
            <a:r>
              <a:rPr lang="en-US" altLang="en-US" sz="2800" baseline="-25000" dirty="0"/>
              <a:t>exp</a:t>
            </a:r>
            <a:r>
              <a:rPr lang="en-US" altLang="en-US" sz="2800" dirty="0"/>
              <a:t>- Inc</a:t>
            </a:r>
            <a:r>
              <a:rPr lang="en-US" altLang="en-US" sz="2800" baseline="-25000" dirty="0"/>
              <a:t>unexp</a:t>
            </a:r>
            <a:r>
              <a:rPr lang="en-US" altLang="en-US" sz="2800" dirty="0"/>
              <a:t>)/(Inc</a:t>
            </a:r>
            <a:r>
              <a:rPr lang="en-US" altLang="en-US" sz="2800" baseline="-25000" dirty="0"/>
              <a:t>exp</a:t>
            </a:r>
            <a:r>
              <a:rPr lang="en-US" altLang="en-US" sz="2800" dirty="0"/>
              <a:t>)] x 100</a:t>
            </a:r>
          </a:p>
          <a:p>
            <a:pPr>
              <a:lnSpc>
                <a:spcPct val="90000"/>
              </a:lnSpc>
              <a:spcBef>
                <a:spcPct val="40000"/>
              </a:spcBef>
            </a:pPr>
            <a:endParaRPr lang="en-US" altLang="en-US" sz="2000" dirty="0"/>
          </a:p>
          <a:p>
            <a:pPr>
              <a:lnSpc>
                <a:spcPct val="90000"/>
              </a:lnSpc>
              <a:spcBef>
                <a:spcPct val="40000"/>
              </a:spcBef>
            </a:pPr>
            <a:r>
              <a:rPr lang="en-US" altLang="en-US" sz="2800" dirty="0"/>
              <a:t>%AR</a:t>
            </a:r>
            <a:r>
              <a:rPr lang="en-US" altLang="en-US" sz="2800" baseline="-25000" dirty="0"/>
              <a:t>exp</a:t>
            </a:r>
            <a:r>
              <a:rPr lang="en-US" altLang="en-US" sz="2800" dirty="0"/>
              <a:t> can also be calculated from the risk ratio:  </a:t>
            </a:r>
          </a:p>
          <a:p>
            <a:pPr algn="ctr">
              <a:lnSpc>
                <a:spcPct val="90000"/>
              </a:lnSpc>
              <a:spcBef>
                <a:spcPct val="10000"/>
              </a:spcBef>
              <a:buFontTx/>
              <a:buNone/>
            </a:pPr>
            <a:r>
              <a:rPr lang="en-US" altLang="en-US" sz="2800" dirty="0"/>
              <a:t>[(RR-1)/RR] x 100</a:t>
            </a:r>
          </a:p>
          <a:p>
            <a:pPr lvl="1">
              <a:lnSpc>
                <a:spcPct val="90000"/>
              </a:lnSpc>
              <a:spcBef>
                <a:spcPct val="40000"/>
              </a:spcBef>
            </a:pPr>
            <a:r>
              <a:rPr lang="en-US" altLang="en-US" sz="2400" dirty="0"/>
              <a:t>Useful for case-control design where risk ratio is estimated but not incidence</a:t>
            </a:r>
            <a:endParaRPr lang="en-US" altLang="en-US" sz="2400" baseline="-25000" dirty="0"/>
          </a:p>
        </p:txBody>
      </p:sp>
    </p:spTree>
    <p:extLst>
      <p:ext uri="{BB962C8B-B14F-4D97-AF65-F5344CB8AC3E}">
        <p14:creationId xmlns:p14="http://schemas.microsoft.com/office/powerpoint/2010/main" val="28370853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noChangeArrowheads="1"/>
          </p:cNvSpPr>
          <p:nvPr>
            <p:ph type="title"/>
          </p:nvPr>
        </p:nvSpPr>
        <p:spPr>
          <a:xfrm>
            <a:off x="685800" y="0"/>
            <a:ext cx="7772400" cy="762000"/>
          </a:xfrm>
        </p:spPr>
        <p:txBody>
          <a:bodyPr/>
          <a:lstStyle/>
          <a:p>
            <a:r>
              <a:rPr lang="en-US" altLang="en-US" sz="3200" b="1" dirty="0"/>
              <a:t>Example: %AR in exposed</a:t>
            </a:r>
          </a:p>
        </p:txBody>
      </p:sp>
      <p:graphicFrame>
        <p:nvGraphicFramePr>
          <p:cNvPr id="387075" name="Group 3"/>
          <p:cNvGraphicFramePr>
            <a:graphicFrameLocks noGrp="1"/>
          </p:cNvGraphicFramePr>
          <p:nvPr>
            <p:ph idx="1"/>
            <p:extLst>
              <p:ext uri="{D42A27DB-BD31-4B8C-83A1-F6EECF244321}">
                <p14:modId xmlns:p14="http://schemas.microsoft.com/office/powerpoint/2010/main" val="2033425133"/>
              </p:ext>
            </p:extLst>
          </p:nvPr>
        </p:nvGraphicFramePr>
        <p:xfrm>
          <a:off x="457200" y="685800"/>
          <a:ext cx="5715000" cy="2590800"/>
        </p:xfrm>
        <a:graphic>
          <a:graphicData uri="http://schemas.openxmlformats.org/drawingml/2006/table">
            <a:tbl>
              <a:tblPr/>
              <a:tblGrid>
                <a:gridCol w="1828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762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Fracture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No fracture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Risk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Exposed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Unexposed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5400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6720">
                <a:tc grid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 5 year study</a:t>
                      </a:r>
                    </a:p>
                  </a:txBody>
                  <a:tcP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20176" name="Text Box 21"/>
          <p:cNvSpPr txBox="1">
            <a:spLocks noChangeArrowheads="1"/>
          </p:cNvSpPr>
          <p:nvPr/>
        </p:nvSpPr>
        <p:spPr bwMode="auto">
          <a:xfrm>
            <a:off x="6446676" y="1371600"/>
            <a:ext cx="2057400" cy="1384995"/>
          </a:xfrm>
          <a:prstGeom prst="rect">
            <a:avLst/>
          </a:prstGeom>
          <a:noFill/>
          <a:ln w="9525">
            <a:noFill/>
            <a:miter lim="800000"/>
            <a:headEnd/>
            <a:tailEnd/>
          </a:ln>
        </p:spPr>
        <p:txBody>
          <a:bodyPr>
            <a:spAutoFit/>
          </a:bodyPr>
          <a:lstStyle/>
          <a:p>
            <a:pPr>
              <a:spcBef>
                <a:spcPct val="50000"/>
              </a:spcBef>
            </a:pPr>
            <a:r>
              <a:rPr lang="en-US" altLang="en-US" dirty="0">
                <a:latin typeface="Arial" charset="0"/>
              </a:rPr>
              <a:t>Risk Ratio </a:t>
            </a:r>
          </a:p>
          <a:p>
            <a:pPr>
              <a:spcBef>
                <a:spcPct val="50000"/>
              </a:spcBef>
            </a:pPr>
            <a:r>
              <a:rPr lang="en-US" altLang="en-US" dirty="0">
                <a:latin typeface="Arial" charset="0"/>
              </a:rPr>
              <a:t>0.020/0.010  = 2.0</a:t>
            </a:r>
          </a:p>
        </p:txBody>
      </p:sp>
      <p:sp>
        <p:nvSpPr>
          <p:cNvPr id="6" name="Text Box 31"/>
          <p:cNvSpPr txBox="1">
            <a:spLocks noChangeArrowheads="1"/>
          </p:cNvSpPr>
          <p:nvPr/>
        </p:nvSpPr>
        <p:spPr bwMode="auto">
          <a:xfrm>
            <a:off x="304800" y="3276600"/>
            <a:ext cx="8610600" cy="3416320"/>
          </a:xfrm>
          <a:prstGeom prst="rect">
            <a:avLst/>
          </a:prstGeom>
          <a:noFill/>
          <a:ln w="9525">
            <a:noFill/>
            <a:miter lim="800000"/>
            <a:headEnd/>
            <a:tailEnd/>
          </a:ln>
        </p:spPr>
        <p:txBody>
          <a:bodyPr wrap="square">
            <a:spAutoFit/>
          </a:bodyPr>
          <a:lstStyle/>
          <a:p>
            <a:pPr>
              <a:spcBef>
                <a:spcPct val="50000"/>
              </a:spcBef>
            </a:pPr>
            <a:r>
              <a:rPr lang="en-US" altLang="en-US" sz="2800" dirty="0">
                <a:latin typeface="Arial" charset="0"/>
              </a:rPr>
              <a:t>AR</a:t>
            </a:r>
            <a:r>
              <a:rPr lang="en-US" altLang="en-US" sz="2800" baseline="-25000" dirty="0">
                <a:latin typeface="Arial" charset="0"/>
              </a:rPr>
              <a:t>exp</a:t>
            </a:r>
            <a:r>
              <a:rPr lang="en-US" altLang="en-US" sz="2800" dirty="0">
                <a:latin typeface="Arial" charset="0"/>
              </a:rPr>
              <a:t> = risk difference = 0.20-0.10 = 0.10 </a:t>
            </a:r>
          </a:p>
          <a:p>
            <a:pPr>
              <a:spcBef>
                <a:spcPct val="50000"/>
              </a:spcBef>
            </a:pPr>
            <a:r>
              <a:rPr lang="en-US" altLang="en-US" sz="2800" dirty="0">
                <a:latin typeface="Arial" charset="0"/>
              </a:rPr>
              <a:t>% AR</a:t>
            </a:r>
            <a:r>
              <a:rPr lang="en-US" altLang="en-US" sz="2800" baseline="-25000" dirty="0">
                <a:latin typeface="Arial" charset="0"/>
              </a:rPr>
              <a:t>exp </a:t>
            </a:r>
            <a:r>
              <a:rPr lang="en-US" altLang="en-US" sz="2800" dirty="0">
                <a:latin typeface="Arial" charset="0"/>
              </a:rPr>
              <a:t>= [(0.20-0.10)/0.20] x 100 = 50% </a:t>
            </a:r>
          </a:p>
          <a:p>
            <a:pPr>
              <a:spcBef>
                <a:spcPct val="50000"/>
              </a:spcBef>
            </a:pPr>
            <a:r>
              <a:rPr lang="en-US" altLang="en-US" sz="2800" dirty="0">
                <a:latin typeface="Arial" charset="0"/>
              </a:rPr>
              <a:t> 	 = [(RR-1)/RR] x 100 = (2.0-1)/2.0  x 100</a:t>
            </a:r>
          </a:p>
          <a:p>
            <a:pPr>
              <a:spcBef>
                <a:spcPct val="50000"/>
              </a:spcBef>
            </a:pPr>
            <a:r>
              <a:rPr lang="en-US" altLang="en-US" sz="2800" dirty="0">
                <a:latin typeface="Arial" charset="0"/>
              </a:rPr>
              <a:t>	 = 50%</a:t>
            </a:r>
          </a:p>
          <a:p>
            <a:pPr>
              <a:spcBef>
                <a:spcPts val="600"/>
              </a:spcBef>
            </a:pPr>
            <a:r>
              <a:rPr lang="en-US" altLang="en-US" sz="2800" dirty="0">
                <a:latin typeface="Arial" charset="0"/>
              </a:rPr>
              <a:t>In Stata:  csi 800 600 3200 5400 (</a:t>
            </a:r>
            <a:r>
              <a:rPr lang="en-US" altLang="en-US" dirty="0">
                <a:latin typeface="Arial" charset="0"/>
              </a:rPr>
              <a:t>AR</a:t>
            </a:r>
            <a:r>
              <a:rPr lang="en-US" altLang="en-US" baseline="-25000" dirty="0">
                <a:latin typeface="Arial" charset="0"/>
              </a:rPr>
              <a:t>exp</a:t>
            </a:r>
            <a:r>
              <a:rPr lang="en-US" altLang="en-US" sz="2800" baseline="-25000" dirty="0">
                <a:latin typeface="Arial" charset="0"/>
              </a:rPr>
              <a:t> </a:t>
            </a:r>
            <a:r>
              <a:rPr lang="en-US" altLang="en-US" dirty="0">
                <a:latin typeface="Arial" charset="0"/>
              </a:rPr>
              <a:t>is part of output)</a:t>
            </a:r>
          </a:p>
          <a:p>
            <a:pPr marL="342900" indent="-342900">
              <a:spcBef>
                <a:spcPts val="600"/>
              </a:spcBef>
              <a:buFont typeface="Arial" panose="020B0604020202020204" pitchFamily="34" charset="0"/>
              <a:buChar char="•"/>
            </a:pPr>
            <a:r>
              <a:rPr lang="en-US" altLang="en-US" dirty="0">
                <a:latin typeface="Arial" charset="0"/>
              </a:rPr>
              <a:t>Stata feels AR is so important, it is part of default output</a:t>
            </a:r>
          </a:p>
        </p:txBody>
      </p:sp>
    </p:spTree>
    <p:extLst>
      <p:ext uri="{BB962C8B-B14F-4D97-AF65-F5344CB8AC3E}">
        <p14:creationId xmlns:p14="http://schemas.microsoft.com/office/powerpoint/2010/main" val="170890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228600" y="76200"/>
            <a:ext cx="8534400" cy="1143000"/>
          </a:xfrm>
          <a:prstGeom prst="rect">
            <a:avLst/>
          </a:prstGeom>
          <a:noFill/>
          <a:ln w="9525">
            <a:noFill/>
            <a:miter lim="800000"/>
            <a:headEnd/>
            <a:tailEnd/>
          </a:ln>
        </p:spPr>
        <p:txBody>
          <a:bodyPr anchor="ctr"/>
          <a:lstStyle/>
          <a:p>
            <a:pPr algn="ctr" eaLnBrk="0" hangingPunct="0"/>
            <a:r>
              <a:rPr lang="en-US" altLang="en-US" sz="3600" b="1" dirty="0">
                <a:solidFill>
                  <a:schemeClr val="tx2"/>
                </a:solidFill>
              </a:rPr>
              <a:t>Favorable property of odds ratio #3:</a:t>
            </a:r>
          </a:p>
          <a:p>
            <a:pPr algn="ctr" eaLnBrk="0" hangingPunct="0"/>
            <a:r>
              <a:rPr lang="en-US" altLang="en-US" sz="3600" b="1" dirty="0">
                <a:solidFill>
                  <a:schemeClr val="tx2"/>
                </a:solidFill>
              </a:rPr>
              <a:t>OR is a lifesaver in case-control studies</a:t>
            </a:r>
          </a:p>
        </p:txBody>
      </p:sp>
      <p:sp>
        <p:nvSpPr>
          <p:cNvPr id="6" name="Rectangle 3"/>
          <p:cNvSpPr txBox="1">
            <a:spLocks noChangeArrowheads="1"/>
          </p:cNvSpPr>
          <p:nvPr/>
        </p:nvSpPr>
        <p:spPr bwMode="auto">
          <a:xfrm>
            <a:off x="228600" y="1371600"/>
            <a:ext cx="7772400" cy="1905000"/>
          </a:xfrm>
          <a:prstGeom prst="rect">
            <a:avLst/>
          </a:prstGeom>
          <a:noFill/>
          <a:ln>
            <a:noFill/>
          </a:ln>
        </p:spPr>
        <p:txBody>
          <a:bodyPr/>
          <a:lstStyle/>
          <a:p>
            <a:pPr marL="342900" indent="-342900" eaLnBrk="0" hangingPunct="0">
              <a:spcBef>
                <a:spcPct val="40000"/>
              </a:spcBef>
              <a:buFontTx/>
              <a:buChar char="•"/>
              <a:defRPr/>
            </a:pPr>
            <a:r>
              <a:rPr lang="en-US" altLang="en-US" kern="0" dirty="0">
                <a:latin typeface="+mn-lt"/>
              </a:rPr>
              <a:t>A useful property of OR:</a:t>
            </a:r>
          </a:p>
          <a:p>
            <a:pPr marL="342900" indent="-342900" algn="ctr" eaLnBrk="0" hangingPunct="0">
              <a:spcBef>
                <a:spcPct val="20000"/>
              </a:spcBef>
              <a:defRPr/>
            </a:pPr>
            <a:r>
              <a:rPr lang="en-US" altLang="en-US" kern="0" dirty="0">
                <a:latin typeface="+mn-lt"/>
              </a:rPr>
              <a:t>OR of exposure (what we can get) </a:t>
            </a:r>
          </a:p>
          <a:p>
            <a:pPr marL="342900" indent="-342900" algn="ctr" eaLnBrk="0" hangingPunct="0">
              <a:spcBef>
                <a:spcPct val="20000"/>
              </a:spcBef>
              <a:defRPr/>
            </a:pPr>
            <a:r>
              <a:rPr lang="en-US" altLang="en-US" kern="0" dirty="0">
                <a:latin typeface="+mn-lt"/>
              </a:rPr>
              <a:t>= OR of disease (what we want)</a:t>
            </a:r>
          </a:p>
          <a:p>
            <a:pPr marL="342900" indent="-342900" eaLnBrk="0" hangingPunct="0">
              <a:spcBef>
                <a:spcPct val="40000"/>
              </a:spcBef>
              <a:buFontTx/>
              <a:buChar char="•"/>
              <a:defRPr/>
            </a:pPr>
            <a:endParaRPr lang="en-US" altLang="en-US" sz="600" kern="0" dirty="0">
              <a:latin typeface="+mn-lt"/>
            </a:endParaRPr>
          </a:p>
          <a:p>
            <a:pPr marL="342900" indent="-342900" eaLnBrk="0" hangingPunct="0">
              <a:spcBef>
                <a:spcPct val="40000"/>
              </a:spcBef>
              <a:buFontTx/>
              <a:buChar char="•"/>
              <a:defRPr/>
            </a:pPr>
            <a:r>
              <a:rPr lang="en-US" altLang="en-US" kern="0" dirty="0">
                <a:latin typeface="+mn-lt"/>
              </a:rPr>
              <a:t>Key methodologic advance in epidemiology</a:t>
            </a:r>
          </a:p>
          <a:p>
            <a:pPr marL="800100" lvl="1" indent="-342900" eaLnBrk="0" hangingPunct="0">
              <a:spcBef>
                <a:spcPct val="40000"/>
              </a:spcBef>
              <a:buFont typeface="Times New Roman" panose="02020603050405020304" pitchFamily="18" charset="0"/>
              <a:buChar char="–"/>
              <a:defRPr/>
            </a:pPr>
            <a:r>
              <a:rPr lang="en-US" altLang="en-US" kern="0" dirty="0"/>
              <a:t>Jerome Cornfield (1951) as method to                         quantify smoking’s effect on lung cancer </a:t>
            </a:r>
            <a:endParaRPr lang="en-US" altLang="en-US" kern="0" dirty="0">
              <a:latin typeface="+mn-lt"/>
            </a:endParaRPr>
          </a:p>
          <a:p>
            <a:pPr marL="742950" lvl="1" indent="-285750" eaLnBrk="0" hangingPunct="0">
              <a:spcBef>
                <a:spcPct val="20000"/>
              </a:spcBef>
              <a:defRPr/>
            </a:pPr>
            <a:endParaRPr lang="en-US" altLang="en-US" sz="3200" kern="0" dirty="0">
              <a:latin typeface="+mn-lt"/>
            </a:endParaRPr>
          </a:p>
        </p:txBody>
      </p:sp>
      <p:pic>
        <p:nvPicPr>
          <p:cNvPr id="34819" name="Picture 7" descr="Cornfield.jpg"/>
          <p:cNvPicPr>
            <a:picLocks noChangeAspect="1"/>
          </p:cNvPicPr>
          <p:nvPr/>
        </p:nvPicPr>
        <p:blipFill>
          <a:blip r:embed="rId3"/>
          <a:srcRect/>
          <a:stretch>
            <a:fillRect/>
          </a:stretch>
        </p:blipFill>
        <p:spPr bwMode="auto">
          <a:xfrm>
            <a:off x="6966860" y="2209800"/>
            <a:ext cx="1628775" cy="2133600"/>
          </a:xfrm>
          <a:prstGeom prst="rect">
            <a:avLst/>
          </a:prstGeom>
          <a:noFill/>
          <a:ln w="9525">
            <a:noFill/>
            <a:miter lim="800000"/>
            <a:headEnd/>
            <a:tailEnd/>
          </a:ln>
        </p:spPr>
      </p:pic>
      <p:sp>
        <p:nvSpPr>
          <p:cNvPr id="3" name="TextBox 2"/>
          <p:cNvSpPr txBox="1"/>
          <p:nvPr/>
        </p:nvSpPr>
        <p:spPr>
          <a:xfrm>
            <a:off x="250902" y="4747939"/>
            <a:ext cx="6073698" cy="1348061"/>
          </a:xfrm>
          <a:prstGeom prst="rect">
            <a:avLst/>
          </a:prstGeom>
          <a:noFill/>
        </p:spPr>
        <p:txBody>
          <a:bodyPr wrap="square" rtlCol="0">
            <a:spAutoFit/>
          </a:bodyPr>
          <a:lstStyle/>
          <a:p>
            <a:pPr marL="342900" indent="-342900" eaLnBrk="0" hangingPunct="0">
              <a:spcBef>
                <a:spcPct val="40000"/>
              </a:spcBef>
              <a:buFontTx/>
              <a:buChar char="•"/>
              <a:defRPr/>
            </a:pPr>
            <a:r>
              <a:rPr lang="en-US" altLang="en-US" kern="0" dirty="0"/>
              <a:t>First published “modern” case-control study: </a:t>
            </a:r>
          </a:p>
          <a:p>
            <a:pPr marL="800100" lvl="1" indent="-342900" eaLnBrk="0" hangingPunct="0">
              <a:spcBef>
                <a:spcPct val="40000"/>
              </a:spcBef>
              <a:buFont typeface="Times New Roman" panose="02020603050405020304" pitchFamily="18" charset="0"/>
              <a:buChar char="–"/>
              <a:defRPr/>
            </a:pPr>
            <a:r>
              <a:rPr lang="en-US" altLang="en-US" kern="0" dirty="0"/>
              <a:t>Janet Lane-Claypon (1926) study  of breast cancer</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4001" b="21999"/>
          <a:stretch/>
        </p:blipFill>
        <p:spPr>
          <a:xfrm>
            <a:off x="6273800" y="4393580"/>
            <a:ext cx="2489200" cy="2438400"/>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2"/>
          <p:cNvSpPr>
            <a:spLocks noGrp="1" noChangeArrowheads="1"/>
          </p:cNvSpPr>
          <p:nvPr>
            <p:ph type="title"/>
          </p:nvPr>
        </p:nvSpPr>
        <p:spPr>
          <a:xfrm>
            <a:off x="685800" y="304800"/>
            <a:ext cx="7772400" cy="1143000"/>
          </a:xfrm>
        </p:spPr>
        <p:txBody>
          <a:bodyPr/>
          <a:lstStyle/>
          <a:p>
            <a:r>
              <a:rPr lang="en-US" altLang="en-US" sz="3200" b="1" dirty="0"/>
              <a:t>Percent Attributable Risk in the Exposed: Interpretation</a:t>
            </a:r>
          </a:p>
        </p:txBody>
      </p:sp>
      <p:sp>
        <p:nvSpPr>
          <p:cNvPr id="215042" name="Rectangle 3"/>
          <p:cNvSpPr>
            <a:spLocks noGrp="1" noChangeArrowheads="1"/>
          </p:cNvSpPr>
          <p:nvPr>
            <p:ph type="body" idx="1"/>
          </p:nvPr>
        </p:nvSpPr>
        <p:spPr>
          <a:xfrm>
            <a:off x="304800" y="1600200"/>
            <a:ext cx="8534400" cy="4114800"/>
          </a:xfrm>
        </p:spPr>
        <p:txBody>
          <a:bodyPr/>
          <a:lstStyle/>
          <a:p>
            <a:pPr>
              <a:lnSpc>
                <a:spcPct val="90000"/>
              </a:lnSpc>
            </a:pPr>
            <a:r>
              <a:rPr lang="en-US" altLang="en-US" dirty="0"/>
              <a:t>% AR</a:t>
            </a:r>
            <a:r>
              <a:rPr lang="en-US" altLang="en-US" baseline="-25000" dirty="0"/>
              <a:t>exp </a:t>
            </a:r>
            <a:r>
              <a:rPr lang="en-US" altLang="en-US" dirty="0"/>
              <a:t>=  50%</a:t>
            </a:r>
          </a:p>
          <a:p>
            <a:pPr>
              <a:lnSpc>
                <a:spcPct val="90000"/>
              </a:lnSpc>
            </a:pPr>
            <a:endParaRPr lang="en-US" altLang="en-US" sz="1600" dirty="0"/>
          </a:p>
          <a:p>
            <a:pPr>
              <a:lnSpc>
                <a:spcPct val="90000"/>
              </a:lnSpc>
            </a:pPr>
            <a:r>
              <a:rPr lang="en-US" altLang="en-US" dirty="0"/>
              <a:t>If we remove exposure, the risk of the outcome in the exposed over 5 years would be reduced by 50%, from 20% to 10%.  </a:t>
            </a:r>
          </a:p>
          <a:p>
            <a:pPr>
              <a:lnSpc>
                <a:spcPct val="90000"/>
              </a:lnSpc>
            </a:pPr>
            <a:endParaRPr lang="en-US" altLang="en-US" sz="1600" dirty="0"/>
          </a:p>
          <a:p>
            <a:pPr>
              <a:lnSpc>
                <a:spcPct val="90000"/>
              </a:lnSpc>
            </a:pPr>
            <a:r>
              <a:rPr lang="en-US" altLang="en-US" dirty="0"/>
              <a:t>You can say that at least 50% of disease among the exposed was caused by the exposure.  But, you can’t say that this exposure caused the outcome in only this 50%.  Exposure might have been a cause in as much as 100% of the exposed.</a:t>
            </a:r>
          </a:p>
          <a:p>
            <a:pPr>
              <a:lnSpc>
                <a:spcPct val="90000"/>
              </a:lnSpc>
            </a:pPr>
            <a:endParaRPr lang="en-US" altLang="en-US" dirty="0"/>
          </a:p>
        </p:txBody>
      </p:sp>
    </p:spTree>
    <p:extLst>
      <p:ext uri="{BB962C8B-B14F-4D97-AF65-F5344CB8AC3E}">
        <p14:creationId xmlns:p14="http://schemas.microsoft.com/office/powerpoint/2010/main" val="31667846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31" name="Rectangle 2"/>
          <p:cNvSpPr>
            <a:spLocks noGrp="1" noChangeArrowheads="1"/>
          </p:cNvSpPr>
          <p:nvPr>
            <p:ph type="title"/>
          </p:nvPr>
        </p:nvSpPr>
        <p:spPr/>
        <p:txBody>
          <a:bodyPr/>
          <a:lstStyle/>
          <a:p>
            <a:r>
              <a:rPr lang="en-US" altLang="en-US" b="1" dirty="0"/>
              <a:t>Population Attributable Risk</a:t>
            </a:r>
          </a:p>
        </p:txBody>
      </p:sp>
      <p:graphicFrame>
        <p:nvGraphicFramePr>
          <p:cNvPr id="2" name="Object 26"/>
          <p:cNvGraphicFramePr>
            <a:graphicFrameLocks noGrp="1" noChangeAspect="1"/>
          </p:cNvGraphicFramePr>
          <p:nvPr>
            <p:ph idx="1"/>
          </p:nvPr>
        </p:nvGraphicFramePr>
        <p:xfrm>
          <a:off x="1270000" y="1870075"/>
          <a:ext cx="6626225" cy="4167188"/>
        </p:xfrm>
        <a:graphic>
          <a:graphicData uri="http://schemas.openxmlformats.org/drawingml/2006/chart">
            <c:chart xmlns:c="http://schemas.openxmlformats.org/drawingml/2006/chart" xmlns:r="http://schemas.openxmlformats.org/officeDocument/2006/relationships" r:id="rId3"/>
          </a:graphicData>
        </a:graphic>
      </p:graphicFrame>
      <p:sp>
        <p:nvSpPr>
          <p:cNvPr id="98332" name="AutoShape 4"/>
          <p:cNvSpPr>
            <a:spLocks/>
          </p:cNvSpPr>
          <p:nvPr/>
        </p:nvSpPr>
        <p:spPr bwMode="auto">
          <a:xfrm>
            <a:off x="5212080" y="3886200"/>
            <a:ext cx="45719" cy="533400"/>
          </a:xfrm>
          <a:prstGeom prst="rightBrace">
            <a:avLst>
              <a:gd name="adj1" fmla="val 83333"/>
              <a:gd name="adj2" fmla="val 50000"/>
            </a:avLst>
          </a:prstGeom>
          <a:noFill/>
          <a:ln w="9525">
            <a:solidFill>
              <a:schemeClr val="tx1"/>
            </a:solidFill>
            <a:round/>
            <a:headEnd/>
            <a:tailEnd/>
          </a:ln>
        </p:spPr>
        <p:txBody>
          <a:bodyPr wrap="none" anchor="ctr"/>
          <a:lstStyle/>
          <a:p>
            <a:pPr eaLnBrk="0" hangingPunct="0"/>
            <a:endParaRPr lang="en-US" altLang="en-US" dirty="0"/>
          </a:p>
        </p:txBody>
      </p:sp>
      <p:sp>
        <p:nvSpPr>
          <p:cNvPr id="98333" name="Text Box 5"/>
          <p:cNvSpPr txBox="1">
            <a:spLocks noChangeArrowheads="1"/>
          </p:cNvSpPr>
          <p:nvPr/>
        </p:nvSpPr>
        <p:spPr bwMode="auto">
          <a:xfrm>
            <a:off x="5334000" y="3733800"/>
            <a:ext cx="1219200" cy="457200"/>
          </a:xfrm>
          <a:prstGeom prst="rect">
            <a:avLst/>
          </a:prstGeom>
          <a:noFill/>
          <a:ln w="9525">
            <a:noFill/>
            <a:miter lim="800000"/>
            <a:headEnd/>
            <a:tailEnd/>
          </a:ln>
        </p:spPr>
        <p:txBody>
          <a:bodyPr>
            <a:spAutoFit/>
          </a:bodyPr>
          <a:lstStyle/>
          <a:p>
            <a:pPr eaLnBrk="0" hangingPunct="0">
              <a:spcBef>
                <a:spcPct val="50000"/>
              </a:spcBef>
            </a:pPr>
            <a:r>
              <a:rPr lang="en-US" altLang="en-US" dirty="0"/>
              <a:t>Pop AR</a:t>
            </a:r>
          </a:p>
        </p:txBody>
      </p:sp>
    </p:spTree>
    <p:extLst>
      <p:ext uri="{BB962C8B-B14F-4D97-AF65-F5344CB8AC3E}">
        <p14:creationId xmlns:p14="http://schemas.microsoft.com/office/powerpoint/2010/main" val="21839635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2"/>
          <p:cNvSpPr>
            <a:spLocks noGrp="1" noChangeArrowheads="1"/>
          </p:cNvSpPr>
          <p:nvPr>
            <p:ph type="title"/>
          </p:nvPr>
        </p:nvSpPr>
        <p:spPr>
          <a:xfrm>
            <a:off x="685800" y="152400"/>
            <a:ext cx="7772400" cy="1143000"/>
          </a:xfrm>
        </p:spPr>
        <p:txBody>
          <a:bodyPr/>
          <a:lstStyle/>
          <a:p>
            <a:r>
              <a:rPr lang="en-US" altLang="en-US" sz="3600" b="1" dirty="0"/>
              <a:t>Attribution in the Population</a:t>
            </a:r>
          </a:p>
        </p:txBody>
      </p:sp>
      <p:sp>
        <p:nvSpPr>
          <p:cNvPr id="219138" name="Rectangle 3"/>
          <p:cNvSpPr>
            <a:spLocks noGrp="1" noChangeArrowheads="1"/>
          </p:cNvSpPr>
          <p:nvPr>
            <p:ph type="body" idx="1"/>
          </p:nvPr>
        </p:nvSpPr>
        <p:spPr>
          <a:xfrm>
            <a:off x="685800" y="1295400"/>
            <a:ext cx="7772400" cy="4800600"/>
          </a:xfrm>
        </p:spPr>
        <p:txBody>
          <a:bodyPr/>
          <a:lstStyle/>
          <a:p>
            <a:pPr>
              <a:lnSpc>
                <a:spcPct val="80000"/>
              </a:lnSpc>
              <a:spcBef>
                <a:spcPct val="40000"/>
              </a:spcBef>
            </a:pPr>
            <a:r>
              <a:rPr lang="en-US" altLang="en-US" sz="2800" dirty="0"/>
              <a:t>Pop AR = Incidence</a:t>
            </a:r>
            <a:r>
              <a:rPr lang="en-US" altLang="en-US" sz="2800" baseline="-25000" dirty="0"/>
              <a:t>pop</a:t>
            </a:r>
            <a:r>
              <a:rPr lang="en-US" altLang="en-US" sz="2800" dirty="0"/>
              <a:t>- Incidence</a:t>
            </a:r>
            <a:r>
              <a:rPr lang="en-US" altLang="en-US" sz="2800" baseline="-25000" dirty="0"/>
              <a:t>unexp</a:t>
            </a:r>
            <a:endParaRPr lang="en-US" altLang="en-US" sz="2800" dirty="0"/>
          </a:p>
          <a:p>
            <a:pPr>
              <a:lnSpc>
                <a:spcPct val="80000"/>
              </a:lnSpc>
              <a:spcBef>
                <a:spcPct val="40000"/>
              </a:spcBef>
            </a:pPr>
            <a:endParaRPr lang="en-US" altLang="en-US" sz="1400" dirty="0"/>
          </a:p>
          <a:p>
            <a:pPr>
              <a:lnSpc>
                <a:spcPct val="80000"/>
              </a:lnSpc>
              <a:spcBef>
                <a:spcPct val="40000"/>
              </a:spcBef>
            </a:pPr>
            <a:r>
              <a:rPr lang="en-US" altLang="en-US" sz="2800" dirty="0"/>
              <a:t>Most relevant to express this as: </a:t>
            </a:r>
          </a:p>
          <a:p>
            <a:pPr algn="ctr">
              <a:lnSpc>
                <a:spcPct val="80000"/>
              </a:lnSpc>
              <a:spcBef>
                <a:spcPct val="40000"/>
              </a:spcBef>
              <a:buFontTx/>
              <a:buNone/>
            </a:pPr>
            <a:r>
              <a:rPr lang="en-US" altLang="en-US" sz="2800" dirty="0"/>
              <a:t>%Pop AR = [(Inc</a:t>
            </a:r>
            <a:r>
              <a:rPr lang="en-US" altLang="en-US" sz="2800" baseline="-25000" dirty="0"/>
              <a:t>pop</a:t>
            </a:r>
            <a:r>
              <a:rPr lang="en-US" altLang="en-US" sz="2800" dirty="0"/>
              <a:t>- Inc</a:t>
            </a:r>
            <a:r>
              <a:rPr lang="en-US" altLang="en-US" sz="2800" baseline="-25000" dirty="0"/>
              <a:t>unexp</a:t>
            </a:r>
            <a:r>
              <a:rPr lang="en-US" altLang="en-US" sz="2800" dirty="0"/>
              <a:t>)/(Inc</a:t>
            </a:r>
            <a:r>
              <a:rPr lang="en-US" altLang="en-US" sz="2800" baseline="-25000" dirty="0"/>
              <a:t>pop</a:t>
            </a:r>
            <a:r>
              <a:rPr lang="en-US" altLang="en-US" sz="2800" dirty="0"/>
              <a:t>)] x100</a:t>
            </a:r>
          </a:p>
          <a:p>
            <a:pPr>
              <a:lnSpc>
                <a:spcPct val="80000"/>
              </a:lnSpc>
              <a:spcBef>
                <a:spcPct val="40000"/>
              </a:spcBef>
            </a:pPr>
            <a:endParaRPr lang="en-US" altLang="en-US" sz="1400" dirty="0"/>
          </a:p>
          <a:p>
            <a:pPr>
              <a:lnSpc>
                <a:spcPct val="80000"/>
              </a:lnSpc>
              <a:spcBef>
                <a:spcPct val="40000"/>
              </a:spcBef>
            </a:pPr>
            <a:r>
              <a:rPr lang="en-US" altLang="en-US" sz="2800" dirty="0"/>
              <a:t>Can also be calculated using risk ratio (RR) and prevalence of exposure in population (p</a:t>
            </a:r>
            <a:r>
              <a:rPr lang="en-US" altLang="en-US" sz="2800" baseline="-25000" dirty="0"/>
              <a:t>e</a:t>
            </a:r>
            <a:r>
              <a:rPr lang="en-US" altLang="en-US" sz="2800" dirty="0"/>
              <a:t>): </a:t>
            </a:r>
          </a:p>
          <a:p>
            <a:pPr algn="ctr">
              <a:lnSpc>
                <a:spcPct val="80000"/>
              </a:lnSpc>
              <a:spcBef>
                <a:spcPct val="40000"/>
              </a:spcBef>
              <a:buFontTx/>
              <a:buNone/>
            </a:pPr>
            <a:r>
              <a:rPr lang="en-US" altLang="en-US" sz="2800" dirty="0"/>
              <a:t>100 x [p</a:t>
            </a:r>
            <a:r>
              <a:rPr lang="en-US" altLang="en-US" sz="2800" baseline="-25000" dirty="0"/>
              <a:t>e</a:t>
            </a:r>
            <a:r>
              <a:rPr lang="en-US" altLang="en-US" sz="2800" dirty="0"/>
              <a:t> x (RR-1)]/ [p</a:t>
            </a:r>
            <a:r>
              <a:rPr lang="en-US" altLang="en-US" sz="2800" baseline="-25000" dirty="0"/>
              <a:t>e </a:t>
            </a:r>
            <a:r>
              <a:rPr lang="en-US" altLang="en-US" sz="2800" dirty="0"/>
              <a:t>x (RR-1) + 1]</a:t>
            </a:r>
          </a:p>
          <a:p>
            <a:pPr>
              <a:lnSpc>
                <a:spcPct val="80000"/>
              </a:lnSpc>
              <a:spcBef>
                <a:spcPct val="40000"/>
              </a:spcBef>
              <a:buFontTx/>
              <a:buNone/>
            </a:pPr>
            <a:endParaRPr lang="en-US" altLang="en-US" sz="1400" dirty="0"/>
          </a:p>
          <a:p>
            <a:pPr>
              <a:lnSpc>
                <a:spcPct val="80000"/>
              </a:lnSpc>
              <a:spcBef>
                <a:spcPct val="40000"/>
              </a:spcBef>
            </a:pPr>
            <a:r>
              <a:rPr lang="en-US" altLang="en-US" sz="2800" dirty="0"/>
              <a:t>To calculate in a case-control study, need knowledge of exposure prevalence in study base</a:t>
            </a:r>
          </a:p>
          <a:p>
            <a:pPr lvl="1">
              <a:lnSpc>
                <a:spcPct val="80000"/>
              </a:lnSpc>
              <a:spcBef>
                <a:spcPct val="40000"/>
              </a:spcBef>
            </a:pPr>
            <a:r>
              <a:rPr lang="en-US" altLang="en-US" sz="2400" dirty="0"/>
              <a:t>Can be gleaned from control group when incidence density or case-cohort sampling performed</a:t>
            </a:r>
          </a:p>
          <a:p>
            <a:pPr>
              <a:lnSpc>
                <a:spcPct val="80000"/>
              </a:lnSpc>
              <a:buFontTx/>
              <a:buNone/>
            </a:pPr>
            <a:endParaRPr lang="en-US" altLang="en-US" sz="2800" baseline="-25000" dirty="0"/>
          </a:p>
        </p:txBody>
      </p:sp>
    </p:spTree>
    <p:extLst>
      <p:ext uri="{BB962C8B-B14F-4D97-AF65-F5344CB8AC3E}">
        <p14:creationId xmlns:p14="http://schemas.microsoft.com/office/powerpoint/2010/main" val="19092892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noChangeArrowheads="1"/>
          </p:cNvSpPr>
          <p:nvPr>
            <p:ph type="title"/>
          </p:nvPr>
        </p:nvSpPr>
        <p:spPr>
          <a:xfrm>
            <a:off x="685800" y="228600"/>
            <a:ext cx="7772400" cy="1143000"/>
          </a:xfrm>
        </p:spPr>
        <p:txBody>
          <a:bodyPr/>
          <a:lstStyle/>
          <a:p>
            <a:r>
              <a:rPr lang="en-US" altLang="en-US" sz="3200" b="1" dirty="0"/>
              <a:t>Example: Attribution in the population</a:t>
            </a:r>
          </a:p>
        </p:txBody>
      </p:sp>
      <p:sp>
        <p:nvSpPr>
          <p:cNvPr id="220176" name="Text Box 21"/>
          <p:cNvSpPr txBox="1">
            <a:spLocks noChangeArrowheads="1"/>
          </p:cNvSpPr>
          <p:nvPr/>
        </p:nvSpPr>
        <p:spPr bwMode="auto">
          <a:xfrm>
            <a:off x="4800600" y="1532349"/>
            <a:ext cx="2057400" cy="1384995"/>
          </a:xfrm>
          <a:prstGeom prst="rect">
            <a:avLst/>
          </a:prstGeom>
          <a:noFill/>
          <a:ln w="9525">
            <a:noFill/>
            <a:miter lim="800000"/>
            <a:headEnd/>
            <a:tailEnd/>
          </a:ln>
        </p:spPr>
        <p:txBody>
          <a:bodyPr>
            <a:spAutoFit/>
          </a:bodyPr>
          <a:lstStyle/>
          <a:p>
            <a:pPr>
              <a:spcBef>
                <a:spcPct val="50000"/>
              </a:spcBef>
            </a:pPr>
            <a:r>
              <a:rPr lang="en-US" altLang="en-US" dirty="0">
                <a:latin typeface="Arial" charset="0"/>
              </a:rPr>
              <a:t>Risk Ratio </a:t>
            </a:r>
          </a:p>
          <a:p>
            <a:pPr>
              <a:spcBef>
                <a:spcPct val="50000"/>
              </a:spcBef>
            </a:pPr>
            <a:r>
              <a:rPr lang="en-US" altLang="en-US" dirty="0">
                <a:latin typeface="Arial" charset="0"/>
              </a:rPr>
              <a:t>0.020/0.010  = 2.0</a:t>
            </a:r>
          </a:p>
        </p:txBody>
      </p:sp>
      <p:sp>
        <p:nvSpPr>
          <p:cNvPr id="220177" name="Text Box 22"/>
          <p:cNvSpPr txBox="1">
            <a:spLocks noChangeArrowheads="1"/>
          </p:cNvSpPr>
          <p:nvPr/>
        </p:nvSpPr>
        <p:spPr bwMode="auto">
          <a:xfrm>
            <a:off x="708764" y="3733800"/>
            <a:ext cx="8282836" cy="2308324"/>
          </a:xfrm>
          <a:prstGeom prst="rect">
            <a:avLst/>
          </a:prstGeom>
          <a:noFill/>
          <a:ln w="9525">
            <a:noFill/>
            <a:miter lim="800000"/>
            <a:headEnd/>
            <a:tailEnd/>
          </a:ln>
        </p:spPr>
        <p:txBody>
          <a:bodyPr wrap="square">
            <a:spAutoFit/>
          </a:bodyPr>
          <a:lstStyle/>
          <a:p>
            <a:pPr>
              <a:spcBef>
                <a:spcPct val="50000"/>
              </a:spcBef>
            </a:pPr>
            <a:r>
              <a:rPr lang="en-US" altLang="en-US" dirty="0">
                <a:latin typeface="Arial" charset="0"/>
              </a:rPr>
              <a:t>What is the overall risk in the population? Depends on prevalence of exposure.</a:t>
            </a:r>
          </a:p>
          <a:p>
            <a:pPr>
              <a:spcBef>
                <a:spcPct val="50000"/>
              </a:spcBef>
            </a:pPr>
            <a:r>
              <a:rPr lang="en-US" altLang="en-US" dirty="0">
                <a:latin typeface="Arial" charset="0"/>
              </a:rPr>
              <a:t>If 40% of the population is exposed, the risk of the outcome in the population will be (this is a weighted average): </a:t>
            </a:r>
          </a:p>
          <a:p>
            <a:pPr>
              <a:spcBef>
                <a:spcPct val="50000"/>
              </a:spcBef>
            </a:pPr>
            <a:r>
              <a:rPr lang="en-US" altLang="en-US" dirty="0">
                <a:latin typeface="Arial" charset="0"/>
              </a:rPr>
              <a:t>(0.40 x 0.20)+(0.60 x 0.10) = 0.08 + 0.06 = 0.14  </a:t>
            </a:r>
          </a:p>
        </p:txBody>
      </p:sp>
      <p:graphicFrame>
        <p:nvGraphicFramePr>
          <p:cNvPr id="6" name="Group 3"/>
          <p:cNvGraphicFramePr>
            <a:graphicFrameLocks/>
          </p:cNvGraphicFramePr>
          <p:nvPr/>
        </p:nvGraphicFramePr>
        <p:xfrm>
          <a:off x="664922" y="1295400"/>
          <a:ext cx="3907077" cy="2164080"/>
        </p:xfrm>
        <a:graphic>
          <a:graphicData uri="http://schemas.openxmlformats.org/drawingml/2006/table">
            <a:tbl>
              <a:tblPr/>
              <a:tblGrid>
                <a:gridCol w="2535443">
                  <a:extLst>
                    <a:ext uri="{9D8B030D-6E8A-4147-A177-3AD203B41FA5}">
                      <a16:colId xmlns:a16="http://schemas.microsoft.com/office/drawing/2014/main" val="20000"/>
                    </a:ext>
                  </a:extLst>
                </a:gridCol>
                <a:gridCol w="1371634">
                  <a:extLst>
                    <a:ext uri="{9D8B030D-6E8A-4147-A177-3AD203B41FA5}">
                      <a16:colId xmlns:a16="http://schemas.microsoft.com/office/drawing/2014/main" val="20001"/>
                    </a:ext>
                  </a:extLst>
                </a:gridCol>
              </a:tblGrid>
              <a:tr h="762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5-year risk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Exposed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Unexposed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835772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2"/>
          <p:cNvSpPr>
            <a:spLocks noGrp="1" noChangeArrowheads="1"/>
          </p:cNvSpPr>
          <p:nvPr>
            <p:ph type="title"/>
          </p:nvPr>
        </p:nvSpPr>
        <p:spPr>
          <a:xfrm>
            <a:off x="685800" y="228600"/>
            <a:ext cx="7772400" cy="1143000"/>
          </a:xfrm>
        </p:spPr>
        <p:txBody>
          <a:bodyPr/>
          <a:lstStyle/>
          <a:p>
            <a:r>
              <a:rPr lang="en-US" altLang="en-US" sz="3200" b="1" dirty="0"/>
              <a:t>Attribution in the population</a:t>
            </a:r>
          </a:p>
        </p:txBody>
      </p:sp>
      <p:graphicFrame>
        <p:nvGraphicFramePr>
          <p:cNvPr id="388099" name="Group 3"/>
          <p:cNvGraphicFramePr>
            <a:graphicFrameLocks noGrp="1"/>
          </p:cNvGraphicFramePr>
          <p:nvPr>
            <p:ph idx="1"/>
          </p:nvPr>
        </p:nvGraphicFramePr>
        <p:xfrm>
          <a:off x="457200" y="1371600"/>
          <a:ext cx="2895600" cy="1981200"/>
        </p:xfrm>
        <a:graphic>
          <a:graphicData uri="http://schemas.openxmlformats.org/drawingml/2006/table">
            <a:tbl>
              <a:tblPr/>
              <a:tblGrid>
                <a:gridCol w="1828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tblGrid>
              <a:tr h="762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Risk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Exp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Unexp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88117" name="Text Box 21"/>
          <p:cNvSpPr txBox="1">
            <a:spLocks noChangeArrowheads="1"/>
          </p:cNvSpPr>
          <p:nvPr/>
        </p:nvSpPr>
        <p:spPr bwMode="auto">
          <a:xfrm>
            <a:off x="148389" y="3505200"/>
            <a:ext cx="8763000" cy="3785652"/>
          </a:xfrm>
          <a:prstGeom prst="rect">
            <a:avLst/>
          </a:prstGeom>
          <a:noFill/>
          <a:ln w="9525">
            <a:noFill/>
            <a:miter lim="800000"/>
            <a:headEnd/>
            <a:tailEnd/>
          </a:ln>
        </p:spPr>
        <p:txBody>
          <a:bodyPr>
            <a:spAutoFit/>
          </a:bodyPr>
          <a:lstStyle/>
          <a:p>
            <a:pPr>
              <a:spcBef>
                <a:spcPct val="50000"/>
              </a:spcBef>
            </a:pPr>
            <a:r>
              <a:rPr lang="en-US" altLang="en-US" dirty="0">
                <a:latin typeface="Arial" charset="0"/>
              </a:rPr>
              <a:t>Pop AR = 0.14-0.10 = 0.04 </a:t>
            </a:r>
          </a:p>
          <a:p>
            <a:pPr>
              <a:spcBef>
                <a:spcPct val="50000"/>
              </a:spcBef>
            </a:pPr>
            <a:r>
              <a:rPr lang="en-US" altLang="en-US" dirty="0">
                <a:latin typeface="Arial" charset="0"/>
              </a:rPr>
              <a:t>% Pop AR</a:t>
            </a:r>
            <a:r>
              <a:rPr lang="en-US" altLang="en-US" baseline="-25000" dirty="0">
                <a:latin typeface="Arial" charset="0"/>
              </a:rPr>
              <a:t> </a:t>
            </a:r>
            <a:r>
              <a:rPr lang="en-US" altLang="en-US" dirty="0">
                <a:latin typeface="Arial" charset="0"/>
              </a:rPr>
              <a:t>= (0.04/0.14) x 100 = 28.6% </a:t>
            </a:r>
          </a:p>
          <a:p>
            <a:pPr>
              <a:spcBef>
                <a:spcPct val="50000"/>
              </a:spcBef>
            </a:pPr>
            <a:r>
              <a:rPr lang="en-US" altLang="en-US" dirty="0">
                <a:latin typeface="Arial" charset="0"/>
              </a:rPr>
              <a:t>= 100 x [p</a:t>
            </a:r>
            <a:r>
              <a:rPr lang="en-US" altLang="en-US" baseline="-25000" dirty="0">
                <a:latin typeface="Arial" charset="0"/>
              </a:rPr>
              <a:t>e</a:t>
            </a:r>
            <a:r>
              <a:rPr lang="en-US" altLang="en-US" dirty="0">
                <a:latin typeface="Arial" charset="0"/>
              </a:rPr>
              <a:t> x (RR-1)] / [p</a:t>
            </a:r>
            <a:r>
              <a:rPr lang="en-US" altLang="en-US" baseline="-25000" dirty="0">
                <a:latin typeface="Arial" charset="0"/>
              </a:rPr>
              <a:t>e</a:t>
            </a:r>
            <a:r>
              <a:rPr lang="en-US" altLang="en-US" dirty="0">
                <a:latin typeface="Arial" charset="0"/>
              </a:rPr>
              <a:t> x (RR-1) + 1]</a:t>
            </a:r>
          </a:p>
          <a:p>
            <a:pPr>
              <a:spcBef>
                <a:spcPct val="50000"/>
              </a:spcBef>
            </a:pPr>
            <a:r>
              <a:rPr lang="en-US" altLang="en-US" dirty="0">
                <a:latin typeface="Arial" charset="0"/>
              </a:rPr>
              <a:t>= 100 x [0.40 x (2.0-1)] / [0.40 x (2.0-1)+1] = 100 x [0.40/1.40] </a:t>
            </a:r>
          </a:p>
          <a:p>
            <a:pPr>
              <a:spcBef>
                <a:spcPct val="50000"/>
              </a:spcBef>
            </a:pPr>
            <a:r>
              <a:rPr lang="en-US" altLang="en-US" dirty="0">
                <a:latin typeface="Arial" charset="0"/>
              </a:rPr>
              <a:t>	= 28.6% </a:t>
            </a:r>
          </a:p>
          <a:p>
            <a:pPr>
              <a:spcBef>
                <a:spcPct val="50000"/>
              </a:spcBef>
            </a:pPr>
            <a:r>
              <a:rPr lang="en-US" altLang="en-US" dirty="0">
                <a:latin typeface="Arial" charset="0"/>
              </a:rPr>
              <a:t>[Our earlier example in Stata:  csi 800 600 3200 5400]</a:t>
            </a:r>
          </a:p>
          <a:p>
            <a:pPr>
              <a:spcBef>
                <a:spcPct val="50000"/>
              </a:spcBef>
            </a:pPr>
            <a:endParaRPr lang="en-US" altLang="en-US" dirty="0">
              <a:latin typeface="Arial" charset="0"/>
            </a:endParaRPr>
          </a:p>
        </p:txBody>
      </p:sp>
      <p:sp>
        <p:nvSpPr>
          <p:cNvPr id="221201" name="Text Box 22"/>
          <p:cNvSpPr txBox="1">
            <a:spLocks noChangeArrowheads="1"/>
          </p:cNvSpPr>
          <p:nvPr/>
        </p:nvSpPr>
        <p:spPr bwMode="auto">
          <a:xfrm>
            <a:off x="3962400" y="1524000"/>
            <a:ext cx="2057400" cy="1384995"/>
          </a:xfrm>
          <a:prstGeom prst="rect">
            <a:avLst/>
          </a:prstGeom>
          <a:noFill/>
          <a:ln w="9525">
            <a:noFill/>
            <a:miter lim="800000"/>
            <a:headEnd/>
            <a:tailEnd/>
          </a:ln>
        </p:spPr>
        <p:txBody>
          <a:bodyPr>
            <a:spAutoFit/>
          </a:bodyPr>
          <a:lstStyle/>
          <a:p>
            <a:pPr>
              <a:spcBef>
                <a:spcPct val="50000"/>
              </a:spcBef>
            </a:pPr>
            <a:r>
              <a:rPr lang="en-US" altLang="en-US" dirty="0">
                <a:latin typeface="Arial" charset="0"/>
              </a:rPr>
              <a:t>Risk Ratio </a:t>
            </a:r>
          </a:p>
          <a:p>
            <a:pPr>
              <a:spcBef>
                <a:spcPct val="50000"/>
              </a:spcBef>
            </a:pPr>
            <a:r>
              <a:rPr lang="en-US" altLang="en-US" dirty="0">
                <a:latin typeface="Arial" charset="0"/>
              </a:rPr>
              <a:t>0.20/0.10  = 2.0</a:t>
            </a:r>
          </a:p>
        </p:txBody>
      </p:sp>
      <p:sp>
        <p:nvSpPr>
          <p:cNvPr id="221202" name="Text Box 23"/>
          <p:cNvSpPr txBox="1">
            <a:spLocks noChangeArrowheads="1"/>
          </p:cNvSpPr>
          <p:nvPr/>
        </p:nvSpPr>
        <p:spPr bwMode="auto">
          <a:xfrm>
            <a:off x="5943600" y="1524000"/>
            <a:ext cx="3048000" cy="1384995"/>
          </a:xfrm>
          <a:prstGeom prst="rect">
            <a:avLst/>
          </a:prstGeom>
          <a:noFill/>
          <a:ln w="9525">
            <a:noFill/>
            <a:miter lim="800000"/>
            <a:headEnd/>
            <a:tailEnd/>
          </a:ln>
        </p:spPr>
        <p:txBody>
          <a:bodyPr>
            <a:spAutoFit/>
          </a:bodyPr>
          <a:lstStyle/>
          <a:p>
            <a:pPr>
              <a:spcBef>
                <a:spcPct val="50000"/>
              </a:spcBef>
            </a:pPr>
            <a:r>
              <a:rPr lang="en-US" altLang="en-US" dirty="0">
                <a:latin typeface="Arial" charset="0"/>
              </a:rPr>
              <a:t>Prevalence of exposure = 40%</a:t>
            </a:r>
          </a:p>
          <a:p>
            <a:pPr>
              <a:spcBef>
                <a:spcPct val="50000"/>
              </a:spcBef>
            </a:pPr>
            <a:r>
              <a:rPr lang="en-US" altLang="en-US" dirty="0">
                <a:latin typeface="Arial" charset="0"/>
              </a:rPr>
              <a:t>Risk in popn = 0.14</a:t>
            </a:r>
          </a:p>
        </p:txBody>
      </p:sp>
    </p:spTree>
    <p:extLst>
      <p:ext uri="{BB962C8B-B14F-4D97-AF65-F5344CB8AC3E}">
        <p14:creationId xmlns:p14="http://schemas.microsoft.com/office/powerpoint/2010/main" val="3369164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81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81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811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811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881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81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3"/>
          <p:cNvSpPr>
            <a:spLocks noGrp="1" noChangeArrowheads="1"/>
          </p:cNvSpPr>
          <p:nvPr>
            <p:ph type="body" idx="1"/>
          </p:nvPr>
        </p:nvSpPr>
        <p:spPr>
          <a:xfrm>
            <a:off x="228600" y="1387813"/>
            <a:ext cx="8610600" cy="4114800"/>
          </a:xfrm>
        </p:spPr>
        <p:txBody>
          <a:bodyPr/>
          <a:lstStyle/>
          <a:p>
            <a:pPr>
              <a:lnSpc>
                <a:spcPct val="90000"/>
              </a:lnSpc>
            </a:pPr>
            <a:r>
              <a:rPr lang="en-US" altLang="en-US" dirty="0"/>
              <a:t>% Pop AR = 29% over 5 years</a:t>
            </a:r>
          </a:p>
          <a:p>
            <a:pPr>
              <a:lnSpc>
                <a:spcPct val="90000"/>
              </a:lnSpc>
            </a:pPr>
            <a:endParaRPr lang="en-US" altLang="en-US" sz="1200" dirty="0"/>
          </a:p>
          <a:p>
            <a:pPr>
              <a:lnSpc>
                <a:spcPct val="90000"/>
              </a:lnSpc>
            </a:pPr>
            <a:r>
              <a:rPr lang="en-US" altLang="en-US" dirty="0"/>
              <a:t>If we removed the exposure, the risk of the outcome in the population over 5 years would be reduced by 29%, from 14% to 10%.</a:t>
            </a:r>
          </a:p>
          <a:p>
            <a:pPr>
              <a:lnSpc>
                <a:spcPct val="90000"/>
              </a:lnSpc>
            </a:pPr>
            <a:endParaRPr lang="en-US" altLang="en-US" sz="1200" dirty="0"/>
          </a:p>
          <a:p>
            <a:pPr>
              <a:lnSpc>
                <a:spcPct val="90000"/>
              </a:lnSpc>
            </a:pPr>
            <a:r>
              <a:rPr lang="en-US" altLang="en-US" dirty="0"/>
              <a:t>As was the case for % ARexp, we can say that at least 29% of the disease among the population was caused by the exposure.  But, we cannot say the exposure is responsible for only 29% of all disease.  Exposure might be involved in much more than 29%.  </a:t>
            </a:r>
          </a:p>
        </p:txBody>
      </p:sp>
      <p:sp>
        <p:nvSpPr>
          <p:cNvPr id="4" name="Rectangle 2"/>
          <p:cNvSpPr txBox="1">
            <a:spLocks noChangeArrowheads="1"/>
          </p:cNvSpPr>
          <p:nvPr/>
        </p:nvSpPr>
        <p:spPr bwMode="auto">
          <a:xfrm>
            <a:off x="457200" y="228600"/>
            <a:ext cx="8153400" cy="1143000"/>
          </a:xfrm>
          <a:prstGeom prst="rect">
            <a:avLst/>
          </a:prstGeom>
          <a:noFill/>
          <a:ln>
            <a:noFill/>
          </a:ln>
        </p:spPr>
        <p:txBody>
          <a:bodyPr anchor="ctr"/>
          <a:lstStyle/>
          <a:p>
            <a:pPr algn="ctr" eaLnBrk="0" hangingPunct="0">
              <a:defRPr/>
            </a:pPr>
            <a:r>
              <a:rPr lang="en-US" altLang="en-US" sz="3200" b="1" kern="0" dirty="0">
                <a:solidFill>
                  <a:schemeClr val="tx2"/>
                </a:solidFill>
                <a:latin typeface="+mj-lt"/>
                <a:ea typeface="+mj-ea"/>
                <a:cs typeface="+mj-cs"/>
              </a:rPr>
              <a:t>Percent Population Attributable Risk: Interpretation</a:t>
            </a:r>
          </a:p>
        </p:txBody>
      </p:sp>
    </p:spTree>
    <p:extLst>
      <p:ext uri="{BB962C8B-B14F-4D97-AF65-F5344CB8AC3E}">
        <p14:creationId xmlns:p14="http://schemas.microsoft.com/office/powerpoint/2010/main" val="340428220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73" name="Rectangle 2"/>
          <p:cNvSpPr>
            <a:spLocks noGrp="1" noChangeArrowheads="1"/>
          </p:cNvSpPr>
          <p:nvPr>
            <p:ph type="title"/>
          </p:nvPr>
        </p:nvSpPr>
        <p:spPr/>
        <p:txBody>
          <a:bodyPr/>
          <a:lstStyle/>
          <a:p>
            <a:r>
              <a:rPr lang="en-US" altLang="en-US" sz="4000" b="1" dirty="0"/>
              <a:t>Prevalence of Exposure and Population Attributable Risk</a:t>
            </a:r>
          </a:p>
        </p:txBody>
      </p:sp>
      <p:graphicFrame>
        <p:nvGraphicFramePr>
          <p:cNvPr id="103471" name="Object 47"/>
          <p:cNvGraphicFramePr>
            <a:graphicFrameLocks noGrp="1" noChangeAspect="1"/>
          </p:cNvGraphicFramePr>
          <p:nvPr>
            <p:ph sz="half" idx="1"/>
          </p:nvPr>
        </p:nvGraphicFramePr>
        <p:xfrm>
          <a:off x="685800" y="2817813"/>
          <a:ext cx="3802063" cy="2339975"/>
        </p:xfrm>
        <a:graphic>
          <a:graphicData uri="http://schemas.openxmlformats.org/presentationml/2006/ole">
            <mc:AlternateContent xmlns:mc="http://schemas.openxmlformats.org/markup-compatibility/2006">
              <mc:Choice xmlns:v="urn:schemas-microsoft-com:vml" Requires="v">
                <p:oleObj name="Chart" r:id="rId3" imgW="6391451" imgH="4086122" progId="MSGraph.Chart.8">
                  <p:embed followColorScheme="full"/>
                </p:oleObj>
              </mc:Choice>
              <mc:Fallback>
                <p:oleObj name="Chart" r:id="rId3" imgW="6391451" imgH="4086122" progId="MSGraph.Chart.8">
                  <p:embed followColorScheme="full"/>
                  <p:pic>
                    <p:nvPicPr>
                      <p:cNvPr id="0" name=""/>
                      <p:cNvPicPr>
                        <a:picLocks noGrp="1" noChangeAspect="1" noChangeArrowheads="1"/>
                      </p:cNvPicPr>
                      <p:nvPr/>
                    </p:nvPicPr>
                    <p:blipFill>
                      <a:blip r:embed="rId4"/>
                      <a:srcRect/>
                      <a:stretch>
                        <a:fillRect/>
                      </a:stretch>
                    </p:blipFill>
                    <p:spPr bwMode="auto">
                      <a:xfrm>
                        <a:off x="685800" y="2817813"/>
                        <a:ext cx="3802063" cy="2339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72" name="Object 48"/>
          <p:cNvGraphicFramePr>
            <a:graphicFrameLocks noGrp="1" noChangeAspect="1"/>
          </p:cNvGraphicFramePr>
          <p:nvPr>
            <p:ph sz="half" idx="2"/>
          </p:nvPr>
        </p:nvGraphicFramePr>
        <p:xfrm>
          <a:off x="4572000" y="2835275"/>
          <a:ext cx="3886200" cy="2392363"/>
        </p:xfrm>
        <a:graphic>
          <a:graphicData uri="http://schemas.openxmlformats.org/presentationml/2006/ole">
            <mc:AlternateContent xmlns:mc="http://schemas.openxmlformats.org/markup-compatibility/2006">
              <mc:Choice xmlns:v="urn:schemas-microsoft-com:vml" Requires="v">
                <p:oleObj name="Chart" r:id="rId5" imgW="6391451" imgH="4086122" progId="MSGraph.Chart.8">
                  <p:embed followColorScheme="full"/>
                </p:oleObj>
              </mc:Choice>
              <mc:Fallback>
                <p:oleObj name="Chart" r:id="rId5" imgW="6391451" imgH="4086122" progId="MSGraph.Chart.8">
                  <p:embed followColorScheme="full"/>
                  <p:pic>
                    <p:nvPicPr>
                      <p:cNvPr id="0" name=""/>
                      <p:cNvPicPr>
                        <a:picLocks noGrp="1" noChangeAspect="1" noChangeArrowheads="1"/>
                      </p:cNvPicPr>
                      <p:nvPr/>
                    </p:nvPicPr>
                    <p:blipFill>
                      <a:blip r:embed="rId6"/>
                      <a:srcRect/>
                      <a:stretch>
                        <a:fillRect/>
                      </a:stretch>
                    </p:blipFill>
                    <p:spPr bwMode="auto">
                      <a:xfrm>
                        <a:off x="4572000" y="2835275"/>
                        <a:ext cx="3886200" cy="2392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74" name="Text Box 5"/>
          <p:cNvSpPr txBox="1">
            <a:spLocks noChangeArrowheads="1"/>
          </p:cNvSpPr>
          <p:nvPr/>
        </p:nvSpPr>
        <p:spPr bwMode="auto">
          <a:xfrm>
            <a:off x="304800" y="5410200"/>
            <a:ext cx="8991600" cy="461963"/>
          </a:xfrm>
          <a:prstGeom prst="rect">
            <a:avLst/>
          </a:prstGeom>
          <a:noFill/>
          <a:ln w="9525">
            <a:noFill/>
            <a:miter lim="800000"/>
            <a:headEnd/>
            <a:tailEnd/>
          </a:ln>
        </p:spPr>
        <p:txBody>
          <a:bodyPr>
            <a:spAutoFit/>
          </a:bodyPr>
          <a:lstStyle/>
          <a:p>
            <a:pPr eaLnBrk="0" hangingPunct="0">
              <a:spcBef>
                <a:spcPct val="50000"/>
              </a:spcBef>
            </a:pPr>
            <a:r>
              <a:rPr lang="en-US" altLang="en-US" dirty="0"/>
              <a:t>Higher prevalence of exposure -&gt; larger %Pop AR for same risk ratio  </a:t>
            </a:r>
          </a:p>
        </p:txBody>
      </p:sp>
      <p:sp>
        <p:nvSpPr>
          <p:cNvPr id="103475" name="Text Box 6"/>
          <p:cNvSpPr txBox="1">
            <a:spLocks noChangeArrowheads="1"/>
          </p:cNvSpPr>
          <p:nvPr/>
        </p:nvSpPr>
        <p:spPr bwMode="auto">
          <a:xfrm>
            <a:off x="304800" y="2133600"/>
            <a:ext cx="8077200" cy="461963"/>
          </a:xfrm>
          <a:prstGeom prst="rect">
            <a:avLst/>
          </a:prstGeom>
          <a:noFill/>
          <a:ln w="9525">
            <a:noFill/>
            <a:miter lim="800000"/>
            <a:headEnd/>
            <a:tailEnd/>
          </a:ln>
        </p:spPr>
        <p:txBody>
          <a:bodyPr>
            <a:spAutoFit/>
          </a:bodyPr>
          <a:lstStyle/>
          <a:p>
            <a:pPr eaLnBrk="0" hangingPunct="0">
              <a:spcBef>
                <a:spcPct val="50000"/>
              </a:spcBef>
            </a:pPr>
            <a:r>
              <a:rPr lang="en-US" altLang="en-US" u="sng" dirty="0"/>
              <a:t>Low prevalence of exposure</a:t>
            </a:r>
            <a:r>
              <a:rPr lang="en-US" altLang="en-US" dirty="0"/>
              <a:t>	        </a:t>
            </a:r>
            <a:r>
              <a:rPr lang="en-US" altLang="en-US" u="sng" dirty="0"/>
              <a:t>High prevalence of exposure</a:t>
            </a:r>
          </a:p>
        </p:txBody>
      </p:sp>
    </p:spTree>
    <p:extLst>
      <p:ext uri="{BB962C8B-B14F-4D97-AF65-F5344CB8AC3E}">
        <p14:creationId xmlns:p14="http://schemas.microsoft.com/office/powerpoint/2010/main" val="123401467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76200"/>
            <a:ext cx="8153400" cy="1143000"/>
          </a:xfrm>
          <a:prstGeom prst="rect">
            <a:avLst/>
          </a:prstGeom>
          <a:noFill/>
          <a:ln>
            <a:noFill/>
          </a:ln>
        </p:spPr>
        <p:txBody>
          <a:bodyPr anchor="ctr"/>
          <a:lstStyle/>
          <a:p>
            <a:pPr algn="ctr" eaLnBrk="0" hangingPunct="0">
              <a:defRPr/>
            </a:pPr>
            <a:r>
              <a:rPr lang="en-US" altLang="en-US" sz="3200" b="1" kern="0" dirty="0">
                <a:solidFill>
                  <a:schemeClr val="tx2"/>
                </a:solidFill>
                <a:latin typeface="+mj-lt"/>
                <a:ea typeface="+mj-ea"/>
                <a:cs typeface="+mj-cs"/>
              </a:rPr>
              <a:t>Percent Population Attributable Risk: Example from Framingham</a:t>
            </a:r>
          </a:p>
        </p:txBody>
      </p:sp>
      <p:pic>
        <p:nvPicPr>
          <p:cNvPr id="228354" name="Picture 3"/>
          <p:cNvPicPr>
            <a:picLocks noGrp="1" noChangeAspect="1" noChangeArrowheads="1"/>
          </p:cNvPicPr>
          <p:nvPr>
            <p:ph idx="1"/>
          </p:nvPr>
        </p:nvPicPr>
        <p:blipFill rotWithShape="1">
          <a:blip r:embed="rId3"/>
          <a:srcRect l="5107" r="5947"/>
          <a:stretch/>
        </p:blipFill>
        <p:spPr>
          <a:xfrm>
            <a:off x="152400" y="1518251"/>
            <a:ext cx="8686800" cy="4425350"/>
          </a:xfrm>
        </p:spPr>
      </p:pic>
      <p:sp>
        <p:nvSpPr>
          <p:cNvPr id="228355" name="TextBox 7"/>
          <p:cNvSpPr txBox="1">
            <a:spLocks noChangeArrowheads="1"/>
          </p:cNvSpPr>
          <p:nvPr/>
        </p:nvSpPr>
        <p:spPr bwMode="auto">
          <a:xfrm>
            <a:off x="6172200" y="6324600"/>
            <a:ext cx="2667000" cy="369888"/>
          </a:xfrm>
          <a:prstGeom prst="rect">
            <a:avLst/>
          </a:prstGeom>
          <a:noFill/>
          <a:ln w="9525">
            <a:noFill/>
            <a:miter lim="800000"/>
            <a:headEnd/>
            <a:tailEnd/>
          </a:ln>
        </p:spPr>
        <p:txBody>
          <a:bodyPr>
            <a:spAutoFit/>
          </a:bodyPr>
          <a:lstStyle/>
          <a:p>
            <a:pPr eaLnBrk="0" hangingPunct="0"/>
            <a:r>
              <a:rPr lang="en-US" sz="1800" dirty="0"/>
              <a:t>Wolf et al. </a:t>
            </a:r>
            <a:r>
              <a:rPr lang="en-US" sz="1800" i="1" dirty="0"/>
              <a:t>Stroke </a:t>
            </a:r>
            <a:r>
              <a:rPr lang="en-US" sz="1800" dirty="0"/>
              <a:t>1991</a:t>
            </a:r>
          </a:p>
        </p:txBody>
      </p:sp>
      <p:sp>
        <p:nvSpPr>
          <p:cNvPr id="3" name="Oval 2"/>
          <p:cNvSpPr/>
          <p:nvPr/>
        </p:nvSpPr>
        <p:spPr bwMode="auto">
          <a:xfrm>
            <a:off x="3200400" y="4831079"/>
            <a:ext cx="5638800" cy="1036321"/>
          </a:xfrm>
          <a:prstGeom prst="ellipse">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5466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ChangeArrowheads="1"/>
          </p:cNvSpPr>
          <p:nvPr>
            <p:ph type="title"/>
          </p:nvPr>
        </p:nvSpPr>
        <p:spPr>
          <a:xfrm>
            <a:off x="914400" y="76200"/>
            <a:ext cx="7772400" cy="1143000"/>
          </a:xfrm>
        </p:spPr>
        <p:txBody>
          <a:bodyPr/>
          <a:lstStyle/>
          <a:p>
            <a:r>
              <a:rPr lang="en-US" altLang="en-US" sz="3200" b="1" dirty="0"/>
              <a:t>% Population Attributable Risk depends on exposure prevalence and risk ratio</a:t>
            </a:r>
          </a:p>
        </p:txBody>
      </p:sp>
      <p:pic>
        <p:nvPicPr>
          <p:cNvPr id="226306" name="Picture 3"/>
          <p:cNvPicPr>
            <a:picLocks noGrp="1" noChangeAspect="1" noChangeArrowheads="1"/>
          </p:cNvPicPr>
          <p:nvPr>
            <p:ph type="body" idx="1"/>
          </p:nvPr>
        </p:nvPicPr>
        <p:blipFill>
          <a:blip r:embed="rId3"/>
          <a:srcRect l="-514" b="5717"/>
          <a:stretch>
            <a:fillRect/>
          </a:stretch>
        </p:blipFill>
        <p:spPr>
          <a:xfrm>
            <a:off x="304800" y="1219200"/>
            <a:ext cx="8229600" cy="5503863"/>
          </a:xfrm>
        </p:spPr>
      </p:pic>
    </p:spTree>
    <p:extLst>
      <p:ext uri="{BB962C8B-B14F-4D97-AF65-F5344CB8AC3E}">
        <p14:creationId xmlns:p14="http://schemas.microsoft.com/office/powerpoint/2010/main" val="35679543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2"/>
          <p:cNvSpPr>
            <a:spLocks noGrp="1" noChangeArrowheads="1"/>
          </p:cNvSpPr>
          <p:nvPr>
            <p:ph type="title"/>
          </p:nvPr>
        </p:nvSpPr>
        <p:spPr>
          <a:xfrm>
            <a:off x="685800" y="76200"/>
            <a:ext cx="7772400" cy="1143000"/>
          </a:xfrm>
        </p:spPr>
        <p:txBody>
          <a:bodyPr/>
          <a:lstStyle/>
          <a:p>
            <a:r>
              <a:rPr lang="en-US" altLang="en-US" sz="3200" b="1" dirty="0"/>
              <a:t>Attribution among the exposed - Rates</a:t>
            </a:r>
          </a:p>
        </p:txBody>
      </p:sp>
      <p:sp>
        <p:nvSpPr>
          <p:cNvPr id="212994" name="Rectangle 3"/>
          <p:cNvSpPr>
            <a:spLocks noGrp="1" noChangeArrowheads="1"/>
          </p:cNvSpPr>
          <p:nvPr>
            <p:ph type="body" idx="1"/>
          </p:nvPr>
        </p:nvSpPr>
        <p:spPr>
          <a:xfrm>
            <a:off x="176719" y="1536970"/>
            <a:ext cx="8991600" cy="5334000"/>
          </a:xfrm>
        </p:spPr>
        <p:txBody>
          <a:bodyPr/>
          <a:lstStyle/>
          <a:p>
            <a:pPr>
              <a:lnSpc>
                <a:spcPct val="90000"/>
              </a:lnSpc>
              <a:spcBef>
                <a:spcPct val="40000"/>
              </a:spcBef>
            </a:pPr>
            <a:r>
              <a:rPr lang="en-US" altLang="en-US" sz="2800" dirty="0"/>
              <a:t>All of the same equations used for risks in the prior slides can also be used for rates</a:t>
            </a:r>
          </a:p>
          <a:p>
            <a:pPr>
              <a:lnSpc>
                <a:spcPct val="90000"/>
              </a:lnSpc>
              <a:spcBef>
                <a:spcPct val="40000"/>
              </a:spcBef>
            </a:pPr>
            <a:endParaRPr lang="en-US" altLang="en-US" sz="2800" dirty="0"/>
          </a:p>
          <a:p>
            <a:pPr>
              <a:lnSpc>
                <a:spcPct val="90000"/>
              </a:lnSpc>
              <a:spcBef>
                <a:spcPct val="40000"/>
              </a:spcBef>
            </a:pPr>
            <a:r>
              <a:rPr lang="en-US" altLang="en-US" sz="2800" dirty="0"/>
              <a:t>Can be expressed as difference measure, but not insightful</a:t>
            </a:r>
          </a:p>
          <a:p>
            <a:pPr algn="ctr">
              <a:lnSpc>
                <a:spcPct val="90000"/>
              </a:lnSpc>
              <a:spcBef>
                <a:spcPct val="40000"/>
              </a:spcBef>
              <a:buFontTx/>
              <a:buNone/>
            </a:pPr>
            <a:r>
              <a:rPr lang="en-US" altLang="en-US" sz="2800" dirty="0"/>
              <a:t>ARate</a:t>
            </a:r>
            <a:r>
              <a:rPr lang="en-US" altLang="en-US" sz="2800" baseline="-25000" dirty="0"/>
              <a:t>exp</a:t>
            </a:r>
            <a:r>
              <a:rPr lang="en-US" altLang="en-US" sz="2800" dirty="0"/>
              <a:t> = rate difference = </a:t>
            </a:r>
          </a:p>
          <a:p>
            <a:pPr algn="ctr">
              <a:lnSpc>
                <a:spcPct val="90000"/>
              </a:lnSpc>
              <a:spcBef>
                <a:spcPct val="40000"/>
              </a:spcBef>
              <a:buFontTx/>
              <a:buNone/>
            </a:pPr>
            <a:r>
              <a:rPr lang="en-US" altLang="en-US" sz="2800" dirty="0"/>
              <a:t>Incidence rate</a:t>
            </a:r>
            <a:r>
              <a:rPr lang="en-US" altLang="en-US" sz="2800" baseline="-25000" dirty="0"/>
              <a:t>exp</a:t>
            </a:r>
            <a:r>
              <a:rPr lang="en-US" altLang="en-US" sz="2800" dirty="0"/>
              <a:t>- Incidence rate</a:t>
            </a:r>
            <a:r>
              <a:rPr lang="en-US" altLang="en-US" sz="2800" baseline="-25000" dirty="0"/>
              <a:t>unexp</a:t>
            </a:r>
            <a:endParaRPr lang="en-US" altLang="en-US" sz="2800" dirty="0"/>
          </a:p>
          <a:p>
            <a:pPr>
              <a:lnSpc>
                <a:spcPct val="90000"/>
              </a:lnSpc>
              <a:spcBef>
                <a:spcPct val="40000"/>
              </a:spcBef>
            </a:pPr>
            <a:endParaRPr lang="en-US" altLang="en-US" sz="1200" dirty="0"/>
          </a:p>
          <a:p>
            <a:pPr>
              <a:lnSpc>
                <a:spcPct val="90000"/>
              </a:lnSpc>
              <a:spcBef>
                <a:spcPct val="40000"/>
              </a:spcBef>
            </a:pPr>
            <a:endParaRPr lang="en-US" altLang="en-US" sz="1200" dirty="0"/>
          </a:p>
          <a:p>
            <a:pPr>
              <a:lnSpc>
                <a:spcPct val="90000"/>
              </a:lnSpc>
              <a:spcBef>
                <a:spcPct val="40000"/>
              </a:spcBef>
            </a:pPr>
            <a:r>
              <a:rPr lang="en-US" altLang="en-US" sz="2800" dirty="0"/>
              <a:t>Or, even better, as a percent of incidence rate (IR) in exposed:</a:t>
            </a:r>
          </a:p>
          <a:p>
            <a:pPr algn="ctr">
              <a:lnSpc>
                <a:spcPct val="90000"/>
              </a:lnSpc>
              <a:spcBef>
                <a:spcPct val="40000"/>
              </a:spcBef>
              <a:buFontTx/>
              <a:buNone/>
            </a:pPr>
            <a:r>
              <a:rPr lang="en-US" altLang="en-US" sz="2800" dirty="0"/>
              <a:t>%AR</a:t>
            </a:r>
            <a:r>
              <a:rPr lang="en-US" altLang="en-US" sz="2800" baseline="-25000" dirty="0"/>
              <a:t>exp </a:t>
            </a:r>
            <a:r>
              <a:rPr lang="en-US" altLang="en-US" sz="2800" dirty="0"/>
              <a:t>= [(IR</a:t>
            </a:r>
            <a:r>
              <a:rPr lang="en-US" altLang="en-US" sz="2800" baseline="-25000" dirty="0"/>
              <a:t>exp</a:t>
            </a:r>
            <a:r>
              <a:rPr lang="en-US" altLang="en-US" sz="2800" dirty="0"/>
              <a:t>- IR</a:t>
            </a:r>
            <a:r>
              <a:rPr lang="en-US" altLang="en-US" sz="2800" baseline="-25000" dirty="0"/>
              <a:t>unexp</a:t>
            </a:r>
            <a:r>
              <a:rPr lang="en-US" altLang="en-US" sz="2800" dirty="0"/>
              <a:t>)/(IR</a:t>
            </a:r>
            <a:r>
              <a:rPr lang="en-US" altLang="en-US" sz="2800" baseline="-25000" dirty="0"/>
              <a:t>exp</a:t>
            </a:r>
            <a:r>
              <a:rPr lang="en-US" altLang="en-US" sz="2800" dirty="0"/>
              <a:t>)] x 100</a:t>
            </a:r>
          </a:p>
          <a:p>
            <a:pPr marL="0" indent="0">
              <a:lnSpc>
                <a:spcPct val="90000"/>
              </a:lnSpc>
              <a:spcBef>
                <a:spcPct val="40000"/>
              </a:spcBef>
              <a:buNone/>
            </a:pPr>
            <a:endParaRPr lang="en-US" altLang="en-US" sz="2000" dirty="0"/>
          </a:p>
        </p:txBody>
      </p:sp>
    </p:spTree>
    <p:extLst>
      <p:ext uri="{BB962C8B-B14F-4D97-AF65-F5344CB8AC3E}">
        <p14:creationId xmlns:p14="http://schemas.microsoft.com/office/powerpoint/2010/main" val="320884859"/>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55968</TotalTime>
  <Words>30202</Words>
  <Application>Microsoft Office PowerPoint</Application>
  <PresentationFormat>On-screen Show (4:3)</PresentationFormat>
  <Paragraphs>1789</Paragraphs>
  <Slides>111</Slides>
  <Notes>111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111</vt:i4>
      </vt:variant>
    </vt:vector>
  </HeadingPairs>
  <TitlesOfParts>
    <vt:vector size="122" baseType="lpstr">
      <vt:lpstr>Arial</vt:lpstr>
      <vt:lpstr>Calibri</vt:lpstr>
      <vt:lpstr>Cambria Math</vt:lpstr>
      <vt:lpstr>Century</vt:lpstr>
      <vt:lpstr>Courier New</vt:lpstr>
      <vt:lpstr>Frutiger-Light</vt:lpstr>
      <vt:lpstr>Symbol</vt:lpstr>
      <vt:lpstr>Times New Roman</vt:lpstr>
      <vt:lpstr>Blank Presentation</vt:lpstr>
      <vt:lpstr>Equation</vt:lpstr>
      <vt:lpstr>Chart</vt:lpstr>
      <vt:lpstr>Measures of Disease Association II and Measures of Attribution</vt:lpstr>
      <vt:lpstr>Descriptive and Analytic Goals</vt:lpstr>
      <vt:lpstr>How to measure disease association in case-control designs?</vt:lpstr>
      <vt:lpstr>What can we estimate in a case-control study?</vt:lpstr>
      <vt:lpstr>Can’t estimate probability of event by exposure status</vt:lpstr>
      <vt:lpstr>Can’t estimate probability of event by exposure status</vt:lpstr>
      <vt:lpstr>What can we estimate in a case-control study?</vt:lpstr>
      <vt:lpstr>Measure of Association in Case-Control Studies</vt:lpstr>
      <vt:lpstr>PowerPoint Presentation</vt:lpstr>
      <vt:lpstr>PowerPoint Presentation</vt:lpstr>
      <vt:lpstr>PowerPoint Presentation</vt:lpstr>
      <vt:lpstr>PowerPoint Presentation</vt:lpstr>
      <vt:lpstr>What the OR in a case-control study estimates</vt:lpstr>
      <vt:lpstr>What the OR in a case-control study estimates</vt:lpstr>
      <vt:lpstr>OR as estimate of risk ratio</vt:lpstr>
      <vt:lpstr>PowerPoint Presentation</vt:lpstr>
      <vt:lpstr>PowerPoint Presentation</vt:lpstr>
      <vt:lpstr>Capturing the events with a case-control design </vt:lpstr>
      <vt:lpstr>PowerPoint Presentation</vt:lpstr>
      <vt:lpstr>PowerPoint Presentation</vt:lpstr>
      <vt:lpstr>Estimating exposure in the baseline cohort</vt:lpstr>
      <vt:lpstr>PowerPoint Presentation</vt:lpstr>
      <vt:lpstr>Case-Cohort Sampling</vt:lpstr>
      <vt:lpstr>Stata: Case-cohort sampling </vt:lpstr>
      <vt:lpstr>Case-cohort design and hazard ratio</vt:lpstr>
      <vt:lpstr>Example:  Case-Cohort Design &amp; Risk Ratio</vt:lpstr>
      <vt:lpstr>PowerPoint Presentation</vt:lpstr>
      <vt:lpstr>PowerPoint Presentation</vt:lpstr>
      <vt:lpstr>Serum 25 Hydroxyvitamin D and Fractures in Older Men:  Results</vt:lpstr>
      <vt:lpstr>Results</vt:lpstr>
      <vt:lpstr>Describing results for quartiles of vitamin D and fracture</vt:lpstr>
      <vt:lpstr>Results</vt:lpstr>
      <vt:lpstr>Describing results for continuous exposure</vt:lpstr>
      <vt:lpstr>Some practical concerns in case-cohort design</vt:lpstr>
      <vt:lpstr>OR as estimate of hazard ratio</vt:lpstr>
      <vt:lpstr>What the OR in a case-control study estimates</vt:lpstr>
      <vt:lpstr>What the OR in a case-control study estimates</vt:lpstr>
      <vt:lpstr>Incidence density sampling</vt:lpstr>
      <vt:lpstr>PowerPoint Presentation</vt:lpstr>
      <vt:lpstr>PowerPoint Presentation</vt:lpstr>
      <vt:lpstr>PowerPoint Presentation</vt:lpstr>
      <vt:lpstr>PowerPoint Presentation</vt:lpstr>
      <vt:lpstr>PowerPoint Presentation</vt:lpstr>
      <vt:lpstr>Incidence density sampling</vt:lpstr>
      <vt:lpstr>Selection of cases and controls</vt:lpstr>
      <vt:lpstr>PowerPoint Presentation</vt:lpstr>
      <vt:lpstr>Results reported as odds ratio</vt:lpstr>
      <vt:lpstr>Plasma Insulinlike Growth Factor 1 and Binding-Protein 3 and Myocardial Infarction in Women: A Prospective Study</vt:lpstr>
      <vt:lpstr>With incidence density sampling, report results as rate ratio (or even better,  hazard ratio)</vt:lpstr>
      <vt:lpstr>Practical considerations in incidence density sampling</vt:lpstr>
      <vt:lpstr>Stata: Incidence density sampling  </vt:lpstr>
      <vt:lpstr>PowerPoint Presentation</vt:lpstr>
      <vt:lpstr>PowerPoint Presentation</vt:lpstr>
      <vt:lpstr>Risk or rate difference in case-control study?</vt:lpstr>
      <vt:lpstr>Example:  Cumulative incidence in case-control study with case-cohort sampling  Lactate and Risk of Incident Diabetes in a Case-Cohort of the Atherosclerosis Risk in Communities (ARIC) Study</vt:lpstr>
      <vt:lpstr>PowerPoint Presentation</vt:lpstr>
      <vt:lpstr>PowerPoint Presentation</vt:lpstr>
      <vt:lpstr>PowerPoint Presentation</vt:lpstr>
      <vt:lpstr>What if you weren’t clever enough to perform case-cohort or incidence density sampling in a fixed cohort?</vt:lpstr>
      <vt:lpstr>What the OR in a case-control study estimates</vt:lpstr>
      <vt:lpstr>PowerPoint Presentation</vt:lpstr>
      <vt:lpstr>Inability to calculate unbiased estimate of risk ratio if controls sampled from non-cases</vt:lpstr>
      <vt:lpstr>PowerPoint Presentation</vt:lpstr>
      <vt:lpstr>Sampling controls after cases identified at the end of a fixed cohort</vt:lpstr>
      <vt:lpstr>PowerPoint Presentation</vt:lpstr>
      <vt:lpstr>PowerPoint Presentation</vt:lpstr>
      <vt:lpstr>PowerPoint Presentation</vt:lpstr>
      <vt:lpstr>What the OR in a case-control study estimates</vt:lpstr>
      <vt:lpstr>Which regression model to use?</vt:lpstr>
      <vt:lpstr>What the OR in a case-control study estimates</vt:lpstr>
      <vt:lpstr>Which regression model to use?</vt:lpstr>
      <vt:lpstr>Statistical penalties for sampling the study base</vt:lpstr>
      <vt:lpstr>PowerPoint Presentation</vt:lpstr>
      <vt:lpstr>Presenting results in a case-control study</vt:lpstr>
      <vt:lpstr>Common misunderstandings about  case-control studies</vt:lpstr>
      <vt:lpstr>What is true about case-control studies</vt:lpstr>
      <vt:lpstr>Case-control design recommendations</vt:lpstr>
      <vt:lpstr>What does the magnitude of a measure of association tell you?</vt:lpstr>
      <vt:lpstr>Why does “strong” not translate into biologic meaning? </vt:lpstr>
      <vt:lpstr>Why does “strong” not translate into biologic meaning? </vt:lpstr>
      <vt:lpstr>An optional reading you might want to peruse</vt:lpstr>
      <vt:lpstr>Numeracy</vt:lpstr>
      <vt:lpstr>Measures of Attribution</vt:lpstr>
      <vt:lpstr>Terminology Alert</vt:lpstr>
      <vt:lpstr>Prerequisites &amp; Introductory Comments</vt:lpstr>
      <vt:lpstr>Measures of Attribution: Terminology we like in context of cumulative incidence (“risk”)**</vt:lpstr>
      <vt:lpstr>Attributable Risk in the Exposed</vt:lpstr>
      <vt:lpstr>Attribution among the exposed</vt:lpstr>
      <vt:lpstr>Example: %AR in exposed</vt:lpstr>
      <vt:lpstr>Percent Attributable Risk in the Exposed: Interpretation</vt:lpstr>
      <vt:lpstr>Population Attributable Risk</vt:lpstr>
      <vt:lpstr>Attribution in the Population</vt:lpstr>
      <vt:lpstr>Example: Attribution in the population</vt:lpstr>
      <vt:lpstr>Attribution in the population</vt:lpstr>
      <vt:lpstr>PowerPoint Presentation</vt:lpstr>
      <vt:lpstr>Prevalence of Exposure and Population Attributable Risk</vt:lpstr>
      <vt:lpstr>PowerPoint Presentation</vt:lpstr>
      <vt:lpstr>% Population Attributable Risk depends on exposure prevalence and risk ratio</vt:lpstr>
      <vt:lpstr>Attribution among the exposed - Rates</vt:lpstr>
      <vt:lpstr>Example: Percent Attributable Rate in the Exposed</vt:lpstr>
      <vt:lpstr>Measures of Attribution</vt:lpstr>
      <vt:lpstr>Measures of Attribution:  Reality Check</vt:lpstr>
      <vt:lpstr>Measures of Attribution:  Increasing use in medical literature</vt:lpstr>
      <vt:lpstr>Summary of Measures of Association</vt:lpstr>
      <vt:lpstr>SUMMARY: Measures of Attribution: In context of cumulative incidence (“risk”)</vt:lpstr>
      <vt:lpstr>Additional Slides</vt:lpstr>
      <vt:lpstr>Secondary Study Base</vt:lpstr>
      <vt:lpstr>PowerPoint Presentation</vt:lpstr>
      <vt:lpstr>Example: Case-Control Study with Prevalent cases in Secondary Study Base</vt:lpstr>
      <vt:lpstr>Unbiased vs. Consistent Estimator</vt:lpstr>
      <vt:lpstr>Perhaps the most meaningful metric of “strength” of an exposure in causing disease is one we cannot estimate</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points to be covered</dc:title>
  <dc:creator>Dennis Osmond</dc:creator>
  <cp:lastModifiedBy>Martin, Jeffrey</cp:lastModifiedBy>
  <cp:revision>1447</cp:revision>
  <cp:lastPrinted>2019-10-14T23:55:43Z</cp:lastPrinted>
  <dcterms:created xsi:type="dcterms:W3CDTF">2001-10-20T19:41:12Z</dcterms:created>
  <dcterms:modified xsi:type="dcterms:W3CDTF">2022-10-11T21:50:43Z</dcterms:modified>
</cp:coreProperties>
</file>