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4"/>
  </p:notesMasterIdLst>
  <p:sldIdLst>
    <p:sldId id="256" r:id="rId2"/>
    <p:sldId id="372" r:id="rId3"/>
    <p:sldId id="575" r:id="rId4"/>
    <p:sldId id="497" r:id="rId5"/>
    <p:sldId id="576" r:id="rId6"/>
    <p:sldId id="500" r:id="rId7"/>
    <p:sldId id="577" r:id="rId8"/>
    <p:sldId id="512" r:id="rId9"/>
    <p:sldId id="578" r:id="rId10"/>
    <p:sldId id="515" r:id="rId11"/>
    <p:sldId id="518" r:id="rId12"/>
    <p:sldId id="579" r:id="rId13"/>
    <p:sldId id="580" r:id="rId14"/>
    <p:sldId id="522" r:id="rId15"/>
    <p:sldId id="581" r:id="rId16"/>
    <p:sldId id="439" r:id="rId17"/>
    <p:sldId id="582" r:id="rId18"/>
    <p:sldId id="420" r:id="rId19"/>
    <p:sldId id="583" r:id="rId20"/>
    <p:sldId id="525" r:id="rId21"/>
    <p:sldId id="584" r:id="rId22"/>
    <p:sldId id="585" r:id="rId23"/>
    <p:sldId id="586" r:id="rId24"/>
    <p:sldId id="531" r:id="rId25"/>
    <p:sldId id="587" r:id="rId26"/>
    <p:sldId id="533" r:id="rId27"/>
    <p:sldId id="588" r:id="rId28"/>
    <p:sldId id="536" r:id="rId29"/>
    <p:sldId id="589" r:id="rId30"/>
    <p:sldId id="556" r:id="rId31"/>
    <p:sldId id="590" r:id="rId32"/>
    <p:sldId id="446" r:id="rId33"/>
    <p:sldId id="664" r:id="rId34"/>
    <p:sldId id="663" r:id="rId35"/>
    <p:sldId id="665" r:id="rId36"/>
    <p:sldId id="666" r:id="rId37"/>
    <p:sldId id="600" r:id="rId38"/>
    <p:sldId id="601" r:id="rId39"/>
    <p:sldId id="602" r:id="rId40"/>
    <p:sldId id="603" r:id="rId41"/>
    <p:sldId id="604" r:id="rId42"/>
    <p:sldId id="605" r:id="rId43"/>
    <p:sldId id="606" r:id="rId44"/>
    <p:sldId id="607" r:id="rId45"/>
    <p:sldId id="608" r:id="rId46"/>
    <p:sldId id="609" r:id="rId47"/>
    <p:sldId id="610" r:id="rId48"/>
    <p:sldId id="611" r:id="rId49"/>
    <p:sldId id="667" r:id="rId50"/>
    <p:sldId id="668" r:id="rId51"/>
    <p:sldId id="669" r:id="rId52"/>
    <p:sldId id="670" r:id="rId53"/>
    <p:sldId id="593" r:id="rId54"/>
    <p:sldId id="267" r:id="rId55"/>
    <p:sldId id="594" r:id="rId56"/>
    <p:sldId id="298" r:id="rId57"/>
    <p:sldId id="596" r:id="rId58"/>
    <p:sldId id="595" r:id="rId59"/>
    <p:sldId id="597" r:id="rId60"/>
    <p:sldId id="288" r:id="rId61"/>
    <p:sldId id="599" r:id="rId62"/>
    <p:sldId id="598"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E79"/>
    <a:srgbClr val="76D6FF"/>
    <a:srgbClr val="9452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752"/>
    <p:restoredTop sz="94351"/>
  </p:normalViewPr>
  <p:slideViewPr>
    <p:cSldViewPr snapToGrid="0" snapToObjects="1">
      <p:cViewPr varScale="1">
        <p:scale>
          <a:sx n="124" d="100"/>
          <a:sy n="124" d="100"/>
        </p:scale>
        <p:origin x="140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77A895-23CC-804C-BAC2-6EBC5D70497A}" type="datetimeFigureOut">
              <a:rPr lang="en-US" smtClean="0"/>
              <a:t>5/13/25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7FFB00-575C-0A42-8AD9-9439A8B5A7C1}" type="slidenum">
              <a:rPr lang="en-US" smtClean="0"/>
              <a:t>‹#›</a:t>
            </a:fld>
            <a:endParaRPr lang="en-US"/>
          </a:p>
        </p:txBody>
      </p:sp>
    </p:spTree>
    <p:extLst>
      <p:ext uri="{BB962C8B-B14F-4D97-AF65-F5344CB8AC3E}">
        <p14:creationId xmlns:p14="http://schemas.microsoft.com/office/powerpoint/2010/main" val="137352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a:xfrm>
            <a:off x="2019300" y="0"/>
            <a:ext cx="5791200" cy="4343400"/>
          </a:xfrm>
          <a:ln/>
        </p:spPr>
      </p:sp>
      <p:sp>
        <p:nvSpPr>
          <p:cNvPr id="2253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-An alternative method of understanding and comparing spectra of activity is the </a:t>
            </a:r>
            <a:r>
              <a:rPr lang="ja-JP" altLang="en-US">
                <a:latin typeface="Arial" charset="0"/>
                <a:ea typeface="ＭＳ Ｐゴシック" charset="-128"/>
              </a:rPr>
              <a:t>“</a:t>
            </a:r>
            <a:r>
              <a:rPr lang="en-US" altLang="ja-JP">
                <a:latin typeface="Arial" charset="0"/>
                <a:ea typeface="ＭＳ Ｐゴシック" charset="-128"/>
              </a:rPr>
              <a:t>flower diagram</a:t>
            </a:r>
            <a:r>
              <a:rPr lang="ja-JP" altLang="en-US">
                <a:latin typeface="Arial" charset="0"/>
                <a:ea typeface="ＭＳ Ｐゴシック" charset="-128"/>
              </a:rPr>
              <a:t>”</a:t>
            </a:r>
            <a:r>
              <a:rPr lang="en-US" altLang="ja-JP">
                <a:latin typeface="Arial" charset="0"/>
                <a:ea typeface="ＭＳ Ｐゴシック" charset="-128"/>
              </a:rPr>
              <a:t>.  Common organisms are displayed on the slide in different sectors based on their characteristics: Gram-positive organisms on the left, Gram-negatives on the right.  The organisms are arranged out from the center according to their degree of resistance: organisms that tend to display little resistance are closer to the center than organisms that tend to be more resistant (there are of course some exceptions).  We can visualize which organisms an antibacterial has activity against by circling it; we can add a further degree of subtlety by the use of shading: when the circle is darker, the drug has better activity compared to a lighter shading. </a:t>
            </a:r>
            <a:endParaRPr lang="en-US" altLang="en-US">
              <a:latin typeface="Arial" charset="0"/>
              <a:ea typeface="ＭＳ Ｐゴシック" charset="-128"/>
            </a:endParaRPr>
          </a:p>
        </p:txBody>
      </p:sp>
      <p:sp>
        <p:nvSpPr>
          <p:cNvPr id="225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FF4519CF-BE64-4641-89C8-FDD833883F8F}" type="slidenum">
              <a:rPr lang="en-US" altLang="en-US" sz="1300"/>
              <a:pPr/>
              <a:t>2</a:t>
            </a:fld>
            <a:endParaRPr lang="en-US" altLang="en-US" sz="1300"/>
          </a:p>
        </p:txBody>
      </p:sp>
    </p:spTree>
    <p:extLst>
      <p:ext uri="{BB962C8B-B14F-4D97-AF65-F5344CB8AC3E}">
        <p14:creationId xmlns:p14="http://schemas.microsoft.com/office/powerpoint/2010/main" val="21147595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a:solidFill>
            <a:srgbClr val="FFFFFF"/>
          </a:solidFill>
          <a:ln/>
        </p:spPr>
      </p:sp>
      <p:sp>
        <p:nvSpPr>
          <p:cNvPr id="63490" name="Notes Placeholder 2"/>
          <p:cNvSpPr>
            <a:spLocks noGrp="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Lst>
        </p:spPr>
        <p:txBody>
          <a:bodyPr/>
          <a:lstStyle/>
          <a:p>
            <a:r>
              <a:rPr lang="en-US" altLang="en-US">
                <a:latin typeface="Arial" charset="0"/>
                <a:ea typeface="ＭＳ Ｐゴシック" charset="-128"/>
              </a:rPr>
              <a:t>-What organisms does piperacillin/tazobactam cover?  What are the holes in its spectrum?</a:t>
            </a:r>
          </a:p>
        </p:txBody>
      </p:sp>
      <p:sp>
        <p:nvSpPr>
          <p:cNvPr id="63491" name="Slide Number Placeholder 3"/>
          <p:cNvSpPr txBox="1">
            <a:spLocks noGrp="1"/>
          </p:cNvSpPr>
          <p:nvPr/>
        </p:nvSpPr>
        <p:spPr bwMode="auto">
          <a:xfrm>
            <a:off x="7467600" y="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pPr algn="r"/>
            <a:fld id="{08DE783D-CF07-9149-9A6D-F7D2DDAE7477}" type="slidenum">
              <a:rPr lang="en-US" altLang="en-US" sz="1300"/>
              <a:pPr algn="r"/>
              <a:t>11</a:t>
            </a:fld>
            <a:endParaRPr lang="en-US" altLang="en-US" sz="1300"/>
          </a:p>
        </p:txBody>
      </p:sp>
    </p:spTree>
    <p:extLst>
      <p:ext uri="{BB962C8B-B14F-4D97-AF65-F5344CB8AC3E}">
        <p14:creationId xmlns:p14="http://schemas.microsoft.com/office/powerpoint/2010/main" val="19572952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a:solidFill>
            <a:srgbClr val="FFFFFF"/>
          </a:solidFill>
          <a:ln/>
        </p:spPr>
      </p:sp>
      <p:sp>
        <p:nvSpPr>
          <p:cNvPr id="63490" name="Notes Placeholder 2"/>
          <p:cNvSpPr>
            <a:spLocks noGrp="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Lst>
        </p:spPr>
        <p:txBody>
          <a:bodyPr/>
          <a:lstStyle/>
          <a:p>
            <a:r>
              <a:rPr lang="en-US" altLang="en-US">
                <a:latin typeface="Arial" charset="0"/>
                <a:ea typeface="ＭＳ Ｐゴシック" charset="-128"/>
              </a:rPr>
              <a:t>-What organisms does piperacillin/tazobactam cover?  What are the holes in its spectrum?</a:t>
            </a:r>
          </a:p>
        </p:txBody>
      </p:sp>
      <p:sp>
        <p:nvSpPr>
          <p:cNvPr id="63491" name="Slide Number Placeholder 3"/>
          <p:cNvSpPr txBox="1">
            <a:spLocks noGrp="1"/>
          </p:cNvSpPr>
          <p:nvPr/>
        </p:nvSpPr>
        <p:spPr bwMode="auto">
          <a:xfrm>
            <a:off x="7467600" y="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pPr algn="r"/>
            <a:fld id="{08DE783D-CF07-9149-9A6D-F7D2DDAE7477}" type="slidenum">
              <a:rPr lang="en-US" altLang="en-US" sz="1300"/>
              <a:pPr algn="r"/>
              <a:t>12</a:t>
            </a:fld>
            <a:endParaRPr lang="en-US" altLang="en-US" sz="1300"/>
          </a:p>
        </p:txBody>
      </p:sp>
    </p:spTree>
    <p:extLst>
      <p:ext uri="{BB962C8B-B14F-4D97-AF65-F5344CB8AC3E}">
        <p14:creationId xmlns:p14="http://schemas.microsoft.com/office/powerpoint/2010/main" val="447589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a:ln/>
        </p:spPr>
      </p:sp>
      <p:sp>
        <p:nvSpPr>
          <p:cNvPr id="7373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take a moment to review where we are in terms of spectrum of activity for the 1</a:t>
            </a:r>
            <a:r>
              <a:rPr lang="en-US" altLang="ja-JP" baseline="30000">
                <a:latin typeface="Arial" charset="0"/>
                <a:ea typeface="ＭＳ Ｐゴシック" charset="-128"/>
              </a:rPr>
              <a:t>st</a:t>
            </a:r>
            <a:r>
              <a:rPr lang="en-US" altLang="ja-JP">
                <a:latin typeface="Arial" charset="0"/>
                <a:ea typeface="ＭＳ Ｐゴシック" charset="-128"/>
              </a:rPr>
              <a:t>- and 2</a:t>
            </a:r>
            <a:r>
              <a:rPr lang="en-US" altLang="ja-JP" baseline="30000">
                <a:latin typeface="Arial" charset="0"/>
                <a:ea typeface="ＭＳ Ｐゴシック" charset="-128"/>
              </a:rPr>
              <a:t>nd</a:t>
            </a:r>
            <a:r>
              <a:rPr lang="en-US" altLang="ja-JP">
                <a:latin typeface="Arial" charset="0"/>
                <a:ea typeface="ＭＳ Ｐゴシック" charset="-128"/>
              </a:rPr>
              <a:t>-generation cephalosporins.  </a:t>
            </a:r>
          </a:p>
          <a:p>
            <a:r>
              <a:rPr lang="en-US" altLang="en-US">
                <a:latin typeface="Arial" charset="0"/>
                <a:ea typeface="ＭＳ Ｐゴシック" charset="-128"/>
              </a:rPr>
              <a:t>-Try and fill out the flower diagram for cefazolin.</a:t>
            </a:r>
          </a:p>
        </p:txBody>
      </p:sp>
      <p:sp>
        <p:nvSpPr>
          <p:cNvPr id="737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C8A01308-8720-B04C-B51D-BC64B43A4950}" type="slidenum">
              <a:rPr lang="en-US" altLang="en-US" sz="1300"/>
              <a:pPr/>
              <a:t>13</a:t>
            </a:fld>
            <a:endParaRPr lang="en-US" altLang="en-US" sz="1300"/>
          </a:p>
        </p:txBody>
      </p:sp>
    </p:spTree>
    <p:extLst>
      <p:ext uri="{BB962C8B-B14F-4D97-AF65-F5344CB8AC3E}">
        <p14:creationId xmlns:p14="http://schemas.microsoft.com/office/powerpoint/2010/main" val="805548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a:ln/>
        </p:spPr>
      </p:sp>
      <p:sp>
        <p:nvSpPr>
          <p:cNvPr id="7373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take a moment to review where we are in terms of spectrum of activity for the 1</a:t>
            </a:r>
            <a:r>
              <a:rPr lang="en-US" altLang="ja-JP" baseline="30000">
                <a:latin typeface="Arial" charset="0"/>
                <a:ea typeface="ＭＳ Ｐゴシック" charset="-128"/>
              </a:rPr>
              <a:t>st</a:t>
            </a:r>
            <a:r>
              <a:rPr lang="en-US" altLang="ja-JP">
                <a:latin typeface="Arial" charset="0"/>
                <a:ea typeface="ＭＳ Ｐゴシック" charset="-128"/>
              </a:rPr>
              <a:t>- and 2</a:t>
            </a:r>
            <a:r>
              <a:rPr lang="en-US" altLang="ja-JP" baseline="30000">
                <a:latin typeface="Arial" charset="0"/>
                <a:ea typeface="ＭＳ Ｐゴシック" charset="-128"/>
              </a:rPr>
              <a:t>nd</a:t>
            </a:r>
            <a:r>
              <a:rPr lang="en-US" altLang="ja-JP">
                <a:latin typeface="Arial" charset="0"/>
                <a:ea typeface="ＭＳ Ｐゴシック" charset="-128"/>
              </a:rPr>
              <a:t>-generation cephalosporins.  </a:t>
            </a:r>
          </a:p>
          <a:p>
            <a:r>
              <a:rPr lang="en-US" altLang="en-US">
                <a:latin typeface="Arial" charset="0"/>
                <a:ea typeface="ＭＳ Ｐゴシック" charset="-128"/>
              </a:rPr>
              <a:t>-Try and fill out the flower diagram for cefazolin.</a:t>
            </a:r>
          </a:p>
        </p:txBody>
      </p:sp>
      <p:sp>
        <p:nvSpPr>
          <p:cNvPr id="737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C8A01308-8720-B04C-B51D-BC64B43A4950}" type="slidenum">
              <a:rPr lang="en-US" altLang="en-US" sz="1300"/>
              <a:pPr/>
              <a:t>14</a:t>
            </a:fld>
            <a:endParaRPr lang="en-US" altLang="en-US" sz="1300"/>
          </a:p>
        </p:txBody>
      </p:sp>
    </p:spTree>
    <p:extLst>
      <p:ext uri="{BB962C8B-B14F-4D97-AF65-F5344CB8AC3E}">
        <p14:creationId xmlns:p14="http://schemas.microsoft.com/office/powerpoint/2010/main" val="42254189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a:ln/>
        </p:spPr>
      </p:sp>
      <p:sp>
        <p:nvSpPr>
          <p:cNvPr id="819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-Now think about how cefuroxime would be similar or different.</a:t>
            </a:r>
          </a:p>
        </p:txBody>
      </p:sp>
      <p:sp>
        <p:nvSpPr>
          <p:cNvPr id="819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E7CAC9C2-DE8A-1043-B28B-AFF4AAABEDBC}" type="slidenum">
              <a:rPr lang="en-US" altLang="en-US" sz="1300"/>
              <a:pPr/>
              <a:t>15</a:t>
            </a:fld>
            <a:endParaRPr lang="en-US" altLang="en-US" sz="1300"/>
          </a:p>
        </p:txBody>
      </p:sp>
    </p:spTree>
    <p:extLst>
      <p:ext uri="{BB962C8B-B14F-4D97-AF65-F5344CB8AC3E}">
        <p14:creationId xmlns:p14="http://schemas.microsoft.com/office/powerpoint/2010/main" val="34585589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a:ln/>
        </p:spPr>
      </p:sp>
      <p:sp>
        <p:nvSpPr>
          <p:cNvPr id="819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-Now think about how cefuroxime would be similar or different.</a:t>
            </a:r>
          </a:p>
        </p:txBody>
      </p:sp>
      <p:sp>
        <p:nvSpPr>
          <p:cNvPr id="819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E7CAC9C2-DE8A-1043-B28B-AFF4AAABEDBC}" type="slidenum">
              <a:rPr lang="en-US" altLang="en-US" sz="1300"/>
              <a:pPr/>
              <a:t>16</a:t>
            </a:fld>
            <a:endParaRPr lang="en-US" altLang="en-US" sz="1300"/>
          </a:p>
        </p:txBody>
      </p:sp>
    </p:spTree>
    <p:extLst>
      <p:ext uri="{BB962C8B-B14F-4D97-AF65-F5344CB8AC3E}">
        <p14:creationId xmlns:p14="http://schemas.microsoft.com/office/powerpoint/2010/main" val="41547639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p:cNvSpPr>
          <p:nvPr>
            <p:ph type="sldImg"/>
          </p:nvPr>
        </p:nvSpPr>
        <p:spPr>
          <a:ln/>
        </p:spPr>
      </p:sp>
      <p:sp>
        <p:nvSpPr>
          <p:cNvPr id="870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-How are cefoxitin/cefotetan different from cefuroxime?</a:t>
            </a:r>
          </a:p>
        </p:txBody>
      </p:sp>
      <p:sp>
        <p:nvSpPr>
          <p:cNvPr id="870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B0B54669-6EF3-9346-9E81-10AF173C2AF3}" type="slidenum">
              <a:rPr lang="en-US" altLang="en-US" sz="1300"/>
              <a:pPr/>
              <a:t>17</a:t>
            </a:fld>
            <a:endParaRPr lang="en-US" altLang="en-US" sz="1300"/>
          </a:p>
        </p:txBody>
      </p:sp>
    </p:spTree>
    <p:extLst>
      <p:ext uri="{BB962C8B-B14F-4D97-AF65-F5344CB8AC3E}">
        <p14:creationId xmlns:p14="http://schemas.microsoft.com/office/powerpoint/2010/main" val="27875425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p:cNvSpPr>
          <p:nvPr>
            <p:ph type="sldImg"/>
          </p:nvPr>
        </p:nvSpPr>
        <p:spPr>
          <a:ln/>
        </p:spPr>
      </p:sp>
      <p:sp>
        <p:nvSpPr>
          <p:cNvPr id="870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-How are cefoxitin/cefotetan different from cefuroxime?</a:t>
            </a:r>
          </a:p>
        </p:txBody>
      </p:sp>
      <p:sp>
        <p:nvSpPr>
          <p:cNvPr id="870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B0B54669-6EF3-9346-9E81-10AF173C2AF3}" type="slidenum">
              <a:rPr lang="en-US" altLang="en-US" sz="1300"/>
              <a:pPr/>
              <a:t>18</a:t>
            </a:fld>
            <a:endParaRPr lang="en-US" altLang="en-US" sz="1300"/>
          </a:p>
        </p:txBody>
      </p:sp>
    </p:spTree>
    <p:extLst>
      <p:ext uri="{BB962C8B-B14F-4D97-AF65-F5344CB8AC3E}">
        <p14:creationId xmlns:p14="http://schemas.microsoft.com/office/powerpoint/2010/main" val="38235777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p:cNvSpPr>
          <p:nvPr>
            <p:ph type="sldImg"/>
          </p:nvPr>
        </p:nvSpPr>
        <p:spPr>
          <a:ln/>
        </p:spPr>
      </p:sp>
      <p:sp>
        <p:nvSpPr>
          <p:cNvPr id="952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review the spectrum of activity of the 3</a:t>
            </a:r>
            <a:r>
              <a:rPr lang="en-US" altLang="ja-JP" baseline="30000">
                <a:latin typeface="Arial" charset="0"/>
                <a:ea typeface="ＭＳ Ｐゴシック" charset="-128"/>
              </a:rPr>
              <a:t>rd</a:t>
            </a:r>
            <a:r>
              <a:rPr lang="en-US" altLang="ja-JP">
                <a:latin typeface="Arial" charset="0"/>
                <a:ea typeface="ＭＳ Ｐゴシック" charset="-128"/>
              </a:rPr>
              <a:t> &amp; 4</a:t>
            </a:r>
            <a:r>
              <a:rPr lang="en-US" altLang="ja-JP" baseline="30000">
                <a:latin typeface="Arial" charset="0"/>
                <a:ea typeface="ＭＳ Ｐゴシック" charset="-128"/>
              </a:rPr>
              <a:t>th</a:t>
            </a:r>
            <a:r>
              <a:rPr lang="en-US" altLang="ja-JP">
                <a:latin typeface="Arial" charset="0"/>
                <a:ea typeface="ＭＳ Ｐゴシック" charset="-128"/>
              </a:rPr>
              <a:t> generation cephalosporins.</a:t>
            </a:r>
            <a:endParaRPr lang="en-US" altLang="en-US">
              <a:latin typeface="Arial" charset="0"/>
              <a:ea typeface="ＭＳ Ｐゴシック" charset="-128"/>
            </a:endParaRPr>
          </a:p>
        </p:txBody>
      </p:sp>
      <p:sp>
        <p:nvSpPr>
          <p:cNvPr id="952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E9DD80A5-4CD7-4B40-A5AA-79C7B55C5DC8}" type="slidenum">
              <a:rPr lang="en-US" altLang="en-US" sz="1300"/>
              <a:pPr/>
              <a:t>19</a:t>
            </a:fld>
            <a:endParaRPr lang="en-US" altLang="en-US" sz="1300"/>
          </a:p>
        </p:txBody>
      </p:sp>
    </p:spTree>
    <p:extLst>
      <p:ext uri="{BB962C8B-B14F-4D97-AF65-F5344CB8AC3E}">
        <p14:creationId xmlns:p14="http://schemas.microsoft.com/office/powerpoint/2010/main" val="30308087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p:cNvSpPr>
          <p:nvPr>
            <p:ph type="sldImg"/>
          </p:nvPr>
        </p:nvSpPr>
        <p:spPr>
          <a:ln/>
        </p:spPr>
      </p:sp>
      <p:sp>
        <p:nvSpPr>
          <p:cNvPr id="952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review the spectrum of activity of the 3</a:t>
            </a:r>
            <a:r>
              <a:rPr lang="en-US" altLang="ja-JP" baseline="30000">
                <a:latin typeface="Arial" charset="0"/>
                <a:ea typeface="ＭＳ Ｐゴシック" charset="-128"/>
              </a:rPr>
              <a:t>rd</a:t>
            </a:r>
            <a:r>
              <a:rPr lang="en-US" altLang="ja-JP">
                <a:latin typeface="Arial" charset="0"/>
                <a:ea typeface="ＭＳ Ｐゴシック" charset="-128"/>
              </a:rPr>
              <a:t> &amp; 4</a:t>
            </a:r>
            <a:r>
              <a:rPr lang="en-US" altLang="ja-JP" baseline="30000">
                <a:latin typeface="Arial" charset="0"/>
                <a:ea typeface="ＭＳ Ｐゴシック" charset="-128"/>
              </a:rPr>
              <a:t>th</a:t>
            </a:r>
            <a:r>
              <a:rPr lang="en-US" altLang="ja-JP">
                <a:latin typeface="Arial" charset="0"/>
                <a:ea typeface="ＭＳ Ｐゴシック" charset="-128"/>
              </a:rPr>
              <a:t> generation cephalosporins.</a:t>
            </a:r>
            <a:endParaRPr lang="en-US" altLang="en-US">
              <a:latin typeface="Arial" charset="0"/>
              <a:ea typeface="ＭＳ Ｐゴシック" charset="-128"/>
            </a:endParaRPr>
          </a:p>
        </p:txBody>
      </p:sp>
      <p:sp>
        <p:nvSpPr>
          <p:cNvPr id="952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E9DD80A5-4CD7-4B40-A5AA-79C7B55C5DC8}" type="slidenum">
              <a:rPr lang="en-US" altLang="en-US" sz="1300"/>
              <a:pPr/>
              <a:t>20</a:t>
            </a:fld>
            <a:endParaRPr lang="en-US" altLang="en-US" sz="1300"/>
          </a:p>
        </p:txBody>
      </p:sp>
    </p:spTree>
    <p:extLst>
      <p:ext uri="{BB962C8B-B14F-4D97-AF65-F5344CB8AC3E}">
        <p14:creationId xmlns:p14="http://schemas.microsoft.com/office/powerpoint/2010/main" val="224251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take a moment to review where we are in terms of spectrum of activity.  Use the flower diagram to indicate the spectrum of activity of penicillin G.  (You</a:t>
            </a:r>
            <a:r>
              <a:rPr lang="ja-JP" altLang="en-US">
                <a:latin typeface="Arial" charset="0"/>
                <a:ea typeface="ＭＳ Ｐゴシック" charset="-128"/>
              </a:rPr>
              <a:t>’</a:t>
            </a:r>
            <a:r>
              <a:rPr lang="en-US" altLang="ja-JP">
                <a:latin typeface="Arial" charset="0"/>
                <a:ea typeface="ＭＳ Ｐゴシック" charset="-128"/>
              </a:rPr>
              <a:t>ll get an </a:t>
            </a:r>
            <a:r>
              <a:rPr lang="ja-JP" altLang="en-US">
                <a:latin typeface="Arial" charset="0"/>
                <a:ea typeface="ＭＳ Ｐゴシック" charset="-128"/>
              </a:rPr>
              <a:t>“</a:t>
            </a:r>
            <a:r>
              <a:rPr lang="en-US" altLang="ja-JP">
                <a:latin typeface="Arial" charset="0"/>
                <a:ea typeface="ＭＳ Ｐゴシック" charset="-128"/>
              </a:rPr>
              <a:t>official</a:t>
            </a:r>
            <a:r>
              <a:rPr lang="ja-JP" altLang="en-US">
                <a:latin typeface="Arial" charset="0"/>
                <a:ea typeface="ＭＳ Ｐゴシック" charset="-128"/>
              </a:rPr>
              <a:t>”</a:t>
            </a:r>
            <a:r>
              <a:rPr lang="en-US" altLang="ja-JP">
                <a:latin typeface="Arial" charset="0"/>
                <a:ea typeface="ＭＳ Ｐゴシック" charset="-128"/>
              </a:rPr>
              <a:t> diagram filled out later.)</a:t>
            </a:r>
            <a:endParaRPr lang="en-US" altLang="en-US">
              <a:latin typeface="Arial" charset="0"/>
              <a:ea typeface="ＭＳ Ｐゴシック" charset="-128"/>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72484194-968A-B846-B88B-8DF00EA41887}" type="slidenum">
              <a:rPr lang="en-US" altLang="en-US" sz="1300"/>
              <a:pPr/>
              <a:t>3</a:t>
            </a:fld>
            <a:endParaRPr lang="en-US" altLang="en-US" sz="1300"/>
          </a:p>
        </p:txBody>
      </p:sp>
    </p:spTree>
    <p:extLst>
      <p:ext uri="{BB962C8B-B14F-4D97-AF65-F5344CB8AC3E}">
        <p14:creationId xmlns:p14="http://schemas.microsoft.com/office/powerpoint/2010/main" val="7647523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Slide Image Placeholder 1"/>
          <p:cNvSpPr>
            <a:spLocks noGrp="1" noRot="1" noChangeAspect="1"/>
          </p:cNvSpPr>
          <p:nvPr>
            <p:ph type="sldImg"/>
          </p:nvPr>
        </p:nvSpPr>
        <p:spPr>
          <a:ln/>
        </p:spPr>
      </p:sp>
      <p:sp>
        <p:nvSpPr>
          <p:cNvPr id="1003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0035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A3FA43C4-DE69-BC4D-9DA6-B1DAA3DD685C}" type="slidenum">
              <a:rPr lang="en-US" altLang="en-US" sz="1300"/>
              <a:pPr/>
              <a:t>21</a:t>
            </a:fld>
            <a:endParaRPr lang="en-US" altLang="en-US" sz="1300"/>
          </a:p>
        </p:txBody>
      </p:sp>
    </p:spTree>
    <p:extLst>
      <p:ext uri="{BB962C8B-B14F-4D97-AF65-F5344CB8AC3E}">
        <p14:creationId xmlns:p14="http://schemas.microsoft.com/office/powerpoint/2010/main" val="24388014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Slide Image Placeholder 1"/>
          <p:cNvSpPr>
            <a:spLocks noGrp="1" noRot="1" noChangeAspect="1"/>
          </p:cNvSpPr>
          <p:nvPr>
            <p:ph type="sldImg"/>
          </p:nvPr>
        </p:nvSpPr>
        <p:spPr>
          <a:ln/>
        </p:spPr>
      </p:sp>
      <p:sp>
        <p:nvSpPr>
          <p:cNvPr id="1003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0035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A3FA43C4-DE69-BC4D-9DA6-B1DAA3DD685C}" type="slidenum">
              <a:rPr lang="en-US" altLang="en-US" sz="1300"/>
              <a:pPr/>
              <a:t>22</a:t>
            </a:fld>
            <a:endParaRPr lang="en-US" altLang="en-US" sz="1300"/>
          </a:p>
        </p:txBody>
      </p:sp>
    </p:spTree>
    <p:extLst>
      <p:ext uri="{BB962C8B-B14F-4D97-AF65-F5344CB8AC3E}">
        <p14:creationId xmlns:p14="http://schemas.microsoft.com/office/powerpoint/2010/main" val="24561610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p:cNvSpPr>
          <p:nvPr>
            <p:ph type="sldImg"/>
          </p:nvPr>
        </p:nvSpPr>
        <p:spPr>
          <a:ln/>
        </p:spPr>
      </p:sp>
      <p:sp>
        <p:nvSpPr>
          <p:cNvPr id="1085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085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EE5458F2-267B-1E42-BD93-8155CC1DBAE8}" type="slidenum">
              <a:rPr lang="en-US" altLang="en-US" sz="1300"/>
              <a:pPr/>
              <a:t>23</a:t>
            </a:fld>
            <a:endParaRPr lang="en-US" altLang="en-US" sz="1300"/>
          </a:p>
        </p:txBody>
      </p:sp>
    </p:spTree>
    <p:extLst>
      <p:ext uri="{BB962C8B-B14F-4D97-AF65-F5344CB8AC3E}">
        <p14:creationId xmlns:p14="http://schemas.microsoft.com/office/powerpoint/2010/main" val="5079995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p:cNvSpPr>
          <p:nvPr>
            <p:ph type="sldImg"/>
          </p:nvPr>
        </p:nvSpPr>
        <p:spPr>
          <a:ln/>
        </p:spPr>
      </p:sp>
      <p:sp>
        <p:nvSpPr>
          <p:cNvPr id="1085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085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EE5458F2-267B-1E42-BD93-8155CC1DBAE8}" type="slidenum">
              <a:rPr lang="en-US" altLang="en-US" sz="1300"/>
              <a:pPr/>
              <a:t>24</a:t>
            </a:fld>
            <a:endParaRPr lang="en-US" altLang="en-US" sz="1300"/>
          </a:p>
        </p:txBody>
      </p:sp>
    </p:spTree>
    <p:extLst>
      <p:ext uri="{BB962C8B-B14F-4D97-AF65-F5344CB8AC3E}">
        <p14:creationId xmlns:p14="http://schemas.microsoft.com/office/powerpoint/2010/main" val="15583239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Image Placeholder 1"/>
          <p:cNvSpPr>
            <a:spLocks noGrp="1" noRot="1" noChangeAspect="1"/>
          </p:cNvSpPr>
          <p:nvPr>
            <p:ph type="sldImg"/>
          </p:nvPr>
        </p:nvSpPr>
        <p:spPr>
          <a:ln/>
        </p:spPr>
      </p:sp>
      <p:sp>
        <p:nvSpPr>
          <p:cNvPr id="11469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146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5A16D072-6FF3-B94D-BE79-91EB500026CB}" type="slidenum">
              <a:rPr lang="en-US" altLang="en-US" sz="1300"/>
              <a:pPr/>
              <a:t>25</a:t>
            </a:fld>
            <a:endParaRPr lang="en-US" altLang="en-US" sz="1300"/>
          </a:p>
        </p:txBody>
      </p:sp>
    </p:spTree>
    <p:extLst>
      <p:ext uri="{BB962C8B-B14F-4D97-AF65-F5344CB8AC3E}">
        <p14:creationId xmlns:p14="http://schemas.microsoft.com/office/powerpoint/2010/main" val="42529684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Image Placeholder 1"/>
          <p:cNvSpPr>
            <a:spLocks noGrp="1" noRot="1" noChangeAspect="1"/>
          </p:cNvSpPr>
          <p:nvPr>
            <p:ph type="sldImg"/>
          </p:nvPr>
        </p:nvSpPr>
        <p:spPr>
          <a:ln/>
        </p:spPr>
      </p:sp>
      <p:sp>
        <p:nvSpPr>
          <p:cNvPr id="11469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146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5A16D072-6FF3-B94D-BE79-91EB500026CB}" type="slidenum">
              <a:rPr lang="en-US" altLang="en-US" sz="1300"/>
              <a:pPr/>
              <a:t>26</a:t>
            </a:fld>
            <a:endParaRPr lang="en-US" altLang="en-US" sz="1300"/>
          </a:p>
        </p:txBody>
      </p:sp>
    </p:spTree>
    <p:extLst>
      <p:ext uri="{BB962C8B-B14F-4D97-AF65-F5344CB8AC3E}">
        <p14:creationId xmlns:p14="http://schemas.microsoft.com/office/powerpoint/2010/main" val="37036408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a:ln/>
        </p:spPr>
      </p:sp>
      <p:sp>
        <p:nvSpPr>
          <p:cNvPr id="1208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take a moment to review the spectrum of activity of the monobactams and carbapenems. </a:t>
            </a:r>
            <a:endParaRPr lang="en-US" altLang="en-US">
              <a:latin typeface="Arial" charset="0"/>
              <a:ea typeface="ＭＳ Ｐゴシック" charset="-128"/>
            </a:endParaRPr>
          </a:p>
        </p:txBody>
      </p:sp>
      <p:sp>
        <p:nvSpPr>
          <p:cNvPr id="1208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23ADA529-E24A-9E49-88A6-799BC34B1C2F}" type="slidenum">
              <a:rPr lang="en-US" altLang="en-US" sz="1300"/>
              <a:pPr/>
              <a:t>27</a:t>
            </a:fld>
            <a:endParaRPr lang="en-US" altLang="en-US" sz="1300"/>
          </a:p>
        </p:txBody>
      </p:sp>
    </p:spTree>
    <p:extLst>
      <p:ext uri="{BB962C8B-B14F-4D97-AF65-F5344CB8AC3E}">
        <p14:creationId xmlns:p14="http://schemas.microsoft.com/office/powerpoint/2010/main" val="37369398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a:ln/>
        </p:spPr>
      </p:sp>
      <p:sp>
        <p:nvSpPr>
          <p:cNvPr id="1208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take a moment to review the spectrum of activity of the monobactams and carbapenems. </a:t>
            </a:r>
            <a:endParaRPr lang="en-US" altLang="en-US">
              <a:latin typeface="Arial" charset="0"/>
              <a:ea typeface="ＭＳ Ｐゴシック" charset="-128"/>
            </a:endParaRPr>
          </a:p>
        </p:txBody>
      </p:sp>
      <p:sp>
        <p:nvSpPr>
          <p:cNvPr id="1208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23ADA529-E24A-9E49-88A6-799BC34B1C2F}" type="slidenum">
              <a:rPr lang="en-US" altLang="en-US" sz="1300"/>
              <a:pPr/>
              <a:t>28</a:t>
            </a:fld>
            <a:endParaRPr lang="en-US" altLang="en-US" sz="1300"/>
          </a:p>
        </p:txBody>
      </p:sp>
    </p:spTree>
    <p:extLst>
      <p:ext uri="{BB962C8B-B14F-4D97-AF65-F5344CB8AC3E}">
        <p14:creationId xmlns:p14="http://schemas.microsoft.com/office/powerpoint/2010/main" val="10876617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p:cNvSpPr>
          <p:nvPr>
            <p:ph type="sldImg"/>
          </p:nvPr>
        </p:nvSpPr>
        <p:spPr>
          <a:ln/>
        </p:spPr>
      </p:sp>
      <p:sp>
        <p:nvSpPr>
          <p:cNvPr id="1280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280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3066084-9B40-344A-ABD5-C5FF9F251C66}" type="slidenum">
              <a:rPr lang="en-US" altLang="en-US" sz="1300"/>
              <a:pPr/>
              <a:t>29</a:t>
            </a:fld>
            <a:endParaRPr lang="en-US" altLang="en-US" sz="1300"/>
          </a:p>
        </p:txBody>
      </p:sp>
    </p:spTree>
    <p:extLst>
      <p:ext uri="{BB962C8B-B14F-4D97-AF65-F5344CB8AC3E}">
        <p14:creationId xmlns:p14="http://schemas.microsoft.com/office/powerpoint/2010/main" val="2193881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p:cNvSpPr>
          <p:nvPr>
            <p:ph type="sldImg"/>
          </p:nvPr>
        </p:nvSpPr>
        <p:spPr>
          <a:ln/>
        </p:spPr>
      </p:sp>
      <p:sp>
        <p:nvSpPr>
          <p:cNvPr id="1280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280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3066084-9B40-344A-ABD5-C5FF9F251C66}" type="slidenum">
              <a:rPr lang="en-US" altLang="en-US" sz="1300"/>
              <a:pPr/>
              <a:t>30</a:t>
            </a:fld>
            <a:endParaRPr lang="en-US" altLang="en-US" sz="1300"/>
          </a:p>
        </p:txBody>
      </p:sp>
    </p:spTree>
    <p:extLst>
      <p:ext uri="{BB962C8B-B14F-4D97-AF65-F5344CB8AC3E}">
        <p14:creationId xmlns:p14="http://schemas.microsoft.com/office/powerpoint/2010/main" val="1416146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take a moment to review where we are in terms of spectrum of activity.  Use the flower diagram to indicate the spectrum of activity of penicillin G.  (You</a:t>
            </a:r>
            <a:r>
              <a:rPr lang="ja-JP" altLang="en-US">
                <a:latin typeface="Arial" charset="0"/>
                <a:ea typeface="ＭＳ Ｐゴシック" charset="-128"/>
              </a:rPr>
              <a:t>’</a:t>
            </a:r>
            <a:r>
              <a:rPr lang="en-US" altLang="ja-JP">
                <a:latin typeface="Arial" charset="0"/>
                <a:ea typeface="ＭＳ Ｐゴシック" charset="-128"/>
              </a:rPr>
              <a:t>ll get an </a:t>
            </a:r>
            <a:r>
              <a:rPr lang="ja-JP" altLang="en-US">
                <a:latin typeface="Arial" charset="0"/>
                <a:ea typeface="ＭＳ Ｐゴシック" charset="-128"/>
              </a:rPr>
              <a:t>“</a:t>
            </a:r>
            <a:r>
              <a:rPr lang="en-US" altLang="ja-JP">
                <a:latin typeface="Arial" charset="0"/>
                <a:ea typeface="ＭＳ Ｐゴシック" charset="-128"/>
              </a:rPr>
              <a:t>official</a:t>
            </a:r>
            <a:r>
              <a:rPr lang="ja-JP" altLang="en-US">
                <a:latin typeface="Arial" charset="0"/>
                <a:ea typeface="ＭＳ Ｐゴシック" charset="-128"/>
              </a:rPr>
              <a:t>”</a:t>
            </a:r>
            <a:r>
              <a:rPr lang="en-US" altLang="ja-JP">
                <a:latin typeface="Arial" charset="0"/>
                <a:ea typeface="ＭＳ Ｐゴシック" charset="-128"/>
              </a:rPr>
              <a:t> diagram filled out later.)</a:t>
            </a:r>
            <a:endParaRPr lang="en-US" altLang="en-US">
              <a:latin typeface="Arial" charset="0"/>
              <a:ea typeface="ＭＳ Ｐゴシック" charset="-128"/>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72484194-968A-B846-B88B-8DF00EA41887}" type="slidenum">
              <a:rPr lang="en-US" altLang="en-US" sz="1300"/>
              <a:pPr/>
              <a:t>4</a:t>
            </a:fld>
            <a:endParaRPr lang="en-US" altLang="en-US" sz="1300"/>
          </a:p>
        </p:txBody>
      </p:sp>
    </p:spTree>
    <p:extLst>
      <p:ext uri="{BB962C8B-B14F-4D97-AF65-F5344CB8AC3E}">
        <p14:creationId xmlns:p14="http://schemas.microsoft.com/office/powerpoint/2010/main" val="7601911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31</a:t>
            </a:fld>
            <a:endParaRPr lang="en-US" altLang="en-US" sz="1300"/>
          </a:p>
        </p:txBody>
      </p:sp>
    </p:spTree>
    <p:extLst>
      <p:ext uri="{BB962C8B-B14F-4D97-AF65-F5344CB8AC3E}">
        <p14:creationId xmlns:p14="http://schemas.microsoft.com/office/powerpoint/2010/main" val="36434180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32</a:t>
            </a:fld>
            <a:endParaRPr lang="en-US" altLang="en-US" sz="1300"/>
          </a:p>
        </p:txBody>
      </p:sp>
    </p:spTree>
    <p:extLst>
      <p:ext uri="{BB962C8B-B14F-4D97-AF65-F5344CB8AC3E}">
        <p14:creationId xmlns:p14="http://schemas.microsoft.com/office/powerpoint/2010/main" val="24363572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33</a:t>
            </a:fld>
            <a:endParaRPr lang="en-US" altLang="en-US" sz="1300"/>
          </a:p>
        </p:txBody>
      </p:sp>
    </p:spTree>
    <p:extLst>
      <p:ext uri="{BB962C8B-B14F-4D97-AF65-F5344CB8AC3E}">
        <p14:creationId xmlns:p14="http://schemas.microsoft.com/office/powerpoint/2010/main" val="13511378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34</a:t>
            </a:fld>
            <a:endParaRPr lang="en-US" altLang="en-US" sz="1300"/>
          </a:p>
        </p:txBody>
      </p:sp>
    </p:spTree>
    <p:extLst>
      <p:ext uri="{BB962C8B-B14F-4D97-AF65-F5344CB8AC3E}">
        <p14:creationId xmlns:p14="http://schemas.microsoft.com/office/powerpoint/2010/main" val="33053821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35</a:t>
            </a:fld>
            <a:endParaRPr lang="en-US" altLang="en-US" sz="1300"/>
          </a:p>
        </p:txBody>
      </p:sp>
    </p:spTree>
    <p:extLst>
      <p:ext uri="{BB962C8B-B14F-4D97-AF65-F5344CB8AC3E}">
        <p14:creationId xmlns:p14="http://schemas.microsoft.com/office/powerpoint/2010/main" val="12538908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36</a:t>
            </a:fld>
            <a:endParaRPr lang="en-US" altLang="en-US" sz="1300"/>
          </a:p>
        </p:txBody>
      </p:sp>
    </p:spTree>
    <p:extLst>
      <p:ext uri="{BB962C8B-B14F-4D97-AF65-F5344CB8AC3E}">
        <p14:creationId xmlns:p14="http://schemas.microsoft.com/office/powerpoint/2010/main" val="39687010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37</a:t>
            </a:fld>
            <a:endParaRPr lang="en-US" altLang="en-US" sz="1300"/>
          </a:p>
        </p:txBody>
      </p:sp>
    </p:spTree>
    <p:extLst>
      <p:ext uri="{BB962C8B-B14F-4D97-AF65-F5344CB8AC3E}">
        <p14:creationId xmlns:p14="http://schemas.microsoft.com/office/powerpoint/2010/main" val="420829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38</a:t>
            </a:fld>
            <a:endParaRPr lang="en-US" altLang="en-US" sz="1300"/>
          </a:p>
        </p:txBody>
      </p:sp>
    </p:spTree>
    <p:extLst>
      <p:ext uri="{BB962C8B-B14F-4D97-AF65-F5344CB8AC3E}">
        <p14:creationId xmlns:p14="http://schemas.microsoft.com/office/powerpoint/2010/main" val="15467358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39</a:t>
            </a:fld>
            <a:endParaRPr lang="en-US" altLang="en-US" sz="1300"/>
          </a:p>
        </p:txBody>
      </p:sp>
    </p:spTree>
    <p:extLst>
      <p:ext uri="{BB962C8B-B14F-4D97-AF65-F5344CB8AC3E}">
        <p14:creationId xmlns:p14="http://schemas.microsoft.com/office/powerpoint/2010/main" val="30403361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40</a:t>
            </a:fld>
            <a:endParaRPr lang="en-US" altLang="en-US" sz="1300"/>
          </a:p>
        </p:txBody>
      </p:sp>
    </p:spTree>
    <p:extLst>
      <p:ext uri="{BB962C8B-B14F-4D97-AF65-F5344CB8AC3E}">
        <p14:creationId xmlns:p14="http://schemas.microsoft.com/office/powerpoint/2010/main" val="2478123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a:ln/>
        </p:spPr>
      </p:sp>
      <p:sp>
        <p:nvSpPr>
          <p:cNvPr id="3993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-Now try it for nafcillin.</a:t>
            </a:r>
          </a:p>
        </p:txBody>
      </p:sp>
      <p:sp>
        <p:nvSpPr>
          <p:cNvPr id="3993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DC9D2A82-94C1-B443-BDD8-A11D8DD42611}" type="slidenum">
              <a:rPr lang="en-US" altLang="en-US" sz="1300"/>
              <a:pPr/>
              <a:t>5</a:t>
            </a:fld>
            <a:endParaRPr lang="en-US" altLang="en-US" sz="1300"/>
          </a:p>
        </p:txBody>
      </p:sp>
    </p:spTree>
    <p:extLst>
      <p:ext uri="{BB962C8B-B14F-4D97-AF65-F5344CB8AC3E}">
        <p14:creationId xmlns:p14="http://schemas.microsoft.com/office/powerpoint/2010/main" val="15372918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41</a:t>
            </a:fld>
            <a:endParaRPr lang="en-US" altLang="en-US" sz="1300"/>
          </a:p>
        </p:txBody>
      </p:sp>
    </p:spTree>
    <p:extLst>
      <p:ext uri="{BB962C8B-B14F-4D97-AF65-F5344CB8AC3E}">
        <p14:creationId xmlns:p14="http://schemas.microsoft.com/office/powerpoint/2010/main" val="25023077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42</a:t>
            </a:fld>
            <a:endParaRPr lang="en-US" altLang="en-US" sz="1300"/>
          </a:p>
        </p:txBody>
      </p:sp>
    </p:spTree>
    <p:extLst>
      <p:ext uri="{BB962C8B-B14F-4D97-AF65-F5344CB8AC3E}">
        <p14:creationId xmlns:p14="http://schemas.microsoft.com/office/powerpoint/2010/main" val="18161298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43</a:t>
            </a:fld>
            <a:endParaRPr lang="en-US" altLang="en-US" sz="1300"/>
          </a:p>
        </p:txBody>
      </p:sp>
    </p:spTree>
    <p:extLst>
      <p:ext uri="{BB962C8B-B14F-4D97-AF65-F5344CB8AC3E}">
        <p14:creationId xmlns:p14="http://schemas.microsoft.com/office/powerpoint/2010/main" val="18265501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44</a:t>
            </a:fld>
            <a:endParaRPr lang="en-US" altLang="en-US" sz="1300"/>
          </a:p>
        </p:txBody>
      </p:sp>
    </p:spTree>
    <p:extLst>
      <p:ext uri="{BB962C8B-B14F-4D97-AF65-F5344CB8AC3E}">
        <p14:creationId xmlns:p14="http://schemas.microsoft.com/office/powerpoint/2010/main" val="266796501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45</a:t>
            </a:fld>
            <a:endParaRPr lang="en-US" altLang="en-US" sz="1300"/>
          </a:p>
        </p:txBody>
      </p:sp>
    </p:spTree>
    <p:extLst>
      <p:ext uri="{BB962C8B-B14F-4D97-AF65-F5344CB8AC3E}">
        <p14:creationId xmlns:p14="http://schemas.microsoft.com/office/powerpoint/2010/main" val="392585836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46</a:t>
            </a:fld>
            <a:endParaRPr lang="en-US" altLang="en-US" sz="1300"/>
          </a:p>
        </p:txBody>
      </p:sp>
    </p:spTree>
    <p:extLst>
      <p:ext uri="{BB962C8B-B14F-4D97-AF65-F5344CB8AC3E}">
        <p14:creationId xmlns:p14="http://schemas.microsoft.com/office/powerpoint/2010/main" val="154334150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47</a:t>
            </a:fld>
            <a:endParaRPr lang="en-US" altLang="en-US" sz="1300"/>
          </a:p>
        </p:txBody>
      </p:sp>
    </p:spTree>
    <p:extLst>
      <p:ext uri="{BB962C8B-B14F-4D97-AF65-F5344CB8AC3E}">
        <p14:creationId xmlns:p14="http://schemas.microsoft.com/office/powerpoint/2010/main" val="19000980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48</a:t>
            </a:fld>
            <a:endParaRPr lang="en-US" altLang="en-US" sz="1300"/>
          </a:p>
        </p:txBody>
      </p:sp>
    </p:spTree>
    <p:extLst>
      <p:ext uri="{BB962C8B-B14F-4D97-AF65-F5344CB8AC3E}">
        <p14:creationId xmlns:p14="http://schemas.microsoft.com/office/powerpoint/2010/main" val="228596508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49</a:t>
            </a:fld>
            <a:endParaRPr lang="en-US" altLang="en-US" sz="1300"/>
          </a:p>
        </p:txBody>
      </p:sp>
    </p:spTree>
    <p:extLst>
      <p:ext uri="{BB962C8B-B14F-4D97-AF65-F5344CB8AC3E}">
        <p14:creationId xmlns:p14="http://schemas.microsoft.com/office/powerpoint/2010/main" val="85245305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50</a:t>
            </a:fld>
            <a:endParaRPr lang="en-US" altLang="en-US" sz="1300"/>
          </a:p>
        </p:txBody>
      </p:sp>
    </p:spTree>
    <p:extLst>
      <p:ext uri="{BB962C8B-B14F-4D97-AF65-F5344CB8AC3E}">
        <p14:creationId xmlns:p14="http://schemas.microsoft.com/office/powerpoint/2010/main" val="636615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a:ln/>
        </p:spPr>
      </p:sp>
      <p:sp>
        <p:nvSpPr>
          <p:cNvPr id="3993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-Now try it for nafcillin.</a:t>
            </a:r>
          </a:p>
        </p:txBody>
      </p:sp>
      <p:sp>
        <p:nvSpPr>
          <p:cNvPr id="3993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DC9D2A82-94C1-B443-BDD8-A11D8DD42611}" type="slidenum">
              <a:rPr lang="en-US" altLang="en-US" sz="1300"/>
              <a:pPr/>
              <a:t>6</a:t>
            </a:fld>
            <a:endParaRPr lang="en-US" altLang="en-US" sz="1300"/>
          </a:p>
        </p:txBody>
      </p:sp>
    </p:spTree>
    <p:extLst>
      <p:ext uri="{BB962C8B-B14F-4D97-AF65-F5344CB8AC3E}">
        <p14:creationId xmlns:p14="http://schemas.microsoft.com/office/powerpoint/2010/main" val="88141218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51</a:t>
            </a:fld>
            <a:endParaRPr lang="en-US" altLang="en-US" sz="1300"/>
          </a:p>
        </p:txBody>
      </p:sp>
    </p:spTree>
    <p:extLst>
      <p:ext uri="{BB962C8B-B14F-4D97-AF65-F5344CB8AC3E}">
        <p14:creationId xmlns:p14="http://schemas.microsoft.com/office/powerpoint/2010/main" val="33851892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Arial" charset="0"/>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3543F25F-275B-8C4A-BEAE-67A358F5826E}" type="slidenum">
              <a:rPr lang="en-US" altLang="en-US" sz="1300"/>
              <a:pPr/>
              <a:t>52</a:t>
            </a:fld>
            <a:endParaRPr lang="en-US" altLang="en-US" sz="1300"/>
          </a:p>
        </p:txBody>
      </p:sp>
    </p:spTree>
    <p:extLst>
      <p:ext uri="{BB962C8B-B14F-4D97-AF65-F5344CB8AC3E}">
        <p14:creationId xmlns:p14="http://schemas.microsoft.com/office/powerpoint/2010/main" val="347495093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7" name="Google Shape;247;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dirty="0"/>
          </a:p>
        </p:txBody>
      </p:sp>
    </p:spTree>
    <p:extLst>
      <p:ext uri="{BB962C8B-B14F-4D97-AF65-F5344CB8AC3E}">
        <p14:creationId xmlns:p14="http://schemas.microsoft.com/office/powerpoint/2010/main" val="211489647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7" name="Google Shape;247;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dirty="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7" name="Google Shape;567;g6e744a1451_9_3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8" name="Google Shape;568;g6e744a1451_9_3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34165936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7" name="Google Shape;567;g6e744a1451_9_3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8" name="Google Shape;568;g6e744a1451_9_3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7b85b81978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7b85b8197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Gram negatives aerobic organisms ONLY.</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Plazomicin, tobramycin, amikacin, gentamicin</a:t>
            </a:r>
            <a:endParaRPr dirty="0"/>
          </a:p>
        </p:txBody>
      </p:sp>
    </p:spTree>
    <p:extLst>
      <p:ext uri="{BB962C8B-B14F-4D97-AF65-F5344CB8AC3E}">
        <p14:creationId xmlns:p14="http://schemas.microsoft.com/office/powerpoint/2010/main" val="20629541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7b85b81978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7b85b8197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Gram negatives aerobic organisms ONLY.</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Plazomicin, tobramycin, amikacin, gentamicin</a:t>
            </a:r>
            <a:endParaRPr dirty="0"/>
          </a:p>
        </p:txBody>
      </p:sp>
    </p:spTree>
    <p:extLst>
      <p:ext uri="{BB962C8B-B14F-4D97-AF65-F5344CB8AC3E}">
        <p14:creationId xmlns:p14="http://schemas.microsoft.com/office/powerpoint/2010/main" val="249221437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g64632166e1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0" name="Google Shape;350;g64632166e1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Including</a:t>
            </a:r>
            <a:r>
              <a:rPr lang="en-US" baseline="0" dirty="0"/>
              <a:t> resistant e coli and </a:t>
            </a:r>
            <a:r>
              <a:rPr lang="en-US" baseline="0" dirty="0" err="1"/>
              <a:t>klebsiella</a:t>
            </a:r>
            <a:endParaRPr dirty="0"/>
          </a:p>
        </p:txBody>
      </p:sp>
    </p:spTree>
    <p:extLst>
      <p:ext uri="{BB962C8B-B14F-4D97-AF65-F5344CB8AC3E}">
        <p14:creationId xmlns:p14="http://schemas.microsoft.com/office/powerpoint/2010/main" val="121499110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g64632166e1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0" name="Google Shape;350;g64632166e1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Including</a:t>
            </a:r>
            <a:r>
              <a:rPr lang="en-US" baseline="0" dirty="0"/>
              <a:t> resistant e coli and </a:t>
            </a:r>
            <a:r>
              <a:rPr lang="en-US" baseline="0" dirty="0" err="1"/>
              <a:t>klebsiella</a:t>
            </a:r>
            <a:endParaRPr dirty="0"/>
          </a:p>
        </p:txBody>
      </p:sp>
    </p:spTree>
    <p:extLst>
      <p:ext uri="{BB962C8B-B14F-4D97-AF65-F5344CB8AC3E}">
        <p14:creationId xmlns:p14="http://schemas.microsoft.com/office/powerpoint/2010/main" val="1814206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a:solidFill>
            <a:srgbClr val="FFFFFF"/>
          </a:solidFill>
          <a:ln/>
        </p:spPr>
      </p:sp>
      <p:sp>
        <p:nvSpPr>
          <p:cNvPr id="48130" name="Notes Placeholder 2"/>
          <p:cNvSpPr>
            <a:spLocks noGrp="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review the relative activity of the aminopenicillins and antipseudomonal penicillins.</a:t>
            </a:r>
            <a:endParaRPr lang="en-US" altLang="en-US">
              <a:latin typeface="Arial" charset="0"/>
              <a:ea typeface="ＭＳ Ｐゴシック" charset="-128"/>
            </a:endParaRPr>
          </a:p>
        </p:txBody>
      </p:sp>
      <p:sp>
        <p:nvSpPr>
          <p:cNvPr id="48131" name="Slide Number Placeholder 3"/>
          <p:cNvSpPr txBox="1">
            <a:spLocks noGrp="1"/>
          </p:cNvSpPr>
          <p:nvPr/>
        </p:nvSpPr>
        <p:spPr bwMode="auto">
          <a:xfrm>
            <a:off x="7467600" y="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pPr algn="r"/>
            <a:fld id="{86DA31CE-F1E7-E346-9C15-8F9DE92E951E}" type="slidenum">
              <a:rPr lang="en-US" altLang="en-US" sz="1300"/>
              <a:pPr algn="r"/>
              <a:t>7</a:t>
            </a:fld>
            <a:endParaRPr lang="en-US" altLang="en-US" sz="1300"/>
          </a:p>
        </p:txBody>
      </p:sp>
    </p:spTree>
    <p:extLst>
      <p:ext uri="{BB962C8B-B14F-4D97-AF65-F5344CB8AC3E}">
        <p14:creationId xmlns:p14="http://schemas.microsoft.com/office/powerpoint/2010/main" val="411085496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64632166e1_0_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1" name="Google Shape;361;g64632166e1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Including</a:t>
            </a:r>
            <a:r>
              <a:rPr lang="en-US" baseline="0" dirty="0"/>
              <a:t> resistant e coli and </a:t>
            </a:r>
            <a:r>
              <a:rPr lang="en-US" baseline="0" dirty="0" err="1"/>
              <a:t>klebsiella</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60563303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64632166e1_0_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1" name="Google Shape;361;g64632166e1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Including</a:t>
            </a:r>
            <a:r>
              <a:rPr lang="en-US" baseline="0" dirty="0"/>
              <a:t> resistant e coli and </a:t>
            </a:r>
            <a:r>
              <a:rPr lang="en-US" baseline="0" dirty="0" err="1"/>
              <a:t>klebsiella</a:t>
            </a:r>
            <a:endParaRPr lang="en-US"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3986034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a:solidFill>
            <a:srgbClr val="FFFFFF"/>
          </a:solidFill>
          <a:ln/>
        </p:spPr>
      </p:sp>
      <p:sp>
        <p:nvSpPr>
          <p:cNvPr id="48130" name="Notes Placeholder 2"/>
          <p:cNvSpPr>
            <a:spLocks noGrp="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Lst>
        </p:spPr>
        <p:txBody>
          <a:bodyPr/>
          <a:lstStyle/>
          <a:p>
            <a:r>
              <a:rPr lang="en-US" altLang="en-US">
                <a:latin typeface="Arial" charset="0"/>
                <a:ea typeface="ＭＳ Ｐゴシック" charset="-128"/>
              </a:rPr>
              <a:t>-Let</a:t>
            </a:r>
            <a:r>
              <a:rPr lang="ja-JP" altLang="en-US">
                <a:latin typeface="Arial" charset="0"/>
                <a:ea typeface="ＭＳ Ｐゴシック" charset="-128"/>
              </a:rPr>
              <a:t>’</a:t>
            </a:r>
            <a:r>
              <a:rPr lang="en-US" altLang="ja-JP">
                <a:latin typeface="Arial" charset="0"/>
                <a:ea typeface="ＭＳ Ｐゴシック" charset="-128"/>
              </a:rPr>
              <a:t>s review the relative activity of the aminopenicillins and antipseudomonal penicillins.</a:t>
            </a:r>
            <a:endParaRPr lang="en-US" altLang="en-US">
              <a:latin typeface="Arial" charset="0"/>
              <a:ea typeface="ＭＳ Ｐゴシック" charset="-128"/>
            </a:endParaRPr>
          </a:p>
        </p:txBody>
      </p:sp>
      <p:sp>
        <p:nvSpPr>
          <p:cNvPr id="48131" name="Slide Number Placeholder 3"/>
          <p:cNvSpPr txBox="1">
            <a:spLocks noGrp="1"/>
          </p:cNvSpPr>
          <p:nvPr/>
        </p:nvSpPr>
        <p:spPr bwMode="auto">
          <a:xfrm>
            <a:off x="7467600" y="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pPr algn="r"/>
            <a:fld id="{86DA31CE-F1E7-E346-9C15-8F9DE92E951E}" type="slidenum">
              <a:rPr lang="en-US" altLang="en-US" sz="1300"/>
              <a:pPr algn="r"/>
              <a:t>8</a:t>
            </a:fld>
            <a:endParaRPr lang="en-US" altLang="en-US" sz="1300"/>
          </a:p>
        </p:txBody>
      </p:sp>
    </p:spTree>
    <p:extLst>
      <p:ext uri="{BB962C8B-B14F-4D97-AF65-F5344CB8AC3E}">
        <p14:creationId xmlns:p14="http://schemas.microsoft.com/office/powerpoint/2010/main" val="28852060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a:ln/>
        </p:spPr>
      </p:sp>
      <p:sp>
        <p:nvSpPr>
          <p:cNvPr id="563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-How do the beta-lactam/beta-lactamase inhibitor combination aminopenicillins differ in spectrum of activity?</a:t>
            </a:r>
          </a:p>
        </p:txBody>
      </p:sp>
      <p:sp>
        <p:nvSpPr>
          <p:cNvPr id="563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FFDA11B6-9B78-7643-A749-DBC66EF27F96}" type="slidenum">
              <a:rPr lang="en-US" altLang="en-US" sz="1300"/>
              <a:pPr/>
              <a:t>9</a:t>
            </a:fld>
            <a:endParaRPr lang="en-US" altLang="en-US" sz="1300"/>
          </a:p>
        </p:txBody>
      </p:sp>
    </p:spTree>
    <p:extLst>
      <p:ext uri="{BB962C8B-B14F-4D97-AF65-F5344CB8AC3E}">
        <p14:creationId xmlns:p14="http://schemas.microsoft.com/office/powerpoint/2010/main" val="3589736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a:ln/>
        </p:spPr>
      </p:sp>
      <p:sp>
        <p:nvSpPr>
          <p:cNvPr id="563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charset="0"/>
                <a:ea typeface="ＭＳ Ｐゴシック" charset="-128"/>
              </a:rPr>
              <a:t>-How do the beta-lactam/beta-lactamase inhibitor combination aminopenicillins differ in spectrum of activity?</a:t>
            </a:r>
          </a:p>
        </p:txBody>
      </p:sp>
      <p:sp>
        <p:nvSpPr>
          <p:cNvPr id="563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Arial" charset="0"/>
                <a:ea typeface="ＭＳ Ｐゴシック" charset="-128"/>
              </a:defRPr>
            </a:lvl1pPr>
            <a:lvl2pPr marL="742950" indent="-285750" defTabSz="966788">
              <a:defRPr sz="2400">
                <a:solidFill>
                  <a:schemeClr val="tx1"/>
                </a:solidFill>
                <a:latin typeface="Arial" charset="0"/>
                <a:ea typeface="ＭＳ Ｐゴシック" charset="-128"/>
              </a:defRPr>
            </a:lvl2pPr>
            <a:lvl3pPr marL="1143000" indent="-228600" defTabSz="966788">
              <a:defRPr sz="2400">
                <a:solidFill>
                  <a:schemeClr val="tx1"/>
                </a:solidFill>
                <a:latin typeface="Arial" charset="0"/>
                <a:ea typeface="ＭＳ Ｐゴシック" charset="-128"/>
              </a:defRPr>
            </a:lvl3pPr>
            <a:lvl4pPr marL="1600200" indent="-228600" defTabSz="966788">
              <a:defRPr sz="2400">
                <a:solidFill>
                  <a:schemeClr val="tx1"/>
                </a:solidFill>
                <a:latin typeface="Arial" charset="0"/>
                <a:ea typeface="ＭＳ Ｐゴシック" charset="-128"/>
              </a:defRPr>
            </a:lvl4pPr>
            <a:lvl5pPr marL="2057400" indent="-228600" defTabSz="966788">
              <a:defRPr sz="2400">
                <a:solidFill>
                  <a:schemeClr val="tx1"/>
                </a:solidFill>
                <a:latin typeface="Arial"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128"/>
              </a:defRPr>
            </a:lvl9pPr>
          </a:lstStyle>
          <a:p>
            <a:fld id="{FFDA11B6-9B78-7643-A749-DBC66EF27F96}" type="slidenum">
              <a:rPr lang="en-US" altLang="en-US" sz="1300"/>
              <a:pPr/>
              <a:t>10</a:t>
            </a:fld>
            <a:endParaRPr lang="en-US" altLang="en-US" sz="1300"/>
          </a:p>
        </p:txBody>
      </p:sp>
    </p:spTree>
    <p:extLst>
      <p:ext uri="{BB962C8B-B14F-4D97-AF65-F5344CB8AC3E}">
        <p14:creationId xmlns:p14="http://schemas.microsoft.com/office/powerpoint/2010/main" val="2154352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310321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1976637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1923927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1475592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1140882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2081235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1119103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1115281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1306697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1504368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5820D6B-127E-0F41-A260-D641B283A21F}" type="datetimeFigureOut">
              <a:rPr lang="en-US" smtClean="0"/>
              <a:t>5/13/25</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81FEE332-3A10-2A46-A396-D9D6360B9FAC}" type="slidenum">
              <a:rPr lang="en-US" smtClean="0"/>
              <a:t>‹#›</a:t>
            </a:fld>
            <a:endParaRPr lang="en-US"/>
          </a:p>
        </p:txBody>
      </p:sp>
    </p:spTree>
    <p:extLst>
      <p:ext uri="{BB962C8B-B14F-4D97-AF65-F5344CB8AC3E}">
        <p14:creationId xmlns:p14="http://schemas.microsoft.com/office/powerpoint/2010/main" val="160315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Box 8"/>
          <p:cNvSpPr txBox="1"/>
          <p:nvPr userDrawn="1"/>
        </p:nvSpPr>
        <p:spPr>
          <a:xfrm>
            <a:off x="-171569" y="6646167"/>
            <a:ext cx="1600437" cy="276999"/>
          </a:xfrm>
          <a:prstGeom prst="rect">
            <a:avLst/>
          </a:prstGeom>
          <a:noFill/>
        </p:spPr>
        <p:txBody>
          <a:bodyPr wrap="square" rtlCol="0">
            <a:spAutoFit/>
          </a:bodyPr>
          <a:lstStyle/>
          <a:p>
            <a:pPr algn="ctr"/>
            <a:r>
              <a:rPr lang="en-US" sz="1200" dirty="0"/>
              <a:t>Conan</a:t>
            </a:r>
            <a:r>
              <a:rPr lang="en-US" sz="1200" baseline="0" dirty="0"/>
              <a:t> </a:t>
            </a:r>
            <a:r>
              <a:rPr lang="en-US" sz="1200" dirty="0"/>
              <a:t>MacDougall</a:t>
            </a:r>
          </a:p>
        </p:txBody>
      </p:sp>
      <p:pic>
        <p:nvPicPr>
          <p:cNvPr id="1026" name="Picture 2" descr="Creative Commons License">
            <a:extLst>
              <a:ext uri="{FF2B5EF4-FFF2-40B4-BE49-F238E27FC236}">
                <a16:creationId xmlns:a16="http://schemas.microsoft.com/office/drawing/2014/main" id="{F3F02E24-B665-6A46-FAC2-03E4470822EE}"/>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9817" y="6455667"/>
            <a:ext cx="1016000" cy="19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7137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sa/4.0/" TargetMode="External"/><Relationship Id="rId2" Type="http://schemas.openxmlformats.org/officeDocument/2006/relationships/hyperlink" Target="https://tiny.ucsf.edu/atla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7.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0967" y="539039"/>
            <a:ext cx="7772400" cy="2387600"/>
          </a:xfrm>
        </p:spPr>
        <p:txBody>
          <a:bodyPr>
            <a:noAutofit/>
          </a:bodyPr>
          <a:lstStyle/>
          <a:p>
            <a:r>
              <a:rPr lang="en-US" sz="4800" dirty="0"/>
              <a:t>Antimicrobial Spectrum of Activity Visual Learning Exercises</a:t>
            </a:r>
            <a:br>
              <a:rPr lang="en-US" sz="4800" dirty="0"/>
            </a:br>
            <a:r>
              <a:rPr lang="en-US" sz="4800" dirty="0"/>
              <a:t>(“Flower Diagrams”)</a:t>
            </a:r>
          </a:p>
        </p:txBody>
      </p:sp>
      <p:sp>
        <p:nvSpPr>
          <p:cNvPr id="3" name="Subtitle 2"/>
          <p:cNvSpPr>
            <a:spLocks noGrp="1"/>
          </p:cNvSpPr>
          <p:nvPr>
            <p:ph type="subTitle" idx="1"/>
          </p:nvPr>
        </p:nvSpPr>
        <p:spPr>
          <a:xfrm>
            <a:off x="405448" y="3687417"/>
            <a:ext cx="8513379" cy="2960879"/>
          </a:xfrm>
        </p:spPr>
        <p:txBody>
          <a:bodyPr>
            <a:normAutofit fontScale="85000" lnSpcReduction="10000"/>
          </a:bodyPr>
          <a:lstStyle/>
          <a:p>
            <a:r>
              <a:rPr lang="en-US" dirty="0"/>
              <a:t>This material is for learning purposes only and of necessity simplifies complex clinical considerations.</a:t>
            </a:r>
          </a:p>
          <a:p>
            <a:endParaRPr lang="en-US" dirty="0"/>
          </a:p>
          <a:p>
            <a:r>
              <a:rPr lang="en-US" dirty="0"/>
              <a:t>Consider using the online interactive version found at </a:t>
            </a:r>
            <a:r>
              <a:rPr lang="en-US" dirty="0">
                <a:hlinkClick r:id="rId2"/>
              </a:rPr>
              <a:t>https://tiny.ucsf.edu/atlas</a:t>
            </a:r>
            <a:r>
              <a:rPr lang="en-US" dirty="0"/>
              <a:t>, including self-quizzing options. </a:t>
            </a:r>
          </a:p>
          <a:p>
            <a:endParaRPr lang="en-US" dirty="0"/>
          </a:p>
          <a:p>
            <a:r>
              <a:rPr lang="en-US" dirty="0"/>
              <a:t>This work is licensed under a </a:t>
            </a:r>
            <a:r>
              <a:rPr lang="en-US" dirty="0">
                <a:hlinkClick r:id="rId3"/>
              </a:rPr>
              <a:t>Creative Commons Attribution-ShareAlike 4.0 International License</a:t>
            </a:r>
            <a:r>
              <a:rPr lang="en-US" dirty="0"/>
              <a:t>.  Reuse and modification is allowed along as attribution is granted and any derivative materials are similarly freely shared. </a:t>
            </a:r>
          </a:p>
        </p:txBody>
      </p:sp>
    </p:spTree>
    <p:extLst>
      <p:ext uri="{BB962C8B-B14F-4D97-AF65-F5344CB8AC3E}">
        <p14:creationId xmlns:p14="http://schemas.microsoft.com/office/powerpoint/2010/main" val="348324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552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553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553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553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553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553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553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553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553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553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553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553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55312" name="Oval 23"/>
          <p:cNvSpPr>
            <a:spLocks noChangeArrowheads="1"/>
          </p:cNvSpPr>
          <p:nvPr/>
        </p:nvSpPr>
        <p:spPr bwMode="auto">
          <a:xfrm rot="10597553">
            <a:off x="4114986" y="3287037"/>
            <a:ext cx="4289136" cy="1164648"/>
          </a:xfrm>
          <a:prstGeom prst="ellipse">
            <a:avLst/>
          </a:prstGeom>
          <a:solidFill>
            <a:srgbClr val="FF0000">
              <a:alpha val="50195"/>
            </a:srgbClr>
          </a:solidFill>
          <a:ln w="9525">
            <a:solidFill>
              <a:srgbClr val="FF0000"/>
            </a:solidFill>
            <a:round/>
            <a:headEnd/>
            <a:tailEnd/>
          </a:ln>
        </p:spPr>
        <p:txBody>
          <a:bodyPr rot="10800000"/>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grpSp>
        <p:nvGrpSpPr>
          <p:cNvPr id="55313" name="Oval 22"/>
          <p:cNvGrpSpPr>
            <a:grpSpLocks/>
          </p:cNvGrpSpPr>
          <p:nvPr/>
        </p:nvGrpSpPr>
        <p:grpSpPr bwMode="auto">
          <a:xfrm>
            <a:off x="4364182" y="1835727"/>
            <a:ext cx="2882035" cy="2604944"/>
            <a:chOff x="2707" y="1052"/>
            <a:chExt cx="1997" cy="1805"/>
          </a:xfrm>
        </p:grpSpPr>
        <p:pic>
          <p:nvPicPr>
            <p:cNvPr id="55321" name="Oval 2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7" y="1052"/>
              <a:ext cx="1997" cy="1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22" name="Text Box 34"/>
            <p:cNvSpPr txBox="1">
              <a:spLocks noChangeArrowheads="1"/>
            </p:cNvSpPr>
            <p:nvPr/>
          </p:nvSpPr>
          <p:spPr bwMode="auto">
            <a:xfrm rot="8338485">
              <a:off x="2825" y="1613"/>
              <a:ext cx="1760"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grpSp>
      <p:sp>
        <p:nvSpPr>
          <p:cNvPr id="55314" name="Oval 24"/>
          <p:cNvSpPr>
            <a:spLocks noChangeArrowheads="1"/>
          </p:cNvSpPr>
          <p:nvPr/>
        </p:nvSpPr>
        <p:spPr bwMode="auto">
          <a:xfrm rot="10476590">
            <a:off x="987136" y="3821546"/>
            <a:ext cx="3990398" cy="1073727"/>
          </a:xfrm>
          <a:prstGeom prst="ellipse">
            <a:avLst/>
          </a:prstGeom>
          <a:solidFill>
            <a:srgbClr val="FF0000">
              <a:alpha val="50195"/>
            </a:srgbClr>
          </a:solidFill>
          <a:ln w="9525">
            <a:solidFill>
              <a:srgbClr val="FF0000"/>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55315" name="Oval 25"/>
          <p:cNvSpPr>
            <a:spLocks noChangeArrowheads="1"/>
          </p:cNvSpPr>
          <p:nvPr/>
        </p:nvSpPr>
        <p:spPr bwMode="auto">
          <a:xfrm rot="9196542">
            <a:off x="4066119" y="3703448"/>
            <a:ext cx="1382568" cy="2300432"/>
          </a:xfrm>
          <a:prstGeom prst="ellipse">
            <a:avLst/>
          </a:prstGeom>
          <a:solidFill>
            <a:srgbClr val="FF0000">
              <a:alpha val="50195"/>
            </a:srgbClr>
          </a:solidFill>
          <a:ln w="9525">
            <a:solidFill>
              <a:srgbClr val="FF0000"/>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55316" name="TextBox 30"/>
          <p:cNvSpPr txBox="1">
            <a:spLocks noChangeArrowheads="1"/>
          </p:cNvSpPr>
          <p:nvPr/>
        </p:nvSpPr>
        <p:spPr bwMode="auto">
          <a:xfrm>
            <a:off x="3124489" y="3636819"/>
            <a:ext cx="2759089" cy="651845"/>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Ampicillin/sulbactam</a:t>
            </a:r>
          </a:p>
          <a:p>
            <a:r>
              <a:rPr lang="en-US" altLang="en-US" sz="1818" b="1"/>
              <a:t>Amoxicillin/clavulanate</a:t>
            </a:r>
            <a:endParaRPr lang="en-US" altLang="en-US" sz="2182"/>
          </a:p>
        </p:txBody>
      </p:sp>
      <p:sp>
        <p:nvSpPr>
          <p:cNvPr id="55317"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6" name="Oval 35"/>
          <p:cNvSpPr>
            <a:spLocks noChangeArrowheads="1"/>
          </p:cNvSpPr>
          <p:nvPr/>
        </p:nvSpPr>
        <p:spPr bwMode="auto">
          <a:xfrm rot="1822415">
            <a:off x="822689" y="2403019"/>
            <a:ext cx="4267488" cy="1398443"/>
          </a:xfrm>
          <a:prstGeom prst="ellipse">
            <a:avLst/>
          </a:prstGeom>
          <a:gradFill flip="none" rotWithShape="1">
            <a:gsLst>
              <a:gs pos="50000">
                <a:srgbClr val="FF0000">
                  <a:alpha val="50195"/>
                </a:srgbClr>
              </a:gs>
              <a:gs pos="100000">
                <a:srgbClr val="FFFFFF">
                  <a:alpha val="50195"/>
                </a:srgbClr>
              </a:gs>
            </a:gsLst>
            <a:path path="circle">
              <a:fillToRect l="100000" t="100000"/>
            </a:path>
            <a:tileRect r="-100000" b="-100000"/>
          </a:gradFill>
          <a:ln w="9525">
            <a:solidFill>
              <a:srgbClr val="FF0000"/>
            </a:solidFill>
            <a:round/>
            <a:headEnd/>
            <a:tailEnd/>
          </a:ln>
        </p:spPr>
        <p:txBody>
          <a:bodyPr/>
          <a:lstStyle/>
          <a:p>
            <a:pPr>
              <a:defRPr/>
            </a:pPr>
            <a:endParaRPr lang="en-US" sz="1636"/>
          </a:p>
        </p:txBody>
      </p:sp>
      <p:sp>
        <p:nvSpPr>
          <p:cNvPr id="27"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227493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62467"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62468"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62469"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62470"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62471"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62472"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62473"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62474"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62475"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62477"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62478"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62479"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62488" name="TextBox 30"/>
          <p:cNvSpPr txBox="1">
            <a:spLocks noChangeArrowheads="1"/>
          </p:cNvSpPr>
          <p:nvPr/>
        </p:nvSpPr>
        <p:spPr bwMode="auto">
          <a:xfrm>
            <a:off x="4038023" y="3636819"/>
            <a:ext cx="1491114" cy="651845"/>
          </a:xfrm>
          <a:prstGeom prst="rect">
            <a:avLst/>
          </a:prstGeom>
          <a:solidFill>
            <a:srgbClr val="6666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Piperacillin/</a:t>
            </a:r>
          </a:p>
          <a:p>
            <a:r>
              <a:rPr lang="en-US" altLang="en-US" sz="1818" b="1"/>
              <a:t>tazobactam</a:t>
            </a:r>
            <a:endParaRPr lang="en-US" altLang="en-US" sz="2182"/>
          </a:p>
        </p:txBody>
      </p:sp>
      <p:sp>
        <p:nvSpPr>
          <p:cNvPr id="62489"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7"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416841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62467"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62468"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62469"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62470"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62471"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62472"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62473"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62474"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62475"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62477"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62478"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62479"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47124" name="Oval 35"/>
          <p:cNvSpPr>
            <a:spLocks noChangeArrowheads="1"/>
          </p:cNvSpPr>
          <p:nvPr/>
        </p:nvSpPr>
        <p:spPr bwMode="auto">
          <a:xfrm rot="1822415">
            <a:off x="891961" y="2333746"/>
            <a:ext cx="4267487" cy="1398443"/>
          </a:xfrm>
          <a:prstGeom prst="ellipse">
            <a:avLst/>
          </a:prstGeom>
          <a:gradFill flip="none" rotWithShape="1">
            <a:gsLst>
              <a:gs pos="53000">
                <a:srgbClr val="918DB7"/>
              </a:gs>
              <a:gs pos="100000">
                <a:srgbClr val="FFFFFF">
                  <a:alpha val="50195"/>
                </a:srgbClr>
              </a:gs>
            </a:gsLst>
            <a:path path="circle">
              <a:fillToRect l="100000" t="100000"/>
            </a:path>
            <a:tileRect r="-100000" b="-100000"/>
          </a:gradFill>
          <a:ln w="9525">
            <a:solidFill>
              <a:schemeClr val="accent2"/>
            </a:solidFill>
            <a:round/>
            <a:headEnd/>
            <a:tailEnd/>
          </a:ln>
        </p:spPr>
        <p:txBody>
          <a:bodyPr/>
          <a:lstStyle/>
          <a:p>
            <a:pPr>
              <a:defRPr/>
            </a:pPr>
            <a:endParaRPr lang="en-US" sz="1636" dirty="0"/>
          </a:p>
        </p:txBody>
      </p:sp>
      <p:sp>
        <p:nvSpPr>
          <p:cNvPr id="62483" name="Oval 23"/>
          <p:cNvSpPr>
            <a:spLocks noChangeArrowheads="1"/>
          </p:cNvSpPr>
          <p:nvPr/>
        </p:nvSpPr>
        <p:spPr bwMode="auto">
          <a:xfrm rot="10597553">
            <a:off x="4209605" y="3351017"/>
            <a:ext cx="4804353" cy="1158875"/>
          </a:xfrm>
          <a:prstGeom prst="ellipse">
            <a:avLst/>
          </a:prstGeom>
          <a:solidFill>
            <a:srgbClr val="262673">
              <a:alpha val="50195"/>
            </a:srgbClr>
          </a:solidFill>
          <a:ln w="9525">
            <a:solidFill>
              <a:schemeClr val="accent2"/>
            </a:solidFill>
            <a:round/>
            <a:headEnd/>
            <a:tailEnd/>
          </a:ln>
        </p:spPr>
        <p:txBody>
          <a:bodyPr rot="10800000"/>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62484" name="Oval 22"/>
          <p:cNvSpPr>
            <a:spLocks noChangeArrowheads="1"/>
          </p:cNvSpPr>
          <p:nvPr/>
        </p:nvSpPr>
        <p:spPr bwMode="auto">
          <a:xfrm rot="8603359">
            <a:off x="4198216" y="1884795"/>
            <a:ext cx="4156364" cy="1870364"/>
          </a:xfrm>
          <a:prstGeom prst="ellipse">
            <a:avLst/>
          </a:prstGeom>
          <a:solidFill>
            <a:srgbClr val="262673">
              <a:alpha val="50195"/>
            </a:srgbClr>
          </a:solidFill>
          <a:ln w="9525">
            <a:solidFill>
              <a:schemeClr val="accent2"/>
            </a:solidFill>
            <a:round/>
            <a:headEnd/>
            <a:tailEnd/>
          </a:ln>
        </p:spPr>
        <p:txBody>
          <a:bodyPr rot="10800000"/>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grpSp>
        <p:nvGrpSpPr>
          <p:cNvPr id="62485" name="Oval 22"/>
          <p:cNvGrpSpPr>
            <a:grpSpLocks/>
          </p:cNvGrpSpPr>
          <p:nvPr/>
        </p:nvGrpSpPr>
        <p:grpSpPr bwMode="auto">
          <a:xfrm>
            <a:off x="4590071" y="3685059"/>
            <a:ext cx="6748318" cy="2610716"/>
            <a:chOff x="555" y="2304"/>
            <a:chExt cx="4676" cy="1809"/>
          </a:xfrm>
        </p:grpSpPr>
        <p:pic>
          <p:nvPicPr>
            <p:cNvPr id="62490" name="Oval 2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5" y="2304"/>
              <a:ext cx="3137" cy="1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91" name="Text Box 29"/>
            <p:cNvSpPr txBox="1">
              <a:spLocks noChangeArrowheads="1"/>
            </p:cNvSpPr>
            <p:nvPr/>
          </p:nvSpPr>
          <p:spPr bwMode="auto">
            <a:xfrm rot="-9279016">
              <a:off x="2819" y="2799"/>
              <a:ext cx="2412" cy="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grpSp>
      <p:sp>
        <p:nvSpPr>
          <p:cNvPr id="62486" name="Oval 24"/>
          <p:cNvSpPr>
            <a:spLocks noChangeArrowheads="1"/>
          </p:cNvSpPr>
          <p:nvPr/>
        </p:nvSpPr>
        <p:spPr bwMode="auto">
          <a:xfrm rot="10476590">
            <a:off x="969818" y="3775364"/>
            <a:ext cx="3990398" cy="1073727"/>
          </a:xfrm>
          <a:prstGeom prst="ellipse">
            <a:avLst/>
          </a:prstGeom>
          <a:solidFill>
            <a:srgbClr val="262673">
              <a:alpha val="50195"/>
            </a:srgbClr>
          </a:solidFill>
          <a:ln w="9525">
            <a:solidFill>
              <a:schemeClr val="accent2"/>
            </a:solidFill>
            <a:round/>
            <a:headEnd/>
            <a:tailEnd/>
          </a:ln>
        </p:spPr>
        <p:txBody>
          <a:bodyPr rot="10800000"/>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62487" name="Oval 25"/>
          <p:cNvSpPr>
            <a:spLocks noChangeArrowheads="1"/>
          </p:cNvSpPr>
          <p:nvPr/>
        </p:nvSpPr>
        <p:spPr bwMode="auto">
          <a:xfrm rot="10270976">
            <a:off x="4156364" y="3775364"/>
            <a:ext cx="1382568" cy="2300432"/>
          </a:xfrm>
          <a:prstGeom prst="ellipse">
            <a:avLst/>
          </a:prstGeom>
          <a:solidFill>
            <a:srgbClr val="262673">
              <a:alpha val="50195"/>
            </a:srgbClr>
          </a:solidFill>
          <a:ln w="9525">
            <a:solidFill>
              <a:schemeClr val="accent2"/>
            </a:solidFill>
            <a:round/>
            <a:headEnd/>
            <a:tailEnd/>
          </a:ln>
        </p:spPr>
        <p:txBody>
          <a:bodyPr rot="10800000"/>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62488" name="TextBox 30"/>
          <p:cNvSpPr txBox="1">
            <a:spLocks noChangeArrowheads="1"/>
          </p:cNvSpPr>
          <p:nvPr/>
        </p:nvSpPr>
        <p:spPr bwMode="auto">
          <a:xfrm>
            <a:off x="4038023" y="3636819"/>
            <a:ext cx="1491114" cy="651845"/>
          </a:xfrm>
          <a:prstGeom prst="rect">
            <a:avLst/>
          </a:prstGeom>
          <a:solidFill>
            <a:srgbClr val="6666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Piperacillin/</a:t>
            </a:r>
          </a:p>
          <a:p>
            <a:r>
              <a:rPr lang="en-US" altLang="en-US" sz="1818" b="1"/>
              <a:t>tazobactam</a:t>
            </a:r>
            <a:endParaRPr lang="en-US" altLang="en-US" sz="2182"/>
          </a:p>
        </p:txBody>
      </p:sp>
      <p:sp>
        <p:nvSpPr>
          <p:cNvPr id="62489"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7"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340226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72707"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72708"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72709"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72710"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72711"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72712"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72713"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72714"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72715"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72717"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72718"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72719"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72724" name="TextBox 30"/>
          <p:cNvSpPr txBox="1">
            <a:spLocks noChangeArrowheads="1"/>
          </p:cNvSpPr>
          <p:nvPr/>
        </p:nvSpPr>
        <p:spPr bwMode="auto">
          <a:xfrm>
            <a:off x="4038023" y="3636818"/>
            <a:ext cx="1220206" cy="372090"/>
          </a:xfrm>
          <a:prstGeom prst="rect">
            <a:avLst/>
          </a:prstGeom>
          <a:solidFill>
            <a:srgbClr val="3A6A6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Cefazolin</a:t>
            </a:r>
            <a:endParaRPr lang="en-US" altLang="en-US" sz="2182"/>
          </a:p>
        </p:txBody>
      </p:sp>
      <p:sp>
        <p:nvSpPr>
          <p:cNvPr id="72725"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3"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72897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72707"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72708"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72709"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72710"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72711" name="TextBox 11"/>
          <p:cNvSpPr txBox="1">
            <a:spLocks noChangeArrowheads="1"/>
          </p:cNvSpPr>
          <p:nvPr/>
        </p:nvSpPr>
        <p:spPr bwMode="auto">
          <a:xfrm>
            <a:off x="5029490" y="2736273"/>
            <a:ext cx="989373"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Proteus*</a:t>
            </a:r>
          </a:p>
          <a:p>
            <a:r>
              <a:rPr lang="en-US" altLang="en-US" sz="1636" i="1" dirty="0"/>
              <a:t>mirabilis</a:t>
            </a:r>
          </a:p>
        </p:txBody>
      </p:sp>
      <p:sp>
        <p:nvSpPr>
          <p:cNvPr id="72712"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72713"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72714"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72715"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72717"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72718"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72719"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72720" name="Oval 35"/>
          <p:cNvSpPr>
            <a:spLocks noChangeArrowheads="1"/>
          </p:cNvSpPr>
          <p:nvPr/>
        </p:nvSpPr>
        <p:spPr bwMode="auto">
          <a:xfrm rot="-703763">
            <a:off x="1138671" y="3531466"/>
            <a:ext cx="3874943" cy="1379682"/>
          </a:xfrm>
          <a:prstGeom prst="ellipse">
            <a:avLst/>
          </a:prstGeom>
          <a:solidFill>
            <a:srgbClr val="3A6A68">
              <a:alpha val="59999"/>
            </a:srgbClr>
          </a:solidFill>
          <a:ln w="9525">
            <a:solidFill>
              <a:srgbClr val="3A6A68"/>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4" name="Oval 35"/>
          <p:cNvSpPr>
            <a:spLocks noChangeArrowheads="1"/>
          </p:cNvSpPr>
          <p:nvPr/>
        </p:nvSpPr>
        <p:spPr bwMode="auto">
          <a:xfrm rot="19986688">
            <a:off x="4337354" y="2291693"/>
            <a:ext cx="3373668" cy="1408724"/>
          </a:xfrm>
          <a:prstGeom prst="ellipse">
            <a:avLst/>
          </a:prstGeom>
          <a:gradFill flip="none" rotWithShape="1">
            <a:gsLst>
              <a:gs pos="49000">
                <a:srgbClr val="3A6A68">
                  <a:alpha val="60000"/>
                </a:srgbClr>
              </a:gs>
              <a:gs pos="80000">
                <a:srgbClr val="FFFFFF">
                  <a:alpha val="60000"/>
                </a:srgbClr>
              </a:gs>
            </a:gsLst>
            <a:path path="circle">
              <a:fillToRect t="100000" r="100000"/>
            </a:path>
            <a:tileRect l="-100000" b="-100000"/>
          </a:gradFill>
          <a:ln w="9525">
            <a:solidFill>
              <a:srgbClr val="3A6A68"/>
            </a:solidFill>
            <a:round/>
            <a:headEnd/>
            <a:tailEnd/>
          </a:ln>
        </p:spPr>
        <p:txBody>
          <a:bodyPr/>
          <a:lstStyle/>
          <a:p>
            <a:pPr>
              <a:defRPr/>
            </a:pPr>
            <a:endParaRPr lang="en-US" sz="1636"/>
          </a:p>
        </p:txBody>
      </p:sp>
      <p:sp>
        <p:nvSpPr>
          <p:cNvPr id="72724" name="TextBox 30"/>
          <p:cNvSpPr txBox="1">
            <a:spLocks noChangeArrowheads="1"/>
          </p:cNvSpPr>
          <p:nvPr/>
        </p:nvSpPr>
        <p:spPr bwMode="auto">
          <a:xfrm>
            <a:off x="4038023" y="3636818"/>
            <a:ext cx="1220206" cy="372090"/>
          </a:xfrm>
          <a:prstGeom prst="rect">
            <a:avLst/>
          </a:prstGeom>
          <a:solidFill>
            <a:srgbClr val="3A6A6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Cefazolin</a:t>
            </a:r>
            <a:endParaRPr lang="en-US" altLang="en-US" sz="2182"/>
          </a:p>
        </p:txBody>
      </p:sp>
      <p:sp>
        <p:nvSpPr>
          <p:cNvPr id="72725"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2" name="Oval 35"/>
          <p:cNvSpPr>
            <a:spLocks noChangeArrowheads="1"/>
          </p:cNvSpPr>
          <p:nvPr/>
        </p:nvSpPr>
        <p:spPr bwMode="auto">
          <a:xfrm rot="1822415">
            <a:off x="1799824" y="2658578"/>
            <a:ext cx="3081127" cy="1379351"/>
          </a:xfrm>
          <a:prstGeom prst="ellipse">
            <a:avLst/>
          </a:prstGeom>
          <a:gradFill flip="none" rotWithShape="1">
            <a:gsLst>
              <a:gs pos="77000">
                <a:srgbClr val="3A6A68">
                  <a:alpha val="60000"/>
                </a:srgbClr>
              </a:gs>
              <a:gs pos="100000">
                <a:srgbClr val="FFFFFF">
                  <a:alpha val="50000"/>
                </a:srgbClr>
              </a:gs>
            </a:gsLst>
            <a:path path="circle">
              <a:fillToRect l="100000" t="100000"/>
            </a:path>
            <a:tileRect r="-100000" b="-100000"/>
          </a:gradFill>
          <a:ln w="9525">
            <a:solidFill>
              <a:srgbClr val="3A6A68"/>
            </a:solidFill>
            <a:round/>
            <a:headEnd/>
            <a:tailEnd/>
          </a:ln>
        </p:spPr>
        <p:txBody>
          <a:bodyPr/>
          <a:lstStyle/>
          <a:p>
            <a:pPr>
              <a:defRPr/>
            </a:pPr>
            <a:endParaRPr lang="en-US" sz="1636"/>
          </a:p>
        </p:txBody>
      </p:sp>
      <p:sp>
        <p:nvSpPr>
          <p:cNvPr id="23"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TextBox 1">
            <a:extLst>
              <a:ext uri="{FF2B5EF4-FFF2-40B4-BE49-F238E27FC236}">
                <a16:creationId xmlns:a16="http://schemas.microsoft.com/office/drawing/2014/main" id="{2B0A7931-30F3-F6A1-0646-6CF65C3023A2}"/>
              </a:ext>
            </a:extLst>
          </p:cNvPr>
          <p:cNvSpPr txBox="1"/>
          <p:nvPr/>
        </p:nvSpPr>
        <p:spPr>
          <a:xfrm>
            <a:off x="2597244" y="6586293"/>
            <a:ext cx="6619761" cy="276999"/>
          </a:xfrm>
          <a:prstGeom prst="rect">
            <a:avLst/>
          </a:prstGeom>
          <a:noFill/>
        </p:spPr>
        <p:txBody>
          <a:bodyPr wrap="none" rtlCol="0">
            <a:spAutoFit/>
          </a:bodyPr>
          <a:lstStyle/>
          <a:p>
            <a:r>
              <a:rPr lang="en-US" sz="1200" dirty="0"/>
              <a:t>*Activity of cefazolin against </a:t>
            </a:r>
            <a:r>
              <a:rPr lang="en-US" sz="1200" i="1" dirty="0"/>
              <a:t>Proteus mirabilis </a:t>
            </a:r>
            <a:r>
              <a:rPr lang="en-US" sz="1200" dirty="0"/>
              <a:t>is variable and susceptibility depends on site of infection </a:t>
            </a:r>
          </a:p>
        </p:txBody>
      </p:sp>
    </p:spTree>
    <p:extLst>
      <p:ext uri="{BB962C8B-B14F-4D97-AF65-F5344CB8AC3E}">
        <p14:creationId xmlns:p14="http://schemas.microsoft.com/office/powerpoint/2010/main" val="1429226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808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809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809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809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809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809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809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809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809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809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809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809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80919" name="TextBox 30"/>
          <p:cNvSpPr txBox="1">
            <a:spLocks noChangeArrowheads="1"/>
          </p:cNvSpPr>
          <p:nvPr/>
        </p:nvSpPr>
        <p:spPr bwMode="auto">
          <a:xfrm>
            <a:off x="3740727" y="3636818"/>
            <a:ext cx="1467068" cy="372090"/>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Cefuroxime</a:t>
            </a:r>
            <a:endParaRPr lang="en-US" altLang="en-US" sz="2182"/>
          </a:p>
        </p:txBody>
      </p:sp>
      <p:sp>
        <p:nvSpPr>
          <p:cNvPr id="809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3"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355696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808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809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809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809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809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809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809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809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809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809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809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809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27" name="Oval 35"/>
          <p:cNvSpPr>
            <a:spLocks noChangeArrowheads="1"/>
          </p:cNvSpPr>
          <p:nvPr/>
        </p:nvSpPr>
        <p:spPr bwMode="auto">
          <a:xfrm rot="20896237">
            <a:off x="1138679" y="3531466"/>
            <a:ext cx="3874943" cy="1379682"/>
          </a:xfrm>
          <a:prstGeom prst="ellipse">
            <a:avLst/>
          </a:prstGeom>
          <a:gradFill flip="none" rotWithShape="1">
            <a:gsLst>
              <a:gs pos="34000">
                <a:srgbClr val="FF6600">
                  <a:alpha val="59999"/>
                </a:srgbClr>
              </a:gs>
              <a:gs pos="100000">
                <a:srgbClr val="FFFFFF">
                  <a:alpha val="59999"/>
                </a:srgbClr>
              </a:gs>
            </a:gsLst>
            <a:path path="circle">
              <a:fillToRect l="100000" t="100000"/>
            </a:path>
            <a:tileRect r="-100000" b="-100000"/>
          </a:gradFill>
          <a:ln w="9525">
            <a:solidFill>
              <a:srgbClr val="FF6600"/>
            </a:solidFill>
            <a:round/>
            <a:headEnd/>
            <a:tailEnd/>
          </a:ln>
        </p:spPr>
        <p:txBody>
          <a:bodyPr/>
          <a:lstStyle/>
          <a:p>
            <a:pPr>
              <a:defRPr/>
            </a:pPr>
            <a:endParaRPr lang="en-US" sz="1636"/>
          </a:p>
        </p:txBody>
      </p:sp>
      <p:sp>
        <p:nvSpPr>
          <p:cNvPr id="28" name="Oval 35"/>
          <p:cNvSpPr>
            <a:spLocks noChangeArrowheads="1"/>
          </p:cNvSpPr>
          <p:nvPr/>
        </p:nvSpPr>
        <p:spPr bwMode="auto">
          <a:xfrm rot="20181177">
            <a:off x="3868364" y="2164141"/>
            <a:ext cx="3658162" cy="1402225"/>
          </a:xfrm>
          <a:prstGeom prst="ellipse">
            <a:avLst/>
          </a:prstGeom>
          <a:gradFill flip="none" rotWithShape="1">
            <a:gsLst>
              <a:gs pos="65000">
                <a:srgbClr val="FF6600">
                  <a:alpha val="60000"/>
                </a:srgbClr>
              </a:gs>
              <a:gs pos="92000">
                <a:srgbClr val="FFFFFF">
                  <a:alpha val="60000"/>
                </a:srgbClr>
              </a:gs>
            </a:gsLst>
            <a:path path="circle">
              <a:fillToRect t="100000" r="100000"/>
            </a:path>
            <a:tileRect l="-100000" b="-100000"/>
          </a:gradFill>
          <a:ln w="9525">
            <a:solidFill>
              <a:srgbClr val="FF6600"/>
            </a:solidFill>
            <a:round/>
            <a:headEnd/>
            <a:tailEnd/>
          </a:ln>
        </p:spPr>
        <p:txBody>
          <a:bodyPr/>
          <a:lstStyle/>
          <a:p>
            <a:pPr>
              <a:defRPr/>
            </a:pPr>
            <a:endParaRPr lang="en-US" sz="1636"/>
          </a:p>
        </p:txBody>
      </p:sp>
      <p:sp>
        <p:nvSpPr>
          <p:cNvPr id="80918" name="Oval 35"/>
          <p:cNvSpPr>
            <a:spLocks noChangeArrowheads="1"/>
          </p:cNvSpPr>
          <p:nvPr/>
        </p:nvSpPr>
        <p:spPr bwMode="auto">
          <a:xfrm rot="-152584">
            <a:off x="3873860" y="3218803"/>
            <a:ext cx="5091545" cy="1402773"/>
          </a:xfrm>
          <a:prstGeom prst="ellipse">
            <a:avLst/>
          </a:prstGeom>
          <a:solidFill>
            <a:srgbClr val="FF6600">
              <a:alpha val="59999"/>
            </a:srgbClr>
          </a:solidFill>
          <a:ln w="9525">
            <a:solidFill>
              <a:srgbClr val="FF6600"/>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80919" name="TextBox 30"/>
          <p:cNvSpPr txBox="1">
            <a:spLocks noChangeArrowheads="1"/>
          </p:cNvSpPr>
          <p:nvPr/>
        </p:nvSpPr>
        <p:spPr bwMode="auto">
          <a:xfrm>
            <a:off x="3740727" y="3636818"/>
            <a:ext cx="1467068" cy="372090"/>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Cefuroxime</a:t>
            </a:r>
            <a:endParaRPr lang="en-US" altLang="en-US" sz="2182"/>
          </a:p>
        </p:txBody>
      </p:sp>
      <p:sp>
        <p:nvSpPr>
          <p:cNvPr id="809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6" name="Oval 35"/>
          <p:cNvSpPr>
            <a:spLocks noChangeArrowheads="1"/>
          </p:cNvSpPr>
          <p:nvPr/>
        </p:nvSpPr>
        <p:spPr bwMode="auto">
          <a:xfrm rot="1822415">
            <a:off x="1720232" y="2592446"/>
            <a:ext cx="2794697" cy="1379351"/>
          </a:xfrm>
          <a:prstGeom prst="ellipse">
            <a:avLst/>
          </a:prstGeom>
          <a:gradFill flip="none" rotWithShape="1">
            <a:gsLst>
              <a:gs pos="34000">
                <a:srgbClr val="FF6600">
                  <a:alpha val="60000"/>
                </a:srgbClr>
              </a:gs>
              <a:gs pos="77000">
                <a:srgbClr val="FFFFFF">
                  <a:alpha val="60000"/>
                </a:srgbClr>
              </a:gs>
            </a:gsLst>
            <a:path path="circle">
              <a:fillToRect l="100000" t="100000"/>
            </a:path>
            <a:tileRect r="-100000" b="-100000"/>
          </a:gradFill>
          <a:ln w="9525">
            <a:solidFill>
              <a:srgbClr val="FF6600"/>
            </a:solidFill>
            <a:round/>
            <a:headEnd/>
            <a:tailEnd/>
          </a:ln>
        </p:spPr>
        <p:txBody>
          <a:bodyPr/>
          <a:lstStyle/>
          <a:p>
            <a:pPr>
              <a:defRPr/>
            </a:pPr>
            <a:endParaRPr lang="en-US" sz="1636"/>
          </a:p>
        </p:txBody>
      </p:sp>
      <p:sp>
        <p:nvSpPr>
          <p:cNvPr id="23"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917895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8601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8602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8602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8602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8602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8602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8602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8602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8602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8602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8603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8603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52597" name="TextBox 30"/>
          <p:cNvSpPr txBox="1">
            <a:spLocks noChangeArrowheads="1"/>
          </p:cNvSpPr>
          <p:nvPr/>
        </p:nvSpPr>
        <p:spPr bwMode="auto">
          <a:xfrm>
            <a:off x="3740727" y="3429001"/>
            <a:ext cx="1258678" cy="651845"/>
          </a:xfrm>
          <a:prstGeom prst="rect">
            <a:avLst/>
          </a:prstGeom>
          <a:solidFill>
            <a:schemeClr val="accent1">
              <a:lumMod val="25000"/>
              <a:alpha val="55000"/>
            </a:schemeClr>
          </a:solidFill>
          <a:ln w="9525">
            <a:noFill/>
            <a:miter lim="800000"/>
            <a:headEnd/>
            <a:tailEnd/>
          </a:ln>
        </p:spPr>
        <p:txBody>
          <a:bodyPr wrap="none">
            <a:sp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defRPr/>
            </a:pPr>
            <a:r>
              <a:rPr lang="en-US" sz="1818" b="1" dirty="0"/>
              <a:t>Cefoxitin</a:t>
            </a:r>
          </a:p>
          <a:p>
            <a:pPr>
              <a:defRPr/>
            </a:pPr>
            <a:r>
              <a:rPr lang="en-US" sz="1818" b="1" dirty="0"/>
              <a:t>Cefotetan</a:t>
            </a:r>
            <a:endParaRPr lang="en-US" sz="2182" dirty="0"/>
          </a:p>
        </p:txBody>
      </p:sp>
      <p:sp>
        <p:nvSpPr>
          <p:cNvPr id="86043"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20588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8601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8602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8602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8602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8602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8602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8602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8602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8602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8602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8603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8603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23" name="Oval 35"/>
          <p:cNvSpPr>
            <a:spLocks noChangeArrowheads="1"/>
          </p:cNvSpPr>
          <p:nvPr/>
        </p:nvSpPr>
        <p:spPr bwMode="auto">
          <a:xfrm rot="20896237">
            <a:off x="1138840" y="3531345"/>
            <a:ext cx="3874650" cy="1379351"/>
          </a:xfrm>
          <a:prstGeom prst="ellipse">
            <a:avLst/>
          </a:prstGeom>
          <a:gradFill flip="none" rotWithShape="1">
            <a:gsLst>
              <a:gs pos="52000">
                <a:srgbClr val="3A6A68">
                  <a:alpha val="60000"/>
                </a:srgbClr>
              </a:gs>
              <a:gs pos="97000">
                <a:srgbClr val="FFFFFF">
                  <a:alpha val="60000"/>
                </a:srgbClr>
              </a:gs>
            </a:gsLst>
            <a:path path="circle">
              <a:fillToRect l="100000" t="100000"/>
            </a:path>
            <a:tileRect r="-100000" b="-100000"/>
          </a:gradFill>
          <a:ln w="9525">
            <a:solidFill>
              <a:srgbClr val="3A6A68"/>
            </a:solidFill>
            <a:round/>
            <a:headEnd/>
            <a:tailEnd/>
          </a:ln>
        </p:spPr>
        <p:txBody>
          <a:bodyPr/>
          <a:lstStyle/>
          <a:p>
            <a:pPr>
              <a:defRPr/>
            </a:pPr>
            <a:endParaRPr lang="en-US" sz="1636"/>
          </a:p>
        </p:txBody>
      </p:sp>
      <p:sp>
        <p:nvSpPr>
          <p:cNvPr id="24" name="Oval 35"/>
          <p:cNvSpPr>
            <a:spLocks noChangeArrowheads="1"/>
          </p:cNvSpPr>
          <p:nvPr/>
        </p:nvSpPr>
        <p:spPr bwMode="auto">
          <a:xfrm rot="20233888">
            <a:off x="3869534" y="2211876"/>
            <a:ext cx="3658162" cy="1402225"/>
          </a:xfrm>
          <a:prstGeom prst="ellipse">
            <a:avLst/>
          </a:prstGeom>
          <a:gradFill flip="none" rotWithShape="1">
            <a:gsLst>
              <a:gs pos="67000">
                <a:srgbClr val="3A6A68">
                  <a:alpha val="60000"/>
                </a:srgbClr>
              </a:gs>
              <a:gs pos="100000">
                <a:srgbClr val="FFFFFF">
                  <a:alpha val="60000"/>
                </a:srgbClr>
              </a:gs>
            </a:gsLst>
            <a:path path="circle">
              <a:fillToRect t="100000" r="100000"/>
            </a:path>
            <a:tileRect l="-100000" b="-100000"/>
          </a:gradFill>
          <a:ln w="9525">
            <a:solidFill>
              <a:srgbClr val="3A6A68"/>
            </a:solidFill>
            <a:round/>
            <a:headEnd/>
            <a:tailEnd/>
          </a:ln>
        </p:spPr>
        <p:txBody>
          <a:bodyPr/>
          <a:lstStyle/>
          <a:p>
            <a:pPr>
              <a:defRPr/>
            </a:pPr>
            <a:endParaRPr lang="en-US" sz="1636"/>
          </a:p>
        </p:txBody>
      </p:sp>
      <p:sp>
        <p:nvSpPr>
          <p:cNvPr id="86038" name="Oval 35"/>
          <p:cNvSpPr>
            <a:spLocks noChangeArrowheads="1"/>
          </p:cNvSpPr>
          <p:nvPr/>
        </p:nvSpPr>
        <p:spPr bwMode="auto">
          <a:xfrm rot="-152584">
            <a:off x="3657781" y="3130278"/>
            <a:ext cx="5168034" cy="1268233"/>
          </a:xfrm>
          <a:prstGeom prst="ellipse">
            <a:avLst/>
          </a:prstGeom>
          <a:solidFill>
            <a:srgbClr val="3A6A68">
              <a:alpha val="59999"/>
            </a:srgbClr>
          </a:solidFill>
          <a:ln w="9525">
            <a:solidFill>
              <a:srgbClr val="3A6A68"/>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6" name="Oval 35"/>
          <p:cNvSpPr>
            <a:spLocks noChangeArrowheads="1"/>
          </p:cNvSpPr>
          <p:nvPr/>
        </p:nvSpPr>
        <p:spPr bwMode="auto">
          <a:xfrm rot="4047897">
            <a:off x="3403773" y="3848254"/>
            <a:ext cx="2544288" cy="1569273"/>
          </a:xfrm>
          <a:prstGeom prst="ellipse">
            <a:avLst/>
          </a:prstGeom>
          <a:gradFill flip="none" rotWithShape="1">
            <a:gsLst>
              <a:gs pos="0">
                <a:srgbClr val="3A6A68">
                  <a:alpha val="60000"/>
                </a:srgbClr>
              </a:gs>
              <a:gs pos="100000">
                <a:srgbClr val="FFFFFF">
                  <a:alpha val="60000"/>
                </a:srgbClr>
              </a:gs>
            </a:gsLst>
            <a:path path="circle">
              <a:fillToRect t="100000" r="100000"/>
            </a:path>
            <a:tileRect l="-100000" b="-100000"/>
          </a:gradFill>
          <a:ln w="9525">
            <a:solidFill>
              <a:srgbClr val="3A6A68"/>
            </a:solidFill>
            <a:round/>
            <a:headEnd/>
            <a:tailEnd/>
          </a:ln>
        </p:spPr>
        <p:txBody>
          <a:bodyPr/>
          <a:lstStyle/>
          <a:p>
            <a:pPr>
              <a:defRPr/>
            </a:pPr>
            <a:endParaRPr lang="en-US" sz="1636"/>
          </a:p>
        </p:txBody>
      </p:sp>
      <p:sp>
        <p:nvSpPr>
          <p:cNvPr id="152597" name="TextBox 30"/>
          <p:cNvSpPr txBox="1">
            <a:spLocks noChangeArrowheads="1"/>
          </p:cNvSpPr>
          <p:nvPr/>
        </p:nvSpPr>
        <p:spPr bwMode="auto">
          <a:xfrm>
            <a:off x="3740727" y="3429001"/>
            <a:ext cx="1258678" cy="651845"/>
          </a:xfrm>
          <a:prstGeom prst="rect">
            <a:avLst/>
          </a:prstGeom>
          <a:solidFill>
            <a:schemeClr val="accent1">
              <a:lumMod val="25000"/>
              <a:alpha val="55000"/>
            </a:schemeClr>
          </a:solidFill>
          <a:ln w="9525">
            <a:noFill/>
            <a:miter lim="800000"/>
            <a:headEnd/>
            <a:tailEnd/>
          </a:ln>
        </p:spPr>
        <p:txBody>
          <a:bodyPr wrap="none">
            <a:sp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defRPr/>
            </a:pPr>
            <a:r>
              <a:rPr lang="en-US" sz="1818" b="1" dirty="0"/>
              <a:t>Cefoxitin</a:t>
            </a:r>
          </a:p>
          <a:p>
            <a:pPr>
              <a:defRPr/>
            </a:pPr>
            <a:r>
              <a:rPr lang="en-US" sz="1818" b="1" dirty="0"/>
              <a:t>Cefotetan</a:t>
            </a:r>
            <a:endParaRPr lang="en-US" sz="2182" dirty="0"/>
          </a:p>
        </p:txBody>
      </p:sp>
      <p:sp>
        <p:nvSpPr>
          <p:cNvPr id="86043"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2" name="Oval 35"/>
          <p:cNvSpPr>
            <a:spLocks noChangeArrowheads="1"/>
          </p:cNvSpPr>
          <p:nvPr/>
        </p:nvSpPr>
        <p:spPr bwMode="auto">
          <a:xfrm rot="1822415">
            <a:off x="1592006" y="2589305"/>
            <a:ext cx="3081127" cy="1379351"/>
          </a:xfrm>
          <a:prstGeom prst="ellipse">
            <a:avLst/>
          </a:prstGeom>
          <a:gradFill flip="none" rotWithShape="1">
            <a:gsLst>
              <a:gs pos="30000">
                <a:srgbClr val="3A6A68">
                  <a:alpha val="60000"/>
                </a:srgbClr>
              </a:gs>
              <a:gs pos="100000">
                <a:srgbClr val="FFFFFF">
                  <a:alpha val="50000"/>
                </a:srgbClr>
              </a:gs>
            </a:gsLst>
            <a:path path="circle">
              <a:fillToRect l="100000" t="100000"/>
            </a:path>
            <a:tileRect r="-100000" b="-100000"/>
          </a:gradFill>
          <a:ln w="9525">
            <a:solidFill>
              <a:srgbClr val="3A6A68"/>
            </a:solidFill>
            <a:round/>
            <a:headEnd/>
            <a:tailEnd/>
          </a:ln>
        </p:spPr>
        <p:txBody>
          <a:bodyPr/>
          <a:lstStyle/>
          <a:p>
            <a:pPr>
              <a:defRPr/>
            </a:pPr>
            <a:endParaRPr lang="en-US" sz="1636"/>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000598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94211"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94212"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94213"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94214"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94215"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94216"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94217"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94218"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94219"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94221"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94222"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Enterobacter </a:t>
            </a:r>
            <a:r>
              <a:rPr lang="en-US" altLang="en-US" sz="1636" i="1" dirty="0" err="1"/>
              <a:t>spp</a:t>
            </a:r>
            <a:endParaRPr lang="en-US" altLang="en-US" sz="1636" i="1" dirty="0"/>
          </a:p>
        </p:txBody>
      </p:sp>
      <p:sp>
        <p:nvSpPr>
          <p:cNvPr id="94223"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94233" name="TextBox 30"/>
          <p:cNvSpPr txBox="1">
            <a:spLocks noChangeArrowheads="1"/>
          </p:cNvSpPr>
          <p:nvPr/>
        </p:nvSpPr>
        <p:spPr bwMode="auto">
          <a:xfrm>
            <a:off x="3948546" y="3498273"/>
            <a:ext cx="1467068" cy="651845"/>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Ceftriaxone</a:t>
            </a:r>
          </a:p>
          <a:p>
            <a:r>
              <a:rPr lang="en-US" altLang="en-US" sz="1818" b="1"/>
              <a:t>Cefotaxime</a:t>
            </a:r>
            <a:endParaRPr lang="en-US" altLang="en-US" sz="2182"/>
          </a:p>
        </p:txBody>
      </p:sp>
      <p:sp>
        <p:nvSpPr>
          <p:cNvPr id="94234"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4"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407272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2AFB83AA-40E1-5C0E-7B15-5FE28213B3B5}"/>
              </a:ext>
            </a:extLst>
          </p:cNvPr>
          <p:cNvSpPr>
            <a:spLocks noChangeArrowheads="1"/>
          </p:cNvSpPr>
          <p:nvPr/>
        </p:nvSpPr>
        <p:spPr bwMode="auto">
          <a:xfrm>
            <a:off x="7334" y="-1"/>
            <a:ext cx="9144000" cy="6848017"/>
          </a:xfrm>
          <a:prstGeom prst="rect">
            <a:avLst/>
          </a:prstGeom>
          <a:noFill/>
          <a:ln w="9525">
            <a:solidFill>
              <a:schemeClr val="tx1"/>
            </a:solidFill>
            <a:round/>
            <a:headEnd/>
            <a:tailEnd/>
          </a:ln>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37931725" indent="-37474525">
              <a:defRPr>
                <a:solidFill>
                  <a:schemeClr val="tx1"/>
                </a:solidFill>
                <a:latin typeface="Calibri" panose="020F0502020204030204" pitchFamily="34" charset="0"/>
                <a:ea typeface="ＭＳ Ｐゴシック" panose="020B0600070205080204" pitchFamily="34" charset="-128"/>
              </a:defRPr>
            </a:lvl2pPr>
            <a:lvl3pPr>
              <a:defRPr>
                <a:solidFill>
                  <a:schemeClr val="tx1"/>
                </a:solidFill>
                <a:latin typeface="Calibri" panose="020F0502020204030204" pitchFamily="34" charset="0"/>
                <a:ea typeface="ＭＳ Ｐゴシック" panose="020B0600070205080204" pitchFamily="34" charset="-128"/>
              </a:defRPr>
            </a:lvl3pPr>
            <a:lvl4pPr>
              <a:defRPr>
                <a:solidFill>
                  <a:schemeClr val="tx1"/>
                </a:solidFill>
                <a:latin typeface="Calibri" panose="020F0502020204030204" pitchFamily="34" charset="0"/>
                <a:ea typeface="ＭＳ Ｐゴシック" panose="020B0600070205080204" pitchFamily="34" charset="-128"/>
              </a:defRPr>
            </a:lvl4pPr>
            <a:lvl5pPr>
              <a:defRPr>
                <a:solidFill>
                  <a:schemeClr val="tx1"/>
                </a:solidFill>
                <a:latin typeface="Calibri" panose="020F0502020204030204" pitchFamily="34" charset="0"/>
                <a:ea typeface="ＭＳ Ｐゴシック" panose="020B0600070205080204" pitchFamily="34" charset="-128"/>
              </a:defRPr>
            </a:lvl5pPr>
            <a:lvl6pPr marL="457200" fontAlgn="base">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914400" fontAlgn="base">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1371600" fontAlgn="base">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1828800" fontAlgn="base">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dirty="0"/>
              <a:t>Gram-positive                                                                                                                      Gram-negative</a:t>
            </a:r>
          </a:p>
        </p:txBody>
      </p:sp>
      <p:sp>
        <p:nvSpPr>
          <p:cNvPr id="21506" name="TextBox 3"/>
          <p:cNvSpPr txBox="1">
            <a:spLocks noChangeArrowheads="1"/>
          </p:cNvSpPr>
          <p:nvPr/>
        </p:nvSpPr>
        <p:spPr bwMode="auto">
          <a:xfrm>
            <a:off x="2726052" y="3328905"/>
            <a:ext cx="1692770"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Strep pyogenes</a:t>
            </a:r>
          </a:p>
        </p:txBody>
      </p:sp>
      <p:sp>
        <p:nvSpPr>
          <p:cNvPr id="21507" name="TextBox 6"/>
          <p:cNvSpPr txBox="1">
            <a:spLocks noChangeArrowheads="1"/>
          </p:cNvSpPr>
          <p:nvPr/>
        </p:nvSpPr>
        <p:spPr bwMode="auto">
          <a:xfrm>
            <a:off x="1612299" y="2156177"/>
            <a:ext cx="1494582"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Enterococcus</a:t>
            </a:r>
          </a:p>
          <a:p>
            <a:r>
              <a:rPr lang="en-US" altLang="en-US" sz="1350" i="1"/>
              <a:t>faecalis</a:t>
            </a:r>
          </a:p>
        </p:txBody>
      </p:sp>
      <p:sp>
        <p:nvSpPr>
          <p:cNvPr id="21508" name="TextBox 7"/>
          <p:cNvSpPr txBox="1">
            <a:spLocks noChangeArrowheads="1"/>
          </p:cNvSpPr>
          <p:nvPr/>
        </p:nvSpPr>
        <p:spPr bwMode="auto">
          <a:xfrm>
            <a:off x="661163" y="1184627"/>
            <a:ext cx="158784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Enterococcus</a:t>
            </a:r>
          </a:p>
          <a:p>
            <a:r>
              <a:rPr lang="en-US" altLang="en-US" sz="1350" i="1"/>
              <a:t>faecium </a:t>
            </a:r>
            <a:r>
              <a:rPr lang="en-US" altLang="en-US" sz="1350"/>
              <a:t>(VRE)</a:t>
            </a:r>
          </a:p>
        </p:txBody>
      </p:sp>
      <p:sp>
        <p:nvSpPr>
          <p:cNvPr id="21509" name="TextBox 9"/>
          <p:cNvSpPr txBox="1">
            <a:spLocks noChangeArrowheads="1"/>
          </p:cNvSpPr>
          <p:nvPr/>
        </p:nvSpPr>
        <p:spPr bwMode="auto">
          <a:xfrm>
            <a:off x="1928664" y="3984977"/>
            <a:ext cx="1471266"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Staph aureus</a:t>
            </a:r>
          </a:p>
          <a:p>
            <a:r>
              <a:rPr lang="en-US" altLang="en-US" sz="1350"/>
              <a:t>(MSSA)</a:t>
            </a:r>
          </a:p>
        </p:txBody>
      </p:sp>
      <p:sp>
        <p:nvSpPr>
          <p:cNvPr id="21510" name="TextBox 10"/>
          <p:cNvSpPr txBox="1">
            <a:spLocks noChangeArrowheads="1"/>
          </p:cNvSpPr>
          <p:nvPr/>
        </p:nvSpPr>
        <p:spPr bwMode="auto">
          <a:xfrm>
            <a:off x="671364" y="4956527"/>
            <a:ext cx="1471266"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Staph aureus</a:t>
            </a:r>
          </a:p>
          <a:p>
            <a:r>
              <a:rPr lang="en-US" altLang="en-US" sz="1350"/>
              <a:t>(MRSA)</a:t>
            </a:r>
          </a:p>
        </p:txBody>
      </p:sp>
      <p:sp>
        <p:nvSpPr>
          <p:cNvPr id="21511" name="TextBox 11"/>
          <p:cNvSpPr txBox="1">
            <a:spLocks noChangeArrowheads="1"/>
          </p:cNvSpPr>
          <p:nvPr/>
        </p:nvSpPr>
        <p:spPr bwMode="auto">
          <a:xfrm>
            <a:off x="4862518" y="2784827"/>
            <a:ext cx="993279"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dirty="0"/>
              <a:t>Proteus</a:t>
            </a:r>
          </a:p>
          <a:p>
            <a:r>
              <a:rPr lang="en-US" altLang="en-US" sz="1350" i="1" dirty="0"/>
              <a:t>mirabilis</a:t>
            </a:r>
          </a:p>
        </p:txBody>
      </p:sp>
      <p:sp>
        <p:nvSpPr>
          <p:cNvPr id="21512" name="TextBox 12"/>
          <p:cNvSpPr txBox="1">
            <a:spLocks noChangeArrowheads="1"/>
          </p:cNvSpPr>
          <p:nvPr/>
        </p:nvSpPr>
        <p:spPr bwMode="auto">
          <a:xfrm>
            <a:off x="5508510" y="2643105"/>
            <a:ext cx="795089"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E. coli</a:t>
            </a:r>
          </a:p>
        </p:txBody>
      </p:sp>
      <p:sp>
        <p:nvSpPr>
          <p:cNvPr id="21513" name="TextBox 13"/>
          <p:cNvSpPr txBox="1">
            <a:spLocks noChangeArrowheads="1"/>
          </p:cNvSpPr>
          <p:nvPr/>
        </p:nvSpPr>
        <p:spPr bwMode="auto">
          <a:xfrm>
            <a:off x="5834931" y="2213327"/>
            <a:ext cx="13780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Klebsiella</a:t>
            </a:r>
          </a:p>
          <a:p>
            <a:r>
              <a:rPr lang="en-US" altLang="en-US" sz="1350" i="1"/>
              <a:t>pneumoniae</a:t>
            </a:r>
          </a:p>
        </p:txBody>
      </p:sp>
      <p:sp>
        <p:nvSpPr>
          <p:cNvPr id="21514" name="TextBox 14"/>
          <p:cNvSpPr txBox="1">
            <a:spLocks noChangeArrowheads="1"/>
          </p:cNvSpPr>
          <p:nvPr/>
        </p:nvSpPr>
        <p:spPr bwMode="auto">
          <a:xfrm>
            <a:off x="6447260" y="4929105"/>
            <a:ext cx="1564530"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Pseudomonas</a:t>
            </a:r>
          </a:p>
        </p:txBody>
      </p:sp>
      <p:sp>
        <p:nvSpPr>
          <p:cNvPr id="21515" name="TextBox 16"/>
          <p:cNvSpPr txBox="1">
            <a:spLocks noChangeArrowheads="1"/>
          </p:cNvSpPr>
          <p:nvPr/>
        </p:nvSpPr>
        <p:spPr bwMode="auto">
          <a:xfrm>
            <a:off x="6497279" y="3547101"/>
            <a:ext cx="1676976"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H. influenzae</a:t>
            </a:r>
          </a:p>
        </p:txBody>
      </p:sp>
      <p:sp>
        <p:nvSpPr>
          <p:cNvPr id="21517" name="TextBox 18"/>
          <p:cNvSpPr txBox="1">
            <a:spLocks noChangeArrowheads="1"/>
          </p:cNvSpPr>
          <p:nvPr/>
        </p:nvSpPr>
        <p:spPr bwMode="auto">
          <a:xfrm>
            <a:off x="6688424" y="2014455"/>
            <a:ext cx="958305"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Serratia</a:t>
            </a:r>
          </a:p>
        </p:txBody>
      </p:sp>
      <p:sp>
        <p:nvSpPr>
          <p:cNvPr id="21518" name="TextBox 19"/>
          <p:cNvSpPr txBox="1">
            <a:spLocks noChangeArrowheads="1"/>
          </p:cNvSpPr>
          <p:nvPr/>
        </p:nvSpPr>
        <p:spPr bwMode="auto">
          <a:xfrm>
            <a:off x="5265106" y="4357606"/>
            <a:ext cx="2134466"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Enterobacter spp</a:t>
            </a:r>
          </a:p>
        </p:txBody>
      </p:sp>
      <p:sp>
        <p:nvSpPr>
          <p:cNvPr id="21519" name="TextBox 21"/>
          <p:cNvSpPr txBox="1">
            <a:spLocks noChangeArrowheads="1"/>
          </p:cNvSpPr>
          <p:nvPr/>
        </p:nvSpPr>
        <p:spPr bwMode="auto">
          <a:xfrm>
            <a:off x="4329299" y="4727927"/>
            <a:ext cx="133136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Bacteroides</a:t>
            </a:r>
            <a:endParaRPr lang="en-US" altLang="en-US" sz="1350" i="1" dirty="0"/>
          </a:p>
          <a:p>
            <a:r>
              <a:rPr lang="en-US" altLang="en-US" sz="1350" i="1" dirty="0"/>
              <a:t> </a:t>
            </a:r>
            <a:r>
              <a:rPr lang="en-US" altLang="en-US" sz="1350" i="1" dirty="0" err="1"/>
              <a:t>fragilis</a:t>
            </a:r>
            <a:endParaRPr lang="en-US" altLang="en-US" sz="1350" i="1" dirty="0"/>
          </a:p>
        </p:txBody>
      </p:sp>
      <p:grpSp>
        <p:nvGrpSpPr>
          <p:cNvPr id="2" name="Group 34"/>
          <p:cNvGrpSpPr>
            <a:grpSpLocks/>
          </p:cNvGrpSpPr>
          <p:nvPr/>
        </p:nvGrpSpPr>
        <p:grpSpPr bwMode="auto">
          <a:xfrm>
            <a:off x="0" y="119270"/>
            <a:ext cx="9144000" cy="6710457"/>
            <a:chOff x="0" y="1588"/>
            <a:chExt cx="10058400" cy="6858000"/>
          </a:xfrm>
        </p:grpSpPr>
        <p:grpSp>
          <p:nvGrpSpPr>
            <p:cNvPr id="21525" name="Group 33"/>
            <p:cNvGrpSpPr>
              <a:grpSpLocks/>
            </p:cNvGrpSpPr>
            <p:nvPr/>
          </p:nvGrpSpPr>
          <p:grpSpPr bwMode="auto">
            <a:xfrm>
              <a:off x="0" y="1588"/>
              <a:ext cx="10058400" cy="6858000"/>
              <a:chOff x="0" y="1588"/>
              <a:chExt cx="10058400" cy="6858000"/>
            </a:xfrm>
          </p:grpSpPr>
          <p:cxnSp>
            <p:nvCxnSpPr>
              <p:cNvPr id="21532" name="Straight Connector 24"/>
              <p:cNvCxnSpPr>
                <a:cxnSpLocks noChangeShapeType="1"/>
              </p:cNvCxnSpPr>
              <p:nvPr/>
            </p:nvCxnSpPr>
            <p:spPr bwMode="auto">
              <a:xfrm rot="5400000" flipH="1" flipV="1">
                <a:off x="1432719" y="3428207"/>
                <a:ext cx="6858000" cy="47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1533" name="Straight Connector 26"/>
              <p:cNvCxnSpPr>
                <a:cxnSpLocks noChangeShapeType="1"/>
              </p:cNvCxnSpPr>
              <p:nvPr/>
            </p:nvCxnSpPr>
            <p:spPr bwMode="auto">
              <a:xfrm>
                <a:off x="0" y="3810000"/>
                <a:ext cx="4860925"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1534" name="Straight Connector 29"/>
              <p:cNvCxnSpPr>
                <a:cxnSpLocks noChangeShapeType="1"/>
              </p:cNvCxnSpPr>
              <p:nvPr/>
            </p:nvCxnSpPr>
            <p:spPr bwMode="auto">
              <a:xfrm flipV="1">
                <a:off x="4860925" y="1827212"/>
                <a:ext cx="5057829" cy="19827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1535" name="Straight Connector 31"/>
              <p:cNvCxnSpPr>
                <a:cxnSpLocks noChangeShapeType="1"/>
              </p:cNvCxnSpPr>
              <p:nvPr/>
            </p:nvCxnSpPr>
            <p:spPr bwMode="auto">
              <a:xfrm>
                <a:off x="4860925" y="3810000"/>
                <a:ext cx="5197475"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1536" name="Straight Connector 33"/>
              <p:cNvCxnSpPr>
                <a:cxnSpLocks noChangeShapeType="1"/>
              </p:cNvCxnSpPr>
              <p:nvPr/>
            </p:nvCxnSpPr>
            <p:spPr bwMode="auto">
              <a:xfrm>
                <a:off x="4851271" y="3819069"/>
                <a:ext cx="2860803" cy="28865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sp>
          <p:nvSpPr>
            <p:cNvPr id="21526" name="TextBox 38"/>
            <p:cNvSpPr txBox="1">
              <a:spLocks noChangeArrowheads="1"/>
            </p:cNvSpPr>
            <p:nvPr/>
          </p:nvSpPr>
          <p:spPr bwMode="auto">
            <a:xfrm>
              <a:off x="0" y="6105369"/>
              <a:ext cx="1981739"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500" b="1" dirty="0"/>
                <a:t>Staphylococc</a:t>
              </a:r>
              <a:r>
                <a:rPr lang="en-US" altLang="en-US" sz="1800" dirty="0"/>
                <a:t>i</a:t>
              </a:r>
            </a:p>
          </p:txBody>
        </p:sp>
        <p:sp>
          <p:nvSpPr>
            <p:cNvPr id="21527" name="TextBox 39"/>
            <p:cNvSpPr txBox="1">
              <a:spLocks noChangeArrowheads="1"/>
            </p:cNvSpPr>
            <p:nvPr/>
          </p:nvSpPr>
          <p:spPr bwMode="auto">
            <a:xfrm>
              <a:off x="169035" y="149424"/>
              <a:ext cx="269774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500" b="1" dirty="0"/>
                <a:t>Strep &amp; Enterococci</a:t>
              </a:r>
              <a:endParaRPr lang="en-US" altLang="en-US" sz="1800" dirty="0"/>
            </a:p>
          </p:txBody>
        </p:sp>
        <p:sp>
          <p:nvSpPr>
            <p:cNvPr id="21528" name="TextBox 40"/>
            <p:cNvSpPr txBox="1">
              <a:spLocks noChangeArrowheads="1"/>
            </p:cNvSpPr>
            <p:nvPr/>
          </p:nvSpPr>
          <p:spPr bwMode="auto">
            <a:xfrm>
              <a:off x="7012779" y="614489"/>
              <a:ext cx="233012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500" b="1" dirty="0" err="1"/>
                <a:t>Enterobacterales</a:t>
              </a:r>
              <a:endParaRPr lang="en-US" altLang="en-US" sz="1800" dirty="0"/>
            </a:p>
          </p:txBody>
        </p:sp>
        <p:sp>
          <p:nvSpPr>
            <p:cNvPr id="21529" name="TextBox 41"/>
            <p:cNvSpPr txBox="1">
              <a:spLocks noChangeArrowheads="1"/>
            </p:cNvSpPr>
            <p:nvPr/>
          </p:nvSpPr>
          <p:spPr bwMode="auto">
            <a:xfrm>
              <a:off x="8376369" y="4014926"/>
              <a:ext cx="167396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500" b="1" dirty="0"/>
                <a:t>Respiratory</a:t>
              </a:r>
            </a:p>
            <a:p>
              <a:r>
                <a:rPr lang="en-US" altLang="en-US" sz="1500" b="1" dirty="0"/>
                <a:t>GNR</a:t>
              </a:r>
              <a:endParaRPr lang="en-US" altLang="en-US" sz="1800" dirty="0"/>
            </a:p>
          </p:txBody>
        </p:sp>
        <p:sp>
          <p:nvSpPr>
            <p:cNvPr id="21530" name="TextBox 42"/>
            <p:cNvSpPr txBox="1">
              <a:spLocks noChangeArrowheads="1"/>
            </p:cNvSpPr>
            <p:nvPr/>
          </p:nvSpPr>
          <p:spPr bwMode="auto">
            <a:xfrm>
              <a:off x="8278967" y="5366705"/>
              <a:ext cx="150083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500" b="1" dirty="0" err="1"/>
                <a:t>AmpC</a:t>
              </a:r>
              <a:endParaRPr lang="en-US" altLang="en-US" sz="1500" b="1" dirty="0"/>
            </a:p>
            <a:p>
              <a:r>
                <a:rPr lang="en-US" altLang="en-US" sz="1500" b="1" dirty="0"/>
                <a:t>producers</a:t>
              </a:r>
              <a:endParaRPr lang="en-US" altLang="en-US" sz="1800" dirty="0"/>
            </a:p>
          </p:txBody>
        </p:sp>
        <p:sp>
          <p:nvSpPr>
            <p:cNvPr id="21531" name="TextBox 43"/>
            <p:cNvSpPr txBox="1">
              <a:spLocks noChangeArrowheads="1"/>
            </p:cNvSpPr>
            <p:nvPr/>
          </p:nvSpPr>
          <p:spPr bwMode="auto">
            <a:xfrm>
              <a:off x="4945063" y="6019801"/>
              <a:ext cx="153076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500" b="1"/>
                <a:t>anaerobes</a:t>
              </a:r>
              <a:endParaRPr lang="en-US" altLang="en-US" sz="1800"/>
            </a:p>
          </p:txBody>
        </p:sp>
      </p:grpSp>
      <p:grpSp>
        <p:nvGrpSpPr>
          <p:cNvPr id="4" name="Group 35"/>
          <p:cNvGrpSpPr>
            <a:grpSpLocks/>
          </p:cNvGrpSpPr>
          <p:nvPr/>
        </p:nvGrpSpPr>
        <p:grpSpPr bwMode="auto">
          <a:xfrm>
            <a:off x="3538336" y="381858"/>
            <a:ext cx="2061475" cy="3532956"/>
            <a:chOff x="3771893" y="304800"/>
            <a:chExt cx="2265860" cy="3783760"/>
          </a:xfrm>
        </p:grpSpPr>
        <p:sp>
          <p:nvSpPr>
            <p:cNvPr id="21523" name="TextBox 30"/>
            <p:cNvSpPr txBox="1">
              <a:spLocks noChangeArrowheads="1"/>
            </p:cNvSpPr>
            <p:nvPr/>
          </p:nvSpPr>
          <p:spPr bwMode="auto">
            <a:xfrm>
              <a:off x="3940091" y="3657659"/>
              <a:ext cx="2097662" cy="430901"/>
            </a:xfrm>
            <a:prstGeom prst="rect">
              <a:avLst/>
            </a:prstGeom>
            <a:noFill/>
            <a:ln w="9525">
              <a:solidFill>
                <a:schemeClr val="bg1">
                  <a:alpha val="79999"/>
                </a:scheme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500" b="1"/>
                <a:t>Low resistance</a:t>
              </a:r>
              <a:endParaRPr lang="en-US" altLang="en-US" sz="1800"/>
            </a:p>
          </p:txBody>
        </p:sp>
        <p:sp>
          <p:nvSpPr>
            <p:cNvPr id="21524" name="TextBox 32"/>
            <p:cNvSpPr txBox="1">
              <a:spLocks noChangeArrowheads="1"/>
            </p:cNvSpPr>
            <p:nvPr/>
          </p:nvSpPr>
          <p:spPr bwMode="auto">
            <a:xfrm>
              <a:off x="3771893" y="304800"/>
              <a:ext cx="2155325" cy="430901"/>
            </a:xfrm>
            <a:prstGeom prst="rect">
              <a:avLst/>
            </a:prstGeom>
            <a:noFill/>
            <a:ln w="9525">
              <a:solidFill>
                <a:schemeClr val="bg1">
                  <a:alpha val="79999"/>
                </a:scheme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500" b="1" dirty="0"/>
                <a:t>High resistance</a:t>
              </a:r>
              <a:endParaRPr lang="en-US" altLang="en-US" sz="1800" dirty="0"/>
            </a:p>
          </p:txBody>
        </p:sp>
      </p:grpSp>
      <p:sp>
        <p:nvSpPr>
          <p:cNvPr id="21522" name="TextBox 4"/>
          <p:cNvSpPr txBox="1">
            <a:spLocks noChangeArrowheads="1"/>
          </p:cNvSpPr>
          <p:nvPr/>
        </p:nvSpPr>
        <p:spPr bwMode="auto">
          <a:xfrm>
            <a:off x="2257283" y="2871705"/>
            <a:ext cx="1634480"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350" i="1"/>
              <a:t>S. pneumoniae</a:t>
            </a:r>
          </a:p>
        </p:txBody>
      </p:sp>
      <p:sp>
        <p:nvSpPr>
          <p:cNvPr id="35" name="TextBox 11"/>
          <p:cNvSpPr txBox="1">
            <a:spLocks noChangeArrowheads="1"/>
          </p:cNvSpPr>
          <p:nvPr/>
        </p:nvSpPr>
        <p:spPr bwMode="auto">
          <a:xfrm>
            <a:off x="7050234" y="2875648"/>
            <a:ext cx="2056415"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350" i="1" dirty="0"/>
              <a:t>Legionella/Mycoplasma/Chlamydophila</a:t>
            </a:r>
          </a:p>
        </p:txBody>
      </p:sp>
      <p:grpSp>
        <p:nvGrpSpPr>
          <p:cNvPr id="3" name="Group 2">
            <a:extLst>
              <a:ext uri="{FF2B5EF4-FFF2-40B4-BE49-F238E27FC236}">
                <a16:creationId xmlns:a16="http://schemas.microsoft.com/office/drawing/2014/main" id="{A7020134-7D5B-314B-A0F2-A1B5E43B2AA9}"/>
              </a:ext>
            </a:extLst>
          </p:cNvPr>
          <p:cNvGrpSpPr/>
          <p:nvPr/>
        </p:nvGrpSpPr>
        <p:grpSpPr>
          <a:xfrm>
            <a:off x="4417580" y="2397690"/>
            <a:ext cx="4816368" cy="1461217"/>
            <a:chOff x="5100941" y="2441214"/>
            <a:chExt cx="5098771" cy="1564896"/>
          </a:xfrm>
        </p:grpSpPr>
        <p:cxnSp>
          <p:nvCxnSpPr>
            <p:cNvPr id="37" name="Straight Connector 29"/>
            <p:cNvCxnSpPr>
              <a:cxnSpLocks noChangeShapeType="1"/>
            </p:cNvCxnSpPr>
            <p:nvPr/>
          </p:nvCxnSpPr>
          <p:spPr bwMode="auto">
            <a:xfrm flipV="1">
              <a:off x="5100941" y="3428999"/>
              <a:ext cx="4957459" cy="57711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40" name="TextBox 41"/>
            <p:cNvSpPr txBox="1">
              <a:spLocks noChangeArrowheads="1"/>
            </p:cNvSpPr>
            <p:nvPr/>
          </p:nvSpPr>
          <p:spPr bwMode="auto">
            <a:xfrm>
              <a:off x="8504376" y="2441214"/>
              <a:ext cx="1695336"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350" b="1" dirty="0"/>
                <a:t>Atypical </a:t>
              </a:r>
              <a:r>
                <a:rPr lang="en-US" altLang="en-US" sz="1350" b="1" dirty="0" err="1"/>
                <a:t>resp</a:t>
              </a:r>
              <a:endParaRPr lang="en-US" altLang="en-US" sz="1350" b="1" dirty="0"/>
            </a:p>
            <a:p>
              <a:pPr algn="ctr"/>
              <a:r>
                <a:rPr lang="en-US" altLang="en-US" sz="1350" b="1" dirty="0"/>
                <a:t>pathogens</a:t>
              </a:r>
              <a:endParaRPr lang="en-US" altLang="en-US" sz="1350" dirty="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0"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94211"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94212"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94213"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94214"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94215"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94216"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94217"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94218"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94219"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94221"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94222"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Enterobacter </a:t>
            </a:r>
            <a:r>
              <a:rPr lang="en-US" altLang="en-US" sz="1636" i="1" dirty="0" err="1"/>
              <a:t>spp</a:t>
            </a:r>
            <a:r>
              <a:rPr lang="en-US" altLang="en-US" sz="1636" i="1" dirty="0"/>
              <a:t>*</a:t>
            </a:r>
          </a:p>
        </p:txBody>
      </p:sp>
      <p:sp>
        <p:nvSpPr>
          <p:cNvPr id="94223"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94224" name="Oval 35"/>
          <p:cNvSpPr>
            <a:spLocks noChangeArrowheads="1"/>
          </p:cNvSpPr>
          <p:nvPr/>
        </p:nvSpPr>
        <p:spPr bwMode="auto">
          <a:xfrm rot="1822415">
            <a:off x="1718830" y="2630921"/>
            <a:ext cx="3244273" cy="1378238"/>
          </a:xfrm>
          <a:prstGeom prst="ellipse">
            <a:avLst/>
          </a:prstGeom>
          <a:solidFill>
            <a:srgbClr val="808000">
              <a:alpha val="59999"/>
            </a:srgbClr>
          </a:solidFill>
          <a:ln w="9525">
            <a:solidFill>
              <a:srgbClr val="808000"/>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8" name="Oval 35"/>
          <p:cNvSpPr>
            <a:spLocks noChangeArrowheads="1"/>
          </p:cNvSpPr>
          <p:nvPr/>
        </p:nvSpPr>
        <p:spPr bwMode="auto">
          <a:xfrm rot="20896237">
            <a:off x="1138840" y="3531345"/>
            <a:ext cx="3874650" cy="1379351"/>
          </a:xfrm>
          <a:prstGeom prst="ellipse">
            <a:avLst/>
          </a:prstGeom>
          <a:gradFill flip="none" rotWithShape="1">
            <a:gsLst>
              <a:gs pos="63000">
                <a:srgbClr val="808000">
                  <a:alpha val="60000"/>
                </a:srgbClr>
              </a:gs>
              <a:gs pos="100000">
                <a:srgbClr val="FFFFFF">
                  <a:alpha val="60000"/>
                </a:srgbClr>
              </a:gs>
            </a:gsLst>
            <a:path path="circle">
              <a:fillToRect l="100000" t="100000"/>
            </a:path>
            <a:tileRect r="-100000" b="-100000"/>
          </a:gradFill>
          <a:ln w="9525">
            <a:solidFill>
              <a:srgbClr val="808000">
                <a:alpha val="60000"/>
              </a:srgbClr>
            </a:solidFill>
            <a:round/>
            <a:headEnd/>
            <a:tailEnd/>
          </a:ln>
        </p:spPr>
        <p:txBody>
          <a:bodyPr/>
          <a:lstStyle/>
          <a:p>
            <a:pPr>
              <a:defRPr/>
            </a:pPr>
            <a:endParaRPr lang="en-US" sz="1636"/>
          </a:p>
        </p:txBody>
      </p:sp>
      <p:sp>
        <p:nvSpPr>
          <p:cNvPr id="94228" name="Oval 35"/>
          <p:cNvSpPr>
            <a:spLocks noChangeArrowheads="1"/>
          </p:cNvSpPr>
          <p:nvPr/>
        </p:nvSpPr>
        <p:spPr bwMode="auto">
          <a:xfrm rot="-1547717">
            <a:off x="3873500" y="2036331"/>
            <a:ext cx="4406035" cy="1300306"/>
          </a:xfrm>
          <a:prstGeom prst="ellipse">
            <a:avLst/>
          </a:prstGeom>
          <a:solidFill>
            <a:srgbClr val="808000">
              <a:alpha val="59999"/>
            </a:srgbClr>
          </a:solidFill>
          <a:ln w="9525">
            <a:solidFill>
              <a:srgbClr val="808000">
                <a:alpha val="59999"/>
              </a:srgbClr>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94229" name="Oval 35"/>
          <p:cNvSpPr>
            <a:spLocks noChangeArrowheads="1"/>
          </p:cNvSpPr>
          <p:nvPr/>
        </p:nvSpPr>
        <p:spPr bwMode="auto">
          <a:xfrm rot="-152584">
            <a:off x="4036162" y="3248746"/>
            <a:ext cx="5098762" cy="1402773"/>
          </a:xfrm>
          <a:prstGeom prst="ellipse">
            <a:avLst/>
          </a:prstGeom>
          <a:solidFill>
            <a:srgbClr val="808000">
              <a:alpha val="59999"/>
            </a:srgbClr>
          </a:solidFill>
          <a:ln w="9525">
            <a:solidFill>
              <a:srgbClr val="808000">
                <a:alpha val="59999"/>
              </a:srgbClr>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31" name="Oval 35"/>
          <p:cNvSpPr>
            <a:spLocks noChangeArrowheads="1"/>
          </p:cNvSpPr>
          <p:nvPr/>
        </p:nvSpPr>
        <p:spPr bwMode="auto">
          <a:xfrm rot="1331008">
            <a:off x="3980901" y="3864168"/>
            <a:ext cx="3848357" cy="1129902"/>
          </a:xfrm>
          <a:prstGeom prst="ellipse">
            <a:avLst/>
          </a:prstGeom>
          <a:gradFill flip="none" rotWithShape="1">
            <a:gsLst>
              <a:gs pos="47000">
                <a:srgbClr val="808000">
                  <a:alpha val="60000"/>
                </a:srgbClr>
              </a:gs>
              <a:gs pos="100000">
                <a:srgbClr val="FFFFFF">
                  <a:alpha val="59999"/>
                </a:srgbClr>
              </a:gs>
            </a:gsLst>
            <a:path path="circle">
              <a:fillToRect r="100000" b="100000"/>
            </a:path>
            <a:tileRect l="-100000" t="-100000"/>
          </a:gradFill>
          <a:ln w="9525">
            <a:solidFill>
              <a:srgbClr val="808000">
                <a:alpha val="60000"/>
              </a:srgbClr>
            </a:solidFill>
            <a:round/>
            <a:headEnd/>
            <a:tailEnd/>
          </a:ln>
        </p:spPr>
        <p:txBody>
          <a:bodyPr/>
          <a:lstStyle/>
          <a:p>
            <a:pPr>
              <a:defRPr/>
            </a:pPr>
            <a:endParaRPr lang="en-US" sz="1636"/>
          </a:p>
        </p:txBody>
      </p:sp>
      <p:sp>
        <p:nvSpPr>
          <p:cNvPr id="94233" name="TextBox 30"/>
          <p:cNvSpPr txBox="1">
            <a:spLocks noChangeArrowheads="1"/>
          </p:cNvSpPr>
          <p:nvPr/>
        </p:nvSpPr>
        <p:spPr bwMode="auto">
          <a:xfrm>
            <a:off x="3948546" y="3498273"/>
            <a:ext cx="1467068" cy="651845"/>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Ceftriaxone</a:t>
            </a:r>
          </a:p>
          <a:p>
            <a:r>
              <a:rPr lang="en-US" altLang="en-US" sz="1818" b="1"/>
              <a:t>Cefotaxime</a:t>
            </a:r>
            <a:endParaRPr lang="en-US" altLang="en-US" sz="2182"/>
          </a:p>
        </p:txBody>
      </p:sp>
      <p:sp>
        <p:nvSpPr>
          <p:cNvPr id="94234"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4"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TextBox 1">
            <a:extLst>
              <a:ext uri="{FF2B5EF4-FFF2-40B4-BE49-F238E27FC236}">
                <a16:creationId xmlns:a16="http://schemas.microsoft.com/office/drawing/2014/main" id="{EA517D30-B555-7EB8-953B-7E216C21A776}"/>
              </a:ext>
            </a:extLst>
          </p:cNvPr>
          <p:cNvSpPr txBox="1"/>
          <p:nvPr/>
        </p:nvSpPr>
        <p:spPr>
          <a:xfrm>
            <a:off x="2130298" y="6396335"/>
            <a:ext cx="7013702" cy="461665"/>
          </a:xfrm>
          <a:prstGeom prst="rect">
            <a:avLst/>
          </a:prstGeom>
          <a:noFill/>
        </p:spPr>
        <p:txBody>
          <a:bodyPr wrap="square" rtlCol="0">
            <a:spAutoFit/>
          </a:bodyPr>
          <a:lstStyle/>
          <a:p>
            <a:r>
              <a:rPr lang="en-US" sz="1200" dirty="0"/>
              <a:t>*Emergent resistance of Enterobacter </a:t>
            </a:r>
            <a:r>
              <a:rPr lang="en-US" sz="1200" dirty="0" err="1"/>
              <a:t>spp</a:t>
            </a:r>
            <a:r>
              <a:rPr lang="en-US" sz="1200" dirty="0"/>
              <a:t> to ceftriaxone is problematic and ceftriaxone should be avoided for </a:t>
            </a:r>
            <a:r>
              <a:rPr lang="en-US" sz="1200" i="1" dirty="0"/>
              <a:t>Enterobacter</a:t>
            </a:r>
            <a:r>
              <a:rPr lang="en-US" sz="1200" dirty="0"/>
              <a:t> infections outside of the urinary tract</a:t>
            </a:r>
          </a:p>
        </p:txBody>
      </p:sp>
    </p:spTree>
    <p:extLst>
      <p:ext uri="{BB962C8B-B14F-4D97-AF65-F5344CB8AC3E}">
        <p14:creationId xmlns:p14="http://schemas.microsoft.com/office/powerpoint/2010/main" val="29033397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99331" name="TextBox 6"/>
          <p:cNvSpPr txBox="1">
            <a:spLocks noChangeArrowheads="1"/>
          </p:cNvSpPr>
          <p:nvPr/>
        </p:nvSpPr>
        <p:spPr bwMode="auto">
          <a:xfrm>
            <a:off x="969818" y="1905000"/>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99332"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99333"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99334"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99335"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99336"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99337"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99338"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99339"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99341"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99342"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99343"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99349" name="TextBox 30"/>
          <p:cNvSpPr txBox="1">
            <a:spLocks noChangeArrowheads="1"/>
          </p:cNvSpPr>
          <p:nvPr/>
        </p:nvSpPr>
        <p:spPr bwMode="auto">
          <a:xfrm>
            <a:off x="4225636" y="3429000"/>
            <a:ext cx="1491114" cy="372090"/>
          </a:xfrm>
          <a:prstGeom prst="rect">
            <a:avLst/>
          </a:prstGeom>
          <a:solidFill>
            <a:srgbClr val="004080">
              <a:alpha val="55000"/>
            </a:srgbClr>
          </a:solidFill>
          <a:ln>
            <a:noFill/>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dirty="0"/>
              <a:t>Ceftazidime</a:t>
            </a:r>
            <a:endParaRPr lang="en-US" altLang="en-US" sz="2182" dirty="0"/>
          </a:p>
        </p:txBody>
      </p:sp>
      <p:sp>
        <p:nvSpPr>
          <p:cNvPr id="9935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3"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588006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99331" name="TextBox 6"/>
          <p:cNvSpPr txBox="1">
            <a:spLocks noChangeArrowheads="1"/>
          </p:cNvSpPr>
          <p:nvPr/>
        </p:nvSpPr>
        <p:spPr bwMode="auto">
          <a:xfrm>
            <a:off x="969818" y="1905000"/>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99332"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99333"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99334"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99335"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99336"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99337"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99338"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99339"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99341"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99342"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Enterobacter </a:t>
            </a:r>
            <a:r>
              <a:rPr lang="en-US" altLang="en-US" sz="1636" i="1" dirty="0" err="1"/>
              <a:t>spp</a:t>
            </a:r>
            <a:r>
              <a:rPr lang="en-US" altLang="en-US" sz="1636" i="1" dirty="0"/>
              <a:t>*</a:t>
            </a:r>
          </a:p>
        </p:txBody>
      </p:sp>
      <p:sp>
        <p:nvSpPr>
          <p:cNvPr id="99343"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99344" name="Oval 35"/>
          <p:cNvSpPr>
            <a:spLocks noChangeArrowheads="1"/>
          </p:cNvSpPr>
          <p:nvPr/>
        </p:nvSpPr>
        <p:spPr bwMode="auto">
          <a:xfrm rot="-1223874">
            <a:off x="3828762" y="1939637"/>
            <a:ext cx="4406034" cy="1300307"/>
          </a:xfrm>
          <a:prstGeom prst="ellipse">
            <a:avLst/>
          </a:prstGeom>
          <a:solidFill>
            <a:srgbClr val="004080">
              <a:alpha val="59999"/>
            </a:srgbClr>
          </a:solidFill>
          <a:ln w="9525">
            <a:solidFill>
              <a:srgbClr val="004080">
                <a:alpha val="59999"/>
              </a:srgbClr>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99345" name="Oval 35"/>
          <p:cNvSpPr>
            <a:spLocks noChangeArrowheads="1"/>
          </p:cNvSpPr>
          <p:nvPr/>
        </p:nvSpPr>
        <p:spPr bwMode="auto">
          <a:xfrm rot="-152584">
            <a:off x="3987231" y="3205671"/>
            <a:ext cx="5023716" cy="1402773"/>
          </a:xfrm>
          <a:prstGeom prst="ellipse">
            <a:avLst/>
          </a:prstGeom>
          <a:solidFill>
            <a:srgbClr val="004080">
              <a:alpha val="59999"/>
            </a:srgbClr>
          </a:solidFill>
          <a:ln w="9525">
            <a:solidFill>
              <a:srgbClr val="004080">
                <a:alpha val="59999"/>
              </a:srgbClr>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9" name="Oval 35"/>
          <p:cNvSpPr>
            <a:spLocks noChangeArrowheads="1"/>
          </p:cNvSpPr>
          <p:nvPr/>
        </p:nvSpPr>
        <p:spPr bwMode="auto">
          <a:xfrm rot="1625129">
            <a:off x="3806385" y="4089854"/>
            <a:ext cx="5295656" cy="1282903"/>
          </a:xfrm>
          <a:prstGeom prst="ellipse">
            <a:avLst/>
          </a:prstGeom>
          <a:gradFill flip="none" rotWithShape="1">
            <a:gsLst>
              <a:gs pos="71000">
                <a:srgbClr val="004080">
                  <a:alpha val="59000"/>
                </a:srgbClr>
              </a:gs>
              <a:gs pos="100000">
                <a:srgbClr val="FFFFFF">
                  <a:alpha val="60000"/>
                </a:srgbClr>
              </a:gs>
            </a:gsLst>
            <a:path path="circle">
              <a:fillToRect r="100000" b="100000"/>
            </a:path>
            <a:tileRect l="-100000" t="-100000"/>
          </a:gradFill>
          <a:ln w="9525">
            <a:solidFill>
              <a:srgbClr val="004080">
                <a:alpha val="60000"/>
              </a:srgbClr>
            </a:solidFill>
            <a:round/>
            <a:headEnd/>
            <a:tailEnd/>
          </a:ln>
        </p:spPr>
        <p:txBody>
          <a:bodyPr/>
          <a:lstStyle/>
          <a:p>
            <a:pPr>
              <a:defRPr/>
            </a:pPr>
            <a:endParaRPr lang="en-US" sz="1636"/>
          </a:p>
        </p:txBody>
      </p:sp>
      <p:sp>
        <p:nvSpPr>
          <p:cNvPr id="99349" name="TextBox 30"/>
          <p:cNvSpPr txBox="1">
            <a:spLocks noChangeArrowheads="1"/>
          </p:cNvSpPr>
          <p:nvPr/>
        </p:nvSpPr>
        <p:spPr bwMode="auto">
          <a:xfrm>
            <a:off x="4225636" y="3429000"/>
            <a:ext cx="1491114" cy="372090"/>
          </a:xfrm>
          <a:prstGeom prst="rect">
            <a:avLst/>
          </a:prstGeom>
          <a:solidFill>
            <a:srgbClr val="004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Ceftazidime</a:t>
            </a:r>
            <a:endParaRPr lang="en-US" altLang="en-US" sz="2182"/>
          </a:p>
        </p:txBody>
      </p:sp>
      <p:sp>
        <p:nvSpPr>
          <p:cNvPr id="9935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6" name="Oval 35"/>
          <p:cNvSpPr>
            <a:spLocks noChangeArrowheads="1"/>
          </p:cNvSpPr>
          <p:nvPr/>
        </p:nvSpPr>
        <p:spPr bwMode="auto">
          <a:xfrm rot="1822415">
            <a:off x="1580827" y="2699755"/>
            <a:ext cx="3244005" cy="1379351"/>
          </a:xfrm>
          <a:prstGeom prst="ellipse">
            <a:avLst/>
          </a:prstGeom>
          <a:gradFill flip="none" rotWithShape="1">
            <a:gsLst>
              <a:gs pos="30000">
                <a:srgbClr val="004080">
                  <a:alpha val="60000"/>
                </a:srgbClr>
              </a:gs>
              <a:gs pos="63000">
                <a:srgbClr val="FFFFFF">
                  <a:alpha val="60000"/>
                </a:srgbClr>
              </a:gs>
            </a:gsLst>
            <a:path path="circle">
              <a:fillToRect l="100000" t="100000"/>
            </a:path>
            <a:tileRect r="-100000" b="-100000"/>
          </a:gradFill>
          <a:ln w="9525">
            <a:solidFill>
              <a:srgbClr val="004080"/>
            </a:solidFill>
            <a:round/>
            <a:headEnd/>
            <a:tailEnd/>
          </a:ln>
        </p:spPr>
        <p:txBody>
          <a:bodyPr/>
          <a:lstStyle/>
          <a:p>
            <a:pPr>
              <a:defRPr/>
            </a:pPr>
            <a:endParaRPr lang="en-US" sz="1636"/>
          </a:p>
        </p:txBody>
      </p:sp>
      <p:sp>
        <p:nvSpPr>
          <p:cNvPr id="23"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TextBox 1">
            <a:extLst>
              <a:ext uri="{FF2B5EF4-FFF2-40B4-BE49-F238E27FC236}">
                <a16:creationId xmlns:a16="http://schemas.microsoft.com/office/drawing/2014/main" id="{58682B01-5903-EEE5-E186-609345A436A2}"/>
              </a:ext>
            </a:extLst>
          </p:cNvPr>
          <p:cNvSpPr txBox="1"/>
          <p:nvPr/>
        </p:nvSpPr>
        <p:spPr>
          <a:xfrm>
            <a:off x="1524000" y="6396335"/>
            <a:ext cx="7620000" cy="461665"/>
          </a:xfrm>
          <a:prstGeom prst="rect">
            <a:avLst/>
          </a:prstGeom>
          <a:noFill/>
        </p:spPr>
        <p:txBody>
          <a:bodyPr wrap="square" rtlCol="0">
            <a:spAutoFit/>
          </a:bodyPr>
          <a:lstStyle/>
          <a:p>
            <a:r>
              <a:rPr lang="en-US" sz="1200" dirty="0"/>
              <a:t>*Emergent resistance of </a:t>
            </a:r>
            <a:r>
              <a:rPr lang="en-US" sz="1200" i="1" dirty="0"/>
              <a:t>Enterobacter</a:t>
            </a:r>
            <a:r>
              <a:rPr lang="en-US" sz="1200" dirty="0"/>
              <a:t> </a:t>
            </a:r>
            <a:r>
              <a:rPr lang="en-US" sz="1200" dirty="0" err="1"/>
              <a:t>spp</a:t>
            </a:r>
            <a:r>
              <a:rPr lang="en-US" sz="1200" dirty="0"/>
              <a:t> to ceftazidime is problematic and ceftriaxone should be avoided for </a:t>
            </a:r>
            <a:r>
              <a:rPr lang="en-US" sz="1200" i="1" dirty="0"/>
              <a:t>Enterobacter</a:t>
            </a:r>
            <a:r>
              <a:rPr lang="en-US" sz="1200" dirty="0"/>
              <a:t> infections outside of the urinary tract</a:t>
            </a:r>
          </a:p>
        </p:txBody>
      </p:sp>
    </p:spTree>
    <p:extLst>
      <p:ext uri="{BB962C8B-B14F-4D97-AF65-F5344CB8AC3E}">
        <p14:creationId xmlns:p14="http://schemas.microsoft.com/office/powerpoint/2010/main" val="3457410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07523"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07524"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07525"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07526"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07527"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07528"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07529"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07530"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07531"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07533"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07534"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07535"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07540" name="TextBox 30"/>
          <p:cNvSpPr txBox="1">
            <a:spLocks noChangeArrowheads="1"/>
          </p:cNvSpPr>
          <p:nvPr/>
        </p:nvSpPr>
        <p:spPr bwMode="auto">
          <a:xfrm>
            <a:off x="4087091" y="3429000"/>
            <a:ext cx="1233030" cy="372090"/>
          </a:xfrm>
          <a:prstGeom prst="rect">
            <a:avLst/>
          </a:prstGeom>
          <a:solidFill>
            <a:srgbClr val="660066">
              <a:alpha val="55000"/>
            </a:srgbClr>
          </a:solidFill>
          <a:ln>
            <a:noFill/>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dirty="0"/>
              <a:t>Cefepime</a:t>
            </a:r>
            <a:endParaRPr lang="en-US" altLang="en-US" sz="2182" dirty="0"/>
          </a:p>
        </p:txBody>
      </p:sp>
      <p:sp>
        <p:nvSpPr>
          <p:cNvPr id="107541"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4"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4629697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07523"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07524"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07525"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07526"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07527"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07528"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07529"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07530"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07531"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07533"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07534"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07535"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07536" name="Oval 35"/>
          <p:cNvSpPr>
            <a:spLocks noChangeArrowheads="1"/>
          </p:cNvSpPr>
          <p:nvPr/>
        </p:nvSpPr>
        <p:spPr bwMode="auto">
          <a:xfrm rot="-703763">
            <a:off x="1138671" y="3531466"/>
            <a:ext cx="3874943" cy="1379682"/>
          </a:xfrm>
          <a:prstGeom prst="ellipse">
            <a:avLst/>
          </a:prstGeom>
          <a:solidFill>
            <a:srgbClr val="660066">
              <a:alpha val="59999"/>
            </a:srgbClr>
          </a:solidFill>
          <a:ln w="9525">
            <a:solidFill>
              <a:srgbClr val="660066"/>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07537" name="Oval 35"/>
          <p:cNvSpPr>
            <a:spLocks noChangeArrowheads="1"/>
          </p:cNvSpPr>
          <p:nvPr/>
        </p:nvSpPr>
        <p:spPr bwMode="auto">
          <a:xfrm rot="-1015699">
            <a:off x="4130387" y="2007466"/>
            <a:ext cx="4247285" cy="1402773"/>
          </a:xfrm>
          <a:prstGeom prst="ellipse">
            <a:avLst/>
          </a:prstGeom>
          <a:solidFill>
            <a:srgbClr val="660066">
              <a:alpha val="59999"/>
            </a:srgbClr>
          </a:solidFill>
          <a:ln w="9525">
            <a:solidFill>
              <a:srgbClr val="660066"/>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07538" name="Oval 35"/>
          <p:cNvSpPr>
            <a:spLocks noChangeArrowheads="1"/>
          </p:cNvSpPr>
          <p:nvPr/>
        </p:nvSpPr>
        <p:spPr bwMode="auto">
          <a:xfrm rot="342304">
            <a:off x="4143107" y="3192041"/>
            <a:ext cx="4394489" cy="1262784"/>
          </a:xfrm>
          <a:prstGeom prst="ellipse">
            <a:avLst/>
          </a:prstGeom>
          <a:solidFill>
            <a:srgbClr val="660066">
              <a:alpha val="59999"/>
            </a:srgbClr>
          </a:solidFill>
          <a:ln w="9525">
            <a:solidFill>
              <a:srgbClr val="660066"/>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07539" name="Oval 35"/>
          <p:cNvSpPr>
            <a:spLocks noChangeArrowheads="1"/>
          </p:cNvSpPr>
          <p:nvPr/>
        </p:nvSpPr>
        <p:spPr bwMode="auto">
          <a:xfrm rot="1719261">
            <a:off x="3759489" y="3999057"/>
            <a:ext cx="5234420" cy="1402773"/>
          </a:xfrm>
          <a:prstGeom prst="ellipse">
            <a:avLst/>
          </a:prstGeom>
          <a:gradFill rotWithShape="1">
            <a:gsLst>
              <a:gs pos="0">
                <a:srgbClr val="660066">
                  <a:alpha val="59998"/>
                </a:srgbClr>
              </a:gs>
              <a:gs pos="74001">
                <a:srgbClr val="660066">
                  <a:alpha val="59998"/>
                </a:srgbClr>
              </a:gs>
              <a:gs pos="100000">
                <a:srgbClr val="FFFFFF">
                  <a:alpha val="59998"/>
                </a:srgbClr>
              </a:gs>
            </a:gsLst>
            <a:lin ang="0" scaled="1"/>
          </a:gradFill>
          <a:ln w="9525">
            <a:solidFill>
              <a:srgbClr val="660066"/>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07540" name="TextBox 30"/>
          <p:cNvSpPr txBox="1">
            <a:spLocks noChangeArrowheads="1"/>
          </p:cNvSpPr>
          <p:nvPr/>
        </p:nvSpPr>
        <p:spPr bwMode="auto">
          <a:xfrm>
            <a:off x="4087091" y="3429000"/>
            <a:ext cx="1233030" cy="372090"/>
          </a:xfrm>
          <a:prstGeom prst="rect">
            <a:avLst/>
          </a:prstGeom>
          <a:solidFill>
            <a:srgbClr val="660066">
              <a:alpha val="55000"/>
            </a:srgbClr>
          </a:solidFill>
          <a:ln>
            <a:noFill/>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dirty="0"/>
              <a:t>Cefepime</a:t>
            </a:r>
            <a:endParaRPr lang="en-US" altLang="en-US" sz="2182" dirty="0"/>
          </a:p>
        </p:txBody>
      </p:sp>
      <p:sp>
        <p:nvSpPr>
          <p:cNvPr id="107541"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107542" name="Oval 35"/>
          <p:cNvSpPr>
            <a:spLocks noChangeArrowheads="1"/>
          </p:cNvSpPr>
          <p:nvPr/>
        </p:nvSpPr>
        <p:spPr bwMode="auto">
          <a:xfrm rot="1822415">
            <a:off x="1661103" y="2589068"/>
            <a:ext cx="3081193" cy="1379682"/>
          </a:xfrm>
          <a:prstGeom prst="ellipse">
            <a:avLst/>
          </a:prstGeom>
          <a:solidFill>
            <a:srgbClr val="660066">
              <a:alpha val="59999"/>
            </a:srgbClr>
          </a:solidFill>
          <a:ln w="9525">
            <a:solidFill>
              <a:srgbClr val="660066"/>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4"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511170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13667"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13668"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13669"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13670"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13671"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13672"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13673"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13677"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13679"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13681"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13682"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13683"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13684" name="TextBox 30"/>
          <p:cNvSpPr txBox="1">
            <a:spLocks noChangeArrowheads="1"/>
          </p:cNvSpPr>
          <p:nvPr/>
        </p:nvSpPr>
        <p:spPr bwMode="auto">
          <a:xfrm>
            <a:off x="4038023" y="3636818"/>
            <a:ext cx="1401346" cy="372090"/>
          </a:xfrm>
          <a:prstGeom prst="rect">
            <a:avLst/>
          </a:prstGeom>
          <a:noFill/>
          <a:ln w="9525">
            <a:solidFill>
              <a:schemeClr val="bg1">
                <a:alpha val="79999"/>
              </a:scheme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Ceftaroline</a:t>
            </a:r>
            <a:endParaRPr lang="en-US" altLang="en-US" sz="2182"/>
          </a:p>
        </p:txBody>
      </p:sp>
      <p:sp>
        <p:nvSpPr>
          <p:cNvPr id="113685"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S. pneumoniae</a:t>
            </a:r>
          </a:p>
        </p:txBody>
      </p:sp>
      <p:sp>
        <p:nvSpPr>
          <p:cNvPr id="24"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822466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13667"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13668"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13669"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13670"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13671"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13672"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13673"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9" name="Oval 35"/>
          <p:cNvSpPr>
            <a:spLocks noChangeArrowheads="1"/>
          </p:cNvSpPr>
          <p:nvPr/>
        </p:nvSpPr>
        <p:spPr bwMode="auto">
          <a:xfrm rot="20198087">
            <a:off x="-336262" y="3964421"/>
            <a:ext cx="5429251" cy="1379682"/>
          </a:xfrm>
          <a:prstGeom prst="ellipse">
            <a:avLst/>
          </a:prstGeom>
          <a:solidFill>
            <a:schemeClr val="accent5">
              <a:lumMod val="50000"/>
              <a:alpha val="37000"/>
            </a:schemeClr>
          </a:solidFill>
          <a:ln w="9525">
            <a:solidFill>
              <a:srgbClr val="2F5856"/>
            </a:solidFill>
            <a:round/>
            <a:headEnd/>
            <a:tailEnd/>
          </a:ln>
        </p:spPr>
        <p:txBody>
          <a:bodyPr/>
          <a:lstStyle/>
          <a:p>
            <a:pPr>
              <a:defRPr/>
            </a:pPr>
            <a:endParaRPr lang="en-US" sz="1636">
              <a:ea typeface="ＭＳ Ｐゴシック" charset="0"/>
            </a:endParaRPr>
          </a:p>
        </p:txBody>
      </p:sp>
      <p:sp>
        <p:nvSpPr>
          <p:cNvPr id="20" name="Oval 35"/>
          <p:cNvSpPr>
            <a:spLocks noChangeArrowheads="1"/>
          </p:cNvSpPr>
          <p:nvPr/>
        </p:nvSpPr>
        <p:spPr bwMode="auto">
          <a:xfrm rot="20584301">
            <a:off x="4130387" y="2007466"/>
            <a:ext cx="4247285" cy="1402773"/>
          </a:xfrm>
          <a:prstGeom prst="ellipse">
            <a:avLst/>
          </a:prstGeom>
          <a:solidFill>
            <a:schemeClr val="accent5">
              <a:lumMod val="50000"/>
              <a:alpha val="37000"/>
            </a:schemeClr>
          </a:solidFill>
          <a:ln w="9525">
            <a:solidFill>
              <a:srgbClr val="2F5856"/>
            </a:solidFill>
            <a:round/>
            <a:headEnd/>
            <a:tailEnd/>
          </a:ln>
        </p:spPr>
        <p:txBody>
          <a:bodyPr/>
          <a:lstStyle/>
          <a:p>
            <a:pPr>
              <a:defRPr/>
            </a:pPr>
            <a:endParaRPr lang="en-US" sz="1636">
              <a:ea typeface="ＭＳ Ｐゴシック" charset="0"/>
            </a:endParaRPr>
          </a:p>
        </p:txBody>
      </p:sp>
      <p:sp>
        <p:nvSpPr>
          <p:cNvPr id="21" name="Oval 35"/>
          <p:cNvSpPr>
            <a:spLocks noChangeArrowheads="1"/>
          </p:cNvSpPr>
          <p:nvPr/>
        </p:nvSpPr>
        <p:spPr bwMode="auto">
          <a:xfrm>
            <a:off x="4115236" y="3195205"/>
            <a:ext cx="4394489" cy="1262784"/>
          </a:xfrm>
          <a:prstGeom prst="ellipse">
            <a:avLst/>
          </a:prstGeom>
          <a:solidFill>
            <a:schemeClr val="accent5">
              <a:lumMod val="50000"/>
              <a:alpha val="37000"/>
            </a:schemeClr>
          </a:solidFill>
          <a:ln w="9525">
            <a:solidFill>
              <a:srgbClr val="2F5856"/>
            </a:solidFill>
            <a:round/>
            <a:headEnd/>
            <a:tailEnd/>
          </a:ln>
        </p:spPr>
        <p:txBody>
          <a:bodyPr/>
          <a:lstStyle/>
          <a:p>
            <a:pPr>
              <a:defRPr/>
            </a:pPr>
            <a:endParaRPr lang="en-US" sz="1636">
              <a:ea typeface="ＭＳ Ｐゴシック" charset="0"/>
            </a:endParaRPr>
          </a:p>
        </p:txBody>
      </p:sp>
      <p:sp>
        <p:nvSpPr>
          <p:cNvPr id="113677"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23" name="Oval 35"/>
          <p:cNvSpPr>
            <a:spLocks noChangeArrowheads="1"/>
          </p:cNvSpPr>
          <p:nvPr/>
        </p:nvSpPr>
        <p:spPr bwMode="auto">
          <a:xfrm rot="1822415">
            <a:off x="1661103" y="2589068"/>
            <a:ext cx="3081193" cy="1379682"/>
          </a:xfrm>
          <a:prstGeom prst="ellipse">
            <a:avLst/>
          </a:prstGeom>
          <a:solidFill>
            <a:schemeClr val="accent5">
              <a:lumMod val="50000"/>
              <a:alpha val="37000"/>
            </a:schemeClr>
          </a:solidFill>
          <a:ln w="9525">
            <a:solidFill>
              <a:srgbClr val="2F5856"/>
            </a:solidFill>
            <a:round/>
            <a:headEnd/>
            <a:tailEnd/>
          </a:ln>
        </p:spPr>
        <p:txBody>
          <a:bodyPr/>
          <a:lstStyle/>
          <a:p>
            <a:pPr>
              <a:defRPr/>
            </a:pPr>
            <a:endParaRPr lang="en-US" sz="1636">
              <a:ea typeface="ＭＳ Ｐゴシック" charset="0"/>
            </a:endParaRPr>
          </a:p>
        </p:txBody>
      </p:sp>
      <p:sp>
        <p:nvSpPr>
          <p:cNvPr id="113679"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13681"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13682"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13683"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13684" name="TextBox 30"/>
          <p:cNvSpPr txBox="1">
            <a:spLocks noChangeArrowheads="1"/>
          </p:cNvSpPr>
          <p:nvPr/>
        </p:nvSpPr>
        <p:spPr bwMode="auto">
          <a:xfrm>
            <a:off x="4038023" y="3636818"/>
            <a:ext cx="1401346" cy="372090"/>
          </a:xfrm>
          <a:prstGeom prst="rect">
            <a:avLst/>
          </a:prstGeom>
          <a:noFill/>
          <a:ln w="9525">
            <a:solidFill>
              <a:schemeClr val="bg1">
                <a:alpha val="79999"/>
              </a:scheme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Ceftaroline</a:t>
            </a:r>
            <a:endParaRPr lang="en-US" altLang="en-US" sz="2182"/>
          </a:p>
        </p:txBody>
      </p:sp>
      <p:sp>
        <p:nvSpPr>
          <p:cNvPr id="113685"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2" name="Oval 35"/>
          <p:cNvSpPr>
            <a:spLocks noChangeArrowheads="1"/>
          </p:cNvSpPr>
          <p:nvPr/>
        </p:nvSpPr>
        <p:spPr bwMode="auto">
          <a:xfrm rot="1719261">
            <a:off x="3861955" y="3596409"/>
            <a:ext cx="3553114" cy="1402773"/>
          </a:xfrm>
          <a:prstGeom prst="ellipse">
            <a:avLst/>
          </a:prstGeom>
          <a:solidFill>
            <a:schemeClr val="accent5">
              <a:lumMod val="50000"/>
              <a:alpha val="37000"/>
            </a:schemeClr>
          </a:solidFill>
          <a:ln w="9525">
            <a:solidFill>
              <a:srgbClr val="2F5856"/>
            </a:solidFill>
            <a:round/>
            <a:headEnd/>
            <a:tailEnd/>
          </a:ln>
        </p:spPr>
        <p:txBody>
          <a:bodyPr/>
          <a:lstStyle/>
          <a:p>
            <a:pPr>
              <a:defRPr/>
            </a:pPr>
            <a:endParaRPr lang="en-US" sz="1636">
              <a:ea typeface="ＭＳ Ｐゴシック" charset="0"/>
            </a:endParaRPr>
          </a:p>
        </p:txBody>
      </p:sp>
      <p:sp>
        <p:nvSpPr>
          <p:cNvPr id="24"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8458369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19811"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19812"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19813"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19814"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19815"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19816"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19817"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19818"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19819"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19821"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19822"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19823"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19827" name="TextBox 30"/>
          <p:cNvSpPr txBox="1">
            <a:spLocks noChangeArrowheads="1"/>
          </p:cNvSpPr>
          <p:nvPr/>
        </p:nvSpPr>
        <p:spPr bwMode="auto">
          <a:xfrm>
            <a:off x="4273262" y="3685887"/>
            <a:ext cx="1269899" cy="344069"/>
          </a:xfrm>
          <a:prstGeom prst="rect">
            <a:avLst/>
          </a:prstGeom>
          <a:solidFill>
            <a:srgbClr val="00FF00"/>
          </a:solidFill>
          <a:ln w="9525">
            <a:solidFill>
              <a:srgbClr val="00FF00"/>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a:t>Aztreonam</a:t>
            </a:r>
          </a:p>
        </p:txBody>
      </p:sp>
      <p:sp>
        <p:nvSpPr>
          <p:cNvPr id="119828"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2"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0755900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19811"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19812"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19813"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19814"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19815"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19816"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19817"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19818"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19819"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19821"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19822"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19823"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19824" name="Oval 35"/>
          <p:cNvSpPr>
            <a:spLocks noChangeArrowheads="1"/>
          </p:cNvSpPr>
          <p:nvPr/>
        </p:nvSpPr>
        <p:spPr bwMode="auto">
          <a:xfrm rot="-2181021">
            <a:off x="4075545" y="2163331"/>
            <a:ext cx="4406035" cy="1300306"/>
          </a:xfrm>
          <a:prstGeom prst="ellipse">
            <a:avLst/>
          </a:prstGeom>
          <a:solidFill>
            <a:srgbClr val="00FF00">
              <a:alpha val="59999"/>
            </a:srgbClr>
          </a:solidFill>
          <a:ln w="9525">
            <a:solidFill>
              <a:srgbClr val="00FF00">
                <a:alpha val="59999"/>
              </a:srgbClr>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19825" name="Oval 35"/>
          <p:cNvSpPr>
            <a:spLocks noChangeArrowheads="1"/>
          </p:cNvSpPr>
          <p:nvPr/>
        </p:nvSpPr>
        <p:spPr bwMode="auto">
          <a:xfrm rot="-152584">
            <a:off x="4353539" y="3259731"/>
            <a:ext cx="4427682" cy="1402773"/>
          </a:xfrm>
          <a:prstGeom prst="ellipse">
            <a:avLst/>
          </a:prstGeom>
          <a:solidFill>
            <a:srgbClr val="00FF00">
              <a:alpha val="63921"/>
            </a:srgbClr>
          </a:solidFill>
          <a:ln w="9525">
            <a:solidFill>
              <a:srgbClr val="00FF00">
                <a:alpha val="59999"/>
              </a:srgbClr>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19826" name="Oval 35"/>
          <p:cNvSpPr>
            <a:spLocks noChangeArrowheads="1"/>
          </p:cNvSpPr>
          <p:nvPr/>
        </p:nvSpPr>
        <p:spPr bwMode="auto">
          <a:xfrm rot="1625129">
            <a:off x="4095751" y="4088535"/>
            <a:ext cx="4644159" cy="1282988"/>
          </a:xfrm>
          <a:prstGeom prst="ellipse">
            <a:avLst/>
          </a:prstGeom>
          <a:gradFill rotWithShape="1">
            <a:gsLst>
              <a:gs pos="0">
                <a:srgbClr val="00FF00">
                  <a:alpha val="59998"/>
                </a:srgbClr>
              </a:gs>
              <a:gs pos="48000">
                <a:srgbClr val="00FF00">
                  <a:alpha val="59998"/>
                </a:srgbClr>
              </a:gs>
              <a:gs pos="100000">
                <a:srgbClr val="FFFFFF">
                  <a:alpha val="59998"/>
                </a:srgbClr>
              </a:gs>
            </a:gsLst>
            <a:lin ang="0" scaled="1"/>
          </a:gradFill>
          <a:ln w="9525">
            <a:solidFill>
              <a:srgbClr val="00FF00">
                <a:alpha val="59999"/>
              </a:srgbClr>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19827" name="TextBox 30"/>
          <p:cNvSpPr txBox="1">
            <a:spLocks noChangeArrowheads="1"/>
          </p:cNvSpPr>
          <p:nvPr/>
        </p:nvSpPr>
        <p:spPr bwMode="auto">
          <a:xfrm>
            <a:off x="4273262" y="3685887"/>
            <a:ext cx="1269899" cy="344069"/>
          </a:xfrm>
          <a:prstGeom prst="rect">
            <a:avLst/>
          </a:prstGeom>
          <a:solidFill>
            <a:srgbClr val="00FF00"/>
          </a:solidFill>
          <a:ln w="9525">
            <a:solidFill>
              <a:srgbClr val="00FF00"/>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a:t>Aztreonam</a:t>
            </a:r>
          </a:p>
        </p:txBody>
      </p:sp>
      <p:sp>
        <p:nvSpPr>
          <p:cNvPr id="119828"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2"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490576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2697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2698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2698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2698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2698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2698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2698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2698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2698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2698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2699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2699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26997" name="TextBox 30"/>
          <p:cNvSpPr txBox="1">
            <a:spLocks noChangeArrowheads="1"/>
          </p:cNvSpPr>
          <p:nvPr/>
        </p:nvSpPr>
        <p:spPr bwMode="auto">
          <a:xfrm>
            <a:off x="4087091" y="3717637"/>
            <a:ext cx="1269899" cy="344069"/>
          </a:xfrm>
          <a:prstGeom prst="rect">
            <a:avLst/>
          </a:prstGeom>
          <a:solidFill>
            <a:srgbClr val="FF0080">
              <a:alpha val="50195"/>
            </a:srgb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a:t>Ertapenem</a:t>
            </a:r>
          </a:p>
        </p:txBody>
      </p:sp>
      <p:sp>
        <p:nvSpPr>
          <p:cNvPr id="126998"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165631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30723"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30724"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30725"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30726"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30727"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30728"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30729"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30730"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30731"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30733"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30734"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30735"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30737" name="TextBox 30"/>
          <p:cNvSpPr txBox="1">
            <a:spLocks noChangeArrowheads="1"/>
          </p:cNvSpPr>
          <p:nvPr/>
        </p:nvSpPr>
        <p:spPr bwMode="auto">
          <a:xfrm>
            <a:off x="4038023" y="3636818"/>
            <a:ext cx="922047" cy="372090"/>
          </a:xfrm>
          <a:prstGeom prst="rect">
            <a:avLst/>
          </a:prstGeom>
          <a:solidFill>
            <a:schemeClr val="accent1"/>
          </a:solidFill>
          <a:ln w="9525">
            <a:solidFill>
              <a:schemeClr val="bg1">
                <a:alpha val="79999"/>
              </a:schemeClr>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dirty="0"/>
              <a:t>PCN G</a:t>
            </a:r>
            <a:endParaRPr lang="en-US" altLang="en-US" sz="2182" dirty="0"/>
          </a:p>
        </p:txBody>
      </p:sp>
      <p:sp>
        <p:nvSpPr>
          <p:cNvPr id="30738"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3"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0198398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2697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2698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2698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2698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2698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2698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2698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2698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2698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2698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2699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2699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26992" name="Oval 23"/>
          <p:cNvSpPr>
            <a:spLocks noChangeArrowheads="1"/>
          </p:cNvSpPr>
          <p:nvPr/>
        </p:nvSpPr>
        <p:spPr bwMode="auto">
          <a:xfrm rot="10597553">
            <a:off x="4259551" y="3294820"/>
            <a:ext cx="4642716" cy="1274330"/>
          </a:xfrm>
          <a:prstGeom prst="ellipse">
            <a:avLst/>
          </a:prstGeom>
          <a:solidFill>
            <a:srgbClr val="FF0080">
              <a:alpha val="50195"/>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26993" name="Oval 22"/>
          <p:cNvSpPr>
            <a:spLocks noChangeArrowheads="1"/>
          </p:cNvSpPr>
          <p:nvPr/>
        </p:nvSpPr>
        <p:spPr bwMode="auto">
          <a:xfrm rot="8787713">
            <a:off x="4495512" y="1822739"/>
            <a:ext cx="3965864" cy="1668318"/>
          </a:xfrm>
          <a:prstGeom prst="ellipse">
            <a:avLst/>
          </a:prstGeom>
          <a:solidFill>
            <a:srgbClr val="FF0080">
              <a:alpha val="50195"/>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26994" name="Oval 24"/>
          <p:cNvSpPr>
            <a:spLocks noChangeArrowheads="1"/>
          </p:cNvSpPr>
          <p:nvPr/>
        </p:nvSpPr>
        <p:spPr bwMode="auto">
          <a:xfrm rot="10476590">
            <a:off x="1264227" y="3833091"/>
            <a:ext cx="3990398" cy="1073727"/>
          </a:xfrm>
          <a:prstGeom prst="ellipse">
            <a:avLst/>
          </a:prstGeom>
          <a:solidFill>
            <a:srgbClr val="FF0080">
              <a:alpha val="50195"/>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26995" name="Oval 25"/>
          <p:cNvSpPr>
            <a:spLocks noChangeArrowheads="1"/>
          </p:cNvSpPr>
          <p:nvPr/>
        </p:nvSpPr>
        <p:spPr bwMode="auto">
          <a:xfrm rot="10270976">
            <a:off x="4117399" y="3740728"/>
            <a:ext cx="1382568" cy="2300432"/>
          </a:xfrm>
          <a:prstGeom prst="ellipse">
            <a:avLst/>
          </a:prstGeom>
          <a:solidFill>
            <a:srgbClr val="FF0080">
              <a:alpha val="50195"/>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26996" name="Oval 22"/>
          <p:cNvSpPr>
            <a:spLocks noChangeArrowheads="1"/>
          </p:cNvSpPr>
          <p:nvPr/>
        </p:nvSpPr>
        <p:spPr bwMode="auto">
          <a:xfrm rot="-9279016">
            <a:off x="3828762" y="3716194"/>
            <a:ext cx="3381375" cy="1265670"/>
          </a:xfrm>
          <a:prstGeom prst="ellipse">
            <a:avLst/>
          </a:prstGeom>
          <a:solidFill>
            <a:srgbClr val="FF0080">
              <a:alpha val="59999"/>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26997" name="TextBox 30"/>
          <p:cNvSpPr txBox="1">
            <a:spLocks noChangeArrowheads="1"/>
          </p:cNvSpPr>
          <p:nvPr/>
        </p:nvSpPr>
        <p:spPr bwMode="auto">
          <a:xfrm>
            <a:off x="4087091" y="3717637"/>
            <a:ext cx="1269899" cy="344069"/>
          </a:xfrm>
          <a:prstGeom prst="rect">
            <a:avLst/>
          </a:prstGeom>
          <a:solidFill>
            <a:srgbClr val="FF0080">
              <a:alpha val="50195"/>
            </a:srgb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a:t>Ertapenem</a:t>
            </a:r>
          </a:p>
        </p:txBody>
      </p:sp>
      <p:sp>
        <p:nvSpPr>
          <p:cNvPr id="126998"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126999" name="Oval 35"/>
          <p:cNvSpPr>
            <a:spLocks noChangeArrowheads="1"/>
          </p:cNvSpPr>
          <p:nvPr/>
        </p:nvSpPr>
        <p:spPr bwMode="auto">
          <a:xfrm rot="1525459">
            <a:off x="1692853" y="2726171"/>
            <a:ext cx="3460750" cy="1242579"/>
          </a:xfrm>
          <a:prstGeom prst="ellipse">
            <a:avLst/>
          </a:prstGeom>
          <a:solidFill>
            <a:srgbClr val="FF0080">
              <a:alpha val="59999"/>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7762541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362874" cy="595804"/>
          </a:xfrm>
          <a:prstGeom prst="rect">
            <a:avLst/>
          </a:prstGeom>
          <a:solidFill>
            <a:srgbClr val="B3B3B3">
              <a:alpha val="50195"/>
            </a:srgb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Imipenem</a:t>
            </a:r>
          </a:p>
          <a:p>
            <a:r>
              <a:rPr lang="en-US" altLang="en-US" sz="1636" b="1" dirty="0"/>
              <a:t>Meropenem</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0553183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Enterococcus</a:t>
            </a:r>
          </a:p>
          <a:p>
            <a:r>
              <a:rPr lang="en-US" altLang="en-US" sz="1636" i="1" dirty="0"/>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2" name="Oval 23"/>
          <p:cNvSpPr>
            <a:spLocks noChangeArrowheads="1"/>
          </p:cNvSpPr>
          <p:nvPr/>
        </p:nvSpPr>
        <p:spPr bwMode="auto">
          <a:xfrm rot="10597553">
            <a:off x="4038023" y="3386618"/>
            <a:ext cx="4961659" cy="1080943"/>
          </a:xfrm>
          <a:prstGeom prst="ellipse">
            <a:avLst/>
          </a:prstGeom>
          <a:solidFill>
            <a:srgbClr val="B3B3B3">
              <a:alpha val="50195"/>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32113" name="Oval 22"/>
          <p:cNvSpPr>
            <a:spLocks noChangeArrowheads="1"/>
          </p:cNvSpPr>
          <p:nvPr/>
        </p:nvSpPr>
        <p:spPr bwMode="auto">
          <a:xfrm rot="9127784">
            <a:off x="4216977" y="1754909"/>
            <a:ext cx="3965864" cy="1668318"/>
          </a:xfrm>
          <a:prstGeom prst="ellipse">
            <a:avLst/>
          </a:prstGeom>
          <a:solidFill>
            <a:srgbClr val="B3B3B3">
              <a:alpha val="50195"/>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32114" name="Oval 24"/>
          <p:cNvSpPr>
            <a:spLocks noChangeArrowheads="1"/>
          </p:cNvSpPr>
          <p:nvPr/>
        </p:nvSpPr>
        <p:spPr bwMode="auto">
          <a:xfrm rot="10476590">
            <a:off x="1264227" y="3833091"/>
            <a:ext cx="3990398" cy="1073727"/>
          </a:xfrm>
          <a:prstGeom prst="ellipse">
            <a:avLst/>
          </a:prstGeom>
          <a:solidFill>
            <a:srgbClr val="B3B3B3">
              <a:alpha val="50195"/>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32115" name="Oval 25"/>
          <p:cNvSpPr>
            <a:spLocks noChangeArrowheads="1"/>
          </p:cNvSpPr>
          <p:nvPr/>
        </p:nvSpPr>
        <p:spPr bwMode="auto">
          <a:xfrm rot="10270976">
            <a:off x="4117399" y="3740728"/>
            <a:ext cx="1382568" cy="2300432"/>
          </a:xfrm>
          <a:prstGeom prst="ellipse">
            <a:avLst/>
          </a:prstGeom>
          <a:solidFill>
            <a:srgbClr val="B3B3B3">
              <a:alpha val="50195"/>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7" name="Oval 22"/>
          <p:cNvSpPr>
            <a:spLocks noChangeArrowheads="1"/>
          </p:cNvSpPr>
          <p:nvPr/>
        </p:nvSpPr>
        <p:spPr bwMode="auto">
          <a:xfrm rot="12320984">
            <a:off x="3602931" y="4217918"/>
            <a:ext cx="5385941" cy="1668318"/>
          </a:xfrm>
          <a:prstGeom prst="ellipse">
            <a:avLst/>
          </a:prstGeom>
          <a:solidFill>
            <a:srgbClr val="B3B3B3">
              <a:alpha val="59999"/>
            </a:srgbClr>
          </a:solidFill>
          <a:ln w="9525">
            <a:gradFill flip="none" rotWithShape="1">
              <a:gsLst>
                <a:gs pos="88000">
                  <a:srgbClr val="B3B3B3"/>
                </a:gs>
                <a:gs pos="100000">
                  <a:srgbClr val="FFFFFF"/>
                </a:gs>
              </a:gsLst>
              <a:lin ang="0" scaled="1"/>
              <a:tileRect/>
            </a:gradFill>
            <a:round/>
            <a:headEnd/>
            <a:tailEnd/>
          </a:ln>
        </p:spPr>
        <p:txBody>
          <a:bodyPr/>
          <a:lstStyle/>
          <a:p>
            <a:pPr>
              <a:defRPr/>
            </a:pPr>
            <a:endParaRPr lang="en-US" sz="1636"/>
          </a:p>
        </p:txBody>
      </p:sp>
      <p:sp>
        <p:nvSpPr>
          <p:cNvPr id="132119" name="TextBox 30"/>
          <p:cNvSpPr txBox="1">
            <a:spLocks noChangeArrowheads="1"/>
          </p:cNvSpPr>
          <p:nvPr/>
        </p:nvSpPr>
        <p:spPr bwMode="auto">
          <a:xfrm>
            <a:off x="4087091" y="3717636"/>
            <a:ext cx="1362874" cy="595804"/>
          </a:xfrm>
          <a:prstGeom prst="rect">
            <a:avLst/>
          </a:prstGeom>
          <a:solidFill>
            <a:srgbClr val="B3B3B3">
              <a:alpha val="50195"/>
            </a:srgb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Imipenem</a:t>
            </a:r>
          </a:p>
          <a:p>
            <a:r>
              <a:rPr lang="en-US" altLang="en-US" sz="1636" b="1" dirty="0"/>
              <a:t>Meropenem</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132121" name="Oval 35"/>
          <p:cNvSpPr>
            <a:spLocks noChangeArrowheads="1"/>
          </p:cNvSpPr>
          <p:nvPr/>
        </p:nvSpPr>
        <p:spPr bwMode="auto">
          <a:xfrm rot="1822415">
            <a:off x="948291" y="2433407"/>
            <a:ext cx="4267489" cy="1398443"/>
          </a:xfrm>
          <a:prstGeom prst="ellipse">
            <a:avLst/>
          </a:prstGeom>
          <a:solidFill>
            <a:srgbClr val="B3B3B3">
              <a:alpha val="59999"/>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TextBox 1">
            <a:extLst>
              <a:ext uri="{FF2B5EF4-FFF2-40B4-BE49-F238E27FC236}">
                <a16:creationId xmlns:a16="http://schemas.microsoft.com/office/drawing/2014/main" id="{853AA119-E779-F8F1-CE21-9DB55D03AC36}"/>
              </a:ext>
            </a:extLst>
          </p:cNvPr>
          <p:cNvSpPr txBox="1"/>
          <p:nvPr/>
        </p:nvSpPr>
        <p:spPr>
          <a:xfrm>
            <a:off x="1486235" y="6611398"/>
            <a:ext cx="7620000" cy="276999"/>
          </a:xfrm>
          <a:prstGeom prst="rect">
            <a:avLst/>
          </a:prstGeom>
          <a:noFill/>
        </p:spPr>
        <p:txBody>
          <a:bodyPr wrap="square" rtlCol="0">
            <a:spAutoFit/>
          </a:bodyPr>
          <a:lstStyle/>
          <a:p>
            <a:r>
              <a:rPr lang="en-US" sz="1200" dirty="0"/>
              <a:t>*Imipenem is significantly more active than meropenem against </a:t>
            </a:r>
            <a:r>
              <a:rPr lang="en-US" sz="1200" i="1" dirty="0"/>
              <a:t>Enterococcus faecalis</a:t>
            </a:r>
          </a:p>
        </p:txBody>
      </p:sp>
    </p:spTree>
    <p:extLst>
      <p:ext uri="{BB962C8B-B14F-4D97-AF65-F5344CB8AC3E}">
        <p14:creationId xmlns:p14="http://schemas.microsoft.com/office/powerpoint/2010/main" val="8145283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Enterococcus</a:t>
            </a:r>
          </a:p>
          <a:p>
            <a:r>
              <a:rPr lang="en-US" altLang="en-US" sz="1636" i="1" dirty="0"/>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408975" cy="344069"/>
          </a:xfrm>
          <a:prstGeom prst="rect">
            <a:avLst/>
          </a:prstGeom>
          <a:solidFill>
            <a:srgbClr val="FF7E79"/>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Vancomycin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9268203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Enterococcus</a:t>
            </a:r>
          </a:p>
          <a:p>
            <a:r>
              <a:rPr lang="en-US" altLang="en-US" sz="1636" i="1" dirty="0"/>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4" name="Oval 24"/>
          <p:cNvSpPr>
            <a:spLocks noChangeArrowheads="1"/>
          </p:cNvSpPr>
          <p:nvPr/>
        </p:nvSpPr>
        <p:spPr bwMode="auto">
          <a:xfrm rot="9568914">
            <a:off x="-195778" y="4083142"/>
            <a:ext cx="5159982" cy="1073727"/>
          </a:xfrm>
          <a:prstGeom prst="ellipse">
            <a:avLst/>
          </a:prstGeom>
          <a:solidFill>
            <a:srgbClr val="FF7E79">
              <a:alpha val="50195"/>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32119" name="TextBox 30"/>
          <p:cNvSpPr txBox="1">
            <a:spLocks noChangeArrowheads="1"/>
          </p:cNvSpPr>
          <p:nvPr/>
        </p:nvSpPr>
        <p:spPr bwMode="auto">
          <a:xfrm>
            <a:off x="4087091" y="3717636"/>
            <a:ext cx="1408975" cy="344069"/>
          </a:xfrm>
          <a:prstGeom prst="rect">
            <a:avLst/>
          </a:prstGeom>
          <a:solidFill>
            <a:srgbClr val="FF7E79">
              <a:alpha val="50195"/>
            </a:srgb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Vancomycin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132121" name="Oval 35"/>
          <p:cNvSpPr>
            <a:spLocks noChangeArrowheads="1"/>
          </p:cNvSpPr>
          <p:nvPr/>
        </p:nvSpPr>
        <p:spPr bwMode="auto">
          <a:xfrm rot="1822415">
            <a:off x="815322" y="2238633"/>
            <a:ext cx="4267489" cy="1398443"/>
          </a:xfrm>
          <a:prstGeom prst="ellipse">
            <a:avLst/>
          </a:prstGeom>
          <a:solidFill>
            <a:srgbClr val="FF7E79">
              <a:alpha val="59999"/>
            </a:srgb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3814282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Enterococcus</a:t>
            </a:r>
          </a:p>
          <a:p>
            <a:r>
              <a:rPr lang="en-US" altLang="en-US" sz="1636" i="1" dirty="0"/>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386918" cy="344069"/>
          </a:xfrm>
          <a:prstGeom prst="rect">
            <a:avLst/>
          </a:prstGeom>
          <a:solidFill>
            <a:schemeClr val="accent1">
              <a:lumMod val="20000"/>
              <a:lumOff val="80000"/>
            </a:schemeClr>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Daptomycin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4494806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Enterococcus</a:t>
            </a:r>
          </a:p>
          <a:p>
            <a:r>
              <a:rPr lang="en-US" altLang="en-US" sz="1636" i="1" dirty="0"/>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4" name="Oval 24"/>
          <p:cNvSpPr>
            <a:spLocks noChangeArrowheads="1"/>
          </p:cNvSpPr>
          <p:nvPr/>
        </p:nvSpPr>
        <p:spPr bwMode="auto">
          <a:xfrm rot="9568914">
            <a:off x="-195778" y="4083142"/>
            <a:ext cx="5159982" cy="1073727"/>
          </a:xfrm>
          <a:prstGeom prst="ellipse">
            <a:avLst/>
          </a:prstGeom>
          <a:solidFill>
            <a:schemeClr val="accent1">
              <a:lumMod val="20000"/>
              <a:lumOff val="80000"/>
              <a:alpha val="50195"/>
            </a:scheme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132119" name="TextBox 30"/>
          <p:cNvSpPr txBox="1">
            <a:spLocks noChangeArrowheads="1"/>
          </p:cNvSpPr>
          <p:nvPr/>
        </p:nvSpPr>
        <p:spPr bwMode="auto">
          <a:xfrm>
            <a:off x="4087091" y="3717636"/>
            <a:ext cx="1386918" cy="344069"/>
          </a:xfrm>
          <a:prstGeom prst="rect">
            <a:avLst/>
          </a:prstGeom>
          <a:solidFill>
            <a:schemeClr val="accent1">
              <a:lumMod val="20000"/>
              <a:lumOff val="80000"/>
              <a:alpha val="50195"/>
            </a:scheme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Daptomycin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132121" name="Oval 35"/>
          <p:cNvSpPr>
            <a:spLocks noChangeArrowheads="1"/>
          </p:cNvSpPr>
          <p:nvPr/>
        </p:nvSpPr>
        <p:spPr bwMode="auto">
          <a:xfrm rot="1822415">
            <a:off x="-504744" y="1510093"/>
            <a:ext cx="5779740" cy="1728100"/>
          </a:xfrm>
          <a:prstGeom prst="ellipse">
            <a:avLst/>
          </a:prstGeom>
          <a:solidFill>
            <a:schemeClr val="accent1">
              <a:lumMod val="20000"/>
              <a:lumOff val="80000"/>
              <a:alpha val="59999"/>
            </a:schemeClr>
          </a:solidFill>
          <a:ln w="9525">
            <a:solidFill>
              <a:srgbClr val="B3B3B3"/>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7833765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665841" cy="595804"/>
          </a:xfrm>
          <a:prstGeom prst="rect">
            <a:avLst/>
          </a:prstGeom>
          <a:solidFill>
            <a:srgbClr val="945200"/>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Azithromycin</a:t>
            </a:r>
          </a:p>
          <a:p>
            <a:r>
              <a:rPr lang="en-US" altLang="en-US" sz="1636" b="1" dirty="0"/>
              <a:t>Clarithromycin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8505899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665841" cy="595804"/>
          </a:xfrm>
          <a:prstGeom prst="rect">
            <a:avLst/>
          </a:prstGeom>
          <a:solidFill>
            <a:srgbClr val="945200"/>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Azithromycin</a:t>
            </a:r>
          </a:p>
          <a:p>
            <a:r>
              <a:rPr lang="en-US" altLang="en-US" sz="1636" b="1" dirty="0"/>
              <a:t>Clarithromycin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Oval 35">
            <a:extLst>
              <a:ext uri="{FF2B5EF4-FFF2-40B4-BE49-F238E27FC236}">
                <a16:creationId xmlns:a16="http://schemas.microsoft.com/office/drawing/2014/main" id="{3F0C2B0E-AC2B-5D46-F213-540501A623D7}"/>
              </a:ext>
            </a:extLst>
          </p:cNvPr>
          <p:cNvSpPr>
            <a:spLocks noChangeArrowheads="1"/>
          </p:cNvSpPr>
          <p:nvPr/>
        </p:nvSpPr>
        <p:spPr bwMode="auto">
          <a:xfrm rot="1822415">
            <a:off x="1644717" y="2713983"/>
            <a:ext cx="3305462" cy="1398443"/>
          </a:xfrm>
          <a:prstGeom prst="ellipse">
            <a:avLst/>
          </a:prstGeom>
          <a:solidFill>
            <a:srgbClr val="945200">
              <a:alpha val="59999"/>
            </a:srgb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3" name="Oval 35">
            <a:extLst>
              <a:ext uri="{FF2B5EF4-FFF2-40B4-BE49-F238E27FC236}">
                <a16:creationId xmlns:a16="http://schemas.microsoft.com/office/drawing/2014/main" id="{FD6EE8EB-CC88-78CE-087C-32D1F8912A23}"/>
              </a:ext>
            </a:extLst>
          </p:cNvPr>
          <p:cNvSpPr>
            <a:spLocks noChangeArrowheads="1"/>
          </p:cNvSpPr>
          <p:nvPr/>
        </p:nvSpPr>
        <p:spPr bwMode="auto">
          <a:xfrm rot="10046780">
            <a:off x="4265219" y="2963397"/>
            <a:ext cx="4634838" cy="1398443"/>
          </a:xfrm>
          <a:prstGeom prst="ellipse">
            <a:avLst/>
          </a:prstGeom>
          <a:solidFill>
            <a:srgbClr val="945200">
              <a:alpha val="59999"/>
            </a:srgb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Tree>
    <p:extLst>
      <p:ext uri="{BB962C8B-B14F-4D97-AF65-F5344CB8AC3E}">
        <p14:creationId xmlns:p14="http://schemas.microsoft.com/office/powerpoint/2010/main" val="34695347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410964" cy="344069"/>
          </a:xfrm>
          <a:prstGeom prst="rect">
            <a:avLst/>
          </a:prstGeom>
          <a:solidFill>
            <a:schemeClr val="accent4">
              <a:lumMod val="60000"/>
              <a:lumOff val="40000"/>
            </a:schemeClr>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Doxycycline</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994516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30723"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30724"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30725"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30726"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30727"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30728"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30729"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30730"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30731"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30733"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30734"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30735"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30737" name="TextBox 30"/>
          <p:cNvSpPr txBox="1">
            <a:spLocks noChangeArrowheads="1"/>
          </p:cNvSpPr>
          <p:nvPr/>
        </p:nvSpPr>
        <p:spPr bwMode="auto">
          <a:xfrm>
            <a:off x="4038023" y="3636818"/>
            <a:ext cx="922047" cy="372090"/>
          </a:xfrm>
          <a:prstGeom prst="rect">
            <a:avLst/>
          </a:prstGeom>
          <a:solidFill>
            <a:schemeClr val="accent1"/>
          </a:solidFill>
          <a:ln w="9525">
            <a:solidFill>
              <a:schemeClr val="bg1">
                <a:alpha val="79999"/>
              </a:schemeClr>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PCN G</a:t>
            </a:r>
            <a:endParaRPr lang="en-US" altLang="en-US" sz="2182"/>
          </a:p>
        </p:txBody>
      </p:sp>
      <p:sp>
        <p:nvSpPr>
          <p:cNvPr id="30738"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 name="Oval 21"/>
          <p:cNvSpPr/>
          <p:nvPr/>
        </p:nvSpPr>
        <p:spPr bwMode="auto">
          <a:xfrm rot="1822415">
            <a:off x="893015" y="2399140"/>
            <a:ext cx="4252147" cy="1398443"/>
          </a:xfrm>
          <a:prstGeom prst="ellipse">
            <a:avLst/>
          </a:prstGeom>
          <a:gradFill flip="none" rotWithShape="1">
            <a:gsLst>
              <a:gs pos="30000">
                <a:schemeClr val="accent1">
                  <a:alpha val="75000"/>
                </a:schemeClr>
              </a:gs>
              <a:gs pos="98000">
                <a:srgbClr val="FFFFFF">
                  <a:alpha val="50000"/>
                </a:srgbClr>
              </a:gs>
            </a:gsLst>
            <a:path path="circle">
              <a:fillToRect l="100000" t="100000"/>
            </a:path>
            <a:tileRect r="-100000" b="-100000"/>
          </a:gradFill>
          <a:ln w="9525" cap="flat" cmpd="sng" algn="ctr">
            <a:solidFill>
              <a:schemeClr val="accent1">
                <a:lumMod val="75000"/>
              </a:schemeClr>
            </a:solidFill>
            <a:prstDash val="solid"/>
            <a:round/>
            <a:headEnd type="none" w="med" len="med"/>
            <a:tailEnd type="none" w="med" len="med"/>
          </a:ln>
          <a:effectLst/>
        </p:spPr>
        <p:txBody>
          <a:bodyPr/>
          <a:lstStyle/>
          <a:p>
            <a:pPr>
              <a:defRPr/>
            </a:pPr>
            <a:endParaRPr lang="en-US" sz="1636"/>
          </a:p>
        </p:txBody>
      </p:sp>
      <p:sp>
        <p:nvSpPr>
          <p:cNvPr id="23"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754243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410964" cy="344069"/>
          </a:xfrm>
          <a:prstGeom prst="rect">
            <a:avLst/>
          </a:prstGeom>
          <a:solidFill>
            <a:schemeClr val="accent4">
              <a:lumMod val="60000"/>
              <a:lumOff val="40000"/>
            </a:scheme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Doxycycline</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Oval 35">
            <a:extLst>
              <a:ext uri="{FF2B5EF4-FFF2-40B4-BE49-F238E27FC236}">
                <a16:creationId xmlns:a16="http://schemas.microsoft.com/office/drawing/2014/main" id="{3F0C2B0E-AC2B-5D46-F213-540501A623D7}"/>
              </a:ext>
            </a:extLst>
          </p:cNvPr>
          <p:cNvSpPr>
            <a:spLocks noChangeArrowheads="1"/>
          </p:cNvSpPr>
          <p:nvPr/>
        </p:nvSpPr>
        <p:spPr bwMode="auto">
          <a:xfrm rot="1822415">
            <a:off x="1644717" y="2713983"/>
            <a:ext cx="3305462" cy="1398443"/>
          </a:xfrm>
          <a:prstGeom prst="ellipse">
            <a:avLst/>
          </a:prstGeom>
          <a:solidFill>
            <a:schemeClr val="accent4">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3" name="Oval 35">
            <a:extLst>
              <a:ext uri="{FF2B5EF4-FFF2-40B4-BE49-F238E27FC236}">
                <a16:creationId xmlns:a16="http://schemas.microsoft.com/office/drawing/2014/main" id="{FD6EE8EB-CC88-78CE-087C-32D1F8912A23}"/>
              </a:ext>
            </a:extLst>
          </p:cNvPr>
          <p:cNvSpPr>
            <a:spLocks noChangeArrowheads="1"/>
          </p:cNvSpPr>
          <p:nvPr/>
        </p:nvSpPr>
        <p:spPr bwMode="auto">
          <a:xfrm rot="10046780">
            <a:off x="4459854" y="2969176"/>
            <a:ext cx="4634838" cy="1398443"/>
          </a:xfrm>
          <a:prstGeom prst="ellipse">
            <a:avLst/>
          </a:prstGeom>
          <a:solidFill>
            <a:schemeClr val="accent4">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4" name="Oval 35">
            <a:extLst>
              <a:ext uri="{FF2B5EF4-FFF2-40B4-BE49-F238E27FC236}">
                <a16:creationId xmlns:a16="http://schemas.microsoft.com/office/drawing/2014/main" id="{28736857-0A09-FD04-CD4F-C411A198418F}"/>
              </a:ext>
            </a:extLst>
          </p:cNvPr>
          <p:cNvSpPr>
            <a:spLocks noChangeArrowheads="1"/>
          </p:cNvSpPr>
          <p:nvPr/>
        </p:nvSpPr>
        <p:spPr bwMode="auto">
          <a:xfrm rot="9189706">
            <a:off x="-308030" y="4144223"/>
            <a:ext cx="4933335" cy="1398443"/>
          </a:xfrm>
          <a:prstGeom prst="ellipse">
            <a:avLst/>
          </a:prstGeom>
          <a:solidFill>
            <a:schemeClr val="accent4">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Tree>
    <p:extLst>
      <p:ext uri="{BB962C8B-B14F-4D97-AF65-F5344CB8AC3E}">
        <p14:creationId xmlns:p14="http://schemas.microsoft.com/office/powerpoint/2010/main" val="40323446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323824" cy="344069"/>
          </a:xfrm>
          <a:prstGeom prst="rect">
            <a:avLst/>
          </a:prstGeom>
          <a:solidFill>
            <a:schemeClr val="accent6">
              <a:lumMod val="60000"/>
              <a:lumOff val="40000"/>
            </a:schemeClr>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Tigecycline</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6244732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323824" cy="344069"/>
          </a:xfrm>
          <a:prstGeom prst="rect">
            <a:avLst/>
          </a:prstGeom>
          <a:solidFill>
            <a:schemeClr val="accent6">
              <a:lumMod val="60000"/>
              <a:lumOff val="40000"/>
            </a:scheme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Tigecycline</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Oval 35">
            <a:extLst>
              <a:ext uri="{FF2B5EF4-FFF2-40B4-BE49-F238E27FC236}">
                <a16:creationId xmlns:a16="http://schemas.microsoft.com/office/drawing/2014/main" id="{3F0C2B0E-AC2B-5D46-F213-540501A623D7}"/>
              </a:ext>
            </a:extLst>
          </p:cNvPr>
          <p:cNvSpPr>
            <a:spLocks noChangeArrowheads="1"/>
          </p:cNvSpPr>
          <p:nvPr/>
        </p:nvSpPr>
        <p:spPr bwMode="auto">
          <a:xfrm rot="2329423">
            <a:off x="-516548" y="1785594"/>
            <a:ext cx="5605889" cy="1398443"/>
          </a:xfrm>
          <a:prstGeom prst="ellipse">
            <a:avLst/>
          </a:prstGeom>
          <a:solidFill>
            <a:schemeClr val="accent6">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3" name="Oval 35">
            <a:extLst>
              <a:ext uri="{FF2B5EF4-FFF2-40B4-BE49-F238E27FC236}">
                <a16:creationId xmlns:a16="http://schemas.microsoft.com/office/drawing/2014/main" id="{FD6EE8EB-CC88-78CE-087C-32D1F8912A23}"/>
              </a:ext>
            </a:extLst>
          </p:cNvPr>
          <p:cNvSpPr>
            <a:spLocks noChangeArrowheads="1"/>
          </p:cNvSpPr>
          <p:nvPr/>
        </p:nvSpPr>
        <p:spPr bwMode="auto">
          <a:xfrm rot="10046780">
            <a:off x="4366642" y="2895508"/>
            <a:ext cx="4634838" cy="1398443"/>
          </a:xfrm>
          <a:prstGeom prst="ellipse">
            <a:avLst/>
          </a:prstGeom>
          <a:solidFill>
            <a:schemeClr val="accent6">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4" name="Oval 35">
            <a:extLst>
              <a:ext uri="{FF2B5EF4-FFF2-40B4-BE49-F238E27FC236}">
                <a16:creationId xmlns:a16="http://schemas.microsoft.com/office/drawing/2014/main" id="{28736857-0A09-FD04-CD4F-C411A198418F}"/>
              </a:ext>
            </a:extLst>
          </p:cNvPr>
          <p:cNvSpPr>
            <a:spLocks noChangeArrowheads="1"/>
          </p:cNvSpPr>
          <p:nvPr/>
        </p:nvSpPr>
        <p:spPr bwMode="auto">
          <a:xfrm rot="9189706">
            <a:off x="-308030" y="4144223"/>
            <a:ext cx="4933335" cy="1398443"/>
          </a:xfrm>
          <a:prstGeom prst="ellipse">
            <a:avLst/>
          </a:prstGeom>
          <a:solidFill>
            <a:schemeClr val="accent6">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5" name="Oval 35">
            <a:extLst>
              <a:ext uri="{FF2B5EF4-FFF2-40B4-BE49-F238E27FC236}">
                <a16:creationId xmlns:a16="http://schemas.microsoft.com/office/drawing/2014/main" id="{C4D8799F-4330-C84D-6A30-CDBE9BE49B4A}"/>
              </a:ext>
            </a:extLst>
          </p:cNvPr>
          <p:cNvSpPr>
            <a:spLocks noChangeArrowheads="1"/>
          </p:cNvSpPr>
          <p:nvPr/>
        </p:nvSpPr>
        <p:spPr bwMode="auto">
          <a:xfrm rot="9337245">
            <a:off x="5525234" y="1303690"/>
            <a:ext cx="2987205" cy="1398443"/>
          </a:xfrm>
          <a:prstGeom prst="ellipse">
            <a:avLst/>
          </a:prstGeom>
          <a:solidFill>
            <a:schemeClr val="accent6">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6" name="Oval 35">
            <a:extLst>
              <a:ext uri="{FF2B5EF4-FFF2-40B4-BE49-F238E27FC236}">
                <a16:creationId xmlns:a16="http://schemas.microsoft.com/office/drawing/2014/main" id="{C8DC71F2-CF5E-34F0-5FDB-AA84E684CF4B}"/>
              </a:ext>
            </a:extLst>
          </p:cNvPr>
          <p:cNvSpPr>
            <a:spLocks noChangeArrowheads="1"/>
          </p:cNvSpPr>
          <p:nvPr/>
        </p:nvSpPr>
        <p:spPr bwMode="auto">
          <a:xfrm rot="5006118">
            <a:off x="3853383" y="4348624"/>
            <a:ext cx="1927402" cy="1398443"/>
          </a:xfrm>
          <a:prstGeom prst="ellipse">
            <a:avLst/>
          </a:prstGeom>
          <a:solidFill>
            <a:schemeClr val="accent6">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7" name="Oval 35">
            <a:extLst>
              <a:ext uri="{FF2B5EF4-FFF2-40B4-BE49-F238E27FC236}">
                <a16:creationId xmlns:a16="http://schemas.microsoft.com/office/drawing/2014/main" id="{386B7DF7-DCB8-FAA5-898C-3B1BA9293280}"/>
              </a:ext>
            </a:extLst>
          </p:cNvPr>
          <p:cNvSpPr>
            <a:spLocks noChangeArrowheads="1"/>
          </p:cNvSpPr>
          <p:nvPr/>
        </p:nvSpPr>
        <p:spPr bwMode="auto">
          <a:xfrm rot="1117584">
            <a:off x="5118658" y="3833790"/>
            <a:ext cx="2335710" cy="1398443"/>
          </a:xfrm>
          <a:prstGeom prst="ellipse">
            <a:avLst/>
          </a:prstGeom>
          <a:solidFill>
            <a:schemeClr val="accent6">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Tree>
    <p:extLst>
      <p:ext uri="{BB962C8B-B14F-4D97-AF65-F5344CB8AC3E}">
        <p14:creationId xmlns:p14="http://schemas.microsoft.com/office/powerpoint/2010/main" val="31252508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431802" cy="344069"/>
          </a:xfrm>
          <a:prstGeom prst="rect">
            <a:avLst/>
          </a:prstGeom>
          <a:solidFill>
            <a:schemeClr val="accent2">
              <a:lumMod val="60000"/>
              <a:lumOff val="40000"/>
            </a:schemeClr>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Clindamycin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5657622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431802" cy="344069"/>
          </a:xfrm>
          <a:prstGeom prst="rect">
            <a:avLst/>
          </a:prstGeom>
          <a:solidFill>
            <a:schemeClr val="accent2">
              <a:lumMod val="60000"/>
              <a:lumOff val="40000"/>
              <a:alpha val="59999"/>
            </a:scheme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Clindamycin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Oval 35">
            <a:extLst>
              <a:ext uri="{FF2B5EF4-FFF2-40B4-BE49-F238E27FC236}">
                <a16:creationId xmlns:a16="http://schemas.microsoft.com/office/drawing/2014/main" id="{3F0C2B0E-AC2B-5D46-F213-540501A623D7}"/>
              </a:ext>
            </a:extLst>
          </p:cNvPr>
          <p:cNvSpPr>
            <a:spLocks noChangeArrowheads="1"/>
          </p:cNvSpPr>
          <p:nvPr/>
        </p:nvSpPr>
        <p:spPr bwMode="auto">
          <a:xfrm rot="1822415">
            <a:off x="1644717" y="2713983"/>
            <a:ext cx="3305462" cy="1398443"/>
          </a:xfrm>
          <a:prstGeom prst="ellipse">
            <a:avLst/>
          </a:prstGeom>
          <a:solidFill>
            <a:schemeClr val="accent2">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3" name="Oval 35">
            <a:extLst>
              <a:ext uri="{FF2B5EF4-FFF2-40B4-BE49-F238E27FC236}">
                <a16:creationId xmlns:a16="http://schemas.microsoft.com/office/drawing/2014/main" id="{FD6EE8EB-CC88-78CE-087C-32D1F8912A23}"/>
              </a:ext>
            </a:extLst>
          </p:cNvPr>
          <p:cNvSpPr>
            <a:spLocks noChangeArrowheads="1"/>
          </p:cNvSpPr>
          <p:nvPr/>
        </p:nvSpPr>
        <p:spPr bwMode="auto">
          <a:xfrm rot="15994553">
            <a:off x="3606964" y="4001519"/>
            <a:ext cx="2473714" cy="1590178"/>
          </a:xfrm>
          <a:prstGeom prst="ellipse">
            <a:avLst/>
          </a:prstGeom>
          <a:solidFill>
            <a:schemeClr val="accent2">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4" name="Oval 35">
            <a:extLst>
              <a:ext uri="{FF2B5EF4-FFF2-40B4-BE49-F238E27FC236}">
                <a16:creationId xmlns:a16="http://schemas.microsoft.com/office/drawing/2014/main" id="{28736857-0A09-FD04-CD4F-C411A198418F}"/>
              </a:ext>
            </a:extLst>
          </p:cNvPr>
          <p:cNvSpPr>
            <a:spLocks noChangeArrowheads="1"/>
          </p:cNvSpPr>
          <p:nvPr/>
        </p:nvSpPr>
        <p:spPr bwMode="auto">
          <a:xfrm rot="9189706">
            <a:off x="-308030" y="4144223"/>
            <a:ext cx="4933335" cy="1398443"/>
          </a:xfrm>
          <a:prstGeom prst="ellipse">
            <a:avLst/>
          </a:prstGeom>
          <a:solidFill>
            <a:schemeClr val="accent2">
              <a:lumMod val="60000"/>
              <a:lumOff val="40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Tree>
    <p:extLst>
      <p:ext uri="{BB962C8B-B14F-4D97-AF65-F5344CB8AC3E}">
        <p14:creationId xmlns:p14="http://schemas.microsoft.com/office/powerpoint/2010/main" val="19017241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091966" cy="344069"/>
          </a:xfrm>
          <a:prstGeom prst="rect">
            <a:avLst/>
          </a:prstGeom>
          <a:solidFill>
            <a:schemeClr val="bg1">
              <a:lumMod val="75000"/>
            </a:schemeClr>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Linezolid</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7127023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091966" cy="344069"/>
          </a:xfrm>
          <a:prstGeom prst="rect">
            <a:avLst/>
          </a:prstGeom>
          <a:solidFill>
            <a:schemeClr val="bg1">
              <a:lumMod val="75000"/>
              <a:alpha val="59999"/>
            </a:scheme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Linezolid</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Oval 35">
            <a:extLst>
              <a:ext uri="{FF2B5EF4-FFF2-40B4-BE49-F238E27FC236}">
                <a16:creationId xmlns:a16="http://schemas.microsoft.com/office/drawing/2014/main" id="{3F0C2B0E-AC2B-5D46-F213-540501A623D7}"/>
              </a:ext>
            </a:extLst>
          </p:cNvPr>
          <p:cNvSpPr>
            <a:spLocks noChangeArrowheads="1"/>
          </p:cNvSpPr>
          <p:nvPr/>
        </p:nvSpPr>
        <p:spPr bwMode="auto">
          <a:xfrm rot="2308542">
            <a:off x="-644442" y="1555536"/>
            <a:ext cx="5879764" cy="1756747"/>
          </a:xfrm>
          <a:prstGeom prst="ellipse">
            <a:avLst/>
          </a:prstGeom>
          <a:solidFill>
            <a:schemeClr val="bg1">
              <a:lumMod val="75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4" name="Oval 35">
            <a:extLst>
              <a:ext uri="{FF2B5EF4-FFF2-40B4-BE49-F238E27FC236}">
                <a16:creationId xmlns:a16="http://schemas.microsoft.com/office/drawing/2014/main" id="{28736857-0A09-FD04-CD4F-C411A198418F}"/>
              </a:ext>
            </a:extLst>
          </p:cNvPr>
          <p:cNvSpPr>
            <a:spLocks noChangeArrowheads="1"/>
          </p:cNvSpPr>
          <p:nvPr/>
        </p:nvSpPr>
        <p:spPr bwMode="auto">
          <a:xfrm rot="9189706">
            <a:off x="-308030" y="4144223"/>
            <a:ext cx="4933335" cy="1398443"/>
          </a:xfrm>
          <a:prstGeom prst="ellipse">
            <a:avLst/>
          </a:prstGeom>
          <a:solidFill>
            <a:schemeClr val="bg1">
              <a:lumMod val="75000"/>
              <a:alpha val="59999"/>
            </a:scheme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Tree>
    <p:extLst>
      <p:ext uri="{BB962C8B-B14F-4D97-AF65-F5344CB8AC3E}">
        <p14:creationId xmlns:p14="http://schemas.microsoft.com/office/powerpoint/2010/main" val="4821272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595309" cy="344069"/>
          </a:xfrm>
          <a:prstGeom prst="rect">
            <a:avLst/>
          </a:prstGeom>
          <a:solidFill>
            <a:srgbClr val="76D6FF"/>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Metronidazole</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218684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dirty="0"/>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595309" cy="344069"/>
          </a:xfrm>
          <a:prstGeom prst="rect">
            <a:avLst/>
          </a:prstGeom>
          <a:solidFill>
            <a:srgbClr val="76D6FF">
              <a:alpha val="59999"/>
            </a:srgbClr>
          </a:solidFill>
          <a:ln w="9525">
            <a:solidFill>
              <a:srgbClr val="B3B3B3"/>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Metronidazole</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4" name="Oval 35">
            <a:extLst>
              <a:ext uri="{FF2B5EF4-FFF2-40B4-BE49-F238E27FC236}">
                <a16:creationId xmlns:a16="http://schemas.microsoft.com/office/drawing/2014/main" id="{28736857-0A09-FD04-CD4F-C411A198418F}"/>
              </a:ext>
            </a:extLst>
          </p:cNvPr>
          <p:cNvSpPr>
            <a:spLocks noChangeArrowheads="1"/>
          </p:cNvSpPr>
          <p:nvPr/>
        </p:nvSpPr>
        <p:spPr bwMode="auto">
          <a:xfrm rot="5400000">
            <a:off x="3788871" y="4321677"/>
            <a:ext cx="2218567" cy="1398443"/>
          </a:xfrm>
          <a:prstGeom prst="ellipse">
            <a:avLst/>
          </a:prstGeom>
          <a:solidFill>
            <a:srgbClr val="76D6FF">
              <a:alpha val="59999"/>
            </a:srgbClr>
          </a:solidFill>
          <a:ln w="9525">
            <a:no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Tree>
    <p:extLst>
      <p:ext uri="{BB962C8B-B14F-4D97-AF65-F5344CB8AC3E}">
        <p14:creationId xmlns:p14="http://schemas.microsoft.com/office/powerpoint/2010/main" val="23973146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526380" cy="344069"/>
          </a:xfrm>
          <a:prstGeom prst="rect">
            <a:avLst/>
          </a:prstGeom>
          <a:solidFill>
            <a:srgbClr val="92D050"/>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Ciprofloxacin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90003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38915"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38916"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38917"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38918"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38919"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38920"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38921"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38922"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38923"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38925"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38926"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38927"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38929" name="TextBox 30"/>
          <p:cNvSpPr txBox="1">
            <a:spLocks noChangeArrowheads="1"/>
          </p:cNvSpPr>
          <p:nvPr/>
        </p:nvSpPr>
        <p:spPr bwMode="auto">
          <a:xfrm>
            <a:off x="4038023" y="3636818"/>
            <a:ext cx="1088760" cy="372090"/>
          </a:xfrm>
          <a:prstGeom prst="rect">
            <a:avLst/>
          </a:prstGeom>
          <a:solidFill>
            <a:srgbClr val="008000"/>
          </a:solidFill>
          <a:ln w="9525">
            <a:solidFill>
              <a:schemeClr val="bg1">
                <a:alpha val="79999"/>
              </a:schemeClr>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Nafcillin</a:t>
            </a:r>
            <a:endParaRPr lang="en-US" altLang="en-US" sz="2182"/>
          </a:p>
        </p:txBody>
      </p:sp>
      <p:sp>
        <p:nvSpPr>
          <p:cNvPr id="3893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1"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0619603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526380" cy="344069"/>
          </a:xfrm>
          <a:prstGeom prst="rect">
            <a:avLst/>
          </a:prstGeom>
          <a:solidFill>
            <a:srgbClr val="92D050"/>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Ciprofloxacin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Google Shape;222;p26">
            <a:extLst>
              <a:ext uri="{FF2B5EF4-FFF2-40B4-BE49-F238E27FC236}">
                <a16:creationId xmlns:a16="http://schemas.microsoft.com/office/drawing/2014/main" id="{4AC981F7-64F8-F829-EF68-BA77BE4CB589}"/>
              </a:ext>
            </a:extLst>
          </p:cNvPr>
          <p:cNvSpPr/>
          <p:nvPr/>
        </p:nvSpPr>
        <p:spPr>
          <a:xfrm rot="1134420">
            <a:off x="2538561" y="3314456"/>
            <a:ext cx="1842405" cy="658314"/>
          </a:xfrm>
          <a:prstGeom prst="ellipse">
            <a:avLst/>
          </a:prstGeom>
          <a:solidFill>
            <a:srgbClr val="92D050">
              <a:alpha val="49411"/>
            </a:srgb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3" name="Google Shape;223;p26">
            <a:extLst>
              <a:ext uri="{FF2B5EF4-FFF2-40B4-BE49-F238E27FC236}">
                <a16:creationId xmlns:a16="http://schemas.microsoft.com/office/drawing/2014/main" id="{D923E2B3-2A8E-7B00-CAA9-DC42836D3153}"/>
              </a:ext>
            </a:extLst>
          </p:cNvPr>
          <p:cNvSpPr/>
          <p:nvPr/>
        </p:nvSpPr>
        <p:spPr>
          <a:xfrm rot="9100498">
            <a:off x="4462289" y="2092677"/>
            <a:ext cx="4027627" cy="1372885"/>
          </a:xfrm>
          <a:prstGeom prst="ellipse">
            <a:avLst/>
          </a:prstGeom>
          <a:solidFill>
            <a:srgbClr val="92D050">
              <a:alpha val="49411"/>
            </a:srgb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5" name="Google Shape;226;p26">
            <a:extLst>
              <a:ext uri="{FF2B5EF4-FFF2-40B4-BE49-F238E27FC236}">
                <a16:creationId xmlns:a16="http://schemas.microsoft.com/office/drawing/2014/main" id="{541F66D8-B680-6942-E0BA-A6F6F21A5D50}"/>
              </a:ext>
            </a:extLst>
          </p:cNvPr>
          <p:cNvSpPr/>
          <p:nvPr/>
        </p:nvSpPr>
        <p:spPr>
          <a:xfrm rot="-9515901">
            <a:off x="4036004" y="4108090"/>
            <a:ext cx="4798800" cy="1088182"/>
          </a:xfrm>
          <a:prstGeom prst="ellipse">
            <a:avLst/>
          </a:prstGeom>
          <a:solidFill>
            <a:srgbClr val="92D050">
              <a:alpha val="49411"/>
            </a:srgb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Tree>
    <p:extLst>
      <p:ext uri="{BB962C8B-B14F-4D97-AF65-F5344CB8AC3E}">
        <p14:creationId xmlns:p14="http://schemas.microsoft.com/office/powerpoint/2010/main" val="26823331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468672" cy="344069"/>
          </a:xfrm>
          <a:prstGeom prst="rect">
            <a:avLst/>
          </a:prstGeom>
          <a:solidFill>
            <a:srgbClr val="FFFF00"/>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Levofloxacin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5101813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1320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1321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1321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1321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1321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1321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1321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1321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1321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1321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1321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1321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132119" name="TextBox 30"/>
          <p:cNvSpPr txBox="1">
            <a:spLocks noChangeArrowheads="1"/>
          </p:cNvSpPr>
          <p:nvPr/>
        </p:nvSpPr>
        <p:spPr bwMode="auto">
          <a:xfrm>
            <a:off x="4087091" y="3717636"/>
            <a:ext cx="1468672" cy="344069"/>
          </a:xfrm>
          <a:prstGeom prst="rect">
            <a:avLst/>
          </a:prstGeom>
          <a:solidFill>
            <a:srgbClr val="FFFF00"/>
          </a:solidFill>
          <a:ln w="9525">
            <a:no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b="1" dirty="0"/>
              <a:t>Levofloxacin</a:t>
            </a:r>
          </a:p>
        </p:txBody>
      </p:sp>
      <p:sp>
        <p:nvSpPr>
          <p:cNvPr id="13212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5"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
        <p:nvSpPr>
          <p:cNvPr id="2" name="Google Shape;222;p26">
            <a:extLst>
              <a:ext uri="{FF2B5EF4-FFF2-40B4-BE49-F238E27FC236}">
                <a16:creationId xmlns:a16="http://schemas.microsoft.com/office/drawing/2014/main" id="{4AC981F7-64F8-F829-EF68-BA77BE4CB589}"/>
              </a:ext>
            </a:extLst>
          </p:cNvPr>
          <p:cNvSpPr/>
          <p:nvPr/>
        </p:nvSpPr>
        <p:spPr>
          <a:xfrm rot="1134420">
            <a:off x="1725622" y="2657726"/>
            <a:ext cx="2619994" cy="1028407"/>
          </a:xfrm>
          <a:prstGeom prst="ellipse">
            <a:avLst/>
          </a:prstGeom>
          <a:solidFill>
            <a:srgbClr val="FFFF00">
              <a:alpha val="49411"/>
            </a:srgb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3" name="Google Shape;223;p26">
            <a:extLst>
              <a:ext uri="{FF2B5EF4-FFF2-40B4-BE49-F238E27FC236}">
                <a16:creationId xmlns:a16="http://schemas.microsoft.com/office/drawing/2014/main" id="{D923E2B3-2A8E-7B00-CAA9-DC42836D3153}"/>
              </a:ext>
            </a:extLst>
          </p:cNvPr>
          <p:cNvSpPr/>
          <p:nvPr/>
        </p:nvSpPr>
        <p:spPr>
          <a:xfrm rot="9100498">
            <a:off x="4405055" y="2087880"/>
            <a:ext cx="4027627" cy="1372885"/>
          </a:xfrm>
          <a:prstGeom prst="ellipse">
            <a:avLst/>
          </a:prstGeom>
          <a:solidFill>
            <a:srgbClr val="FFFF00">
              <a:alpha val="49411"/>
            </a:srgb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5" name="Google Shape;226;p26">
            <a:extLst>
              <a:ext uri="{FF2B5EF4-FFF2-40B4-BE49-F238E27FC236}">
                <a16:creationId xmlns:a16="http://schemas.microsoft.com/office/drawing/2014/main" id="{541F66D8-B680-6942-E0BA-A6F6F21A5D50}"/>
              </a:ext>
            </a:extLst>
          </p:cNvPr>
          <p:cNvSpPr/>
          <p:nvPr/>
        </p:nvSpPr>
        <p:spPr>
          <a:xfrm rot="-9515901">
            <a:off x="4195253" y="4298339"/>
            <a:ext cx="4798800" cy="1088182"/>
          </a:xfrm>
          <a:prstGeom prst="ellipse">
            <a:avLst/>
          </a:prstGeom>
          <a:solidFill>
            <a:srgbClr val="FFFF00">
              <a:alpha val="49411"/>
            </a:srgb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4" name="Google Shape;222;p26">
            <a:extLst>
              <a:ext uri="{FF2B5EF4-FFF2-40B4-BE49-F238E27FC236}">
                <a16:creationId xmlns:a16="http://schemas.microsoft.com/office/drawing/2014/main" id="{512ABC69-7A1A-83EC-54FA-6EBC2E07FC6E}"/>
              </a:ext>
            </a:extLst>
          </p:cNvPr>
          <p:cNvSpPr/>
          <p:nvPr/>
        </p:nvSpPr>
        <p:spPr>
          <a:xfrm rot="21101082">
            <a:off x="4824713" y="2970269"/>
            <a:ext cx="4190564" cy="1028407"/>
          </a:xfrm>
          <a:prstGeom prst="ellipse">
            <a:avLst/>
          </a:prstGeom>
          <a:solidFill>
            <a:srgbClr val="FFFF00">
              <a:alpha val="49411"/>
            </a:srgb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Tree>
    <p:extLst>
      <p:ext uri="{BB962C8B-B14F-4D97-AF65-F5344CB8AC3E}">
        <p14:creationId xmlns:p14="http://schemas.microsoft.com/office/powerpoint/2010/main" val="24909490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28"/>
          <p:cNvSpPr txBox="1">
            <a:spLocks noGrp="1"/>
          </p:cNvSpPr>
          <p:nvPr>
            <p:ph type="title"/>
          </p:nvPr>
        </p:nvSpPr>
        <p:spPr>
          <a:xfrm>
            <a:off x="1381250" y="1794375"/>
            <a:ext cx="3878400" cy="435600"/>
          </a:xfrm>
          <a:prstGeom prst="rect">
            <a:avLst/>
          </a:prstGeom>
          <a:noFill/>
          <a:ln>
            <a:noFill/>
          </a:ln>
        </p:spPr>
        <p:txBody>
          <a:bodyPr spcFirstLastPara="1" vert="horz" wrap="square" lIns="91425" tIns="91425" rIns="91425" bIns="91425" rtlCol="0" anchor="ctr" anchorCtr="0">
            <a:noAutofit/>
          </a:bodyPr>
          <a:lstStyle/>
          <a:p>
            <a:pPr>
              <a:lnSpc>
                <a:spcPct val="100000"/>
              </a:lnSpc>
              <a:spcBef>
                <a:spcPts val="0"/>
              </a:spcBef>
              <a:buSzPts val="2000"/>
            </a:pPr>
            <a:r>
              <a:rPr lang="en"/>
              <a:t>Moxifloxacin Spectrum</a:t>
            </a:r>
            <a:endParaRPr/>
          </a:p>
        </p:txBody>
      </p:sp>
      <p:sp>
        <p:nvSpPr>
          <p:cNvPr id="250" name="Google Shape;250;p28"/>
          <p:cNvSpPr txBox="1">
            <a:spLocks noGrp="1"/>
          </p:cNvSpPr>
          <p:nvPr>
            <p:ph type="sldNum" idx="12"/>
          </p:nvPr>
        </p:nvSpPr>
        <p:spPr>
          <a:xfrm>
            <a:off x="8543227" y="5607101"/>
            <a:ext cx="548700" cy="393600"/>
          </a:xfrm>
          <a:prstGeom prst="rect">
            <a:avLst/>
          </a:prstGeom>
          <a:noFill/>
          <a:ln>
            <a:noFill/>
          </a:ln>
        </p:spPr>
        <p:txBody>
          <a:bodyPr spcFirstLastPara="1" wrap="square" lIns="91425" tIns="91425" rIns="91425" bIns="91425" anchor="t" anchorCtr="0">
            <a:noAutofit/>
          </a:bodyPr>
          <a:lstStyle/>
          <a:p>
            <a:pPr algn="r">
              <a:buSzPts val="1000"/>
            </a:pPr>
            <a:fld id="{00000000-1234-1234-1234-123412341234}" type="slidenum">
              <a:rPr lang="en"/>
              <a:pPr algn="r">
                <a:buSzPts val="1000"/>
              </a:pPr>
              <a:t>53</a:t>
            </a:fld>
            <a:endParaRPr/>
          </a:p>
        </p:txBody>
      </p:sp>
      <p:pic>
        <p:nvPicPr>
          <p:cNvPr id="251" name="Google Shape;251;p28"/>
          <p:cNvPicPr preferRelativeResize="0"/>
          <p:nvPr/>
        </p:nvPicPr>
        <p:blipFill rotWithShape="1">
          <a:blip r:embed="rId3">
            <a:alphaModFix/>
          </a:blip>
          <a:srcRect/>
          <a:stretch/>
        </p:blipFill>
        <p:spPr>
          <a:xfrm>
            <a:off x="703288" y="1098100"/>
            <a:ext cx="7839926" cy="4661800"/>
          </a:xfrm>
          <a:prstGeom prst="rect">
            <a:avLst/>
          </a:prstGeom>
          <a:noFill/>
          <a:ln>
            <a:noFill/>
          </a:ln>
        </p:spPr>
      </p:pic>
      <p:sp>
        <p:nvSpPr>
          <p:cNvPr id="259" name="Google Shape;259;p28"/>
          <p:cNvSpPr txBox="1"/>
          <p:nvPr/>
        </p:nvSpPr>
        <p:spPr>
          <a:xfrm>
            <a:off x="3913950" y="3638450"/>
            <a:ext cx="1316100" cy="372300"/>
          </a:xfrm>
          <a:prstGeom prst="rect">
            <a:avLst/>
          </a:prstGeom>
          <a:solidFill>
            <a:schemeClr val="accent2"/>
          </a:solidFill>
          <a:ln w="19050" cap="flat" cmpd="sng">
            <a:solidFill>
              <a:srgbClr val="77581F"/>
            </a:solidFill>
            <a:prstDash val="solid"/>
            <a:round/>
            <a:headEnd type="none" w="sm" len="sm"/>
            <a:tailEnd type="none" w="sm" len="sm"/>
          </a:ln>
        </p:spPr>
        <p:txBody>
          <a:bodyPr spcFirstLastPara="1" wrap="square" lIns="91425" tIns="91425" rIns="91425" bIns="91425" anchor="t" anchorCtr="0">
            <a:noAutofit/>
          </a:bodyPr>
          <a:lstStyle/>
          <a:p>
            <a:pPr algn="ctr">
              <a:buClr>
                <a:srgbClr val="000000"/>
              </a:buClr>
              <a:buSzPts val="1400"/>
            </a:pPr>
            <a:r>
              <a:rPr lang="en" sz="1400">
                <a:solidFill>
                  <a:srgbClr val="FFFFFF"/>
                </a:solidFill>
                <a:latin typeface="+mj-lt"/>
                <a:ea typeface="Quattrocento Sans"/>
                <a:cs typeface="Quattrocento Sans"/>
                <a:sym typeface="Quattrocento Sans"/>
              </a:rPr>
              <a:t>Moxifloxacin</a:t>
            </a:r>
            <a:endParaRPr sz="1400">
              <a:solidFill>
                <a:srgbClr val="FFFFFF"/>
              </a:solidFill>
              <a:latin typeface="+mj-lt"/>
              <a:ea typeface="Quattrocento Sans"/>
              <a:cs typeface="Quattrocento Sans"/>
              <a:sym typeface="Quattrocento Sans"/>
            </a:endParaRPr>
          </a:p>
        </p:txBody>
      </p:sp>
    </p:spTree>
    <p:extLst>
      <p:ext uri="{BB962C8B-B14F-4D97-AF65-F5344CB8AC3E}">
        <p14:creationId xmlns:p14="http://schemas.microsoft.com/office/powerpoint/2010/main" val="22772929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28"/>
          <p:cNvSpPr txBox="1">
            <a:spLocks noGrp="1"/>
          </p:cNvSpPr>
          <p:nvPr>
            <p:ph type="title"/>
          </p:nvPr>
        </p:nvSpPr>
        <p:spPr>
          <a:xfrm>
            <a:off x="1381250" y="1794375"/>
            <a:ext cx="3878400" cy="435600"/>
          </a:xfrm>
          <a:prstGeom prst="rect">
            <a:avLst/>
          </a:prstGeom>
          <a:noFill/>
          <a:ln>
            <a:noFill/>
          </a:ln>
        </p:spPr>
        <p:txBody>
          <a:bodyPr spcFirstLastPara="1" vert="horz" wrap="square" lIns="91425" tIns="91425" rIns="91425" bIns="91425" rtlCol="0" anchor="ctr" anchorCtr="0">
            <a:noAutofit/>
          </a:bodyPr>
          <a:lstStyle/>
          <a:p>
            <a:pPr>
              <a:lnSpc>
                <a:spcPct val="100000"/>
              </a:lnSpc>
              <a:spcBef>
                <a:spcPts val="0"/>
              </a:spcBef>
              <a:buSzPts val="2000"/>
            </a:pPr>
            <a:r>
              <a:rPr lang="en"/>
              <a:t>Moxifloxacin Spectrum</a:t>
            </a:r>
            <a:endParaRPr/>
          </a:p>
        </p:txBody>
      </p:sp>
      <p:sp>
        <p:nvSpPr>
          <p:cNvPr id="250" name="Google Shape;250;p28"/>
          <p:cNvSpPr txBox="1">
            <a:spLocks noGrp="1"/>
          </p:cNvSpPr>
          <p:nvPr>
            <p:ph type="sldNum" idx="12"/>
          </p:nvPr>
        </p:nvSpPr>
        <p:spPr>
          <a:xfrm>
            <a:off x="8543227" y="5607101"/>
            <a:ext cx="548700" cy="393600"/>
          </a:xfrm>
          <a:prstGeom prst="rect">
            <a:avLst/>
          </a:prstGeom>
          <a:noFill/>
          <a:ln>
            <a:noFill/>
          </a:ln>
        </p:spPr>
        <p:txBody>
          <a:bodyPr spcFirstLastPara="1" wrap="square" lIns="91425" tIns="91425" rIns="91425" bIns="91425" anchor="t" anchorCtr="0">
            <a:noAutofit/>
          </a:bodyPr>
          <a:lstStyle/>
          <a:p>
            <a:pPr algn="r">
              <a:buSzPts val="1000"/>
            </a:pPr>
            <a:fld id="{00000000-1234-1234-1234-123412341234}" type="slidenum">
              <a:rPr lang="en"/>
              <a:pPr algn="r">
                <a:buSzPts val="1000"/>
              </a:pPr>
              <a:t>54</a:t>
            </a:fld>
            <a:endParaRPr/>
          </a:p>
        </p:txBody>
      </p:sp>
      <p:pic>
        <p:nvPicPr>
          <p:cNvPr id="251" name="Google Shape;251;p28"/>
          <p:cNvPicPr preferRelativeResize="0"/>
          <p:nvPr/>
        </p:nvPicPr>
        <p:blipFill rotWithShape="1">
          <a:blip r:embed="rId3">
            <a:alphaModFix/>
          </a:blip>
          <a:srcRect/>
          <a:stretch/>
        </p:blipFill>
        <p:spPr>
          <a:xfrm>
            <a:off x="703288" y="1098100"/>
            <a:ext cx="7839926" cy="4661800"/>
          </a:xfrm>
          <a:prstGeom prst="rect">
            <a:avLst/>
          </a:prstGeom>
          <a:noFill/>
          <a:ln>
            <a:noFill/>
          </a:ln>
        </p:spPr>
      </p:pic>
      <p:sp>
        <p:nvSpPr>
          <p:cNvPr id="252" name="Google Shape;252;p28"/>
          <p:cNvSpPr/>
          <p:nvPr/>
        </p:nvSpPr>
        <p:spPr>
          <a:xfrm rot="1134337">
            <a:off x="2079098" y="2810723"/>
            <a:ext cx="2783246" cy="973857"/>
          </a:xfrm>
          <a:prstGeom prst="ellipse">
            <a:avLst/>
          </a:prstGeom>
          <a:solidFill>
            <a:srgbClr val="D89F39">
              <a:alpha val="51372"/>
            </a:srgbClr>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253" name="Google Shape;253;p28"/>
          <p:cNvSpPr/>
          <p:nvPr/>
        </p:nvSpPr>
        <p:spPr>
          <a:xfrm rot="-1745202">
            <a:off x="4270627" y="2149148"/>
            <a:ext cx="4369796" cy="1211058"/>
          </a:xfrm>
          <a:prstGeom prst="ellipse">
            <a:avLst/>
          </a:prstGeom>
          <a:solidFill>
            <a:srgbClr val="D89F39">
              <a:alpha val="51372"/>
            </a:srgbClr>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254" name="Google Shape;254;p28"/>
          <p:cNvSpPr/>
          <p:nvPr/>
        </p:nvSpPr>
        <p:spPr>
          <a:xfrm rot="-591756">
            <a:off x="4758860" y="3084603"/>
            <a:ext cx="4369881" cy="555994"/>
          </a:xfrm>
          <a:prstGeom prst="ellipse">
            <a:avLst/>
          </a:prstGeom>
          <a:solidFill>
            <a:srgbClr val="D89F39">
              <a:alpha val="51372"/>
            </a:srgbClr>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255" name="Google Shape;255;p28"/>
          <p:cNvSpPr/>
          <p:nvPr/>
        </p:nvSpPr>
        <p:spPr>
          <a:xfrm rot="-148889">
            <a:off x="5007118" y="3497171"/>
            <a:ext cx="3055665" cy="556118"/>
          </a:xfrm>
          <a:prstGeom prst="ellipse">
            <a:avLst/>
          </a:prstGeom>
          <a:solidFill>
            <a:srgbClr val="D89F39">
              <a:alpha val="51372"/>
            </a:srgbClr>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256" name="Google Shape;256;p28"/>
          <p:cNvSpPr/>
          <p:nvPr/>
        </p:nvSpPr>
        <p:spPr>
          <a:xfrm rot="1223161">
            <a:off x="4464685" y="3929771"/>
            <a:ext cx="3123643" cy="927497"/>
          </a:xfrm>
          <a:prstGeom prst="ellipse">
            <a:avLst/>
          </a:prstGeom>
          <a:solidFill>
            <a:srgbClr val="D89F39">
              <a:alpha val="51372"/>
            </a:srgbClr>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257" name="Google Shape;257;p28"/>
          <p:cNvSpPr/>
          <p:nvPr/>
        </p:nvSpPr>
        <p:spPr>
          <a:xfrm rot="4213842">
            <a:off x="4022322" y="4136684"/>
            <a:ext cx="2012513" cy="1190735"/>
          </a:xfrm>
          <a:prstGeom prst="ellipse">
            <a:avLst/>
          </a:prstGeom>
          <a:solidFill>
            <a:srgbClr val="D89F39">
              <a:alpha val="51372"/>
            </a:srgbClr>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SzPts val="1400"/>
            </a:pPr>
            <a:endParaRPr sz="1400">
              <a:solidFill>
                <a:srgbClr val="000000"/>
              </a:solidFill>
              <a:highlight>
                <a:schemeClr val="accent1"/>
              </a:highlight>
              <a:latin typeface="Arial"/>
              <a:ea typeface="Arial"/>
              <a:cs typeface="Arial"/>
              <a:sym typeface="Arial"/>
            </a:endParaRPr>
          </a:p>
        </p:txBody>
      </p:sp>
      <p:sp>
        <p:nvSpPr>
          <p:cNvPr id="259" name="Google Shape;259;p28"/>
          <p:cNvSpPr txBox="1"/>
          <p:nvPr/>
        </p:nvSpPr>
        <p:spPr>
          <a:xfrm>
            <a:off x="3913950" y="3638450"/>
            <a:ext cx="1316100" cy="372300"/>
          </a:xfrm>
          <a:prstGeom prst="rect">
            <a:avLst/>
          </a:prstGeom>
          <a:solidFill>
            <a:schemeClr val="accent2"/>
          </a:solidFill>
          <a:ln w="19050" cap="flat" cmpd="sng">
            <a:solidFill>
              <a:srgbClr val="77581F"/>
            </a:solidFill>
            <a:prstDash val="solid"/>
            <a:round/>
            <a:headEnd type="none" w="sm" len="sm"/>
            <a:tailEnd type="none" w="sm" len="sm"/>
          </a:ln>
        </p:spPr>
        <p:txBody>
          <a:bodyPr spcFirstLastPara="1" wrap="square" lIns="91425" tIns="91425" rIns="91425" bIns="91425" anchor="t" anchorCtr="0">
            <a:noAutofit/>
          </a:bodyPr>
          <a:lstStyle/>
          <a:p>
            <a:pPr algn="ctr">
              <a:buClr>
                <a:srgbClr val="000000"/>
              </a:buClr>
              <a:buSzPts val="1400"/>
            </a:pPr>
            <a:r>
              <a:rPr lang="en" sz="1400">
                <a:solidFill>
                  <a:srgbClr val="FFFFFF"/>
                </a:solidFill>
                <a:latin typeface="+mj-lt"/>
                <a:ea typeface="Quattrocento Sans"/>
                <a:cs typeface="Quattrocento Sans"/>
                <a:sym typeface="Quattrocento Sans"/>
              </a:rPr>
              <a:t>Moxifloxacin</a:t>
            </a:r>
            <a:endParaRPr sz="1400">
              <a:solidFill>
                <a:srgbClr val="FFFFFF"/>
              </a:solidFill>
              <a:latin typeface="+mj-lt"/>
              <a:ea typeface="Quattrocento Sans"/>
              <a:cs typeface="Quattrocento Sans"/>
              <a:sym typeface="Quattrocento Sans"/>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569"/>
        <p:cNvGrpSpPr/>
        <p:nvPr/>
      </p:nvGrpSpPr>
      <p:grpSpPr>
        <a:xfrm>
          <a:off x="0" y="0"/>
          <a:ext cx="0" cy="0"/>
          <a:chOff x="0" y="0"/>
          <a:chExt cx="0" cy="0"/>
        </a:xfrm>
      </p:grpSpPr>
      <p:sp>
        <p:nvSpPr>
          <p:cNvPr id="570" name="Google Shape;570;p59"/>
          <p:cNvSpPr txBox="1">
            <a:spLocks noGrp="1"/>
          </p:cNvSpPr>
          <p:nvPr>
            <p:ph type="title"/>
          </p:nvPr>
        </p:nvSpPr>
        <p:spPr>
          <a:xfrm>
            <a:off x="1381250" y="1794375"/>
            <a:ext cx="3878400" cy="435600"/>
          </a:xfrm>
          <a:prstGeom prst="rect">
            <a:avLst/>
          </a:prstGeom>
        </p:spPr>
        <p:txBody>
          <a:bodyPr spcFirstLastPara="1" vert="horz" wrap="square" lIns="91425" tIns="91425" rIns="91425" bIns="91425" rtlCol="0" anchor="ctr" anchorCtr="0">
            <a:noAutofit/>
          </a:bodyPr>
          <a:lstStyle/>
          <a:p>
            <a:pPr>
              <a:spcBef>
                <a:spcPts val="0"/>
              </a:spcBef>
            </a:pPr>
            <a:r>
              <a:rPr lang="en"/>
              <a:t>Ciprofloxacin Spectrum</a:t>
            </a:r>
            <a:endParaRPr/>
          </a:p>
        </p:txBody>
      </p:sp>
      <p:sp>
        <p:nvSpPr>
          <p:cNvPr id="571" name="Google Shape;571;p59"/>
          <p:cNvSpPr txBox="1">
            <a:spLocks noGrp="1"/>
          </p:cNvSpPr>
          <p:nvPr>
            <p:ph type="sldNum" idx="12"/>
          </p:nvPr>
        </p:nvSpPr>
        <p:spPr>
          <a:xfrm>
            <a:off x="8543227" y="5607101"/>
            <a:ext cx="548700" cy="393600"/>
          </a:xfrm>
          <a:prstGeom prst="rect">
            <a:avLst/>
          </a:prstGeom>
        </p:spPr>
        <p:txBody>
          <a:bodyPr spcFirstLastPara="1" wrap="square" lIns="91425" tIns="91425" rIns="91425" bIns="91425" anchor="t" anchorCtr="0">
            <a:noAutofit/>
          </a:bodyPr>
          <a:lstStyle/>
          <a:p>
            <a:pPr algn="r">
              <a:buClr>
                <a:srgbClr val="000000"/>
              </a:buClr>
              <a:buSzPts val="1000"/>
            </a:pPr>
            <a:fld id="{00000000-1234-1234-1234-123412341234}" type="slidenum">
              <a:rPr lang="en"/>
              <a:pPr algn="r">
                <a:buClr>
                  <a:srgbClr val="000000"/>
                </a:buClr>
                <a:buSzPts val="1000"/>
              </a:pPr>
              <a:t>55</a:t>
            </a:fld>
            <a:endParaRPr/>
          </a:p>
        </p:txBody>
      </p:sp>
      <p:pic>
        <p:nvPicPr>
          <p:cNvPr id="572" name="Google Shape;572;p59"/>
          <p:cNvPicPr preferRelativeResize="0"/>
          <p:nvPr/>
        </p:nvPicPr>
        <p:blipFill>
          <a:blip r:embed="rId3">
            <a:alphaModFix/>
          </a:blip>
          <a:stretch>
            <a:fillRect/>
          </a:stretch>
        </p:blipFill>
        <p:spPr>
          <a:xfrm>
            <a:off x="703288" y="1098100"/>
            <a:ext cx="7839926" cy="4661800"/>
          </a:xfrm>
          <a:prstGeom prst="rect">
            <a:avLst/>
          </a:prstGeom>
          <a:noFill/>
          <a:ln>
            <a:noFill/>
          </a:ln>
        </p:spPr>
      </p:pic>
      <p:sp>
        <p:nvSpPr>
          <p:cNvPr id="578" name="Google Shape;578;p59"/>
          <p:cNvSpPr txBox="1"/>
          <p:nvPr/>
        </p:nvSpPr>
        <p:spPr>
          <a:xfrm>
            <a:off x="3913950" y="3638450"/>
            <a:ext cx="1316100" cy="372300"/>
          </a:xfrm>
          <a:prstGeom prst="rect">
            <a:avLst/>
          </a:prstGeom>
          <a:solidFill>
            <a:schemeClr val="accent1"/>
          </a:solidFill>
          <a:ln w="19050" cap="flat" cmpd="sng">
            <a:solidFill>
              <a:srgbClr val="1A3A53"/>
            </a:solidFill>
            <a:prstDash val="solid"/>
            <a:round/>
            <a:headEnd type="none" w="sm" len="sm"/>
            <a:tailEnd type="none" w="sm" len="sm"/>
          </a:ln>
        </p:spPr>
        <p:txBody>
          <a:bodyPr spcFirstLastPara="1" wrap="square" lIns="91425" tIns="91425" rIns="91425" bIns="91425" anchor="t" anchorCtr="0">
            <a:noAutofit/>
          </a:bodyPr>
          <a:lstStyle/>
          <a:p>
            <a:pPr algn="ctr"/>
            <a:r>
              <a:rPr lang="en" dirty="0">
                <a:solidFill>
                  <a:srgbClr val="FFFFFF"/>
                </a:solidFill>
                <a:latin typeface="+mj-lt"/>
                <a:ea typeface="Quattrocento Sans"/>
                <a:cs typeface="Quattrocento Sans"/>
                <a:sym typeface="Quattrocento Sans"/>
              </a:rPr>
              <a:t>TMP-SMX</a:t>
            </a:r>
            <a:endParaRPr dirty="0">
              <a:solidFill>
                <a:srgbClr val="FFFFFF"/>
              </a:solidFill>
              <a:latin typeface="+mj-lt"/>
              <a:ea typeface="Quattrocento Sans"/>
              <a:cs typeface="Quattrocento Sans"/>
              <a:sym typeface="Quattrocento Sans"/>
            </a:endParaRPr>
          </a:p>
        </p:txBody>
      </p:sp>
    </p:spTree>
    <p:extLst>
      <p:ext uri="{BB962C8B-B14F-4D97-AF65-F5344CB8AC3E}">
        <p14:creationId xmlns:p14="http://schemas.microsoft.com/office/powerpoint/2010/main" val="8337162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569"/>
        <p:cNvGrpSpPr/>
        <p:nvPr/>
      </p:nvGrpSpPr>
      <p:grpSpPr>
        <a:xfrm>
          <a:off x="0" y="0"/>
          <a:ext cx="0" cy="0"/>
          <a:chOff x="0" y="0"/>
          <a:chExt cx="0" cy="0"/>
        </a:xfrm>
      </p:grpSpPr>
      <p:sp>
        <p:nvSpPr>
          <p:cNvPr id="570" name="Google Shape;570;p59"/>
          <p:cNvSpPr txBox="1">
            <a:spLocks noGrp="1"/>
          </p:cNvSpPr>
          <p:nvPr>
            <p:ph type="title"/>
          </p:nvPr>
        </p:nvSpPr>
        <p:spPr>
          <a:xfrm>
            <a:off x="1381250" y="1794375"/>
            <a:ext cx="3878400" cy="435600"/>
          </a:xfrm>
          <a:prstGeom prst="rect">
            <a:avLst/>
          </a:prstGeom>
        </p:spPr>
        <p:txBody>
          <a:bodyPr spcFirstLastPara="1" vert="horz" wrap="square" lIns="91425" tIns="91425" rIns="91425" bIns="91425" rtlCol="0" anchor="ctr" anchorCtr="0">
            <a:noAutofit/>
          </a:bodyPr>
          <a:lstStyle/>
          <a:p>
            <a:pPr>
              <a:spcBef>
                <a:spcPts val="0"/>
              </a:spcBef>
            </a:pPr>
            <a:r>
              <a:rPr lang="en"/>
              <a:t>Ciprofloxacin Spectrum</a:t>
            </a:r>
            <a:endParaRPr/>
          </a:p>
        </p:txBody>
      </p:sp>
      <p:sp>
        <p:nvSpPr>
          <p:cNvPr id="571" name="Google Shape;571;p59"/>
          <p:cNvSpPr txBox="1">
            <a:spLocks noGrp="1"/>
          </p:cNvSpPr>
          <p:nvPr>
            <p:ph type="sldNum" idx="12"/>
          </p:nvPr>
        </p:nvSpPr>
        <p:spPr>
          <a:xfrm>
            <a:off x="8543227" y="5607101"/>
            <a:ext cx="548700" cy="393600"/>
          </a:xfrm>
          <a:prstGeom prst="rect">
            <a:avLst/>
          </a:prstGeom>
        </p:spPr>
        <p:txBody>
          <a:bodyPr spcFirstLastPara="1" wrap="square" lIns="91425" tIns="91425" rIns="91425" bIns="91425" anchor="t" anchorCtr="0">
            <a:noAutofit/>
          </a:bodyPr>
          <a:lstStyle/>
          <a:p>
            <a:pPr algn="r">
              <a:buClr>
                <a:srgbClr val="000000"/>
              </a:buClr>
              <a:buSzPts val="1000"/>
            </a:pPr>
            <a:fld id="{00000000-1234-1234-1234-123412341234}" type="slidenum">
              <a:rPr lang="en"/>
              <a:pPr algn="r">
                <a:buClr>
                  <a:srgbClr val="000000"/>
                </a:buClr>
                <a:buSzPts val="1000"/>
              </a:pPr>
              <a:t>56</a:t>
            </a:fld>
            <a:endParaRPr/>
          </a:p>
        </p:txBody>
      </p:sp>
      <p:pic>
        <p:nvPicPr>
          <p:cNvPr id="572" name="Google Shape;572;p59"/>
          <p:cNvPicPr preferRelativeResize="0"/>
          <p:nvPr/>
        </p:nvPicPr>
        <p:blipFill>
          <a:blip r:embed="rId3">
            <a:alphaModFix/>
          </a:blip>
          <a:stretch>
            <a:fillRect/>
          </a:stretch>
        </p:blipFill>
        <p:spPr>
          <a:xfrm>
            <a:off x="703288" y="1098100"/>
            <a:ext cx="7839926" cy="4661800"/>
          </a:xfrm>
          <a:prstGeom prst="rect">
            <a:avLst/>
          </a:prstGeom>
          <a:noFill/>
          <a:ln>
            <a:noFill/>
          </a:ln>
        </p:spPr>
      </p:pic>
      <p:sp>
        <p:nvSpPr>
          <p:cNvPr id="573" name="Google Shape;573;p59"/>
          <p:cNvSpPr/>
          <p:nvPr/>
        </p:nvSpPr>
        <p:spPr>
          <a:xfrm rot="1134239">
            <a:off x="2220752" y="2911273"/>
            <a:ext cx="2630692" cy="931354"/>
          </a:xfrm>
          <a:prstGeom prst="ellipse">
            <a:avLst/>
          </a:prstGeom>
          <a:solidFill>
            <a:srgbClr val="3A81BA">
              <a:alpha val="49720"/>
            </a:srgbClr>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574" name="Google Shape;574;p59"/>
          <p:cNvSpPr/>
          <p:nvPr/>
        </p:nvSpPr>
        <p:spPr>
          <a:xfrm rot="9100498">
            <a:off x="4462289" y="2092677"/>
            <a:ext cx="4027627" cy="1372885"/>
          </a:xfrm>
          <a:prstGeom prst="ellipse">
            <a:avLst/>
          </a:prstGeom>
          <a:solidFill>
            <a:srgbClr val="3A81BA">
              <a:alpha val="49720"/>
            </a:srgbClr>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575" name="Google Shape;575;p59"/>
          <p:cNvSpPr/>
          <p:nvPr/>
        </p:nvSpPr>
        <p:spPr>
          <a:xfrm rot="10799663">
            <a:off x="5061750" y="3450700"/>
            <a:ext cx="3061200" cy="653700"/>
          </a:xfrm>
          <a:prstGeom prst="ellipse">
            <a:avLst/>
          </a:prstGeom>
          <a:solidFill>
            <a:srgbClr val="3A81BA">
              <a:alpha val="49720"/>
            </a:srgbClr>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576" name="Google Shape;576;p59"/>
          <p:cNvSpPr/>
          <p:nvPr/>
        </p:nvSpPr>
        <p:spPr>
          <a:xfrm rot="-9516001">
            <a:off x="4109705" y="3896008"/>
            <a:ext cx="3602039" cy="910634"/>
          </a:xfrm>
          <a:prstGeom prst="ellipse">
            <a:avLst/>
          </a:prstGeom>
          <a:solidFill>
            <a:srgbClr val="3A81BA">
              <a:alpha val="49720"/>
            </a:srgbClr>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577" name="Google Shape;577;p59"/>
          <p:cNvSpPr/>
          <p:nvPr/>
        </p:nvSpPr>
        <p:spPr>
          <a:xfrm rot="-1569901">
            <a:off x="324094" y="4041014"/>
            <a:ext cx="4227613" cy="1401914"/>
          </a:xfrm>
          <a:prstGeom prst="ellipse">
            <a:avLst/>
          </a:prstGeom>
          <a:solidFill>
            <a:srgbClr val="3A81BA">
              <a:alpha val="49720"/>
            </a:srgbClr>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578" name="Google Shape;578;p59"/>
          <p:cNvSpPr txBox="1"/>
          <p:nvPr/>
        </p:nvSpPr>
        <p:spPr>
          <a:xfrm>
            <a:off x="3913950" y="3638450"/>
            <a:ext cx="1316100" cy="372300"/>
          </a:xfrm>
          <a:prstGeom prst="rect">
            <a:avLst/>
          </a:prstGeom>
          <a:solidFill>
            <a:schemeClr val="accent1"/>
          </a:solidFill>
          <a:ln w="19050" cap="flat" cmpd="sng">
            <a:solidFill>
              <a:srgbClr val="1A3A53"/>
            </a:solidFill>
            <a:prstDash val="solid"/>
            <a:round/>
            <a:headEnd type="none" w="sm" len="sm"/>
            <a:tailEnd type="none" w="sm" len="sm"/>
          </a:ln>
        </p:spPr>
        <p:txBody>
          <a:bodyPr spcFirstLastPara="1" wrap="square" lIns="91425" tIns="91425" rIns="91425" bIns="91425" anchor="t" anchorCtr="0">
            <a:noAutofit/>
          </a:bodyPr>
          <a:lstStyle/>
          <a:p>
            <a:pPr algn="ctr"/>
            <a:r>
              <a:rPr lang="en" dirty="0">
                <a:solidFill>
                  <a:srgbClr val="FFFFFF"/>
                </a:solidFill>
                <a:latin typeface="+mj-lt"/>
                <a:ea typeface="Quattrocento Sans"/>
                <a:cs typeface="Quattrocento Sans"/>
                <a:sym typeface="Quattrocento Sans"/>
              </a:rPr>
              <a:t>TMP-SMX</a:t>
            </a:r>
            <a:endParaRPr dirty="0">
              <a:solidFill>
                <a:srgbClr val="FFFFFF"/>
              </a:solidFill>
              <a:latin typeface="+mj-lt"/>
              <a:ea typeface="Quattrocento Sans"/>
              <a:cs typeface="Quattrocento Sans"/>
              <a:sym typeface="Quattrocento Sans"/>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9"/>
          <p:cNvSpPr txBox="1">
            <a:spLocks noGrp="1"/>
          </p:cNvSpPr>
          <p:nvPr>
            <p:ph type="title"/>
          </p:nvPr>
        </p:nvSpPr>
        <p:spPr>
          <a:xfrm>
            <a:off x="1381250" y="1794375"/>
            <a:ext cx="3878400" cy="435600"/>
          </a:xfrm>
          <a:prstGeom prst="rect">
            <a:avLst/>
          </a:prstGeom>
        </p:spPr>
        <p:txBody>
          <a:bodyPr spcFirstLastPara="1" vert="horz" wrap="square" lIns="91425" tIns="91425" rIns="91425" bIns="91425" rtlCol="0" anchor="ctr" anchorCtr="0">
            <a:noAutofit/>
          </a:bodyPr>
          <a:lstStyle/>
          <a:p>
            <a:pPr>
              <a:spcBef>
                <a:spcPts val="0"/>
              </a:spcBef>
            </a:pPr>
            <a:r>
              <a:rPr lang="en"/>
              <a:t>Ciprofloxacin Spectrum</a:t>
            </a:r>
            <a:endParaRPr/>
          </a:p>
        </p:txBody>
      </p:sp>
      <p:sp>
        <p:nvSpPr>
          <p:cNvPr id="143" name="Google Shape;143;p19"/>
          <p:cNvSpPr txBox="1">
            <a:spLocks noGrp="1"/>
          </p:cNvSpPr>
          <p:nvPr>
            <p:ph type="sldNum" idx="12"/>
          </p:nvPr>
        </p:nvSpPr>
        <p:spPr>
          <a:xfrm>
            <a:off x="8543227" y="5607101"/>
            <a:ext cx="548700" cy="393600"/>
          </a:xfrm>
          <a:prstGeom prst="rect">
            <a:avLst/>
          </a:prstGeom>
        </p:spPr>
        <p:txBody>
          <a:bodyPr spcFirstLastPara="1" wrap="square" lIns="91425" tIns="91425" rIns="91425" bIns="91425" anchor="t" anchorCtr="0">
            <a:noAutofit/>
          </a:bodyPr>
          <a:lstStyle/>
          <a:p>
            <a:pPr algn="r"/>
            <a:fld id="{00000000-1234-1234-1234-123412341234}" type="slidenum">
              <a:rPr lang="en"/>
              <a:pPr algn="r"/>
              <a:t>57</a:t>
            </a:fld>
            <a:endParaRPr/>
          </a:p>
        </p:txBody>
      </p:sp>
      <p:grpSp>
        <p:nvGrpSpPr>
          <p:cNvPr id="3" name="Group 2">
            <a:extLst>
              <a:ext uri="{FF2B5EF4-FFF2-40B4-BE49-F238E27FC236}">
                <a16:creationId xmlns:a16="http://schemas.microsoft.com/office/drawing/2014/main" id="{51C4C8AF-A674-45E8-A331-4C3A690678C9}"/>
              </a:ext>
            </a:extLst>
          </p:cNvPr>
          <p:cNvGrpSpPr/>
          <p:nvPr/>
        </p:nvGrpSpPr>
        <p:grpSpPr>
          <a:xfrm>
            <a:off x="703289" y="1098100"/>
            <a:ext cx="7839926" cy="4661800"/>
            <a:chOff x="703288" y="240850"/>
            <a:chExt cx="7839926" cy="4661800"/>
          </a:xfrm>
        </p:grpSpPr>
        <p:pic>
          <p:nvPicPr>
            <p:cNvPr id="144" name="Google Shape;144;p19"/>
            <p:cNvPicPr preferRelativeResize="0"/>
            <p:nvPr/>
          </p:nvPicPr>
          <p:blipFill>
            <a:blip r:embed="rId3">
              <a:alphaModFix/>
            </a:blip>
            <a:stretch>
              <a:fillRect/>
            </a:stretch>
          </p:blipFill>
          <p:spPr>
            <a:xfrm>
              <a:off x="703288" y="240850"/>
              <a:ext cx="7839926" cy="4661800"/>
            </a:xfrm>
            <a:prstGeom prst="rect">
              <a:avLst/>
            </a:prstGeom>
            <a:noFill/>
            <a:ln>
              <a:noFill/>
            </a:ln>
          </p:spPr>
        </p:pic>
        <p:sp>
          <p:nvSpPr>
            <p:cNvPr id="148" name="Google Shape;148;p19"/>
            <p:cNvSpPr txBox="1"/>
            <p:nvPr/>
          </p:nvSpPr>
          <p:spPr>
            <a:xfrm>
              <a:off x="3712602" y="2781200"/>
              <a:ext cx="1517448" cy="989576"/>
            </a:xfrm>
            <a:prstGeom prst="rect">
              <a:avLst/>
            </a:prstGeom>
            <a:solidFill>
              <a:schemeClr val="accent1"/>
            </a:solidFill>
            <a:ln w="19050" cap="flat" cmpd="sng">
              <a:solidFill>
                <a:schemeClr val="accent1">
                  <a:lumMod val="50000"/>
                </a:schemeClr>
              </a:solidFill>
              <a:prstDash val="solid"/>
              <a:round/>
              <a:headEnd type="none" w="sm" len="sm"/>
              <a:tailEnd type="none" w="sm" len="sm"/>
            </a:ln>
          </p:spPr>
          <p:txBody>
            <a:bodyPr spcFirstLastPara="1" wrap="square" lIns="91425" tIns="91425" rIns="91425" bIns="91425" anchor="t" anchorCtr="0">
              <a:noAutofit/>
            </a:bodyPr>
            <a:lstStyle/>
            <a:p>
              <a:pPr algn="ctr"/>
              <a:r>
                <a:rPr lang="en" dirty="0">
                  <a:solidFill>
                    <a:srgbClr val="FFFFFF"/>
                  </a:solidFill>
                  <a:latin typeface="+mj-lt"/>
                  <a:ea typeface="Quattrocento Sans"/>
                  <a:cs typeface="Quattrocento Sans"/>
                  <a:sym typeface="Quattrocento Sans"/>
                </a:rPr>
                <a:t>Gentamicin</a:t>
              </a:r>
            </a:p>
            <a:p>
              <a:pPr algn="ctr"/>
              <a:r>
                <a:rPr lang="en" dirty="0">
                  <a:solidFill>
                    <a:srgbClr val="FFFFFF"/>
                  </a:solidFill>
                  <a:latin typeface="+mj-lt"/>
                  <a:ea typeface="Quattrocento Sans"/>
                  <a:cs typeface="Quattrocento Sans"/>
                  <a:sym typeface="Quattrocento Sans"/>
                </a:rPr>
                <a:t>Tobramycin</a:t>
              </a:r>
            </a:p>
            <a:p>
              <a:pPr algn="ctr"/>
              <a:r>
                <a:rPr lang="en" dirty="0">
                  <a:solidFill>
                    <a:srgbClr val="FFFFFF"/>
                  </a:solidFill>
                  <a:latin typeface="+mj-lt"/>
                  <a:ea typeface="Quattrocento Sans"/>
                  <a:cs typeface="Quattrocento Sans"/>
                  <a:sym typeface="Quattrocento Sans"/>
                </a:rPr>
                <a:t>Amikacin</a:t>
              </a:r>
              <a:endParaRPr dirty="0">
                <a:solidFill>
                  <a:srgbClr val="FFFFFF"/>
                </a:solidFill>
                <a:latin typeface="+mj-lt"/>
                <a:ea typeface="Quattrocento Sans"/>
                <a:cs typeface="Quattrocento Sans"/>
                <a:sym typeface="Quattrocento Sans"/>
              </a:endParaRPr>
            </a:p>
          </p:txBody>
        </p:sp>
      </p:grpSp>
    </p:spTree>
    <p:extLst>
      <p:ext uri="{BB962C8B-B14F-4D97-AF65-F5344CB8AC3E}">
        <p14:creationId xmlns:p14="http://schemas.microsoft.com/office/powerpoint/2010/main" val="21540000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9"/>
          <p:cNvSpPr txBox="1">
            <a:spLocks noGrp="1"/>
          </p:cNvSpPr>
          <p:nvPr>
            <p:ph type="title"/>
          </p:nvPr>
        </p:nvSpPr>
        <p:spPr>
          <a:xfrm>
            <a:off x="1381250" y="1794375"/>
            <a:ext cx="3878400" cy="435600"/>
          </a:xfrm>
          <a:prstGeom prst="rect">
            <a:avLst/>
          </a:prstGeom>
        </p:spPr>
        <p:txBody>
          <a:bodyPr spcFirstLastPara="1" vert="horz" wrap="square" lIns="91425" tIns="91425" rIns="91425" bIns="91425" rtlCol="0" anchor="ctr" anchorCtr="0">
            <a:noAutofit/>
          </a:bodyPr>
          <a:lstStyle/>
          <a:p>
            <a:pPr>
              <a:spcBef>
                <a:spcPts val="0"/>
              </a:spcBef>
            </a:pPr>
            <a:r>
              <a:rPr lang="en"/>
              <a:t>Ciprofloxacin Spectrum</a:t>
            </a:r>
            <a:endParaRPr/>
          </a:p>
        </p:txBody>
      </p:sp>
      <p:sp>
        <p:nvSpPr>
          <p:cNvPr id="143" name="Google Shape;143;p19"/>
          <p:cNvSpPr txBox="1">
            <a:spLocks noGrp="1"/>
          </p:cNvSpPr>
          <p:nvPr>
            <p:ph type="sldNum" idx="12"/>
          </p:nvPr>
        </p:nvSpPr>
        <p:spPr>
          <a:xfrm>
            <a:off x="8543227" y="5607101"/>
            <a:ext cx="548700" cy="393600"/>
          </a:xfrm>
          <a:prstGeom prst="rect">
            <a:avLst/>
          </a:prstGeom>
        </p:spPr>
        <p:txBody>
          <a:bodyPr spcFirstLastPara="1" wrap="square" lIns="91425" tIns="91425" rIns="91425" bIns="91425" anchor="t" anchorCtr="0">
            <a:noAutofit/>
          </a:bodyPr>
          <a:lstStyle/>
          <a:p>
            <a:pPr algn="r"/>
            <a:fld id="{00000000-1234-1234-1234-123412341234}" type="slidenum">
              <a:rPr lang="en"/>
              <a:pPr algn="r"/>
              <a:t>58</a:t>
            </a:fld>
            <a:endParaRPr/>
          </a:p>
        </p:txBody>
      </p:sp>
      <p:grpSp>
        <p:nvGrpSpPr>
          <p:cNvPr id="3" name="Group 2">
            <a:extLst>
              <a:ext uri="{FF2B5EF4-FFF2-40B4-BE49-F238E27FC236}">
                <a16:creationId xmlns:a16="http://schemas.microsoft.com/office/drawing/2014/main" id="{51C4C8AF-A674-45E8-A331-4C3A690678C9}"/>
              </a:ext>
            </a:extLst>
          </p:cNvPr>
          <p:cNvGrpSpPr/>
          <p:nvPr/>
        </p:nvGrpSpPr>
        <p:grpSpPr>
          <a:xfrm>
            <a:off x="703289" y="1098100"/>
            <a:ext cx="8051595" cy="4661800"/>
            <a:chOff x="703288" y="240850"/>
            <a:chExt cx="8051595" cy="4661800"/>
          </a:xfrm>
        </p:grpSpPr>
        <p:pic>
          <p:nvPicPr>
            <p:cNvPr id="144" name="Google Shape;144;p19"/>
            <p:cNvPicPr preferRelativeResize="0"/>
            <p:nvPr/>
          </p:nvPicPr>
          <p:blipFill>
            <a:blip r:embed="rId3">
              <a:alphaModFix/>
            </a:blip>
            <a:stretch>
              <a:fillRect/>
            </a:stretch>
          </p:blipFill>
          <p:spPr>
            <a:xfrm>
              <a:off x="703288" y="240850"/>
              <a:ext cx="7839926" cy="4661800"/>
            </a:xfrm>
            <a:prstGeom prst="rect">
              <a:avLst/>
            </a:prstGeom>
            <a:noFill/>
            <a:ln>
              <a:noFill/>
            </a:ln>
          </p:spPr>
        </p:pic>
        <p:sp>
          <p:nvSpPr>
            <p:cNvPr id="146" name="Google Shape;146;p19"/>
            <p:cNvSpPr/>
            <p:nvPr/>
          </p:nvSpPr>
          <p:spPr>
            <a:xfrm rot="9100498">
              <a:off x="4462288" y="1235426"/>
              <a:ext cx="4027627" cy="1372885"/>
            </a:xfrm>
            <a:prstGeom prst="ellipse">
              <a:avLst/>
            </a:prstGeom>
            <a:solidFill>
              <a:schemeClr val="accent1">
                <a:alpha val="49720"/>
              </a:schemeClr>
            </a:solid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147" name="Google Shape;147;p19"/>
            <p:cNvSpPr/>
            <p:nvPr/>
          </p:nvSpPr>
          <p:spPr>
            <a:xfrm rot="12325512">
              <a:off x="4252726" y="3436570"/>
              <a:ext cx="4502157" cy="771163"/>
            </a:xfrm>
            <a:prstGeom prst="ellipse">
              <a:avLst/>
            </a:prstGeom>
            <a:solidFill>
              <a:schemeClr val="accent1">
                <a:alpha val="49720"/>
              </a:schemeClr>
            </a:solid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148" name="Google Shape;148;p19"/>
            <p:cNvSpPr txBox="1"/>
            <p:nvPr/>
          </p:nvSpPr>
          <p:spPr>
            <a:xfrm>
              <a:off x="3712602" y="2781200"/>
              <a:ext cx="1517448" cy="989576"/>
            </a:xfrm>
            <a:prstGeom prst="rect">
              <a:avLst/>
            </a:prstGeom>
            <a:solidFill>
              <a:schemeClr val="accent1"/>
            </a:solidFill>
            <a:ln w="19050" cap="flat" cmpd="sng">
              <a:solidFill>
                <a:schemeClr val="accent1">
                  <a:lumMod val="50000"/>
                </a:schemeClr>
              </a:solidFill>
              <a:prstDash val="solid"/>
              <a:round/>
              <a:headEnd type="none" w="sm" len="sm"/>
              <a:tailEnd type="none" w="sm" len="sm"/>
            </a:ln>
          </p:spPr>
          <p:txBody>
            <a:bodyPr spcFirstLastPara="1" wrap="square" lIns="91425" tIns="91425" rIns="91425" bIns="91425" anchor="t" anchorCtr="0">
              <a:noAutofit/>
            </a:bodyPr>
            <a:lstStyle/>
            <a:p>
              <a:pPr algn="ctr"/>
              <a:r>
                <a:rPr lang="en" dirty="0">
                  <a:solidFill>
                    <a:srgbClr val="FFFFFF"/>
                  </a:solidFill>
                  <a:latin typeface="+mj-lt"/>
                  <a:ea typeface="Quattrocento Sans"/>
                  <a:cs typeface="Quattrocento Sans"/>
                  <a:sym typeface="Quattrocento Sans"/>
                </a:rPr>
                <a:t>Gentamicin</a:t>
              </a:r>
            </a:p>
            <a:p>
              <a:pPr algn="ctr"/>
              <a:r>
                <a:rPr lang="en" dirty="0">
                  <a:solidFill>
                    <a:srgbClr val="FFFFFF"/>
                  </a:solidFill>
                  <a:latin typeface="+mj-lt"/>
                  <a:ea typeface="Quattrocento Sans"/>
                  <a:cs typeface="Quattrocento Sans"/>
                  <a:sym typeface="Quattrocento Sans"/>
                </a:rPr>
                <a:t>Tobramycin</a:t>
              </a:r>
            </a:p>
            <a:p>
              <a:pPr algn="ctr"/>
              <a:r>
                <a:rPr lang="en" dirty="0">
                  <a:solidFill>
                    <a:srgbClr val="FFFFFF"/>
                  </a:solidFill>
                  <a:latin typeface="+mj-lt"/>
                  <a:ea typeface="Quattrocento Sans"/>
                  <a:cs typeface="Quattrocento Sans"/>
                  <a:sym typeface="Quattrocento Sans"/>
                </a:rPr>
                <a:t>Amikacin</a:t>
              </a:r>
              <a:endParaRPr dirty="0">
                <a:solidFill>
                  <a:srgbClr val="FFFFFF"/>
                </a:solidFill>
                <a:latin typeface="+mj-lt"/>
                <a:ea typeface="Quattrocento Sans"/>
                <a:cs typeface="Quattrocento Sans"/>
                <a:sym typeface="Quattrocento Sans"/>
              </a:endParaRPr>
            </a:p>
          </p:txBody>
        </p:sp>
      </p:grpSp>
    </p:spTree>
    <p:extLst>
      <p:ext uri="{BB962C8B-B14F-4D97-AF65-F5344CB8AC3E}">
        <p14:creationId xmlns:p14="http://schemas.microsoft.com/office/powerpoint/2010/main" val="26065062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41"/>
          <p:cNvSpPr txBox="1">
            <a:spLocks noGrp="1"/>
          </p:cNvSpPr>
          <p:nvPr>
            <p:ph type="title"/>
          </p:nvPr>
        </p:nvSpPr>
        <p:spPr>
          <a:xfrm>
            <a:off x="1381250" y="1794375"/>
            <a:ext cx="3878400" cy="435600"/>
          </a:xfrm>
          <a:prstGeom prst="rect">
            <a:avLst/>
          </a:prstGeom>
        </p:spPr>
        <p:txBody>
          <a:bodyPr spcFirstLastPara="1" vert="horz" wrap="square" lIns="91425" tIns="91425" rIns="91425" bIns="91425" rtlCol="0" anchor="ctr" anchorCtr="0">
            <a:noAutofit/>
          </a:bodyPr>
          <a:lstStyle/>
          <a:p>
            <a:pPr>
              <a:spcBef>
                <a:spcPts val="0"/>
              </a:spcBef>
            </a:pPr>
            <a:r>
              <a:rPr lang="en"/>
              <a:t>Ciprofloxacin Spectrum</a:t>
            </a:r>
            <a:endParaRPr/>
          </a:p>
        </p:txBody>
      </p:sp>
      <p:sp>
        <p:nvSpPr>
          <p:cNvPr id="353" name="Google Shape;353;p41"/>
          <p:cNvSpPr txBox="1">
            <a:spLocks noGrp="1"/>
          </p:cNvSpPr>
          <p:nvPr>
            <p:ph type="sldNum" idx="12"/>
          </p:nvPr>
        </p:nvSpPr>
        <p:spPr>
          <a:xfrm>
            <a:off x="8543227" y="5607101"/>
            <a:ext cx="548700" cy="393600"/>
          </a:xfrm>
          <a:prstGeom prst="rect">
            <a:avLst/>
          </a:prstGeom>
        </p:spPr>
        <p:txBody>
          <a:bodyPr spcFirstLastPara="1" wrap="square" lIns="91425" tIns="91425" rIns="91425" bIns="91425" anchor="t" anchorCtr="0">
            <a:noAutofit/>
          </a:bodyPr>
          <a:lstStyle/>
          <a:p>
            <a:pPr algn="r"/>
            <a:fld id="{00000000-1234-1234-1234-123412341234}" type="slidenum">
              <a:rPr lang="en"/>
              <a:pPr algn="r"/>
              <a:t>59</a:t>
            </a:fld>
            <a:endParaRPr/>
          </a:p>
        </p:txBody>
      </p:sp>
      <p:grpSp>
        <p:nvGrpSpPr>
          <p:cNvPr id="3" name="Group 2">
            <a:extLst>
              <a:ext uri="{FF2B5EF4-FFF2-40B4-BE49-F238E27FC236}">
                <a16:creationId xmlns:a16="http://schemas.microsoft.com/office/drawing/2014/main" id="{0E76806C-003E-45B3-A02D-469C5BEF8F45}"/>
              </a:ext>
            </a:extLst>
          </p:cNvPr>
          <p:cNvGrpSpPr/>
          <p:nvPr/>
        </p:nvGrpSpPr>
        <p:grpSpPr>
          <a:xfrm>
            <a:off x="703288" y="1098100"/>
            <a:ext cx="7839926" cy="4661800"/>
            <a:chOff x="703288" y="240850"/>
            <a:chExt cx="7839926" cy="4661800"/>
          </a:xfrm>
        </p:grpSpPr>
        <p:pic>
          <p:nvPicPr>
            <p:cNvPr id="354" name="Google Shape;354;p41"/>
            <p:cNvPicPr preferRelativeResize="0"/>
            <p:nvPr/>
          </p:nvPicPr>
          <p:blipFill>
            <a:blip r:embed="rId3">
              <a:alphaModFix/>
            </a:blip>
            <a:stretch>
              <a:fillRect/>
            </a:stretch>
          </p:blipFill>
          <p:spPr>
            <a:xfrm>
              <a:off x="703288" y="240850"/>
              <a:ext cx="7839926" cy="4661800"/>
            </a:xfrm>
            <a:prstGeom prst="rect">
              <a:avLst/>
            </a:prstGeom>
            <a:noFill/>
            <a:ln>
              <a:noFill/>
            </a:ln>
          </p:spPr>
        </p:pic>
        <p:sp>
          <p:nvSpPr>
            <p:cNvPr id="358" name="Google Shape;358;p41"/>
            <p:cNvSpPr txBox="1"/>
            <p:nvPr/>
          </p:nvSpPr>
          <p:spPr>
            <a:xfrm>
              <a:off x="3913950" y="2781200"/>
              <a:ext cx="1453180" cy="372300"/>
            </a:xfrm>
            <a:prstGeom prst="rect">
              <a:avLst/>
            </a:prstGeom>
            <a:solidFill>
              <a:schemeClr val="accent3"/>
            </a:solidFill>
            <a:ln w="19050" cap="flat" cmpd="sng">
              <a:solidFill>
                <a:srgbClr val="5B702A"/>
              </a:solidFill>
              <a:prstDash val="solid"/>
              <a:round/>
              <a:headEnd type="none" w="sm" len="sm"/>
              <a:tailEnd type="none" w="sm" len="sm"/>
            </a:ln>
          </p:spPr>
          <p:txBody>
            <a:bodyPr spcFirstLastPara="1" wrap="square" lIns="91425" tIns="91425" rIns="91425" bIns="91425" anchor="t" anchorCtr="0">
              <a:noAutofit/>
            </a:bodyPr>
            <a:lstStyle/>
            <a:p>
              <a:pPr algn="ctr"/>
              <a:r>
                <a:rPr lang="en">
                  <a:solidFill>
                    <a:srgbClr val="FFFFFF"/>
                  </a:solidFill>
                  <a:latin typeface="Quattrocento Sans"/>
                  <a:ea typeface="Quattrocento Sans"/>
                  <a:cs typeface="Quattrocento Sans"/>
                  <a:sym typeface="Quattrocento Sans"/>
                </a:rPr>
                <a:t>Fosfomycin</a:t>
              </a:r>
              <a:endParaRPr>
                <a:solidFill>
                  <a:srgbClr val="FFFFFF"/>
                </a:solidFill>
                <a:latin typeface="Quattrocento Sans"/>
                <a:ea typeface="Quattrocento Sans"/>
                <a:cs typeface="Quattrocento Sans"/>
                <a:sym typeface="Quattrocento Sans"/>
              </a:endParaRPr>
            </a:p>
          </p:txBody>
        </p:sp>
      </p:grpSp>
    </p:spTree>
    <p:extLst>
      <p:ext uri="{BB962C8B-B14F-4D97-AF65-F5344CB8AC3E}">
        <p14:creationId xmlns:p14="http://schemas.microsoft.com/office/powerpoint/2010/main" val="3449584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38915"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38916"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38917"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38918"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38919"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38920"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38921"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38922"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38923"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38925"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38926"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38927"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38928" name="Oval 24"/>
          <p:cNvSpPr>
            <a:spLocks noChangeArrowheads="1"/>
          </p:cNvSpPr>
          <p:nvPr/>
        </p:nvSpPr>
        <p:spPr bwMode="auto">
          <a:xfrm rot="-768941">
            <a:off x="995795" y="3893705"/>
            <a:ext cx="3644035" cy="724477"/>
          </a:xfrm>
          <a:prstGeom prst="ellipse">
            <a:avLst/>
          </a:prstGeom>
          <a:solidFill>
            <a:srgbClr val="008000">
              <a:alpha val="50195"/>
            </a:srgbClr>
          </a:solidFill>
          <a:ln w="9525">
            <a:solidFill>
              <a:srgbClr val="008000"/>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endParaRPr lang="en-US" altLang="en-US" sz="2182"/>
          </a:p>
        </p:txBody>
      </p:sp>
      <p:sp>
        <p:nvSpPr>
          <p:cNvPr id="38929" name="TextBox 30"/>
          <p:cNvSpPr txBox="1">
            <a:spLocks noChangeArrowheads="1"/>
          </p:cNvSpPr>
          <p:nvPr/>
        </p:nvSpPr>
        <p:spPr bwMode="auto">
          <a:xfrm>
            <a:off x="4038023" y="3636818"/>
            <a:ext cx="1088760" cy="372090"/>
          </a:xfrm>
          <a:prstGeom prst="rect">
            <a:avLst/>
          </a:prstGeom>
          <a:solidFill>
            <a:srgbClr val="008000"/>
          </a:solidFill>
          <a:ln w="9525">
            <a:solidFill>
              <a:schemeClr val="bg1">
                <a:alpha val="79999"/>
              </a:schemeClr>
            </a:solidFill>
            <a:miter lim="800000"/>
            <a:headEnd/>
            <a:tailEnd/>
          </a:ln>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Nafcillin</a:t>
            </a:r>
            <a:endParaRPr lang="en-US" altLang="en-US" sz="2182"/>
          </a:p>
        </p:txBody>
      </p:sp>
      <p:sp>
        <p:nvSpPr>
          <p:cNvPr id="38930"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2" name="Oval 23"/>
          <p:cNvSpPr>
            <a:spLocks noChangeArrowheads="1"/>
          </p:cNvSpPr>
          <p:nvPr/>
        </p:nvSpPr>
        <p:spPr bwMode="auto">
          <a:xfrm rot="1358939">
            <a:off x="1759302" y="2796405"/>
            <a:ext cx="3053880" cy="1114100"/>
          </a:xfrm>
          <a:prstGeom prst="ellipse">
            <a:avLst/>
          </a:prstGeom>
          <a:gradFill flip="none" rotWithShape="1">
            <a:gsLst>
              <a:gs pos="70000">
                <a:srgbClr val="008000">
                  <a:alpha val="50195"/>
                </a:srgbClr>
              </a:gs>
              <a:gs pos="100000">
                <a:srgbClr val="FFFFFF">
                  <a:alpha val="50195"/>
                </a:srgbClr>
              </a:gs>
            </a:gsLst>
            <a:path path="circle">
              <a:fillToRect l="100000" t="100000"/>
            </a:path>
            <a:tileRect r="-100000" b="-100000"/>
          </a:gradFill>
          <a:ln w="9525">
            <a:solidFill>
              <a:srgbClr val="008000"/>
            </a:solidFill>
            <a:round/>
            <a:headEnd/>
            <a:tailEnd/>
          </a:ln>
        </p:spPr>
        <p:txBody>
          <a:bodyPr/>
          <a:lstStyle/>
          <a:p>
            <a:pPr>
              <a:defRPr/>
            </a:pPr>
            <a:endParaRPr lang="en-US" sz="1636"/>
          </a:p>
        </p:txBody>
      </p:sp>
      <p:sp>
        <p:nvSpPr>
          <p:cNvPr id="21"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9769440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41"/>
          <p:cNvSpPr txBox="1">
            <a:spLocks noGrp="1"/>
          </p:cNvSpPr>
          <p:nvPr>
            <p:ph type="title"/>
          </p:nvPr>
        </p:nvSpPr>
        <p:spPr>
          <a:xfrm>
            <a:off x="1381250" y="1794375"/>
            <a:ext cx="3878400" cy="435600"/>
          </a:xfrm>
          <a:prstGeom prst="rect">
            <a:avLst/>
          </a:prstGeom>
        </p:spPr>
        <p:txBody>
          <a:bodyPr spcFirstLastPara="1" vert="horz" wrap="square" lIns="91425" tIns="91425" rIns="91425" bIns="91425" rtlCol="0" anchor="ctr" anchorCtr="0">
            <a:noAutofit/>
          </a:bodyPr>
          <a:lstStyle/>
          <a:p>
            <a:pPr>
              <a:spcBef>
                <a:spcPts val="0"/>
              </a:spcBef>
            </a:pPr>
            <a:r>
              <a:rPr lang="en"/>
              <a:t>Ciprofloxacin Spectrum</a:t>
            </a:r>
            <a:endParaRPr/>
          </a:p>
        </p:txBody>
      </p:sp>
      <p:sp>
        <p:nvSpPr>
          <p:cNvPr id="353" name="Google Shape;353;p41"/>
          <p:cNvSpPr txBox="1">
            <a:spLocks noGrp="1"/>
          </p:cNvSpPr>
          <p:nvPr>
            <p:ph type="sldNum" idx="12"/>
          </p:nvPr>
        </p:nvSpPr>
        <p:spPr>
          <a:xfrm>
            <a:off x="8543227" y="5607101"/>
            <a:ext cx="548700" cy="393600"/>
          </a:xfrm>
          <a:prstGeom prst="rect">
            <a:avLst/>
          </a:prstGeom>
        </p:spPr>
        <p:txBody>
          <a:bodyPr spcFirstLastPara="1" wrap="square" lIns="91425" tIns="91425" rIns="91425" bIns="91425" anchor="t" anchorCtr="0">
            <a:noAutofit/>
          </a:bodyPr>
          <a:lstStyle/>
          <a:p>
            <a:pPr algn="r"/>
            <a:fld id="{00000000-1234-1234-1234-123412341234}" type="slidenum">
              <a:rPr lang="en"/>
              <a:pPr algn="r"/>
              <a:t>60</a:t>
            </a:fld>
            <a:endParaRPr/>
          </a:p>
        </p:txBody>
      </p:sp>
      <p:grpSp>
        <p:nvGrpSpPr>
          <p:cNvPr id="3" name="Group 2">
            <a:extLst>
              <a:ext uri="{FF2B5EF4-FFF2-40B4-BE49-F238E27FC236}">
                <a16:creationId xmlns:a16="http://schemas.microsoft.com/office/drawing/2014/main" id="{0E76806C-003E-45B3-A02D-469C5BEF8F45}"/>
              </a:ext>
            </a:extLst>
          </p:cNvPr>
          <p:cNvGrpSpPr/>
          <p:nvPr/>
        </p:nvGrpSpPr>
        <p:grpSpPr>
          <a:xfrm>
            <a:off x="540090" y="1098100"/>
            <a:ext cx="8003124" cy="4661800"/>
            <a:chOff x="540090" y="240850"/>
            <a:chExt cx="8003124" cy="4661800"/>
          </a:xfrm>
        </p:grpSpPr>
        <p:pic>
          <p:nvPicPr>
            <p:cNvPr id="354" name="Google Shape;354;p41"/>
            <p:cNvPicPr preferRelativeResize="0"/>
            <p:nvPr/>
          </p:nvPicPr>
          <p:blipFill>
            <a:blip r:embed="rId3">
              <a:alphaModFix/>
            </a:blip>
            <a:stretch>
              <a:fillRect/>
            </a:stretch>
          </p:blipFill>
          <p:spPr>
            <a:xfrm>
              <a:off x="703288" y="240850"/>
              <a:ext cx="7839926" cy="4661800"/>
            </a:xfrm>
            <a:prstGeom prst="rect">
              <a:avLst/>
            </a:prstGeom>
            <a:noFill/>
            <a:ln>
              <a:noFill/>
            </a:ln>
          </p:spPr>
        </p:pic>
        <p:sp>
          <p:nvSpPr>
            <p:cNvPr id="355" name="Google Shape;355;p41"/>
            <p:cNvSpPr/>
            <p:nvPr/>
          </p:nvSpPr>
          <p:spPr>
            <a:xfrm rot="2167715">
              <a:off x="540090" y="289959"/>
              <a:ext cx="2759331" cy="1517883"/>
            </a:xfrm>
            <a:prstGeom prst="ellipse">
              <a:avLst/>
            </a:prstGeom>
            <a:solidFill>
              <a:srgbClr val="8BAB42">
                <a:alpha val="49720"/>
              </a:srgbClr>
            </a:solidFill>
            <a:ln w="9525" cap="flat" cmpd="sng">
              <a:solidFill>
                <a:srgbClr val="5B702A"/>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356" name="Google Shape;356;p41"/>
            <p:cNvSpPr/>
            <p:nvPr/>
          </p:nvSpPr>
          <p:spPr>
            <a:xfrm rot="9100498">
              <a:off x="4572477" y="1672090"/>
              <a:ext cx="2186993" cy="1372885"/>
            </a:xfrm>
            <a:prstGeom prst="ellipse">
              <a:avLst/>
            </a:prstGeom>
            <a:solidFill>
              <a:srgbClr val="8BAB42">
                <a:alpha val="49720"/>
              </a:srgbClr>
            </a:solidFill>
            <a:ln w="9525" cap="flat" cmpd="sng">
              <a:solidFill>
                <a:srgbClr val="5B702A"/>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358" name="Google Shape;358;p41"/>
            <p:cNvSpPr txBox="1"/>
            <p:nvPr/>
          </p:nvSpPr>
          <p:spPr>
            <a:xfrm>
              <a:off x="3913950" y="2781200"/>
              <a:ext cx="1453180" cy="372300"/>
            </a:xfrm>
            <a:prstGeom prst="rect">
              <a:avLst/>
            </a:prstGeom>
            <a:solidFill>
              <a:schemeClr val="accent3"/>
            </a:solidFill>
            <a:ln w="19050" cap="flat" cmpd="sng">
              <a:solidFill>
                <a:srgbClr val="5B702A"/>
              </a:solidFill>
              <a:prstDash val="solid"/>
              <a:round/>
              <a:headEnd type="none" w="sm" len="sm"/>
              <a:tailEnd type="none" w="sm" len="sm"/>
            </a:ln>
          </p:spPr>
          <p:txBody>
            <a:bodyPr spcFirstLastPara="1" wrap="square" lIns="91425" tIns="91425" rIns="91425" bIns="91425" anchor="t" anchorCtr="0">
              <a:noAutofit/>
            </a:bodyPr>
            <a:lstStyle/>
            <a:p>
              <a:pPr algn="ctr"/>
              <a:r>
                <a:rPr lang="en">
                  <a:solidFill>
                    <a:srgbClr val="FFFFFF"/>
                  </a:solidFill>
                  <a:latin typeface="Quattrocento Sans"/>
                  <a:ea typeface="Quattrocento Sans"/>
                  <a:cs typeface="Quattrocento Sans"/>
                  <a:sym typeface="Quattrocento Sans"/>
                </a:rPr>
                <a:t>Fosfomycin</a:t>
              </a:r>
              <a:endParaRPr>
                <a:solidFill>
                  <a:srgbClr val="FFFFFF"/>
                </a:solidFill>
                <a:latin typeface="Quattrocento Sans"/>
                <a:ea typeface="Quattrocento Sans"/>
                <a:cs typeface="Quattrocento Sans"/>
                <a:sym typeface="Quattrocento Sans"/>
              </a:endParaRPr>
            </a:p>
          </p:txBody>
        </p:sp>
      </p:grpSp>
    </p:spTree>
    <p:extLst>
      <p:ext uri="{BB962C8B-B14F-4D97-AF65-F5344CB8AC3E}">
        <p14:creationId xmlns:p14="http://schemas.microsoft.com/office/powerpoint/2010/main" val="10966646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42"/>
          <p:cNvSpPr txBox="1">
            <a:spLocks noGrp="1"/>
          </p:cNvSpPr>
          <p:nvPr>
            <p:ph type="title"/>
          </p:nvPr>
        </p:nvSpPr>
        <p:spPr>
          <a:xfrm>
            <a:off x="1381250" y="1794375"/>
            <a:ext cx="3878400" cy="435600"/>
          </a:xfrm>
          <a:prstGeom prst="rect">
            <a:avLst/>
          </a:prstGeom>
        </p:spPr>
        <p:txBody>
          <a:bodyPr spcFirstLastPara="1" vert="horz" wrap="square" lIns="91425" tIns="91425" rIns="91425" bIns="91425" rtlCol="0" anchor="ctr" anchorCtr="0">
            <a:noAutofit/>
          </a:bodyPr>
          <a:lstStyle/>
          <a:p>
            <a:pPr>
              <a:spcBef>
                <a:spcPts val="0"/>
              </a:spcBef>
            </a:pPr>
            <a:r>
              <a:rPr lang="en"/>
              <a:t>Ciprofloxacin Spectrum</a:t>
            </a:r>
            <a:endParaRPr/>
          </a:p>
        </p:txBody>
      </p:sp>
      <p:grpSp>
        <p:nvGrpSpPr>
          <p:cNvPr id="3" name="Group 2">
            <a:extLst>
              <a:ext uri="{FF2B5EF4-FFF2-40B4-BE49-F238E27FC236}">
                <a16:creationId xmlns:a16="http://schemas.microsoft.com/office/drawing/2014/main" id="{2D672A11-112F-437E-87E1-8E0389F5C147}"/>
              </a:ext>
            </a:extLst>
          </p:cNvPr>
          <p:cNvGrpSpPr/>
          <p:nvPr/>
        </p:nvGrpSpPr>
        <p:grpSpPr>
          <a:xfrm>
            <a:off x="703289" y="1098100"/>
            <a:ext cx="7839926" cy="4661800"/>
            <a:chOff x="703288" y="240850"/>
            <a:chExt cx="7839926" cy="4661800"/>
          </a:xfrm>
        </p:grpSpPr>
        <p:pic>
          <p:nvPicPr>
            <p:cNvPr id="365" name="Google Shape;365;p42"/>
            <p:cNvPicPr preferRelativeResize="0"/>
            <p:nvPr/>
          </p:nvPicPr>
          <p:blipFill>
            <a:blip r:embed="rId3">
              <a:alphaModFix/>
            </a:blip>
            <a:stretch>
              <a:fillRect/>
            </a:stretch>
          </p:blipFill>
          <p:spPr>
            <a:xfrm>
              <a:off x="703288" y="240850"/>
              <a:ext cx="7839926" cy="4661800"/>
            </a:xfrm>
            <a:prstGeom prst="rect">
              <a:avLst/>
            </a:prstGeom>
            <a:noFill/>
            <a:ln>
              <a:noFill/>
            </a:ln>
          </p:spPr>
        </p:pic>
        <p:sp>
          <p:nvSpPr>
            <p:cNvPr id="369" name="Google Shape;369;p42"/>
            <p:cNvSpPr txBox="1"/>
            <p:nvPr/>
          </p:nvSpPr>
          <p:spPr>
            <a:xfrm>
              <a:off x="3576018" y="2850774"/>
              <a:ext cx="1592327" cy="372300"/>
            </a:xfrm>
            <a:prstGeom prst="rect">
              <a:avLst/>
            </a:prstGeom>
            <a:solidFill>
              <a:schemeClr val="accent5"/>
            </a:solidFill>
            <a:ln w="19050" cap="flat" cmpd="sng">
              <a:solidFill>
                <a:srgbClr val="3A3654"/>
              </a:solidFill>
              <a:prstDash val="solid"/>
              <a:round/>
              <a:headEnd type="none" w="sm" len="sm"/>
              <a:tailEnd type="none" w="sm" len="sm"/>
            </a:ln>
          </p:spPr>
          <p:txBody>
            <a:bodyPr spcFirstLastPara="1" wrap="square" lIns="91425" tIns="91425" rIns="91425" bIns="91425" anchor="t" anchorCtr="0">
              <a:noAutofit/>
            </a:bodyPr>
            <a:lstStyle/>
            <a:p>
              <a:pPr algn="ctr"/>
              <a:r>
                <a:rPr lang="en" dirty="0">
                  <a:solidFill>
                    <a:srgbClr val="FFFFFF"/>
                  </a:solidFill>
                  <a:latin typeface="Quattrocento Sans"/>
                  <a:ea typeface="Quattrocento Sans"/>
                  <a:cs typeface="Quattrocento Sans"/>
                  <a:sym typeface="Quattrocento Sans"/>
                </a:rPr>
                <a:t>Nitrofurantoin</a:t>
              </a:r>
              <a:endParaRPr dirty="0">
                <a:solidFill>
                  <a:srgbClr val="FFFFFF"/>
                </a:solidFill>
                <a:latin typeface="Quattrocento Sans"/>
                <a:ea typeface="Quattrocento Sans"/>
                <a:cs typeface="Quattrocento Sans"/>
                <a:sym typeface="Quattrocento Sans"/>
              </a:endParaRPr>
            </a:p>
          </p:txBody>
        </p:sp>
      </p:grpSp>
    </p:spTree>
    <p:extLst>
      <p:ext uri="{BB962C8B-B14F-4D97-AF65-F5344CB8AC3E}">
        <p14:creationId xmlns:p14="http://schemas.microsoft.com/office/powerpoint/2010/main" val="36018660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42"/>
          <p:cNvSpPr txBox="1">
            <a:spLocks noGrp="1"/>
          </p:cNvSpPr>
          <p:nvPr>
            <p:ph type="title"/>
          </p:nvPr>
        </p:nvSpPr>
        <p:spPr>
          <a:xfrm>
            <a:off x="1381250" y="1794375"/>
            <a:ext cx="3878400" cy="435600"/>
          </a:xfrm>
          <a:prstGeom prst="rect">
            <a:avLst/>
          </a:prstGeom>
        </p:spPr>
        <p:txBody>
          <a:bodyPr spcFirstLastPara="1" vert="horz" wrap="square" lIns="91425" tIns="91425" rIns="91425" bIns="91425" rtlCol="0" anchor="ctr" anchorCtr="0">
            <a:noAutofit/>
          </a:bodyPr>
          <a:lstStyle/>
          <a:p>
            <a:pPr>
              <a:spcBef>
                <a:spcPts val="0"/>
              </a:spcBef>
            </a:pPr>
            <a:r>
              <a:rPr lang="en"/>
              <a:t>Ciprofloxacin Spectrum</a:t>
            </a:r>
            <a:endParaRPr/>
          </a:p>
        </p:txBody>
      </p:sp>
      <p:sp>
        <p:nvSpPr>
          <p:cNvPr id="364" name="Google Shape;364;p42"/>
          <p:cNvSpPr txBox="1">
            <a:spLocks noGrp="1"/>
          </p:cNvSpPr>
          <p:nvPr>
            <p:ph type="sldNum" idx="12"/>
          </p:nvPr>
        </p:nvSpPr>
        <p:spPr>
          <a:xfrm>
            <a:off x="8543227" y="5607101"/>
            <a:ext cx="548700" cy="393600"/>
          </a:xfrm>
          <a:prstGeom prst="rect">
            <a:avLst/>
          </a:prstGeom>
        </p:spPr>
        <p:txBody>
          <a:bodyPr spcFirstLastPara="1" wrap="square" lIns="91425" tIns="91425" rIns="91425" bIns="91425" anchor="t" anchorCtr="0">
            <a:noAutofit/>
          </a:bodyPr>
          <a:lstStyle/>
          <a:p>
            <a:pPr algn="r"/>
            <a:fld id="{00000000-1234-1234-1234-123412341234}" type="slidenum">
              <a:rPr lang="en"/>
              <a:pPr algn="r"/>
              <a:t>62</a:t>
            </a:fld>
            <a:endParaRPr/>
          </a:p>
        </p:txBody>
      </p:sp>
      <p:grpSp>
        <p:nvGrpSpPr>
          <p:cNvPr id="3" name="Group 2">
            <a:extLst>
              <a:ext uri="{FF2B5EF4-FFF2-40B4-BE49-F238E27FC236}">
                <a16:creationId xmlns:a16="http://schemas.microsoft.com/office/drawing/2014/main" id="{2D672A11-112F-437E-87E1-8E0389F5C147}"/>
              </a:ext>
            </a:extLst>
          </p:cNvPr>
          <p:cNvGrpSpPr/>
          <p:nvPr/>
        </p:nvGrpSpPr>
        <p:grpSpPr>
          <a:xfrm>
            <a:off x="539830" y="1098100"/>
            <a:ext cx="8003385" cy="4661800"/>
            <a:chOff x="539829" y="240850"/>
            <a:chExt cx="8003385" cy="4661800"/>
          </a:xfrm>
        </p:grpSpPr>
        <p:pic>
          <p:nvPicPr>
            <p:cNvPr id="365" name="Google Shape;365;p42"/>
            <p:cNvPicPr preferRelativeResize="0"/>
            <p:nvPr/>
          </p:nvPicPr>
          <p:blipFill>
            <a:blip r:embed="rId3">
              <a:alphaModFix/>
            </a:blip>
            <a:stretch>
              <a:fillRect/>
            </a:stretch>
          </p:blipFill>
          <p:spPr>
            <a:xfrm>
              <a:off x="703288" y="240850"/>
              <a:ext cx="7839926" cy="4661800"/>
            </a:xfrm>
            <a:prstGeom prst="rect">
              <a:avLst/>
            </a:prstGeom>
            <a:noFill/>
            <a:ln>
              <a:noFill/>
            </a:ln>
          </p:spPr>
        </p:pic>
        <p:grpSp>
          <p:nvGrpSpPr>
            <p:cNvPr id="2" name="Group 1">
              <a:extLst>
                <a:ext uri="{FF2B5EF4-FFF2-40B4-BE49-F238E27FC236}">
                  <a16:creationId xmlns:a16="http://schemas.microsoft.com/office/drawing/2014/main" id="{7A5819FA-BFB7-478E-A054-CE1CD61DCA6A}"/>
                </a:ext>
              </a:extLst>
            </p:cNvPr>
            <p:cNvGrpSpPr/>
            <p:nvPr/>
          </p:nvGrpSpPr>
          <p:grpSpPr>
            <a:xfrm>
              <a:off x="539829" y="282554"/>
              <a:ext cx="5967764" cy="2940520"/>
              <a:chOff x="539829" y="282554"/>
              <a:chExt cx="5967764" cy="2940520"/>
            </a:xfrm>
          </p:grpSpPr>
          <p:sp>
            <p:nvSpPr>
              <p:cNvPr id="366" name="Google Shape;366;p42"/>
              <p:cNvSpPr/>
              <p:nvPr/>
            </p:nvSpPr>
            <p:spPr>
              <a:xfrm rot="2300216">
                <a:off x="539829" y="282554"/>
                <a:ext cx="2702146" cy="1448692"/>
              </a:xfrm>
              <a:prstGeom prst="ellipse">
                <a:avLst/>
              </a:prstGeom>
              <a:solidFill>
                <a:srgbClr val="8B81D2">
                  <a:alpha val="56860"/>
                </a:srgbClr>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367" name="Google Shape;367;p42"/>
              <p:cNvSpPr/>
              <p:nvPr/>
            </p:nvSpPr>
            <p:spPr>
              <a:xfrm rot="9100605">
                <a:off x="5917904" y="1395791"/>
                <a:ext cx="589689" cy="1148588"/>
              </a:xfrm>
              <a:prstGeom prst="ellipse">
                <a:avLst/>
              </a:prstGeom>
              <a:solidFill>
                <a:srgbClr val="8B81D2">
                  <a:alpha val="56860"/>
                </a:srgbClr>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endParaRPr>
                  <a:highlight>
                    <a:schemeClr val="accent1"/>
                  </a:highlight>
                </a:endParaRPr>
              </a:p>
            </p:txBody>
          </p:sp>
          <p:sp>
            <p:nvSpPr>
              <p:cNvPr id="369" name="Google Shape;369;p42"/>
              <p:cNvSpPr txBox="1"/>
              <p:nvPr/>
            </p:nvSpPr>
            <p:spPr>
              <a:xfrm>
                <a:off x="3576018" y="2850774"/>
                <a:ext cx="1592327" cy="372300"/>
              </a:xfrm>
              <a:prstGeom prst="rect">
                <a:avLst/>
              </a:prstGeom>
              <a:solidFill>
                <a:schemeClr val="accent5"/>
              </a:solidFill>
              <a:ln w="19050" cap="flat" cmpd="sng">
                <a:solidFill>
                  <a:srgbClr val="3A3654"/>
                </a:solidFill>
                <a:prstDash val="solid"/>
                <a:round/>
                <a:headEnd type="none" w="sm" len="sm"/>
                <a:tailEnd type="none" w="sm" len="sm"/>
              </a:ln>
            </p:spPr>
            <p:txBody>
              <a:bodyPr spcFirstLastPara="1" wrap="square" lIns="91425" tIns="91425" rIns="91425" bIns="91425" anchor="t" anchorCtr="0">
                <a:noAutofit/>
              </a:bodyPr>
              <a:lstStyle/>
              <a:p>
                <a:pPr algn="ctr"/>
                <a:r>
                  <a:rPr lang="en" dirty="0">
                    <a:solidFill>
                      <a:srgbClr val="FFFFFF"/>
                    </a:solidFill>
                    <a:latin typeface="Quattrocento Sans"/>
                    <a:ea typeface="Quattrocento Sans"/>
                    <a:cs typeface="Quattrocento Sans"/>
                    <a:sym typeface="Quattrocento Sans"/>
                  </a:rPr>
                  <a:t>Nitrofurantoin</a:t>
                </a:r>
                <a:endParaRPr dirty="0">
                  <a:solidFill>
                    <a:srgbClr val="FFFFFF"/>
                  </a:solidFill>
                  <a:latin typeface="Quattrocento Sans"/>
                  <a:ea typeface="Quattrocento Sans"/>
                  <a:cs typeface="Quattrocento Sans"/>
                  <a:sym typeface="Quattrocento Sans"/>
                </a:endParaRPr>
              </a:p>
            </p:txBody>
          </p:sp>
        </p:grpSp>
      </p:grpSp>
    </p:spTree>
    <p:extLst>
      <p:ext uri="{BB962C8B-B14F-4D97-AF65-F5344CB8AC3E}">
        <p14:creationId xmlns:p14="http://schemas.microsoft.com/office/powerpoint/2010/main" val="3422582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47107"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47108"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47109"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47110"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47111"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47112"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47113"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47114"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47115"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47117"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47118"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47119"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47124" name="TextBox 30"/>
          <p:cNvSpPr txBox="1">
            <a:spLocks noChangeArrowheads="1"/>
          </p:cNvSpPr>
          <p:nvPr/>
        </p:nvSpPr>
        <p:spPr bwMode="auto">
          <a:xfrm>
            <a:off x="4038023" y="3636819"/>
            <a:ext cx="1425390" cy="651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Ampicillin</a:t>
            </a:r>
          </a:p>
          <a:p>
            <a:r>
              <a:rPr lang="en-US" altLang="en-US" sz="1818" b="1"/>
              <a:t>Amoxicillin</a:t>
            </a:r>
            <a:endParaRPr lang="en-US" altLang="en-US" sz="2182"/>
          </a:p>
        </p:txBody>
      </p:sp>
      <p:sp>
        <p:nvSpPr>
          <p:cNvPr id="47125"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4"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3028684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47107"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47108"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47109"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47110"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47111"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47112"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47113"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47114"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47115"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47117"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47118"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47119"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46101" name="Oval 23"/>
          <p:cNvSpPr>
            <a:spLocks noChangeArrowheads="1"/>
          </p:cNvSpPr>
          <p:nvPr/>
        </p:nvSpPr>
        <p:spPr bwMode="auto">
          <a:xfrm rot="10597553">
            <a:off x="4019262" y="3414393"/>
            <a:ext cx="3994727" cy="933738"/>
          </a:xfrm>
          <a:prstGeom prst="ellipse">
            <a:avLst/>
          </a:prstGeom>
          <a:gradFill flip="none" rotWithShape="1">
            <a:gsLst>
              <a:gs pos="58000">
                <a:srgbClr val="FF0000">
                  <a:alpha val="50195"/>
                </a:srgbClr>
              </a:gs>
              <a:gs pos="73000">
                <a:srgbClr val="FFFFFF">
                  <a:alpha val="50195"/>
                </a:srgbClr>
              </a:gs>
            </a:gsLst>
            <a:path path="circle">
              <a:fillToRect l="100000" t="100000"/>
            </a:path>
            <a:tileRect r="-100000" b="-100000"/>
          </a:gradFill>
          <a:ln w="9525">
            <a:solidFill>
              <a:srgbClr val="FF0000"/>
            </a:solidFill>
            <a:round/>
            <a:headEnd/>
            <a:tailEnd/>
          </a:ln>
        </p:spPr>
        <p:txBody>
          <a:bodyPr/>
          <a:lstStyle/>
          <a:p>
            <a:pPr>
              <a:defRPr/>
            </a:pPr>
            <a:endParaRPr lang="en-US" sz="1636"/>
          </a:p>
        </p:txBody>
      </p:sp>
      <p:sp>
        <p:nvSpPr>
          <p:cNvPr id="47124" name="TextBox 30"/>
          <p:cNvSpPr txBox="1">
            <a:spLocks noChangeArrowheads="1"/>
          </p:cNvSpPr>
          <p:nvPr/>
        </p:nvSpPr>
        <p:spPr bwMode="auto">
          <a:xfrm>
            <a:off x="4038023" y="3636819"/>
            <a:ext cx="1425390" cy="651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Ampicillin</a:t>
            </a:r>
          </a:p>
          <a:p>
            <a:r>
              <a:rPr lang="en-US" altLang="en-US" sz="1818" b="1"/>
              <a:t>Amoxicillin</a:t>
            </a:r>
            <a:endParaRPr lang="en-US" altLang="en-US" sz="2182"/>
          </a:p>
        </p:txBody>
      </p:sp>
      <p:sp>
        <p:nvSpPr>
          <p:cNvPr id="47125"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48148" name="Oval 35"/>
          <p:cNvSpPr>
            <a:spLocks noChangeArrowheads="1"/>
          </p:cNvSpPr>
          <p:nvPr/>
        </p:nvSpPr>
        <p:spPr bwMode="auto">
          <a:xfrm rot="1822415">
            <a:off x="822689" y="2403019"/>
            <a:ext cx="4267488" cy="1398443"/>
          </a:xfrm>
          <a:prstGeom prst="ellipse">
            <a:avLst/>
          </a:prstGeom>
          <a:gradFill flip="none" rotWithShape="1">
            <a:gsLst>
              <a:gs pos="50000">
                <a:srgbClr val="FF0000">
                  <a:alpha val="50195"/>
                </a:srgbClr>
              </a:gs>
              <a:gs pos="100000">
                <a:srgbClr val="FFFFFF">
                  <a:alpha val="50195"/>
                </a:srgbClr>
              </a:gs>
            </a:gsLst>
            <a:path path="circle">
              <a:fillToRect l="100000" t="100000"/>
            </a:path>
            <a:tileRect r="-100000" b="-100000"/>
          </a:gradFill>
          <a:ln w="9525">
            <a:solidFill>
              <a:srgbClr val="FF0000"/>
            </a:solidFill>
            <a:round/>
            <a:headEnd/>
            <a:tailEnd/>
          </a:ln>
        </p:spPr>
        <p:txBody>
          <a:bodyPr/>
          <a:lstStyle/>
          <a:p>
            <a:pPr>
              <a:defRPr/>
            </a:pPr>
            <a:endParaRPr lang="en-US" sz="1636"/>
          </a:p>
        </p:txBody>
      </p:sp>
      <p:sp>
        <p:nvSpPr>
          <p:cNvPr id="24"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242928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Box 3"/>
          <p:cNvSpPr txBox="1">
            <a:spLocks noChangeArrowheads="1"/>
          </p:cNvSpPr>
          <p:nvPr/>
        </p:nvSpPr>
        <p:spPr bwMode="auto">
          <a:xfrm>
            <a:off x="2514023" y="3359728"/>
            <a:ext cx="165462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Strep pyogenes</a:t>
            </a:r>
          </a:p>
        </p:txBody>
      </p:sp>
      <p:sp>
        <p:nvSpPr>
          <p:cNvPr id="55299" name="TextBox 6"/>
          <p:cNvSpPr txBox="1">
            <a:spLocks noChangeArrowheads="1"/>
          </p:cNvSpPr>
          <p:nvPr/>
        </p:nvSpPr>
        <p:spPr bwMode="auto">
          <a:xfrm>
            <a:off x="1143000" y="1974273"/>
            <a:ext cx="145424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faecalis</a:t>
            </a:r>
          </a:p>
        </p:txBody>
      </p:sp>
      <p:sp>
        <p:nvSpPr>
          <p:cNvPr id="55300" name="TextBox 7"/>
          <p:cNvSpPr txBox="1">
            <a:spLocks noChangeArrowheads="1"/>
          </p:cNvSpPr>
          <p:nvPr/>
        </p:nvSpPr>
        <p:spPr bwMode="auto">
          <a:xfrm>
            <a:off x="0" y="796636"/>
            <a:ext cx="1548822"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Enterococcus</a:t>
            </a:r>
          </a:p>
          <a:p>
            <a:r>
              <a:rPr lang="en-US" altLang="en-US" sz="1636" i="1"/>
              <a:t>faecium </a:t>
            </a:r>
            <a:r>
              <a:rPr lang="en-US" altLang="en-US" sz="1636"/>
              <a:t>(VRE)</a:t>
            </a:r>
          </a:p>
        </p:txBody>
      </p:sp>
      <p:sp>
        <p:nvSpPr>
          <p:cNvPr id="55301" name="TextBox 9"/>
          <p:cNvSpPr txBox="1">
            <a:spLocks noChangeArrowheads="1"/>
          </p:cNvSpPr>
          <p:nvPr/>
        </p:nvSpPr>
        <p:spPr bwMode="auto">
          <a:xfrm>
            <a:off x="1524000" y="4191000"/>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(MSSA)</a:t>
            </a:r>
          </a:p>
        </p:txBody>
      </p:sp>
      <p:sp>
        <p:nvSpPr>
          <p:cNvPr id="55302" name="TextBox 10"/>
          <p:cNvSpPr txBox="1">
            <a:spLocks noChangeArrowheads="1"/>
          </p:cNvSpPr>
          <p:nvPr/>
        </p:nvSpPr>
        <p:spPr bwMode="auto">
          <a:xfrm>
            <a:off x="0" y="5368636"/>
            <a:ext cx="1433406"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Staph aureus</a:t>
            </a:r>
          </a:p>
          <a:p>
            <a:r>
              <a:rPr lang="en-US" altLang="en-US" sz="1636"/>
              <a:t>(MRSA)</a:t>
            </a:r>
          </a:p>
        </p:txBody>
      </p:sp>
      <p:sp>
        <p:nvSpPr>
          <p:cNvPr id="55303" name="TextBox 11"/>
          <p:cNvSpPr txBox="1">
            <a:spLocks noChangeArrowheads="1"/>
          </p:cNvSpPr>
          <p:nvPr/>
        </p:nvSpPr>
        <p:spPr bwMode="auto">
          <a:xfrm>
            <a:off x="5029490" y="2736273"/>
            <a:ext cx="954107"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Proteus</a:t>
            </a:r>
          </a:p>
          <a:p>
            <a:r>
              <a:rPr lang="en-US" altLang="en-US" sz="1636" i="1"/>
              <a:t>mirabilis</a:t>
            </a:r>
          </a:p>
        </p:txBody>
      </p:sp>
      <p:sp>
        <p:nvSpPr>
          <p:cNvPr id="55304" name="TextBox 12"/>
          <p:cNvSpPr txBox="1">
            <a:spLocks noChangeArrowheads="1"/>
          </p:cNvSpPr>
          <p:nvPr/>
        </p:nvSpPr>
        <p:spPr bwMode="auto">
          <a:xfrm>
            <a:off x="5791489" y="2528455"/>
            <a:ext cx="75373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 coli</a:t>
            </a:r>
          </a:p>
        </p:txBody>
      </p:sp>
      <p:sp>
        <p:nvSpPr>
          <p:cNvPr id="55305" name="TextBox 13"/>
          <p:cNvSpPr txBox="1">
            <a:spLocks noChangeArrowheads="1"/>
          </p:cNvSpPr>
          <p:nvPr/>
        </p:nvSpPr>
        <p:spPr bwMode="auto">
          <a:xfrm>
            <a:off x="6248977" y="2043545"/>
            <a:ext cx="1342034"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Klebsiella</a:t>
            </a:r>
          </a:p>
          <a:p>
            <a:r>
              <a:rPr lang="en-US" altLang="en-US" sz="1636" i="1"/>
              <a:t>pneumoniae</a:t>
            </a:r>
          </a:p>
        </p:txBody>
      </p:sp>
      <p:sp>
        <p:nvSpPr>
          <p:cNvPr id="55306" name="TextBox 14"/>
          <p:cNvSpPr txBox="1">
            <a:spLocks noChangeArrowheads="1"/>
          </p:cNvSpPr>
          <p:nvPr/>
        </p:nvSpPr>
        <p:spPr bwMode="auto">
          <a:xfrm>
            <a:off x="7010977" y="5299364"/>
            <a:ext cx="1526380"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Pseudomonas</a:t>
            </a:r>
          </a:p>
        </p:txBody>
      </p:sp>
      <p:sp>
        <p:nvSpPr>
          <p:cNvPr id="55307" name="TextBox 16"/>
          <p:cNvSpPr txBox="1">
            <a:spLocks noChangeArrowheads="1"/>
          </p:cNvSpPr>
          <p:nvPr/>
        </p:nvSpPr>
        <p:spPr bwMode="auto">
          <a:xfrm>
            <a:off x="6705023" y="3567546"/>
            <a:ext cx="1676977"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H. influenzae</a:t>
            </a:r>
          </a:p>
        </p:txBody>
      </p:sp>
      <p:sp>
        <p:nvSpPr>
          <p:cNvPr id="55309" name="TextBox 18"/>
          <p:cNvSpPr txBox="1">
            <a:spLocks noChangeArrowheads="1"/>
          </p:cNvSpPr>
          <p:nvPr/>
        </p:nvSpPr>
        <p:spPr bwMode="auto">
          <a:xfrm>
            <a:off x="7239001" y="1766455"/>
            <a:ext cx="92044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Serratia</a:t>
            </a:r>
          </a:p>
        </p:txBody>
      </p:sp>
      <p:sp>
        <p:nvSpPr>
          <p:cNvPr id="55310" name="TextBox 19"/>
          <p:cNvSpPr txBox="1">
            <a:spLocks noChangeArrowheads="1"/>
          </p:cNvSpPr>
          <p:nvPr/>
        </p:nvSpPr>
        <p:spPr bwMode="auto">
          <a:xfrm>
            <a:off x="5638512" y="4606637"/>
            <a:ext cx="2134465"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Enterobacter spp</a:t>
            </a:r>
          </a:p>
        </p:txBody>
      </p:sp>
      <p:sp>
        <p:nvSpPr>
          <p:cNvPr id="55311" name="TextBox 21"/>
          <p:cNvSpPr txBox="1">
            <a:spLocks noChangeArrowheads="1"/>
          </p:cNvSpPr>
          <p:nvPr/>
        </p:nvSpPr>
        <p:spPr bwMode="auto">
          <a:xfrm>
            <a:off x="4419023" y="5091545"/>
            <a:ext cx="1292341" cy="59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Bacteroides</a:t>
            </a:r>
          </a:p>
          <a:p>
            <a:r>
              <a:rPr lang="en-US" altLang="en-US" sz="1636" i="1"/>
              <a:t> fragilis</a:t>
            </a:r>
          </a:p>
        </p:txBody>
      </p:sp>
      <p:sp>
        <p:nvSpPr>
          <p:cNvPr id="55316" name="TextBox 30"/>
          <p:cNvSpPr txBox="1">
            <a:spLocks noChangeArrowheads="1"/>
          </p:cNvSpPr>
          <p:nvPr/>
        </p:nvSpPr>
        <p:spPr bwMode="auto">
          <a:xfrm>
            <a:off x="3124489" y="3636819"/>
            <a:ext cx="2759089" cy="651845"/>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818" b="1"/>
              <a:t>Ampicillin/sulbactam</a:t>
            </a:r>
          </a:p>
          <a:p>
            <a:r>
              <a:rPr lang="en-US" altLang="en-US" sz="1818" b="1"/>
              <a:t>Amoxicillin/clavulanate</a:t>
            </a:r>
            <a:endParaRPr lang="en-US" altLang="en-US" sz="2182"/>
          </a:p>
        </p:txBody>
      </p:sp>
      <p:sp>
        <p:nvSpPr>
          <p:cNvPr id="55317" name="TextBox 4"/>
          <p:cNvSpPr txBox="1">
            <a:spLocks noChangeArrowheads="1"/>
          </p:cNvSpPr>
          <p:nvPr/>
        </p:nvSpPr>
        <p:spPr bwMode="auto">
          <a:xfrm>
            <a:off x="1939636" y="2805546"/>
            <a:ext cx="1596912"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en-US" sz="1636" i="1"/>
              <a:t>S. pneumoniae</a:t>
            </a:r>
          </a:p>
        </p:txBody>
      </p:sp>
      <p:sp>
        <p:nvSpPr>
          <p:cNvPr id="27" name="TextBox 11"/>
          <p:cNvSpPr txBox="1">
            <a:spLocks noChangeArrowheads="1"/>
          </p:cNvSpPr>
          <p:nvPr/>
        </p:nvSpPr>
        <p:spPr bwMode="auto">
          <a:xfrm>
            <a:off x="8051619" y="2931482"/>
            <a:ext cx="744114" cy="34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en-US" sz="1636" i="1"/>
              <a:t>L/M/C</a:t>
            </a:r>
            <a:endParaRPr lang="en-US" altLang="en-US" sz="1636" i="1" dirty="0"/>
          </a:p>
        </p:txBody>
      </p:sp>
    </p:spTree>
    <p:extLst>
      <p:ext uri="{BB962C8B-B14F-4D97-AF65-F5344CB8AC3E}">
        <p14:creationId xmlns:p14="http://schemas.microsoft.com/office/powerpoint/2010/main" val="16756985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229</TotalTime>
  <Words>3165</Words>
  <Application>Microsoft Macintosh PowerPoint</Application>
  <PresentationFormat>On-screen Show (4:3)</PresentationFormat>
  <Paragraphs>1326</Paragraphs>
  <Slides>62</Slides>
  <Notes>61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62</vt:i4>
      </vt:variant>
    </vt:vector>
  </HeadingPairs>
  <TitlesOfParts>
    <vt:vector size="68" baseType="lpstr">
      <vt:lpstr>ＭＳ Ｐゴシック</vt:lpstr>
      <vt:lpstr>Arial</vt:lpstr>
      <vt:lpstr>Calibri</vt:lpstr>
      <vt:lpstr>Calibri Light</vt:lpstr>
      <vt:lpstr>Quattrocento Sans</vt:lpstr>
      <vt:lpstr>Office Theme</vt:lpstr>
      <vt:lpstr>Antimicrobial Spectrum of Activity Visual Learning Exercises (“Flower Diagrams”)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Moxifloxacin Spectrum</vt:lpstr>
      <vt:lpstr>Moxifloxacin Spectrum</vt:lpstr>
      <vt:lpstr>Ciprofloxacin Spectrum</vt:lpstr>
      <vt:lpstr>Ciprofloxacin Spectrum</vt:lpstr>
      <vt:lpstr>Ciprofloxacin Spectrum</vt:lpstr>
      <vt:lpstr>Ciprofloxacin Spectrum</vt:lpstr>
      <vt:lpstr>Ciprofloxacin Spectrum</vt:lpstr>
      <vt:lpstr>Ciprofloxacin Spectrum</vt:lpstr>
      <vt:lpstr>Ciprofloxacin Spectrum</vt:lpstr>
      <vt:lpstr>Ciprofloxacin Spectrum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Antimicrobial Spectrum of Activity Visual Learning Exercises (“Flower Diagrams”</dc:title>
  <dc:creator>Conan MacDougall</dc:creator>
  <cp:lastModifiedBy>MacDougall, Conan</cp:lastModifiedBy>
  <cp:revision>34</cp:revision>
  <dcterms:created xsi:type="dcterms:W3CDTF">2016-08-30T17:31:10Z</dcterms:created>
  <dcterms:modified xsi:type="dcterms:W3CDTF">2025-05-13T21:28:46Z</dcterms:modified>
</cp:coreProperties>
</file>