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256" r:id="rId2"/>
    <p:sldId id="547" r:id="rId3"/>
    <p:sldId id="507" r:id="rId4"/>
    <p:sldId id="552" r:id="rId5"/>
    <p:sldId id="553" r:id="rId6"/>
    <p:sldId id="548" r:id="rId7"/>
    <p:sldId id="549" r:id="rId8"/>
    <p:sldId id="550" r:id="rId9"/>
    <p:sldId id="511" r:id="rId10"/>
    <p:sldId id="518" r:id="rId11"/>
    <p:sldId id="517" r:id="rId12"/>
    <p:sldId id="551" r:id="rId13"/>
    <p:sldId id="554" r:id="rId14"/>
    <p:sldId id="512" r:id="rId15"/>
    <p:sldId id="556" r:id="rId16"/>
    <p:sldId id="514" r:id="rId17"/>
    <p:sldId id="528" r:id="rId18"/>
    <p:sldId id="521" r:id="rId19"/>
    <p:sldId id="532" r:id="rId20"/>
    <p:sldId id="531" r:id="rId21"/>
    <p:sldId id="533" r:id="rId22"/>
    <p:sldId id="534" r:id="rId23"/>
    <p:sldId id="535" r:id="rId24"/>
    <p:sldId id="536" r:id="rId25"/>
    <p:sldId id="537" r:id="rId26"/>
    <p:sldId id="538" r:id="rId27"/>
    <p:sldId id="539" r:id="rId28"/>
    <p:sldId id="540" r:id="rId29"/>
    <p:sldId id="541" r:id="rId30"/>
    <p:sldId id="542" r:id="rId31"/>
    <p:sldId id="543" r:id="rId32"/>
    <p:sldId id="569" r:id="rId33"/>
    <p:sldId id="545" r:id="rId34"/>
    <p:sldId id="557" r:id="rId35"/>
    <p:sldId id="560" r:id="rId36"/>
    <p:sldId id="561" r:id="rId37"/>
    <p:sldId id="559" r:id="rId38"/>
    <p:sldId id="558" r:id="rId39"/>
    <p:sldId id="522" r:id="rId40"/>
    <p:sldId id="515" r:id="rId41"/>
    <p:sldId id="519" r:id="rId42"/>
    <p:sldId id="520" r:id="rId43"/>
    <p:sldId id="524" r:id="rId44"/>
    <p:sldId id="523" r:id="rId45"/>
    <p:sldId id="525" r:id="rId46"/>
    <p:sldId id="530" r:id="rId47"/>
    <p:sldId id="562" r:id="rId48"/>
    <p:sldId id="563" r:id="rId49"/>
    <p:sldId id="564" r:id="rId50"/>
    <p:sldId id="567" r:id="rId51"/>
    <p:sldId id="570" r:id="rId52"/>
    <p:sldId id="576" r:id="rId53"/>
    <p:sldId id="578" r:id="rId54"/>
    <p:sldId id="582" r:id="rId55"/>
    <p:sldId id="590" r:id="rId56"/>
    <p:sldId id="606" r:id="rId57"/>
    <p:sldId id="591" r:id="rId58"/>
    <p:sldId id="592" r:id="rId59"/>
    <p:sldId id="593" r:id="rId60"/>
    <p:sldId id="584" r:id="rId61"/>
    <p:sldId id="585" r:id="rId62"/>
    <p:sldId id="586" r:id="rId63"/>
    <p:sldId id="587" r:id="rId64"/>
    <p:sldId id="588" r:id="rId65"/>
    <p:sldId id="546" r:id="rId66"/>
    <p:sldId id="594" r:id="rId67"/>
    <p:sldId id="595" r:id="rId68"/>
    <p:sldId id="596" r:id="rId69"/>
    <p:sldId id="597" r:id="rId70"/>
    <p:sldId id="598" r:id="rId71"/>
    <p:sldId id="599" r:id="rId72"/>
    <p:sldId id="600" r:id="rId73"/>
    <p:sldId id="601" r:id="rId74"/>
    <p:sldId id="602" r:id="rId75"/>
    <p:sldId id="603" r:id="rId76"/>
    <p:sldId id="604" r:id="rId77"/>
    <p:sldId id="605" r:id="rId78"/>
    <p:sldId id="589" r:id="rId79"/>
    <p:sldId id="473" r:id="rId80"/>
    <p:sldId id="353" r:id="rId81"/>
  </p:sldIdLst>
  <p:sldSz cx="9144000" cy="6858000" type="screen4x3"/>
  <p:notesSz cx="6842125" cy="92630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8">
          <p15:clr>
            <a:srgbClr val="A4A3A4"/>
          </p15:clr>
        </p15:guide>
        <p15:guide id="2" pos="215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47" autoAdjust="0"/>
    <p:restoredTop sz="94434" autoAdjust="0"/>
  </p:normalViewPr>
  <p:slideViewPr>
    <p:cSldViewPr>
      <p:cViewPr varScale="1">
        <p:scale>
          <a:sx n="91" d="100"/>
          <a:sy n="91" d="100"/>
        </p:scale>
        <p:origin x="879"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44" y="90"/>
      </p:cViewPr>
      <p:guideLst>
        <p:guide orient="horz" pos="2918"/>
        <p:guide pos="215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A12B6-2382-4484-8611-67577854A0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AC252D7-ADC8-4AA6-9CB6-7C93392E3FA9}">
      <dgm:prSet phldrT="[Text]" custT="1"/>
      <dgm:spPr/>
      <dgm:t>
        <a:bodyPr/>
        <a:lstStyle/>
        <a:p>
          <a:pPr algn="ctr"/>
          <a:r>
            <a:rPr lang="en-US" sz="2000" dirty="0" smtClean="0"/>
            <a:t>What are the causes of health and illness?</a:t>
          </a:r>
          <a:endParaRPr lang="en-US" sz="2000" dirty="0"/>
        </a:p>
      </dgm:t>
    </dgm:pt>
    <dgm:pt modelId="{7A274DEC-4EF1-4894-96FB-B5F0C6BC8681}" type="parTrans" cxnId="{ED97AAF1-151D-4209-8833-DF6A20EF12BB}">
      <dgm:prSet/>
      <dgm:spPr/>
      <dgm:t>
        <a:bodyPr/>
        <a:lstStyle/>
        <a:p>
          <a:endParaRPr lang="en-US"/>
        </a:p>
      </dgm:t>
    </dgm:pt>
    <dgm:pt modelId="{EA2B3A43-4416-4804-B9CB-A4F3517257D9}" type="sibTrans" cxnId="{ED97AAF1-151D-4209-8833-DF6A20EF12BB}">
      <dgm:prSet/>
      <dgm:spPr/>
      <dgm:t>
        <a:bodyPr/>
        <a:lstStyle/>
        <a:p>
          <a:endParaRPr lang="en-US"/>
        </a:p>
      </dgm:t>
    </dgm:pt>
    <dgm:pt modelId="{FD787F28-D8C4-4476-BCE4-695ADD5A989B}">
      <dgm:prSet phldrT="[Text]" custT="1"/>
      <dgm:spPr/>
      <dgm:t>
        <a:bodyPr/>
        <a:lstStyle/>
        <a:p>
          <a:r>
            <a:rPr lang="en-US" sz="1400" dirty="0" smtClean="0"/>
            <a:t>Theoretical understanding, including biology and social theory</a:t>
          </a:r>
          <a:endParaRPr lang="en-US" sz="1400" dirty="0"/>
        </a:p>
      </dgm:t>
    </dgm:pt>
    <dgm:pt modelId="{4C9ED7FB-E4F8-4598-83E5-F3C73373A5BC}" type="parTrans" cxnId="{FDA5A8A7-8CCC-4EB8-80D3-E2CEBF7F2564}">
      <dgm:prSet/>
      <dgm:spPr/>
      <dgm:t>
        <a:bodyPr/>
        <a:lstStyle/>
        <a:p>
          <a:endParaRPr lang="en-US"/>
        </a:p>
      </dgm:t>
    </dgm:pt>
    <dgm:pt modelId="{F9F06DE8-205F-4775-9777-3D311E9CDB2C}" type="sibTrans" cxnId="{FDA5A8A7-8CCC-4EB8-80D3-E2CEBF7F2564}">
      <dgm:prSet/>
      <dgm:spPr/>
      <dgm:t>
        <a:bodyPr/>
        <a:lstStyle/>
        <a:p>
          <a:endParaRPr lang="en-US"/>
        </a:p>
      </dgm:t>
    </dgm:pt>
    <dgm:pt modelId="{7D3ED67B-C00A-475B-BF0C-290D94D0235F}">
      <dgm:prSet phldrT="[Text]" custT="1"/>
      <dgm:spPr/>
      <dgm:t>
        <a:bodyPr/>
        <a:lstStyle/>
        <a:p>
          <a:pPr algn="ctr"/>
          <a:r>
            <a:rPr lang="en-US" sz="2000" dirty="0" smtClean="0"/>
            <a:t>How important are the various causes?</a:t>
          </a:r>
          <a:endParaRPr lang="en-US" sz="2000" dirty="0"/>
        </a:p>
      </dgm:t>
    </dgm:pt>
    <dgm:pt modelId="{88F1BD41-A8C0-4630-83AE-BBD45F06807A}" type="parTrans" cxnId="{DE11F710-2A5A-4DE8-9EED-23B39D0C906B}">
      <dgm:prSet/>
      <dgm:spPr/>
      <dgm:t>
        <a:bodyPr/>
        <a:lstStyle/>
        <a:p>
          <a:endParaRPr lang="en-US"/>
        </a:p>
      </dgm:t>
    </dgm:pt>
    <dgm:pt modelId="{89F1955C-A37E-46DC-9F78-88394C6F8419}" type="sibTrans" cxnId="{DE11F710-2A5A-4DE8-9EED-23B39D0C906B}">
      <dgm:prSet/>
      <dgm:spPr/>
      <dgm:t>
        <a:bodyPr/>
        <a:lstStyle/>
        <a:p>
          <a:endParaRPr lang="en-US"/>
        </a:p>
      </dgm:t>
    </dgm:pt>
    <dgm:pt modelId="{DF19D124-7ACF-4BB4-9279-9C98CD3CCE78}">
      <dgm:prSet phldrT="[Text]" custT="1"/>
      <dgm:spPr/>
      <dgm:t>
        <a:bodyPr/>
        <a:lstStyle/>
        <a:p>
          <a:r>
            <a:rPr lang="en-US" sz="1400" dirty="0" smtClean="0"/>
            <a:t>Heterogeneity/subgroup analyses</a:t>
          </a:r>
          <a:endParaRPr lang="en-US" sz="1400" dirty="0"/>
        </a:p>
      </dgm:t>
    </dgm:pt>
    <dgm:pt modelId="{C05E409C-CB11-495E-AE43-6C598E72DB7F}" type="parTrans" cxnId="{B97E236C-6CD3-4DF1-ABCD-B878D252526C}">
      <dgm:prSet/>
      <dgm:spPr/>
      <dgm:t>
        <a:bodyPr/>
        <a:lstStyle/>
        <a:p>
          <a:endParaRPr lang="en-US"/>
        </a:p>
      </dgm:t>
    </dgm:pt>
    <dgm:pt modelId="{4AEDE090-9334-4A28-A39B-482A19A49D2A}" type="sibTrans" cxnId="{B97E236C-6CD3-4DF1-ABCD-B878D252526C}">
      <dgm:prSet/>
      <dgm:spPr/>
      <dgm:t>
        <a:bodyPr/>
        <a:lstStyle/>
        <a:p>
          <a:endParaRPr lang="en-US"/>
        </a:p>
      </dgm:t>
    </dgm:pt>
    <dgm:pt modelId="{9190D3AF-9F77-47CF-A3B9-7E925932C1C7}">
      <dgm:prSet phldrT="[Text]" custT="1"/>
      <dgm:spPr/>
      <dgm:t>
        <a:bodyPr/>
        <a:lstStyle/>
        <a:p>
          <a:r>
            <a:rPr lang="en-US" sz="1400" dirty="0" smtClean="0"/>
            <a:t>Population attributable fractions</a:t>
          </a:r>
          <a:endParaRPr lang="en-US" sz="1400" dirty="0"/>
        </a:p>
      </dgm:t>
    </dgm:pt>
    <dgm:pt modelId="{C4B21F91-75DB-400D-A7CD-8B4E2AD14BAD}" type="parTrans" cxnId="{ADAE2679-E981-4AB2-A160-47C6EDF49B75}">
      <dgm:prSet/>
      <dgm:spPr/>
      <dgm:t>
        <a:bodyPr/>
        <a:lstStyle/>
        <a:p>
          <a:endParaRPr lang="en-US"/>
        </a:p>
      </dgm:t>
    </dgm:pt>
    <dgm:pt modelId="{F47D3E48-B9A6-4F48-9221-6A9530CF7D10}" type="sibTrans" cxnId="{ADAE2679-E981-4AB2-A160-47C6EDF49B75}">
      <dgm:prSet/>
      <dgm:spPr/>
      <dgm:t>
        <a:bodyPr/>
        <a:lstStyle/>
        <a:p>
          <a:endParaRPr lang="en-US"/>
        </a:p>
      </dgm:t>
    </dgm:pt>
    <dgm:pt modelId="{BE66B743-30C8-45FD-B9CA-53838749EBA9}">
      <dgm:prSet phldrT="[Text]" custT="1"/>
      <dgm:spPr/>
      <dgm:t>
        <a:bodyPr/>
        <a:lstStyle/>
        <a:p>
          <a:pPr algn="ctr"/>
          <a:r>
            <a:rPr lang="en-US" sz="2000" dirty="0" smtClean="0"/>
            <a:t>How do we alter these health determinants?</a:t>
          </a:r>
          <a:endParaRPr lang="en-US" sz="2000" dirty="0"/>
        </a:p>
      </dgm:t>
    </dgm:pt>
    <dgm:pt modelId="{320BA810-7606-40B9-B37D-7F20305D23BB}" type="parTrans" cxnId="{FBE7B86B-CD16-4193-BBB3-DE6B0E7B9259}">
      <dgm:prSet/>
      <dgm:spPr/>
      <dgm:t>
        <a:bodyPr/>
        <a:lstStyle/>
        <a:p>
          <a:endParaRPr lang="en-US"/>
        </a:p>
      </dgm:t>
    </dgm:pt>
    <dgm:pt modelId="{58E68A6B-C476-4839-B5D9-DCBF2B989CF3}" type="sibTrans" cxnId="{FBE7B86B-CD16-4193-BBB3-DE6B0E7B9259}">
      <dgm:prSet/>
      <dgm:spPr/>
      <dgm:t>
        <a:bodyPr/>
        <a:lstStyle/>
        <a:p>
          <a:endParaRPr lang="en-US"/>
        </a:p>
      </dgm:t>
    </dgm:pt>
    <dgm:pt modelId="{A23CD987-9DE3-402C-84DA-407D2C6AF9ED}">
      <dgm:prSet phldrT="[Text]" custT="1"/>
      <dgm:spPr/>
      <dgm:t>
        <a:bodyPr/>
        <a:lstStyle/>
        <a:p>
          <a:r>
            <a:rPr lang="en-US" sz="1400" dirty="0" smtClean="0"/>
            <a:t>Collaborations with experts in the “determinants of social determinants” to define interventions</a:t>
          </a:r>
          <a:endParaRPr lang="en-US" sz="1400" dirty="0"/>
        </a:p>
      </dgm:t>
    </dgm:pt>
    <dgm:pt modelId="{BCFC2A24-E6DA-4255-8049-61C917F2DE76}" type="parTrans" cxnId="{AFA25D9F-D553-4299-A4FB-9B019E33311F}">
      <dgm:prSet/>
      <dgm:spPr/>
      <dgm:t>
        <a:bodyPr/>
        <a:lstStyle/>
        <a:p>
          <a:endParaRPr lang="en-US"/>
        </a:p>
      </dgm:t>
    </dgm:pt>
    <dgm:pt modelId="{758D5A01-0761-433B-BC11-9D72F17A1062}" type="sibTrans" cxnId="{AFA25D9F-D553-4299-A4FB-9B019E33311F}">
      <dgm:prSet/>
      <dgm:spPr/>
      <dgm:t>
        <a:bodyPr/>
        <a:lstStyle/>
        <a:p>
          <a:endParaRPr lang="en-US"/>
        </a:p>
      </dgm:t>
    </dgm:pt>
    <dgm:pt modelId="{9F412717-E86E-41D3-A4BE-FAFE99F45E82}">
      <dgm:prSet phldrT="[Text]" custT="1"/>
      <dgm:spPr/>
      <dgm:t>
        <a:bodyPr/>
        <a:lstStyle/>
        <a:p>
          <a:r>
            <a:rPr lang="en-US" sz="1400" dirty="0" smtClean="0"/>
            <a:t>Policy analyses</a:t>
          </a:r>
          <a:endParaRPr lang="en-US" sz="1400" dirty="0"/>
        </a:p>
      </dgm:t>
    </dgm:pt>
    <dgm:pt modelId="{756CE1F6-5E4C-47D4-992C-862AE1B43818}" type="parTrans" cxnId="{3EB5D87F-1C2F-428E-A542-72640057EFAE}">
      <dgm:prSet/>
      <dgm:spPr/>
      <dgm:t>
        <a:bodyPr/>
        <a:lstStyle/>
        <a:p>
          <a:endParaRPr lang="en-US"/>
        </a:p>
      </dgm:t>
    </dgm:pt>
    <dgm:pt modelId="{5C14B442-70E4-4496-9525-D48F7021DACB}" type="sibTrans" cxnId="{3EB5D87F-1C2F-428E-A542-72640057EFAE}">
      <dgm:prSet/>
      <dgm:spPr/>
      <dgm:t>
        <a:bodyPr/>
        <a:lstStyle/>
        <a:p>
          <a:endParaRPr lang="en-US"/>
        </a:p>
      </dgm:t>
    </dgm:pt>
    <dgm:pt modelId="{22085429-EB4B-41FA-9EAD-67ED7D0A91D4}">
      <dgm:prSet phldrT="[Text]" custT="1"/>
      <dgm:spPr/>
      <dgm:t>
        <a:bodyPr/>
        <a:lstStyle/>
        <a:p>
          <a:r>
            <a:rPr lang="en-US" sz="1400" dirty="0" smtClean="0"/>
            <a:t>Simulation studies</a:t>
          </a:r>
          <a:endParaRPr lang="en-US" sz="1400" dirty="0"/>
        </a:p>
      </dgm:t>
    </dgm:pt>
    <dgm:pt modelId="{89373289-5DE8-4779-89F6-603DDA6120B7}" type="parTrans" cxnId="{BCEE3B63-5627-4BD5-B317-3FCFD128AEDA}">
      <dgm:prSet/>
      <dgm:spPr/>
      <dgm:t>
        <a:bodyPr/>
        <a:lstStyle/>
        <a:p>
          <a:endParaRPr lang="en-US"/>
        </a:p>
      </dgm:t>
    </dgm:pt>
    <dgm:pt modelId="{046C3FB9-C416-4EA8-9679-F470FFA6EB8F}" type="sibTrans" cxnId="{BCEE3B63-5627-4BD5-B317-3FCFD128AEDA}">
      <dgm:prSet/>
      <dgm:spPr/>
      <dgm:t>
        <a:bodyPr/>
        <a:lstStyle/>
        <a:p>
          <a:endParaRPr lang="en-US"/>
        </a:p>
      </dgm:t>
    </dgm:pt>
    <dgm:pt modelId="{BB13D8D9-59BA-4EB4-9B54-18A562460E5A}">
      <dgm:prSet phldrT="[Text]" custT="1"/>
      <dgm:spPr/>
      <dgm:t>
        <a:bodyPr/>
        <a:lstStyle/>
        <a:p>
          <a:r>
            <a:rPr lang="en-US" sz="1400" dirty="0" smtClean="0"/>
            <a:t>Quasi- or natural-experiments</a:t>
          </a:r>
          <a:endParaRPr lang="en-US" sz="1400" dirty="0"/>
        </a:p>
      </dgm:t>
    </dgm:pt>
    <dgm:pt modelId="{03806B35-5E0A-46E3-B7A6-7BE94F98C1AD}" type="parTrans" cxnId="{F3091498-5019-4ACB-BE46-EBCBA40A9046}">
      <dgm:prSet/>
      <dgm:spPr/>
      <dgm:t>
        <a:bodyPr/>
        <a:lstStyle/>
        <a:p>
          <a:endParaRPr lang="en-US"/>
        </a:p>
      </dgm:t>
    </dgm:pt>
    <dgm:pt modelId="{DF422EE0-9CA6-463B-AF53-2C8B4744C7CF}" type="sibTrans" cxnId="{F3091498-5019-4ACB-BE46-EBCBA40A9046}">
      <dgm:prSet/>
      <dgm:spPr/>
      <dgm:t>
        <a:bodyPr/>
        <a:lstStyle/>
        <a:p>
          <a:endParaRPr lang="en-US"/>
        </a:p>
      </dgm:t>
    </dgm:pt>
    <dgm:pt modelId="{3B41D3E6-6A57-497C-AD6B-453AC825D761}">
      <dgm:prSet phldrT="[Text]" custT="1"/>
      <dgm:spPr/>
      <dgm:t>
        <a:bodyPr/>
        <a:lstStyle/>
        <a:p>
          <a:r>
            <a:rPr lang="en-US" sz="1400" dirty="0" smtClean="0"/>
            <a:t>Implementation expertise</a:t>
          </a:r>
          <a:endParaRPr lang="en-US" sz="1400" dirty="0"/>
        </a:p>
      </dgm:t>
    </dgm:pt>
    <dgm:pt modelId="{A000B861-C2E8-49D0-8818-2E41C2F5E520}" type="parTrans" cxnId="{1FAD86F7-5D93-4008-9AB1-C0861079B3F5}">
      <dgm:prSet/>
      <dgm:spPr/>
      <dgm:t>
        <a:bodyPr/>
        <a:lstStyle/>
        <a:p>
          <a:endParaRPr lang="en-US"/>
        </a:p>
      </dgm:t>
    </dgm:pt>
    <dgm:pt modelId="{7DCA2D88-965B-479F-8174-5DD0F860D532}" type="sibTrans" cxnId="{1FAD86F7-5D93-4008-9AB1-C0861079B3F5}">
      <dgm:prSet/>
      <dgm:spPr/>
      <dgm:t>
        <a:bodyPr/>
        <a:lstStyle/>
        <a:p>
          <a:endParaRPr lang="en-US"/>
        </a:p>
      </dgm:t>
    </dgm:pt>
    <dgm:pt modelId="{C86EBF68-3F9F-45A4-B69D-A54C2959E39F}">
      <dgm:prSet phldrT="[Text]" custT="1"/>
      <dgm:spPr/>
      <dgm:t>
        <a:bodyPr/>
        <a:lstStyle/>
        <a:p>
          <a:r>
            <a:rPr lang="en-US" sz="1400" dirty="0" smtClean="0"/>
            <a:t>Observational epidemiology</a:t>
          </a:r>
          <a:endParaRPr lang="en-US" sz="1400" dirty="0"/>
        </a:p>
      </dgm:t>
    </dgm:pt>
    <dgm:pt modelId="{A8A35644-3D0A-47CD-9FA7-AB54AF903200}" type="parTrans" cxnId="{D7873DCC-B943-4387-B021-6691AAFEB4FA}">
      <dgm:prSet/>
      <dgm:spPr/>
      <dgm:t>
        <a:bodyPr/>
        <a:lstStyle/>
        <a:p>
          <a:endParaRPr lang="en-US"/>
        </a:p>
      </dgm:t>
    </dgm:pt>
    <dgm:pt modelId="{814874D8-5AEB-4DA6-AA32-231B9210CA20}" type="sibTrans" cxnId="{D7873DCC-B943-4387-B021-6691AAFEB4FA}">
      <dgm:prSet/>
      <dgm:spPr/>
      <dgm:t>
        <a:bodyPr/>
        <a:lstStyle/>
        <a:p>
          <a:endParaRPr lang="en-US"/>
        </a:p>
      </dgm:t>
    </dgm:pt>
    <dgm:pt modelId="{65FDDAF7-64DF-4E73-9E07-B98539651F82}">
      <dgm:prSet phldrT="[Text]" custT="1"/>
      <dgm:spPr/>
      <dgm:t>
        <a:bodyPr/>
        <a:lstStyle/>
        <a:p>
          <a:r>
            <a:rPr lang="en-US" sz="1400" dirty="0" smtClean="0"/>
            <a:t>Randomized trials</a:t>
          </a:r>
          <a:endParaRPr lang="en-US" sz="1400" dirty="0"/>
        </a:p>
      </dgm:t>
    </dgm:pt>
    <dgm:pt modelId="{75397670-79DA-4C5F-9E7B-D0E66CFDA639}" type="parTrans" cxnId="{77777A77-CA17-48CE-8085-71E5364B7786}">
      <dgm:prSet/>
      <dgm:spPr/>
      <dgm:t>
        <a:bodyPr/>
        <a:lstStyle/>
        <a:p>
          <a:endParaRPr lang="en-US"/>
        </a:p>
      </dgm:t>
    </dgm:pt>
    <dgm:pt modelId="{99CF03E3-5DA5-47B6-A4C3-8BB99B1A3CAF}" type="sibTrans" cxnId="{77777A77-CA17-48CE-8085-71E5364B7786}">
      <dgm:prSet/>
      <dgm:spPr/>
      <dgm:t>
        <a:bodyPr/>
        <a:lstStyle/>
        <a:p>
          <a:endParaRPr lang="en-US"/>
        </a:p>
      </dgm:t>
    </dgm:pt>
    <dgm:pt modelId="{1F0373E1-4731-4116-BD14-24328D5CB444}" type="pres">
      <dgm:prSet presAssocID="{782A12B6-2382-4484-8611-67577854A0C3}" presName="Name0" presStyleCnt="0">
        <dgm:presLayoutVars>
          <dgm:dir/>
          <dgm:animLvl val="lvl"/>
          <dgm:resizeHandles val="exact"/>
        </dgm:presLayoutVars>
      </dgm:prSet>
      <dgm:spPr/>
      <dgm:t>
        <a:bodyPr/>
        <a:lstStyle/>
        <a:p>
          <a:endParaRPr lang="en-US"/>
        </a:p>
      </dgm:t>
    </dgm:pt>
    <dgm:pt modelId="{3C7ADD4E-E24A-4FA0-8D0A-C1770ACC6AE9}" type="pres">
      <dgm:prSet presAssocID="{7AC252D7-ADC8-4AA6-9CB6-7C93392E3FA9}" presName="linNode" presStyleCnt="0"/>
      <dgm:spPr/>
    </dgm:pt>
    <dgm:pt modelId="{1DC0209A-32A6-469B-B77F-1B0F62316E65}" type="pres">
      <dgm:prSet presAssocID="{7AC252D7-ADC8-4AA6-9CB6-7C93392E3FA9}" presName="parentText" presStyleLbl="node1" presStyleIdx="0" presStyleCnt="3">
        <dgm:presLayoutVars>
          <dgm:chMax val="1"/>
          <dgm:bulletEnabled val="1"/>
        </dgm:presLayoutVars>
      </dgm:prSet>
      <dgm:spPr/>
      <dgm:t>
        <a:bodyPr/>
        <a:lstStyle/>
        <a:p>
          <a:endParaRPr lang="en-US"/>
        </a:p>
      </dgm:t>
    </dgm:pt>
    <dgm:pt modelId="{9908CAE9-D826-447B-BD6A-63426CE7175F}" type="pres">
      <dgm:prSet presAssocID="{7AC252D7-ADC8-4AA6-9CB6-7C93392E3FA9}" presName="descendantText" presStyleLbl="alignAccFollowNode1" presStyleIdx="0" presStyleCnt="3">
        <dgm:presLayoutVars>
          <dgm:bulletEnabled val="1"/>
        </dgm:presLayoutVars>
      </dgm:prSet>
      <dgm:spPr/>
      <dgm:t>
        <a:bodyPr/>
        <a:lstStyle/>
        <a:p>
          <a:endParaRPr lang="en-US"/>
        </a:p>
      </dgm:t>
    </dgm:pt>
    <dgm:pt modelId="{D8336690-409E-4FCA-A69A-1FECF7569C9A}" type="pres">
      <dgm:prSet presAssocID="{EA2B3A43-4416-4804-B9CB-A4F3517257D9}" presName="sp" presStyleCnt="0"/>
      <dgm:spPr/>
    </dgm:pt>
    <dgm:pt modelId="{7E3B720F-87C8-4BC0-A605-E3525AE095C3}" type="pres">
      <dgm:prSet presAssocID="{7D3ED67B-C00A-475B-BF0C-290D94D0235F}" presName="linNode" presStyleCnt="0"/>
      <dgm:spPr/>
    </dgm:pt>
    <dgm:pt modelId="{EAF7DBC1-2DC2-41BB-8720-DC71FD54E328}" type="pres">
      <dgm:prSet presAssocID="{7D3ED67B-C00A-475B-BF0C-290D94D0235F}" presName="parentText" presStyleLbl="node1" presStyleIdx="1" presStyleCnt="3">
        <dgm:presLayoutVars>
          <dgm:chMax val="1"/>
          <dgm:bulletEnabled val="1"/>
        </dgm:presLayoutVars>
      </dgm:prSet>
      <dgm:spPr/>
      <dgm:t>
        <a:bodyPr/>
        <a:lstStyle/>
        <a:p>
          <a:endParaRPr lang="en-US"/>
        </a:p>
      </dgm:t>
    </dgm:pt>
    <dgm:pt modelId="{4F20E5C1-1781-4431-8926-5F560F32E3AA}" type="pres">
      <dgm:prSet presAssocID="{7D3ED67B-C00A-475B-BF0C-290D94D0235F}" presName="descendantText" presStyleLbl="alignAccFollowNode1" presStyleIdx="1" presStyleCnt="3">
        <dgm:presLayoutVars>
          <dgm:bulletEnabled val="1"/>
        </dgm:presLayoutVars>
      </dgm:prSet>
      <dgm:spPr/>
      <dgm:t>
        <a:bodyPr/>
        <a:lstStyle/>
        <a:p>
          <a:endParaRPr lang="en-US"/>
        </a:p>
      </dgm:t>
    </dgm:pt>
    <dgm:pt modelId="{70AF0FAA-4CE2-4050-A17E-6C2BA7B1AF56}" type="pres">
      <dgm:prSet presAssocID="{89F1955C-A37E-46DC-9F78-88394C6F8419}" presName="sp" presStyleCnt="0"/>
      <dgm:spPr/>
    </dgm:pt>
    <dgm:pt modelId="{E76B3AC8-B910-4DDD-B29E-07FE771E20BC}" type="pres">
      <dgm:prSet presAssocID="{BE66B743-30C8-45FD-B9CA-53838749EBA9}" presName="linNode" presStyleCnt="0"/>
      <dgm:spPr/>
    </dgm:pt>
    <dgm:pt modelId="{777F4EAD-FA7D-4F11-B551-AC3A507D9EF2}" type="pres">
      <dgm:prSet presAssocID="{BE66B743-30C8-45FD-B9CA-53838749EBA9}" presName="parentText" presStyleLbl="node1" presStyleIdx="2" presStyleCnt="3">
        <dgm:presLayoutVars>
          <dgm:chMax val="1"/>
          <dgm:bulletEnabled val="1"/>
        </dgm:presLayoutVars>
      </dgm:prSet>
      <dgm:spPr/>
      <dgm:t>
        <a:bodyPr/>
        <a:lstStyle/>
        <a:p>
          <a:endParaRPr lang="en-US"/>
        </a:p>
      </dgm:t>
    </dgm:pt>
    <dgm:pt modelId="{4FF5719F-F119-47A7-BA2D-87CE7AC5939C}" type="pres">
      <dgm:prSet presAssocID="{BE66B743-30C8-45FD-B9CA-53838749EBA9}" presName="descendantText" presStyleLbl="alignAccFollowNode1" presStyleIdx="2" presStyleCnt="3">
        <dgm:presLayoutVars>
          <dgm:bulletEnabled val="1"/>
        </dgm:presLayoutVars>
      </dgm:prSet>
      <dgm:spPr/>
      <dgm:t>
        <a:bodyPr/>
        <a:lstStyle/>
        <a:p>
          <a:endParaRPr lang="en-US"/>
        </a:p>
      </dgm:t>
    </dgm:pt>
  </dgm:ptLst>
  <dgm:cxnLst>
    <dgm:cxn modelId="{77777A77-CA17-48CE-8085-71E5364B7786}" srcId="{7AC252D7-ADC8-4AA6-9CB6-7C93392E3FA9}" destId="{65FDDAF7-64DF-4E73-9E07-B98539651F82}" srcOrd="3" destOrd="0" parTransId="{75397670-79DA-4C5F-9E7B-D0E66CFDA639}" sibTransId="{99CF03E3-5DA5-47B6-A4C3-8BB99B1A3CAF}"/>
    <dgm:cxn modelId="{ADAE2679-E981-4AB2-A160-47C6EDF49B75}" srcId="{7D3ED67B-C00A-475B-BF0C-290D94D0235F}" destId="{9190D3AF-9F77-47CF-A3B9-7E925932C1C7}" srcOrd="1" destOrd="0" parTransId="{C4B21F91-75DB-400D-A7CD-8B4E2AD14BAD}" sibTransId="{F47D3E48-B9A6-4F48-9221-6A9530CF7D10}"/>
    <dgm:cxn modelId="{A9E1FAB5-5421-45DC-BAD9-1346224302A3}" type="presOf" srcId="{C86EBF68-3F9F-45A4-B69D-A54C2959E39F}" destId="{9908CAE9-D826-447B-BD6A-63426CE7175F}" srcOrd="0" destOrd="1" presId="urn:microsoft.com/office/officeart/2005/8/layout/vList5"/>
    <dgm:cxn modelId="{484639F3-0559-422C-A6E0-79DE79B6E2B9}" type="presOf" srcId="{BB13D8D9-59BA-4EB4-9B54-18A562460E5A}" destId="{9908CAE9-D826-447B-BD6A-63426CE7175F}" srcOrd="0" destOrd="2" presId="urn:microsoft.com/office/officeart/2005/8/layout/vList5"/>
    <dgm:cxn modelId="{0FB4E01A-82CA-4C8D-9976-AA59A7D474E9}" type="presOf" srcId="{BE66B743-30C8-45FD-B9CA-53838749EBA9}" destId="{777F4EAD-FA7D-4F11-B551-AC3A507D9EF2}" srcOrd="0" destOrd="0" presId="urn:microsoft.com/office/officeart/2005/8/layout/vList5"/>
    <dgm:cxn modelId="{B1F03B97-FE17-4DE2-9801-5612DEF8A160}" type="presOf" srcId="{22085429-EB4B-41FA-9EAD-67ED7D0A91D4}" destId="{4F20E5C1-1781-4431-8926-5F560F32E3AA}" srcOrd="0" destOrd="2" presId="urn:microsoft.com/office/officeart/2005/8/layout/vList5"/>
    <dgm:cxn modelId="{DE11F710-2A5A-4DE8-9EED-23B39D0C906B}" srcId="{782A12B6-2382-4484-8611-67577854A0C3}" destId="{7D3ED67B-C00A-475B-BF0C-290D94D0235F}" srcOrd="1" destOrd="0" parTransId="{88F1BD41-A8C0-4630-83AE-BBD45F06807A}" sibTransId="{89F1955C-A37E-46DC-9F78-88394C6F8419}"/>
    <dgm:cxn modelId="{C0F9FE42-2DBE-472A-BD02-BE6DF0602957}" type="presOf" srcId="{3B41D3E6-6A57-497C-AD6B-453AC825D761}" destId="{4FF5719F-F119-47A7-BA2D-87CE7AC5939C}" srcOrd="0" destOrd="2" presId="urn:microsoft.com/office/officeart/2005/8/layout/vList5"/>
    <dgm:cxn modelId="{4A2624B0-A96A-438F-88C1-14F59882521A}" type="presOf" srcId="{9F412717-E86E-41D3-A4BE-FAFE99F45E82}" destId="{4FF5719F-F119-47A7-BA2D-87CE7AC5939C}" srcOrd="0" destOrd="1" presId="urn:microsoft.com/office/officeart/2005/8/layout/vList5"/>
    <dgm:cxn modelId="{B97E236C-6CD3-4DF1-ABCD-B878D252526C}" srcId="{7D3ED67B-C00A-475B-BF0C-290D94D0235F}" destId="{DF19D124-7ACF-4BB4-9279-9C98CD3CCE78}" srcOrd="0" destOrd="0" parTransId="{C05E409C-CB11-495E-AE43-6C598E72DB7F}" sibTransId="{4AEDE090-9334-4A28-A39B-482A19A49D2A}"/>
    <dgm:cxn modelId="{3EB5D87F-1C2F-428E-A542-72640057EFAE}" srcId="{BE66B743-30C8-45FD-B9CA-53838749EBA9}" destId="{9F412717-E86E-41D3-A4BE-FAFE99F45E82}" srcOrd="1" destOrd="0" parTransId="{756CE1F6-5E4C-47D4-992C-862AE1B43818}" sibTransId="{5C14B442-70E4-4496-9525-D48F7021DACB}"/>
    <dgm:cxn modelId="{A96E2F9B-7AF0-4DE1-9D43-EEC22AEF8F05}" type="presOf" srcId="{FD787F28-D8C4-4476-BCE4-695ADD5A989B}" destId="{9908CAE9-D826-447B-BD6A-63426CE7175F}" srcOrd="0" destOrd="0" presId="urn:microsoft.com/office/officeart/2005/8/layout/vList5"/>
    <dgm:cxn modelId="{F3091498-5019-4ACB-BE46-EBCBA40A9046}" srcId="{7AC252D7-ADC8-4AA6-9CB6-7C93392E3FA9}" destId="{BB13D8D9-59BA-4EB4-9B54-18A562460E5A}" srcOrd="2" destOrd="0" parTransId="{03806B35-5E0A-46E3-B7A6-7BE94F98C1AD}" sibTransId="{DF422EE0-9CA6-463B-AF53-2C8B4744C7CF}"/>
    <dgm:cxn modelId="{FDA5A8A7-8CCC-4EB8-80D3-E2CEBF7F2564}" srcId="{7AC252D7-ADC8-4AA6-9CB6-7C93392E3FA9}" destId="{FD787F28-D8C4-4476-BCE4-695ADD5A989B}" srcOrd="0" destOrd="0" parTransId="{4C9ED7FB-E4F8-4598-83E5-F3C73373A5BC}" sibTransId="{F9F06DE8-205F-4775-9777-3D311E9CDB2C}"/>
    <dgm:cxn modelId="{39CB2E35-5F9C-45E7-95AC-A1B98EBBDC68}" type="presOf" srcId="{9190D3AF-9F77-47CF-A3B9-7E925932C1C7}" destId="{4F20E5C1-1781-4431-8926-5F560F32E3AA}" srcOrd="0" destOrd="1" presId="urn:microsoft.com/office/officeart/2005/8/layout/vList5"/>
    <dgm:cxn modelId="{B4F3FCAE-5DB5-4F14-B852-586A467F2F4F}" type="presOf" srcId="{A23CD987-9DE3-402C-84DA-407D2C6AF9ED}" destId="{4FF5719F-F119-47A7-BA2D-87CE7AC5939C}" srcOrd="0" destOrd="0" presId="urn:microsoft.com/office/officeart/2005/8/layout/vList5"/>
    <dgm:cxn modelId="{7CB73076-637E-4364-AF02-0436ABB4EE33}" type="presOf" srcId="{7D3ED67B-C00A-475B-BF0C-290D94D0235F}" destId="{EAF7DBC1-2DC2-41BB-8720-DC71FD54E328}" srcOrd="0" destOrd="0" presId="urn:microsoft.com/office/officeart/2005/8/layout/vList5"/>
    <dgm:cxn modelId="{D7873DCC-B943-4387-B021-6691AAFEB4FA}" srcId="{7AC252D7-ADC8-4AA6-9CB6-7C93392E3FA9}" destId="{C86EBF68-3F9F-45A4-B69D-A54C2959E39F}" srcOrd="1" destOrd="0" parTransId="{A8A35644-3D0A-47CD-9FA7-AB54AF903200}" sibTransId="{814874D8-5AEB-4DA6-AA32-231B9210CA20}"/>
    <dgm:cxn modelId="{720DF75C-8338-4D7D-A853-6E1CB6747C72}" type="presOf" srcId="{782A12B6-2382-4484-8611-67577854A0C3}" destId="{1F0373E1-4731-4116-BD14-24328D5CB444}" srcOrd="0" destOrd="0" presId="urn:microsoft.com/office/officeart/2005/8/layout/vList5"/>
    <dgm:cxn modelId="{ED97AAF1-151D-4209-8833-DF6A20EF12BB}" srcId="{782A12B6-2382-4484-8611-67577854A0C3}" destId="{7AC252D7-ADC8-4AA6-9CB6-7C93392E3FA9}" srcOrd="0" destOrd="0" parTransId="{7A274DEC-4EF1-4894-96FB-B5F0C6BC8681}" sibTransId="{EA2B3A43-4416-4804-B9CB-A4F3517257D9}"/>
    <dgm:cxn modelId="{BCEE3B63-5627-4BD5-B317-3FCFD128AEDA}" srcId="{7D3ED67B-C00A-475B-BF0C-290D94D0235F}" destId="{22085429-EB4B-41FA-9EAD-67ED7D0A91D4}" srcOrd="2" destOrd="0" parTransId="{89373289-5DE8-4779-89F6-603DDA6120B7}" sibTransId="{046C3FB9-C416-4EA8-9679-F470FFA6EB8F}"/>
    <dgm:cxn modelId="{FBE7B86B-CD16-4193-BBB3-DE6B0E7B9259}" srcId="{782A12B6-2382-4484-8611-67577854A0C3}" destId="{BE66B743-30C8-45FD-B9CA-53838749EBA9}" srcOrd="2" destOrd="0" parTransId="{320BA810-7606-40B9-B37D-7F20305D23BB}" sibTransId="{58E68A6B-C476-4839-B5D9-DCBF2B989CF3}"/>
    <dgm:cxn modelId="{67878063-0038-47F3-8F0A-B6BAE2969DB2}" type="presOf" srcId="{DF19D124-7ACF-4BB4-9279-9C98CD3CCE78}" destId="{4F20E5C1-1781-4431-8926-5F560F32E3AA}" srcOrd="0" destOrd="0" presId="urn:microsoft.com/office/officeart/2005/8/layout/vList5"/>
    <dgm:cxn modelId="{5BECFE44-C4B8-4FE3-BB07-5DEF9EC8D8AF}" type="presOf" srcId="{7AC252D7-ADC8-4AA6-9CB6-7C93392E3FA9}" destId="{1DC0209A-32A6-469B-B77F-1B0F62316E65}" srcOrd="0" destOrd="0" presId="urn:microsoft.com/office/officeart/2005/8/layout/vList5"/>
    <dgm:cxn modelId="{90CF9E1D-16E7-41F9-9A1C-B68D4F59D8D5}" type="presOf" srcId="{65FDDAF7-64DF-4E73-9E07-B98539651F82}" destId="{9908CAE9-D826-447B-BD6A-63426CE7175F}" srcOrd="0" destOrd="3" presId="urn:microsoft.com/office/officeart/2005/8/layout/vList5"/>
    <dgm:cxn modelId="{1FAD86F7-5D93-4008-9AB1-C0861079B3F5}" srcId="{BE66B743-30C8-45FD-B9CA-53838749EBA9}" destId="{3B41D3E6-6A57-497C-AD6B-453AC825D761}" srcOrd="2" destOrd="0" parTransId="{A000B861-C2E8-49D0-8818-2E41C2F5E520}" sibTransId="{7DCA2D88-965B-479F-8174-5DD0F860D532}"/>
    <dgm:cxn modelId="{AFA25D9F-D553-4299-A4FB-9B019E33311F}" srcId="{BE66B743-30C8-45FD-B9CA-53838749EBA9}" destId="{A23CD987-9DE3-402C-84DA-407D2C6AF9ED}" srcOrd="0" destOrd="0" parTransId="{BCFC2A24-E6DA-4255-8049-61C917F2DE76}" sibTransId="{758D5A01-0761-433B-BC11-9D72F17A1062}"/>
    <dgm:cxn modelId="{E6B59872-37E5-4834-99D6-6AA4CB61AA24}" type="presParOf" srcId="{1F0373E1-4731-4116-BD14-24328D5CB444}" destId="{3C7ADD4E-E24A-4FA0-8D0A-C1770ACC6AE9}" srcOrd="0" destOrd="0" presId="urn:microsoft.com/office/officeart/2005/8/layout/vList5"/>
    <dgm:cxn modelId="{8841A73E-1880-4ACF-B145-96EC6D653922}" type="presParOf" srcId="{3C7ADD4E-E24A-4FA0-8D0A-C1770ACC6AE9}" destId="{1DC0209A-32A6-469B-B77F-1B0F62316E65}" srcOrd="0" destOrd="0" presId="urn:microsoft.com/office/officeart/2005/8/layout/vList5"/>
    <dgm:cxn modelId="{B4A7D7C3-12EB-4708-8B3E-F8271BF132BA}" type="presParOf" srcId="{3C7ADD4E-E24A-4FA0-8D0A-C1770ACC6AE9}" destId="{9908CAE9-D826-447B-BD6A-63426CE7175F}" srcOrd="1" destOrd="0" presId="urn:microsoft.com/office/officeart/2005/8/layout/vList5"/>
    <dgm:cxn modelId="{889E3D72-3568-4875-95B3-6DE78FF19191}" type="presParOf" srcId="{1F0373E1-4731-4116-BD14-24328D5CB444}" destId="{D8336690-409E-4FCA-A69A-1FECF7569C9A}" srcOrd="1" destOrd="0" presId="urn:microsoft.com/office/officeart/2005/8/layout/vList5"/>
    <dgm:cxn modelId="{615486B6-128F-4B4B-BDC0-B38FCAFD21DC}" type="presParOf" srcId="{1F0373E1-4731-4116-BD14-24328D5CB444}" destId="{7E3B720F-87C8-4BC0-A605-E3525AE095C3}" srcOrd="2" destOrd="0" presId="urn:microsoft.com/office/officeart/2005/8/layout/vList5"/>
    <dgm:cxn modelId="{6055D619-B8E5-4190-9D85-D2EFDCBFEB8F}" type="presParOf" srcId="{7E3B720F-87C8-4BC0-A605-E3525AE095C3}" destId="{EAF7DBC1-2DC2-41BB-8720-DC71FD54E328}" srcOrd="0" destOrd="0" presId="urn:microsoft.com/office/officeart/2005/8/layout/vList5"/>
    <dgm:cxn modelId="{30C615A3-4FFE-4FBA-B224-E4DD21F2D476}" type="presParOf" srcId="{7E3B720F-87C8-4BC0-A605-E3525AE095C3}" destId="{4F20E5C1-1781-4431-8926-5F560F32E3AA}" srcOrd="1" destOrd="0" presId="urn:microsoft.com/office/officeart/2005/8/layout/vList5"/>
    <dgm:cxn modelId="{C1B21BEE-222D-432F-9388-6231A53BD2DE}" type="presParOf" srcId="{1F0373E1-4731-4116-BD14-24328D5CB444}" destId="{70AF0FAA-4CE2-4050-A17E-6C2BA7B1AF56}" srcOrd="3" destOrd="0" presId="urn:microsoft.com/office/officeart/2005/8/layout/vList5"/>
    <dgm:cxn modelId="{DE69CCB5-E6BC-4F91-B1AB-932C307CDD69}" type="presParOf" srcId="{1F0373E1-4731-4116-BD14-24328D5CB444}" destId="{E76B3AC8-B910-4DDD-B29E-07FE771E20BC}" srcOrd="4" destOrd="0" presId="urn:microsoft.com/office/officeart/2005/8/layout/vList5"/>
    <dgm:cxn modelId="{F4F10D18-AD8A-43B4-97A9-81E386F9896D}" type="presParOf" srcId="{E76B3AC8-B910-4DDD-B29E-07FE771E20BC}" destId="{777F4EAD-FA7D-4F11-B551-AC3A507D9EF2}" srcOrd="0" destOrd="0" presId="urn:microsoft.com/office/officeart/2005/8/layout/vList5"/>
    <dgm:cxn modelId="{77848B55-7496-4062-BDDA-EEE74B78B2D6}" type="presParOf" srcId="{E76B3AC8-B910-4DDD-B29E-07FE771E20BC}" destId="{4FF5719F-F119-47A7-BA2D-87CE7AC593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8CAE9-D826-447B-BD6A-63426CE7175F}">
      <dsp:nvSpPr>
        <dsp:cNvPr id="0" name=""/>
        <dsp:cNvSpPr/>
      </dsp:nvSpPr>
      <dsp:spPr>
        <a:xfrm rot="5400000">
          <a:off x="3354591" y="-1121692"/>
          <a:ext cx="1166849" cy="3706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Theoretical understanding, including biology and social theory</a:t>
          </a:r>
          <a:endParaRPr lang="en-US" sz="1400" kern="1200" dirty="0"/>
        </a:p>
        <a:p>
          <a:pPr marL="114300" lvl="1" indent="-114300" algn="l" defTabSz="622300">
            <a:lnSpc>
              <a:spcPct val="90000"/>
            </a:lnSpc>
            <a:spcBef>
              <a:spcPct val="0"/>
            </a:spcBef>
            <a:spcAft>
              <a:spcPct val="15000"/>
            </a:spcAft>
            <a:buChar char="••"/>
          </a:pPr>
          <a:r>
            <a:rPr lang="en-US" sz="1400" kern="1200" dirty="0" smtClean="0"/>
            <a:t>Observational epidemiology</a:t>
          </a:r>
          <a:endParaRPr lang="en-US" sz="1400" kern="1200" dirty="0"/>
        </a:p>
        <a:p>
          <a:pPr marL="114300" lvl="1" indent="-114300" algn="l" defTabSz="622300">
            <a:lnSpc>
              <a:spcPct val="90000"/>
            </a:lnSpc>
            <a:spcBef>
              <a:spcPct val="0"/>
            </a:spcBef>
            <a:spcAft>
              <a:spcPct val="15000"/>
            </a:spcAft>
            <a:buChar char="••"/>
          </a:pPr>
          <a:r>
            <a:rPr lang="en-US" sz="1400" kern="1200" dirty="0" smtClean="0"/>
            <a:t>Quasi- or natural-experiments</a:t>
          </a:r>
          <a:endParaRPr lang="en-US" sz="1400" kern="1200" dirty="0"/>
        </a:p>
        <a:p>
          <a:pPr marL="114300" lvl="1" indent="-114300" algn="l" defTabSz="622300">
            <a:lnSpc>
              <a:spcPct val="90000"/>
            </a:lnSpc>
            <a:spcBef>
              <a:spcPct val="0"/>
            </a:spcBef>
            <a:spcAft>
              <a:spcPct val="15000"/>
            </a:spcAft>
            <a:buChar char="••"/>
          </a:pPr>
          <a:r>
            <a:rPr lang="en-US" sz="1400" kern="1200" dirty="0" smtClean="0"/>
            <a:t>Randomized trials</a:t>
          </a:r>
          <a:endParaRPr lang="en-US" sz="1400" kern="1200" dirty="0"/>
        </a:p>
      </dsp:txBody>
      <dsp:txXfrm rot="-5400000">
        <a:off x="2084832" y="205028"/>
        <a:ext cx="3649407" cy="1052927"/>
      </dsp:txXfrm>
    </dsp:sp>
    <dsp:sp modelId="{1DC0209A-32A6-469B-B77F-1B0F62316E65}">
      <dsp:nvSpPr>
        <dsp:cNvPr id="0" name=""/>
        <dsp:cNvSpPr/>
      </dsp:nvSpPr>
      <dsp:spPr>
        <a:xfrm>
          <a:off x="0" y="2209"/>
          <a:ext cx="208483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What are the causes of health and illness?</a:t>
          </a:r>
          <a:endParaRPr lang="en-US" sz="2000" kern="1200" dirty="0"/>
        </a:p>
      </dsp:txBody>
      <dsp:txXfrm>
        <a:off x="71201" y="73410"/>
        <a:ext cx="1942430" cy="1316160"/>
      </dsp:txXfrm>
    </dsp:sp>
    <dsp:sp modelId="{4F20E5C1-1781-4431-8926-5F560F32E3AA}">
      <dsp:nvSpPr>
        <dsp:cNvPr id="0" name=""/>
        <dsp:cNvSpPr/>
      </dsp:nvSpPr>
      <dsp:spPr>
        <a:xfrm rot="5400000">
          <a:off x="3354591" y="409797"/>
          <a:ext cx="1166849" cy="3706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Heterogeneity/subgroup analyses</a:t>
          </a:r>
          <a:endParaRPr lang="en-US" sz="1400" kern="1200" dirty="0"/>
        </a:p>
        <a:p>
          <a:pPr marL="114300" lvl="1" indent="-114300" algn="l" defTabSz="622300">
            <a:lnSpc>
              <a:spcPct val="90000"/>
            </a:lnSpc>
            <a:spcBef>
              <a:spcPct val="0"/>
            </a:spcBef>
            <a:spcAft>
              <a:spcPct val="15000"/>
            </a:spcAft>
            <a:buChar char="••"/>
          </a:pPr>
          <a:r>
            <a:rPr lang="en-US" sz="1400" kern="1200" dirty="0" smtClean="0"/>
            <a:t>Population attributable fractions</a:t>
          </a:r>
          <a:endParaRPr lang="en-US" sz="1400" kern="1200" dirty="0"/>
        </a:p>
        <a:p>
          <a:pPr marL="114300" lvl="1" indent="-114300" algn="l" defTabSz="622300">
            <a:lnSpc>
              <a:spcPct val="90000"/>
            </a:lnSpc>
            <a:spcBef>
              <a:spcPct val="0"/>
            </a:spcBef>
            <a:spcAft>
              <a:spcPct val="15000"/>
            </a:spcAft>
            <a:buChar char="••"/>
          </a:pPr>
          <a:r>
            <a:rPr lang="en-US" sz="1400" kern="1200" dirty="0" smtClean="0"/>
            <a:t>Simulation studies</a:t>
          </a:r>
          <a:endParaRPr lang="en-US" sz="1400" kern="1200" dirty="0"/>
        </a:p>
      </dsp:txBody>
      <dsp:txXfrm rot="-5400000">
        <a:off x="2084832" y="1736518"/>
        <a:ext cx="3649407" cy="1052927"/>
      </dsp:txXfrm>
    </dsp:sp>
    <dsp:sp modelId="{EAF7DBC1-2DC2-41BB-8720-DC71FD54E328}">
      <dsp:nvSpPr>
        <dsp:cNvPr id="0" name=""/>
        <dsp:cNvSpPr/>
      </dsp:nvSpPr>
      <dsp:spPr>
        <a:xfrm>
          <a:off x="0" y="1533700"/>
          <a:ext cx="208483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How important are the various causes?</a:t>
          </a:r>
          <a:endParaRPr lang="en-US" sz="2000" kern="1200" dirty="0"/>
        </a:p>
      </dsp:txBody>
      <dsp:txXfrm>
        <a:off x="71201" y="1604901"/>
        <a:ext cx="1942430" cy="1316160"/>
      </dsp:txXfrm>
    </dsp:sp>
    <dsp:sp modelId="{4FF5719F-F119-47A7-BA2D-87CE7AC5939C}">
      <dsp:nvSpPr>
        <dsp:cNvPr id="0" name=""/>
        <dsp:cNvSpPr/>
      </dsp:nvSpPr>
      <dsp:spPr>
        <a:xfrm rot="5400000">
          <a:off x="3354591" y="1941287"/>
          <a:ext cx="1166849" cy="3706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Collaborations with experts in the “determinants of social determinants” to define interventions</a:t>
          </a:r>
          <a:endParaRPr lang="en-US" sz="1400" kern="1200" dirty="0"/>
        </a:p>
        <a:p>
          <a:pPr marL="114300" lvl="1" indent="-114300" algn="l" defTabSz="622300">
            <a:lnSpc>
              <a:spcPct val="90000"/>
            </a:lnSpc>
            <a:spcBef>
              <a:spcPct val="0"/>
            </a:spcBef>
            <a:spcAft>
              <a:spcPct val="15000"/>
            </a:spcAft>
            <a:buChar char="••"/>
          </a:pPr>
          <a:r>
            <a:rPr lang="en-US" sz="1400" kern="1200" dirty="0" smtClean="0"/>
            <a:t>Policy analyses</a:t>
          </a:r>
          <a:endParaRPr lang="en-US" sz="1400" kern="1200" dirty="0"/>
        </a:p>
        <a:p>
          <a:pPr marL="114300" lvl="1" indent="-114300" algn="l" defTabSz="622300">
            <a:lnSpc>
              <a:spcPct val="90000"/>
            </a:lnSpc>
            <a:spcBef>
              <a:spcPct val="0"/>
            </a:spcBef>
            <a:spcAft>
              <a:spcPct val="15000"/>
            </a:spcAft>
            <a:buChar char="••"/>
          </a:pPr>
          <a:r>
            <a:rPr lang="en-US" sz="1400" kern="1200" dirty="0" smtClean="0"/>
            <a:t>Implementation expertise</a:t>
          </a:r>
          <a:endParaRPr lang="en-US" sz="1400" kern="1200" dirty="0"/>
        </a:p>
      </dsp:txBody>
      <dsp:txXfrm rot="-5400000">
        <a:off x="2084832" y="3268008"/>
        <a:ext cx="3649407" cy="1052927"/>
      </dsp:txXfrm>
    </dsp:sp>
    <dsp:sp modelId="{777F4EAD-FA7D-4F11-B551-AC3A507D9EF2}">
      <dsp:nvSpPr>
        <dsp:cNvPr id="0" name=""/>
        <dsp:cNvSpPr/>
      </dsp:nvSpPr>
      <dsp:spPr>
        <a:xfrm>
          <a:off x="0" y="3065190"/>
          <a:ext cx="208483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How do we alter these health determinants?</a:t>
          </a:r>
          <a:endParaRPr lang="en-US" sz="2000" kern="1200" dirty="0"/>
        </a:p>
      </dsp:txBody>
      <dsp:txXfrm>
        <a:off x="71201" y="3136391"/>
        <a:ext cx="1942430"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5541" cy="463470"/>
          </a:xfrm>
          <a:prstGeom prst="rect">
            <a:avLst/>
          </a:prstGeom>
        </p:spPr>
        <p:txBody>
          <a:bodyPr vert="horz" lIns="90306" tIns="45153" rIns="90306" bIns="45153" rtlCol="0"/>
          <a:lstStyle>
            <a:lvl1pPr algn="l">
              <a:defRPr sz="1200"/>
            </a:lvl1pPr>
          </a:lstStyle>
          <a:p>
            <a:pPr>
              <a:defRPr/>
            </a:pPr>
            <a:endParaRPr lang="en-US"/>
          </a:p>
        </p:txBody>
      </p:sp>
      <p:sp>
        <p:nvSpPr>
          <p:cNvPr id="3" name="Date Placeholder 2"/>
          <p:cNvSpPr>
            <a:spLocks noGrp="1"/>
          </p:cNvSpPr>
          <p:nvPr>
            <p:ph type="dt" sz="quarter" idx="1"/>
          </p:nvPr>
        </p:nvSpPr>
        <p:spPr>
          <a:xfrm>
            <a:off x="3875036" y="0"/>
            <a:ext cx="2965541" cy="463470"/>
          </a:xfrm>
          <a:prstGeom prst="rect">
            <a:avLst/>
          </a:prstGeom>
        </p:spPr>
        <p:txBody>
          <a:bodyPr vert="horz" lIns="90306" tIns="45153" rIns="90306" bIns="45153" rtlCol="0"/>
          <a:lstStyle>
            <a:lvl1pPr algn="r">
              <a:defRPr sz="1200"/>
            </a:lvl1pPr>
          </a:lstStyle>
          <a:p>
            <a:pPr>
              <a:defRPr/>
            </a:pPr>
            <a:fld id="{4004DE76-A2B7-4B5F-91FA-9CF7792A535C}" type="datetimeFigureOut">
              <a:rPr lang="en-US"/>
              <a:pPr>
                <a:defRPr/>
              </a:pPr>
              <a:t>2/8/2016</a:t>
            </a:fld>
            <a:endParaRPr lang="en-US"/>
          </a:p>
        </p:txBody>
      </p:sp>
      <p:sp>
        <p:nvSpPr>
          <p:cNvPr id="4" name="Footer Placeholder 3"/>
          <p:cNvSpPr>
            <a:spLocks noGrp="1"/>
          </p:cNvSpPr>
          <p:nvPr>
            <p:ph type="ftr" sz="quarter" idx="2"/>
          </p:nvPr>
        </p:nvSpPr>
        <p:spPr>
          <a:xfrm>
            <a:off x="0" y="8798012"/>
            <a:ext cx="2965541" cy="463470"/>
          </a:xfrm>
          <a:prstGeom prst="rect">
            <a:avLst/>
          </a:prstGeom>
        </p:spPr>
        <p:txBody>
          <a:bodyPr vert="horz" lIns="90306" tIns="45153" rIns="90306" bIns="4515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75036" y="8798012"/>
            <a:ext cx="2965541" cy="463470"/>
          </a:xfrm>
          <a:prstGeom prst="rect">
            <a:avLst/>
          </a:prstGeom>
        </p:spPr>
        <p:txBody>
          <a:bodyPr vert="horz" lIns="90306" tIns="45153" rIns="90306" bIns="45153" rtlCol="0" anchor="b"/>
          <a:lstStyle>
            <a:lvl1pPr algn="r">
              <a:defRPr sz="1200"/>
            </a:lvl1pPr>
          </a:lstStyle>
          <a:p>
            <a:pPr>
              <a:defRPr/>
            </a:pPr>
            <a:fld id="{471F7330-3ED8-4594-A9FD-5A88DAC2468A}" type="slidenum">
              <a:rPr lang="en-US"/>
              <a:pPr>
                <a:defRPr/>
              </a:pPr>
              <a:t>‹#›</a:t>
            </a:fld>
            <a:endParaRPr lang="en-US"/>
          </a:p>
        </p:txBody>
      </p:sp>
    </p:spTree>
    <p:extLst>
      <p:ext uri="{BB962C8B-B14F-4D97-AF65-F5344CB8AC3E}">
        <p14:creationId xmlns:p14="http://schemas.microsoft.com/office/powerpoint/2010/main" val="270948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65541" cy="463470"/>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idx="1"/>
          </p:nvPr>
        </p:nvSpPr>
        <p:spPr bwMode="auto">
          <a:xfrm>
            <a:off x="3875036" y="0"/>
            <a:ext cx="2965541" cy="463470"/>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lvl1pPr algn="r">
              <a:defRPr sz="1200"/>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04900" y="693738"/>
            <a:ext cx="4632325" cy="347503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4833" y="4400588"/>
            <a:ext cx="5472460" cy="4168062"/>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798012"/>
            <a:ext cx="2965541" cy="463470"/>
          </a:xfrm>
          <a:prstGeom prst="rect">
            <a:avLst/>
          </a:prstGeom>
          <a:noFill/>
          <a:ln w="9525">
            <a:noFill/>
            <a:miter lim="800000"/>
            <a:headEnd/>
            <a:tailEnd/>
          </a:ln>
          <a:effectLst/>
        </p:spPr>
        <p:txBody>
          <a:bodyPr vert="horz" wrap="square" lIns="92022" tIns="46011" rIns="92022" bIns="46011" numCol="1" anchor="b" anchorCtr="0" compatLnSpc="1">
            <a:prstTxWarp prst="textNoShape">
              <a:avLst/>
            </a:prstTxWarp>
          </a:bodyPr>
          <a:lstStyle>
            <a:lvl1pPr>
              <a:defRPr sz="1200"/>
            </a:lvl1pPr>
          </a:lstStyle>
          <a:p>
            <a:pPr>
              <a:defRPr/>
            </a:pPr>
            <a:endParaRPr lang="en-US"/>
          </a:p>
        </p:txBody>
      </p:sp>
      <p:sp>
        <p:nvSpPr>
          <p:cNvPr id="10247" name="Rectangle 7"/>
          <p:cNvSpPr>
            <a:spLocks noGrp="1" noChangeArrowheads="1"/>
          </p:cNvSpPr>
          <p:nvPr>
            <p:ph type="sldNum" sz="quarter" idx="5"/>
          </p:nvPr>
        </p:nvSpPr>
        <p:spPr bwMode="auto">
          <a:xfrm>
            <a:off x="3875036" y="8798012"/>
            <a:ext cx="2965541" cy="463470"/>
          </a:xfrm>
          <a:prstGeom prst="rect">
            <a:avLst/>
          </a:prstGeom>
          <a:noFill/>
          <a:ln w="9525">
            <a:noFill/>
            <a:miter lim="800000"/>
            <a:headEnd/>
            <a:tailEnd/>
          </a:ln>
          <a:effectLst/>
        </p:spPr>
        <p:txBody>
          <a:bodyPr vert="horz" wrap="square" lIns="92022" tIns="46011" rIns="92022" bIns="46011" numCol="1" anchor="b" anchorCtr="0" compatLnSpc="1">
            <a:prstTxWarp prst="textNoShape">
              <a:avLst/>
            </a:prstTxWarp>
          </a:bodyPr>
          <a:lstStyle>
            <a:lvl1pPr algn="r">
              <a:defRPr sz="1200"/>
            </a:lvl1pPr>
          </a:lstStyle>
          <a:p>
            <a:pPr>
              <a:defRPr/>
            </a:pPr>
            <a:fld id="{22949670-C378-4628-A308-FBE1674AD54F}" type="slidenum">
              <a:rPr lang="en-US"/>
              <a:pPr>
                <a:defRPr/>
              </a:pPr>
              <a:t>‹#›</a:t>
            </a:fld>
            <a:endParaRPr lang="en-US"/>
          </a:p>
        </p:txBody>
      </p:sp>
    </p:spTree>
    <p:extLst>
      <p:ext uri="{BB962C8B-B14F-4D97-AF65-F5344CB8AC3E}">
        <p14:creationId xmlns:p14="http://schemas.microsoft.com/office/powerpoint/2010/main" val="3565449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B0EB4C3-9E14-48FE-BB25-63FD1212EC0C}" type="slidenum">
              <a:rPr lang="en-US" smtClean="0"/>
              <a:pPr/>
              <a:t>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smtClean="0"/>
              <a:t>Add more on disparities policies – </a:t>
            </a:r>
            <a:r>
              <a:rPr lang="en-US" dirty="0" err="1" smtClean="0"/>
              <a:t>eg</a:t>
            </a:r>
            <a:r>
              <a:rPr lang="en-US" dirty="0" smtClean="0"/>
              <a:t> lead.  </a:t>
            </a:r>
          </a:p>
          <a:p>
            <a:pPr eaLnBrk="1" hangingPunct="1"/>
            <a:r>
              <a:rPr lang="en-US" dirty="0" smtClean="0"/>
              <a:t>Regression discontinuities  </a:t>
            </a:r>
          </a:p>
        </p:txBody>
      </p:sp>
    </p:spTree>
    <p:extLst>
      <p:ext uri="{BB962C8B-B14F-4D97-AF65-F5344CB8AC3E}">
        <p14:creationId xmlns:p14="http://schemas.microsoft.com/office/powerpoint/2010/main" val="264711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Griswold head of planned parenthood – CT law made it illegal to use</a:t>
            </a:r>
            <a:r>
              <a:rPr lang="en-US" baseline="0" dirty="0" smtClean="0"/>
              <a:t> a drug, medicinal article, or instrument to prevent conception – decision applied right of privacy to marital relationships</a:t>
            </a:r>
          </a:p>
          <a:p>
            <a:r>
              <a:rPr lang="en-US" baseline="0" dirty="0" err="1" smtClean="0"/>
              <a:t>Eisenstadt</a:t>
            </a:r>
            <a:r>
              <a:rPr lang="en-US" baseline="0" dirty="0" smtClean="0"/>
              <a:t> extended to unmarried couples</a:t>
            </a:r>
          </a:p>
          <a:p>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Gomez v Perez: overturned state laws exempting men from financial responsibility for out-of-wedlock kids</a:t>
            </a:r>
          </a:p>
          <a:p>
            <a:endParaRPr lang="en-US" dirty="0" smtClean="0"/>
          </a:p>
          <a:p>
            <a:r>
              <a:rPr lang="en-US" dirty="0" smtClean="0"/>
              <a:t>Point here is simply that something that seems fundamentally personal and individual level – who you love,</a:t>
            </a:r>
            <a:r>
              <a:rPr lang="en-US" baseline="0" dirty="0" smtClean="0"/>
              <a:t> have sex with, and marry – is deeply shaped by social policies.  These factors (who you love, have sex with, and marry) in turn shape a whole host of downstream health risk factors – health behaviors, medical access, exposures. </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15</a:t>
            </a:fld>
            <a:endParaRPr lang="en-US"/>
          </a:p>
        </p:txBody>
      </p:sp>
    </p:spTree>
    <p:extLst>
      <p:ext uri="{BB962C8B-B14F-4D97-AF65-F5344CB8AC3E}">
        <p14:creationId xmlns:p14="http://schemas.microsoft.com/office/powerpoint/2010/main" val="292405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Conceptual</a:t>
            </a:r>
            <a:r>
              <a:rPr lang="en-US" baseline="0" dirty="0" smtClean="0"/>
              <a:t> model for strategies to use social epidemiology research to reduce morbidity and mortality: the social epidemiology translation (SET) framework.</a:t>
            </a:r>
            <a:endParaRPr lang="en-US" dirty="0"/>
          </a:p>
        </p:txBody>
      </p:sp>
      <p:sp>
        <p:nvSpPr>
          <p:cNvPr id="4" name="Slide Number Placeholder 3"/>
          <p:cNvSpPr>
            <a:spLocks noGrp="1"/>
          </p:cNvSpPr>
          <p:nvPr>
            <p:ph type="sldNum" sz="quarter" idx="10"/>
          </p:nvPr>
        </p:nvSpPr>
        <p:spPr/>
        <p:txBody>
          <a:bodyPr/>
          <a:lstStyle/>
          <a:p>
            <a:fld id="{5E885C42-FB7F-4BAF-81FE-6C647EC26255}" type="slidenum">
              <a:rPr lang="en-US" smtClean="0"/>
              <a:t>16</a:t>
            </a:fld>
            <a:endParaRPr lang="en-US"/>
          </a:p>
        </p:txBody>
      </p:sp>
    </p:spTree>
    <p:extLst>
      <p:ext uri="{BB962C8B-B14F-4D97-AF65-F5344CB8AC3E}">
        <p14:creationId xmlns:p14="http://schemas.microsoft.com/office/powerpoint/2010/main" val="307665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76585" y="8799594"/>
            <a:ext cx="2965541" cy="463469"/>
          </a:xfrm>
          <a:prstGeom prst="rect">
            <a:avLst/>
          </a:prstGeom>
          <a:noFill/>
          <a:ln w="9525">
            <a:noFill/>
            <a:miter lim="800000"/>
            <a:headEnd/>
            <a:tailEnd/>
          </a:ln>
        </p:spPr>
        <p:txBody>
          <a:bodyPr lIns="91797" tIns="45900" rIns="91797" bIns="45900" anchor="b"/>
          <a:lstStyle/>
          <a:p>
            <a:pPr algn="r" defTabSz="917172"/>
            <a:fld id="{D800C4FA-2616-43E3-B9DB-25281E4DBB41}" type="slidenum">
              <a:rPr lang="en-US" sz="1200"/>
              <a:pPr algn="r" defTabSz="917172"/>
              <a:t>19</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58156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9A772F-8F02-462A-A8DE-5C7B1336FCE5}" type="slidenum">
              <a:rPr lang="en-US" smtClean="0"/>
              <a:pPr>
                <a:defRPr/>
              </a:pPr>
              <a:t>32</a:t>
            </a:fld>
            <a:endParaRPr lang="en-US"/>
          </a:p>
        </p:txBody>
      </p:sp>
    </p:spTree>
    <p:extLst>
      <p:ext uri="{BB962C8B-B14F-4D97-AF65-F5344CB8AC3E}">
        <p14:creationId xmlns:p14="http://schemas.microsoft.com/office/powerpoint/2010/main" val="190710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dramatic declines over time, with fairly</a:t>
            </a:r>
            <a:r>
              <a:rPr lang="en-US" baseline="0" dirty="0" smtClean="0"/>
              <a:t> persistent *relative* disparity but markedly narrowing absolute disparity.</a:t>
            </a:r>
          </a:p>
          <a:p>
            <a:r>
              <a:rPr lang="en-US" baseline="0" dirty="0" smtClean="0"/>
              <a:t>Note sharpness of black IMR declines increases in 1965</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40</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dramatic declines over time, with fairly</a:t>
            </a:r>
            <a:r>
              <a:rPr lang="en-US" baseline="0" dirty="0" smtClean="0"/>
              <a:t> persistent *relative* disparity but markedly narrowing absolute disparity.</a:t>
            </a:r>
          </a:p>
          <a:p>
            <a:r>
              <a:rPr lang="en-US" baseline="0" dirty="0" smtClean="0"/>
              <a:t>Note sharpness of black IMR </a:t>
            </a:r>
            <a:r>
              <a:rPr lang="en-US" baseline="0" smtClean="0"/>
              <a:t>declines increases in 1965</a:t>
            </a:r>
            <a:endParaRPr lang="en-US"/>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41</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dramatic declines over time, with fairly</a:t>
            </a:r>
            <a:r>
              <a:rPr lang="en-US" baseline="0" dirty="0" smtClean="0"/>
              <a:t> persistent *relative* disparity but markedly narrowing absolute disparity.</a:t>
            </a:r>
          </a:p>
          <a:p>
            <a:r>
              <a:rPr lang="en-US" baseline="0" dirty="0" smtClean="0"/>
              <a:t>Note sharpness of black IMR declines increases in 1965</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42</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dramatic declines over time, with fairly</a:t>
            </a:r>
            <a:r>
              <a:rPr lang="en-US" baseline="0" dirty="0" smtClean="0"/>
              <a:t> persistent *relative* disparity but markedly narrowing absolute disparity.</a:t>
            </a:r>
          </a:p>
          <a:p>
            <a:r>
              <a:rPr lang="en-US" baseline="0" dirty="0" smtClean="0"/>
              <a:t>Note sharpness of black IMR declines increases in 1965</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43</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44</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8612" name="Slide Number Placeholder 3"/>
          <p:cNvSpPr txBox="1">
            <a:spLocks noGrp="1"/>
          </p:cNvSpPr>
          <p:nvPr/>
        </p:nvSpPr>
        <p:spPr bwMode="auto">
          <a:xfrm>
            <a:off x="3876585" y="8799594"/>
            <a:ext cx="2965541" cy="46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900" rIns="91797" bIns="45900" anchor="b"/>
          <a:lstStyle>
            <a:lvl1pPr defTabSz="928688" eaLnBrk="0" hangingPunct="0">
              <a:defRPr sz="2800">
                <a:solidFill>
                  <a:schemeClr val="tx1"/>
                </a:solidFill>
                <a:latin typeface="Times New Roman" pitchFamily="18" charset="0"/>
              </a:defRPr>
            </a:lvl1pPr>
            <a:lvl2pPr marL="742950" indent="-285750" defTabSz="928688" eaLnBrk="0" hangingPunct="0">
              <a:defRPr sz="2800">
                <a:solidFill>
                  <a:schemeClr val="tx1"/>
                </a:solidFill>
                <a:latin typeface="Times New Roman" pitchFamily="18" charset="0"/>
              </a:defRPr>
            </a:lvl2pPr>
            <a:lvl3pPr marL="1143000" indent="-228600" defTabSz="928688" eaLnBrk="0" hangingPunct="0">
              <a:defRPr sz="2800">
                <a:solidFill>
                  <a:schemeClr val="tx1"/>
                </a:solidFill>
                <a:latin typeface="Times New Roman" pitchFamily="18" charset="0"/>
              </a:defRPr>
            </a:lvl3pPr>
            <a:lvl4pPr marL="1600200" indent="-228600" defTabSz="928688" eaLnBrk="0" hangingPunct="0">
              <a:defRPr sz="2800">
                <a:solidFill>
                  <a:schemeClr val="tx1"/>
                </a:solidFill>
                <a:latin typeface="Times New Roman" pitchFamily="18" charset="0"/>
              </a:defRPr>
            </a:lvl4pPr>
            <a:lvl5pPr marL="2057400" indent="-228600" defTabSz="928688" eaLnBrk="0" hangingPunct="0">
              <a:defRPr sz="2800">
                <a:solidFill>
                  <a:schemeClr val="tx1"/>
                </a:solidFill>
                <a:latin typeface="Times New Roman" pitchFamily="18" charset="0"/>
              </a:defRPr>
            </a:lvl5pPr>
            <a:lvl6pPr marL="2514600" indent="-228600" defTabSz="928688" eaLnBrk="0" fontAlgn="base" hangingPunct="0">
              <a:spcBef>
                <a:spcPct val="20000"/>
              </a:spcBef>
              <a:spcAft>
                <a:spcPct val="0"/>
              </a:spcAft>
              <a:buChar char="–"/>
              <a:defRPr sz="2800">
                <a:solidFill>
                  <a:schemeClr val="tx1"/>
                </a:solidFill>
                <a:latin typeface="Times New Roman" pitchFamily="18" charset="0"/>
              </a:defRPr>
            </a:lvl6pPr>
            <a:lvl7pPr marL="2971800" indent="-228600" defTabSz="928688" eaLnBrk="0" fontAlgn="base" hangingPunct="0">
              <a:spcBef>
                <a:spcPct val="20000"/>
              </a:spcBef>
              <a:spcAft>
                <a:spcPct val="0"/>
              </a:spcAft>
              <a:buChar char="–"/>
              <a:defRPr sz="2800">
                <a:solidFill>
                  <a:schemeClr val="tx1"/>
                </a:solidFill>
                <a:latin typeface="Times New Roman" pitchFamily="18" charset="0"/>
              </a:defRPr>
            </a:lvl7pPr>
            <a:lvl8pPr marL="3429000" indent="-228600" defTabSz="928688" eaLnBrk="0" fontAlgn="base" hangingPunct="0">
              <a:spcBef>
                <a:spcPct val="20000"/>
              </a:spcBef>
              <a:spcAft>
                <a:spcPct val="0"/>
              </a:spcAft>
              <a:buChar char="–"/>
              <a:defRPr sz="2800">
                <a:solidFill>
                  <a:schemeClr val="tx1"/>
                </a:solidFill>
                <a:latin typeface="Times New Roman" pitchFamily="18" charset="0"/>
              </a:defRPr>
            </a:lvl8pPr>
            <a:lvl9pPr marL="3886200" indent="-228600" defTabSz="928688" eaLnBrk="0" fontAlgn="base" hangingPunct="0">
              <a:spcBef>
                <a:spcPct val="20000"/>
              </a:spcBef>
              <a:spcAft>
                <a:spcPct val="0"/>
              </a:spcAft>
              <a:buChar char="–"/>
              <a:defRPr sz="2800">
                <a:solidFill>
                  <a:schemeClr val="tx1"/>
                </a:solidFill>
                <a:latin typeface="Times New Roman" pitchFamily="18" charset="0"/>
              </a:defRPr>
            </a:lvl9pPr>
          </a:lstStyle>
          <a:p>
            <a:pPr algn="r" eaLnBrk="1" hangingPunct="1">
              <a:spcBef>
                <a:spcPct val="0"/>
              </a:spcBef>
              <a:buFontTx/>
              <a:buNone/>
            </a:pPr>
            <a:fld id="{55339301-B228-41D0-9F86-A42C6DA80A8C}" type="slidenum">
              <a:rPr lang="en-US" altLang="en-US" sz="1200"/>
              <a:pPr algn="r" eaLnBrk="1" hangingPunct="1">
                <a:spcBef>
                  <a:spcPct val="0"/>
                </a:spcBef>
                <a:buFontTx/>
                <a:buNone/>
              </a:pPr>
              <a:t>47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6</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CAABD45-9A85-4757-A633-60FD198453ED}" type="slidenum">
              <a:rPr lang="en-US" altLang="en-US" sz="1200"/>
              <a:pPr eaLnBrk="1" hangingPunct="1"/>
              <a:t>48</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U.S. Census Bureau, Current Population Survey, 2009 Annual Social and Economic Supplement</a:t>
            </a:r>
          </a:p>
        </p:txBody>
      </p:sp>
      <p:graphicFrame>
        <p:nvGraphicFramePr>
          <p:cNvPr id="246807" name="Group 23"/>
          <p:cNvGraphicFramePr>
            <a:graphicFrameLocks noGrp="1"/>
          </p:cNvGraphicFramePr>
          <p:nvPr/>
        </p:nvGraphicFramePr>
        <p:xfrm>
          <a:off x="3332748" y="-5329108"/>
          <a:ext cx="202970" cy="19922862"/>
        </p:xfrm>
        <a:graphic>
          <a:graphicData uri="http://schemas.openxmlformats.org/drawingml/2006/table">
            <a:tbl>
              <a:tblPr/>
              <a:tblGrid>
                <a:gridCol w="203580">
                  <a:extLst>
                    <a:ext uri="{9D8B030D-6E8A-4147-A177-3AD203B41FA5}">
                      <a16:colId xmlns:a16="http://schemas.microsoft.com/office/drawing/2014/main" val="20000"/>
                    </a:ext>
                  </a:extLst>
                </a:gridCol>
              </a:tblGrid>
              <a:tr h="14820891">
                <a:tc>
                  <a:txBody>
                    <a:bodyPr/>
                    <a:lstStyle/>
                    <a:p>
                      <a:pPr marL="0" marR="0" lvl="0" indent="0" algn="l" defTabSz="914400" rtl="0" eaLnBrk="0" fontAlgn="b" latinLnBrk="0" hangingPunct="0">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cs typeface="Arial" pitchFamily="34" charset="0"/>
                        </a:rPr>
                        <a:t>Source:  U.S. Census Bureau, Current Population Survey, 2009 Annual Social and Economic Supplement</a:t>
                      </a:r>
                      <a:endParaRPr kumimoji="0" lang="en-US" sz="2800" b="0" i="0" u="none" strike="noStrike" cap="none" normalizeH="0" baseline="0" smtClean="0">
                        <a:ln>
                          <a:noFill/>
                        </a:ln>
                        <a:solidFill>
                          <a:schemeClr val="tx1"/>
                        </a:solidFill>
                        <a:effectLst/>
                        <a:latin typeface="Times New Roman" pitchFamily="18" charset="0"/>
                      </a:endParaRPr>
                    </a:p>
                  </a:txBody>
                  <a:tcPr marL="89090" marR="89090" marT="45551" marB="45551" anchor="b"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02267">
                <a:tc>
                  <a:txBody>
                    <a:bodyPr/>
                    <a:lstStyle/>
                    <a:p>
                      <a:pPr marL="0" marR="0" lvl="0" indent="0" algn="l" defTabSz="914400" rtl="0" eaLnBrk="0" fontAlgn="b" latinLnBrk="0" hangingPunct="0">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cs typeface="Arial" pitchFamily="34" charset="0"/>
                        </a:rPr>
                        <a:t>Internet Release date:  April 2010</a:t>
                      </a:r>
                      <a:endParaRPr kumimoji="0" lang="en-US" sz="2800" b="0" i="0" u="none" strike="noStrike" cap="none" normalizeH="0" baseline="0" smtClean="0">
                        <a:ln>
                          <a:noFill/>
                        </a:ln>
                        <a:solidFill>
                          <a:schemeClr val="tx1"/>
                        </a:solidFill>
                        <a:effectLst/>
                        <a:latin typeface="Times New Roman" pitchFamily="18" charset="0"/>
                      </a:endParaRPr>
                    </a:p>
                  </a:txBody>
                  <a:tcPr marL="89090" marR="89090" marT="45551" marB="45551" anchor="b"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46827" name="Group 43"/>
          <p:cNvGraphicFramePr>
            <a:graphicFrameLocks noGrp="1"/>
          </p:cNvGraphicFramePr>
          <p:nvPr/>
        </p:nvGraphicFramePr>
        <p:xfrm>
          <a:off x="3332748" y="-5329108"/>
          <a:ext cx="202970" cy="19922862"/>
        </p:xfrm>
        <a:graphic>
          <a:graphicData uri="http://schemas.openxmlformats.org/drawingml/2006/table">
            <a:tbl>
              <a:tblPr/>
              <a:tblGrid>
                <a:gridCol w="203580">
                  <a:extLst>
                    <a:ext uri="{9D8B030D-6E8A-4147-A177-3AD203B41FA5}">
                      <a16:colId xmlns:a16="http://schemas.microsoft.com/office/drawing/2014/main" val="20000"/>
                    </a:ext>
                  </a:extLst>
                </a:gridCol>
              </a:tblGrid>
              <a:tr h="14820891">
                <a:tc>
                  <a:txBody>
                    <a:bodyPr/>
                    <a:lstStyle/>
                    <a:p>
                      <a:pPr marL="0" marR="0" lvl="0" indent="0" algn="l" defTabSz="914400" rtl="0" eaLnBrk="0" fontAlgn="b" latinLnBrk="0" hangingPunct="0">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cs typeface="Arial" pitchFamily="34" charset="0"/>
                        </a:rPr>
                        <a:t>Source:  U.S. Census Bureau, Current Population Survey, 2009 Annual Social and Economic Supplement</a:t>
                      </a:r>
                      <a:endParaRPr kumimoji="0" lang="en-US" sz="2800" b="0" i="0" u="none" strike="noStrike" cap="none" normalizeH="0" baseline="0" smtClean="0">
                        <a:ln>
                          <a:noFill/>
                        </a:ln>
                        <a:solidFill>
                          <a:schemeClr val="tx1"/>
                        </a:solidFill>
                        <a:effectLst/>
                        <a:latin typeface="Times New Roman" pitchFamily="18" charset="0"/>
                      </a:endParaRPr>
                    </a:p>
                  </a:txBody>
                  <a:tcPr marL="89090" marR="89090" marT="45551" marB="45551" anchor="b"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02267">
                <a:tc>
                  <a:txBody>
                    <a:bodyPr/>
                    <a:lstStyle/>
                    <a:p>
                      <a:pPr marL="0" marR="0" lvl="0" indent="0" algn="l" defTabSz="914400" rtl="0" eaLnBrk="0" fontAlgn="b" latinLnBrk="0" hangingPunct="0">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cs typeface="Arial" pitchFamily="34" charset="0"/>
                        </a:rPr>
                        <a:t>Internet Release date:  April 2010</a:t>
                      </a:r>
                      <a:endParaRPr kumimoji="0" lang="en-US" sz="2800" b="0" i="0" u="none" strike="noStrike" cap="none" normalizeH="0" baseline="0" smtClean="0">
                        <a:ln>
                          <a:noFill/>
                        </a:ln>
                        <a:solidFill>
                          <a:schemeClr val="tx1"/>
                        </a:solidFill>
                        <a:effectLst/>
                        <a:latin typeface="Times New Roman" pitchFamily="18" charset="0"/>
                      </a:endParaRPr>
                    </a:p>
                  </a:txBody>
                  <a:tcPr marL="89090" marR="89090" marT="45551" marB="45551" anchor="b"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46847" name="Group 63"/>
          <p:cNvGraphicFramePr>
            <a:graphicFrameLocks noGrp="1"/>
          </p:cNvGraphicFramePr>
          <p:nvPr/>
        </p:nvGraphicFramePr>
        <p:xfrm>
          <a:off x="3332748" y="-5329108"/>
          <a:ext cx="202970" cy="19922862"/>
        </p:xfrm>
        <a:graphic>
          <a:graphicData uri="http://schemas.openxmlformats.org/drawingml/2006/table">
            <a:tbl>
              <a:tblPr/>
              <a:tblGrid>
                <a:gridCol w="203580">
                  <a:extLst>
                    <a:ext uri="{9D8B030D-6E8A-4147-A177-3AD203B41FA5}">
                      <a16:colId xmlns:a16="http://schemas.microsoft.com/office/drawing/2014/main" val="20000"/>
                    </a:ext>
                  </a:extLst>
                </a:gridCol>
              </a:tblGrid>
              <a:tr h="14820891">
                <a:tc>
                  <a:txBody>
                    <a:bodyPr/>
                    <a:lstStyle/>
                    <a:p>
                      <a:pPr marL="0" marR="0" lvl="0" indent="0" algn="l" defTabSz="914400" rtl="0" eaLnBrk="0" fontAlgn="b" latinLnBrk="0" hangingPunct="0">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cs typeface="Arial" pitchFamily="34" charset="0"/>
                        </a:rPr>
                        <a:t>Source:  U.S. Census Bureau, Current Population Survey, 2009 Annual Social and Economic Supplement</a:t>
                      </a:r>
                      <a:endParaRPr kumimoji="0" lang="en-US" sz="2800" b="0" i="0" u="none" strike="noStrike" cap="none" normalizeH="0" baseline="0" smtClean="0">
                        <a:ln>
                          <a:noFill/>
                        </a:ln>
                        <a:solidFill>
                          <a:schemeClr val="tx1"/>
                        </a:solidFill>
                        <a:effectLst/>
                        <a:latin typeface="Times New Roman" pitchFamily="18" charset="0"/>
                      </a:endParaRPr>
                    </a:p>
                  </a:txBody>
                  <a:tcPr marL="89090" marR="89090" marT="45551" marB="45551" anchor="b"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02267">
                <a:tc>
                  <a:txBody>
                    <a:bodyPr/>
                    <a:lstStyle/>
                    <a:p>
                      <a:pPr marL="0" marR="0" lvl="0" indent="0" algn="l" defTabSz="914400" rtl="0" eaLnBrk="0" fontAlgn="b" latinLnBrk="0" hangingPunct="0">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cs typeface="Arial" pitchFamily="34" charset="0"/>
                        </a:rPr>
                        <a:t>Internet Release date:  April 2010</a:t>
                      </a:r>
                      <a:endParaRPr kumimoji="0" lang="en-US" sz="2800" b="0" i="0" u="none" strike="noStrike" cap="none" normalizeH="0" baseline="0" smtClean="0">
                        <a:ln>
                          <a:noFill/>
                        </a:ln>
                        <a:solidFill>
                          <a:schemeClr val="tx1"/>
                        </a:solidFill>
                        <a:effectLst/>
                        <a:latin typeface="Times New Roman" pitchFamily="18" charset="0"/>
                      </a:endParaRPr>
                    </a:p>
                  </a:txBody>
                  <a:tcPr marL="89090" marR="89090" marT="45551" marB="45551" anchor="b"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46867" name="Group 83"/>
          <p:cNvGraphicFramePr>
            <a:graphicFrameLocks noGrp="1"/>
          </p:cNvGraphicFramePr>
          <p:nvPr/>
        </p:nvGraphicFramePr>
        <p:xfrm>
          <a:off x="3332748" y="-5329108"/>
          <a:ext cx="202970" cy="19922862"/>
        </p:xfrm>
        <a:graphic>
          <a:graphicData uri="http://schemas.openxmlformats.org/drawingml/2006/table">
            <a:tbl>
              <a:tblPr/>
              <a:tblGrid>
                <a:gridCol w="203580">
                  <a:extLst>
                    <a:ext uri="{9D8B030D-6E8A-4147-A177-3AD203B41FA5}">
                      <a16:colId xmlns:a16="http://schemas.microsoft.com/office/drawing/2014/main" val="20000"/>
                    </a:ext>
                  </a:extLst>
                </a:gridCol>
              </a:tblGrid>
              <a:tr h="14820891">
                <a:tc>
                  <a:txBody>
                    <a:bodyPr/>
                    <a:lstStyle/>
                    <a:p>
                      <a:pPr marL="0" marR="0" lvl="0" indent="0" algn="l" defTabSz="914400" rtl="0" eaLnBrk="0" fontAlgn="b" latinLnBrk="0" hangingPunct="0">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cs typeface="Arial" pitchFamily="34" charset="0"/>
                        </a:rPr>
                        <a:t>Source:  U.S. Census Bureau, Current Population Survey, 2009 Annual Social and Economic Supplement</a:t>
                      </a:r>
                      <a:endParaRPr kumimoji="0" lang="en-US" sz="2800" b="0" i="0" u="none" strike="noStrike" cap="none" normalizeH="0" baseline="0" smtClean="0">
                        <a:ln>
                          <a:noFill/>
                        </a:ln>
                        <a:solidFill>
                          <a:schemeClr val="tx1"/>
                        </a:solidFill>
                        <a:effectLst/>
                        <a:latin typeface="Times New Roman" pitchFamily="18" charset="0"/>
                      </a:endParaRPr>
                    </a:p>
                  </a:txBody>
                  <a:tcPr marL="89090" marR="89090" marT="45551" marB="45551" anchor="b"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02267">
                <a:tc>
                  <a:txBody>
                    <a:bodyPr/>
                    <a:lstStyle/>
                    <a:p>
                      <a:pPr marL="0" marR="0" lvl="0" indent="0" algn="l" defTabSz="914400" rtl="0" eaLnBrk="0" fontAlgn="b" latinLnBrk="0" hangingPunct="0">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cs typeface="Arial" pitchFamily="34" charset="0"/>
                        </a:rPr>
                        <a:t>Internet Release date:  April 2010</a:t>
                      </a:r>
                      <a:endParaRPr kumimoji="0" lang="en-US" sz="2800" b="0" i="0" u="none" strike="noStrike" cap="none" normalizeH="0" baseline="0" smtClean="0">
                        <a:ln>
                          <a:noFill/>
                        </a:ln>
                        <a:solidFill>
                          <a:schemeClr val="tx1"/>
                        </a:solidFill>
                        <a:effectLst/>
                        <a:latin typeface="Times New Roman" pitchFamily="18" charset="0"/>
                      </a:endParaRPr>
                    </a:p>
                  </a:txBody>
                  <a:tcPr marL="89090" marR="89090" marT="45551" marB="45551" anchor="b"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46887" name="Group 103"/>
          <p:cNvGraphicFramePr>
            <a:graphicFrameLocks noGrp="1"/>
          </p:cNvGraphicFramePr>
          <p:nvPr/>
        </p:nvGraphicFramePr>
        <p:xfrm>
          <a:off x="3332748" y="-5329108"/>
          <a:ext cx="202970" cy="19922862"/>
        </p:xfrm>
        <a:graphic>
          <a:graphicData uri="http://schemas.openxmlformats.org/drawingml/2006/table">
            <a:tbl>
              <a:tblPr/>
              <a:tblGrid>
                <a:gridCol w="203580">
                  <a:extLst>
                    <a:ext uri="{9D8B030D-6E8A-4147-A177-3AD203B41FA5}">
                      <a16:colId xmlns:a16="http://schemas.microsoft.com/office/drawing/2014/main" val="20000"/>
                    </a:ext>
                  </a:extLst>
                </a:gridCol>
              </a:tblGrid>
              <a:tr h="14820891">
                <a:tc>
                  <a:txBody>
                    <a:bodyPr/>
                    <a:lstStyle/>
                    <a:p>
                      <a:pPr marL="0" marR="0" lvl="0" indent="0" algn="l" defTabSz="914400" rtl="0" eaLnBrk="0" fontAlgn="b" latinLnBrk="0" hangingPunct="0">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cs typeface="Arial" pitchFamily="34" charset="0"/>
                        </a:rPr>
                        <a:t>Source:  U.S. Census Bureau, Current Population Survey, 2009 Annual Social and Economic Supplement</a:t>
                      </a:r>
                      <a:endParaRPr kumimoji="0" lang="en-US" sz="2800" b="0" i="0" u="none" strike="noStrike" cap="none" normalizeH="0" baseline="0" smtClean="0">
                        <a:ln>
                          <a:noFill/>
                        </a:ln>
                        <a:solidFill>
                          <a:schemeClr val="tx1"/>
                        </a:solidFill>
                        <a:effectLst/>
                        <a:latin typeface="Times New Roman" pitchFamily="18" charset="0"/>
                      </a:endParaRPr>
                    </a:p>
                  </a:txBody>
                  <a:tcPr marL="89090" marR="89090" marT="45551" marB="45551" anchor="b"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02267">
                <a:tc>
                  <a:txBody>
                    <a:bodyPr/>
                    <a:lstStyle/>
                    <a:p>
                      <a:pPr marL="0" marR="0" lvl="0" indent="0" algn="l" defTabSz="914400" rtl="0" eaLnBrk="0" fontAlgn="b" latinLnBrk="0" hangingPunct="0">
                        <a:lnSpc>
                          <a:spcPct val="100000"/>
                        </a:lnSpc>
                        <a:spcBef>
                          <a:spcPct val="20000"/>
                        </a:spcBef>
                        <a:spcAft>
                          <a:spcPct val="0"/>
                        </a:spcAft>
                        <a:buClrTx/>
                        <a:buSzTx/>
                        <a:buFontTx/>
                        <a:buChar char="–"/>
                        <a:tabLst/>
                      </a:pPr>
                      <a:r>
                        <a:rPr kumimoji="0" lang="en-US" sz="1000" b="0" i="0" u="none" strike="noStrike" cap="none" normalizeH="0" baseline="0" smtClean="0">
                          <a:ln>
                            <a:noFill/>
                          </a:ln>
                          <a:solidFill>
                            <a:schemeClr val="tx1"/>
                          </a:solidFill>
                          <a:effectLst/>
                          <a:latin typeface="Arial" pitchFamily="34" charset="0"/>
                          <a:cs typeface="Arial" pitchFamily="34" charset="0"/>
                        </a:rPr>
                        <a:t>Internet Release date:  April 2010</a:t>
                      </a:r>
                      <a:endParaRPr kumimoji="0" lang="en-US" sz="2800" b="0" i="0" u="none" strike="noStrike" cap="none" normalizeH="0" baseline="0" smtClean="0">
                        <a:ln>
                          <a:noFill/>
                        </a:ln>
                        <a:solidFill>
                          <a:schemeClr val="tx1"/>
                        </a:solidFill>
                        <a:effectLst/>
                        <a:latin typeface="Times New Roman" pitchFamily="18" charset="0"/>
                      </a:endParaRPr>
                    </a:p>
                  </a:txBody>
                  <a:tcPr marL="89090" marR="89090" marT="45551" marB="45551" anchor="b"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6B2BF56-1C8A-4812-ADBB-23DAEF03ECD4}" type="slidenum">
              <a:rPr lang="en-US" altLang="en-US" sz="1200"/>
              <a:pPr eaLnBrk="1" hangingPunct="1"/>
              <a:t>51</a:t>
            </a:fld>
            <a:endParaRPr lang="en-US" alt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5A49F509-6137-450E-A35E-E01553077374}" type="slidenum">
              <a:rPr lang="en-US" altLang="en-US" sz="1200"/>
              <a:pPr eaLnBrk="1" hangingPunct="1"/>
              <a:t>52</a:t>
            </a:fld>
            <a:endParaRPr lang="en-US" alt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3D248BFF-1FDE-4843-B68F-7CB51FC262F4}" type="slidenum">
              <a:rPr lang="en-US" altLang="en-US" sz="1200"/>
              <a:pPr eaLnBrk="1" hangingPunct="1"/>
              <a:t>53</a:t>
            </a:fld>
            <a:endParaRPr lang="en-US"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2650F784-5552-45E1-950C-90BB5C03BE08}" type="slidenum">
              <a:rPr lang="en-US" altLang="en-US" sz="1200"/>
              <a:pPr eaLnBrk="1" hangingPunct="1"/>
              <a:t>54</a:t>
            </a:fld>
            <a:endParaRPr lang="en-US" altLang="en-US" sz="12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These estimates are adjusted for birthyear, sex, race, hispanic ethnicity, and parental SES.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CAABD45-9A85-4757-A633-60FD198453ED}" type="slidenum">
              <a:rPr lang="en-US" altLang="en-US" sz="1200"/>
              <a:pPr eaLnBrk="1" hangingPunct="1"/>
              <a:t>55</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03511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CAABD45-9A85-4757-A633-60FD198453ED}" type="slidenum">
              <a:rPr lang="en-US" altLang="en-US" sz="1200"/>
              <a:pPr eaLnBrk="1" hangingPunct="1"/>
              <a:t>56</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03511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9A772F-8F02-462A-A8DE-5C7B1336FCE5}" type="slidenum">
              <a:rPr lang="en-US" smtClean="0"/>
              <a:pPr>
                <a:defRPr/>
              </a:pPr>
              <a:t>58</a:t>
            </a:fld>
            <a:endParaRPr lang="en-US"/>
          </a:p>
        </p:txBody>
      </p:sp>
    </p:spTree>
    <p:extLst>
      <p:ext uri="{BB962C8B-B14F-4D97-AF65-F5344CB8AC3E}">
        <p14:creationId xmlns:p14="http://schemas.microsoft.com/office/powerpoint/2010/main" val="217619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7</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9A772F-8F02-462A-A8DE-5C7B1336FCE5}" type="slidenum">
              <a:rPr lang="en-US" smtClean="0"/>
              <a:pPr>
                <a:defRPr/>
              </a:pPr>
              <a:t>59</a:t>
            </a:fld>
            <a:endParaRPr lang="en-US"/>
          </a:p>
        </p:txBody>
      </p:sp>
    </p:spTree>
    <p:extLst>
      <p:ext uri="{BB962C8B-B14F-4D97-AF65-F5344CB8AC3E}">
        <p14:creationId xmlns:p14="http://schemas.microsoft.com/office/powerpoint/2010/main" val="2592084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D5DA8FE1-2D19-421C-93F1-CD7226A6F64C}" type="slidenum">
              <a:rPr lang="en-US" altLang="en-US" sz="1200"/>
              <a:pPr eaLnBrk="1" hangingPunct="1"/>
              <a:t>60</a:t>
            </a:fld>
            <a:endParaRPr lang="en-US" altLang="en-US"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AA60841-D789-44B3-BC14-2AE0921E8316}" type="slidenum">
              <a:rPr lang="en-US" altLang="en-US" sz="1200"/>
              <a:pPr eaLnBrk="1" hangingPunct="1"/>
              <a:t>66</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719F463-9810-4E8F-86A5-7A1814CBE8B5}" type="slidenum">
              <a:rPr lang="en-US" altLang="en-US" sz="1200"/>
              <a:pPr eaLnBrk="1" hangingPunct="1"/>
              <a:t>68</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C7DDCA4F-E992-4CB0-B06D-ABD707C82F27}" type="slidenum">
              <a:rPr lang="en-US" altLang="en-US" sz="1200"/>
              <a:pPr eaLnBrk="1" hangingPunct="1"/>
              <a:t>69</a:t>
            </a:fld>
            <a:endParaRPr lang="en-US"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44095FF5-7E36-46A4-9ACF-A5D6B4D536BE}" type="slidenum">
              <a:rPr lang="en-US" altLang="en-US" sz="1200"/>
              <a:pPr eaLnBrk="1" hangingPunct="1"/>
              <a:t>70</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7CE72376-F708-48C2-A600-96F87DF87A77}" type="slidenum">
              <a:rPr lang="en-US" altLang="en-US" sz="1200"/>
              <a:pPr eaLnBrk="1" hangingPunct="1"/>
              <a:t>71</a:t>
            </a:fld>
            <a:endParaRPr lang="en-US" alt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F7112671-5381-4AD2-A5F7-A605FAC9353E}" type="slidenum">
              <a:rPr lang="en-US" altLang="en-US" sz="1200"/>
              <a:pPr eaLnBrk="1" hangingPunct="1"/>
              <a:t>72</a:t>
            </a:fld>
            <a:endParaRPr lang="en-US" alt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CE4418CD-B04A-4B0D-9F0C-12E5243DC6A5}" type="slidenum">
              <a:rPr lang="en-US" altLang="en-US" sz="1200"/>
              <a:pPr eaLnBrk="1" hangingPunct="1"/>
              <a:t>73</a:t>
            </a:fld>
            <a:endParaRPr lang="en-US" alt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8</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A5BBABB-4208-4024-B382-2628AFF970BB}" type="slidenum">
              <a:rPr lang="en-US" altLang="en-US" sz="1200"/>
              <a:pPr eaLnBrk="1" hangingPunct="1"/>
              <a:t>74</a:t>
            </a:fld>
            <a:endParaRPr lang="en-US"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A5BBABB-4208-4024-B382-2628AFF970BB}" type="slidenum">
              <a:rPr lang="en-US" altLang="en-US" sz="1200"/>
              <a:pPr eaLnBrk="1" hangingPunct="1"/>
              <a:t>75</a:t>
            </a:fld>
            <a:endParaRPr lang="en-US"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A5BBABB-4208-4024-B382-2628AFF970BB}" type="slidenum">
              <a:rPr lang="en-US" altLang="en-US" sz="1200"/>
              <a:pPr eaLnBrk="1" hangingPunct="1"/>
              <a:t>76</a:t>
            </a:fld>
            <a:endParaRPr lang="en-US"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A5BBABB-4208-4024-B382-2628AFF970BB}" type="slidenum">
              <a:rPr lang="en-US" altLang="en-US" sz="1200"/>
              <a:pPr eaLnBrk="1" hangingPunct="1"/>
              <a:t>77</a:t>
            </a:fld>
            <a:endParaRPr lang="en-US"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Griswold head of planned parenthood – CT law made it illegal to use</a:t>
            </a:r>
            <a:r>
              <a:rPr lang="en-US" baseline="0" dirty="0" smtClean="0"/>
              <a:t> a drug, medicinal article, or instrument to prevent conception – decision applied right of privacy to marital relationships</a:t>
            </a:r>
          </a:p>
          <a:p>
            <a:r>
              <a:rPr lang="en-US" baseline="0" dirty="0" err="1" smtClean="0"/>
              <a:t>Eisenstadt</a:t>
            </a:r>
            <a:r>
              <a:rPr lang="en-US" baseline="0" dirty="0" smtClean="0"/>
              <a:t> extended to unmarried couples</a:t>
            </a:r>
          </a:p>
          <a:p>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Gomez v Perez: overturned state laws exempting men from financial responsibility for out-of-wedlock kids</a:t>
            </a:r>
          </a:p>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9</a:t>
            </a:fld>
            <a:endParaRPr lang="en-US"/>
          </a:p>
        </p:txBody>
      </p:sp>
    </p:spTree>
    <p:extLst>
      <p:ext uri="{BB962C8B-B14F-4D97-AF65-F5344CB8AC3E}">
        <p14:creationId xmlns:p14="http://schemas.microsoft.com/office/powerpoint/2010/main" val="292405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Griswold head of planned parenthood – CT law made it illegal to use</a:t>
            </a:r>
            <a:r>
              <a:rPr lang="en-US" baseline="0" dirty="0" smtClean="0"/>
              <a:t> a drug, medicinal article, or instrument to prevent conception – decision applied right of privacy to marital relationships</a:t>
            </a:r>
          </a:p>
          <a:p>
            <a:r>
              <a:rPr lang="en-US" baseline="0" dirty="0" err="1" smtClean="0"/>
              <a:t>Eisenstadt</a:t>
            </a:r>
            <a:r>
              <a:rPr lang="en-US" baseline="0" dirty="0" smtClean="0"/>
              <a:t> extended to unmarried couples</a:t>
            </a:r>
          </a:p>
          <a:p>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Gomez v Perez: overturned state laws exempting men from financial responsibility for out-of-wedlock kids</a:t>
            </a:r>
          </a:p>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10</a:t>
            </a:fld>
            <a:endParaRPr lang="en-US"/>
          </a:p>
        </p:txBody>
      </p:sp>
    </p:spTree>
    <p:extLst>
      <p:ext uri="{BB962C8B-B14F-4D97-AF65-F5344CB8AC3E}">
        <p14:creationId xmlns:p14="http://schemas.microsoft.com/office/powerpoint/2010/main" val="292405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Griswold head of planned parenthood – CT law made it illegal to use</a:t>
            </a:r>
            <a:r>
              <a:rPr lang="en-US" baseline="0" dirty="0" smtClean="0"/>
              <a:t> a drug, medicinal article, or instrument to prevent conception – decision applied right of privacy to marital relationships</a:t>
            </a:r>
          </a:p>
          <a:p>
            <a:r>
              <a:rPr lang="en-US" baseline="0" dirty="0" err="1" smtClean="0"/>
              <a:t>Eisenstadt</a:t>
            </a:r>
            <a:r>
              <a:rPr lang="en-US" baseline="0" dirty="0" smtClean="0"/>
              <a:t> extended to unmarried couples</a:t>
            </a:r>
          </a:p>
          <a:p>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Gomez v Perez: overturned state laws exempting men from financial responsibility for out-of-wedlock kids</a:t>
            </a:r>
          </a:p>
          <a:p>
            <a:endParaRPr lang="en-US" dirty="0" smtClean="0"/>
          </a:p>
          <a:p>
            <a:r>
              <a:rPr lang="en-US" dirty="0" smtClean="0"/>
              <a:t>Point here is simply that something that seems fundamentally personal and individual level – who you love,</a:t>
            </a:r>
            <a:r>
              <a:rPr lang="en-US" baseline="0" dirty="0" smtClean="0"/>
              <a:t> have sex with, and marry – is deeply shaped by social policies.  These factors (who you love, have sex with, and marry) in turn shape a whole host of downstream health risk factors – health behaviors, medical access, exposures. </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11</a:t>
            </a:fld>
            <a:endParaRPr lang="en-US"/>
          </a:p>
        </p:txBody>
      </p:sp>
    </p:spTree>
    <p:extLst>
      <p:ext uri="{BB962C8B-B14F-4D97-AF65-F5344CB8AC3E}">
        <p14:creationId xmlns:p14="http://schemas.microsoft.com/office/powerpoint/2010/main" val="292405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12</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Georgia" panose="02040502050405020303" pitchFamily="18" charset="0"/>
              </a:rPr>
              <a:t>Figure 12-1. Policy mechanisms influencing social determinants of health and socially patterned risk factors.  Some social policies directly influence “fundamental social determinants of health”, such as education and income, but many social policies also target inequalities in health risk factors. Policies that eliminate social inequalities in health risk factors, for example by guaranteeing healthy housing in safe neighborhoods, can also reduce social inequalities in health.</a:t>
            </a:r>
          </a:p>
          <a:p>
            <a:endParaRPr lang="en-US" dirty="0" smtClean="0"/>
          </a:p>
          <a:p>
            <a:r>
              <a:rPr lang="en-US" dirty="0" smtClean="0"/>
              <a:t>One way to organize thinking about categories of policies relevant to health. </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14</a:t>
            </a:fld>
            <a:endParaRPr lang="en-US"/>
          </a:p>
        </p:txBody>
      </p:sp>
    </p:spTree>
    <p:extLst>
      <p:ext uri="{BB962C8B-B14F-4D97-AF65-F5344CB8AC3E}">
        <p14:creationId xmlns:p14="http://schemas.microsoft.com/office/powerpoint/2010/main" val="4070679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BA1AF-CC48-441F-8DDC-3AD50916B4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54356B-89C1-4F21-9FED-422A879AB4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4A6FD-8894-4A50-AC26-D6BEB527B6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DF9ED6-3823-4DFC-9942-538D08F50E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8D8DE9-303A-4ABA-A733-D6FD568B70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1EC55B-2585-4DB3-9C5B-94287E5FA8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8DD4CF-628E-497E-87DB-B2E98C36C6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636573-1FEA-4CF9-8BEC-F023FD2168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10BB42-D475-407F-A521-CC09FAB050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20FD3C-1ED2-4B40-BFF9-732E574685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805696-A8B8-4CD2-8622-8AC28DEFFA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D6F10-7CF0-4E56-B9BE-37EF0D6403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solidFill>
            <a:srgbClr val="FFFF99">
              <a:alpha val="94116"/>
            </a:srgb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6BA95A2-251B-440C-A27A-417550741808}" type="slidenum">
              <a:rPr lang="en-US"/>
              <a:pPr>
                <a:defRPr/>
              </a:pPr>
              <a:t>‹#›</a:t>
            </a:fld>
            <a:endParaRPr lang="en-US"/>
          </a:p>
        </p:txBody>
      </p:sp>
      <p:sp>
        <p:nvSpPr>
          <p:cNvPr id="1042" name="Rectangle 18"/>
          <p:cNvSpPr>
            <a:spLocks noChangeArrowheads="1"/>
          </p:cNvSpPr>
          <p:nvPr/>
        </p:nvSpPr>
        <p:spPr bwMode="auto">
          <a:xfrm>
            <a:off x="447675" y="215900"/>
            <a:ext cx="5876925" cy="77788"/>
          </a:xfrm>
          <a:prstGeom prst="rect">
            <a:avLst/>
          </a:prstGeom>
          <a:solidFill>
            <a:srgbClr val="000068"/>
          </a:solidFill>
          <a:ln w="9525">
            <a:noFill/>
            <a:miter lim="800000"/>
            <a:headEnd/>
            <a:tailEnd/>
          </a:ln>
          <a:effectLst/>
        </p:spPr>
        <p:txBody>
          <a:bodyPr wrap="none" anchor="ctr"/>
          <a:lstStyle/>
          <a:p>
            <a:pPr>
              <a:defRPr/>
            </a:pPr>
            <a:endParaRPr lang="en-US"/>
          </a:p>
        </p:txBody>
      </p:sp>
      <p:sp>
        <p:nvSpPr>
          <p:cNvPr id="1044" name="Line 20"/>
          <p:cNvSpPr>
            <a:spLocks noChangeShapeType="1"/>
          </p:cNvSpPr>
          <p:nvPr/>
        </p:nvSpPr>
        <p:spPr bwMode="auto">
          <a:xfrm>
            <a:off x="3200400" y="6324600"/>
            <a:ext cx="2819400" cy="0"/>
          </a:xfrm>
          <a:prstGeom prst="line">
            <a:avLst/>
          </a:prstGeom>
          <a:noFill/>
          <a:ln w="9525">
            <a:solidFill>
              <a:srgbClr val="000080"/>
            </a:solidFill>
            <a:round/>
            <a:headEnd/>
            <a:tailEnd/>
          </a:ln>
          <a:effectLst/>
        </p:spPr>
        <p:txBody>
          <a:bodyPr/>
          <a:lstStyle/>
          <a:p>
            <a:pPr>
              <a:defRPr/>
            </a:pPr>
            <a:endParaRPr lang="en-US"/>
          </a:p>
        </p:txBody>
      </p:sp>
      <p:sp>
        <p:nvSpPr>
          <p:cNvPr id="1043" name="Rectangle 19"/>
          <p:cNvSpPr>
            <a:spLocks noChangeArrowheads="1"/>
          </p:cNvSpPr>
          <p:nvPr/>
        </p:nvSpPr>
        <p:spPr bwMode="auto">
          <a:xfrm>
            <a:off x="2809875" y="1420813"/>
            <a:ext cx="5876925" cy="77787"/>
          </a:xfrm>
          <a:prstGeom prst="rect">
            <a:avLst/>
          </a:prstGeom>
          <a:solidFill>
            <a:srgbClr val="000068"/>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905000"/>
            <a:ext cx="7772400" cy="1752600"/>
          </a:xfrm>
        </p:spPr>
        <p:txBody>
          <a:bodyPr/>
          <a:lstStyle/>
          <a:p>
            <a:pPr eaLnBrk="1" hangingPunct="1"/>
            <a:r>
              <a:rPr lang="en-US" sz="4000" b="1" dirty="0" smtClean="0"/>
              <a:t>EPI222</a:t>
            </a:r>
            <a:endParaRPr lang="en-US" sz="4000" dirty="0" smtClean="0"/>
          </a:p>
        </p:txBody>
      </p:sp>
      <p:sp>
        <p:nvSpPr>
          <p:cNvPr id="10243" name="Rectangle 4"/>
          <p:cNvSpPr>
            <a:spLocks noChangeArrowheads="1"/>
          </p:cNvSpPr>
          <p:nvPr/>
        </p:nvSpPr>
        <p:spPr bwMode="auto">
          <a:xfrm>
            <a:off x="685800" y="1828800"/>
            <a:ext cx="5876925" cy="77788"/>
          </a:xfrm>
          <a:prstGeom prst="rect">
            <a:avLst/>
          </a:prstGeom>
          <a:solidFill>
            <a:srgbClr val="000068"/>
          </a:solidFill>
          <a:ln w="9525">
            <a:noFill/>
            <a:miter lim="800000"/>
            <a:headEnd/>
            <a:tailEnd/>
          </a:ln>
        </p:spPr>
        <p:txBody>
          <a:bodyPr wrap="none" anchor="ctr"/>
          <a:lstStyle/>
          <a:p>
            <a:endParaRPr lang="en-US"/>
          </a:p>
        </p:txBody>
      </p:sp>
      <p:sp>
        <p:nvSpPr>
          <p:cNvPr id="10244" name="Rectangle 5"/>
          <p:cNvSpPr>
            <a:spLocks noChangeArrowheads="1"/>
          </p:cNvSpPr>
          <p:nvPr/>
        </p:nvSpPr>
        <p:spPr bwMode="auto">
          <a:xfrm>
            <a:off x="2590800" y="3656013"/>
            <a:ext cx="5876925" cy="77787"/>
          </a:xfrm>
          <a:prstGeom prst="rect">
            <a:avLst/>
          </a:prstGeom>
          <a:solidFill>
            <a:srgbClr val="000068"/>
          </a:solidFill>
          <a:ln w="9525">
            <a:noFill/>
            <a:miter lim="800000"/>
            <a:headEnd/>
            <a:tailEnd/>
          </a:ln>
        </p:spPr>
        <p:txBody>
          <a:bodyPr wrap="none" anchor="ctr"/>
          <a:lstStyle/>
          <a:p>
            <a:endParaRPr lang="en-US"/>
          </a:p>
        </p:txBody>
      </p:sp>
      <p:sp>
        <p:nvSpPr>
          <p:cNvPr id="5" name="Slide Number Placeholder 4"/>
          <p:cNvSpPr>
            <a:spLocks noGrp="1"/>
          </p:cNvSpPr>
          <p:nvPr>
            <p:ph type="sldNum" sz="quarter" idx="12"/>
          </p:nvPr>
        </p:nvSpPr>
        <p:spPr/>
        <p:txBody>
          <a:bodyPr/>
          <a:lstStyle/>
          <a:p>
            <a:pPr>
              <a:defRPr/>
            </a:pPr>
            <a:fld id="{8B9BA1AF-CC48-441F-8DDC-3AD50916B435}" type="slidenum">
              <a:rPr lang="en-US" smtClean="0"/>
              <a:pPr>
                <a:defRPr/>
              </a:pPr>
              <a:t>1</a:t>
            </a:fld>
            <a:endParaRPr lang="en-US"/>
          </a:p>
        </p:txBody>
      </p:sp>
      <p:sp>
        <p:nvSpPr>
          <p:cNvPr id="6" name="TextBox 4"/>
          <p:cNvSpPr txBox="1">
            <a:spLocks noChangeArrowheads="1"/>
          </p:cNvSpPr>
          <p:nvPr/>
        </p:nvSpPr>
        <p:spPr bwMode="auto">
          <a:xfrm>
            <a:off x="1059275" y="4458438"/>
            <a:ext cx="7398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smtClean="0">
                <a:latin typeface="Calibri" pitchFamily="34" charset="0"/>
              </a:rPr>
              <a:t>Lecture </a:t>
            </a:r>
            <a:r>
              <a:rPr lang="en-US" sz="2400" dirty="0" smtClean="0">
                <a:latin typeface="Calibri" pitchFamily="34" charset="0"/>
              </a:rPr>
              <a:t>6: </a:t>
            </a:r>
            <a:r>
              <a:rPr lang="en-US" sz="2400" dirty="0" smtClean="0">
                <a:latin typeface="Calibri" pitchFamily="34" charset="0"/>
              </a:rPr>
              <a:t>Social Policies Contributing to and Alleviating Health Disparities</a:t>
            </a:r>
            <a:endParaRPr lang="en-US" sz="24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Even profoundly personal exposures are shaped by policies</a:t>
            </a:r>
            <a:endParaRPr lang="en-US" dirty="0"/>
          </a:p>
        </p:txBody>
      </p:sp>
      <p:sp>
        <p:nvSpPr>
          <p:cNvPr id="3" name="Content Placeholder 2"/>
          <p:cNvSpPr>
            <a:spLocks noGrp="1"/>
          </p:cNvSpPr>
          <p:nvPr>
            <p:ph idx="1"/>
          </p:nvPr>
        </p:nvSpPr>
        <p:spPr/>
        <p:txBody>
          <a:bodyPr/>
          <a:lstStyle/>
          <a:p>
            <a:pPr marL="0" indent="0">
              <a:buNone/>
            </a:pPr>
            <a:r>
              <a:rPr lang="en-US" sz="2400" dirty="0" smtClean="0"/>
              <a:t>Marriage and divorce rates internationally (circa 2003)</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10</a:t>
            </a:fld>
            <a:endParaRPr lang="en-US"/>
          </a:p>
        </p:txBody>
      </p:sp>
      <p:sp>
        <p:nvSpPr>
          <p:cNvPr id="5" name="TextBox 4"/>
          <p:cNvSpPr txBox="1"/>
          <p:nvPr/>
        </p:nvSpPr>
        <p:spPr>
          <a:xfrm>
            <a:off x="6019800" y="4558879"/>
            <a:ext cx="3301481" cy="338554"/>
          </a:xfrm>
          <a:prstGeom prst="rect">
            <a:avLst/>
          </a:prstGeom>
          <a:noFill/>
        </p:spPr>
        <p:txBody>
          <a:bodyPr wrap="none" rtlCol="0">
            <a:spAutoFit/>
          </a:bodyPr>
          <a:lstStyle/>
          <a:p>
            <a:r>
              <a:rPr lang="en-US" sz="1600" dirty="0" smtClean="0"/>
              <a:t>Stevenson and </a:t>
            </a:r>
            <a:r>
              <a:rPr lang="en-US" sz="1600" dirty="0" err="1" smtClean="0"/>
              <a:t>Wolfers</a:t>
            </a:r>
            <a:r>
              <a:rPr lang="en-US" sz="1600" dirty="0" smtClean="0"/>
              <a:t>, JEP 2006</a:t>
            </a:r>
            <a:endParaRPr lang="en-US" sz="16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981200"/>
            <a:ext cx="7886700" cy="151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87" t="-615" r="2115" b="10187"/>
          <a:stretch/>
        </p:blipFill>
        <p:spPr bwMode="auto">
          <a:xfrm>
            <a:off x="483263" y="3475587"/>
            <a:ext cx="7607654" cy="94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4746" y="4831140"/>
            <a:ext cx="8522054" cy="1569660"/>
          </a:xfrm>
          <a:prstGeom prst="rect">
            <a:avLst/>
          </a:prstGeom>
          <a:noFill/>
        </p:spPr>
        <p:txBody>
          <a:bodyPr wrap="square" rtlCol="0">
            <a:spAutoFit/>
          </a:bodyPr>
          <a:lstStyle/>
          <a:p>
            <a:pPr algn="ctr"/>
            <a:r>
              <a:rPr lang="en-US" sz="2400" dirty="0" smtClean="0"/>
              <a:t>Marriage and divorce rates to changed markedly across time and differ dramatically across countries.</a:t>
            </a:r>
          </a:p>
          <a:p>
            <a:pPr algn="ctr"/>
            <a:r>
              <a:rPr lang="en-US" sz="2400" dirty="0" smtClean="0"/>
              <a:t>Probably dynamic feedback between social policies and social norms</a:t>
            </a:r>
            <a:endParaRPr lang="en-US" sz="2400" dirty="0"/>
          </a:p>
        </p:txBody>
      </p:sp>
    </p:spTree>
    <p:extLst>
      <p:ext uri="{BB962C8B-B14F-4D97-AF65-F5344CB8AC3E}">
        <p14:creationId xmlns:p14="http://schemas.microsoft.com/office/powerpoint/2010/main" val="102112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Even profoundly personal exposures are shaped by policies</a:t>
            </a:r>
            <a:endParaRPr lang="en-US" dirty="0"/>
          </a:p>
        </p:txBody>
      </p:sp>
      <p:sp>
        <p:nvSpPr>
          <p:cNvPr id="3" name="Content Placeholder 2"/>
          <p:cNvSpPr>
            <a:spLocks noGrp="1"/>
          </p:cNvSpPr>
          <p:nvPr>
            <p:ph idx="1"/>
          </p:nvPr>
        </p:nvSpPr>
        <p:spPr/>
        <p:txBody>
          <a:bodyPr/>
          <a:lstStyle/>
          <a:p>
            <a:r>
              <a:rPr lang="en-US" sz="2400" dirty="0" smtClean="0"/>
              <a:t>Marriage, divorce, and children: core social networks</a:t>
            </a:r>
          </a:p>
          <a:p>
            <a:r>
              <a:rPr lang="en-US" sz="2400" dirty="0"/>
              <a:t>Birth control availability and legality</a:t>
            </a:r>
          </a:p>
          <a:p>
            <a:pPr lvl="2"/>
            <a:r>
              <a:rPr lang="en-US" sz="1800" dirty="0" smtClean="0"/>
              <a:t>Griswold v Connecticut (1965) birth control ok</a:t>
            </a:r>
          </a:p>
          <a:p>
            <a:pPr lvl="2"/>
            <a:r>
              <a:rPr lang="en-US" sz="1800" dirty="0" err="1" smtClean="0"/>
              <a:t>Eisenstadt</a:t>
            </a:r>
            <a:r>
              <a:rPr lang="en-US" sz="1800" dirty="0" smtClean="0"/>
              <a:t> v. Baird (1972) even for unmarried people</a:t>
            </a:r>
          </a:p>
          <a:p>
            <a:pPr lvl="2"/>
            <a:r>
              <a:rPr lang="en-US" sz="1800" dirty="0"/>
              <a:t>Changed both marriage and fertility</a:t>
            </a:r>
          </a:p>
          <a:p>
            <a:r>
              <a:rPr lang="en-US" sz="2400" dirty="0" smtClean="0"/>
              <a:t>Legal obligations to children</a:t>
            </a:r>
          </a:p>
          <a:p>
            <a:pPr lvl="2"/>
            <a:r>
              <a:rPr lang="en-US" sz="1800" dirty="0" smtClean="0"/>
              <a:t>Gomez v Perez (1973) Dads have to pay, even if unmarried</a:t>
            </a:r>
          </a:p>
          <a:p>
            <a:r>
              <a:rPr lang="en-US" sz="2400" dirty="0" smtClean="0"/>
              <a:t>Marriage and divorce laws</a:t>
            </a:r>
          </a:p>
          <a:p>
            <a:pPr lvl="2"/>
            <a:r>
              <a:rPr lang="en-US" sz="1600" dirty="0" smtClean="0"/>
              <a:t>Loving v Virginia (1967) allowing interracial marriage</a:t>
            </a:r>
          </a:p>
          <a:p>
            <a:pPr lvl="2"/>
            <a:r>
              <a:rPr lang="en-US" sz="1600" dirty="0" smtClean="0"/>
              <a:t>“irreconcilable differences” as grounds for divorce (late 1960s, state by state)</a:t>
            </a:r>
            <a:r>
              <a:rPr lang="en-US" sz="1600" dirty="0" smtClean="0">
                <a:sym typeface="Wingdings" panose="05000000000000000000" pitchFamily="2" charset="2"/>
              </a:rPr>
              <a:t> divorce at the request of either spouse, and “no fault” laws</a:t>
            </a:r>
          </a:p>
          <a:p>
            <a:pPr lvl="2"/>
            <a:r>
              <a:rPr lang="en-US" sz="1600" dirty="0" smtClean="0">
                <a:sym typeface="Wingdings" panose="05000000000000000000" pitchFamily="2" charset="2"/>
              </a:rPr>
              <a:t>Unilateral divorce: short term effects on divorce rates but not large long-term effects; decreases in female suicide and domestic violence.</a:t>
            </a:r>
            <a:r>
              <a:rPr lang="en-US" sz="1200" dirty="0" smtClean="0">
                <a:sym typeface="Wingdings" panose="05000000000000000000" pitchFamily="2" charset="2"/>
              </a:rPr>
              <a:t>(Stevenson and </a:t>
            </a:r>
            <a:r>
              <a:rPr lang="en-US" sz="1200" dirty="0" err="1" smtClean="0">
                <a:sym typeface="Wingdings" panose="05000000000000000000" pitchFamily="2" charset="2"/>
              </a:rPr>
              <a:t>Wolfers</a:t>
            </a:r>
            <a:r>
              <a:rPr lang="en-US" sz="1200" dirty="0" smtClean="0">
                <a:sym typeface="Wingdings" panose="05000000000000000000" pitchFamily="2" charset="2"/>
              </a:rPr>
              <a:t> 2006)</a:t>
            </a:r>
            <a:endParaRPr lang="en-US" sz="1600" dirty="0" smtClean="0"/>
          </a:p>
          <a:p>
            <a:pPr lvl="2"/>
            <a:endParaRPr lang="en-US" sz="16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11</a:t>
            </a:fld>
            <a:endParaRPr lang="en-US"/>
          </a:p>
        </p:txBody>
      </p:sp>
    </p:spTree>
    <p:extLst>
      <p:ext uri="{BB962C8B-B14F-4D97-AF65-F5344CB8AC3E}">
        <p14:creationId xmlns:p14="http://schemas.microsoft.com/office/powerpoint/2010/main" val="4126979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2" name="Text Box 11"/>
          <p:cNvSpPr txBox="1">
            <a:spLocks noChangeArrowheads="1"/>
          </p:cNvSpPr>
          <p:nvPr/>
        </p:nvSpPr>
        <p:spPr bwMode="auto">
          <a:xfrm>
            <a:off x="2028825" y="1798638"/>
            <a:ext cx="239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FF0000"/>
                </a:solidFill>
                <a:latin typeface="Calibri"/>
                <a:cs typeface="Times New Roman" panose="02020603050405020304" pitchFamily="18" charset="0"/>
              </a:rPr>
              <a:t>Employment/ Occupation</a:t>
            </a:r>
          </a:p>
        </p:txBody>
      </p:sp>
      <p:sp>
        <p:nvSpPr>
          <p:cNvPr id="15363" name="Text Box 12"/>
          <p:cNvSpPr txBox="1">
            <a:spLocks noChangeArrowheads="1"/>
          </p:cNvSpPr>
          <p:nvPr/>
        </p:nvSpPr>
        <p:spPr bwMode="auto">
          <a:xfrm>
            <a:off x="2020888" y="4114800"/>
            <a:ext cx="2751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FF0000"/>
                </a:solidFill>
                <a:latin typeface="Calibri"/>
                <a:cs typeface="Times New Roman" panose="02020603050405020304" pitchFamily="18" charset="0"/>
              </a:rPr>
              <a:t>Knowledge</a:t>
            </a:r>
          </a:p>
        </p:txBody>
      </p:sp>
      <p:sp>
        <p:nvSpPr>
          <p:cNvPr id="15364" name="Text Box 13"/>
          <p:cNvSpPr txBox="1">
            <a:spLocks noChangeArrowheads="1"/>
          </p:cNvSpPr>
          <p:nvPr/>
        </p:nvSpPr>
        <p:spPr bwMode="auto">
          <a:xfrm>
            <a:off x="2022475" y="4619109"/>
            <a:ext cx="240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FF0000"/>
                </a:solidFill>
                <a:latin typeface="Calibri"/>
                <a:cs typeface="Times New Roman" panose="02020603050405020304" pitchFamily="18" charset="0"/>
              </a:rPr>
              <a:t>Cognitive Skills </a:t>
            </a:r>
            <a:r>
              <a:rPr lang="en-US" altLang="en-US" dirty="0">
                <a:solidFill>
                  <a:srgbClr val="FF0000"/>
                </a:solidFill>
                <a:latin typeface="Calibri"/>
                <a:cs typeface="Times New Roman" panose="02020603050405020304" pitchFamily="18" charset="0"/>
              </a:rPr>
              <a:t>(literacy, numeracy)</a:t>
            </a:r>
          </a:p>
        </p:txBody>
      </p:sp>
      <p:sp>
        <p:nvSpPr>
          <p:cNvPr id="15365" name="Text Box 15"/>
          <p:cNvSpPr txBox="1">
            <a:spLocks noChangeArrowheads="1"/>
          </p:cNvSpPr>
          <p:nvPr/>
        </p:nvSpPr>
        <p:spPr bwMode="auto">
          <a:xfrm>
            <a:off x="2034381" y="3610769"/>
            <a:ext cx="245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FF6699"/>
                </a:solidFill>
                <a:latin typeface="Calibri"/>
                <a:cs typeface="Times New Roman" panose="02020603050405020304" pitchFamily="18" charset="0"/>
              </a:rPr>
              <a:t>Social Networks </a:t>
            </a:r>
          </a:p>
        </p:txBody>
      </p:sp>
      <p:sp>
        <p:nvSpPr>
          <p:cNvPr id="15368" name="Text Box 23"/>
          <p:cNvSpPr txBox="1">
            <a:spLocks noChangeArrowheads="1"/>
          </p:cNvSpPr>
          <p:nvPr/>
        </p:nvSpPr>
        <p:spPr bwMode="auto">
          <a:xfrm>
            <a:off x="4862512" y="3149008"/>
            <a:ext cx="18192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srgbClr val="FF0000"/>
                </a:solidFill>
                <a:latin typeface="Calibri"/>
                <a:cs typeface="Times New Roman" panose="02020603050405020304" pitchFamily="18" charset="0"/>
              </a:rPr>
              <a:t>Behaviors</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dirty="0" smtClean="0">
                <a:solidFill>
                  <a:srgbClr val="FF0000"/>
                </a:solidFill>
                <a:latin typeface="Calibri"/>
                <a:cs typeface="Times New Roman" panose="02020603050405020304" pitchFamily="18" charset="0"/>
              </a:rPr>
              <a:t>(diet, exercise, </a:t>
            </a:r>
            <a:r>
              <a:rPr lang="en-US" altLang="en-US" b="1" dirty="0" smtClean="0">
                <a:solidFill>
                  <a:srgbClr val="FF0000"/>
                </a:solidFill>
                <a:latin typeface="Calibri"/>
                <a:cs typeface="Times New Roman" panose="02020603050405020304" pitchFamily="18" charset="0"/>
              </a:rPr>
              <a:t>medical care</a:t>
            </a:r>
            <a:r>
              <a:rPr lang="en-US" altLang="en-US" dirty="0" smtClean="0">
                <a:solidFill>
                  <a:srgbClr val="FF0000"/>
                </a:solidFill>
                <a:latin typeface="Calibri"/>
                <a:cs typeface="Times New Roman" panose="02020603050405020304" pitchFamily="18" charset="0"/>
              </a:rPr>
              <a:t>, sex, violence)</a:t>
            </a:r>
            <a:endParaRPr lang="en-US" altLang="en-US" dirty="0">
              <a:solidFill>
                <a:srgbClr val="FF0000"/>
              </a:solidFill>
              <a:latin typeface="Calibri"/>
              <a:cs typeface="Times New Roman" panose="02020603050405020304" pitchFamily="18" charset="0"/>
            </a:endParaRP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rgbClr val="FF0000"/>
                </a:solidFill>
                <a:latin typeface="Calibri"/>
                <a:cs typeface="Times New Roman" panose="02020603050405020304" pitchFamily="18" charset="0"/>
              </a:rPr>
              <a:t>Disease </a:t>
            </a:r>
            <a:endParaRPr lang="en-US" altLang="en-US" b="1" dirty="0" smtClean="0">
              <a:solidFill>
                <a:srgbClr val="FF0000"/>
              </a:solidFill>
              <a:latin typeface="Calibri"/>
              <a:cs typeface="Times New Roman" panose="02020603050405020304" pitchFamily="18" charset="0"/>
            </a:endParaRPr>
          </a:p>
          <a:p>
            <a:pPr algn="ctr" eaLnBrk="1" hangingPunct="1"/>
            <a:r>
              <a:rPr lang="en-US" altLang="en-US" b="1" dirty="0" smtClean="0">
                <a:solidFill>
                  <a:srgbClr val="FF0000"/>
                </a:solidFill>
                <a:latin typeface="Calibri"/>
                <a:cs typeface="Times New Roman" panose="02020603050405020304" pitchFamily="18" charset="0"/>
              </a:rPr>
              <a:t>Onset</a:t>
            </a:r>
            <a:r>
              <a:rPr lang="en-US" altLang="en-US" b="1" dirty="0">
                <a:solidFill>
                  <a:srgbClr val="FF0000"/>
                </a:solidFill>
                <a:latin typeface="Calibri"/>
                <a:cs typeface="Times New Roman" panose="02020603050405020304" pitchFamily="18" charset="0"/>
              </a:rPr>
              <a: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0000"/>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rPr>
              <a:t>Which Pathways Are Affected by Policies?</a:t>
            </a:r>
          </a:p>
        </p:txBody>
      </p:sp>
      <p:sp>
        <p:nvSpPr>
          <p:cNvPr id="15373" name="Text Box 12"/>
          <p:cNvSpPr txBox="1">
            <a:spLocks noChangeArrowheads="1"/>
          </p:cNvSpPr>
          <p:nvPr/>
        </p:nvSpPr>
        <p:spPr bwMode="auto">
          <a:xfrm>
            <a:off x="2036762" y="2590800"/>
            <a:ext cx="1620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FF0000"/>
                </a:solidFill>
                <a:latin typeface="Calibri"/>
                <a:cs typeface="Times New Roman" panose="02020603050405020304" pitchFamily="18" charset="0"/>
              </a:rPr>
              <a:t>Income</a:t>
            </a:r>
          </a:p>
        </p:txBody>
      </p:sp>
      <p:sp>
        <p:nvSpPr>
          <p:cNvPr id="15374" name="Text Box 12"/>
          <p:cNvSpPr txBox="1">
            <a:spLocks noChangeArrowheads="1"/>
          </p:cNvSpPr>
          <p:nvPr/>
        </p:nvSpPr>
        <p:spPr bwMode="auto">
          <a:xfrm>
            <a:off x="2022475" y="3089276"/>
            <a:ext cx="1101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FF0000"/>
                </a:solidFill>
                <a:latin typeface="Calibri"/>
                <a:cs typeface="Times New Roman" panose="02020603050405020304" pitchFamily="18" charset="0"/>
              </a:rPr>
              <a:t>Wealth</a:t>
            </a:r>
          </a:p>
        </p:txBody>
      </p:sp>
      <p:sp>
        <p:nvSpPr>
          <p:cNvPr id="15375" name="Text Box 23"/>
          <p:cNvSpPr txBox="1">
            <a:spLocks noChangeArrowheads="1"/>
          </p:cNvSpPr>
          <p:nvPr/>
        </p:nvSpPr>
        <p:spPr bwMode="auto">
          <a:xfrm>
            <a:off x="4862512" y="1798638"/>
            <a:ext cx="2260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srgbClr val="FF0000"/>
                </a:solidFill>
                <a:latin typeface="Calibri"/>
                <a:cs typeface="Times New Roman" panose="02020603050405020304" pitchFamily="18" charset="0"/>
              </a:rPr>
              <a:t>Toxic/Dangerous </a:t>
            </a:r>
            <a:r>
              <a:rPr lang="en-US" altLang="en-US" sz="2000" dirty="0">
                <a:solidFill>
                  <a:srgbClr val="FF0000"/>
                </a:solidFill>
                <a:latin typeface="Calibri"/>
                <a:cs typeface="Times New Roman" panose="02020603050405020304" pitchFamily="18" charset="0"/>
              </a:rPr>
              <a:t>Environments </a:t>
            </a:r>
            <a:r>
              <a:rPr lang="en-US" altLang="en-US" dirty="0">
                <a:solidFill>
                  <a:srgbClr val="FF0000"/>
                </a:solidFill>
                <a:latin typeface="Calibri"/>
                <a:cs typeface="Times New Roman" panose="02020603050405020304" pitchFamily="18" charset="0"/>
              </a:rPr>
              <a:t>(Housing, </a:t>
            </a:r>
            <a:r>
              <a:rPr lang="en-US" altLang="en-US" dirty="0" smtClean="0">
                <a:solidFill>
                  <a:srgbClr val="FF0000"/>
                </a:solidFill>
                <a:latin typeface="Calibri"/>
                <a:cs typeface="Times New Roman" panose="02020603050405020304" pitchFamily="18" charset="0"/>
              </a:rPr>
              <a:t>work, infections, lead)</a:t>
            </a:r>
            <a:endParaRPr lang="en-US" altLang="en-US" dirty="0">
              <a:solidFill>
                <a:srgbClr val="FF0000"/>
              </a:solidFill>
              <a:latin typeface="Calibri"/>
              <a:cs typeface="Times New Roman" panose="02020603050405020304" pitchFamily="18" charset="0"/>
            </a:endParaRPr>
          </a:p>
        </p:txBody>
      </p:sp>
      <p:sp>
        <p:nvSpPr>
          <p:cNvPr id="15377" name="Text Box 21"/>
          <p:cNvSpPr txBox="1">
            <a:spLocks noChangeArrowheads="1"/>
          </p:cNvSpPr>
          <p:nvPr/>
        </p:nvSpPr>
        <p:spPr bwMode="auto">
          <a:xfrm>
            <a:off x="4862512" y="4587504"/>
            <a:ext cx="24161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srgbClr val="FF6699"/>
                </a:solidFill>
                <a:latin typeface="Calibri"/>
                <a:cs typeface="Times New Roman" panose="02020603050405020304" pitchFamily="18" charset="0"/>
              </a:rPr>
              <a:t>Psychological Experiences </a:t>
            </a:r>
          </a:p>
          <a:p>
            <a:pPr eaLnBrk="1" hangingPunct="1"/>
            <a:r>
              <a:rPr lang="en-US" altLang="en-US" dirty="0" smtClean="0">
                <a:solidFill>
                  <a:srgbClr val="FF6699"/>
                </a:solidFill>
                <a:latin typeface="Calibri"/>
                <a:cs typeface="Times New Roman" panose="02020603050405020304" pitchFamily="18" charset="0"/>
              </a:rPr>
              <a:t>(stress, shame</a:t>
            </a:r>
            <a:r>
              <a:rPr lang="en-US" altLang="en-US" dirty="0" smtClean="0">
                <a:solidFill>
                  <a:srgbClr val="FF6699"/>
                </a:solidFill>
                <a:latin typeface="Times New Roman" panose="02020603050405020304" pitchFamily="18" charset="0"/>
                <a:cs typeface="Times New Roman" panose="02020603050405020304" pitchFamily="18" charset="0"/>
              </a:rPr>
              <a:t>)</a:t>
            </a:r>
            <a:endParaRPr lang="en-US" altLang="en-US" dirty="0">
              <a:solidFill>
                <a:srgbClr val="FF6699"/>
              </a:solidFill>
              <a:latin typeface="Times New Roman" panose="02020603050405020304" pitchFamily="18" charset="0"/>
              <a:cs typeface="Times New Roman" panose="02020603050405020304" pitchFamily="18" charset="0"/>
            </a:endParaRP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83" name="Text Box 13"/>
          <p:cNvSpPr txBox="1">
            <a:spLocks noChangeArrowheads="1"/>
          </p:cNvSpPr>
          <p:nvPr/>
        </p:nvSpPr>
        <p:spPr bwMode="auto">
          <a:xfrm>
            <a:off x="2036762" y="5410200"/>
            <a:ext cx="284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FF6699"/>
                </a:solidFill>
                <a:latin typeface="Calibri"/>
                <a:cs typeface="Times New Roman" panose="02020603050405020304" pitchFamily="18" charset="0"/>
              </a:rPr>
              <a:t>Self efficacy</a:t>
            </a:r>
          </a:p>
        </p:txBody>
      </p: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12</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smtClean="0">
                <a:solidFill>
                  <a:prstClr val="black"/>
                </a:solidFill>
                <a:latin typeface="Calibri"/>
                <a:cs typeface="Times New Roman" panose="02020603050405020304" pitchFamily="18" charset="0"/>
              </a:rPr>
              <a:t>Race/</a:t>
            </a:r>
          </a:p>
          <a:p>
            <a:pPr algn="ctr" eaLnBrk="1" hangingPunct="1"/>
            <a:r>
              <a:rPr lang="en-US" altLang="en-US" sz="2000" dirty="0" smtClean="0">
                <a:solidFill>
                  <a:prstClr val="black"/>
                </a:solidFill>
                <a:latin typeface="Calibri"/>
                <a:cs typeface="Times New Roman" panose="02020603050405020304" pitchFamily="18" charset="0"/>
              </a:rPr>
              <a:t>Ethnicity</a:t>
            </a:r>
            <a:endParaRPr lang="en-US" altLang="en-US" sz="2000" dirty="0">
              <a:solidFill>
                <a:prstClr val="black"/>
              </a:solidFill>
              <a:latin typeface="Calibri"/>
              <a:cs typeface="Times New Roman" panose="02020603050405020304" pitchFamily="18" charset="0"/>
            </a:endParaRP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907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Health Disparities</a:t>
            </a:r>
            <a:endParaRPr lang="en-US" dirty="0"/>
          </a:p>
        </p:txBody>
      </p:sp>
      <p:sp>
        <p:nvSpPr>
          <p:cNvPr id="3" name="Content Placeholder 2"/>
          <p:cNvSpPr>
            <a:spLocks noGrp="1"/>
          </p:cNvSpPr>
          <p:nvPr>
            <p:ph idx="1"/>
          </p:nvPr>
        </p:nvSpPr>
        <p:spPr/>
        <p:txBody>
          <a:bodyPr/>
          <a:lstStyle/>
          <a:p>
            <a:r>
              <a:rPr lang="en-US" sz="2800" dirty="0"/>
              <a:t>Reasons to research policies</a:t>
            </a:r>
          </a:p>
          <a:p>
            <a:r>
              <a:rPr lang="en-US" sz="2800" dirty="0">
                <a:solidFill>
                  <a:srgbClr val="FF0000"/>
                </a:solidFill>
              </a:rPr>
              <a:t>Types of policies that may affect health disparities</a:t>
            </a:r>
          </a:p>
          <a:p>
            <a:r>
              <a:rPr lang="en-US" sz="2800" dirty="0"/>
              <a:t>Rigorous empirical approaches to evaluating health effects of policies</a:t>
            </a:r>
          </a:p>
          <a:p>
            <a:r>
              <a:rPr lang="en-US" sz="2800" dirty="0" smtClean="0"/>
              <a:t>Distinguishing </a:t>
            </a:r>
            <a:r>
              <a:rPr lang="en-US" sz="2800" dirty="0"/>
              <a:t>policy effects on </a:t>
            </a:r>
            <a:r>
              <a:rPr lang="en-US" sz="2800" i="1" dirty="0"/>
              <a:t>health</a:t>
            </a:r>
            <a:r>
              <a:rPr lang="en-US" sz="2800" dirty="0"/>
              <a:t> from effects on </a:t>
            </a:r>
            <a:r>
              <a:rPr lang="en-US" sz="2800" i="1" dirty="0"/>
              <a:t>health disparities</a:t>
            </a:r>
            <a:r>
              <a:rPr lang="en-US" sz="2800" dirty="0"/>
              <a:t>: GI Bill</a:t>
            </a:r>
          </a:p>
          <a:p>
            <a:r>
              <a:rPr lang="en-US" sz="2800" dirty="0"/>
              <a:t>Major controversies or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13</a:t>
            </a:fld>
            <a:endParaRPr lang="en-US"/>
          </a:p>
        </p:txBody>
      </p:sp>
    </p:spTree>
    <p:extLst>
      <p:ext uri="{BB962C8B-B14F-4D97-AF65-F5344CB8AC3E}">
        <p14:creationId xmlns:p14="http://schemas.microsoft.com/office/powerpoint/2010/main" val="3266118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05877" y="1545014"/>
            <a:ext cx="2126775" cy="170953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82077" y="1600200"/>
            <a:ext cx="1974375" cy="1692771"/>
          </a:xfrm>
          <a:prstGeom prst="rect">
            <a:avLst/>
          </a:prstGeom>
          <a:noFill/>
        </p:spPr>
        <p:txBody>
          <a:bodyPr wrap="square" rtlCol="0">
            <a:spAutoFit/>
          </a:bodyPr>
          <a:lstStyle/>
          <a:p>
            <a:pPr algn="ctr">
              <a:spcAft>
                <a:spcPts val="600"/>
              </a:spcAft>
            </a:pPr>
            <a:r>
              <a:rPr lang="en-US" sz="1400" b="1" dirty="0" smtClean="0"/>
              <a:t>Education/Schooling</a:t>
            </a:r>
          </a:p>
          <a:p>
            <a:pPr>
              <a:spcAft>
                <a:spcPts val="600"/>
              </a:spcAft>
            </a:pPr>
            <a:r>
              <a:rPr lang="en-US" sz="1400" dirty="0" smtClean="0"/>
              <a:t>Availability</a:t>
            </a:r>
          </a:p>
          <a:p>
            <a:pPr>
              <a:spcAft>
                <a:spcPts val="600"/>
              </a:spcAft>
            </a:pPr>
            <a:r>
              <a:rPr lang="en-US" sz="1400" dirty="0" smtClean="0"/>
              <a:t>Quality</a:t>
            </a:r>
          </a:p>
          <a:p>
            <a:pPr>
              <a:spcAft>
                <a:spcPts val="600"/>
              </a:spcAft>
            </a:pPr>
            <a:r>
              <a:rPr lang="en-US" sz="1400" dirty="0" smtClean="0"/>
              <a:t>Content</a:t>
            </a:r>
          </a:p>
          <a:p>
            <a:r>
              <a:rPr lang="en-US" sz="1400" dirty="0" smtClean="0"/>
              <a:t>Age of school attendance</a:t>
            </a:r>
            <a:endParaRPr lang="en-US" sz="1400" dirty="0"/>
          </a:p>
        </p:txBody>
      </p:sp>
      <p:cxnSp>
        <p:nvCxnSpPr>
          <p:cNvPr id="7" name="Straight Connector 6"/>
          <p:cNvCxnSpPr/>
          <p:nvPr/>
        </p:nvCxnSpPr>
        <p:spPr>
          <a:xfrm>
            <a:off x="851452" y="1905000"/>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5877" y="3600920"/>
            <a:ext cx="2133600" cy="2438400"/>
          </a:xfrm>
          <a:prstGeom prst="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3677120"/>
            <a:ext cx="2194874" cy="2277547"/>
          </a:xfrm>
          <a:prstGeom prst="rect">
            <a:avLst/>
          </a:prstGeom>
          <a:noFill/>
        </p:spPr>
        <p:txBody>
          <a:bodyPr wrap="square" rtlCol="0">
            <a:spAutoFit/>
          </a:bodyPr>
          <a:lstStyle/>
          <a:p>
            <a:pPr algn="ctr">
              <a:spcAft>
                <a:spcPts val="600"/>
              </a:spcAft>
            </a:pPr>
            <a:r>
              <a:rPr lang="en-US" sz="1400" b="1" dirty="0" smtClean="0"/>
              <a:t>Financial Resources</a:t>
            </a:r>
          </a:p>
          <a:p>
            <a:pPr>
              <a:spcAft>
                <a:spcPts val="600"/>
              </a:spcAft>
            </a:pPr>
            <a:r>
              <a:rPr lang="en-US" sz="1400" dirty="0" smtClean="0"/>
              <a:t>Taxation</a:t>
            </a:r>
          </a:p>
          <a:p>
            <a:pPr>
              <a:spcAft>
                <a:spcPts val="600"/>
              </a:spcAft>
            </a:pPr>
            <a:r>
              <a:rPr lang="en-US" sz="1400" dirty="0" smtClean="0"/>
              <a:t>Welfare programs</a:t>
            </a:r>
          </a:p>
          <a:p>
            <a:pPr>
              <a:spcAft>
                <a:spcPts val="600"/>
              </a:spcAft>
            </a:pPr>
            <a:r>
              <a:rPr lang="en-US" sz="1400" dirty="0" smtClean="0"/>
              <a:t>Pensions</a:t>
            </a:r>
          </a:p>
          <a:p>
            <a:pPr>
              <a:spcAft>
                <a:spcPts val="600"/>
              </a:spcAft>
            </a:pPr>
            <a:r>
              <a:rPr lang="en-US" sz="1400" dirty="0" smtClean="0"/>
              <a:t>Workplace discrimination </a:t>
            </a:r>
            <a:r>
              <a:rPr lang="en-US" sz="1400" dirty="0"/>
              <a:t>protection</a:t>
            </a:r>
          </a:p>
          <a:p>
            <a:pPr>
              <a:spcAft>
                <a:spcPts val="600"/>
              </a:spcAft>
            </a:pPr>
            <a:r>
              <a:rPr lang="en-US" sz="1400" dirty="0" smtClean="0"/>
              <a:t>Minimum wages</a:t>
            </a:r>
          </a:p>
          <a:p>
            <a:pPr>
              <a:spcAft>
                <a:spcPts val="600"/>
              </a:spcAft>
            </a:pPr>
            <a:r>
              <a:rPr lang="en-US" sz="1400" dirty="0" smtClean="0"/>
              <a:t>Employment security</a:t>
            </a:r>
          </a:p>
        </p:txBody>
      </p:sp>
      <p:cxnSp>
        <p:nvCxnSpPr>
          <p:cNvPr id="10" name="Straight Connector 9"/>
          <p:cNvCxnSpPr/>
          <p:nvPr/>
        </p:nvCxnSpPr>
        <p:spPr>
          <a:xfrm>
            <a:off x="858277" y="3960222"/>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52449" y="1654344"/>
            <a:ext cx="2209800" cy="5663089"/>
          </a:xfrm>
          <a:prstGeom prst="rect">
            <a:avLst/>
          </a:prstGeom>
          <a:noFill/>
        </p:spPr>
        <p:txBody>
          <a:bodyPr wrap="square" rtlCol="0">
            <a:spAutoFit/>
          </a:bodyPr>
          <a:lstStyle/>
          <a:p>
            <a:pPr algn="ctr">
              <a:spcAft>
                <a:spcPts val="1800"/>
              </a:spcAft>
            </a:pPr>
            <a:r>
              <a:rPr lang="en-US" sz="1600" b="1" dirty="0" smtClean="0"/>
              <a:t>Behaviors</a:t>
            </a:r>
          </a:p>
          <a:p>
            <a:pPr algn="ctr">
              <a:spcAft>
                <a:spcPts val="1800"/>
              </a:spcAft>
            </a:pPr>
            <a:r>
              <a:rPr lang="en-US" sz="1600" b="1" dirty="0" smtClean="0"/>
              <a:t>Health Care Access</a:t>
            </a:r>
          </a:p>
          <a:p>
            <a:pPr algn="ctr">
              <a:lnSpc>
                <a:spcPts val="1800"/>
              </a:lnSpc>
              <a:spcAft>
                <a:spcPts val="1800"/>
              </a:spcAft>
            </a:pPr>
            <a:r>
              <a:rPr lang="en-US" sz="1600" b="1" dirty="0" smtClean="0"/>
              <a:t>Environmental Justice</a:t>
            </a:r>
            <a:br>
              <a:rPr lang="en-US" sz="1600" b="1" dirty="0" smtClean="0"/>
            </a:br>
            <a:r>
              <a:rPr lang="en-US" sz="1600" b="1" dirty="0" smtClean="0"/>
              <a:t>Toxic Environment</a:t>
            </a:r>
          </a:p>
          <a:p>
            <a:pPr algn="ctr">
              <a:spcAft>
                <a:spcPts val="1800"/>
              </a:spcAft>
            </a:pPr>
            <a:r>
              <a:rPr lang="en-US" sz="1600" b="1" dirty="0" smtClean="0"/>
              <a:t>Housing</a:t>
            </a:r>
            <a:endParaRPr lang="en-US" sz="1600" b="1" dirty="0"/>
          </a:p>
          <a:p>
            <a:pPr algn="ctr">
              <a:spcAft>
                <a:spcPts val="1200"/>
              </a:spcAft>
            </a:pPr>
            <a:r>
              <a:rPr lang="en-US" sz="1600" b="1" dirty="0" smtClean="0"/>
              <a:t>Occupational Health</a:t>
            </a:r>
          </a:p>
          <a:p>
            <a:pPr algn="ctr">
              <a:spcAft>
                <a:spcPts val="1800"/>
              </a:spcAft>
            </a:pPr>
            <a:r>
              <a:rPr lang="en-US" sz="1600" b="1" dirty="0" smtClean="0"/>
              <a:t>Neighborhood Safety/Security</a:t>
            </a:r>
          </a:p>
          <a:p>
            <a:pPr algn="ctr">
              <a:spcAft>
                <a:spcPts val="1800"/>
              </a:spcAft>
            </a:pPr>
            <a:r>
              <a:rPr lang="en-US" sz="1600" b="1" dirty="0"/>
              <a:t>Stress</a:t>
            </a:r>
            <a:endParaRPr lang="en-US" sz="1600" b="1" dirty="0" smtClean="0"/>
          </a:p>
          <a:p>
            <a:pPr algn="ctr">
              <a:spcAft>
                <a:spcPts val="1800"/>
              </a:spcAft>
            </a:pPr>
            <a:r>
              <a:rPr lang="en-US" sz="1600" b="1" dirty="0" smtClean="0"/>
              <a:t>Social Networks /Integration</a:t>
            </a:r>
            <a:endParaRPr lang="en-US" sz="1600" dirty="0" smtClean="0"/>
          </a:p>
          <a:p>
            <a:pPr algn="ctr">
              <a:spcAft>
                <a:spcPts val="600"/>
              </a:spcAft>
            </a:pPr>
            <a:r>
              <a:rPr lang="en-US" sz="1600" b="1" dirty="0" smtClean="0"/>
              <a:t>Social Norms</a:t>
            </a:r>
          </a:p>
          <a:p>
            <a:pPr algn="ctr">
              <a:spcAft>
                <a:spcPts val="600"/>
              </a:spcAft>
            </a:pPr>
            <a:endParaRPr lang="en-US" sz="1600" b="1" dirty="0" smtClean="0"/>
          </a:p>
          <a:p>
            <a:pPr algn="ctr">
              <a:spcAft>
                <a:spcPts val="600"/>
              </a:spcAft>
            </a:pPr>
            <a:endParaRPr lang="en-US" sz="1600" b="1" dirty="0" smtClean="0"/>
          </a:p>
        </p:txBody>
      </p:sp>
      <p:sp>
        <p:nvSpPr>
          <p:cNvPr id="18" name="Right Brace 17"/>
          <p:cNvSpPr/>
          <p:nvPr/>
        </p:nvSpPr>
        <p:spPr>
          <a:xfrm>
            <a:off x="5715000" y="1501943"/>
            <a:ext cx="519948" cy="4953001"/>
          </a:xfrm>
          <a:prstGeom prst="rightBrace">
            <a:avLst>
              <a:gd name="adj1" fmla="val 3127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a:off x="3505200" y="1501944"/>
            <a:ext cx="480426" cy="4953001"/>
          </a:xfrm>
          <a:prstGeom prst="rightBrace">
            <a:avLst>
              <a:gd name="adj1" fmla="val 33102"/>
              <a:gd name="adj2" fmla="val 51003"/>
            </a:avLst>
          </a:prstGeom>
          <a:ln>
            <a:solidFill>
              <a:schemeClr val="tx1"/>
            </a:solidFill>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6980781" y="3429000"/>
            <a:ext cx="1325019" cy="112867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80781" y="3497474"/>
            <a:ext cx="1325019" cy="307777"/>
          </a:xfrm>
          <a:prstGeom prst="rect">
            <a:avLst/>
          </a:prstGeom>
          <a:noFill/>
        </p:spPr>
        <p:txBody>
          <a:bodyPr wrap="square" rtlCol="0">
            <a:spAutoFit/>
          </a:bodyPr>
          <a:lstStyle/>
          <a:p>
            <a:pPr algn="ctr">
              <a:spcAft>
                <a:spcPts val="600"/>
              </a:spcAft>
            </a:pPr>
            <a:r>
              <a:rPr lang="en-US" sz="1400" b="1" dirty="0" smtClean="0"/>
              <a:t>Mental Health</a:t>
            </a:r>
          </a:p>
        </p:txBody>
      </p:sp>
      <p:sp>
        <p:nvSpPr>
          <p:cNvPr id="23" name="TextBox 22"/>
          <p:cNvSpPr txBox="1"/>
          <p:nvPr/>
        </p:nvSpPr>
        <p:spPr>
          <a:xfrm>
            <a:off x="6980781" y="4016544"/>
            <a:ext cx="1325019" cy="307777"/>
          </a:xfrm>
          <a:prstGeom prst="rect">
            <a:avLst/>
          </a:prstGeom>
          <a:noFill/>
        </p:spPr>
        <p:txBody>
          <a:bodyPr wrap="square" rtlCol="0">
            <a:spAutoFit/>
          </a:bodyPr>
          <a:lstStyle/>
          <a:p>
            <a:pPr algn="ctr">
              <a:spcAft>
                <a:spcPts val="600"/>
              </a:spcAft>
            </a:pPr>
            <a:r>
              <a:rPr lang="en-US" sz="1400" b="1" dirty="0" smtClean="0"/>
              <a:t>Physical Health</a:t>
            </a:r>
          </a:p>
        </p:txBody>
      </p:sp>
      <p:sp>
        <p:nvSpPr>
          <p:cNvPr id="29" name="Chevron 28"/>
          <p:cNvSpPr/>
          <p:nvPr/>
        </p:nvSpPr>
        <p:spPr>
          <a:xfrm>
            <a:off x="3124200" y="2190093"/>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a:off x="3124200" y="4574135"/>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124263" y="95436"/>
            <a:ext cx="3248463" cy="1200329"/>
          </a:xfrm>
          <a:prstGeom prst="rect">
            <a:avLst/>
          </a:prstGeom>
          <a:noFill/>
        </p:spPr>
        <p:txBody>
          <a:bodyPr wrap="square" rtlCol="0">
            <a:spAutoFit/>
          </a:bodyPr>
          <a:lstStyle/>
          <a:p>
            <a:pPr algn="ctr">
              <a:spcAft>
                <a:spcPts val="600"/>
              </a:spcAft>
            </a:pPr>
            <a:r>
              <a:rPr lang="en-US" sz="2400" b="1" dirty="0" smtClean="0">
                <a:solidFill>
                  <a:srgbClr val="0000FF"/>
                </a:solidFill>
              </a:rPr>
              <a:t>Policies regulating </a:t>
            </a:r>
            <a:r>
              <a:rPr lang="en-US" sz="2400" b="1" u="sng" dirty="0" smtClean="0">
                <a:solidFill>
                  <a:srgbClr val="0000FF"/>
                </a:solidFill>
              </a:rPr>
              <a:t>fundamental social causes</a:t>
            </a:r>
            <a:r>
              <a:rPr lang="en-US" sz="2400" b="1" dirty="0" smtClean="0">
                <a:solidFill>
                  <a:srgbClr val="0000FF"/>
                </a:solidFill>
              </a:rPr>
              <a:t> lead to </a:t>
            </a:r>
            <a:endParaRPr lang="en-US" sz="2400" dirty="0">
              <a:solidFill>
                <a:srgbClr val="0000FF"/>
              </a:solidFill>
            </a:endParaRPr>
          </a:p>
        </p:txBody>
      </p:sp>
      <p:sp>
        <p:nvSpPr>
          <p:cNvPr id="22" name="TextBox 21"/>
          <p:cNvSpPr txBox="1"/>
          <p:nvPr/>
        </p:nvSpPr>
        <p:spPr>
          <a:xfrm>
            <a:off x="3019863" y="51455"/>
            <a:ext cx="2955111" cy="1569660"/>
          </a:xfrm>
          <a:prstGeom prst="rect">
            <a:avLst/>
          </a:prstGeom>
          <a:noFill/>
        </p:spPr>
        <p:txBody>
          <a:bodyPr wrap="square" rtlCol="0">
            <a:spAutoFit/>
          </a:bodyPr>
          <a:lstStyle/>
          <a:p>
            <a:pPr algn="ctr">
              <a:spcAft>
                <a:spcPts val="600"/>
              </a:spcAft>
            </a:pPr>
            <a:r>
              <a:rPr lang="en-US" sz="2400" b="1" dirty="0" smtClean="0">
                <a:solidFill>
                  <a:srgbClr val="0000FF"/>
                </a:solidFill>
              </a:rPr>
              <a:t>social inequalities in </a:t>
            </a:r>
            <a:r>
              <a:rPr lang="en-US" sz="2400" b="1" u="sng" dirty="0" smtClean="0">
                <a:solidFill>
                  <a:srgbClr val="0000FF"/>
                </a:solidFill>
              </a:rPr>
              <a:t>health risk factors</a:t>
            </a:r>
            <a:r>
              <a:rPr lang="en-US" sz="2400" b="1" dirty="0" smtClean="0">
                <a:solidFill>
                  <a:srgbClr val="0000FF"/>
                </a:solidFill>
              </a:rPr>
              <a:t>, which influence</a:t>
            </a:r>
            <a:endParaRPr lang="en-US" sz="2400" dirty="0">
              <a:solidFill>
                <a:srgbClr val="0000FF"/>
              </a:solidFill>
            </a:endParaRPr>
          </a:p>
        </p:txBody>
      </p:sp>
      <p:sp>
        <p:nvSpPr>
          <p:cNvPr id="24" name="Chevron 23"/>
          <p:cNvSpPr/>
          <p:nvPr/>
        </p:nvSpPr>
        <p:spPr>
          <a:xfrm>
            <a:off x="2976951" y="553499"/>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5" name="TextBox 24"/>
          <p:cNvSpPr txBox="1"/>
          <p:nvPr/>
        </p:nvSpPr>
        <p:spPr>
          <a:xfrm>
            <a:off x="6270765" y="148344"/>
            <a:ext cx="2873235" cy="1200329"/>
          </a:xfrm>
          <a:prstGeom prst="rect">
            <a:avLst/>
          </a:prstGeom>
          <a:noFill/>
        </p:spPr>
        <p:txBody>
          <a:bodyPr wrap="square" rtlCol="0">
            <a:spAutoFit/>
          </a:bodyPr>
          <a:lstStyle/>
          <a:p>
            <a:pPr algn="ctr">
              <a:spcAft>
                <a:spcPts val="600"/>
              </a:spcAft>
            </a:pPr>
            <a:r>
              <a:rPr lang="en-US" sz="2400" b="1" dirty="0" smtClean="0">
                <a:solidFill>
                  <a:srgbClr val="0000FF"/>
                </a:solidFill>
              </a:rPr>
              <a:t>social inequalities in </a:t>
            </a:r>
            <a:r>
              <a:rPr lang="en-US" sz="2400" b="1" u="sng" dirty="0" smtClean="0">
                <a:solidFill>
                  <a:srgbClr val="0000FF"/>
                </a:solidFill>
              </a:rPr>
              <a:t>morbidity and mortality</a:t>
            </a:r>
            <a:endParaRPr lang="en-US" sz="2400" u="sng" dirty="0">
              <a:solidFill>
                <a:srgbClr val="0000FF"/>
              </a:solidFill>
            </a:endParaRPr>
          </a:p>
        </p:txBody>
      </p:sp>
      <p:sp>
        <p:nvSpPr>
          <p:cNvPr id="26" name="Chevron 25"/>
          <p:cNvSpPr/>
          <p:nvPr/>
        </p:nvSpPr>
        <p:spPr>
          <a:xfrm>
            <a:off x="5939999" y="574831"/>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7" name="Chevron 26"/>
          <p:cNvSpPr/>
          <p:nvPr/>
        </p:nvSpPr>
        <p:spPr>
          <a:xfrm>
            <a:off x="6234497" y="3714237"/>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263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FF"/>
                </a:solidFill>
              </a:rPr>
              <a:t>Types of policies that may affect health disparities</a:t>
            </a:r>
          </a:p>
        </p:txBody>
      </p:sp>
      <p:sp>
        <p:nvSpPr>
          <p:cNvPr id="3" name="Content Placeholder 2"/>
          <p:cNvSpPr>
            <a:spLocks noGrp="1"/>
          </p:cNvSpPr>
          <p:nvPr>
            <p:ph idx="1"/>
          </p:nvPr>
        </p:nvSpPr>
        <p:spPr/>
        <p:txBody>
          <a:bodyPr/>
          <a:lstStyle/>
          <a:p>
            <a:r>
              <a:rPr lang="en-US" sz="2400" dirty="0" smtClean="0"/>
              <a:t>Not carved in stone, but helpful to distinguish by “proximity” to health outcome</a:t>
            </a:r>
          </a:p>
          <a:p>
            <a:pPr lvl="1"/>
            <a:r>
              <a:rPr lang="en-US" sz="2000" dirty="0" smtClean="0"/>
              <a:t>Social determinants of health, level and inequalities</a:t>
            </a:r>
          </a:p>
          <a:p>
            <a:pPr lvl="1"/>
            <a:r>
              <a:rPr lang="en-US" sz="2000" dirty="0" smtClean="0"/>
              <a:t>Recognized health risk factors</a:t>
            </a:r>
          </a:p>
          <a:p>
            <a:pPr lvl="1"/>
            <a:r>
              <a:rPr lang="en-US" sz="2000" dirty="0" smtClean="0"/>
              <a:t>Receipt of high quality medical care</a:t>
            </a:r>
          </a:p>
          <a:p>
            <a:r>
              <a:rPr lang="en-US" sz="2400" dirty="0" smtClean="0"/>
              <a:t>Can also consider where in disease process</a:t>
            </a:r>
          </a:p>
          <a:p>
            <a:pPr lvl="1"/>
            <a:r>
              <a:rPr lang="en-US" sz="2000" dirty="0" smtClean="0"/>
              <a:t>Primordial prevention: prevent development of risk factors</a:t>
            </a:r>
          </a:p>
          <a:p>
            <a:pPr lvl="1"/>
            <a:r>
              <a:rPr lang="en-US" sz="2000" dirty="0" smtClean="0"/>
              <a:t>Primary prevention: prevent disease incidence</a:t>
            </a:r>
          </a:p>
          <a:p>
            <a:pPr lvl="1"/>
            <a:r>
              <a:rPr lang="en-US" sz="2000" dirty="0" smtClean="0"/>
              <a:t>Secondary prevention: reduce the impact of disease that already occurred</a:t>
            </a:r>
          </a:p>
          <a:p>
            <a:pPr lvl="1"/>
            <a:r>
              <a:rPr lang="en-US" sz="2000" dirty="0" smtClean="0"/>
              <a:t>Tertiary prevention: Reduce long-term impact of ongoing illness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15</a:t>
            </a:fld>
            <a:endParaRPr lang="en-US"/>
          </a:p>
        </p:txBody>
      </p:sp>
    </p:spTree>
    <p:extLst>
      <p:ext uri="{BB962C8B-B14F-4D97-AF65-F5344CB8AC3E}">
        <p14:creationId xmlns:p14="http://schemas.microsoft.com/office/powerpoint/2010/main" val="58067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ounded Rectangle 20"/>
          <p:cNvSpPr/>
          <p:nvPr/>
        </p:nvSpPr>
        <p:spPr>
          <a:xfrm>
            <a:off x="76200" y="3247381"/>
            <a:ext cx="8915400" cy="101115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82750" y="3162251"/>
            <a:ext cx="1156450" cy="923330"/>
          </a:xfrm>
          <a:prstGeom prst="rect">
            <a:avLst/>
          </a:prstGeom>
          <a:noFill/>
        </p:spPr>
        <p:txBody>
          <a:bodyPr wrap="square" rtlCol="0">
            <a:spAutoFit/>
          </a:bodyPr>
          <a:lstStyle/>
          <a:p>
            <a:pPr algn="ctr"/>
            <a:r>
              <a:rPr lang="en-US" dirty="0" smtClean="0"/>
              <a:t>Morbidity and Mortality</a:t>
            </a:r>
            <a:endParaRPr lang="en-US" dirty="0"/>
          </a:p>
        </p:txBody>
      </p:sp>
      <p:sp>
        <p:nvSpPr>
          <p:cNvPr id="4" name="TextBox 3"/>
          <p:cNvSpPr txBox="1"/>
          <p:nvPr/>
        </p:nvSpPr>
        <p:spPr>
          <a:xfrm>
            <a:off x="6104965" y="1831324"/>
            <a:ext cx="1828800" cy="1055608"/>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a:t>Identify modifiers of treatment effects/personalize treatment</a:t>
            </a:r>
          </a:p>
        </p:txBody>
      </p:sp>
      <p:sp>
        <p:nvSpPr>
          <p:cNvPr id="6" name="TextBox 5"/>
          <p:cNvSpPr txBox="1"/>
          <p:nvPr/>
        </p:nvSpPr>
        <p:spPr>
          <a:xfrm>
            <a:off x="1981201" y="3300751"/>
            <a:ext cx="1295400" cy="646331"/>
          </a:xfrm>
          <a:prstGeom prst="rect">
            <a:avLst/>
          </a:prstGeom>
          <a:noFill/>
        </p:spPr>
        <p:txBody>
          <a:bodyPr wrap="square" rtlCol="0">
            <a:spAutoFit/>
          </a:bodyPr>
          <a:lstStyle/>
          <a:p>
            <a:pPr algn="ctr"/>
            <a:r>
              <a:rPr lang="en-US" dirty="0" smtClean="0"/>
              <a:t>Disease Incidence</a:t>
            </a:r>
            <a:endParaRPr lang="en-US" dirty="0"/>
          </a:p>
        </p:txBody>
      </p:sp>
      <p:sp>
        <p:nvSpPr>
          <p:cNvPr id="7" name="TextBox 6"/>
          <p:cNvSpPr txBox="1"/>
          <p:nvPr/>
        </p:nvSpPr>
        <p:spPr>
          <a:xfrm>
            <a:off x="3733800" y="3300751"/>
            <a:ext cx="1295400" cy="646331"/>
          </a:xfrm>
          <a:prstGeom prst="rect">
            <a:avLst/>
          </a:prstGeom>
          <a:noFill/>
        </p:spPr>
        <p:txBody>
          <a:bodyPr wrap="square" rtlCol="0">
            <a:spAutoFit/>
          </a:bodyPr>
          <a:lstStyle/>
          <a:p>
            <a:pPr algn="ctr"/>
            <a:r>
              <a:rPr lang="en-US" dirty="0" smtClean="0"/>
              <a:t>Disease Diagnosis</a:t>
            </a:r>
            <a:endParaRPr lang="en-US" dirty="0"/>
          </a:p>
        </p:txBody>
      </p:sp>
      <p:sp>
        <p:nvSpPr>
          <p:cNvPr id="8" name="TextBox 7"/>
          <p:cNvSpPr txBox="1"/>
          <p:nvPr/>
        </p:nvSpPr>
        <p:spPr>
          <a:xfrm>
            <a:off x="5638800" y="3300751"/>
            <a:ext cx="1524000" cy="646331"/>
          </a:xfrm>
          <a:prstGeom prst="rect">
            <a:avLst/>
          </a:prstGeom>
          <a:noFill/>
        </p:spPr>
        <p:txBody>
          <a:bodyPr wrap="square" rtlCol="0">
            <a:spAutoFit/>
          </a:bodyPr>
          <a:lstStyle/>
          <a:p>
            <a:pPr algn="ctr"/>
            <a:r>
              <a:rPr lang="en-US" dirty="0" smtClean="0"/>
              <a:t>Disease Management</a:t>
            </a:r>
            <a:endParaRPr lang="en-US" dirty="0"/>
          </a:p>
        </p:txBody>
      </p:sp>
      <p:sp>
        <p:nvSpPr>
          <p:cNvPr id="9" name="TextBox 8"/>
          <p:cNvSpPr txBox="1"/>
          <p:nvPr/>
        </p:nvSpPr>
        <p:spPr>
          <a:xfrm>
            <a:off x="1447800" y="1354598"/>
            <a:ext cx="1905000" cy="1532334"/>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a:t>Identify populations likely to be underdiagnosed to improve screening and preventive treatment</a:t>
            </a:r>
          </a:p>
        </p:txBody>
      </p:sp>
      <p:sp>
        <p:nvSpPr>
          <p:cNvPr id="10" name="TextBox 9"/>
          <p:cNvSpPr txBox="1"/>
          <p:nvPr/>
        </p:nvSpPr>
        <p:spPr>
          <a:xfrm>
            <a:off x="228601" y="4717161"/>
            <a:ext cx="2667000" cy="1293971"/>
          </a:xfrm>
          <a:prstGeom prst="round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1400" dirty="0" smtClean="0"/>
              <a:t>Prevent development of risk factors (e.g., unhealthy behaviors).  Modify risk factors for disease incidence, e.g., smoking, lead exposure </a:t>
            </a:r>
            <a:endParaRPr lang="en-US" sz="1400" dirty="0"/>
          </a:p>
        </p:txBody>
      </p:sp>
      <p:sp>
        <p:nvSpPr>
          <p:cNvPr id="11" name="TextBox 10"/>
          <p:cNvSpPr txBox="1"/>
          <p:nvPr/>
        </p:nvSpPr>
        <p:spPr>
          <a:xfrm>
            <a:off x="3429000" y="4690266"/>
            <a:ext cx="2286000" cy="1293971"/>
          </a:xfrm>
          <a:prstGeom prst="round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1400" dirty="0" smtClean="0"/>
              <a:t>Modifiable risk factors for non-adherence to treatment, e.g., low literacy, lack of transportation</a:t>
            </a:r>
            <a:endParaRPr lang="en-US" sz="1400" dirty="0"/>
          </a:p>
        </p:txBody>
      </p:sp>
      <p:cxnSp>
        <p:nvCxnSpPr>
          <p:cNvPr id="12" name="Straight Arrow Connector 11"/>
          <p:cNvCxnSpPr>
            <a:stCxn id="6" idx="3"/>
            <a:endCxn id="7" idx="1"/>
          </p:cNvCxnSpPr>
          <p:nvPr/>
        </p:nvCxnSpPr>
        <p:spPr>
          <a:xfrm>
            <a:off x="3276601" y="3623917"/>
            <a:ext cx="457199"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1"/>
          </p:cNvCxnSpPr>
          <p:nvPr/>
        </p:nvCxnSpPr>
        <p:spPr>
          <a:xfrm>
            <a:off x="4953000" y="3623917"/>
            <a:ext cx="6858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086600" y="3623917"/>
            <a:ext cx="6096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96000" y="4690266"/>
            <a:ext cx="2286000" cy="1293971"/>
          </a:xfrm>
          <a:prstGeom prst="round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1400" dirty="0" smtClean="0"/>
              <a:t>Modifiable risk factors for poor outcomes even with good treatment adherence. e.g., psychological stressors</a:t>
            </a:r>
            <a:endParaRPr lang="en-US" sz="1400" dirty="0"/>
          </a:p>
        </p:txBody>
      </p:sp>
      <p:sp>
        <p:nvSpPr>
          <p:cNvPr id="16" name="TextBox 15"/>
          <p:cNvSpPr txBox="1"/>
          <p:nvPr/>
        </p:nvSpPr>
        <p:spPr>
          <a:xfrm>
            <a:off x="3733800" y="1354598"/>
            <a:ext cx="1828800" cy="1532334"/>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a:t>Identify vulnerable people and vulnerable periods to improve quality of care delivery systems</a:t>
            </a:r>
          </a:p>
        </p:txBody>
      </p:sp>
      <p:sp>
        <p:nvSpPr>
          <p:cNvPr id="22" name="TextBox 21"/>
          <p:cNvSpPr txBox="1"/>
          <p:nvPr/>
        </p:nvSpPr>
        <p:spPr>
          <a:xfrm>
            <a:off x="1447800" y="762000"/>
            <a:ext cx="6165477" cy="442674"/>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smtClean="0">
                <a:solidFill>
                  <a:schemeClr val="tx1"/>
                </a:solidFill>
              </a:rPr>
              <a:t>Interventions within the Medical Care System</a:t>
            </a:r>
            <a:endParaRPr lang="en-US" sz="2000" b="1" dirty="0">
              <a:solidFill>
                <a:schemeClr val="tx1"/>
              </a:solidFill>
            </a:endParaRPr>
          </a:p>
        </p:txBody>
      </p:sp>
      <p:sp>
        <p:nvSpPr>
          <p:cNvPr id="23" name="TextBox 22"/>
          <p:cNvSpPr txBox="1"/>
          <p:nvPr/>
        </p:nvSpPr>
        <p:spPr>
          <a:xfrm>
            <a:off x="1066801" y="6172200"/>
            <a:ext cx="7010400" cy="442674"/>
          </a:xfrm>
          <a:prstGeom prst="round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2000" b="1" dirty="0" smtClean="0"/>
              <a:t>Interventions for Individual or Community/Environment</a:t>
            </a:r>
            <a:endParaRPr lang="en-US" sz="2000" b="1" dirty="0"/>
          </a:p>
        </p:txBody>
      </p:sp>
      <p:grpSp>
        <p:nvGrpSpPr>
          <p:cNvPr id="85" name="Group 84"/>
          <p:cNvGrpSpPr/>
          <p:nvPr/>
        </p:nvGrpSpPr>
        <p:grpSpPr>
          <a:xfrm>
            <a:off x="1828799" y="2886932"/>
            <a:ext cx="1219200" cy="304800"/>
            <a:chOff x="2057399" y="2667000"/>
            <a:chExt cx="1219200" cy="304800"/>
          </a:xfrm>
        </p:grpSpPr>
        <p:cxnSp>
          <p:nvCxnSpPr>
            <p:cNvPr id="28" name="Straight Arrow Connector 27"/>
            <p:cNvCxnSpPr/>
            <p:nvPr/>
          </p:nvCxnSpPr>
          <p:spPr>
            <a:xfrm>
              <a:off x="20573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2097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621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5145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69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193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9717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1241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276599" y="2667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a:off x="40386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1910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3434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4958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6482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8006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9530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1054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257800" y="289526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3246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4770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6294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7818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9342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0866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2390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3914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543801" y="290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flipV="1">
            <a:off x="1295401" y="4334732"/>
            <a:ext cx="1219200" cy="304800"/>
            <a:chOff x="1295400" y="4344829"/>
            <a:chExt cx="1219200" cy="304800"/>
          </a:xfrm>
        </p:grpSpPr>
        <p:cxnSp>
          <p:nvCxnSpPr>
            <p:cNvPr id="55" name="Straight Arrow Connector 54"/>
            <p:cNvCxnSpPr/>
            <p:nvPr/>
          </p:nvCxnSpPr>
          <p:spPr>
            <a:xfrm>
              <a:off x="1295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600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752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9050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057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209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362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514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V="1">
            <a:off x="3917575" y="4334732"/>
            <a:ext cx="1219200" cy="304800"/>
            <a:chOff x="1295400" y="4344829"/>
            <a:chExt cx="1219200" cy="304800"/>
          </a:xfrm>
        </p:grpSpPr>
        <p:cxnSp>
          <p:nvCxnSpPr>
            <p:cNvPr id="66" name="Straight Arrow Connector 65"/>
            <p:cNvCxnSpPr/>
            <p:nvPr/>
          </p:nvCxnSpPr>
          <p:spPr>
            <a:xfrm>
              <a:off x="1295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447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600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752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9050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057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209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362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514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flipV="1">
            <a:off x="6615950" y="4334732"/>
            <a:ext cx="1219200" cy="304800"/>
            <a:chOff x="1295400" y="4344829"/>
            <a:chExt cx="1219200" cy="304800"/>
          </a:xfrm>
        </p:grpSpPr>
        <p:cxnSp>
          <p:nvCxnSpPr>
            <p:cNvPr id="76" name="Straight Arrow Connector 75"/>
            <p:cNvCxnSpPr/>
            <p:nvPr/>
          </p:nvCxnSpPr>
          <p:spPr>
            <a:xfrm>
              <a:off x="1295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1447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1600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752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19050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57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209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362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514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6" name="TextBox 85"/>
          <p:cNvSpPr txBox="1"/>
          <p:nvPr/>
        </p:nvSpPr>
        <p:spPr>
          <a:xfrm>
            <a:off x="228600" y="3299367"/>
            <a:ext cx="1295400" cy="646331"/>
          </a:xfrm>
          <a:prstGeom prst="rect">
            <a:avLst/>
          </a:prstGeom>
          <a:noFill/>
        </p:spPr>
        <p:txBody>
          <a:bodyPr wrap="square" rtlCol="0">
            <a:spAutoFit/>
          </a:bodyPr>
          <a:lstStyle/>
          <a:p>
            <a:pPr algn="ctr"/>
            <a:r>
              <a:rPr lang="en-US" dirty="0" smtClean="0"/>
              <a:t>Disease Risk Factors</a:t>
            </a:r>
            <a:endParaRPr lang="en-US" dirty="0"/>
          </a:p>
        </p:txBody>
      </p:sp>
      <p:cxnSp>
        <p:nvCxnSpPr>
          <p:cNvPr id="87" name="Straight Arrow Connector 86"/>
          <p:cNvCxnSpPr>
            <a:stCxn id="86" idx="3"/>
          </p:cNvCxnSpPr>
          <p:nvPr/>
        </p:nvCxnSpPr>
        <p:spPr>
          <a:xfrm>
            <a:off x="1524000" y="3622533"/>
            <a:ext cx="647700" cy="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flipV="1">
            <a:off x="381001" y="4334732"/>
            <a:ext cx="1219200" cy="304800"/>
            <a:chOff x="1295400" y="4344829"/>
            <a:chExt cx="1219200" cy="304800"/>
          </a:xfrm>
        </p:grpSpPr>
        <p:cxnSp>
          <p:nvCxnSpPr>
            <p:cNvPr id="89" name="Straight Arrow Connector 88"/>
            <p:cNvCxnSpPr/>
            <p:nvPr/>
          </p:nvCxnSpPr>
          <p:spPr>
            <a:xfrm>
              <a:off x="1295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447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1600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752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9050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0574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2098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23622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2514600" y="434482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90011"/>
            <a:ext cx="9144000" cy="519589"/>
          </a:xfrm>
        </p:spPr>
        <p:txBody>
          <a:bodyPr/>
          <a:lstStyle/>
          <a:p>
            <a:r>
              <a:rPr lang="en-US" sz="3200" b="1" dirty="0" smtClean="0">
                <a:solidFill>
                  <a:srgbClr val="0000FF"/>
                </a:solidFill>
                <a:cs typeface="Times New Roman" panose="02020603050405020304" pitchFamily="18" charset="0"/>
              </a:rPr>
              <a:t>Social </a:t>
            </a:r>
            <a:r>
              <a:rPr lang="en-US" sz="3200" b="1" dirty="0">
                <a:solidFill>
                  <a:srgbClr val="0000FF"/>
                </a:solidFill>
                <a:cs typeface="Times New Roman" panose="02020603050405020304" pitchFamily="18" charset="0"/>
              </a:rPr>
              <a:t>Epidemiology Translation (SET) </a:t>
            </a:r>
            <a:r>
              <a:rPr lang="en-US" sz="3200" b="1" dirty="0" smtClean="0">
                <a:solidFill>
                  <a:srgbClr val="0000FF"/>
                </a:solidFill>
                <a:cs typeface="Times New Roman" panose="02020603050405020304" pitchFamily="18" charset="0"/>
              </a:rPr>
              <a:t>model</a:t>
            </a:r>
            <a:endParaRPr lang="en-US" dirty="0">
              <a:solidFill>
                <a:srgbClr val="0000FF"/>
              </a:solidFill>
            </a:endParaRPr>
          </a:p>
        </p:txBody>
      </p:sp>
      <p:sp>
        <p:nvSpPr>
          <p:cNvPr id="98" name="TextBox 97"/>
          <p:cNvSpPr txBox="1"/>
          <p:nvPr/>
        </p:nvSpPr>
        <p:spPr>
          <a:xfrm>
            <a:off x="8286750" y="6172200"/>
            <a:ext cx="857250" cy="600164"/>
          </a:xfrm>
          <a:prstGeom prst="rect">
            <a:avLst/>
          </a:prstGeom>
          <a:noFill/>
        </p:spPr>
        <p:txBody>
          <a:bodyPr wrap="square" rtlCol="0">
            <a:spAutoFit/>
          </a:bodyPr>
          <a:lstStyle/>
          <a:p>
            <a:pPr>
              <a:buNone/>
            </a:pPr>
            <a:r>
              <a:rPr lang="en-US" sz="1100" dirty="0" smtClean="0"/>
              <a:t>Patton &amp; Glymour, </a:t>
            </a:r>
            <a:r>
              <a:rPr lang="en-US" sz="1100" dirty="0" err="1" smtClean="0"/>
              <a:t>Circ</a:t>
            </a:r>
            <a:r>
              <a:rPr lang="en-US" sz="1100" dirty="0" smtClean="0"/>
              <a:t> 2014</a:t>
            </a:r>
            <a:endParaRPr lang="en-US" sz="1100" dirty="0"/>
          </a:p>
        </p:txBody>
      </p:sp>
    </p:spTree>
    <p:extLst>
      <p:ext uri="{BB962C8B-B14F-4D97-AF65-F5344CB8AC3E}">
        <p14:creationId xmlns:p14="http://schemas.microsoft.com/office/powerpoint/2010/main" val="252686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Policy Evaluation Relevant at Multiple Stages of Public Health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6834537"/>
              </p:ext>
            </p:extLst>
          </p:nvPr>
        </p:nvGraphicFramePr>
        <p:xfrm>
          <a:off x="2895600" y="1600200"/>
          <a:ext cx="5791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E12442D8-9C41-41E5-829A-B155BD67A1A4}" type="slidenum">
              <a:rPr lang="en-US" sz="1050" smtClean="0"/>
              <a:pPr/>
              <a:t>17</a:t>
            </a:fld>
            <a:endParaRPr lang="en-US" sz="1050"/>
          </a:p>
        </p:txBody>
      </p:sp>
      <p:sp>
        <p:nvSpPr>
          <p:cNvPr id="3" name="Curved Left Arrow 2"/>
          <p:cNvSpPr/>
          <p:nvPr/>
        </p:nvSpPr>
        <p:spPr>
          <a:xfrm flipH="1" flipV="1">
            <a:off x="762000" y="1839058"/>
            <a:ext cx="2133600" cy="3886200"/>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schemeClr val="tx1"/>
              </a:solidFill>
            </a:endParaRPr>
          </a:p>
        </p:txBody>
      </p:sp>
      <p:sp>
        <p:nvSpPr>
          <p:cNvPr id="5" name="Rectangle 4"/>
          <p:cNvSpPr/>
          <p:nvPr/>
        </p:nvSpPr>
        <p:spPr>
          <a:xfrm>
            <a:off x="381000" y="3086100"/>
            <a:ext cx="2286000" cy="1585546"/>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600" dirty="0" smtClean="0">
                <a:solidFill>
                  <a:schemeClr val="tx1"/>
                </a:solidFill>
              </a:rPr>
              <a:t>Evidence feedback: intervention results inform theoretical understanding of causal determinants of health. </a:t>
            </a:r>
          </a:p>
        </p:txBody>
      </p:sp>
      <p:sp>
        <p:nvSpPr>
          <p:cNvPr id="6" name="Down Arrow 5"/>
          <p:cNvSpPr/>
          <p:nvPr/>
        </p:nvSpPr>
        <p:spPr>
          <a:xfrm>
            <a:off x="3733800" y="2971800"/>
            <a:ext cx="685800" cy="2286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Down Arrow 6"/>
          <p:cNvSpPr/>
          <p:nvPr/>
        </p:nvSpPr>
        <p:spPr>
          <a:xfrm>
            <a:off x="3733800" y="4510454"/>
            <a:ext cx="685800" cy="2286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3994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Health Disparities</a:t>
            </a:r>
            <a:endParaRPr lang="en-US" dirty="0"/>
          </a:p>
        </p:txBody>
      </p:sp>
      <p:sp>
        <p:nvSpPr>
          <p:cNvPr id="3" name="Content Placeholder 2"/>
          <p:cNvSpPr>
            <a:spLocks noGrp="1"/>
          </p:cNvSpPr>
          <p:nvPr>
            <p:ph idx="1"/>
          </p:nvPr>
        </p:nvSpPr>
        <p:spPr/>
        <p:txBody>
          <a:bodyPr/>
          <a:lstStyle/>
          <a:p>
            <a:r>
              <a:rPr lang="en-US" sz="2800" dirty="0" smtClean="0"/>
              <a:t>Reasons to research policies</a:t>
            </a:r>
          </a:p>
          <a:p>
            <a:r>
              <a:rPr lang="en-US" sz="2800" dirty="0" smtClean="0"/>
              <a:t>Types of policies that may affect health disparities</a:t>
            </a:r>
          </a:p>
          <a:p>
            <a:r>
              <a:rPr lang="en-US" sz="2800" dirty="0" smtClean="0"/>
              <a:t>How to study health effects of policies?</a:t>
            </a:r>
          </a:p>
          <a:p>
            <a:pPr lvl="1"/>
            <a:r>
              <a:rPr lang="en-US" sz="2400" dirty="0" smtClean="0"/>
              <a:t>MTO: a randomized trial</a:t>
            </a:r>
          </a:p>
          <a:p>
            <a:pPr lvl="1"/>
            <a:r>
              <a:rPr lang="en-US" sz="2400" dirty="0" smtClean="0"/>
              <a:t>Regression discontinuity and related methods: hospital desegregation, mandatory educational policy</a:t>
            </a:r>
          </a:p>
          <a:p>
            <a:pPr lvl="1"/>
            <a:r>
              <a:rPr lang="en-US" sz="2400" dirty="0" smtClean="0"/>
              <a:t>Pseudo-randomization: juvenile judges</a:t>
            </a:r>
          </a:p>
          <a:p>
            <a:r>
              <a:rPr lang="en-US" sz="2800" dirty="0" smtClean="0"/>
              <a:t>Distinguishing policy effects on health from effects on health disparities: GI Bill</a:t>
            </a:r>
          </a:p>
          <a:p>
            <a:r>
              <a:rPr lang="en-US" sz="2800" dirty="0" smtClean="0"/>
              <a:t>Major controversies or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18</a:t>
            </a:fld>
            <a:endParaRPr lang="en-US"/>
          </a:p>
        </p:txBody>
      </p:sp>
    </p:spTree>
    <p:extLst>
      <p:ext uri="{BB962C8B-B14F-4D97-AF65-F5344CB8AC3E}">
        <p14:creationId xmlns:p14="http://schemas.microsoft.com/office/powerpoint/2010/main" val="1358693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z="4000" dirty="0" smtClean="0"/>
              <a:t>How do you study health effects of policies?</a:t>
            </a:r>
          </a:p>
        </p:txBody>
      </p:sp>
      <p:sp>
        <p:nvSpPr>
          <p:cNvPr id="5123" name="Rectangle 3"/>
          <p:cNvSpPr>
            <a:spLocks noGrp="1" noChangeArrowheads="1"/>
          </p:cNvSpPr>
          <p:nvPr>
            <p:ph type="body" idx="4294967295"/>
          </p:nvPr>
        </p:nvSpPr>
        <p:spPr>
          <a:xfrm>
            <a:off x="228600" y="1600200"/>
            <a:ext cx="8686800" cy="5067300"/>
          </a:xfrm>
        </p:spPr>
        <p:txBody>
          <a:bodyPr/>
          <a:lstStyle/>
          <a:p>
            <a:pPr marL="514350" indent="-514350" eaLnBrk="1" hangingPunct="1">
              <a:buFont typeface="+mj-lt"/>
              <a:buAutoNum type="arabicPeriod"/>
            </a:pPr>
            <a:r>
              <a:rPr lang="en-US" sz="2800" dirty="0" smtClean="0">
                <a:sym typeface="Wingdings" pitchFamily="2" charset="2"/>
              </a:rPr>
              <a:t>Randomize: generally </a:t>
            </a:r>
            <a:r>
              <a:rPr lang="en-US" sz="2800" dirty="0">
                <a:sym typeface="Wingdings" pitchFamily="2" charset="2"/>
              </a:rPr>
              <a:t>preferable, but rare.</a:t>
            </a:r>
            <a:endParaRPr lang="en-US" sz="3600" dirty="0">
              <a:solidFill>
                <a:schemeClr val="bg1"/>
              </a:solidFill>
              <a:sym typeface="Wingdings" pitchFamily="2" charset="2"/>
            </a:endParaRPr>
          </a:p>
          <a:p>
            <a:pPr marL="457200" indent="-457200" eaLnBrk="1" hangingPunct="1">
              <a:buFont typeface="+mj-lt"/>
              <a:buAutoNum type="arabicPeriod"/>
            </a:pPr>
            <a:r>
              <a:rPr lang="en-US" sz="2800" dirty="0" smtClean="0">
                <a:sym typeface="Wingdings" pitchFamily="2" charset="2"/>
              </a:rPr>
              <a:t>Some other possible sources of exogenous variation:</a:t>
            </a:r>
          </a:p>
          <a:p>
            <a:pPr marL="914400" lvl="1" indent="-514350" eaLnBrk="1" hangingPunct="1">
              <a:buFont typeface="+mj-lt"/>
              <a:buAutoNum type="alphaLcPeriod"/>
            </a:pPr>
            <a:r>
              <a:rPr lang="en-US" sz="2400" dirty="0" smtClean="0">
                <a:ea typeface="+mn-ea"/>
                <a:cs typeface="+mn-cs"/>
                <a:sym typeface="Wingdings" pitchFamily="2" charset="2"/>
              </a:rPr>
              <a:t>Geography variations in policies</a:t>
            </a:r>
          </a:p>
          <a:p>
            <a:pPr marL="914400" lvl="1" indent="-514350" eaLnBrk="1" hangingPunct="1">
              <a:buFont typeface="+mj-lt"/>
              <a:buAutoNum type="alphaLcPeriod"/>
            </a:pPr>
            <a:r>
              <a:rPr lang="en-US" sz="2400" dirty="0" smtClean="0">
                <a:sym typeface="Wingdings" pitchFamily="2" charset="2"/>
              </a:rPr>
              <a:t>Temporal variations </a:t>
            </a:r>
            <a:r>
              <a:rPr lang="en-US" sz="2400" dirty="0">
                <a:sym typeface="Wingdings" pitchFamily="2" charset="2"/>
              </a:rPr>
              <a:t>in policies</a:t>
            </a:r>
            <a:endParaRPr lang="en-US" sz="2400" dirty="0">
              <a:ea typeface="+mn-ea"/>
              <a:cs typeface="+mn-cs"/>
              <a:sym typeface="Wingdings" pitchFamily="2" charset="2"/>
            </a:endParaRPr>
          </a:p>
          <a:p>
            <a:pPr marL="914400" lvl="1" indent="-514350" eaLnBrk="1" hangingPunct="1">
              <a:buFont typeface="+mj-lt"/>
              <a:buAutoNum type="alphaLcPeriod"/>
            </a:pPr>
            <a:r>
              <a:rPr lang="en-US" sz="2400" dirty="0" smtClean="0">
                <a:sym typeface="Wingdings" pitchFamily="2" charset="2"/>
              </a:rPr>
              <a:t>Institutional features with policy differences (banking policies, loan guarantees)</a:t>
            </a:r>
          </a:p>
          <a:p>
            <a:pPr marL="914400" lvl="1" indent="-514350" eaLnBrk="1" hangingPunct="1">
              <a:buFont typeface="+mj-lt"/>
              <a:buAutoNum type="alphaLcPeriod"/>
            </a:pPr>
            <a:r>
              <a:rPr lang="en-US" sz="2400" dirty="0" smtClean="0">
                <a:sym typeface="Wingdings" pitchFamily="2" charset="2"/>
              </a:rPr>
              <a:t>Evidence on the effects of the target of the policy:</a:t>
            </a:r>
          </a:p>
          <a:p>
            <a:pPr marL="800100" lvl="2" indent="0" eaLnBrk="1" hangingPunct="1">
              <a:buNone/>
            </a:pPr>
            <a:r>
              <a:rPr lang="en-US" sz="2000" dirty="0" smtClean="0">
                <a:sym typeface="Wingdings" pitchFamily="2" charset="2"/>
              </a:rPr>
              <a:t>  Hypothesize: Policy “resource”  Health </a:t>
            </a:r>
          </a:p>
          <a:p>
            <a:pPr marL="800100" lvl="2" indent="0" eaLnBrk="1" hangingPunct="1">
              <a:buNone/>
            </a:pPr>
            <a:r>
              <a:rPr lang="en-US" sz="2000" dirty="0" smtClean="0">
                <a:sym typeface="Wingdings" pitchFamily="2" charset="2"/>
              </a:rPr>
              <a:t>   Prove “resource” affects health</a:t>
            </a:r>
          </a:p>
        </p:txBody>
      </p:sp>
      <p:sp>
        <p:nvSpPr>
          <p:cNvPr id="5124" name="Slide Number Placeholder 3"/>
          <p:cNvSpPr>
            <a:spLocks noGrp="1"/>
          </p:cNvSpPr>
          <p:nvPr>
            <p:ph type="sldNum" sz="quarter" idx="12"/>
          </p:nvPr>
        </p:nvSpPr>
        <p:spPr>
          <a:noFill/>
        </p:spPr>
        <p:txBody>
          <a:bodyPr/>
          <a:lstStyle/>
          <a:p>
            <a:fld id="{80DCB7F4-766D-4C96-AE2B-2D89DC23103E}" type="slidenum">
              <a:rPr lang="en-US" smtClean="0"/>
              <a:pPr/>
              <a:t>19</a:t>
            </a:fld>
            <a:endParaRPr lang="en-US" dirty="0" smtClean="0"/>
          </a:p>
        </p:txBody>
      </p:sp>
    </p:spTree>
    <p:extLst>
      <p:ext uri="{BB962C8B-B14F-4D97-AF65-F5344CB8AC3E}">
        <p14:creationId xmlns:p14="http://schemas.microsoft.com/office/powerpoint/2010/main" val="340094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ck Arc 1"/>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3" name="Block Arc 2"/>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4" name="Group 96"/>
          <p:cNvGrpSpPr>
            <a:grpSpLocks/>
          </p:cNvGrpSpPr>
          <p:nvPr/>
        </p:nvGrpSpPr>
        <p:grpSpPr bwMode="auto">
          <a:xfrm>
            <a:off x="2941638" y="3546475"/>
            <a:ext cx="3144837" cy="3305175"/>
            <a:chOff x="3017367" y="3759796"/>
            <a:chExt cx="3144656" cy="3304620"/>
          </a:xfrm>
        </p:grpSpPr>
        <p:sp>
          <p:nvSpPr>
            <p:cNvPr id="5" name="Chord 4"/>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6" name="Straight Connector 5"/>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35063" y="5075238"/>
            <a:ext cx="6753225" cy="1327150"/>
            <a:chOff x="800100" y="2562225"/>
            <a:chExt cx="5486400" cy="707021"/>
          </a:xfrm>
        </p:grpSpPr>
        <p:sp>
          <p:nvSpPr>
            <p:cNvPr id="8" name="Rectangle 7"/>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9" name="Straight Connector 8"/>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11"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grpSp>
        <p:nvGrpSpPr>
          <p:cNvPr id="15" name="Group 81"/>
          <p:cNvGrpSpPr>
            <a:grpSpLocks/>
          </p:cNvGrpSpPr>
          <p:nvPr/>
        </p:nvGrpSpPr>
        <p:grpSpPr bwMode="auto">
          <a:xfrm>
            <a:off x="5748338" y="1990725"/>
            <a:ext cx="2709862" cy="1149350"/>
            <a:chOff x="4629150" y="152401"/>
            <a:chExt cx="2295526" cy="962024"/>
          </a:xfrm>
        </p:grpSpPr>
        <p:sp>
          <p:nvSpPr>
            <p:cNvPr id="16" name="Left Arrow Callout 15"/>
            <p:cNvSpPr/>
            <p:nvPr/>
          </p:nvSpPr>
          <p:spPr>
            <a:xfrm>
              <a:off x="4629150" y="152401"/>
              <a:ext cx="2295526" cy="833134"/>
            </a:xfrm>
            <a:prstGeom prst="leftArrowCallout">
              <a:avLst>
                <a:gd name="adj1" fmla="val 20842"/>
                <a:gd name="adj2" fmla="val 25960"/>
                <a:gd name="adj3" fmla="val 25000"/>
                <a:gd name="adj4" fmla="val 81234"/>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sp>
          <p:nvSpPr>
            <p:cNvPr id="17" name="TextBox 30"/>
            <p:cNvSpPr txBox="1"/>
            <p:nvPr/>
          </p:nvSpPr>
          <p:spPr>
            <a:xfrm>
              <a:off x="5058132" y="181634"/>
              <a:ext cx="1866544" cy="9327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Policies to promote child </a:t>
              </a:r>
            </a:p>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youth development </a:t>
              </a:r>
            </a:p>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education, infancy </a:t>
              </a:r>
              <a:endParaRPr kumimoji="1" lang="en-US" sz="1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kumimoji="1" lang="en-US" sz="1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through </a:t>
              </a: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college</a:t>
              </a:r>
              <a:endParaRPr lang="en-US" sz="12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endParaRPr lang="en-US" sz="1300" dirty="0">
                <a:solidFill>
                  <a:srgbClr val="002060"/>
                </a:solidFill>
                <a:latin typeface="Arial Narrow" pitchFamily="34" charset="0"/>
              </a:endParaRPr>
            </a:p>
          </p:txBody>
        </p:sp>
      </p:grpSp>
      <p:grpSp>
        <p:nvGrpSpPr>
          <p:cNvPr id="18" name="Group 82"/>
          <p:cNvGrpSpPr>
            <a:grpSpLocks/>
          </p:cNvGrpSpPr>
          <p:nvPr/>
        </p:nvGrpSpPr>
        <p:grpSpPr bwMode="auto">
          <a:xfrm>
            <a:off x="5897563" y="3468688"/>
            <a:ext cx="2789237" cy="890587"/>
            <a:chOff x="4676775" y="1352550"/>
            <a:chExt cx="2743200" cy="752475"/>
          </a:xfrm>
        </p:grpSpPr>
        <p:sp>
          <p:nvSpPr>
            <p:cNvPr id="19" name="Left Arrow Callout 18"/>
            <p:cNvSpPr/>
            <p:nvPr/>
          </p:nvSpPr>
          <p:spPr>
            <a:xfrm>
              <a:off x="4676775" y="1352550"/>
              <a:ext cx="2743200" cy="752475"/>
            </a:xfrm>
            <a:prstGeom prst="leftArrowCallout">
              <a:avLst>
                <a:gd name="adj1" fmla="val 30670"/>
                <a:gd name="adj2" fmla="val 34469"/>
                <a:gd name="adj3" fmla="val 36137"/>
                <a:gd name="adj4" fmla="val 81569"/>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1200">
                <a:solidFill>
                  <a:prstClr val="white"/>
                </a:solidFill>
              </a:endParaRPr>
            </a:p>
          </p:txBody>
        </p:sp>
        <p:sp>
          <p:nvSpPr>
            <p:cNvPr id="20" name="TextBox 32"/>
            <p:cNvSpPr txBox="1"/>
            <p:nvPr/>
          </p:nvSpPr>
          <p:spPr>
            <a:xfrm>
              <a:off x="5206054" y="1380717"/>
              <a:ext cx="2184256" cy="696141"/>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Policies to promote healthier </a:t>
              </a:r>
            </a:p>
            <a:p>
              <a:pPr algn="ctr">
                <a:defRPr/>
              </a:pPr>
              <a:r>
                <a:rPr kumimoji="1" lang="en-US" sz="1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homes</a:t>
              </a: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neighborhoods, </a:t>
              </a:r>
              <a:endParaRPr kumimoji="1" lang="en-US" sz="1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kumimoji="1" lang="en-US" sz="1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schools </a:t>
              </a: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workplaces</a:t>
              </a:r>
              <a:endParaRPr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endParaRPr lang="en-US" sz="1200" b="1" dirty="0">
                <a:solidFill>
                  <a:srgbClr val="002060"/>
                </a:solidFill>
                <a:latin typeface="Arial Narrow" pitchFamily="34" charset="0"/>
              </a:endParaRPr>
            </a:p>
          </p:txBody>
        </p:sp>
      </p:grpSp>
      <p:grpSp>
        <p:nvGrpSpPr>
          <p:cNvPr id="21" name="Group 83"/>
          <p:cNvGrpSpPr>
            <a:grpSpLocks/>
          </p:cNvGrpSpPr>
          <p:nvPr/>
        </p:nvGrpSpPr>
        <p:grpSpPr bwMode="auto">
          <a:xfrm>
            <a:off x="381000" y="2119313"/>
            <a:ext cx="2803525" cy="1112837"/>
            <a:chOff x="0" y="238125"/>
            <a:chExt cx="2362201" cy="1066800"/>
          </a:xfrm>
        </p:grpSpPr>
        <p:sp>
          <p:nvSpPr>
            <p:cNvPr id="22" name="Right Arrow Callout 21"/>
            <p:cNvSpPr/>
            <p:nvPr/>
          </p:nvSpPr>
          <p:spPr>
            <a:xfrm>
              <a:off x="76244" y="238125"/>
              <a:ext cx="2285957" cy="905486"/>
            </a:xfrm>
            <a:prstGeom prst="rightArrowCallout">
              <a:avLst>
                <a:gd name="adj1" fmla="val 23462"/>
                <a:gd name="adj2" fmla="val 26417"/>
                <a:gd name="adj3" fmla="val 25000"/>
                <a:gd name="adj4" fmla="val 82503"/>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sp>
          <p:nvSpPr>
            <p:cNvPr id="23" name="TextBox 36"/>
            <p:cNvSpPr txBox="1"/>
            <p:nvPr/>
          </p:nvSpPr>
          <p:spPr>
            <a:xfrm>
              <a:off x="0" y="334000"/>
              <a:ext cx="2038502" cy="970925"/>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Policies to promote economic development, reduce poverty</a:t>
              </a:r>
              <a:r>
                <a:rPr kumimoji="1" lang="en-US" sz="1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lgn="ctr">
                <a:defRPr/>
              </a:pPr>
              <a:r>
                <a:rPr kumimoji="1" lang="en-US" sz="1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1"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reduce racial segregation</a:t>
              </a:r>
              <a:endParaRPr lang="en-US" sz="1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5" name="Text Box 21"/>
          <p:cNvSpPr txBox="1">
            <a:spLocks noChangeArrowheads="1"/>
          </p:cNvSpPr>
          <p:nvPr/>
        </p:nvSpPr>
        <p:spPr bwMode="ltGray">
          <a:xfrm>
            <a:off x="533400" y="6402388"/>
            <a:ext cx="8153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kumimoji="1" lang="en-US" altLang="en-US" sz="1200">
                <a:solidFill>
                  <a:srgbClr val="FFFFFF"/>
                </a:solidFill>
              </a:rPr>
              <a:t>Adapted from Robert Wood Johnson Foundation Commission to Build a Healthier America | www.commissiononhealth.org</a:t>
            </a:r>
          </a:p>
        </p:txBody>
      </p:sp>
      <p:sp>
        <p:nvSpPr>
          <p:cNvPr id="26" name="TextBox 25"/>
          <p:cNvSpPr txBox="1">
            <a:spLocks noChangeArrowheads="1"/>
          </p:cNvSpPr>
          <p:nvPr/>
        </p:nvSpPr>
        <p:spPr bwMode="auto">
          <a:xfrm>
            <a:off x="1117600" y="5075238"/>
            <a:ext cx="6786563" cy="369332"/>
          </a:xfrm>
          <a:prstGeom prst="rect">
            <a:avLst/>
          </a:prstGeom>
          <a:solidFill>
            <a:schemeClr val="accent2"/>
          </a:solidFill>
          <a:ln>
            <a:solidFill>
              <a:schemeClr val="accent1"/>
            </a:solid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smtClean="0">
                <a:solidFill>
                  <a:prstClr val="white"/>
                </a:solidFill>
              </a:rPr>
              <a:t>Biology and interactions </a:t>
            </a:r>
            <a:r>
              <a:rPr lang="en-US" altLang="en-US" b="1" dirty="0">
                <a:solidFill>
                  <a:prstClr val="white"/>
                </a:solidFill>
              </a:rPr>
              <a:t>between </a:t>
            </a:r>
            <a:r>
              <a:rPr lang="en-US" altLang="en-US" b="1" dirty="0" smtClean="0">
                <a:solidFill>
                  <a:prstClr val="white"/>
                </a:solidFill>
              </a:rPr>
              <a:t>biology &amp; </a:t>
            </a:r>
            <a:r>
              <a:rPr lang="en-US" altLang="en-US" b="1" dirty="0">
                <a:solidFill>
                  <a:prstClr val="white"/>
                </a:solidFill>
              </a:rPr>
              <a:t>experiences</a:t>
            </a:r>
          </a:p>
        </p:txBody>
      </p:sp>
      <p:sp>
        <p:nvSpPr>
          <p:cNvPr id="27" name="Title 26"/>
          <p:cNvSpPr>
            <a:spLocks noGrp="1"/>
          </p:cNvSpPr>
          <p:nvPr>
            <p:ph type="title"/>
          </p:nvPr>
        </p:nvSpPr>
        <p:spPr>
          <a:xfrm>
            <a:off x="464361" y="304800"/>
            <a:ext cx="8229600" cy="1143000"/>
          </a:xfrm>
        </p:spPr>
        <p:txBody>
          <a:bodyPr/>
          <a:lstStyle/>
          <a:p>
            <a:pPr>
              <a:lnSpc>
                <a:spcPct val="85000"/>
              </a:lnSpc>
              <a:defRPr/>
            </a:pPr>
            <a:r>
              <a:rPr lang="en-US" dirty="0" smtClean="0"/>
              <a:t>Where </a:t>
            </a:r>
            <a:r>
              <a:rPr lang="en-US" dirty="0"/>
              <a:t>are we in the class</a:t>
            </a:r>
            <a:r>
              <a:rPr lang="en-US" dirty="0" smtClean="0"/>
              <a:t>?</a:t>
            </a:r>
            <a:endParaRPr lang="en-US" dirty="0">
              <a:solidFill>
                <a:schemeClr val="bg1"/>
              </a:solidFill>
            </a:endParaRPr>
          </a:p>
        </p:txBody>
      </p:sp>
    </p:spTree>
    <p:extLst>
      <p:ext uri="{BB962C8B-B14F-4D97-AF65-F5344CB8AC3E}">
        <p14:creationId xmlns:p14="http://schemas.microsoft.com/office/powerpoint/2010/main" val="674328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Health Disparities</a:t>
            </a:r>
            <a:endParaRPr lang="en-US" dirty="0"/>
          </a:p>
        </p:txBody>
      </p:sp>
      <p:sp>
        <p:nvSpPr>
          <p:cNvPr id="3" name="Content Placeholder 2"/>
          <p:cNvSpPr>
            <a:spLocks noGrp="1"/>
          </p:cNvSpPr>
          <p:nvPr>
            <p:ph idx="1"/>
          </p:nvPr>
        </p:nvSpPr>
        <p:spPr/>
        <p:txBody>
          <a:bodyPr/>
          <a:lstStyle/>
          <a:p>
            <a:r>
              <a:rPr lang="en-US" sz="2800" dirty="0" smtClean="0"/>
              <a:t>Reasons to research policies</a:t>
            </a:r>
          </a:p>
          <a:p>
            <a:r>
              <a:rPr lang="en-US" sz="2800" dirty="0" smtClean="0"/>
              <a:t>Types of policies that may affect health disparities</a:t>
            </a:r>
          </a:p>
          <a:p>
            <a:r>
              <a:rPr lang="en-US" sz="2800" dirty="0" smtClean="0"/>
              <a:t>How to study health effects of policies?</a:t>
            </a:r>
          </a:p>
          <a:p>
            <a:pPr lvl="1"/>
            <a:r>
              <a:rPr lang="en-US" sz="2400" dirty="0" smtClean="0">
                <a:solidFill>
                  <a:srgbClr val="FF0000"/>
                </a:solidFill>
              </a:rPr>
              <a:t>MTO: a randomized trial</a:t>
            </a:r>
          </a:p>
          <a:p>
            <a:pPr lvl="1"/>
            <a:r>
              <a:rPr lang="en-US" sz="2400" dirty="0" smtClean="0"/>
              <a:t>Regression discontinuity and related methods: hospital desegregation, mandatory educational policy</a:t>
            </a:r>
          </a:p>
          <a:p>
            <a:pPr lvl="1"/>
            <a:r>
              <a:rPr lang="en-US" sz="2400" dirty="0" smtClean="0"/>
              <a:t>Pseudo-randomization: juvenile judges</a:t>
            </a:r>
          </a:p>
          <a:p>
            <a:r>
              <a:rPr lang="en-US" sz="2800" dirty="0" smtClean="0"/>
              <a:t>Distinguishing policy effects on health from effects on health disparities: GI Bill</a:t>
            </a:r>
          </a:p>
          <a:p>
            <a:r>
              <a:rPr lang="en-US" sz="2800" dirty="0" smtClean="0"/>
              <a:t>Major controversies or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20</a:t>
            </a:fld>
            <a:endParaRPr lang="en-US"/>
          </a:p>
        </p:txBody>
      </p:sp>
    </p:spTree>
    <p:extLst>
      <p:ext uri="{BB962C8B-B14F-4D97-AF65-F5344CB8AC3E}">
        <p14:creationId xmlns:p14="http://schemas.microsoft.com/office/powerpoint/2010/main" val="609915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a:xfrm>
            <a:off x="457200" y="1790700"/>
            <a:ext cx="8547100" cy="4864100"/>
          </a:xfrm>
        </p:spPr>
        <p:txBody>
          <a:bodyPr/>
          <a:lstStyle/>
          <a:p>
            <a:r>
              <a:rPr lang="en-US" sz="2400" dirty="0" smtClean="0"/>
              <a:t>Families with children in urban public housing developments invited and randomized to:</a:t>
            </a:r>
          </a:p>
          <a:p>
            <a:pPr marL="914400" lvl="1" indent="-457200">
              <a:buFont typeface="+mj-lt"/>
              <a:buAutoNum type="arabicPeriod"/>
            </a:pPr>
            <a:r>
              <a:rPr lang="en-US" sz="2000" dirty="0" smtClean="0"/>
              <a:t>Control</a:t>
            </a:r>
          </a:p>
          <a:p>
            <a:pPr marL="914400" lvl="1" indent="-457200">
              <a:buFont typeface="+mj-lt"/>
              <a:buAutoNum type="arabicPeriod"/>
            </a:pPr>
            <a:r>
              <a:rPr lang="en-US" sz="2000" dirty="0" smtClean="0"/>
              <a:t>section 8, or </a:t>
            </a:r>
          </a:p>
          <a:p>
            <a:pPr marL="914400" lvl="1" indent="-457200">
              <a:buFont typeface="+mj-lt"/>
              <a:buAutoNum type="arabicPeriod"/>
            </a:pPr>
            <a:r>
              <a:rPr lang="en-US" sz="2000" dirty="0" smtClean="0"/>
              <a:t>“low poverty” section 8</a:t>
            </a:r>
          </a:p>
          <a:p>
            <a:r>
              <a:rPr lang="en-US" sz="2400" dirty="0" smtClean="0"/>
              <a:t>Once randomized: </a:t>
            </a:r>
          </a:p>
          <a:p>
            <a:pPr lvl="1"/>
            <a:r>
              <a:rPr lang="en-US" sz="2000" dirty="0" smtClean="0"/>
              <a:t>60% of section 8 group moved</a:t>
            </a:r>
          </a:p>
          <a:p>
            <a:pPr lvl="1"/>
            <a:r>
              <a:rPr lang="en-US" sz="2000" dirty="0" smtClean="0"/>
              <a:t>47% of low poverty group moved.</a:t>
            </a:r>
          </a:p>
          <a:p>
            <a:r>
              <a:rPr lang="en-US" sz="2400" dirty="0" smtClean="0"/>
              <a:t>Compare to Women’s Health Initiative: </a:t>
            </a:r>
          </a:p>
          <a:p>
            <a:pPr lvl="1"/>
            <a:r>
              <a:rPr lang="en-US" sz="2000" dirty="0" smtClean="0"/>
              <a:t>“</a:t>
            </a:r>
            <a:r>
              <a:rPr lang="en-US" sz="2000" dirty="0"/>
              <a:t>At the time the </a:t>
            </a:r>
            <a:r>
              <a:rPr lang="en-US" sz="2000" dirty="0" smtClean="0"/>
              <a:t>trial was </a:t>
            </a:r>
            <a:r>
              <a:rPr lang="en-US" sz="2000" dirty="0"/>
              <a:t>stopped, 54.0% of study participants assigned to </a:t>
            </a:r>
            <a:r>
              <a:rPr lang="en-US" sz="2000" dirty="0" smtClean="0"/>
              <a:t>receive CEE </a:t>
            </a:r>
            <a:r>
              <a:rPr lang="en-US" sz="2000" dirty="0"/>
              <a:t>and 53.5% of those assigned to receive </a:t>
            </a:r>
            <a:r>
              <a:rPr lang="en-US" sz="2000" dirty="0" smtClean="0"/>
              <a:t>placebo had </a:t>
            </a:r>
            <a:r>
              <a:rPr lang="en-US" sz="2000" dirty="0"/>
              <a:t>discontinued use of their study medication</a:t>
            </a:r>
            <a:r>
              <a:rPr lang="en-US" sz="2000" dirty="0" smtClean="0"/>
              <a:t>.” –Hsia 2006</a:t>
            </a:r>
            <a:endParaRPr lang="en-US" sz="2000" dirty="0"/>
          </a:p>
        </p:txBody>
      </p:sp>
    </p:spTree>
    <p:extLst>
      <p:ext uri="{BB962C8B-B14F-4D97-AF65-F5344CB8AC3E}">
        <p14:creationId xmlns:p14="http://schemas.microsoft.com/office/powerpoint/2010/main" val="31371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Did the trial affect neighborhood environment?</a:t>
            </a:r>
            <a:endParaRPr lang="en-US" sz="4000" dirty="0"/>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87613"/>
            <a:ext cx="938212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89400" y="6286500"/>
            <a:ext cx="2078326" cy="369332"/>
          </a:xfrm>
          <a:prstGeom prst="rect">
            <a:avLst/>
          </a:prstGeom>
          <a:noFill/>
        </p:spPr>
        <p:txBody>
          <a:bodyPr wrap="none" rtlCol="0">
            <a:spAutoFit/>
          </a:bodyPr>
          <a:lstStyle/>
          <a:p>
            <a:r>
              <a:rPr lang="en-US" dirty="0" smtClean="0"/>
              <a:t>From </a:t>
            </a:r>
            <a:r>
              <a:rPr lang="en-US" dirty="0"/>
              <a:t>L</a:t>
            </a:r>
            <a:r>
              <a:rPr lang="en-US" dirty="0" smtClean="0"/>
              <a:t>udwig 2011</a:t>
            </a:r>
            <a:endParaRPr lang="en-US" dirty="0"/>
          </a:p>
        </p:txBody>
      </p:sp>
    </p:spTree>
    <p:extLst>
      <p:ext uri="{BB962C8B-B14F-4D97-AF65-F5344CB8AC3E}">
        <p14:creationId xmlns:p14="http://schemas.microsoft.com/office/powerpoint/2010/main" val="2831020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the trial affect neighborhood environment?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88" r="-10888"/>
          <a:stretch/>
        </p:blipFill>
        <p:spPr bwMode="auto">
          <a:xfrm rot="5400000">
            <a:off x="622300" y="1097280"/>
            <a:ext cx="57912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51147" y="6118255"/>
            <a:ext cx="1992853" cy="400110"/>
          </a:xfrm>
          <a:prstGeom prst="rect">
            <a:avLst/>
          </a:prstGeom>
          <a:noFill/>
        </p:spPr>
        <p:txBody>
          <a:bodyPr wrap="none" rtlCol="0">
            <a:spAutoFit/>
          </a:bodyPr>
          <a:lstStyle/>
          <a:p>
            <a:r>
              <a:rPr lang="en-US" sz="2000" dirty="0" smtClean="0"/>
              <a:t>From Katz 2001</a:t>
            </a:r>
            <a:endParaRPr lang="en-US" sz="2000" dirty="0"/>
          </a:p>
        </p:txBody>
      </p:sp>
    </p:spTree>
    <p:extLst>
      <p:ext uri="{BB962C8B-B14F-4D97-AF65-F5344CB8AC3E}">
        <p14:creationId xmlns:p14="http://schemas.microsoft.com/office/powerpoint/2010/main" val="373593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Early Results for Labor Market Outcomes (Boston, 2-Year)</a:t>
            </a:r>
            <a:endParaRPr lang="en-US" sz="4000" dirty="0"/>
          </a:p>
        </p:txBody>
      </p:sp>
      <p:sp>
        <p:nvSpPr>
          <p:cNvPr id="5" name="Rectangle 4"/>
          <p:cNvSpPr/>
          <p:nvPr/>
        </p:nvSpPr>
        <p:spPr>
          <a:xfrm>
            <a:off x="0" y="6393647"/>
            <a:ext cx="8953500" cy="461665"/>
          </a:xfrm>
          <a:prstGeom prst="rect">
            <a:avLst/>
          </a:prstGeom>
        </p:spPr>
        <p:txBody>
          <a:bodyPr wrap="square">
            <a:spAutoFit/>
          </a:bodyPr>
          <a:lstStyle/>
          <a:p>
            <a:r>
              <a:rPr lang="en-US" sz="2400" dirty="0"/>
              <a:t>No effect on employment, earnings, or welfare receipt</a:t>
            </a:r>
            <a:r>
              <a:rPr lang="en-US" sz="2400" dirty="0" smtClean="0"/>
              <a:t>. </a:t>
            </a:r>
            <a:r>
              <a:rPr lang="en-US" dirty="0" smtClean="0"/>
              <a:t>-Katz 2004</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55825" y="-177800"/>
            <a:ext cx="4705350" cy="845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357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Results for Health, </a:t>
            </a:r>
            <a:br>
              <a:rPr lang="en-US" dirty="0" smtClean="0"/>
            </a:br>
            <a:r>
              <a:rPr lang="en-US" sz="4000" dirty="0" smtClean="0"/>
              <a:t>Boston 2 Year Low Poverty</a:t>
            </a:r>
            <a:endParaRPr lang="en-US" sz="4000" dirty="0"/>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32175" y="-1539875"/>
            <a:ext cx="2247900" cy="885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78237" y="522287"/>
            <a:ext cx="1581150" cy="879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6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Results for Health, </a:t>
            </a:r>
            <a:br>
              <a:rPr lang="en-US" dirty="0" smtClean="0"/>
            </a:br>
            <a:r>
              <a:rPr lang="en-US" sz="4000" dirty="0" smtClean="0"/>
              <a:t>Boston 2 Year Section 8</a:t>
            </a:r>
            <a:endParaRPr lang="en-US" sz="4000" dirty="0"/>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32175" y="-1539875"/>
            <a:ext cx="2247900" cy="885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78237" y="522287"/>
            <a:ext cx="1581150" cy="879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523039" y="1677987"/>
            <a:ext cx="23336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658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(5-7 year) Results for Health</a:t>
            </a:r>
            <a:endParaRPr lang="en-US" dirty="0"/>
          </a:p>
        </p:txBody>
      </p:sp>
      <p:sp>
        <p:nvSpPr>
          <p:cNvPr id="5" name="Content Placeholder 4"/>
          <p:cNvSpPr>
            <a:spLocks noGrp="1"/>
          </p:cNvSpPr>
          <p:nvPr>
            <p:ph idx="1"/>
          </p:nvPr>
        </p:nvSpPr>
        <p:spPr/>
        <p:txBody>
          <a:bodyPr/>
          <a:lstStyle/>
          <a:p>
            <a:r>
              <a:rPr lang="en-US" dirty="0" smtClean="0"/>
              <a:t>No effects on adult economic self-sufficiency</a:t>
            </a:r>
          </a:p>
          <a:p>
            <a:r>
              <a:rPr lang="en-US" dirty="0" smtClean="0"/>
              <a:t>Reduction in adult obesity</a:t>
            </a:r>
          </a:p>
          <a:p>
            <a:r>
              <a:rPr lang="en-US" dirty="0" smtClean="0"/>
              <a:t>Improvements in adult mental health</a:t>
            </a:r>
            <a:endParaRPr lang="en-US" dirty="0"/>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27</a:t>
            </a:fld>
            <a:endParaRPr lang="en-US"/>
          </a:p>
        </p:txBody>
      </p:sp>
    </p:spTree>
    <p:extLst>
      <p:ext uri="{BB962C8B-B14F-4D97-AF65-F5344CB8AC3E}">
        <p14:creationId xmlns:p14="http://schemas.microsoft.com/office/powerpoint/2010/main" val="105091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(5-7 year) Results for Children’s Mental Health</a:t>
            </a:r>
            <a:endParaRPr lang="en-US" dirty="0"/>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28</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943101"/>
            <a:ext cx="626745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25" y="1927226"/>
            <a:ext cx="15906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2327276"/>
            <a:ext cx="8763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063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(5-7 year) Results for Children’s Mental Health</a:t>
            </a:r>
            <a:endParaRPr lang="en-US" dirty="0"/>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29</a:t>
            </a:fld>
            <a:endParaRPr lang="en-US"/>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2255838"/>
            <a:ext cx="62198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22800" y="1812925"/>
            <a:ext cx="876300" cy="646331"/>
          </a:xfrm>
          <a:prstGeom prst="rect">
            <a:avLst/>
          </a:prstGeom>
          <a:noFill/>
        </p:spPr>
        <p:txBody>
          <a:bodyPr wrap="square" rtlCol="0">
            <a:spAutoFit/>
          </a:bodyPr>
          <a:lstStyle/>
          <a:p>
            <a:pPr algn="ctr">
              <a:buNone/>
            </a:pPr>
            <a:r>
              <a:rPr lang="en-US" sz="1800" dirty="0" smtClean="0"/>
              <a:t>Girls ITT</a:t>
            </a:r>
            <a:endParaRPr lang="en-US" sz="1800" dirty="0"/>
          </a:p>
        </p:txBody>
      </p:sp>
      <p:sp>
        <p:nvSpPr>
          <p:cNvPr id="15" name="TextBox 14"/>
          <p:cNvSpPr txBox="1"/>
          <p:nvPr/>
        </p:nvSpPr>
        <p:spPr>
          <a:xfrm>
            <a:off x="5510213" y="1812925"/>
            <a:ext cx="876300" cy="646331"/>
          </a:xfrm>
          <a:prstGeom prst="rect">
            <a:avLst/>
          </a:prstGeom>
          <a:noFill/>
        </p:spPr>
        <p:txBody>
          <a:bodyPr wrap="square" rtlCol="0">
            <a:spAutoFit/>
          </a:bodyPr>
          <a:lstStyle/>
          <a:p>
            <a:pPr algn="ctr">
              <a:buNone/>
            </a:pPr>
            <a:r>
              <a:rPr lang="en-US" sz="1800" dirty="0" smtClean="0"/>
              <a:t>Girls TOT</a:t>
            </a:r>
            <a:endParaRPr lang="en-US" sz="1800" dirty="0"/>
          </a:p>
        </p:txBody>
      </p:sp>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513" y="2406511"/>
            <a:ext cx="15144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256337" y="1806436"/>
            <a:ext cx="876300" cy="646331"/>
          </a:xfrm>
          <a:prstGeom prst="rect">
            <a:avLst/>
          </a:prstGeom>
          <a:noFill/>
        </p:spPr>
        <p:txBody>
          <a:bodyPr wrap="square" rtlCol="0">
            <a:spAutoFit/>
          </a:bodyPr>
          <a:lstStyle/>
          <a:p>
            <a:pPr algn="ctr">
              <a:buNone/>
            </a:pPr>
            <a:r>
              <a:rPr lang="en-US" sz="1800" dirty="0" smtClean="0"/>
              <a:t>Boys ITT</a:t>
            </a:r>
            <a:endParaRPr lang="en-US" sz="1800" dirty="0"/>
          </a:p>
        </p:txBody>
      </p:sp>
      <p:sp>
        <p:nvSpPr>
          <p:cNvPr id="18" name="TextBox 17"/>
          <p:cNvSpPr txBox="1"/>
          <p:nvPr/>
        </p:nvSpPr>
        <p:spPr>
          <a:xfrm>
            <a:off x="7143750" y="1806436"/>
            <a:ext cx="876300" cy="646331"/>
          </a:xfrm>
          <a:prstGeom prst="rect">
            <a:avLst/>
          </a:prstGeom>
          <a:noFill/>
        </p:spPr>
        <p:txBody>
          <a:bodyPr wrap="square" rtlCol="0">
            <a:spAutoFit/>
          </a:bodyPr>
          <a:lstStyle/>
          <a:p>
            <a:pPr algn="ctr">
              <a:buNone/>
            </a:pPr>
            <a:r>
              <a:rPr lang="en-US" sz="1800" dirty="0" smtClean="0"/>
              <a:t>Boys TOT</a:t>
            </a:r>
            <a:endParaRPr lang="en-US" sz="1800" dirty="0"/>
          </a:p>
        </p:txBody>
      </p:sp>
    </p:spTree>
    <p:extLst>
      <p:ext uri="{BB962C8B-B14F-4D97-AF65-F5344CB8AC3E}">
        <p14:creationId xmlns:p14="http://schemas.microsoft.com/office/powerpoint/2010/main" val="300240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Health Disparities</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800" dirty="0" smtClean="0"/>
              <a:t>Reasons to research policies</a:t>
            </a:r>
          </a:p>
          <a:p>
            <a:r>
              <a:rPr lang="en-US" sz="2800" dirty="0" smtClean="0"/>
              <a:t>Types of policies that may affect health disparities</a:t>
            </a:r>
          </a:p>
          <a:p>
            <a:r>
              <a:rPr lang="en-US" sz="2800" dirty="0" smtClean="0"/>
              <a:t>Rigorous empirical approaches to evaluating health effects of policies</a:t>
            </a:r>
          </a:p>
          <a:p>
            <a:pPr lvl="1"/>
            <a:r>
              <a:rPr lang="en-US" sz="2000" dirty="0" smtClean="0"/>
              <a:t>MTO: a randomized trial</a:t>
            </a:r>
          </a:p>
          <a:p>
            <a:pPr lvl="1"/>
            <a:r>
              <a:rPr lang="en-US" sz="2400" dirty="0" smtClean="0"/>
              <a:t>Regression discontinuity and related methods: hospital desegregation, educational policies</a:t>
            </a:r>
          </a:p>
          <a:p>
            <a:pPr lvl="1"/>
            <a:r>
              <a:rPr lang="en-US" sz="2400" dirty="0" smtClean="0"/>
              <a:t>Pseudo-randomization: juvenile judges</a:t>
            </a:r>
          </a:p>
          <a:p>
            <a:r>
              <a:rPr lang="en-US" sz="2800" dirty="0" smtClean="0"/>
              <a:t>Distinguishing policy effects on </a:t>
            </a:r>
            <a:r>
              <a:rPr lang="en-US" sz="2800" i="1" dirty="0" smtClean="0"/>
              <a:t>average outcomes </a:t>
            </a:r>
            <a:r>
              <a:rPr lang="en-US" sz="2800" dirty="0" smtClean="0"/>
              <a:t>from effects on </a:t>
            </a:r>
            <a:r>
              <a:rPr lang="en-US" sz="2800" i="1" dirty="0" smtClean="0"/>
              <a:t>disparities</a:t>
            </a:r>
            <a:r>
              <a:rPr lang="en-US" sz="2800" dirty="0" smtClean="0"/>
              <a:t>: GI Bill</a:t>
            </a:r>
          </a:p>
          <a:p>
            <a:r>
              <a:rPr lang="en-US" sz="2800" dirty="0" smtClean="0"/>
              <a:t>Major controversies or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a:t>
            </a:fld>
            <a:endParaRPr lang="en-US"/>
          </a:p>
        </p:txBody>
      </p:sp>
    </p:spTree>
    <p:extLst>
      <p:ext uri="{BB962C8B-B14F-4D97-AF65-F5344CB8AC3E}">
        <p14:creationId xmlns:p14="http://schemas.microsoft.com/office/powerpoint/2010/main" val="2361427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(5-7 year) Results for Children’s Mental Health</a:t>
            </a:r>
            <a:endParaRPr lang="en-US" dirty="0"/>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30</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771650"/>
            <a:ext cx="80391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17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(10 year) Results for Health, Adults</a:t>
            </a:r>
            <a:endParaRPr lang="en-US" dirty="0"/>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31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8363"/>
            <a:ext cx="932497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66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solidFill>
                  <a:srgbClr val="999999"/>
                </a:solidFill>
                <a:latin typeface="Helvetica" panose="020B0604020202020204" pitchFamily="34" charset="0"/>
              </a:rPr>
              <a:t>Date of download:  3/29/2015</a:t>
            </a:r>
          </a:p>
        </p:txBody>
      </p:sp>
      <p:sp>
        <p:nvSpPr>
          <p:cNvPr id="14341" name="Text Placeholder 2"/>
          <p:cNvSpPr txBox="1">
            <a:spLocks/>
          </p:cNvSpPr>
          <p:nvPr/>
        </p:nvSpPr>
        <p:spPr bwMode="auto">
          <a:xfrm>
            <a:off x="0" y="6230937"/>
            <a:ext cx="5875867" cy="40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dirty="0">
                <a:latin typeface="Helvetica" panose="020B0604020202020204" pitchFamily="34" charset="0"/>
              </a:rPr>
              <a:t>From: Associations of Housing Mobility Interventions for Children in High-Poverty Neighborhoods With Subsequent Mental Disorders During </a:t>
            </a:r>
            <a:r>
              <a:rPr lang="en-US" altLang="en-US" sz="1100" dirty="0" smtClean="0">
                <a:latin typeface="Helvetica" panose="020B0604020202020204" pitchFamily="34" charset="0"/>
              </a:rPr>
              <a:t>Adolescence. JAMA 2014</a:t>
            </a:r>
            <a:endParaRPr lang="en-US" altLang="en-US" sz="1100" dirty="0">
              <a:latin typeface="Helvetica" panose="020B0604020202020204" pitchFamily="34" charset="0"/>
            </a:endParaRPr>
          </a:p>
        </p:txBody>
      </p:sp>
      <p:cxnSp>
        <p:nvCxnSpPr>
          <p:cNvPr id="14342" name="Straight Connector 8"/>
          <p:cNvCxnSpPr>
            <a:cxnSpLocks noChangeShapeType="1"/>
          </p:cNvCxnSpPr>
          <p:nvPr/>
        </p:nvCxnSpPr>
        <p:spPr bwMode="auto">
          <a:xfrm flipV="1">
            <a:off x="677333"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pic>
        <p:nvPicPr>
          <p:cNvPr id="14349" name="Picture 13"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l="1" t="4691" r="24940" b="71881"/>
          <a:stretch/>
        </p:blipFill>
        <p:spPr bwMode="auto">
          <a:xfrm>
            <a:off x="963184" y="1584960"/>
            <a:ext cx="7495016" cy="2603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l="-155" t="55629" r="25496" b="27684"/>
          <a:stretch/>
        </p:blipFill>
        <p:spPr bwMode="auto">
          <a:xfrm>
            <a:off x="983155" y="4208769"/>
            <a:ext cx="7455074" cy="18541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3184" y="1594894"/>
            <a:ext cx="2319775" cy="830997"/>
          </a:xfrm>
          <a:prstGeom prst="rect">
            <a:avLst/>
          </a:prstGeom>
          <a:noFill/>
        </p:spPr>
        <p:txBody>
          <a:bodyPr wrap="square" rtlCol="0">
            <a:spAutoFit/>
          </a:bodyPr>
          <a:lstStyle/>
          <a:p>
            <a:pPr>
              <a:buNone/>
            </a:pPr>
            <a:r>
              <a:rPr lang="en-US" sz="2400" dirty="0" smtClean="0"/>
              <a:t>Follow-up ages 13-19</a:t>
            </a:r>
            <a:endParaRPr lang="en-US" sz="2400" dirty="0"/>
          </a:p>
        </p:txBody>
      </p:sp>
      <p:sp>
        <p:nvSpPr>
          <p:cNvPr id="3" name="Title 2"/>
          <p:cNvSpPr>
            <a:spLocks noGrp="1"/>
          </p:cNvSpPr>
          <p:nvPr>
            <p:ph type="title"/>
          </p:nvPr>
        </p:nvSpPr>
        <p:spPr/>
        <p:txBody>
          <a:bodyPr/>
          <a:lstStyle/>
          <a:p>
            <a:r>
              <a:rPr lang="en-US" sz="4000" b="1" dirty="0" smtClean="0"/>
              <a:t>MTO: Harmful Effects on Boys, Aged 0-8 at Randomization</a:t>
            </a:r>
            <a:endParaRPr lang="en-US" b="1" dirty="0"/>
          </a:p>
        </p:txBody>
      </p:sp>
    </p:spTree>
    <p:extLst>
      <p:ext uri="{BB962C8B-B14F-4D97-AF65-F5344CB8AC3E}">
        <p14:creationId xmlns:p14="http://schemas.microsoft.com/office/powerpoint/2010/main" val="2724026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challenges</a:t>
            </a:r>
            <a:endParaRPr lang="en-US" dirty="0"/>
          </a:p>
        </p:txBody>
      </p:sp>
      <p:sp>
        <p:nvSpPr>
          <p:cNvPr id="3" name="Content Placeholder 2"/>
          <p:cNvSpPr>
            <a:spLocks noGrp="1"/>
          </p:cNvSpPr>
          <p:nvPr>
            <p:ph idx="1"/>
          </p:nvPr>
        </p:nvSpPr>
        <p:spPr/>
        <p:txBody>
          <a:bodyPr/>
          <a:lstStyle/>
          <a:p>
            <a:r>
              <a:rPr lang="en-US" dirty="0" smtClean="0"/>
              <a:t>Mixed effects,</a:t>
            </a:r>
          </a:p>
          <a:p>
            <a:r>
              <a:rPr lang="en-US" dirty="0" smtClean="0"/>
              <a:t>Small samples?</a:t>
            </a:r>
            <a:endParaRPr lang="en-US" dirty="0"/>
          </a:p>
          <a:p>
            <a:r>
              <a:rPr lang="en-US" dirty="0" smtClean="0"/>
              <a:t>Heterogeneous Effects?</a:t>
            </a:r>
          </a:p>
          <a:p>
            <a:r>
              <a:rPr lang="en-US" dirty="0" smtClean="0"/>
              <a:t>What was the salient component of the treatment?</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33</a:t>
            </a:fld>
            <a:endParaRPr lang="en-US"/>
          </a:p>
        </p:txBody>
      </p:sp>
    </p:spTree>
    <p:extLst>
      <p:ext uri="{BB962C8B-B14F-4D97-AF65-F5344CB8AC3E}">
        <p14:creationId xmlns:p14="http://schemas.microsoft.com/office/powerpoint/2010/main" val="3245366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MTO results: Earlier exposure</a:t>
            </a:r>
            <a:r>
              <a:rPr lang="en-US" dirty="0" smtClean="0">
                <a:sym typeface="Wingdings" panose="05000000000000000000" pitchFamily="2" charset="2"/>
              </a:rPr>
              <a:t></a:t>
            </a:r>
            <a:r>
              <a:rPr lang="en-US" dirty="0" smtClean="0"/>
              <a:t> later benefits</a:t>
            </a:r>
            <a:endParaRPr lang="en-US" dirty="0"/>
          </a:p>
        </p:txBody>
      </p:sp>
      <p:sp>
        <p:nvSpPr>
          <p:cNvPr id="3" name="Content Placeholder 2"/>
          <p:cNvSpPr>
            <a:spLocks noGrp="1"/>
          </p:cNvSpPr>
          <p:nvPr>
            <p:ph idx="1"/>
          </p:nvPr>
        </p:nvSpPr>
        <p:spPr/>
        <p:txBody>
          <a:bodyPr/>
          <a:lstStyle/>
          <a:p>
            <a:r>
              <a:rPr lang="en-US" sz="2800" dirty="0" smtClean="0"/>
              <a:t>Children </a:t>
            </a:r>
            <a:r>
              <a:rPr lang="en-US" sz="2800" dirty="0"/>
              <a:t>whose families take up an experimental voucher to move to a lower-poverty area when they are </a:t>
            </a:r>
            <a:r>
              <a:rPr lang="en-US" sz="2800" dirty="0" smtClean="0"/>
              <a:t>&lt;13 </a:t>
            </a:r>
            <a:r>
              <a:rPr lang="en-US" sz="2800" dirty="0"/>
              <a:t>years old have an average </a:t>
            </a:r>
            <a:r>
              <a:rPr lang="en-US" sz="2800" dirty="0" smtClean="0"/>
              <a:t>annual </a:t>
            </a:r>
            <a:r>
              <a:rPr lang="en-US" sz="2800" dirty="0"/>
              <a:t>income </a:t>
            </a:r>
            <a:r>
              <a:rPr lang="en-US" sz="2800" dirty="0" smtClean="0"/>
              <a:t>$</a:t>
            </a:r>
            <a:r>
              <a:rPr lang="en-US" sz="2800" dirty="0"/>
              <a:t>3,477 (31%) higher </a:t>
            </a:r>
            <a:r>
              <a:rPr lang="en-US" sz="2800" dirty="0" smtClean="0"/>
              <a:t>relative </a:t>
            </a:r>
            <a:r>
              <a:rPr lang="en-US" sz="2800" dirty="0"/>
              <a:t>to a mean of $11,270 in the control group in their </a:t>
            </a:r>
            <a:r>
              <a:rPr lang="en-US" sz="2800" dirty="0" smtClean="0"/>
              <a:t>mid-twenties.</a:t>
            </a:r>
          </a:p>
          <a:p>
            <a:r>
              <a:rPr lang="en-US" sz="2800" dirty="0" smtClean="0"/>
              <a:t>In </a:t>
            </a:r>
            <a:r>
              <a:rPr lang="en-US" sz="2800" dirty="0"/>
              <a:t>contrast, the same moves have, if anything, negative long-term impacts on children who are more than 13 years old when their families move, perhaps because of disruption effects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34</a:t>
            </a:fld>
            <a:endParaRPr lang="en-US"/>
          </a:p>
        </p:txBody>
      </p:sp>
      <p:sp>
        <p:nvSpPr>
          <p:cNvPr id="5" name="TextBox 4"/>
          <p:cNvSpPr txBox="1"/>
          <p:nvPr/>
        </p:nvSpPr>
        <p:spPr>
          <a:xfrm>
            <a:off x="381000" y="6096000"/>
            <a:ext cx="6611746" cy="923330"/>
          </a:xfrm>
          <a:prstGeom prst="rect">
            <a:avLst/>
          </a:prstGeom>
          <a:noFill/>
        </p:spPr>
        <p:txBody>
          <a:bodyPr wrap="none" rtlCol="0">
            <a:spAutoFit/>
          </a:bodyPr>
          <a:lstStyle/>
          <a:p>
            <a:pPr marL="285750" indent="-285750">
              <a:buFontTx/>
              <a:buChar char="-"/>
            </a:pPr>
            <a:r>
              <a:rPr lang="en-US" dirty="0" err="1" smtClean="0"/>
              <a:t>Chetty</a:t>
            </a:r>
            <a:r>
              <a:rPr lang="en-US" dirty="0"/>
              <a:t>, </a:t>
            </a:r>
            <a:r>
              <a:rPr lang="en-US" dirty="0" err="1"/>
              <a:t>Hendren</a:t>
            </a:r>
            <a:r>
              <a:rPr lang="en-US" dirty="0"/>
              <a:t>, and Katz </a:t>
            </a:r>
            <a:r>
              <a:rPr lang="en-US" dirty="0" smtClean="0"/>
              <a:t>2015</a:t>
            </a:r>
          </a:p>
          <a:p>
            <a:pPr marL="285750" indent="-285750">
              <a:buFontTx/>
              <a:buChar char="-"/>
            </a:pPr>
            <a:r>
              <a:rPr lang="en-US" dirty="0"/>
              <a:t>http://www.equality-of-opportunity.org/images/mto_paper.pdf</a:t>
            </a:r>
          </a:p>
          <a:p>
            <a:endParaRPr lang="en-US" dirty="0"/>
          </a:p>
        </p:txBody>
      </p:sp>
    </p:spTree>
    <p:extLst>
      <p:ext uri="{BB962C8B-B14F-4D97-AF65-F5344CB8AC3E}">
        <p14:creationId xmlns:p14="http://schemas.microsoft.com/office/powerpoint/2010/main" val="2955794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Benefits for kids randomized before age 13 on earnings age 24+</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35</a:t>
            </a:fld>
            <a:endParaRPr lang="en-US"/>
          </a:p>
        </p:txBody>
      </p:sp>
      <p:sp>
        <p:nvSpPr>
          <p:cNvPr id="5" name="TextBox 4"/>
          <p:cNvSpPr txBox="1"/>
          <p:nvPr/>
        </p:nvSpPr>
        <p:spPr>
          <a:xfrm>
            <a:off x="381000" y="6096000"/>
            <a:ext cx="6611746" cy="923330"/>
          </a:xfrm>
          <a:prstGeom prst="rect">
            <a:avLst/>
          </a:prstGeom>
          <a:noFill/>
        </p:spPr>
        <p:txBody>
          <a:bodyPr wrap="none" rtlCol="0">
            <a:spAutoFit/>
          </a:bodyPr>
          <a:lstStyle/>
          <a:p>
            <a:pPr marL="285750" indent="-285750">
              <a:buFontTx/>
              <a:buChar char="-"/>
            </a:pPr>
            <a:r>
              <a:rPr lang="en-US" dirty="0" err="1" smtClean="0"/>
              <a:t>Chetty</a:t>
            </a:r>
            <a:r>
              <a:rPr lang="en-US" dirty="0"/>
              <a:t>, </a:t>
            </a:r>
            <a:r>
              <a:rPr lang="en-US" dirty="0" err="1"/>
              <a:t>Hendren</a:t>
            </a:r>
            <a:r>
              <a:rPr lang="en-US" dirty="0"/>
              <a:t>, and Katz </a:t>
            </a:r>
            <a:r>
              <a:rPr lang="en-US" dirty="0" smtClean="0"/>
              <a:t>2015</a:t>
            </a:r>
          </a:p>
          <a:p>
            <a:pPr marL="285750" indent="-285750">
              <a:buFontTx/>
              <a:buChar char="-"/>
            </a:pPr>
            <a:r>
              <a:rPr lang="en-US" dirty="0"/>
              <a:t>http://www.equality-of-opportunity.org/images/mto_paper.pdf</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88281"/>
            <a:ext cx="5850731" cy="4607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349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Benefits for kids randomized before age 13 on earnings age 24+</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36</a:t>
            </a:fld>
            <a:endParaRPr lang="en-US"/>
          </a:p>
        </p:txBody>
      </p:sp>
      <p:sp>
        <p:nvSpPr>
          <p:cNvPr id="5" name="TextBox 4"/>
          <p:cNvSpPr txBox="1"/>
          <p:nvPr/>
        </p:nvSpPr>
        <p:spPr>
          <a:xfrm>
            <a:off x="381000" y="6096000"/>
            <a:ext cx="6611746" cy="923330"/>
          </a:xfrm>
          <a:prstGeom prst="rect">
            <a:avLst/>
          </a:prstGeom>
          <a:noFill/>
        </p:spPr>
        <p:txBody>
          <a:bodyPr wrap="none" rtlCol="0">
            <a:spAutoFit/>
          </a:bodyPr>
          <a:lstStyle/>
          <a:p>
            <a:pPr marL="285750" indent="-285750">
              <a:buFontTx/>
              <a:buChar char="-"/>
            </a:pPr>
            <a:r>
              <a:rPr lang="en-US" dirty="0" err="1" smtClean="0"/>
              <a:t>Chetty</a:t>
            </a:r>
            <a:r>
              <a:rPr lang="en-US" dirty="0"/>
              <a:t>, </a:t>
            </a:r>
            <a:r>
              <a:rPr lang="en-US" dirty="0" err="1"/>
              <a:t>Hendren</a:t>
            </a:r>
            <a:r>
              <a:rPr lang="en-US" dirty="0"/>
              <a:t>, and Katz </a:t>
            </a:r>
            <a:r>
              <a:rPr lang="en-US" dirty="0" smtClean="0"/>
              <a:t>2015</a:t>
            </a:r>
          </a:p>
          <a:p>
            <a:pPr marL="285750" indent="-285750">
              <a:buFontTx/>
              <a:buChar char="-"/>
            </a:pPr>
            <a:r>
              <a:rPr lang="en-US" dirty="0"/>
              <a:t>http://www.equality-of-opportunity.org/images/mto_paper.pdf</a:t>
            </a:r>
          </a:p>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28" b="65164"/>
          <a:stretch/>
        </p:blipFill>
        <p:spPr bwMode="auto">
          <a:xfrm>
            <a:off x="5644" y="1447800"/>
            <a:ext cx="8901289" cy="2424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634" r="1502" b="25265"/>
          <a:stretch/>
        </p:blipFill>
        <p:spPr bwMode="auto">
          <a:xfrm>
            <a:off x="0" y="4038600"/>
            <a:ext cx="8885662" cy="1259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141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New Neighborhood Results: Compare Children by Age When Parents Move</a:t>
            </a:r>
            <a:endParaRPr lang="en-US" dirty="0"/>
          </a:p>
        </p:txBody>
      </p:sp>
      <p:sp>
        <p:nvSpPr>
          <p:cNvPr id="3" name="Content Placeholder 2"/>
          <p:cNvSpPr>
            <a:spLocks noGrp="1"/>
          </p:cNvSpPr>
          <p:nvPr>
            <p:ph idx="1"/>
          </p:nvPr>
        </p:nvSpPr>
        <p:spPr/>
        <p:txBody>
          <a:bodyPr/>
          <a:lstStyle/>
          <a:p>
            <a:r>
              <a:rPr lang="en-US" dirty="0"/>
              <a:t>Stated </a:t>
            </a:r>
            <a:r>
              <a:rPr lang="en-US" dirty="0" smtClean="0"/>
              <a:t>differently</a:t>
            </a:r>
            <a:r>
              <a:rPr lang="en-US" dirty="0"/>
              <a:t>, the outcomes of children who move converge to the outcomes of permanent residents of the destination area at a rate of approximately 3-4% per year of </a:t>
            </a:r>
            <a:r>
              <a:rPr lang="en-US" dirty="0" smtClean="0"/>
              <a:t>exposure</a:t>
            </a:r>
          </a:p>
          <a:p>
            <a:r>
              <a:rPr lang="en-US" dirty="0"/>
              <a:t>We find analogous childhood exposure </a:t>
            </a:r>
            <a:r>
              <a:rPr lang="en-US" dirty="0" smtClean="0"/>
              <a:t>effects </a:t>
            </a:r>
            <a:r>
              <a:rPr lang="en-US" dirty="0"/>
              <a:t>for several other outcomes, including college attendance, teenage employment, teenage birth, and marriage</a:t>
            </a:r>
            <a:r>
              <a:rPr lang="en-US" dirty="0" smtClean="0"/>
              <a:t>. </a:t>
            </a:r>
          </a:p>
          <a:p>
            <a:r>
              <a:rPr lang="en-US" dirty="0" smtClean="0"/>
              <a:t>- </a:t>
            </a:r>
            <a:r>
              <a:rPr lang="en-US" dirty="0" err="1" smtClean="0"/>
              <a:t>Chetty</a:t>
            </a:r>
            <a:r>
              <a:rPr lang="en-US" dirty="0" smtClean="0"/>
              <a:t> and </a:t>
            </a:r>
            <a:r>
              <a:rPr lang="en-US" dirty="0" err="1" smtClean="0"/>
              <a:t>Hendren</a:t>
            </a:r>
            <a:r>
              <a:rPr lang="en-US" dirty="0" smtClean="0"/>
              <a:t> 2015</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37</a:t>
            </a:fld>
            <a:endParaRPr lang="en-US"/>
          </a:p>
        </p:txBody>
      </p:sp>
    </p:spTree>
    <p:extLst>
      <p:ext uri="{BB962C8B-B14F-4D97-AF65-F5344CB8AC3E}">
        <p14:creationId xmlns:p14="http://schemas.microsoft.com/office/powerpoint/2010/main" val="3563411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New Neighborhood Results: Compare Children by Age When Parents Move</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38</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447800"/>
            <a:ext cx="558278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5715000"/>
            <a:ext cx="4040465" cy="923330"/>
          </a:xfrm>
          <a:prstGeom prst="rect">
            <a:avLst/>
          </a:prstGeom>
          <a:noFill/>
        </p:spPr>
        <p:txBody>
          <a:bodyPr wrap="none" rtlCol="0">
            <a:spAutoFit/>
          </a:bodyPr>
          <a:lstStyle/>
          <a:p>
            <a:r>
              <a:rPr lang="en-US" dirty="0" smtClean="0"/>
              <a:t>N=~16,829,532, born 1980-1991</a:t>
            </a:r>
          </a:p>
          <a:p>
            <a:r>
              <a:rPr lang="en-US" dirty="0" err="1" smtClean="0"/>
              <a:t>Chetty</a:t>
            </a:r>
            <a:r>
              <a:rPr lang="en-US" dirty="0" smtClean="0"/>
              <a:t> &amp; </a:t>
            </a:r>
            <a:r>
              <a:rPr lang="en-US" dirty="0" err="1" smtClean="0"/>
              <a:t>Hendren</a:t>
            </a:r>
            <a:r>
              <a:rPr lang="en-US" dirty="0" smtClean="0"/>
              <a:t>, NBER 2015</a:t>
            </a:r>
          </a:p>
          <a:p>
            <a:r>
              <a:rPr lang="en-US" dirty="0"/>
              <a:t>http://www.equality-of-opportunity.org/</a:t>
            </a:r>
          </a:p>
        </p:txBody>
      </p:sp>
    </p:spTree>
    <p:extLst>
      <p:ext uri="{BB962C8B-B14F-4D97-AF65-F5344CB8AC3E}">
        <p14:creationId xmlns:p14="http://schemas.microsoft.com/office/powerpoint/2010/main" val="756202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Health Disparities</a:t>
            </a:r>
            <a:endParaRPr lang="en-US" dirty="0"/>
          </a:p>
        </p:txBody>
      </p:sp>
      <p:sp>
        <p:nvSpPr>
          <p:cNvPr id="3" name="Content Placeholder 2"/>
          <p:cNvSpPr>
            <a:spLocks noGrp="1"/>
          </p:cNvSpPr>
          <p:nvPr>
            <p:ph idx="1"/>
          </p:nvPr>
        </p:nvSpPr>
        <p:spPr/>
        <p:txBody>
          <a:bodyPr/>
          <a:lstStyle/>
          <a:p>
            <a:r>
              <a:rPr lang="en-US" sz="2800" dirty="0" smtClean="0"/>
              <a:t>Reasons to research policies</a:t>
            </a:r>
          </a:p>
          <a:p>
            <a:r>
              <a:rPr lang="en-US" sz="2800" dirty="0" smtClean="0"/>
              <a:t>Types of policies that may affect health disparities</a:t>
            </a:r>
          </a:p>
          <a:p>
            <a:r>
              <a:rPr lang="en-US" sz="2800" dirty="0" smtClean="0"/>
              <a:t>How to study health effects of policies?</a:t>
            </a:r>
          </a:p>
          <a:p>
            <a:pPr lvl="1"/>
            <a:r>
              <a:rPr lang="en-US" sz="2400" dirty="0" smtClean="0"/>
              <a:t>MTO: a randomized trial</a:t>
            </a:r>
          </a:p>
          <a:p>
            <a:pPr lvl="1"/>
            <a:r>
              <a:rPr lang="en-US" sz="2400" dirty="0" smtClean="0"/>
              <a:t>Regression discontinuity and related methods: </a:t>
            </a:r>
            <a:r>
              <a:rPr lang="en-US" sz="2400" dirty="0" smtClean="0">
                <a:solidFill>
                  <a:srgbClr val="FF0000"/>
                </a:solidFill>
              </a:rPr>
              <a:t>hospital desegregation</a:t>
            </a:r>
            <a:r>
              <a:rPr lang="en-US" sz="2400" dirty="0" smtClean="0"/>
              <a:t>, mandatory educational policy</a:t>
            </a:r>
          </a:p>
          <a:p>
            <a:pPr lvl="1"/>
            <a:r>
              <a:rPr lang="en-US" sz="2400" dirty="0" smtClean="0"/>
              <a:t>Pseudo-randomization: juvenile judges</a:t>
            </a:r>
          </a:p>
          <a:p>
            <a:r>
              <a:rPr lang="en-US" sz="2800" dirty="0" smtClean="0"/>
              <a:t>Distinguishing policy effects on health from effects on health disparities: GI Bill</a:t>
            </a:r>
          </a:p>
          <a:p>
            <a:r>
              <a:rPr lang="en-US" sz="2800" dirty="0" smtClean="0"/>
              <a:t>Major controversies or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39</a:t>
            </a:fld>
            <a:endParaRPr lang="en-US"/>
          </a:p>
        </p:txBody>
      </p:sp>
    </p:spTree>
    <p:extLst>
      <p:ext uri="{BB962C8B-B14F-4D97-AF65-F5344CB8AC3E}">
        <p14:creationId xmlns:p14="http://schemas.microsoft.com/office/powerpoint/2010/main" val="80799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Health Disparities</a:t>
            </a:r>
            <a:endParaRPr lang="en-US" dirty="0"/>
          </a:p>
        </p:txBody>
      </p:sp>
      <p:sp>
        <p:nvSpPr>
          <p:cNvPr id="3" name="Content Placeholder 2"/>
          <p:cNvSpPr>
            <a:spLocks noGrp="1"/>
          </p:cNvSpPr>
          <p:nvPr>
            <p:ph idx="1"/>
          </p:nvPr>
        </p:nvSpPr>
        <p:spPr/>
        <p:txBody>
          <a:bodyPr/>
          <a:lstStyle/>
          <a:p>
            <a:r>
              <a:rPr lang="en-US" sz="2800" dirty="0">
                <a:solidFill>
                  <a:srgbClr val="FF0000"/>
                </a:solidFill>
              </a:rPr>
              <a:t>Reasons to research policies</a:t>
            </a:r>
          </a:p>
          <a:p>
            <a:r>
              <a:rPr lang="en-US" sz="2800" dirty="0"/>
              <a:t>Types of policies that may affect health disparities</a:t>
            </a:r>
          </a:p>
          <a:p>
            <a:r>
              <a:rPr lang="en-US" sz="2800" dirty="0"/>
              <a:t>Rigorous empirical approaches to evaluating health effects of policies</a:t>
            </a:r>
          </a:p>
          <a:p>
            <a:r>
              <a:rPr lang="en-US" sz="2800" dirty="0" smtClean="0"/>
              <a:t>Distinguishing </a:t>
            </a:r>
            <a:r>
              <a:rPr lang="en-US" sz="2800" dirty="0"/>
              <a:t>policy effects on </a:t>
            </a:r>
            <a:r>
              <a:rPr lang="en-US" sz="2800" i="1" dirty="0"/>
              <a:t>health</a:t>
            </a:r>
            <a:r>
              <a:rPr lang="en-US" sz="2800" dirty="0"/>
              <a:t> from effects on </a:t>
            </a:r>
            <a:r>
              <a:rPr lang="en-US" sz="2800" i="1" dirty="0"/>
              <a:t>health disparities</a:t>
            </a:r>
            <a:r>
              <a:rPr lang="en-US" sz="2800" dirty="0"/>
              <a:t>: GI Bill</a:t>
            </a:r>
          </a:p>
          <a:p>
            <a:r>
              <a:rPr lang="en-US" sz="2800" dirty="0"/>
              <a:t>Major controversies or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4</a:t>
            </a:fld>
            <a:endParaRPr lang="en-US"/>
          </a:p>
        </p:txBody>
      </p:sp>
    </p:spTree>
    <p:extLst>
      <p:ext uri="{BB962C8B-B14F-4D97-AF65-F5344CB8AC3E}">
        <p14:creationId xmlns:p14="http://schemas.microsoft.com/office/powerpoint/2010/main" val="2991620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US Infant Mortality by Race: 1950-1990</a:t>
            </a:r>
            <a:endParaRPr lang="en-US" dirty="0"/>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40</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36" y="1447800"/>
            <a:ext cx="7420927" cy="462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95400" y="2209800"/>
            <a:ext cx="1710725" cy="369332"/>
          </a:xfrm>
          <a:prstGeom prst="rect">
            <a:avLst/>
          </a:prstGeom>
          <a:noFill/>
        </p:spPr>
        <p:txBody>
          <a:bodyPr wrap="none" rtlCol="0">
            <a:spAutoFit/>
          </a:bodyPr>
          <a:lstStyle/>
          <a:p>
            <a:r>
              <a:rPr lang="en-US" dirty="0" smtClean="0"/>
              <a:t>Non-white IMR</a:t>
            </a:r>
            <a:endParaRPr lang="en-US" dirty="0"/>
          </a:p>
        </p:txBody>
      </p:sp>
      <p:sp>
        <p:nvSpPr>
          <p:cNvPr id="6" name="TextBox 5"/>
          <p:cNvSpPr txBox="1"/>
          <p:nvPr/>
        </p:nvSpPr>
        <p:spPr>
          <a:xfrm>
            <a:off x="1447800" y="2997446"/>
            <a:ext cx="1261884" cy="369332"/>
          </a:xfrm>
          <a:prstGeom prst="rect">
            <a:avLst/>
          </a:prstGeom>
          <a:noFill/>
        </p:spPr>
        <p:txBody>
          <a:bodyPr wrap="none" rtlCol="0">
            <a:spAutoFit/>
          </a:bodyPr>
          <a:lstStyle/>
          <a:p>
            <a:r>
              <a:rPr lang="en-US" dirty="0" smtClean="0"/>
              <a:t>White IMR</a:t>
            </a:r>
            <a:endParaRPr lang="en-US" dirty="0"/>
          </a:p>
        </p:txBody>
      </p:sp>
      <p:sp>
        <p:nvSpPr>
          <p:cNvPr id="7" name="TextBox 6"/>
          <p:cNvSpPr txBox="1"/>
          <p:nvPr/>
        </p:nvSpPr>
        <p:spPr>
          <a:xfrm>
            <a:off x="3505200" y="5319380"/>
            <a:ext cx="697627" cy="369332"/>
          </a:xfrm>
          <a:prstGeom prst="rect">
            <a:avLst/>
          </a:prstGeom>
          <a:solidFill>
            <a:schemeClr val="bg1"/>
          </a:solidFill>
        </p:spPr>
        <p:txBody>
          <a:bodyPr wrap="none" rtlCol="0">
            <a:spAutoFit/>
          </a:bodyPr>
          <a:lstStyle/>
          <a:p>
            <a:r>
              <a:rPr lang="en-US" dirty="0" smtClean="0"/>
              <a:t>1965</a:t>
            </a:r>
            <a:endParaRPr lang="en-US" dirty="0"/>
          </a:p>
        </p:txBody>
      </p:sp>
    </p:spTree>
    <p:extLst>
      <p:ext uri="{BB962C8B-B14F-4D97-AF65-F5344CB8AC3E}">
        <p14:creationId xmlns:p14="http://schemas.microsoft.com/office/powerpoint/2010/main" val="3278692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Pre-Civil Rights: Limited Access in Southern States</a:t>
            </a:r>
            <a:endParaRPr lang="en-US" dirty="0"/>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41</a:t>
            </a:fld>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7922419" cy="478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454152" y="3886200"/>
            <a:ext cx="7543800" cy="807244"/>
          </a:xfrm>
          <a:prstGeom prst="roundRect">
            <a:avLst/>
          </a:prstGeom>
          <a:solidFill>
            <a:srgbClr val="FFFF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20624" y="2971800"/>
            <a:ext cx="7543800" cy="381000"/>
          </a:xfrm>
          <a:prstGeom prst="roundRect">
            <a:avLst/>
          </a:prstGeom>
          <a:solidFill>
            <a:srgbClr val="FFFF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286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Did desegregation of hospitals reduce black infant mortality?</a:t>
            </a:r>
            <a:endParaRPr lang="en-US" dirty="0"/>
          </a:p>
        </p:txBody>
      </p:sp>
      <p:sp>
        <p:nvSpPr>
          <p:cNvPr id="5" name="Content Placeholder 4"/>
          <p:cNvSpPr>
            <a:spLocks noGrp="1"/>
          </p:cNvSpPr>
          <p:nvPr>
            <p:ph idx="1"/>
          </p:nvPr>
        </p:nvSpPr>
        <p:spPr/>
        <p:txBody>
          <a:bodyPr/>
          <a:lstStyle/>
          <a:p>
            <a:r>
              <a:rPr lang="en-US" sz="2400" dirty="0" smtClean="0"/>
              <a:t>Almond, </a:t>
            </a:r>
            <a:r>
              <a:rPr lang="en-US" sz="2400" dirty="0" err="1" smtClean="0"/>
              <a:t>Chay</a:t>
            </a:r>
            <a:r>
              <a:rPr lang="en-US" sz="2400" dirty="0" smtClean="0"/>
              <a:t> and Greenstone make 4 predictions:</a:t>
            </a:r>
          </a:p>
          <a:p>
            <a:pPr lvl="1"/>
            <a:r>
              <a:rPr lang="en-US" sz="2000" dirty="0" smtClean="0"/>
              <a:t>Racial gap will decrease after 1965</a:t>
            </a:r>
          </a:p>
          <a:p>
            <a:pPr lvl="1"/>
            <a:r>
              <a:rPr lang="en-US" sz="2000" dirty="0" smtClean="0"/>
              <a:t>The gap will decrease more in areas of the country where segregation and inadequate supply were more pervasive prior to 1965</a:t>
            </a:r>
          </a:p>
          <a:p>
            <a:pPr lvl="1"/>
            <a:r>
              <a:rPr lang="en-US" sz="2000" dirty="0" smtClean="0"/>
              <a:t>The gap will decrease more among causes of death responsive to access to hospitals</a:t>
            </a:r>
          </a:p>
          <a:p>
            <a:pPr lvl="1"/>
            <a:r>
              <a:rPr lang="en-US" sz="2000" dirty="0" smtClean="0"/>
              <a:t>Among causes of death preventable with hospital access, the gap will fall promptly and persistently upon integration.</a:t>
            </a:r>
          </a:p>
          <a:p>
            <a:r>
              <a:rPr lang="en-US" sz="2800" dirty="0" smtClean="0"/>
              <a:t>Data?</a:t>
            </a:r>
            <a:endParaRPr lang="en-US" sz="2800" dirty="0"/>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42</a:t>
            </a:fld>
            <a:endParaRPr lang="en-US"/>
          </a:p>
        </p:txBody>
      </p:sp>
    </p:spTree>
    <p:extLst>
      <p:ext uri="{BB962C8B-B14F-4D97-AF65-F5344CB8AC3E}">
        <p14:creationId xmlns:p14="http://schemas.microsoft.com/office/powerpoint/2010/main" val="2312802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Did desegregation of hospitals reduce black infant mortality?</a:t>
            </a:r>
            <a:endParaRPr lang="en-US" dirty="0"/>
          </a:p>
        </p:txBody>
      </p:sp>
      <p:sp>
        <p:nvSpPr>
          <p:cNvPr id="5" name="Content Placeholder 4"/>
          <p:cNvSpPr>
            <a:spLocks noGrp="1"/>
          </p:cNvSpPr>
          <p:nvPr>
            <p:ph idx="1"/>
          </p:nvPr>
        </p:nvSpPr>
        <p:spPr/>
        <p:txBody>
          <a:bodyPr/>
          <a:lstStyle/>
          <a:p>
            <a:r>
              <a:rPr lang="en-US" sz="2800" dirty="0" smtClean="0"/>
              <a:t>Data?</a:t>
            </a:r>
          </a:p>
          <a:p>
            <a:pPr lvl="1"/>
            <a:r>
              <a:rPr lang="en-US" sz="2400" dirty="0" smtClean="0"/>
              <a:t>Individual level mortality data for 1960-1975</a:t>
            </a:r>
          </a:p>
          <a:p>
            <a:pPr lvl="1"/>
            <a:r>
              <a:rPr lang="en-US" sz="2400" dirty="0" err="1" smtClean="0"/>
              <a:t>Natality</a:t>
            </a:r>
            <a:r>
              <a:rPr lang="en-US" sz="2400" dirty="0" smtClean="0"/>
              <a:t> data for each state by race and urban/rural</a:t>
            </a:r>
          </a:p>
          <a:p>
            <a:pPr lvl="1"/>
            <a:r>
              <a:rPr lang="en-US" sz="2400" dirty="0" smtClean="0"/>
              <a:t>Examine trends in mortality rates due to pneumonia and </a:t>
            </a:r>
            <a:r>
              <a:rPr lang="en-US" sz="2400" dirty="0" err="1" smtClean="0"/>
              <a:t>gasteroenteritis</a:t>
            </a:r>
            <a:endParaRPr lang="en-US" sz="2400" dirty="0" smtClean="0"/>
          </a:p>
          <a:p>
            <a:pPr lvl="1"/>
            <a:r>
              <a:rPr lang="en-US" sz="2400" dirty="0" smtClean="0"/>
              <a:t>Separate analysis for Mississippi counties</a:t>
            </a:r>
          </a:p>
          <a:p>
            <a:r>
              <a:rPr lang="en-US" dirty="0" smtClean="0"/>
              <a:t>Trend break in 1965</a:t>
            </a:r>
          </a:p>
          <a:p>
            <a:pPr lvl="1"/>
            <a:r>
              <a:rPr lang="en-US" sz="2400" dirty="0" smtClean="0"/>
              <a:t>Blacks in the rural south: -.705</a:t>
            </a:r>
          </a:p>
          <a:p>
            <a:pPr lvl="1"/>
            <a:r>
              <a:rPr lang="en-US" sz="2400" dirty="0" smtClean="0"/>
              <a:t>Whites in the rural south: -.076</a:t>
            </a:r>
          </a:p>
          <a:p>
            <a:pPr lvl="1"/>
            <a:r>
              <a:rPr lang="en-US" sz="2400" dirty="0" smtClean="0"/>
              <a:t>Blacks in the urban rustbelt: -.205</a:t>
            </a:r>
          </a:p>
          <a:p>
            <a:pPr lvl="1"/>
            <a:r>
              <a:rPr lang="en-US" sz="2400" dirty="0" smtClean="0"/>
              <a:t>Whites in the urban rustbelt: -.048</a:t>
            </a:r>
            <a:endParaRPr lang="en-US" sz="2400" dirty="0"/>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43</a:t>
            </a:fld>
            <a:endParaRPr lang="en-US"/>
          </a:p>
        </p:txBody>
      </p:sp>
    </p:spTree>
    <p:extLst>
      <p:ext uri="{BB962C8B-B14F-4D97-AF65-F5344CB8AC3E}">
        <p14:creationId xmlns:p14="http://schemas.microsoft.com/office/powerpoint/2010/main" val="3339765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49" y="1478280"/>
            <a:ext cx="7553325" cy="515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200" dirty="0" smtClean="0"/>
              <a:t>Post-neonatal infant deaths due to Diarrhea and Pneumonia in Mississippi, 1955-1975</a:t>
            </a:r>
            <a:endParaRPr lang="en-US" dirty="0"/>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44</a:t>
            </a:fld>
            <a:endParaRPr lang="en-US"/>
          </a:p>
        </p:txBody>
      </p:sp>
      <p:sp>
        <p:nvSpPr>
          <p:cNvPr id="4" name="TextBox 3"/>
          <p:cNvSpPr txBox="1"/>
          <p:nvPr/>
        </p:nvSpPr>
        <p:spPr>
          <a:xfrm>
            <a:off x="990600" y="2016514"/>
            <a:ext cx="1505540" cy="369332"/>
          </a:xfrm>
          <a:prstGeom prst="rect">
            <a:avLst/>
          </a:prstGeom>
          <a:noFill/>
        </p:spPr>
        <p:txBody>
          <a:bodyPr wrap="none" rtlCol="0">
            <a:spAutoFit/>
          </a:bodyPr>
          <a:lstStyle/>
          <a:p>
            <a:r>
              <a:rPr lang="en-US" dirty="0" smtClean="0"/>
              <a:t>Black Infants</a:t>
            </a:r>
            <a:endParaRPr lang="en-US" dirty="0"/>
          </a:p>
        </p:txBody>
      </p:sp>
      <p:sp>
        <p:nvSpPr>
          <p:cNvPr id="6" name="TextBox 5"/>
          <p:cNvSpPr txBox="1"/>
          <p:nvPr/>
        </p:nvSpPr>
        <p:spPr>
          <a:xfrm>
            <a:off x="1385168" y="4876800"/>
            <a:ext cx="1531188" cy="369332"/>
          </a:xfrm>
          <a:prstGeom prst="rect">
            <a:avLst/>
          </a:prstGeom>
          <a:noFill/>
        </p:spPr>
        <p:txBody>
          <a:bodyPr wrap="none" rtlCol="0">
            <a:spAutoFit/>
          </a:bodyPr>
          <a:lstStyle/>
          <a:p>
            <a:r>
              <a:rPr lang="en-US" dirty="0" smtClean="0"/>
              <a:t>White Infants</a:t>
            </a:r>
            <a:endParaRPr lang="en-US" dirty="0"/>
          </a:p>
        </p:txBody>
      </p:sp>
      <p:sp>
        <p:nvSpPr>
          <p:cNvPr id="7" name="TextBox 6"/>
          <p:cNvSpPr txBox="1"/>
          <p:nvPr/>
        </p:nvSpPr>
        <p:spPr>
          <a:xfrm>
            <a:off x="3874373" y="5791200"/>
            <a:ext cx="697627" cy="369332"/>
          </a:xfrm>
          <a:prstGeom prst="rect">
            <a:avLst/>
          </a:prstGeom>
          <a:solidFill>
            <a:schemeClr val="bg1"/>
          </a:solidFill>
        </p:spPr>
        <p:txBody>
          <a:bodyPr wrap="none" rtlCol="0">
            <a:spAutoFit/>
          </a:bodyPr>
          <a:lstStyle/>
          <a:p>
            <a:r>
              <a:rPr lang="en-US" dirty="0" smtClean="0"/>
              <a:t>1965</a:t>
            </a:r>
            <a:endParaRPr lang="en-US" dirty="0"/>
          </a:p>
        </p:txBody>
      </p:sp>
    </p:spTree>
    <p:extLst>
      <p:ext uri="{BB962C8B-B14F-4D97-AF65-F5344CB8AC3E}">
        <p14:creationId xmlns:p14="http://schemas.microsoft.com/office/powerpoint/2010/main" val="3113910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their evidence convincing?</a:t>
            </a:r>
            <a:endParaRPr lang="en-US" dirty="0"/>
          </a:p>
        </p:txBody>
      </p:sp>
      <p:sp>
        <p:nvSpPr>
          <p:cNvPr id="4" name="Content Placeholder 3"/>
          <p:cNvSpPr>
            <a:spLocks noGrp="1"/>
          </p:cNvSpPr>
          <p:nvPr>
            <p:ph idx="1"/>
          </p:nvPr>
        </p:nvSpPr>
        <p:spPr/>
        <p:txBody>
          <a:bodyPr/>
          <a:lstStyle/>
          <a:p>
            <a:r>
              <a:rPr lang="en-US" sz="2800" dirty="0" smtClean="0"/>
              <a:t>This is basically a time trend – is the result credible?</a:t>
            </a:r>
          </a:p>
          <a:p>
            <a:r>
              <a:rPr lang="en-US" sz="2800" i="1" dirty="0" smtClean="0"/>
              <a:t>A priori </a:t>
            </a:r>
            <a:r>
              <a:rPr lang="en-US" sz="2800" dirty="0" smtClean="0"/>
              <a:t>plausible</a:t>
            </a:r>
          </a:p>
          <a:p>
            <a:r>
              <a:rPr lang="en-US" sz="2800" dirty="0" smtClean="0"/>
              <a:t>Specificity of population affected (black infants, not white infants)</a:t>
            </a:r>
          </a:p>
          <a:p>
            <a:r>
              <a:rPr lang="en-US" sz="2800" dirty="0" smtClean="0"/>
              <a:t>Specificity of the outcome (amenable to the exposure targeted by the policy)</a:t>
            </a:r>
          </a:p>
          <a:p>
            <a:r>
              <a:rPr lang="en-US" sz="2800" dirty="0" smtClean="0"/>
              <a:t>Specificity of the place (southern, segregated states)</a:t>
            </a:r>
            <a:endParaRPr lang="en-US" sz="2800" dirty="0"/>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45</a:t>
            </a:fld>
            <a:endParaRPr lang="en-US"/>
          </a:p>
        </p:txBody>
      </p:sp>
    </p:spTree>
    <p:extLst>
      <p:ext uri="{BB962C8B-B14F-4D97-AF65-F5344CB8AC3E}">
        <p14:creationId xmlns:p14="http://schemas.microsoft.com/office/powerpoint/2010/main" val="1969081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Health Disparities</a:t>
            </a:r>
            <a:endParaRPr lang="en-US" dirty="0"/>
          </a:p>
        </p:txBody>
      </p:sp>
      <p:sp>
        <p:nvSpPr>
          <p:cNvPr id="3" name="Content Placeholder 2"/>
          <p:cNvSpPr>
            <a:spLocks noGrp="1"/>
          </p:cNvSpPr>
          <p:nvPr>
            <p:ph idx="1"/>
          </p:nvPr>
        </p:nvSpPr>
        <p:spPr/>
        <p:txBody>
          <a:bodyPr/>
          <a:lstStyle/>
          <a:p>
            <a:r>
              <a:rPr lang="en-US" sz="2800" dirty="0" smtClean="0"/>
              <a:t>Reasons to research policies</a:t>
            </a:r>
          </a:p>
          <a:p>
            <a:r>
              <a:rPr lang="en-US" sz="2800" dirty="0" smtClean="0"/>
              <a:t>Types of policies that may affect health disparities</a:t>
            </a:r>
          </a:p>
          <a:p>
            <a:r>
              <a:rPr lang="en-US" sz="2800" dirty="0" smtClean="0"/>
              <a:t>How to study health effects of policies?</a:t>
            </a:r>
          </a:p>
          <a:p>
            <a:pPr lvl="1"/>
            <a:r>
              <a:rPr lang="en-US" sz="2400" dirty="0" smtClean="0"/>
              <a:t>MTO: a randomized trial</a:t>
            </a:r>
          </a:p>
          <a:p>
            <a:pPr lvl="1"/>
            <a:r>
              <a:rPr lang="en-US" sz="2400" dirty="0" smtClean="0"/>
              <a:t>Regression discontinuity and related methods: hospital desegregation, </a:t>
            </a:r>
            <a:r>
              <a:rPr lang="en-US" sz="2400" dirty="0" smtClean="0">
                <a:solidFill>
                  <a:srgbClr val="FF0000"/>
                </a:solidFill>
              </a:rPr>
              <a:t>educational policy</a:t>
            </a:r>
          </a:p>
          <a:p>
            <a:pPr lvl="1"/>
            <a:r>
              <a:rPr lang="en-US" sz="2400" dirty="0" smtClean="0"/>
              <a:t>Pseudo-randomization: juvenile judges</a:t>
            </a:r>
          </a:p>
          <a:p>
            <a:r>
              <a:rPr lang="en-US" sz="2800" dirty="0" smtClean="0"/>
              <a:t>Distinguishing policy effects on health from effects on health disparities: GI Bill</a:t>
            </a:r>
          </a:p>
          <a:p>
            <a:r>
              <a:rPr lang="en-US" sz="2800" dirty="0" smtClean="0"/>
              <a:t>Major controversies or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46</a:t>
            </a:fld>
            <a:endParaRPr lang="en-US"/>
          </a:p>
        </p:txBody>
      </p:sp>
    </p:spTree>
    <p:extLst>
      <p:ext uri="{BB962C8B-B14F-4D97-AF65-F5344CB8AC3E}">
        <p14:creationId xmlns:p14="http://schemas.microsoft.com/office/powerpoint/2010/main" val="3606948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1B4209F-6E7F-43AD-A4D9-BFB6A6CAF766}" type="slidenum">
              <a:rPr lang="en-US" altLang="en-US" sz="1400" smtClean="0"/>
              <a:pPr eaLnBrk="1" hangingPunct="1"/>
              <a:t>47</a:t>
            </a:fld>
            <a:endParaRPr lang="en-US" altLang="en-US" sz="1400" smtClean="0"/>
          </a:p>
        </p:txBody>
      </p:sp>
      <p:sp>
        <p:nvSpPr>
          <p:cNvPr id="4099" name="Title 1"/>
          <p:cNvSpPr>
            <a:spLocks noGrp="1"/>
          </p:cNvSpPr>
          <p:nvPr>
            <p:ph type="title" idx="4294967295"/>
          </p:nvPr>
        </p:nvSpPr>
        <p:spPr>
          <a:xfrm>
            <a:off x="715433" y="304800"/>
            <a:ext cx="8420100" cy="1143000"/>
          </a:xfrm>
        </p:spPr>
        <p:txBody>
          <a:bodyPr/>
          <a:lstStyle/>
          <a:p>
            <a:pPr eaLnBrk="1" hangingPunct="1"/>
            <a:r>
              <a:rPr lang="en-US" altLang="en-US" sz="4000" b="1" dirty="0" smtClean="0">
                <a:solidFill>
                  <a:srgbClr val="0000FF"/>
                </a:solidFill>
                <a:latin typeface="Times New Roman" pitchFamily="18" charset="0"/>
                <a:cs typeface="Times New Roman" pitchFamily="18" charset="0"/>
              </a:rPr>
              <a:t>Research Question</a:t>
            </a:r>
          </a:p>
        </p:txBody>
      </p:sp>
      <p:sp>
        <p:nvSpPr>
          <p:cNvPr id="23555" name="Content Placeholder 2"/>
          <p:cNvSpPr>
            <a:spLocks noGrp="1"/>
          </p:cNvSpPr>
          <p:nvPr>
            <p:ph idx="4294967295"/>
          </p:nvPr>
        </p:nvSpPr>
        <p:spPr>
          <a:xfrm>
            <a:off x="0" y="1524000"/>
            <a:ext cx="9067800" cy="5029200"/>
          </a:xfrm>
        </p:spPr>
        <p:txBody>
          <a:bodyPr rtlCol="0">
            <a:noAutofit/>
          </a:bodyPr>
          <a:lstStyle/>
          <a:p>
            <a:pPr eaLnBrk="1" fontAlgn="auto" hangingPunct="1">
              <a:spcAft>
                <a:spcPts val="0"/>
              </a:spcAft>
              <a:defRPr/>
            </a:pPr>
            <a:r>
              <a:rPr lang="en-US" sz="2400" dirty="0" smtClean="0"/>
              <a:t>Do increases in education (years completed) lead to reduced  in old age dementia risk, measured with cognitive test scores?</a:t>
            </a:r>
          </a:p>
          <a:p>
            <a:pPr eaLnBrk="1" fontAlgn="auto" hangingPunct="1">
              <a:spcAft>
                <a:spcPts val="0"/>
              </a:spcAft>
              <a:defRPr/>
            </a:pPr>
            <a:r>
              <a:rPr lang="en-US" sz="2400" dirty="0" smtClean="0"/>
              <a:t>Why education?</a:t>
            </a:r>
          </a:p>
          <a:p>
            <a:pPr lvl="1" eaLnBrk="1" fontAlgn="auto" hangingPunct="1">
              <a:spcAft>
                <a:spcPts val="0"/>
              </a:spcAft>
              <a:defRPr/>
            </a:pPr>
            <a:r>
              <a:rPr lang="en-US" sz="2000" dirty="0"/>
              <a:t>Education is modifiable via individual or policy actions (unlike, say, the APOE gene)</a:t>
            </a:r>
          </a:p>
          <a:p>
            <a:pPr lvl="1" eaLnBrk="1" fontAlgn="auto" hangingPunct="1">
              <a:spcAft>
                <a:spcPts val="0"/>
              </a:spcAft>
              <a:defRPr/>
            </a:pPr>
            <a:r>
              <a:rPr lang="en-US" sz="2000" dirty="0"/>
              <a:t>Likely few harmful side effects (?), possibly other benefits</a:t>
            </a:r>
          </a:p>
          <a:p>
            <a:pPr lvl="1" eaLnBrk="1" fontAlgn="auto" hangingPunct="1">
              <a:spcAft>
                <a:spcPts val="0"/>
              </a:spcAft>
              <a:defRPr/>
            </a:pPr>
            <a:r>
              <a:rPr lang="en-US" sz="2000" dirty="0"/>
              <a:t>Generally politically accepted as a target of social policy</a:t>
            </a:r>
          </a:p>
          <a:p>
            <a:pPr lvl="1" eaLnBrk="1" fontAlgn="auto" hangingPunct="1">
              <a:spcAft>
                <a:spcPts val="0"/>
              </a:spcAft>
              <a:defRPr/>
            </a:pPr>
            <a:r>
              <a:rPr lang="en-US" sz="2000" dirty="0"/>
              <a:t>Revolutionary changes in </a:t>
            </a:r>
            <a:r>
              <a:rPr lang="en-US" sz="2000" dirty="0" err="1" smtClean="0"/>
              <a:t>avg</a:t>
            </a:r>
            <a:r>
              <a:rPr lang="en-US" sz="2000" dirty="0" smtClean="0"/>
              <a:t> education in </a:t>
            </a:r>
            <a:r>
              <a:rPr lang="en-US" sz="2000" dirty="0"/>
              <a:t>the US in the 20</a:t>
            </a:r>
            <a:r>
              <a:rPr lang="en-US" sz="2000" baseline="30000" dirty="0"/>
              <a:t>th</a:t>
            </a:r>
            <a:r>
              <a:rPr lang="en-US" sz="2000" dirty="0"/>
              <a:t> century</a:t>
            </a:r>
          </a:p>
          <a:p>
            <a:pPr lvl="1" eaLnBrk="1" fontAlgn="auto" hangingPunct="1">
              <a:spcAft>
                <a:spcPts val="0"/>
              </a:spcAft>
              <a:defRPr/>
            </a:pPr>
            <a:r>
              <a:rPr lang="en-US" sz="2000" dirty="0" smtClean="0"/>
              <a:t>Effects </a:t>
            </a:r>
            <a:r>
              <a:rPr lang="en-US" sz="2000" dirty="0"/>
              <a:t>of education supports the “use it or lose it” hypothesis, relevant for individual-level interventions and social policies on housing, work.</a:t>
            </a:r>
          </a:p>
          <a:p>
            <a:pPr eaLnBrk="1" fontAlgn="auto" hangingPunct="1">
              <a:spcAft>
                <a:spcPts val="0"/>
              </a:spcAft>
              <a:defRPr/>
            </a:pPr>
            <a:r>
              <a:rPr lang="en-US" sz="2400" dirty="0" smtClean="0"/>
              <a:t>Challenge: Many factors influence educational attainment and also late life dementia risk</a:t>
            </a:r>
          </a:p>
          <a:p>
            <a:pPr eaLnBrk="1" fontAlgn="auto" hangingPunct="1">
              <a:spcAft>
                <a:spcPts val="0"/>
              </a:spcAft>
              <a:defRPr/>
            </a:pPr>
            <a:r>
              <a:rPr lang="en-US" sz="2400" dirty="0" smtClean="0"/>
              <a:t>How to show that it was education itself that benefited kids?</a:t>
            </a:r>
          </a:p>
        </p:txBody>
      </p:sp>
    </p:spTree>
    <p:extLst>
      <p:ext uri="{BB962C8B-B14F-4D97-AF65-F5344CB8AC3E}">
        <p14:creationId xmlns:p14="http://schemas.microsoft.com/office/powerpoint/2010/main" val="1643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444500" y="477838"/>
            <a:ext cx="8229600" cy="1143000"/>
          </a:xfrm>
        </p:spPr>
        <p:txBody>
          <a:bodyPr/>
          <a:lstStyle/>
          <a:p>
            <a:pPr eaLnBrk="1" hangingPunct="1"/>
            <a:r>
              <a:rPr lang="en-US" altLang="en-US" sz="3200" b="1" smtClean="0">
                <a:solidFill>
                  <a:srgbClr val="0000FF"/>
                </a:solidFill>
                <a:latin typeface="Times New Roman" pitchFamily="18" charset="0"/>
                <a:cs typeface="Times New Roman" pitchFamily="18" charset="0"/>
              </a:rPr>
              <a:t>Early 20</a:t>
            </a:r>
            <a:r>
              <a:rPr lang="en-US" altLang="en-US" sz="3200" b="1" baseline="30000" smtClean="0">
                <a:solidFill>
                  <a:srgbClr val="0000FF"/>
                </a:solidFill>
                <a:latin typeface="Times New Roman" pitchFamily="18" charset="0"/>
                <a:cs typeface="Times New Roman" pitchFamily="18" charset="0"/>
              </a:rPr>
              <a:t>th</a:t>
            </a:r>
            <a:r>
              <a:rPr lang="en-US" altLang="en-US" sz="3200" b="1" smtClean="0">
                <a:solidFill>
                  <a:srgbClr val="0000FF"/>
                </a:solidFill>
                <a:latin typeface="Times New Roman" pitchFamily="18" charset="0"/>
                <a:cs typeface="Times New Roman" pitchFamily="18" charset="0"/>
              </a:rPr>
              <a:t> Century Compulsory Schooling Law Changes in South Carolina</a:t>
            </a:r>
          </a:p>
        </p:txBody>
      </p:sp>
      <p:graphicFrame>
        <p:nvGraphicFramePr>
          <p:cNvPr id="5123" name="Object 8"/>
          <p:cNvGraphicFramePr>
            <a:graphicFrameLocks noGrp="1" noChangeAspect="1"/>
          </p:cNvGraphicFramePr>
          <p:nvPr>
            <p:ph idx="1"/>
          </p:nvPr>
        </p:nvGraphicFramePr>
        <p:xfrm>
          <a:off x="0" y="1657350"/>
          <a:ext cx="8921750" cy="4032250"/>
        </p:xfrm>
        <a:graphic>
          <a:graphicData uri="http://schemas.openxmlformats.org/presentationml/2006/ole">
            <mc:AlternateContent xmlns:mc="http://schemas.openxmlformats.org/markup-compatibility/2006">
              <mc:Choice xmlns:v="urn:schemas-microsoft-com:vml" Requires="v">
                <p:oleObj spid="_x0000_s4119" name="Chart" r:id="rId4" imgW="6934200" imgH="3133649" progId="Excel.Chart.8">
                  <p:embed/>
                </p:oleObj>
              </mc:Choice>
              <mc:Fallback>
                <p:oleObj name="Chart" r:id="rId4" imgW="6934200" imgH="3133649"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7350"/>
                        <a:ext cx="89217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4" name="Text Box 5"/>
          <p:cNvSpPr txBox="1">
            <a:spLocks noChangeArrowheads="1"/>
          </p:cNvSpPr>
          <p:nvPr/>
        </p:nvSpPr>
        <p:spPr bwMode="auto">
          <a:xfrm>
            <a:off x="288925" y="6061075"/>
            <a:ext cx="815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742950" indent="-28575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2400"/>
              <a:t>Birth Cohort affected, based on laws in force at ages 6 and 14</a:t>
            </a:r>
          </a:p>
        </p:txBody>
      </p:sp>
    </p:spTree>
    <p:extLst>
      <p:ext uri="{BB962C8B-B14F-4D97-AF65-F5344CB8AC3E}">
        <p14:creationId xmlns:p14="http://schemas.microsoft.com/office/powerpoint/2010/main" val="3488344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404813" y="579438"/>
            <a:ext cx="8229600" cy="893762"/>
          </a:xfrm>
        </p:spPr>
        <p:txBody>
          <a:bodyPr/>
          <a:lstStyle/>
          <a:p>
            <a:pPr eaLnBrk="1" hangingPunct="1"/>
            <a:r>
              <a:rPr lang="en-US" altLang="en-US" sz="4000" b="1" smtClean="0">
                <a:solidFill>
                  <a:srgbClr val="0000FF"/>
                </a:solidFill>
                <a:latin typeface="Times New Roman" pitchFamily="18" charset="0"/>
                <a:cs typeface="Times New Roman" pitchFamily="18" charset="0"/>
              </a:rPr>
              <a:t>The High-School Revolution</a:t>
            </a:r>
          </a:p>
        </p:txBody>
      </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t="5092" b="166"/>
          <a:stretch>
            <a:fillRect/>
          </a:stretch>
        </p:blipFill>
        <p:spPr bwMode="auto">
          <a:xfrm>
            <a:off x="404813" y="1819275"/>
            <a:ext cx="646747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8" name="Text Box 7"/>
          <p:cNvSpPr txBox="1">
            <a:spLocks noChangeArrowheads="1"/>
          </p:cNvSpPr>
          <p:nvPr/>
        </p:nvSpPr>
        <p:spPr bwMode="auto">
          <a:xfrm>
            <a:off x="7070725" y="5946775"/>
            <a:ext cx="19081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800"/>
              <a:t>From Goldin, </a:t>
            </a:r>
          </a:p>
          <a:p>
            <a:pPr eaLnBrk="1" hangingPunct="1">
              <a:buFontTx/>
              <a:buNone/>
            </a:pPr>
            <a:r>
              <a:rPr lang="en-US" altLang="en-US" sz="1800"/>
              <a:t>J Econ Hist 1998</a:t>
            </a:r>
          </a:p>
        </p:txBody>
      </p:sp>
    </p:spTree>
    <p:extLst>
      <p:ext uri="{BB962C8B-B14F-4D97-AF65-F5344CB8AC3E}">
        <p14:creationId xmlns:p14="http://schemas.microsoft.com/office/powerpoint/2010/main" val="3749685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a:t>
            </a:r>
            <a:r>
              <a:rPr lang="en-US" i="1" dirty="0" smtClean="0"/>
              <a:t>social </a:t>
            </a:r>
            <a:r>
              <a:rPr lang="en-US" dirty="0" smtClean="0"/>
              <a:t>policies and health?</a:t>
            </a:r>
            <a:endParaRPr lang="en-US" dirty="0"/>
          </a:p>
        </p:txBody>
      </p:sp>
      <p:sp>
        <p:nvSpPr>
          <p:cNvPr id="3" name="Content Placeholder 2"/>
          <p:cNvSpPr>
            <a:spLocks noGrp="1"/>
          </p:cNvSpPr>
          <p:nvPr>
            <p:ph idx="1"/>
          </p:nvPr>
        </p:nvSpPr>
        <p:spPr/>
        <p:txBody>
          <a:bodyPr/>
          <a:lstStyle/>
          <a:p>
            <a:r>
              <a:rPr lang="en-US" sz="2800" dirty="0" smtClean="0"/>
              <a:t>Policies themselves – at the federal, state, local, or organizational levels – may be the most powerful health interventions.</a:t>
            </a:r>
          </a:p>
          <a:p>
            <a:r>
              <a:rPr lang="en-US" sz="2800" dirty="0" smtClean="0"/>
              <a:t>Evaluating the health impact of policies can contribute to arguments about the design and implementation of such policies.</a:t>
            </a:r>
          </a:p>
          <a:p>
            <a:r>
              <a:rPr lang="en-US" sz="2800" dirty="0" smtClean="0"/>
              <a:t>Policies may also provide “natural experiments” to understand the origins of health disparities.  </a:t>
            </a:r>
          </a:p>
          <a:p>
            <a:r>
              <a:rPr lang="en-US" sz="2800" dirty="0" smtClean="0"/>
              <a:t>Evaluating policies as natural experiments can give new insight into whether social factors are causal.</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5</a:t>
            </a:fld>
            <a:endParaRPr lang="en-US"/>
          </a:p>
        </p:txBody>
      </p:sp>
    </p:spTree>
    <p:extLst>
      <p:ext uri="{BB962C8B-B14F-4D97-AF65-F5344CB8AC3E}">
        <p14:creationId xmlns:p14="http://schemas.microsoft.com/office/powerpoint/2010/main" val="3770460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9E66E25D-2900-4AD7-A4B1-F9300AF51A87}" type="slidenum">
              <a:rPr lang="en-US" altLang="en-US" sz="1400" smtClean="0"/>
              <a:pPr eaLnBrk="1" hangingPunct="1"/>
              <a:t>50</a:t>
            </a:fld>
            <a:endParaRPr lang="en-US" altLang="en-US" sz="1400" smtClean="0"/>
          </a:p>
        </p:txBody>
      </p:sp>
      <p:sp>
        <p:nvSpPr>
          <p:cNvPr id="27650" name="Rectangle 5"/>
          <p:cNvSpPr>
            <a:spLocks noGrp="1" noChangeArrowheads="1"/>
          </p:cNvSpPr>
          <p:nvPr>
            <p:ph type="title" idx="4294967295"/>
          </p:nvPr>
        </p:nvSpPr>
        <p:spPr>
          <a:xfrm>
            <a:off x="304800" y="304800"/>
            <a:ext cx="8420100" cy="1143000"/>
          </a:xfrm>
        </p:spPr>
        <p:txBody>
          <a:bodyPr rtlCol="0">
            <a:normAutofit fontScale="90000"/>
          </a:bodyPr>
          <a:lstStyle/>
          <a:p>
            <a:pPr eaLnBrk="1" fontAlgn="auto" hangingPunct="1">
              <a:spcAft>
                <a:spcPts val="0"/>
              </a:spcAft>
              <a:defRPr/>
            </a:pPr>
            <a:r>
              <a:rPr lang="en-US" sz="4000" b="1" dirty="0" smtClean="0">
                <a:solidFill>
                  <a:srgbClr val="0000FF"/>
                </a:solidFill>
                <a:latin typeface="Times New Roman" pitchFamily="18" charset="0"/>
                <a:cs typeface="Times New Roman" pitchFamily="18" charset="0"/>
              </a:rPr>
              <a:t>Cohort Differences in Educational Attainment</a:t>
            </a:r>
          </a:p>
        </p:txBody>
      </p:sp>
      <p:sp>
        <p:nvSpPr>
          <p:cNvPr id="9220" name="Content Placeholder 4"/>
          <p:cNvSpPr>
            <a:spLocks noGrp="1"/>
          </p:cNvSpPr>
          <p:nvPr>
            <p:ph idx="4294967295"/>
          </p:nvPr>
        </p:nvSpPr>
        <p:spPr>
          <a:xfrm>
            <a:off x="152400" y="1790700"/>
            <a:ext cx="8839200" cy="4864100"/>
          </a:xfrm>
        </p:spPr>
        <p:txBody>
          <a:bodyPr/>
          <a:lstStyle/>
          <a:p>
            <a:pPr eaLnBrk="1" hangingPunct="1"/>
            <a:r>
              <a:rPr lang="en-US" altLang="en-US" sz="2800" dirty="0" smtClean="0"/>
              <a:t>Old people now and in the near future are better educated than ever before</a:t>
            </a:r>
          </a:p>
          <a:p>
            <a:pPr eaLnBrk="1" hangingPunct="1"/>
            <a:r>
              <a:rPr lang="en-US" altLang="en-US" sz="2800" dirty="0" smtClean="0"/>
              <a:t>If education is causally related to cognition/ dementia risk, this should improve population health</a:t>
            </a:r>
          </a:p>
          <a:p>
            <a:pPr eaLnBrk="1" hangingPunct="1"/>
            <a:r>
              <a:rPr lang="en-US" altLang="en-US" sz="2800" dirty="0" smtClean="0"/>
              <a:t>If </a:t>
            </a:r>
            <a:r>
              <a:rPr lang="en-US" altLang="en-US" sz="2800" u="sng" dirty="0" smtClean="0"/>
              <a:t>parental education </a:t>
            </a:r>
            <a:r>
              <a:rPr lang="en-US" altLang="en-US" sz="2800" dirty="0" smtClean="0"/>
              <a:t>is causally related to cognitive outcomes in old age, this should continue to pay off for another generation</a:t>
            </a:r>
          </a:p>
          <a:p>
            <a:pPr eaLnBrk="1" hangingPunct="1"/>
            <a:r>
              <a:rPr lang="en-US" altLang="en-US" sz="2800" dirty="0" smtClean="0"/>
              <a:t>Educational access delayed for African-Americans, so the health dividend of improving education will pay out for a longer period of time</a:t>
            </a:r>
            <a:endParaRPr lang="en-US" altLang="en-US" dirty="0" smtClean="0"/>
          </a:p>
        </p:txBody>
      </p:sp>
    </p:spTree>
    <p:extLst>
      <p:ext uri="{BB962C8B-B14F-4D97-AF65-F5344CB8AC3E}">
        <p14:creationId xmlns:p14="http://schemas.microsoft.com/office/powerpoint/2010/main" val="1959437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t>IV Analyses using School Policy as a Natural Experiment</a:t>
            </a:r>
          </a:p>
        </p:txBody>
      </p:sp>
      <p:sp>
        <p:nvSpPr>
          <p:cNvPr id="50179" name="Rectangle 3"/>
          <p:cNvSpPr>
            <a:spLocks noGrp="1" noChangeArrowheads="1"/>
          </p:cNvSpPr>
          <p:nvPr>
            <p:ph idx="1"/>
          </p:nvPr>
        </p:nvSpPr>
        <p:spPr/>
        <p:txBody>
          <a:bodyPr/>
          <a:lstStyle/>
          <a:p>
            <a:r>
              <a:rPr lang="en-US" altLang="en-US" sz="2800" dirty="0" smtClean="0"/>
              <a:t>Sample: US born whites with &lt;=12 years of school</a:t>
            </a:r>
          </a:p>
          <a:p>
            <a:r>
              <a:rPr lang="en-US" altLang="en-US" sz="2800" dirty="0" smtClean="0"/>
              <a:t>State schooling policies</a:t>
            </a:r>
          </a:p>
          <a:p>
            <a:pPr lvl="1"/>
            <a:r>
              <a:rPr lang="en-US" altLang="en-US" sz="2400" dirty="0" smtClean="0"/>
              <a:t>Compulsory school to drop out (CSL) or receive a work-permit (CSL-W)</a:t>
            </a:r>
          </a:p>
          <a:p>
            <a:pPr lvl="1"/>
            <a:r>
              <a:rPr lang="en-US" altLang="en-US" sz="2400" dirty="0" smtClean="0"/>
              <a:t>Based on policy in state of birth when school-age </a:t>
            </a:r>
          </a:p>
          <a:p>
            <a:pPr lvl="1"/>
            <a:r>
              <a:rPr lang="en-US" altLang="en-US" sz="2400" dirty="0" smtClean="0"/>
              <a:t>Separate-Sample 2-stage least squares analysis</a:t>
            </a:r>
          </a:p>
          <a:p>
            <a:r>
              <a:rPr lang="en-US" altLang="en-US" sz="2800" dirty="0" smtClean="0"/>
              <a:t>Exposure (endogenous) variable:</a:t>
            </a:r>
          </a:p>
          <a:p>
            <a:pPr lvl="1"/>
            <a:r>
              <a:rPr lang="en-US" altLang="en-US" sz="2400" dirty="0" smtClean="0"/>
              <a:t>Years of education (self-report)</a:t>
            </a:r>
          </a:p>
          <a:p>
            <a:r>
              <a:rPr lang="en-US" altLang="en-US" sz="2800" dirty="0" smtClean="0"/>
              <a:t>Outcome: Memory score in later adulthood</a:t>
            </a:r>
            <a:endParaRPr lang="en-US" altLang="en-US" dirty="0" smtClean="0"/>
          </a:p>
        </p:txBody>
      </p:sp>
    </p:spTree>
    <p:extLst>
      <p:ext uri="{BB962C8B-B14F-4D97-AF65-F5344CB8AC3E}">
        <p14:creationId xmlns:p14="http://schemas.microsoft.com/office/powerpoint/2010/main" val="1027452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1143000" y="1790700"/>
            <a:ext cx="7754938" cy="4525963"/>
          </a:xfrm>
          <a:noFill/>
        </p:spPr>
        <p:txBody>
          <a:bodyPr/>
          <a:lstStyle/>
          <a:p>
            <a:pPr eaLnBrk="1" hangingPunct="1">
              <a:lnSpc>
                <a:spcPct val="80000"/>
              </a:lnSpc>
            </a:pPr>
            <a:r>
              <a:rPr lang="en-US" altLang="en-US" sz="2800" dirty="0" smtClean="0"/>
              <a:t>Unadjusted</a:t>
            </a:r>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r>
              <a:rPr lang="en-US" altLang="en-US" sz="2800" dirty="0" smtClean="0"/>
              <a:t>Sex</a:t>
            </a:r>
          </a:p>
          <a:p>
            <a:pPr eaLnBrk="1" hangingPunct="1">
              <a:lnSpc>
                <a:spcPct val="80000"/>
              </a:lnSpc>
            </a:pPr>
            <a:r>
              <a:rPr lang="en-US" altLang="en-US" sz="2800" dirty="0" err="1" smtClean="0"/>
              <a:t>Birthyear</a:t>
            </a:r>
            <a:endParaRPr lang="en-US" altLang="en-US" sz="2800" dirty="0" smtClean="0"/>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r>
              <a:rPr lang="en-US" altLang="en-US" sz="2800" dirty="0" smtClean="0"/>
              <a:t>State of birth indicators</a:t>
            </a:r>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r>
              <a:rPr lang="en-US" altLang="en-US" sz="2800" dirty="0" smtClean="0"/>
              <a:t>State characteristics: age 6 % black, % urban, and % foreign born; age 14 manufacturing jobs per capita and wages per manufacturing job</a:t>
            </a:r>
          </a:p>
        </p:txBody>
      </p:sp>
      <p:sp>
        <p:nvSpPr>
          <p:cNvPr id="212998" name="Text Box 6"/>
          <p:cNvSpPr txBox="1">
            <a:spLocks noChangeArrowheads="1"/>
          </p:cNvSpPr>
          <p:nvPr/>
        </p:nvSpPr>
        <p:spPr bwMode="auto">
          <a:xfrm>
            <a:off x="401638" y="1704975"/>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spcBef>
                <a:spcPct val="0"/>
              </a:spcBef>
              <a:buFontTx/>
              <a:buNone/>
            </a:pPr>
            <a:r>
              <a:rPr lang="en-US" altLang="en-US">
                <a:solidFill>
                  <a:srgbClr val="FF3300"/>
                </a:solidFill>
              </a:rPr>
              <a:t>1</a:t>
            </a:r>
          </a:p>
        </p:txBody>
      </p:sp>
      <p:sp>
        <p:nvSpPr>
          <p:cNvPr id="213004" name="Text Box 12"/>
          <p:cNvSpPr txBox="1">
            <a:spLocks noChangeArrowheads="1"/>
          </p:cNvSpPr>
          <p:nvPr/>
        </p:nvSpPr>
        <p:spPr bwMode="auto">
          <a:xfrm>
            <a:off x="430213" y="2708275"/>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spcBef>
                <a:spcPct val="0"/>
              </a:spcBef>
              <a:buFontTx/>
              <a:buNone/>
            </a:pPr>
            <a:r>
              <a:rPr lang="en-US" altLang="en-US">
                <a:solidFill>
                  <a:srgbClr val="FF3300"/>
                </a:solidFill>
              </a:rPr>
              <a:t>2</a:t>
            </a:r>
          </a:p>
        </p:txBody>
      </p:sp>
      <p:sp>
        <p:nvSpPr>
          <p:cNvPr id="213005" name="Text Box 13"/>
          <p:cNvSpPr txBox="1">
            <a:spLocks noChangeArrowheads="1"/>
          </p:cNvSpPr>
          <p:nvPr/>
        </p:nvSpPr>
        <p:spPr bwMode="auto">
          <a:xfrm>
            <a:off x="401638" y="3681413"/>
            <a:ext cx="361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spcBef>
                <a:spcPct val="0"/>
              </a:spcBef>
              <a:buFontTx/>
              <a:buNone/>
            </a:pPr>
            <a:r>
              <a:rPr lang="en-US" altLang="en-US">
                <a:solidFill>
                  <a:srgbClr val="FF3300"/>
                </a:solidFill>
              </a:rPr>
              <a:t>3</a:t>
            </a:r>
          </a:p>
        </p:txBody>
      </p:sp>
      <p:sp>
        <p:nvSpPr>
          <p:cNvPr id="213006" name="Text Box 14"/>
          <p:cNvSpPr txBox="1">
            <a:spLocks noChangeArrowheads="1"/>
          </p:cNvSpPr>
          <p:nvPr/>
        </p:nvSpPr>
        <p:spPr bwMode="auto">
          <a:xfrm>
            <a:off x="401638" y="4519613"/>
            <a:ext cx="361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spcBef>
                <a:spcPct val="0"/>
              </a:spcBef>
              <a:buFontTx/>
              <a:buNone/>
            </a:pPr>
            <a:r>
              <a:rPr lang="en-US" altLang="en-US">
                <a:solidFill>
                  <a:srgbClr val="FF3300"/>
                </a:solidFill>
              </a:rPr>
              <a:t>4</a:t>
            </a:r>
          </a:p>
        </p:txBody>
      </p:sp>
      <p:sp>
        <p:nvSpPr>
          <p:cNvPr id="6" name="Title 5"/>
          <p:cNvSpPr>
            <a:spLocks noGrp="1"/>
          </p:cNvSpPr>
          <p:nvPr>
            <p:ph type="title"/>
          </p:nvPr>
        </p:nvSpPr>
        <p:spPr/>
        <p:txBody>
          <a:bodyPr/>
          <a:lstStyle/>
          <a:p>
            <a:r>
              <a:rPr lang="en-US" dirty="0" smtClean="0"/>
              <a:t>Covariates</a:t>
            </a:r>
            <a:endParaRPr lang="en-US" dirty="0"/>
          </a:p>
        </p:txBody>
      </p:sp>
    </p:spTree>
    <p:extLst>
      <p:ext uri="{BB962C8B-B14F-4D97-AF65-F5344CB8AC3E}">
        <p14:creationId xmlns:p14="http://schemas.microsoft.com/office/powerpoint/2010/main" val="208128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HRS Sample</a:t>
            </a:r>
          </a:p>
        </p:txBody>
      </p:sp>
      <p:pic>
        <p:nvPicPr>
          <p:cNvPr id="58371" name="Picture 1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833688" y="1790700"/>
            <a:ext cx="3275012" cy="4525963"/>
          </a:xfrm>
          <a:noFill/>
        </p:spPr>
      </p:pic>
    </p:spTree>
    <p:extLst>
      <p:ext uri="{BB962C8B-B14F-4D97-AF65-F5344CB8AC3E}">
        <p14:creationId xmlns:p14="http://schemas.microsoft.com/office/powerpoint/2010/main" val="591471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IV Estimates for Education: CSLs</a:t>
            </a:r>
          </a:p>
        </p:txBody>
      </p:sp>
      <p:sp>
        <p:nvSpPr>
          <p:cNvPr id="62467" name="Text Box 3"/>
          <p:cNvSpPr txBox="1">
            <a:spLocks noChangeArrowheads="1"/>
          </p:cNvSpPr>
          <p:nvPr/>
        </p:nvSpPr>
        <p:spPr bwMode="auto">
          <a:xfrm>
            <a:off x="441325" y="1689100"/>
            <a:ext cx="8321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spcBef>
                <a:spcPct val="0"/>
              </a:spcBef>
              <a:buFontTx/>
              <a:buNone/>
            </a:pPr>
            <a:r>
              <a:rPr lang="en-US" altLang="en-US">
                <a:solidFill>
                  <a:schemeClr val="tx2"/>
                </a:solidFill>
              </a:rPr>
              <a:t>Estimated effect of 1 year ed’n on cognitive test scores.</a:t>
            </a:r>
          </a:p>
        </p:txBody>
      </p:sp>
      <p:sp>
        <p:nvSpPr>
          <p:cNvPr id="62468" name="Text Box 5"/>
          <p:cNvSpPr txBox="1">
            <a:spLocks noChangeArrowheads="1"/>
          </p:cNvSpPr>
          <p:nvPr/>
        </p:nvSpPr>
        <p:spPr bwMode="auto">
          <a:xfrm>
            <a:off x="703263" y="6315075"/>
            <a:ext cx="54906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wrap="none">
            <a:spAutoFit/>
          </a:bodyPr>
          <a:lstStyle>
            <a:lvl1pPr defTabSz="1277938" eaLnBrk="0" hangingPunct="0">
              <a:tabLst>
                <a:tab pos="2684463" algn="l"/>
                <a:tab pos="5254625" algn="l"/>
              </a:tabLst>
              <a:defRPr sz="2800">
                <a:solidFill>
                  <a:schemeClr val="tx1"/>
                </a:solidFill>
                <a:latin typeface="Times New Roman" pitchFamily="18" charset="0"/>
              </a:defRPr>
            </a:lvl1pPr>
            <a:lvl2pPr marL="742950" indent="-285750" defTabSz="1277938" eaLnBrk="0" hangingPunct="0">
              <a:tabLst>
                <a:tab pos="2684463" algn="l"/>
                <a:tab pos="5254625" algn="l"/>
              </a:tabLst>
              <a:defRPr sz="2800">
                <a:solidFill>
                  <a:schemeClr val="tx1"/>
                </a:solidFill>
                <a:latin typeface="Times New Roman" pitchFamily="18" charset="0"/>
              </a:defRPr>
            </a:lvl2pPr>
            <a:lvl3pPr marL="1143000" indent="-228600" defTabSz="1277938" eaLnBrk="0" hangingPunct="0">
              <a:tabLst>
                <a:tab pos="2684463" algn="l"/>
                <a:tab pos="5254625" algn="l"/>
              </a:tabLst>
              <a:defRPr sz="2800">
                <a:solidFill>
                  <a:schemeClr val="tx1"/>
                </a:solidFill>
                <a:latin typeface="Times New Roman" pitchFamily="18" charset="0"/>
              </a:defRPr>
            </a:lvl3pPr>
            <a:lvl4pPr marL="1600200" indent="-228600" defTabSz="1277938" eaLnBrk="0" hangingPunct="0">
              <a:tabLst>
                <a:tab pos="2684463" algn="l"/>
                <a:tab pos="5254625" algn="l"/>
              </a:tabLst>
              <a:defRPr sz="2800">
                <a:solidFill>
                  <a:schemeClr val="tx1"/>
                </a:solidFill>
                <a:latin typeface="Times New Roman" pitchFamily="18" charset="0"/>
              </a:defRPr>
            </a:lvl4pPr>
            <a:lvl5pPr marL="2057400" indent="-228600" defTabSz="1277938" eaLnBrk="0" hangingPunct="0">
              <a:tabLst>
                <a:tab pos="2684463" algn="l"/>
                <a:tab pos="5254625" algn="l"/>
              </a:tabLst>
              <a:defRPr sz="2800">
                <a:solidFill>
                  <a:schemeClr val="tx1"/>
                </a:solidFill>
                <a:latin typeface="Times New Roman" pitchFamily="18" charset="0"/>
              </a:defRPr>
            </a:lvl5pPr>
            <a:lvl6pPr marL="2514600" indent="-228600" defTabSz="1277938" eaLnBrk="0" fontAlgn="base" hangingPunct="0">
              <a:spcBef>
                <a:spcPct val="20000"/>
              </a:spcBef>
              <a:spcAft>
                <a:spcPct val="0"/>
              </a:spcAft>
              <a:buChar char="–"/>
              <a:tabLst>
                <a:tab pos="2684463" algn="l"/>
                <a:tab pos="5254625" algn="l"/>
              </a:tabLst>
              <a:defRPr sz="2800">
                <a:solidFill>
                  <a:schemeClr val="tx1"/>
                </a:solidFill>
                <a:latin typeface="Times New Roman" pitchFamily="18" charset="0"/>
              </a:defRPr>
            </a:lvl6pPr>
            <a:lvl7pPr marL="2971800" indent="-228600" defTabSz="1277938" eaLnBrk="0" fontAlgn="base" hangingPunct="0">
              <a:spcBef>
                <a:spcPct val="20000"/>
              </a:spcBef>
              <a:spcAft>
                <a:spcPct val="0"/>
              </a:spcAft>
              <a:buChar char="–"/>
              <a:tabLst>
                <a:tab pos="2684463" algn="l"/>
                <a:tab pos="5254625" algn="l"/>
              </a:tabLst>
              <a:defRPr sz="2800">
                <a:solidFill>
                  <a:schemeClr val="tx1"/>
                </a:solidFill>
                <a:latin typeface="Times New Roman" pitchFamily="18" charset="0"/>
              </a:defRPr>
            </a:lvl7pPr>
            <a:lvl8pPr marL="3429000" indent="-228600" defTabSz="1277938" eaLnBrk="0" fontAlgn="base" hangingPunct="0">
              <a:spcBef>
                <a:spcPct val="20000"/>
              </a:spcBef>
              <a:spcAft>
                <a:spcPct val="0"/>
              </a:spcAft>
              <a:buChar char="–"/>
              <a:tabLst>
                <a:tab pos="2684463" algn="l"/>
                <a:tab pos="5254625" algn="l"/>
              </a:tabLst>
              <a:defRPr sz="2800">
                <a:solidFill>
                  <a:schemeClr val="tx1"/>
                </a:solidFill>
                <a:latin typeface="Times New Roman" pitchFamily="18" charset="0"/>
              </a:defRPr>
            </a:lvl8pPr>
            <a:lvl9pPr marL="3886200" indent="-228600" defTabSz="1277938" eaLnBrk="0" fontAlgn="base" hangingPunct="0">
              <a:spcBef>
                <a:spcPct val="20000"/>
              </a:spcBef>
              <a:spcAft>
                <a:spcPct val="0"/>
              </a:spcAft>
              <a:buChar char="–"/>
              <a:tabLst>
                <a:tab pos="2684463" algn="l"/>
                <a:tab pos="5254625" algn="l"/>
              </a:tabLst>
              <a:defRPr sz="2800">
                <a:solidFill>
                  <a:schemeClr val="tx1"/>
                </a:solidFill>
                <a:latin typeface="Times New Roman" pitchFamily="18" charset="0"/>
              </a:defRPr>
            </a:lvl9pPr>
          </a:lstStyle>
          <a:p>
            <a:pPr eaLnBrk="1" hangingPunct="1">
              <a:spcBef>
                <a:spcPct val="0"/>
              </a:spcBef>
              <a:buFontTx/>
              <a:buNone/>
            </a:pPr>
            <a:r>
              <a:rPr lang="en-US" altLang="en-US" sz="2400" dirty="0">
                <a:solidFill>
                  <a:schemeClr val="tx2"/>
                </a:solidFill>
              </a:rPr>
              <a:t>5. OLS estimates	0.09 (0.08, 0.10)	</a:t>
            </a:r>
          </a:p>
        </p:txBody>
      </p:sp>
      <p:pic>
        <p:nvPicPr>
          <p:cNvPr id="62469" name="Picture 9"/>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30152"/>
          <a:stretch/>
        </p:blipFill>
        <p:spPr>
          <a:xfrm>
            <a:off x="590550" y="2085975"/>
            <a:ext cx="5561894" cy="3935413"/>
          </a:xfrm>
          <a:noFill/>
        </p:spPr>
      </p:pic>
    </p:spTree>
    <p:extLst>
      <p:ext uri="{BB962C8B-B14F-4D97-AF65-F5344CB8AC3E}">
        <p14:creationId xmlns:p14="http://schemas.microsoft.com/office/powerpoint/2010/main" val="2346124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r>
              <a:rPr lang="en-US" altLang="en-US" sz="3600" dirty="0" smtClean="0"/>
              <a:t>Schooling and racial disparities</a:t>
            </a:r>
            <a:endParaRPr lang="en-US" altLang="en-US" sz="3600" dirty="0"/>
          </a:p>
        </p:txBody>
      </p:sp>
      <p:sp>
        <p:nvSpPr>
          <p:cNvPr id="7" name="Content Placeholder 6"/>
          <p:cNvSpPr>
            <a:spLocks noGrp="1"/>
          </p:cNvSpPr>
          <p:nvPr>
            <p:ph idx="1"/>
          </p:nvPr>
        </p:nvSpPr>
        <p:spPr/>
        <p:txBody>
          <a:bodyPr/>
          <a:lstStyle/>
          <a:p>
            <a:r>
              <a:rPr lang="en-US" sz="2800" dirty="0" smtClean="0"/>
              <a:t>Analyses on Compulsory schooling restricted to whites because evidence that mandatory schooling/minimum work permit age not enforced for black children</a:t>
            </a:r>
          </a:p>
          <a:p>
            <a:r>
              <a:rPr lang="en-US" altLang="en-US" sz="2800" dirty="0"/>
              <a:t>Major historical differences in school </a:t>
            </a:r>
            <a:r>
              <a:rPr lang="en-US" altLang="en-US" sz="2800" i="1" dirty="0"/>
              <a:t>quality</a:t>
            </a:r>
            <a:r>
              <a:rPr lang="en-US" altLang="en-US" sz="2800" dirty="0"/>
              <a:t> for black and white </a:t>
            </a:r>
            <a:r>
              <a:rPr lang="en-US" altLang="en-US" sz="2800" dirty="0" smtClean="0"/>
              <a:t>children</a:t>
            </a:r>
          </a:p>
          <a:p>
            <a:r>
              <a:rPr lang="en-US" sz="2800" i="1" dirty="0" smtClean="0"/>
              <a:t>De jure </a:t>
            </a:r>
            <a:r>
              <a:rPr lang="en-US" sz="2800" dirty="0" smtClean="0"/>
              <a:t>desegregation fairly recent and </a:t>
            </a:r>
            <a:r>
              <a:rPr lang="en-US" sz="2800" i="1" dirty="0" smtClean="0"/>
              <a:t>de facto</a:t>
            </a:r>
            <a:r>
              <a:rPr lang="en-US" sz="2800" dirty="0" smtClean="0"/>
              <a:t> segregation persists– do we know if it affects health?</a:t>
            </a:r>
          </a:p>
          <a:p>
            <a:r>
              <a:rPr lang="en-US" sz="2800" dirty="0" smtClean="0"/>
              <a:t>Surprisingly limited evidence</a:t>
            </a:r>
          </a:p>
          <a:p>
            <a:endParaRPr lang="en-US" sz="2800" dirty="0"/>
          </a:p>
        </p:txBody>
      </p:sp>
      <p:sp>
        <p:nvSpPr>
          <p:cNvPr id="3" name="Rectangle 2"/>
          <p:cNvSpPr>
            <a:spLocks noChangeArrowheads="1"/>
          </p:cNvSpPr>
          <p:nvPr/>
        </p:nvSpPr>
        <p:spPr bwMode="auto">
          <a:xfrm>
            <a:off x="1867437" y="1275008"/>
            <a:ext cx="1196410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37642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r>
              <a:rPr lang="en-US" altLang="en-US" sz="3600" dirty="0" smtClean="0"/>
              <a:t>Major historical differences in school quality for black and white children</a:t>
            </a:r>
            <a:endParaRPr lang="en-US" altLang="en-US" sz="2800" dirty="0"/>
          </a:p>
        </p:txBody>
      </p:sp>
      <p:sp>
        <p:nvSpPr>
          <p:cNvPr id="5124" name="Text Box 5"/>
          <p:cNvSpPr txBox="1">
            <a:spLocks noChangeArrowheads="1"/>
          </p:cNvSpPr>
          <p:nvPr/>
        </p:nvSpPr>
        <p:spPr bwMode="auto">
          <a:xfrm>
            <a:off x="762000" y="6322367"/>
            <a:ext cx="7616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2400" dirty="0" smtClean="0"/>
              <a:t>S. Liu </a:t>
            </a:r>
            <a:r>
              <a:rPr lang="en-US" altLang="en-US" sz="2000" dirty="0" smtClean="0"/>
              <a:t>PLOS one 2015</a:t>
            </a:r>
            <a:endParaRPr lang="en-US" altLang="en-US" sz="2400" dirty="0"/>
          </a:p>
        </p:txBody>
      </p:sp>
      <p:sp>
        <p:nvSpPr>
          <p:cNvPr id="3" name="Rectangle 2"/>
          <p:cNvSpPr>
            <a:spLocks noChangeArrowheads="1"/>
          </p:cNvSpPr>
          <p:nvPr/>
        </p:nvSpPr>
        <p:spPr bwMode="auto">
          <a:xfrm>
            <a:off x="1867437" y="1275008"/>
            <a:ext cx="1196410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644" y="2541765"/>
            <a:ext cx="7160565" cy="40114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516923"/>
            <a:ext cx="7113431" cy="1200329"/>
          </a:xfrm>
          <a:prstGeom prst="rect">
            <a:avLst/>
          </a:prstGeom>
          <a:noFill/>
        </p:spPr>
        <p:txBody>
          <a:bodyPr wrap="square" rtlCol="0">
            <a:spAutoFit/>
          </a:bodyPr>
          <a:lstStyle/>
          <a:p>
            <a:r>
              <a:rPr lang="en-US" sz="2400" dirty="0"/>
              <a:t>Average state-mandated school term length by birth cohort, based on state and year of birth, stratified by race, 2009-2011 ACS</a:t>
            </a:r>
          </a:p>
        </p:txBody>
      </p:sp>
    </p:spTree>
    <p:extLst>
      <p:ext uri="{BB962C8B-B14F-4D97-AF65-F5344CB8AC3E}">
        <p14:creationId xmlns:p14="http://schemas.microsoft.com/office/powerpoint/2010/main" val="1965759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Do these contribute to persistent disparities in adult health</a:t>
            </a:r>
            <a:r>
              <a:rPr lang="en-US" dirty="0" smtClean="0"/>
              <a:t>?</a:t>
            </a:r>
            <a:endParaRPr lang="en-US" dirty="0"/>
          </a:p>
        </p:txBody>
      </p:sp>
      <p:sp>
        <p:nvSpPr>
          <p:cNvPr id="4" name="Content Placeholder 3"/>
          <p:cNvSpPr>
            <a:spLocks noGrp="1"/>
          </p:cNvSpPr>
          <p:nvPr>
            <p:ph idx="1"/>
          </p:nvPr>
        </p:nvSpPr>
        <p:spPr>
          <a:xfrm>
            <a:off x="381000" y="1905000"/>
            <a:ext cx="8001000" cy="762000"/>
          </a:xfrm>
        </p:spPr>
        <p:txBody>
          <a:bodyPr/>
          <a:lstStyle/>
          <a:p>
            <a:pPr marL="0" indent="0">
              <a:buNone/>
            </a:pPr>
            <a:r>
              <a:rPr lang="en-US" dirty="0"/>
              <a:t>Effect of longer school term length (at the state level) on </a:t>
            </a:r>
            <a:r>
              <a:rPr lang="en-US" dirty="0" smtClean="0"/>
              <a:t>Systolic Blood Pressure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94606465"/>
              </p:ext>
            </p:extLst>
          </p:nvPr>
        </p:nvGraphicFramePr>
        <p:xfrm>
          <a:off x="457200" y="2922132"/>
          <a:ext cx="8077200" cy="3264657"/>
        </p:xfrm>
        <a:graphic>
          <a:graphicData uri="http://schemas.openxmlformats.org/drawingml/2006/table">
            <a:tbl>
              <a:tblPr firstRow="1" firstCol="1" bandRow="1">
                <a:tableStyleId>{5C22544A-7EE6-4342-B048-85BDC9FD1C3A}</a:tableStyleId>
              </a:tblPr>
              <a:tblGrid>
                <a:gridCol w="1712387">
                  <a:extLst>
                    <a:ext uri="{9D8B030D-6E8A-4147-A177-3AD203B41FA5}">
                      <a16:colId xmlns:a16="http://schemas.microsoft.com/office/drawing/2014/main" val="20000"/>
                    </a:ext>
                  </a:extLst>
                </a:gridCol>
                <a:gridCol w="1476569">
                  <a:extLst>
                    <a:ext uri="{9D8B030D-6E8A-4147-A177-3AD203B41FA5}">
                      <a16:colId xmlns:a16="http://schemas.microsoft.com/office/drawing/2014/main" val="20001"/>
                    </a:ext>
                  </a:extLst>
                </a:gridCol>
                <a:gridCol w="1396047">
                  <a:extLst>
                    <a:ext uri="{9D8B030D-6E8A-4147-A177-3AD203B41FA5}">
                      <a16:colId xmlns:a16="http://schemas.microsoft.com/office/drawing/2014/main" val="20002"/>
                    </a:ext>
                  </a:extLst>
                </a:gridCol>
                <a:gridCol w="1414732">
                  <a:extLst>
                    <a:ext uri="{9D8B030D-6E8A-4147-A177-3AD203B41FA5}">
                      <a16:colId xmlns:a16="http://schemas.microsoft.com/office/drawing/2014/main" val="20003"/>
                    </a:ext>
                  </a:extLst>
                </a:gridCol>
                <a:gridCol w="2077465">
                  <a:extLst>
                    <a:ext uri="{9D8B030D-6E8A-4147-A177-3AD203B41FA5}">
                      <a16:colId xmlns:a16="http://schemas.microsoft.com/office/drawing/2014/main" val="20004"/>
                    </a:ext>
                  </a:extLst>
                </a:gridCol>
              </a:tblGrid>
              <a:tr h="456008">
                <a:tc>
                  <a:txBody>
                    <a:bodyPr/>
                    <a:lstStyle/>
                    <a:p>
                      <a:pPr marL="0" marR="0">
                        <a:lnSpc>
                          <a:spcPct val="115000"/>
                        </a:lnSpc>
                        <a:spcBef>
                          <a:spcPts val="0"/>
                        </a:spcBef>
                        <a:spcAft>
                          <a:spcPts val="0"/>
                        </a:spcAft>
                      </a:pPr>
                      <a:r>
                        <a:rPr lang="en-US" sz="2400" dirty="0">
                          <a:effectLst/>
                        </a:rPr>
                        <a:t> </a:t>
                      </a:r>
                      <a:endParaRPr lang="en-US"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gridSpan="4">
                  <a:txBody>
                    <a:bodyPr/>
                    <a:lstStyle/>
                    <a:p>
                      <a:pPr marL="0" marR="0" algn="ctr">
                        <a:lnSpc>
                          <a:spcPct val="115000"/>
                        </a:lnSpc>
                        <a:spcBef>
                          <a:spcPts val="0"/>
                        </a:spcBef>
                        <a:spcAft>
                          <a:spcPts val="0"/>
                        </a:spcAft>
                      </a:pPr>
                      <a:r>
                        <a:rPr lang="en-US" sz="2400">
                          <a:effectLst/>
                        </a:rPr>
                        <a:t>10% Difference in school term length</a:t>
                      </a:r>
                      <a:endParaRPr lang="en-US"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6008">
                <a:tc>
                  <a:txBody>
                    <a:bodyPr/>
                    <a:lstStyle/>
                    <a:p>
                      <a:pPr marL="0" marR="0">
                        <a:lnSpc>
                          <a:spcPct val="115000"/>
                        </a:lnSpc>
                        <a:spcBef>
                          <a:spcPts val="0"/>
                        </a:spcBef>
                        <a:spcAft>
                          <a:spcPts val="0"/>
                        </a:spcAft>
                      </a:pPr>
                      <a:r>
                        <a:rPr lang="en-US" sz="2400" dirty="0">
                          <a:effectLst/>
                        </a:rPr>
                        <a:t> </a:t>
                      </a:r>
                      <a:endParaRPr lang="en-US"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gridSpan="2">
                  <a:txBody>
                    <a:bodyPr/>
                    <a:lstStyle/>
                    <a:p>
                      <a:pPr marL="0" marR="0" algn="ctr">
                        <a:lnSpc>
                          <a:spcPct val="115000"/>
                        </a:lnSpc>
                        <a:spcBef>
                          <a:spcPts val="0"/>
                        </a:spcBef>
                        <a:spcAft>
                          <a:spcPts val="0"/>
                        </a:spcAft>
                      </a:pPr>
                      <a:r>
                        <a:rPr lang="en-US" sz="2400">
                          <a:effectLst/>
                        </a:rPr>
                        <a:t>Black</a:t>
                      </a:r>
                      <a:endParaRPr lang="en-US"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400">
                          <a:effectLst/>
                        </a:rPr>
                        <a:t>White</a:t>
                      </a:r>
                      <a:endParaRPr lang="en-US"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0001"/>
                  </a:ext>
                </a:extLst>
              </a:tr>
              <a:tr h="456008">
                <a:tc>
                  <a:txBody>
                    <a:bodyPr/>
                    <a:lstStyle/>
                    <a:p>
                      <a:pPr marL="0" marR="0">
                        <a:lnSpc>
                          <a:spcPct val="115000"/>
                        </a:lnSpc>
                        <a:spcBef>
                          <a:spcPts val="0"/>
                        </a:spcBef>
                        <a:spcAft>
                          <a:spcPts val="0"/>
                        </a:spcAft>
                      </a:pPr>
                      <a:r>
                        <a:rPr lang="en-US" sz="2400">
                          <a:effectLst/>
                        </a:rPr>
                        <a:t> </a:t>
                      </a:r>
                      <a:endParaRPr lang="en-US"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400">
                          <a:effectLst/>
                        </a:rPr>
                        <a:t>Female</a:t>
                      </a:r>
                      <a:endParaRPr lang="en-US"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400">
                          <a:effectLst/>
                        </a:rPr>
                        <a:t>Male</a:t>
                      </a:r>
                      <a:endParaRPr lang="en-US"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400">
                          <a:effectLst/>
                        </a:rPr>
                        <a:t>Female</a:t>
                      </a:r>
                      <a:endParaRPr lang="en-US"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400">
                          <a:effectLst/>
                        </a:rPr>
                        <a:t>Male</a:t>
                      </a:r>
                      <a:endParaRPr lang="en-US"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0002"/>
                  </a:ext>
                </a:extLst>
              </a:tr>
              <a:tr h="456008">
                <a:tc>
                  <a:txBody>
                    <a:bodyPr/>
                    <a:lstStyle/>
                    <a:p>
                      <a:pPr marL="0" marR="0">
                        <a:lnSpc>
                          <a:spcPct val="115000"/>
                        </a:lnSpc>
                        <a:spcBef>
                          <a:spcPts val="0"/>
                        </a:spcBef>
                        <a:spcAft>
                          <a:spcPts val="0"/>
                        </a:spcAft>
                      </a:pPr>
                      <a:r>
                        <a:rPr lang="en-US" sz="2400">
                          <a:effectLst/>
                        </a:rPr>
                        <a:t> </a:t>
                      </a:r>
                      <a:endParaRPr lang="en-US"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pPr>
                      <a:r>
                        <a:rPr lang="en-US" sz="2400" dirty="0">
                          <a:effectLst/>
                        </a:rPr>
                        <a:t> </a:t>
                      </a:r>
                      <a:endParaRPr lang="en-US"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2400">
                          <a:effectLst/>
                        </a:rPr>
                        <a:t> </a:t>
                      </a:r>
                      <a:endParaRPr lang="en-US"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2400">
                          <a:effectLst/>
                        </a:rPr>
                        <a:t> </a:t>
                      </a:r>
                      <a:endParaRPr lang="en-US"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pPr>
                      <a:r>
                        <a:rPr lang="en-US" sz="2400">
                          <a:effectLst/>
                        </a:rPr>
                        <a:t> </a:t>
                      </a:r>
                      <a:endParaRPr lang="en-US" sz="20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b"/>
                </a:tc>
                <a:extLst>
                  <a:ext uri="{0D108BD9-81ED-4DB2-BD59-A6C34878D82A}">
                    <a16:rowId xmlns:a16="http://schemas.microsoft.com/office/drawing/2014/main" val="10003"/>
                  </a:ext>
                </a:extLst>
              </a:tr>
              <a:tr h="1368024">
                <a:tc>
                  <a:txBody>
                    <a:bodyPr/>
                    <a:lstStyle/>
                    <a:p>
                      <a:pPr marL="0" marR="0">
                        <a:lnSpc>
                          <a:spcPct val="115000"/>
                        </a:lnSpc>
                        <a:spcBef>
                          <a:spcPts val="0"/>
                        </a:spcBef>
                        <a:spcAft>
                          <a:spcPts val="0"/>
                        </a:spcAft>
                      </a:pPr>
                      <a:r>
                        <a:rPr lang="en-US" sz="2800" dirty="0">
                          <a:effectLst/>
                        </a:rPr>
                        <a:t>Systolic </a:t>
                      </a:r>
                      <a:r>
                        <a:rPr lang="en-US" sz="2800" dirty="0" smtClean="0">
                          <a:effectLst/>
                        </a:rPr>
                        <a:t>BP</a:t>
                      </a:r>
                    </a:p>
                    <a:p>
                      <a:pPr marL="0" marR="0">
                        <a:lnSpc>
                          <a:spcPct val="115000"/>
                        </a:lnSpc>
                        <a:spcBef>
                          <a:spcPts val="0"/>
                        </a:spcBef>
                        <a:spcAft>
                          <a:spcPts val="0"/>
                        </a:spcAft>
                      </a:pPr>
                      <a:r>
                        <a:rPr lang="en-US" sz="2800" dirty="0" smtClean="0">
                          <a:effectLst/>
                        </a:rPr>
                        <a:t>(</a:t>
                      </a:r>
                      <a:r>
                        <a:rPr lang="en-US" sz="2800" dirty="0">
                          <a:effectLst/>
                        </a:rPr>
                        <a:t>mm/Hg)</a:t>
                      </a:r>
                      <a:endParaRPr lang="en-US" sz="2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2800" b="1" dirty="0">
                          <a:effectLst/>
                        </a:rPr>
                        <a:t>-5.9</a:t>
                      </a:r>
                      <a:endParaRPr lang="en-US" sz="2400" b="1" dirty="0">
                        <a:effectLst/>
                      </a:endParaRPr>
                    </a:p>
                    <a:p>
                      <a:pPr marL="0" marR="0" algn="ctr">
                        <a:lnSpc>
                          <a:spcPct val="115000"/>
                        </a:lnSpc>
                        <a:spcBef>
                          <a:spcPts val="0"/>
                        </a:spcBef>
                        <a:spcAft>
                          <a:spcPts val="0"/>
                        </a:spcAft>
                      </a:pPr>
                      <a:r>
                        <a:rPr lang="en-US" sz="2400" dirty="0">
                          <a:effectLst/>
                        </a:rPr>
                        <a:t>(-8.7, -3.0)</a:t>
                      </a:r>
                      <a:endParaRPr lang="en-US"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2800" b="1" kern="1200" dirty="0">
                          <a:solidFill>
                            <a:schemeClr val="dk1"/>
                          </a:solidFill>
                          <a:effectLst/>
                          <a:latin typeface="+mn-lt"/>
                          <a:ea typeface="+mn-ea"/>
                          <a:cs typeface="+mn-cs"/>
                        </a:rPr>
                        <a:t>-2.4</a:t>
                      </a:r>
                    </a:p>
                    <a:p>
                      <a:pPr marL="0" marR="0" algn="ctr">
                        <a:lnSpc>
                          <a:spcPct val="115000"/>
                        </a:lnSpc>
                        <a:spcBef>
                          <a:spcPts val="0"/>
                        </a:spcBef>
                        <a:spcAft>
                          <a:spcPts val="0"/>
                        </a:spcAft>
                      </a:pPr>
                      <a:r>
                        <a:rPr lang="en-US" sz="2400" dirty="0">
                          <a:effectLst/>
                        </a:rPr>
                        <a:t>(-6.1, 1.3)</a:t>
                      </a:r>
                      <a:endParaRPr lang="en-US"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2800" b="1" kern="1200" dirty="0">
                          <a:solidFill>
                            <a:schemeClr val="dk1"/>
                          </a:solidFill>
                          <a:effectLst/>
                          <a:latin typeface="+mn-lt"/>
                          <a:ea typeface="+mn-ea"/>
                          <a:cs typeface="+mn-cs"/>
                        </a:rPr>
                        <a:t>-0.3</a:t>
                      </a:r>
                    </a:p>
                    <a:p>
                      <a:pPr marL="0" marR="0" algn="ctr">
                        <a:lnSpc>
                          <a:spcPct val="115000"/>
                        </a:lnSpc>
                        <a:spcBef>
                          <a:spcPts val="0"/>
                        </a:spcBef>
                        <a:spcAft>
                          <a:spcPts val="0"/>
                        </a:spcAft>
                      </a:pPr>
                      <a:r>
                        <a:rPr lang="en-US" sz="2400" dirty="0">
                          <a:effectLst/>
                        </a:rPr>
                        <a:t>(-2.3, 3.0)</a:t>
                      </a:r>
                      <a:endParaRPr lang="en-US"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2800" b="1" kern="1200" dirty="0">
                          <a:solidFill>
                            <a:schemeClr val="dk1"/>
                          </a:solidFill>
                          <a:effectLst/>
                          <a:latin typeface="+mn-lt"/>
                          <a:ea typeface="+mn-ea"/>
                          <a:cs typeface="+mn-cs"/>
                        </a:rPr>
                        <a:t>1.6</a:t>
                      </a:r>
                    </a:p>
                    <a:p>
                      <a:pPr marL="0" marR="0" algn="ctr">
                        <a:lnSpc>
                          <a:spcPct val="115000"/>
                        </a:lnSpc>
                        <a:spcBef>
                          <a:spcPts val="0"/>
                        </a:spcBef>
                        <a:spcAft>
                          <a:spcPts val="0"/>
                        </a:spcAft>
                      </a:pPr>
                      <a:r>
                        <a:rPr lang="en-US" sz="2400" dirty="0">
                          <a:effectLst/>
                        </a:rPr>
                        <a:t>(-0.8, 4.0)</a:t>
                      </a:r>
                      <a:endParaRPr lang="en-US" sz="20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7" name="TextBox 6"/>
          <p:cNvSpPr txBox="1"/>
          <p:nvPr/>
        </p:nvSpPr>
        <p:spPr>
          <a:xfrm>
            <a:off x="5988526" y="6334780"/>
            <a:ext cx="1826141" cy="400110"/>
          </a:xfrm>
          <a:prstGeom prst="rect">
            <a:avLst/>
          </a:prstGeom>
          <a:noFill/>
        </p:spPr>
        <p:txBody>
          <a:bodyPr wrap="none" rtlCol="0">
            <a:spAutoFit/>
          </a:bodyPr>
          <a:lstStyle/>
          <a:p>
            <a:pPr eaLnBrk="1" hangingPunct="1">
              <a:buFontTx/>
              <a:buNone/>
            </a:pPr>
            <a:r>
              <a:rPr lang="en-US" altLang="en-US" dirty="0"/>
              <a:t>PLOS one 2015</a:t>
            </a:r>
            <a:endParaRPr lang="en-US" altLang="en-US" sz="2000" dirty="0"/>
          </a:p>
        </p:txBody>
      </p:sp>
    </p:spTree>
    <p:extLst>
      <p:ext uri="{BB962C8B-B14F-4D97-AF65-F5344CB8AC3E}">
        <p14:creationId xmlns:p14="http://schemas.microsoft.com/office/powerpoint/2010/main" val="1708567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desegregation affect health outcomes? </a:t>
            </a:r>
            <a:endParaRPr lang="en-US" dirty="0"/>
          </a:p>
        </p:txBody>
      </p:sp>
      <p:sp>
        <p:nvSpPr>
          <p:cNvPr id="4" name="Slide Number Placeholder 3"/>
          <p:cNvSpPr>
            <a:spLocks noGrp="1"/>
          </p:cNvSpPr>
          <p:nvPr>
            <p:ph type="sldNum" sz="quarter" idx="12"/>
          </p:nvPr>
        </p:nvSpPr>
        <p:spPr/>
        <p:txBody>
          <a:bodyPr/>
          <a:lstStyle/>
          <a:p>
            <a:fld id="{FA40904B-D93F-4A36-8112-25B91071CB3D}" type="slidenum">
              <a:rPr lang="en-US" smtClean="0"/>
              <a:pPr/>
              <a:t>58</a:t>
            </a:fld>
            <a:endParaRPr lang="en-US"/>
          </a:p>
        </p:txBody>
      </p:sp>
      <p:pic>
        <p:nvPicPr>
          <p:cNvPr id="3" name="Picture 2"/>
          <p:cNvPicPr>
            <a:picLocks noChangeAspect="1"/>
          </p:cNvPicPr>
          <p:nvPr/>
        </p:nvPicPr>
        <p:blipFill>
          <a:blip r:embed="rId3"/>
          <a:stretch>
            <a:fillRect/>
          </a:stretch>
        </p:blipFill>
        <p:spPr>
          <a:xfrm>
            <a:off x="1732220" y="1702580"/>
            <a:ext cx="6015321" cy="3195563"/>
          </a:xfrm>
          <a:prstGeom prst="rect">
            <a:avLst/>
          </a:prstGeom>
        </p:spPr>
      </p:pic>
      <p:sp>
        <p:nvSpPr>
          <p:cNvPr id="6" name="TextBox 5"/>
          <p:cNvSpPr txBox="1"/>
          <p:nvPr/>
        </p:nvSpPr>
        <p:spPr>
          <a:xfrm>
            <a:off x="381000" y="4662809"/>
            <a:ext cx="8686800" cy="1323439"/>
          </a:xfrm>
          <a:prstGeom prst="rect">
            <a:avLst/>
          </a:prstGeom>
          <a:noFill/>
        </p:spPr>
        <p:txBody>
          <a:bodyPr wrap="square" rtlCol="0">
            <a:spAutoFit/>
          </a:bodyPr>
          <a:lstStyle/>
          <a:p>
            <a:pPr>
              <a:buNone/>
            </a:pPr>
            <a:r>
              <a:rPr lang="en-US" sz="2000" dirty="0" smtClean="0"/>
              <a:t>Difference in Difference in Difference</a:t>
            </a:r>
          </a:p>
          <a:p>
            <a:pPr>
              <a:buNone/>
            </a:pPr>
            <a:r>
              <a:rPr lang="en-US" sz="2000" dirty="0" smtClean="0"/>
              <a:t>(change in teen fertility) (among black versus white adolescents) (in cities that desegregated in the 1970s vs desegregated in the 60s or 80s)</a:t>
            </a:r>
          </a:p>
          <a:p>
            <a:pPr>
              <a:buNone/>
            </a:pPr>
            <a:r>
              <a:rPr lang="en-US" sz="2000" dirty="0" smtClean="0"/>
              <a:t>- Sze Liu 2012 SSM</a:t>
            </a:r>
            <a:endParaRPr lang="en-US" sz="2000" dirty="0"/>
          </a:p>
        </p:txBody>
      </p:sp>
    </p:spTree>
    <p:extLst>
      <p:ext uri="{BB962C8B-B14F-4D97-AF65-F5344CB8AC3E}">
        <p14:creationId xmlns:p14="http://schemas.microsoft.com/office/powerpoint/2010/main" val="2947745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Desegregating Schools and Reductions in Teen Pregnancy</a:t>
            </a:r>
            <a:endParaRPr lang="en-US" dirty="0"/>
          </a:p>
        </p:txBody>
      </p:sp>
      <p:sp>
        <p:nvSpPr>
          <p:cNvPr id="4" name="Slide Number Placeholder 3"/>
          <p:cNvSpPr>
            <a:spLocks noGrp="1"/>
          </p:cNvSpPr>
          <p:nvPr>
            <p:ph type="sldNum" sz="quarter" idx="12"/>
          </p:nvPr>
        </p:nvSpPr>
        <p:spPr/>
        <p:txBody>
          <a:bodyPr/>
          <a:lstStyle/>
          <a:p>
            <a:fld id="{FA40904B-D93F-4A36-8112-25B91071CB3D}" type="slidenum">
              <a:rPr lang="en-US" smtClean="0"/>
              <a:pPr/>
              <a:t>59</a:t>
            </a:fld>
            <a:endParaRPr lang="en-US"/>
          </a:p>
        </p:txBody>
      </p:sp>
      <p:sp>
        <p:nvSpPr>
          <p:cNvPr id="6" name="TextBox 5"/>
          <p:cNvSpPr txBox="1"/>
          <p:nvPr/>
        </p:nvSpPr>
        <p:spPr>
          <a:xfrm>
            <a:off x="457200" y="1561630"/>
            <a:ext cx="8458200" cy="3022366"/>
          </a:xfrm>
          <a:prstGeom prst="rect">
            <a:avLst/>
          </a:prstGeom>
          <a:noFill/>
        </p:spPr>
        <p:txBody>
          <a:bodyPr wrap="square" rtlCol="0">
            <a:spAutoFit/>
          </a:bodyPr>
          <a:lstStyle/>
          <a:p>
            <a:pPr>
              <a:buNone/>
            </a:pPr>
            <a:r>
              <a:rPr lang="en-US" sz="2000" dirty="0" smtClean="0"/>
              <a:t>Difference in Difference in Difference</a:t>
            </a:r>
          </a:p>
          <a:p>
            <a:pPr>
              <a:buNone/>
            </a:pPr>
            <a:r>
              <a:rPr lang="en-US" sz="2000" dirty="0" smtClean="0"/>
              <a:t>(change in teen fertility) (among black versus white adolescents) (in cities that desegregated in the 1970s vs desegregated in the 60s or 80s)</a:t>
            </a:r>
          </a:p>
          <a:p>
            <a:pPr>
              <a:buNone/>
            </a:pPr>
            <a:endParaRPr lang="en-US" sz="2000" dirty="0" smtClean="0"/>
          </a:p>
          <a:p>
            <a:pPr>
              <a:lnSpc>
                <a:spcPct val="115000"/>
              </a:lnSpc>
              <a:buNone/>
            </a:pPr>
            <a:r>
              <a:rPr lang="en-US" altLang="en-US" sz="2400" b="1" dirty="0" smtClean="0"/>
              <a:t>Y</a:t>
            </a:r>
            <a:r>
              <a:rPr lang="en-US" altLang="en-US" sz="2400" b="1" baseline="-25000" dirty="0" smtClean="0"/>
              <a:t>  </a:t>
            </a:r>
            <a:r>
              <a:rPr lang="en-US" altLang="en-US" sz="2400" dirty="0"/>
              <a:t>= </a:t>
            </a:r>
            <a:r>
              <a:rPr lang="en-US" altLang="en-US" sz="2400" dirty="0" smtClean="0">
                <a:latin typeface="Symbol" panose="05050102010706020507" pitchFamily="18" charset="2"/>
              </a:rPr>
              <a:t>b</a:t>
            </a:r>
            <a:r>
              <a:rPr lang="en-US" altLang="en-US" sz="2400" baseline="-25000" dirty="0" smtClean="0">
                <a:latin typeface="Garamond" panose="02020404030301010803" pitchFamily="18" charset="0"/>
              </a:rPr>
              <a:t>0</a:t>
            </a:r>
            <a:r>
              <a:rPr lang="en-US" altLang="en-US" sz="2400" dirty="0" smtClean="0"/>
              <a:t> </a:t>
            </a:r>
            <a:r>
              <a:rPr lang="en-US" altLang="en-US" sz="2400" dirty="0"/>
              <a:t>+  </a:t>
            </a:r>
            <a:r>
              <a:rPr lang="en-US" altLang="en-US" sz="2400" dirty="0" smtClean="0">
                <a:latin typeface="Symbol" panose="05050102010706020507" pitchFamily="18" charset="2"/>
              </a:rPr>
              <a:t>b</a:t>
            </a:r>
            <a:r>
              <a:rPr lang="en-US" altLang="en-US" sz="2400" baseline="-25000" dirty="0" smtClean="0"/>
              <a:t>1</a:t>
            </a:r>
            <a:r>
              <a:rPr lang="en-US" altLang="en-US" sz="2400" dirty="0" smtClean="0"/>
              <a:t>Census1980 </a:t>
            </a:r>
            <a:r>
              <a:rPr lang="en-US" altLang="en-US" sz="2400" dirty="0"/>
              <a:t>+  </a:t>
            </a:r>
            <a:r>
              <a:rPr lang="en-US" altLang="en-US" sz="2400" dirty="0" smtClean="0">
                <a:latin typeface="Symbol" panose="05050102010706020507" pitchFamily="18" charset="2"/>
              </a:rPr>
              <a:t>b</a:t>
            </a:r>
            <a:r>
              <a:rPr lang="en-US" altLang="en-US" sz="2400" baseline="-25000" dirty="0" smtClean="0"/>
              <a:t>2</a:t>
            </a:r>
            <a:r>
              <a:rPr lang="en-US" altLang="en-US" sz="2400" dirty="0" smtClean="0"/>
              <a:t>Desegregated1970s </a:t>
            </a:r>
            <a:r>
              <a:rPr lang="en-US" altLang="en-US" sz="2400" dirty="0"/>
              <a:t>+  </a:t>
            </a:r>
            <a:r>
              <a:rPr lang="en-US" altLang="en-US" sz="2400" dirty="0" smtClean="0">
                <a:latin typeface="Symbol" panose="05050102010706020507" pitchFamily="18" charset="2"/>
              </a:rPr>
              <a:t>b</a:t>
            </a:r>
            <a:r>
              <a:rPr lang="en-US" altLang="en-US" sz="2400" baseline="-25000" dirty="0" smtClean="0"/>
              <a:t>3</a:t>
            </a:r>
            <a:r>
              <a:rPr lang="en-US" altLang="en-US" sz="2400" dirty="0" smtClean="0"/>
              <a:t>Black +  </a:t>
            </a:r>
            <a:r>
              <a:rPr lang="en-US" altLang="en-US" sz="2400" dirty="0" smtClean="0">
                <a:latin typeface="Symbol" panose="05050102010706020507" pitchFamily="18" charset="2"/>
              </a:rPr>
              <a:t>b</a:t>
            </a:r>
            <a:r>
              <a:rPr lang="en-US" altLang="en-US" sz="2400" baseline="-25000" dirty="0" smtClean="0"/>
              <a:t>4</a:t>
            </a:r>
            <a:r>
              <a:rPr lang="en-US" altLang="en-US" sz="2400" dirty="0" smtClean="0"/>
              <a:t>Census1980*Desegregated1970s </a:t>
            </a:r>
            <a:r>
              <a:rPr lang="en-US" altLang="en-US" sz="2400" dirty="0"/>
              <a:t>+  </a:t>
            </a:r>
            <a:r>
              <a:rPr lang="en-US" altLang="en-US" sz="2400" dirty="0" smtClean="0">
                <a:latin typeface="Symbol" panose="05050102010706020507" pitchFamily="18" charset="2"/>
              </a:rPr>
              <a:t>b</a:t>
            </a:r>
            <a:r>
              <a:rPr lang="en-US" altLang="en-US" sz="2400" baseline="-25000" dirty="0" smtClean="0"/>
              <a:t>5</a:t>
            </a:r>
            <a:r>
              <a:rPr lang="en-US" altLang="en-US" sz="2400" dirty="0" smtClean="0"/>
              <a:t>Census1980*Black </a:t>
            </a:r>
            <a:r>
              <a:rPr lang="en-US" altLang="en-US" sz="2400" dirty="0"/>
              <a:t>+ </a:t>
            </a:r>
            <a:r>
              <a:rPr lang="en-US" altLang="en-US" sz="2400" dirty="0" smtClean="0">
                <a:latin typeface="Symbol" panose="05050102010706020507" pitchFamily="18" charset="2"/>
              </a:rPr>
              <a:t>b</a:t>
            </a:r>
            <a:r>
              <a:rPr lang="en-US" altLang="en-US" sz="2400" baseline="-25000" dirty="0" smtClean="0"/>
              <a:t>6</a:t>
            </a:r>
            <a:r>
              <a:rPr lang="en-US" altLang="en-US" sz="2400" dirty="0" smtClean="0"/>
              <a:t>Desegregated1970s*Black </a:t>
            </a:r>
            <a:r>
              <a:rPr lang="en-US" altLang="en-US" sz="2400" b="1" dirty="0"/>
              <a:t>+ </a:t>
            </a:r>
            <a:r>
              <a:rPr lang="en-US" altLang="en-US" sz="2400" b="1" dirty="0" smtClean="0">
                <a:latin typeface="Symbol" panose="05050102010706020507" pitchFamily="18" charset="2"/>
              </a:rPr>
              <a:t>b</a:t>
            </a:r>
            <a:r>
              <a:rPr lang="en-US" altLang="en-US" sz="2400" b="1" baseline="-25000" dirty="0" smtClean="0"/>
              <a:t>7</a:t>
            </a:r>
            <a:r>
              <a:rPr lang="en-US" altLang="en-US" sz="2400" b="1" dirty="0" smtClean="0"/>
              <a:t>Desegregated1970s*Census1980*Black +  </a:t>
            </a:r>
            <a:r>
              <a:rPr lang="en-US" altLang="en-US" sz="2400" b="1" dirty="0" err="1" smtClean="0">
                <a:latin typeface="Symbol" panose="05050102010706020507" pitchFamily="18" charset="2"/>
              </a:rPr>
              <a:t>e</a:t>
            </a:r>
            <a:r>
              <a:rPr lang="en-US" altLang="en-US" sz="2400" b="1" baseline="-25000" dirty="0" err="1" smtClean="0">
                <a:latin typeface="+mn-lt"/>
              </a:rPr>
              <a:t>istr</a:t>
            </a:r>
            <a:endParaRPr lang="en-US" altLang="en-US" sz="2400" b="1" baseline="-25000" dirty="0">
              <a:latin typeface="+mn-lt"/>
            </a:endParaRPr>
          </a:p>
        </p:txBody>
      </p:sp>
      <p:sp>
        <p:nvSpPr>
          <p:cNvPr id="5" name="TextBox 4"/>
          <p:cNvSpPr txBox="1"/>
          <p:nvPr/>
        </p:nvSpPr>
        <p:spPr>
          <a:xfrm>
            <a:off x="256822" y="4724400"/>
            <a:ext cx="8796867" cy="1846659"/>
          </a:xfrm>
          <a:prstGeom prst="rect">
            <a:avLst/>
          </a:prstGeom>
          <a:noFill/>
        </p:spPr>
        <p:txBody>
          <a:bodyPr wrap="square" rtlCol="0">
            <a:spAutoFit/>
          </a:bodyPr>
          <a:lstStyle/>
          <a:p>
            <a:pPr>
              <a:buNone/>
            </a:pPr>
            <a:r>
              <a:rPr lang="en-US" sz="2400" dirty="0" smtClean="0"/>
              <a:t>“School desegregation policy in the US in the 1970s was associated with a significant reduction of </a:t>
            </a:r>
            <a:r>
              <a:rPr lang="en-US" sz="2400" b="1" dirty="0" smtClean="0"/>
              <a:t>3.2 percentage points</a:t>
            </a:r>
            <a:r>
              <a:rPr lang="en-US" sz="2400" dirty="0" smtClean="0"/>
              <a:t> in the prevalence of births among black female adolescents between 1970 and 1980.” </a:t>
            </a:r>
            <a:r>
              <a:rPr lang="en-US" sz="2000" dirty="0"/>
              <a:t>- Sze Liu 2012 SSM</a:t>
            </a:r>
          </a:p>
          <a:p>
            <a:pPr>
              <a:buNone/>
            </a:pPr>
            <a:endParaRPr lang="en-US" dirty="0"/>
          </a:p>
        </p:txBody>
      </p:sp>
    </p:spTree>
    <p:extLst>
      <p:ext uri="{BB962C8B-B14F-4D97-AF65-F5344CB8AC3E}">
        <p14:creationId xmlns:p14="http://schemas.microsoft.com/office/powerpoint/2010/main" val="2910917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2" name="Text Box 11"/>
          <p:cNvSpPr txBox="1">
            <a:spLocks noChangeArrowheads="1"/>
          </p:cNvSpPr>
          <p:nvPr/>
        </p:nvSpPr>
        <p:spPr bwMode="auto">
          <a:xfrm>
            <a:off x="2028825" y="1798638"/>
            <a:ext cx="239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Employment/ Occupation</a:t>
            </a:r>
          </a:p>
        </p:txBody>
      </p:sp>
      <p:sp>
        <p:nvSpPr>
          <p:cNvPr id="15363" name="Text Box 12"/>
          <p:cNvSpPr txBox="1">
            <a:spLocks noChangeArrowheads="1"/>
          </p:cNvSpPr>
          <p:nvPr/>
        </p:nvSpPr>
        <p:spPr bwMode="auto">
          <a:xfrm>
            <a:off x="2020888" y="4114800"/>
            <a:ext cx="2751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Knowledge</a:t>
            </a:r>
          </a:p>
        </p:txBody>
      </p:sp>
      <p:sp>
        <p:nvSpPr>
          <p:cNvPr id="15364" name="Text Box 13"/>
          <p:cNvSpPr txBox="1">
            <a:spLocks noChangeArrowheads="1"/>
          </p:cNvSpPr>
          <p:nvPr/>
        </p:nvSpPr>
        <p:spPr bwMode="auto">
          <a:xfrm>
            <a:off x="2022475" y="4619109"/>
            <a:ext cx="240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Cognitive Skills </a:t>
            </a:r>
            <a:r>
              <a:rPr lang="en-US" altLang="en-US" dirty="0">
                <a:solidFill>
                  <a:prstClr val="black"/>
                </a:solidFill>
                <a:latin typeface="Calibri"/>
                <a:cs typeface="Times New Roman" panose="02020603050405020304" pitchFamily="18" charset="0"/>
              </a:rPr>
              <a:t>(literacy, numeracy)</a:t>
            </a:r>
          </a:p>
        </p:txBody>
      </p:sp>
      <p:sp>
        <p:nvSpPr>
          <p:cNvPr id="15365" name="Text Box 15"/>
          <p:cNvSpPr txBox="1">
            <a:spLocks noChangeArrowheads="1"/>
          </p:cNvSpPr>
          <p:nvPr/>
        </p:nvSpPr>
        <p:spPr bwMode="auto">
          <a:xfrm>
            <a:off x="2034381" y="3610769"/>
            <a:ext cx="245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Social Networks </a:t>
            </a:r>
          </a:p>
        </p:txBody>
      </p:sp>
      <p:sp>
        <p:nvSpPr>
          <p:cNvPr id="15368" name="Text Box 23"/>
          <p:cNvSpPr txBox="1">
            <a:spLocks noChangeArrowheads="1"/>
          </p:cNvSpPr>
          <p:nvPr/>
        </p:nvSpPr>
        <p:spPr bwMode="auto">
          <a:xfrm>
            <a:off x="4862512" y="3149008"/>
            <a:ext cx="18192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prstClr val="black"/>
                </a:solidFill>
                <a:latin typeface="Calibri"/>
                <a:cs typeface="Times New Roman" panose="02020603050405020304" pitchFamily="18" charset="0"/>
              </a:rPr>
              <a:t>Behaviors</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dirty="0" smtClean="0">
                <a:solidFill>
                  <a:prstClr val="black"/>
                </a:solidFill>
                <a:latin typeface="Calibri"/>
                <a:cs typeface="Times New Roman" panose="02020603050405020304" pitchFamily="18" charset="0"/>
              </a:rPr>
              <a:t>(diet, exercise, medical care, sex, violence)</a:t>
            </a:r>
            <a:endParaRPr lang="en-US" altLang="en-US" dirty="0">
              <a:solidFill>
                <a:prstClr val="black"/>
              </a:solidFill>
              <a:latin typeface="Calibri"/>
              <a:cs typeface="Times New Roman" panose="02020603050405020304" pitchFamily="18" charset="0"/>
            </a:endParaRP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endParaRPr lang="en-US" altLang="en-US" dirty="0" smtClean="0">
              <a:solidFill>
                <a:prstClr val="black"/>
              </a:solidFill>
              <a:latin typeface="Calibri"/>
              <a:cs typeface="Times New Roman" panose="02020603050405020304" pitchFamily="18" charset="0"/>
            </a:endParaRPr>
          </a:p>
          <a:p>
            <a:pPr algn="ctr" eaLnBrk="1" hangingPunct="1"/>
            <a:r>
              <a:rPr lang="en-US" altLang="en-US" dirty="0" smtClean="0">
                <a:solidFill>
                  <a:prstClr val="black"/>
                </a:solidFill>
                <a:latin typeface="Calibri"/>
                <a:cs typeface="Times New Roman" panose="02020603050405020304" pitchFamily="18" charset="0"/>
              </a:rPr>
              <a:t>Onset</a:t>
            </a:r>
            <a:r>
              <a:rPr lang="en-US" altLang="en-US" dirty="0">
                <a:solidFill>
                  <a:prstClr val="black"/>
                </a:solidFill>
                <a:latin typeface="Calibri"/>
                <a:cs typeface="Times New Roman" panose="02020603050405020304" pitchFamily="18" charset="0"/>
              </a:rPr>
              <a: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rPr>
              <a:t>Social Factors and Health: Hypothesized Pathways</a:t>
            </a:r>
          </a:p>
        </p:txBody>
      </p:sp>
      <p:sp>
        <p:nvSpPr>
          <p:cNvPr id="15373" name="Text Box 12"/>
          <p:cNvSpPr txBox="1">
            <a:spLocks noChangeArrowheads="1"/>
          </p:cNvSpPr>
          <p:nvPr/>
        </p:nvSpPr>
        <p:spPr bwMode="auto">
          <a:xfrm>
            <a:off x="2036762" y="2590800"/>
            <a:ext cx="1620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Income</a:t>
            </a:r>
          </a:p>
        </p:txBody>
      </p:sp>
      <p:sp>
        <p:nvSpPr>
          <p:cNvPr id="15374" name="Text Box 12"/>
          <p:cNvSpPr txBox="1">
            <a:spLocks noChangeArrowheads="1"/>
          </p:cNvSpPr>
          <p:nvPr/>
        </p:nvSpPr>
        <p:spPr bwMode="auto">
          <a:xfrm>
            <a:off x="2022475" y="3089276"/>
            <a:ext cx="1101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Wealth</a:t>
            </a:r>
          </a:p>
        </p:txBody>
      </p:sp>
      <p:sp>
        <p:nvSpPr>
          <p:cNvPr id="15375" name="Text Box 23"/>
          <p:cNvSpPr txBox="1">
            <a:spLocks noChangeArrowheads="1"/>
          </p:cNvSpPr>
          <p:nvPr/>
        </p:nvSpPr>
        <p:spPr bwMode="auto">
          <a:xfrm>
            <a:off x="4862512" y="1798638"/>
            <a:ext cx="2260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prstClr val="black"/>
                </a:solidFill>
                <a:latin typeface="Calibri"/>
                <a:cs typeface="Times New Roman" panose="02020603050405020304" pitchFamily="18" charset="0"/>
              </a:rPr>
              <a:t>Toxic/Dangerous </a:t>
            </a:r>
            <a:r>
              <a:rPr lang="en-US" altLang="en-US" sz="2000" dirty="0">
                <a:solidFill>
                  <a:prstClr val="black"/>
                </a:solidFill>
                <a:latin typeface="Calibri"/>
                <a:cs typeface="Times New Roman" panose="02020603050405020304" pitchFamily="18" charset="0"/>
              </a:rPr>
              <a:t>Environments </a:t>
            </a:r>
            <a:r>
              <a:rPr lang="en-US" altLang="en-US" dirty="0">
                <a:solidFill>
                  <a:prstClr val="black"/>
                </a:solidFill>
                <a:latin typeface="Calibri"/>
                <a:cs typeface="Times New Roman" panose="02020603050405020304" pitchFamily="18" charset="0"/>
              </a:rPr>
              <a:t>(Housing, </a:t>
            </a:r>
            <a:r>
              <a:rPr lang="en-US" altLang="en-US" dirty="0" smtClean="0">
                <a:solidFill>
                  <a:prstClr val="black"/>
                </a:solidFill>
                <a:latin typeface="Calibri"/>
                <a:cs typeface="Times New Roman" panose="02020603050405020304" pitchFamily="18" charset="0"/>
              </a:rPr>
              <a:t>work, infections, lead)</a:t>
            </a:r>
            <a:endParaRPr lang="en-US" altLang="en-US" dirty="0">
              <a:solidFill>
                <a:prstClr val="black"/>
              </a:solidFill>
              <a:latin typeface="Calibri"/>
              <a:cs typeface="Times New Roman" panose="02020603050405020304" pitchFamily="18" charset="0"/>
            </a:endParaRPr>
          </a:p>
        </p:txBody>
      </p:sp>
      <p:sp>
        <p:nvSpPr>
          <p:cNvPr id="15377" name="Text Box 21"/>
          <p:cNvSpPr txBox="1">
            <a:spLocks noChangeArrowheads="1"/>
          </p:cNvSpPr>
          <p:nvPr/>
        </p:nvSpPr>
        <p:spPr bwMode="auto">
          <a:xfrm>
            <a:off x="4862512" y="4587504"/>
            <a:ext cx="24161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prstClr val="black"/>
                </a:solidFill>
                <a:latin typeface="Calibri"/>
                <a:cs typeface="Times New Roman" panose="02020603050405020304" pitchFamily="18" charset="0"/>
              </a:rPr>
              <a:t>Psychological Experiences </a:t>
            </a:r>
          </a:p>
          <a:p>
            <a:pPr eaLnBrk="1" hangingPunct="1"/>
            <a:r>
              <a:rPr lang="en-US" altLang="en-US" dirty="0" smtClean="0">
                <a:solidFill>
                  <a:prstClr val="black"/>
                </a:solidFill>
                <a:latin typeface="Calibri"/>
                <a:cs typeface="Times New Roman" panose="02020603050405020304" pitchFamily="18" charset="0"/>
              </a:rPr>
              <a:t>(stress, shame</a:t>
            </a:r>
            <a:r>
              <a:rPr lang="en-US" altLang="en-US" dirty="0" smtClean="0">
                <a:solidFill>
                  <a:prstClr val="black"/>
                </a:solidFill>
                <a:latin typeface="Times New Roman" panose="02020603050405020304" pitchFamily="18" charset="0"/>
                <a:cs typeface="Times New Roman" panose="02020603050405020304" pitchFamily="18" charset="0"/>
              </a:rPr>
              <a:t>)</a:t>
            </a:r>
            <a:endParaRPr lang="en-US" altLang="en-US" dirty="0">
              <a:solidFill>
                <a:prstClr val="black"/>
              </a:solidFill>
              <a:latin typeface="Times New Roman" panose="02020603050405020304" pitchFamily="18" charset="0"/>
              <a:cs typeface="Times New Roman" panose="02020603050405020304" pitchFamily="18" charset="0"/>
            </a:endParaRP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83" name="Text Box 13"/>
          <p:cNvSpPr txBox="1">
            <a:spLocks noChangeArrowheads="1"/>
          </p:cNvSpPr>
          <p:nvPr/>
        </p:nvSpPr>
        <p:spPr bwMode="auto">
          <a:xfrm>
            <a:off x="2036762" y="5410200"/>
            <a:ext cx="284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Self efficacy</a:t>
            </a:r>
          </a:p>
        </p:txBody>
      </p: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6</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smtClean="0">
                <a:solidFill>
                  <a:prstClr val="black"/>
                </a:solidFill>
                <a:latin typeface="Calibri"/>
                <a:cs typeface="Times New Roman" panose="02020603050405020304" pitchFamily="18" charset="0"/>
              </a:rPr>
              <a:t>Race/</a:t>
            </a:r>
          </a:p>
          <a:p>
            <a:pPr algn="ctr" eaLnBrk="1" hangingPunct="1"/>
            <a:r>
              <a:rPr lang="en-US" altLang="en-US" sz="2000" dirty="0" smtClean="0">
                <a:solidFill>
                  <a:prstClr val="black"/>
                </a:solidFill>
                <a:latin typeface="Calibri"/>
                <a:cs typeface="Times New Roman" panose="02020603050405020304" pitchFamily="18" charset="0"/>
              </a:rPr>
              <a:t>Ethnicity</a:t>
            </a:r>
            <a:endParaRPr lang="en-US" altLang="en-US" sz="2000" dirty="0">
              <a:solidFill>
                <a:prstClr val="black"/>
              </a:solidFill>
              <a:latin typeface="Calibri"/>
              <a:cs typeface="Times New Roman" panose="02020603050405020304" pitchFamily="18" charset="0"/>
            </a:endParaRP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631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smtClean="0"/>
              <a:t>Conclusions re School Policy and Health</a:t>
            </a:r>
          </a:p>
        </p:txBody>
      </p:sp>
      <p:sp>
        <p:nvSpPr>
          <p:cNvPr id="64515" name="Rectangle 3"/>
          <p:cNvSpPr>
            <a:spLocks noGrp="1" noChangeArrowheads="1"/>
          </p:cNvSpPr>
          <p:nvPr>
            <p:ph idx="1"/>
          </p:nvPr>
        </p:nvSpPr>
        <p:spPr/>
        <p:txBody>
          <a:bodyPr/>
          <a:lstStyle/>
          <a:p>
            <a:r>
              <a:rPr lang="en-US" altLang="en-US" sz="2400" dirty="0" smtClean="0"/>
              <a:t>Mandatory schooling applicable in state of birth predicted years of education completed.</a:t>
            </a:r>
          </a:p>
          <a:p>
            <a:r>
              <a:rPr lang="en-US" altLang="en-US" sz="2400" dirty="0" smtClean="0"/>
              <a:t>Estimated effect of education received because of mandatory schooling on Memory score were significant and larger than conventional estimates.</a:t>
            </a:r>
          </a:p>
          <a:p>
            <a:r>
              <a:rPr lang="en-US" altLang="en-US" sz="2400" dirty="0" smtClean="0"/>
              <a:t>Other state characteristics are plausible confounders, but must change in tandem with mandatory schooling and affect only those with &lt;13 years of education</a:t>
            </a:r>
            <a:r>
              <a:rPr lang="en-US" altLang="en-US" sz="2400" b="1" dirty="0" smtClean="0"/>
              <a:t>.</a:t>
            </a:r>
          </a:p>
          <a:p>
            <a:r>
              <a:rPr lang="en-US" altLang="en-US" sz="2400" dirty="0" smtClean="0"/>
              <a:t>School quality differences </a:t>
            </a:r>
            <a:r>
              <a:rPr lang="en-US" altLang="en-US" sz="2400" dirty="0" smtClean="0">
                <a:sym typeface="Wingdings" panose="05000000000000000000" pitchFamily="2" charset="2"/>
              </a:rPr>
              <a:t> persistent racial disparities in blood pressure, but effects differ by sex</a:t>
            </a:r>
          </a:p>
          <a:p>
            <a:r>
              <a:rPr lang="en-US" altLang="en-US" sz="2400" dirty="0" smtClean="0">
                <a:sym typeface="Wingdings" panose="05000000000000000000" pitchFamily="2" charset="2"/>
              </a:rPr>
              <a:t>Desegregation  Reduced adolescent births</a:t>
            </a:r>
          </a:p>
          <a:p>
            <a:endParaRPr lang="en-US" altLang="en-US" sz="2400" b="1" dirty="0" smtClean="0"/>
          </a:p>
        </p:txBody>
      </p:sp>
    </p:spTree>
    <p:extLst>
      <p:ext uri="{BB962C8B-B14F-4D97-AF65-F5344CB8AC3E}">
        <p14:creationId xmlns:p14="http://schemas.microsoft.com/office/powerpoint/2010/main" val="4260625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Health Disparities</a:t>
            </a:r>
            <a:endParaRPr lang="en-US" dirty="0"/>
          </a:p>
        </p:txBody>
      </p:sp>
      <p:sp>
        <p:nvSpPr>
          <p:cNvPr id="3" name="Content Placeholder 2"/>
          <p:cNvSpPr>
            <a:spLocks noGrp="1"/>
          </p:cNvSpPr>
          <p:nvPr>
            <p:ph idx="1"/>
          </p:nvPr>
        </p:nvSpPr>
        <p:spPr/>
        <p:txBody>
          <a:bodyPr/>
          <a:lstStyle/>
          <a:p>
            <a:r>
              <a:rPr lang="en-US" sz="2800" dirty="0" smtClean="0"/>
              <a:t>Reasons to research policies</a:t>
            </a:r>
          </a:p>
          <a:p>
            <a:r>
              <a:rPr lang="en-US" sz="2800" dirty="0" smtClean="0"/>
              <a:t>Types of policies that may affect health disparities</a:t>
            </a:r>
          </a:p>
          <a:p>
            <a:r>
              <a:rPr lang="en-US" sz="2800" dirty="0" smtClean="0"/>
              <a:t>How to study health effects of policies?</a:t>
            </a:r>
          </a:p>
          <a:p>
            <a:pPr lvl="1"/>
            <a:r>
              <a:rPr lang="en-US" sz="2400" dirty="0" smtClean="0"/>
              <a:t>MTO: a randomized trial</a:t>
            </a:r>
          </a:p>
          <a:p>
            <a:pPr lvl="1"/>
            <a:r>
              <a:rPr lang="en-US" sz="2400" dirty="0" smtClean="0"/>
              <a:t>Regression discontinuity and related methods: hospital desegregation, mandatory educational policy</a:t>
            </a:r>
          </a:p>
          <a:p>
            <a:pPr lvl="1"/>
            <a:r>
              <a:rPr lang="en-US" sz="2400" dirty="0" smtClean="0">
                <a:solidFill>
                  <a:srgbClr val="FF0000"/>
                </a:solidFill>
              </a:rPr>
              <a:t>Pseudo-randomization: juvenile judges</a:t>
            </a:r>
          </a:p>
          <a:p>
            <a:r>
              <a:rPr lang="en-US" sz="2800" dirty="0" smtClean="0"/>
              <a:t>Distinguishing policy effects on health from effects on health disparities: GI Bill</a:t>
            </a:r>
          </a:p>
          <a:p>
            <a:r>
              <a:rPr lang="en-US" sz="2800" dirty="0" smtClean="0"/>
              <a:t>Major controversies or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61</a:t>
            </a:fld>
            <a:endParaRPr lang="en-US"/>
          </a:p>
        </p:txBody>
      </p:sp>
    </p:spTree>
    <p:extLst>
      <p:ext uri="{BB962C8B-B14F-4D97-AF65-F5344CB8AC3E}">
        <p14:creationId xmlns:p14="http://schemas.microsoft.com/office/powerpoint/2010/main" val="3843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effects of juvenile incarceration?</a:t>
            </a:r>
            <a:endParaRPr lang="en-US" dirty="0"/>
          </a:p>
        </p:txBody>
      </p:sp>
      <p:sp>
        <p:nvSpPr>
          <p:cNvPr id="3" name="Content Placeholder 2"/>
          <p:cNvSpPr>
            <a:spLocks noGrp="1"/>
          </p:cNvSpPr>
          <p:nvPr>
            <p:ph idx="1"/>
          </p:nvPr>
        </p:nvSpPr>
        <p:spPr>
          <a:xfrm>
            <a:off x="152400" y="1600200"/>
            <a:ext cx="8839200" cy="4525963"/>
          </a:xfrm>
        </p:spPr>
        <p:txBody>
          <a:bodyPr/>
          <a:lstStyle/>
          <a:p>
            <a:r>
              <a:rPr lang="en-US" sz="2800" dirty="0" smtClean="0"/>
              <a:t>35,000 children (</a:t>
            </a:r>
            <a:r>
              <a:rPr lang="en-US" sz="2800" dirty="0" err="1" smtClean="0"/>
              <a:t>avg</a:t>
            </a:r>
            <a:r>
              <a:rPr lang="en-US" sz="2800" dirty="0" smtClean="0"/>
              <a:t>=14) in Chicago juvenile court</a:t>
            </a:r>
          </a:p>
          <a:p>
            <a:r>
              <a:rPr lang="en-US" sz="2800" dirty="0" smtClean="0"/>
              <a:t>Linked to public school and adult incarceration data</a:t>
            </a:r>
          </a:p>
          <a:p>
            <a:r>
              <a:rPr lang="en-US" sz="2800" dirty="0" smtClean="0"/>
              <a:t>Assigned to 1 of 62 judges essentially randomly</a:t>
            </a:r>
          </a:p>
          <a:p>
            <a:pPr lvl="1"/>
            <a:r>
              <a:rPr lang="en-US" sz="2400" dirty="0" smtClean="0"/>
              <a:t>order entered into system &amp; judge’s schedule</a:t>
            </a:r>
          </a:p>
          <a:p>
            <a:r>
              <a:rPr lang="en-US" sz="2800" dirty="0" smtClean="0"/>
              <a:t>Judge decides </a:t>
            </a:r>
            <a:r>
              <a:rPr lang="en-US" sz="2800" dirty="0"/>
              <a:t>whether the juvenile </a:t>
            </a:r>
            <a:r>
              <a:rPr lang="en-US" sz="2800" dirty="0" smtClean="0"/>
              <a:t>is:</a:t>
            </a:r>
          </a:p>
          <a:p>
            <a:pPr lvl="1"/>
            <a:r>
              <a:rPr lang="en-US" sz="2400" dirty="0" smtClean="0"/>
              <a:t> Placed </a:t>
            </a:r>
            <a:r>
              <a:rPr lang="en-US" sz="2400" dirty="0"/>
              <a:t>on probation </a:t>
            </a:r>
            <a:endParaRPr lang="en-US" sz="2400" dirty="0" smtClean="0"/>
          </a:p>
          <a:p>
            <a:pPr lvl="1"/>
            <a:r>
              <a:rPr lang="en-US" sz="2400" dirty="0" smtClean="0"/>
              <a:t>Detained (Cook County Juvenile Temporary Detention Center) and </a:t>
            </a:r>
            <a:r>
              <a:rPr lang="en-US" sz="2400" i="1" dirty="0"/>
              <a:t>then</a:t>
            </a:r>
            <a:r>
              <a:rPr lang="en-US" sz="2400" dirty="0"/>
              <a:t> placed on </a:t>
            </a:r>
            <a:r>
              <a:rPr lang="en-US" sz="2400" dirty="0" smtClean="0"/>
              <a:t>probation</a:t>
            </a:r>
            <a:endParaRPr lang="en-US" sz="2400" dirty="0"/>
          </a:p>
          <a:p>
            <a:pPr lvl="1"/>
            <a:r>
              <a:rPr lang="en-US" sz="2400" dirty="0" smtClean="0"/>
              <a:t>Average detention~42 days</a:t>
            </a:r>
          </a:p>
          <a:p>
            <a:r>
              <a:rPr lang="en-US" sz="2800" dirty="0" err="1" smtClean="0"/>
              <a:t>Aizer</a:t>
            </a:r>
            <a:r>
              <a:rPr lang="en-US" sz="2800" dirty="0" smtClean="0"/>
              <a:t> and Doyle, QJE 2015</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62</a:t>
            </a:fld>
            <a:endParaRPr lang="en-US"/>
          </a:p>
        </p:txBody>
      </p:sp>
    </p:spTree>
    <p:extLst>
      <p:ext uri="{BB962C8B-B14F-4D97-AF65-F5344CB8AC3E}">
        <p14:creationId xmlns:p14="http://schemas.microsoft.com/office/powerpoint/2010/main" val="3633329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Chance of incarceration depends on judge assigned: 6% to 18%</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63</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5071"/>
          <a:stretch/>
        </p:blipFill>
        <p:spPr bwMode="auto">
          <a:xfrm>
            <a:off x="1245870" y="1750131"/>
            <a:ext cx="6755130" cy="456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825"/>
          <a:stretch/>
        </p:blipFill>
        <p:spPr bwMode="auto">
          <a:xfrm>
            <a:off x="1763005" y="7086600"/>
            <a:ext cx="5629275" cy="1278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969081" y="3482815"/>
            <a:ext cx="3831498" cy="461665"/>
          </a:xfrm>
          <a:prstGeom prst="rect">
            <a:avLst/>
          </a:prstGeom>
          <a:noFill/>
        </p:spPr>
        <p:txBody>
          <a:bodyPr wrap="none" rtlCol="0">
            <a:spAutoFit/>
          </a:bodyPr>
          <a:lstStyle/>
          <a:p>
            <a:r>
              <a:rPr lang="en-US" sz="2400" dirty="0" smtClean="0"/>
              <a:t>Number of cases assigned</a:t>
            </a:r>
            <a:endParaRPr lang="en-US" sz="2400" dirty="0"/>
          </a:p>
        </p:txBody>
      </p:sp>
      <p:sp>
        <p:nvSpPr>
          <p:cNvPr id="8" name="TextBox 7"/>
          <p:cNvSpPr txBox="1"/>
          <p:nvPr/>
        </p:nvSpPr>
        <p:spPr>
          <a:xfrm>
            <a:off x="1524000" y="5791200"/>
            <a:ext cx="6955750" cy="615553"/>
          </a:xfrm>
          <a:prstGeom prst="rect">
            <a:avLst/>
          </a:prstGeom>
          <a:solidFill>
            <a:schemeClr val="bg1"/>
          </a:solidFill>
        </p:spPr>
        <p:txBody>
          <a:bodyPr wrap="none" rtlCol="0">
            <a:spAutoFit/>
          </a:bodyPr>
          <a:lstStyle/>
          <a:p>
            <a:pPr algn="ctr"/>
            <a:r>
              <a:rPr lang="en-US" dirty="0" smtClean="0"/>
              <a:t>Probability Judge Chooses to Incarcerate (Based on Other Cases)</a:t>
            </a:r>
          </a:p>
          <a:p>
            <a:pPr algn="ctr"/>
            <a:r>
              <a:rPr lang="en-US" sz="1600" dirty="0" smtClean="0"/>
              <a:t>Black bars are adjusted for covariates such as child’s age.</a:t>
            </a:r>
            <a:endParaRPr lang="en-US" sz="1600" dirty="0"/>
          </a:p>
        </p:txBody>
      </p:sp>
    </p:spTree>
    <p:extLst>
      <p:ext uri="{BB962C8B-B14F-4D97-AF65-F5344CB8AC3E}">
        <p14:creationId xmlns:p14="http://schemas.microsoft.com/office/powerpoint/2010/main" val="4052674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Juvenile incarceration instead of probation </a:t>
            </a:r>
            <a:r>
              <a:rPr lang="en-US" sz="3600" i="1" dirty="0" smtClean="0"/>
              <a:t>due to differences in judge…</a:t>
            </a:r>
            <a:endParaRPr lang="en-US" sz="3600" i="1" dirty="0"/>
          </a:p>
        </p:txBody>
      </p:sp>
      <p:sp>
        <p:nvSpPr>
          <p:cNvPr id="9" name="Content Placeholder 8"/>
          <p:cNvSpPr>
            <a:spLocks noGrp="1"/>
          </p:cNvSpPr>
          <p:nvPr>
            <p:ph idx="1"/>
          </p:nvPr>
        </p:nvSpPr>
        <p:spPr/>
        <p:txBody>
          <a:bodyPr/>
          <a:lstStyle/>
          <a:p>
            <a:r>
              <a:rPr lang="en-US" sz="2000" dirty="0" smtClean="0"/>
              <a:t>Decreased chance of high school graduation by ~13 percentage points</a:t>
            </a:r>
          </a:p>
          <a:p>
            <a:r>
              <a:rPr lang="en-US" sz="2000" dirty="0" smtClean="0"/>
              <a:t>Decreased chance of entering an adult prison by age 25 by ~23 percentage points.</a:t>
            </a:r>
          </a:p>
          <a:p>
            <a:r>
              <a:rPr lang="en-US" sz="2000" dirty="0" smtClean="0"/>
              <a:t>Decreased chance of adult prison for a violent crime by age 25 by ~15 percentage points</a:t>
            </a:r>
          </a:p>
          <a:p>
            <a:r>
              <a:rPr lang="en-US" sz="2000" dirty="0" smtClean="0"/>
              <a:t>Effects largest for children ages 15-16</a:t>
            </a:r>
          </a:p>
          <a:p>
            <a:r>
              <a:rPr lang="en-US" sz="2000" dirty="0" smtClean="0"/>
              <a:t>Estimates often very different than estimates from conventional regression</a:t>
            </a:r>
            <a:endParaRPr lang="en-US" sz="2400" dirty="0" smtClean="0"/>
          </a:p>
          <a:p>
            <a:r>
              <a:rPr lang="en-US" sz="2000" dirty="0" smtClean="0"/>
              <a:t>Note: not for </a:t>
            </a:r>
            <a:r>
              <a:rPr lang="en-US" sz="2000" i="1" dirty="0" smtClean="0"/>
              <a:t>all kids</a:t>
            </a:r>
            <a:r>
              <a:rPr lang="en-US" sz="2000" dirty="0" smtClean="0"/>
              <a:t>, this is among kids on the margin: who some judges thought should be incarcerated and others thought should not.</a:t>
            </a:r>
          </a:p>
          <a:p>
            <a:r>
              <a:rPr lang="en-US" sz="2000" dirty="0" smtClean="0"/>
              <a:t>Health effects???????</a:t>
            </a:r>
            <a:endParaRPr lang="en-US" sz="2000" dirty="0"/>
          </a:p>
        </p:txBody>
      </p:sp>
      <p:sp>
        <p:nvSpPr>
          <p:cNvPr id="4" name="Slide Number Placeholder 3"/>
          <p:cNvSpPr>
            <a:spLocks noGrp="1"/>
          </p:cNvSpPr>
          <p:nvPr>
            <p:ph type="sldNum" sz="quarter" idx="12"/>
          </p:nvPr>
        </p:nvSpPr>
        <p:spPr/>
        <p:txBody>
          <a:bodyPr/>
          <a:lstStyle/>
          <a:p>
            <a:fld id="{168D8DE9-303A-4ABA-A733-D6FD568B702D}" type="slidenum">
              <a:rPr lang="en-US" smtClean="0"/>
              <a:pPr/>
              <a:t>64</a:t>
            </a:fld>
            <a:endParaRPr lang="en-US"/>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825"/>
          <a:stretch/>
        </p:blipFill>
        <p:spPr bwMode="auto">
          <a:xfrm>
            <a:off x="1763005" y="7086600"/>
            <a:ext cx="5629275" cy="1278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2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Health Disparities</a:t>
            </a:r>
            <a:endParaRPr lang="en-US" dirty="0"/>
          </a:p>
        </p:txBody>
      </p:sp>
      <p:sp>
        <p:nvSpPr>
          <p:cNvPr id="3" name="Content Placeholder 2"/>
          <p:cNvSpPr>
            <a:spLocks noGrp="1"/>
          </p:cNvSpPr>
          <p:nvPr>
            <p:ph idx="1"/>
          </p:nvPr>
        </p:nvSpPr>
        <p:spPr/>
        <p:txBody>
          <a:bodyPr/>
          <a:lstStyle/>
          <a:p>
            <a:r>
              <a:rPr lang="en-US" sz="2800" dirty="0" smtClean="0"/>
              <a:t>Reasons to research policies</a:t>
            </a:r>
          </a:p>
          <a:p>
            <a:r>
              <a:rPr lang="en-US" sz="2800" dirty="0" smtClean="0"/>
              <a:t>Types of policies that may affect health disparities</a:t>
            </a:r>
          </a:p>
          <a:p>
            <a:r>
              <a:rPr lang="en-US" sz="2800" dirty="0" smtClean="0"/>
              <a:t>How to study health effects of policies?</a:t>
            </a:r>
          </a:p>
          <a:p>
            <a:pPr lvl="1"/>
            <a:r>
              <a:rPr lang="en-US" sz="2400" dirty="0" smtClean="0"/>
              <a:t>MTO: a randomized trial</a:t>
            </a:r>
          </a:p>
          <a:p>
            <a:pPr lvl="1"/>
            <a:r>
              <a:rPr lang="en-US" sz="2400" dirty="0" smtClean="0"/>
              <a:t>Regression discontinuity and related methods: hospital desegregation, mandatory educational policy</a:t>
            </a:r>
          </a:p>
          <a:p>
            <a:pPr lvl="1"/>
            <a:r>
              <a:rPr lang="en-US" sz="2400" dirty="0" smtClean="0"/>
              <a:t>Pseudo-randomization: juvenile judges</a:t>
            </a:r>
          </a:p>
          <a:p>
            <a:r>
              <a:rPr lang="en-US" sz="2800" dirty="0" smtClean="0">
                <a:solidFill>
                  <a:srgbClr val="FF0000"/>
                </a:solidFill>
              </a:rPr>
              <a:t>Distinguishing policy effects on health from effects on health disparities: GI Bill</a:t>
            </a:r>
          </a:p>
          <a:p>
            <a:r>
              <a:rPr lang="en-US" sz="2800" dirty="0" smtClean="0"/>
              <a:t>Major controversies or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65</a:t>
            </a:fld>
            <a:endParaRPr lang="en-US"/>
          </a:p>
        </p:txBody>
      </p:sp>
    </p:spTree>
    <p:extLst>
      <p:ext uri="{BB962C8B-B14F-4D97-AF65-F5344CB8AC3E}">
        <p14:creationId xmlns:p14="http://schemas.microsoft.com/office/powerpoint/2010/main" val="9475812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dirty="0" smtClean="0"/>
              <a:t>WW2 GI Bill</a:t>
            </a:r>
            <a:endParaRPr lang="en-US" altLang="en-US" dirty="0" smtClean="0"/>
          </a:p>
        </p:txBody>
      </p:sp>
      <p:sp>
        <p:nvSpPr>
          <p:cNvPr id="4099" name="Rectangle 3"/>
          <p:cNvSpPr>
            <a:spLocks noGrp="1" noChangeArrowheads="1"/>
          </p:cNvSpPr>
          <p:nvPr>
            <p:ph type="body" idx="1"/>
          </p:nvPr>
        </p:nvSpPr>
        <p:spPr/>
        <p:txBody>
          <a:bodyPr/>
          <a:lstStyle/>
          <a:p>
            <a:pPr lvl="1" eaLnBrk="1" hangingPunct="1">
              <a:lnSpc>
                <a:spcPct val="90000"/>
              </a:lnSpc>
            </a:pPr>
            <a:r>
              <a:rPr lang="en-US" altLang="en-US" sz="2400" dirty="0" smtClean="0"/>
              <a:t>Increase in % of blacks serving in WW2 due to (controversial) policy changes, but blacks still underrepresented in military</a:t>
            </a:r>
          </a:p>
          <a:p>
            <a:pPr lvl="1" eaLnBrk="1" hangingPunct="1">
              <a:lnSpc>
                <a:spcPct val="90000"/>
              </a:lnSpc>
            </a:pPr>
            <a:r>
              <a:rPr lang="en-US" altLang="en-US" sz="2400" dirty="0" smtClean="0"/>
              <a:t>GI Bill implemented in 1944 under Roosevelt</a:t>
            </a:r>
          </a:p>
          <a:p>
            <a:pPr lvl="1" eaLnBrk="1" hangingPunct="1">
              <a:lnSpc>
                <a:spcPct val="90000"/>
              </a:lnSpc>
            </a:pPr>
            <a:r>
              <a:rPr lang="en-US" altLang="en-US" sz="2400" dirty="0" smtClean="0"/>
              <a:t>Four primary components:</a:t>
            </a:r>
          </a:p>
          <a:p>
            <a:pPr lvl="2" eaLnBrk="1" hangingPunct="1">
              <a:lnSpc>
                <a:spcPct val="90000"/>
              </a:lnSpc>
            </a:pPr>
            <a:r>
              <a:rPr lang="en-US" altLang="en-US" sz="2000" dirty="0" smtClean="0"/>
              <a:t>Educational subsidy and stipend to cover college tuition</a:t>
            </a:r>
          </a:p>
          <a:p>
            <a:pPr lvl="2" eaLnBrk="1" hangingPunct="1">
              <a:lnSpc>
                <a:spcPct val="90000"/>
              </a:lnSpc>
            </a:pPr>
            <a:r>
              <a:rPr lang="en-US" altLang="en-US" sz="2000" dirty="0" smtClean="0"/>
              <a:t>Guarantees for loans for housing, small business initiatives</a:t>
            </a:r>
          </a:p>
          <a:p>
            <a:pPr lvl="2" eaLnBrk="1" hangingPunct="1">
              <a:lnSpc>
                <a:spcPct val="90000"/>
              </a:lnSpc>
            </a:pPr>
            <a:r>
              <a:rPr lang="en-US" altLang="en-US" sz="2000" dirty="0" smtClean="0"/>
              <a:t>Job placement assistance from the US Employment Service</a:t>
            </a:r>
          </a:p>
          <a:p>
            <a:pPr lvl="2" eaLnBrk="1" hangingPunct="1">
              <a:lnSpc>
                <a:spcPct val="90000"/>
              </a:lnSpc>
            </a:pPr>
            <a:r>
              <a:rPr lang="en-US" altLang="en-US" sz="2000" dirty="0" smtClean="0"/>
              <a:t>Unemployment compensation</a:t>
            </a:r>
          </a:p>
          <a:p>
            <a:pPr lvl="1" eaLnBrk="1" hangingPunct="1">
              <a:lnSpc>
                <a:spcPct val="90000"/>
              </a:lnSpc>
            </a:pPr>
            <a:r>
              <a:rPr lang="en-US" altLang="en-US" sz="2400" dirty="0" smtClean="0"/>
              <a:t>Eligibility: 90+ days of service, no dishonorable discharge</a:t>
            </a:r>
          </a:p>
          <a:p>
            <a:pPr lvl="1" eaLnBrk="1" hangingPunct="1">
              <a:lnSpc>
                <a:spcPct val="90000"/>
              </a:lnSpc>
            </a:pPr>
            <a:r>
              <a:rPr lang="en-US" altLang="en-US" sz="2400" dirty="0"/>
              <a:t>De jure, race </a:t>
            </a:r>
            <a:r>
              <a:rPr lang="en-US" altLang="en-US" sz="2400" dirty="0" smtClean="0"/>
              <a:t>neutral</a:t>
            </a:r>
          </a:p>
          <a:p>
            <a:pPr lvl="1" eaLnBrk="1" hangingPunct="1">
              <a:lnSpc>
                <a:spcPct val="90000"/>
              </a:lnSpc>
            </a:pPr>
            <a:r>
              <a:rPr lang="en-US" altLang="en-US" sz="2400" dirty="0" smtClean="0"/>
              <a:t>Were the effects race neutral?</a:t>
            </a:r>
            <a:endParaRPr lang="en-US" altLang="en-US" sz="2400" dirty="0"/>
          </a:p>
          <a:p>
            <a:pPr lvl="1" eaLnBrk="1" hangingPunct="1">
              <a:lnSpc>
                <a:spcPct val="90000"/>
              </a:lnSpc>
            </a:pPr>
            <a:endParaRPr lang="en-US" altLang="en-US" dirty="0" smtClean="0"/>
          </a:p>
        </p:txBody>
      </p:sp>
      <p:sp>
        <p:nvSpPr>
          <p:cNvPr id="410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EF70C2A0-0D88-457E-A76B-78EE54591131}" type="slidenum">
              <a:rPr lang="en-US" altLang="en-US" sz="1400" smtClean="0"/>
              <a:pPr eaLnBrk="1" hangingPunct="1"/>
              <a:t>66</a:t>
            </a:fld>
            <a:endParaRPr lang="en-US" altLang="en-US" sz="1400" smtClean="0"/>
          </a:p>
        </p:txBody>
      </p:sp>
    </p:spTree>
    <p:extLst>
      <p:ext uri="{BB962C8B-B14F-4D97-AF65-F5344CB8AC3E}">
        <p14:creationId xmlns:p14="http://schemas.microsoft.com/office/powerpoint/2010/main" val="30020302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53E06EC-52C3-41EB-9CB3-CC581D6F4CA6}" type="slidenum">
              <a:rPr lang="en-US"/>
              <a:pPr>
                <a:defRPr/>
              </a:pPr>
              <a:t>67</a:t>
            </a:fld>
            <a:endParaRPr lang="en-US"/>
          </a:p>
        </p:txBody>
      </p:sp>
      <p:sp>
        <p:nvSpPr>
          <p:cNvPr id="54274" name="Rectangle 2"/>
          <p:cNvSpPr>
            <a:spLocks noGrp="1" noChangeArrowheads="1"/>
          </p:cNvSpPr>
          <p:nvPr>
            <p:ph type="title" idx="4294967295"/>
          </p:nvPr>
        </p:nvSpPr>
        <p:spPr bwMode="auto">
          <a:xfrm>
            <a:off x="457200" y="274638"/>
            <a:ext cx="8229600" cy="1143000"/>
          </a:xfrm>
          <a:prstGeom prst="rect">
            <a:avLst/>
          </a:prstGeom>
          <a:solidFill>
            <a:srgbClr val="FFFF99"/>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Job Placement</a:t>
            </a:r>
            <a:endParaRPr lang="en-US" altLang="en-US" dirty="0"/>
          </a:p>
        </p:txBody>
      </p:sp>
      <p:sp>
        <p:nvSpPr>
          <p:cNvPr id="54275" name="Rectangle 3"/>
          <p:cNvSpPr>
            <a:spLocks noGrp="1" noChangeArrowheads="1"/>
          </p:cNvSpPr>
          <p:nvPr>
            <p:ph type="body" idx="4294967295"/>
          </p:nvPr>
        </p:nvSpPr>
        <p:spPr bwMode="auto">
          <a:xfrm>
            <a:off x="152399" y="1524000"/>
            <a:ext cx="8843973"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2800" dirty="0"/>
              <a:t>Assistance administered by local </a:t>
            </a:r>
            <a:r>
              <a:rPr lang="en-US" altLang="en-US" sz="2800" dirty="0" smtClean="0"/>
              <a:t>offices, mostly </a:t>
            </a:r>
            <a:r>
              <a:rPr lang="en-US" altLang="en-US" sz="2800" dirty="0"/>
              <a:t>staffed by </a:t>
            </a:r>
            <a:r>
              <a:rPr lang="en-US" altLang="en-US" sz="2800" dirty="0" smtClean="0"/>
              <a:t>whites </a:t>
            </a:r>
            <a:r>
              <a:rPr lang="en-US" altLang="en-US" sz="2400" dirty="0" smtClean="0"/>
              <a:t>(in </a:t>
            </a:r>
            <a:r>
              <a:rPr lang="en-US" altLang="en-US" sz="2400" dirty="0"/>
              <a:t>the south, </a:t>
            </a:r>
            <a:r>
              <a:rPr lang="en-US" altLang="en-US" sz="2400" dirty="0" smtClean="0"/>
              <a:t>southern </a:t>
            </a:r>
            <a:r>
              <a:rPr lang="en-US" altLang="en-US" sz="2400" dirty="0"/>
              <a:t>whites)</a:t>
            </a:r>
          </a:p>
          <a:p>
            <a:pPr marL="0" indent="0">
              <a:lnSpc>
                <a:spcPct val="90000"/>
              </a:lnSpc>
              <a:buFontTx/>
              <a:buNone/>
            </a:pPr>
            <a:r>
              <a:rPr lang="en-US" altLang="en-US" sz="2400" dirty="0" smtClean="0"/>
              <a:t>“Describing the overall predicament that black former servicemen encountered when they went to USES offices, Harry Wright, a Southern Regional Council field agent and fellow black veteran wrote:</a:t>
            </a:r>
          </a:p>
          <a:p>
            <a:pPr marL="0" indent="0">
              <a:lnSpc>
                <a:spcPct val="90000"/>
              </a:lnSpc>
              <a:buFontTx/>
              <a:buNone/>
            </a:pPr>
            <a:r>
              <a:rPr lang="en-US" altLang="en-US" sz="2400" dirty="0" smtClean="0"/>
              <a:t>‘In trying to find a job he’d [the veteran] visit the local U.S. Employment Service Office, if he’ll accept some laborer’s job they’ll readily place him – if he knows some of the old –timey trades they can get him placed, but if he’s qualified in some of the new skills that Negros haven’t traditionally been doing – or has some kind of professional training, they just can’t find a place for him and he’ll be offered a job as a porter in the local hotel or the like. [sic]’”</a:t>
            </a:r>
            <a:endParaRPr lang="en-US" altLang="en-US" sz="2400" dirty="0"/>
          </a:p>
        </p:txBody>
      </p:sp>
      <p:sp>
        <p:nvSpPr>
          <p:cNvPr id="54276" name="Text Box 4"/>
          <p:cNvSpPr txBox="1">
            <a:spLocks noChangeArrowheads="1"/>
          </p:cNvSpPr>
          <p:nvPr/>
        </p:nvSpPr>
        <p:spPr bwMode="auto">
          <a:xfrm>
            <a:off x="2895600" y="6390002"/>
            <a:ext cx="6100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err="1"/>
              <a:t>Onkst</a:t>
            </a:r>
            <a:r>
              <a:rPr lang="en-US" altLang="en-US" dirty="0"/>
              <a:t>, 2001 “First a negro” quoting </a:t>
            </a:r>
            <a:r>
              <a:rPr lang="en-US" altLang="en-US" dirty="0" err="1"/>
              <a:t>NYTimes</a:t>
            </a:r>
            <a:r>
              <a:rPr lang="en-US" altLang="en-US" dirty="0"/>
              <a:t> 8 </a:t>
            </a:r>
            <a:r>
              <a:rPr lang="en-US" altLang="en-US" dirty="0" err="1"/>
              <a:t>april</a:t>
            </a:r>
            <a:r>
              <a:rPr lang="en-US" altLang="en-US" dirty="0"/>
              <a:t>, 1946</a:t>
            </a:r>
          </a:p>
        </p:txBody>
      </p:sp>
    </p:spTree>
    <p:extLst>
      <p:ext uri="{BB962C8B-B14F-4D97-AF65-F5344CB8AC3E}">
        <p14:creationId xmlns:p14="http://schemas.microsoft.com/office/powerpoint/2010/main" val="9669611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smtClean="0"/>
              <a:t>GI Bill: Job placement</a:t>
            </a:r>
            <a:endParaRPr lang="en-US" altLang="en-US" smtClean="0"/>
          </a:p>
        </p:txBody>
      </p:sp>
      <p:sp>
        <p:nvSpPr>
          <p:cNvPr id="6147" name="Rectangle 3"/>
          <p:cNvSpPr>
            <a:spLocks noGrp="1" noChangeArrowheads="1"/>
          </p:cNvSpPr>
          <p:nvPr>
            <p:ph type="body" idx="1"/>
          </p:nvPr>
        </p:nvSpPr>
        <p:spPr/>
        <p:txBody>
          <a:bodyPr/>
          <a:lstStyle/>
          <a:p>
            <a:pPr eaLnBrk="1" hangingPunct="1">
              <a:lnSpc>
                <a:spcPct val="90000"/>
              </a:lnSpc>
            </a:pPr>
            <a:r>
              <a:rPr lang="en-US" altLang="en-US" dirty="0" smtClean="0"/>
              <a:t>In MS in Oct 1945, NSES counselors filled 6,583 non-agricultural jobs</a:t>
            </a:r>
          </a:p>
          <a:p>
            <a:pPr eaLnBrk="1" hangingPunct="1">
              <a:lnSpc>
                <a:spcPct val="90000"/>
              </a:lnSpc>
            </a:pPr>
            <a:r>
              <a:rPr lang="en-US" altLang="en-US" dirty="0" smtClean="0"/>
              <a:t>86% of professional, skilled, and semi-skilled positions went to whites</a:t>
            </a:r>
          </a:p>
          <a:p>
            <a:pPr eaLnBrk="1" hangingPunct="1">
              <a:lnSpc>
                <a:spcPct val="90000"/>
              </a:lnSpc>
            </a:pPr>
            <a:r>
              <a:rPr lang="en-US" altLang="en-US" dirty="0" smtClean="0"/>
              <a:t>92% of the unskilled and service oriented jobs went to blacks</a:t>
            </a:r>
          </a:p>
          <a:p>
            <a:pPr eaLnBrk="1" hangingPunct="1">
              <a:lnSpc>
                <a:spcPct val="90000"/>
              </a:lnSpc>
            </a:pPr>
            <a:r>
              <a:rPr lang="en-US" altLang="en-US" dirty="0" smtClean="0"/>
              <a:t>Men who did not take a job deemed “suitable” by the job counselor were refused unemployment compensation</a:t>
            </a:r>
          </a:p>
          <a:p>
            <a:pPr eaLnBrk="1" hangingPunct="1">
              <a:lnSpc>
                <a:spcPct val="90000"/>
              </a:lnSpc>
            </a:pPr>
            <a:endParaRPr lang="en-US" altLang="en-US" dirty="0" smtClean="0"/>
          </a:p>
        </p:txBody>
      </p:sp>
      <p:sp>
        <p:nvSpPr>
          <p:cNvPr id="614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DDB80AEE-9613-4A36-BFBF-6DD2AEB3ED44}" type="slidenum">
              <a:rPr lang="en-US" altLang="en-US" sz="1400" smtClean="0"/>
              <a:pPr eaLnBrk="1" hangingPunct="1"/>
              <a:t>68</a:t>
            </a:fld>
            <a:endParaRPr lang="en-US" altLang="en-US" sz="1400" smtClean="0"/>
          </a:p>
        </p:txBody>
      </p:sp>
    </p:spTree>
    <p:extLst>
      <p:ext uri="{BB962C8B-B14F-4D97-AF65-F5344CB8AC3E}">
        <p14:creationId xmlns:p14="http://schemas.microsoft.com/office/powerpoint/2010/main" val="17857261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smtClean="0"/>
              <a:t>GI Bill: Loan Guarantees</a:t>
            </a:r>
            <a:endParaRPr lang="en-US" altLang="en-US" smtClean="0"/>
          </a:p>
        </p:txBody>
      </p:sp>
      <p:sp>
        <p:nvSpPr>
          <p:cNvPr id="7171" name="Rectangle 3"/>
          <p:cNvSpPr>
            <a:spLocks noGrp="1" noChangeArrowheads="1"/>
          </p:cNvSpPr>
          <p:nvPr>
            <p:ph type="body" idx="1"/>
          </p:nvPr>
        </p:nvSpPr>
        <p:spPr/>
        <p:txBody>
          <a:bodyPr/>
          <a:lstStyle/>
          <a:p>
            <a:pPr eaLnBrk="1" hangingPunct="1">
              <a:lnSpc>
                <a:spcPct val="90000"/>
              </a:lnSpc>
            </a:pPr>
            <a:r>
              <a:rPr lang="en-US" altLang="en-US" dirty="0" smtClean="0"/>
              <a:t>Administered by local banks</a:t>
            </a:r>
          </a:p>
          <a:p>
            <a:pPr lvl="1" eaLnBrk="1" hangingPunct="1">
              <a:lnSpc>
                <a:spcPct val="90000"/>
              </a:lnSpc>
            </a:pPr>
            <a:r>
              <a:rPr lang="en-US" altLang="en-US" dirty="0" smtClean="0"/>
              <a:t>Loans require collateral</a:t>
            </a:r>
          </a:p>
          <a:p>
            <a:pPr eaLnBrk="1" hangingPunct="1">
              <a:lnSpc>
                <a:spcPct val="90000"/>
              </a:lnSpc>
            </a:pPr>
            <a:r>
              <a:rPr lang="en-US" altLang="en-US" dirty="0" smtClean="0"/>
              <a:t>Survey of 13 Mississippi cities in 1947</a:t>
            </a:r>
          </a:p>
          <a:p>
            <a:pPr lvl="1" eaLnBrk="1" hangingPunct="1">
              <a:lnSpc>
                <a:spcPct val="90000"/>
              </a:lnSpc>
            </a:pPr>
            <a:r>
              <a:rPr lang="en-US" altLang="en-US" dirty="0" smtClean="0"/>
              <a:t>3,229 loans guaranteed by the VA</a:t>
            </a:r>
          </a:p>
          <a:p>
            <a:pPr lvl="1" eaLnBrk="1" hangingPunct="1">
              <a:lnSpc>
                <a:spcPct val="90000"/>
              </a:lnSpc>
            </a:pPr>
            <a:r>
              <a:rPr lang="en-US" altLang="en-US" dirty="0" smtClean="0"/>
              <a:t>2 were for blacks</a:t>
            </a:r>
          </a:p>
          <a:p>
            <a:pPr eaLnBrk="1" hangingPunct="1">
              <a:lnSpc>
                <a:spcPct val="90000"/>
              </a:lnSpc>
            </a:pPr>
            <a:r>
              <a:rPr lang="en-US" altLang="en-US" dirty="0" smtClean="0"/>
              <a:t>Unclear how widespread – very limited evidence, but strong suggestion loan guarantees were essentially unavailable to blacks</a:t>
            </a:r>
          </a:p>
          <a:p>
            <a:pPr eaLnBrk="1" hangingPunct="1">
              <a:lnSpc>
                <a:spcPct val="90000"/>
              </a:lnSpc>
            </a:pPr>
            <a:endParaRPr lang="en-US" altLang="en-US" dirty="0" smtClean="0"/>
          </a:p>
        </p:txBody>
      </p:sp>
      <p:sp>
        <p:nvSpPr>
          <p:cNvPr id="717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4AE2CB4F-CD22-46E8-98DB-4F8A56E4C012}" type="slidenum">
              <a:rPr lang="en-US" altLang="en-US" sz="1400" smtClean="0"/>
              <a:pPr eaLnBrk="1" hangingPunct="1"/>
              <a:t>69</a:t>
            </a:fld>
            <a:endParaRPr lang="en-US" altLang="en-US" sz="1400" smtClean="0"/>
          </a:p>
        </p:txBody>
      </p:sp>
    </p:spTree>
    <p:extLst>
      <p:ext uri="{BB962C8B-B14F-4D97-AF65-F5344CB8AC3E}">
        <p14:creationId xmlns:p14="http://schemas.microsoft.com/office/powerpoint/2010/main" val="155431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2" name="Text Box 11"/>
          <p:cNvSpPr txBox="1">
            <a:spLocks noChangeArrowheads="1"/>
          </p:cNvSpPr>
          <p:nvPr/>
        </p:nvSpPr>
        <p:spPr bwMode="auto">
          <a:xfrm>
            <a:off x="2028825" y="1798638"/>
            <a:ext cx="239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Employment/ Occupation</a:t>
            </a:r>
          </a:p>
        </p:txBody>
      </p:sp>
      <p:sp>
        <p:nvSpPr>
          <p:cNvPr id="15363" name="Text Box 12"/>
          <p:cNvSpPr txBox="1">
            <a:spLocks noChangeArrowheads="1"/>
          </p:cNvSpPr>
          <p:nvPr/>
        </p:nvSpPr>
        <p:spPr bwMode="auto">
          <a:xfrm>
            <a:off x="2020888" y="4114800"/>
            <a:ext cx="2751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Knowledge</a:t>
            </a:r>
          </a:p>
        </p:txBody>
      </p:sp>
      <p:sp>
        <p:nvSpPr>
          <p:cNvPr id="15364" name="Text Box 13"/>
          <p:cNvSpPr txBox="1">
            <a:spLocks noChangeArrowheads="1"/>
          </p:cNvSpPr>
          <p:nvPr/>
        </p:nvSpPr>
        <p:spPr bwMode="auto">
          <a:xfrm>
            <a:off x="2022475" y="4619109"/>
            <a:ext cx="240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Cognitive Skills </a:t>
            </a:r>
            <a:r>
              <a:rPr lang="en-US" altLang="en-US" dirty="0">
                <a:solidFill>
                  <a:prstClr val="black"/>
                </a:solidFill>
                <a:latin typeface="Calibri"/>
                <a:cs typeface="Times New Roman" panose="02020603050405020304" pitchFamily="18" charset="0"/>
              </a:rPr>
              <a:t>(literacy, numeracy)</a:t>
            </a:r>
          </a:p>
        </p:txBody>
      </p:sp>
      <p:sp>
        <p:nvSpPr>
          <p:cNvPr id="15365" name="Text Box 15"/>
          <p:cNvSpPr txBox="1">
            <a:spLocks noChangeArrowheads="1"/>
          </p:cNvSpPr>
          <p:nvPr/>
        </p:nvSpPr>
        <p:spPr bwMode="auto">
          <a:xfrm>
            <a:off x="2034381" y="3610769"/>
            <a:ext cx="245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Social Networks </a:t>
            </a:r>
          </a:p>
        </p:txBody>
      </p:sp>
      <p:sp>
        <p:nvSpPr>
          <p:cNvPr id="15368" name="Text Box 23"/>
          <p:cNvSpPr txBox="1">
            <a:spLocks noChangeArrowheads="1"/>
          </p:cNvSpPr>
          <p:nvPr/>
        </p:nvSpPr>
        <p:spPr bwMode="auto">
          <a:xfrm>
            <a:off x="4862512" y="3149008"/>
            <a:ext cx="18192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prstClr val="black"/>
                </a:solidFill>
                <a:latin typeface="Calibri"/>
                <a:cs typeface="Times New Roman" panose="02020603050405020304" pitchFamily="18" charset="0"/>
              </a:rPr>
              <a:t>Behaviors</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dirty="0" smtClean="0">
                <a:solidFill>
                  <a:prstClr val="black"/>
                </a:solidFill>
                <a:latin typeface="Calibri"/>
                <a:cs typeface="Times New Roman" panose="02020603050405020304" pitchFamily="18" charset="0"/>
              </a:rPr>
              <a:t>(diet, exercise, </a:t>
            </a:r>
            <a:r>
              <a:rPr lang="en-US" altLang="en-US" b="1" dirty="0" smtClean="0">
                <a:solidFill>
                  <a:srgbClr val="FF0000"/>
                </a:solidFill>
                <a:latin typeface="Calibri"/>
                <a:cs typeface="Times New Roman" panose="02020603050405020304" pitchFamily="18" charset="0"/>
              </a:rPr>
              <a:t>medical care</a:t>
            </a:r>
            <a:r>
              <a:rPr lang="en-US" altLang="en-US" dirty="0" smtClean="0">
                <a:solidFill>
                  <a:prstClr val="black"/>
                </a:solidFill>
                <a:latin typeface="Calibri"/>
                <a:cs typeface="Times New Roman" panose="02020603050405020304" pitchFamily="18" charset="0"/>
              </a:rPr>
              <a:t>, sex, violence)</a:t>
            </a:r>
            <a:endParaRPr lang="en-US" altLang="en-US" dirty="0">
              <a:solidFill>
                <a:prstClr val="black"/>
              </a:solidFill>
              <a:latin typeface="Calibri"/>
              <a:cs typeface="Times New Roman" panose="02020603050405020304" pitchFamily="18" charset="0"/>
            </a:endParaRP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endParaRPr lang="en-US" altLang="en-US" dirty="0" smtClean="0">
              <a:solidFill>
                <a:prstClr val="black"/>
              </a:solidFill>
              <a:latin typeface="Calibri"/>
              <a:cs typeface="Times New Roman" panose="02020603050405020304" pitchFamily="18" charset="0"/>
            </a:endParaRPr>
          </a:p>
          <a:p>
            <a:pPr algn="ctr" eaLnBrk="1" hangingPunct="1"/>
            <a:r>
              <a:rPr lang="en-US" altLang="en-US" dirty="0" smtClean="0">
                <a:solidFill>
                  <a:prstClr val="black"/>
                </a:solidFill>
                <a:latin typeface="Calibri"/>
                <a:cs typeface="Times New Roman" panose="02020603050405020304" pitchFamily="18" charset="0"/>
              </a:rPr>
              <a:t>Onset</a:t>
            </a:r>
            <a:r>
              <a:rPr lang="en-US" altLang="en-US" dirty="0">
                <a:solidFill>
                  <a:prstClr val="black"/>
                </a:solidFill>
                <a:latin typeface="Calibri"/>
                <a:cs typeface="Times New Roman" panose="02020603050405020304" pitchFamily="18" charset="0"/>
              </a:rPr>
              <a: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rPr>
              <a:t>Which Pathways Are Affected by Policies?</a:t>
            </a:r>
          </a:p>
        </p:txBody>
      </p:sp>
      <p:sp>
        <p:nvSpPr>
          <p:cNvPr id="15373" name="Text Box 12"/>
          <p:cNvSpPr txBox="1">
            <a:spLocks noChangeArrowheads="1"/>
          </p:cNvSpPr>
          <p:nvPr/>
        </p:nvSpPr>
        <p:spPr bwMode="auto">
          <a:xfrm>
            <a:off x="2036762" y="2590800"/>
            <a:ext cx="1620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Income</a:t>
            </a:r>
          </a:p>
        </p:txBody>
      </p:sp>
      <p:sp>
        <p:nvSpPr>
          <p:cNvPr id="15374" name="Text Box 12"/>
          <p:cNvSpPr txBox="1">
            <a:spLocks noChangeArrowheads="1"/>
          </p:cNvSpPr>
          <p:nvPr/>
        </p:nvSpPr>
        <p:spPr bwMode="auto">
          <a:xfrm>
            <a:off x="2022475" y="3089276"/>
            <a:ext cx="1101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Wealth</a:t>
            </a:r>
          </a:p>
        </p:txBody>
      </p:sp>
      <p:sp>
        <p:nvSpPr>
          <p:cNvPr id="15375" name="Text Box 23"/>
          <p:cNvSpPr txBox="1">
            <a:spLocks noChangeArrowheads="1"/>
          </p:cNvSpPr>
          <p:nvPr/>
        </p:nvSpPr>
        <p:spPr bwMode="auto">
          <a:xfrm>
            <a:off x="4862512" y="1798638"/>
            <a:ext cx="2260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prstClr val="black"/>
                </a:solidFill>
                <a:latin typeface="Calibri"/>
                <a:cs typeface="Times New Roman" panose="02020603050405020304" pitchFamily="18" charset="0"/>
              </a:rPr>
              <a:t>Toxic/Dangerous </a:t>
            </a:r>
            <a:r>
              <a:rPr lang="en-US" altLang="en-US" sz="2000" dirty="0">
                <a:solidFill>
                  <a:prstClr val="black"/>
                </a:solidFill>
                <a:latin typeface="Calibri"/>
                <a:cs typeface="Times New Roman" panose="02020603050405020304" pitchFamily="18" charset="0"/>
              </a:rPr>
              <a:t>Environments </a:t>
            </a:r>
            <a:r>
              <a:rPr lang="en-US" altLang="en-US" dirty="0">
                <a:solidFill>
                  <a:prstClr val="black"/>
                </a:solidFill>
                <a:latin typeface="Calibri"/>
                <a:cs typeface="Times New Roman" panose="02020603050405020304" pitchFamily="18" charset="0"/>
              </a:rPr>
              <a:t>(Housing, </a:t>
            </a:r>
            <a:r>
              <a:rPr lang="en-US" altLang="en-US" dirty="0" smtClean="0">
                <a:solidFill>
                  <a:prstClr val="black"/>
                </a:solidFill>
                <a:latin typeface="Calibri"/>
                <a:cs typeface="Times New Roman" panose="02020603050405020304" pitchFamily="18" charset="0"/>
              </a:rPr>
              <a:t>work, infections, lead)</a:t>
            </a:r>
            <a:endParaRPr lang="en-US" altLang="en-US" dirty="0">
              <a:solidFill>
                <a:prstClr val="black"/>
              </a:solidFill>
              <a:latin typeface="Calibri"/>
              <a:cs typeface="Times New Roman" panose="02020603050405020304" pitchFamily="18" charset="0"/>
            </a:endParaRPr>
          </a:p>
        </p:txBody>
      </p:sp>
      <p:sp>
        <p:nvSpPr>
          <p:cNvPr id="15377" name="Text Box 21"/>
          <p:cNvSpPr txBox="1">
            <a:spLocks noChangeArrowheads="1"/>
          </p:cNvSpPr>
          <p:nvPr/>
        </p:nvSpPr>
        <p:spPr bwMode="auto">
          <a:xfrm>
            <a:off x="4862512" y="4587504"/>
            <a:ext cx="24161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prstClr val="black"/>
                </a:solidFill>
                <a:latin typeface="Calibri"/>
                <a:cs typeface="Times New Roman" panose="02020603050405020304" pitchFamily="18" charset="0"/>
              </a:rPr>
              <a:t>Psychological Experiences </a:t>
            </a:r>
          </a:p>
          <a:p>
            <a:pPr eaLnBrk="1" hangingPunct="1"/>
            <a:r>
              <a:rPr lang="en-US" altLang="en-US" dirty="0" smtClean="0">
                <a:solidFill>
                  <a:prstClr val="black"/>
                </a:solidFill>
                <a:latin typeface="Calibri"/>
                <a:cs typeface="Times New Roman" panose="02020603050405020304" pitchFamily="18" charset="0"/>
              </a:rPr>
              <a:t>(stress, shame</a:t>
            </a:r>
            <a:r>
              <a:rPr lang="en-US" altLang="en-US" dirty="0" smtClean="0">
                <a:solidFill>
                  <a:prstClr val="black"/>
                </a:solidFill>
                <a:latin typeface="Times New Roman" panose="02020603050405020304" pitchFamily="18" charset="0"/>
                <a:cs typeface="Times New Roman" panose="02020603050405020304" pitchFamily="18" charset="0"/>
              </a:rPr>
              <a:t>)</a:t>
            </a:r>
            <a:endParaRPr lang="en-US" altLang="en-US" dirty="0">
              <a:solidFill>
                <a:prstClr val="black"/>
              </a:solidFill>
              <a:latin typeface="Times New Roman" panose="02020603050405020304" pitchFamily="18" charset="0"/>
              <a:cs typeface="Times New Roman" panose="02020603050405020304" pitchFamily="18" charset="0"/>
            </a:endParaRP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83" name="Text Box 13"/>
          <p:cNvSpPr txBox="1">
            <a:spLocks noChangeArrowheads="1"/>
          </p:cNvSpPr>
          <p:nvPr/>
        </p:nvSpPr>
        <p:spPr bwMode="auto">
          <a:xfrm>
            <a:off x="2036762" y="5410200"/>
            <a:ext cx="284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Self efficacy</a:t>
            </a:r>
          </a:p>
        </p:txBody>
      </p: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7</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smtClean="0">
                <a:solidFill>
                  <a:prstClr val="black"/>
                </a:solidFill>
                <a:latin typeface="Calibri"/>
                <a:cs typeface="Times New Roman" panose="02020603050405020304" pitchFamily="18" charset="0"/>
              </a:rPr>
              <a:t>Race/</a:t>
            </a:r>
          </a:p>
          <a:p>
            <a:pPr algn="ctr" eaLnBrk="1" hangingPunct="1"/>
            <a:r>
              <a:rPr lang="en-US" altLang="en-US" sz="2000" dirty="0" smtClean="0">
                <a:solidFill>
                  <a:prstClr val="black"/>
                </a:solidFill>
                <a:latin typeface="Calibri"/>
                <a:cs typeface="Times New Roman" panose="02020603050405020304" pitchFamily="18" charset="0"/>
              </a:rPr>
              <a:t>Ethnicity</a:t>
            </a:r>
            <a:endParaRPr lang="en-US" altLang="en-US" sz="2000" dirty="0">
              <a:solidFill>
                <a:prstClr val="black"/>
              </a:solidFill>
              <a:latin typeface="Calibri"/>
              <a:cs typeface="Times New Roman" panose="02020603050405020304" pitchFamily="18" charset="0"/>
            </a:endParaRP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88082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smtClean="0"/>
              <a:t>GI Bill: Education</a:t>
            </a:r>
            <a:endParaRPr lang="en-US" altLang="en-US" smtClean="0"/>
          </a:p>
        </p:txBody>
      </p:sp>
      <p:sp>
        <p:nvSpPr>
          <p:cNvPr id="8195" name="Rectangle 3"/>
          <p:cNvSpPr>
            <a:spLocks noGrp="1" noChangeArrowheads="1"/>
          </p:cNvSpPr>
          <p:nvPr>
            <p:ph type="body" idx="1"/>
          </p:nvPr>
        </p:nvSpPr>
        <p:spPr/>
        <p:txBody>
          <a:bodyPr/>
          <a:lstStyle/>
          <a:p>
            <a:pPr eaLnBrk="1" hangingPunct="1">
              <a:lnSpc>
                <a:spcPct val="90000"/>
              </a:lnSpc>
            </a:pPr>
            <a:r>
              <a:rPr lang="en-US" altLang="en-US" sz="2400" dirty="0" smtClean="0"/>
              <a:t>At the end of WW2, blacks wanting to attend college in the south restricted to ~100 designated public and private institutions: small, under-resourced colleges</a:t>
            </a:r>
          </a:p>
          <a:p>
            <a:pPr eaLnBrk="1" hangingPunct="1">
              <a:lnSpc>
                <a:spcPct val="90000"/>
              </a:lnSpc>
            </a:pPr>
            <a:r>
              <a:rPr lang="en-US" altLang="en-US" sz="2400" dirty="0" smtClean="0"/>
              <a:t>Southern black colleges turned away ~55% of veterans for lack of space</a:t>
            </a:r>
          </a:p>
          <a:p>
            <a:pPr eaLnBrk="1" hangingPunct="1">
              <a:lnSpc>
                <a:spcPct val="90000"/>
              </a:lnSpc>
            </a:pPr>
            <a:r>
              <a:rPr lang="en-US" altLang="en-US" sz="2400" dirty="0" smtClean="0"/>
              <a:t>High school graduation rates lower among blacks, further reducing potential value of college tuition subsidy</a:t>
            </a:r>
          </a:p>
          <a:p>
            <a:pPr eaLnBrk="1" hangingPunct="1">
              <a:lnSpc>
                <a:spcPct val="90000"/>
              </a:lnSpc>
            </a:pPr>
            <a:r>
              <a:rPr lang="en-US" altLang="en-US" sz="2400" dirty="0" smtClean="0"/>
              <a:t>How to estimate the effect of GI bill?</a:t>
            </a:r>
          </a:p>
          <a:p>
            <a:pPr lvl="1" eaLnBrk="1" hangingPunct="1">
              <a:lnSpc>
                <a:spcPct val="90000"/>
              </a:lnSpc>
            </a:pPr>
            <a:r>
              <a:rPr lang="en-US" altLang="en-US" sz="2000" dirty="0" smtClean="0"/>
              <a:t>Compare veterans to non-veterans?</a:t>
            </a:r>
          </a:p>
          <a:p>
            <a:pPr eaLnBrk="1" hangingPunct="1">
              <a:lnSpc>
                <a:spcPct val="90000"/>
              </a:lnSpc>
            </a:pPr>
            <a:r>
              <a:rPr lang="en-US" altLang="en-US" sz="2400" dirty="0" smtClean="0"/>
              <a:t>Clearly biased, and biased differentially for blacks and whites because of different selection criteria for entry into the military (literacy, disability, discrimination)</a:t>
            </a:r>
          </a:p>
          <a:p>
            <a:pPr eaLnBrk="1" hangingPunct="1">
              <a:lnSpc>
                <a:spcPct val="90000"/>
              </a:lnSpc>
            </a:pPr>
            <a:endParaRPr lang="en-US" altLang="en-US" dirty="0" smtClean="0"/>
          </a:p>
        </p:txBody>
      </p:sp>
      <p:sp>
        <p:nvSpPr>
          <p:cNvPr id="819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3172BD28-8F49-44BF-A0CA-31C14F938462}" type="slidenum">
              <a:rPr lang="en-US" altLang="en-US" sz="1400" smtClean="0"/>
              <a:pPr eaLnBrk="1" hangingPunct="1"/>
              <a:t>70</a:t>
            </a:fld>
            <a:endParaRPr lang="en-US" altLang="en-US" sz="1400" smtClean="0"/>
          </a:p>
        </p:txBody>
      </p:sp>
    </p:spTree>
    <p:extLst>
      <p:ext uri="{BB962C8B-B14F-4D97-AF65-F5344CB8AC3E}">
        <p14:creationId xmlns:p14="http://schemas.microsoft.com/office/powerpoint/2010/main" val="17571142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dirty="0" smtClean="0"/>
              <a:t>Bound &amp; Turner use birth cohort as a natural experiment</a:t>
            </a:r>
            <a:endParaRPr lang="en-US" altLang="en-US" dirty="0" smtClean="0"/>
          </a:p>
        </p:txBody>
      </p:sp>
      <p:sp>
        <p:nvSpPr>
          <p:cNvPr id="9219" name="Rectangle 3"/>
          <p:cNvSpPr>
            <a:spLocks noGrp="1" noChangeArrowheads="1"/>
          </p:cNvSpPr>
          <p:nvPr>
            <p:ph type="body" idx="1"/>
          </p:nvPr>
        </p:nvSpPr>
        <p:spPr/>
        <p:txBody>
          <a:bodyPr/>
          <a:lstStyle/>
          <a:p>
            <a:pPr eaLnBrk="1" hangingPunct="1">
              <a:lnSpc>
                <a:spcPct val="90000"/>
              </a:lnSpc>
            </a:pPr>
            <a:r>
              <a:rPr lang="en-US" altLang="en-US" dirty="0" smtClean="0"/>
              <a:t>Don’t compare vets to non-vets</a:t>
            </a:r>
          </a:p>
          <a:p>
            <a:pPr eaLnBrk="1" hangingPunct="1">
              <a:lnSpc>
                <a:spcPct val="90000"/>
              </a:lnSpc>
            </a:pPr>
            <a:r>
              <a:rPr lang="en-US" altLang="en-US" dirty="0" smtClean="0"/>
              <a:t>Equate birth cohort with chance of being a vet</a:t>
            </a:r>
          </a:p>
          <a:p>
            <a:pPr eaLnBrk="1" hangingPunct="1">
              <a:lnSpc>
                <a:spcPct val="90000"/>
              </a:lnSpc>
            </a:pPr>
            <a:r>
              <a:rPr lang="en-US" altLang="en-US" dirty="0" smtClean="0"/>
              <a:t>Compare outcomes by birth cohorts</a:t>
            </a:r>
          </a:p>
          <a:p>
            <a:pPr eaLnBrk="1" hangingPunct="1">
              <a:lnSpc>
                <a:spcPct val="90000"/>
              </a:lnSpc>
            </a:pPr>
            <a:endParaRPr lang="en-US" altLang="en-US" dirty="0" smtClean="0"/>
          </a:p>
        </p:txBody>
      </p:sp>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90FE41A6-36F7-4A5F-B303-1814C55AB242}" type="slidenum">
              <a:rPr lang="en-US" altLang="en-US" sz="1400" smtClean="0"/>
              <a:pPr eaLnBrk="1" hangingPunct="1"/>
              <a:t>71</a:t>
            </a:fld>
            <a:endParaRPr lang="en-US" altLang="en-US" sz="1400" smtClean="0"/>
          </a:p>
        </p:txBody>
      </p:sp>
    </p:spTree>
    <p:extLst>
      <p:ext uri="{BB962C8B-B14F-4D97-AF65-F5344CB8AC3E}">
        <p14:creationId xmlns:p14="http://schemas.microsoft.com/office/powerpoint/2010/main" val="25010646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600" dirty="0" smtClean="0"/>
              <a:t>Due to age eligibility and draft rules, </a:t>
            </a:r>
            <a:r>
              <a:rPr lang="en-US" altLang="en-US" sz="3600" dirty="0"/>
              <a:t>birth </a:t>
            </a:r>
            <a:r>
              <a:rPr lang="en-US" altLang="en-US" sz="3600" dirty="0" smtClean="0"/>
              <a:t>year </a:t>
            </a:r>
            <a:r>
              <a:rPr lang="en-US" altLang="en-US" sz="3600" dirty="0" smtClean="0">
                <a:sym typeface="Wingdings" panose="05000000000000000000" pitchFamily="2" charset="2"/>
              </a:rPr>
              <a:t> chance of military service</a:t>
            </a:r>
            <a:endParaRPr lang="en-US" altLang="en-US" dirty="0" smtClean="0"/>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38" y="1676400"/>
            <a:ext cx="63341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E449A420-8835-4F83-8EAA-E0AD34B5F848}" type="slidenum">
              <a:rPr lang="en-US" altLang="en-US" sz="1400" smtClean="0"/>
              <a:pPr eaLnBrk="1" hangingPunct="1"/>
              <a:t>72</a:t>
            </a:fld>
            <a:endParaRPr lang="en-US" altLang="en-US" sz="1400" smtClean="0"/>
          </a:p>
        </p:txBody>
      </p:sp>
    </p:spTree>
    <p:extLst>
      <p:ext uri="{BB962C8B-B14F-4D97-AF65-F5344CB8AC3E}">
        <p14:creationId xmlns:p14="http://schemas.microsoft.com/office/powerpoint/2010/main" val="30036590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dirty="0" smtClean="0"/>
              <a:t>How to Estimate Disparate GI Bill Benefits?</a:t>
            </a:r>
            <a:endParaRPr lang="en-US" altLang="en-US" dirty="0" smtClean="0"/>
          </a:p>
        </p:txBody>
      </p:sp>
      <p:sp>
        <p:nvSpPr>
          <p:cNvPr id="11267" name="Content Placeholder 1"/>
          <p:cNvSpPr>
            <a:spLocks noGrp="1"/>
          </p:cNvSpPr>
          <p:nvPr>
            <p:ph idx="1"/>
          </p:nvPr>
        </p:nvSpPr>
        <p:spPr/>
        <p:txBody>
          <a:bodyPr/>
          <a:lstStyle/>
          <a:p>
            <a:r>
              <a:rPr lang="en-US" altLang="en-US" sz="2800" dirty="0" smtClean="0"/>
              <a:t>Assume that the reasons military participation differed by birth cohort had </a:t>
            </a:r>
            <a:r>
              <a:rPr lang="en-US" altLang="en-US" sz="2800" i="1" dirty="0" smtClean="0"/>
              <a:t>nothing to do </a:t>
            </a:r>
            <a:r>
              <a:rPr lang="en-US" altLang="en-US" sz="2800" dirty="0" smtClean="0"/>
              <a:t>with characteristics of the men that would predict their education</a:t>
            </a:r>
          </a:p>
          <a:p>
            <a:r>
              <a:rPr lang="en-US" altLang="en-US" sz="2800" dirty="0" smtClean="0"/>
              <a:t>Men in peak service cohorts were not smarter, did not have better high school training, did not have more money, were not less likely to have children etc.  </a:t>
            </a:r>
          </a:p>
          <a:p>
            <a:r>
              <a:rPr lang="en-US" altLang="en-US" sz="2800" dirty="0" smtClean="0"/>
              <a:t>Not quite credible, because there is a secular trend in college enrollment, even before the war.</a:t>
            </a:r>
            <a:endParaRPr lang="en-US" altLang="en-US" dirty="0" smtClean="0"/>
          </a:p>
        </p:txBody>
      </p:sp>
      <p:sp>
        <p:nvSpPr>
          <p:cNvPr id="1126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A5EC9A41-D091-4FDE-89A2-5407EFA45898}" type="slidenum">
              <a:rPr lang="en-US" altLang="en-US" sz="1400" smtClean="0"/>
              <a:pPr eaLnBrk="1" hangingPunct="1"/>
              <a:t>73</a:t>
            </a:fld>
            <a:endParaRPr lang="en-US" altLang="en-US" sz="1400" smtClean="0"/>
          </a:p>
        </p:txBody>
      </p:sp>
    </p:spTree>
    <p:extLst>
      <p:ext uri="{BB962C8B-B14F-4D97-AF65-F5344CB8AC3E}">
        <p14:creationId xmlns:p14="http://schemas.microsoft.com/office/powerpoint/2010/main" val="31530358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dirty="0" smtClean="0"/>
              <a:t>Secular Trend in College Attendance: Black Men</a:t>
            </a:r>
            <a:endParaRPr lang="en-US" altLang="en-US" dirty="0" smtClean="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3F67A18B-A00F-4A37-9779-44949412C4CE}" type="slidenum">
              <a:rPr lang="en-US" altLang="en-US" sz="1400" smtClean="0"/>
              <a:pPr eaLnBrk="1" hangingPunct="1"/>
              <a:t>74</a:t>
            </a:fld>
            <a:endParaRPr lang="en-US" altLang="en-US" sz="140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1524000"/>
            <a:ext cx="683895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5480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dirty="0" smtClean="0"/>
              <a:t>Secular Trend in College Attendance: White Men</a:t>
            </a:r>
            <a:endParaRPr lang="en-US" altLang="en-US" dirty="0" smtClean="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3F67A18B-A00F-4A37-9779-44949412C4CE}" type="slidenum">
              <a:rPr lang="en-US" altLang="en-US" sz="1400" smtClean="0"/>
              <a:pPr eaLnBrk="1" hangingPunct="1"/>
              <a:t>75</a:t>
            </a:fld>
            <a:endParaRPr lang="en-US" altLang="en-US" sz="140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683895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781175"/>
            <a:ext cx="6276975"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3406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Estimated Effect of GI Bill</a:t>
            </a:r>
            <a:endParaRPr lang="en-US" altLang="en-US" dirty="0" smtClean="0"/>
          </a:p>
        </p:txBody>
      </p:sp>
      <p:sp>
        <p:nvSpPr>
          <p:cNvPr id="4" name="Content Placeholder 3"/>
          <p:cNvSpPr>
            <a:spLocks noGrp="1"/>
          </p:cNvSpPr>
          <p:nvPr>
            <p:ph idx="1"/>
          </p:nvPr>
        </p:nvSpPr>
        <p:spPr/>
        <p:txBody>
          <a:bodyPr/>
          <a:lstStyle/>
          <a:p>
            <a:r>
              <a:rPr lang="en-US" sz="2800" dirty="0" smtClean="0"/>
              <a:t>At least 4 percentage point increase in college completion, probably 5-6 percentage points (college completion was unusual, so this is about a third)</a:t>
            </a:r>
          </a:p>
          <a:p>
            <a:r>
              <a:rPr lang="en-US" sz="2800" dirty="0" smtClean="0"/>
              <a:t>Benefits for white men large and positive</a:t>
            </a:r>
          </a:p>
          <a:p>
            <a:r>
              <a:rPr lang="en-US" sz="2800" dirty="0" smtClean="0"/>
              <a:t>Benefits for black men born in the south negligible</a:t>
            </a:r>
          </a:p>
          <a:p>
            <a:r>
              <a:rPr lang="en-US" sz="2800" dirty="0" smtClean="0"/>
              <a:t>Benefits for black men outside the south positive (6-8 percentage points)</a:t>
            </a:r>
          </a:p>
          <a:p>
            <a:r>
              <a:rPr lang="en-US" sz="2800" dirty="0" smtClean="0"/>
              <a:t>Health effects???</a:t>
            </a:r>
            <a:endParaRPr lang="en-US" dirty="0" smtClean="0"/>
          </a:p>
          <a:p>
            <a:endParaRPr lang="en-US" dirty="0"/>
          </a:p>
        </p:txBody>
      </p:sp>
      <p:sp>
        <p:nvSpPr>
          <p:cNvPr id="13316" name="Slide Number Placeholder 3"/>
          <p:cNvSpPr>
            <a:spLocks noGrp="1"/>
          </p:cNvSpPr>
          <p:nvPr>
            <p:ph type="sldNum" sz="quarter" idx="12"/>
          </p:nvPr>
        </p:nvSpPr>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fld id="{3F67A18B-A00F-4A37-9779-44949412C4CE}" type="slidenum">
              <a:rPr lang="en-US" altLang="en-US" smtClean="0"/>
              <a:pPr/>
              <a:t>76</a:t>
            </a:fld>
            <a:endParaRPr lang="en-US" altLang="en-US" smtClean="0"/>
          </a:p>
        </p:txBody>
      </p:sp>
    </p:spTree>
    <p:extLst>
      <p:ext uri="{BB962C8B-B14F-4D97-AF65-F5344CB8AC3E}">
        <p14:creationId xmlns:p14="http://schemas.microsoft.com/office/powerpoint/2010/main" val="14624359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dirty="0" smtClean="0"/>
              <a:t>Untargeted Resources Can Exacerbate Inequalities</a:t>
            </a:r>
            <a:endParaRPr lang="en-US" altLang="en-US" dirty="0" smtClean="0"/>
          </a:p>
        </p:txBody>
      </p:sp>
      <p:sp>
        <p:nvSpPr>
          <p:cNvPr id="4" name="Content Placeholder 3"/>
          <p:cNvSpPr>
            <a:spLocks noGrp="1"/>
          </p:cNvSpPr>
          <p:nvPr>
            <p:ph idx="1"/>
          </p:nvPr>
        </p:nvSpPr>
        <p:spPr/>
        <p:txBody>
          <a:bodyPr/>
          <a:lstStyle/>
          <a:p>
            <a:r>
              <a:rPr lang="en-US" sz="2400" dirty="0" smtClean="0"/>
              <a:t>Key lesson from GI Bill:</a:t>
            </a:r>
          </a:p>
          <a:p>
            <a:pPr lvl="1"/>
            <a:r>
              <a:rPr lang="en-US" sz="2400" dirty="0" smtClean="0"/>
              <a:t>Making a resource generally available without special consideration for least advantaged can exacerbate disparities even while helping the “average”</a:t>
            </a:r>
          </a:p>
          <a:p>
            <a:pPr lvl="1"/>
            <a:r>
              <a:rPr lang="en-US" sz="2400" dirty="0" smtClean="0"/>
              <a:t>Advantaged are best able to use the new resource</a:t>
            </a:r>
          </a:p>
          <a:p>
            <a:pPr lvl="1"/>
            <a:r>
              <a:rPr lang="en-US" sz="2400" dirty="0" smtClean="0"/>
              <a:t>This is one prediction of fundamental cause theory: new information, technological advances, and similar general progress can exacerbate inequalities</a:t>
            </a:r>
          </a:p>
          <a:p>
            <a:r>
              <a:rPr lang="en-US" sz="2400" dirty="0" smtClean="0"/>
              <a:t>Unclear how often this occurs, but clearly sometimes</a:t>
            </a:r>
          </a:p>
          <a:p>
            <a:r>
              <a:rPr lang="en-US" sz="2400" dirty="0" smtClean="0"/>
              <a:t>May depend on how inequality is measured (more coming…)</a:t>
            </a:r>
            <a:endParaRPr lang="en-US" sz="2800" dirty="0" smtClean="0"/>
          </a:p>
          <a:p>
            <a:endParaRPr lang="en-US" dirty="0"/>
          </a:p>
        </p:txBody>
      </p:sp>
      <p:sp>
        <p:nvSpPr>
          <p:cNvPr id="13316" name="Slide Number Placeholder 3"/>
          <p:cNvSpPr>
            <a:spLocks noGrp="1"/>
          </p:cNvSpPr>
          <p:nvPr>
            <p:ph type="sldNum" sz="quarter" idx="12"/>
          </p:nvPr>
        </p:nvSpPr>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fld id="{3F67A18B-A00F-4A37-9779-44949412C4CE}" type="slidenum">
              <a:rPr lang="en-US" altLang="en-US" smtClean="0"/>
              <a:pPr/>
              <a:t>77</a:t>
            </a:fld>
            <a:endParaRPr lang="en-US" altLang="en-US" smtClean="0"/>
          </a:p>
        </p:txBody>
      </p:sp>
    </p:spTree>
    <p:extLst>
      <p:ext uri="{BB962C8B-B14F-4D97-AF65-F5344CB8AC3E}">
        <p14:creationId xmlns:p14="http://schemas.microsoft.com/office/powerpoint/2010/main" val="8520195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Health Disparities</a:t>
            </a:r>
            <a:endParaRPr lang="en-US" dirty="0"/>
          </a:p>
        </p:txBody>
      </p:sp>
      <p:sp>
        <p:nvSpPr>
          <p:cNvPr id="3" name="Content Placeholder 2"/>
          <p:cNvSpPr>
            <a:spLocks noGrp="1"/>
          </p:cNvSpPr>
          <p:nvPr>
            <p:ph idx="1"/>
          </p:nvPr>
        </p:nvSpPr>
        <p:spPr/>
        <p:txBody>
          <a:bodyPr/>
          <a:lstStyle/>
          <a:p>
            <a:r>
              <a:rPr lang="en-US" sz="2800" dirty="0" smtClean="0"/>
              <a:t>Reasons to research policies</a:t>
            </a:r>
          </a:p>
          <a:p>
            <a:r>
              <a:rPr lang="en-US" sz="2800" dirty="0" smtClean="0"/>
              <a:t>Types of policies that may affect health disparities</a:t>
            </a:r>
          </a:p>
          <a:p>
            <a:r>
              <a:rPr lang="en-US" sz="2800" dirty="0" smtClean="0"/>
              <a:t>How to study health effects of policies?</a:t>
            </a:r>
          </a:p>
          <a:p>
            <a:pPr lvl="1"/>
            <a:r>
              <a:rPr lang="en-US" sz="2400" dirty="0" smtClean="0"/>
              <a:t>MTO: a randomized trial</a:t>
            </a:r>
          </a:p>
          <a:p>
            <a:pPr lvl="1"/>
            <a:r>
              <a:rPr lang="en-US" sz="2400" dirty="0" smtClean="0"/>
              <a:t>Regression discontinuity and related methods: hospital desegregation, mandatory educational policy</a:t>
            </a:r>
          </a:p>
          <a:p>
            <a:pPr lvl="1"/>
            <a:r>
              <a:rPr lang="en-US" sz="2400" dirty="0" smtClean="0"/>
              <a:t>Pseudo-randomization: juvenile judges</a:t>
            </a:r>
          </a:p>
          <a:p>
            <a:r>
              <a:rPr lang="en-US" sz="2800" dirty="0" smtClean="0"/>
              <a:t>Distinguishing policy effects on health from effects on health disparities: GI Bill</a:t>
            </a:r>
          </a:p>
          <a:p>
            <a:r>
              <a:rPr lang="en-US" sz="2800" dirty="0" smtClean="0">
                <a:solidFill>
                  <a:srgbClr val="FF0000"/>
                </a:solidFill>
              </a:rPr>
              <a:t>Major controversies or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78</a:t>
            </a:fld>
            <a:endParaRPr lang="en-US"/>
          </a:p>
        </p:txBody>
      </p:sp>
    </p:spTree>
    <p:extLst>
      <p:ext uri="{BB962C8B-B14F-4D97-AF65-F5344CB8AC3E}">
        <p14:creationId xmlns:p14="http://schemas.microsoft.com/office/powerpoint/2010/main" val="3001453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Uncertainties and Controversies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smtClean="0"/>
              <a:t>How much does the ‘Intervention’ delivered correspond with future flavors of the policy?</a:t>
            </a:r>
          </a:p>
          <a:p>
            <a:pPr marL="857250" lvl="1" indent="-457200"/>
            <a:r>
              <a:rPr lang="en-US" sz="1600" dirty="0" smtClean="0"/>
              <a:t>Additional education at age 4 versus age 17?  Additional high vs low quality of education? </a:t>
            </a:r>
          </a:p>
          <a:p>
            <a:pPr marL="857250" lvl="1" indent="-457200"/>
            <a:r>
              <a:rPr lang="en-US" sz="1600" dirty="0" smtClean="0"/>
              <a:t>Education in the future similar to education in the past?</a:t>
            </a:r>
          </a:p>
          <a:p>
            <a:pPr marL="857250" lvl="1" indent="-457200"/>
            <a:r>
              <a:rPr lang="en-US" sz="1600" dirty="0" smtClean="0"/>
              <a:t>MTO: section 8 housing similar effects as the voucher?</a:t>
            </a:r>
          </a:p>
          <a:p>
            <a:pPr marL="457200" indent="-457200">
              <a:buFont typeface="+mj-lt"/>
              <a:buAutoNum type="arabicPeriod"/>
            </a:pPr>
            <a:r>
              <a:rPr lang="en-US" sz="2000" dirty="0" smtClean="0"/>
              <a:t>Results are often sensitive to model specification if relying on time trends, regression discontinuity approaches.</a:t>
            </a:r>
          </a:p>
          <a:p>
            <a:pPr marL="457200" indent="-457200">
              <a:buFont typeface="+mj-lt"/>
              <a:buAutoNum type="arabicPeriod"/>
            </a:pPr>
            <a:r>
              <a:rPr lang="en-US" sz="2000" dirty="0" smtClean="0"/>
              <a:t>Insufficient power</a:t>
            </a:r>
          </a:p>
          <a:p>
            <a:pPr marL="457200" indent="-457200">
              <a:buFont typeface="+mj-lt"/>
              <a:buAutoNum type="arabicPeriod"/>
            </a:pPr>
            <a:r>
              <a:rPr lang="en-US" sz="2000" dirty="0" smtClean="0"/>
              <a:t>Main problem: very little rigorous research.  Major social policies simply never evaluated for health impact: social security, home ownership subsidies, school quality, transportation ….</a:t>
            </a:r>
          </a:p>
          <a:p>
            <a:pPr marL="457200" indent="-457200">
              <a:buFont typeface="+mj-lt"/>
              <a:buAutoNum type="arabicPeriod"/>
            </a:pPr>
            <a:r>
              <a:rPr lang="en-US" sz="2000" dirty="0" smtClean="0"/>
              <a:t>Results are often not what we expect – things that seem obvious are not necessarily the case -- suggesting we need to do more not less research. </a:t>
            </a:r>
          </a:p>
          <a:p>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79</a:t>
            </a:fld>
            <a:endParaRPr lang="en-US" dirty="0"/>
          </a:p>
        </p:txBody>
      </p:sp>
    </p:spTree>
    <p:extLst>
      <p:ext uri="{BB962C8B-B14F-4D97-AF65-F5344CB8AC3E}">
        <p14:creationId xmlns:p14="http://schemas.microsoft.com/office/powerpoint/2010/main" val="294988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11659" y="4867234"/>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7378700" y="2506524"/>
            <a:ext cx="1765300" cy="2702133"/>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62" name="Text Box 11"/>
          <p:cNvSpPr txBox="1">
            <a:spLocks noChangeArrowheads="1"/>
          </p:cNvSpPr>
          <p:nvPr/>
        </p:nvSpPr>
        <p:spPr bwMode="auto">
          <a:xfrm>
            <a:off x="2028825" y="1798638"/>
            <a:ext cx="2390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FF0000"/>
                </a:solidFill>
                <a:latin typeface="Calibri"/>
                <a:cs typeface="Times New Roman" panose="02020603050405020304" pitchFamily="18" charset="0"/>
              </a:rPr>
              <a:t>Employment/ Occupation</a:t>
            </a:r>
          </a:p>
        </p:txBody>
      </p:sp>
      <p:sp>
        <p:nvSpPr>
          <p:cNvPr id="15363" name="Text Box 12"/>
          <p:cNvSpPr txBox="1">
            <a:spLocks noChangeArrowheads="1"/>
          </p:cNvSpPr>
          <p:nvPr/>
        </p:nvSpPr>
        <p:spPr bwMode="auto">
          <a:xfrm>
            <a:off x="2020888" y="4114800"/>
            <a:ext cx="2751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FF0000"/>
                </a:solidFill>
                <a:latin typeface="Calibri"/>
                <a:cs typeface="Times New Roman" panose="02020603050405020304" pitchFamily="18" charset="0"/>
              </a:rPr>
              <a:t>Knowledge</a:t>
            </a:r>
          </a:p>
        </p:txBody>
      </p:sp>
      <p:sp>
        <p:nvSpPr>
          <p:cNvPr id="15364" name="Text Box 13"/>
          <p:cNvSpPr txBox="1">
            <a:spLocks noChangeArrowheads="1"/>
          </p:cNvSpPr>
          <p:nvPr/>
        </p:nvSpPr>
        <p:spPr bwMode="auto">
          <a:xfrm>
            <a:off x="2022475" y="4619109"/>
            <a:ext cx="2409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FF0000"/>
                </a:solidFill>
                <a:latin typeface="Calibri"/>
                <a:cs typeface="Times New Roman" panose="02020603050405020304" pitchFamily="18" charset="0"/>
              </a:rPr>
              <a:t>Cognitive Skills </a:t>
            </a:r>
            <a:r>
              <a:rPr lang="en-US" altLang="en-US" dirty="0">
                <a:solidFill>
                  <a:srgbClr val="FF0000"/>
                </a:solidFill>
                <a:latin typeface="Calibri"/>
                <a:cs typeface="Times New Roman" panose="02020603050405020304" pitchFamily="18" charset="0"/>
              </a:rPr>
              <a:t>(literacy, numeracy)</a:t>
            </a:r>
          </a:p>
        </p:txBody>
      </p:sp>
      <p:sp>
        <p:nvSpPr>
          <p:cNvPr id="15365" name="Text Box 15"/>
          <p:cNvSpPr txBox="1">
            <a:spLocks noChangeArrowheads="1"/>
          </p:cNvSpPr>
          <p:nvPr/>
        </p:nvSpPr>
        <p:spPr bwMode="auto">
          <a:xfrm>
            <a:off x="2034381" y="3610769"/>
            <a:ext cx="2455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Social Networks </a:t>
            </a:r>
          </a:p>
        </p:txBody>
      </p:sp>
      <p:sp>
        <p:nvSpPr>
          <p:cNvPr id="15368" name="Text Box 23"/>
          <p:cNvSpPr txBox="1">
            <a:spLocks noChangeArrowheads="1"/>
          </p:cNvSpPr>
          <p:nvPr/>
        </p:nvSpPr>
        <p:spPr bwMode="auto">
          <a:xfrm>
            <a:off x="4862512" y="3149008"/>
            <a:ext cx="18192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srgbClr val="FF0000"/>
                </a:solidFill>
                <a:latin typeface="Calibri"/>
                <a:cs typeface="Times New Roman" panose="02020603050405020304" pitchFamily="18" charset="0"/>
              </a:rPr>
              <a:t>Behaviors</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dirty="0" smtClean="0">
                <a:solidFill>
                  <a:srgbClr val="FF0000"/>
                </a:solidFill>
                <a:latin typeface="Calibri"/>
                <a:cs typeface="Times New Roman" panose="02020603050405020304" pitchFamily="18" charset="0"/>
              </a:rPr>
              <a:t>(diet, exercise, </a:t>
            </a:r>
            <a:r>
              <a:rPr lang="en-US" altLang="en-US" b="1" dirty="0" smtClean="0">
                <a:solidFill>
                  <a:srgbClr val="FF0000"/>
                </a:solidFill>
                <a:latin typeface="Calibri"/>
                <a:cs typeface="Times New Roman" panose="02020603050405020304" pitchFamily="18" charset="0"/>
              </a:rPr>
              <a:t>medical care</a:t>
            </a:r>
            <a:r>
              <a:rPr lang="en-US" altLang="en-US" dirty="0" smtClean="0">
                <a:solidFill>
                  <a:srgbClr val="FF0000"/>
                </a:solidFill>
                <a:latin typeface="Calibri"/>
                <a:cs typeface="Times New Roman" panose="02020603050405020304" pitchFamily="18" charset="0"/>
              </a:rPr>
              <a:t>, sex, violence)</a:t>
            </a:r>
            <a:endParaRPr lang="en-US" altLang="en-US" dirty="0">
              <a:solidFill>
                <a:srgbClr val="FF0000"/>
              </a:solidFill>
              <a:latin typeface="Calibri"/>
              <a:cs typeface="Times New Roman" panose="02020603050405020304" pitchFamily="18" charset="0"/>
            </a:endParaRPr>
          </a:p>
        </p:txBody>
      </p:sp>
      <p:sp>
        <p:nvSpPr>
          <p:cNvPr id="15369" name="Text Box 26"/>
          <p:cNvSpPr txBox="1">
            <a:spLocks noChangeArrowheads="1"/>
          </p:cNvSpPr>
          <p:nvPr/>
        </p:nvSpPr>
        <p:spPr bwMode="auto">
          <a:xfrm>
            <a:off x="7378699" y="3045192"/>
            <a:ext cx="16906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Calibri"/>
                <a:cs typeface="Times New Roman" panose="02020603050405020304" pitchFamily="18" charset="0"/>
              </a:rPr>
              <a:t>Disease </a:t>
            </a:r>
            <a:endParaRPr lang="en-US" altLang="en-US" dirty="0" smtClean="0">
              <a:solidFill>
                <a:prstClr val="black"/>
              </a:solidFill>
              <a:latin typeface="Calibri"/>
              <a:cs typeface="Times New Roman" panose="02020603050405020304" pitchFamily="18" charset="0"/>
            </a:endParaRPr>
          </a:p>
          <a:p>
            <a:pPr algn="ctr" eaLnBrk="1" hangingPunct="1"/>
            <a:r>
              <a:rPr lang="en-US" altLang="en-US" dirty="0" smtClean="0">
                <a:solidFill>
                  <a:prstClr val="black"/>
                </a:solidFill>
                <a:latin typeface="Calibri"/>
                <a:cs typeface="Times New Roman" panose="02020603050405020304" pitchFamily="18" charset="0"/>
              </a:rPr>
              <a:t>Onset</a:t>
            </a:r>
            <a:r>
              <a:rPr lang="en-US" altLang="en-US" dirty="0">
                <a:solidFill>
                  <a:prstClr val="black"/>
                </a:solidFill>
                <a:latin typeface="Calibri"/>
                <a:cs typeface="Times New Roman" panose="02020603050405020304" pitchFamily="18" charset="0"/>
              </a:rPr>
              <a:t>, Progression, and Consequences</a:t>
            </a:r>
          </a:p>
        </p:txBody>
      </p:sp>
      <p:sp>
        <p:nvSpPr>
          <p:cNvPr id="15370" name="Text Box 4"/>
          <p:cNvSpPr txBox="1">
            <a:spLocks noChangeArrowheads="1"/>
          </p:cNvSpPr>
          <p:nvPr/>
        </p:nvSpPr>
        <p:spPr bwMode="auto">
          <a:xfrm>
            <a:off x="252412"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0000"/>
                </a:solidFill>
                <a:latin typeface="Calibri"/>
                <a:cs typeface="Times New Roman" panose="02020603050405020304" pitchFamily="18" charset="0"/>
              </a:rPr>
              <a:t>Education</a:t>
            </a:r>
          </a:p>
        </p:txBody>
      </p:sp>
      <p:sp>
        <p:nvSpPr>
          <p:cNvPr id="39" name="Rectangle 2"/>
          <p:cNvSpPr txBox="1">
            <a:spLocks noChangeArrowheads="1"/>
          </p:cNvSpPr>
          <p:nvPr/>
        </p:nvSpPr>
        <p:spPr bwMode="auto">
          <a:xfrm>
            <a:off x="457200" y="304800"/>
            <a:ext cx="84201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rPr>
              <a:t>Which Pathways Are Affected by Policies?</a:t>
            </a:r>
          </a:p>
        </p:txBody>
      </p:sp>
      <p:sp>
        <p:nvSpPr>
          <p:cNvPr id="15373" name="Text Box 12"/>
          <p:cNvSpPr txBox="1">
            <a:spLocks noChangeArrowheads="1"/>
          </p:cNvSpPr>
          <p:nvPr/>
        </p:nvSpPr>
        <p:spPr bwMode="auto">
          <a:xfrm>
            <a:off x="2036762" y="2590800"/>
            <a:ext cx="1620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FF0000"/>
                </a:solidFill>
                <a:latin typeface="Calibri"/>
                <a:cs typeface="Times New Roman" panose="02020603050405020304" pitchFamily="18" charset="0"/>
              </a:rPr>
              <a:t>Income</a:t>
            </a:r>
          </a:p>
        </p:txBody>
      </p:sp>
      <p:sp>
        <p:nvSpPr>
          <p:cNvPr id="15374" name="Text Box 12"/>
          <p:cNvSpPr txBox="1">
            <a:spLocks noChangeArrowheads="1"/>
          </p:cNvSpPr>
          <p:nvPr/>
        </p:nvSpPr>
        <p:spPr bwMode="auto">
          <a:xfrm>
            <a:off x="2022475" y="3089276"/>
            <a:ext cx="1101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rgbClr val="FF0000"/>
                </a:solidFill>
                <a:latin typeface="Calibri"/>
                <a:cs typeface="Times New Roman" panose="02020603050405020304" pitchFamily="18" charset="0"/>
              </a:rPr>
              <a:t>Wealth</a:t>
            </a:r>
          </a:p>
        </p:txBody>
      </p:sp>
      <p:sp>
        <p:nvSpPr>
          <p:cNvPr id="15375" name="Text Box 23"/>
          <p:cNvSpPr txBox="1">
            <a:spLocks noChangeArrowheads="1"/>
          </p:cNvSpPr>
          <p:nvPr/>
        </p:nvSpPr>
        <p:spPr bwMode="auto">
          <a:xfrm>
            <a:off x="4862512" y="1798638"/>
            <a:ext cx="2260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srgbClr val="FF0000"/>
                </a:solidFill>
                <a:latin typeface="Calibri"/>
                <a:cs typeface="Times New Roman" panose="02020603050405020304" pitchFamily="18" charset="0"/>
              </a:rPr>
              <a:t>Toxic/Dangerous </a:t>
            </a:r>
            <a:r>
              <a:rPr lang="en-US" altLang="en-US" sz="2000" dirty="0">
                <a:solidFill>
                  <a:srgbClr val="FF0000"/>
                </a:solidFill>
                <a:latin typeface="Calibri"/>
                <a:cs typeface="Times New Roman" panose="02020603050405020304" pitchFamily="18" charset="0"/>
              </a:rPr>
              <a:t>Environments </a:t>
            </a:r>
            <a:r>
              <a:rPr lang="en-US" altLang="en-US" dirty="0">
                <a:solidFill>
                  <a:srgbClr val="FF0000"/>
                </a:solidFill>
                <a:latin typeface="Calibri"/>
                <a:cs typeface="Times New Roman" panose="02020603050405020304" pitchFamily="18" charset="0"/>
              </a:rPr>
              <a:t>(Housing, </a:t>
            </a:r>
            <a:r>
              <a:rPr lang="en-US" altLang="en-US" dirty="0" smtClean="0">
                <a:solidFill>
                  <a:srgbClr val="FF0000"/>
                </a:solidFill>
                <a:latin typeface="Calibri"/>
                <a:cs typeface="Times New Roman" panose="02020603050405020304" pitchFamily="18" charset="0"/>
              </a:rPr>
              <a:t>work, infections, lead)</a:t>
            </a:r>
            <a:endParaRPr lang="en-US" altLang="en-US" dirty="0">
              <a:solidFill>
                <a:srgbClr val="FF0000"/>
              </a:solidFill>
              <a:latin typeface="Calibri"/>
              <a:cs typeface="Times New Roman" panose="02020603050405020304" pitchFamily="18" charset="0"/>
            </a:endParaRPr>
          </a:p>
        </p:txBody>
      </p:sp>
      <p:sp>
        <p:nvSpPr>
          <p:cNvPr id="15377" name="Text Box 21"/>
          <p:cNvSpPr txBox="1">
            <a:spLocks noChangeArrowheads="1"/>
          </p:cNvSpPr>
          <p:nvPr/>
        </p:nvSpPr>
        <p:spPr bwMode="auto">
          <a:xfrm>
            <a:off x="4862512" y="4587504"/>
            <a:ext cx="24161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solidFill>
                  <a:prstClr val="black"/>
                </a:solidFill>
                <a:latin typeface="Calibri"/>
                <a:cs typeface="Times New Roman" panose="02020603050405020304" pitchFamily="18" charset="0"/>
              </a:rPr>
              <a:t>Psychological Experiences </a:t>
            </a:r>
          </a:p>
          <a:p>
            <a:pPr eaLnBrk="1" hangingPunct="1"/>
            <a:r>
              <a:rPr lang="en-US" altLang="en-US" dirty="0" smtClean="0">
                <a:solidFill>
                  <a:prstClr val="black"/>
                </a:solidFill>
                <a:latin typeface="Calibri"/>
                <a:cs typeface="Times New Roman" panose="02020603050405020304" pitchFamily="18" charset="0"/>
              </a:rPr>
              <a:t>(stress, shame</a:t>
            </a:r>
            <a:r>
              <a:rPr lang="en-US" altLang="en-US" dirty="0" smtClean="0">
                <a:solidFill>
                  <a:prstClr val="black"/>
                </a:solidFill>
                <a:latin typeface="Times New Roman" panose="02020603050405020304" pitchFamily="18" charset="0"/>
                <a:cs typeface="Times New Roman" panose="02020603050405020304" pitchFamily="18" charset="0"/>
              </a:rPr>
              <a:t>)</a:t>
            </a:r>
            <a:endParaRPr lang="en-US" altLang="en-US" dirty="0">
              <a:solidFill>
                <a:prstClr val="black"/>
              </a:solidFill>
              <a:latin typeface="Times New Roman" panose="02020603050405020304" pitchFamily="18" charset="0"/>
              <a:cs typeface="Times New Roman" panose="02020603050405020304" pitchFamily="18" charset="0"/>
            </a:endParaRP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83" name="Text Box 13"/>
          <p:cNvSpPr txBox="1">
            <a:spLocks noChangeArrowheads="1"/>
          </p:cNvSpPr>
          <p:nvPr/>
        </p:nvSpPr>
        <p:spPr bwMode="auto">
          <a:xfrm>
            <a:off x="2036762" y="5410200"/>
            <a:ext cx="284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prstClr val="black"/>
                </a:solidFill>
                <a:latin typeface="Calibri"/>
                <a:cs typeface="Times New Roman" panose="02020603050405020304" pitchFamily="18" charset="0"/>
              </a:rPr>
              <a:t>Self efficacy</a:t>
            </a:r>
          </a:p>
        </p:txBody>
      </p: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8</a:t>
            </a:fld>
            <a:endParaRPr lang="en-US">
              <a:solidFill>
                <a:prstClr val="black"/>
              </a:solidFill>
            </a:endParaRPr>
          </a:p>
        </p:txBody>
      </p:sp>
      <p:sp>
        <p:nvSpPr>
          <p:cNvPr id="23" name="Text Box 4"/>
          <p:cNvSpPr txBox="1">
            <a:spLocks noChangeArrowheads="1"/>
          </p:cNvSpPr>
          <p:nvPr/>
        </p:nvSpPr>
        <p:spPr bwMode="auto">
          <a:xfrm>
            <a:off x="171451" y="4854714"/>
            <a:ext cx="1524000" cy="707886"/>
          </a:xfrm>
          <a:prstGeom prst="rect">
            <a:avLst/>
          </a:prstGeom>
          <a:noFill/>
          <a:ln w="9525">
            <a:noFill/>
            <a:miter lim="800000"/>
            <a:headEnd/>
            <a:tailEnd/>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smtClean="0">
                <a:solidFill>
                  <a:prstClr val="black"/>
                </a:solidFill>
                <a:latin typeface="Calibri"/>
                <a:cs typeface="Times New Roman" panose="02020603050405020304" pitchFamily="18" charset="0"/>
              </a:rPr>
              <a:t>Race/</a:t>
            </a:r>
          </a:p>
          <a:p>
            <a:pPr algn="ctr" eaLnBrk="1" hangingPunct="1"/>
            <a:r>
              <a:rPr lang="en-US" altLang="en-US" sz="2000" dirty="0" smtClean="0">
                <a:solidFill>
                  <a:prstClr val="black"/>
                </a:solidFill>
                <a:latin typeface="Calibri"/>
                <a:cs typeface="Times New Roman" panose="02020603050405020304" pitchFamily="18" charset="0"/>
              </a:rPr>
              <a:t>Ethnicity</a:t>
            </a:r>
            <a:endParaRPr lang="en-US" altLang="en-US" sz="2000" dirty="0">
              <a:solidFill>
                <a:prstClr val="black"/>
              </a:solidFill>
              <a:latin typeface="Calibri"/>
              <a:cs typeface="Times New Roman" panose="02020603050405020304" pitchFamily="18" charset="0"/>
            </a:endParaRP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79792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In groups</a:t>
            </a:r>
          </a:p>
        </p:txBody>
      </p:sp>
      <p:sp>
        <p:nvSpPr>
          <p:cNvPr id="16387" name="Rectangle 3"/>
          <p:cNvSpPr>
            <a:spLocks noGrp="1" noChangeArrowheads="1"/>
          </p:cNvSpPr>
          <p:nvPr>
            <p:ph type="body" idx="1"/>
          </p:nvPr>
        </p:nvSpPr>
        <p:spPr/>
        <p:txBody>
          <a:bodyPr/>
          <a:lstStyle/>
          <a:p>
            <a:pPr eaLnBrk="1" hangingPunct="1"/>
            <a:r>
              <a:rPr lang="en-US" sz="2800" dirty="0" smtClean="0"/>
              <a:t>Identify a policy you think may have important health implications.</a:t>
            </a:r>
          </a:p>
          <a:p>
            <a:pPr eaLnBrk="1" hangingPunct="1"/>
            <a:r>
              <a:rPr lang="en-US" sz="2800" dirty="0" smtClean="0"/>
              <a:t>Describe why an evaluation of that policy is informative (primarily about the policy, or primarily a test of hypothesized mediators?)</a:t>
            </a:r>
          </a:p>
          <a:p>
            <a:pPr eaLnBrk="1" hangingPunct="1"/>
            <a:r>
              <a:rPr lang="en-US" sz="2800" dirty="0" smtClean="0"/>
              <a:t>Specify the outcomes and populations you think most responsive or least responsive to the policy.</a:t>
            </a:r>
          </a:p>
          <a:p>
            <a:pPr eaLnBrk="1" hangingPunct="1"/>
            <a:r>
              <a:rPr lang="en-US" sz="2800" dirty="0" smtClean="0"/>
              <a:t>Propose a study design to evaluate the policy</a:t>
            </a:r>
          </a:p>
          <a:p>
            <a:pPr lvl="1" eaLnBrk="1" hangingPunct="1"/>
            <a:r>
              <a:rPr lang="en-US" sz="2400" dirty="0" smtClean="0"/>
              <a:t>Describe biggest challenge to implementing and drawing inferences</a:t>
            </a:r>
          </a:p>
          <a:p>
            <a:pPr eaLnBrk="1" hangingPunct="1"/>
            <a:endParaRPr lang="en-US"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168D8DE9-303A-4ABA-A733-D6FD568B702D}" type="slidenum">
              <a:rPr lang="en-US" smtClean="0"/>
              <a:pPr>
                <a:defRPr/>
              </a:pPr>
              <a:t>80</a:t>
            </a:fld>
            <a:endParaRPr lang="en-US"/>
          </a:p>
        </p:txBody>
      </p:sp>
    </p:spTree>
    <p:extLst>
      <p:ext uri="{BB962C8B-B14F-4D97-AF65-F5344CB8AC3E}">
        <p14:creationId xmlns:p14="http://schemas.microsoft.com/office/powerpoint/2010/main" val="416601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Even profoundly personal exposures are shaped by policies</a:t>
            </a:r>
            <a:endParaRPr lang="en-US" sz="4000" dirty="0"/>
          </a:p>
        </p:txBody>
      </p:sp>
      <p:sp>
        <p:nvSpPr>
          <p:cNvPr id="3" name="Content Placeholder 2"/>
          <p:cNvSpPr>
            <a:spLocks noGrp="1"/>
          </p:cNvSpPr>
          <p:nvPr>
            <p:ph idx="1"/>
          </p:nvPr>
        </p:nvSpPr>
        <p:spPr/>
        <p:txBody>
          <a:bodyPr/>
          <a:lstStyle/>
          <a:p>
            <a:pPr marL="0" indent="0">
              <a:buNone/>
            </a:pPr>
            <a:r>
              <a:rPr lang="en-US" sz="2400" dirty="0" smtClean="0"/>
              <a:t>Marriage and divorce rates US 1860-2005</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9</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6521"/>
            <a:ext cx="5880735" cy="458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62400" y="6494491"/>
            <a:ext cx="3301481" cy="338554"/>
          </a:xfrm>
          <a:prstGeom prst="rect">
            <a:avLst/>
          </a:prstGeom>
          <a:noFill/>
        </p:spPr>
        <p:txBody>
          <a:bodyPr wrap="none" rtlCol="0">
            <a:spAutoFit/>
          </a:bodyPr>
          <a:lstStyle/>
          <a:p>
            <a:r>
              <a:rPr lang="en-US" sz="1600" dirty="0" smtClean="0"/>
              <a:t>Stevenson and </a:t>
            </a:r>
            <a:r>
              <a:rPr lang="en-US" sz="1600" dirty="0" err="1" smtClean="0"/>
              <a:t>Wolfers</a:t>
            </a:r>
            <a:r>
              <a:rPr lang="en-US" sz="1600" dirty="0" smtClean="0"/>
              <a:t>, JEP 2006</a:t>
            </a:r>
            <a:endParaRPr lang="en-US" sz="1600" dirty="0"/>
          </a:p>
        </p:txBody>
      </p:sp>
    </p:spTree>
    <p:extLst>
      <p:ext uri="{BB962C8B-B14F-4D97-AF65-F5344CB8AC3E}">
        <p14:creationId xmlns:p14="http://schemas.microsoft.com/office/powerpoint/2010/main" val="362081549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22168</TotalTime>
  <Words>5188</Words>
  <Application>Microsoft Office PowerPoint</Application>
  <PresentationFormat>On-screen Show (4:3)</PresentationFormat>
  <Paragraphs>710</Paragraphs>
  <Slides>80</Slides>
  <Notes>43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4" baseType="lpstr">
      <vt:lpstr>SimSun</vt:lpstr>
      <vt:lpstr>Arial</vt:lpstr>
      <vt:lpstr>Arial Narrow</vt:lpstr>
      <vt:lpstr>Arial Unicode MS</vt:lpstr>
      <vt:lpstr>Calibri</vt:lpstr>
      <vt:lpstr>Garamond</vt:lpstr>
      <vt:lpstr>Georgia</vt:lpstr>
      <vt:lpstr>Helvetica</vt:lpstr>
      <vt:lpstr>ＭＳ Ｐゴシック</vt:lpstr>
      <vt:lpstr>Symbol</vt:lpstr>
      <vt:lpstr>Times New Roman</vt:lpstr>
      <vt:lpstr>Wingdings</vt:lpstr>
      <vt:lpstr>Default Design</vt:lpstr>
      <vt:lpstr>Chart</vt:lpstr>
      <vt:lpstr>EPI222</vt:lpstr>
      <vt:lpstr>Where are we in the class?</vt:lpstr>
      <vt:lpstr>Policies and Health Disparities</vt:lpstr>
      <vt:lpstr>Policies and Health Disparities</vt:lpstr>
      <vt:lpstr>Why study social policies and health?</vt:lpstr>
      <vt:lpstr>PowerPoint Presentation</vt:lpstr>
      <vt:lpstr>PowerPoint Presentation</vt:lpstr>
      <vt:lpstr>PowerPoint Presentation</vt:lpstr>
      <vt:lpstr>Even profoundly personal exposures are shaped by policies</vt:lpstr>
      <vt:lpstr>Even profoundly personal exposures are shaped by policies</vt:lpstr>
      <vt:lpstr>Even profoundly personal exposures are shaped by policies</vt:lpstr>
      <vt:lpstr>PowerPoint Presentation</vt:lpstr>
      <vt:lpstr>Policies and Health Disparities</vt:lpstr>
      <vt:lpstr>PowerPoint Presentation</vt:lpstr>
      <vt:lpstr>Types of policies that may affect health disparities</vt:lpstr>
      <vt:lpstr>Social Epidemiology Translation (SET) model</vt:lpstr>
      <vt:lpstr>Policy Evaluation Relevant at Multiple Stages of Public Health</vt:lpstr>
      <vt:lpstr>Policies and Health Disparities</vt:lpstr>
      <vt:lpstr>How do you study health effects of policies?</vt:lpstr>
      <vt:lpstr>Policies and Health Disparities</vt:lpstr>
      <vt:lpstr>Design</vt:lpstr>
      <vt:lpstr>Did the trial affect neighborhood environment?</vt:lpstr>
      <vt:lpstr>Did the trial affect neighborhood environment?</vt:lpstr>
      <vt:lpstr>Early Results for Labor Market Outcomes (Boston, 2-Year)</vt:lpstr>
      <vt:lpstr>Early Results for Health,  Boston 2 Year Low Poverty</vt:lpstr>
      <vt:lpstr>Early Results for Health,  Boston 2 Year Section 8</vt:lpstr>
      <vt:lpstr>Mid-Term (5-7 year) Results for Health</vt:lpstr>
      <vt:lpstr>Mid-Term (5-7 year) Results for Children’s Mental Health</vt:lpstr>
      <vt:lpstr>Mid-Term (5-7 year) Results for Children’s Mental Health</vt:lpstr>
      <vt:lpstr>Mid-Term (5-7 year) Results for Children’s Mental Health</vt:lpstr>
      <vt:lpstr>Long-Term (10 year) Results for Health, Adults</vt:lpstr>
      <vt:lpstr>MTO: Harmful Effects on Boys, Aged 0-8 at Randomization</vt:lpstr>
      <vt:lpstr>Trial challenges</vt:lpstr>
      <vt:lpstr>New MTO results: Earlier exposure later benefits</vt:lpstr>
      <vt:lpstr>Benefits for kids randomized before age 13 on earnings age 24+</vt:lpstr>
      <vt:lpstr>Benefits for kids randomized before age 13 on earnings age 24+</vt:lpstr>
      <vt:lpstr>New Neighborhood Results: Compare Children by Age When Parents Move</vt:lpstr>
      <vt:lpstr>New Neighborhood Results: Compare Children by Age When Parents Move</vt:lpstr>
      <vt:lpstr>Policies and Health Disparities</vt:lpstr>
      <vt:lpstr>Trends in US Infant Mortality by Race: 1950-1990</vt:lpstr>
      <vt:lpstr>Pre-Civil Rights: Limited Access in Southern States</vt:lpstr>
      <vt:lpstr>Did desegregation of hospitals reduce black infant mortality?</vt:lpstr>
      <vt:lpstr>Did desegregation of hospitals reduce black infant mortality?</vt:lpstr>
      <vt:lpstr>Post-neonatal infant deaths due to Diarrhea and Pneumonia in Mississippi, 1955-1975</vt:lpstr>
      <vt:lpstr>What makes their evidence convincing?</vt:lpstr>
      <vt:lpstr>Policies and Health Disparities</vt:lpstr>
      <vt:lpstr>Research Question</vt:lpstr>
      <vt:lpstr>Early 20th Century Compulsory Schooling Law Changes in South Carolina</vt:lpstr>
      <vt:lpstr>The High-School Revolution</vt:lpstr>
      <vt:lpstr>Cohort Differences in Educational Attainment</vt:lpstr>
      <vt:lpstr>IV Analyses using School Policy as a Natural Experiment</vt:lpstr>
      <vt:lpstr>Covariates</vt:lpstr>
      <vt:lpstr>HRS Sample</vt:lpstr>
      <vt:lpstr>IV Estimates for Education: CSLs</vt:lpstr>
      <vt:lpstr>Schooling and racial disparities</vt:lpstr>
      <vt:lpstr>Major historical differences in school quality for black and white children</vt:lpstr>
      <vt:lpstr>Do these contribute to persistent disparities in adult health?</vt:lpstr>
      <vt:lpstr>Does desegregation affect health outcomes? </vt:lpstr>
      <vt:lpstr>Desegregating Schools and Reductions in Teen Pregnancy</vt:lpstr>
      <vt:lpstr>Conclusions re School Policy and Health</vt:lpstr>
      <vt:lpstr>Policies and Health Disparities</vt:lpstr>
      <vt:lpstr>What are the effects of juvenile incarceration?</vt:lpstr>
      <vt:lpstr>Chance of incarceration depends on judge assigned: 6% to 18%</vt:lpstr>
      <vt:lpstr>Juvenile incarceration instead of probation due to differences in judge…</vt:lpstr>
      <vt:lpstr>Policies and Health Disparities</vt:lpstr>
      <vt:lpstr>WW2 GI Bill</vt:lpstr>
      <vt:lpstr>Job Placement</vt:lpstr>
      <vt:lpstr>GI Bill: Job placement</vt:lpstr>
      <vt:lpstr>GI Bill: Loan Guarantees</vt:lpstr>
      <vt:lpstr>GI Bill: Education</vt:lpstr>
      <vt:lpstr>Bound &amp; Turner use birth cohort as a natural experiment</vt:lpstr>
      <vt:lpstr>Due to age eligibility and draft rules, birth year  chance of military service</vt:lpstr>
      <vt:lpstr>How to Estimate Disparate GI Bill Benefits?</vt:lpstr>
      <vt:lpstr>Secular Trend in College Attendance: Black Men</vt:lpstr>
      <vt:lpstr>Secular Trend in College Attendance: White Men</vt:lpstr>
      <vt:lpstr>Estimated Effect of GI Bill</vt:lpstr>
      <vt:lpstr>Untargeted Resources Can Exacerbate Inequalities</vt:lpstr>
      <vt:lpstr>Policies and Health Disparities</vt:lpstr>
      <vt:lpstr>Uncertainties and Controversies</vt:lpstr>
      <vt:lpstr>In groups</vt:lpstr>
    </vt:vector>
  </TitlesOfParts>
  <Company>HSPH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Psychosocial Aspects of Aging</dc:title>
  <dc:creator>mglymour</dc:creator>
  <cp:lastModifiedBy>Medellena Glymour</cp:lastModifiedBy>
  <cp:revision>212</cp:revision>
  <dcterms:created xsi:type="dcterms:W3CDTF">2005-10-30T17:40:29Z</dcterms:created>
  <dcterms:modified xsi:type="dcterms:W3CDTF">2016-02-09T21:01:05Z</dcterms:modified>
</cp:coreProperties>
</file>