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2"/>
    <p:sldMasterId id="2147484283" r:id="rId3"/>
  </p:sldMasterIdLst>
  <p:notesMasterIdLst>
    <p:notesMasterId r:id="rId34"/>
  </p:notesMasterIdLst>
  <p:handoutMasterIdLst>
    <p:handoutMasterId r:id="rId35"/>
  </p:handoutMasterIdLst>
  <p:sldIdLst>
    <p:sldId id="1059" r:id="rId4"/>
    <p:sldId id="1060" r:id="rId5"/>
    <p:sldId id="756" r:id="rId6"/>
    <p:sldId id="991" r:id="rId7"/>
    <p:sldId id="1052" r:id="rId8"/>
    <p:sldId id="981" r:id="rId9"/>
    <p:sldId id="1054" r:id="rId10"/>
    <p:sldId id="1058" r:id="rId11"/>
    <p:sldId id="985" r:id="rId12"/>
    <p:sldId id="1003" r:id="rId13"/>
    <p:sldId id="1075" r:id="rId14"/>
    <p:sldId id="1040" r:id="rId15"/>
    <p:sldId id="1041" r:id="rId16"/>
    <p:sldId id="1013" r:id="rId17"/>
    <p:sldId id="1005" r:id="rId18"/>
    <p:sldId id="1043" r:id="rId19"/>
    <p:sldId id="1044" r:id="rId20"/>
    <p:sldId id="1045" r:id="rId21"/>
    <p:sldId id="1076" r:id="rId22"/>
    <p:sldId id="1047" r:id="rId23"/>
    <p:sldId id="1049" r:id="rId24"/>
    <p:sldId id="1050" r:id="rId25"/>
    <p:sldId id="1051" r:id="rId26"/>
    <p:sldId id="1025" r:id="rId27"/>
    <p:sldId id="1061" r:id="rId28"/>
    <p:sldId id="1017" r:id="rId29"/>
    <p:sldId id="1022" r:id="rId30"/>
    <p:sldId id="1065" r:id="rId31"/>
    <p:sldId id="1074" r:id="rId32"/>
    <p:sldId id="257" r:id="rId3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charset="0"/>
        <a:ea typeface="+mn-ea"/>
        <a:cs typeface="+mn-cs"/>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677">
          <p15:clr>
            <a:srgbClr val="A4A3A4"/>
          </p15:clr>
        </p15:guide>
        <p15:guide id="2" orient="horz" pos="5724">
          <p15:clr>
            <a:srgbClr val="A4A3A4"/>
          </p15:clr>
        </p15:guide>
        <p15:guide id="3" orient="horz" pos="5966">
          <p15:clr>
            <a:srgbClr val="A4A3A4"/>
          </p15:clr>
        </p15:guide>
        <p15:guide id="4" pos="305">
          <p15:clr>
            <a:srgbClr val="A4A3A4"/>
          </p15:clr>
        </p15:guide>
        <p15:guide id="5" pos="43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85FF"/>
    <a:srgbClr val="000000"/>
    <a:srgbClr val="CC99FF"/>
    <a:srgbClr val="90BD31"/>
    <a:srgbClr val="F48024"/>
    <a:srgbClr val="052049"/>
    <a:srgbClr val="178CCB"/>
    <a:srgbClr val="18A3AC"/>
    <a:srgbClr val="EC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8701B-3B19-49C8-A942-61D9C76E1C2C}" v="7" dt="2021-02-18T01:13:28.164"/>
    <p1510:client id="{6FB01498-CFA5-4D27-85F1-07867251D769}" v="16" dt="2021-02-16T20:22:35.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50" autoAdjust="0"/>
    <p:restoredTop sz="68487" autoAdjust="0"/>
  </p:normalViewPr>
  <p:slideViewPr>
    <p:cSldViewPr snapToGrid="0">
      <p:cViewPr varScale="1">
        <p:scale>
          <a:sx n="69" d="100"/>
          <a:sy n="69" d="100"/>
        </p:scale>
        <p:origin x="2024" y="184"/>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90" d="100"/>
        <a:sy n="190" d="100"/>
      </p:scale>
      <p:origin x="0" y="-20968"/>
    </p:cViewPr>
  </p:sorterViewPr>
  <p:notesViewPr>
    <p:cSldViewPr snapToGrid="0">
      <p:cViewPr varScale="1">
        <p:scale>
          <a:sx n="84" d="100"/>
          <a:sy n="84" d="100"/>
        </p:scale>
        <p:origin x="3200" y="184"/>
      </p:cViewPr>
      <p:guideLst>
        <p:guide orient="horz" pos="2677"/>
        <p:guide orient="horz" pos="5724"/>
        <p:guide orient="horz" pos="5966"/>
        <p:guide pos="305"/>
        <p:guide pos="430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e Chan" userId="8ehUpzEEOjavGlrYSojP2Z0qMQ4gZfGHOPdoikggIIQ=" providerId="None" clId="Web-{6FB01498-CFA5-4D27-85F1-07867251D769}"/>
    <pc:docChg chg="modSld">
      <pc:chgData name="June Chan" userId="8ehUpzEEOjavGlrYSojP2Z0qMQ4gZfGHOPdoikggIIQ=" providerId="None" clId="Web-{6FB01498-CFA5-4D27-85F1-07867251D769}" dt="2021-02-16T20:22:33.107" v="142" actId="20577"/>
      <pc:docMkLst>
        <pc:docMk/>
      </pc:docMkLst>
      <pc:sldChg chg="modNotes">
        <pc:chgData name="June Chan" userId="8ehUpzEEOjavGlrYSojP2Z0qMQ4gZfGHOPdoikggIIQ=" providerId="None" clId="Web-{6FB01498-CFA5-4D27-85F1-07867251D769}" dt="2021-02-16T20:20:46.744" v="12"/>
        <pc:sldMkLst>
          <pc:docMk/>
          <pc:sldMk cId="1322328712" sldId="1059"/>
        </pc:sldMkLst>
      </pc:sldChg>
      <pc:sldChg chg="modNotes">
        <pc:chgData name="June Chan" userId="8ehUpzEEOjavGlrYSojP2Z0qMQ4gZfGHOPdoikggIIQ=" providerId="None" clId="Web-{6FB01498-CFA5-4D27-85F1-07867251D769}" dt="2021-02-16T20:21:26.886" v="136"/>
        <pc:sldMkLst>
          <pc:docMk/>
          <pc:sldMk cId="828087745" sldId="1060"/>
        </pc:sldMkLst>
      </pc:sldChg>
      <pc:sldChg chg="modSp">
        <pc:chgData name="June Chan" userId="8ehUpzEEOjavGlrYSojP2Z0qMQ4gZfGHOPdoikggIIQ=" providerId="None" clId="Web-{6FB01498-CFA5-4D27-85F1-07867251D769}" dt="2021-02-16T20:22:33.107" v="142" actId="20577"/>
        <pc:sldMkLst>
          <pc:docMk/>
          <pc:sldMk cId="4202582691" sldId="1065"/>
        </pc:sldMkLst>
        <pc:spChg chg="mod">
          <ac:chgData name="June Chan" userId="8ehUpzEEOjavGlrYSojP2Z0qMQ4gZfGHOPdoikggIIQ=" providerId="None" clId="Web-{6FB01498-CFA5-4D27-85F1-07867251D769}" dt="2021-02-16T20:22:33.107" v="142" actId="20577"/>
          <ac:spMkLst>
            <pc:docMk/>
            <pc:sldMk cId="4202582691" sldId="1065"/>
            <ac:spMk id="5" creationId="{6EEDCC20-3F3C-4444-83A9-CBCE5D5EEF9C}"/>
          </ac:spMkLst>
        </pc:spChg>
      </pc:sldChg>
    </pc:docChg>
  </pc:docChgLst>
  <pc:docChgLst>
    <pc:chgData name="June Chan" clId="Web-{2BC8701B-3B19-49C8-A942-61D9C76E1C2C}"/>
    <pc:docChg chg="modSld">
      <pc:chgData name="June Chan" userId="" providerId="" clId="Web-{2BC8701B-3B19-49C8-A942-61D9C76E1C2C}" dt="2021-02-18T01:13:26.867" v="4" actId="20577"/>
      <pc:docMkLst>
        <pc:docMk/>
      </pc:docMkLst>
      <pc:sldChg chg="modSp">
        <pc:chgData name="June Chan" userId="" providerId="" clId="Web-{2BC8701B-3B19-49C8-A942-61D9C76E1C2C}" dt="2021-02-18T01:13:26.867" v="4" actId="20577"/>
        <pc:sldMkLst>
          <pc:docMk/>
          <pc:sldMk cId="4202582691" sldId="1065"/>
        </pc:sldMkLst>
        <pc:spChg chg="mod">
          <ac:chgData name="June Chan" userId="" providerId="" clId="Web-{2BC8701B-3B19-49C8-A942-61D9C76E1C2C}" dt="2021-02-18T00:49:03.657" v="3" actId="14100"/>
          <ac:spMkLst>
            <pc:docMk/>
            <pc:sldMk cId="4202582691" sldId="1065"/>
            <ac:spMk id="5" creationId="{6EEDCC20-3F3C-4444-83A9-CBCE5D5EEF9C}"/>
          </ac:spMkLst>
        </pc:spChg>
        <pc:spChg chg="mod">
          <ac:chgData name="June Chan" userId="" providerId="" clId="Web-{2BC8701B-3B19-49C8-A942-61D9C76E1C2C}" dt="2021-02-18T01:13:26.867" v="4" actId="20577"/>
          <ac:spMkLst>
            <pc:docMk/>
            <pc:sldMk cId="4202582691" sldId="1065"/>
            <ac:spMk id="6" creationId="{2B0A336A-9596-4C25-B87C-CE37ECC103B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 Causal Pie for Hypertension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B2-724B-9536-814C3376CE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B2-724B-9536-814C3376CE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B2-724B-9536-814C3376CE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9B2-724B-9536-814C3376CE54}"/>
              </c:ext>
            </c:extLst>
          </c:dPt>
          <c:cat>
            <c:strRef>
              <c:f>Sheet1!$A$2:$A$5</c:f>
              <c:strCache>
                <c:ptCount val="4"/>
                <c:pt idx="0">
                  <c:v>Genetics</c:v>
                </c:pt>
                <c:pt idx="1">
                  <c:v>Obesity</c:v>
                </c:pt>
                <c:pt idx="2">
                  <c:v>Diet</c:v>
                </c:pt>
                <c:pt idx="3">
                  <c:v>Exercise</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2893-7B44-A9BC-95ADB8941CD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r>
            <a:rPr lang="en-US" sz="2400" dirty="0"/>
            <a:t>Ideal Randomized Experiments + IPW or Standardization</a:t>
          </a:r>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dgm:t>
        <a:bodyPr/>
        <a:lstStyle/>
        <a:p>
          <a:endParaRPr lang="en-US"/>
        </a:p>
      </dgm:t>
    </dgm:pt>
    <dgm:pt modelId="{B0D1A1C2-1CF3-A246-971D-00126E05AC3B}">
      <dgm:prSet phldrT="[Text]"/>
      <dgm:spPr>
        <a:solidFill>
          <a:schemeClr val="accent1">
            <a:lumMod val="75000"/>
          </a:schemeClr>
        </a:solidFill>
      </dgm:spPr>
      <dgm:t>
        <a:bodyPr/>
        <a:lstStyle/>
        <a:p>
          <a:r>
            <a:rPr lang="en-US" sz="2800" dirty="0"/>
            <a:t>Conceptualize Target Trial</a:t>
          </a:r>
        </a:p>
      </dgm:t>
    </dgm:pt>
    <dgm:pt modelId="{785046C2-BA6D-4244-91FB-326110A5AF6D}" type="parTrans" cxnId="{A7536F05-FFE4-6E49-BAB1-9EFA958CA0C2}">
      <dgm:prSet/>
      <dgm:spPr/>
      <dgm:t>
        <a:bodyPr/>
        <a:lstStyle/>
        <a:p>
          <a:endParaRPr lang="en-US"/>
        </a:p>
      </dgm:t>
    </dgm:pt>
    <dgm:pt modelId="{B2B36451-A902-EC4A-AFC3-A79F10B73FEA}" type="sibTrans" cxnId="{A7536F05-FFE4-6E49-BAB1-9EFA958CA0C2}">
      <dgm:prSet/>
      <dgm:spPr/>
      <dgm:t>
        <a:bodyPr/>
        <a:lstStyle/>
        <a:p>
          <a:endParaRPr lang="en-US"/>
        </a:p>
      </dgm:t>
    </dgm:pt>
    <dgm:pt modelId="{64F7299D-958C-384D-871E-4EE99D7FC205}">
      <dgm:prSet phldrT="[Text]" custT="1"/>
      <dgm:spPr>
        <a:solidFill>
          <a:schemeClr val="accent1">
            <a:lumMod val="60000"/>
            <a:lumOff val="40000"/>
          </a:schemeClr>
        </a:solidFill>
      </dgm:spPr>
      <dgm:t>
        <a:bodyPr/>
        <a:lstStyle/>
        <a:p>
          <a:r>
            <a:rPr lang="en-US" sz="2400"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custT="1"/>
      <dgm:spPr>
        <a:solidFill>
          <a:schemeClr val="accent1">
            <a:lumMod val="60000"/>
            <a:lumOff val="40000"/>
          </a:schemeClr>
        </a:solidFill>
      </dgm:spPr>
      <dgm:t>
        <a:bodyPr/>
        <a:lstStyle/>
        <a:p>
          <a:r>
            <a:rPr lang="en-US" sz="1800"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custT="1"/>
      <dgm:spPr>
        <a:solidFill>
          <a:schemeClr val="accent1">
            <a:lumMod val="60000"/>
            <a:lumOff val="40000"/>
          </a:schemeClr>
        </a:solidFill>
      </dgm:spPr>
      <dgm:t>
        <a:bodyPr/>
        <a:lstStyle/>
        <a:p>
          <a:r>
            <a:rPr lang="en-US" sz="1800"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9AB53C87-8460-EB4D-A083-47C28A59DA6B}">
      <dgm:prSet phldrT="[Text]"/>
      <dgm:spPr>
        <a:solidFill>
          <a:schemeClr val="accent1">
            <a:lumMod val="75000"/>
          </a:schemeClr>
        </a:solidFill>
      </dgm:spPr>
      <dgm:t>
        <a:bodyPr/>
        <a:lstStyle/>
        <a:p>
          <a:r>
            <a:rPr lang="en-US" sz="2200" dirty="0">
              <a:solidFill>
                <a:schemeClr val="bg1"/>
              </a:solidFill>
            </a:rPr>
            <a:t>Minimize or eliminate Bias</a:t>
          </a:r>
        </a:p>
      </dgm:t>
    </dgm:pt>
    <dgm:pt modelId="{AB62A4F1-F214-AB47-9898-F81C82A1337A}" type="parTrans" cxnId="{858A7260-5E24-304C-9DEA-E2A16FD33FA8}">
      <dgm:prSet/>
      <dgm:spPr/>
      <dgm:t>
        <a:bodyPr/>
        <a:lstStyle/>
        <a:p>
          <a:endParaRPr lang="en-US"/>
        </a:p>
      </dgm:t>
    </dgm:pt>
    <dgm:pt modelId="{E21A4FF3-1D79-AC4A-9332-953AAF2816D4}" type="sibTrans" cxnId="{858A7260-5E24-304C-9DEA-E2A16FD33FA8}">
      <dgm:prSet/>
      <dgm:spPr/>
      <dgm:t>
        <a:bodyPr/>
        <a:lstStyle/>
        <a:p>
          <a:endParaRPr lang="en-US"/>
        </a:p>
      </dgm:t>
    </dgm:pt>
    <dgm:pt modelId="{E008914D-C316-634D-A971-360977F5F317}">
      <dgm:prSet phldrT="[Text]"/>
      <dgm:spPr>
        <a:solidFill>
          <a:schemeClr val="accent1">
            <a:lumMod val="75000"/>
          </a:schemeClr>
        </a:solidFill>
      </dgm:spPr>
      <dgm:t>
        <a:bodyPr/>
        <a:lstStyle/>
        <a:p>
          <a:r>
            <a:rPr lang="en-US" sz="2200" dirty="0">
              <a:solidFill>
                <a:schemeClr val="bg1"/>
              </a:solidFill>
            </a:rPr>
            <a:t>Fulfill Identifiability Criteria</a:t>
          </a:r>
        </a:p>
      </dgm:t>
    </dgm:pt>
    <dgm:pt modelId="{08DC4479-C276-3944-9CE0-87CF13969C27}" type="parTrans" cxnId="{1C6E3D0D-4907-7440-90F5-3C17EDD79FCC}">
      <dgm:prSet/>
      <dgm:spPr/>
      <dgm:t>
        <a:bodyPr/>
        <a:lstStyle/>
        <a:p>
          <a:endParaRPr lang="en-US"/>
        </a:p>
      </dgm:t>
    </dgm:pt>
    <dgm:pt modelId="{1E1008A0-9B8E-5A4B-98B1-6B7D1CE0A09A}" type="sibTrans" cxnId="{1C6E3D0D-4907-7440-90F5-3C17EDD79FCC}">
      <dgm:prSet/>
      <dgm:spPr/>
      <dgm:t>
        <a:bodyPr/>
        <a:lstStyle/>
        <a:p>
          <a:endParaRPr lang="en-US"/>
        </a:p>
      </dgm:t>
    </dgm:pt>
    <dgm:pt modelId="{C4566405-62D7-E24E-81FB-DB4084A444EF}">
      <dgm:prSet phldrT="[Text]" custT="1"/>
      <dgm:spPr>
        <a:solidFill>
          <a:schemeClr val="accent1">
            <a:lumMod val="75000"/>
          </a:schemeClr>
        </a:solidFill>
      </dgm:spPr>
      <dgm:t>
        <a:bodyPr/>
        <a:lstStyle/>
        <a:p>
          <a:r>
            <a:rPr lang="en-US" sz="2100" dirty="0">
              <a:solidFill>
                <a:schemeClr val="bg1"/>
              </a:solidFill>
            </a:rPr>
            <a:t>Case-Control – Matching, stratified analyses</a:t>
          </a:r>
        </a:p>
      </dgm:t>
    </dgm:pt>
    <dgm:pt modelId="{DB61CEEE-6B73-8946-9BBE-C73D618247C4}" type="parTrans" cxnId="{19FF7F87-01B0-504B-A9FE-3BB388BADFFA}">
      <dgm:prSet/>
      <dgm:spPr/>
      <dgm:t>
        <a:bodyPr/>
        <a:lstStyle/>
        <a:p>
          <a:endParaRPr lang="en-US"/>
        </a:p>
      </dgm:t>
    </dgm:pt>
    <dgm:pt modelId="{E0E98AA9-683C-AC4C-B085-A89CA11A085D}" type="sibTrans" cxnId="{19FF7F87-01B0-504B-A9FE-3BB388BADFFA}">
      <dgm:prSet/>
      <dgm:spPr/>
      <dgm:t>
        <a:bodyPr/>
        <a:lstStyle/>
        <a:p>
          <a:endParaRPr lang="en-US"/>
        </a:p>
      </dgm:t>
    </dgm:pt>
    <dgm:pt modelId="{13CA630E-9737-DC40-83B5-A83766CE75E9}">
      <dgm:prSet custT="1"/>
      <dgm:spPr/>
      <dgm:t>
        <a:bodyPr/>
        <a:lstStyle/>
        <a:p>
          <a:r>
            <a:rPr lang="en-US" sz="2100" dirty="0">
              <a:solidFill>
                <a:srgbClr val="C00000"/>
              </a:solidFill>
            </a:rPr>
            <a:t>Cohort</a:t>
          </a:r>
        </a:p>
      </dgm:t>
    </dgm:pt>
    <dgm:pt modelId="{1826157F-05BC-5C4C-9D65-88EF3EDB0682}" type="parTrans" cxnId="{33E8803D-EC9C-F747-99A4-8A1E48F24C7D}">
      <dgm:prSet/>
      <dgm:spPr/>
      <dgm:t>
        <a:bodyPr/>
        <a:lstStyle/>
        <a:p>
          <a:endParaRPr lang="en-US"/>
        </a:p>
      </dgm:t>
    </dgm:pt>
    <dgm:pt modelId="{3A438435-558E-F84E-A221-CBFC25680067}" type="sibTrans" cxnId="{33E8803D-EC9C-F747-99A4-8A1E48F24C7D}">
      <dgm:prSet/>
      <dgm:spPr/>
      <dgm:t>
        <a:bodyPr/>
        <a:lstStyle/>
        <a:p>
          <a:endParaRPr lang="en-US"/>
        </a:p>
      </dgm:t>
    </dgm:pt>
    <dgm:pt modelId="{B65B6D6E-A39A-404F-815C-1CC95DDCCA3F}">
      <dgm:prSet custT="1"/>
      <dgm:spPr/>
      <dgm:t>
        <a:bodyPr/>
        <a:lstStyle/>
        <a:p>
          <a:r>
            <a:rPr lang="en-US" sz="2100" dirty="0">
              <a:solidFill>
                <a:schemeClr val="bg1"/>
              </a:solidFill>
            </a:rPr>
            <a:t>DAGs to identify bias</a:t>
          </a:r>
        </a:p>
      </dgm:t>
    </dgm:pt>
    <dgm:pt modelId="{EEDEACAB-2CE2-A745-9B20-EB593A3D2584}" type="parTrans" cxnId="{C4A403BB-2669-6E4D-966C-089A7235A2E6}">
      <dgm:prSet/>
      <dgm:spPr/>
      <dgm:t>
        <a:bodyPr/>
        <a:lstStyle/>
        <a:p>
          <a:endParaRPr lang="en-US"/>
        </a:p>
      </dgm:t>
    </dgm:pt>
    <dgm:pt modelId="{4CA5D952-9E70-CE43-8B23-20C5FE2DADBC}" type="sibTrans" cxnId="{C4A403BB-2669-6E4D-966C-089A7235A2E6}">
      <dgm:prSet/>
      <dgm:spPr/>
      <dgm:t>
        <a:bodyPr/>
        <a:lstStyle/>
        <a:p>
          <a:endParaRPr lang="en-US"/>
        </a:p>
      </dgm:t>
    </dgm:pt>
    <dgm:pt modelId="{5F2378CC-6F08-7A4E-8635-AB91D6047BB7}">
      <dgm:prSet custT="1"/>
      <dgm:spPr/>
      <dgm:t>
        <a:bodyPr/>
        <a:lstStyle/>
        <a:p>
          <a:r>
            <a:rPr lang="en-US" sz="2100" dirty="0">
              <a:solidFill>
                <a:schemeClr val="bg1"/>
              </a:solidFill>
            </a:rPr>
            <a:t>Stratified analyses, </a:t>
          </a:r>
          <a:r>
            <a:rPr lang="en-US" sz="2100" dirty="0">
              <a:solidFill>
                <a:srgbClr val="C00000"/>
              </a:solidFill>
            </a:rPr>
            <a:t>alignment of T</a:t>
          </a:r>
          <a:r>
            <a:rPr lang="en-US" sz="2100" baseline="-25000" dirty="0">
              <a:solidFill>
                <a:srgbClr val="C00000"/>
              </a:solidFill>
            </a:rPr>
            <a:t>0</a:t>
          </a:r>
          <a:r>
            <a:rPr lang="en-US" sz="2100" dirty="0">
              <a:solidFill>
                <a:srgbClr val="C00000"/>
              </a:solidFill>
            </a:rPr>
            <a:t>, E, A</a:t>
          </a:r>
        </a:p>
      </dgm:t>
    </dgm:pt>
    <dgm:pt modelId="{B301221E-3100-1442-9153-08E615C99EE1}" type="sibTrans" cxnId="{33BBE377-6D52-6445-80BC-FFE477B37AA8}">
      <dgm:prSet/>
      <dgm:spPr/>
      <dgm:t>
        <a:bodyPr/>
        <a:lstStyle/>
        <a:p>
          <a:endParaRPr lang="en-US"/>
        </a:p>
      </dgm:t>
    </dgm:pt>
    <dgm:pt modelId="{8F7BAC6E-EAF7-7A4C-86AD-039B6BD2CDE0}" type="parTrans" cxnId="{33BBE377-6D52-6445-80BC-FFE477B37AA8}">
      <dgm:prSet/>
      <dgm:spPr/>
      <dgm:t>
        <a:bodyPr/>
        <a:lstStyle/>
        <a:p>
          <a:endParaRPr lang="en-US"/>
        </a:p>
      </dgm:t>
    </dgm:pt>
    <dgm:pt modelId="{CF4248C0-39D4-2D4B-A39F-8FE25B4EDABA}">
      <dgm:prSet custT="1"/>
      <dgm:spPr/>
      <dgm:t>
        <a:bodyPr/>
        <a:lstStyle/>
        <a:p>
          <a:r>
            <a:rPr lang="en-US" sz="2100" dirty="0">
              <a:solidFill>
                <a:schemeClr val="bg1"/>
              </a:solidFill>
              <a:highlight>
                <a:srgbClr val="C0C0C0"/>
              </a:highlight>
            </a:rPr>
            <a:t>QBA - how bad is the bias? (3/4)</a:t>
          </a:r>
        </a:p>
      </dgm:t>
    </dgm:pt>
    <dgm:pt modelId="{4B3B1812-5CD8-9141-9F1F-DB78FD44D0D0}" type="parTrans" cxnId="{4CB282A8-CB53-0A46-BB94-97094FABDB71}">
      <dgm:prSet/>
      <dgm:spPr/>
      <dgm:t>
        <a:bodyPr/>
        <a:lstStyle/>
        <a:p>
          <a:endParaRPr lang="en-US"/>
        </a:p>
      </dgm:t>
    </dgm:pt>
    <dgm:pt modelId="{6526D4FC-D541-964C-869F-9E2EAB16FC21}" type="sibTrans" cxnId="{4CB282A8-CB53-0A46-BB94-97094FABDB71}">
      <dgm:prSet/>
      <dgm:spPr/>
      <dgm:t>
        <a:bodyPr/>
        <a:lstStyle/>
        <a:p>
          <a:endParaRPr lang="en-US"/>
        </a:p>
      </dgm:t>
    </dgm:pt>
    <dgm:pt modelId="{870FC096-AE04-B944-ACF3-D94718D25D30}">
      <dgm:prSet custT="1"/>
      <dgm:spPr/>
      <dgm:t>
        <a:bodyPr/>
        <a:lstStyle/>
        <a:p>
          <a:r>
            <a:rPr lang="en-US" sz="2100" dirty="0">
              <a:solidFill>
                <a:schemeClr val="bg1"/>
              </a:solidFill>
            </a:rPr>
            <a:t>Interaction / EM </a:t>
          </a:r>
        </a:p>
      </dgm:t>
    </dgm:pt>
    <dgm:pt modelId="{95E442CA-A86F-C949-9D8E-3AEC4E837C30}" type="parTrans" cxnId="{57FBBC55-4233-6F4F-8951-349476037001}">
      <dgm:prSet/>
      <dgm:spPr/>
      <dgm:t>
        <a:bodyPr/>
        <a:lstStyle/>
        <a:p>
          <a:endParaRPr lang="en-US"/>
        </a:p>
      </dgm:t>
    </dgm:pt>
    <dgm:pt modelId="{371C0D68-F9A0-254D-8AF6-8374D9C6FA3D}" type="sibTrans" cxnId="{57FBBC55-4233-6F4F-8951-349476037001}">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BF605E36-16AE-4C4D-9132-892437A3772C}" type="pres">
      <dgm:prSet presAssocID="{D0B637F3-9EC1-C148-9A5A-229FBB839A3E}" presName="ThreeNodes_1" presStyleLbl="node1" presStyleIdx="0" presStyleCnt="3" custLinFactNeighborX="1862">
        <dgm:presLayoutVars>
          <dgm:bulletEnabled val="1"/>
        </dgm:presLayoutVars>
      </dgm:prSet>
      <dgm:spPr/>
    </dgm:pt>
    <dgm:pt modelId="{750F5EB5-521E-FE4A-A08A-666D89A1573E}" type="pres">
      <dgm:prSet presAssocID="{D0B637F3-9EC1-C148-9A5A-229FBB839A3E}" presName="ThreeNodes_2" presStyleLbl="node1" presStyleIdx="1" presStyleCnt="3" custScaleX="111791" custScaleY="159646" custLinFactNeighborX="2926">
        <dgm:presLayoutVars>
          <dgm:bulletEnabled val="1"/>
        </dgm:presLayoutVars>
      </dgm:prSet>
      <dgm:spPr/>
    </dgm:pt>
    <dgm:pt modelId="{0445188D-2810-9248-B740-099B40078AF3}" type="pres">
      <dgm:prSet presAssocID="{D0B637F3-9EC1-C148-9A5A-229FBB839A3E}" presName="ThreeNodes_3" presStyleLbl="node1" presStyleIdx="2" presStyleCnt="3" custScaleY="69539">
        <dgm:presLayoutVars>
          <dgm:bulletEnabled val="1"/>
        </dgm:presLayoutVars>
      </dgm:prSet>
      <dgm:spPr/>
    </dgm:pt>
    <dgm:pt modelId="{1514CBBB-C430-1F4F-825F-CCEBF66E9B63}" type="pres">
      <dgm:prSet presAssocID="{D0B637F3-9EC1-C148-9A5A-229FBB839A3E}" presName="ThreeConn_1-2" presStyleLbl="fgAccFollowNode1" presStyleIdx="0" presStyleCnt="2" custAng="10800000">
        <dgm:presLayoutVars>
          <dgm:bulletEnabled val="1"/>
        </dgm:presLayoutVars>
      </dgm:prSet>
      <dgm:spPr/>
    </dgm:pt>
    <dgm:pt modelId="{9D2DEAE0-78F0-0F44-8C59-F80DC5D01E0F}" type="pres">
      <dgm:prSet presAssocID="{D0B637F3-9EC1-C148-9A5A-229FBB839A3E}" presName="ThreeConn_2-3" presStyleLbl="fgAccFollowNode1" presStyleIdx="1" presStyleCnt="2" custAng="10800000">
        <dgm:presLayoutVars>
          <dgm:bulletEnabled val="1"/>
        </dgm:presLayoutVars>
      </dgm:prSet>
      <dgm:spPr/>
    </dgm:pt>
    <dgm:pt modelId="{F0828574-BF98-894E-80FD-64D1A7A472C9}" type="pres">
      <dgm:prSet presAssocID="{D0B637F3-9EC1-C148-9A5A-229FBB839A3E}" presName="ThreeNodes_1_text" presStyleLbl="node1" presStyleIdx="2" presStyleCnt="3">
        <dgm:presLayoutVars>
          <dgm:bulletEnabled val="1"/>
        </dgm:presLayoutVars>
      </dgm:prSet>
      <dgm:spPr/>
    </dgm:pt>
    <dgm:pt modelId="{F863B124-2274-D04D-9EE5-79A0C23C9812}" type="pres">
      <dgm:prSet presAssocID="{D0B637F3-9EC1-C148-9A5A-229FBB839A3E}" presName="ThreeNodes_2_text" presStyleLbl="node1" presStyleIdx="2" presStyleCnt="3">
        <dgm:presLayoutVars>
          <dgm:bulletEnabled val="1"/>
        </dgm:presLayoutVars>
      </dgm:prSet>
      <dgm:spPr/>
    </dgm:pt>
    <dgm:pt modelId="{6BFC1739-5A5B-FC4B-A6A7-FF33D8987B0C}" type="pres">
      <dgm:prSet presAssocID="{D0B637F3-9EC1-C148-9A5A-229FBB839A3E}" presName="ThreeNodes_3_text" presStyleLbl="node1" presStyleIdx="2" presStyleCnt="3">
        <dgm:presLayoutVars>
          <dgm:bulletEnabled val="1"/>
        </dgm:presLayoutVars>
      </dgm:prSet>
      <dgm:spPr/>
    </dgm:pt>
  </dgm:ptLst>
  <dgm:cxnLst>
    <dgm:cxn modelId="{0C094A00-49DD-DA44-B0FC-637EA6DAD2F6}" type="presOf" srcId="{C4566405-62D7-E24E-81FB-DB4084A444EF}" destId="{F863B124-2274-D04D-9EE5-79A0C23C9812}" srcOrd="1" destOrd="3" presId="urn:microsoft.com/office/officeart/2005/8/layout/vProcess5"/>
    <dgm:cxn modelId="{8CF3C200-A500-014F-A4BE-FDDDF4B09ACE}" type="presOf" srcId="{870FC096-AE04-B944-ACF3-D94718D25D30}" destId="{F863B124-2274-D04D-9EE5-79A0C23C9812}" srcOrd="1" destOrd="8" presId="urn:microsoft.com/office/officeart/2005/8/layout/vProcess5"/>
    <dgm:cxn modelId="{A7536F05-FFE4-6E49-BAB1-9EFA958CA0C2}" srcId="{D0B637F3-9EC1-C148-9A5A-229FBB839A3E}" destId="{B0D1A1C2-1CF3-A246-971D-00126E05AC3B}" srcOrd="1" destOrd="0" parTransId="{785046C2-BA6D-4244-91FB-326110A5AF6D}" sibTransId="{B2B36451-A902-EC4A-AFC3-A79F10B73FEA}"/>
    <dgm:cxn modelId="{07E8E906-74A4-4D46-9E5F-234E96332EB9}" type="presOf" srcId="{D0B637F3-9EC1-C148-9A5A-229FBB839A3E}" destId="{89CE4777-78F2-4449-A65F-62EF32A0028A}" srcOrd="0" destOrd="0" presId="urn:microsoft.com/office/officeart/2005/8/layout/vProcess5"/>
    <dgm:cxn modelId="{55B0570A-401E-004C-9217-FBAC23232427}" type="presOf" srcId="{C4566405-62D7-E24E-81FB-DB4084A444EF}" destId="{750F5EB5-521E-FE4A-A08A-666D89A1573E}" srcOrd="0" destOrd="3" presId="urn:microsoft.com/office/officeart/2005/8/layout/vProcess5"/>
    <dgm:cxn modelId="{1C6E3D0D-4907-7440-90F5-3C17EDD79FCC}" srcId="{B0D1A1C2-1CF3-A246-971D-00126E05AC3B}" destId="{E008914D-C316-634D-A971-360977F5F317}" srcOrd="0" destOrd="0" parTransId="{08DC4479-C276-3944-9CE0-87CF13969C27}" sibTransId="{1E1008A0-9B8E-5A4B-98B1-6B7D1CE0A09A}"/>
    <dgm:cxn modelId="{F3AA6A16-32B2-1343-B378-401F2892CF9D}" type="presOf" srcId="{7A4CEEC7-C8AF-BF45-91F7-0CE665D14733}" destId="{6BFC1739-5A5B-FC4B-A6A7-FF33D8987B0C}" srcOrd="1" destOrd="2" presId="urn:microsoft.com/office/officeart/2005/8/layout/vProcess5"/>
    <dgm:cxn modelId="{57AD7817-6C9D-3848-A1C0-70CD0994857E}" type="presOf" srcId="{B65B6D6E-A39A-404F-815C-1CC95DDCCA3F}" destId="{F863B124-2274-D04D-9EE5-79A0C23C9812}" srcOrd="1" destOrd="6" presId="urn:microsoft.com/office/officeart/2005/8/layout/vProcess5"/>
    <dgm:cxn modelId="{FF8F4122-CF08-6240-87F4-DECBB77C04DF}" type="presOf" srcId="{247687C3-A1CB-6D4C-ADC2-6CF75C189DF1}" destId="{F0828574-BF98-894E-80FD-64D1A7A472C9}" srcOrd="1" destOrd="0" presId="urn:microsoft.com/office/officeart/2005/8/layout/vProcess5"/>
    <dgm:cxn modelId="{9671C32D-2FFF-EA43-8E7F-B08EBE35B595}" type="presOf" srcId="{5F2378CC-6F08-7A4E-8635-AB91D6047BB7}" destId="{750F5EB5-521E-FE4A-A08A-666D89A1573E}" srcOrd="0" destOrd="5" presId="urn:microsoft.com/office/officeart/2005/8/layout/vProcess5"/>
    <dgm:cxn modelId="{682C452E-40DF-3243-ABE2-384FC2C62677}" type="presOf" srcId="{B2B36451-A902-EC4A-AFC3-A79F10B73FEA}" destId="{9D2DEAE0-78F0-0F44-8C59-F80DC5D01E0F}" srcOrd="0" destOrd="0" presId="urn:microsoft.com/office/officeart/2005/8/layout/vProcess5"/>
    <dgm:cxn modelId="{2DD9702E-957A-0F44-92B5-216CD928FCDA}" type="presOf" srcId="{E008914D-C316-634D-A971-360977F5F317}" destId="{750F5EB5-521E-FE4A-A08A-666D89A1573E}" srcOrd="0" destOrd="1" presId="urn:microsoft.com/office/officeart/2005/8/layout/vProcess5"/>
    <dgm:cxn modelId="{A7B41735-FB5E-B247-90D8-8F0FE8E304BA}" type="presOf" srcId="{5F2378CC-6F08-7A4E-8635-AB91D6047BB7}" destId="{F863B124-2274-D04D-9EE5-79A0C23C9812}" srcOrd="1" destOrd="5" presId="urn:microsoft.com/office/officeart/2005/8/layout/vProcess5"/>
    <dgm:cxn modelId="{1E20E035-0782-9541-9496-EE8D3733E553}" type="presOf" srcId="{9AB53C87-8460-EB4D-A083-47C28A59DA6B}" destId="{F863B124-2274-D04D-9EE5-79A0C23C9812}" srcOrd="1" destOrd="2" presId="urn:microsoft.com/office/officeart/2005/8/layout/vProcess5"/>
    <dgm:cxn modelId="{33E8803D-EC9C-F747-99A4-8A1E48F24C7D}" srcId="{9AB53C87-8460-EB4D-A083-47C28A59DA6B}" destId="{13CA630E-9737-DC40-83B5-A83766CE75E9}" srcOrd="1" destOrd="0" parTransId="{1826157F-05BC-5C4C-9D65-88EF3EDB0682}" sibTransId="{3A438435-558E-F84E-A221-CBFC25680067}"/>
    <dgm:cxn modelId="{02949D3D-822B-4B43-A543-CD77B1BF890D}" srcId="{64F7299D-958C-384D-871E-4EE99D7FC205}" destId="{55036234-0884-FC40-8D9C-CC8C8E2742C8}" srcOrd="0" destOrd="0" parTransId="{C9B59494-7F0A-4946-9B94-8394BD739C81}" sibTransId="{437BC3D0-5BCA-F346-BEC0-6804C1B50BA9}"/>
    <dgm:cxn modelId="{0F570D42-5359-694A-88F4-1F831157560C}" type="presOf" srcId="{7A4CEEC7-C8AF-BF45-91F7-0CE665D14733}" destId="{0445188D-2810-9248-B740-099B40078AF3}" srcOrd="0" destOrd="2" presId="urn:microsoft.com/office/officeart/2005/8/layout/vProcess5"/>
    <dgm:cxn modelId="{6D85AE43-68A1-8744-882D-DD1E136D4893}" type="presOf" srcId="{55036234-0884-FC40-8D9C-CC8C8E2742C8}" destId="{6BFC1739-5A5B-FC4B-A6A7-FF33D8987B0C}" srcOrd="1" destOrd="1" presId="urn:microsoft.com/office/officeart/2005/8/layout/vProcess5"/>
    <dgm:cxn modelId="{D1F26B53-D005-6F41-9AD3-78E795B06474}" srcId="{247687C3-A1CB-6D4C-ADC2-6CF75C189DF1}" destId="{0DC07478-1F8D-0A48-93B5-BB67A78D3DA4}" srcOrd="0" destOrd="0" parTransId="{EB17FA3E-D927-AC4B-8F6F-A99A0943C3ED}" sibTransId="{C2212A5D-7973-9842-9CE8-6D8BBED6A7AA}"/>
    <dgm:cxn modelId="{57FBBC55-4233-6F4F-8951-349476037001}" srcId="{B0D1A1C2-1CF3-A246-971D-00126E05AC3B}" destId="{870FC096-AE04-B944-ACF3-D94718D25D30}" srcOrd="2" destOrd="0" parTransId="{95E442CA-A86F-C949-9D8E-3AEC4E837C30}" sibTransId="{371C0D68-F9A0-254D-8AF6-8374D9C6FA3D}"/>
    <dgm:cxn modelId="{43DED055-F4B4-2646-9BC9-6F0BA8BF4EC6}" type="presOf" srcId="{B0D1A1C2-1CF3-A246-971D-00126E05AC3B}" destId="{F863B124-2274-D04D-9EE5-79A0C23C9812}" srcOrd="1" destOrd="0" presId="urn:microsoft.com/office/officeart/2005/8/layout/vProcess5"/>
    <dgm:cxn modelId="{858A7260-5E24-304C-9DEA-E2A16FD33FA8}" srcId="{B0D1A1C2-1CF3-A246-971D-00126E05AC3B}" destId="{9AB53C87-8460-EB4D-A083-47C28A59DA6B}" srcOrd="1" destOrd="0" parTransId="{AB62A4F1-F214-AB47-9898-F81C82A1337A}" sibTransId="{E21A4FF3-1D79-AC4A-9332-953AAF2816D4}"/>
    <dgm:cxn modelId="{210C8965-2694-924E-B38A-0996BAB14466}" type="presOf" srcId="{64F7299D-958C-384D-871E-4EE99D7FC205}" destId="{0445188D-2810-9248-B740-099B40078AF3}" srcOrd="0" destOrd="0" presId="urn:microsoft.com/office/officeart/2005/8/layout/vProcess5"/>
    <dgm:cxn modelId="{0077BE67-0E26-A640-A94A-5BA3E2CCB8C5}" type="presOf" srcId="{55036234-0884-FC40-8D9C-CC8C8E2742C8}" destId="{0445188D-2810-9248-B740-099B40078AF3}" srcOrd="0" destOrd="1" presId="urn:microsoft.com/office/officeart/2005/8/layout/vProcess5"/>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2" destOrd="0" parTransId="{3C0FAD50-BC10-9A45-B5EB-C976B8458D33}" sibTransId="{6C1FEFBE-6F92-6F40-9A3D-A645598CEF2F}"/>
    <dgm:cxn modelId="{33BBE377-6D52-6445-80BC-FFE477B37AA8}" srcId="{13CA630E-9737-DC40-83B5-A83766CE75E9}" destId="{5F2378CC-6F08-7A4E-8635-AB91D6047BB7}" srcOrd="0" destOrd="0" parTransId="{8F7BAC6E-EAF7-7A4C-86AD-039B6BD2CDE0}" sibTransId="{B301221E-3100-1442-9153-08E615C99EE1}"/>
    <dgm:cxn modelId="{D958D87C-EE7B-7F40-80DF-685EF5575A3C}" type="presOf" srcId="{9AB53C87-8460-EB4D-A083-47C28A59DA6B}" destId="{750F5EB5-521E-FE4A-A08A-666D89A1573E}" srcOrd="0" destOrd="2" presId="urn:microsoft.com/office/officeart/2005/8/layout/vProcess5"/>
    <dgm:cxn modelId="{174CC782-E924-3843-8BE3-02DF54C3F24B}" type="presOf" srcId="{0DC07478-1F8D-0A48-93B5-BB67A78D3DA4}" destId="{BF605E36-16AE-4C4D-9132-892437A3772C}" srcOrd="0" destOrd="1" presId="urn:microsoft.com/office/officeart/2005/8/layout/vProcess5"/>
    <dgm:cxn modelId="{1A864186-805A-0A40-8591-F048CE08201D}" type="presOf" srcId="{13CA630E-9737-DC40-83B5-A83766CE75E9}" destId="{F863B124-2274-D04D-9EE5-79A0C23C9812}" srcOrd="1" destOrd="4" presId="urn:microsoft.com/office/officeart/2005/8/layout/vProcess5"/>
    <dgm:cxn modelId="{19FF7F87-01B0-504B-A9FE-3BB388BADFFA}" srcId="{9AB53C87-8460-EB4D-A083-47C28A59DA6B}" destId="{C4566405-62D7-E24E-81FB-DB4084A444EF}" srcOrd="0" destOrd="0" parTransId="{DB61CEEE-6B73-8946-9BBE-C73D618247C4}" sibTransId="{E0E98AA9-683C-AC4C-B085-A89CA11A085D}"/>
    <dgm:cxn modelId="{A546E58D-52E8-894E-9A11-B635FDD3D1A8}" type="presOf" srcId="{B65B6D6E-A39A-404F-815C-1CC95DDCCA3F}" destId="{750F5EB5-521E-FE4A-A08A-666D89A1573E}" srcOrd="0" destOrd="6"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E390539C-85DB-C647-A31D-B151730F4011}" type="presOf" srcId="{E008914D-C316-634D-A971-360977F5F317}" destId="{F863B124-2274-D04D-9EE5-79A0C23C9812}" srcOrd="1" destOrd="1" presId="urn:microsoft.com/office/officeart/2005/8/layout/vProcess5"/>
    <dgm:cxn modelId="{8C4C949F-0469-A548-B109-3D21A7EB3A10}" type="presOf" srcId="{247687C3-A1CB-6D4C-ADC2-6CF75C189DF1}" destId="{BF605E36-16AE-4C4D-9132-892437A3772C}" srcOrd="0" destOrd="0" presId="urn:microsoft.com/office/officeart/2005/8/layout/vProcess5"/>
    <dgm:cxn modelId="{4B7CECA4-A47D-304B-97E8-358035156C8C}" type="presOf" srcId="{B0D1A1C2-1CF3-A246-971D-00126E05AC3B}" destId="{750F5EB5-521E-FE4A-A08A-666D89A1573E}" srcOrd="0" destOrd="0" presId="urn:microsoft.com/office/officeart/2005/8/layout/vProcess5"/>
    <dgm:cxn modelId="{4CB282A8-CB53-0A46-BB94-97094FABDB71}" srcId="{9AB53C87-8460-EB4D-A083-47C28A59DA6B}" destId="{CF4248C0-39D4-2D4B-A39F-8FE25B4EDABA}" srcOrd="3" destOrd="0" parTransId="{4B3B1812-5CD8-9141-9F1F-DB78FD44D0D0}" sibTransId="{6526D4FC-D541-964C-869F-9E2EAB16FC21}"/>
    <dgm:cxn modelId="{A2402DB5-1020-C142-AD9B-FC595860C918}" type="presOf" srcId="{0DC07478-1F8D-0A48-93B5-BB67A78D3DA4}" destId="{F0828574-BF98-894E-80FD-64D1A7A472C9}" srcOrd="1" destOrd="1" presId="urn:microsoft.com/office/officeart/2005/8/layout/vProcess5"/>
    <dgm:cxn modelId="{C4A403BB-2669-6E4D-966C-089A7235A2E6}" srcId="{9AB53C87-8460-EB4D-A083-47C28A59DA6B}" destId="{B65B6D6E-A39A-404F-815C-1CC95DDCCA3F}" srcOrd="2" destOrd="0" parTransId="{EEDEACAB-2CE2-A745-9B20-EB593A3D2584}" sibTransId="{4CA5D952-9E70-CE43-8B23-20C5FE2DADBC}"/>
    <dgm:cxn modelId="{827EE4C4-D7BA-3440-874E-FDB8017C7BC4}" type="presOf" srcId="{870FC096-AE04-B944-ACF3-D94718D25D30}" destId="{750F5EB5-521E-FE4A-A08A-666D89A1573E}" srcOrd="0" destOrd="8" presId="urn:microsoft.com/office/officeart/2005/8/layout/vProcess5"/>
    <dgm:cxn modelId="{F93CEEC8-6D27-A840-9283-593F18CADB15}" type="presOf" srcId="{CF4248C0-39D4-2D4B-A39F-8FE25B4EDABA}" destId="{F863B124-2274-D04D-9EE5-79A0C23C9812}" srcOrd="1" destOrd="7" presId="urn:microsoft.com/office/officeart/2005/8/layout/vProcess5"/>
    <dgm:cxn modelId="{FF0A7ED0-DFC2-3C4C-8003-996FD1609F4B}" type="presOf" srcId="{13CA630E-9737-DC40-83B5-A83766CE75E9}" destId="{750F5EB5-521E-FE4A-A08A-666D89A1573E}" srcOrd="0" destOrd="4" presId="urn:microsoft.com/office/officeart/2005/8/layout/vProcess5"/>
    <dgm:cxn modelId="{8B9037D7-F07F-714B-8B88-46E61330F9F4}" type="presOf" srcId="{64F7299D-958C-384D-871E-4EE99D7FC205}" destId="{6BFC1739-5A5B-FC4B-A6A7-FF33D8987B0C}" srcOrd="1" destOrd="0" presId="urn:microsoft.com/office/officeart/2005/8/layout/vProcess5"/>
    <dgm:cxn modelId="{E2BA93DF-6CE3-D84D-B51D-F2C3FD19EC9E}" type="presOf" srcId="{CF4248C0-39D4-2D4B-A39F-8FE25B4EDABA}" destId="{750F5EB5-521E-FE4A-A08A-666D89A1573E}" srcOrd="0" destOrd="7" presId="urn:microsoft.com/office/officeart/2005/8/layout/vProcess5"/>
    <dgm:cxn modelId="{6F1DB0F8-5856-4746-92ED-3924ADC6C228}" type="presOf" srcId="{AC64879C-00FA-7246-B8F5-C7BAF602F494}" destId="{1514CBBB-C430-1F4F-825F-CCEBF66E9B63}"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50EC2B3F-3AF6-8D40-9B87-3BF5CEA9770D}" type="presParOf" srcId="{89CE4777-78F2-4449-A65F-62EF32A0028A}" destId="{BF605E36-16AE-4C4D-9132-892437A3772C}" srcOrd="1" destOrd="0" presId="urn:microsoft.com/office/officeart/2005/8/layout/vProcess5"/>
    <dgm:cxn modelId="{6B2CCAE6-4B95-A04B-BAFA-9D84235894FF}" type="presParOf" srcId="{89CE4777-78F2-4449-A65F-62EF32A0028A}" destId="{750F5EB5-521E-FE4A-A08A-666D89A1573E}" srcOrd="2" destOrd="0" presId="urn:microsoft.com/office/officeart/2005/8/layout/vProcess5"/>
    <dgm:cxn modelId="{684BDBC0-C983-F741-BC3B-FF2F587AD135}" type="presParOf" srcId="{89CE4777-78F2-4449-A65F-62EF32A0028A}" destId="{0445188D-2810-9248-B740-099B40078AF3}" srcOrd="3" destOrd="0" presId="urn:microsoft.com/office/officeart/2005/8/layout/vProcess5"/>
    <dgm:cxn modelId="{225C7CE7-B77A-A042-BF2B-EC5C2DF3E187}" type="presParOf" srcId="{89CE4777-78F2-4449-A65F-62EF32A0028A}" destId="{1514CBBB-C430-1F4F-825F-CCEBF66E9B63}" srcOrd="4" destOrd="0" presId="urn:microsoft.com/office/officeart/2005/8/layout/vProcess5"/>
    <dgm:cxn modelId="{0EA6DA79-DB32-284F-89AF-4048B64FCF4F}" type="presParOf" srcId="{89CE4777-78F2-4449-A65F-62EF32A0028A}" destId="{9D2DEAE0-78F0-0F44-8C59-F80DC5D01E0F}" srcOrd="5" destOrd="0" presId="urn:microsoft.com/office/officeart/2005/8/layout/vProcess5"/>
    <dgm:cxn modelId="{065A39A8-6540-BC49-842A-D9C578C5969A}" type="presParOf" srcId="{89CE4777-78F2-4449-A65F-62EF32A0028A}" destId="{F0828574-BF98-894E-80FD-64D1A7A472C9}" srcOrd="6" destOrd="0" presId="urn:microsoft.com/office/officeart/2005/8/layout/vProcess5"/>
    <dgm:cxn modelId="{800E9AE7-A082-8F4F-8AEA-EE5BB20166C6}" type="presParOf" srcId="{89CE4777-78F2-4449-A65F-62EF32A0028A}" destId="{F863B124-2274-D04D-9EE5-79A0C23C9812}" srcOrd="7" destOrd="0" presId="urn:microsoft.com/office/officeart/2005/8/layout/vProcess5"/>
    <dgm:cxn modelId="{49852145-379A-E048-812D-A4FC210F0FB6}" type="presParOf" srcId="{89CE4777-78F2-4449-A65F-62EF32A0028A}" destId="{6BFC1739-5A5B-FC4B-A6A7-FF33D8987B0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5E36-16AE-4C4D-9132-892437A3772C}">
      <dsp:nvSpPr>
        <dsp:cNvPr id="0" name=""/>
        <dsp:cNvSpPr/>
      </dsp:nvSpPr>
      <dsp:spPr>
        <a:xfrm>
          <a:off x="142149" y="0"/>
          <a:ext cx="7634223" cy="198262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Ideal Randomized Experiments + IPW or Standardization</a:t>
          </a:r>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200218" y="58069"/>
        <a:ext cx="5494819" cy="1866483"/>
      </dsp:txXfrm>
    </dsp:sp>
    <dsp:sp modelId="{750F5EB5-521E-FE4A-A08A-666D89A1573E}">
      <dsp:nvSpPr>
        <dsp:cNvPr id="0" name=""/>
        <dsp:cNvSpPr/>
      </dsp:nvSpPr>
      <dsp:spPr>
        <a:xfrm>
          <a:off x="446909" y="1721781"/>
          <a:ext cx="8534374" cy="316517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1244600">
            <a:lnSpc>
              <a:spcPct val="90000"/>
            </a:lnSpc>
            <a:spcBef>
              <a:spcPct val="0"/>
            </a:spcBef>
            <a:spcAft>
              <a:spcPct val="35000"/>
            </a:spcAft>
            <a:buNone/>
          </a:pPr>
          <a:r>
            <a:rPr lang="en-US" sz="2800" kern="1200" dirty="0"/>
            <a:t>Conceptualize Target Trial</a:t>
          </a:r>
        </a:p>
        <a:p>
          <a:pPr marL="228600" lvl="1" indent="-228600" algn="l" defTabSz="977900">
            <a:lnSpc>
              <a:spcPct val="90000"/>
            </a:lnSpc>
            <a:spcBef>
              <a:spcPct val="0"/>
            </a:spcBef>
            <a:spcAft>
              <a:spcPct val="15000"/>
            </a:spcAft>
            <a:buChar char="•"/>
          </a:pPr>
          <a:r>
            <a:rPr lang="en-US" sz="2200" kern="1200" dirty="0">
              <a:solidFill>
                <a:schemeClr val="bg1"/>
              </a:solidFill>
            </a:rPr>
            <a:t>Fulfill Identifiability Criteria</a:t>
          </a:r>
        </a:p>
        <a:p>
          <a:pPr marL="228600" lvl="1" indent="-228600" algn="l" defTabSz="977900">
            <a:lnSpc>
              <a:spcPct val="90000"/>
            </a:lnSpc>
            <a:spcBef>
              <a:spcPct val="0"/>
            </a:spcBef>
            <a:spcAft>
              <a:spcPct val="15000"/>
            </a:spcAft>
            <a:buChar char="•"/>
          </a:pPr>
          <a:r>
            <a:rPr lang="en-US" sz="2200" kern="1200" dirty="0">
              <a:solidFill>
                <a:schemeClr val="bg1"/>
              </a:solidFill>
            </a:rPr>
            <a:t>Minimize or eliminate Bias</a:t>
          </a:r>
        </a:p>
        <a:p>
          <a:pPr marL="457200" lvl="2" indent="-228600" algn="l" defTabSz="933450">
            <a:lnSpc>
              <a:spcPct val="90000"/>
            </a:lnSpc>
            <a:spcBef>
              <a:spcPct val="0"/>
            </a:spcBef>
            <a:spcAft>
              <a:spcPct val="15000"/>
            </a:spcAft>
            <a:buChar char="•"/>
          </a:pPr>
          <a:r>
            <a:rPr lang="en-US" sz="2100" kern="1200" dirty="0">
              <a:solidFill>
                <a:schemeClr val="bg1"/>
              </a:solidFill>
            </a:rPr>
            <a:t>Case-Control – Matching, stratified analyses</a:t>
          </a:r>
        </a:p>
        <a:p>
          <a:pPr marL="457200" lvl="2" indent="-228600" algn="l" defTabSz="933450">
            <a:lnSpc>
              <a:spcPct val="90000"/>
            </a:lnSpc>
            <a:spcBef>
              <a:spcPct val="0"/>
            </a:spcBef>
            <a:spcAft>
              <a:spcPct val="15000"/>
            </a:spcAft>
            <a:buChar char="•"/>
          </a:pPr>
          <a:r>
            <a:rPr lang="en-US" sz="2100" kern="1200" dirty="0">
              <a:solidFill>
                <a:srgbClr val="C00000"/>
              </a:solidFill>
            </a:rPr>
            <a:t>Cohort</a:t>
          </a:r>
        </a:p>
        <a:p>
          <a:pPr marL="685800" lvl="3" indent="-228600" algn="l" defTabSz="933450">
            <a:lnSpc>
              <a:spcPct val="90000"/>
            </a:lnSpc>
            <a:spcBef>
              <a:spcPct val="0"/>
            </a:spcBef>
            <a:spcAft>
              <a:spcPct val="15000"/>
            </a:spcAft>
            <a:buChar char="•"/>
          </a:pPr>
          <a:r>
            <a:rPr lang="en-US" sz="2100" kern="1200" dirty="0">
              <a:solidFill>
                <a:schemeClr val="bg1"/>
              </a:solidFill>
            </a:rPr>
            <a:t>Stratified analyses, </a:t>
          </a:r>
          <a:r>
            <a:rPr lang="en-US" sz="2100" kern="1200" dirty="0">
              <a:solidFill>
                <a:srgbClr val="C00000"/>
              </a:solidFill>
            </a:rPr>
            <a:t>alignment of T</a:t>
          </a:r>
          <a:r>
            <a:rPr lang="en-US" sz="2100" kern="1200" baseline="-25000" dirty="0">
              <a:solidFill>
                <a:srgbClr val="C00000"/>
              </a:solidFill>
            </a:rPr>
            <a:t>0</a:t>
          </a:r>
          <a:r>
            <a:rPr lang="en-US" sz="2100" kern="1200" dirty="0">
              <a:solidFill>
                <a:srgbClr val="C00000"/>
              </a:solidFill>
            </a:rPr>
            <a:t>, E, A</a:t>
          </a:r>
        </a:p>
        <a:p>
          <a:pPr marL="457200" lvl="2" indent="-228600" algn="l" defTabSz="933450">
            <a:lnSpc>
              <a:spcPct val="90000"/>
            </a:lnSpc>
            <a:spcBef>
              <a:spcPct val="0"/>
            </a:spcBef>
            <a:spcAft>
              <a:spcPct val="15000"/>
            </a:spcAft>
            <a:buChar char="•"/>
          </a:pPr>
          <a:r>
            <a:rPr lang="en-US" sz="2100" kern="1200" dirty="0">
              <a:solidFill>
                <a:schemeClr val="bg1"/>
              </a:solidFill>
            </a:rPr>
            <a:t>DAGs to identify bias</a:t>
          </a:r>
        </a:p>
        <a:p>
          <a:pPr marL="457200" lvl="2" indent="-228600" algn="l" defTabSz="933450">
            <a:lnSpc>
              <a:spcPct val="90000"/>
            </a:lnSpc>
            <a:spcBef>
              <a:spcPct val="0"/>
            </a:spcBef>
            <a:spcAft>
              <a:spcPct val="15000"/>
            </a:spcAft>
            <a:buChar char="•"/>
          </a:pPr>
          <a:r>
            <a:rPr lang="en-US" sz="2100" kern="1200" dirty="0">
              <a:solidFill>
                <a:schemeClr val="bg1"/>
              </a:solidFill>
              <a:highlight>
                <a:srgbClr val="C0C0C0"/>
              </a:highlight>
            </a:rPr>
            <a:t>QBA - how bad is the bias? (3/4)</a:t>
          </a:r>
        </a:p>
        <a:p>
          <a:pPr marL="228600" lvl="1" indent="-228600" algn="l" defTabSz="933450">
            <a:lnSpc>
              <a:spcPct val="90000"/>
            </a:lnSpc>
            <a:spcBef>
              <a:spcPct val="0"/>
            </a:spcBef>
            <a:spcAft>
              <a:spcPct val="15000"/>
            </a:spcAft>
            <a:buChar char="•"/>
          </a:pPr>
          <a:r>
            <a:rPr lang="en-US" sz="2100" kern="1200" dirty="0">
              <a:solidFill>
                <a:schemeClr val="bg1"/>
              </a:solidFill>
            </a:rPr>
            <a:t>Interaction / EM </a:t>
          </a:r>
        </a:p>
      </dsp:txBody>
      <dsp:txXfrm>
        <a:off x="539614" y="1814486"/>
        <a:ext cx="6155276" cy="2979766"/>
      </dsp:txXfrm>
    </dsp:sp>
    <dsp:sp modelId="{0445188D-2810-9248-B740-099B40078AF3}">
      <dsp:nvSpPr>
        <dsp:cNvPr id="0" name=""/>
        <dsp:cNvSpPr/>
      </dsp:nvSpPr>
      <dsp:spPr>
        <a:xfrm>
          <a:off x="1347215" y="4928080"/>
          <a:ext cx="7634223" cy="1378695"/>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Observational Studies</a:t>
          </a:r>
        </a:p>
        <a:p>
          <a:pPr marL="171450" lvl="1" indent="-171450" algn="l" defTabSz="800100">
            <a:lnSpc>
              <a:spcPct val="90000"/>
            </a:lnSpc>
            <a:spcBef>
              <a:spcPct val="0"/>
            </a:spcBef>
            <a:spcAft>
              <a:spcPct val="15000"/>
            </a:spcAft>
            <a:buChar char="•"/>
          </a:pPr>
          <a:r>
            <a:rPr lang="en-US" sz="1800" kern="1200" dirty="0"/>
            <a:t>Case-Control</a:t>
          </a:r>
        </a:p>
        <a:p>
          <a:pPr marL="171450" lvl="1" indent="-171450" algn="l" defTabSz="800100">
            <a:lnSpc>
              <a:spcPct val="90000"/>
            </a:lnSpc>
            <a:spcBef>
              <a:spcPct val="0"/>
            </a:spcBef>
            <a:spcAft>
              <a:spcPct val="15000"/>
            </a:spcAft>
            <a:buChar char="•"/>
          </a:pPr>
          <a:r>
            <a:rPr lang="en-US" sz="1800" kern="1200" dirty="0"/>
            <a:t>Cohort</a:t>
          </a:r>
        </a:p>
      </dsp:txBody>
      <dsp:txXfrm>
        <a:off x="1387596" y="4968461"/>
        <a:ext cx="5591149" cy="1297933"/>
      </dsp:txXfrm>
    </dsp:sp>
    <dsp:sp modelId="{1514CBBB-C430-1F4F-825F-CCEBF66E9B63}">
      <dsp:nvSpPr>
        <dsp:cNvPr id="0" name=""/>
        <dsp:cNvSpPr/>
      </dsp:nvSpPr>
      <dsp:spPr>
        <a:xfrm rot="10800000">
          <a:off x="6345519" y="1503488"/>
          <a:ext cx="1288704" cy="128870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5477" y="1822442"/>
        <a:ext cx="708788" cy="969750"/>
      </dsp:txXfrm>
    </dsp:sp>
    <dsp:sp modelId="{9D2DEAE0-78F0-0F44-8C59-F80DC5D01E0F}">
      <dsp:nvSpPr>
        <dsp:cNvPr id="0" name=""/>
        <dsp:cNvSpPr/>
      </dsp:nvSpPr>
      <dsp:spPr>
        <a:xfrm rot="10800000">
          <a:off x="7019126" y="3803329"/>
          <a:ext cx="1288704" cy="128870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09084" y="4122283"/>
        <a:ext cx="708788" cy="96975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806" units="1/cm"/>
          <inkml:channelProperty channel="Y" name="resolution" value="2.38883" units="1/cm"/>
          <inkml:channelProperty channel="F" name="resolution" value="0" units="1/deg"/>
          <inkml:channelProperty channel="T" name="resolution" value="1" units="1/dev"/>
        </inkml:channelProperties>
      </inkml:inkSource>
      <inkml:timestamp xml:id="ts0" timeString="2017-12-18T01:43:53.195"/>
    </inkml:context>
    <inkml:brush xml:id="br0">
      <inkml:brushProperty name="width" value="0.05" units="cm"/>
      <inkml:brushProperty name="height" value="0.05" units="cm"/>
      <inkml:brushProperty name="transparency" value="255"/>
    </inkml:brush>
  </inkml:definitions>
  <inkml:trace contextRef="#ctx0" brushRef="#br0">0 0 2048 0</inkml:trace>
  <inkml:trace contextRef="#ctx0" brushRef="#br0" timeOffset="1">23124 4017 2048 0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806" units="1/cm"/>
          <inkml:channelProperty channel="Y" name="resolution" value="2.38883" units="1/cm"/>
          <inkml:channelProperty channel="F" name="resolution" value="0" units="1/deg"/>
          <inkml:channelProperty channel="T" name="resolution" value="1" units="1/dev"/>
        </inkml:channelProperties>
      </inkml:inkSource>
      <inkml:timestamp xml:id="ts0" timeString="2017-12-18T01:43:48.661"/>
    </inkml:context>
    <inkml:brush xml:id="br0">
      <inkml:brushProperty name="width" value="0.07179" units="cm"/>
      <inkml:brushProperty name="height" value="0.07179" units="cm"/>
      <inkml:brushProperty name="color" value="#0000FF"/>
    </inkml:brush>
  </inkml:definitions>
  <inkml:trace contextRef="#ctx0" brushRef="#br0">22747 84 384 0,'-10'-6'140'15,"10"12"-108"-15,-4-3-8 0,4-3 76 0,0 0-60 0,0 0 8 16,4 0-28-16,-4-3 92 0,0 0-60 0,0 0 64 16,0 1-64-16,0-2 16 15,0 1-40-15,0 0 16 0,0 0-24 0,0 0 44 16,0 0-36-16,0 0 28 0,0 0-28 0,0 3 60 16,0 0-48-16,0 3 80 0,0-3-68 15,0 0 36-15,0 0-52 0,0 3-12 0,0 0-12 16,0 3 8-16,0 0-12 0,0 3 16 47,0 1-16-32,0-2 48 1,0 4-28-16,0 4-4 16,0 2-16-1,0 6 12 1,3 3-12-1,1 4-12-15,-1 2 0 16,4 3 28-16,0 4-12 0,0-4 4 16,-1 1-8-16,-2-1 4 15,3 6-8-15,-1-2-4 16,5-1 4-16,-4 1 4 16,3-1-4-16,-3 0-4 0,3 1 4 15,-3-7-4-15,-1-3 0 16,1-6 8-16,4-2-4 15,-8-4-36-15,0-3 16 16,1-6-92-16,3-3 60 0,-1-3-100 16,-2-6 84-16,3-3-400 15,3-6 256-15,-7-6 88 16,-3-3 84-16</inkml:trace>
  <inkml:trace contextRef="#ctx0" brushRef="#br0" timeOffset="812">22993 78 736 0,'-4'-2'272'16,"8"2"-208"-16,-4 2-20 0,0-2-24 16,0 0-20-16,0-2 8 15,-4 2-4-15,1-4 68 0,0-2-40 0,-1 0 104 16,4 3-80-16,-4 0 36 0,1 3-52 0,0-3 28 15,-1 3-36-15,4 0 8 0,-3 3-24 0,0 6 8 0,3 4-12 0,0-2 0 63,0 5-4-63,3-1 4 0,0 0-8 3,1 0-4-3,6-3 4 15,-3-3 12-15,3 0-8 31,0-3 4-31,-3 1-4 0,3-5 28 0,0-2-20 16,1-2 12-16,-1-5-16 16,0 1 0-16,0-3-4 15,-3 0-8-15,-3 0 4 16,-1-3 4-16,-3-6-4 16,0 3-4-16,0 0 4 15,-3 0 12-15,-4 2-8 0,0 1 24 31,0 6-20-31,-3 0 32 0,3 3-28 0,-3 3-12 16,3 3-8-16,0 6-4 16,0 3 0-16,1 0 16 15,-1 0-4-15,0 0-64 16,4 1-372-16,3-1 232 31,7-3 84-31,-1-6 80 0</inkml:trace>
  <inkml:trace contextRef="#ctx0" brushRef="#br0" timeOffset="3499">21786 1639 1016 0,'-7'-3'376'15,"4"6"-292"-15,-1-12-20 0,1 9-4 16,3 0-44-16,-4 0 76 0,1 0-56 0,0 0 128 16,3-3-92-16,0 3 44 0,3-6-68 0,0 3-16 15,8-6-4-15,2-1-16 47,4 5 0-47,0-5-4 0,0 5-24 16,1-2 8-16,-1 7 4 15,-1 0 4-15,1 7 0 0,0 1 0 32,-3 2-12-32,3 2 8 0,-3 3 4 15,-1 0 0-15,-2 6-12 0,-1 3 8 32,-4 6-40-32,-2 4 24 0,-4-1-36 15,0 4 32-15,-4 2 12 16,-2-2 8-16,-4-4 4 15,-1 0 0-15,5-2 0 16,-1-4 0-16,0-3 0 16,0-6 0-16,0-3 0 15,1-3 0-15,2 0 0 0,1-2 0 0,-1-4 24 16,4 0-12-16,0-6-4 16,7-3-4-16,3 3 4 0,4-6-4 15,3 0 16 16,4-1-12-31,2-1 4 0,5-4-4 16,2-1 4-16,5 1-8 16,-1 0-4-16,-4 0 4 15,4 0 4-15,-3 0-4 16,-4 3-12-16,0-4 4 16,-6 4 12-16,-1 0-84 31,-3 0 44-31,-3 3-148 0,-1-3 100 15,-2 0-728-15,-4-3 444 0,-14 0 148 16</inkml:trace>
  <inkml:trace contextRef="#ctx0" brushRef="#br0" timeOffset="4533">22222 1442 424 0,'-3'-6'156'16,"-1"9"-120"-16,1-3-8 0,3 0 140 0,0 0-96 15,-4 3 68-15,1-3-80 16,0 0 108-16,-1 0-96 0,1 0 80 0,-4 3-88 0,3 0 20 0,-2 0-48 16,3 0-12-16,-5 0-16 0,5 0 20 15,0 3-16-15,-1 0 12 0,1 1-12 16,-4-2 36-1,7 5-24-15,-3-1-12 32,6 0-8-17,1-3-32-15,-1 3 16 16,0-3 4-16,4 0 8 0,0-3 24 16,0-3-12-16,-1 3 12 15,5-3-12-15,-4-3 28 16,-1-3-24-16,-2 0 12 0,-1-3-16 15,1 0 12-15,-4-4-16 0,0 1-4 32,0 4 0-32,-4-5 4 0,1 4-4 15,-4 0-12-15,0 0 4 16,-3 3 28-16,3 3-12 16,-3 3-12-16,0 3-4 15,0 3-16-15,-1 3 12 16,1 3 4-16,3 0 4 15,1 3-28-15,-2-3 16 16,2 1-92-16,2-1 56 16,1 0-548-16,3-3 328 15,0-24 112-15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9T04:36:00.960"/>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272 155,'35'15,"-9"3,-14-16,-5 16,7-9,-1 4,1-1,5-4,-4-1,5-1,-7-6,1 0,5 0,-4 0,5 0,-7 0,9 0,-7 6,6-4,-7 4,-1-6,15 6,-12-5,12 5,-15-6,1 0,5 0,4 0,-2 0,1 0,-1 0,-6 0,14 0,-13 0,5 0,10 0,4 0,8 0,-2 0,-18 0,6 0,-13 0,5 0,0 0,-5 0,13 0,-14 0,6 0,-7 0,-1 0,7 0,-5 0,4 0,-5 0,5 0,-4 0,5 0,-7-6,1 5,5-5,-4 0,13 4,-13-4,14 6,-14-6,7 4,-1-11,-6 12,7-6,-9 1,8 4,-5-4,5 0,0 4,-5-4,13 6,-14-6,6 5,-7-5,-1 6,7-6,-5 4,4-4,-5 6,-1 0,7 0,-5 0,4-6,-5 4,-1-4,-39-13,10 7,-35-16,10 12,7 7,-7-6,18 13,-6-12,13 13,-13-6,13 1,-5 4,-1-4,7 6,-7 0,9-6,-1 4,-6-4,5 6,-13 0,13 0,-7 0,1 0,5 0,-5 0,7-6,-7 5,5-5,-5 6,7 0,0 0,-6 0,5 0,-5 0,7 0,-1 0,-48 0,19 0,-31 0,33 0,0 0,8 0,-8 0,9 0,9 0,-6 0,13 0,-5 0,-10 0,5 7,-25 10,18 1,-18 7,8-9,-10 2,10-2,-8-6,17 4,-6-6,8 1,9-2,-6-7,13 0,-13 6,13-4,-13 5,14-7,-7 0,8 0,1 0,-15 0,11 0,-11 0,95 14,-13-12,4-1,8 7,2-2,6-8,-5-5,9-4,1-9,-1 9,-10-5,-4 14,28-6,-29 0,30 6,-29-6,-8 8,-2 0,-3 0,-26 0,14 0,-24 0,7 0,-9 0,1 0,5 0,-4 0,5 0,1 0,2-7,8 5,10-4,-16 6,14 0,-24 0,7 0,-9 0,1 0,5 0,-10 19,3-14,-12 15</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21666" y="355600"/>
            <a:ext cx="5984874" cy="4487172"/>
          </a:xfrm>
          <a:prstGeom prst="rect">
            <a:avLst/>
          </a:prstGeom>
          <a:noFill/>
          <a:ln w="12700">
            <a:solidFill>
              <a:prstClr val="black"/>
            </a:solidFill>
          </a:ln>
        </p:spPr>
        <p:txBody>
          <a:bodyPr vert="horz" lIns="97566" tIns="48783" rIns="97566" bIns="48783" rtlCol="0" anchor="ctr"/>
          <a:lstStyle/>
          <a:p>
            <a:pPr lvl="0"/>
            <a:endParaRPr lang="en-US" noProof="0"/>
          </a:p>
        </p:txBody>
      </p:sp>
      <p:sp>
        <p:nvSpPr>
          <p:cNvPr id="5" name="Notes Placeholder 4"/>
          <p:cNvSpPr>
            <a:spLocks noGrp="1"/>
          </p:cNvSpPr>
          <p:nvPr>
            <p:ph type="body" sz="quarter" idx="3"/>
          </p:nvPr>
        </p:nvSpPr>
        <p:spPr>
          <a:xfrm>
            <a:off x="468313" y="5086350"/>
            <a:ext cx="6357937" cy="3777456"/>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8" name="Slide Number Placeholder 6"/>
          <p:cNvSpPr>
            <a:spLocks noGrp="1"/>
          </p:cNvSpPr>
          <p:nvPr>
            <p:ph type="sldNum" sz="quarter" idx="5"/>
          </p:nvPr>
        </p:nvSpPr>
        <p:spPr>
          <a:xfrm>
            <a:off x="477838" y="9147175"/>
            <a:ext cx="590550" cy="109538"/>
          </a:xfrm>
          <a:prstGeom prst="rect">
            <a:avLst/>
          </a:prstGeom>
        </p:spPr>
        <p:txBody>
          <a:bodyPr vert="horz" wrap="square" lIns="0" tIns="0" rIns="0" bIns="0" rtlCol="0" anchor="b" anchorCtr="0"/>
          <a:lstStyle>
            <a:lvl1pPr marL="0" algn="l" defTabSz="957468"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2492204-C882-1F49-BB1D-EB85FAE8D3F3}" type="slidenum">
              <a:rPr/>
              <a:pPr>
                <a:defRPr/>
              </a:pPr>
              <a:t>‹#›</a:t>
            </a:fld>
            <a:endParaRPr dirty="0"/>
          </a:p>
        </p:txBody>
      </p:sp>
      <p:cxnSp>
        <p:nvCxnSpPr>
          <p:cNvPr id="29" name="Straight Connector 28"/>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9156700"/>
            <a:ext cx="639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dt="0"/>
  <p:notesStyle>
    <a:lvl1pPr marL="114300" indent="-114300" algn="l" rtl="0" eaLnBrk="0" fontAlgn="base" hangingPunct="0">
      <a:spcBef>
        <a:spcPts val="800"/>
      </a:spcBef>
      <a:spcAft>
        <a:spcPct val="0"/>
      </a:spcAft>
      <a:buFont typeface="Arial"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latin typeface="Arial"/>
                <a:cs typeface="Arial"/>
              </a:rPr>
              <a:t>Slides to have up BEFORE class starts (1-1:10)</a:t>
            </a:r>
          </a:p>
          <a:p>
            <a:r>
              <a:rPr lang="en-US" dirty="0">
                <a:latin typeface="Arial"/>
                <a:cs typeface="Arial"/>
              </a:rPr>
              <a:t>2/18/21 is the 7</a:t>
            </a:r>
            <a:r>
              <a:rPr lang="en-US" baseline="30000" dirty="0">
                <a:latin typeface="Arial"/>
                <a:cs typeface="Arial"/>
              </a:rPr>
              <a:t>th</a:t>
            </a:r>
            <a:r>
              <a:rPr lang="en-US" dirty="0">
                <a:latin typeface="Arial"/>
                <a:cs typeface="Arial"/>
              </a:rPr>
              <a:t> day of the Lunar New Year – which is  “Celebrating the Day of Mankind”</a:t>
            </a:r>
            <a:endParaRPr lang="en-US">
              <a:latin typeface="Arial"/>
              <a:cs typeface="Arial"/>
            </a:endParaRPr>
          </a:p>
          <a:p>
            <a:r>
              <a:rPr lang="en-US" dirty="0"/>
              <a:t>Happy New Year! </a:t>
            </a:r>
          </a:p>
          <a:p>
            <a:endParaRPr lang="en-US" dirty="0"/>
          </a:p>
          <a:p>
            <a:r>
              <a:rPr lang="en-US" dirty="0"/>
              <a:t>Goran Persson – Prime Minister of Sweden 1996-2006 </a:t>
            </a:r>
          </a:p>
        </p:txBody>
      </p:sp>
    </p:spTree>
    <p:extLst>
      <p:ext uri="{BB962C8B-B14F-4D97-AF65-F5344CB8AC3E}">
        <p14:creationId xmlns:p14="http://schemas.microsoft.com/office/powerpoint/2010/main" val="240649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Return to example </a:t>
            </a:r>
          </a:p>
          <a:p>
            <a:r>
              <a:rPr lang="en-US" dirty="0"/>
              <a:t>Does ASA prevent cancer progression or death in pts with CRC who have had surgery.</a:t>
            </a:r>
          </a:p>
          <a:p>
            <a:r>
              <a:rPr lang="en-US" dirty="0"/>
              <a:t>Walk through 2</a:t>
            </a:r>
            <a:r>
              <a:rPr lang="en-US" baseline="30000" dirty="0"/>
              <a:t>nd</a:t>
            </a:r>
            <a:r>
              <a:rPr lang="en-US" dirty="0"/>
              <a:t> row. </a:t>
            </a:r>
          </a:p>
          <a:p>
            <a:r>
              <a:rPr lang="en-US" dirty="0"/>
              <a:t>Primary research question (click)</a:t>
            </a:r>
          </a:p>
          <a:p>
            <a:r>
              <a:rPr lang="en-US" dirty="0"/>
              <a:t>Imagine we have data from hospital cancer registry (click)</a:t>
            </a:r>
          </a:p>
          <a:p>
            <a:r>
              <a:rPr lang="en-US" dirty="0"/>
              <a:t>Main exposure is ASA after surgery</a:t>
            </a:r>
          </a:p>
          <a:p>
            <a:r>
              <a:rPr lang="en-US" dirty="0"/>
              <a:t>2 outcomes of interest - Primary outcome is time to progression, and secondary is death (click)</a:t>
            </a:r>
          </a:p>
          <a:p>
            <a:r>
              <a:rPr lang="en-US" dirty="0"/>
              <a:t>Let’s talk about our exposure – We define it here, but what about ASA use before surgery? What about lifetime use?</a:t>
            </a:r>
          </a:p>
          <a:p>
            <a:r>
              <a:rPr lang="en-US" dirty="0"/>
              <a:t>Another question you might have – When do I start follow-up?</a:t>
            </a:r>
          </a:p>
          <a:p>
            <a:r>
              <a:rPr lang="en-US" dirty="0"/>
              <a:t>Consideration for these types of questions are what we are going to discuss today and understanding how decisions we make / assigning these elements can lead to bias, if we are not careful.</a:t>
            </a:r>
          </a:p>
          <a:p>
            <a:endParaRPr lang="en-US" dirty="0"/>
          </a:p>
          <a:p>
            <a:endParaRPr lang="en-US" dirty="0"/>
          </a:p>
        </p:txBody>
      </p:sp>
    </p:spTree>
    <p:extLst>
      <p:ext uri="{BB962C8B-B14F-4D97-AF65-F5344CB8AC3E}">
        <p14:creationId xmlns:p14="http://schemas.microsoft.com/office/powerpoint/2010/main" val="159390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To help imagine how to structure a cohort study examining ASA</a:t>
            </a:r>
            <a:r>
              <a:rPr lang="en-US" baseline="0" dirty="0"/>
              <a:t> use after dx/</a:t>
            </a:r>
            <a:r>
              <a:rPr lang="en-US" baseline="0" dirty="0" err="1"/>
              <a:t>tx</a:t>
            </a:r>
            <a:r>
              <a:rPr lang="en-US" baseline="0" dirty="0"/>
              <a:t> for CRC, it can help to conceptualize a Target Trial (click)</a:t>
            </a:r>
          </a:p>
          <a:p>
            <a:endParaRPr lang="en-US" baseline="0" dirty="0"/>
          </a:p>
          <a:p>
            <a:r>
              <a:rPr lang="en-US" baseline="0" dirty="0"/>
              <a:t>If we were doing a RCT, we would start with a population who had no prior hx of ASA use, imagine we could go back in time, we could apply the </a:t>
            </a:r>
            <a:r>
              <a:rPr lang="en-US" baseline="0" dirty="0" err="1"/>
              <a:t>elig</a:t>
            </a:r>
            <a:r>
              <a:rPr lang="en-US" baseline="0" dirty="0"/>
              <a:t> criteria that they had to have CRC during same years (click), and that they were treated with surgery (click).</a:t>
            </a:r>
          </a:p>
          <a:p>
            <a:endParaRPr lang="en-US" baseline="0" dirty="0"/>
          </a:p>
          <a:p>
            <a:r>
              <a:rPr lang="en-US" baseline="0" dirty="0"/>
              <a:t>If this was a REAL trial, we would want to randomize them – key difference.</a:t>
            </a:r>
          </a:p>
          <a:p>
            <a:pPr lvl="1"/>
            <a:r>
              <a:rPr lang="en-US" baseline="0" dirty="0"/>
              <a:t>So let’s say to study effect of ASA, we would wait until 1 month post-op (click), then randomize them to daily ASA or not (click), then follow them for progression or death.</a:t>
            </a:r>
          </a:p>
          <a:p>
            <a:endParaRPr lang="en-US" dirty="0"/>
          </a:p>
          <a:p>
            <a:r>
              <a:rPr lang="en-US" dirty="0"/>
              <a:t>Why is it important to exclude individuals w/o prior usage of ASA?... Segue to prevalent</a:t>
            </a:r>
            <a:r>
              <a:rPr lang="en-US" baseline="0" dirty="0"/>
              <a:t> vs. incident users and selection bias</a:t>
            </a:r>
            <a:endParaRPr lang="en-US" dirty="0"/>
          </a:p>
        </p:txBody>
      </p:sp>
    </p:spTree>
    <p:extLst>
      <p:ext uri="{BB962C8B-B14F-4D97-AF65-F5344CB8AC3E}">
        <p14:creationId xmlns:p14="http://schemas.microsoft.com/office/powerpoint/2010/main" val="403944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70000" lnSpcReduction="20000"/>
          </a:bodyPr>
          <a:lstStyle/>
          <a:p>
            <a:r>
              <a:rPr lang="en-US" baseline="0" dirty="0"/>
              <a:t>Importance of excluding prior users</a:t>
            </a:r>
          </a:p>
          <a:p>
            <a:endParaRPr lang="en-US" baseline="0" dirty="0"/>
          </a:p>
          <a:p>
            <a:r>
              <a:rPr lang="en-US" baseline="0" dirty="0"/>
              <a:t>Let’s try to address some of those questions mentioned a few slides back. </a:t>
            </a:r>
          </a:p>
          <a:p>
            <a:r>
              <a:rPr lang="en-US" baseline="0" dirty="0"/>
              <a:t>What about lifetime usage of ASA? How do we consider that in our observational cohort examining ASA use after Surgery for CRC and progression/death.</a:t>
            </a:r>
          </a:p>
          <a:p>
            <a:r>
              <a:rPr lang="en-US" baseline="0" dirty="0"/>
              <a:t>Let’s orient on schematic – </a:t>
            </a:r>
          </a:p>
          <a:p>
            <a:pPr lvl="1"/>
            <a:r>
              <a:rPr lang="en-US" baseline="0" dirty="0"/>
              <a:t>We have 2 guys depicted here, A and B (click)</a:t>
            </a:r>
          </a:p>
          <a:p>
            <a:pPr lvl="1"/>
            <a:r>
              <a:rPr lang="en-US" baseline="0" dirty="0"/>
              <a:t>Let’s refresh on our notation. Orange lines indicate non-user (non user) (click), Green indicates users of ASA (exposed) (click)</a:t>
            </a:r>
          </a:p>
          <a:p>
            <a:pPr lvl="0"/>
            <a:endParaRPr lang="en-US" baseline="0" dirty="0"/>
          </a:p>
          <a:p>
            <a:pPr lvl="0"/>
            <a:r>
              <a:rPr lang="en-US" baseline="0" dirty="0"/>
              <a:t>Imagine </a:t>
            </a:r>
            <a:r>
              <a:rPr lang="en-US" baseline="0" dirty="0" err="1"/>
              <a:t>elig</a:t>
            </a:r>
            <a:r>
              <a:rPr lang="en-US" baseline="0" dirty="0"/>
              <a:t> at time of Surgery, then we use Med chart to abstract data within first </a:t>
            </a:r>
            <a:r>
              <a:rPr lang="en-US" baseline="0" dirty="0" err="1"/>
              <a:t>yr</a:t>
            </a:r>
            <a:r>
              <a:rPr lang="en-US" baseline="0" dirty="0"/>
              <a:t> after surgery and start follow-up then.</a:t>
            </a:r>
          </a:p>
          <a:p>
            <a:endParaRPr lang="en-US" baseline="0" dirty="0"/>
          </a:p>
          <a:p>
            <a:r>
              <a:rPr lang="en-US" baseline="0" dirty="0"/>
              <a:t>Now let’s look at what happens at this first time point, after diagnosis and surgery (click)– both green, both users.</a:t>
            </a:r>
          </a:p>
          <a:p>
            <a:r>
              <a:rPr lang="en-US" baseline="0" dirty="0"/>
              <a:t>But let’s look at their history? A  was a non-user then </a:t>
            </a:r>
            <a:r>
              <a:rPr lang="en-US" baseline="0" dirty="0" err="1"/>
              <a:t>ony</a:t>
            </a:r>
            <a:r>
              <a:rPr lang="en-US" baseline="0" dirty="0"/>
              <a:t> started using after surgery. B was a consistent user. Are these types of individuals really the same? When we classify them as Exposed (users) at this time point here right after Dx and Surgery, are they the same? </a:t>
            </a:r>
          </a:p>
          <a:p>
            <a:r>
              <a:rPr lang="en-US" baseline="0" dirty="0"/>
              <a:t>Well, people could probably imagine reasons they are NOT the same. </a:t>
            </a:r>
          </a:p>
          <a:p>
            <a:r>
              <a:rPr lang="en-US" baseline="0" dirty="0"/>
              <a:t>And that is why in our Target Trial, we started off by saying we would EXCLUDE anyone who had already been using ASA. That is why we exclude prevalent users in our target trial, to avoid Selection Bias.</a:t>
            </a:r>
          </a:p>
          <a:p>
            <a:r>
              <a:rPr lang="en-US" baseline="0" dirty="0"/>
              <a:t>So, if we were emulating a target trial with our observation cohort, would both A and B be in our study? </a:t>
            </a:r>
          </a:p>
          <a:p>
            <a:pPr lvl="1"/>
            <a:r>
              <a:rPr lang="en-US" baseline="0" dirty="0"/>
              <a:t>No – we would include A (click) and exclude B (click)</a:t>
            </a:r>
          </a:p>
          <a:p>
            <a:pPr lvl="1"/>
            <a:r>
              <a:rPr lang="en-US" baseline="0" dirty="0"/>
              <a:t>If we didn’t do that, then we would be at risk for selection bias.</a:t>
            </a:r>
          </a:p>
          <a:p>
            <a:pPr lvl="1"/>
            <a:endParaRPr lang="en-US" baseline="0" dirty="0"/>
          </a:p>
          <a:p>
            <a:pPr lvl="1"/>
            <a:endParaRPr lang="en-US" baseline="0" dirty="0"/>
          </a:p>
          <a:p>
            <a:pPr lvl="1"/>
            <a:r>
              <a:rPr lang="en-US" baseline="0" dirty="0"/>
              <a:t>(NOTE: this is an example of Emulation Failure 1, slide 23; treatment and </a:t>
            </a:r>
            <a:r>
              <a:rPr lang="en-US" baseline="0" dirty="0" err="1"/>
              <a:t>Elig</a:t>
            </a:r>
            <a:r>
              <a:rPr lang="en-US" baseline="0" dirty="0"/>
              <a:t> started before T0)</a:t>
            </a:r>
          </a:p>
          <a:p>
            <a:endParaRPr lang="en-US" baseline="0" dirty="0"/>
          </a:p>
        </p:txBody>
      </p:sp>
    </p:spTree>
    <p:extLst>
      <p:ext uri="{BB962C8B-B14F-4D97-AF65-F5344CB8AC3E}">
        <p14:creationId xmlns:p14="http://schemas.microsoft.com/office/powerpoint/2010/main" val="814400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85000" lnSpcReduction="20000"/>
          </a:bodyPr>
          <a:lstStyle/>
          <a:p>
            <a:endParaRPr lang="en-US" baseline="0" dirty="0"/>
          </a:p>
          <a:p>
            <a:r>
              <a:rPr lang="en-US" baseline="0" dirty="0"/>
              <a:t>Let’s talk about a different possible way we could have selection bias</a:t>
            </a:r>
          </a:p>
          <a:p>
            <a:r>
              <a:rPr lang="en-US" baseline="0" dirty="0"/>
              <a:t>Imagine we learned our lesson from the prior slide and there are no prevalent users in our study. (click)</a:t>
            </a:r>
          </a:p>
          <a:p>
            <a:r>
              <a:rPr lang="en-US" baseline="0" dirty="0"/>
              <a:t>We are only including people who are not regular users of aspirin up until the time of Dx of CRC.</a:t>
            </a:r>
          </a:p>
          <a:p>
            <a:r>
              <a:rPr lang="en-US" baseline="0" dirty="0"/>
              <a:t>Here again are 2 different people, A and B (click)</a:t>
            </a:r>
          </a:p>
          <a:p>
            <a:r>
              <a:rPr lang="en-US" baseline="0" dirty="0"/>
              <a:t>In our </a:t>
            </a:r>
            <a:r>
              <a:rPr lang="en-US" baseline="0" dirty="0" err="1"/>
              <a:t>obs</a:t>
            </a:r>
            <a:r>
              <a:rPr lang="en-US" baseline="0" dirty="0"/>
              <a:t> study what will happen is that after Dx and Surgery some people will choose to use ASA and some will not, and those are the two groups we want to compare. </a:t>
            </a:r>
          </a:p>
          <a:p>
            <a:r>
              <a:rPr lang="en-US" baseline="0" dirty="0"/>
              <a:t>However, let’s say this is the sequence of events – someone get’s diagnosed (</a:t>
            </a:r>
            <a:r>
              <a:rPr lang="en-US" baseline="0" dirty="0" err="1"/>
              <a:t>cick</a:t>
            </a:r>
            <a:r>
              <a:rPr lang="en-US" baseline="0" dirty="0"/>
              <a:t>), then he gets surgery (click), and then say he starts using ASA here (click).. But we don’t know about it immediately </a:t>
            </a:r>
            <a:r>
              <a:rPr lang="en-US" baseline="0" dirty="0" err="1"/>
              <a:t>bc</a:t>
            </a:r>
            <a:r>
              <a:rPr lang="en-US" baseline="0" dirty="0"/>
              <a:t> the only way we will learn this is if we survey the participants and let’s imagine that it takes a little bit of time to obtain that data via a survey, as shown here (click).  This is pretty typical – for example, in the NHS I, some things are asked every 2 years and some every 4, same for HPFS..</a:t>
            </a:r>
          </a:p>
          <a:p>
            <a:r>
              <a:rPr lang="en-US" baseline="0" dirty="0"/>
              <a:t>Ok, so we have this survey, and this person is a user.</a:t>
            </a:r>
          </a:p>
          <a:p>
            <a:r>
              <a:rPr lang="en-US" baseline="0" dirty="0"/>
              <a:t>So now we ask – where do we start follow-up time?</a:t>
            </a:r>
          </a:p>
          <a:p>
            <a:r>
              <a:rPr lang="en-US" baseline="0" dirty="0"/>
              <a:t>Well, we found out he was a user at this point when he returned the </a:t>
            </a:r>
            <a:r>
              <a:rPr lang="en-US" baseline="0" dirty="0" err="1"/>
              <a:t>qx</a:t>
            </a:r>
            <a:r>
              <a:rPr lang="en-US" baseline="0" dirty="0"/>
              <a:t>, so maybe let’s try assigning time zero here. T0 =  start of follow-up time.</a:t>
            </a:r>
          </a:p>
          <a:p>
            <a:endParaRPr lang="en-US" baseline="0" dirty="0"/>
          </a:p>
          <a:p>
            <a:endParaRPr lang="en-US" baseline="0" dirty="0"/>
          </a:p>
          <a:p>
            <a:r>
              <a:rPr lang="en-US" baseline="0" dirty="0"/>
              <a:t>Does that work? Is that ok?</a:t>
            </a:r>
          </a:p>
          <a:p>
            <a:endParaRPr lang="en-US" baseline="0" dirty="0"/>
          </a:p>
          <a:p>
            <a:r>
              <a:rPr lang="en-US" b="1" baseline="0" dirty="0"/>
              <a:t> NOTE:</a:t>
            </a:r>
            <a:r>
              <a:rPr lang="en-US" baseline="0" dirty="0"/>
              <a:t> T0 and “study baseline” are not always the same thing. We often refer to “baseline” as the original starting point of a study, like when the patient is consented and turns in the first survey. However T0 is when we START counting follow-up time for time-to-event analyses (e.g., Cox proportional hazards regression).  Things sometimes get confusing though when we mix these terms… please ASK if you hear this and it’s confusing. </a:t>
            </a:r>
          </a:p>
          <a:p>
            <a:endParaRPr lang="en-US" baseline="0" dirty="0"/>
          </a:p>
        </p:txBody>
      </p:sp>
    </p:spTree>
    <p:extLst>
      <p:ext uri="{BB962C8B-B14F-4D97-AF65-F5344CB8AC3E}">
        <p14:creationId xmlns:p14="http://schemas.microsoft.com/office/powerpoint/2010/main" val="145431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endParaRPr lang="en-US" baseline="0" dirty="0"/>
          </a:p>
          <a:p>
            <a:endParaRPr lang="en-US" baseline="0" dirty="0"/>
          </a:p>
          <a:p>
            <a:r>
              <a:rPr lang="en-US" baseline="0" dirty="0"/>
              <a:t>Well, to see how that could get us into trouble, let’s consider subject B.  This person experienced Dx here, then had surgery, let’s say she’s a non-user of ASA, but then let’s imagine that she died BEFORE she ever was able to return a survey (click). So this person, we don’t even know about, and she never makes it into our analysis (click). This could lead to selection bias as well.  </a:t>
            </a:r>
          </a:p>
          <a:p>
            <a:r>
              <a:rPr lang="en-US" baseline="0" dirty="0"/>
              <a:t>This is very common when working on existing large cohort data. We do survival analyses all the time in patients with cancer, embedded within larger studies like NHS and HPFS </a:t>
            </a:r>
            <a:r>
              <a:rPr lang="en-US" baseline="0" dirty="0" err="1"/>
              <a:t>etc</a:t>
            </a:r>
            <a:r>
              <a:rPr lang="en-US" baseline="0" dirty="0"/>
              <a:t>, and we acknowledge this bias exists. We will talk more next week about how to address this in one’s papers.</a:t>
            </a:r>
          </a:p>
          <a:p>
            <a:endParaRPr lang="en-US" baseline="0" dirty="0"/>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dirty="0"/>
              <a:t>(NOTE tying this to subsequent slides - This is an</a:t>
            </a:r>
            <a:r>
              <a:rPr lang="en-US" baseline="0" dirty="0"/>
              <a:t> example of Emulation Failure 2 (slide 24), Treatment started before T0 AND we are requiring them to live until they return the survey to complete </a:t>
            </a:r>
            <a:r>
              <a:rPr lang="en-US" baseline="0" dirty="0" err="1"/>
              <a:t>Elig</a:t>
            </a:r>
            <a:endParaRPr lang="en-US" baseline="0" dirty="0"/>
          </a:p>
          <a:p>
            <a:endParaRPr lang="en-US" baseline="0" dirty="0"/>
          </a:p>
        </p:txBody>
      </p:sp>
    </p:spTree>
    <p:extLst>
      <p:ext uri="{BB962C8B-B14F-4D97-AF65-F5344CB8AC3E}">
        <p14:creationId xmlns:p14="http://schemas.microsoft.com/office/powerpoint/2010/main" val="2679193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Let’s move on to Immortal Person time</a:t>
            </a:r>
          </a:p>
          <a:p>
            <a:r>
              <a:rPr lang="en-US" dirty="0"/>
              <a:t>Here’s our example again</a:t>
            </a:r>
          </a:p>
          <a:p>
            <a:r>
              <a:rPr lang="en-US" dirty="0"/>
              <a:t>Assume we have excluded prevalent users (click)</a:t>
            </a:r>
          </a:p>
          <a:p>
            <a:r>
              <a:rPr lang="en-US" dirty="0"/>
              <a:t>So, starting follow-up at the return of the </a:t>
            </a:r>
            <a:r>
              <a:rPr lang="en-US" dirty="0" err="1"/>
              <a:t>Qx</a:t>
            </a:r>
            <a:r>
              <a:rPr lang="en-US" dirty="0"/>
              <a:t> seemed problematic, so let’s try something else.</a:t>
            </a:r>
          </a:p>
          <a:p>
            <a:r>
              <a:rPr lang="en-US" dirty="0"/>
              <a:t>Imagine that we try to emulate our Target trial and we decide to start follow up for everyone 1 month after surgery (click)</a:t>
            </a:r>
          </a:p>
          <a:p>
            <a:r>
              <a:rPr lang="en-US" dirty="0"/>
              <a:t>Again lets imagine that exposure is assessed via survey after surgery.</a:t>
            </a:r>
          </a:p>
          <a:p>
            <a:r>
              <a:rPr lang="en-US" dirty="0"/>
              <a:t>And so we need these data to assign exposure, so we restrict our analysis to participants with return that survey with complete data, after dx and surgery.</a:t>
            </a:r>
          </a:p>
          <a:p>
            <a:r>
              <a:rPr lang="en-US" dirty="0"/>
              <a:t>Is that ok?</a:t>
            </a:r>
          </a:p>
          <a:p>
            <a:endParaRPr lang="en-US" dirty="0"/>
          </a:p>
        </p:txBody>
      </p:sp>
    </p:spTree>
    <p:extLst>
      <p:ext uri="{BB962C8B-B14F-4D97-AF65-F5344CB8AC3E}">
        <p14:creationId xmlns:p14="http://schemas.microsoft.com/office/powerpoint/2010/main" val="36741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Not really - because we said we would start Follow up at 1 month after surgery, and then we don’t assign exposure status until the return of this survey, and we restrict analyses to people with this survey… well, what we’ve done is forced all the people to live during this interval (click) People who die before turning in the survey never make it into our analysis, and this can cause bias.</a:t>
            </a:r>
          </a:p>
          <a:p>
            <a:endParaRPr lang="en-US" dirty="0"/>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dirty="0"/>
              <a:t>Example of Emulation Failure 4 (classic Immortal Time Bias) slide 26</a:t>
            </a:r>
          </a:p>
          <a:p>
            <a:endParaRPr lang="en-US" dirty="0"/>
          </a:p>
        </p:txBody>
      </p:sp>
    </p:spTree>
    <p:extLst>
      <p:ext uri="{BB962C8B-B14F-4D97-AF65-F5344CB8AC3E}">
        <p14:creationId xmlns:p14="http://schemas.microsoft.com/office/powerpoint/2010/main" val="2332141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lnSpcReduction="10000"/>
          </a:bodyPr>
          <a:lstStyle/>
          <a:p>
            <a:r>
              <a:rPr lang="en-US" dirty="0"/>
              <a:t>I’ve provided 3 examples so far on ways that decisions around assignment of how to allocate person time in your study analysis can lead to potential bias. </a:t>
            </a:r>
          </a:p>
          <a:p>
            <a:endParaRPr lang="en-US" dirty="0"/>
          </a:p>
          <a:p>
            <a:r>
              <a:rPr lang="en-US" dirty="0"/>
              <a:t>These are derived from this article, that is a recommended optional reading. </a:t>
            </a:r>
          </a:p>
          <a:p>
            <a:r>
              <a:rPr lang="en-US" dirty="0"/>
              <a:t>The thrust </a:t>
            </a:r>
            <a:r>
              <a:rPr lang="en-US" dirty="0" err="1"/>
              <a:t>fo</a:t>
            </a:r>
            <a:r>
              <a:rPr lang="en-US" dirty="0"/>
              <a:t> what we’d like you to take away is presented here today in these slides. In particular, the article provides a structure to think about or detect these possible biases, and lays this out in terms of calling them ”emulation failures.”</a:t>
            </a:r>
          </a:p>
          <a:p>
            <a:endParaRPr lang="en-US" dirty="0"/>
          </a:p>
          <a:p>
            <a:r>
              <a:rPr lang="en-US" dirty="0"/>
              <a:t>The term is a little harsh, but this is referring to ways that an </a:t>
            </a:r>
            <a:r>
              <a:rPr lang="en-US" dirty="0" err="1"/>
              <a:t>obs</a:t>
            </a:r>
            <a:r>
              <a:rPr lang="en-US" dirty="0"/>
              <a:t> study fails to emulate a target trial, with regards to the assignment of these time elements.</a:t>
            </a:r>
          </a:p>
          <a:p>
            <a:endParaRPr lang="en-US" dirty="0"/>
          </a:p>
          <a:p>
            <a:r>
              <a:rPr lang="en-US" dirty="0"/>
              <a:t>The upshot of the article is summarized in a diagram at the end, which I’ll break down and go over next. </a:t>
            </a:r>
          </a:p>
          <a:p>
            <a:endParaRPr lang="en-US" dirty="0"/>
          </a:p>
          <a:p>
            <a:r>
              <a:rPr lang="en-US" dirty="0"/>
              <a:t>Note – in the “notes” field of prior examples, I cross-ref the Emulation Failure type for future slides to help tie things together.</a:t>
            </a:r>
          </a:p>
          <a:p>
            <a:endParaRPr lang="en-US" dirty="0"/>
          </a:p>
          <a:p>
            <a:endParaRPr lang="en-US" dirty="0"/>
          </a:p>
        </p:txBody>
      </p:sp>
    </p:spTree>
    <p:extLst>
      <p:ext uri="{BB962C8B-B14F-4D97-AF65-F5344CB8AC3E}">
        <p14:creationId xmlns:p14="http://schemas.microsoft.com/office/powerpoint/2010/main" val="405259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r>
              <a:rPr lang="en-US" dirty="0"/>
              <a:t>Emulation 1</a:t>
            </a:r>
            <a:r>
              <a:rPr lang="en-US" baseline="0" dirty="0"/>
              <a:t> occurs when investigator waits to start T0 and includes prevalent users of Tx. This might happen for various reasons that seem only driving by practicality, but could inject bias. Maybe investigator wants to “wait” so that more individuals have the chance to start on ASA </a:t>
            </a:r>
            <a:r>
              <a:rPr lang="en-US" baseline="0" dirty="0" err="1"/>
              <a:t>bc</a:t>
            </a:r>
            <a:r>
              <a:rPr lang="en-US" baseline="0" dirty="0"/>
              <a:t> if you start right at 1m after surgery, there are not many users. Let’s say they are getting data from med chart, and they decide to classify someone as a an ’User’ if there’s any history of usage during the first post-op year; and don’t start T0 until 1 </a:t>
            </a:r>
            <a:r>
              <a:rPr lang="en-US" baseline="0" dirty="0" err="1"/>
              <a:t>yr</a:t>
            </a:r>
            <a:r>
              <a:rPr lang="en-US" baseline="0" dirty="0"/>
              <a:t> after surgery (recall, having surgery for CRC was the </a:t>
            </a:r>
            <a:r>
              <a:rPr lang="en-US" baseline="0" dirty="0" err="1"/>
              <a:t>Elig</a:t>
            </a:r>
            <a:r>
              <a:rPr lang="en-US" baseline="0" dirty="0"/>
              <a:t> criteria). However, this could cause selection bias </a:t>
            </a:r>
            <a:r>
              <a:rPr lang="en-US" baseline="0" dirty="0" err="1"/>
              <a:t>bc</a:t>
            </a:r>
            <a:r>
              <a:rPr lang="en-US" baseline="0" dirty="0"/>
              <a:t> you are including prevalent users.</a:t>
            </a:r>
          </a:p>
          <a:p>
            <a:endParaRPr lang="en-US" baseline="0" dirty="0"/>
          </a:p>
        </p:txBody>
      </p:sp>
    </p:spTree>
    <p:extLst>
      <p:ext uri="{BB962C8B-B14F-4D97-AF65-F5344CB8AC3E}">
        <p14:creationId xmlns:p14="http://schemas.microsoft.com/office/powerpoint/2010/main" val="236427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endParaRPr lang="en-US" baseline="0" dirty="0"/>
          </a:p>
          <a:p>
            <a:r>
              <a:rPr lang="en-US" baseline="0" dirty="0"/>
              <a:t>Emulation 2 </a:t>
            </a:r>
            <a:r>
              <a:rPr lang="mr-IN" baseline="0" dirty="0"/>
              <a:t>–</a:t>
            </a:r>
            <a:r>
              <a:rPr lang="en-US" baseline="0" dirty="0"/>
              <a:t> similar to 1, but now maybe instead of using med records, they decide to survey all the patients to get the med hx, so patients have to also turn in the survey to be in the study. The survey asks about “regular use” in the past 12 months. T0 starts at the time of the interview. Bias may occur </a:t>
            </a:r>
            <a:r>
              <a:rPr lang="en-US" baseline="0" dirty="0" err="1"/>
              <a:t>bc</a:t>
            </a:r>
            <a:r>
              <a:rPr lang="en-US" baseline="0" dirty="0"/>
              <a:t> we are now conditioning on surviving a certain amount of time AFTER initiation of the </a:t>
            </a:r>
            <a:r>
              <a:rPr lang="en-US" baseline="0" dirty="0" err="1"/>
              <a:t>tx</a:t>
            </a:r>
            <a:r>
              <a:rPr lang="en-US" baseline="0" dirty="0"/>
              <a:t> assignment has occurred AND filling out the survey</a:t>
            </a:r>
            <a:r>
              <a:rPr lang="mr-IN" baseline="0" dirty="0"/>
              <a:t>…</a:t>
            </a:r>
            <a:r>
              <a:rPr lang="en-US" baseline="0" dirty="0"/>
              <a:t> and this could occur for reasons related to ASA use.</a:t>
            </a:r>
          </a:p>
          <a:p>
            <a:endParaRPr lang="en-US" baseline="0" dirty="0"/>
          </a:p>
        </p:txBody>
      </p:sp>
    </p:spTree>
    <p:extLst>
      <p:ext uri="{BB962C8B-B14F-4D97-AF65-F5344CB8AC3E}">
        <p14:creationId xmlns:p14="http://schemas.microsoft.com/office/powerpoint/2010/main" val="289301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latin typeface="Arial"/>
                <a:cs typeface="Arial"/>
              </a:rPr>
              <a:t>Quick overview of where we are at.</a:t>
            </a:r>
            <a:endParaRPr lang="en-US" dirty="0"/>
          </a:p>
          <a:p>
            <a:r>
              <a:rPr lang="en-US" dirty="0">
                <a:latin typeface="Arial"/>
                <a:cs typeface="Arial"/>
              </a:rPr>
              <a:t>Covered nearly all topics, including today.</a:t>
            </a:r>
            <a:endParaRPr lang="en-US" dirty="0"/>
          </a:p>
          <a:p>
            <a:r>
              <a:rPr lang="en-US" dirty="0">
                <a:latin typeface="Arial"/>
                <a:cs typeface="Arial"/>
              </a:rPr>
              <a:t>Next week some review/integration - please send questions</a:t>
            </a:r>
          </a:p>
          <a:p>
            <a:r>
              <a:rPr lang="en-US" dirty="0">
                <a:latin typeface="Arial"/>
                <a:cs typeface="Arial"/>
              </a:rPr>
              <a:t>March4 - QBA</a:t>
            </a:r>
          </a:p>
        </p:txBody>
      </p:sp>
    </p:spTree>
    <p:extLst>
      <p:ext uri="{BB962C8B-B14F-4D97-AF65-F5344CB8AC3E}">
        <p14:creationId xmlns:p14="http://schemas.microsoft.com/office/powerpoint/2010/main" val="2500552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endParaRPr lang="en-US" baseline="0" dirty="0"/>
          </a:p>
          <a:p>
            <a:r>
              <a:rPr lang="en-US" baseline="0" dirty="0"/>
              <a:t>Emulation 3 and 4 both depict instances of immortal person time. </a:t>
            </a:r>
          </a:p>
          <a:p>
            <a:r>
              <a:rPr lang="en-US" baseline="0" dirty="0"/>
              <a:t>In emulation 3, imagine you identify all those folks who are alive at 1 month post-op</a:t>
            </a:r>
            <a:r>
              <a:rPr lang="mr-IN" baseline="0" dirty="0"/>
              <a:t>…</a:t>
            </a:r>
            <a:r>
              <a:rPr lang="en-US" baseline="0" dirty="0"/>
              <a:t> then go back to the </a:t>
            </a:r>
            <a:r>
              <a:rPr lang="en-US" baseline="0" dirty="0" err="1"/>
              <a:t>medchart</a:t>
            </a:r>
            <a:r>
              <a:rPr lang="en-US" baseline="0" dirty="0"/>
              <a:t> and classify their exposure status based on aspirin use at the time of dx, and start follow up at the time of dx (since that’s when the exposure starts, right?). Unwittingly, you have created immortal person time </a:t>
            </a:r>
            <a:r>
              <a:rPr lang="en-US" baseline="0" dirty="0" err="1"/>
              <a:t>bc</a:t>
            </a:r>
            <a:r>
              <a:rPr lang="en-US" baseline="0" dirty="0"/>
              <a:t> by definition, no one could have died between dx and 1 month post-op in your sample. </a:t>
            </a:r>
          </a:p>
          <a:p>
            <a:endParaRPr lang="en-US" baseline="0" dirty="0"/>
          </a:p>
          <a:p>
            <a:r>
              <a:rPr lang="en-US" baseline="0" dirty="0"/>
              <a:t>A coming before E </a:t>
            </a:r>
            <a:r>
              <a:rPr lang="en-US" baseline="0" dirty="0">
                <a:sym typeface="Wingdings" pitchFamily="2" charset="2"/>
              </a:rPr>
              <a:t></a:t>
            </a:r>
            <a:r>
              <a:rPr lang="en-US" baseline="0" dirty="0"/>
              <a:t> selection bias (similar to EMF 2)</a:t>
            </a:r>
          </a:p>
          <a:p>
            <a:r>
              <a:rPr lang="en-US" baseline="0" dirty="0"/>
              <a:t>Making someone survive A before E, and starting f-up before E --&gt; IM PT bias</a:t>
            </a:r>
          </a:p>
        </p:txBody>
      </p:sp>
    </p:spTree>
    <p:extLst>
      <p:ext uri="{BB962C8B-B14F-4D97-AF65-F5344CB8AC3E}">
        <p14:creationId xmlns:p14="http://schemas.microsoft.com/office/powerpoint/2010/main" val="423151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92500" lnSpcReduction="10000"/>
          </a:bodyPr>
          <a:lstStyle/>
          <a:p>
            <a:endParaRPr lang="en-US" baseline="0" dirty="0"/>
          </a:p>
          <a:p>
            <a:r>
              <a:rPr lang="en-US" baseline="0" dirty="0"/>
              <a:t>Emulation 3 and 4 both depict instances of immortal person time. </a:t>
            </a:r>
          </a:p>
          <a:p>
            <a:endParaRPr lang="en-US" baseline="0" dirty="0"/>
          </a:p>
          <a:p>
            <a:endParaRPr lang="en-US" baseline="0" dirty="0"/>
          </a:p>
          <a:p>
            <a:r>
              <a:rPr lang="en-US" baseline="0" dirty="0"/>
              <a:t>In emulation 4 (classic IM Time Bias), maybe you define usage of ASA as having had 3 prescriptions for ASA in the first year after surgery and your comparison group is no usage in 12 m post-op. So, you wait until everyone has at least 1 </a:t>
            </a:r>
            <a:r>
              <a:rPr lang="en-US" baseline="0" dirty="0" err="1"/>
              <a:t>yr’s</a:t>
            </a:r>
            <a:r>
              <a:rPr lang="en-US" baseline="0" dirty="0"/>
              <a:t> worth of data, then classify exposure; you start follow-up at 1 month post-op. However, you’ve now created immortal person time for all the aspirin “users” </a:t>
            </a:r>
            <a:r>
              <a:rPr lang="en-US" baseline="0" dirty="0" err="1"/>
              <a:t>bc</a:t>
            </a:r>
            <a:r>
              <a:rPr lang="en-US" baseline="0" dirty="0"/>
              <a:t> by definition, they had to live one year. This may lead to immortal PT bias.</a:t>
            </a:r>
          </a:p>
          <a:p>
            <a:r>
              <a:rPr lang="en-US" baseline="0" dirty="0"/>
              <a:t>Problem </a:t>
            </a:r>
          </a:p>
          <a:p>
            <a:pPr lvl="1"/>
            <a:r>
              <a:rPr lang="en-US" baseline="0" dirty="0"/>
              <a:t>What about those who live until 12m post-op and have 1 or 2 prescriptions but not 3? If you exclude them from the study, then this </a:t>
            </a:r>
            <a:r>
              <a:rPr lang="en-US" baseline="0" dirty="0">
                <a:sym typeface="Wingdings" pitchFamily="2" charset="2"/>
              </a:rPr>
              <a:t> selection bias. </a:t>
            </a:r>
          </a:p>
          <a:p>
            <a:pPr lvl="1"/>
            <a:r>
              <a:rPr lang="en-US" baseline="0" dirty="0">
                <a:sym typeface="Wingdings" pitchFamily="2" charset="2"/>
              </a:rPr>
              <a:t>What about those who die before receiving </a:t>
            </a:r>
            <a:r>
              <a:rPr lang="en-US" baseline="0" dirty="0" err="1">
                <a:sym typeface="Wingdings" pitchFamily="2" charset="2"/>
              </a:rPr>
              <a:t>Rxs</a:t>
            </a:r>
            <a:r>
              <a:rPr lang="en-US" baseline="0" dirty="0">
                <a:sym typeface="Wingdings" pitchFamily="2" charset="2"/>
              </a:rPr>
              <a:t> during the 12m post-op? If you </a:t>
            </a:r>
            <a:r>
              <a:rPr lang="en-US" baseline="0" dirty="0" err="1">
                <a:sym typeface="Wingdings" pitchFamily="2" charset="2"/>
              </a:rPr>
              <a:t>s</a:t>
            </a:r>
            <a:r>
              <a:rPr lang="en-US" baseline="0" dirty="0" err="1"/>
              <a:t>assign</a:t>
            </a:r>
            <a:r>
              <a:rPr lang="en-US" baseline="0" dirty="0"/>
              <a:t> them to the reference group (non-users), then this is misclassification or measurement bias.  </a:t>
            </a:r>
          </a:p>
          <a:p>
            <a:endParaRPr lang="en-US" baseline="0" dirty="0"/>
          </a:p>
          <a:p>
            <a:r>
              <a:rPr lang="en-US" baseline="0" dirty="0"/>
              <a:t>Summary:</a:t>
            </a:r>
          </a:p>
          <a:p>
            <a:r>
              <a:rPr lang="en-US" baseline="0" dirty="0"/>
              <a:t>IM Time is created by having A assigned AFTER T0 </a:t>
            </a:r>
            <a:r>
              <a:rPr lang="en-US" baseline="0" dirty="0">
                <a:sym typeface="Wingdings" pitchFamily="2" charset="2"/>
              </a:rPr>
              <a:t> IM PT bias</a:t>
            </a:r>
            <a:endParaRPr lang="en-US" baseline="0" dirty="0"/>
          </a:p>
          <a:p>
            <a:r>
              <a:rPr lang="en-US" baseline="0" dirty="0"/>
              <a:t>What you do with people who don’t make it to 12 </a:t>
            </a:r>
            <a:r>
              <a:rPr lang="en-US" baseline="0" dirty="0" err="1"/>
              <a:t>mo</a:t>
            </a:r>
            <a:r>
              <a:rPr lang="en-US" baseline="0" dirty="0"/>
              <a:t> post-op can lead to forms of selection or measurement bias.</a:t>
            </a:r>
          </a:p>
        </p:txBody>
      </p:sp>
    </p:spTree>
    <p:extLst>
      <p:ext uri="{BB962C8B-B14F-4D97-AF65-F5344CB8AC3E}">
        <p14:creationId xmlns:p14="http://schemas.microsoft.com/office/powerpoint/2010/main" val="289673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77500" lnSpcReduction="20000"/>
          </a:bodyPr>
          <a:lstStyle/>
          <a:p>
            <a:r>
              <a:rPr lang="en-US" dirty="0"/>
              <a:t>Summary on one slide… NOTE there’s actually an important typo in the original article (click)</a:t>
            </a:r>
          </a:p>
          <a:p>
            <a:endParaRPr lang="en-US" dirty="0"/>
          </a:p>
          <a:p>
            <a:r>
              <a:rPr lang="en-US" dirty="0"/>
              <a:t>Emulation 1</a:t>
            </a:r>
            <a:r>
              <a:rPr lang="en-US" baseline="0" dirty="0"/>
              <a:t> occurs when investigator waits to start T0. This might happen for various reasons that seem only driving by practicality, but could inject bias. Maybe investigator wants to “wait” so that more individuals have the chance to start on ASA </a:t>
            </a:r>
            <a:r>
              <a:rPr lang="en-US" baseline="0" dirty="0" err="1"/>
              <a:t>bc</a:t>
            </a:r>
            <a:r>
              <a:rPr lang="en-US" baseline="0" dirty="0"/>
              <a:t> if you start right at 1m after surgery, there are not many users. Let’s say they are getting data from med chart, and they decide to classify someone as a an ’User’ if there’s any history of usage during the first post-op year; and don’t start T0 until 1 </a:t>
            </a:r>
            <a:r>
              <a:rPr lang="en-US" baseline="0" dirty="0" err="1"/>
              <a:t>yr</a:t>
            </a:r>
            <a:r>
              <a:rPr lang="en-US" baseline="0" dirty="0"/>
              <a:t> after surgery. However, this could cause selection bias </a:t>
            </a:r>
            <a:r>
              <a:rPr lang="en-US" baseline="0" dirty="0" err="1"/>
              <a:t>bc</a:t>
            </a:r>
            <a:r>
              <a:rPr lang="en-US" baseline="0" dirty="0"/>
              <a:t> you are omitting the folks who die or get lost during that first year, and that could happen for reasons associated with ASA use. </a:t>
            </a:r>
          </a:p>
          <a:p>
            <a:endParaRPr lang="en-US" baseline="0" dirty="0"/>
          </a:p>
          <a:p>
            <a:r>
              <a:rPr lang="en-US" baseline="0" dirty="0"/>
              <a:t>Emulation 2 </a:t>
            </a:r>
            <a:r>
              <a:rPr lang="mr-IN" baseline="0" dirty="0"/>
              <a:t>–</a:t>
            </a:r>
            <a:r>
              <a:rPr lang="en-US" baseline="0" dirty="0"/>
              <a:t> similar to 1, but now maybe instead of using med records, they decide to survey all the patients to get the med </a:t>
            </a:r>
            <a:r>
              <a:rPr lang="en-US" baseline="0" dirty="0" err="1"/>
              <a:t>hx</a:t>
            </a:r>
            <a:r>
              <a:rPr lang="en-US" baseline="0" dirty="0"/>
              <a:t>, so patients have to also turn in the survey to be in the study. The survey asks about “regular use” in the past 12 months. T0 starts at the time of the interview. Selection bias may occur </a:t>
            </a:r>
            <a:r>
              <a:rPr lang="en-US" baseline="0" dirty="0" err="1"/>
              <a:t>bc</a:t>
            </a:r>
            <a:r>
              <a:rPr lang="en-US" baseline="0" dirty="0"/>
              <a:t> we are now conditioning on surviving a certain amount of time AFTER initiation of the </a:t>
            </a:r>
            <a:r>
              <a:rPr lang="en-US" baseline="0" dirty="0" err="1"/>
              <a:t>tx</a:t>
            </a:r>
            <a:r>
              <a:rPr lang="en-US" baseline="0" dirty="0"/>
              <a:t> assignment has occurred AND filling out the survey</a:t>
            </a:r>
            <a:r>
              <a:rPr lang="mr-IN" baseline="0" dirty="0"/>
              <a:t>…</a:t>
            </a:r>
            <a:r>
              <a:rPr lang="en-US" baseline="0" dirty="0"/>
              <a:t> and this could occur for reasons related to ASA use.</a:t>
            </a:r>
          </a:p>
          <a:p>
            <a:endParaRPr lang="en-US" baseline="0" dirty="0"/>
          </a:p>
          <a:p>
            <a:r>
              <a:rPr lang="en-US" baseline="0" dirty="0"/>
              <a:t>Emulation 3 and 4 both depict instances of immortal person time. In emulation 3, imagine you identify all those folks who are alive at 1 month post-op</a:t>
            </a:r>
            <a:r>
              <a:rPr lang="mr-IN" baseline="0" dirty="0"/>
              <a:t>…</a:t>
            </a:r>
            <a:r>
              <a:rPr lang="en-US" baseline="0" dirty="0"/>
              <a:t> then go back to the </a:t>
            </a:r>
            <a:r>
              <a:rPr lang="en-US" baseline="0" dirty="0" err="1"/>
              <a:t>medchart</a:t>
            </a:r>
            <a:r>
              <a:rPr lang="en-US" baseline="0" dirty="0"/>
              <a:t> and classify their exposure status based on aspirin use at the time of dx, and start follow up at the time of dx (since that’s when the exposure starts, right?). Unwittingly, you have created immortal person time </a:t>
            </a:r>
            <a:r>
              <a:rPr lang="en-US" baseline="0" dirty="0" err="1"/>
              <a:t>bc</a:t>
            </a:r>
            <a:r>
              <a:rPr lang="en-US" baseline="0" dirty="0"/>
              <a:t> by definition, no one could have died between dx and 1 month post-op in your sample. </a:t>
            </a:r>
          </a:p>
          <a:p>
            <a:endParaRPr lang="en-US" baseline="0" dirty="0"/>
          </a:p>
          <a:p>
            <a:r>
              <a:rPr lang="en-US" baseline="0" dirty="0"/>
              <a:t>In emulation 4, maybe you define usage of ASA as having had 3 prescriptions for ASA in the first year after surgery. So, you wait until everyone has at least 1 </a:t>
            </a:r>
            <a:r>
              <a:rPr lang="en-US" baseline="0" dirty="0" err="1"/>
              <a:t>yr’s</a:t>
            </a:r>
            <a:r>
              <a:rPr lang="en-US" baseline="0" dirty="0"/>
              <a:t> worth of data, then classify exposure, start follow-up at 1 month post-op. However, you’ve not created immortal person time for all the aspirin “users” </a:t>
            </a:r>
            <a:r>
              <a:rPr lang="en-US" baseline="0" dirty="0" err="1"/>
              <a:t>bc</a:t>
            </a:r>
            <a:r>
              <a:rPr lang="en-US" baseline="0" dirty="0"/>
              <a:t> by definition, they had to live one year. This creates immortal PT bias.</a:t>
            </a:r>
          </a:p>
        </p:txBody>
      </p:sp>
    </p:spTree>
    <p:extLst>
      <p:ext uri="{BB962C8B-B14F-4D97-AF65-F5344CB8AC3E}">
        <p14:creationId xmlns:p14="http://schemas.microsoft.com/office/powerpoint/2010/main" val="339556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85000" lnSpcReduction="20000"/>
          </a:bodyPr>
          <a:lstStyle/>
          <a:p>
            <a:endParaRPr lang="en-US" dirty="0"/>
          </a:p>
          <a:p>
            <a:r>
              <a:rPr lang="en-US" dirty="0"/>
              <a:t>Emulation 1</a:t>
            </a:r>
            <a:r>
              <a:rPr lang="en-US" baseline="0" dirty="0"/>
              <a:t> occurs when investigator waits to start T0. This might happen for various reasons that seem only driving by practicality, but could inject bias. Maybe investigator wants to “wait” so that more individuals have the chance to start on ASA </a:t>
            </a:r>
            <a:r>
              <a:rPr lang="en-US" baseline="0" dirty="0" err="1"/>
              <a:t>bc</a:t>
            </a:r>
            <a:r>
              <a:rPr lang="en-US" baseline="0" dirty="0"/>
              <a:t> if you start right at 1m after surgery, there are not many users. Let’s say they are getting data from med chart, and they decide to classify someone as a an ’User’ if there’s any history of usage during the first post-op year; and don’t start T0 until 1 </a:t>
            </a:r>
            <a:r>
              <a:rPr lang="en-US" baseline="0" dirty="0" err="1"/>
              <a:t>yr</a:t>
            </a:r>
            <a:r>
              <a:rPr lang="en-US" baseline="0" dirty="0"/>
              <a:t> after surgery. However, this could cause selection bias </a:t>
            </a:r>
            <a:r>
              <a:rPr lang="en-US" baseline="0" dirty="0" err="1"/>
              <a:t>bc</a:t>
            </a:r>
            <a:r>
              <a:rPr lang="en-US" baseline="0" dirty="0"/>
              <a:t> you are omitting the folks who die or get lost during that first year, and that could happen for reasons associated with ASA use. </a:t>
            </a:r>
          </a:p>
          <a:p>
            <a:endParaRPr lang="en-US" baseline="0" dirty="0"/>
          </a:p>
          <a:p>
            <a:r>
              <a:rPr lang="en-US" baseline="0" dirty="0"/>
              <a:t>Emulation 2 </a:t>
            </a:r>
            <a:r>
              <a:rPr lang="mr-IN" baseline="0" dirty="0"/>
              <a:t>–</a:t>
            </a:r>
            <a:r>
              <a:rPr lang="en-US" baseline="0" dirty="0"/>
              <a:t> similar to 1, but now maybe instead of using med records, they decide to survey all the patients to get the med </a:t>
            </a:r>
            <a:r>
              <a:rPr lang="en-US" baseline="0" dirty="0" err="1"/>
              <a:t>hx</a:t>
            </a:r>
            <a:r>
              <a:rPr lang="en-US" baseline="0" dirty="0"/>
              <a:t>, so patients have to also turn in the survey to be in the study. The survey asks about “regular use” in the past 12 months. T0 starts at the time of the interview. Selection bias may occur </a:t>
            </a:r>
            <a:r>
              <a:rPr lang="en-US" baseline="0" dirty="0" err="1"/>
              <a:t>bc</a:t>
            </a:r>
            <a:r>
              <a:rPr lang="en-US" baseline="0" dirty="0"/>
              <a:t> we are now conditioning on surviving a certain amount of time AFTER initiation of the </a:t>
            </a:r>
            <a:r>
              <a:rPr lang="en-US" baseline="0" dirty="0" err="1"/>
              <a:t>tx</a:t>
            </a:r>
            <a:r>
              <a:rPr lang="en-US" baseline="0" dirty="0"/>
              <a:t> assignment has occurred AND filling out the survey</a:t>
            </a:r>
            <a:r>
              <a:rPr lang="mr-IN" baseline="0" dirty="0"/>
              <a:t>…</a:t>
            </a:r>
            <a:r>
              <a:rPr lang="en-US" baseline="0" dirty="0"/>
              <a:t> and this could occur for reasons related to ASA use.</a:t>
            </a:r>
          </a:p>
          <a:p>
            <a:endParaRPr lang="en-US" baseline="0" dirty="0"/>
          </a:p>
          <a:p>
            <a:r>
              <a:rPr lang="en-US" baseline="0" dirty="0"/>
              <a:t>Emulation 3 and 4 both depict instances of immortal person time. In emulation 3, imagine you identify all those folks who are alive at 1 month post-op</a:t>
            </a:r>
            <a:r>
              <a:rPr lang="mr-IN" baseline="0" dirty="0"/>
              <a:t>…</a:t>
            </a:r>
            <a:r>
              <a:rPr lang="en-US" baseline="0" dirty="0"/>
              <a:t> then go back to the </a:t>
            </a:r>
            <a:r>
              <a:rPr lang="en-US" baseline="0" dirty="0" err="1"/>
              <a:t>medchart</a:t>
            </a:r>
            <a:r>
              <a:rPr lang="en-US" baseline="0" dirty="0"/>
              <a:t> and classify their exposure status based on aspirin use at the time of dx, and start follow up at the time of dx (since that’s when the exposure starts, right?). Unwittingly, you have created immortal person time </a:t>
            </a:r>
            <a:r>
              <a:rPr lang="en-US" baseline="0" dirty="0" err="1"/>
              <a:t>bc</a:t>
            </a:r>
            <a:r>
              <a:rPr lang="en-US" baseline="0" dirty="0"/>
              <a:t> by definition, no one could have died between dx and 1 month post-op in your sample. </a:t>
            </a:r>
          </a:p>
          <a:p>
            <a:endParaRPr lang="en-US" baseline="0" dirty="0"/>
          </a:p>
          <a:p>
            <a:r>
              <a:rPr lang="en-US" baseline="0" dirty="0"/>
              <a:t>In emulation 4, maybe you define usage of ASA as having had 3 prescriptions for ASA in the first year after surgery. So, you wait until everyone has at least 1 </a:t>
            </a:r>
            <a:r>
              <a:rPr lang="en-US" baseline="0" dirty="0" err="1"/>
              <a:t>yr’s</a:t>
            </a:r>
            <a:r>
              <a:rPr lang="en-US" baseline="0" dirty="0"/>
              <a:t> worth of data, then classify exposure, start follow-up at 1 month post-op. However, you’ve not created immortal person time for all the aspirin “users” </a:t>
            </a:r>
            <a:r>
              <a:rPr lang="en-US" baseline="0" dirty="0" err="1"/>
              <a:t>bc</a:t>
            </a:r>
            <a:r>
              <a:rPr lang="en-US" baseline="0" dirty="0"/>
              <a:t> by definition, they had to live one year. This creates immortal PT bias.</a:t>
            </a:r>
          </a:p>
        </p:txBody>
      </p:sp>
    </p:spTree>
    <p:extLst>
      <p:ext uri="{BB962C8B-B14F-4D97-AF65-F5344CB8AC3E}">
        <p14:creationId xmlns:p14="http://schemas.microsoft.com/office/powerpoint/2010/main" val="62986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92500"/>
          </a:bodyPr>
          <a:lstStyle/>
          <a:p>
            <a:r>
              <a:rPr lang="en-US" baseline="0" dirty="0"/>
              <a:t>To avoid these issues, the key is to go back to the target trial idea:</a:t>
            </a:r>
          </a:p>
          <a:p>
            <a:r>
              <a:rPr lang="en-US" baseline="0" dirty="0"/>
              <a:t>- identify eligibility participants at 1 </a:t>
            </a:r>
            <a:r>
              <a:rPr lang="en-US" baseline="0" dirty="0" err="1"/>
              <a:t>mo</a:t>
            </a:r>
            <a:r>
              <a:rPr lang="en-US" baseline="0" dirty="0"/>
              <a:t> post-op</a:t>
            </a:r>
          </a:p>
          <a:p>
            <a:r>
              <a:rPr lang="en-US" baseline="0" dirty="0"/>
              <a:t>- exclude individuals who were regular ASA users prior to this point to avoid prevalent use</a:t>
            </a:r>
          </a:p>
          <a:p>
            <a:r>
              <a:rPr lang="en-US" baseline="0" dirty="0"/>
              <a:t>- then ideally, you would be able to classify exposure status (or assign </a:t>
            </a:r>
            <a:r>
              <a:rPr lang="en-US" baseline="0" dirty="0" err="1"/>
              <a:t>Tx</a:t>
            </a:r>
            <a:r>
              <a:rPr lang="en-US" baseline="0" dirty="0"/>
              <a:t>) at this same time-point. Say you had med-chart data that allowed you to classify usage of ASA right at the point of eligibility.</a:t>
            </a:r>
          </a:p>
          <a:p>
            <a:r>
              <a:rPr lang="en-US" baseline="0" dirty="0"/>
              <a:t>Then you also start follow-up at this </a:t>
            </a:r>
            <a:r>
              <a:rPr lang="en-US" baseline="0" dirty="0" err="1"/>
              <a:t>timepoint</a:t>
            </a:r>
            <a:r>
              <a:rPr lang="en-US" baseline="0" dirty="0"/>
              <a:t>, so T0, E, and A are all aligned.  So the key to avoid the types of selection and IM PT biases we’ve just discussed is to align T0, E, and A.</a:t>
            </a:r>
          </a:p>
          <a:p>
            <a:endParaRPr lang="en-US" baseline="0" dirty="0"/>
          </a:p>
          <a:p>
            <a:r>
              <a:rPr lang="en-US" baseline="0" dirty="0"/>
              <a:t>If you are interested, in the paper, Hernan et al goes over some reasons for why this doesn’t always happen in practice and puts forwards some suggestions/solutions to address these challenges. Many of the methods discussed in the 2</a:t>
            </a:r>
            <a:r>
              <a:rPr lang="en-US" baseline="30000" dirty="0"/>
              <a:t>nd</a:t>
            </a:r>
            <a:r>
              <a:rPr lang="en-US" baseline="0" dirty="0"/>
              <a:t> half of the Hernan paper are covered in Bio 215.</a:t>
            </a:r>
          </a:p>
          <a:p>
            <a:r>
              <a:rPr lang="en-US" baseline="0" dirty="0"/>
              <a:t>One can also assess the potential impact of the bias. Some of these happen not infrequently (ex. Slide 24, Emulation Failure 2)… good practice to acknowledge in limitations section or investigate further using sensitivity analyses or other primary analysis methods (e.g., IPW with a </a:t>
            </a:r>
            <a:r>
              <a:rPr lang="en-US" baseline="0" dirty="0" err="1"/>
              <a:t>pseudopop</a:t>
            </a:r>
            <a:r>
              <a:rPr lang="en-US" baseline="0" dirty="0"/>
              <a:t>).</a:t>
            </a:r>
          </a:p>
          <a:p>
            <a:r>
              <a:rPr lang="en-US" baseline="0" dirty="0"/>
              <a:t>Possibly will discuss more about these methods to address and diagrams for these biases in subsequent </a:t>
            </a:r>
            <a:r>
              <a:rPr lang="en-US" baseline="0" dirty="0" err="1"/>
              <a:t>lec</a:t>
            </a:r>
            <a:r>
              <a:rPr lang="en-US" baseline="0" dirty="0"/>
              <a:t> (time permitting).</a:t>
            </a:r>
          </a:p>
        </p:txBody>
      </p:sp>
    </p:spTree>
    <p:extLst>
      <p:ext uri="{BB962C8B-B14F-4D97-AF65-F5344CB8AC3E}">
        <p14:creationId xmlns:p14="http://schemas.microsoft.com/office/powerpoint/2010/main" val="886996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263505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Set up for the HW:</a:t>
            </a:r>
          </a:p>
          <a:p>
            <a:endParaRPr lang="en-US" dirty="0"/>
          </a:p>
          <a:p>
            <a:r>
              <a:rPr lang="en-US" sz="1200" kern="1200" dirty="0">
                <a:solidFill>
                  <a:schemeClr val="tx1"/>
                </a:solidFill>
                <a:effectLst/>
                <a:latin typeface="Arial" pitchFamily="34" charset="0"/>
                <a:ea typeface="Arial" charset="0"/>
                <a:cs typeface="Arial" pitchFamily="34" charset="0"/>
              </a:rPr>
              <a:t>I'm a co-author on the paper - be critical, ignore that I'm a coauthor. Read it for what it is. I believe in life-long learning. There’s a reason I assigned this paper, </a:t>
            </a:r>
            <a:r>
              <a:rPr lang="en-US" sz="1200" kern="1200" dirty="0" err="1">
                <a:solidFill>
                  <a:schemeClr val="tx1"/>
                </a:solidFill>
                <a:effectLst/>
                <a:latin typeface="Arial" pitchFamily="34" charset="0"/>
                <a:ea typeface="Arial" charset="0"/>
                <a:cs typeface="Arial" pitchFamily="34" charset="0"/>
              </a:rPr>
              <a:t>bc</a:t>
            </a:r>
            <a:r>
              <a:rPr lang="en-US" sz="1200" kern="1200" dirty="0">
                <a:solidFill>
                  <a:schemeClr val="tx1"/>
                </a:solidFill>
                <a:effectLst/>
                <a:latin typeface="Arial" pitchFamily="34" charset="0"/>
                <a:ea typeface="Arial" charset="0"/>
                <a:cs typeface="Arial" pitchFamily="34" charset="0"/>
              </a:rPr>
              <a:t> I think there are lessons to be learned from what was done.</a:t>
            </a:r>
          </a:p>
          <a:p>
            <a:r>
              <a:rPr lang="en-US" sz="1200" kern="1200" dirty="0">
                <a:solidFill>
                  <a:schemeClr val="tx1"/>
                </a:solidFill>
                <a:effectLst/>
                <a:latin typeface="Arial" pitchFamily="34" charset="0"/>
                <a:ea typeface="Arial" charset="0"/>
                <a:cs typeface="Arial" pitchFamily="34" charset="0"/>
              </a:rPr>
              <a:t>the sequence - I was invited to be a co-author when paper was undergoing 2</a:t>
            </a:r>
            <a:r>
              <a:rPr lang="en-US" sz="1200" kern="1200" baseline="30000" dirty="0">
                <a:solidFill>
                  <a:schemeClr val="tx1"/>
                </a:solidFill>
                <a:effectLst/>
                <a:latin typeface="Arial" pitchFamily="34" charset="0"/>
                <a:ea typeface="Arial" charset="0"/>
                <a:cs typeface="Arial" pitchFamily="34" charset="0"/>
              </a:rPr>
              <a:t>nd</a:t>
            </a:r>
            <a:r>
              <a:rPr lang="en-US" sz="1200" kern="1200" dirty="0">
                <a:solidFill>
                  <a:schemeClr val="tx1"/>
                </a:solidFill>
                <a:effectLst/>
                <a:latin typeface="Arial" pitchFamily="34" charset="0"/>
                <a:ea typeface="Arial" charset="0"/>
                <a:cs typeface="Arial" pitchFamily="34" charset="0"/>
              </a:rPr>
              <a:t> reviews at the journal, and there were concerns about the analysis approach that had to be addressed. Lead author /mentor were not at UCSF, but it was part of a “scholars” program where the resident/fellow had applied to use data from this study, which is coordinated out of UCSF (CAPSURE). At this stage, there was not a lot that the authors or the analyst wanted to do, didn’t want to make major changes; pretty understandable when on 2</a:t>
            </a:r>
            <a:r>
              <a:rPr lang="en-US" sz="1200" kern="1200" baseline="30000" dirty="0">
                <a:solidFill>
                  <a:schemeClr val="tx1"/>
                </a:solidFill>
                <a:effectLst/>
                <a:latin typeface="Arial" pitchFamily="34" charset="0"/>
                <a:ea typeface="Arial" charset="0"/>
                <a:cs typeface="Arial" pitchFamily="34" charset="0"/>
              </a:rPr>
              <a:t>nd</a:t>
            </a:r>
            <a:r>
              <a:rPr lang="en-US" sz="1200" kern="1200" dirty="0">
                <a:solidFill>
                  <a:schemeClr val="tx1"/>
                </a:solidFill>
                <a:effectLst/>
                <a:latin typeface="Arial" pitchFamily="34" charset="0"/>
                <a:ea typeface="Arial" charset="0"/>
                <a:cs typeface="Arial" pitchFamily="34" charset="0"/>
              </a:rPr>
              <a:t> reviews at a major journal. I suggested the Cox regression model, which we’ll go over next, as a type of sensitivity analysis. Your HW assignment is to think critically about the original analysis question set up by the original authors. </a:t>
            </a:r>
            <a:endParaRPr lang="en-US" dirty="0"/>
          </a:p>
        </p:txBody>
      </p:sp>
    </p:spTree>
    <p:extLst>
      <p:ext uri="{BB962C8B-B14F-4D97-AF65-F5344CB8AC3E}">
        <p14:creationId xmlns:p14="http://schemas.microsoft.com/office/powerpoint/2010/main" val="1617117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287338"/>
            <a:ext cx="6256337" cy="4692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606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879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096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Example:</a:t>
            </a:r>
          </a:p>
          <a:p>
            <a:r>
              <a:rPr lang="en-US" dirty="0"/>
              <a:t>Usage vs non usage of multivitamins over time &amp; MI</a:t>
            </a:r>
          </a:p>
          <a:p>
            <a:r>
              <a:rPr lang="en-US" dirty="0"/>
              <a:t>Questions:</a:t>
            </a:r>
          </a:p>
          <a:p>
            <a:endParaRPr lang="en-US" dirty="0"/>
          </a:p>
          <a:p>
            <a:r>
              <a:rPr lang="en-US" dirty="0"/>
              <a:t>Is Participant A a prevalent or incident user of </a:t>
            </a:r>
            <a:r>
              <a:rPr lang="en-US" dirty="0" err="1"/>
              <a:t>Multivits</a:t>
            </a:r>
            <a:r>
              <a:rPr lang="en-US" dirty="0"/>
              <a:t>? </a:t>
            </a:r>
          </a:p>
          <a:p>
            <a:endParaRPr lang="en-US" dirty="0"/>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dirty="0"/>
              <a:t>Is Participant B a prevalent or incident user of </a:t>
            </a:r>
            <a:r>
              <a:rPr lang="en-US" dirty="0" err="1"/>
              <a:t>Multivits</a:t>
            </a:r>
            <a:r>
              <a:rPr lang="en-US" dirty="0"/>
              <a:t>?</a:t>
            </a:r>
          </a:p>
          <a:p>
            <a:r>
              <a:rPr lang="en-US" dirty="0"/>
              <a:t> </a:t>
            </a:r>
          </a:p>
        </p:txBody>
      </p:sp>
    </p:spTree>
    <p:extLst>
      <p:ext uri="{BB962C8B-B14F-4D97-AF65-F5344CB8AC3E}">
        <p14:creationId xmlns:p14="http://schemas.microsoft.com/office/powerpoint/2010/main" val="340912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Example:</a:t>
            </a:r>
          </a:p>
          <a:p>
            <a:r>
              <a:rPr lang="en-US" dirty="0"/>
              <a:t>Usage vs non usage of multivitamins over time &amp; MI</a:t>
            </a:r>
          </a:p>
          <a:p>
            <a:r>
              <a:rPr lang="en-US" dirty="0"/>
              <a:t> </a:t>
            </a:r>
          </a:p>
        </p:txBody>
      </p:sp>
    </p:spTree>
    <p:extLst>
      <p:ext uri="{BB962C8B-B14F-4D97-AF65-F5344CB8AC3E}">
        <p14:creationId xmlns:p14="http://schemas.microsoft.com/office/powerpoint/2010/main" val="221701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2775" y="412750"/>
            <a:ext cx="5935663" cy="4451350"/>
          </a:xfrm>
        </p:spPr>
      </p:sp>
      <p:sp>
        <p:nvSpPr>
          <p:cNvPr id="3" name="Notes Placeholder 2"/>
          <p:cNvSpPr>
            <a:spLocks noGrp="1"/>
          </p:cNvSpPr>
          <p:nvPr>
            <p:ph type="body" idx="1"/>
          </p:nvPr>
        </p:nvSpPr>
        <p:spPr/>
        <p:txBody>
          <a:bodyPr/>
          <a:lstStyle/>
          <a:p>
            <a:r>
              <a:rPr lang="en-US" dirty="0"/>
              <a:t>Hypertension: </a:t>
            </a:r>
            <a:r>
              <a:rPr lang="en-US" sz="1200" b="0" i="0" kern="1200" dirty="0">
                <a:solidFill>
                  <a:schemeClr val="tx1"/>
                </a:solidFill>
                <a:effectLst/>
                <a:latin typeface="Arial" pitchFamily="34" charset="0"/>
                <a:ea typeface="Arial" charset="0"/>
                <a:cs typeface="Arial" pitchFamily="34" charset="0"/>
              </a:rPr>
              <a:t>130/80 mm Hg</a:t>
            </a:r>
          </a:p>
          <a:p>
            <a:endParaRPr lang="en-US" sz="1200" b="0" i="0" kern="1200" dirty="0">
              <a:solidFill>
                <a:schemeClr val="tx1"/>
              </a:solidFill>
              <a:effectLst/>
              <a:latin typeface="Arial" pitchFamily="34" charset="0"/>
              <a:cs typeface="Arial" pitchFamily="34" charset="0"/>
            </a:endParaRPr>
          </a:p>
          <a:p>
            <a:r>
              <a:rPr lang="en-US" sz="1200" b="0" i="0" kern="1200" dirty="0">
                <a:solidFill>
                  <a:schemeClr val="tx1"/>
                </a:solidFill>
                <a:effectLst/>
                <a:latin typeface="Arial" pitchFamily="34" charset="0"/>
                <a:cs typeface="Arial" pitchFamily="34" charset="0"/>
              </a:rPr>
              <a:t>Label the Induction and Latent Periods on this diagram</a:t>
            </a:r>
            <a:endParaRPr lang="en-US" dirty="0"/>
          </a:p>
        </p:txBody>
      </p:sp>
    </p:spTree>
    <p:extLst>
      <p:ext uri="{BB962C8B-B14F-4D97-AF65-F5344CB8AC3E}">
        <p14:creationId xmlns:p14="http://schemas.microsoft.com/office/powerpoint/2010/main" val="200165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630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Arial" charset="0"/>
                <a:cs typeface="Arial" pitchFamily="34" charset="0"/>
              </a:rPr>
              <a:t>Not necessarily "new" selection bias. But more about how this can arise when planning or conducting study. Think that we are doing things based on practicality... but then you realize that by making choices in planning/implementing your enrollment strategies, and defining PICO (really PI) more.. you end up affecting "selection" in actuality.  It is a little insidious, which is why we devote some time to this.</a:t>
            </a:r>
          </a:p>
          <a:p>
            <a:endParaRPr lang="en-US" sz="1200" kern="1200" dirty="0">
              <a:solidFill>
                <a:schemeClr val="tx1"/>
              </a:solidFill>
              <a:effectLst/>
              <a:latin typeface="Arial" pitchFamily="34" charset="0"/>
              <a:cs typeface="Arial" pitchFamily="34" charset="0"/>
            </a:endParaRPr>
          </a:p>
          <a:p>
            <a:r>
              <a:rPr lang="en-US" sz="1200" kern="1200" dirty="0">
                <a:solidFill>
                  <a:schemeClr val="tx1"/>
                </a:solidFill>
                <a:effectLst/>
                <a:latin typeface="Arial" pitchFamily="34" charset="0"/>
                <a:cs typeface="Arial" pitchFamily="34" charset="0"/>
              </a:rPr>
              <a:t>IMT bias may be more “new” to some</a:t>
            </a:r>
            <a:endParaRPr lang="en-US" dirty="0"/>
          </a:p>
        </p:txBody>
      </p:sp>
    </p:spTree>
    <p:extLst>
      <p:ext uri="{BB962C8B-B14F-4D97-AF65-F5344CB8AC3E}">
        <p14:creationId xmlns:p14="http://schemas.microsoft.com/office/powerpoint/2010/main" val="108553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Epi 207">
    <p:spTree>
      <p:nvGrpSpPr>
        <p:cNvPr id="1" name=""/>
        <p:cNvGrpSpPr/>
        <p:nvPr/>
      </p:nvGrpSpPr>
      <p:grpSpPr>
        <a:xfrm>
          <a:off x="0" y="0"/>
          <a:ext cx="0" cy="0"/>
          <a:chOff x="0" y="0"/>
          <a:chExt cx="0" cy="0"/>
        </a:xfrm>
      </p:grpSpPr>
      <p:grpSp>
        <p:nvGrpSpPr>
          <p:cNvPr id="3" name="Group 15"/>
          <p:cNvGrpSpPr>
            <a:grpSpLocks/>
          </p:cNvGrpSpPr>
          <p:nvPr/>
        </p:nvGrpSpPr>
        <p:grpSpPr bwMode="auto">
          <a:xfrm>
            <a:off x="4546600" y="2895600"/>
            <a:ext cx="4292600" cy="319088"/>
            <a:chOff x="2288" y="3080"/>
            <a:chExt cx="3072" cy="201"/>
          </a:xfrm>
        </p:grpSpPr>
        <p:sp>
          <p:nvSpPr>
            <p:cNvPr id="4"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sp>
          <p:nvSpPr>
            <p:cNvPr id="5"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grpSp>
      <p:sp>
        <p:nvSpPr>
          <p:cNvPr id="2" name="Title 1"/>
          <p:cNvSpPr>
            <a:spLocks noGrp="1"/>
          </p:cNvSpPr>
          <p:nvPr>
            <p:ph type="title"/>
          </p:nvPr>
        </p:nvSpPr>
        <p:spPr>
          <a:xfrm>
            <a:off x="838200" y="1295400"/>
            <a:ext cx="7924800" cy="1143000"/>
          </a:xfrm>
          <a:solidFill>
            <a:schemeClr val="bg1"/>
          </a:solidFill>
        </p:spPr>
        <p:txBody>
          <a:bodyPr/>
          <a:lstStyle/>
          <a:p>
            <a:r>
              <a:rPr lang="en-US" dirty="0"/>
              <a:t>Click to edit Master title style</a:t>
            </a:r>
          </a:p>
        </p:txBody>
      </p:sp>
    </p:spTree>
    <p:extLst>
      <p:ext uri="{BB962C8B-B14F-4D97-AF65-F5344CB8AC3E}">
        <p14:creationId xmlns:p14="http://schemas.microsoft.com/office/powerpoint/2010/main" val="1187291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2/18/21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a:p>
        </p:txBody>
      </p:sp>
    </p:spTree>
    <p:extLst>
      <p:ext uri="{BB962C8B-B14F-4D97-AF65-F5344CB8AC3E}">
        <p14:creationId xmlns:p14="http://schemas.microsoft.com/office/powerpoint/2010/main" val="19103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33924719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 id="2147484268" r:id="rId21"/>
    <p:sldLayoutId id="2147484269" r:id="rId22"/>
    <p:sldLayoutId id="2147484270" r:id="rId23"/>
    <p:sldLayoutId id="2147484271" r:id="rId24"/>
    <p:sldLayoutId id="2147484272" r:id="rId25"/>
    <p:sldLayoutId id="2147484273" r:id="rId26"/>
    <p:sldLayoutId id="2147484315"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66383748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0" r:id="rId27"/>
    <p:sldLayoutId id="2147484311" r:id="rId28"/>
    <p:sldLayoutId id="2147484316" r:id="rId29"/>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6.xml"/><Relationship Id="rId5" Type="http://schemas.openxmlformats.org/officeDocument/2006/relationships/image" Target="../media/image16.jpe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6.xml"/><Relationship Id="rId1" Type="http://schemas.openxmlformats.org/officeDocument/2006/relationships/slideLayout" Target="../slideLayouts/slideLayout5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6.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433EF8C2-A2C8-2343-A7D9-02B688A9EA53}"/>
              </a:ext>
            </a:extLst>
          </p:cNvPr>
          <p:cNvSpPr>
            <a:spLocks noGrp="1"/>
          </p:cNvSpPr>
          <p:nvPr>
            <p:ph type="sldNum" sz="quarter" idx="12"/>
          </p:nvPr>
        </p:nvSpPr>
        <p:spPr/>
        <p:txBody>
          <a:bodyPr/>
          <a:lstStyle/>
          <a:p>
            <a:pPr>
              <a:spcAft>
                <a:spcPts val="600"/>
              </a:spcAft>
            </a:pPr>
            <a:fld id="{7BCC8D0D-EAEC-449D-9161-023DFF90F2E2}" type="slidenum">
              <a:rPr lang="en-US" smtClean="0">
                <a:solidFill>
                  <a:srgbClr val="052049"/>
                </a:solidFill>
              </a:rPr>
              <a:pPr>
                <a:spcAft>
                  <a:spcPts val="600"/>
                </a:spcAft>
              </a:pPr>
              <a:t>1</a:t>
            </a:fld>
            <a:endParaRPr lang="en-US">
              <a:solidFill>
                <a:srgbClr val="052049"/>
              </a:solidFill>
            </a:endParaRPr>
          </a:p>
        </p:txBody>
      </p:sp>
      <p:pic>
        <p:nvPicPr>
          <p:cNvPr id="1028" name="Picture 4" descr="Image result for celebrating mankind day 7 lunar new year">
            <a:extLst>
              <a:ext uri="{FF2B5EF4-FFF2-40B4-BE49-F238E27FC236}">
                <a16:creationId xmlns:a16="http://schemas.microsoft.com/office/drawing/2014/main" id="{624697CB-975E-E043-AFA7-74D347AA8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88"/>
          <a:stretch/>
        </p:blipFill>
        <p:spPr bwMode="auto">
          <a:xfrm>
            <a:off x="3102665" y="107680"/>
            <a:ext cx="2938670" cy="12535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t our New Year's resolution be this: we will be there for one another as fellow members of humanity, in the finest sense of the word. - Goran Persson">
            <a:extLst>
              <a:ext uri="{FF2B5EF4-FFF2-40B4-BE49-F238E27FC236}">
                <a16:creationId xmlns:a16="http://schemas.microsoft.com/office/drawing/2014/main" id="{EF906520-52F4-7F4B-A6B5-413D3500F4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041" b="16529"/>
          <a:stretch/>
        </p:blipFill>
        <p:spPr bwMode="auto">
          <a:xfrm>
            <a:off x="1183055" y="1414142"/>
            <a:ext cx="6777887" cy="2612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saddest aspect of life right now is that science gathers knowledge faster than society gathers wisdom. - Isaac Asimov">
            <a:extLst>
              <a:ext uri="{FF2B5EF4-FFF2-40B4-BE49-F238E27FC236}">
                <a16:creationId xmlns:a16="http://schemas.microsoft.com/office/drawing/2014/main" id="{EB0F878B-9A8D-F549-97A7-0279F274D0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011" b="29227"/>
          <a:stretch/>
        </p:blipFill>
        <p:spPr bwMode="auto">
          <a:xfrm>
            <a:off x="109330" y="4137395"/>
            <a:ext cx="8925339" cy="26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287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10</a:t>
            </a:fld>
            <a:endParaRPr lang="en-US" dirty="0">
              <a:solidFill>
                <a:srgbClr val="052049"/>
              </a:solidFill>
            </a:endParaRPr>
          </a:p>
        </p:txBody>
      </p:sp>
      <p:sp>
        <p:nvSpPr>
          <p:cNvPr id="4" name="Title 3"/>
          <p:cNvSpPr>
            <a:spLocks noGrp="1"/>
          </p:cNvSpPr>
          <p:nvPr>
            <p:ph type="title"/>
          </p:nvPr>
        </p:nvSpPr>
        <p:spPr/>
        <p:txBody>
          <a:bodyPr/>
          <a:lstStyle/>
          <a:p>
            <a:r>
              <a:rPr lang="en-US" dirty="0"/>
              <a:t>Selection &amp; Immortal PT Bias</a:t>
            </a:r>
          </a:p>
        </p:txBody>
      </p:sp>
    </p:spTree>
    <p:extLst>
      <p:ext uri="{BB962C8B-B14F-4D97-AF65-F5344CB8AC3E}">
        <p14:creationId xmlns:p14="http://schemas.microsoft.com/office/powerpoint/2010/main" val="1363929076"/>
      </p:ext>
    </p:extLst>
  </p:cSld>
  <p:clrMapOvr>
    <a:masterClrMapping/>
  </p:clrMapOvr>
  <p:transition advTm="1462">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3585" y="1347857"/>
            <a:ext cx="8137665" cy="4532243"/>
          </a:xfrm>
        </p:spPr>
        <p:txBody>
          <a:bodyPr/>
          <a:lstStyle/>
          <a:p>
            <a:r>
              <a:rPr lang="en-US" dirty="0">
                <a:highlight>
                  <a:srgbClr val="C0C0C0"/>
                </a:highlight>
              </a:rPr>
              <a:t>Open vs. Fixed Cohorts </a:t>
            </a:r>
          </a:p>
          <a:p>
            <a:r>
              <a:rPr lang="en-US" dirty="0">
                <a:highlight>
                  <a:srgbClr val="C0C0C0"/>
                </a:highlight>
              </a:rPr>
              <a:t>What do we calculate in Cohorts?</a:t>
            </a:r>
            <a:r>
              <a:rPr lang="en-US" dirty="0">
                <a:solidFill>
                  <a:schemeClr val="bg1">
                    <a:lumMod val="75000"/>
                  </a:schemeClr>
                </a:solidFill>
                <a:highlight>
                  <a:srgbClr val="C0C0C0"/>
                </a:highlight>
              </a:rPr>
              <a:t> </a:t>
            </a:r>
          </a:p>
          <a:p>
            <a:r>
              <a:rPr lang="en-US" dirty="0">
                <a:highlight>
                  <a:srgbClr val="C0C0C0"/>
                </a:highlight>
              </a:rPr>
              <a:t>Assignment of Person Time</a:t>
            </a:r>
          </a:p>
          <a:p>
            <a:r>
              <a:rPr lang="en-US" dirty="0">
                <a:highlight>
                  <a:srgbClr val="C0C0C0"/>
                </a:highlight>
              </a:rPr>
              <a:t>Survivor Cohorts</a:t>
            </a:r>
          </a:p>
          <a:p>
            <a:r>
              <a:rPr lang="en-US" dirty="0">
                <a:highlight>
                  <a:srgbClr val="C0C0C0"/>
                </a:highlight>
              </a:rPr>
              <a:t>Bias </a:t>
            </a:r>
          </a:p>
          <a:p>
            <a:pPr lvl="1"/>
            <a:r>
              <a:rPr lang="en-US" dirty="0">
                <a:highlight>
                  <a:srgbClr val="C0C0C0"/>
                </a:highlight>
              </a:rPr>
              <a:t>Measurement Error</a:t>
            </a:r>
          </a:p>
          <a:p>
            <a:pPr lvl="1"/>
            <a:r>
              <a:rPr lang="en-US" dirty="0">
                <a:highlight>
                  <a:srgbClr val="C0C0C0"/>
                </a:highlight>
              </a:rPr>
              <a:t>Reverse Causation</a:t>
            </a:r>
          </a:p>
          <a:p>
            <a:pPr lvl="1"/>
            <a:r>
              <a:rPr lang="en-US" dirty="0">
                <a:highlight>
                  <a:srgbClr val="C0C0C0"/>
                </a:highlight>
              </a:rPr>
              <a:t>Confounding by Indication</a:t>
            </a:r>
          </a:p>
          <a:p>
            <a:pPr lvl="1"/>
            <a:r>
              <a:rPr lang="en-US" dirty="0">
                <a:highlight>
                  <a:srgbClr val="C0C0C0"/>
                </a:highlight>
              </a:rPr>
              <a:t>Residual Confounding</a:t>
            </a:r>
          </a:p>
          <a:p>
            <a:pPr lvl="1"/>
            <a:r>
              <a:rPr lang="en-US" b="1" dirty="0">
                <a:highlight>
                  <a:srgbClr val="FFFF00"/>
                </a:highlight>
              </a:rPr>
              <a:t>Selection bias</a:t>
            </a:r>
          </a:p>
          <a:p>
            <a:pPr lvl="1"/>
            <a:r>
              <a:rPr lang="en-US" b="1" dirty="0">
                <a:highlight>
                  <a:srgbClr val="FFFF00"/>
                </a:highlight>
              </a:rPr>
              <a:t>Immortal person time bias</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11</a:t>
            </a:fld>
            <a:endParaRPr lang="en-US" altLang="en-US">
              <a:solidFill>
                <a:srgbClr val="052049"/>
              </a:solidFill>
            </a:endParaRPr>
          </a:p>
        </p:txBody>
      </p:sp>
      <p:sp>
        <p:nvSpPr>
          <p:cNvPr id="5" name="TextBox 4">
            <a:extLst>
              <a:ext uri="{FF2B5EF4-FFF2-40B4-BE49-F238E27FC236}">
                <a16:creationId xmlns:a16="http://schemas.microsoft.com/office/drawing/2014/main" id="{8DE87EA7-C34B-7545-9951-FE3C4655F0D1}"/>
              </a:ext>
            </a:extLst>
          </p:cNvPr>
          <p:cNvSpPr txBox="1"/>
          <p:nvPr/>
        </p:nvSpPr>
        <p:spPr bwMode="auto">
          <a:xfrm>
            <a:off x="5141844" y="1484243"/>
            <a:ext cx="2491408" cy="307777"/>
          </a:xfrm>
          <a:prstGeom prst="rect">
            <a:avLst/>
          </a:prstGeom>
          <a:noFill/>
          <a:ln w="19050" algn="ctr">
            <a:noFill/>
            <a:miter lim="800000"/>
            <a:headEnd/>
            <a:tailEnd/>
          </a:ln>
        </p:spPr>
        <p:txBody>
          <a:bodyPr wrap="square" lIns="0" tIns="0" rIns="0" bIns="0" rtlCol="0">
            <a:spAutoFit/>
          </a:bodyPr>
          <a:lstStyle/>
          <a:p>
            <a:r>
              <a:rPr lang="en-US" sz="2000" dirty="0">
                <a:highlight>
                  <a:srgbClr val="C0C0C0"/>
                </a:highlight>
              </a:rPr>
              <a:t>Part 1</a:t>
            </a:r>
          </a:p>
        </p:txBody>
      </p:sp>
      <p:sp>
        <p:nvSpPr>
          <p:cNvPr id="6" name="TextBox 5">
            <a:extLst>
              <a:ext uri="{FF2B5EF4-FFF2-40B4-BE49-F238E27FC236}">
                <a16:creationId xmlns:a16="http://schemas.microsoft.com/office/drawing/2014/main" id="{57F6B5D8-D180-C349-918F-698EB5A40D48}"/>
              </a:ext>
            </a:extLst>
          </p:cNvPr>
          <p:cNvSpPr txBox="1"/>
          <p:nvPr/>
        </p:nvSpPr>
        <p:spPr bwMode="auto">
          <a:xfrm>
            <a:off x="5141844" y="2164548"/>
            <a:ext cx="2491408" cy="307777"/>
          </a:xfrm>
          <a:prstGeom prst="rect">
            <a:avLst/>
          </a:prstGeom>
          <a:noFill/>
          <a:ln w="19050" algn="ctr">
            <a:noFill/>
            <a:miter lim="800000"/>
            <a:headEnd/>
            <a:tailEnd/>
          </a:ln>
        </p:spPr>
        <p:txBody>
          <a:bodyPr wrap="square" lIns="0" tIns="0" rIns="0" bIns="0" rtlCol="0">
            <a:spAutoFit/>
          </a:bodyPr>
          <a:lstStyle/>
          <a:p>
            <a:r>
              <a:rPr lang="en-US" sz="2000" dirty="0">
                <a:highlight>
                  <a:srgbClr val="C0C0C0"/>
                </a:highlight>
              </a:rPr>
              <a:t>Part 2</a:t>
            </a:r>
          </a:p>
        </p:txBody>
      </p:sp>
      <p:sp>
        <p:nvSpPr>
          <p:cNvPr id="7" name="TextBox 6">
            <a:extLst>
              <a:ext uri="{FF2B5EF4-FFF2-40B4-BE49-F238E27FC236}">
                <a16:creationId xmlns:a16="http://schemas.microsoft.com/office/drawing/2014/main" id="{FD11E58E-2ADF-7E45-BBA5-04F1FEC8F967}"/>
              </a:ext>
            </a:extLst>
          </p:cNvPr>
          <p:cNvSpPr txBox="1"/>
          <p:nvPr/>
        </p:nvSpPr>
        <p:spPr bwMode="auto">
          <a:xfrm>
            <a:off x="5141844" y="3188130"/>
            <a:ext cx="2491408" cy="307777"/>
          </a:xfrm>
          <a:prstGeom prst="rect">
            <a:avLst/>
          </a:prstGeom>
          <a:noFill/>
          <a:ln w="19050" algn="ctr">
            <a:noFill/>
            <a:miter lim="800000"/>
            <a:headEnd/>
            <a:tailEnd/>
          </a:ln>
        </p:spPr>
        <p:txBody>
          <a:bodyPr wrap="square" lIns="0" tIns="0" rIns="0" bIns="0" rtlCol="0">
            <a:spAutoFit/>
          </a:bodyPr>
          <a:lstStyle/>
          <a:p>
            <a:r>
              <a:rPr lang="en-US" sz="2000" dirty="0">
                <a:highlight>
                  <a:srgbClr val="C0C0C0"/>
                </a:highlight>
              </a:rPr>
              <a:t>Part 3</a:t>
            </a:r>
          </a:p>
        </p:txBody>
      </p:sp>
      <p:sp>
        <p:nvSpPr>
          <p:cNvPr id="8" name="TextBox 7">
            <a:extLst>
              <a:ext uri="{FF2B5EF4-FFF2-40B4-BE49-F238E27FC236}">
                <a16:creationId xmlns:a16="http://schemas.microsoft.com/office/drawing/2014/main" id="{70B4DB59-E73C-2C47-A101-1C7997DFEC5A}"/>
              </a:ext>
            </a:extLst>
          </p:cNvPr>
          <p:cNvSpPr txBox="1"/>
          <p:nvPr/>
        </p:nvSpPr>
        <p:spPr bwMode="auto">
          <a:xfrm>
            <a:off x="5141844" y="5065980"/>
            <a:ext cx="2491408" cy="307777"/>
          </a:xfrm>
          <a:prstGeom prst="rect">
            <a:avLst/>
          </a:prstGeom>
          <a:noFill/>
          <a:ln w="19050" algn="ctr">
            <a:noFill/>
            <a:miter lim="800000"/>
            <a:headEnd/>
            <a:tailEnd/>
          </a:ln>
        </p:spPr>
        <p:txBody>
          <a:bodyPr wrap="square" lIns="0" tIns="0" rIns="0" bIns="0" rtlCol="0">
            <a:spAutoFit/>
          </a:bodyPr>
          <a:lstStyle/>
          <a:p>
            <a:r>
              <a:rPr lang="en-US" sz="2000" dirty="0">
                <a:highlight>
                  <a:srgbClr val="FFFF00"/>
                </a:highlight>
              </a:rPr>
              <a:t>Part 4 – Live </a:t>
            </a:r>
            <a:r>
              <a:rPr lang="en-US" sz="2000" dirty="0" err="1">
                <a:highlight>
                  <a:srgbClr val="FFFF00"/>
                </a:highlight>
              </a:rPr>
              <a:t>lec</a:t>
            </a:r>
            <a:endParaRPr lang="en-US" sz="2000" dirty="0">
              <a:highlight>
                <a:srgbClr val="FFFF00"/>
              </a:highlight>
            </a:endParaRPr>
          </a:p>
        </p:txBody>
      </p:sp>
    </p:spTree>
    <p:extLst>
      <p:ext uri="{BB962C8B-B14F-4D97-AF65-F5344CB8AC3E}">
        <p14:creationId xmlns:p14="http://schemas.microsoft.com/office/powerpoint/2010/main" val="2874141571"/>
      </p:ext>
    </p:extLst>
  </p:cSld>
  <p:clrMapOvr>
    <a:masterClrMapping/>
  </p:clrMapOvr>
  <p:transition advTm="76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9" end="9"/>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Questions used in Healthy vs. Patient cohorts</a:t>
            </a:r>
          </a:p>
        </p:txBody>
      </p:sp>
      <p:graphicFrame>
        <p:nvGraphicFramePr>
          <p:cNvPr id="5" name="Content Placeholder 4"/>
          <p:cNvGraphicFramePr>
            <a:graphicFrameLocks noGrp="1"/>
          </p:cNvGraphicFramePr>
          <p:nvPr>
            <p:ph idx="1"/>
          </p:nvPr>
        </p:nvGraphicFramePr>
        <p:xfrm>
          <a:off x="453585" y="1166495"/>
          <a:ext cx="7928415" cy="3845560"/>
        </p:xfrm>
        <a:graphic>
          <a:graphicData uri="http://schemas.openxmlformats.org/drawingml/2006/table">
            <a:tbl>
              <a:tblPr firstRow="1" bandRow="1">
                <a:tableStyleId>{5C22544A-7EE6-4342-B048-85BDC9FD1C3A}</a:tableStyleId>
              </a:tblPr>
              <a:tblGrid>
                <a:gridCol w="2022915">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370840">
                <a:tc>
                  <a:txBody>
                    <a:bodyPr/>
                    <a:lstStyle/>
                    <a:p>
                      <a:r>
                        <a:rPr lang="en-US" dirty="0"/>
                        <a:t>Question</a:t>
                      </a:r>
                    </a:p>
                  </a:txBody>
                  <a:tcPr/>
                </a:tc>
                <a:tc>
                  <a:txBody>
                    <a:bodyPr/>
                    <a:lstStyle/>
                    <a:p>
                      <a:r>
                        <a:rPr lang="en-US" dirty="0"/>
                        <a:t>Population</a:t>
                      </a:r>
                    </a:p>
                  </a:txBody>
                  <a:tcPr/>
                </a:tc>
                <a:tc>
                  <a:txBody>
                    <a:bodyPr/>
                    <a:lstStyle/>
                    <a:p>
                      <a:r>
                        <a:rPr lang="en-US" dirty="0"/>
                        <a:t>Exposure</a:t>
                      </a:r>
                    </a:p>
                  </a:txBody>
                  <a:tcPr/>
                </a:tc>
                <a:tc>
                  <a:txBody>
                    <a:bodyPr/>
                    <a:lstStyle/>
                    <a:p>
                      <a:r>
                        <a:rPr lang="en-US" dirty="0"/>
                        <a:t>Outcome</a:t>
                      </a:r>
                    </a:p>
                  </a:txBody>
                  <a:tcPr/>
                </a:tc>
                <a:extLst>
                  <a:ext uri="{0D108BD9-81ED-4DB2-BD59-A6C34878D82A}">
                    <a16:rowId xmlns:a16="http://schemas.microsoft.com/office/drawing/2014/main" val="10000"/>
                  </a:ext>
                </a:extLst>
              </a:tr>
              <a:tr h="37084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dirty="0"/>
                        <a:t>Is usage</a:t>
                      </a:r>
                      <a:r>
                        <a:rPr lang="en-US" baseline="0" dirty="0"/>
                        <a:t> of aspirin associated with risk of colorectal cancer (CRC)?</a:t>
                      </a:r>
                      <a:endParaRPr lang="en-US" dirty="0"/>
                    </a:p>
                    <a:p>
                      <a:endParaRPr lang="en-US" dirty="0"/>
                    </a:p>
                  </a:txBody>
                  <a:tcPr/>
                </a:tc>
                <a:tc>
                  <a:txBody>
                    <a:bodyPr/>
                    <a:lstStyle/>
                    <a:p>
                      <a:r>
                        <a:rPr lang="en-US" dirty="0"/>
                        <a:t>General</a:t>
                      </a:r>
                      <a:r>
                        <a:rPr lang="en-US" baseline="0" dirty="0"/>
                        <a:t> healthy adults from fixed cohort (e.g., NHS)</a:t>
                      </a:r>
                      <a:endParaRPr lang="en-US" dirty="0"/>
                    </a:p>
                  </a:txBody>
                  <a:tcPr/>
                </a:tc>
                <a:tc>
                  <a:txBody>
                    <a:bodyPr/>
                    <a:lstStyle/>
                    <a:p>
                      <a:r>
                        <a:rPr lang="en-US" dirty="0"/>
                        <a:t>Aspirin use</a:t>
                      </a:r>
                      <a:r>
                        <a:rPr lang="en-US" baseline="0" dirty="0"/>
                        <a:t> during adulthood, prior to diagnosis of CRC</a:t>
                      </a:r>
                      <a:endParaRPr lang="en-US" dirty="0"/>
                    </a:p>
                  </a:txBody>
                  <a:tcPr/>
                </a:tc>
                <a:tc>
                  <a:txBody>
                    <a:bodyPr/>
                    <a:lstStyle/>
                    <a:p>
                      <a:r>
                        <a:rPr lang="en-US" dirty="0"/>
                        <a:t>Incidence</a:t>
                      </a:r>
                      <a:r>
                        <a:rPr lang="en-US" baseline="0" dirty="0"/>
                        <a:t> of CRC, or time to CRC diagnosis</a:t>
                      </a:r>
                      <a:endParaRPr lang="en-US" dirty="0"/>
                    </a:p>
                  </a:txBody>
                  <a:tcPr/>
                </a:tc>
                <a:extLst>
                  <a:ext uri="{0D108BD9-81ED-4DB2-BD59-A6C34878D82A}">
                    <a16:rowId xmlns:a16="http://schemas.microsoft.com/office/drawing/2014/main" val="10001"/>
                  </a:ext>
                </a:extLst>
              </a:tr>
              <a:tr h="370840">
                <a:tc>
                  <a:txBody>
                    <a:bodyPr/>
                    <a:lstStyle/>
                    <a:p>
                      <a:r>
                        <a:rPr lang="en-US" dirty="0"/>
                        <a:t>Does aspirin</a:t>
                      </a:r>
                      <a:r>
                        <a:rPr lang="en-US" baseline="0" dirty="0"/>
                        <a:t> prevent cancer progression or death, in patients with CRC who had Surgery</a:t>
                      </a:r>
                      <a:endParaRPr lang="en-US" dirty="0"/>
                    </a:p>
                  </a:txBody>
                  <a:tcPr/>
                </a:tc>
                <a:tc>
                  <a:txBody>
                    <a:bodyPr/>
                    <a:lstStyle/>
                    <a:p>
                      <a:r>
                        <a:rPr lang="en-US" dirty="0"/>
                        <a:t>Cases diagnosed</a:t>
                      </a:r>
                      <a:r>
                        <a:rPr lang="en-US" baseline="0" dirty="0"/>
                        <a:t> with CRC, 2000 -2010, using hospital cancer registry</a:t>
                      </a:r>
                      <a:endParaRPr lang="en-US" dirty="0"/>
                    </a:p>
                  </a:txBody>
                  <a:tcPr/>
                </a:tc>
                <a:tc>
                  <a:txBody>
                    <a:bodyPr/>
                    <a:lstStyle/>
                    <a:p>
                      <a:r>
                        <a:rPr lang="en-US" dirty="0">
                          <a:solidFill>
                            <a:schemeClr val="accent4"/>
                          </a:solidFill>
                        </a:rPr>
                        <a:t>Aspirin use </a:t>
                      </a:r>
                      <a:r>
                        <a:rPr lang="en-US" baseline="0" dirty="0">
                          <a:solidFill>
                            <a:schemeClr val="accent4"/>
                          </a:solidFill>
                        </a:rPr>
                        <a:t>after</a:t>
                      </a:r>
                      <a:r>
                        <a:rPr lang="en-US" dirty="0">
                          <a:solidFill>
                            <a:schemeClr val="accent4"/>
                          </a:solidFill>
                        </a:rPr>
                        <a:t> surgery</a:t>
                      </a:r>
                      <a:endParaRPr lang="en-US" baseline="0" dirty="0">
                        <a:solidFill>
                          <a:schemeClr val="accent4"/>
                        </a:solidFill>
                      </a:endParaRPr>
                    </a:p>
                  </a:txBody>
                  <a:tcPr/>
                </a:tc>
                <a:tc>
                  <a:txBody>
                    <a:bodyPr/>
                    <a:lstStyle/>
                    <a:p>
                      <a:r>
                        <a:rPr lang="en-US" dirty="0"/>
                        <a:t>Time to</a:t>
                      </a:r>
                      <a:r>
                        <a:rPr lang="en-US" baseline="0" dirty="0"/>
                        <a:t> </a:t>
                      </a:r>
                      <a:r>
                        <a:rPr lang="en-US" dirty="0"/>
                        <a:t>progression or death</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12</a:t>
            </a:fld>
            <a:endParaRPr lang="en-US" altLang="en-US"/>
          </a:p>
        </p:txBody>
      </p:sp>
      <p:sp>
        <p:nvSpPr>
          <p:cNvPr id="6" name="TextBox 5"/>
          <p:cNvSpPr txBox="1"/>
          <p:nvPr/>
        </p:nvSpPr>
        <p:spPr bwMode="auto">
          <a:xfrm>
            <a:off x="2971800" y="5067300"/>
            <a:ext cx="3416300" cy="615553"/>
          </a:xfrm>
          <a:prstGeom prst="rect">
            <a:avLst/>
          </a:prstGeom>
          <a:noFill/>
          <a:ln w="9525" algn="ctr">
            <a:solidFill>
              <a:schemeClr val="tx1"/>
            </a:solidFill>
            <a:miter lim="800000"/>
            <a:headEnd/>
            <a:tailEnd/>
          </a:ln>
        </p:spPr>
        <p:txBody>
          <a:bodyPr wrap="square" lIns="0" tIns="0" rIns="0" bIns="0" rtlCol="0">
            <a:spAutoFit/>
          </a:bodyPr>
          <a:lstStyle/>
          <a:p>
            <a:r>
              <a:rPr lang="en-US" sz="2000" dirty="0"/>
              <a:t>What about aspirin use before surgery? Lifetime use?  </a:t>
            </a:r>
          </a:p>
        </p:txBody>
      </p:sp>
      <p:sp>
        <p:nvSpPr>
          <p:cNvPr id="7" name="TextBox 6"/>
          <p:cNvSpPr txBox="1"/>
          <p:nvPr/>
        </p:nvSpPr>
        <p:spPr bwMode="auto">
          <a:xfrm>
            <a:off x="6722164" y="5067299"/>
            <a:ext cx="2129735" cy="615553"/>
          </a:xfrm>
          <a:prstGeom prst="rect">
            <a:avLst/>
          </a:prstGeom>
          <a:noFill/>
          <a:ln w="9525" algn="ctr">
            <a:solidFill>
              <a:schemeClr val="tx1"/>
            </a:solidFill>
            <a:miter lim="800000"/>
            <a:headEnd/>
            <a:tailEnd/>
          </a:ln>
        </p:spPr>
        <p:txBody>
          <a:bodyPr wrap="square" lIns="0" tIns="0" rIns="0" bIns="0" rtlCol="0">
            <a:spAutoFit/>
          </a:bodyPr>
          <a:lstStyle/>
          <a:p>
            <a:r>
              <a:rPr lang="en-US" sz="2000" dirty="0"/>
              <a:t>When do I </a:t>
            </a:r>
            <a:r>
              <a:rPr lang="en-US" sz="2000"/>
              <a:t>start follow-up?</a:t>
            </a:r>
            <a:endParaRPr lang="en-US" sz="2000" dirty="0"/>
          </a:p>
        </p:txBody>
      </p:sp>
      <p:cxnSp>
        <p:nvCxnSpPr>
          <p:cNvPr id="8" name="Straight Arrow Connector 7"/>
          <p:cNvCxnSpPr/>
          <p:nvPr/>
        </p:nvCxnSpPr>
        <p:spPr>
          <a:xfrm flipV="1">
            <a:off x="4417792" y="4419600"/>
            <a:ext cx="814608" cy="647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7" idx="0"/>
          </p:cNvCxnSpPr>
          <p:nvPr/>
        </p:nvCxnSpPr>
        <p:spPr>
          <a:xfrm flipH="1" flipV="1">
            <a:off x="7607300" y="4305300"/>
            <a:ext cx="179732" cy="761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75310" y="3577015"/>
              <a:ext cx="8325154" cy="1446728"/>
            </p14:xfrm>
          </p:contentPart>
        </mc:Choice>
        <mc:Fallback xmlns="">
          <p:pic>
            <p:nvPicPr>
              <p:cNvPr id="12" name="Ink 11"/>
              <p:cNvPicPr/>
              <p:nvPr/>
            </p:nvPicPr>
            <p:blipFill>
              <a:blip r:embed="rId4"/>
              <a:stretch>
                <a:fillRect/>
              </a:stretch>
            </p:blipFill>
            <p:spPr>
              <a:xfrm>
                <a:off x="66310" y="3568013"/>
                <a:ext cx="8342794" cy="146437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EC765D99-084E-478C-9A9F-711125EB0296}"/>
                  </a:ext>
                </a:extLst>
              </p14:cNvPr>
              <p14:cNvContentPartPr/>
              <p14:nvPr/>
            </p14:nvContentPartPr>
            <p14:xfrm>
              <a:off x="7908190" y="3589615"/>
              <a:ext cx="478954" cy="751208"/>
            </p14:xfrm>
          </p:contentPart>
        </mc:Choice>
        <mc:Fallback xmlns="">
          <p:pic>
            <p:nvPicPr>
              <p:cNvPr id="41" name="Ink 40">
                <a:extLst>
                  <a:ext uri="{FF2B5EF4-FFF2-40B4-BE49-F238E27FC236}">
                    <a16:creationId xmlns:a16="http://schemas.microsoft.com/office/drawing/2014/main" id="{EC765D99-084E-478C-9A9F-711125EB0296}"/>
                  </a:ext>
                </a:extLst>
              </p:cNvPr>
              <p:cNvPicPr/>
              <p:nvPr/>
            </p:nvPicPr>
            <p:blipFill>
              <a:blip r:embed="rId6"/>
              <a:stretch>
                <a:fillRect/>
              </a:stretch>
            </p:blipFill>
            <p:spPr>
              <a:xfrm>
                <a:off x="7895226" y="3576651"/>
                <a:ext cx="504522" cy="776776"/>
              </a:xfrm>
              <a:prstGeom prst="rect">
                <a:avLst/>
              </a:prstGeom>
            </p:spPr>
          </p:pic>
        </mc:Fallback>
      </mc:AlternateContent>
      <p:sp>
        <p:nvSpPr>
          <p:cNvPr id="29" name="TextBox 28">
            <a:extLst>
              <a:ext uri="{FF2B5EF4-FFF2-40B4-BE49-F238E27FC236}">
                <a16:creationId xmlns:a16="http://schemas.microsoft.com/office/drawing/2014/main" id="{72B9EA1D-5718-4AE3-B3CA-D7DB08240837}"/>
              </a:ext>
            </a:extLst>
          </p:cNvPr>
          <p:cNvSpPr txBox="1"/>
          <p:nvPr/>
        </p:nvSpPr>
        <p:spPr bwMode="auto">
          <a:xfrm>
            <a:off x="1850652" y="4588101"/>
            <a:ext cx="192240" cy="553998"/>
          </a:xfrm>
          <a:prstGeom prst="rect">
            <a:avLst/>
          </a:prstGeom>
          <a:noFill/>
          <a:ln w="19050" algn="ctr">
            <a:noFill/>
            <a:miter lim="800000"/>
            <a:headEnd/>
            <a:tailEnd/>
          </a:ln>
        </p:spPr>
        <p:txBody>
          <a:bodyPr wrap="square" lIns="0" tIns="0" rIns="0" bIns="0" rtlCol="0" anchor="ctr" anchorCtr="1">
            <a:spAutoFit/>
          </a:bodyPr>
          <a:lstStyle/>
          <a:p>
            <a:pPr algn="ctr">
              <a:defRPr sz="2000" dirty="0" err="1" smtClean="0"/>
            </a:pPr>
            <a:r>
              <a:rPr lang="en-US" sz="3600" dirty="0" err="1">
                <a:solidFill>
                  <a:srgbClr val="0000FF"/>
                </a:solidFill>
              </a:rPr>
              <a:t>?</a:t>
            </a:r>
          </a:p>
        </p:txBody>
      </p:sp>
      <p:cxnSp>
        <p:nvCxnSpPr>
          <p:cNvPr id="10" name="Straight Arrow Connector 9">
            <a:extLst>
              <a:ext uri="{FF2B5EF4-FFF2-40B4-BE49-F238E27FC236}">
                <a16:creationId xmlns:a16="http://schemas.microsoft.com/office/drawing/2014/main" id="{6B6458E2-5CC3-1B49-9226-CEDD46C6C9CE}"/>
              </a:ext>
            </a:extLst>
          </p:cNvPr>
          <p:cNvCxnSpPr/>
          <p:nvPr/>
        </p:nvCxnSpPr>
        <p:spPr>
          <a:xfrm>
            <a:off x="87910" y="3997855"/>
            <a:ext cx="383554"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373A68-9144-4A49-84DA-16A23213ECCB}"/>
              </a:ext>
            </a:extLst>
          </p:cNvPr>
          <p:cNvCxnSpPr>
            <a:cxnSpLocks/>
          </p:cNvCxnSpPr>
          <p:nvPr/>
        </p:nvCxnSpPr>
        <p:spPr>
          <a:xfrm flipV="1">
            <a:off x="3698543" y="4107039"/>
            <a:ext cx="0" cy="68844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955111"/>
      </p:ext>
    </p:extLst>
  </p:cSld>
  <p:clrMapOvr>
    <a:masterClrMapping/>
  </p:clrMapOvr>
  <p:transition advTm="8158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Questions used in Healthy vs. Patient cohorts</a:t>
            </a:r>
          </a:p>
        </p:txBody>
      </p:sp>
      <p:graphicFrame>
        <p:nvGraphicFramePr>
          <p:cNvPr id="5" name="Content Placeholder 4"/>
          <p:cNvGraphicFramePr>
            <a:graphicFrameLocks noGrp="1"/>
          </p:cNvGraphicFramePr>
          <p:nvPr>
            <p:ph idx="1"/>
          </p:nvPr>
        </p:nvGraphicFramePr>
        <p:xfrm>
          <a:off x="453585" y="1166495"/>
          <a:ext cx="7928415" cy="3296920"/>
        </p:xfrm>
        <a:graphic>
          <a:graphicData uri="http://schemas.openxmlformats.org/drawingml/2006/table">
            <a:tbl>
              <a:tblPr firstRow="1" bandRow="1">
                <a:tableStyleId>{5C22544A-7EE6-4342-B048-85BDC9FD1C3A}</a:tableStyleId>
              </a:tblPr>
              <a:tblGrid>
                <a:gridCol w="2486563">
                  <a:extLst>
                    <a:ext uri="{9D8B030D-6E8A-4147-A177-3AD203B41FA5}">
                      <a16:colId xmlns:a16="http://schemas.microsoft.com/office/drawing/2014/main" val="20000"/>
                    </a:ext>
                  </a:extLst>
                </a:gridCol>
                <a:gridCol w="2254152">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370840">
                <a:tc>
                  <a:txBody>
                    <a:bodyPr/>
                    <a:lstStyle/>
                    <a:p>
                      <a:r>
                        <a:rPr lang="en-US" dirty="0"/>
                        <a:t>Question</a:t>
                      </a:r>
                    </a:p>
                  </a:txBody>
                  <a:tcPr/>
                </a:tc>
                <a:tc>
                  <a:txBody>
                    <a:bodyPr/>
                    <a:lstStyle/>
                    <a:p>
                      <a:r>
                        <a:rPr lang="en-US" dirty="0"/>
                        <a:t>Population</a:t>
                      </a:r>
                    </a:p>
                  </a:txBody>
                  <a:tcPr/>
                </a:tc>
                <a:tc>
                  <a:txBody>
                    <a:bodyPr/>
                    <a:lstStyle/>
                    <a:p>
                      <a:r>
                        <a:rPr lang="en-US" dirty="0"/>
                        <a:t>Exposure</a:t>
                      </a:r>
                    </a:p>
                  </a:txBody>
                  <a:tcPr/>
                </a:tc>
                <a:tc>
                  <a:txBody>
                    <a:bodyPr/>
                    <a:lstStyle/>
                    <a:p>
                      <a:r>
                        <a:rPr lang="en-US" dirty="0"/>
                        <a:t>Outcome</a:t>
                      </a:r>
                    </a:p>
                  </a:txBody>
                  <a:tcPr/>
                </a:tc>
                <a:extLst>
                  <a:ext uri="{0D108BD9-81ED-4DB2-BD59-A6C34878D82A}">
                    <a16:rowId xmlns:a16="http://schemas.microsoft.com/office/drawing/2014/main" val="10000"/>
                  </a:ext>
                </a:extLst>
              </a:tr>
              <a:tr h="37084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dirty="0"/>
                        <a:t>Is usage</a:t>
                      </a:r>
                      <a:r>
                        <a:rPr lang="en-US" baseline="0" dirty="0"/>
                        <a:t> of aspirin associated with risk of colorectal cancer (CRC)?</a:t>
                      </a:r>
                      <a:endParaRPr lang="en-US" dirty="0"/>
                    </a:p>
                    <a:p>
                      <a:endParaRPr lang="en-US" dirty="0"/>
                    </a:p>
                  </a:txBody>
                  <a:tcPr/>
                </a:tc>
                <a:tc>
                  <a:txBody>
                    <a:bodyPr/>
                    <a:lstStyle/>
                    <a:p>
                      <a:r>
                        <a:rPr lang="en-US" dirty="0"/>
                        <a:t>General</a:t>
                      </a:r>
                      <a:r>
                        <a:rPr lang="en-US" baseline="0" dirty="0"/>
                        <a:t> healthy adults from fixed cohort (e.g., NHS)</a:t>
                      </a:r>
                      <a:endParaRPr lang="en-US" dirty="0"/>
                    </a:p>
                  </a:txBody>
                  <a:tcPr/>
                </a:tc>
                <a:tc>
                  <a:txBody>
                    <a:bodyPr/>
                    <a:lstStyle/>
                    <a:p>
                      <a:r>
                        <a:rPr lang="en-US" dirty="0"/>
                        <a:t>Aspirin use</a:t>
                      </a:r>
                      <a:r>
                        <a:rPr lang="en-US" baseline="0" dirty="0"/>
                        <a:t> during adulthood, prior to diagnosis of CRC</a:t>
                      </a:r>
                      <a:endParaRPr lang="en-US" dirty="0"/>
                    </a:p>
                  </a:txBody>
                  <a:tcPr/>
                </a:tc>
                <a:tc>
                  <a:txBody>
                    <a:bodyPr/>
                    <a:lstStyle/>
                    <a:p>
                      <a:r>
                        <a:rPr lang="en-US" dirty="0"/>
                        <a:t>Incidence</a:t>
                      </a:r>
                      <a:r>
                        <a:rPr lang="en-US" baseline="0" dirty="0"/>
                        <a:t> of CRC, or time to CRC diagnosis</a:t>
                      </a:r>
                      <a:endParaRPr lang="en-US" dirty="0"/>
                    </a:p>
                  </a:txBody>
                  <a:tcPr/>
                </a:tc>
                <a:extLst>
                  <a:ext uri="{0D108BD9-81ED-4DB2-BD59-A6C34878D82A}">
                    <a16:rowId xmlns:a16="http://schemas.microsoft.com/office/drawing/2014/main" val="10001"/>
                  </a:ext>
                </a:extLst>
              </a:tr>
              <a:tr h="370840">
                <a:tc>
                  <a:txBody>
                    <a:bodyPr/>
                    <a:lstStyle/>
                    <a:p>
                      <a:r>
                        <a:rPr lang="en-US" dirty="0"/>
                        <a:t>Does aspirin</a:t>
                      </a:r>
                      <a:r>
                        <a:rPr lang="en-US" baseline="0" dirty="0"/>
                        <a:t> prevent cancer progression or death, in patients with CRC who had Surgery</a:t>
                      </a:r>
                      <a:endParaRPr lang="en-US" dirty="0"/>
                    </a:p>
                  </a:txBody>
                  <a:tcPr/>
                </a:tc>
                <a:tc>
                  <a:txBody>
                    <a:bodyPr/>
                    <a:lstStyle/>
                    <a:p>
                      <a:r>
                        <a:rPr lang="en-US" dirty="0"/>
                        <a:t>Cases diagnosed</a:t>
                      </a:r>
                      <a:r>
                        <a:rPr lang="en-US" baseline="0" dirty="0"/>
                        <a:t> with CRC, 2000 -2010, using hospital cancer registry</a:t>
                      </a:r>
                      <a:endParaRPr lang="en-US" dirty="0"/>
                    </a:p>
                  </a:txBody>
                  <a:tcPr/>
                </a:tc>
                <a:tc>
                  <a:txBody>
                    <a:bodyPr/>
                    <a:lstStyle/>
                    <a:p>
                      <a:r>
                        <a:rPr lang="en-US" dirty="0">
                          <a:solidFill>
                            <a:schemeClr val="accent4"/>
                          </a:solidFill>
                        </a:rPr>
                        <a:t>Aspirin use </a:t>
                      </a:r>
                      <a:r>
                        <a:rPr lang="en-US" baseline="0" dirty="0">
                          <a:solidFill>
                            <a:schemeClr val="accent4"/>
                          </a:solidFill>
                        </a:rPr>
                        <a:t>after</a:t>
                      </a:r>
                      <a:r>
                        <a:rPr lang="en-US" dirty="0">
                          <a:solidFill>
                            <a:schemeClr val="accent4"/>
                          </a:solidFill>
                        </a:rPr>
                        <a:t> surgery</a:t>
                      </a:r>
                      <a:endParaRPr lang="en-US" baseline="0" dirty="0">
                        <a:solidFill>
                          <a:schemeClr val="accent4"/>
                        </a:solidFill>
                      </a:endParaRPr>
                    </a:p>
                  </a:txBody>
                  <a:tcPr/>
                </a:tc>
                <a:tc>
                  <a:txBody>
                    <a:bodyPr/>
                    <a:lstStyle/>
                    <a:p>
                      <a:r>
                        <a:rPr lang="en-US" dirty="0"/>
                        <a:t>Time to</a:t>
                      </a:r>
                      <a:r>
                        <a:rPr lang="en-US" baseline="0" dirty="0"/>
                        <a:t> </a:t>
                      </a:r>
                      <a:r>
                        <a:rPr lang="en-US" dirty="0"/>
                        <a:t>progression or death</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pPr>
                <a:defRPr/>
              </a:pPr>
              <a:t>13</a:t>
            </a:fld>
            <a:endParaRPr lang="en-US" altLang="en-US"/>
          </a:p>
        </p:txBody>
      </p:sp>
      <p:sp>
        <p:nvSpPr>
          <p:cNvPr id="3" name="TextBox 2"/>
          <p:cNvSpPr txBox="1"/>
          <p:nvPr/>
        </p:nvSpPr>
        <p:spPr bwMode="auto">
          <a:xfrm>
            <a:off x="874713" y="4903534"/>
            <a:ext cx="7484012" cy="1107996"/>
          </a:xfrm>
          <a:prstGeom prst="rect">
            <a:avLst/>
          </a:prstGeom>
          <a:noFill/>
          <a:ln w="19050" algn="ctr">
            <a:noFill/>
            <a:miter lim="800000"/>
            <a:headEnd/>
            <a:tailEnd/>
          </a:ln>
        </p:spPr>
        <p:txBody>
          <a:bodyPr wrap="square" lIns="0" tIns="0" rIns="0" bIns="0" rtlCol="0">
            <a:spAutoFit/>
          </a:bodyPr>
          <a:lstStyle/>
          <a:p>
            <a:r>
              <a:rPr lang="en-US" sz="2400" b="1" dirty="0"/>
              <a:t>Target Trial:</a:t>
            </a:r>
            <a:r>
              <a:rPr lang="en-US" sz="2400" dirty="0"/>
              <a:t> Individuals w/o prior history of regular ASA use, who had surgery for CRC; at 1 month post-op, randomize them to daily ASA or not, then follow for death</a:t>
            </a:r>
          </a:p>
        </p:txBody>
      </p:sp>
      <p:sp>
        <p:nvSpPr>
          <p:cNvPr id="44" name="Straight Connector 43">
            <a:extLst>
              <a:ext uri="{FF2B5EF4-FFF2-40B4-BE49-F238E27FC236}">
                <a16:creationId xmlns:a16="http://schemas.microsoft.com/office/drawing/2014/main" id="{BAC955BD-B737-4B65-A10A-BD35470FF858}"/>
              </a:ext>
            </a:extLst>
          </p:cNvPr>
          <p:cNvSpPr/>
          <p:nvPr/>
        </p:nvSpPr>
        <p:spPr>
          <a:xfrm rot="933438" flipV="1">
            <a:off x="2656120" y="5320606"/>
            <a:ext cx="1880128" cy="523431"/>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38" name="TextBox 37">
            <a:extLst>
              <a:ext uri="{FF2B5EF4-FFF2-40B4-BE49-F238E27FC236}">
                <a16:creationId xmlns:a16="http://schemas.microsoft.com/office/drawing/2014/main" id="{F8A0F85E-1CCC-462D-A188-25CBD78456B0}"/>
              </a:ext>
            </a:extLst>
          </p:cNvPr>
          <p:cNvSpPr txBox="1"/>
          <p:nvPr/>
        </p:nvSpPr>
        <p:spPr bwMode="auto">
          <a:xfrm>
            <a:off x="8750160" y="7125146"/>
            <a:ext cx="451080" cy="677108"/>
          </a:xfrm>
          <a:prstGeom prst="rect">
            <a:avLst/>
          </a:prstGeom>
          <a:noFill/>
          <a:ln w="19050" algn="ctr">
            <a:noFill/>
            <a:miter lim="800000"/>
            <a:headEnd/>
            <a:tailEnd/>
          </a:ln>
        </p:spPr>
        <p:txBody>
          <a:bodyPr wrap="square" lIns="0" tIns="0" rIns="0" bIns="0" rtlCol="0" anchor="ctr" anchorCtr="1">
            <a:spAutoFit/>
          </a:bodyPr>
          <a:lstStyle/>
          <a:p>
            <a:pPr algn="ctr">
              <a:defRPr sz="2000" dirty="0" err="1" smtClean="0"/>
            </a:pPr>
            <a:r>
              <a:rPr lang="en-US" sz="4400" dirty="0" err="1">
                <a:solidFill>
                  <a:srgbClr val="0000FF"/>
                </a:solidFill>
              </a:rPr>
              <a:t>z</a:t>
            </a:r>
          </a:p>
        </p:txBody>
      </p:sp>
      <p:sp>
        <p:nvSpPr>
          <p:cNvPr id="18" name="Straight Connector 17">
            <a:extLst>
              <a:ext uri="{FF2B5EF4-FFF2-40B4-BE49-F238E27FC236}">
                <a16:creationId xmlns:a16="http://schemas.microsoft.com/office/drawing/2014/main" id="{E692033D-C000-4BC3-A572-CEDDA9BFFBEF}"/>
              </a:ext>
            </a:extLst>
          </p:cNvPr>
          <p:cNvSpPr/>
          <p:nvPr/>
        </p:nvSpPr>
        <p:spPr>
          <a:xfrm>
            <a:off x="2944062" y="4137419"/>
            <a:ext cx="731520" cy="0"/>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12" name="Straight Connector 11">
            <a:extLst>
              <a:ext uri="{FF2B5EF4-FFF2-40B4-BE49-F238E27FC236}">
                <a16:creationId xmlns:a16="http://schemas.microsoft.com/office/drawing/2014/main" id="{75D59A04-CF6D-4036-8B6E-791E4FDAC95C}"/>
              </a:ext>
            </a:extLst>
          </p:cNvPr>
          <p:cNvSpPr/>
          <p:nvPr/>
        </p:nvSpPr>
        <p:spPr>
          <a:xfrm rot="688434" flipV="1">
            <a:off x="4130352" y="3728046"/>
            <a:ext cx="856002" cy="173749"/>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13" name="Straight Connector 12">
            <a:extLst>
              <a:ext uri="{FF2B5EF4-FFF2-40B4-BE49-F238E27FC236}">
                <a16:creationId xmlns:a16="http://schemas.microsoft.com/office/drawing/2014/main" id="{97D5549C-D28B-064A-BBB8-38DF1DEE609D}"/>
              </a:ext>
            </a:extLst>
          </p:cNvPr>
          <p:cNvSpPr/>
          <p:nvPr/>
        </p:nvSpPr>
        <p:spPr>
          <a:xfrm rot="688434" flipV="1">
            <a:off x="4971040" y="5410807"/>
            <a:ext cx="1817391" cy="401775"/>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14" name="Straight Connector 13">
            <a:extLst>
              <a:ext uri="{FF2B5EF4-FFF2-40B4-BE49-F238E27FC236}">
                <a16:creationId xmlns:a16="http://schemas.microsoft.com/office/drawing/2014/main" id="{6D76CFCD-D3BB-3346-895B-C1EBF3CE1FEE}"/>
              </a:ext>
            </a:extLst>
          </p:cNvPr>
          <p:cNvSpPr/>
          <p:nvPr/>
        </p:nvSpPr>
        <p:spPr>
          <a:xfrm rot="688434" flipV="1">
            <a:off x="6901875" y="5554127"/>
            <a:ext cx="1354705" cy="263863"/>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
        <p:nvSpPr>
          <p:cNvPr id="15" name="Straight Connector 14">
            <a:extLst>
              <a:ext uri="{FF2B5EF4-FFF2-40B4-BE49-F238E27FC236}">
                <a16:creationId xmlns:a16="http://schemas.microsoft.com/office/drawing/2014/main" id="{1EBCC9FD-7AF3-B949-891C-8D6E0CC2388A}"/>
              </a:ext>
            </a:extLst>
          </p:cNvPr>
          <p:cNvSpPr/>
          <p:nvPr/>
        </p:nvSpPr>
        <p:spPr>
          <a:xfrm rot="688434" flipV="1">
            <a:off x="3805824" y="4794678"/>
            <a:ext cx="4328074" cy="891774"/>
          </a:xfrm>
          <a:prstGeom prst="line">
            <a:avLst/>
          </a:prstGeom>
          <a:solidFill>
            <a:srgbClr val="0000FF">
              <a:alpha val="5000"/>
            </a:srgbClr>
          </a:solidFill>
          <a:ln w="25844">
            <a:solidFill>
              <a:srgbClr val="0000FF"/>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1">
            <a:spAutoFit/>
          </a:bodyPr>
          <a:lstStyle/>
          <a:p>
            <a:pPr>
              <a:defRPr sz="2000" dirty="0" err="1" smtClean="0"/>
            </a:pPr>
            <a:endParaRPr lang="en-US" sz="2000" dirty="0" err="1">
              <a:solidFill>
                <a:srgbClr val="0000FF"/>
              </a:solidFill>
            </a:endParaRPr>
          </a:p>
        </p:txBody>
      </p:sp>
    </p:spTree>
    <p:extLst>
      <p:ext uri="{BB962C8B-B14F-4D97-AF65-F5344CB8AC3E}">
        <p14:creationId xmlns:p14="http://schemas.microsoft.com/office/powerpoint/2010/main" val="1919779591"/>
      </p:ext>
    </p:extLst>
  </p:cSld>
  <p:clrMapOvr>
    <a:masterClrMapping/>
  </p:clrMapOvr>
  <p:transition advTm="7649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animBg="1"/>
      <p:bldP spid="18" grpId="0" animBg="1"/>
      <p:bldP spid="12" grpId="0" animBg="1"/>
      <p:bldP spid="13" grpId="0" animBg="1"/>
      <p:bldP spid="14"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3585" y="199919"/>
            <a:ext cx="8173580" cy="611449"/>
          </a:xfrm>
        </p:spPr>
        <p:txBody>
          <a:bodyPr>
            <a:normAutofit/>
          </a:bodyPr>
          <a:lstStyle/>
          <a:p>
            <a:r>
              <a:rPr lang="en-US" dirty="0"/>
              <a:t>Prevalent or long-term users vs. incident users</a:t>
            </a:r>
          </a:p>
        </p:txBody>
      </p:sp>
      <p:sp>
        <p:nvSpPr>
          <p:cNvPr id="6" name="Content Placeholder 5"/>
          <p:cNvSpPr>
            <a:spLocks noGrp="1"/>
          </p:cNvSpPr>
          <p:nvPr>
            <p:ph idx="1"/>
          </p:nvPr>
        </p:nvSpPr>
        <p:spPr>
          <a:xfrm>
            <a:off x="453585" y="780339"/>
            <a:ext cx="8137665" cy="2980337"/>
          </a:xfrm>
        </p:spPr>
        <p:txBody>
          <a:bodyPr/>
          <a:lstStyle/>
          <a:p>
            <a:r>
              <a:rPr lang="en-US" sz="1800" dirty="0"/>
              <a:t>Imagine we collect data via med chart within 1 </a:t>
            </a:r>
            <a:r>
              <a:rPr lang="en-US" sz="1800" dirty="0" err="1"/>
              <a:t>yr</a:t>
            </a:r>
            <a:r>
              <a:rPr lang="en-US" sz="1800" dirty="0"/>
              <a:t> after Surgery</a:t>
            </a:r>
          </a:p>
          <a:p>
            <a:r>
              <a:rPr lang="en-US" sz="1800" dirty="0"/>
              <a:t>Both individuals below are categorized as a post-dx user of ASA, when assessing outcome of Progression or Death</a:t>
            </a:r>
          </a:p>
          <a:p>
            <a:r>
              <a:rPr lang="en-US" sz="1800" dirty="0"/>
              <a:t>Are these two types of individuals really the same? Are their tumors arising in these individuals the same?</a:t>
            </a:r>
          </a:p>
          <a:p>
            <a:r>
              <a:rPr lang="en-US" sz="1800" dirty="0"/>
              <a:t>Who would be included in the Target Trial?</a:t>
            </a:r>
          </a:p>
          <a:p>
            <a:r>
              <a:rPr lang="en-US" sz="1800" dirty="0"/>
              <a:t>Inclusion of prevalent users in </a:t>
            </a:r>
            <a:r>
              <a:rPr lang="en-US" sz="1800" dirty="0" err="1"/>
              <a:t>obs</a:t>
            </a:r>
            <a:r>
              <a:rPr lang="en-US" sz="1800" dirty="0"/>
              <a:t> study </a:t>
            </a:r>
            <a:r>
              <a:rPr lang="en-US" sz="1800" dirty="0">
                <a:sym typeface="Wingdings"/>
              </a:rPr>
              <a:t> </a:t>
            </a:r>
            <a:r>
              <a:rPr lang="en-US" sz="1800" b="1" dirty="0">
                <a:sym typeface="Wingdings"/>
              </a:rPr>
              <a:t>Selection Bias</a:t>
            </a:r>
            <a:endParaRPr lang="en-US" sz="1800" b="1" dirty="0"/>
          </a:p>
          <a:p>
            <a:endParaRPr lang="en-US" sz="1800" dirty="0"/>
          </a:p>
        </p:txBody>
      </p:sp>
      <p:sp>
        <p:nvSpPr>
          <p:cNvPr id="3" name="Slide Number Placeholder 2"/>
          <p:cNvSpPr>
            <a:spLocks noGrp="1"/>
          </p:cNvSpPr>
          <p:nvPr>
            <p:ph type="sldNum" sz="quarter" idx="10"/>
          </p:nvPr>
        </p:nvSpPr>
        <p:spPr/>
        <p:txBody>
          <a:bodyPr/>
          <a:lstStyle/>
          <a:p>
            <a:fld id="{7BCC8D0D-EAEC-449D-9161-023DFF90F2E2}" type="slidenum">
              <a:rPr lang="en-US" smtClean="0">
                <a:solidFill>
                  <a:srgbClr val="052049"/>
                </a:solidFill>
              </a:rPr>
              <a:pPr/>
              <a:t>14</a:t>
            </a:fld>
            <a:endParaRPr lang="en-US" dirty="0">
              <a:solidFill>
                <a:srgbClr val="052049"/>
              </a:solidFill>
            </a:endParaRPr>
          </a:p>
        </p:txBody>
      </p:sp>
      <p:grpSp>
        <p:nvGrpSpPr>
          <p:cNvPr id="7" name="Group 6"/>
          <p:cNvGrpSpPr/>
          <p:nvPr/>
        </p:nvGrpSpPr>
        <p:grpSpPr>
          <a:xfrm>
            <a:off x="369888" y="4950953"/>
            <a:ext cx="8520111" cy="1114610"/>
            <a:chOff x="369888" y="4792695"/>
            <a:chExt cx="8520111" cy="1114610"/>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13" name="Straight Connector 12"/>
          <p:cNvCxnSpPr/>
          <p:nvPr/>
        </p:nvCxnSpPr>
        <p:spPr>
          <a:xfrm>
            <a:off x="5618758" y="4950953"/>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4364" y="4950953"/>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70619" y="491387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H="1">
            <a:off x="1564573" y="4905288"/>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869818" y="491387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a:off x="1240384" y="491387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545626" y="4905288"/>
            <a:ext cx="3" cy="451632"/>
          </a:xfrm>
          <a:prstGeom prst="line">
            <a:avLst/>
          </a:prstGeom>
          <a:ln/>
        </p:spPr>
        <p:style>
          <a:lnRef idx="3">
            <a:schemeClr val="accent3"/>
          </a:lnRef>
          <a:fillRef idx="0">
            <a:schemeClr val="accent3"/>
          </a:fillRef>
          <a:effectRef idx="2">
            <a:schemeClr val="accent3"/>
          </a:effectRef>
          <a:fontRef idx="minor">
            <a:schemeClr val="tx1"/>
          </a:fontRef>
        </p:style>
      </p:cxnSp>
      <p:grpSp>
        <p:nvGrpSpPr>
          <p:cNvPr id="26" name="Group 25"/>
          <p:cNvGrpSpPr/>
          <p:nvPr/>
        </p:nvGrpSpPr>
        <p:grpSpPr>
          <a:xfrm>
            <a:off x="353475" y="3190147"/>
            <a:ext cx="8520111" cy="1114610"/>
            <a:chOff x="369888" y="4792695"/>
            <a:chExt cx="8520111" cy="1114610"/>
          </a:xfrm>
        </p:grpSpPr>
        <p:cxnSp>
          <p:nvCxnSpPr>
            <p:cNvPr id="27" name="Straight Arrow Connector 26"/>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30" name="TextBox 29"/>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31" name="TextBox 30"/>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32" name="Straight Connector 31"/>
          <p:cNvCxnSpPr/>
          <p:nvPr/>
        </p:nvCxnSpPr>
        <p:spPr>
          <a:xfrm flipH="1">
            <a:off x="2354206" y="315307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flipH="1">
            <a:off x="1548160" y="313041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9" name="Straight Connector 38"/>
          <p:cNvCxnSpPr/>
          <p:nvPr/>
        </p:nvCxnSpPr>
        <p:spPr>
          <a:xfrm flipH="1">
            <a:off x="853405" y="3153071"/>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flipH="1">
            <a:off x="1223971" y="3153071"/>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1" name="Straight Connector 40"/>
          <p:cNvCxnSpPr/>
          <p:nvPr/>
        </p:nvCxnSpPr>
        <p:spPr>
          <a:xfrm flipH="1">
            <a:off x="529213" y="3144482"/>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a:off x="5616412"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82018"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172117" y="4762264"/>
            <a:ext cx="7133" cy="9085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a:off x="1914479" y="5542917"/>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7" name="Straight Connector 46"/>
          <p:cNvCxnSpPr/>
          <p:nvPr/>
        </p:nvCxnSpPr>
        <p:spPr>
          <a:xfrm>
            <a:off x="2133508" y="3102133"/>
            <a:ext cx="7570" cy="8095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840602" y="3754033"/>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grpSp>
        <p:nvGrpSpPr>
          <p:cNvPr id="37" name="Group 36"/>
          <p:cNvGrpSpPr/>
          <p:nvPr/>
        </p:nvGrpSpPr>
        <p:grpSpPr>
          <a:xfrm>
            <a:off x="2948792" y="6317541"/>
            <a:ext cx="2892573" cy="485005"/>
            <a:chOff x="5463636" y="1206746"/>
            <a:chExt cx="2892573" cy="485005"/>
          </a:xfrm>
        </p:grpSpPr>
        <p:cxnSp>
          <p:nvCxnSpPr>
            <p:cNvPr id="38" name="Straight Connector 37"/>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49" name="TextBox 48"/>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sp>
        <p:nvSpPr>
          <p:cNvPr id="50" name="TextBox 49"/>
          <p:cNvSpPr txBox="1"/>
          <p:nvPr/>
        </p:nvSpPr>
        <p:spPr bwMode="auto">
          <a:xfrm>
            <a:off x="405229" y="3524060"/>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51" name="TextBox 50"/>
          <p:cNvSpPr txBox="1"/>
          <p:nvPr/>
        </p:nvSpPr>
        <p:spPr bwMode="auto">
          <a:xfrm>
            <a:off x="418144" y="5365775"/>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17" name="TextBox 16">
            <a:extLst>
              <a:ext uri="{FF2B5EF4-FFF2-40B4-BE49-F238E27FC236}">
                <a16:creationId xmlns:a16="http://schemas.microsoft.com/office/drawing/2014/main" id="{344EAA1D-849E-B440-A58D-A260B2BEE716}"/>
              </a:ext>
            </a:extLst>
          </p:cNvPr>
          <p:cNvSpPr txBox="1"/>
          <p:nvPr/>
        </p:nvSpPr>
        <p:spPr bwMode="auto">
          <a:xfrm>
            <a:off x="353475" y="3911711"/>
            <a:ext cx="381043"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A</a:t>
            </a:r>
            <a:endParaRPr lang="en-US" sz="2000" dirty="0">
              <a:solidFill>
                <a:srgbClr val="7030A0"/>
              </a:solidFill>
            </a:endParaRPr>
          </a:p>
        </p:txBody>
      </p:sp>
      <p:sp>
        <p:nvSpPr>
          <p:cNvPr id="18" name="TextBox 17">
            <a:extLst>
              <a:ext uri="{FF2B5EF4-FFF2-40B4-BE49-F238E27FC236}">
                <a16:creationId xmlns:a16="http://schemas.microsoft.com/office/drawing/2014/main" id="{824C30E0-6AE0-DE45-A969-D9AC072CB4DD}"/>
              </a:ext>
            </a:extLst>
          </p:cNvPr>
          <p:cNvSpPr txBox="1"/>
          <p:nvPr/>
        </p:nvSpPr>
        <p:spPr bwMode="auto">
          <a:xfrm>
            <a:off x="353475" y="5827567"/>
            <a:ext cx="694758"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B</a:t>
            </a:r>
            <a:endParaRPr lang="en-US" sz="2000" dirty="0">
              <a:solidFill>
                <a:srgbClr val="7030A0"/>
              </a:solidFill>
            </a:endParaRPr>
          </a:p>
        </p:txBody>
      </p:sp>
      <p:cxnSp>
        <p:nvCxnSpPr>
          <p:cNvPr id="20" name="Straight Arrow Connector 19">
            <a:extLst>
              <a:ext uri="{FF2B5EF4-FFF2-40B4-BE49-F238E27FC236}">
                <a16:creationId xmlns:a16="http://schemas.microsoft.com/office/drawing/2014/main" id="{355F81D5-97D2-294E-AD31-F1BB562F0345}"/>
              </a:ext>
            </a:extLst>
          </p:cNvPr>
          <p:cNvCxnSpPr>
            <a:cxnSpLocks/>
          </p:cNvCxnSpPr>
          <p:nvPr/>
        </p:nvCxnSpPr>
        <p:spPr>
          <a:xfrm flipH="1" flipV="1">
            <a:off x="1378425" y="3831837"/>
            <a:ext cx="3309392" cy="2618958"/>
          </a:xfrm>
          <a:prstGeom prst="straightConnector1">
            <a:avLst/>
          </a:prstGeom>
          <a:ln w="28575">
            <a:solidFill>
              <a:srgbClr val="F4802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C246CA0-5FE1-1645-849E-75480DF3DCA9}"/>
              </a:ext>
            </a:extLst>
          </p:cNvPr>
          <p:cNvCxnSpPr>
            <a:cxnSpLocks/>
          </p:cNvCxnSpPr>
          <p:nvPr/>
        </p:nvCxnSpPr>
        <p:spPr>
          <a:xfrm flipH="1" flipV="1">
            <a:off x="1240384" y="5560986"/>
            <a:ext cx="1677970" cy="680608"/>
          </a:xfrm>
          <a:prstGeom prst="straightConnector1">
            <a:avLst/>
          </a:prstGeom>
          <a:ln w="28575">
            <a:solidFill>
              <a:srgbClr val="90BD3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BF30E65-1B88-FD4A-8505-3533B5E71751}"/>
              </a:ext>
            </a:extLst>
          </p:cNvPr>
          <p:cNvSpPr txBox="1"/>
          <p:nvPr/>
        </p:nvSpPr>
        <p:spPr bwMode="auto">
          <a:xfrm>
            <a:off x="740184" y="4206689"/>
            <a:ext cx="1339847" cy="307777"/>
          </a:xfrm>
          <a:prstGeom prst="rect">
            <a:avLst/>
          </a:prstGeom>
          <a:noFill/>
          <a:ln w="19050" algn="ctr">
            <a:noFill/>
            <a:miter lim="800000"/>
            <a:headEnd/>
            <a:tailEnd/>
          </a:ln>
        </p:spPr>
        <p:txBody>
          <a:bodyPr wrap="square" lIns="0" tIns="0" rIns="0" bIns="0" rtlCol="0">
            <a:spAutoFit/>
          </a:bodyPr>
          <a:lstStyle/>
          <a:p>
            <a:r>
              <a:rPr lang="en-US" sz="2000" dirty="0">
                <a:solidFill>
                  <a:schemeClr val="accent4"/>
                </a:solidFill>
              </a:rPr>
              <a:t>Un-exposed</a:t>
            </a:r>
          </a:p>
        </p:txBody>
      </p:sp>
      <p:sp>
        <p:nvSpPr>
          <p:cNvPr id="52" name="TextBox 51">
            <a:extLst>
              <a:ext uri="{FF2B5EF4-FFF2-40B4-BE49-F238E27FC236}">
                <a16:creationId xmlns:a16="http://schemas.microsoft.com/office/drawing/2014/main" id="{FB932FE7-14AA-7042-B7AB-C417BD22AAD3}"/>
              </a:ext>
            </a:extLst>
          </p:cNvPr>
          <p:cNvSpPr txBox="1"/>
          <p:nvPr/>
        </p:nvSpPr>
        <p:spPr bwMode="auto">
          <a:xfrm>
            <a:off x="690351" y="5652818"/>
            <a:ext cx="1339847" cy="307777"/>
          </a:xfrm>
          <a:prstGeom prst="rect">
            <a:avLst/>
          </a:prstGeom>
          <a:noFill/>
          <a:ln w="19050" algn="ctr">
            <a:noFill/>
            <a:miter lim="800000"/>
            <a:headEnd/>
            <a:tailEnd/>
          </a:ln>
        </p:spPr>
        <p:txBody>
          <a:bodyPr wrap="square" lIns="0" tIns="0" rIns="0" bIns="0" rtlCol="0">
            <a:spAutoFit/>
          </a:bodyPr>
          <a:lstStyle/>
          <a:p>
            <a:r>
              <a:rPr lang="en-US" sz="2000" dirty="0">
                <a:solidFill>
                  <a:srgbClr val="90BD31"/>
                </a:solidFill>
              </a:rPr>
              <a:t>Exposed</a:t>
            </a:r>
          </a:p>
        </p:txBody>
      </p:sp>
      <p:cxnSp>
        <p:nvCxnSpPr>
          <p:cNvPr id="54" name="Straight Arrow Connector 53">
            <a:extLst>
              <a:ext uri="{FF2B5EF4-FFF2-40B4-BE49-F238E27FC236}">
                <a16:creationId xmlns:a16="http://schemas.microsoft.com/office/drawing/2014/main" id="{59D18495-CA4A-3943-856E-3067649B6432}"/>
              </a:ext>
            </a:extLst>
          </p:cNvPr>
          <p:cNvCxnSpPr/>
          <p:nvPr/>
        </p:nvCxnSpPr>
        <p:spPr>
          <a:xfrm flipH="1" flipV="1">
            <a:off x="2510527" y="3907921"/>
            <a:ext cx="232673" cy="37312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4119287-6139-3F4D-AE13-DA058E5242A3}"/>
              </a:ext>
            </a:extLst>
          </p:cNvPr>
          <p:cNvCxnSpPr>
            <a:cxnSpLocks/>
          </p:cNvCxnSpPr>
          <p:nvPr/>
        </p:nvCxnSpPr>
        <p:spPr>
          <a:xfrm flipH="1">
            <a:off x="2448332" y="4676507"/>
            <a:ext cx="234630" cy="39171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050BD64-A89D-9C4F-82A0-657CE603DB1A}"/>
              </a:ext>
            </a:extLst>
          </p:cNvPr>
          <p:cNvSpPr/>
          <p:nvPr/>
        </p:nvSpPr>
        <p:spPr bwMode="auto">
          <a:xfrm>
            <a:off x="146584" y="3130414"/>
            <a:ext cx="3238061" cy="1546093"/>
          </a:xfrm>
          <a:prstGeom prst="ellipse">
            <a:avLst/>
          </a:prstGeom>
          <a:noFill/>
          <a:ln w="190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cxnSp>
        <p:nvCxnSpPr>
          <p:cNvPr id="63" name="Straight Connector 62">
            <a:extLst>
              <a:ext uri="{FF2B5EF4-FFF2-40B4-BE49-F238E27FC236}">
                <a16:creationId xmlns:a16="http://schemas.microsoft.com/office/drawing/2014/main" id="{C1128CCB-846E-0F43-8CC7-1FC09C505E41}"/>
              </a:ext>
            </a:extLst>
          </p:cNvPr>
          <p:cNvCxnSpPr/>
          <p:nvPr/>
        </p:nvCxnSpPr>
        <p:spPr>
          <a:xfrm>
            <a:off x="369888" y="4762264"/>
            <a:ext cx="2140639" cy="155527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A21561-037D-2E42-B248-174B220D587A}"/>
              </a:ext>
            </a:extLst>
          </p:cNvPr>
          <p:cNvCxnSpPr>
            <a:cxnSpLocks/>
          </p:cNvCxnSpPr>
          <p:nvPr/>
        </p:nvCxnSpPr>
        <p:spPr>
          <a:xfrm flipV="1">
            <a:off x="756918" y="4819531"/>
            <a:ext cx="1926044" cy="125869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5C59F76-A380-D746-86DB-45A23E1EC068}"/>
              </a:ext>
            </a:extLst>
          </p:cNvPr>
          <p:cNvSpPr txBox="1"/>
          <p:nvPr/>
        </p:nvSpPr>
        <p:spPr bwMode="auto">
          <a:xfrm rot="19948006">
            <a:off x="2135141" y="5006064"/>
            <a:ext cx="1779193" cy="307777"/>
          </a:xfrm>
          <a:prstGeom prst="rect">
            <a:avLst/>
          </a:prstGeom>
          <a:noFill/>
          <a:ln w="19050" algn="ctr">
            <a:noFill/>
            <a:miter lim="800000"/>
            <a:headEnd/>
            <a:tailEnd/>
          </a:ln>
        </p:spPr>
        <p:txBody>
          <a:bodyPr wrap="square" lIns="0" tIns="0" rIns="0" bIns="0" rtlCol="0">
            <a:spAutoFit/>
          </a:bodyPr>
          <a:lstStyle/>
          <a:p>
            <a:r>
              <a:rPr lang="en-US" sz="2000" b="1" dirty="0">
                <a:solidFill>
                  <a:srgbClr val="7030A0"/>
                </a:solidFill>
                <a:latin typeface="Calibri" panose="020F0502020204030204" pitchFamily="34" charset="0"/>
                <a:cs typeface="Calibri" panose="020F0502020204030204" pitchFamily="34" charset="0"/>
              </a:rPr>
              <a:t>EXCLUDE</a:t>
            </a:r>
          </a:p>
        </p:txBody>
      </p:sp>
      <p:sp>
        <p:nvSpPr>
          <p:cNvPr id="69" name="TextBox 68">
            <a:extLst>
              <a:ext uri="{FF2B5EF4-FFF2-40B4-BE49-F238E27FC236}">
                <a16:creationId xmlns:a16="http://schemas.microsoft.com/office/drawing/2014/main" id="{AFA86EEE-674D-B645-BEF3-D943D9FB3562}"/>
              </a:ext>
            </a:extLst>
          </p:cNvPr>
          <p:cNvSpPr txBox="1"/>
          <p:nvPr/>
        </p:nvSpPr>
        <p:spPr bwMode="auto">
          <a:xfrm rot="21167834">
            <a:off x="2997617" y="3795998"/>
            <a:ext cx="1779193" cy="307777"/>
          </a:xfrm>
          <a:prstGeom prst="rect">
            <a:avLst/>
          </a:prstGeom>
          <a:noFill/>
          <a:ln w="19050" algn="ctr">
            <a:noFill/>
            <a:miter lim="800000"/>
            <a:headEnd/>
            <a:tailEnd/>
          </a:ln>
        </p:spPr>
        <p:txBody>
          <a:bodyPr wrap="square" lIns="0" tIns="0" rIns="0" bIns="0" rtlCol="0">
            <a:spAutoFit/>
          </a:bodyPr>
          <a:lstStyle/>
          <a:p>
            <a:r>
              <a:rPr lang="en-US" sz="2000" b="1" dirty="0">
                <a:solidFill>
                  <a:srgbClr val="7030A0"/>
                </a:solidFill>
                <a:latin typeface="Calibri" panose="020F0502020204030204" pitchFamily="34" charset="0"/>
                <a:cs typeface="Calibri" panose="020F0502020204030204" pitchFamily="34" charset="0"/>
              </a:rPr>
              <a:t>INCLUDE</a:t>
            </a:r>
          </a:p>
        </p:txBody>
      </p:sp>
    </p:spTree>
    <p:extLst>
      <p:ext uri="{BB962C8B-B14F-4D97-AF65-F5344CB8AC3E}">
        <p14:creationId xmlns:p14="http://schemas.microsoft.com/office/powerpoint/2010/main" val="203718887"/>
      </p:ext>
    </p:extLst>
  </p:cSld>
  <p:clrMapOvr>
    <a:masterClrMapping/>
  </p:clrMapOvr>
  <p:transition advTm="1461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dissolve">
                                      <p:cBhvr>
                                        <p:cTn id="13" dur="500"/>
                                        <p:tgtEl>
                                          <p:spTgt spid="36"/>
                                        </p:tgtEl>
                                      </p:cBhvr>
                                    </p:animEffect>
                                  </p:childTnLst>
                                </p:cTn>
                              </p:par>
                              <p:par>
                                <p:cTn id="14" presetID="9"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dissolv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dissolve">
                                      <p:cBhvr>
                                        <p:cTn id="29" dur="500"/>
                                        <p:tgtEl>
                                          <p:spTgt spid="55"/>
                                        </p:tgtEl>
                                      </p:cBhvr>
                                    </p:animEffect>
                                  </p:childTnLst>
                                </p:cTn>
                              </p:par>
                              <p:par>
                                <p:cTn id="30" presetID="9"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dissolve">
                                      <p:cBhvr>
                                        <p:cTn id="32" dur="500"/>
                                        <p:tgtEl>
                                          <p:spTgt spid="54"/>
                                        </p:tgtEl>
                                      </p:cBhvr>
                                    </p:animEffect>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dissolve">
                                      <p:cBhvr>
                                        <p:cTn id="55" dur="500"/>
                                        <p:tgtEl>
                                          <p:spTgt spid="5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dissolve">
                                      <p:cBhvr>
                                        <p:cTn id="58" dur="500"/>
                                        <p:tgtEl>
                                          <p:spTgt spid="6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dissolve">
                                      <p:cBhvr>
                                        <p:cTn id="63" dur="500"/>
                                        <p:tgtEl>
                                          <p:spTgt spid="63"/>
                                        </p:tgtEl>
                                      </p:cBhvr>
                                    </p:animEffect>
                                  </p:childTnLst>
                                </p:cTn>
                              </p:par>
                              <p:par>
                                <p:cTn id="64" presetID="9" presetClass="entr" presetSubtype="0"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dissolve">
                                      <p:cBhvr>
                                        <p:cTn id="66" dur="500"/>
                                        <p:tgtEl>
                                          <p:spTgt spid="6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dissolve">
                                      <p:cBhvr>
                                        <p:cTn id="69" dur="500"/>
                                        <p:tgtEl>
                                          <p:spTgt spid="6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p:bldP spid="52" grpId="0"/>
      <p:bldP spid="59" grpId="0" animBg="1"/>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297" y="-32198"/>
            <a:ext cx="8173580" cy="611449"/>
          </a:xfrm>
        </p:spPr>
        <p:txBody>
          <a:bodyPr/>
          <a:lstStyle/>
          <a:p>
            <a:r>
              <a:rPr lang="en-US" dirty="0"/>
              <a:t>Selection Bias</a:t>
            </a:r>
          </a:p>
        </p:txBody>
      </p:sp>
      <p:sp>
        <p:nvSpPr>
          <p:cNvPr id="6" name="Content Placeholder 5"/>
          <p:cNvSpPr>
            <a:spLocks noGrp="1"/>
          </p:cNvSpPr>
          <p:nvPr>
            <p:ph idx="1"/>
          </p:nvPr>
        </p:nvSpPr>
        <p:spPr>
          <a:xfrm>
            <a:off x="427504" y="537371"/>
            <a:ext cx="8157167" cy="2073471"/>
          </a:xfrm>
          <a:ln>
            <a:noFill/>
            <a:prstDash val="sysDash"/>
          </a:ln>
        </p:spPr>
        <p:txBody>
          <a:bodyPr/>
          <a:lstStyle/>
          <a:p>
            <a:r>
              <a:rPr lang="en-US" dirty="0"/>
              <a:t>Assume we get rid of the prevalent users</a:t>
            </a:r>
          </a:p>
          <a:p>
            <a:r>
              <a:rPr lang="en-US" dirty="0"/>
              <a:t>Now, someone chooses ASA after surgery or not</a:t>
            </a:r>
          </a:p>
          <a:p>
            <a:r>
              <a:rPr lang="en-US" dirty="0"/>
              <a:t>We assess this via </a:t>
            </a:r>
            <a:r>
              <a:rPr lang="en-US" dirty="0" err="1"/>
              <a:t>Qx</a:t>
            </a:r>
            <a:r>
              <a:rPr lang="en-US" dirty="0"/>
              <a:t> administered every 4 </a:t>
            </a:r>
            <a:r>
              <a:rPr lang="en-US" dirty="0" err="1"/>
              <a:t>yrs</a:t>
            </a:r>
            <a:r>
              <a:rPr lang="en-US" dirty="0"/>
              <a:t> </a:t>
            </a:r>
          </a:p>
          <a:p>
            <a:r>
              <a:rPr lang="en-US" dirty="0"/>
              <a:t>Start T</a:t>
            </a:r>
            <a:r>
              <a:rPr lang="en-US" baseline="-25000" dirty="0"/>
              <a:t>0</a:t>
            </a:r>
            <a:r>
              <a:rPr lang="en-US" dirty="0"/>
              <a:t> at return of the </a:t>
            </a:r>
            <a:r>
              <a:rPr lang="en-US" dirty="0" err="1"/>
              <a:t>Qx</a:t>
            </a:r>
            <a:r>
              <a:rPr lang="en-US" dirty="0"/>
              <a:t>? Is that OK?</a:t>
            </a:r>
          </a:p>
          <a:p>
            <a:endParaRPr lang="en-US" dirty="0"/>
          </a:p>
        </p:txBody>
      </p:sp>
      <p:sp>
        <p:nvSpPr>
          <p:cNvPr id="3" name="Slide Number Placeholder 2"/>
          <p:cNvSpPr>
            <a:spLocks noGrp="1"/>
          </p:cNvSpPr>
          <p:nvPr>
            <p:ph type="sldNum" sz="quarter" idx="10"/>
          </p:nvPr>
        </p:nvSpPr>
        <p:spPr/>
        <p:txBody>
          <a:bodyPr/>
          <a:lstStyle/>
          <a:p>
            <a:fld id="{7BCC8D0D-EAEC-449D-9161-023DFF90F2E2}" type="slidenum">
              <a:rPr lang="en-US" smtClean="0"/>
              <a:pPr/>
              <a:t>15</a:t>
            </a:fld>
            <a:endParaRPr lang="en-US" dirty="0"/>
          </a:p>
        </p:txBody>
      </p:sp>
      <p:grpSp>
        <p:nvGrpSpPr>
          <p:cNvPr id="7" name="Group 6"/>
          <p:cNvGrpSpPr/>
          <p:nvPr/>
        </p:nvGrpSpPr>
        <p:grpSpPr>
          <a:xfrm>
            <a:off x="369888" y="4950953"/>
            <a:ext cx="2475946" cy="1114610"/>
            <a:chOff x="369888" y="4792695"/>
            <a:chExt cx="2475946" cy="1114610"/>
          </a:xfrm>
        </p:grpSpPr>
        <p:cxnSp>
          <p:nvCxnSpPr>
            <p:cNvPr id="8" name="Straight Arrow Connector 7"/>
            <p:cNvCxnSpPr/>
            <p:nvPr/>
          </p:nvCxnSpPr>
          <p:spPr>
            <a:xfrm flipV="1">
              <a:off x="369888" y="4934247"/>
              <a:ext cx="2475946" cy="18754"/>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grpSp>
      <p:cxnSp>
        <p:nvCxnSpPr>
          <p:cNvPr id="15" name="Straight Connector 14"/>
          <p:cNvCxnSpPr/>
          <p:nvPr/>
        </p:nvCxnSpPr>
        <p:spPr>
          <a:xfrm flipH="1">
            <a:off x="2426891" y="4913877"/>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6" name="Group 25"/>
          <p:cNvGrpSpPr/>
          <p:nvPr/>
        </p:nvGrpSpPr>
        <p:grpSpPr>
          <a:xfrm>
            <a:off x="353475" y="3190147"/>
            <a:ext cx="8520111" cy="1114610"/>
            <a:chOff x="369888" y="4792695"/>
            <a:chExt cx="8520111" cy="1114610"/>
          </a:xfrm>
        </p:grpSpPr>
        <p:cxnSp>
          <p:nvCxnSpPr>
            <p:cNvPr id="27" name="Straight Arrow Connector 26"/>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30" name="TextBox 29"/>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31" name="TextBox 30"/>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32" name="Straight Connector 31"/>
          <p:cNvCxnSpPr/>
          <p:nvPr/>
        </p:nvCxnSpPr>
        <p:spPr>
          <a:xfrm flipH="1">
            <a:off x="2396410" y="315307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p:nvPr/>
        </p:nvCxnSpPr>
        <p:spPr>
          <a:xfrm>
            <a:off x="5616412"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82018"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79256" y="4792543"/>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a:off x="1886343" y="5922744"/>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7" name="Straight Connector 46"/>
          <p:cNvCxnSpPr/>
          <p:nvPr/>
        </p:nvCxnSpPr>
        <p:spPr>
          <a:xfrm>
            <a:off x="2151674" y="3102133"/>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840602" y="4232334"/>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sp>
        <p:nvSpPr>
          <p:cNvPr id="42" name="TextBox 41"/>
          <p:cNvSpPr txBox="1"/>
          <p:nvPr/>
        </p:nvSpPr>
        <p:spPr bwMode="auto">
          <a:xfrm>
            <a:off x="2715140" y="4124063"/>
            <a:ext cx="1503417" cy="307777"/>
          </a:xfrm>
          <a:prstGeom prst="rect">
            <a:avLst/>
          </a:prstGeom>
          <a:noFill/>
          <a:ln w="19050" algn="ctr">
            <a:noFill/>
            <a:miter lim="800000"/>
            <a:headEnd/>
            <a:tailEnd/>
          </a:ln>
        </p:spPr>
        <p:txBody>
          <a:bodyPr wrap="square" lIns="0" tIns="0" rIns="0" bIns="0" rtlCol="0">
            <a:spAutoFit/>
          </a:bodyPr>
          <a:lstStyle/>
          <a:p>
            <a:r>
              <a:rPr lang="en-US" sz="2000" dirty="0" err="1"/>
              <a:t>Qx</a:t>
            </a:r>
            <a:r>
              <a:rPr lang="en-US" sz="2000" dirty="0"/>
              <a:t> return</a:t>
            </a:r>
            <a:endParaRPr lang="en-US" sz="2000" baseline="-25000" dirty="0"/>
          </a:p>
        </p:txBody>
      </p:sp>
      <p:cxnSp>
        <p:nvCxnSpPr>
          <p:cNvPr id="49" name="Straight Connector 48"/>
          <p:cNvCxnSpPr/>
          <p:nvPr/>
        </p:nvCxnSpPr>
        <p:spPr>
          <a:xfrm flipH="1">
            <a:off x="2948395" y="3033865"/>
            <a:ext cx="2885" cy="1113043"/>
          </a:xfrm>
          <a:prstGeom prst="line">
            <a:avLst/>
          </a:prstGeom>
          <a:ln>
            <a:prstDash val="dash"/>
          </a:ln>
        </p:spPr>
        <p:style>
          <a:lnRef idx="3">
            <a:schemeClr val="accent2"/>
          </a:lnRef>
          <a:fillRef idx="0">
            <a:schemeClr val="accent2"/>
          </a:fillRef>
          <a:effectRef idx="2">
            <a:schemeClr val="accent2"/>
          </a:effectRef>
          <a:fontRef idx="minor">
            <a:schemeClr val="tx1"/>
          </a:fontRef>
        </p:style>
      </p:cxnSp>
      <p:grpSp>
        <p:nvGrpSpPr>
          <p:cNvPr id="52" name="Group 51"/>
          <p:cNvGrpSpPr/>
          <p:nvPr/>
        </p:nvGrpSpPr>
        <p:grpSpPr>
          <a:xfrm>
            <a:off x="2948792" y="6317541"/>
            <a:ext cx="2892573" cy="485005"/>
            <a:chOff x="5463636" y="1206746"/>
            <a:chExt cx="2892573" cy="485005"/>
          </a:xfrm>
        </p:grpSpPr>
        <p:cxnSp>
          <p:nvCxnSpPr>
            <p:cNvPr id="53" name="Straight Connector 52"/>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4" name="Straight Connector 53"/>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55" name="TextBox 54"/>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sp>
        <p:nvSpPr>
          <p:cNvPr id="33" name="TextBox 32"/>
          <p:cNvSpPr txBox="1"/>
          <p:nvPr/>
        </p:nvSpPr>
        <p:spPr bwMode="auto">
          <a:xfrm>
            <a:off x="405229" y="3524060"/>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34" name="TextBox 33"/>
          <p:cNvSpPr txBox="1"/>
          <p:nvPr/>
        </p:nvSpPr>
        <p:spPr bwMode="auto">
          <a:xfrm>
            <a:off x="480139" y="5303778"/>
            <a:ext cx="2882993" cy="307777"/>
          </a:xfrm>
          <a:prstGeom prst="rect">
            <a:avLst/>
          </a:prstGeom>
          <a:noFill/>
          <a:ln w="19050" algn="ctr">
            <a:noFill/>
            <a:miter lim="800000"/>
            <a:headEnd/>
            <a:tailEnd/>
          </a:ln>
        </p:spPr>
        <p:txBody>
          <a:bodyPr wrap="square" lIns="0" tIns="0" rIns="0" bIns="0" rtlCol="0">
            <a:spAutoFit/>
          </a:bodyPr>
          <a:lstStyle/>
          <a:p>
            <a:r>
              <a:rPr lang="en-US" sz="2000" dirty="0"/>
              <a:t>86    88    90    92   </a:t>
            </a:r>
            <a:r>
              <a:rPr lang="en-US" sz="2000"/>
              <a:t>94   96 </a:t>
            </a:r>
            <a:endParaRPr lang="en-US" sz="2000" dirty="0"/>
          </a:p>
        </p:txBody>
      </p:sp>
      <p:sp>
        <p:nvSpPr>
          <p:cNvPr id="11" name="Oval 10">
            <a:extLst>
              <a:ext uri="{FF2B5EF4-FFF2-40B4-BE49-F238E27FC236}">
                <a16:creationId xmlns:a16="http://schemas.microsoft.com/office/drawing/2014/main" id="{70BD0515-D7FF-5F44-865F-3BB1B6A19F43}"/>
              </a:ext>
            </a:extLst>
          </p:cNvPr>
          <p:cNvSpPr/>
          <p:nvPr/>
        </p:nvSpPr>
        <p:spPr bwMode="auto">
          <a:xfrm>
            <a:off x="2603000" y="3886488"/>
            <a:ext cx="1733011" cy="733098"/>
          </a:xfrm>
          <a:prstGeom prst="ellipse">
            <a:avLst/>
          </a:prstGeom>
          <a:noFill/>
          <a:ln w="317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extBox 13">
            <a:extLst>
              <a:ext uri="{FF2B5EF4-FFF2-40B4-BE49-F238E27FC236}">
                <a16:creationId xmlns:a16="http://schemas.microsoft.com/office/drawing/2014/main" id="{013A0C9B-38B9-C445-9E0C-1D2FD96FC460}"/>
              </a:ext>
            </a:extLst>
          </p:cNvPr>
          <p:cNvSpPr txBox="1"/>
          <p:nvPr/>
        </p:nvSpPr>
        <p:spPr bwMode="auto">
          <a:xfrm>
            <a:off x="5990687" y="501022"/>
            <a:ext cx="914400" cy="430887"/>
          </a:xfrm>
          <a:prstGeom prst="rect">
            <a:avLst/>
          </a:prstGeom>
          <a:noFill/>
          <a:ln w="19050" algn="ctr">
            <a:noFill/>
            <a:miter lim="800000"/>
            <a:headEnd/>
            <a:tailEnd/>
          </a:ln>
        </p:spPr>
        <p:txBody>
          <a:bodyPr wrap="square" lIns="0" tIns="0" rIns="0" bIns="0" rtlCol="0">
            <a:spAutoFit/>
          </a:bodyPr>
          <a:lstStyle/>
          <a:p>
            <a:r>
              <a:rPr lang="en-US" sz="2800" b="1" dirty="0">
                <a:solidFill>
                  <a:schemeClr val="tx1">
                    <a:lumMod val="50000"/>
                    <a:lumOff val="50000"/>
                  </a:schemeClr>
                </a:solidFill>
              </a:rPr>
              <a:t>✓</a:t>
            </a:r>
            <a:endParaRPr lang="en-US" sz="2000" b="1" dirty="0">
              <a:solidFill>
                <a:schemeClr val="tx1">
                  <a:lumMod val="50000"/>
                  <a:lumOff val="50000"/>
                </a:schemeClr>
              </a:solidFill>
            </a:endParaRPr>
          </a:p>
        </p:txBody>
      </p:sp>
      <p:sp>
        <p:nvSpPr>
          <p:cNvPr id="51" name="TextBox 50">
            <a:extLst>
              <a:ext uri="{FF2B5EF4-FFF2-40B4-BE49-F238E27FC236}">
                <a16:creationId xmlns:a16="http://schemas.microsoft.com/office/drawing/2014/main" id="{9C644E1E-39E1-FB4C-8418-19C3CBD215ED}"/>
              </a:ext>
            </a:extLst>
          </p:cNvPr>
          <p:cNvSpPr txBox="1"/>
          <p:nvPr/>
        </p:nvSpPr>
        <p:spPr bwMode="auto">
          <a:xfrm>
            <a:off x="353475" y="3911711"/>
            <a:ext cx="381043"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A</a:t>
            </a:r>
            <a:endParaRPr lang="en-US" sz="2000" dirty="0">
              <a:solidFill>
                <a:srgbClr val="7030A0"/>
              </a:solidFill>
            </a:endParaRPr>
          </a:p>
        </p:txBody>
      </p:sp>
      <p:sp>
        <p:nvSpPr>
          <p:cNvPr id="57" name="TextBox 56">
            <a:extLst>
              <a:ext uri="{FF2B5EF4-FFF2-40B4-BE49-F238E27FC236}">
                <a16:creationId xmlns:a16="http://schemas.microsoft.com/office/drawing/2014/main" id="{2DFC6E4E-8167-4040-BD7C-70B738269042}"/>
              </a:ext>
            </a:extLst>
          </p:cNvPr>
          <p:cNvSpPr txBox="1"/>
          <p:nvPr/>
        </p:nvSpPr>
        <p:spPr bwMode="auto">
          <a:xfrm>
            <a:off x="353475" y="5827567"/>
            <a:ext cx="694758"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B</a:t>
            </a:r>
            <a:endParaRPr lang="en-US" sz="2000" dirty="0">
              <a:solidFill>
                <a:srgbClr val="7030A0"/>
              </a:solidFill>
            </a:endParaRPr>
          </a:p>
        </p:txBody>
      </p:sp>
      <p:cxnSp>
        <p:nvCxnSpPr>
          <p:cNvPr id="59" name="Straight Arrow Connector 58">
            <a:extLst>
              <a:ext uri="{FF2B5EF4-FFF2-40B4-BE49-F238E27FC236}">
                <a16:creationId xmlns:a16="http://schemas.microsoft.com/office/drawing/2014/main" id="{DCC368E8-A04D-B84E-B925-02E2D3F59F4F}"/>
              </a:ext>
            </a:extLst>
          </p:cNvPr>
          <p:cNvCxnSpPr>
            <a:cxnSpLocks/>
          </p:cNvCxnSpPr>
          <p:nvPr/>
        </p:nvCxnSpPr>
        <p:spPr>
          <a:xfrm flipH="1">
            <a:off x="2014359" y="2687131"/>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6C2D64DA-6173-9542-935C-BC0832227D1F}"/>
              </a:ext>
            </a:extLst>
          </p:cNvPr>
          <p:cNvCxnSpPr>
            <a:cxnSpLocks/>
          </p:cNvCxnSpPr>
          <p:nvPr/>
        </p:nvCxnSpPr>
        <p:spPr>
          <a:xfrm flipH="1">
            <a:off x="2239911" y="2693227"/>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a:extLst>
              <a:ext uri="{FF2B5EF4-FFF2-40B4-BE49-F238E27FC236}">
                <a16:creationId xmlns:a16="http://schemas.microsoft.com/office/drawing/2014/main" id="{9C44C0EC-AD46-884D-BB32-4B14D6669AB4}"/>
              </a:ext>
            </a:extLst>
          </p:cNvPr>
          <p:cNvCxnSpPr>
            <a:cxnSpLocks/>
          </p:cNvCxnSpPr>
          <p:nvPr/>
        </p:nvCxnSpPr>
        <p:spPr>
          <a:xfrm flipH="1">
            <a:off x="2514231" y="2711515"/>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88878D9A-175B-0D43-A42B-3523E38724C5}"/>
              </a:ext>
            </a:extLst>
          </p:cNvPr>
          <p:cNvSpPr txBox="1"/>
          <p:nvPr/>
        </p:nvSpPr>
        <p:spPr bwMode="auto">
          <a:xfrm>
            <a:off x="3269939" y="4345807"/>
            <a:ext cx="896112" cy="307777"/>
          </a:xfrm>
          <a:prstGeom prst="rect">
            <a:avLst/>
          </a:prstGeom>
          <a:noFill/>
          <a:ln w="19050" algn="ctr">
            <a:noFill/>
            <a:miter lim="800000"/>
            <a:headEnd/>
            <a:tailEnd/>
          </a:ln>
        </p:spPr>
        <p:txBody>
          <a:bodyPr wrap="square" lIns="0" tIns="0" rIns="0" bIns="0" rtlCol="0">
            <a:spAutoFit/>
          </a:bodyPr>
          <a:lstStyle/>
          <a:p>
            <a:r>
              <a:rPr lang="en-US" sz="2000" dirty="0"/>
              <a:t>T</a:t>
            </a:r>
            <a:r>
              <a:rPr lang="en-US" sz="2000" baseline="-25000" dirty="0"/>
              <a:t>0 </a:t>
            </a:r>
            <a:endParaRPr lang="en-US" sz="2000" dirty="0"/>
          </a:p>
        </p:txBody>
      </p:sp>
    </p:spTree>
    <p:extLst>
      <p:ext uri="{BB962C8B-B14F-4D97-AF65-F5344CB8AC3E}">
        <p14:creationId xmlns:p14="http://schemas.microsoft.com/office/powerpoint/2010/main" val="1795494184"/>
      </p:ext>
    </p:extLst>
  </p:cSld>
  <p:clrMapOvr>
    <a:masterClrMapping/>
  </p:clrMapOvr>
  <p:transition advTm="1615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dissolve">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dissolv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dissolve">
                                      <p:cBhvr>
                                        <p:cTn id="29" dur="500"/>
                                        <p:tgtEl>
                                          <p:spTgt spid="62"/>
                                        </p:tgtEl>
                                      </p:cBhvr>
                                    </p:animEffect>
                                  </p:childTnLst>
                                </p:cTn>
                              </p:par>
                              <p:par>
                                <p:cTn id="30" presetID="1" presetClass="entr" presetSubtype="0" fill="hold"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 grpId="0" animBg="1"/>
      <p:bldP spid="14" grpId="0"/>
      <p:bldP spid="51" grpId="0"/>
      <p:bldP spid="5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297" y="-32198"/>
            <a:ext cx="8173580" cy="611449"/>
          </a:xfrm>
        </p:spPr>
        <p:txBody>
          <a:bodyPr/>
          <a:lstStyle/>
          <a:p>
            <a:r>
              <a:rPr lang="en-US" dirty="0"/>
              <a:t>Selection Bias</a:t>
            </a:r>
          </a:p>
        </p:txBody>
      </p:sp>
      <p:sp>
        <p:nvSpPr>
          <p:cNvPr id="6" name="Content Placeholder 5"/>
          <p:cNvSpPr>
            <a:spLocks noGrp="1"/>
          </p:cNvSpPr>
          <p:nvPr>
            <p:ph idx="1"/>
          </p:nvPr>
        </p:nvSpPr>
        <p:spPr>
          <a:xfrm>
            <a:off x="427504" y="537371"/>
            <a:ext cx="8157167" cy="2073471"/>
          </a:xfrm>
          <a:ln>
            <a:noFill/>
            <a:prstDash val="sysDash"/>
          </a:ln>
        </p:spPr>
        <p:txBody>
          <a:bodyPr/>
          <a:lstStyle/>
          <a:p>
            <a:r>
              <a:rPr lang="en-US" dirty="0"/>
              <a:t>Assume we get rid of the prevalent users</a:t>
            </a:r>
          </a:p>
          <a:p>
            <a:r>
              <a:rPr lang="en-US" dirty="0"/>
              <a:t>Now, someone chooses ASA after surgery or not</a:t>
            </a:r>
          </a:p>
          <a:p>
            <a:r>
              <a:rPr lang="en-US" dirty="0"/>
              <a:t>We assess this via </a:t>
            </a:r>
            <a:r>
              <a:rPr lang="en-US" dirty="0" err="1"/>
              <a:t>Qx</a:t>
            </a:r>
            <a:r>
              <a:rPr lang="en-US" dirty="0"/>
              <a:t> administered ever 4 </a:t>
            </a:r>
            <a:r>
              <a:rPr lang="en-US" dirty="0" err="1"/>
              <a:t>yrs</a:t>
            </a:r>
            <a:r>
              <a:rPr lang="en-US" dirty="0"/>
              <a:t> </a:t>
            </a:r>
          </a:p>
          <a:p>
            <a:r>
              <a:rPr lang="en-US" dirty="0"/>
              <a:t>Start T</a:t>
            </a:r>
            <a:r>
              <a:rPr lang="en-US" baseline="-25000" dirty="0"/>
              <a:t>0</a:t>
            </a:r>
            <a:r>
              <a:rPr lang="en-US" dirty="0"/>
              <a:t> at return of the </a:t>
            </a:r>
            <a:r>
              <a:rPr lang="en-US" dirty="0" err="1"/>
              <a:t>Qx</a:t>
            </a:r>
            <a:r>
              <a:rPr lang="en-US" dirty="0"/>
              <a:t>? Is that OK?</a:t>
            </a:r>
          </a:p>
          <a:p>
            <a:r>
              <a:rPr lang="en-US" dirty="0"/>
              <a:t>Person must survive to return the </a:t>
            </a:r>
            <a:r>
              <a:rPr lang="en-US" dirty="0" err="1"/>
              <a:t>Qx</a:t>
            </a:r>
            <a:r>
              <a:rPr lang="en-US" dirty="0"/>
              <a:t>   </a:t>
            </a:r>
            <a:r>
              <a:rPr lang="en-US" dirty="0">
                <a:sym typeface="Wingdings"/>
              </a:rPr>
              <a:t>  Selection Bias</a:t>
            </a:r>
            <a:endParaRPr lang="en-US" dirty="0"/>
          </a:p>
          <a:p>
            <a:endParaRPr lang="en-US" dirty="0"/>
          </a:p>
        </p:txBody>
      </p:sp>
      <p:sp>
        <p:nvSpPr>
          <p:cNvPr id="3" name="Slide Number Placeholder 2"/>
          <p:cNvSpPr>
            <a:spLocks noGrp="1"/>
          </p:cNvSpPr>
          <p:nvPr>
            <p:ph type="sldNum" sz="quarter" idx="10"/>
          </p:nvPr>
        </p:nvSpPr>
        <p:spPr/>
        <p:txBody>
          <a:bodyPr/>
          <a:lstStyle/>
          <a:p>
            <a:fld id="{7BCC8D0D-EAEC-449D-9161-023DFF90F2E2}" type="slidenum">
              <a:rPr lang="en-US" smtClean="0"/>
              <a:pPr/>
              <a:t>16</a:t>
            </a:fld>
            <a:endParaRPr lang="en-US" dirty="0"/>
          </a:p>
        </p:txBody>
      </p:sp>
      <p:cxnSp>
        <p:nvCxnSpPr>
          <p:cNvPr id="8" name="Straight Arrow Connector 7"/>
          <p:cNvCxnSpPr/>
          <p:nvPr/>
        </p:nvCxnSpPr>
        <p:spPr>
          <a:xfrm flipV="1">
            <a:off x="369888" y="5092505"/>
            <a:ext cx="2475946" cy="18754"/>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950953"/>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757786"/>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2" name="TextBox 11"/>
          <p:cNvSpPr txBox="1"/>
          <p:nvPr/>
        </p:nvSpPr>
        <p:spPr bwMode="auto">
          <a:xfrm>
            <a:off x="2578547" y="5645242"/>
            <a:ext cx="2057399" cy="307777"/>
          </a:xfrm>
          <a:prstGeom prst="rect">
            <a:avLst/>
          </a:prstGeom>
          <a:noFill/>
          <a:ln w="19050" algn="ctr">
            <a:noFill/>
            <a:miter lim="800000"/>
            <a:headEnd/>
            <a:tailEnd/>
          </a:ln>
        </p:spPr>
        <p:txBody>
          <a:bodyPr wrap="square" lIns="0" tIns="0" rIns="0" bIns="0" rtlCol="0">
            <a:spAutoFit/>
          </a:bodyPr>
          <a:lstStyle/>
          <a:p>
            <a:r>
              <a:rPr lang="en-US" sz="2000" dirty="0"/>
              <a:t>Death due to CRC</a:t>
            </a:r>
          </a:p>
        </p:txBody>
      </p:sp>
      <p:cxnSp>
        <p:nvCxnSpPr>
          <p:cNvPr id="15" name="Straight Connector 14"/>
          <p:cNvCxnSpPr/>
          <p:nvPr/>
        </p:nvCxnSpPr>
        <p:spPr>
          <a:xfrm flipH="1">
            <a:off x="2426891" y="4913877"/>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6" name="Group 25"/>
          <p:cNvGrpSpPr/>
          <p:nvPr/>
        </p:nvGrpSpPr>
        <p:grpSpPr>
          <a:xfrm>
            <a:off x="353475" y="3190147"/>
            <a:ext cx="8520111" cy="1114610"/>
            <a:chOff x="369888" y="4792695"/>
            <a:chExt cx="8520111" cy="1114610"/>
          </a:xfrm>
        </p:grpSpPr>
        <p:cxnSp>
          <p:nvCxnSpPr>
            <p:cNvPr id="27" name="Straight Arrow Connector 26"/>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30" name="TextBox 29"/>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31" name="TextBox 30"/>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32" name="Straight Connector 31"/>
          <p:cNvCxnSpPr/>
          <p:nvPr/>
        </p:nvCxnSpPr>
        <p:spPr>
          <a:xfrm flipH="1">
            <a:off x="2396410" y="315307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p:nvPr/>
        </p:nvCxnSpPr>
        <p:spPr>
          <a:xfrm>
            <a:off x="5616412"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82018" y="304947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79256" y="4792543"/>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a:off x="1886343" y="5922744"/>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7" name="Straight Connector 46"/>
          <p:cNvCxnSpPr/>
          <p:nvPr/>
        </p:nvCxnSpPr>
        <p:spPr>
          <a:xfrm>
            <a:off x="2151674" y="3102133"/>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840602" y="4232334"/>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9" name="Straight Connector 48"/>
          <p:cNvCxnSpPr/>
          <p:nvPr/>
        </p:nvCxnSpPr>
        <p:spPr>
          <a:xfrm flipH="1">
            <a:off x="2948395" y="3033865"/>
            <a:ext cx="2885" cy="1113043"/>
          </a:xfrm>
          <a:prstGeom prst="line">
            <a:avLst/>
          </a:prstGeom>
          <a:ln>
            <a:prstDash val="dash"/>
          </a:ln>
        </p:spPr>
        <p:style>
          <a:lnRef idx="3">
            <a:schemeClr val="accent2"/>
          </a:lnRef>
          <a:fillRef idx="0">
            <a:schemeClr val="accent2"/>
          </a:fillRef>
          <a:effectRef idx="2">
            <a:schemeClr val="accent2"/>
          </a:effectRef>
          <a:fontRef idx="minor">
            <a:schemeClr val="tx1"/>
          </a:fontRef>
        </p:style>
      </p:cxnSp>
      <p:grpSp>
        <p:nvGrpSpPr>
          <p:cNvPr id="52" name="Group 51"/>
          <p:cNvGrpSpPr/>
          <p:nvPr/>
        </p:nvGrpSpPr>
        <p:grpSpPr>
          <a:xfrm>
            <a:off x="2948792" y="6317541"/>
            <a:ext cx="2892573" cy="485005"/>
            <a:chOff x="5463636" y="1206746"/>
            <a:chExt cx="2892573" cy="485005"/>
          </a:xfrm>
        </p:grpSpPr>
        <p:cxnSp>
          <p:nvCxnSpPr>
            <p:cNvPr id="53" name="Straight Connector 52"/>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4" name="Straight Connector 53"/>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55" name="TextBox 54"/>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cxnSp>
        <p:nvCxnSpPr>
          <p:cNvPr id="56" name="Straight Connector 55"/>
          <p:cNvCxnSpPr/>
          <p:nvPr/>
        </p:nvCxnSpPr>
        <p:spPr>
          <a:xfrm>
            <a:off x="2861055" y="4913877"/>
            <a:ext cx="0" cy="843909"/>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405229" y="3524060"/>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34" name="TextBox 33"/>
          <p:cNvSpPr txBox="1"/>
          <p:nvPr/>
        </p:nvSpPr>
        <p:spPr bwMode="auto">
          <a:xfrm>
            <a:off x="480139" y="5303778"/>
            <a:ext cx="2882993" cy="307777"/>
          </a:xfrm>
          <a:prstGeom prst="rect">
            <a:avLst/>
          </a:prstGeom>
          <a:noFill/>
          <a:ln w="19050" algn="ctr">
            <a:noFill/>
            <a:miter lim="800000"/>
            <a:headEnd/>
            <a:tailEnd/>
          </a:ln>
        </p:spPr>
        <p:txBody>
          <a:bodyPr wrap="square" lIns="0" tIns="0" rIns="0" bIns="0" rtlCol="0">
            <a:spAutoFit/>
          </a:bodyPr>
          <a:lstStyle/>
          <a:p>
            <a:r>
              <a:rPr lang="en-US" sz="2000" dirty="0"/>
              <a:t>86    88    90    92   </a:t>
            </a:r>
            <a:r>
              <a:rPr lang="en-US" sz="2000"/>
              <a:t>94   96 </a:t>
            </a:r>
            <a:endParaRPr lang="en-US" sz="2000" dirty="0"/>
          </a:p>
        </p:txBody>
      </p:sp>
      <p:sp>
        <p:nvSpPr>
          <p:cNvPr id="11" name="Oval 10">
            <a:extLst>
              <a:ext uri="{FF2B5EF4-FFF2-40B4-BE49-F238E27FC236}">
                <a16:creationId xmlns:a16="http://schemas.microsoft.com/office/drawing/2014/main" id="{70BD0515-D7FF-5F44-865F-3BB1B6A19F43}"/>
              </a:ext>
            </a:extLst>
          </p:cNvPr>
          <p:cNvSpPr/>
          <p:nvPr/>
        </p:nvSpPr>
        <p:spPr bwMode="auto">
          <a:xfrm>
            <a:off x="2675258" y="3868186"/>
            <a:ext cx="1645144" cy="775113"/>
          </a:xfrm>
          <a:prstGeom prst="ellipse">
            <a:avLst/>
          </a:prstGeom>
          <a:noFill/>
          <a:ln w="317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0" name="Oval 49">
            <a:extLst>
              <a:ext uri="{FF2B5EF4-FFF2-40B4-BE49-F238E27FC236}">
                <a16:creationId xmlns:a16="http://schemas.microsoft.com/office/drawing/2014/main" id="{11A0655E-DFB5-6C44-9A17-E3A1D7ED9C81}"/>
              </a:ext>
            </a:extLst>
          </p:cNvPr>
          <p:cNvSpPr/>
          <p:nvPr/>
        </p:nvSpPr>
        <p:spPr bwMode="auto">
          <a:xfrm>
            <a:off x="1108575" y="4715812"/>
            <a:ext cx="3657969" cy="1495955"/>
          </a:xfrm>
          <a:prstGeom prst="ellipse">
            <a:avLst/>
          </a:prstGeom>
          <a:noFill/>
          <a:ln w="317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3" name="TextBox 12">
            <a:extLst>
              <a:ext uri="{FF2B5EF4-FFF2-40B4-BE49-F238E27FC236}">
                <a16:creationId xmlns:a16="http://schemas.microsoft.com/office/drawing/2014/main" id="{C7CA5D8B-D36E-D44F-A2FB-FB351EB98D23}"/>
              </a:ext>
            </a:extLst>
          </p:cNvPr>
          <p:cNvSpPr txBox="1"/>
          <p:nvPr/>
        </p:nvSpPr>
        <p:spPr bwMode="auto">
          <a:xfrm rot="21073990">
            <a:off x="3126188" y="4830150"/>
            <a:ext cx="4788823" cy="430887"/>
          </a:xfrm>
          <a:prstGeom prst="rect">
            <a:avLst/>
          </a:prstGeom>
          <a:noFill/>
          <a:ln w="19050" algn="ctr">
            <a:noFill/>
            <a:miter lim="800000"/>
            <a:headEnd/>
            <a:tailEnd/>
          </a:ln>
        </p:spPr>
        <p:txBody>
          <a:bodyPr wrap="square" lIns="0" tIns="0" rIns="0" bIns="0" rtlCol="0">
            <a:spAutoFit/>
          </a:bodyPr>
          <a:lstStyle/>
          <a:p>
            <a:r>
              <a:rPr lang="en-US" sz="2800" i="1" dirty="0">
                <a:solidFill>
                  <a:srgbClr val="7030A0"/>
                </a:solidFill>
              </a:rPr>
              <a:t>Never makes it into the cohort analysis!</a:t>
            </a:r>
          </a:p>
        </p:txBody>
      </p:sp>
      <p:sp>
        <p:nvSpPr>
          <p:cNvPr id="14" name="TextBox 13">
            <a:extLst>
              <a:ext uri="{FF2B5EF4-FFF2-40B4-BE49-F238E27FC236}">
                <a16:creationId xmlns:a16="http://schemas.microsoft.com/office/drawing/2014/main" id="{013A0C9B-38B9-C445-9E0C-1D2FD96FC460}"/>
              </a:ext>
            </a:extLst>
          </p:cNvPr>
          <p:cNvSpPr txBox="1"/>
          <p:nvPr/>
        </p:nvSpPr>
        <p:spPr bwMode="auto">
          <a:xfrm>
            <a:off x="5990687" y="501022"/>
            <a:ext cx="914400" cy="430887"/>
          </a:xfrm>
          <a:prstGeom prst="rect">
            <a:avLst/>
          </a:prstGeom>
          <a:noFill/>
          <a:ln w="19050" algn="ctr">
            <a:noFill/>
            <a:miter lim="800000"/>
            <a:headEnd/>
            <a:tailEnd/>
          </a:ln>
        </p:spPr>
        <p:txBody>
          <a:bodyPr wrap="square" lIns="0" tIns="0" rIns="0" bIns="0" rtlCol="0">
            <a:spAutoFit/>
          </a:bodyPr>
          <a:lstStyle/>
          <a:p>
            <a:r>
              <a:rPr lang="en-US" sz="2800" b="1" dirty="0">
                <a:solidFill>
                  <a:schemeClr val="tx1">
                    <a:lumMod val="50000"/>
                    <a:lumOff val="50000"/>
                  </a:schemeClr>
                </a:solidFill>
              </a:rPr>
              <a:t>✓</a:t>
            </a:r>
            <a:endParaRPr lang="en-US" sz="2000" b="1" dirty="0">
              <a:solidFill>
                <a:schemeClr val="tx1">
                  <a:lumMod val="50000"/>
                  <a:lumOff val="50000"/>
                </a:schemeClr>
              </a:solidFill>
            </a:endParaRPr>
          </a:p>
        </p:txBody>
      </p:sp>
      <p:sp>
        <p:nvSpPr>
          <p:cNvPr id="51" name="TextBox 50">
            <a:extLst>
              <a:ext uri="{FF2B5EF4-FFF2-40B4-BE49-F238E27FC236}">
                <a16:creationId xmlns:a16="http://schemas.microsoft.com/office/drawing/2014/main" id="{9C644E1E-39E1-FB4C-8418-19C3CBD215ED}"/>
              </a:ext>
            </a:extLst>
          </p:cNvPr>
          <p:cNvSpPr txBox="1"/>
          <p:nvPr/>
        </p:nvSpPr>
        <p:spPr bwMode="auto">
          <a:xfrm>
            <a:off x="353475" y="3911711"/>
            <a:ext cx="381043"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A</a:t>
            </a:r>
            <a:endParaRPr lang="en-US" sz="2000" dirty="0">
              <a:solidFill>
                <a:srgbClr val="7030A0"/>
              </a:solidFill>
            </a:endParaRPr>
          </a:p>
        </p:txBody>
      </p:sp>
      <p:sp>
        <p:nvSpPr>
          <p:cNvPr id="57" name="TextBox 56">
            <a:extLst>
              <a:ext uri="{FF2B5EF4-FFF2-40B4-BE49-F238E27FC236}">
                <a16:creationId xmlns:a16="http://schemas.microsoft.com/office/drawing/2014/main" id="{2DFC6E4E-8167-4040-BD7C-70B738269042}"/>
              </a:ext>
            </a:extLst>
          </p:cNvPr>
          <p:cNvSpPr txBox="1"/>
          <p:nvPr/>
        </p:nvSpPr>
        <p:spPr bwMode="auto">
          <a:xfrm>
            <a:off x="353475" y="5827567"/>
            <a:ext cx="694758"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B</a:t>
            </a:r>
            <a:endParaRPr lang="en-US" sz="2000" dirty="0">
              <a:solidFill>
                <a:srgbClr val="7030A0"/>
              </a:solidFill>
            </a:endParaRPr>
          </a:p>
        </p:txBody>
      </p:sp>
      <p:cxnSp>
        <p:nvCxnSpPr>
          <p:cNvPr id="59" name="Straight Arrow Connector 58">
            <a:extLst>
              <a:ext uri="{FF2B5EF4-FFF2-40B4-BE49-F238E27FC236}">
                <a16:creationId xmlns:a16="http://schemas.microsoft.com/office/drawing/2014/main" id="{DCC368E8-A04D-B84E-B925-02E2D3F59F4F}"/>
              </a:ext>
            </a:extLst>
          </p:cNvPr>
          <p:cNvCxnSpPr>
            <a:cxnSpLocks/>
          </p:cNvCxnSpPr>
          <p:nvPr/>
        </p:nvCxnSpPr>
        <p:spPr>
          <a:xfrm flipH="1">
            <a:off x="2014359" y="2687131"/>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6C2D64DA-6173-9542-935C-BC0832227D1F}"/>
              </a:ext>
            </a:extLst>
          </p:cNvPr>
          <p:cNvCxnSpPr>
            <a:cxnSpLocks/>
          </p:cNvCxnSpPr>
          <p:nvPr/>
        </p:nvCxnSpPr>
        <p:spPr>
          <a:xfrm flipH="1">
            <a:off x="2239911" y="2693227"/>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a:extLst>
              <a:ext uri="{FF2B5EF4-FFF2-40B4-BE49-F238E27FC236}">
                <a16:creationId xmlns:a16="http://schemas.microsoft.com/office/drawing/2014/main" id="{9C44C0EC-AD46-884D-BB32-4B14D6669AB4}"/>
              </a:ext>
            </a:extLst>
          </p:cNvPr>
          <p:cNvCxnSpPr>
            <a:cxnSpLocks/>
          </p:cNvCxnSpPr>
          <p:nvPr/>
        </p:nvCxnSpPr>
        <p:spPr>
          <a:xfrm flipH="1">
            <a:off x="2514231" y="2711515"/>
            <a:ext cx="63092" cy="401598"/>
          </a:xfrm>
          <a:prstGeom prst="straightConnector1">
            <a:avLst/>
          </a:prstGeom>
          <a:ln w="2857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C7C569C7-20C2-FF4B-8434-3D520FC5E9B5}"/>
              </a:ext>
            </a:extLst>
          </p:cNvPr>
          <p:cNvCxnSpPr/>
          <p:nvPr/>
        </p:nvCxnSpPr>
        <p:spPr>
          <a:xfrm>
            <a:off x="5413248" y="2412906"/>
            <a:ext cx="346426" cy="0"/>
          </a:xfrm>
          <a:prstGeom prst="straightConnector1">
            <a:avLst/>
          </a:prstGeom>
          <a:ln w="28575">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51922C-35B8-6447-AD2E-69B7CF2B50B6}"/>
              </a:ext>
            </a:extLst>
          </p:cNvPr>
          <p:cNvSpPr txBox="1"/>
          <p:nvPr/>
        </p:nvSpPr>
        <p:spPr bwMode="auto">
          <a:xfrm>
            <a:off x="2781109" y="4158814"/>
            <a:ext cx="1503417" cy="307777"/>
          </a:xfrm>
          <a:prstGeom prst="rect">
            <a:avLst/>
          </a:prstGeom>
          <a:noFill/>
          <a:ln w="19050" algn="ctr">
            <a:noFill/>
            <a:miter lim="800000"/>
            <a:headEnd/>
            <a:tailEnd/>
          </a:ln>
        </p:spPr>
        <p:txBody>
          <a:bodyPr wrap="square" lIns="0" tIns="0" rIns="0" bIns="0" rtlCol="0">
            <a:spAutoFit/>
          </a:bodyPr>
          <a:lstStyle/>
          <a:p>
            <a:r>
              <a:rPr lang="en-US" sz="2000" dirty="0"/>
              <a:t>T</a:t>
            </a:r>
            <a:r>
              <a:rPr lang="en-US" sz="2000" baseline="-25000" dirty="0"/>
              <a:t>0 </a:t>
            </a:r>
            <a:r>
              <a:rPr lang="en-US" sz="2000" dirty="0"/>
              <a:t>, </a:t>
            </a:r>
            <a:r>
              <a:rPr lang="en-US" sz="2000" dirty="0" err="1"/>
              <a:t>Qx</a:t>
            </a:r>
            <a:r>
              <a:rPr lang="en-US" sz="2000" dirty="0"/>
              <a:t> return</a:t>
            </a:r>
            <a:endParaRPr lang="en-US" sz="2000" baseline="-25000" dirty="0"/>
          </a:p>
        </p:txBody>
      </p:sp>
    </p:spTree>
    <p:extLst>
      <p:ext uri="{BB962C8B-B14F-4D97-AF65-F5344CB8AC3E}">
        <p14:creationId xmlns:p14="http://schemas.microsoft.com/office/powerpoint/2010/main" val="1556514577"/>
      </p:ext>
    </p:extLst>
  </p:cSld>
  <p:clrMapOvr>
    <a:masterClrMapping/>
  </p:clrMapOvr>
  <p:transition advTm="1615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0"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85849"/>
            <a:ext cx="8173580" cy="611449"/>
          </a:xfrm>
        </p:spPr>
        <p:txBody>
          <a:bodyPr/>
          <a:lstStyle/>
          <a:p>
            <a:r>
              <a:rPr lang="en-US" dirty="0"/>
              <a:t>Immortal Person Time</a:t>
            </a:r>
          </a:p>
        </p:txBody>
      </p:sp>
      <p:sp>
        <p:nvSpPr>
          <p:cNvPr id="6" name="Content Placeholder 5"/>
          <p:cNvSpPr>
            <a:spLocks noGrp="1"/>
          </p:cNvSpPr>
          <p:nvPr>
            <p:ph idx="1"/>
          </p:nvPr>
        </p:nvSpPr>
        <p:spPr>
          <a:xfrm>
            <a:off x="473087" y="903974"/>
            <a:ext cx="8416912" cy="2678365"/>
          </a:xfrm>
        </p:spPr>
        <p:txBody>
          <a:bodyPr/>
          <a:lstStyle/>
          <a:p>
            <a:r>
              <a:rPr lang="en-US" dirty="0"/>
              <a:t>Imagine we restrict only to individuals w/o ASA use before </a:t>
            </a:r>
            <a:r>
              <a:rPr lang="en-US" dirty="0" err="1"/>
              <a:t>Dx</a:t>
            </a:r>
            <a:endParaRPr lang="en-US" dirty="0"/>
          </a:p>
          <a:p>
            <a:r>
              <a:rPr lang="en-US" dirty="0"/>
              <a:t>We start follow-up at 1 month after Surgery (T</a:t>
            </a:r>
            <a:r>
              <a:rPr lang="en-US" baseline="-25000" dirty="0"/>
              <a:t>0</a:t>
            </a:r>
            <a:r>
              <a:rPr lang="en-US" dirty="0"/>
              <a:t>)</a:t>
            </a:r>
          </a:p>
          <a:p>
            <a:r>
              <a:rPr lang="en-US" dirty="0"/>
              <a:t>Exposure assessed on </a:t>
            </a:r>
            <a:r>
              <a:rPr lang="en-US" dirty="0" err="1"/>
              <a:t>Qx</a:t>
            </a:r>
            <a:r>
              <a:rPr lang="en-US" dirty="0"/>
              <a:t> returned after Surgery</a:t>
            </a:r>
          </a:p>
          <a:p>
            <a:r>
              <a:rPr lang="en-US" dirty="0"/>
              <a:t>Limit analyses to those with complete data &amp; return the survey</a:t>
            </a:r>
          </a:p>
          <a:p>
            <a:r>
              <a:rPr lang="en-US" dirty="0"/>
              <a:t>Is this OK?</a:t>
            </a:r>
          </a:p>
          <a:p>
            <a:endParaRPr lang="en-US" dirty="0"/>
          </a:p>
        </p:txBody>
      </p:sp>
      <p:sp>
        <p:nvSpPr>
          <p:cNvPr id="3" name="Slide Number Placeholder 2"/>
          <p:cNvSpPr>
            <a:spLocks noGrp="1"/>
          </p:cNvSpPr>
          <p:nvPr>
            <p:ph type="sldNum" sz="quarter" idx="10"/>
          </p:nvPr>
        </p:nvSpPr>
        <p:spPr>
          <a:xfrm>
            <a:off x="369888" y="6395375"/>
            <a:ext cx="504825" cy="304800"/>
          </a:xfrm>
        </p:spPr>
        <p:txBody>
          <a:bodyPr/>
          <a:lstStyle/>
          <a:p>
            <a:fld id="{7BCC8D0D-EAEC-449D-9161-023DFF90F2E2}" type="slidenum">
              <a:rPr lang="en-US" smtClean="0"/>
              <a:pPr/>
              <a:t>17</a:t>
            </a:fld>
            <a:endParaRPr lang="en-US" dirty="0"/>
          </a:p>
        </p:txBody>
      </p:sp>
      <p:grpSp>
        <p:nvGrpSpPr>
          <p:cNvPr id="7" name="Group 6"/>
          <p:cNvGrpSpPr/>
          <p:nvPr/>
        </p:nvGrpSpPr>
        <p:grpSpPr>
          <a:xfrm>
            <a:off x="369888" y="4163160"/>
            <a:ext cx="8520111" cy="1114610"/>
            <a:chOff x="369888" y="4792695"/>
            <a:chExt cx="8520111" cy="1114610"/>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13" name="Straight Connector 12"/>
          <p:cNvCxnSpPr/>
          <p:nvPr/>
        </p:nvCxnSpPr>
        <p:spPr>
          <a:xfrm>
            <a:off x="5618758" y="416316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4364" y="416316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auto">
          <a:xfrm>
            <a:off x="2235498" y="5526499"/>
            <a:ext cx="571500" cy="307777"/>
          </a:xfrm>
          <a:prstGeom prst="rect">
            <a:avLst/>
          </a:prstGeom>
          <a:noFill/>
          <a:ln w="19050" algn="ctr">
            <a:noFill/>
            <a:miter lim="800000"/>
            <a:headEnd/>
            <a:tailEnd/>
          </a:ln>
        </p:spPr>
        <p:txBody>
          <a:bodyPr wrap="square" lIns="0" tIns="0" rIns="0" bIns="0" rtlCol="0">
            <a:spAutoFit/>
          </a:bodyPr>
          <a:lstStyle/>
          <a:p>
            <a:r>
              <a:rPr lang="en-US" sz="2000" dirty="0"/>
              <a:t>T</a:t>
            </a:r>
            <a:r>
              <a:rPr lang="en-US" sz="2000" baseline="-25000" dirty="0"/>
              <a:t>0</a:t>
            </a:r>
          </a:p>
        </p:txBody>
      </p:sp>
      <p:cxnSp>
        <p:nvCxnSpPr>
          <p:cNvPr id="46" name="Straight Connector 45"/>
          <p:cNvCxnSpPr/>
          <p:nvPr/>
        </p:nvCxnSpPr>
        <p:spPr>
          <a:xfrm flipH="1">
            <a:off x="2868415" y="410956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a:off x="2160711" y="4004750"/>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bwMode="auto">
          <a:xfrm>
            <a:off x="1819357" y="5160939"/>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56" name="Straight Connector 55"/>
          <p:cNvCxnSpPr>
            <a:endCxn id="42" idx="1"/>
          </p:cNvCxnSpPr>
          <p:nvPr/>
        </p:nvCxnSpPr>
        <p:spPr>
          <a:xfrm>
            <a:off x="2235498" y="3582339"/>
            <a:ext cx="0" cy="2098049"/>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59" name="TextBox 58"/>
          <p:cNvSpPr txBox="1"/>
          <p:nvPr/>
        </p:nvSpPr>
        <p:spPr bwMode="auto">
          <a:xfrm>
            <a:off x="2798074" y="4577715"/>
            <a:ext cx="1313235" cy="369332"/>
          </a:xfrm>
          <a:prstGeom prst="rect">
            <a:avLst/>
          </a:prstGeom>
          <a:noFill/>
          <a:ln w="19050" algn="ctr">
            <a:noFill/>
            <a:miter lim="800000"/>
            <a:headEnd/>
            <a:tailEnd/>
          </a:ln>
        </p:spPr>
        <p:txBody>
          <a:bodyPr wrap="square" lIns="0" tIns="0" rIns="0" bIns="0" rtlCol="0">
            <a:spAutoFit/>
          </a:bodyPr>
          <a:lstStyle/>
          <a:p>
            <a:r>
              <a:rPr lang="en-US" sz="2400" dirty="0" err="1"/>
              <a:t>Qx</a:t>
            </a:r>
            <a:endParaRPr lang="en-US" sz="2400" baseline="-25000" dirty="0"/>
          </a:p>
        </p:txBody>
      </p:sp>
      <p:sp>
        <p:nvSpPr>
          <p:cNvPr id="19" name="TextBox 18"/>
          <p:cNvSpPr txBox="1"/>
          <p:nvPr/>
        </p:nvSpPr>
        <p:spPr bwMode="auto">
          <a:xfrm>
            <a:off x="405229" y="4422967"/>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24" name="TextBox 23">
            <a:extLst>
              <a:ext uri="{FF2B5EF4-FFF2-40B4-BE49-F238E27FC236}">
                <a16:creationId xmlns:a16="http://schemas.microsoft.com/office/drawing/2014/main" id="{0FF3C61B-86B5-7140-B72B-4204A302371F}"/>
              </a:ext>
            </a:extLst>
          </p:cNvPr>
          <p:cNvSpPr txBox="1"/>
          <p:nvPr/>
        </p:nvSpPr>
        <p:spPr bwMode="auto">
          <a:xfrm>
            <a:off x="8585200" y="903974"/>
            <a:ext cx="914400" cy="430887"/>
          </a:xfrm>
          <a:prstGeom prst="rect">
            <a:avLst/>
          </a:prstGeom>
          <a:noFill/>
          <a:ln w="19050" algn="ctr">
            <a:noFill/>
            <a:miter lim="800000"/>
            <a:headEnd/>
            <a:tailEnd/>
          </a:ln>
        </p:spPr>
        <p:txBody>
          <a:bodyPr wrap="square" lIns="0" tIns="0" rIns="0" bIns="0" rtlCol="0">
            <a:spAutoFit/>
          </a:bodyPr>
          <a:lstStyle/>
          <a:p>
            <a:r>
              <a:rPr lang="en-US" sz="2800" b="1" dirty="0">
                <a:solidFill>
                  <a:srgbClr val="7030A0"/>
                </a:solidFill>
              </a:rPr>
              <a:t>✓</a:t>
            </a:r>
            <a:endParaRPr lang="en-US" sz="2000" b="1" dirty="0">
              <a:solidFill>
                <a:srgbClr val="7030A0"/>
              </a:solidFill>
            </a:endParaRPr>
          </a:p>
        </p:txBody>
      </p:sp>
      <p:sp>
        <p:nvSpPr>
          <p:cNvPr id="5" name="TextBox 4">
            <a:extLst>
              <a:ext uri="{FF2B5EF4-FFF2-40B4-BE49-F238E27FC236}">
                <a16:creationId xmlns:a16="http://schemas.microsoft.com/office/drawing/2014/main" id="{00E73723-3E84-F446-82A4-DF3900812703}"/>
              </a:ext>
            </a:extLst>
          </p:cNvPr>
          <p:cNvSpPr txBox="1"/>
          <p:nvPr/>
        </p:nvSpPr>
        <p:spPr bwMode="auto">
          <a:xfrm>
            <a:off x="7095744" y="1334861"/>
            <a:ext cx="1718056"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 Eligibility</a:t>
            </a:r>
            <a:endParaRPr lang="en-US" sz="2000" dirty="0">
              <a:solidFill>
                <a:srgbClr val="7030A0"/>
              </a:solidFill>
            </a:endParaRPr>
          </a:p>
        </p:txBody>
      </p:sp>
      <p:cxnSp>
        <p:nvCxnSpPr>
          <p:cNvPr id="26" name="Straight Arrow Connector 25">
            <a:extLst>
              <a:ext uri="{FF2B5EF4-FFF2-40B4-BE49-F238E27FC236}">
                <a16:creationId xmlns:a16="http://schemas.microsoft.com/office/drawing/2014/main" id="{E241C365-828B-FA4C-8835-B310ACB41DAB}"/>
              </a:ext>
            </a:extLst>
          </p:cNvPr>
          <p:cNvCxnSpPr>
            <a:cxnSpLocks/>
          </p:cNvCxnSpPr>
          <p:nvPr/>
        </p:nvCxnSpPr>
        <p:spPr>
          <a:xfrm flipV="1">
            <a:off x="2311400" y="5834277"/>
            <a:ext cx="0" cy="561098"/>
          </a:xfrm>
          <a:prstGeom prst="straightConnector1">
            <a:avLst/>
          </a:prstGeom>
          <a:ln w="285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22683714"/>
      </p:ext>
    </p:extLst>
  </p:cSld>
  <p:clrMapOvr>
    <a:masterClrMapping/>
  </p:clrMapOvr>
  <p:transition advTm="568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dissolve">
                                      <p:cBhvr>
                                        <p:cTn id="11" dur="500"/>
                                        <p:tgtEl>
                                          <p:spTgt spid="5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dissolv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9" grpId="0"/>
      <p:bldP spid="2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Immortal Person Time</a:t>
            </a:r>
          </a:p>
        </p:txBody>
      </p:sp>
      <p:sp>
        <p:nvSpPr>
          <p:cNvPr id="6" name="Content Placeholder 5"/>
          <p:cNvSpPr>
            <a:spLocks noGrp="1"/>
          </p:cNvSpPr>
          <p:nvPr>
            <p:ph idx="1"/>
          </p:nvPr>
        </p:nvSpPr>
        <p:spPr>
          <a:xfrm>
            <a:off x="473087" y="686444"/>
            <a:ext cx="8416912" cy="3430195"/>
          </a:xfrm>
        </p:spPr>
        <p:txBody>
          <a:bodyPr/>
          <a:lstStyle/>
          <a:p>
            <a:r>
              <a:rPr lang="en-US" dirty="0"/>
              <a:t>Imagine we restrict only to individuals w/o ASA use before </a:t>
            </a:r>
            <a:r>
              <a:rPr lang="en-US" dirty="0" err="1"/>
              <a:t>Dx</a:t>
            </a:r>
            <a:endParaRPr lang="en-US" dirty="0"/>
          </a:p>
          <a:p>
            <a:r>
              <a:rPr lang="en-US" dirty="0"/>
              <a:t>We start follow-up at 1 month after Surgery</a:t>
            </a:r>
          </a:p>
          <a:p>
            <a:r>
              <a:rPr lang="en-US" dirty="0"/>
              <a:t>Exposure assessed on </a:t>
            </a:r>
            <a:r>
              <a:rPr lang="en-US" dirty="0" err="1"/>
              <a:t>Qx</a:t>
            </a:r>
            <a:r>
              <a:rPr lang="en-US" dirty="0"/>
              <a:t> returned after Surgery</a:t>
            </a:r>
          </a:p>
          <a:p>
            <a:r>
              <a:rPr lang="en-US" dirty="0"/>
              <a:t>Limit analyses to those with complete data &amp; return the survey</a:t>
            </a:r>
          </a:p>
          <a:p>
            <a:r>
              <a:rPr lang="en-US" dirty="0"/>
              <a:t>Is this OK?</a:t>
            </a:r>
            <a:endParaRPr lang="en-US" sz="3200" dirty="0"/>
          </a:p>
          <a:p>
            <a:pPr lvl="1"/>
            <a:r>
              <a:rPr lang="en-US" sz="3200" dirty="0"/>
              <a:t>⚠️</a:t>
            </a:r>
            <a:r>
              <a:rPr lang="en-US" dirty="0"/>
              <a:t> we have created immortal time </a:t>
            </a:r>
            <a:r>
              <a:rPr lang="en-US" dirty="0" err="1"/>
              <a:t>bt</a:t>
            </a:r>
            <a:r>
              <a:rPr lang="en-US" dirty="0"/>
              <a:t> T</a:t>
            </a:r>
            <a:r>
              <a:rPr lang="en-US" baseline="-25000" dirty="0"/>
              <a:t>0</a:t>
            </a:r>
            <a:r>
              <a:rPr lang="en-US" dirty="0"/>
              <a:t> and return of </a:t>
            </a:r>
            <a:r>
              <a:rPr lang="en-US" dirty="0" err="1"/>
              <a:t>Qx</a:t>
            </a:r>
            <a:endParaRPr lang="en-US" dirty="0"/>
          </a:p>
          <a:p>
            <a:pPr lvl="1"/>
            <a:r>
              <a:rPr lang="en-US" dirty="0"/>
              <a:t>Forced risk to be 0 during this interval </a:t>
            </a:r>
            <a:r>
              <a:rPr lang="en-US" dirty="0">
                <a:sym typeface="Wingdings"/>
              </a:rPr>
              <a:t>      Immortal time Bias</a:t>
            </a:r>
            <a:endParaRPr lang="en-US" dirty="0"/>
          </a:p>
          <a:p>
            <a:endParaRPr lang="en-US" dirty="0"/>
          </a:p>
          <a:p>
            <a:endParaRPr lang="en-US" dirty="0"/>
          </a:p>
        </p:txBody>
      </p:sp>
      <p:sp>
        <p:nvSpPr>
          <p:cNvPr id="3" name="Slide Number Placeholder 2"/>
          <p:cNvSpPr>
            <a:spLocks noGrp="1"/>
          </p:cNvSpPr>
          <p:nvPr>
            <p:ph type="sldNum" sz="quarter" idx="10"/>
          </p:nvPr>
        </p:nvSpPr>
        <p:spPr>
          <a:xfrm>
            <a:off x="369888" y="6486815"/>
            <a:ext cx="504825" cy="304800"/>
          </a:xfrm>
        </p:spPr>
        <p:txBody>
          <a:bodyPr/>
          <a:lstStyle/>
          <a:p>
            <a:fld id="{7BCC8D0D-EAEC-449D-9161-023DFF90F2E2}" type="slidenum">
              <a:rPr lang="en-US" smtClean="0"/>
              <a:pPr/>
              <a:t>18</a:t>
            </a:fld>
            <a:endParaRPr lang="en-US" dirty="0"/>
          </a:p>
        </p:txBody>
      </p:sp>
      <p:grpSp>
        <p:nvGrpSpPr>
          <p:cNvPr id="7" name="Group 6"/>
          <p:cNvGrpSpPr/>
          <p:nvPr/>
        </p:nvGrpSpPr>
        <p:grpSpPr>
          <a:xfrm>
            <a:off x="369888" y="4254600"/>
            <a:ext cx="8520111" cy="1114610"/>
            <a:chOff x="369888" y="4792695"/>
            <a:chExt cx="8520111" cy="1114610"/>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13" name="Straight Connector 12"/>
          <p:cNvCxnSpPr/>
          <p:nvPr/>
        </p:nvCxnSpPr>
        <p:spPr>
          <a:xfrm>
            <a:off x="5618758" y="425460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4364" y="4254600"/>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auto">
          <a:xfrm>
            <a:off x="2235498" y="5617939"/>
            <a:ext cx="571500" cy="307777"/>
          </a:xfrm>
          <a:prstGeom prst="rect">
            <a:avLst/>
          </a:prstGeom>
          <a:noFill/>
          <a:ln w="19050" algn="ctr">
            <a:noFill/>
            <a:miter lim="800000"/>
            <a:headEnd/>
            <a:tailEnd/>
          </a:ln>
        </p:spPr>
        <p:txBody>
          <a:bodyPr wrap="square" lIns="0" tIns="0" rIns="0" bIns="0" rtlCol="0">
            <a:spAutoFit/>
          </a:bodyPr>
          <a:lstStyle/>
          <a:p>
            <a:r>
              <a:rPr lang="en-US" sz="2000" dirty="0"/>
              <a:t>T</a:t>
            </a:r>
            <a:r>
              <a:rPr lang="en-US" sz="2000" baseline="-25000" dirty="0"/>
              <a:t>0</a:t>
            </a:r>
          </a:p>
        </p:txBody>
      </p:sp>
      <p:cxnSp>
        <p:nvCxnSpPr>
          <p:cNvPr id="46" name="Straight Connector 45"/>
          <p:cNvCxnSpPr/>
          <p:nvPr/>
        </p:nvCxnSpPr>
        <p:spPr>
          <a:xfrm flipH="1">
            <a:off x="2868415" y="420100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a:off x="2160711" y="4096190"/>
            <a:ext cx="11971" cy="11459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bwMode="auto">
          <a:xfrm>
            <a:off x="1819357" y="5252379"/>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56" name="Straight Connector 55"/>
          <p:cNvCxnSpPr>
            <a:endCxn id="42" idx="1"/>
          </p:cNvCxnSpPr>
          <p:nvPr/>
        </p:nvCxnSpPr>
        <p:spPr>
          <a:xfrm>
            <a:off x="2235498" y="3673779"/>
            <a:ext cx="0" cy="2098049"/>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59" name="TextBox 58"/>
          <p:cNvSpPr txBox="1"/>
          <p:nvPr/>
        </p:nvSpPr>
        <p:spPr bwMode="auto">
          <a:xfrm>
            <a:off x="2798074" y="4669155"/>
            <a:ext cx="1313235" cy="369332"/>
          </a:xfrm>
          <a:prstGeom prst="rect">
            <a:avLst/>
          </a:prstGeom>
          <a:noFill/>
          <a:ln w="19050" algn="ctr">
            <a:noFill/>
            <a:miter lim="800000"/>
            <a:headEnd/>
            <a:tailEnd/>
          </a:ln>
        </p:spPr>
        <p:txBody>
          <a:bodyPr wrap="square" lIns="0" tIns="0" rIns="0" bIns="0" rtlCol="0">
            <a:spAutoFit/>
          </a:bodyPr>
          <a:lstStyle/>
          <a:p>
            <a:r>
              <a:rPr lang="en-US" sz="2400" dirty="0" err="1"/>
              <a:t>Qx</a:t>
            </a:r>
            <a:endParaRPr lang="en-US" sz="2400" baseline="-25000" dirty="0"/>
          </a:p>
        </p:txBody>
      </p:sp>
      <p:sp>
        <p:nvSpPr>
          <p:cNvPr id="19" name="TextBox 18"/>
          <p:cNvSpPr txBox="1"/>
          <p:nvPr/>
        </p:nvSpPr>
        <p:spPr bwMode="auto">
          <a:xfrm>
            <a:off x="405229" y="4514407"/>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24" name="TextBox 23">
            <a:extLst>
              <a:ext uri="{FF2B5EF4-FFF2-40B4-BE49-F238E27FC236}">
                <a16:creationId xmlns:a16="http://schemas.microsoft.com/office/drawing/2014/main" id="{0FF3C61B-86B5-7140-B72B-4204A302371F}"/>
              </a:ext>
            </a:extLst>
          </p:cNvPr>
          <p:cNvSpPr txBox="1"/>
          <p:nvPr/>
        </p:nvSpPr>
        <p:spPr bwMode="auto">
          <a:xfrm>
            <a:off x="8585200" y="903974"/>
            <a:ext cx="914400" cy="430887"/>
          </a:xfrm>
          <a:prstGeom prst="rect">
            <a:avLst/>
          </a:prstGeom>
          <a:noFill/>
          <a:ln w="19050" algn="ctr">
            <a:noFill/>
            <a:miter lim="800000"/>
            <a:headEnd/>
            <a:tailEnd/>
          </a:ln>
        </p:spPr>
        <p:txBody>
          <a:bodyPr wrap="square" lIns="0" tIns="0" rIns="0" bIns="0" rtlCol="0">
            <a:spAutoFit/>
          </a:bodyPr>
          <a:lstStyle/>
          <a:p>
            <a:r>
              <a:rPr lang="en-US" sz="2800" b="1" dirty="0">
                <a:solidFill>
                  <a:srgbClr val="7030A0"/>
                </a:solidFill>
              </a:rPr>
              <a:t>✓</a:t>
            </a:r>
            <a:endParaRPr lang="en-US" sz="2000" b="1" dirty="0">
              <a:solidFill>
                <a:srgbClr val="7030A0"/>
              </a:solidFill>
            </a:endParaRPr>
          </a:p>
        </p:txBody>
      </p:sp>
      <p:sp>
        <p:nvSpPr>
          <p:cNvPr id="5" name="TextBox 4">
            <a:extLst>
              <a:ext uri="{FF2B5EF4-FFF2-40B4-BE49-F238E27FC236}">
                <a16:creationId xmlns:a16="http://schemas.microsoft.com/office/drawing/2014/main" id="{00E73723-3E84-F446-82A4-DF3900812703}"/>
              </a:ext>
            </a:extLst>
          </p:cNvPr>
          <p:cNvSpPr txBox="1"/>
          <p:nvPr/>
        </p:nvSpPr>
        <p:spPr bwMode="auto">
          <a:xfrm>
            <a:off x="6217920" y="1253581"/>
            <a:ext cx="2595880" cy="369332"/>
          </a:xfrm>
          <a:prstGeom prst="rect">
            <a:avLst/>
          </a:prstGeom>
          <a:noFill/>
          <a:ln w="19050" algn="ctr">
            <a:noFill/>
            <a:miter lim="800000"/>
            <a:headEnd/>
            <a:tailEnd/>
          </a:ln>
        </p:spPr>
        <p:txBody>
          <a:bodyPr wrap="square" lIns="0" tIns="0" rIns="0" bIns="0" rtlCol="0">
            <a:spAutoFit/>
          </a:bodyPr>
          <a:lstStyle/>
          <a:p>
            <a:r>
              <a:rPr lang="en-US" sz="2400" dirty="0">
                <a:solidFill>
                  <a:srgbClr val="7030A0"/>
                </a:solidFill>
              </a:rPr>
              <a:t>⇠ </a:t>
            </a:r>
            <a:r>
              <a:rPr lang="en-US" sz="2400" dirty="0" err="1">
                <a:solidFill>
                  <a:srgbClr val="7030A0"/>
                </a:solidFill>
              </a:rPr>
              <a:t>Elig</a:t>
            </a:r>
            <a:r>
              <a:rPr lang="en-US" sz="2400" dirty="0">
                <a:solidFill>
                  <a:srgbClr val="7030A0"/>
                </a:solidFill>
              </a:rPr>
              <a:t> &amp; T</a:t>
            </a:r>
            <a:r>
              <a:rPr lang="en-US" sz="2400" baseline="-25000" dirty="0">
                <a:solidFill>
                  <a:srgbClr val="7030A0"/>
                </a:solidFill>
              </a:rPr>
              <a:t>0</a:t>
            </a:r>
            <a:endParaRPr lang="en-US" sz="2000" baseline="-25000" dirty="0">
              <a:solidFill>
                <a:srgbClr val="7030A0"/>
              </a:solidFill>
            </a:endParaRPr>
          </a:p>
        </p:txBody>
      </p:sp>
      <p:cxnSp>
        <p:nvCxnSpPr>
          <p:cNvPr id="26" name="Straight Arrow Connector 25">
            <a:extLst>
              <a:ext uri="{FF2B5EF4-FFF2-40B4-BE49-F238E27FC236}">
                <a16:creationId xmlns:a16="http://schemas.microsoft.com/office/drawing/2014/main" id="{E241C365-828B-FA4C-8835-B310ACB41DAB}"/>
              </a:ext>
            </a:extLst>
          </p:cNvPr>
          <p:cNvCxnSpPr>
            <a:cxnSpLocks/>
          </p:cNvCxnSpPr>
          <p:nvPr/>
        </p:nvCxnSpPr>
        <p:spPr>
          <a:xfrm flipV="1">
            <a:off x="2311400" y="5925717"/>
            <a:ext cx="0" cy="561098"/>
          </a:xfrm>
          <a:prstGeom prst="straightConnector1">
            <a:avLst/>
          </a:prstGeom>
          <a:ln w="28575"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2319340" y="3905856"/>
            <a:ext cx="465234" cy="632917"/>
          </a:xfrm>
          <a:prstGeom prst="leftBrace">
            <a:avLst>
              <a:gd name="adj1" fmla="val 10371"/>
              <a:gd name="adj2" fmla="val 4601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2451070" y="3697419"/>
            <a:ext cx="2759701" cy="307777"/>
          </a:xfrm>
          <a:prstGeom prst="rect">
            <a:avLst/>
          </a:prstGeom>
          <a:noFill/>
          <a:ln w="19050" algn="ctr">
            <a:noFill/>
            <a:miter lim="800000"/>
            <a:headEnd/>
            <a:tailEnd/>
          </a:ln>
        </p:spPr>
        <p:txBody>
          <a:bodyPr wrap="square" lIns="0" tIns="0" rIns="0" bIns="0" rtlCol="0">
            <a:spAutoFit/>
          </a:bodyPr>
          <a:lstStyle/>
          <a:p>
            <a:r>
              <a:rPr lang="en-US" sz="2000" b="1" dirty="0"/>
              <a:t>Immortal Person Time</a:t>
            </a:r>
          </a:p>
        </p:txBody>
      </p:sp>
      <p:cxnSp>
        <p:nvCxnSpPr>
          <p:cNvPr id="27" name="Straight Arrow Connector 26">
            <a:extLst>
              <a:ext uri="{FF2B5EF4-FFF2-40B4-BE49-F238E27FC236}">
                <a16:creationId xmlns:a16="http://schemas.microsoft.com/office/drawing/2014/main" id="{EB35DB4C-7825-5640-A344-149186956297}"/>
              </a:ext>
            </a:extLst>
          </p:cNvPr>
          <p:cNvCxnSpPr/>
          <p:nvPr/>
        </p:nvCxnSpPr>
        <p:spPr>
          <a:xfrm>
            <a:off x="5445332" y="3505694"/>
            <a:ext cx="346426" cy="0"/>
          </a:xfrm>
          <a:prstGeom prst="straightConnector1">
            <a:avLst/>
          </a:prstGeom>
          <a:ln w="28575">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F1CA23F1-1209-6D4F-94AA-FCD5E4E86534}"/>
                  </a:ext>
                </a:extLst>
              </p14:cNvPr>
              <p14:cNvContentPartPr/>
              <p14:nvPr/>
            </p14:nvContentPartPr>
            <p14:xfrm>
              <a:off x="2201904" y="4366224"/>
              <a:ext cx="717480" cy="104760"/>
            </p14:xfrm>
          </p:contentPart>
        </mc:Choice>
        <mc:Fallback xmlns="">
          <p:pic>
            <p:nvPicPr>
              <p:cNvPr id="16" name="Ink 15">
                <a:extLst>
                  <a:ext uri="{FF2B5EF4-FFF2-40B4-BE49-F238E27FC236}">
                    <a16:creationId xmlns:a16="http://schemas.microsoft.com/office/drawing/2014/main" id="{F1CA23F1-1209-6D4F-94AA-FCD5E4E86534}"/>
                  </a:ext>
                </a:extLst>
              </p:cNvPr>
              <p:cNvPicPr/>
              <p:nvPr/>
            </p:nvPicPr>
            <p:blipFill>
              <a:blip r:embed="rId4"/>
              <a:stretch>
                <a:fillRect/>
              </a:stretch>
            </p:blipFill>
            <p:spPr>
              <a:xfrm>
                <a:off x="2147904" y="4258584"/>
                <a:ext cx="825120" cy="320400"/>
              </a:xfrm>
              <a:prstGeom prst="rect">
                <a:avLst/>
              </a:prstGeom>
            </p:spPr>
          </p:pic>
        </mc:Fallback>
      </mc:AlternateContent>
    </p:spTree>
    <p:extLst>
      <p:ext uri="{BB962C8B-B14F-4D97-AF65-F5344CB8AC3E}">
        <p14:creationId xmlns:p14="http://schemas.microsoft.com/office/powerpoint/2010/main" val="1379705873"/>
      </p:ext>
    </p:extLst>
  </p:cSld>
  <p:clrMapOvr>
    <a:masterClrMapping/>
  </p:clrMapOvr>
  <p:transition advTm="568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dissolv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FE6F-EC49-E947-9553-4E68384E7B44}"/>
              </a:ext>
            </a:extLst>
          </p:cNvPr>
          <p:cNvSpPr>
            <a:spLocks noGrp="1"/>
          </p:cNvSpPr>
          <p:nvPr>
            <p:ph type="title"/>
          </p:nvPr>
        </p:nvSpPr>
        <p:spPr/>
        <p:txBody>
          <a:bodyPr/>
          <a:lstStyle/>
          <a:p>
            <a:r>
              <a:rPr lang="en-US" dirty="0"/>
              <a:t>Recommended Reading</a:t>
            </a:r>
          </a:p>
        </p:txBody>
      </p:sp>
      <p:pic>
        <p:nvPicPr>
          <p:cNvPr id="6" name="Content Placeholder 5" descr="Graphical user interface, text, application&#10;&#10;Description automatically generated">
            <a:extLst>
              <a:ext uri="{FF2B5EF4-FFF2-40B4-BE49-F238E27FC236}">
                <a16:creationId xmlns:a16="http://schemas.microsoft.com/office/drawing/2014/main" id="{08B6E00E-4D5B-2E4F-9493-6EC720E19116}"/>
              </a:ext>
            </a:extLst>
          </p:cNvPr>
          <p:cNvPicPr>
            <a:picLocks noGrp="1" noChangeAspect="1"/>
          </p:cNvPicPr>
          <p:nvPr>
            <p:ph idx="1"/>
          </p:nvPr>
        </p:nvPicPr>
        <p:blipFill>
          <a:blip r:embed="rId3"/>
          <a:stretch>
            <a:fillRect/>
          </a:stretch>
        </p:blipFill>
        <p:spPr>
          <a:xfrm>
            <a:off x="369888" y="1373343"/>
            <a:ext cx="8137525" cy="2511665"/>
          </a:xfrm>
        </p:spPr>
      </p:pic>
      <p:sp>
        <p:nvSpPr>
          <p:cNvPr id="4" name="Slide Number Placeholder 3">
            <a:extLst>
              <a:ext uri="{FF2B5EF4-FFF2-40B4-BE49-F238E27FC236}">
                <a16:creationId xmlns:a16="http://schemas.microsoft.com/office/drawing/2014/main" id="{633F14F1-A2B5-FE48-9DE1-34EF24F9801D}"/>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19</a:t>
            </a:fld>
            <a:endParaRPr lang="en-US" altLang="en-US">
              <a:solidFill>
                <a:srgbClr val="052049"/>
              </a:solidFill>
            </a:endParaRPr>
          </a:p>
        </p:txBody>
      </p:sp>
    </p:spTree>
    <p:extLst>
      <p:ext uri="{BB962C8B-B14F-4D97-AF65-F5344CB8AC3E}">
        <p14:creationId xmlns:p14="http://schemas.microsoft.com/office/powerpoint/2010/main" val="270130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F81F58-B1F7-5244-92A9-E678B6DE74D4}"/>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159583375"/>
              </p:ext>
            </p:extLst>
          </p:nvPr>
        </p:nvGraphicFramePr>
        <p:xfrm>
          <a:off x="1" y="249261"/>
          <a:ext cx="8981439" cy="660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0877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Target Trial Emulation Failures – 4 examples</a:t>
            </a:r>
          </a:p>
        </p:txBody>
      </p:sp>
      <p:graphicFrame>
        <p:nvGraphicFramePr>
          <p:cNvPr id="31" name="Content Placeholder 30">
            <a:extLst>
              <a:ext uri="{FF2B5EF4-FFF2-40B4-BE49-F238E27FC236}">
                <a16:creationId xmlns:a16="http://schemas.microsoft.com/office/drawing/2014/main" id="{C097DFFB-0CAE-894E-B430-F59C0A1BEA33}"/>
              </a:ext>
            </a:extLst>
          </p:cNvPr>
          <p:cNvGraphicFramePr>
            <a:graphicFrameLocks noGrp="1"/>
          </p:cNvGraphicFramePr>
          <p:nvPr>
            <p:ph idx="1"/>
            <p:extLst>
              <p:ext uri="{D42A27DB-BD31-4B8C-83A1-F6EECF244321}">
                <p14:modId xmlns:p14="http://schemas.microsoft.com/office/powerpoint/2010/main" val="2079914122"/>
              </p:ext>
            </p:extLst>
          </p:nvPr>
        </p:nvGraphicFramePr>
        <p:xfrm>
          <a:off x="473075" y="830263"/>
          <a:ext cx="8416924" cy="1266823"/>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346863558"/>
                    </a:ext>
                  </a:extLst>
                </a:gridCol>
                <a:gridCol w="3563937">
                  <a:extLst>
                    <a:ext uri="{9D8B030D-6E8A-4147-A177-3AD203B41FA5}">
                      <a16:colId xmlns:a16="http://schemas.microsoft.com/office/drawing/2014/main" val="3975637809"/>
                    </a:ext>
                  </a:extLst>
                </a:gridCol>
                <a:gridCol w="2104231">
                  <a:extLst>
                    <a:ext uri="{9D8B030D-6E8A-4147-A177-3AD203B41FA5}">
                      <a16:colId xmlns:a16="http://schemas.microsoft.com/office/drawing/2014/main" val="3987828029"/>
                    </a:ext>
                  </a:extLst>
                </a:gridCol>
                <a:gridCol w="2104231">
                  <a:extLst>
                    <a:ext uri="{9D8B030D-6E8A-4147-A177-3AD203B41FA5}">
                      <a16:colId xmlns:a16="http://schemas.microsoft.com/office/drawing/2014/main" val="2548630251"/>
                    </a:ext>
                  </a:extLst>
                </a:gridCol>
              </a:tblGrid>
              <a:tr h="626743">
                <a:tc>
                  <a:txBody>
                    <a:bodyPr/>
                    <a:lstStyle/>
                    <a:p>
                      <a:r>
                        <a:rPr lang="en-US" dirty="0"/>
                        <a:t>Ex.</a:t>
                      </a:r>
                    </a:p>
                  </a:txBody>
                  <a:tcPr/>
                </a:tc>
                <a:tc>
                  <a:txBody>
                    <a:bodyPr/>
                    <a:lstStyle/>
                    <a:p>
                      <a:r>
                        <a:rPr lang="en-US" dirty="0"/>
                        <a:t>Scenario</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Immortal PT?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Potential Bias?</a:t>
                      </a:r>
                    </a:p>
                    <a:p>
                      <a:endParaRPr lang="en-US" dirty="0"/>
                    </a:p>
                  </a:txBody>
                  <a:tcPr/>
                </a:tc>
                <a:extLst>
                  <a:ext uri="{0D108BD9-81ED-4DB2-BD59-A6C34878D82A}">
                    <a16:rowId xmlns:a16="http://schemas.microsoft.com/office/drawing/2014/main" val="2855432638"/>
                  </a:ext>
                </a:extLst>
              </a:tr>
              <a:tr h="626743">
                <a:tc>
                  <a:txBody>
                    <a:bodyPr/>
                    <a:lstStyle/>
                    <a:p>
                      <a:r>
                        <a:rPr lang="en-US" dirty="0"/>
                        <a:t>1</a:t>
                      </a:r>
                    </a:p>
                  </a:txBody>
                  <a:tcPr/>
                </a:tc>
                <a:tc>
                  <a:txBody>
                    <a:bodyPr/>
                    <a:lstStyle/>
                    <a:p>
                      <a:r>
                        <a:rPr lang="en-US" dirty="0"/>
                        <a:t>Prevalent Users included</a:t>
                      </a:r>
                      <a:endParaRPr lang="en-US" baseline="-25000" dirty="0"/>
                    </a:p>
                  </a:txBody>
                  <a:tcPr/>
                </a:tc>
                <a:tc>
                  <a:txBody>
                    <a:bodyPr/>
                    <a:lstStyle/>
                    <a:p>
                      <a:r>
                        <a:rPr lang="en-US" dirty="0"/>
                        <a:t>No</a:t>
                      </a:r>
                    </a:p>
                  </a:txBody>
                  <a:tcPr/>
                </a:tc>
                <a:tc>
                  <a:txBody>
                    <a:bodyPr/>
                    <a:lstStyle/>
                    <a:p>
                      <a:r>
                        <a:rPr lang="en-US" dirty="0"/>
                        <a:t>Selection</a:t>
                      </a:r>
                    </a:p>
                  </a:txBody>
                  <a:tcPr/>
                </a:tc>
                <a:extLst>
                  <a:ext uri="{0D108BD9-81ED-4DB2-BD59-A6C34878D82A}">
                    <a16:rowId xmlns:a16="http://schemas.microsoft.com/office/drawing/2014/main" val="640923523"/>
                  </a:ext>
                </a:extLst>
              </a:tr>
            </a:tbl>
          </a:graphicData>
        </a:graphic>
      </p:graphicFrame>
      <p:sp>
        <p:nvSpPr>
          <p:cNvPr id="3" name="Slide Number Placeholder 2"/>
          <p:cNvSpPr>
            <a:spLocks noGrp="1"/>
          </p:cNvSpPr>
          <p:nvPr>
            <p:ph type="sldNum" sz="quarter" idx="10"/>
          </p:nvPr>
        </p:nvSpPr>
        <p:spPr>
          <a:xfrm>
            <a:off x="369888" y="5655543"/>
            <a:ext cx="504825" cy="304800"/>
          </a:xfrm>
        </p:spPr>
        <p:txBody>
          <a:bodyPr/>
          <a:lstStyle/>
          <a:p>
            <a:fld id="{7BCC8D0D-EAEC-449D-9161-023DFF90F2E2}" type="slidenum">
              <a:rPr lang="en-US" smtClean="0"/>
              <a:pPr/>
              <a:t>20</a:t>
            </a:fld>
            <a:endParaRPr lang="en-US" dirty="0"/>
          </a:p>
        </p:txBody>
      </p:sp>
      <p:grpSp>
        <p:nvGrpSpPr>
          <p:cNvPr id="32" name="Group 31">
            <a:extLst>
              <a:ext uri="{FF2B5EF4-FFF2-40B4-BE49-F238E27FC236}">
                <a16:creationId xmlns:a16="http://schemas.microsoft.com/office/drawing/2014/main" id="{87011080-5FC5-B04B-9427-B320ADF6AFB7}"/>
              </a:ext>
            </a:extLst>
          </p:cNvPr>
          <p:cNvGrpSpPr/>
          <p:nvPr/>
        </p:nvGrpSpPr>
        <p:grpSpPr>
          <a:xfrm>
            <a:off x="390733" y="3615485"/>
            <a:ext cx="8278280" cy="1871995"/>
            <a:chOff x="362740" y="2538525"/>
            <a:chExt cx="8278280" cy="1871995"/>
          </a:xfrm>
        </p:grpSpPr>
        <p:grpSp>
          <p:nvGrpSpPr>
            <p:cNvPr id="7" name="Group 6"/>
            <p:cNvGrpSpPr/>
            <p:nvPr/>
          </p:nvGrpSpPr>
          <p:grpSpPr>
            <a:xfrm>
              <a:off x="383743" y="3297140"/>
              <a:ext cx="8257277" cy="748387"/>
              <a:chOff x="369888" y="4666507"/>
              <a:chExt cx="8257277" cy="748387"/>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173582" y="4666507"/>
                <a:ext cx="0" cy="74838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bwMode="auto">
            <a:xfrm>
              <a:off x="2189006" y="4102743"/>
              <a:ext cx="571500" cy="307777"/>
            </a:xfrm>
            <a:prstGeom prst="rect">
              <a:avLst/>
            </a:prstGeom>
            <a:noFill/>
            <a:ln w="19050" algn="ctr">
              <a:noFill/>
              <a:miter lim="800000"/>
              <a:headEnd/>
              <a:tailEnd/>
            </a:ln>
          </p:spPr>
          <p:txBody>
            <a:bodyPr wrap="square" lIns="0" tIns="0" rIns="0" bIns="0" rtlCol="0">
              <a:spAutoFit/>
            </a:bodyPr>
            <a:lstStyle/>
            <a:p>
              <a:r>
                <a:rPr lang="en-US" sz="2000" b="1" dirty="0"/>
                <a:t>T</a:t>
              </a:r>
              <a:r>
                <a:rPr lang="en-US" sz="2000" b="1" baseline="-25000" dirty="0"/>
                <a:t>0</a:t>
              </a:r>
            </a:p>
          </p:txBody>
        </p:sp>
        <p:cxnSp>
          <p:nvCxnSpPr>
            <p:cNvPr id="56" name="Straight Connector 55"/>
            <p:cNvCxnSpPr>
              <a:cxnSpLocks/>
            </p:cNvCxnSpPr>
            <p:nvPr/>
          </p:nvCxnSpPr>
          <p:spPr>
            <a:xfrm>
              <a:off x="2133587" y="3064523"/>
              <a:ext cx="0" cy="11334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1289006" y="2792989"/>
              <a:ext cx="748387" cy="829930"/>
            </a:xfrm>
            <a:prstGeom prst="leftBrace">
              <a:avLst>
                <a:gd name="adj1" fmla="val 10371"/>
                <a:gd name="adj2" fmla="val 491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362740" y="2538525"/>
              <a:ext cx="4153223" cy="307777"/>
            </a:xfrm>
            <a:prstGeom prst="rect">
              <a:avLst/>
            </a:prstGeom>
            <a:noFill/>
            <a:ln w="19050" algn="ctr">
              <a:noFill/>
              <a:miter lim="800000"/>
              <a:headEnd/>
              <a:tailEnd/>
            </a:ln>
          </p:spPr>
          <p:txBody>
            <a:bodyPr wrap="square" lIns="0" tIns="0" rIns="0" bIns="0" rtlCol="0">
              <a:spAutoFit/>
            </a:bodyPr>
            <a:lstStyle/>
            <a:p>
              <a:r>
                <a:rPr lang="en-US" sz="2000" b="1" dirty="0"/>
                <a:t>A</a:t>
              </a:r>
              <a:r>
                <a:rPr lang="en-US" sz="2000" dirty="0"/>
                <a:t>,</a:t>
              </a:r>
              <a:r>
                <a:rPr lang="en-US" sz="2000" b="1" dirty="0"/>
                <a:t> </a:t>
              </a:r>
              <a:r>
                <a:rPr lang="en-US" sz="2000" dirty="0"/>
                <a:t>period when “treatment” is assigned</a:t>
              </a:r>
            </a:p>
          </p:txBody>
        </p:sp>
        <p:sp>
          <p:nvSpPr>
            <p:cNvPr id="17" name="TextBox 16">
              <a:extLst>
                <a:ext uri="{FF2B5EF4-FFF2-40B4-BE49-F238E27FC236}">
                  <a16:creationId xmlns:a16="http://schemas.microsoft.com/office/drawing/2014/main" id="{9F130917-7B26-944B-AF91-3D3A0EAC7274}"/>
                </a:ext>
              </a:extLst>
            </p:cNvPr>
            <p:cNvSpPr txBox="1"/>
            <p:nvPr/>
          </p:nvSpPr>
          <p:spPr bwMode="auto">
            <a:xfrm>
              <a:off x="622300" y="4024243"/>
              <a:ext cx="1757651" cy="307777"/>
            </a:xfrm>
            <a:prstGeom prst="rect">
              <a:avLst/>
            </a:prstGeom>
            <a:noFill/>
            <a:ln w="19050" algn="ctr">
              <a:noFill/>
              <a:miter lim="800000"/>
              <a:headEnd/>
              <a:tailEnd/>
            </a:ln>
          </p:spPr>
          <p:txBody>
            <a:bodyPr wrap="square" lIns="0" tIns="0" rIns="0" bIns="0" rtlCol="0">
              <a:spAutoFit/>
            </a:bodyPr>
            <a:lstStyle/>
            <a:p>
              <a:r>
                <a:rPr lang="en-US" sz="2000" b="1" dirty="0"/>
                <a:t>E</a:t>
              </a:r>
              <a:r>
                <a:rPr lang="en-US" sz="2000" dirty="0"/>
                <a:t>, eligibility</a:t>
              </a:r>
            </a:p>
          </p:txBody>
        </p:sp>
      </p:grpSp>
    </p:spTree>
    <p:extLst>
      <p:ext uri="{BB962C8B-B14F-4D97-AF65-F5344CB8AC3E}">
        <p14:creationId xmlns:p14="http://schemas.microsoft.com/office/powerpoint/2010/main" val="2101304681"/>
      </p:ext>
    </p:extLst>
  </p:cSld>
  <p:clrMapOvr>
    <a:masterClrMapping/>
  </p:clrMapOvr>
  <p:transition advTm="56875">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Target Trial Emulation Failures – 4 examples</a:t>
            </a:r>
          </a:p>
        </p:txBody>
      </p:sp>
      <p:graphicFrame>
        <p:nvGraphicFramePr>
          <p:cNvPr id="31" name="Content Placeholder 30">
            <a:extLst>
              <a:ext uri="{FF2B5EF4-FFF2-40B4-BE49-F238E27FC236}">
                <a16:creationId xmlns:a16="http://schemas.microsoft.com/office/drawing/2014/main" id="{C097DFFB-0CAE-894E-B430-F59C0A1BEA33}"/>
              </a:ext>
            </a:extLst>
          </p:cNvPr>
          <p:cNvGraphicFramePr>
            <a:graphicFrameLocks noGrp="1"/>
          </p:cNvGraphicFramePr>
          <p:nvPr>
            <p:ph idx="1"/>
            <p:extLst>
              <p:ext uri="{D42A27DB-BD31-4B8C-83A1-F6EECF244321}">
                <p14:modId xmlns:p14="http://schemas.microsoft.com/office/powerpoint/2010/main" val="2958228721"/>
              </p:ext>
            </p:extLst>
          </p:nvPr>
        </p:nvGraphicFramePr>
        <p:xfrm>
          <a:off x="473075" y="830263"/>
          <a:ext cx="8416924" cy="1266823"/>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346863558"/>
                    </a:ext>
                  </a:extLst>
                </a:gridCol>
                <a:gridCol w="3563937">
                  <a:extLst>
                    <a:ext uri="{9D8B030D-6E8A-4147-A177-3AD203B41FA5}">
                      <a16:colId xmlns:a16="http://schemas.microsoft.com/office/drawing/2014/main" val="3975637809"/>
                    </a:ext>
                  </a:extLst>
                </a:gridCol>
                <a:gridCol w="2104231">
                  <a:extLst>
                    <a:ext uri="{9D8B030D-6E8A-4147-A177-3AD203B41FA5}">
                      <a16:colId xmlns:a16="http://schemas.microsoft.com/office/drawing/2014/main" val="3987828029"/>
                    </a:ext>
                  </a:extLst>
                </a:gridCol>
                <a:gridCol w="2104231">
                  <a:extLst>
                    <a:ext uri="{9D8B030D-6E8A-4147-A177-3AD203B41FA5}">
                      <a16:colId xmlns:a16="http://schemas.microsoft.com/office/drawing/2014/main" val="2548630251"/>
                    </a:ext>
                  </a:extLst>
                </a:gridCol>
              </a:tblGrid>
              <a:tr h="626743">
                <a:tc>
                  <a:txBody>
                    <a:bodyPr/>
                    <a:lstStyle/>
                    <a:p>
                      <a:r>
                        <a:rPr lang="en-US" dirty="0"/>
                        <a:t>Ex.</a:t>
                      </a:r>
                    </a:p>
                  </a:txBody>
                  <a:tcPr/>
                </a:tc>
                <a:tc>
                  <a:txBody>
                    <a:bodyPr/>
                    <a:lstStyle/>
                    <a:p>
                      <a:r>
                        <a:rPr lang="en-US" dirty="0"/>
                        <a:t>Scenario</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Immortal PT?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Potential Bias?</a:t>
                      </a:r>
                    </a:p>
                  </a:txBody>
                  <a:tcPr/>
                </a:tc>
                <a:extLst>
                  <a:ext uri="{0D108BD9-81ED-4DB2-BD59-A6C34878D82A}">
                    <a16:rowId xmlns:a16="http://schemas.microsoft.com/office/drawing/2014/main" val="2855432638"/>
                  </a:ext>
                </a:extLst>
              </a:tr>
              <a:tr h="626743">
                <a:tc>
                  <a:txBody>
                    <a:bodyPr/>
                    <a:lstStyle/>
                    <a:p>
                      <a:r>
                        <a:rPr lang="en-US" dirty="0"/>
                        <a:t>2</a:t>
                      </a:r>
                    </a:p>
                  </a:txBody>
                  <a:tcPr/>
                </a:tc>
                <a:tc>
                  <a:txBody>
                    <a:bodyPr/>
                    <a:lstStyle/>
                    <a:p>
                      <a:r>
                        <a:rPr lang="en-US" baseline="0" dirty="0"/>
                        <a:t>Inclusion of Prevalent users AND delaying eligibility</a:t>
                      </a:r>
                    </a:p>
                  </a:txBody>
                  <a:tcPr/>
                </a:tc>
                <a:tc>
                  <a:txBody>
                    <a:bodyPr/>
                    <a:lstStyle/>
                    <a:p>
                      <a:r>
                        <a:rPr lang="en-US" dirty="0"/>
                        <a:t>No</a:t>
                      </a:r>
                    </a:p>
                  </a:txBody>
                  <a:tcPr/>
                </a:tc>
                <a:tc>
                  <a:txBody>
                    <a:bodyPr/>
                    <a:lstStyle/>
                    <a:p>
                      <a:r>
                        <a:rPr lang="en-US" dirty="0"/>
                        <a:t>Selection</a:t>
                      </a:r>
                    </a:p>
                  </a:txBody>
                  <a:tcPr/>
                </a:tc>
                <a:extLst>
                  <a:ext uri="{0D108BD9-81ED-4DB2-BD59-A6C34878D82A}">
                    <a16:rowId xmlns:a16="http://schemas.microsoft.com/office/drawing/2014/main" val="640923523"/>
                  </a:ext>
                </a:extLst>
              </a:tr>
            </a:tbl>
          </a:graphicData>
        </a:graphic>
      </p:graphicFrame>
      <p:sp>
        <p:nvSpPr>
          <p:cNvPr id="3" name="Slide Number Placeholder 2"/>
          <p:cNvSpPr>
            <a:spLocks noGrp="1"/>
          </p:cNvSpPr>
          <p:nvPr>
            <p:ph type="sldNum" sz="quarter" idx="10"/>
          </p:nvPr>
        </p:nvSpPr>
        <p:spPr>
          <a:xfrm>
            <a:off x="369888" y="5655543"/>
            <a:ext cx="504825" cy="304800"/>
          </a:xfrm>
        </p:spPr>
        <p:txBody>
          <a:bodyPr/>
          <a:lstStyle/>
          <a:p>
            <a:fld id="{7BCC8D0D-EAEC-449D-9161-023DFF90F2E2}" type="slidenum">
              <a:rPr lang="en-US" smtClean="0"/>
              <a:pPr/>
              <a:t>21</a:t>
            </a:fld>
            <a:endParaRPr lang="en-US" dirty="0"/>
          </a:p>
        </p:txBody>
      </p:sp>
      <p:grpSp>
        <p:nvGrpSpPr>
          <p:cNvPr id="32" name="Group 31">
            <a:extLst>
              <a:ext uri="{FF2B5EF4-FFF2-40B4-BE49-F238E27FC236}">
                <a16:creationId xmlns:a16="http://schemas.microsoft.com/office/drawing/2014/main" id="{87011080-5FC5-B04B-9427-B320ADF6AFB7}"/>
              </a:ext>
            </a:extLst>
          </p:cNvPr>
          <p:cNvGrpSpPr/>
          <p:nvPr/>
        </p:nvGrpSpPr>
        <p:grpSpPr>
          <a:xfrm>
            <a:off x="390733" y="3615485"/>
            <a:ext cx="8278280" cy="2241318"/>
            <a:chOff x="362740" y="2538525"/>
            <a:chExt cx="8278280" cy="2241318"/>
          </a:xfrm>
        </p:grpSpPr>
        <p:grpSp>
          <p:nvGrpSpPr>
            <p:cNvPr id="7" name="Group 6"/>
            <p:cNvGrpSpPr/>
            <p:nvPr/>
          </p:nvGrpSpPr>
          <p:grpSpPr>
            <a:xfrm>
              <a:off x="383743" y="3257031"/>
              <a:ext cx="8257277" cy="748387"/>
              <a:chOff x="369888" y="4626398"/>
              <a:chExt cx="8257277" cy="748387"/>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154831" y="4626398"/>
                <a:ext cx="0" cy="74838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bwMode="auto">
            <a:xfrm>
              <a:off x="2189006" y="4102743"/>
              <a:ext cx="571500" cy="307777"/>
            </a:xfrm>
            <a:prstGeom prst="rect">
              <a:avLst/>
            </a:prstGeom>
            <a:noFill/>
            <a:ln w="19050" algn="ctr">
              <a:noFill/>
              <a:miter lim="800000"/>
              <a:headEnd/>
              <a:tailEnd/>
            </a:ln>
          </p:spPr>
          <p:txBody>
            <a:bodyPr wrap="square" lIns="0" tIns="0" rIns="0" bIns="0" rtlCol="0">
              <a:spAutoFit/>
            </a:bodyPr>
            <a:lstStyle/>
            <a:p>
              <a:r>
                <a:rPr lang="en-US" sz="2000" b="1" dirty="0"/>
                <a:t>T</a:t>
              </a:r>
              <a:r>
                <a:rPr lang="en-US" sz="2000" b="1" baseline="-25000" dirty="0"/>
                <a:t>0</a:t>
              </a:r>
            </a:p>
          </p:txBody>
        </p:sp>
        <p:cxnSp>
          <p:nvCxnSpPr>
            <p:cNvPr id="56" name="Straight Connector 55"/>
            <p:cNvCxnSpPr>
              <a:cxnSpLocks/>
            </p:cNvCxnSpPr>
            <p:nvPr/>
          </p:nvCxnSpPr>
          <p:spPr>
            <a:xfrm>
              <a:off x="2133587" y="3064523"/>
              <a:ext cx="0" cy="11334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1289006" y="2792989"/>
              <a:ext cx="748387" cy="829930"/>
            </a:xfrm>
            <a:prstGeom prst="leftBrace">
              <a:avLst>
                <a:gd name="adj1" fmla="val 10371"/>
                <a:gd name="adj2" fmla="val 491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362740" y="2538525"/>
              <a:ext cx="4153223" cy="307777"/>
            </a:xfrm>
            <a:prstGeom prst="rect">
              <a:avLst/>
            </a:prstGeom>
            <a:noFill/>
            <a:ln w="19050" algn="ctr">
              <a:noFill/>
              <a:miter lim="800000"/>
              <a:headEnd/>
              <a:tailEnd/>
            </a:ln>
          </p:spPr>
          <p:txBody>
            <a:bodyPr wrap="square" lIns="0" tIns="0" rIns="0" bIns="0" rtlCol="0">
              <a:spAutoFit/>
            </a:bodyPr>
            <a:lstStyle/>
            <a:p>
              <a:r>
                <a:rPr lang="en-US" sz="2000" b="1" dirty="0"/>
                <a:t>A</a:t>
              </a:r>
              <a:r>
                <a:rPr lang="en-US" sz="2000" dirty="0"/>
                <a:t>,</a:t>
              </a:r>
              <a:r>
                <a:rPr lang="en-US" sz="2000" b="1" dirty="0"/>
                <a:t> </a:t>
              </a:r>
              <a:r>
                <a:rPr lang="en-US" sz="2000" dirty="0"/>
                <a:t>period when “treatment” is assigned</a:t>
              </a:r>
            </a:p>
          </p:txBody>
        </p:sp>
        <p:sp>
          <p:nvSpPr>
            <p:cNvPr id="17" name="TextBox 16">
              <a:extLst>
                <a:ext uri="{FF2B5EF4-FFF2-40B4-BE49-F238E27FC236}">
                  <a16:creationId xmlns:a16="http://schemas.microsoft.com/office/drawing/2014/main" id="{9F130917-7B26-944B-AF91-3D3A0EAC7274}"/>
                </a:ext>
              </a:extLst>
            </p:cNvPr>
            <p:cNvSpPr txBox="1"/>
            <p:nvPr/>
          </p:nvSpPr>
          <p:spPr bwMode="auto">
            <a:xfrm>
              <a:off x="1663199" y="4472066"/>
              <a:ext cx="1757651" cy="307777"/>
            </a:xfrm>
            <a:prstGeom prst="rect">
              <a:avLst/>
            </a:prstGeom>
            <a:noFill/>
            <a:ln w="19050" algn="ctr">
              <a:noFill/>
              <a:miter lim="800000"/>
              <a:headEnd/>
              <a:tailEnd/>
            </a:ln>
          </p:spPr>
          <p:txBody>
            <a:bodyPr wrap="square" lIns="0" tIns="0" rIns="0" bIns="0" rtlCol="0">
              <a:spAutoFit/>
            </a:bodyPr>
            <a:lstStyle/>
            <a:p>
              <a:r>
                <a:rPr lang="en-US" sz="2000" b="1" dirty="0"/>
                <a:t>E</a:t>
              </a:r>
              <a:r>
                <a:rPr lang="en-US" sz="2000" dirty="0"/>
                <a:t>, eligibility</a:t>
              </a:r>
            </a:p>
          </p:txBody>
        </p:sp>
      </p:grpSp>
    </p:spTree>
    <p:extLst>
      <p:ext uri="{BB962C8B-B14F-4D97-AF65-F5344CB8AC3E}">
        <p14:creationId xmlns:p14="http://schemas.microsoft.com/office/powerpoint/2010/main" val="1869217622"/>
      </p:ext>
    </p:extLst>
  </p:cSld>
  <p:clrMapOvr>
    <a:masterClrMapping/>
  </p:clrMapOvr>
  <p:transition advTm="56875">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Target Trial Emulation Failures – 4 examples</a:t>
            </a:r>
          </a:p>
        </p:txBody>
      </p:sp>
      <p:graphicFrame>
        <p:nvGraphicFramePr>
          <p:cNvPr id="31" name="Content Placeholder 30">
            <a:extLst>
              <a:ext uri="{FF2B5EF4-FFF2-40B4-BE49-F238E27FC236}">
                <a16:creationId xmlns:a16="http://schemas.microsoft.com/office/drawing/2014/main" id="{C097DFFB-0CAE-894E-B430-F59C0A1BEA33}"/>
              </a:ext>
            </a:extLst>
          </p:cNvPr>
          <p:cNvGraphicFramePr>
            <a:graphicFrameLocks noGrp="1"/>
          </p:cNvGraphicFramePr>
          <p:nvPr>
            <p:ph idx="1"/>
            <p:extLst>
              <p:ext uri="{D42A27DB-BD31-4B8C-83A1-F6EECF244321}">
                <p14:modId xmlns:p14="http://schemas.microsoft.com/office/powerpoint/2010/main" val="1691765575"/>
              </p:ext>
            </p:extLst>
          </p:nvPr>
        </p:nvGraphicFramePr>
        <p:xfrm>
          <a:off x="473075" y="830263"/>
          <a:ext cx="8416924" cy="1541143"/>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346863558"/>
                    </a:ext>
                  </a:extLst>
                </a:gridCol>
                <a:gridCol w="3563937">
                  <a:extLst>
                    <a:ext uri="{9D8B030D-6E8A-4147-A177-3AD203B41FA5}">
                      <a16:colId xmlns:a16="http://schemas.microsoft.com/office/drawing/2014/main" val="3975637809"/>
                    </a:ext>
                  </a:extLst>
                </a:gridCol>
                <a:gridCol w="2104231">
                  <a:extLst>
                    <a:ext uri="{9D8B030D-6E8A-4147-A177-3AD203B41FA5}">
                      <a16:colId xmlns:a16="http://schemas.microsoft.com/office/drawing/2014/main" val="3987828029"/>
                    </a:ext>
                  </a:extLst>
                </a:gridCol>
                <a:gridCol w="2104231">
                  <a:extLst>
                    <a:ext uri="{9D8B030D-6E8A-4147-A177-3AD203B41FA5}">
                      <a16:colId xmlns:a16="http://schemas.microsoft.com/office/drawing/2014/main" val="2548630251"/>
                    </a:ext>
                  </a:extLst>
                </a:gridCol>
              </a:tblGrid>
              <a:tr h="626743">
                <a:tc>
                  <a:txBody>
                    <a:bodyPr/>
                    <a:lstStyle/>
                    <a:p>
                      <a:r>
                        <a:rPr lang="en-US" dirty="0"/>
                        <a:t>Ex.</a:t>
                      </a:r>
                    </a:p>
                  </a:txBody>
                  <a:tcPr/>
                </a:tc>
                <a:tc>
                  <a:txBody>
                    <a:bodyPr/>
                    <a:lstStyle/>
                    <a:p>
                      <a:r>
                        <a:rPr lang="en-US" dirty="0"/>
                        <a:t>Scenario</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Immortal PT?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Potential Bias?</a:t>
                      </a:r>
                    </a:p>
                  </a:txBody>
                  <a:tcPr/>
                </a:tc>
                <a:extLst>
                  <a:ext uri="{0D108BD9-81ED-4DB2-BD59-A6C34878D82A}">
                    <a16:rowId xmlns:a16="http://schemas.microsoft.com/office/drawing/2014/main" val="2855432638"/>
                  </a:ext>
                </a:extLst>
              </a:tr>
              <a:tr h="626743">
                <a:tc>
                  <a:txBody>
                    <a:bodyPr/>
                    <a:lstStyle/>
                    <a:p>
                      <a:r>
                        <a:rPr lang="en-US" dirty="0"/>
                        <a:t>3</a:t>
                      </a:r>
                    </a:p>
                  </a:txBody>
                  <a:tcPr/>
                </a:tc>
                <a:tc>
                  <a:txBody>
                    <a:bodyPr/>
                    <a:lstStyle/>
                    <a:p>
                      <a:r>
                        <a:rPr lang="en-US" baseline="0" dirty="0"/>
                        <a:t>Treatment started before </a:t>
                      </a:r>
                      <a:r>
                        <a:rPr lang="en-US" baseline="0" dirty="0" err="1"/>
                        <a:t>elig</a:t>
                      </a:r>
                      <a:r>
                        <a:rPr lang="en-US" baseline="0" dirty="0"/>
                        <a:t> AND you have forced subjects to survive a period of time after T</a:t>
                      </a:r>
                      <a:r>
                        <a:rPr lang="en-US" baseline="-25000" dirty="0"/>
                        <a:t>0</a:t>
                      </a:r>
                      <a:r>
                        <a:rPr lang="en-US" baseline="0" dirty="0"/>
                        <a:t> </a:t>
                      </a:r>
                    </a:p>
                  </a:txBody>
                  <a:tcPr/>
                </a:tc>
                <a:tc>
                  <a:txBody>
                    <a:bodyPr/>
                    <a:lstStyle/>
                    <a:p>
                      <a:r>
                        <a:rPr lang="en-US" dirty="0"/>
                        <a:t>Yes</a:t>
                      </a:r>
                    </a:p>
                  </a:txBody>
                  <a:tcPr/>
                </a:tc>
                <a:tc>
                  <a:txBody>
                    <a:bodyPr/>
                    <a:lstStyle/>
                    <a:p>
                      <a:r>
                        <a:rPr lang="en-US" dirty="0"/>
                        <a:t>Selection and Immortal Time bias</a:t>
                      </a:r>
                    </a:p>
                  </a:txBody>
                  <a:tcPr/>
                </a:tc>
                <a:extLst>
                  <a:ext uri="{0D108BD9-81ED-4DB2-BD59-A6C34878D82A}">
                    <a16:rowId xmlns:a16="http://schemas.microsoft.com/office/drawing/2014/main" val="640923523"/>
                  </a:ext>
                </a:extLst>
              </a:tr>
            </a:tbl>
          </a:graphicData>
        </a:graphic>
      </p:graphicFrame>
      <p:sp>
        <p:nvSpPr>
          <p:cNvPr id="3" name="Slide Number Placeholder 2"/>
          <p:cNvSpPr>
            <a:spLocks noGrp="1"/>
          </p:cNvSpPr>
          <p:nvPr>
            <p:ph type="sldNum" sz="quarter" idx="10"/>
          </p:nvPr>
        </p:nvSpPr>
        <p:spPr>
          <a:xfrm>
            <a:off x="369888" y="5655543"/>
            <a:ext cx="504825" cy="304800"/>
          </a:xfrm>
        </p:spPr>
        <p:txBody>
          <a:bodyPr/>
          <a:lstStyle/>
          <a:p>
            <a:fld id="{7BCC8D0D-EAEC-449D-9161-023DFF90F2E2}" type="slidenum">
              <a:rPr lang="en-US" smtClean="0"/>
              <a:pPr/>
              <a:t>22</a:t>
            </a:fld>
            <a:endParaRPr lang="en-US" dirty="0"/>
          </a:p>
        </p:txBody>
      </p:sp>
      <p:grpSp>
        <p:nvGrpSpPr>
          <p:cNvPr id="32" name="Group 31">
            <a:extLst>
              <a:ext uri="{FF2B5EF4-FFF2-40B4-BE49-F238E27FC236}">
                <a16:creationId xmlns:a16="http://schemas.microsoft.com/office/drawing/2014/main" id="{87011080-5FC5-B04B-9427-B320ADF6AFB7}"/>
              </a:ext>
            </a:extLst>
          </p:cNvPr>
          <p:cNvGrpSpPr/>
          <p:nvPr/>
        </p:nvGrpSpPr>
        <p:grpSpPr>
          <a:xfrm>
            <a:off x="411736" y="3555424"/>
            <a:ext cx="8257277" cy="2254007"/>
            <a:chOff x="383743" y="2478464"/>
            <a:chExt cx="8257277" cy="2254007"/>
          </a:xfrm>
        </p:grpSpPr>
        <p:grpSp>
          <p:nvGrpSpPr>
            <p:cNvPr id="7" name="Group 6"/>
            <p:cNvGrpSpPr/>
            <p:nvPr/>
          </p:nvGrpSpPr>
          <p:grpSpPr>
            <a:xfrm>
              <a:off x="383743" y="3257031"/>
              <a:ext cx="8257277" cy="748387"/>
              <a:chOff x="369888" y="4626398"/>
              <a:chExt cx="8257277" cy="748387"/>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089551" y="4626398"/>
                <a:ext cx="0" cy="74838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bwMode="auto">
            <a:xfrm>
              <a:off x="2189006" y="4102743"/>
              <a:ext cx="571500" cy="307777"/>
            </a:xfrm>
            <a:prstGeom prst="rect">
              <a:avLst/>
            </a:prstGeom>
            <a:noFill/>
            <a:ln w="19050" algn="ctr">
              <a:noFill/>
              <a:miter lim="800000"/>
              <a:headEnd/>
              <a:tailEnd/>
            </a:ln>
          </p:spPr>
          <p:txBody>
            <a:bodyPr wrap="square" lIns="0" tIns="0" rIns="0" bIns="0" rtlCol="0">
              <a:spAutoFit/>
            </a:bodyPr>
            <a:lstStyle/>
            <a:p>
              <a:r>
                <a:rPr lang="en-US" sz="2000" b="1" dirty="0"/>
                <a:t>T</a:t>
              </a:r>
              <a:r>
                <a:rPr lang="en-US" sz="2000" b="1" baseline="-25000" dirty="0"/>
                <a:t>0</a:t>
              </a:r>
            </a:p>
          </p:txBody>
        </p:sp>
        <p:cxnSp>
          <p:nvCxnSpPr>
            <p:cNvPr id="56" name="Straight Connector 55"/>
            <p:cNvCxnSpPr>
              <a:cxnSpLocks/>
            </p:cNvCxnSpPr>
            <p:nvPr/>
          </p:nvCxnSpPr>
          <p:spPr>
            <a:xfrm>
              <a:off x="2133587" y="3064523"/>
              <a:ext cx="0" cy="11334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2250184" y="2753248"/>
              <a:ext cx="748387" cy="829930"/>
            </a:xfrm>
            <a:prstGeom prst="leftBrace">
              <a:avLst>
                <a:gd name="adj1" fmla="val 10371"/>
                <a:gd name="adj2" fmla="val 491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1344238" y="2478464"/>
              <a:ext cx="4153223" cy="307777"/>
            </a:xfrm>
            <a:prstGeom prst="rect">
              <a:avLst/>
            </a:prstGeom>
            <a:noFill/>
            <a:ln w="19050" algn="ctr">
              <a:noFill/>
              <a:miter lim="800000"/>
              <a:headEnd/>
              <a:tailEnd/>
            </a:ln>
          </p:spPr>
          <p:txBody>
            <a:bodyPr wrap="square" lIns="0" tIns="0" rIns="0" bIns="0" rtlCol="0">
              <a:spAutoFit/>
            </a:bodyPr>
            <a:lstStyle/>
            <a:p>
              <a:r>
                <a:rPr lang="en-US" sz="2000" b="1" dirty="0"/>
                <a:t>A</a:t>
              </a:r>
              <a:r>
                <a:rPr lang="en-US" sz="2000" dirty="0"/>
                <a:t>,</a:t>
              </a:r>
              <a:r>
                <a:rPr lang="en-US" sz="2000" b="1" dirty="0"/>
                <a:t> </a:t>
              </a:r>
              <a:r>
                <a:rPr lang="en-US" sz="2000" dirty="0"/>
                <a:t>period when “treatment” is assigned</a:t>
              </a:r>
            </a:p>
          </p:txBody>
        </p:sp>
        <p:sp>
          <p:nvSpPr>
            <p:cNvPr id="17" name="TextBox 16">
              <a:extLst>
                <a:ext uri="{FF2B5EF4-FFF2-40B4-BE49-F238E27FC236}">
                  <a16:creationId xmlns:a16="http://schemas.microsoft.com/office/drawing/2014/main" id="{9F130917-7B26-944B-AF91-3D3A0EAC7274}"/>
                </a:ext>
              </a:extLst>
            </p:cNvPr>
            <p:cNvSpPr txBox="1"/>
            <p:nvPr/>
          </p:nvSpPr>
          <p:spPr bwMode="auto">
            <a:xfrm>
              <a:off x="2754730" y="4424694"/>
              <a:ext cx="1757651" cy="307777"/>
            </a:xfrm>
            <a:prstGeom prst="rect">
              <a:avLst/>
            </a:prstGeom>
            <a:noFill/>
            <a:ln w="19050" algn="ctr">
              <a:noFill/>
              <a:miter lim="800000"/>
              <a:headEnd/>
              <a:tailEnd/>
            </a:ln>
          </p:spPr>
          <p:txBody>
            <a:bodyPr wrap="square" lIns="0" tIns="0" rIns="0" bIns="0" rtlCol="0">
              <a:spAutoFit/>
            </a:bodyPr>
            <a:lstStyle/>
            <a:p>
              <a:r>
                <a:rPr lang="en-US" sz="2000" b="1" dirty="0"/>
                <a:t>E</a:t>
              </a:r>
              <a:r>
                <a:rPr lang="en-US" sz="2000" dirty="0"/>
                <a:t>, eligibility</a:t>
              </a:r>
            </a:p>
          </p:txBody>
        </p:sp>
      </p:grpSp>
    </p:spTree>
    <p:extLst>
      <p:ext uri="{BB962C8B-B14F-4D97-AF65-F5344CB8AC3E}">
        <p14:creationId xmlns:p14="http://schemas.microsoft.com/office/powerpoint/2010/main" val="1583215871"/>
      </p:ext>
    </p:extLst>
  </p:cSld>
  <p:clrMapOvr>
    <a:masterClrMapping/>
  </p:clrMapOvr>
  <p:transition advTm="56875">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453585" y="112697"/>
            <a:ext cx="8173580" cy="611449"/>
          </a:xfrm>
        </p:spPr>
        <p:txBody>
          <a:bodyPr/>
          <a:lstStyle/>
          <a:p>
            <a:r>
              <a:rPr lang="en-US" dirty="0"/>
              <a:t>Target Trial Emulation Failures – 4 examples</a:t>
            </a:r>
          </a:p>
        </p:txBody>
      </p:sp>
      <p:graphicFrame>
        <p:nvGraphicFramePr>
          <p:cNvPr id="31" name="Content Placeholder 30">
            <a:extLst>
              <a:ext uri="{FF2B5EF4-FFF2-40B4-BE49-F238E27FC236}">
                <a16:creationId xmlns:a16="http://schemas.microsoft.com/office/drawing/2014/main" id="{C097DFFB-0CAE-894E-B430-F59C0A1BEA33}"/>
              </a:ext>
            </a:extLst>
          </p:cNvPr>
          <p:cNvGraphicFramePr>
            <a:graphicFrameLocks noGrp="1"/>
          </p:cNvGraphicFramePr>
          <p:nvPr>
            <p:ph idx="1"/>
            <p:extLst>
              <p:ext uri="{D42A27DB-BD31-4B8C-83A1-F6EECF244321}">
                <p14:modId xmlns:p14="http://schemas.microsoft.com/office/powerpoint/2010/main" val="892048263"/>
              </p:ext>
            </p:extLst>
          </p:nvPr>
        </p:nvGraphicFramePr>
        <p:xfrm>
          <a:off x="473075" y="830263"/>
          <a:ext cx="8416924" cy="1815463"/>
        </p:xfrm>
        <a:graphic>
          <a:graphicData uri="http://schemas.openxmlformats.org/drawingml/2006/table">
            <a:tbl>
              <a:tblPr firstRow="1" bandRow="1">
                <a:tableStyleId>{5C22544A-7EE6-4342-B048-85BDC9FD1C3A}</a:tableStyleId>
              </a:tblPr>
              <a:tblGrid>
                <a:gridCol w="644525">
                  <a:extLst>
                    <a:ext uri="{9D8B030D-6E8A-4147-A177-3AD203B41FA5}">
                      <a16:colId xmlns:a16="http://schemas.microsoft.com/office/drawing/2014/main" val="2346863558"/>
                    </a:ext>
                  </a:extLst>
                </a:gridCol>
                <a:gridCol w="3563937">
                  <a:extLst>
                    <a:ext uri="{9D8B030D-6E8A-4147-A177-3AD203B41FA5}">
                      <a16:colId xmlns:a16="http://schemas.microsoft.com/office/drawing/2014/main" val="3975637809"/>
                    </a:ext>
                  </a:extLst>
                </a:gridCol>
                <a:gridCol w="1719263">
                  <a:extLst>
                    <a:ext uri="{9D8B030D-6E8A-4147-A177-3AD203B41FA5}">
                      <a16:colId xmlns:a16="http://schemas.microsoft.com/office/drawing/2014/main" val="3987828029"/>
                    </a:ext>
                  </a:extLst>
                </a:gridCol>
                <a:gridCol w="2489199">
                  <a:extLst>
                    <a:ext uri="{9D8B030D-6E8A-4147-A177-3AD203B41FA5}">
                      <a16:colId xmlns:a16="http://schemas.microsoft.com/office/drawing/2014/main" val="2548630251"/>
                    </a:ext>
                  </a:extLst>
                </a:gridCol>
              </a:tblGrid>
              <a:tr h="626743">
                <a:tc>
                  <a:txBody>
                    <a:bodyPr/>
                    <a:lstStyle/>
                    <a:p>
                      <a:r>
                        <a:rPr lang="en-US" dirty="0"/>
                        <a:t>Ex.</a:t>
                      </a:r>
                    </a:p>
                  </a:txBody>
                  <a:tcPr/>
                </a:tc>
                <a:tc>
                  <a:txBody>
                    <a:bodyPr/>
                    <a:lstStyle/>
                    <a:p>
                      <a:r>
                        <a:rPr lang="en-US" dirty="0"/>
                        <a:t>Scenario</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Immortal PT?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Potential Bias?</a:t>
                      </a:r>
                    </a:p>
                  </a:txBody>
                  <a:tcPr/>
                </a:tc>
                <a:extLst>
                  <a:ext uri="{0D108BD9-81ED-4DB2-BD59-A6C34878D82A}">
                    <a16:rowId xmlns:a16="http://schemas.microsoft.com/office/drawing/2014/main" val="2855432638"/>
                  </a:ext>
                </a:extLst>
              </a:tr>
              <a:tr h="626743">
                <a:tc>
                  <a:txBody>
                    <a:bodyPr/>
                    <a:lstStyle/>
                    <a:p>
                      <a:r>
                        <a:rPr lang="en-US" dirty="0"/>
                        <a:t>4</a:t>
                      </a:r>
                    </a:p>
                  </a:txBody>
                  <a:tcPr/>
                </a:tc>
                <a:tc>
                  <a:txBody>
                    <a:bodyPr/>
                    <a:lstStyle/>
                    <a:p>
                      <a:r>
                        <a:rPr lang="en-US" baseline="0" dirty="0" err="1"/>
                        <a:t>Elig</a:t>
                      </a:r>
                      <a:r>
                        <a:rPr lang="en-US" baseline="0" dirty="0"/>
                        <a:t> and treatment are aligned, but you have forced subjects to survive a period of time after T</a:t>
                      </a:r>
                      <a:r>
                        <a:rPr lang="en-US" baseline="-25000" dirty="0"/>
                        <a:t>0 </a:t>
                      </a:r>
                      <a:r>
                        <a:rPr lang="en-US" baseline="0" dirty="0"/>
                        <a:t>before assigning treatment </a:t>
                      </a:r>
                    </a:p>
                  </a:txBody>
                  <a:tcPr/>
                </a:tc>
                <a:tc>
                  <a:txBody>
                    <a:bodyPr/>
                    <a:lstStyle/>
                    <a:p>
                      <a:r>
                        <a:rPr lang="en-US" dirty="0"/>
                        <a:t>Yes</a:t>
                      </a:r>
                    </a:p>
                  </a:txBody>
                  <a:tcPr/>
                </a:tc>
                <a:tc>
                  <a:txBody>
                    <a:bodyPr/>
                    <a:lstStyle/>
                    <a:p>
                      <a:r>
                        <a:rPr lang="en-US" dirty="0"/>
                        <a:t>Selection or Misclassification, and Immortal Time bias</a:t>
                      </a:r>
                    </a:p>
                  </a:txBody>
                  <a:tcPr/>
                </a:tc>
                <a:extLst>
                  <a:ext uri="{0D108BD9-81ED-4DB2-BD59-A6C34878D82A}">
                    <a16:rowId xmlns:a16="http://schemas.microsoft.com/office/drawing/2014/main" val="640923523"/>
                  </a:ext>
                </a:extLst>
              </a:tr>
            </a:tbl>
          </a:graphicData>
        </a:graphic>
      </p:graphicFrame>
      <p:sp>
        <p:nvSpPr>
          <p:cNvPr id="3" name="Slide Number Placeholder 2"/>
          <p:cNvSpPr>
            <a:spLocks noGrp="1"/>
          </p:cNvSpPr>
          <p:nvPr>
            <p:ph type="sldNum" sz="quarter" idx="10"/>
          </p:nvPr>
        </p:nvSpPr>
        <p:spPr>
          <a:xfrm>
            <a:off x="369888" y="5655543"/>
            <a:ext cx="504825" cy="304800"/>
          </a:xfrm>
        </p:spPr>
        <p:txBody>
          <a:bodyPr/>
          <a:lstStyle/>
          <a:p>
            <a:fld id="{7BCC8D0D-EAEC-449D-9161-023DFF90F2E2}" type="slidenum">
              <a:rPr lang="en-US" smtClean="0"/>
              <a:pPr/>
              <a:t>23</a:t>
            </a:fld>
            <a:endParaRPr lang="en-US" dirty="0"/>
          </a:p>
        </p:txBody>
      </p:sp>
      <p:grpSp>
        <p:nvGrpSpPr>
          <p:cNvPr id="32" name="Group 31">
            <a:extLst>
              <a:ext uri="{FF2B5EF4-FFF2-40B4-BE49-F238E27FC236}">
                <a16:creationId xmlns:a16="http://schemas.microsoft.com/office/drawing/2014/main" id="{87011080-5FC5-B04B-9427-B320ADF6AFB7}"/>
              </a:ext>
            </a:extLst>
          </p:cNvPr>
          <p:cNvGrpSpPr/>
          <p:nvPr/>
        </p:nvGrpSpPr>
        <p:grpSpPr>
          <a:xfrm>
            <a:off x="411736" y="3555424"/>
            <a:ext cx="8257277" cy="2254007"/>
            <a:chOff x="383743" y="2478464"/>
            <a:chExt cx="8257277" cy="2254007"/>
          </a:xfrm>
        </p:grpSpPr>
        <p:grpSp>
          <p:nvGrpSpPr>
            <p:cNvPr id="7" name="Group 6"/>
            <p:cNvGrpSpPr/>
            <p:nvPr/>
          </p:nvGrpSpPr>
          <p:grpSpPr>
            <a:xfrm>
              <a:off x="383743" y="3257031"/>
              <a:ext cx="8257277" cy="748387"/>
              <a:chOff x="369888" y="4626398"/>
              <a:chExt cx="8257277" cy="748387"/>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154831" y="4626398"/>
                <a:ext cx="0" cy="74838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bwMode="auto">
            <a:xfrm>
              <a:off x="2189006" y="4102743"/>
              <a:ext cx="571500" cy="307777"/>
            </a:xfrm>
            <a:prstGeom prst="rect">
              <a:avLst/>
            </a:prstGeom>
            <a:noFill/>
            <a:ln w="19050" algn="ctr">
              <a:noFill/>
              <a:miter lim="800000"/>
              <a:headEnd/>
              <a:tailEnd/>
            </a:ln>
          </p:spPr>
          <p:txBody>
            <a:bodyPr wrap="square" lIns="0" tIns="0" rIns="0" bIns="0" rtlCol="0">
              <a:spAutoFit/>
            </a:bodyPr>
            <a:lstStyle/>
            <a:p>
              <a:r>
                <a:rPr lang="en-US" sz="2000" b="1" dirty="0"/>
                <a:t>T</a:t>
              </a:r>
              <a:r>
                <a:rPr lang="en-US" sz="2000" b="1" baseline="-25000" dirty="0"/>
                <a:t>0</a:t>
              </a:r>
            </a:p>
          </p:txBody>
        </p:sp>
        <p:cxnSp>
          <p:nvCxnSpPr>
            <p:cNvPr id="56" name="Straight Connector 55"/>
            <p:cNvCxnSpPr>
              <a:cxnSpLocks/>
            </p:cNvCxnSpPr>
            <p:nvPr/>
          </p:nvCxnSpPr>
          <p:spPr>
            <a:xfrm>
              <a:off x="2133587" y="3064523"/>
              <a:ext cx="0" cy="11334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7F2E9F58-30B0-A644-BCB5-E3D199ABBD0F}"/>
                </a:ext>
              </a:extLst>
            </p:cNvPr>
            <p:cNvSpPr/>
            <p:nvPr/>
          </p:nvSpPr>
          <p:spPr>
            <a:xfrm rot="5400000">
              <a:off x="2250184" y="2753248"/>
              <a:ext cx="748387" cy="829930"/>
            </a:xfrm>
            <a:prstGeom prst="leftBrace">
              <a:avLst>
                <a:gd name="adj1" fmla="val 10371"/>
                <a:gd name="adj2" fmla="val 49148"/>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92ADDAF-E2EB-9348-ACB8-AFD29E0256B6}"/>
                </a:ext>
              </a:extLst>
            </p:cNvPr>
            <p:cNvSpPr txBox="1"/>
            <p:nvPr/>
          </p:nvSpPr>
          <p:spPr bwMode="auto">
            <a:xfrm>
              <a:off x="1344238" y="2478464"/>
              <a:ext cx="4153223" cy="307777"/>
            </a:xfrm>
            <a:prstGeom prst="rect">
              <a:avLst/>
            </a:prstGeom>
            <a:noFill/>
            <a:ln w="19050" algn="ctr">
              <a:noFill/>
              <a:miter lim="800000"/>
              <a:headEnd/>
              <a:tailEnd/>
            </a:ln>
          </p:spPr>
          <p:txBody>
            <a:bodyPr wrap="square" lIns="0" tIns="0" rIns="0" bIns="0" rtlCol="0">
              <a:spAutoFit/>
            </a:bodyPr>
            <a:lstStyle/>
            <a:p>
              <a:r>
                <a:rPr lang="en-US" sz="2000" b="1" dirty="0"/>
                <a:t>A</a:t>
              </a:r>
              <a:r>
                <a:rPr lang="en-US" sz="2000" dirty="0"/>
                <a:t>,</a:t>
              </a:r>
              <a:r>
                <a:rPr lang="en-US" sz="2000" b="1" dirty="0"/>
                <a:t> </a:t>
              </a:r>
              <a:r>
                <a:rPr lang="en-US" sz="2000" dirty="0"/>
                <a:t>period when “treatment” is assigned</a:t>
              </a:r>
            </a:p>
          </p:txBody>
        </p:sp>
        <p:sp>
          <p:nvSpPr>
            <p:cNvPr id="17" name="TextBox 16">
              <a:extLst>
                <a:ext uri="{FF2B5EF4-FFF2-40B4-BE49-F238E27FC236}">
                  <a16:creationId xmlns:a16="http://schemas.microsoft.com/office/drawing/2014/main" id="{9F130917-7B26-944B-AF91-3D3A0EAC7274}"/>
                </a:ext>
              </a:extLst>
            </p:cNvPr>
            <p:cNvSpPr txBox="1"/>
            <p:nvPr/>
          </p:nvSpPr>
          <p:spPr bwMode="auto">
            <a:xfrm>
              <a:off x="1820010" y="4424694"/>
              <a:ext cx="1757651" cy="307777"/>
            </a:xfrm>
            <a:prstGeom prst="rect">
              <a:avLst/>
            </a:prstGeom>
            <a:noFill/>
            <a:ln w="19050" algn="ctr">
              <a:noFill/>
              <a:miter lim="800000"/>
              <a:headEnd/>
              <a:tailEnd/>
            </a:ln>
          </p:spPr>
          <p:txBody>
            <a:bodyPr wrap="square" lIns="0" tIns="0" rIns="0" bIns="0" rtlCol="0">
              <a:spAutoFit/>
            </a:bodyPr>
            <a:lstStyle/>
            <a:p>
              <a:r>
                <a:rPr lang="en-US" sz="2000" b="1" dirty="0"/>
                <a:t>E</a:t>
              </a:r>
              <a:r>
                <a:rPr lang="en-US" sz="2000" dirty="0"/>
                <a:t>, eligibility</a:t>
              </a:r>
            </a:p>
          </p:txBody>
        </p:sp>
      </p:grpSp>
    </p:spTree>
    <p:extLst>
      <p:ext uri="{BB962C8B-B14F-4D97-AF65-F5344CB8AC3E}">
        <p14:creationId xmlns:p14="http://schemas.microsoft.com/office/powerpoint/2010/main" val="3258611416"/>
      </p:ext>
    </p:extLst>
  </p:cSld>
  <p:clrMapOvr>
    <a:masterClrMapping/>
  </p:clrMapOvr>
  <p:transition advTm="56875">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24</a:t>
            </a:fld>
            <a:endParaRPr lang="en-US" altLang="en-US">
              <a:solidFill>
                <a:srgbClr val="052049"/>
              </a:solidFill>
            </a:endParaRPr>
          </a:p>
        </p:txBody>
      </p:sp>
      <p:sp>
        <p:nvSpPr>
          <p:cNvPr id="5" name="Title 4"/>
          <p:cNvSpPr>
            <a:spLocks noGrp="1"/>
          </p:cNvSpPr>
          <p:nvPr>
            <p:ph type="title"/>
          </p:nvPr>
        </p:nvSpPr>
        <p:spPr/>
        <p:txBody>
          <a:bodyPr/>
          <a:lstStyle/>
          <a:p>
            <a:r>
              <a:rPr lang="en-US" sz="3200" dirty="0"/>
              <a:t>4 examples of emulation failure of target trial using observational data</a:t>
            </a:r>
          </a:p>
        </p:txBody>
      </p:sp>
      <p:pic>
        <p:nvPicPr>
          <p:cNvPr id="9"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17883" r="15043" b="15424"/>
          <a:stretch/>
        </p:blipFill>
        <p:spPr>
          <a:xfrm>
            <a:off x="387325" y="1824377"/>
            <a:ext cx="8459814" cy="4636594"/>
          </a:xfrm>
          <a:prstGeom prst="rect">
            <a:avLst/>
          </a:prstGeom>
        </p:spPr>
      </p:pic>
      <p:sp>
        <p:nvSpPr>
          <p:cNvPr id="10" name="TextBox 9"/>
          <p:cNvSpPr txBox="1"/>
          <p:nvPr/>
        </p:nvSpPr>
        <p:spPr bwMode="auto">
          <a:xfrm>
            <a:off x="4783015" y="861291"/>
            <a:ext cx="4571999" cy="923330"/>
          </a:xfrm>
          <a:prstGeom prst="rect">
            <a:avLst/>
          </a:prstGeom>
          <a:noFill/>
          <a:ln w="19050" algn="ctr">
            <a:noFill/>
            <a:miter lim="800000"/>
            <a:headEnd/>
            <a:tailEnd/>
          </a:ln>
        </p:spPr>
        <p:txBody>
          <a:bodyPr wrap="square" lIns="0" tIns="0" rIns="0" bIns="0" rtlCol="0">
            <a:spAutoFit/>
          </a:bodyPr>
          <a:lstStyle/>
          <a:p>
            <a:r>
              <a:rPr lang="en-US" sz="2000" dirty="0"/>
              <a:t>T0: time zero</a:t>
            </a:r>
          </a:p>
          <a:p>
            <a:r>
              <a:rPr lang="en-US" sz="2000" dirty="0"/>
              <a:t>E: eligibility</a:t>
            </a:r>
          </a:p>
          <a:p>
            <a:r>
              <a:rPr lang="en-US" sz="2000" dirty="0"/>
              <a:t>A: period during which </a:t>
            </a:r>
            <a:r>
              <a:rPr lang="en-US" sz="2000" dirty="0" err="1"/>
              <a:t>Tx</a:t>
            </a:r>
            <a:r>
              <a:rPr lang="en-US" sz="2000" dirty="0"/>
              <a:t> assigned</a:t>
            </a:r>
          </a:p>
        </p:txBody>
      </p:sp>
      <p:sp>
        <p:nvSpPr>
          <p:cNvPr id="6" name="TextBox 5">
            <a:extLst>
              <a:ext uri="{FF2B5EF4-FFF2-40B4-BE49-F238E27FC236}">
                <a16:creationId xmlns:a16="http://schemas.microsoft.com/office/drawing/2014/main" id="{96562F29-4B75-5F42-B756-09BF2788FF2C}"/>
              </a:ext>
            </a:extLst>
          </p:cNvPr>
          <p:cNvSpPr txBox="1"/>
          <p:nvPr/>
        </p:nvSpPr>
        <p:spPr bwMode="auto">
          <a:xfrm>
            <a:off x="518169" y="6470239"/>
            <a:ext cx="3552603" cy="276999"/>
          </a:xfrm>
          <a:prstGeom prst="rect">
            <a:avLst/>
          </a:prstGeom>
          <a:noFill/>
          <a:ln w="19050" algn="ctr">
            <a:noFill/>
            <a:miter lim="800000"/>
            <a:headEnd/>
            <a:tailEnd/>
          </a:ln>
        </p:spPr>
        <p:txBody>
          <a:bodyPr wrap="square" lIns="0" tIns="0" rIns="0" bIns="0" rtlCol="0">
            <a:spAutoFit/>
          </a:bodyPr>
          <a:lstStyle/>
          <a:p>
            <a:r>
              <a:rPr lang="en-US" i="1" dirty="0"/>
              <a:t>Hernan MA et al, J Clin </a:t>
            </a:r>
            <a:r>
              <a:rPr lang="en-US" i="1" dirty="0" err="1"/>
              <a:t>Epid</a:t>
            </a:r>
            <a:r>
              <a:rPr lang="en-US" i="1" dirty="0"/>
              <a:t>, 2016</a:t>
            </a:r>
          </a:p>
        </p:txBody>
      </p:sp>
    </p:spTree>
    <p:extLst>
      <p:ext uri="{BB962C8B-B14F-4D97-AF65-F5344CB8AC3E}">
        <p14:creationId xmlns:p14="http://schemas.microsoft.com/office/powerpoint/2010/main" val="947043142"/>
      </p:ext>
    </p:extLst>
  </p:cSld>
  <p:clrMapOvr>
    <a:masterClrMapping/>
  </p:clrMapOvr>
  <p:transition advTm="66026">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25</a:t>
            </a:fld>
            <a:endParaRPr lang="en-US" altLang="en-US">
              <a:solidFill>
                <a:srgbClr val="052049"/>
              </a:solidFill>
            </a:endParaRPr>
          </a:p>
        </p:txBody>
      </p:sp>
      <p:sp>
        <p:nvSpPr>
          <p:cNvPr id="5" name="Title 4"/>
          <p:cNvSpPr>
            <a:spLocks noGrp="1"/>
          </p:cNvSpPr>
          <p:nvPr>
            <p:ph type="title"/>
          </p:nvPr>
        </p:nvSpPr>
        <p:spPr/>
        <p:txBody>
          <a:bodyPr/>
          <a:lstStyle/>
          <a:p>
            <a:r>
              <a:rPr lang="en-US" sz="3200" dirty="0"/>
              <a:t>4 examples of emulation failure of target trial using observational data</a:t>
            </a:r>
          </a:p>
        </p:txBody>
      </p:sp>
      <p:pic>
        <p:nvPicPr>
          <p:cNvPr id="9"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17883" r="15043" b="15424"/>
          <a:stretch/>
        </p:blipFill>
        <p:spPr>
          <a:xfrm>
            <a:off x="387325" y="1824377"/>
            <a:ext cx="8459814" cy="4636594"/>
          </a:xfrm>
          <a:prstGeom prst="rect">
            <a:avLst/>
          </a:prstGeom>
        </p:spPr>
      </p:pic>
      <p:sp>
        <p:nvSpPr>
          <p:cNvPr id="10" name="TextBox 9"/>
          <p:cNvSpPr txBox="1"/>
          <p:nvPr/>
        </p:nvSpPr>
        <p:spPr bwMode="auto">
          <a:xfrm>
            <a:off x="4783015" y="861291"/>
            <a:ext cx="4571999" cy="923330"/>
          </a:xfrm>
          <a:prstGeom prst="rect">
            <a:avLst/>
          </a:prstGeom>
          <a:noFill/>
          <a:ln w="19050" algn="ctr">
            <a:noFill/>
            <a:miter lim="800000"/>
            <a:headEnd/>
            <a:tailEnd/>
          </a:ln>
        </p:spPr>
        <p:txBody>
          <a:bodyPr wrap="square" lIns="0" tIns="0" rIns="0" bIns="0" rtlCol="0">
            <a:spAutoFit/>
          </a:bodyPr>
          <a:lstStyle/>
          <a:p>
            <a:r>
              <a:rPr lang="en-US" sz="2000" dirty="0"/>
              <a:t>T0: time zero</a:t>
            </a:r>
          </a:p>
          <a:p>
            <a:r>
              <a:rPr lang="en-US" sz="2000" dirty="0"/>
              <a:t>E: eligibility</a:t>
            </a:r>
          </a:p>
          <a:p>
            <a:r>
              <a:rPr lang="en-US" sz="2000" dirty="0"/>
              <a:t>A: period during which </a:t>
            </a:r>
            <a:r>
              <a:rPr lang="en-US" sz="2000" dirty="0" err="1"/>
              <a:t>Tx</a:t>
            </a:r>
            <a:r>
              <a:rPr lang="en-US" sz="2000" dirty="0"/>
              <a:t> assigned</a:t>
            </a:r>
          </a:p>
        </p:txBody>
      </p:sp>
      <p:sp>
        <p:nvSpPr>
          <p:cNvPr id="2" name="TextBox 1">
            <a:extLst>
              <a:ext uri="{FF2B5EF4-FFF2-40B4-BE49-F238E27FC236}">
                <a16:creationId xmlns:a16="http://schemas.microsoft.com/office/drawing/2014/main" id="{7F0D564F-0C72-E747-8ABF-2A39AA6C76A1}"/>
              </a:ext>
            </a:extLst>
          </p:cNvPr>
          <p:cNvSpPr txBox="1"/>
          <p:nvPr/>
        </p:nvSpPr>
        <p:spPr bwMode="auto">
          <a:xfrm>
            <a:off x="1417983" y="4102917"/>
            <a:ext cx="437322" cy="184666"/>
          </a:xfrm>
          <a:prstGeom prst="rect">
            <a:avLst/>
          </a:prstGeom>
          <a:solidFill>
            <a:schemeClr val="bg1"/>
          </a:solidFill>
          <a:ln w="19050" algn="ctr">
            <a:noFill/>
            <a:miter lim="800000"/>
            <a:headEnd/>
            <a:tailEnd/>
          </a:ln>
        </p:spPr>
        <p:txBody>
          <a:bodyPr wrap="square" lIns="0" tIns="0" rIns="0" bIns="0" rtlCol="0">
            <a:spAutoFit/>
          </a:bodyPr>
          <a:lstStyle/>
          <a:p>
            <a:pPr algn="ctr"/>
            <a:r>
              <a:rPr lang="en-US" sz="1200" dirty="0">
                <a:solidFill>
                  <a:srgbClr val="000000"/>
                </a:solidFill>
                <a:highlight>
                  <a:srgbClr val="FFFF00"/>
                </a:highlight>
                <a:latin typeface="+mn-lt"/>
              </a:rPr>
              <a:t>after</a:t>
            </a:r>
            <a:endParaRPr lang="en-US" dirty="0">
              <a:solidFill>
                <a:srgbClr val="000000"/>
              </a:solidFill>
              <a:highlight>
                <a:srgbClr val="FFFF00"/>
              </a:highlight>
              <a:latin typeface="+mn-lt"/>
            </a:endParaRPr>
          </a:p>
        </p:txBody>
      </p:sp>
      <p:sp>
        <p:nvSpPr>
          <p:cNvPr id="6" name="TextBox 5">
            <a:extLst>
              <a:ext uri="{FF2B5EF4-FFF2-40B4-BE49-F238E27FC236}">
                <a16:creationId xmlns:a16="http://schemas.microsoft.com/office/drawing/2014/main" id="{96562F29-4B75-5F42-B756-09BF2788FF2C}"/>
              </a:ext>
            </a:extLst>
          </p:cNvPr>
          <p:cNvSpPr txBox="1"/>
          <p:nvPr/>
        </p:nvSpPr>
        <p:spPr bwMode="auto">
          <a:xfrm>
            <a:off x="518169" y="6470239"/>
            <a:ext cx="6094666" cy="276999"/>
          </a:xfrm>
          <a:prstGeom prst="rect">
            <a:avLst/>
          </a:prstGeom>
          <a:noFill/>
          <a:ln w="19050" algn="ctr">
            <a:noFill/>
            <a:miter lim="800000"/>
            <a:headEnd/>
            <a:tailEnd/>
          </a:ln>
        </p:spPr>
        <p:txBody>
          <a:bodyPr wrap="square" lIns="0" tIns="0" rIns="0" bIns="0" rtlCol="0">
            <a:spAutoFit/>
          </a:bodyPr>
          <a:lstStyle/>
          <a:p>
            <a:r>
              <a:rPr lang="en-US" i="1" dirty="0"/>
              <a:t>Hernan MA et al, J Clin </a:t>
            </a:r>
            <a:r>
              <a:rPr lang="en-US" i="1" dirty="0" err="1"/>
              <a:t>Epid</a:t>
            </a:r>
            <a:r>
              <a:rPr lang="en-US" i="1" dirty="0"/>
              <a:t>, 2016, note </a:t>
            </a:r>
            <a:r>
              <a:rPr lang="en-US" i="1" dirty="0">
                <a:highlight>
                  <a:srgbClr val="FFFF00"/>
                </a:highlight>
              </a:rPr>
              <a:t>error</a:t>
            </a:r>
            <a:r>
              <a:rPr lang="en-US" i="1" dirty="0"/>
              <a:t> in table in publication</a:t>
            </a:r>
          </a:p>
        </p:txBody>
      </p:sp>
      <p:sp>
        <p:nvSpPr>
          <p:cNvPr id="3" name="TextBox 2">
            <a:extLst>
              <a:ext uri="{FF2B5EF4-FFF2-40B4-BE49-F238E27FC236}">
                <a16:creationId xmlns:a16="http://schemas.microsoft.com/office/drawing/2014/main" id="{4F4C1518-509F-E640-9C24-0E5FC02C7BC6}"/>
              </a:ext>
            </a:extLst>
          </p:cNvPr>
          <p:cNvSpPr txBox="1"/>
          <p:nvPr/>
        </p:nvSpPr>
        <p:spPr bwMode="auto">
          <a:xfrm>
            <a:off x="4081669" y="2439928"/>
            <a:ext cx="2531165" cy="307777"/>
          </a:xfrm>
          <a:prstGeom prst="rect">
            <a:avLst/>
          </a:prstGeom>
          <a:noFill/>
          <a:ln w="19050" algn="ctr">
            <a:noFill/>
            <a:miter lim="800000"/>
            <a:headEnd/>
            <a:tailEnd/>
          </a:ln>
        </p:spPr>
        <p:txBody>
          <a:bodyPr wrap="square" lIns="0" tIns="0" rIns="0" bIns="0" rtlCol="0">
            <a:spAutoFit/>
          </a:bodyPr>
          <a:lstStyle/>
          <a:p>
            <a:pPr algn="ctr"/>
            <a:r>
              <a:rPr lang="en-US" sz="2000" dirty="0">
                <a:highlight>
                  <a:srgbClr val="FF00FF"/>
                </a:highlight>
              </a:rPr>
              <a:t>Potential Selection Bias</a:t>
            </a:r>
          </a:p>
        </p:txBody>
      </p:sp>
      <p:cxnSp>
        <p:nvCxnSpPr>
          <p:cNvPr id="8" name="Curved Connector 7">
            <a:extLst>
              <a:ext uri="{FF2B5EF4-FFF2-40B4-BE49-F238E27FC236}">
                <a16:creationId xmlns:a16="http://schemas.microsoft.com/office/drawing/2014/main" id="{36BF36D7-D557-8547-96CC-B5FEB2D0923E}"/>
              </a:ext>
            </a:extLst>
          </p:cNvPr>
          <p:cNvCxnSpPr>
            <a:cxnSpLocks/>
            <a:stCxn id="3" idx="2"/>
          </p:cNvCxnSpPr>
          <p:nvPr/>
        </p:nvCxnSpPr>
        <p:spPr>
          <a:xfrm rot="16200000" flipH="1">
            <a:off x="5168944" y="2926013"/>
            <a:ext cx="681294" cy="324678"/>
          </a:xfrm>
          <a:prstGeom prst="curvedConnector3">
            <a:avLst>
              <a:gd name="adj1" fmla="val 50000"/>
            </a:avLst>
          </a:prstGeom>
          <a:ln w="28575">
            <a:solidFill>
              <a:srgbClr val="FF85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8BA726EE-D3B9-8140-AF47-1E6ED580CE7F}"/>
              </a:ext>
            </a:extLst>
          </p:cNvPr>
          <p:cNvCxnSpPr>
            <a:cxnSpLocks/>
          </p:cNvCxnSpPr>
          <p:nvPr/>
        </p:nvCxnSpPr>
        <p:spPr>
          <a:xfrm rot="16200000" flipH="1">
            <a:off x="4781050" y="3296059"/>
            <a:ext cx="1421383" cy="324675"/>
          </a:xfrm>
          <a:prstGeom prst="curvedConnector3">
            <a:avLst>
              <a:gd name="adj1" fmla="val 66782"/>
            </a:avLst>
          </a:prstGeom>
          <a:ln w="28575">
            <a:solidFill>
              <a:srgbClr val="FF85FF"/>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A0DC046-20B9-B448-9409-24D238596ABA}"/>
              </a:ext>
            </a:extLst>
          </p:cNvPr>
          <p:cNvSpPr/>
          <p:nvPr/>
        </p:nvSpPr>
        <p:spPr bwMode="auto">
          <a:xfrm>
            <a:off x="8067563" y="4797287"/>
            <a:ext cx="636104" cy="1542946"/>
          </a:xfrm>
          <a:prstGeom prst="ellipse">
            <a:avLst/>
          </a:prstGeom>
          <a:noFill/>
          <a:ln w="38100" algn="ctr">
            <a:solidFill>
              <a:schemeClr val="accent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cxnSp>
        <p:nvCxnSpPr>
          <p:cNvPr id="22" name="Curved Connector 21">
            <a:extLst>
              <a:ext uri="{FF2B5EF4-FFF2-40B4-BE49-F238E27FC236}">
                <a16:creationId xmlns:a16="http://schemas.microsoft.com/office/drawing/2014/main" id="{FA6B9A84-73D4-E64F-ADF1-2C3E9AB85B18}"/>
              </a:ext>
            </a:extLst>
          </p:cNvPr>
          <p:cNvCxnSpPr>
            <a:cxnSpLocks/>
          </p:cNvCxnSpPr>
          <p:nvPr/>
        </p:nvCxnSpPr>
        <p:spPr>
          <a:xfrm rot="16200000" flipH="1">
            <a:off x="7135754" y="3759460"/>
            <a:ext cx="2754828" cy="381000"/>
          </a:xfrm>
          <a:prstGeom prst="curved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36038465-CBF3-904F-82DF-33A88FFFFB23}"/>
              </a:ext>
            </a:extLst>
          </p:cNvPr>
          <p:cNvCxnSpPr>
            <a:cxnSpLocks/>
          </p:cNvCxnSpPr>
          <p:nvPr/>
        </p:nvCxnSpPr>
        <p:spPr>
          <a:xfrm rot="5400000">
            <a:off x="6647444" y="3935041"/>
            <a:ext cx="3019871" cy="294880"/>
          </a:xfrm>
          <a:prstGeom prst="curved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5FED605A-D3F7-9340-9F00-C9A8B15619DE}"/>
              </a:ext>
            </a:extLst>
          </p:cNvPr>
          <p:cNvCxnSpPr>
            <a:cxnSpLocks/>
          </p:cNvCxnSpPr>
          <p:nvPr/>
        </p:nvCxnSpPr>
        <p:spPr>
          <a:xfrm rot="16200000" flipH="1">
            <a:off x="3826066" y="4204661"/>
            <a:ext cx="3209248" cy="374847"/>
          </a:xfrm>
          <a:prstGeom prst="curvedConnector3">
            <a:avLst>
              <a:gd name="adj1" fmla="val 50000"/>
            </a:avLst>
          </a:prstGeom>
          <a:ln w="28575">
            <a:solidFill>
              <a:srgbClr val="FF85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C3A389D6-7789-3E48-9709-06D173AD029A}"/>
              </a:ext>
            </a:extLst>
          </p:cNvPr>
          <p:cNvCxnSpPr>
            <a:cxnSpLocks/>
          </p:cNvCxnSpPr>
          <p:nvPr/>
        </p:nvCxnSpPr>
        <p:spPr>
          <a:xfrm rot="16200000" flipH="1">
            <a:off x="4196568" y="3852010"/>
            <a:ext cx="2539910" cy="410816"/>
          </a:xfrm>
          <a:prstGeom prst="curvedConnector3">
            <a:avLst>
              <a:gd name="adj1" fmla="val 50000"/>
            </a:avLst>
          </a:prstGeom>
          <a:ln w="28575">
            <a:solidFill>
              <a:srgbClr val="FF85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68173"/>
      </p:ext>
    </p:extLst>
  </p:cSld>
  <p:clrMapOvr>
    <a:masterClrMapping/>
  </p:clrMapOvr>
  <p:transition advTm="6602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9"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17" y="55541"/>
            <a:ext cx="8173580" cy="611449"/>
          </a:xfrm>
        </p:spPr>
        <p:txBody>
          <a:bodyPr>
            <a:normAutofit/>
          </a:bodyPr>
          <a:lstStyle/>
          <a:p>
            <a:r>
              <a:rPr lang="en-US" dirty="0"/>
              <a:t>How do we avoid, limit, or address these potential biases?</a:t>
            </a:r>
          </a:p>
        </p:txBody>
      </p:sp>
      <p:sp>
        <p:nvSpPr>
          <p:cNvPr id="6" name="Content Placeholder 5"/>
          <p:cNvSpPr>
            <a:spLocks noGrp="1"/>
          </p:cNvSpPr>
          <p:nvPr>
            <p:ph idx="1"/>
          </p:nvPr>
        </p:nvSpPr>
        <p:spPr>
          <a:xfrm>
            <a:off x="228279" y="717590"/>
            <a:ext cx="8915721" cy="2570774"/>
          </a:xfrm>
        </p:spPr>
        <p:txBody>
          <a:bodyPr/>
          <a:lstStyle/>
          <a:p>
            <a:r>
              <a:rPr lang="en-US" sz="2000" dirty="0"/>
              <a:t>Try to simulate the Target Trial</a:t>
            </a:r>
          </a:p>
          <a:p>
            <a:r>
              <a:rPr lang="en-US" sz="2000" dirty="0"/>
              <a:t>Eligibility (E), T</a:t>
            </a:r>
            <a:r>
              <a:rPr lang="en-US" sz="2000" baseline="-25000" dirty="0"/>
              <a:t>0</a:t>
            </a:r>
            <a:r>
              <a:rPr lang="en-US" sz="2000" dirty="0"/>
              <a:t>, &amp; Exposure assessment (A) should be aligned</a:t>
            </a:r>
          </a:p>
          <a:p>
            <a:r>
              <a:rPr lang="en-US" sz="2000" dirty="0"/>
              <a:t>To accomplish this, can apply different analytic methods</a:t>
            </a:r>
          </a:p>
          <a:p>
            <a:pPr lvl="1"/>
            <a:r>
              <a:rPr lang="en-US" sz="1800" dirty="0"/>
              <a:t>E.g., IPW, simulated nested trials with “clones"</a:t>
            </a:r>
          </a:p>
          <a:p>
            <a:pPr lvl="1"/>
            <a:r>
              <a:rPr lang="en-US" sz="1400" i="1" dirty="0"/>
              <a:t>For further details, see Hernan et al, J Clin </a:t>
            </a:r>
            <a:r>
              <a:rPr lang="en-US" sz="1400" i="1" dirty="0" err="1"/>
              <a:t>Epid</a:t>
            </a:r>
            <a:r>
              <a:rPr lang="en-US" sz="1400" i="1" dirty="0"/>
              <a:t>, 2016</a:t>
            </a:r>
          </a:p>
          <a:p>
            <a:r>
              <a:rPr lang="en-US" sz="2000" dirty="0"/>
              <a:t>Assess potential impact of bias, conduct sensitivity analyses </a:t>
            </a:r>
            <a:r>
              <a:rPr lang="en-US" sz="1600" i="1" dirty="0"/>
              <a:t>(next topic, QBA)</a:t>
            </a:r>
            <a:endParaRPr lang="en-US" sz="2000" i="1" dirty="0"/>
          </a:p>
        </p:txBody>
      </p:sp>
      <p:sp>
        <p:nvSpPr>
          <p:cNvPr id="3" name="Slide Number Placeholder 2"/>
          <p:cNvSpPr>
            <a:spLocks noGrp="1"/>
          </p:cNvSpPr>
          <p:nvPr>
            <p:ph type="sldNum" sz="quarter" idx="10"/>
          </p:nvPr>
        </p:nvSpPr>
        <p:spPr/>
        <p:txBody>
          <a:bodyPr/>
          <a:lstStyle/>
          <a:p>
            <a:fld id="{7BCC8D0D-EAEC-449D-9161-023DFF90F2E2}" type="slidenum">
              <a:rPr lang="en-US" smtClean="0">
                <a:solidFill>
                  <a:srgbClr val="052049"/>
                </a:solidFill>
              </a:rPr>
              <a:pPr/>
              <a:t>26</a:t>
            </a:fld>
            <a:endParaRPr lang="en-US" dirty="0">
              <a:solidFill>
                <a:srgbClr val="052049"/>
              </a:solidFill>
            </a:endParaRPr>
          </a:p>
        </p:txBody>
      </p:sp>
      <p:grpSp>
        <p:nvGrpSpPr>
          <p:cNvPr id="7" name="Group 6"/>
          <p:cNvGrpSpPr/>
          <p:nvPr/>
        </p:nvGrpSpPr>
        <p:grpSpPr>
          <a:xfrm>
            <a:off x="369888" y="5159499"/>
            <a:ext cx="8520111" cy="1114610"/>
            <a:chOff x="369888" y="4792695"/>
            <a:chExt cx="8520111" cy="1114610"/>
          </a:xfrm>
        </p:grpSpPr>
        <p:cxnSp>
          <p:nvCxnSpPr>
            <p:cNvPr id="8" name="Straight Arrow Connector 7"/>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11" name="TextBox 10"/>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12" name="TextBox 11"/>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13" name="Straight Connector 12"/>
          <p:cNvCxnSpPr/>
          <p:nvPr/>
        </p:nvCxnSpPr>
        <p:spPr>
          <a:xfrm>
            <a:off x="5618758" y="5159499"/>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84364" y="5159499"/>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70619" y="51224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flipH="1">
            <a:off x="1564573" y="511383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flipH="1">
            <a:off x="869818" y="51224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flipH="1">
            <a:off x="1240384" y="51224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flipH="1">
            <a:off x="545626" y="5113834"/>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6" name="Group 25"/>
          <p:cNvGrpSpPr/>
          <p:nvPr/>
        </p:nvGrpSpPr>
        <p:grpSpPr>
          <a:xfrm>
            <a:off x="353475" y="3398693"/>
            <a:ext cx="8520111" cy="1114610"/>
            <a:chOff x="369888" y="4792695"/>
            <a:chExt cx="8520111" cy="1114610"/>
          </a:xfrm>
        </p:grpSpPr>
        <p:cxnSp>
          <p:nvCxnSpPr>
            <p:cNvPr id="27" name="Straight Arrow Connector 26"/>
            <p:cNvCxnSpPr/>
            <p:nvPr/>
          </p:nvCxnSpPr>
          <p:spPr>
            <a:xfrm>
              <a:off x="369888" y="4953000"/>
              <a:ext cx="825727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49435" y="4792695"/>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auto">
            <a:xfrm>
              <a:off x="1739900" y="5599528"/>
              <a:ext cx="571500" cy="307777"/>
            </a:xfrm>
            <a:prstGeom prst="rect">
              <a:avLst/>
            </a:prstGeom>
            <a:noFill/>
            <a:ln w="19050" algn="ctr">
              <a:noFill/>
              <a:miter lim="800000"/>
              <a:headEnd/>
              <a:tailEnd/>
            </a:ln>
          </p:spPr>
          <p:txBody>
            <a:bodyPr wrap="square" lIns="0" tIns="0" rIns="0" bIns="0" rtlCol="0">
              <a:spAutoFit/>
            </a:bodyPr>
            <a:lstStyle/>
            <a:p>
              <a:r>
                <a:rPr lang="en-US" sz="2000" dirty="0" err="1"/>
                <a:t>Dx</a:t>
              </a:r>
              <a:endParaRPr lang="en-US" sz="2000" dirty="0"/>
            </a:p>
          </p:txBody>
        </p:sp>
        <p:sp>
          <p:nvSpPr>
            <p:cNvPr id="30" name="TextBox 29"/>
            <p:cNvSpPr txBox="1"/>
            <p:nvPr/>
          </p:nvSpPr>
          <p:spPr bwMode="auto">
            <a:xfrm>
              <a:off x="5124450" y="5599528"/>
              <a:ext cx="1339850" cy="307777"/>
            </a:xfrm>
            <a:prstGeom prst="rect">
              <a:avLst/>
            </a:prstGeom>
            <a:noFill/>
            <a:ln w="19050" algn="ctr">
              <a:noFill/>
              <a:miter lim="800000"/>
              <a:headEnd/>
              <a:tailEnd/>
            </a:ln>
          </p:spPr>
          <p:txBody>
            <a:bodyPr wrap="square" lIns="0" tIns="0" rIns="0" bIns="0" rtlCol="0">
              <a:spAutoFit/>
            </a:bodyPr>
            <a:lstStyle/>
            <a:p>
              <a:r>
                <a:rPr lang="en-US" sz="2000" dirty="0"/>
                <a:t>Progression</a:t>
              </a:r>
            </a:p>
          </p:txBody>
        </p:sp>
        <p:sp>
          <p:nvSpPr>
            <p:cNvPr id="31" name="TextBox 30"/>
            <p:cNvSpPr txBox="1"/>
            <p:nvPr/>
          </p:nvSpPr>
          <p:spPr bwMode="auto">
            <a:xfrm>
              <a:off x="6832600" y="5599528"/>
              <a:ext cx="2057399" cy="307777"/>
            </a:xfrm>
            <a:prstGeom prst="rect">
              <a:avLst/>
            </a:prstGeom>
            <a:noFill/>
            <a:ln w="19050" algn="ctr">
              <a:noFill/>
              <a:miter lim="800000"/>
              <a:headEnd/>
              <a:tailEnd/>
            </a:ln>
          </p:spPr>
          <p:txBody>
            <a:bodyPr wrap="square" lIns="0" tIns="0" rIns="0" bIns="0" rtlCol="0">
              <a:spAutoFit/>
            </a:bodyPr>
            <a:lstStyle/>
            <a:p>
              <a:r>
                <a:rPr lang="en-US" sz="2000"/>
                <a:t>Death due to CRC</a:t>
              </a:r>
              <a:endParaRPr lang="en-US" sz="2000" dirty="0" err="1"/>
            </a:p>
          </p:txBody>
        </p:sp>
      </p:grpSp>
      <p:cxnSp>
        <p:nvCxnSpPr>
          <p:cNvPr id="32" name="Straight Connector 31"/>
          <p:cNvCxnSpPr/>
          <p:nvPr/>
        </p:nvCxnSpPr>
        <p:spPr>
          <a:xfrm flipH="1">
            <a:off x="2354206" y="336161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flipH="1">
            <a:off x="1548160" y="33389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9" name="Straight Connector 38"/>
          <p:cNvCxnSpPr/>
          <p:nvPr/>
        </p:nvCxnSpPr>
        <p:spPr>
          <a:xfrm flipH="1">
            <a:off x="853405" y="3361617"/>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flipH="1">
            <a:off x="1223971" y="3361617"/>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1" name="Straight Connector 40"/>
          <p:cNvCxnSpPr/>
          <p:nvPr/>
        </p:nvCxnSpPr>
        <p:spPr>
          <a:xfrm flipH="1">
            <a:off x="529213" y="3353028"/>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a:off x="5616412" y="3258016"/>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82018" y="3258016"/>
            <a:ext cx="0" cy="65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311400" y="5001089"/>
            <a:ext cx="7133" cy="90852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a:off x="1914479" y="5751463"/>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cxnSp>
        <p:nvCxnSpPr>
          <p:cNvPr id="47" name="Straight Connector 46"/>
          <p:cNvCxnSpPr/>
          <p:nvPr/>
        </p:nvCxnSpPr>
        <p:spPr>
          <a:xfrm>
            <a:off x="2272792" y="3310679"/>
            <a:ext cx="7570" cy="8095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bwMode="auto">
          <a:xfrm>
            <a:off x="1840602" y="3962579"/>
            <a:ext cx="1339850" cy="307777"/>
          </a:xfrm>
          <a:prstGeom prst="rect">
            <a:avLst/>
          </a:prstGeom>
          <a:noFill/>
          <a:ln w="19050" algn="ctr">
            <a:noFill/>
            <a:miter lim="800000"/>
            <a:headEnd/>
            <a:tailEnd/>
          </a:ln>
        </p:spPr>
        <p:txBody>
          <a:bodyPr wrap="square" lIns="0" tIns="0" rIns="0" bIns="0" rtlCol="0">
            <a:spAutoFit/>
          </a:bodyPr>
          <a:lstStyle/>
          <a:p>
            <a:r>
              <a:rPr lang="en-US" sz="2000" dirty="0"/>
              <a:t>Surgery</a:t>
            </a:r>
          </a:p>
        </p:txBody>
      </p:sp>
      <p:grpSp>
        <p:nvGrpSpPr>
          <p:cNvPr id="37" name="Group 36"/>
          <p:cNvGrpSpPr/>
          <p:nvPr/>
        </p:nvGrpSpPr>
        <p:grpSpPr>
          <a:xfrm>
            <a:off x="2948792" y="6237331"/>
            <a:ext cx="2892573" cy="485005"/>
            <a:chOff x="5463636" y="1206746"/>
            <a:chExt cx="2892573" cy="485005"/>
          </a:xfrm>
        </p:grpSpPr>
        <p:cxnSp>
          <p:nvCxnSpPr>
            <p:cNvPr id="38" name="Straight Connector 37"/>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2" name="Straight Connector 41"/>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49" name="TextBox 48"/>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sp>
        <p:nvSpPr>
          <p:cNvPr id="50" name="TextBox 49"/>
          <p:cNvSpPr txBox="1"/>
          <p:nvPr/>
        </p:nvSpPr>
        <p:spPr bwMode="auto">
          <a:xfrm>
            <a:off x="2431421" y="6376319"/>
            <a:ext cx="571500" cy="369332"/>
          </a:xfrm>
          <a:prstGeom prst="rect">
            <a:avLst/>
          </a:prstGeom>
          <a:noFill/>
          <a:ln w="19050" algn="ctr">
            <a:noFill/>
            <a:miter lim="800000"/>
            <a:headEnd/>
            <a:tailEnd/>
          </a:ln>
        </p:spPr>
        <p:txBody>
          <a:bodyPr wrap="square" lIns="0" tIns="0" rIns="0" bIns="0" rtlCol="0">
            <a:spAutoFit/>
          </a:bodyPr>
          <a:lstStyle/>
          <a:p>
            <a:r>
              <a:rPr lang="en-US" sz="2400" b="1" dirty="0"/>
              <a:t>T</a:t>
            </a:r>
            <a:r>
              <a:rPr lang="en-US" sz="2400" b="1" baseline="-25000" dirty="0"/>
              <a:t>0</a:t>
            </a:r>
            <a:endParaRPr lang="en-US" sz="2000" b="1" baseline="-25000" dirty="0"/>
          </a:p>
        </p:txBody>
      </p:sp>
      <p:cxnSp>
        <p:nvCxnSpPr>
          <p:cNvPr id="51" name="Straight Connector 50"/>
          <p:cNvCxnSpPr>
            <a:endCxn id="50" idx="1"/>
          </p:cNvCxnSpPr>
          <p:nvPr/>
        </p:nvCxnSpPr>
        <p:spPr>
          <a:xfrm>
            <a:off x="2431421" y="2945906"/>
            <a:ext cx="0" cy="3615079"/>
          </a:xfrm>
          <a:prstGeom prst="line">
            <a:avLst/>
          </a:prstGeom>
          <a:ln>
            <a:prstDash val="solid"/>
          </a:ln>
        </p:spPr>
        <p:style>
          <a:lnRef idx="3">
            <a:schemeClr val="accent2"/>
          </a:lnRef>
          <a:fillRef idx="0">
            <a:schemeClr val="accent2"/>
          </a:fillRef>
          <a:effectRef idx="2">
            <a:schemeClr val="accent2"/>
          </a:effectRef>
          <a:fontRef idx="minor">
            <a:schemeClr val="tx1"/>
          </a:fontRef>
        </p:style>
      </p:cxnSp>
      <p:sp>
        <p:nvSpPr>
          <p:cNvPr id="52" name="TextBox 51"/>
          <p:cNvSpPr txBox="1"/>
          <p:nvPr/>
        </p:nvSpPr>
        <p:spPr bwMode="auto">
          <a:xfrm>
            <a:off x="405229" y="3655113"/>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53" name="TextBox 52"/>
          <p:cNvSpPr txBox="1"/>
          <p:nvPr/>
        </p:nvSpPr>
        <p:spPr bwMode="auto">
          <a:xfrm>
            <a:off x="433642" y="5450337"/>
            <a:ext cx="7870865"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86    88    90    92   94   96    98    00     02   04    06   08    10   12    14    16   </a:t>
            </a:r>
          </a:p>
        </p:txBody>
      </p:sp>
      <p:sp>
        <p:nvSpPr>
          <p:cNvPr id="2" name="Oval 1">
            <a:extLst>
              <a:ext uri="{FF2B5EF4-FFF2-40B4-BE49-F238E27FC236}">
                <a16:creationId xmlns:a16="http://schemas.microsoft.com/office/drawing/2014/main" id="{52B0DADB-53D9-B74A-B8D4-534EDE07ECAC}"/>
              </a:ext>
            </a:extLst>
          </p:cNvPr>
          <p:cNvSpPr/>
          <p:nvPr/>
        </p:nvSpPr>
        <p:spPr bwMode="auto">
          <a:xfrm>
            <a:off x="1914479" y="2996604"/>
            <a:ext cx="1034313" cy="3574761"/>
          </a:xfrm>
          <a:prstGeom prst="ellipse">
            <a:avLst/>
          </a:prstGeom>
          <a:noFill/>
          <a:ln w="19050" algn="ctr">
            <a:solidFill>
              <a:srgbClr val="7030A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6" name="TextBox 55">
            <a:extLst>
              <a:ext uri="{FF2B5EF4-FFF2-40B4-BE49-F238E27FC236}">
                <a16:creationId xmlns:a16="http://schemas.microsoft.com/office/drawing/2014/main" id="{01A7CF97-E5CC-A944-8B2E-CA20A9044466}"/>
              </a:ext>
            </a:extLst>
          </p:cNvPr>
          <p:cNvSpPr txBox="1"/>
          <p:nvPr/>
        </p:nvSpPr>
        <p:spPr bwMode="auto">
          <a:xfrm>
            <a:off x="2211963" y="2950385"/>
            <a:ext cx="317312" cy="430887"/>
          </a:xfrm>
          <a:prstGeom prst="rect">
            <a:avLst/>
          </a:prstGeom>
          <a:noFill/>
          <a:ln w="19050" algn="ctr">
            <a:noFill/>
            <a:miter lim="800000"/>
            <a:headEnd/>
            <a:tailEnd/>
          </a:ln>
        </p:spPr>
        <p:txBody>
          <a:bodyPr wrap="square" lIns="0" tIns="0" rIns="0" bIns="0" rtlCol="0">
            <a:spAutoFit/>
          </a:bodyPr>
          <a:lstStyle/>
          <a:p>
            <a:r>
              <a:rPr lang="en-US" sz="2800" b="1" dirty="0"/>
              <a:t>A</a:t>
            </a:r>
            <a:endParaRPr lang="en-US" sz="2000" dirty="0"/>
          </a:p>
        </p:txBody>
      </p:sp>
      <p:sp>
        <p:nvSpPr>
          <p:cNvPr id="57" name="TextBox 56">
            <a:extLst>
              <a:ext uri="{FF2B5EF4-FFF2-40B4-BE49-F238E27FC236}">
                <a16:creationId xmlns:a16="http://schemas.microsoft.com/office/drawing/2014/main" id="{A8A1B103-29EA-FB45-A9E0-8F01C812BD91}"/>
              </a:ext>
            </a:extLst>
          </p:cNvPr>
          <p:cNvSpPr txBox="1"/>
          <p:nvPr/>
        </p:nvSpPr>
        <p:spPr bwMode="auto">
          <a:xfrm>
            <a:off x="2197697" y="4205525"/>
            <a:ext cx="637976" cy="307777"/>
          </a:xfrm>
          <a:prstGeom prst="rect">
            <a:avLst/>
          </a:prstGeom>
          <a:noFill/>
          <a:ln w="19050" algn="ctr">
            <a:noFill/>
            <a:miter lim="800000"/>
            <a:headEnd/>
            <a:tailEnd/>
          </a:ln>
        </p:spPr>
        <p:txBody>
          <a:bodyPr wrap="square" lIns="0" tIns="0" rIns="0" bIns="0" rtlCol="0">
            <a:spAutoFit/>
          </a:bodyPr>
          <a:lstStyle/>
          <a:p>
            <a:r>
              <a:rPr lang="en-US" sz="2000" b="1" dirty="0"/>
              <a:t>E</a:t>
            </a:r>
            <a:endParaRPr lang="en-US" sz="2000" dirty="0"/>
          </a:p>
        </p:txBody>
      </p:sp>
      <p:sp>
        <p:nvSpPr>
          <p:cNvPr id="58" name="TextBox 57">
            <a:extLst>
              <a:ext uri="{FF2B5EF4-FFF2-40B4-BE49-F238E27FC236}">
                <a16:creationId xmlns:a16="http://schemas.microsoft.com/office/drawing/2014/main" id="{76D0E951-DC57-834E-BA0B-8426D989A673}"/>
              </a:ext>
            </a:extLst>
          </p:cNvPr>
          <p:cNvSpPr txBox="1"/>
          <p:nvPr/>
        </p:nvSpPr>
        <p:spPr bwMode="auto">
          <a:xfrm>
            <a:off x="2242443" y="4748705"/>
            <a:ext cx="317312" cy="430887"/>
          </a:xfrm>
          <a:prstGeom prst="rect">
            <a:avLst/>
          </a:prstGeom>
          <a:noFill/>
          <a:ln w="19050" algn="ctr">
            <a:noFill/>
            <a:miter lim="800000"/>
            <a:headEnd/>
            <a:tailEnd/>
          </a:ln>
        </p:spPr>
        <p:txBody>
          <a:bodyPr wrap="square" lIns="0" tIns="0" rIns="0" bIns="0" rtlCol="0">
            <a:spAutoFit/>
          </a:bodyPr>
          <a:lstStyle/>
          <a:p>
            <a:r>
              <a:rPr lang="en-US" sz="2800" b="1" dirty="0"/>
              <a:t>A</a:t>
            </a:r>
            <a:endParaRPr lang="en-US" sz="2000" dirty="0"/>
          </a:p>
        </p:txBody>
      </p:sp>
      <p:sp>
        <p:nvSpPr>
          <p:cNvPr id="59" name="TextBox 58">
            <a:extLst>
              <a:ext uri="{FF2B5EF4-FFF2-40B4-BE49-F238E27FC236}">
                <a16:creationId xmlns:a16="http://schemas.microsoft.com/office/drawing/2014/main" id="{BC7A4223-1EF0-444F-AC3D-33ECD2E31676}"/>
              </a:ext>
            </a:extLst>
          </p:cNvPr>
          <p:cNvSpPr txBox="1"/>
          <p:nvPr/>
        </p:nvSpPr>
        <p:spPr bwMode="auto">
          <a:xfrm>
            <a:off x="2228177" y="6003845"/>
            <a:ext cx="637976" cy="307777"/>
          </a:xfrm>
          <a:prstGeom prst="rect">
            <a:avLst/>
          </a:prstGeom>
          <a:noFill/>
          <a:ln w="19050" algn="ctr">
            <a:noFill/>
            <a:miter lim="800000"/>
            <a:headEnd/>
            <a:tailEnd/>
          </a:ln>
        </p:spPr>
        <p:txBody>
          <a:bodyPr wrap="square" lIns="0" tIns="0" rIns="0" bIns="0" rtlCol="0">
            <a:spAutoFit/>
          </a:bodyPr>
          <a:lstStyle/>
          <a:p>
            <a:r>
              <a:rPr lang="en-US" sz="2000" b="1" dirty="0"/>
              <a:t>E</a:t>
            </a:r>
            <a:endParaRPr lang="en-US" sz="2000" dirty="0"/>
          </a:p>
        </p:txBody>
      </p:sp>
    </p:spTree>
    <p:extLst>
      <p:ext uri="{BB962C8B-B14F-4D97-AF65-F5344CB8AC3E}">
        <p14:creationId xmlns:p14="http://schemas.microsoft.com/office/powerpoint/2010/main" val="282942571"/>
      </p:ext>
    </p:extLst>
  </p:cSld>
  <p:clrMapOvr>
    <a:masterClrMapping/>
  </p:clrMapOvr>
  <p:transition advTm="98579">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tx2">
                    <a:lumMod val="50000"/>
                    <a:lumOff val="50000"/>
                  </a:schemeClr>
                </a:solidFill>
              </a:rPr>
              <a:t>Summary</a:t>
            </a:r>
            <a:endParaRPr lang="en-US" dirty="0">
              <a:solidFill>
                <a:schemeClr val="tx2">
                  <a:lumMod val="50000"/>
                  <a:lumOff val="50000"/>
                </a:schemeClr>
              </a:solidFill>
            </a:endParaRPr>
          </a:p>
        </p:txBody>
      </p:sp>
      <p:sp>
        <p:nvSpPr>
          <p:cNvPr id="3" name="Content Placeholder 2"/>
          <p:cNvSpPr>
            <a:spLocks noGrp="1"/>
          </p:cNvSpPr>
          <p:nvPr>
            <p:ph idx="1"/>
          </p:nvPr>
        </p:nvSpPr>
        <p:spPr/>
        <p:txBody>
          <a:bodyPr/>
          <a:lstStyle/>
          <a:p>
            <a:r>
              <a:rPr lang="en-US" dirty="0"/>
              <a:t>How failure to emulate a target trial may lead to:</a:t>
            </a:r>
          </a:p>
          <a:p>
            <a:pPr lvl="1"/>
            <a:r>
              <a:rPr lang="en-US" dirty="0"/>
              <a:t>Selection Bias</a:t>
            </a:r>
          </a:p>
          <a:p>
            <a:pPr lvl="1"/>
            <a:r>
              <a:rPr lang="en-US" dirty="0"/>
              <a:t>Immortal PT Bias</a:t>
            </a:r>
          </a:p>
          <a:p>
            <a:r>
              <a:rPr lang="en-US" dirty="0"/>
              <a:t>Importance of aligning T</a:t>
            </a:r>
            <a:r>
              <a:rPr lang="en-US" baseline="-25000" dirty="0"/>
              <a:t>0</a:t>
            </a:r>
            <a:r>
              <a:rPr lang="en-US" dirty="0"/>
              <a:t>, eligibility, and “Tx assignment” in observational studies </a:t>
            </a:r>
          </a:p>
          <a:p>
            <a:r>
              <a:rPr lang="en-US" dirty="0"/>
              <a:t>In practice:</a:t>
            </a:r>
          </a:p>
          <a:p>
            <a:pPr lvl="1"/>
            <a:r>
              <a:rPr lang="en-US" dirty="0"/>
              <a:t>You can apply methods to help align T</a:t>
            </a:r>
            <a:r>
              <a:rPr lang="en-US" baseline="-25000" dirty="0"/>
              <a:t>0</a:t>
            </a:r>
            <a:r>
              <a:rPr lang="en-US" dirty="0"/>
              <a:t>, E, and A in observational studies (BIO215)</a:t>
            </a:r>
          </a:p>
          <a:p>
            <a:pPr lvl="1"/>
            <a:r>
              <a:rPr lang="en-US" dirty="0"/>
              <a:t>One can also consider the impact of potential bias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27</a:t>
            </a:fld>
            <a:endParaRPr lang="en-US" altLang="en-US">
              <a:solidFill>
                <a:srgbClr val="052049"/>
              </a:solidFill>
            </a:endParaRPr>
          </a:p>
        </p:txBody>
      </p:sp>
    </p:spTree>
    <p:extLst>
      <p:ext uri="{BB962C8B-B14F-4D97-AF65-F5344CB8AC3E}">
        <p14:creationId xmlns:p14="http://schemas.microsoft.com/office/powerpoint/2010/main" val="563232826"/>
      </p:ext>
    </p:extLst>
  </p:cSld>
  <p:clrMapOvr>
    <a:masterClrMapping/>
  </p:clrMapOvr>
  <p:transition advTm="37291">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A1B4C3-8A38-435A-8104-848FF94C2F00}"/>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08DF11EC-D071-4F87-BB3C-847EF947A0B7}"/>
              </a:ext>
            </a:extLst>
          </p:cNvPr>
          <p:cNvSpPr>
            <a:spLocks noGrp="1"/>
          </p:cNvSpPr>
          <p:nvPr>
            <p:ph type="sldNum" sz="quarter" idx="13"/>
          </p:nvPr>
        </p:nvSpPr>
        <p:spPr/>
        <p:txBody>
          <a:bodyPr/>
          <a:lstStyle/>
          <a:p>
            <a:fld id="{7BCC8D0D-EAEC-449D-9161-023DFF90F2E2}" type="slidenum">
              <a:rPr lang="en-US" smtClean="0">
                <a:solidFill>
                  <a:srgbClr val="052049"/>
                </a:solidFill>
              </a:rPr>
              <a:pPr/>
              <a:t>28</a:t>
            </a:fld>
            <a:endParaRPr lang="en-US" dirty="0">
              <a:solidFill>
                <a:srgbClr val="052049"/>
              </a:solidFill>
            </a:endParaRPr>
          </a:p>
        </p:txBody>
      </p:sp>
      <p:sp>
        <p:nvSpPr>
          <p:cNvPr id="4" name="Title 3">
            <a:extLst>
              <a:ext uri="{FF2B5EF4-FFF2-40B4-BE49-F238E27FC236}">
                <a16:creationId xmlns:a16="http://schemas.microsoft.com/office/drawing/2014/main" id="{DA72121D-84F5-4ECE-A92E-C37AC467DB18}"/>
              </a:ext>
            </a:extLst>
          </p:cNvPr>
          <p:cNvSpPr>
            <a:spLocks noGrp="1"/>
          </p:cNvSpPr>
          <p:nvPr>
            <p:ph type="title"/>
          </p:nvPr>
        </p:nvSpPr>
        <p:spPr/>
        <p:txBody>
          <a:bodyPr/>
          <a:lstStyle/>
          <a:p>
            <a:r>
              <a:rPr lang="en-US" dirty="0"/>
              <a:t>Example - Person Time &amp; Bias</a:t>
            </a:r>
          </a:p>
        </p:txBody>
      </p:sp>
      <p:sp>
        <p:nvSpPr>
          <p:cNvPr id="5" name="Text Placeholder 4">
            <a:extLst>
              <a:ext uri="{FF2B5EF4-FFF2-40B4-BE49-F238E27FC236}">
                <a16:creationId xmlns:a16="http://schemas.microsoft.com/office/drawing/2014/main" id="{6EEDCC20-3F3C-4444-83A9-CBCE5D5EEF9C}"/>
              </a:ext>
            </a:extLst>
          </p:cNvPr>
          <p:cNvSpPr>
            <a:spLocks noGrp="1"/>
          </p:cNvSpPr>
          <p:nvPr>
            <p:ph type="body" sz="quarter" idx="14"/>
          </p:nvPr>
        </p:nvSpPr>
        <p:spPr>
          <a:xfrm>
            <a:off x="457200" y="1435651"/>
            <a:ext cx="8165527" cy="4382698"/>
          </a:xfrm>
        </p:spPr>
        <p:txBody>
          <a:bodyPr vert="horz" lIns="91440" tIns="45720" rIns="91440" bIns="45720" rtlCol="0" anchor="t">
            <a:normAutofit lnSpcReduction="10000"/>
          </a:bodyPr>
          <a:lstStyle/>
          <a:p>
            <a:r>
              <a:rPr lang="en-US" dirty="0">
                <a:ea typeface="+mn-lt"/>
                <a:cs typeface="+mn-lt"/>
              </a:rPr>
              <a:t>For the research question below, make a diagram showing how a sample subject’s person time was allotted. On the diagram, depict how person time was allocated during the entire study period, including the event that triggered start of follow-up (T</a:t>
            </a:r>
            <a:r>
              <a:rPr lang="en-US" baseline="-25000" dirty="0">
                <a:ea typeface="+mn-lt"/>
                <a:cs typeface="+mn-lt"/>
              </a:rPr>
              <a:t>0</a:t>
            </a:r>
            <a:r>
              <a:rPr lang="en-US" dirty="0">
                <a:ea typeface="+mn-lt"/>
                <a:cs typeface="+mn-lt"/>
              </a:rPr>
              <a:t>), events that defined eligibility (E), how exposed and unexposed person-time was allocated for this subject (A), and include depiction of an outcome in your example. Additionally, explain what exposure was allocated when the subject experienced the outcome. Are T</a:t>
            </a:r>
            <a:r>
              <a:rPr lang="en-US" baseline="-25000" dirty="0">
                <a:ea typeface="+mn-lt"/>
                <a:cs typeface="+mn-lt"/>
              </a:rPr>
              <a:t>0</a:t>
            </a:r>
            <a:r>
              <a:rPr lang="en-US" dirty="0">
                <a:ea typeface="+mn-lt"/>
                <a:cs typeface="+mn-lt"/>
              </a:rPr>
              <a:t>, E, and A aligned for this specific research question/analysis? If not, describe the misalignment, which emulation failure (#) it resembles (of the 4 emulation failures described in lecture, derived from </a:t>
            </a:r>
            <a:r>
              <a:rPr lang="en-US" i="1" dirty="0">
                <a:ea typeface="+mn-lt"/>
                <a:cs typeface="+mn-lt"/>
              </a:rPr>
              <a:t>Hernan MA et al, J. Clin </a:t>
            </a:r>
            <a:r>
              <a:rPr lang="en-US" i="1" dirty="0" err="1">
                <a:ea typeface="+mn-lt"/>
                <a:cs typeface="+mn-lt"/>
              </a:rPr>
              <a:t>Epid</a:t>
            </a:r>
            <a:r>
              <a:rPr lang="en-US" i="1" dirty="0">
                <a:ea typeface="+mn-lt"/>
                <a:cs typeface="+mn-lt"/>
              </a:rPr>
              <a:t> 2016</a:t>
            </a:r>
            <a:r>
              <a:rPr lang="en-US" dirty="0">
                <a:ea typeface="+mn-lt"/>
                <a:cs typeface="+mn-lt"/>
              </a:rPr>
              <a:t>), and what bias might be of concern.</a:t>
            </a:r>
          </a:p>
          <a:p>
            <a:endParaRPr lang="en-US" dirty="0">
              <a:solidFill>
                <a:srgbClr val="052049"/>
              </a:solidFill>
            </a:endParaRPr>
          </a:p>
          <a:p>
            <a:pPr algn="ctr"/>
            <a:r>
              <a:rPr lang="en-US" sz="2000" i="1" dirty="0">
                <a:solidFill>
                  <a:srgbClr val="7030A0"/>
                </a:solidFill>
              </a:rPr>
              <a:t>Is time-varying use of anticoagulants associated with </a:t>
            </a:r>
          </a:p>
          <a:p>
            <a:pPr lvl="0" algn="ctr"/>
            <a:r>
              <a:rPr lang="en-US" sz="2000" i="1" dirty="0">
                <a:solidFill>
                  <a:srgbClr val="7030A0"/>
                </a:solidFill>
              </a:rPr>
              <a:t>prostate cancer-specific mortality?</a:t>
            </a:r>
            <a:endParaRPr lang="en-US" sz="2000" i="1">
              <a:solidFill>
                <a:srgbClr val="7030A0"/>
              </a:solidFill>
              <a:cs typeface="Arial"/>
            </a:endParaRPr>
          </a:p>
          <a:p>
            <a:endParaRPr lang="en-US" dirty="0"/>
          </a:p>
        </p:txBody>
      </p:sp>
      <p:sp>
        <p:nvSpPr>
          <p:cNvPr id="6" name="Text Placeholder 5">
            <a:extLst>
              <a:ext uri="{FF2B5EF4-FFF2-40B4-BE49-F238E27FC236}">
                <a16:creationId xmlns:a16="http://schemas.microsoft.com/office/drawing/2014/main" id="{2B0A336A-9596-4C25-B87C-CE37ECC103BE}"/>
              </a:ext>
            </a:extLst>
          </p:cNvPr>
          <p:cNvSpPr>
            <a:spLocks noGrp="1"/>
          </p:cNvSpPr>
          <p:nvPr>
            <p:ph type="body" sz="quarter" idx="15"/>
          </p:nvPr>
        </p:nvSpPr>
        <p:spPr/>
        <p:txBody>
          <a:bodyPr vert="horz" lIns="91440" tIns="45720" rIns="91440" bIns="45720" rtlCol="0" anchor="t">
            <a:noAutofit/>
          </a:bodyPr>
          <a:lstStyle/>
          <a:p>
            <a:r>
              <a:rPr lang="en-US" dirty="0"/>
              <a:t>HW Q7 Prep</a:t>
            </a:r>
          </a:p>
        </p:txBody>
      </p:sp>
    </p:spTree>
    <p:extLst>
      <p:ext uri="{BB962C8B-B14F-4D97-AF65-F5344CB8AC3E}">
        <p14:creationId xmlns:p14="http://schemas.microsoft.com/office/powerpoint/2010/main" val="420258269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0CA29C-D106-4F6B-B427-9D8B286B883B}"/>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C2689DD9-56FD-4545-8542-22AF24768332}"/>
              </a:ext>
            </a:extLst>
          </p:cNvPr>
          <p:cNvSpPr>
            <a:spLocks noGrp="1"/>
          </p:cNvSpPr>
          <p:nvPr>
            <p:ph type="sldNum" sz="quarter" idx="13"/>
          </p:nvPr>
        </p:nvSpPr>
        <p:spPr/>
        <p:txBody>
          <a:bodyPr/>
          <a:lstStyle/>
          <a:p>
            <a:fld id="{7BCC8D0D-EAEC-449D-9161-023DFF90F2E2}" type="slidenum">
              <a:rPr lang="en-US" smtClean="0">
                <a:solidFill>
                  <a:srgbClr val="052049"/>
                </a:solidFill>
              </a:rPr>
              <a:pPr/>
              <a:t>29</a:t>
            </a:fld>
            <a:endParaRPr lang="en-US" dirty="0">
              <a:solidFill>
                <a:srgbClr val="052049"/>
              </a:solidFill>
            </a:endParaRPr>
          </a:p>
        </p:txBody>
      </p:sp>
      <p:sp>
        <p:nvSpPr>
          <p:cNvPr id="4" name="Title 3">
            <a:extLst>
              <a:ext uri="{FF2B5EF4-FFF2-40B4-BE49-F238E27FC236}">
                <a16:creationId xmlns:a16="http://schemas.microsoft.com/office/drawing/2014/main" id="{60BC5081-8125-4734-BE5A-B00B1810E96D}"/>
              </a:ext>
            </a:extLst>
          </p:cNvPr>
          <p:cNvSpPr>
            <a:spLocks noGrp="1"/>
          </p:cNvSpPr>
          <p:nvPr>
            <p:ph type="title"/>
          </p:nvPr>
        </p:nvSpPr>
        <p:spPr/>
        <p:txBody>
          <a:bodyPr/>
          <a:lstStyle/>
          <a:p>
            <a:r>
              <a:rPr lang="en-US" sz="2800" dirty="0"/>
              <a:t>You may assume the following methods were applied in this study, to help develop the diagrams:</a:t>
            </a:r>
            <a:endParaRPr lang="en-US" dirty="0"/>
          </a:p>
        </p:txBody>
      </p:sp>
      <p:sp>
        <p:nvSpPr>
          <p:cNvPr id="6" name="Content Placeholder 5">
            <a:extLst>
              <a:ext uri="{FF2B5EF4-FFF2-40B4-BE49-F238E27FC236}">
                <a16:creationId xmlns:a16="http://schemas.microsoft.com/office/drawing/2014/main" id="{9E1325C7-1A94-43AD-83B2-98B16E194FC8}"/>
              </a:ext>
            </a:extLst>
          </p:cNvPr>
          <p:cNvSpPr>
            <a:spLocks noGrp="1"/>
          </p:cNvSpPr>
          <p:nvPr>
            <p:ph idx="1"/>
          </p:nvPr>
        </p:nvSpPr>
        <p:spPr>
          <a:xfrm>
            <a:off x="272108" y="1134914"/>
            <a:ext cx="8137665" cy="3909393"/>
          </a:xfrm>
        </p:spPr>
        <p:txBody>
          <a:bodyPr/>
          <a:lstStyle/>
          <a:p>
            <a:r>
              <a:rPr lang="en-US" sz="1600" dirty="0"/>
              <a:t>“</a:t>
            </a:r>
            <a:r>
              <a:rPr lang="en-US" sz="2000" dirty="0"/>
              <a:t>“In CaPSURE (the study used for this paper), urologists enrolled eligible patients into the study (after diagnosis of prostate cancer and before treatment), completed medical history at baseline, and recorded recurrence status, treatment, and laboratory results at each office visit. The patient participants completed a baseline questionnaire and follow-up questionnaires periodically (this varied by survey type and could be every 3 to 12 months). You may assume that data on the time-varying exposure (Anticoagulants, AC) was collected at baseline and updated annually. </a:t>
            </a:r>
            <a:r>
              <a:rPr lang="en-US" sz="2000" dirty="0">
                <a:highlight>
                  <a:srgbClr val="FF00FF"/>
                </a:highlight>
              </a:rPr>
              <a:t>For the KM curves, the investigators initiated follow-up at the time of treatment, participants were classified into two groups once - “ever” or “never” – at the start of the study, using all follow-up data availabl</a:t>
            </a:r>
            <a:r>
              <a:rPr lang="en-US" sz="2000" dirty="0"/>
              <a:t>e; and </a:t>
            </a:r>
            <a:r>
              <a:rPr lang="en-US" sz="2000" dirty="0">
                <a:highlight>
                  <a:srgbClr val="FFFF00"/>
                </a:highlight>
              </a:rPr>
              <a:t>that for analyses using Cox proportional hazards regression, with updating of exposure at each year, they started follow-up (T0) at the return of the first survey after primary treatment, and classified people as user, Yes/No</a:t>
            </a:r>
            <a:r>
              <a:rPr lang="en-US" sz="2000" dirty="0"/>
              <a:t>.”</a:t>
            </a:r>
          </a:p>
        </p:txBody>
      </p:sp>
      <p:sp>
        <p:nvSpPr>
          <p:cNvPr id="5" name="TextBox 4">
            <a:extLst>
              <a:ext uri="{FF2B5EF4-FFF2-40B4-BE49-F238E27FC236}">
                <a16:creationId xmlns:a16="http://schemas.microsoft.com/office/drawing/2014/main" id="{C32373BA-550F-7F48-9E7B-6E311E8718CA}"/>
              </a:ext>
            </a:extLst>
          </p:cNvPr>
          <p:cNvSpPr txBox="1"/>
          <p:nvPr/>
        </p:nvSpPr>
        <p:spPr bwMode="auto">
          <a:xfrm>
            <a:off x="7884825" y="3102964"/>
            <a:ext cx="1184223" cy="615553"/>
          </a:xfrm>
          <a:prstGeom prst="rect">
            <a:avLst/>
          </a:prstGeom>
          <a:noFill/>
          <a:ln w="19050" algn="ctr">
            <a:noFill/>
            <a:miter lim="800000"/>
            <a:headEnd/>
            <a:tailEnd/>
          </a:ln>
        </p:spPr>
        <p:txBody>
          <a:bodyPr wrap="square" lIns="0" tIns="0" rIns="0" bIns="0" rtlCol="0">
            <a:spAutoFit/>
          </a:bodyPr>
          <a:lstStyle/>
          <a:p>
            <a:pPr algn="ctr"/>
            <a:r>
              <a:rPr lang="en-US" sz="2000" dirty="0">
                <a:highlight>
                  <a:srgbClr val="FF00FF"/>
                </a:highlight>
              </a:rPr>
              <a:t>HW question</a:t>
            </a:r>
          </a:p>
        </p:txBody>
      </p:sp>
      <p:cxnSp>
        <p:nvCxnSpPr>
          <p:cNvPr id="8" name="Curved Connector 7">
            <a:extLst>
              <a:ext uri="{FF2B5EF4-FFF2-40B4-BE49-F238E27FC236}">
                <a16:creationId xmlns:a16="http://schemas.microsoft.com/office/drawing/2014/main" id="{5D6C6865-E684-1649-B310-8A0C33F3EC06}"/>
              </a:ext>
            </a:extLst>
          </p:cNvPr>
          <p:cNvCxnSpPr>
            <a:stCxn id="5" idx="2"/>
          </p:cNvCxnSpPr>
          <p:nvPr/>
        </p:nvCxnSpPr>
        <p:spPr>
          <a:xfrm rot="5400000">
            <a:off x="8166370" y="3811728"/>
            <a:ext cx="403778" cy="217357"/>
          </a:xfrm>
          <a:prstGeom prst="curved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B6F54F-2E6F-1F4F-9226-A52699DF7E10}"/>
              </a:ext>
            </a:extLst>
          </p:cNvPr>
          <p:cNvSpPr txBox="1"/>
          <p:nvPr/>
        </p:nvSpPr>
        <p:spPr bwMode="auto">
          <a:xfrm>
            <a:off x="7225550" y="5964957"/>
            <a:ext cx="1184223" cy="615553"/>
          </a:xfrm>
          <a:prstGeom prst="rect">
            <a:avLst/>
          </a:prstGeom>
          <a:noFill/>
          <a:ln w="19050" algn="ctr">
            <a:noFill/>
            <a:miter lim="800000"/>
            <a:headEnd/>
            <a:tailEnd/>
          </a:ln>
        </p:spPr>
        <p:txBody>
          <a:bodyPr wrap="square" lIns="0" tIns="0" rIns="0" bIns="0" rtlCol="0">
            <a:spAutoFit/>
          </a:bodyPr>
          <a:lstStyle/>
          <a:p>
            <a:pPr algn="ctr"/>
            <a:r>
              <a:rPr lang="en-US" sz="2000" dirty="0">
                <a:highlight>
                  <a:srgbClr val="FFFF00"/>
                </a:highlight>
              </a:rPr>
              <a:t>In-Class question</a:t>
            </a:r>
          </a:p>
        </p:txBody>
      </p:sp>
      <p:cxnSp>
        <p:nvCxnSpPr>
          <p:cNvPr id="10" name="Curved Connector 9">
            <a:extLst>
              <a:ext uri="{FF2B5EF4-FFF2-40B4-BE49-F238E27FC236}">
                <a16:creationId xmlns:a16="http://schemas.microsoft.com/office/drawing/2014/main" id="{B8015283-30C8-3344-B70E-E230C6A0E523}"/>
              </a:ext>
            </a:extLst>
          </p:cNvPr>
          <p:cNvCxnSpPr>
            <a:cxnSpLocks/>
            <a:stCxn id="9" idx="1"/>
          </p:cNvCxnSpPr>
          <p:nvPr/>
        </p:nvCxnSpPr>
        <p:spPr>
          <a:xfrm rot="10800000">
            <a:off x="6490742" y="5723086"/>
            <a:ext cx="734809" cy="549648"/>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121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4277" y="3886201"/>
            <a:ext cx="5205535" cy="1156478"/>
          </a:xfrm>
        </p:spPr>
        <p:txBody>
          <a:bodyPr/>
          <a:lstStyle/>
          <a:p>
            <a:r>
              <a:rPr lang="en-US" dirty="0"/>
              <a:t>June M. Chan, ScD</a:t>
            </a:r>
          </a:p>
          <a:p>
            <a:r>
              <a:rPr lang="en-US" dirty="0"/>
              <a:t>Professor, Epidemiology &amp; Biostatistics and Urology</a:t>
            </a:r>
          </a:p>
          <a:p>
            <a:r>
              <a:rPr lang="en-US" dirty="0"/>
              <a:t>Steven &amp; Christine </a:t>
            </a:r>
            <a:r>
              <a:rPr lang="en-US" dirty="0" err="1"/>
              <a:t>Burd</a:t>
            </a:r>
            <a:r>
              <a:rPr lang="en-US" dirty="0"/>
              <a:t>-Safeway Distinguished Professor</a:t>
            </a:r>
          </a:p>
        </p:txBody>
      </p:sp>
      <p:sp>
        <p:nvSpPr>
          <p:cNvPr id="3" name="Title 2"/>
          <p:cNvSpPr>
            <a:spLocks noGrp="1"/>
          </p:cNvSpPr>
          <p:nvPr>
            <p:ph type="title"/>
          </p:nvPr>
        </p:nvSpPr>
        <p:spPr/>
        <p:txBody>
          <a:bodyPr/>
          <a:lstStyle/>
          <a:p>
            <a:r>
              <a:rPr lang="en-US" dirty="0"/>
              <a:t>Cohort</a:t>
            </a:r>
            <a:endParaRPr lang="en-US" i="1" dirty="0"/>
          </a:p>
        </p:txBody>
      </p:sp>
      <p:sp>
        <p:nvSpPr>
          <p:cNvPr id="6" name="Text Placeholder 5"/>
          <p:cNvSpPr>
            <a:spLocks noGrp="1"/>
          </p:cNvSpPr>
          <p:nvPr>
            <p:ph type="body" sz="quarter" idx="15"/>
          </p:nvPr>
        </p:nvSpPr>
        <p:spPr/>
        <p:txBody>
          <a:bodyPr/>
          <a:lstStyle/>
          <a:p>
            <a:r>
              <a:rPr lang="en-US" sz="3200" i="1" dirty="0"/>
              <a:t>Person Time &amp; Bias</a:t>
            </a:r>
          </a:p>
        </p:txBody>
      </p:sp>
    </p:spTree>
    <p:extLst>
      <p:ext uri="{BB962C8B-B14F-4D97-AF65-F5344CB8AC3E}">
        <p14:creationId xmlns:p14="http://schemas.microsoft.com/office/powerpoint/2010/main" val="2941771154"/>
      </p:ext>
    </p:extLst>
  </p:cSld>
  <p:clrMapOvr>
    <a:masterClrMapping/>
  </p:clrMapOvr>
  <p:transition advTm="8432">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67" y="45421"/>
            <a:ext cx="6130185" cy="458587"/>
          </a:xfrm>
        </p:spPr>
        <p:txBody>
          <a:bodyPr>
            <a:normAutofit fontScale="90000"/>
          </a:bodyPr>
          <a:lstStyle/>
          <a:p>
            <a:r>
              <a:rPr lang="en-US" dirty="0"/>
              <a:t>Person Time &amp; Bias, Question 6a</a:t>
            </a:r>
          </a:p>
        </p:txBody>
      </p:sp>
      <p:grpSp>
        <p:nvGrpSpPr>
          <p:cNvPr id="16" name="Group 15"/>
          <p:cNvGrpSpPr/>
          <p:nvPr/>
        </p:nvGrpSpPr>
        <p:grpSpPr>
          <a:xfrm>
            <a:off x="5701490" y="156875"/>
            <a:ext cx="3002671" cy="495624"/>
            <a:chOff x="5463636" y="1206746"/>
            <a:chExt cx="2892573" cy="660832"/>
          </a:xfrm>
        </p:grpSpPr>
        <p:cxnSp>
          <p:nvCxnSpPr>
            <p:cNvPr id="17" name="Straight Connector 16"/>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19" name="TextBox 18"/>
            <p:cNvSpPr txBox="1"/>
            <p:nvPr/>
          </p:nvSpPr>
          <p:spPr bwMode="auto">
            <a:xfrm>
              <a:off x="5514535" y="1252025"/>
              <a:ext cx="2841674" cy="615553"/>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1500" dirty="0">
                  <a:solidFill>
                    <a:srgbClr val="052049"/>
                  </a:solidFill>
                  <a:latin typeface="Garamond" charset="0"/>
                </a:rPr>
                <a:t>Using		Not using</a:t>
              </a:r>
            </a:p>
          </p:txBody>
        </p:sp>
      </p:grpSp>
      <p:cxnSp>
        <p:nvCxnSpPr>
          <p:cNvPr id="65" name="Straight Arrow Connector 64"/>
          <p:cNvCxnSpPr/>
          <p:nvPr/>
        </p:nvCxnSpPr>
        <p:spPr>
          <a:xfrm>
            <a:off x="133565" y="2766620"/>
            <a:ext cx="800520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59778" y="2646391"/>
            <a:ext cx="0" cy="4897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bwMode="auto">
          <a:xfrm>
            <a:off x="684837" y="3158916"/>
            <a:ext cx="902706" cy="692497"/>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1500" dirty="0">
                <a:solidFill>
                  <a:srgbClr val="052049"/>
                </a:solidFill>
                <a:latin typeface="Garamond" charset="0"/>
              </a:rPr>
              <a:t>Diagnosis in</a:t>
            </a:r>
          </a:p>
          <a:p>
            <a:pPr eaLnBrk="0" fontAlgn="base" hangingPunct="0">
              <a:spcBef>
                <a:spcPct val="0"/>
              </a:spcBef>
              <a:spcAft>
                <a:spcPct val="0"/>
              </a:spcAft>
            </a:pPr>
            <a:r>
              <a:rPr lang="en-US" sz="1500" dirty="0">
                <a:solidFill>
                  <a:srgbClr val="052049"/>
                </a:solidFill>
                <a:latin typeface="Garamond" charset="0"/>
              </a:rPr>
              <a:t>1998</a:t>
            </a:r>
          </a:p>
        </p:txBody>
      </p:sp>
      <p:sp>
        <p:nvSpPr>
          <p:cNvPr id="68" name="TextBox 67"/>
          <p:cNvSpPr txBox="1"/>
          <p:nvPr/>
        </p:nvSpPr>
        <p:spPr bwMode="auto">
          <a:xfrm>
            <a:off x="3806896" y="3293512"/>
            <a:ext cx="1298946" cy="461665"/>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1500" dirty="0">
                <a:solidFill>
                  <a:srgbClr val="052049"/>
                </a:solidFill>
                <a:latin typeface="Garamond" charset="0"/>
              </a:rPr>
              <a:t>Recurrence</a:t>
            </a:r>
          </a:p>
          <a:p>
            <a:pPr eaLnBrk="0" fontAlgn="base" hangingPunct="0">
              <a:spcBef>
                <a:spcPct val="0"/>
              </a:spcBef>
              <a:spcAft>
                <a:spcPct val="0"/>
              </a:spcAft>
            </a:pPr>
            <a:r>
              <a:rPr lang="en-US" sz="1500" dirty="0">
                <a:solidFill>
                  <a:srgbClr val="052049"/>
                </a:solidFill>
                <a:latin typeface="Garamond" charset="0"/>
              </a:rPr>
              <a:t>2004</a:t>
            </a:r>
          </a:p>
        </p:txBody>
      </p:sp>
      <p:sp>
        <p:nvSpPr>
          <p:cNvPr id="69" name="TextBox 68"/>
          <p:cNvSpPr txBox="1"/>
          <p:nvPr/>
        </p:nvSpPr>
        <p:spPr bwMode="auto">
          <a:xfrm>
            <a:off x="6792352" y="3204466"/>
            <a:ext cx="1956552" cy="1154162"/>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1500" dirty="0">
                <a:solidFill>
                  <a:srgbClr val="052049"/>
                </a:solidFill>
                <a:latin typeface="Garamond" charset="0"/>
              </a:rPr>
              <a:t>Death due to PCSM</a:t>
            </a:r>
          </a:p>
          <a:p>
            <a:pPr eaLnBrk="0" fontAlgn="base" hangingPunct="0">
              <a:spcBef>
                <a:spcPct val="0"/>
              </a:spcBef>
              <a:spcAft>
                <a:spcPct val="0"/>
              </a:spcAft>
            </a:pPr>
            <a:r>
              <a:rPr lang="en-US" sz="1500" dirty="0">
                <a:solidFill>
                  <a:srgbClr val="052049"/>
                </a:solidFill>
                <a:latin typeface="Garamond" charset="0"/>
              </a:rPr>
              <a:t>(similar model of this event was bone </a:t>
            </a:r>
            <a:r>
              <a:rPr lang="en-US" sz="1500" dirty="0" err="1">
                <a:solidFill>
                  <a:srgbClr val="052049"/>
                </a:solidFill>
                <a:latin typeface="Garamond" charset="0"/>
              </a:rPr>
              <a:t>mets</a:t>
            </a:r>
            <a:r>
              <a:rPr lang="en-US" sz="1500" dirty="0">
                <a:solidFill>
                  <a:srgbClr val="052049"/>
                </a:solidFill>
                <a:latin typeface="Garamond" charset="0"/>
              </a:rPr>
              <a:t>)</a:t>
            </a:r>
          </a:p>
          <a:p>
            <a:pPr eaLnBrk="0" fontAlgn="base" hangingPunct="0">
              <a:spcBef>
                <a:spcPct val="0"/>
              </a:spcBef>
              <a:spcAft>
                <a:spcPct val="0"/>
              </a:spcAft>
            </a:pPr>
            <a:endParaRPr lang="en-US" sz="1500" dirty="0">
              <a:solidFill>
                <a:srgbClr val="052049"/>
              </a:solidFill>
              <a:latin typeface="Garamond" charset="0"/>
            </a:endParaRPr>
          </a:p>
          <a:p>
            <a:pPr eaLnBrk="0" fontAlgn="base" hangingPunct="0">
              <a:spcBef>
                <a:spcPct val="0"/>
              </a:spcBef>
              <a:spcAft>
                <a:spcPct val="0"/>
              </a:spcAft>
            </a:pPr>
            <a:r>
              <a:rPr lang="en-US" sz="1500" dirty="0">
                <a:solidFill>
                  <a:srgbClr val="052049"/>
                </a:solidFill>
                <a:latin typeface="Garamond" charset="0"/>
              </a:rPr>
              <a:t>2009</a:t>
            </a:r>
          </a:p>
        </p:txBody>
      </p:sp>
      <p:cxnSp>
        <p:nvCxnSpPr>
          <p:cNvPr id="55" name="Straight Connector 54"/>
          <p:cNvCxnSpPr/>
          <p:nvPr/>
        </p:nvCxnSpPr>
        <p:spPr>
          <a:xfrm flipH="1">
            <a:off x="2085500" y="2611877"/>
            <a:ext cx="3533" cy="55670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98934" y="2510824"/>
            <a:ext cx="14319" cy="70295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bwMode="auto">
          <a:xfrm>
            <a:off x="1865925" y="3373897"/>
            <a:ext cx="1004887" cy="461665"/>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1500" dirty="0">
                <a:solidFill>
                  <a:srgbClr val="052049"/>
                </a:solidFill>
                <a:latin typeface="Garamond" charset="0"/>
              </a:rPr>
              <a:t>Treatment (XRT or RP)</a:t>
            </a:r>
          </a:p>
        </p:txBody>
      </p:sp>
      <p:cxnSp>
        <p:nvCxnSpPr>
          <p:cNvPr id="59" name="Straight Connector 58"/>
          <p:cNvCxnSpPr/>
          <p:nvPr/>
        </p:nvCxnSpPr>
        <p:spPr>
          <a:xfrm>
            <a:off x="4156872" y="2502872"/>
            <a:ext cx="14319" cy="70295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720572" y="2567502"/>
            <a:ext cx="25290" cy="13765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bwMode="auto">
          <a:xfrm>
            <a:off x="1300226" y="4389438"/>
            <a:ext cx="1498450" cy="692497"/>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1500" dirty="0">
                <a:solidFill>
                  <a:srgbClr val="052049"/>
                </a:solidFill>
                <a:latin typeface="Garamond" charset="0"/>
              </a:rPr>
              <a:t>Consent to </a:t>
            </a:r>
            <a:r>
              <a:rPr lang="en-US" sz="1500" dirty="0" err="1">
                <a:solidFill>
                  <a:srgbClr val="052049"/>
                </a:solidFill>
                <a:latin typeface="Garamond" charset="0"/>
              </a:rPr>
              <a:t>CaPSURE</a:t>
            </a:r>
            <a:endParaRPr lang="en-US" sz="1500" dirty="0">
              <a:solidFill>
                <a:srgbClr val="052049"/>
              </a:solidFill>
              <a:latin typeface="Garamond" charset="0"/>
            </a:endParaRPr>
          </a:p>
          <a:p>
            <a:pPr eaLnBrk="0" fontAlgn="base" hangingPunct="0">
              <a:spcBef>
                <a:spcPct val="0"/>
              </a:spcBef>
              <a:spcAft>
                <a:spcPct val="0"/>
              </a:spcAft>
            </a:pPr>
            <a:r>
              <a:rPr lang="en-US" sz="1500" dirty="0">
                <a:solidFill>
                  <a:srgbClr val="052049"/>
                </a:solidFill>
                <a:latin typeface="Garamond" charset="0"/>
              </a:rPr>
              <a:t>1998</a:t>
            </a:r>
          </a:p>
        </p:txBody>
      </p:sp>
      <p:sp>
        <p:nvSpPr>
          <p:cNvPr id="70" name="TextBox 69"/>
          <p:cNvSpPr txBox="1"/>
          <p:nvPr/>
        </p:nvSpPr>
        <p:spPr bwMode="auto">
          <a:xfrm>
            <a:off x="325617" y="642976"/>
            <a:ext cx="8470740" cy="1723549"/>
          </a:xfrm>
          <a:prstGeom prst="rect">
            <a:avLst/>
          </a:prstGeom>
          <a:noFill/>
          <a:ln w="19050" algn="ctr">
            <a:noFill/>
            <a:miter lim="800000"/>
            <a:headEnd/>
            <a:tailEnd/>
          </a:ln>
        </p:spPr>
        <p:txBody>
          <a:bodyPr wrap="square" lIns="0" tIns="0" rIns="0" bIns="0" rtlCol="0">
            <a:spAutoFit/>
          </a:bodyPr>
          <a:lstStyle/>
          <a:p>
            <a:r>
              <a:rPr lang="en-US" sz="1600" dirty="0"/>
              <a:t>For PCSM or bone </a:t>
            </a:r>
            <a:r>
              <a:rPr lang="en-US" sz="1600" dirty="0" err="1"/>
              <a:t>mets</a:t>
            </a:r>
            <a:r>
              <a:rPr lang="en-US" sz="1600" dirty="0"/>
              <a:t> outcome with time-varying exposure (yes/no): T0 = return of survey after </a:t>
            </a:r>
            <a:r>
              <a:rPr lang="en-US" sz="1600" dirty="0" err="1"/>
              <a:t>Tx</a:t>
            </a:r>
            <a:r>
              <a:rPr lang="en-US" sz="1600" dirty="0"/>
              <a:t>. Eligibility is completed at the time of PC treatment with RP or XRT. T0 =date of return of follow-up survey after PC Tx and this person starts as a non-user. This gets updated as follow-up surveys are administered. Followed until PCSM, but last survey not counted (indicated below with hashed orange line); use the 2</a:t>
            </a:r>
            <a:r>
              <a:rPr lang="en-US" sz="1600" baseline="30000" dirty="0"/>
              <a:t>nd</a:t>
            </a:r>
            <a:r>
              <a:rPr lang="en-US" sz="1600" dirty="0"/>
              <a:t> to last survey as exposure for the last f-up cycle, so this guy is a “user” when he dies. E is not aligned with T0 and A, so opportunity for selection bias, </a:t>
            </a:r>
            <a:r>
              <a:rPr lang="en-US" sz="1600" dirty="0" err="1"/>
              <a:t>bc</a:t>
            </a:r>
            <a:r>
              <a:rPr lang="en-US" sz="1600" dirty="0"/>
              <a:t> people had to live to return the first survey after PC treatment.</a:t>
            </a:r>
          </a:p>
        </p:txBody>
      </p:sp>
      <p:sp>
        <p:nvSpPr>
          <p:cNvPr id="32" name="TextBox 31"/>
          <p:cNvSpPr txBox="1"/>
          <p:nvPr/>
        </p:nvSpPr>
        <p:spPr bwMode="auto">
          <a:xfrm>
            <a:off x="2408794" y="2996686"/>
            <a:ext cx="944429" cy="461665"/>
          </a:xfrm>
          <a:prstGeom prst="rect">
            <a:avLst/>
          </a:prstGeom>
          <a:noFill/>
          <a:ln w="19050" algn="ctr">
            <a:noFill/>
            <a:miter lim="800000"/>
            <a:headEnd/>
            <a:tailEnd/>
          </a:ln>
        </p:spPr>
        <p:txBody>
          <a:bodyPr wrap="square" lIns="0" tIns="0" rIns="0" bIns="0" rtlCol="0">
            <a:spAutoFit/>
          </a:bodyPr>
          <a:lstStyle/>
          <a:p>
            <a:r>
              <a:rPr lang="en-US" sz="1500" dirty="0">
                <a:solidFill>
                  <a:schemeClr val="accent6"/>
                </a:solidFill>
                <a:latin typeface="Garamond" charset="0"/>
              </a:rPr>
              <a:t>T</a:t>
            </a:r>
            <a:r>
              <a:rPr lang="en-US" sz="1500" baseline="-25000" dirty="0">
                <a:solidFill>
                  <a:schemeClr val="accent6"/>
                </a:solidFill>
                <a:latin typeface="Garamond" charset="0"/>
              </a:rPr>
              <a:t>0</a:t>
            </a:r>
            <a:r>
              <a:rPr lang="en-US" sz="1500" dirty="0">
                <a:solidFill>
                  <a:schemeClr val="accent6"/>
                </a:solidFill>
              </a:rPr>
              <a:t> &amp; A aligned</a:t>
            </a:r>
            <a:endParaRPr lang="en-US" sz="2000" dirty="0">
              <a:solidFill>
                <a:schemeClr val="accent6"/>
              </a:solidFill>
            </a:endParaRPr>
          </a:p>
        </p:txBody>
      </p:sp>
      <p:sp>
        <p:nvSpPr>
          <p:cNvPr id="3" name="Oval 2"/>
          <p:cNvSpPr/>
          <p:nvPr/>
        </p:nvSpPr>
        <p:spPr bwMode="auto">
          <a:xfrm>
            <a:off x="2577261" y="2470728"/>
            <a:ext cx="265931" cy="803873"/>
          </a:xfrm>
          <a:prstGeom prst="ellipse">
            <a:avLst/>
          </a:prstGeom>
          <a:noFill/>
          <a:ln w="19050" algn="ctr">
            <a:solidFill>
              <a:schemeClr val="accent6"/>
            </a:solidFill>
            <a:miter lim="800000"/>
            <a:headEnd/>
            <a:tailEnd/>
          </a:ln>
        </p:spPr>
        <p:txBody>
          <a:bodyPr wrap="none" rtlCol="0" anchor="ctr"/>
          <a:lstStyle/>
          <a:p>
            <a:pPr algn="ctr">
              <a:lnSpc>
                <a:spcPct val="90000"/>
              </a:lnSpc>
            </a:pPr>
            <a:endParaRPr lang="en-US" sz="1600" b="1" dirty="0" err="1">
              <a:solidFill>
                <a:schemeClr val="accent6"/>
              </a:solidFill>
              <a:latin typeface="+mj-lt"/>
            </a:endParaRPr>
          </a:p>
        </p:txBody>
      </p:sp>
      <p:sp>
        <p:nvSpPr>
          <p:cNvPr id="31" name="TextBox 30">
            <a:extLst>
              <a:ext uri="{FF2B5EF4-FFF2-40B4-BE49-F238E27FC236}">
                <a16:creationId xmlns:a16="http://schemas.microsoft.com/office/drawing/2014/main" id="{AB09B94F-4414-7543-A87F-3DB13D2B4C15}"/>
              </a:ext>
            </a:extLst>
          </p:cNvPr>
          <p:cNvSpPr txBox="1"/>
          <p:nvPr/>
        </p:nvSpPr>
        <p:spPr bwMode="auto">
          <a:xfrm>
            <a:off x="1788473" y="3806363"/>
            <a:ext cx="1343246" cy="461665"/>
          </a:xfrm>
          <a:prstGeom prst="rect">
            <a:avLst/>
          </a:prstGeom>
          <a:noFill/>
          <a:ln w="19050" algn="ctr">
            <a:noFill/>
            <a:miter lim="800000"/>
            <a:headEnd/>
            <a:tailEnd/>
          </a:ln>
        </p:spPr>
        <p:txBody>
          <a:bodyPr wrap="square" lIns="0" tIns="0" rIns="0" bIns="0" rtlCol="0">
            <a:spAutoFit/>
          </a:bodyPr>
          <a:lstStyle/>
          <a:p>
            <a:r>
              <a:rPr lang="en-US" sz="1500" dirty="0">
                <a:solidFill>
                  <a:schemeClr val="accent6"/>
                </a:solidFill>
                <a:latin typeface="Garamond" charset="0"/>
              </a:rPr>
              <a:t>E, </a:t>
            </a:r>
            <a:r>
              <a:rPr lang="en-US" sz="1500" dirty="0" err="1">
                <a:solidFill>
                  <a:schemeClr val="accent6"/>
                </a:solidFill>
                <a:latin typeface="Garamond" charset="0"/>
              </a:rPr>
              <a:t>elig</a:t>
            </a:r>
            <a:r>
              <a:rPr lang="en-US" sz="1500" dirty="0">
                <a:solidFill>
                  <a:schemeClr val="accent6"/>
                </a:solidFill>
                <a:latin typeface="Garamond" charset="0"/>
              </a:rPr>
              <a:t> occurs at PC </a:t>
            </a:r>
            <a:r>
              <a:rPr lang="en-US" sz="1500" dirty="0">
                <a:solidFill>
                  <a:schemeClr val="accent6"/>
                </a:solidFill>
              </a:rPr>
              <a:t>Tx 1999 </a:t>
            </a:r>
            <a:endParaRPr lang="en-US" sz="2000" dirty="0">
              <a:solidFill>
                <a:schemeClr val="accent6"/>
              </a:solidFill>
            </a:endParaRPr>
          </a:p>
        </p:txBody>
      </p:sp>
      <p:cxnSp>
        <p:nvCxnSpPr>
          <p:cNvPr id="6" name="Straight Connector 5">
            <a:extLst>
              <a:ext uri="{FF2B5EF4-FFF2-40B4-BE49-F238E27FC236}">
                <a16:creationId xmlns:a16="http://schemas.microsoft.com/office/drawing/2014/main" id="{0D544047-18E1-614C-82D7-DD12B96C9525}"/>
              </a:ext>
            </a:extLst>
          </p:cNvPr>
          <p:cNvCxnSpPr>
            <a:cxnSpLocks/>
            <a:stCxn id="3" idx="4"/>
          </p:cNvCxnSpPr>
          <p:nvPr/>
        </p:nvCxnSpPr>
        <p:spPr>
          <a:xfrm>
            <a:off x="2710227" y="3274601"/>
            <a:ext cx="19147" cy="178842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B00CC4-A958-9240-9C1E-A8B193DA535D}"/>
              </a:ext>
            </a:extLst>
          </p:cNvPr>
          <p:cNvSpPr txBox="1"/>
          <p:nvPr/>
        </p:nvSpPr>
        <p:spPr bwMode="auto">
          <a:xfrm>
            <a:off x="2532745" y="5174207"/>
            <a:ext cx="889430" cy="369332"/>
          </a:xfrm>
          <a:prstGeom prst="rect">
            <a:avLst/>
          </a:prstGeom>
          <a:noFill/>
          <a:ln w="19050" algn="ctr">
            <a:noFill/>
            <a:miter lim="800000"/>
            <a:headEnd/>
            <a:tailEnd/>
          </a:ln>
        </p:spPr>
        <p:txBody>
          <a:bodyPr wrap="square" lIns="0" tIns="0" rIns="0" bIns="0" rtlCol="0">
            <a:spAutoFit/>
          </a:bodyPr>
          <a:lstStyle/>
          <a:p>
            <a:r>
              <a:rPr lang="en-US" sz="1200" dirty="0"/>
              <a:t>2000 return of first survey</a:t>
            </a:r>
            <a:endParaRPr lang="en-US" sz="2000" dirty="0"/>
          </a:p>
        </p:txBody>
      </p:sp>
      <p:grpSp>
        <p:nvGrpSpPr>
          <p:cNvPr id="11" name="Group 10">
            <a:extLst>
              <a:ext uri="{FF2B5EF4-FFF2-40B4-BE49-F238E27FC236}">
                <a16:creationId xmlns:a16="http://schemas.microsoft.com/office/drawing/2014/main" id="{D954CFA7-C2F8-274A-B7AF-AFDD6933EEB4}"/>
              </a:ext>
            </a:extLst>
          </p:cNvPr>
          <p:cNvGrpSpPr/>
          <p:nvPr/>
        </p:nvGrpSpPr>
        <p:grpSpPr>
          <a:xfrm>
            <a:off x="1799287" y="2625378"/>
            <a:ext cx="4703647" cy="510793"/>
            <a:chOff x="1772783" y="2585622"/>
            <a:chExt cx="4703647" cy="510793"/>
          </a:xfrm>
        </p:grpSpPr>
        <p:cxnSp>
          <p:nvCxnSpPr>
            <p:cNvPr id="51" name="Straight Connector 50"/>
            <p:cNvCxnSpPr/>
            <p:nvPr/>
          </p:nvCxnSpPr>
          <p:spPr>
            <a:xfrm flipH="1">
              <a:off x="2684858" y="2625349"/>
              <a:ext cx="2" cy="338724"/>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flipH="1">
              <a:off x="1772783" y="2590136"/>
              <a:ext cx="2" cy="338724"/>
            </a:xfrm>
            <a:prstGeom prst="line">
              <a:avLst/>
            </a:prstGeom>
            <a:ln>
              <a:prstDash val="sysDot"/>
            </a:ln>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flipH="1">
              <a:off x="4231068" y="2590136"/>
              <a:ext cx="2" cy="338724"/>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flipH="1">
              <a:off x="3629726" y="2597167"/>
              <a:ext cx="2" cy="338724"/>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flipH="1">
              <a:off x="5076730" y="2609517"/>
              <a:ext cx="2" cy="338724"/>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4" name="Straight Connector 53"/>
            <p:cNvCxnSpPr/>
            <p:nvPr/>
          </p:nvCxnSpPr>
          <p:spPr>
            <a:xfrm flipH="1">
              <a:off x="5780019" y="2606845"/>
              <a:ext cx="2" cy="338724"/>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1" name="Straight Connector 60"/>
            <p:cNvCxnSpPr>
              <a:cxnSpLocks/>
            </p:cNvCxnSpPr>
            <p:nvPr/>
          </p:nvCxnSpPr>
          <p:spPr>
            <a:xfrm>
              <a:off x="6476430" y="2585622"/>
              <a:ext cx="0" cy="510793"/>
            </a:xfrm>
            <a:prstGeom prst="line">
              <a:avLst/>
            </a:prstGeom>
            <a:ln>
              <a:solidFill>
                <a:schemeClr val="accent4"/>
              </a:solidFill>
              <a:prstDash val="sysDot"/>
            </a:ln>
          </p:spPr>
          <p:style>
            <a:lnRef idx="3">
              <a:schemeClr val="accent3"/>
            </a:lnRef>
            <a:fillRef idx="0">
              <a:schemeClr val="accent3"/>
            </a:fillRef>
            <a:effectRef idx="2">
              <a:schemeClr val="accent3"/>
            </a:effectRef>
            <a:fontRef idx="minor">
              <a:schemeClr val="tx1"/>
            </a:fontRef>
          </p:style>
        </p:cxnSp>
      </p:grpSp>
      <p:sp>
        <p:nvSpPr>
          <p:cNvPr id="12" name="TextBox 11">
            <a:extLst>
              <a:ext uri="{FF2B5EF4-FFF2-40B4-BE49-F238E27FC236}">
                <a16:creationId xmlns:a16="http://schemas.microsoft.com/office/drawing/2014/main" id="{2868D9A8-5F4A-A249-BA7A-DAEBD6FFE26D}"/>
              </a:ext>
            </a:extLst>
          </p:cNvPr>
          <p:cNvSpPr txBox="1"/>
          <p:nvPr/>
        </p:nvSpPr>
        <p:spPr bwMode="auto">
          <a:xfrm>
            <a:off x="4991695" y="5394139"/>
            <a:ext cx="3843116" cy="738664"/>
          </a:xfrm>
          <a:prstGeom prst="rect">
            <a:avLst/>
          </a:prstGeom>
          <a:noFill/>
          <a:ln w="19050" algn="ctr">
            <a:noFill/>
            <a:miter lim="800000"/>
            <a:headEnd/>
            <a:tailEnd/>
          </a:ln>
        </p:spPr>
        <p:txBody>
          <a:bodyPr wrap="square" lIns="0" tIns="0" rIns="0" bIns="0" rtlCol="0">
            <a:spAutoFit/>
          </a:bodyPr>
          <a:lstStyle/>
          <a:p>
            <a:r>
              <a:rPr lang="en-US" sz="1600" i="1" dirty="0"/>
              <a:t>“To minimize the potential for reverse causation to bias the results, the value for the primary exposure for the last reporting cycle was set to the value of the previous cycle.”</a:t>
            </a:r>
          </a:p>
        </p:txBody>
      </p:sp>
      <p:cxnSp>
        <p:nvCxnSpPr>
          <p:cNvPr id="20" name="Curved Connector 19">
            <a:extLst>
              <a:ext uri="{FF2B5EF4-FFF2-40B4-BE49-F238E27FC236}">
                <a16:creationId xmlns:a16="http://schemas.microsoft.com/office/drawing/2014/main" id="{3279A713-8B6B-6348-8BCF-F13CF132C6AE}"/>
              </a:ext>
            </a:extLst>
          </p:cNvPr>
          <p:cNvCxnSpPr>
            <a:stCxn id="12" idx="3"/>
          </p:cNvCxnSpPr>
          <p:nvPr/>
        </p:nvCxnSpPr>
        <p:spPr>
          <a:xfrm flipH="1" flipV="1">
            <a:off x="6502934" y="3249073"/>
            <a:ext cx="2331877" cy="2514398"/>
          </a:xfrm>
          <a:prstGeom prst="curvedConnector4">
            <a:avLst>
              <a:gd name="adj1" fmla="val -9803"/>
              <a:gd name="adj2" fmla="val 5734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CDB666E7-DF3E-4C41-AD72-7F10F2F66570}"/>
              </a:ext>
            </a:extLst>
          </p:cNvPr>
          <p:cNvSpPr/>
          <p:nvPr/>
        </p:nvSpPr>
        <p:spPr>
          <a:xfrm rot="16200000">
            <a:off x="2265881" y="2204192"/>
            <a:ext cx="288920" cy="693663"/>
          </a:xfrm>
          <a:prstGeom prst="rightBrace">
            <a:avLst>
              <a:gd name="adj1" fmla="val 8333"/>
              <a:gd name="adj2" fmla="val 47868"/>
            </a:avLst>
          </a:prstGeom>
          <a:solidFill>
            <a:srgbClr val="FFFF00"/>
          </a:solidFill>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Curved Connector 26">
            <a:extLst>
              <a:ext uri="{FF2B5EF4-FFF2-40B4-BE49-F238E27FC236}">
                <a16:creationId xmlns:a16="http://schemas.microsoft.com/office/drawing/2014/main" id="{52929F80-5F6D-7946-BFA9-93917BCBA3AD}"/>
              </a:ext>
            </a:extLst>
          </p:cNvPr>
          <p:cNvCxnSpPr>
            <a:cxnSpLocks/>
            <a:stCxn id="21" idx="1"/>
          </p:cNvCxnSpPr>
          <p:nvPr/>
        </p:nvCxnSpPr>
        <p:spPr>
          <a:xfrm rot="5400000" flipH="1" flipV="1">
            <a:off x="3601127" y="904457"/>
            <a:ext cx="296532" cy="2707681"/>
          </a:xfrm>
          <a:prstGeom prst="curvedConnector4">
            <a:avLst>
              <a:gd name="adj1" fmla="val 42276"/>
              <a:gd name="adj2" fmla="val 5294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958287"/>
      </p:ext>
    </p:extLst>
  </p:cSld>
  <p:clrMapOvr>
    <a:masterClrMapping/>
  </p:clrMapOvr>
  <p:transition advTm="7623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fill="hold"/>
                                        <p:tgtEl>
                                          <p:spTgt spid="68"/>
                                        </p:tgtEl>
                                        <p:attrNameLst>
                                          <p:attrName>ppt_x</p:attrName>
                                        </p:attrNameLst>
                                      </p:cBhvr>
                                      <p:tavLst>
                                        <p:tav tm="0">
                                          <p:val>
                                            <p:strVal val="#ppt_x"/>
                                          </p:val>
                                        </p:tav>
                                        <p:tav tm="100000">
                                          <p:val>
                                            <p:strVal val="#ppt_x"/>
                                          </p:val>
                                        </p:tav>
                                      </p:tavLst>
                                    </p:anim>
                                    <p:anim calcmode="lin" valueType="num">
                                      <p:cBhvr additive="base">
                                        <p:cTn id="3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dissolve">
                                      <p:cBhvr>
                                        <p:cTn id="35" dur="500"/>
                                        <p:tgtEl>
                                          <p:spTgt spid="5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dissolve">
                                      <p:cBhvr>
                                        <p:cTn id="38" dur="5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dissolve">
                                      <p:cBhvr>
                                        <p:cTn id="63" dur="500"/>
                                        <p:tgtEl>
                                          <p:spTgt spid="20"/>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dissolv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58" grpId="0"/>
      <p:bldP spid="64" grpId="0"/>
      <p:bldP spid="32" grpId="0"/>
      <p:bldP spid="3" grpId="0" animBg="1"/>
      <p:bldP spid="31" grpId="0"/>
      <p:bldP spid="7" grpId="0"/>
      <p:bldP spid="12"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3585" y="1347857"/>
            <a:ext cx="8137665" cy="4532243"/>
          </a:xfrm>
        </p:spPr>
        <p:txBody>
          <a:bodyPr/>
          <a:lstStyle/>
          <a:p>
            <a:r>
              <a:rPr lang="en-US" dirty="0">
                <a:highlight>
                  <a:srgbClr val="CC99FF"/>
                </a:highlight>
              </a:rPr>
              <a:t>Open vs. Fixed Cohorts </a:t>
            </a:r>
          </a:p>
          <a:p>
            <a:r>
              <a:rPr lang="en-US" dirty="0">
                <a:highlight>
                  <a:srgbClr val="CC99FF"/>
                </a:highlight>
              </a:rPr>
              <a:t>What do we calculate in Cohorts?</a:t>
            </a:r>
            <a:r>
              <a:rPr lang="en-US" dirty="0">
                <a:solidFill>
                  <a:schemeClr val="bg1">
                    <a:lumMod val="75000"/>
                  </a:schemeClr>
                </a:solidFill>
                <a:highlight>
                  <a:srgbClr val="CC99FF"/>
                </a:highlight>
              </a:rPr>
              <a:t> </a:t>
            </a:r>
          </a:p>
          <a:p>
            <a:r>
              <a:rPr lang="en-US" dirty="0">
                <a:highlight>
                  <a:srgbClr val="00FFFF"/>
                </a:highlight>
              </a:rPr>
              <a:t>Assignment of Person Time</a:t>
            </a:r>
          </a:p>
          <a:p>
            <a:r>
              <a:rPr lang="en-US" dirty="0">
                <a:highlight>
                  <a:srgbClr val="00FF00"/>
                </a:highlight>
              </a:rPr>
              <a:t>Survivor Cohorts</a:t>
            </a:r>
          </a:p>
          <a:p>
            <a:r>
              <a:rPr lang="en-US" dirty="0">
                <a:highlight>
                  <a:srgbClr val="00FF00"/>
                </a:highlight>
              </a:rPr>
              <a:t>Bias </a:t>
            </a:r>
          </a:p>
          <a:p>
            <a:pPr lvl="1"/>
            <a:r>
              <a:rPr lang="en-US" dirty="0">
                <a:highlight>
                  <a:srgbClr val="00FF00"/>
                </a:highlight>
              </a:rPr>
              <a:t>Measurement Error</a:t>
            </a:r>
          </a:p>
          <a:p>
            <a:pPr lvl="1"/>
            <a:r>
              <a:rPr lang="en-US" dirty="0">
                <a:highlight>
                  <a:srgbClr val="00FF00"/>
                </a:highlight>
              </a:rPr>
              <a:t>Reverse Causation</a:t>
            </a:r>
          </a:p>
          <a:p>
            <a:pPr lvl="1"/>
            <a:r>
              <a:rPr lang="en-US" dirty="0">
                <a:highlight>
                  <a:srgbClr val="00FF00"/>
                </a:highlight>
              </a:rPr>
              <a:t>Confounding by Indication</a:t>
            </a:r>
          </a:p>
          <a:p>
            <a:pPr lvl="1"/>
            <a:r>
              <a:rPr lang="en-US" dirty="0">
                <a:highlight>
                  <a:srgbClr val="00FF00"/>
                </a:highlight>
              </a:rPr>
              <a:t>Residual Confounding</a:t>
            </a:r>
          </a:p>
          <a:p>
            <a:pPr lvl="1"/>
            <a:r>
              <a:rPr lang="en-US" b="1" dirty="0"/>
              <a:t>Selection bias</a:t>
            </a:r>
          </a:p>
          <a:p>
            <a:pPr lvl="1"/>
            <a:r>
              <a:rPr lang="en-US" b="1" dirty="0"/>
              <a:t>Immortal person time bias</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4</a:t>
            </a:fld>
            <a:endParaRPr lang="en-US" altLang="en-US">
              <a:solidFill>
                <a:srgbClr val="052049"/>
              </a:solidFill>
            </a:endParaRPr>
          </a:p>
        </p:txBody>
      </p:sp>
      <p:sp>
        <p:nvSpPr>
          <p:cNvPr id="5" name="TextBox 4">
            <a:extLst>
              <a:ext uri="{FF2B5EF4-FFF2-40B4-BE49-F238E27FC236}">
                <a16:creationId xmlns:a16="http://schemas.microsoft.com/office/drawing/2014/main" id="{8DE87EA7-C34B-7545-9951-FE3C4655F0D1}"/>
              </a:ext>
            </a:extLst>
          </p:cNvPr>
          <p:cNvSpPr txBox="1"/>
          <p:nvPr/>
        </p:nvSpPr>
        <p:spPr bwMode="auto">
          <a:xfrm>
            <a:off x="5141844" y="1484243"/>
            <a:ext cx="2491408" cy="307777"/>
          </a:xfrm>
          <a:prstGeom prst="rect">
            <a:avLst/>
          </a:prstGeom>
          <a:noFill/>
          <a:ln w="19050" algn="ctr">
            <a:noFill/>
            <a:miter lim="800000"/>
            <a:headEnd/>
            <a:tailEnd/>
          </a:ln>
        </p:spPr>
        <p:txBody>
          <a:bodyPr wrap="square" lIns="0" tIns="0" rIns="0" bIns="0" rtlCol="0">
            <a:spAutoFit/>
          </a:bodyPr>
          <a:lstStyle/>
          <a:p>
            <a:r>
              <a:rPr lang="en-US" sz="2000" dirty="0">
                <a:highlight>
                  <a:srgbClr val="CC99FF"/>
                </a:highlight>
              </a:rPr>
              <a:t>Part 1</a:t>
            </a:r>
          </a:p>
        </p:txBody>
      </p:sp>
      <p:sp>
        <p:nvSpPr>
          <p:cNvPr id="6" name="TextBox 5">
            <a:extLst>
              <a:ext uri="{FF2B5EF4-FFF2-40B4-BE49-F238E27FC236}">
                <a16:creationId xmlns:a16="http://schemas.microsoft.com/office/drawing/2014/main" id="{57F6B5D8-D180-C349-918F-698EB5A40D48}"/>
              </a:ext>
            </a:extLst>
          </p:cNvPr>
          <p:cNvSpPr txBox="1"/>
          <p:nvPr/>
        </p:nvSpPr>
        <p:spPr bwMode="auto">
          <a:xfrm>
            <a:off x="5141844" y="2164548"/>
            <a:ext cx="2491408" cy="307777"/>
          </a:xfrm>
          <a:prstGeom prst="rect">
            <a:avLst/>
          </a:prstGeom>
          <a:noFill/>
          <a:ln w="19050" algn="ctr">
            <a:noFill/>
            <a:miter lim="800000"/>
            <a:headEnd/>
            <a:tailEnd/>
          </a:ln>
        </p:spPr>
        <p:txBody>
          <a:bodyPr wrap="square" lIns="0" tIns="0" rIns="0" bIns="0" rtlCol="0">
            <a:spAutoFit/>
          </a:bodyPr>
          <a:lstStyle/>
          <a:p>
            <a:r>
              <a:rPr lang="en-US" sz="2000" dirty="0">
                <a:highlight>
                  <a:srgbClr val="00FFFF"/>
                </a:highlight>
              </a:rPr>
              <a:t>Part 2</a:t>
            </a:r>
          </a:p>
        </p:txBody>
      </p:sp>
      <p:sp>
        <p:nvSpPr>
          <p:cNvPr id="7" name="TextBox 6">
            <a:extLst>
              <a:ext uri="{FF2B5EF4-FFF2-40B4-BE49-F238E27FC236}">
                <a16:creationId xmlns:a16="http://schemas.microsoft.com/office/drawing/2014/main" id="{FD11E58E-2ADF-7E45-BBA5-04F1FEC8F967}"/>
              </a:ext>
            </a:extLst>
          </p:cNvPr>
          <p:cNvSpPr txBox="1"/>
          <p:nvPr/>
        </p:nvSpPr>
        <p:spPr bwMode="auto">
          <a:xfrm>
            <a:off x="5141844" y="3188130"/>
            <a:ext cx="2491408" cy="307777"/>
          </a:xfrm>
          <a:prstGeom prst="rect">
            <a:avLst/>
          </a:prstGeom>
          <a:noFill/>
          <a:ln w="19050" algn="ctr">
            <a:noFill/>
            <a:miter lim="800000"/>
            <a:headEnd/>
            <a:tailEnd/>
          </a:ln>
        </p:spPr>
        <p:txBody>
          <a:bodyPr wrap="square" lIns="0" tIns="0" rIns="0" bIns="0" rtlCol="0">
            <a:spAutoFit/>
          </a:bodyPr>
          <a:lstStyle/>
          <a:p>
            <a:r>
              <a:rPr lang="en-US" sz="2000" dirty="0">
                <a:highlight>
                  <a:srgbClr val="00FF00"/>
                </a:highlight>
              </a:rPr>
              <a:t>Part 3</a:t>
            </a:r>
          </a:p>
        </p:txBody>
      </p:sp>
    </p:spTree>
    <p:extLst>
      <p:ext uri="{BB962C8B-B14F-4D97-AF65-F5344CB8AC3E}">
        <p14:creationId xmlns:p14="http://schemas.microsoft.com/office/powerpoint/2010/main" val="1991374117"/>
      </p:ext>
    </p:extLst>
  </p:cSld>
  <p:clrMapOvr>
    <a:masterClrMapping/>
  </p:clrMapOvr>
  <p:transition advTm="76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9" end="9"/>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F1CE8D-1405-EC44-BEA5-84C4656770E9}"/>
              </a:ext>
            </a:extLst>
          </p:cNvPr>
          <p:cNvSpPr>
            <a:spLocks noGrp="1"/>
          </p:cNvSpPr>
          <p:nvPr>
            <p:ph type="ftr" sz="quarter" idx="11"/>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AD7F86C8-709D-214D-B840-59CFCC4C8F3F}"/>
              </a:ext>
            </a:extLst>
          </p:cNvPr>
          <p:cNvSpPr>
            <a:spLocks noGrp="1"/>
          </p:cNvSpPr>
          <p:nvPr>
            <p:ph type="sldNum" sz="quarter" idx="12"/>
          </p:nvPr>
        </p:nvSpPr>
        <p:spPr/>
        <p:txBody>
          <a:bodyPr/>
          <a:lstStyle/>
          <a:p>
            <a:fld id="{7BCC8D0D-EAEC-449D-9161-023DFF90F2E2}" type="slidenum">
              <a:rPr lang="en-US" smtClean="0">
                <a:solidFill>
                  <a:srgbClr val="052049"/>
                </a:solidFill>
              </a:rPr>
              <a:pPr/>
              <a:t>5</a:t>
            </a:fld>
            <a:endParaRPr lang="en-US" dirty="0">
              <a:solidFill>
                <a:srgbClr val="052049"/>
              </a:solidFill>
            </a:endParaRPr>
          </a:p>
        </p:txBody>
      </p:sp>
      <p:sp>
        <p:nvSpPr>
          <p:cNvPr id="4" name="Title 3">
            <a:extLst>
              <a:ext uri="{FF2B5EF4-FFF2-40B4-BE49-F238E27FC236}">
                <a16:creationId xmlns:a16="http://schemas.microsoft.com/office/drawing/2014/main" id="{B93B7F66-250D-664B-9A64-9C88ECE1535B}"/>
              </a:ext>
            </a:extLst>
          </p:cNvPr>
          <p:cNvSpPr>
            <a:spLocks noGrp="1"/>
          </p:cNvSpPr>
          <p:nvPr>
            <p:ph type="title"/>
          </p:nvPr>
        </p:nvSpPr>
        <p:spPr/>
        <p:txBody>
          <a:bodyPr/>
          <a:lstStyle/>
          <a:p>
            <a:r>
              <a:rPr lang="en-US" dirty="0"/>
              <a:t>In-Class Exercise - Review</a:t>
            </a:r>
          </a:p>
        </p:txBody>
      </p:sp>
    </p:spTree>
    <p:extLst>
      <p:ext uri="{BB962C8B-B14F-4D97-AF65-F5344CB8AC3E}">
        <p14:creationId xmlns:p14="http://schemas.microsoft.com/office/powerpoint/2010/main" val="579976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6</a:t>
            </a:fld>
            <a:endParaRPr lang="en-US" altLang="en-US">
              <a:solidFill>
                <a:srgbClr val="052049"/>
              </a:solidFill>
            </a:endParaRPr>
          </a:p>
        </p:txBody>
      </p:sp>
      <p:sp>
        <p:nvSpPr>
          <p:cNvPr id="2" name="Title 1"/>
          <p:cNvSpPr>
            <a:spLocks noGrp="1"/>
          </p:cNvSpPr>
          <p:nvPr>
            <p:ph type="title" idx="4294967295"/>
          </p:nvPr>
        </p:nvSpPr>
        <p:spPr>
          <a:xfrm>
            <a:off x="125185" y="78158"/>
            <a:ext cx="8871886" cy="1307045"/>
          </a:xfrm>
        </p:spPr>
        <p:txBody>
          <a:bodyPr>
            <a:noAutofit/>
          </a:bodyPr>
          <a:lstStyle/>
          <a:p>
            <a:r>
              <a:rPr lang="en-US" dirty="0"/>
              <a:t>1. Is Participant A a prevalent or incident user of </a:t>
            </a:r>
            <a:r>
              <a:rPr lang="en-US" dirty="0" err="1"/>
              <a:t>Multivits</a:t>
            </a:r>
            <a:r>
              <a:rPr lang="en-US" dirty="0"/>
              <a:t>?</a:t>
            </a:r>
            <a:br>
              <a:rPr lang="en-US" dirty="0"/>
            </a:br>
            <a:br>
              <a:rPr lang="en-US" dirty="0"/>
            </a:br>
            <a:r>
              <a:rPr lang="en-US" dirty="0"/>
              <a:t>   Is Participant B a prevalent or incident user of </a:t>
            </a:r>
            <a:r>
              <a:rPr lang="en-US" dirty="0" err="1"/>
              <a:t>Multivits</a:t>
            </a:r>
            <a:r>
              <a:rPr lang="en-US" dirty="0"/>
              <a:t>?</a:t>
            </a:r>
          </a:p>
        </p:txBody>
      </p:sp>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8690619" y="2802548"/>
            <a:ext cx="0" cy="50409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1817216" y="277060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H="1">
            <a:off x="1181823" y="275419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2433849" y="278232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flipH="1">
            <a:off x="3008280" y="277998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3582710" y="2791703"/>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a:off x="4129005" y="280342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4661231" y="2801080"/>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25" name="TextBox 24"/>
          <p:cNvSpPr txBox="1"/>
          <p:nvPr/>
        </p:nvSpPr>
        <p:spPr bwMode="auto">
          <a:xfrm>
            <a:off x="522982" y="3376248"/>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26" name="Straight Connector 25"/>
          <p:cNvCxnSpPr/>
          <p:nvPr/>
        </p:nvCxnSpPr>
        <p:spPr>
          <a:xfrm flipH="1">
            <a:off x="5263798" y="278466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flipH="1">
            <a:off x="5852295" y="279638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flipH="1">
            <a:off x="6398592" y="282217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4" name="Straight Connector 33"/>
          <p:cNvCxnSpPr/>
          <p:nvPr/>
        </p:nvCxnSpPr>
        <p:spPr>
          <a:xfrm flipH="1">
            <a:off x="6958953" y="281982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flipH="1">
            <a:off x="7491181" y="280341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8" name="Straight Connector 37"/>
          <p:cNvCxnSpPr/>
          <p:nvPr/>
        </p:nvCxnSpPr>
        <p:spPr>
          <a:xfrm flipH="1">
            <a:off x="8121882" y="2815136"/>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6</a:t>
            </a:fld>
            <a:endParaRPr lang="en-US" altLang="en-US">
              <a:solidFill>
                <a:srgbClr val="052049"/>
              </a:solidFill>
            </a:endParaRPr>
          </a:p>
        </p:txBody>
      </p:sp>
      <p:grpSp>
        <p:nvGrpSpPr>
          <p:cNvPr id="9" name="Group 8"/>
          <p:cNvGrpSpPr/>
          <p:nvPr/>
        </p:nvGrpSpPr>
        <p:grpSpPr>
          <a:xfrm>
            <a:off x="-185225" y="5031545"/>
            <a:ext cx="9312812" cy="1027574"/>
            <a:chOff x="-185225" y="5031545"/>
            <a:chExt cx="9312812" cy="1027574"/>
          </a:xfrm>
        </p:grpSpPr>
        <p:cxnSp>
          <p:nvCxnSpPr>
            <p:cNvPr id="58" name="Straight Connector 57"/>
            <p:cNvCxnSpPr/>
            <p:nvPr/>
          </p:nvCxnSpPr>
          <p:spPr>
            <a:xfrm>
              <a:off x="-185225" y="538558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2" name="Straight Connector 61"/>
            <p:cNvCxnSpPr/>
            <p:nvPr/>
          </p:nvCxnSpPr>
          <p:spPr>
            <a:xfrm>
              <a:off x="506569" y="5031545"/>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flipH="1">
              <a:off x="1800803" y="514569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4" name="Straight Connector 63"/>
            <p:cNvCxnSpPr/>
            <p:nvPr/>
          </p:nvCxnSpPr>
          <p:spPr>
            <a:xfrm flipH="1">
              <a:off x="1165410" y="512928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5" name="Straight Connector 64"/>
            <p:cNvCxnSpPr/>
            <p:nvPr/>
          </p:nvCxnSpPr>
          <p:spPr>
            <a:xfrm flipH="1">
              <a:off x="2417436" y="515742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p:nvPr/>
          </p:nvCxnSpPr>
          <p:spPr>
            <a:xfrm flipH="1">
              <a:off x="2991867" y="515507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7" name="Straight Connector 66"/>
            <p:cNvCxnSpPr/>
            <p:nvPr/>
          </p:nvCxnSpPr>
          <p:spPr>
            <a:xfrm flipH="1">
              <a:off x="3566297" y="516679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8" name="Straight Connector 67"/>
            <p:cNvCxnSpPr/>
            <p:nvPr/>
          </p:nvCxnSpPr>
          <p:spPr>
            <a:xfrm flipH="1">
              <a:off x="4112592" y="517851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9" name="Straight Connector 68"/>
            <p:cNvCxnSpPr/>
            <p:nvPr/>
          </p:nvCxnSpPr>
          <p:spPr>
            <a:xfrm flipH="1">
              <a:off x="4644818" y="5176174"/>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70" name="TextBox 69"/>
            <p:cNvSpPr txBox="1"/>
            <p:nvPr/>
          </p:nvSpPr>
          <p:spPr bwMode="auto">
            <a:xfrm>
              <a:off x="506569" y="5751342"/>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71" name="Straight Connector 70"/>
            <p:cNvCxnSpPr/>
            <p:nvPr/>
          </p:nvCxnSpPr>
          <p:spPr>
            <a:xfrm flipH="1">
              <a:off x="5247385" y="51597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2" name="Straight Connector 71"/>
            <p:cNvCxnSpPr/>
            <p:nvPr/>
          </p:nvCxnSpPr>
          <p:spPr>
            <a:xfrm flipH="1">
              <a:off x="5835882" y="517148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flipH="1">
              <a:off x="6382179" y="519726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4" name="Straight Connector 73"/>
            <p:cNvCxnSpPr/>
            <p:nvPr/>
          </p:nvCxnSpPr>
          <p:spPr>
            <a:xfrm flipH="1">
              <a:off x="6942540" y="51949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5" name="Straight Connector 74"/>
            <p:cNvCxnSpPr/>
            <p:nvPr/>
          </p:nvCxnSpPr>
          <p:spPr>
            <a:xfrm flipH="1">
              <a:off x="7474768" y="5178508"/>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1" name="TextBox 50"/>
          <p:cNvSpPr txBox="1"/>
          <p:nvPr/>
        </p:nvSpPr>
        <p:spPr bwMode="auto">
          <a:xfrm>
            <a:off x="86889" y="3193369"/>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A</a:t>
            </a:r>
            <a:endParaRPr lang="en-US" sz="2000" dirty="0">
              <a:solidFill>
                <a:schemeClr val="accent1"/>
              </a:solidFill>
            </a:endParaRPr>
          </a:p>
        </p:txBody>
      </p:sp>
      <p:sp>
        <p:nvSpPr>
          <p:cNvPr id="52" name="TextBox 51"/>
          <p:cNvSpPr txBox="1"/>
          <p:nvPr/>
        </p:nvSpPr>
        <p:spPr bwMode="auto">
          <a:xfrm>
            <a:off x="85778" y="5497790"/>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B</a:t>
            </a:r>
            <a:endParaRPr lang="en-US" sz="2000" dirty="0">
              <a:solidFill>
                <a:schemeClr val="accent1"/>
              </a:solidFill>
            </a:endParaRPr>
          </a:p>
        </p:txBody>
      </p:sp>
      <p:grpSp>
        <p:nvGrpSpPr>
          <p:cNvPr id="43" name="Group 42"/>
          <p:cNvGrpSpPr/>
          <p:nvPr/>
        </p:nvGrpSpPr>
        <p:grpSpPr>
          <a:xfrm>
            <a:off x="5496253" y="1673221"/>
            <a:ext cx="2892573" cy="485005"/>
            <a:chOff x="5463636" y="1206746"/>
            <a:chExt cx="2892573" cy="485005"/>
          </a:xfrm>
        </p:grpSpPr>
        <p:cxnSp>
          <p:nvCxnSpPr>
            <p:cNvPr id="44" name="Straight Connector 43"/>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46" name="TextBox 45"/>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cxnSp>
        <p:nvCxnSpPr>
          <p:cNvPr id="12" name="Straight Connector 11">
            <a:extLst>
              <a:ext uri="{FF2B5EF4-FFF2-40B4-BE49-F238E27FC236}">
                <a16:creationId xmlns:a16="http://schemas.microsoft.com/office/drawing/2014/main" id="{58303AB8-EE85-0E41-899B-5E4BCF2457F8}"/>
              </a:ext>
            </a:extLst>
          </p:cNvPr>
          <p:cNvCxnSpPr/>
          <p:nvPr/>
        </p:nvCxnSpPr>
        <p:spPr>
          <a:xfrm>
            <a:off x="1496003" y="1658378"/>
            <a:ext cx="0" cy="486434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FA0B9A-F1B7-594A-B7E9-E2E7504D1659}"/>
              </a:ext>
            </a:extLst>
          </p:cNvPr>
          <p:cNvSpPr txBox="1"/>
          <p:nvPr/>
        </p:nvSpPr>
        <p:spPr bwMode="auto">
          <a:xfrm>
            <a:off x="889207" y="6441096"/>
            <a:ext cx="2154564" cy="307777"/>
          </a:xfrm>
          <a:prstGeom prst="rect">
            <a:avLst/>
          </a:prstGeom>
          <a:noFill/>
          <a:ln w="19050" algn="ctr">
            <a:noFill/>
            <a:miter lim="800000"/>
            <a:headEnd/>
            <a:tailEnd/>
          </a:ln>
        </p:spPr>
        <p:txBody>
          <a:bodyPr wrap="square" lIns="0" tIns="0" rIns="0" bIns="0" rtlCol="0">
            <a:spAutoFit/>
          </a:bodyPr>
          <a:lstStyle/>
          <a:p>
            <a:r>
              <a:rPr lang="en-US" sz="2000" dirty="0"/>
              <a:t>Study start</a:t>
            </a:r>
          </a:p>
        </p:txBody>
      </p:sp>
    </p:spTree>
    <p:extLst>
      <p:ext uri="{BB962C8B-B14F-4D97-AF65-F5344CB8AC3E}">
        <p14:creationId xmlns:p14="http://schemas.microsoft.com/office/powerpoint/2010/main" val="413419063"/>
      </p:ext>
    </p:extLst>
  </p:cSld>
  <p:clrMapOvr>
    <a:masterClrMapping/>
  </p:clrMapOvr>
  <p:transition advTm="92762">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7</a:t>
            </a:fld>
            <a:endParaRPr lang="en-US" altLang="en-US">
              <a:solidFill>
                <a:srgbClr val="052049"/>
              </a:solidFill>
            </a:endParaRPr>
          </a:p>
        </p:txBody>
      </p:sp>
      <p:sp>
        <p:nvSpPr>
          <p:cNvPr id="2" name="Title 1"/>
          <p:cNvSpPr>
            <a:spLocks noGrp="1"/>
          </p:cNvSpPr>
          <p:nvPr>
            <p:ph type="title" idx="4294967295"/>
          </p:nvPr>
        </p:nvSpPr>
        <p:spPr>
          <a:xfrm>
            <a:off x="125185" y="78158"/>
            <a:ext cx="8871886" cy="1307045"/>
          </a:xfrm>
        </p:spPr>
        <p:txBody>
          <a:bodyPr>
            <a:noAutofit/>
          </a:bodyPr>
          <a:lstStyle/>
          <a:p>
            <a:r>
              <a:rPr lang="en-US" dirty="0"/>
              <a:t>2. What exposure is assigned to Subject A when she has a MI?</a:t>
            </a:r>
          </a:p>
        </p:txBody>
      </p:sp>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8690619" y="2802548"/>
            <a:ext cx="0" cy="50409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1817216" y="277060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H="1">
            <a:off x="1181823" y="275419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a:off x="2433849" y="278232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flipH="1">
            <a:off x="3008280" y="277998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flipH="1">
            <a:off x="3582710" y="2791703"/>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H="1">
            <a:off x="4129005" y="280342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flipH="1">
            <a:off x="4661231" y="2801080"/>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25" name="TextBox 24"/>
          <p:cNvSpPr txBox="1"/>
          <p:nvPr/>
        </p:nvSpPr>
        <p:spPr bwMode="auto">
          <a:xfrm>
            <a:off x="522982" y="3376248"/>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26" name="Straight Connector 25"/>
          <p:cNvCxnSpPr/>
          <p:nvPr/>
        </p:nvCxnSpPr>
        <p:spPr>
          <a:xfrm flipH="1">
            <a:off x="5263798" y="278466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flipH="1">
            <a:off x="5852295" y="2796386"/>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flipH="1">
            <a:off x="6398592" y="282217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4" name="Straight Connector 33"/>
          <p:cNvCxnSpPr/>
          <p:nvPr/>
        </p:nvCxnSpPr>
        <p:spPr>
          <a:xfrm flipH="1">
            <a:off x="6958953" y="281982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flipH="1">
            <a:off x="7491181" y="2803414"/>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8" name="Straight Connector 37"/>
          <p:cNvCxnSpPr/>
          <p:nvPr/>
        </p:nvCxnSpPr>
        <p:spPr>
          <a:xfrm flipH="1">
            <a:off x="8121882" y="2815136"/>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7</a:t>
            </a:fld>
            <a:endParaRPr lang="en-US" altLang="en-US">
              <a:solidFill>
                <a:srgbClr val="052049"/>
              </a:solidFill>
            </a:endParaRPr>
          </a:p>
        </p:txBody>
      </p:sp>
      <p:grpSp>
        <p:nvGrpSpPr>
          <p:cNvPr id="9" name="Group 8"/>
          <p:cNvGrpSpPr/>
          <p:nvPr/>
        </p:nvGrpSpPr>
        <p:grpSpPr>
          <a:xfrm>
            <a:off x="-185225" y="5031545"/>
            <a:ext cx="9312812" cy="1027574"/>
            <a:chOff x="-185225" y="5031545"/>
            <a:chExt cx="9312812" cy="1027574"/>
          </a:xfrm>
        </p:grpSpPr>
        <p:cxnSp>
          <p:nvCxnSpPr>
            <p:cNvPr id="58" name="Straight Connector 57"/>
            <p:cNvCxnSpPr/>
            <p:nvPr/>
          </p:nvCxnSpPr>
          <p:spPr>
            <a:xfrm>
              <a:off x="-185225" y="5385582"/>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2" name="Straight Connector 61"/>
            <p:cNvCxnSpPr/>
            <p:nvPr/>
          </p:nvCxnSpPr>
          <p:spPr>
            <a:xfrm>
              <a:off x="506569" y="5031545"/>
              <a:ext cx="0" cy="70338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flipH="1">
              <a:off x="1800803" y="514569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4" name="Straight Connector 63"/>
            <p:cNvCxnSpPr/>
            <p:nvPr/>
          </p:nvCxnSpPr>
          <p:spPr>
            <a:xfrm flipH="1">
              <a:off x="1165410" y="5129285"/>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5" name="Straight Connector 64"/>
            <p:cNvCxnSpPr/>
            <p:nvPr/>
          </p:nvCxnSpPr>
          <p:spPr>
            <a:xfrm flipH="1">
              <a:off x="2417436" y="5157421"/>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6" name="Straight Connector 65"/>
            <p:cNvCxnSpPr/>
            <p:nvPr/>
          </p:nvCxnSpPr>
          <p:spPr>
            <a:xfrm flipH="1">
              <a:off x="2991867" y="5155075"/>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7" name="Straight Connector 66"/>
            <p:cNvCxnSpPr/>
            <p:nvPr/>
          </p:nvCxnSpPr>
          <p:spPr>
            <a:xfrm flipH="1">
              <a:off x="3566297" y="5166797"/>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8" name="Straight Connector 67"/>
            <p:cNvCxnSpPr/>
            <p:nvPr/>
          </p:nvCxnSpPr>
          <p:spPr>
            <a:xfrm flipH="1">
              <a:off x="4112592" y="5178519"/>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9" name="Straight Connector 68"/>
            <p:cNvCxnSpPr/>
            <p:nvPr/>
          </p:nvCxnSpPr>
          <p:spPr>
            <a:xfrm flipH="1">
              <a:off x="4644818" y="5176174"/>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70" name="TextBox 69"/>
            <p:cNvSpPr txBox="1"/>
            <p:nvPr/>
          </p:nvSpPr>
          <p:spPr bwMode="auto">
            <a:xfrm>
              <a:off x="506569" y="5751342"/>
              <a:ext cx="8494409" cy="307777"/>
            </a:xfrm>
            <a:prstGeom prst="rect">
              <a:avLst/>
            </a:prstGeom>
            <a:noFill/>
            <a:ln w="19050" algn="ctr">
              <a:noFill/>
              <a:miter lim="800000"/>
              <a:headEnd/>
              <a:tailEnd/>
            </a:ln>
          </p:spPr>
          <p:txBody>
            <a:bodyPr wrap="square" lIns="0" tIns="0" rIns="0" bIns="0" rtlCol="0">
              <a:spAutoFit/>
            </a:bodyPr>
            <a:lstStyle/>
            <a:p>
              <a:r>
                <a:rPr lang="en-US" sz="2000" dirty="0"/>
                <a:t>86      88     90      92      94     96     98    00      02      04     06     08     10      12     14 </a:t>
              </a:r>
            </a:p>
          </p:txBody>
        </p:sp>
        <p:cxnSp>
          <p:nvCxnSpPr>
            <p:cNvPr id="71" name="Straight Connector 70"/>
            <p:cNvCxnSpPr/>
            <p:nvPr/>
          </p:nvCxnSpPr>
          <p:spPr>
            <a:xfrm flipH="1">
              <a:off x="5247385" y="515976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2" name="Straight Connector 71"/>
            <p:cNvCxnSpPr/>
            <p:nvPr/>
          </p:nvCxnSpPr>
          <p:spPr>
            <a:xfrm flipH="1">
              <a:off x="5835882" y="5171480"/>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flipH="1">
              <a:off x="6382179" y="5197269"/>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4" name="Straight Connector 73"/>
            <p:cNvCxnSpPr/>
            <p:nvPr/>
          </p:nvCxnSpPr>
          <p:spPr>
            <a:xfrm flipH="1">
              <a:off x="6942540" y="5194923"/>
              <a:ext cx="3" cy="45163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5" name="Straight Connector 74"/>
            <p:cNvCxnSpPr/>
            <p:nvPr/>
          </p:nvCxnSpPr>
          <p:spPr>
            <a:xfrm flipH="1">
              <a:off x="7474768" y="5178508"/>
              <a:ext cx="3" cy="451632"/>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1" name="TextBox 50"/>
          <p:cNvSpPr txBox="1"/>
          <p:nvPr/>
        </p:nvSpPr>
        <p:spPr bwMode="auto">
          <a:xfrm>
            <a:off x="86889" y="3193369"/>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A</a:t>
            </a:r>
            <a:endParaRPr lang="en-US" sz="2000" dirty="0">
              <a:solidFill>
                <a:schemeClr val="accent1"/>
              </a:solidFill>
            </a:endParaRPr>
          </a:p>
        </p:txBody>
      </p:sp>
      <p:sp>
        <p:nvSpPr>
          <p:cNvPr id="52" name="TextBox 51"/>
          <p:cNvSpPr txBox="1"/>
          <p:nvPr/>
        </p:nvSpPr>
        <p:spPr bwMode="auto">
          <a:xfrm>
            <a:off x="85778" y="5497790"/>
            <a:ext cx="248398"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rPr>
              <a:t>B</a:t>
            </a:r>
            <a:endParaRPr lang="en-US" sz="2000" dirty="0">
              <a:solidFill>
                <a:schemeClr val="accent1"/>
              </a:solidFill>
            </a:endParaRPr>
          </a:p>
        </p:txBody>
      </p:sp>
      <p:grpSp>
        <p:nvGrpSpPr>
          <p:cNvPr id="43" name="Group 42"/>
          <p:cNvGrpSpPr/>
          <p:nvPr/>
        </p:nvGrpSpPr>
        <p:grpSpPr>
          <a:xfrm>
            <a:off x="5496253" y="1673221"/>
            <a:ext cx="2892573" cy="485005"/>
            <a:chOff x="5463636" y="1206746"/>
            <a:chExt cx="2892573" cy="485005"/>
          </a:xfrm>
        </p:grpSpPr>
        <p:cxnSp>
          <p:nvCxnSpPr>
            <p:cNvPr id="44" name="Straight Connector 43"/>
            <p:cNvCxnSpPr/>
            <p:nvPr/>
          </p:nvCxnSpPr>
          <p:spPr>
            <a:xfrm flipH="1">
              <a:off x="5463636" y="1206746"/>
              <a:ext cx="3" cy="45163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flipH="1">
              <a:off x="7281404" y="1240119"/>
              <a:ext cx="3" cy="451632"/>
            </a:xfrm>
            <a:prstGeom prst="line">
              <a:avLst/>
            </a:prstGeom>
            <a:ln/>
          </p:spPr>
          <p:style>
            <a:lnRef idx="3">
              <a:schemeClr val="accent4"/>
            </a:lnRef>
            <a:fillRef idx="0">
              <a:schemeClr val="accent4"/>
            </a:fillRef>
            <a:effectRef idx="2">
              <a:schemeClr val="accent4"/>
            </a:effectRef>
            <a:fontRef idx="minor">
              <a:schemeClr val="tx1"/>
            </a:fontRef>
          </p:style>
        </p:cxnSp>
        <p:sp>
          <p:nvSpPr>
            <p:cNvPr id="46" name="TextBox 45"/>
            <p:cNvSpPr txBox="1"/>
            <p:nvPr/>
          </p:nvSpPr>
          <p:spPr bwMode="auto">
            <a:xfrm>
              <a:off x="5514535" y="1252025"/>
              <a:ext cx="2841674" cy="307777"/>
            </a:xfrm>
            <a:prstGeom prst="rect">
              <a:avLst/>
            </a:prstGeom>
            <a:noFill/>
            <a:ln w="19050" algn="ctr">
              <a:noFill/>
              <a:miter lim="800000"/>
              <a:headEnd/>
              <a:tailEnd/>
            </a:ln>
          </p:spPr>
          <p:txBody>
            <a:bodyPr wrap="square" lIns="0" tIns="0" rIns="0" bIns="0" rtlCol="0">
              <a:spAutoFit/>
            </a:bodyPr>
            <a:lstStyle/>
            <a:p>
              <a:r>
                <a:rPr lang="en-US" sz="2000" dirty="0"/>
                <a:t>Using		Not using</a:t>
              </a:r>
            </a:p>
          </p:txBody>
        </p:sp>
      </p:grpSp>
      <p:cxnSp>
        <p:nvCxnSpPr>
          <p:cNvPr id="12" name="Straight Connector 11">
            <a:extLst>
              <a:ext uri="{FF2B5EF4-FFF2-40B4-BE49-F238E27FC236}">
                <a16:creationId xmlns:a16="http://schemas.microsoft.com/office/drawing/2014/main" id="{58303AB8-EE85-0E41-899B-5E4BCF2457F8}"/>
              </a:ext>
            </a:extLst>
          </p:cNvPr>
          <p:cNvCxnSpPr/>
          <p:nvPr/>
        </p:nvCxnSpPr>
        <p:spPr>
          <a:xfrm>
            <a:off x="1496003" y="1658378"/>
            <a:ext cx="0" cy="486434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FA0B9A-F1B7-594A-B7E9-E2E7504D1659}"/>
              </a:ext>
            </a:extLst>
          </p:cNvPr>
          <p:cNvSpPr txBox="1"/>
          <p:nvPr/>
        </p:nvSpPr>
        <p:spPr bwMode="auto">
          <a:xfrm>
            <a:off x="889207" y="6441096"/>
            <a:ext cx="2154564" cy="307777"/>
          </a:xfrm>
          <a:prstGeom prst="rect">
            <a:avLst/>
          </a:prstGeom>
          <a:noFill/>
          <a:ln w="19050" algn="ctr">
            <a:noFill/>
            <a:miter lim="800000"/>
            <a:headEnd/>
            <a:tailEnd/>
          </a:ln>
        </p:spPr>
        <p:txBody>
          <a:bodyPr wrap="square" lIns="0" tIns="0" rIns="0" bIns="0" rtlCol="0">
            <a:spAutoFit/>
          </a:bodyPr>
          <a:lstStyle/>
          <a:p>
            <a:r>
              <a:rPr lang="en-US" sz="2000" dirty="0"/>
              <a:t>Study start</a:t>
            </a:r>
          </a:p>
        </p:txBody>
      </p:sp>
      <p:cxnSp>
        <p:nvCxnSpPr>
          <p:cNvPr id="6" name="Straight Connector 5">
            <a:extLst>
              <a:ext uri="{FF2B5EF4-FFF2-40B4-BE49-F238E27FC236}">
                <a16:creationId xmlns:a16="http://schemas.microsoft.com/office/drawing/2014/main" id="{FFD52642-5D09-9F40-95BF-EFDCB85ED0FF}"/>
              </a:ext>
            </a:extLst>
          </p:cNvPr>
          <p:cNvCxnSpPr/>
          <p:nvPr/>
        </p:nvCxnSpPr>
        <p:spPr>
          <a:xfrm>
            <a:off x="4429760" y="2124853"/>
            <a:ext cx="0" cy="191882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666D37-2DE6-634C-BC7F-D87DF78A05EA}"/>
              </a:ext>
            </a:extLst>
          </p:cNvPr>
          <p:cNvSpPr txBox="1"/>
          <p:nvPr/>
        </p:nvSpPr>
        <p:spPr bwMode="auto">
          <a:xfrm>
            <a:off x="4413347" y="4145614"/>
            <a:ext cx="1422535" cy="307777"/>
          </a:xfrm>
          <a:prstGeom prst="rect">
            <a:avLst/>
          </a:prstGeom>
          <a:noFill/>
          <a:ln w="19050" algn="ctr">
            <a:noFill/>
            <a:miter lim="800000"/>
            <a:headEnd/>
            <a:tailEnd/>
          </a:ln>
        </p:spPr>
        <p:txBody>
          <a:bodyPr wrap="square" lIns="0" tIns="0" rIns="0" bIns="0" rtlCol="0">
            <a:spAutoFit/>
          </a:bodyPr>
          <a:lstStyle/>
          <a:p>
            <a:r>
              <a:rPr lang="en-US" sz="2000" dirty="0"/>
              <a:t>MI</a:t>
            </a:r>
          </a:p>
        </p:txBody>
      </p:sp>
    </p:spTree>
    <p:extLst>
      <p:ext uri="{BB962C8B-B14F-4D97-AF65-F5344CB8AC3E}">
        <p14:creationId xmlns:p14="http://schemas.microsoft.com/office/powerpoint/2010/main" val="2712818034"/>
      </p:ext>
    </p:extLst>
  </p:cSld>
  <p:clrMapOvr>
    <a:masterClrMapping/>
  </p:clrMapOvr>
  <p:transition advTm="92762">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5DCC7-6030-9A40-8374-DAA0449AF952}"/>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CDD35124-13B4-2741-A1B4-FF94E1FAA664}"/>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194479A5-6492-5F45-AEC4-3089096A625D}"/>
              </a:ext>
            </a:extLst>
          </p:cNvPr>
          <p:cNvSpPr>
            <a:spLocks noGrp="1"/>
          </p:cNvSpPr>
          <p:nvPr>
            <p:ph type="sldNum" sz="quarter" idx="12"/>
          </p:nvPr>
        </p:nvSpPr>
        <p:spPr/>
        <p:txBody>
          <a:bodyPr/>
          <a:lstStyle/>
          <a:p>
            <a:pPr>
              <a:defRPr/>
            </a:pPr>
            <a:fld id="{5E673D9B-2595-4567-8CD0-1747E19FD9D6}" type="slidenum">
              <a:rPr lang="en-US" smtClean="0"/>
              <a:pPr>
                <a:defRPr/>
              </a:pPr>
              <a:t>8</a:t>
            </a:fld>
            <a:endParaRPr lang="en-US"/>
          </a:p>
        </p:txBody>
      </p:sp>
      <p:graphicFrame>
        <p:nvGraphicFramePr>
          <p:cNvPr id="5" name="Chart 4">
            <a:extLst>
              <a:ext uri="{FF2B5EF4-FFF2-40B4-BE49-F238E27FC236}">
                <a16:creationId xmlns:a16="http://schemas.microsoft.com/office/drawing/2014/main" id="{83DE4778-97E1-8843-B7BC-8A2A7A71EC6E}"/>
              </a:ext>
            </a:extLst>
          </p:cNvPr>
          <p:cNvGraphicFramePr/>
          <p:nvPr>
            <p:extLst>
              <p:ext uri="{D42A27DB-BD31-4B8C-83A1-F6EECF244321}">
                <p14:modId xmlns:p14="http://schemas.microsoft.com/office/powerpoint/2010/main" val="189170981"/>
              </p:ext>
            </p:extLst>
          </p:nvPr>
        </p:nvGraphicFramePr>
        <p:xfrm>
          <a:off x="1097280" y="735780"/>
          <a:ext cx="6502400" cy="4587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E53CB1E-9E3B-ED49-8746-00C64F7959B2}"/>
              </a:ext>
            </a:extLst>
          </p:cNvPr>
          <p:cNvSpPr txBox="1"/>
          <p:nvPr/>
        </p:nvSpPr>
        <p:spPr bwMode="auto">
          <a:xfrm>
            <a:off x="4859060" y="2113280"/>
            <a:ext cx="1219200" cy="430887"/>
          </a:xfrm>
          <a:prstGeom prst="rect">
            <a:avLst/>
          </a:prstGeom>
          <a:noFill/>
          <a:ln w="19050" algn="ctr">
            <a:noFill/>
            <a:miter lim="800000"/>
            <a:headEnd/>
            <a:tailEnd/>
          </a:ln>
        </p:spPr>
        <p:txBody>
          <a:bodyPr wrap="square" lIns="0" tIns="0" rIns="0" bIns="0" rtlCol="0">
            <a:spAutoFit/>
          </a:bodyPr>
          <a:lstStyle/>
          <a:p>
            <a:r>
              <a:rPr lang="en-US" sz="2800" b="1" dirty="0"/>
              <a:t>G</a:t>
            </a:r>
            <a:endParaRPr lang="en-US" sz="2000" b="1" dirty="0"/>
          </a:p>
        </p:txBody>
      </p:sp>
      <p:sp>
        <p:nvSpPr>
          <p:cNvPr id="7" name="TextBox 6">
            <a:extLst>
              <a:ext uri="{FF2B5EF4-FFF2-40B4-BE49-F238E27FC236}">
                <a16:creationId xmlns:a16="http://schemas.microsoft.com/office/drawing/2014/main" id="{D4F61B77-0554-4140-8379-CAD488A8F286}"/>
              </a:ext>
            </a:extLst>
          </p:cNvPr>
          <p:cNvSpPr txBox="1"/>
          <p:nvPr/>
        </p:nvSpPr>
        <p:spPr bwMode="auto">
          <a:xfrm>
            <a:off x="4859060" y="3349763"/>
            <a:ext cx="1219200" cy="430887"/>
          </a:xfrm>
          <a:prstGeom prst="rect">
            <a:avLst/>
          </a:prstGeom>
          <a:noFill/>
          <a:ln w="19050" algn="ctr">
            <a:noFill/>
            <a:miter lim="800000"/>
            <a:headEnd/>
            <a:tailEnd/>
          </a:ln>
        </p:spPr>
        <p:txBody>
          <a:bodyPr wrap="square" lIns="0" tIns="0" rIns="0" bIns="0" rtlCol="0">
            <a:spAutoFit/>
          </a:bodyPr>
          <a:lstStyle/>
          <a:p>
            <a:r>
              <a:rPr lang="en-US" sz="2800" b="1" dirty="0"/>
              <a:t>O</a:t>
            </a:r>
            <a:endParaRPr lang="en-US" sz="2000" b="1" dirty="0"/>
          </a:p>
        </p:txBody>
      </p:sp>
      <p:sp>
        <p:nvSpPr>
          <p:cNvPr id="8" name="TextBox 7">
            <a:extLst>
              <a:ext uri="{FF2B5EF4-FFF2-40B4-BE49-F238E27FC236}">
                <a16:creationId xmlns:a16="http://schemas.microsoft.com/office/drawing/2014/main" id="{0EE3C455-2192-7044-B09F-BCE335E8D1AF}"/>
              </a:ext>
            </a:extLst>
          </p:cNvPr>
          <p:cNvSpPr txBox="1"/>
          <p:nvPr/>
        </p:nvSpPr>
        <p:spPr bwMode="auto">
          <a:xfrm>
            <a:off x="3639860" y="3429000"/>
            <a:ext cx="1219200" cy="430887"/>
          </a:xfrm>
          <a:prstGeom prst="rect">
            <a:avLst/>
          </a:prstGeom>
          <a:noFill/>
          <a:ln w="19050" algn="ctr">
            <a:noFill/>
            <a:miter lim="800000"/>
            <a:headEnd/>
            <a:tailEnd/>
          </a:ln>
        </p:spPr>
        <p:txBody>
          <a:bodyPr wrap="square" lIns="0" tIns="0" rIns="0" bIns="0" rtlCol="0">
            <a:spAutoFit/>
          </a:bodyPr>
          <a:lstStyle/>
          <a:p>
            <a:r>
              <a:rPr lang="en-US" sz="2800" b="1" dirty="0"/>
              <a:t>D</a:t>
            </a:r>
            <a:endParaRPr lang="en-US" sz="2000" b="1" dirty="0"/>
          </a:p>
        </p:txBody>
      </p:sp>
      <p:sp>
        <p:nvSpPr>
          <p:cNvPr id="9" name="TextBox 8">
            <a:extLst>
              <a:ext uri="{FF2B5EF4-FFF2-40B4-BE49-F238E27FC236}">
                <a16:creationId xmlns:a16="http://schemas.microsoft.com/office/drawing/2014/main" id="{06DEE6F5-C5C8-9A41-900F-698F265C47FB}"/>
              </a:ext>
            </a:extLst>
          </p:cNvPr>
          <p:cNvSpPr txBox="1"/>
          <p:nvPr/>
        </p:nvSpPr>
        <p:spPr bwMode="auto">
          <a:xfrm>
            <a:off x="3477935" y="2074613"/>
            <a:ext cx="1219200" cy="430887"/>
          </a:xfrm>
          <a:prstGeom prst="rect">
            <a:avLst/>
          </a:prstGeom>
          <a:noFill/>
          <a:ln w="19050" algn="ctr">
            <a:noFill/>
            <a:miter lim="800000"/>
            <a:headEnd/>
            <a:tailEnd/>
          </a:ln>
        </p:spPr>
        <p:txBody>
          <a:bodyPr wrap="square" lIns="0" tIns="0" rIns="0" bIns="0" rtlCol="0">
            <a:spAutoFit/>
          </a:bodyPr>
          <a:lstStyle/>
          <a:p>
            <a:r>
              <a:rPr lang="en-US" sz="2800" b="1" dirty="0"/>
              <a:t>E</a:t>
            </a:r>
            <a:endParaRPr lang="en-US" sz="2000" b="1" dirty="0"/>
          </a:p>
        </p:txBody>
      </p:sp>
    </p:spTree>
    <p:extLst>
      <p:ext uri="{BB962C8B-B14F-4D97-AF65-F5344CB8AC3E}">
        <p14:creationId xmlns:p14="http://schemas.microsoft.com/office/powerpoint/2010/main" val="235107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2797" y="6903673"/>
            <a:ext cx="246061" cy="155233"/>
          </a:xfrm>
        </p:spPr>
        <p:txBody>
          <a:bodyPr/>
          <a:lstStyle/>
          <a:p>
            <a:pPr>
              <a:defRPr/>
            </a:pPr>
            <a:fld id="{FAA74B69-70FD-A649-B131-F3438782CAA4}" type="slidenum">
              <a:rPr lang="en-US" altLang="en-US" smtClean="0">
                <a:solidFill>
                  <a:srgbClr val="052049"/>
                </a:solidFill>
              </a:rPr>
              <a:pPr>
                <a:defRPr/>
              </a:pPr>
              <a:t>9</a:t>
            </a:fld>
            <a:endParaRPr lang="en-US" altLang="en-US">
              <a:solidFill>
                <a:srgbClr val="052049"/>
              </a:solidFill>
            </a:endParaRPr>
          </a:p>
        </p:txBody>
      </p:sp>
      <p:sp>
        <p:nvSpPr>
          <p:cNvPr id="2" name="Title 1"/>
          <p:cNvSpPr>
            <a:spLocks noGrp="1"/>
          </p:cNvSpPr>
          <p:nvPr>
            <p:ph type="title" idx="4294967295"/>
          </p:nvPr>
        </p:nvSpPr>
        <p:spPr>
          <a:xfrm>
            <a:off x="129093" y="-121418"/>
            <a:ext cx="8871886" cy="855885"/>
          </a:xfrm>
        </p:spPr>
        <p:txBody>
          <a:bodyPr>
            <a:noAutofit/>
          </a:bodyPr>
          <a:lstStyle/>
          <a:p>
            <a:r>
              <a:rPr lang="en-US" sz="3200" dirty="0"/>
              <a:t>3. Induction Period, Latent Period</a:t>
            </a:r>
          </a:p>
        </p:txBody>
      </p:sp>
      <p:cxnSp>
        <p:nvCxnSpPr>
          <p:cNvPr id="5" name="Straight Connector 4"/>
          <p:cNvCxnSpPr/>
          <p:nvPr/>
        </p:nvCxnSpPr>
        <p:spPr>
          <a:xfrm>
            <a:off x="-168812" y="3010488"/>
            <a:ext cx="9312812"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522982" y="2656451"/>
            <a:ext cx="0" cy="703385"/>
          </a:xfrm>
          <a:prstGeom prst="line">
            <a:avLst/>
          </a:prstGeom>
          <a:ln/>
        </p:spPr>
        <p:style>
          <a:lnRef idx="3">
            <a:schemeClr val="dk1"/>
          </a:lnRef>
          <a:fillRef idx="0">
            <a:schemeClr val="dk1"/>
          </a:fillRef>
          <a:effectRef idx="2">
            <a:schemeClr val="dk1"/>
          </a:effectRef>
          <a:fontRef idx="minor">
            <a:schemeClr val="tx1"/>
          </a:fontRef>
        </p:style>
      </p:cxnSp>
      <p:sp>
        <p:nvSpPr>
          <p:cNvPr id="39" name="Slide Number Placeholder 3"/>
          <p:cNvSpPr txBox="1">
            <a:spLocks/>
          </p:cNvSpPr>
          <p:nvPr/>
        </p:nvSpPr>
        <p:spPr>
          <a:xfrm>
            <a:off x="-1207345" y="8673857"/>
            <a:ext cx="246061" cy="155233"/>
          </a:xfrm>
          <a:prstGeom prst="rect">
            <a:avLst/>
          </a:prstGeom>
          <a:ln/>
        </p:spPr>
        <p:txBody>
          <a:bodyPr vert="horz" wrap="square" lIns="0" tIns="0" rIns="0" bIns="0" rtlCol="0" anchor="b" anchorCtr="0"/>
          <a:lstStyle>
            <a:defPPr>
              <a:defRPr lang="en-US"/>
            </a:defPPr>
            <a:lvl1pPr algn="l" rtl="0" eaLnBrk="0" fontAlgn="base" hangingPunct="0">
              <a:spcBef>
                <a:spcPct val="0"/>
              </a:spcBef>
              <a:spcAft>
                <a:spcPct val="0"/>
              </a:spcAft>
              <a:defRPr sz="700" i="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a:lstStyle>
          <a:p>
            <a:pPr>
              <a:defRPr/>
            </a:pPr>
            <a:fld id="{FAA74B69-70FD-A649-B131-F3438782CAA4}" type="slidenum">
              <a:rPr lang="en-US" altLang="en-US" smtClean="0">
                <a:solidFill>
                  <a:srgbClr val="052049"/>
                </a:solidFill>
              </a:rPr>
              <a:pPr>
                <a:defRPr/>
              </a:pPr>
              <a:t>9</a:t>
            </a:fld>
            <a:endParaRPr lang="en-US" altLang="en-US">
              <a:solidFill>
                <a:srgbClr val="052049"/>
              </a:solidFill>
            </a:endParaRPr>
          </a:p>
        </p:txBody>
      </p:sp>
      <p:cxnSp>
        <p:nvCxnSpPr>
          <p:cNvPr id="46" name="Straight Connector 45"/>
          <p:cNvCxnSpPr>
            <a:cxnSpLocks/>
          </p:cNvCxnSpPr>
          <p:nvPr/>
        </p:nvCxnSpPr>
        <p:spPr>
          <a:xfrm>
            <a:off x="5994533" y="2540004"/>
            <a:ext cx="30408" cy="1680936"/>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7498996" y="2656450"/>
            <a:ext cx="0" cy="703385"/>
          </a:xfrm>
          <a:prstGeom prst="line">
            <a:avLst/>
          </a:prstGeom>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a:off x="3742922" y="2656451"/>
            <a:ext cx="0" cy="703385"/>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p:cNvSpPr txBox="1"/>
          <p:nvPr/>
        </p:nvSpPr>
        <p:spPr bwMode="auto">
          <a:xfrm>
            <a:off x="143160" y="3461509"/>
            <a:ext cx="1263609" cy="307777"/>
          </a:xfrm>
          <a:prstGeom prst="rect">
            <a:avLst/>
          </a:prstGeom>
          <a:noFill/>
          <a:ln w="19050" algn="ctr">
            <a:noFill/>
            <a:miter lim="800000"/>
            <a:headEnd/>
            <a:tailEnd/>
          </a:ln>
        </p:spPr>
        <p:txBody>
          <a:bodyPr wrap="square" lIns="0" tIns="0" rIns="0" bIns="0" rtlCol="0">
            <a:spAutoFit/>
          </a:bodyPr>
          <a:lstStyle/>
          <a:p>
            <a:r>
              <a:rPr lang="en-US" sz="2000" dirty="0"/>
              <a:t>Genetics</a:t>
            </a:r>
          </a:p>
        </p:txBody>
      </p:sp>
      <p:sp>
        <p:nvSpPr>
          <p:cNvPr id="53" name="TextBox 52"/>
          <p:cNvSpPr txBox="1"/>
          <p:nvPr/>
        </p:nvSpPr>
        <p:spPr bwMode="auto">
          <a:xfrm>
            <a:off x="6569624" y="3559984"/>
            <a:ext cx="2146727" cy="1231106"/>
          </a:xfrm>
          <a:prstGeom prst="rect">
            <a:avLst/>
          </a:prstGeom>
          <a:noFill/>
          <a:ln w="19050" algn="ctr">
            <a:noFill/>
            <a:miter lim="800000"/>
            <a:headEnd/>
            <a:tailEnd/>
          </a:ln>
        </p:spPr>
        <p:txBody>
          <a:bodyPr wrap="square" lIns="0" tIns="0" rIns="0" bIns="0" rtlCol="0">
            <a:spAutoFit/>
          </a:bodyPr>
          <a:lstStyle/>
          <a:p>
            <a:pPr algn="ctr"/>
            <a:r>
              <a:rPr lang="en-US" sz="2000" dirty="0"/>
              <a:t>Diagnosis Hypertension based on BP reading by MD</a:t>
            </a:r>
          </a:p>
        </p:txBody>
      </p:sp>
      <p:sp>
        <p:nvSpPr>
          <p:cNvPr id="55" name="TextBox 54"/>
          <p:cNvSpPr txBox="1"/>
          <p:nvPr/>
        </p:nvSpPr>
        <p:spPr bwMode="auto">
          <a:xfrm>
            <a:off x="3194282" y="3461097"/>
            <a:ext cx="1097280" cy="615553"/>
          </a:xfrm>
          <a:prstGeom prst="rect">
            <a:avLst/>
          </a:prstGeom>
          <a:noFill/>
          <a:ln w="19050" algn="ctr">
            <a:noFill/>
            <a:miter lim="800000"/>
            <a:headEnd/>
            <a:tailEnd/>
          </a:ln>
        </p:spPr>
        <p:txBody>
          <a:bodyPr wrap="square" lIns="0" tIns="0" rIns="0" bIns="0" rtlCol="0">
            <a:spAutoFit/>
          </a:bodyPr>
          <a:lstStyle/>
          <a:p>
            <a:pPr algn="ctr"/>
            <a:r>
              <a:rPr lang="en-US" sz="2000" dirty="0"/>
              <a:t>Poor Diet Quality</a:t>
            </a:r>
          </a:p>
        </p:txBody>
      </p:sp>
      <p:sp>
        <p:nvSpPr>
          <p:cNvPr id="19" name="TextBox 18">
            <a:extLst>
              <a:ext uri="{FF2B5EF4-FFF2-40B4-BE49-F238E27FC236}">
                <a16:creationId xmlns:a16="http://schemas.microsoft.com/office/drawing/2014/main" id="{465D729A-15BE-4F44-832E-6BC887C46445}"/>
              </a:ext>
            </a:extLst>
          </p:cNvPr>
          <p:cNvSpPr txBox="1"/>
          <p:nvPr/>
        </p:nvSpPr>
        <p:spPr bwMode="auto">
          <a:xfrm>
            <a:off x="5411527" y="4383647"/>
            <a:ext cx="1158097" cy="307777"/>
          </a:xfrm>
          <a:prstGeom prst="rect">
            <a:avLst/>
          </a:prstGeom>
          <a:noFill/>
          <a:ln w="19050" algn="ctr">
            <a:noFill/>
            <a:miter lim="800000"/>
            <a:headEnd/>
            <a:tailEnd/>
          </a:ln>
        </p:spPr>
        <p:txBody>
          <a:bodyPr wrap="square" lIns="0" tIns="0" rIns="0" bIns="0" rtlCol="0">
            <a:spAutoFit/>
          </a:bodyPr>
          <a:lstStyle/>
          <a:p>
            <a:r>
              <a:rPr lang="en-US" sz="2000" dirty="0"/>
              <a:t>BP 145/90</a:t>
            </a:r>
          </a:p>
        </p:txBody>
      </p:sp>
      <p:cxnSp>
        <p:nvCxnSpPr>
          <p:cNvPr id="24" name="Straight Connector 23">
            <a:extLst>
              <a:ext uri="{FF2B5EF4-FFF2-40B4-BE49-F238E27FC236}">
                <a16:creationId xmlns:a16="http://schemas.microsoft.com/office/drawing/2014/main" id="{BE6EF514-802E-5448-8135-8FDBA5B9A30B}"/>
              </a:ext>
            </a:extLst>
          </p:cNvPr>
          <p:cNvCxnSpPr/>
          <p:nvPr/>
        </p:nvCxnSpPr>
        <p:spPr>
          <a:xfrm>
            <a:off x="4789402" y="2656451"/>
            <a:ext cx="0" cy="703385"/>
          </a:xfrm>
          <a:prstGeom prst="line">
            <a:avLst/>
          </a:prstGeom>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496CA856-6692-9D48-97F6-C965A37D84D5}"/>
              </a:ext>
            </a:extLst>
          </p:cNvPr>
          <p:cNvSpPr txBox="1"/>
          <p:nvPr/>
        </p:nvSpPr>
        <p:spPr bwMode="auto">
          <a:xfrm>
            <a:off x="4336244" y="3429000"/>
            <a:ext cx="1097280" cy="615553"/>
          </a:xfrm>
          <a:prstGeom prst="rect">
            <a:avLst/>
          </a:prstGeom>
          <a:noFill/>
          <a:ln w="19050" algn="ctr">
            <a:noFill/>
            <a:miter lim="800000"/>
            <a:headEnd/>
            <a:tailEnd/>
          </a:ln>
        </p:spPr>
        <p:txBody>
          <a:bodyPr wrap="square" lIns="0" tIns="0" rIns="0" bIns="0" rtlCol="0">
            <a:spAutoFit/>
          </a:bodyPr>
          <a:lstStyle/>
          <a:p>
            <a:pPr algn="ctr"/>
            <a:r>
              <a:rPr lang="en-US" sz="2000" dirty="0"/>
              <a:t>Stop Exercise</a:t>
            </a:r>
          </a:p>
        </p:txBody>
      </p:sp>
      <p:sp>
        <p:nvSpPr>
          <p:cNvPr id="26" name="TextBox 25">
            <a:extLst>
              <a:ext uri="{FF2B5EF4-FFF2-40B4-BE49-F238E27FC236}">
                <a16:creationId xmlns:a16="http://schemas.microsoft.com/office/drawing/2014/main" id="{A98BA3C3-389E-3F4A-8AB3-54AB628E3308}"/>
              </a:ext>
            </a:extLst>
          </p:cNvPr>
          <p:cNvSpPr txBox="1"/>
          <p:nvPr/>
        </p:nvSpPr>
        <p:spPr bwMode="auto">
          <a:xfrm>
            <a:off x="1367461" y="3494702"/>
            <a:ext cx="1270000" cy="307777"/>
          </a:xfrm>
          <a:prstGeom prst="rect">
            <a:avLst/>
          </a:prstGeom>
          <a:noFill/>
          <a:ln w="19050" algn="ctr">
            <a:noFill/>
            <a:miter lim="800000"/>
            <a:headEnd/>
            <a:tailEnd/>
          </a:ln>
        </p:spPr>
        <p:txBody>
          <a:bodyPr wrap="square" lIns="0" tIns="0" rIns="0" bIns="0" rtlCol="0">
            <a:spAutoFit/>
          </a:bodyPr>
          <a:lstStyle/>
          <a:p>
            <a:pPr algn="ctr"/>
            <a:r>
              <a:rPr lang="en-US" sz="2000" dirty="0"/>
              <a:t>Overweight</a:t>
            </a:r>
          </a:p>
        </p:txBody>
      </p:sp>
      <p:cxnSp>
        <p:nvCxnSpPr>
          <p:cNvPr id="27" name="Straight Connector 26">
            <a:extLst>
              <a:ext uri="{FF2B5EF4-FFF2-40B4-BE49-F238E27FC236}">
                <a16:creationId xmlns:a16="http://schemas.microsoft.com/office/drawing/2014/main" id="{D9D17A01-89CD-7644-BC68-01B4400D1AD5}"/>
              </a:ext>
            </a:extLst>
          </p:cNvPr>
          <p:cNvCxnSpPr/>
          <p:nvPr/>
        </p:nvCxnSpPr>
        <p:spPr>
          <a:xfrm>
            <a:off x="2005562" y="2656451"/>
            <a:ext cx="0" cy="703385"/>
          </a:xfrm>
          <a:prstGeom prst="line">
            <a:avLst/>
          </a:prstGeom>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2380619207"/>
      </p:ext>
    </p:extLst>
  </p:cSld>
  <p:clrMapOvr>
    <a:masterClrMapping/>
  </p:clrMapOvr>
  <p:transition advTm="107967">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9.428|1.393|26.182|14.036|18.851|18.018"/>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21151</TotalTime>
  <Words>5919</Words>
  <Application>Microsoft Macintosh PowerPoint</Application>
  <PresentationFormat>On-screen Show (4:3)</PresentationFormat>
  <Paragraphs>521</Paragraphs>
  <Slides>30</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.AppleSystemUIFont</vt:lpstr>
      <vt:lpstr>Arial</vt:lpstr>
      <vt:lpstr>Calibri</vt:lpstr>
      <vt:lpstr>Garamond</vt:lpstr>
      <vt:lpstr>LucidaGrande</vt:lpstr>
      <vt:lpstr>Wingdings</vt:lpstr>
      <vt:lpstr>UCSF Contemporary</vt:lpstr>
      <vt:lpstr>1_UCSF Contemporary</vt:lpstr>
      <vt:lpstr>PowerPoint Presentation</vt:lpstr>
      <vt:lpstr>PowerPoint Presentation</vt:lpstr>
      <vt:lpstr>Cohort</vt:lpstr>
      <vt:lpstr>Overview</vt:lpstr>
      <vt:lpstr>In-Class Exercise - Review</vt:lpstr>
      <vt:lpstr>1. Is Participant A a prevalent or incident user of Multivits?     Is Participant B a prevalent or incident user of Multivits?</vt:lpstr>
      <vt:lpstr>2. What exposure is assigned to Subject A when she has a MI?</vt:lpstr>
      <vt:lpstr>PowerPoint Presentation</vt:lpstr>
      <vt:lpstr>3. Induction Period, Latent Period</vt:lpstr>
      <vt:lpstr>Selection &amp; Immortal PT Bias</vt:lpstr>
      <vt:lpstr>Overview</vt:lpstr>
      <vt:lpstr>Contrast Questions used in Healthy vs. Patient cohorts</vt:lpstr>
      <vt:lpstr>Contrast Questions used in Healthy vs. Patient cohorts</vt:lpstr>
      <vt:lpstr>Prevalent or long-term users vs. incident users</vt:lpstr>
      <vt:lpstr>Selection Bias</vt:lpstr>
      <vt:lpstr>Selection Bias</vt:lpstr>
      <vt:lpstr>Immortal Person Time</vt:lpstr>
      <vt:lpstr>Immortal Person Time</vt:lpstr>
      <vt:lpstr>Recommended Reading</vt:lpstr>
      <vt:lpstr>Target Trial Emulation Failures – 4 examples</vt:lpstr>
      <vt:lpstr>Target Trial Emulation Failures – 4 examples</vt:lpstr>
      <vt:lpstr>Target Trial Emulation Failures – 4 examples</vt:lpstr>
      <vt:lpstr>Target Trial Emulation Failures – 4 examples</vt:lpstr>
      <vt:lpstr>4 examples of emulation failure of target trial using observational data</vt:lpstr>
      <vt:lpstr>4 examples of emulation failure of target trial using observational data</vt:lpstr>
      <vt:lpstr>How do we avoid, limit, or address these potential biases?</vt:lpstr>
      <vt:lpstr>Summary</vt:lpstr>
      <vt:lpstr>Example - Person Time &amp; Bias</vt:lpstr>
      <vt:lpstr>You may assume the following methods were applied in this study, to help develop the diagrams:</vt:lpstr>
      <vt:lpstr>Person Time &amp; Bias, Question 6a</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Chan, June Maylin</cp:lastModifiedBy>
  <cp:revision>1222</cp:revision>
  <cp:lastPrinted>2017-12-18T15:06:53Z</cp:lastPrinted>
  <dcterms:created xsi:type="dcterms:W3CDTF">2012-05-07T17:59:34Z</dcterms:created>
  <dcterms:modified xsi:type="dcterms:W3CDTF">2021-02-18T19:38:56Z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