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344" r:id="rId3"/>
    <p:sldId id="369" r:id="rId4"/>
    <p:sldId id="370" r:id="rId5"/>
    <p:sldId id="371" r:id="rId6"/>
    <p:sldId id="372" r:id="rId7"/>
    <p:sldId id="393" r:id="rId8"/>
    <p:sldId id="373" r:id="rId9"/>
    <p:sldId id="390" r:id="rId10"/>
    <p:sldId id="358" r:id="rId11"/>
    <p:sldId id="394" r:id="rId12"/>
    <p:sldId id="359" r:id="rId13"/>
    <p:sldId id="360" r:id="rId14"/>
    <p:sldId id="361" r:id="rId15"/>
    <p:sldId id="362" r:id="rId16"/>
    <p:sldId id="363" r:id="rId17"/>
    <p:sldId id="364" r:id="rId18"/>
    <p:sldId id="345" r:id="rId19"/>
    <p:sldId id="356" r:id="rId20"/>
    <p:sldId id="347" r:id="rId21"/>
    <p:sldId id="348" r:id="rId22"/>
    <p:sldId id="391" r:id="rId23"/>
    <p:sldId id="374" r:id="rId24"/>
    <p:sldId id="375" r:id="rId25"/>
    <p:sldId id="321" r:id="rId26"/>
    <p:sldId id="377" r:id="rId27"/>
    <p:sldId id="379" r:id="rId28"/>
    <p:sldId id="378" r:id="rId29"/>
    <p:sldId id="395" r:id="rId30"/>
    <p:sldId id="380" r:id="rId31"/>
    <p:sldId id="381" r:id="rId32"/>
    <p:sldId id="382" r:id="rId33"/>
    <p:sldId id="383" r:id="rId34"/>
    <p:sldId id="387" r:id="rId35"/>
    <p:sldId id="392" r:id="rId36"/>
    <p:sldId id="365" r:id="rId37"/>
    <p:sldId id="366" r:id="rId38"/>
    <p:sldId id="367" r:id="rId39"/>
    <p:sldId id="368" r:id="rId40"/>
    <p:sldId id="357" r:id="rId41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2712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43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5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6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45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C6F7DF-0616-47DC-8373-1EBB5B0D378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1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7C2BDF-4E43-41F9-84D3-7E3D95B034A7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22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41B91E-42CC-4C60-AECD-0A9AD31F3FC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61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68A8E5-84D9-4B6C-8ABC-B2E279486FC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6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5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21EF224-D273-4B95-9106-C2C75BDE6A8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1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3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9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</a:t>
            </a:r>
            <a:r>
              <a:rPr lang="en-US" altLang="en-US" sz="4400" i="1" u="sng" dirty="0" smtClean="0"/>
              <a:t>still</a:t>
            </a:r>
            <a:r>
              <a:rPr lang="en-US" altLang="en-US" sz="4400" dirty="0" smtClean="0"/>
              <a:t>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" y="2514600"/>
            <a:ext cx="8599092" cy="3657600"/>
          </a:xfrm>
        </p:spPr>
      </p:pic>
      <p:sp>
        <p:nvSpPr>
          <p:cNvPr id="6" name="TextBox 5"/>
          <p:cNvSpPr txBox="1"/>
          <p:nvPr/>
        </p:nvSpPr>
        <p:spPr>
          <a:xfrm>
            <a:off x="2506606" y="6488668"/>
            <a:ext cx="663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Tian</a:t>
            </a:r>
            <a:r>
              <a:rPr lang="en-US" dirty="0" smtClean="0">
                <a:solidFill>
                  <a:schemeClr val="tx1"/>
                </a:solidFill>
              </a:rPr>
              <a:t> Lu et al., Tsinghua Science and Technology, 2014, 19(6): 624-634.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140" y="2590800"/>
            <a:ext cx="4558472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expression of a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Note: </a:t>
            </a:r>
            <a:r>
              <a:rPr lang="en-US" i="1" dirty="0" smtClean="0"/>
              <a:t>by tissue</a:t>
            </a:r>
            <a:endParaRPr lang="en-US" dirty="0" smtClean="0"/>
          </a:p>
          <a:p>
            <a:pPr marL="457200" lvl="1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Reverse-transcribe RNA (cDNA, complementary DNA), then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Microarray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Multiple fixed </a:t>
            </a:r>
            <a:r>
              <a:rPr lang="en-US" dirty="0" err="1" smtClean="0"/>
              <a:t>probesets</a:t>
            </a:r>
            <a:endParaRPr 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RNA </a:t>
            </a:r>
            <a:r>
              <a:rPr lang="en-US" dirty="0" err="1" smtClean="0"/>
              <a:t>Seq</a:t>
            </a:r>
            <a:endParaRPr lang="en-US" dirty="0" smtClean="0"/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expensive but…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Better dynamic range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Better at picking up low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lot of QC, not enough time to cover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362545"/>
            <a:ext cx="3276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solidFill>
                  <a:schemeClr val="tx1"/>
                </a:solidFill>
              </a:rPr>
              <a:t>Jaksik</a:t>
            </a:r>
            <a:r>
              <a:rPr lang="en-US" sz="700" dirty="0" smtClean="0">
                <a:solidFill>
                  <a:schemeClr val="tx1"/>
                </a:solidFill>
              </a:rPr>
              <a:t> et al. Microarray experiments and factors </a:t>
            </a:r>
            <a:r>
              <a:rPr lang="en-US" sz="700" dirty="0" err="1" smtClean="0">
                <a:solidFill>
                  <a:schemeClr val="tx1"/>
                </a:solidFill>
              </a:rPr>
              <a:t>wihich</a:t>
            </a:r>
            <a:r>
              <a:rPr lang="en-US" sz="700" dirty="0" smtClean="0">
                <a:solidFill>
                  <a:schemeClr val="tx1"/>
                </a:solidFill>
              </a:rPr>
              <a:t> affect their reliability.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71171"/>
            <a:ext cx="4226318" cy="490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" y="6477782"/>
            <a:ext cx="609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W. Robb </a:t>
            </a:r>
            <a:r>
              <a:rPr lang="en-US" dirty="0" err="1" smtClean="0">
                <a:solidFill>
                  <a:schemeClr val="tx1"/>
                </a:solidFill>
              </a:rPr>
              <a:t>MacLellan</a:t>
            </a:r>
            <a:r>
              <a:rPr lang="en-US" dirty="0" smtClean="0">
                <a:solidFill>
                  <a:schemeClr val="tx1"/>
                </a:solidFill>
              </a:rPr>
              <a:t> et al, Nature Reviews Cardiology, 9:172-184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36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E.g. of </a:t>
            </a:r>
            <a:r>
              <a:rPr lang="en-US" dirty="0" err="1" smtClean="0">
                <a:solidFill>
                  <a:srgbClr val="0070C0"/>
                </a:solidFill>
              </a:rPr>
              <a:t>cis-eQTL</a:t>
            </a:r>
            <a:r>
              <a:rPr lang="en-US" dirty="0" smtClean="0">
                <a:solidFill>
                  <a:srgbClr val="0070C0"/>
                </a:solidFill>
              </a:rPr>
              <a:t> – transcription factor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Harm-Jan </a:t>
            </a:r>
            <a:r>
              <a:rPr lang="en-US" sz="1400" dirty="0" err="1" smtClean="0">
                <a:solidFill>
                  <a:schemeClr val="tx1"/>
                </a:solidFill>
              </a:rPr>
              <a:t>Westra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Lude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Franke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Bichimica</a:t>
            </a:r>
            <a:r>
              <a:rPr lang="en-US" sz="1400" dirty="0" smtClean="0">
                <a:solidFill>
                  <a:schemeClr val="tx1"/>
                </a:solidFill>
              </a:rPr>
              <a:t> et </a:t>
            </a:r>
            <a:r>
              <a:rPr lang="en-US" sz="1400" dirty="0" err="1" smtClean="0">
                <a:solidFill>
                  <a:schemeClr val="tx1"/>
                </a:solidFill>
              </a:rPr>
              <a:t>Biophysica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Acta</a:t>
            </a:r>
            <a:r>
              <a:rPr lang="en-US" sz="1400" dirty="0" smtClean="0">
                <a:solidFill>
                  <a:schemeClr val="tx1"/>
                </a:solidFill>
              </a:rPr>
              <a:t> – Molecular Basis of Disease 1842(10):1892-1902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 an </a:t>
            </a:r>
            <a:r>
              <a:rPr lang="en-US" dirty="0" err="1" smtClean="0">
                <a:solidFill>
                  <a:schemeClr val="tx1"/>
                </a:solidFill>
              </a:rPr>
              <a:t>eQTL</a:t>
            </a:r>
            <a:r>
              <a:rPr lang="en-US" dirty="0" smtClean="0">
                <a:solidFill>
                  <a:schemeClr val="tx1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that the expression of each gene has been quantified. Or sort of. This is expensive.)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" y="1295400"/>
            <a:ext cx="5077428" cy="5111636"/>
          </a:xfrm>
        </p:spPr>
      </p:pic>
      <p:sp>
        <p:nvSpPr>
          <p:cNvPr id="4" name="TextBox 3"/>
          <p:cNvSpPr txBox="1"/>
          <p:nvPr/>
        </p:nvSpPr>
        <p:spPr>
          <a:xfrm>
            <a:off x="3629" y="6477782"/>
            <a:ext cx="830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Harm-Jan </a:t>
            </a:r>
            <a:r>
              <a:rPr lang="en-US" sz="1400" dirty="0" err="1" smtClean="0">
                <a:solidFill>
                  <a:srgbClr val="000000"/>
                </a:solidFill>
              </a:rPr>
              <a:t>Westra</a:t>
            </a:r>
            <a:r>
              <a:rPr lang="en-US" sz="1400" dirty="0" smtClean="0">
                <a:solidFill>
                  <a:srgbClr val="000000"/>
                </a:solidFill>
              </a:rPr>
              <a:t> &amp; </a:t>
            </a:r>
            <a:r>
              <a:rPr lang="en-US" sz="1400" dirty="0" err="1" smtClean="0">
                <a:solidFill>
                  <a:srgbClr val="000000"/>
                </a:solidFill>
              </a:rPr>
              <a:t>Lude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Franke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Bichimica</a:t>
            </a:r>
            <a:r>
              <a:rPr lang="en-US" sz="1400" dirty="0" smtClean="0">
                <a:solidFill>
                  <a:srgbClr val="000000"/>
                </a:solidFill>
              </a:rPr>
              <a:t> et </a:t>
            </a:r>
            <a:r>
              <a:rPr lang="en-US" sz="1400" dirty="0" err="1" smtClean="0">
                <a:solidFill>
                  <a:srgbClr val="000000"/>
                </a:solidFill>
              </a:rPr>
              <a:t>Biophysica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Acta</a:t>
            </a:r>
            <a:r>
              <a:rPr lang="en-US" sz="1400" dirty="0" smtClean="0">
                <a:solidFill>
                  <a:srgbClr val="000000"/>
                </a:solidFill>
              </a:rPr>
              <a:t> – Molecular Basis of Disease 1842(10):1892-1902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00200"/>
            <a:ext cx="281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CLASS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Design an </a:t>
            </a:r>
            <a:r>
              <a:rPr lang="en-US" dirty="0" err="1" smtClean="0">
                <a:solidFill>
                  <a:srgbClr val="000000"/>
                </a:solidFill>
              </a:rPr>
              <a:t>eQTL</a:t>
            </a:r>
            <a:r>
              <a:rPr lang="en-US" dirty="0" smtClean="0">
                <a:solidFill>
                  <a:srgbClr val="000000"/>
                </a:solidFill>
              </a:rPr>
              <a:t> study!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(Assume </a:t>
            </a:r>
            <a:r>
              <a:rPr lang="en-US" dirty="0">
                <a:solidFill>
                  <a:schemeClr val="tx1"/>
                </a:solidFill>
              </a:rPr>
              <a:t>that the expression of each gene has been quantified</a:t>
            </a:r>
            <a:r>
              <a:rPr lang="en-US" dirty="0" smtClean="0">
                <a:solidFill>
                  <a:schemeClr val="tx1"/>
                </a:solidFill>
              </a:rPr>
              <a:t>. Or sort of. This is expensive.)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What kind of genotyping method? LD?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Advantages / Disadvantages to testing only </a:t>
            </a:r>
            <a:r>
              <a:rPr lang="en-US" dirty="0" err="1" smtClean="0">
                <a:solidFill>
                  <a:srgbClr val="000000"/>
                </a:solidFill>
              </a:rPr>
              <a:t>cis</a:t>
            </a:r>
            <a:r>
              <a:rPr lang="en-US" dirty="0" smtClean="0">
                <a:solidFill>
                  <a:srgbClr val="000000"/>
                </a:solidFill>
              </a:rPr>
              <a:t>, only trans, both? How many tests?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How far up/downstream of each gene?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40386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expression of a gene can be viewed as a quantitative trait.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the SNPs around the gene for association with the expression of the gene.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Does the SNP affect expression?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u="sng" dirty="0" smtClean="0"/>
              <a:t>The same problem still applies, don’t know causal locus!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Might differentiate between </a:t>
            </a:r>
            <a:r>
              <a:rPr lang="en-US" sz="2400" i="1" u="sng" dirty="0" smtClean="0"/>
              <a:t>which gene</a:t>
            </a:r>
            <a:r>
              <a:rPr lang="en-US" sz="2400" dirty="0" smtClean="0"/>
              <a:t> is being expressed, if between or amongst more than one.</a:t>
            </a:r>
          </a:p>
        </p:txBody>
      </p:sp>
    </p:spTree>
    <p:extLst>
      <p:ext uri="{BB962C8B-B14F-4D97-AF65-F5344CB8AC3E}">
        <p14:creationId xmlns:p14="http://schemas.microsoft.com/office/powerpoint/2010/main" val="21832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cis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: </a:t>
            </a:r>
            <a:r>
              <a:rPr lang="en-US" dirty="0" err="1" smtClean="0"/>
              <a:t>GTeX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Database of SNP associations with gene expression in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67000"/>
            <a:ext cx="6019800" cy="363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3" y="5029200"/>
            <a:ext cx="49244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-Wide Association Studies (TWAS)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used reference panel sequence data to fill in missing genotypes.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talked about </a:t>
            </a:r>
            <a:r>
              <a:rPr lang="en-US" dirty="0" err="1" smtClean="0"/>
              <a:t>eQTLs</a:t>
            </a:r>
            <a:r>
              <a:rPr lang="en-US" dirty="0" smtClean="0"/>
              <a:t>, testing for correlation between SNPs and the genotype expression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what about predicting/imputing what the expression data was based on the genotypes?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And then test that for correlation with the trait instead?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Guided gene-based test, if you will</a:t>
            </a:r>
          </a:p>
        </p:txBody>
      </p:sp>
    </p:spTree>
    <p:extLst>
      <p:ext uri="{BB962C8B-B14F-4D97-AF65-F5344CB8AC3E}">
        <p14:creationId xmlns:p14="http://schemas.microsoft.com/office/powerpoint/2010/main" val="14815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Exercise!: Express yourself (or at least someone else)!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7874" y="3021657"/>
            <a:ext cx="433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0.98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0.10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TG  0.12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GG  0.05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054" y="592973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GC CC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GG  ?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275851" y="55200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75" y="2717899"/>
            <a:ext cx="14254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Ref-005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Reference population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928" y="461074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Target population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540923">
            <a:off x="4896898" y="5063063"/>
            <a:ext cx="990600" cy="31962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363" y="5578495"/>
            <a:ext cx="175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Target-002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762005" y="350557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8600" y="1524000"/>
            <a:ext cx="4953000" cy="3581400"/>
          </a:xfrm>
          <a:prstGeom prst="roundRect">
            <a:avLst/>
          </a:prstGeom>
          <a:solidFill>
            <a:srgbClr val="00B8FF">
              <a:alpha val="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is this similar/different to genotype imputation?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Following up on </a:t>
            </a:r>
            <a:r>
              <a:rPr lang="en-US" altLang="en-US" dirty="0" smtClean="0">
                <a:solidFill>
                  <a:srgbClr val="FF0000"/>
                </a:solidFill>
              </a:rPr>
              <a:t>hits (more next time)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</a:t>
            </a:r>
            <a:r>
              <a:rPr lang="en-US" altLang="en-US" dirty="0" smtClean="0">
                <a:solidFill>
                  <a:schemeClr val="tx1"/>
                </a:solidFill>
              </a:rPr>
              <a:t>Polygenic </a:t>
            </a:r>
            <a:r>
              <a:rPr lang="en-US" altLang="en-US" dirty="0">
                <a:solidFill>
                  <a:schemeClr val="tx1"/>
                </a:solidFill>
              </a:rPr>
              <a:t>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Enriching weak signals?: Gene/pathways/polygenic models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– </a:t>
            </a:r>
            <a:r>
              <a:rPr lang="en-US" dirty="0" err="1" smtClean="0"/>
              <a:t>cis</a:t>
            </a:r>
            <a:r>
              <a:rPr lang="en-US" dirty="0" smtClean="0"/>
              <a:t>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GTEx</a:t>
            </a:r>
            <a:r>
              <a:rPr lang="en-US" sz="2400" dirty="0" smtClean="0"/>
              <a:t> </a:t>
            </a:r>
            <a:r>
              <a:rPr lang="en-US" sz="2400" dirty="0" err="1" smtClean="0"/>
              <a:t>eQTL</a:t>
            </a:r>
            <a:r>
              <a:rPr lang="en-US" sz="2400" dirty="0" smtClean="0"/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 that predicts expression data using the GWAS SNPs (instead of testing for association between those SNPs  and expression)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that expression for association with trait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Repeat for each of the 44 </a:t>
            </a:r>
            <a:r>
              <a:rPr lang="en-US" sz="2400" dirty="0" err="1" smtClean="0"/>
              <a:t>GTEx</a:t>
            </a:r>
            <a:r>
              <a:rPr lang="en-US" sz="2400" dirty="0" smtClean="0"/>
              <a:t>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Software </a:t>
            </a:r>
            <a:r>
              <a:rPr lang="en-US" sz="2400" dirty="0" err="1" smtClean="0"/>
              <a:t>Predixcan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87306"/>
            <a:ext cx="4762500" cy="53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4390"/>
            <a:ext cx="8795037" cy="46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up on hits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rgbClr val="FF0000"/>
                </a:solidFill>
              </a:rPr>
              <a:t>”, </a:t>
            </a:r>
            <a:r>
              <a:rPr lang="en-US" altLang="en-US" dirty="0" smtClean="0">
                <a:solidFill>
                  <a:srgbClr val="FF0000"/>
                </a:solidFill>
              </a:rPr>
              <a:t>Polygenic risk </a:t>
            </a:r>
            <a:r>
              <a:rPr lang="en-US" altLang="en-US" dirty="0" smtClean="0">
                <a:solidFill>
                  <a:srgbClr val="FF0000"/>
                </a:solidFill>
              </a:rPr>
              <a:t>scores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Enriching weak signals?: Gene/pathways/polygenic models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61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Limitations </a:t>
            </a:r>
            <a:r>
              <a:rPr lang="en-US" altLang="en-US" sz="4400" dirty="0"/>
              <a:t>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Not very </a:t>
            </a:r>
            <a:r>
              <a:rPr lang="en-US" altLang="en-US" dirty="0" smtClean="0"/>
              <a:t>predictive (depends on trait) 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Explain little </a:t>
            </a:r>
            <a:r>
              <a:rPr lang="en-US" altLang="en-US" dirty="0" smtClean="0"/>
              <a:t>heritability, generally, but improving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Focus on common </a:t>
            </a:r>
            <a:r>
              <a:rPr lang="en-US" altLang="en-US" dirty="0" smtClean="0"/>
              <a:t>variation, but getting rarer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Many associated variants are not causal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06724" y="4343400"/>
            <a:ext cx="3670139" cy="797054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809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8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Risk Score (GRS) – Overall genetic risk; tails show more </a:t>
            </a:r>
            <a:r>
              <a:rPr lang="en-US" dirty="0" err="1" smtClean="0"/>
              <a:t>sep.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0" y="1468128"/>
            <a:ext cx="7905053" cy="464819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67025"/>
              </p:ext>
            </p:extLst>
          </p:nvPr>
        </p:nvGraphicFramePr>
        <p:xfrm>
          <a:off x="269875" y="4777465"/>
          <a:ext cx="3082925" cy="12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2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777465"/>
                        <a:ext cx="3082925" cy="124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240" y="5454235"/>
            <a:ext cx="595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GRS</a:t>
            </a:r>
            <a:r>
              <a:rPr lang="en-US" baseline="-25000" dirty="0" err="1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i.e.,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baseline="-25000" dirty="0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4953000"/>
            <a:ext cx="1066800" cy="50123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cxnSp>
        <p:nvCxnSpPr>
          <p:cNvPr id="11" name="Curved Connector 10"/>
          <p:cNvCxnSpPr>
            <a:stCxn id="8" idx="2"/>
          </p:cNvCxnSpPr>
          <p:nvPr/>
        </p:nvCxnSpPr>
        <p:spPr bwMode="auto">
          <a:xfrm rot="5400000">
            <a:off x="1469833" y="4529180"/>
            <a:ext cx="697468" cy="150172"/>
          </a:xfrm>
          <a:prstGeom prst="curved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721" y="6188128"/>
            <a:ext cx="893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 careful of SNPs in LD… e.g., don’t want to include same SNP effectively twice if reported in two studies.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1066800" y="5562601"/>
            <a:ext cx="990600" cy="62552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  <p:extLst>
      <p:ext uri="{BB962C8B-B14F-4D97-AF65-F5344CB8AC3E}">
        <p14:creationId xmlns:p14="http://schemas.microsoft.com/office/powerpoint/2010/main" val="2998210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5976623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exercise: Where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GWAS find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our analysis methods not creative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we missing genetic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8488" cy="1131887"/>
          </a:xfrm>
        </p:spPr>
        <p:txBody>
          <a:bodyPr/>
          <a:lstStyle/>
          <a:p>
            <a:r>
              <a:rPr lang="en-US" dirty="0" smtClean="0"/>
              <a:t>Revised height variance explained</a:t>
            </a:r>
            <a:br>
              <a:rPr lang="en-US" dirty="0" smtClean="0"/>
            </a:br>
            <a:r>
              <a:rPr lang="en-US" dirty="0" smtClean="0"/>
              <a:t>(really not very predictive, or?)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81" y="1368425"/>
            <a:ext cx="6105525" cy="544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048000" y="4419600"/>
            <a:ext cx="4191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943600" y="5029200"/>
            <a:ext cx="1524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600200" y="5257800"/>
            <a:ext cx="3886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is it </a:t>
            </a:r>
            <a:r>
              <a:rPr lang="en-US" dirty="0" err="1" smtClean="0"/>
              <a:t>omnigenic</a:t>
            </a:r>
            <a:r>
              <a:rPr lang="en-US" dirty="0" smtClean="0"/>
              <a:t>?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Predict 100,000 variants with some effect on height…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PRS variant that builds model based on </a:t>
            </a:r>
            <a:r>
              <a:rPr lang="en-US" i="1" dirty="0" smtClean="0"/>
              <a:t>all</a:t>
            </a:r>
            <a:r>
              <a:rPr lang="en-US" dirty="0" smtClean="0"/>
              <a:t>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486400"/>
            <a:ext cx="63531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00" y="1828800"/>
            <a:ext cx="6694488" cy="1453860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after we’ve discovered (and replicated) a novel variant?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18488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Recall that we may not have the true causal locus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Fine mapping vs. imputed </a:t>
            </a:r>
            <a:r>
              <a:rPr lang="en-US" sz="2800" dirty="0" smtClean="0"/>
              <a:t>genotypes…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Tie-in </a:t>
            </a:r>
            <a:r>
              <a:rPr lang="en-US" sz="2800" dirty="0" smtClean="0"/>
              <a:t>to 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lot of work has been done to characterize SNPs and prioritize what should be followed up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Functional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1121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 smtClean="0"/>
              <a:t>Early GWAS </a:t>
            </a:r>
            <a:r>
              <a:rPr lang="en-US" altLang="en-US" sz="3200" dirty="0"/>
              <a:t>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More complicated modeling necessary, e.g. gene-gene </a:t>
            </a:r>
            <a:r>
              <a:rPr lang="en-US" altLang="en-US" dirty="0" smtClean="0"/>
              <a:t>interaction (epistasis), </a:t>
            </a:r>
            <a:r>
              <a:rPr lang="en-US" altLang="en-US" dirty="0"/>
              <a:t>gene-environment interaction, etc</a:t>
            </a:r>
            <a:r>
              <a:rPr lang="en-US" altLang="en-US" dirty="0" smtClean="0"/>
              <a:t>. – </a:t>
            </a:r>
            <a:r>
              <a:rPr lang="en-US" altLang="en-US" i="1" dirty="0" smtClean="0"/>
              <a:t>later lectures</a:t>
            </a:r>
            <a:endParaRPr lang="en-US" altLang="en-US" i="1" dirty="0"/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0198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GCTA: http</a:t>
            </a:r>
            <a:r>
              <a:rPr lang="en-US" altLang="en-US" dirty="0">
                <a:solidFill>
                  <a:srgbClr val="000000"/>
                </a:solidFill>
              </a:rPr>
              <a:t>://www.complextraitgenomics.com/software/gcta</a:t>
            </a:r>
            <a:r>
              <a:rPr lang="en-US" altLang="en-US" dirty="0" smtClean="0">
                <a:solidFill>
                  <a:srgbClr val="000000"/>
                </a:solidFill>
              </a:rPr>
              <a:t>/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LD Score (</a:t>
            </a:r>
            <a:r>
              <a:rPr lang="en-US" altLang="en-US" i="1" dirty="0" smtClean="0">
                <a:solidFill>
                  <a:srgbClr val="000000"/>
                </a:solidFill>
              </a:rPr>
              <a:t>can use summary statistics!</a:t>
            </a:r>
            <a:r>
              <a:rPr lang="en-US" altLang="en-US" dirty="0" smtClean="0">
                <a:solidFill>
                  <a:srgbClr val="000000"/>
                </a:solidFill>
              </a:rPr>
              <a:t>): https</a:t>
            </a:r>
            <a:r>
              <a:rPr lang="en-US" altLang="en-US" dirty="0">
                <a:solidFill>
                  <a:srgbClr val="000000"/>
                </a:solidFill>
              </a:rPr>
              <a:t>://github.com/bulik/ldsc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rgbClr val="808080"/>
                </a:solidFill>
              </a:rPr>
              <a:t>“Broad sense”: H</a:t>
            </a:r>
            <a:r>
              <a:rPr lang="en-US" baseline="33000" dirty="0">
                <a:solidFill>
                  <a:srgbClr val="808080"/>
                </a:solidFill>
              </a:rPr>
              <a:t>2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G</a:t>
            </a:r>
            <a:r>
              <a:rPr lang="en-US" dirty="0">
                <a:solidFill>
                  <a:srgbClr val="808080"/>
                </a:solidFill>
              </a:rPr>
              <a:t>/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P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D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rgbClr val="808080"/>
                </a:solidFill>
              </a:rPr>
              <a:t>“Narrow sense”: h</a:t>
            </a:r>
            <a:r>
              <a:rPr lang="en-US" baseline="30000" dirty="0">
                <a:solidFill>
                  <a:srgbClr val="808080"/>
                </a:solidFill>
              </a:rPr>
              <a:t>2</a:t>
            </a:r>
            <a:r>
              <a:rPr lang="en-US" dirty="0">
                <a:solidFill>
                  <a:srgbClr val="808080"/>
                </a:solidFill>
              </a:rPr>
              <a:t> =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rgbClr val="808080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808080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rgbClr val="808080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rgbClr val="808080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rgbClr val="808080"/>
                </a:solidFill>
                <a:cs typeface="Arial" charset="0"/>
              </a:rPr>
              <a:t>P</a:t>
            </a:r>
            <a:endParaRPr lang="en-US" baseline="-330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Gene expression (RNA levels) [</a:t>
            </a:r>
            <a:r>
              <a:rPr lang="en-US" altLang="en-US" u="sng" dirty="0" err="1" smtClean="0"/>
              <a:t>eQTLs</a:t>
            </a:r>
            <a:r>
              <a:rPr lang="en-US" altLang="en-US" dirty="0" smtClean="0"/>
              <a:t>! we covered these]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873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up on hits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eQTLs</a:t>
            </a:r>
            <a:r>
              <a:rPr lang="en-US" altLang="en-US" dirty="0" smtClean="0">
                <a:solidFill>
                  <a:schemeClr val="tx1"/>
                </a:solidFill>
              </a:rPr>
              <a:t> &amp; </a:t>
            </a: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</a:t>
            </a:r>
            <a:r>
              <a:rPr lang="en-US" altLang="en-US" dirty="0">
                <a:solidFill>
                  <a:schemeClr val="tx1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Genetic 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Enriching weak signals?: Gene/pathways/polygenic models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7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Ways to enrich weak signals?:</a:t>
            </a:r>
            <a:br>
              <a:rPr lang="en-US" altLang="en-US" dirty="0" smtClean="0"/>
            </a:br>
            <a:r>
              <a:rPr lang="en-US" altLang="en-US" dirty="0" smtClean="0"/>
              <a:t>Gene/pathway-based tests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6425" cy="5291137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Various ways of collapsing the genotype information in multiple genes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Less multiple comparison adjustment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err="1" smtClean="0">
                <a:latin typeface="Arial" panose="020B0604020202020204" pitchFamily="34" charset="0"/>
              </a:rPr>
              <a:t>logit</a:t>
            </a:r>
            <a:r>
              <a:rPr lang="en-US" altLang="en-US" sz="2400" dirty="0" smtClean="0">
                <a:latin typeface="Arial" panose="020B0604020202020204" pitchFamily="34" charset="0"/>
              </a:rPr>
              <a:t> (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Prob</a:t>
            </a:r>
            <a:r>
              <a:rPr lang="en-US" altLang="en-US" sz="2400" dirty="0" smtClean="0">
                <a:latin typeface="Arial" panose="020B0604020202020204" pitchFamily="34" charset="0"/>
              </a:rPr>
              <a:t>(y=1|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x, c</a:t>
            </a:r>
            <a:r>
              <a:rPr lang="en-US" altLang="en-US" sz="2400" dirty="0" smtClean="0">
                <a:latin typeface="Arial" panose="020B0604020202020204" pitchFamily="34" charset="0"/>
              </a:rPr>
              <a:t>)) = 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 + 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+ </a:t>
            </a:r>
            <a:r>
              <a:rPr lang="en-US" altLang="en-US" sz="2400" dirty="0" smtClean="0">
                <a:latin typeface="Symbol" panose="05050102010706020507" pitchFamily="18" charset="2"/>
              </a:rPr>
              <a:t></a:t>
            </a:r>
            <a:r>
              <a:rPr lang="en-US" altLang="en-US" sz="2400" b="1" dirty="0" smtClean="0">
                <a:latin typeface="Arial" panose="020B0604020202020204" pitchFamily="34" charset="0"/>
              </a:rPr>
              <a:t>c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    e.g.=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</a:t>
            </a:r>
            <a:r>
              <a:rPr lang="en-US" altLang="en-US" sz="2400" dirty="0" smtClean="0">
                <a:latin typeface="Arial" panose="020B0604020202020204" pitchFamily="34" charset="0"/>
              </a:rPr>
              <a:t>+…+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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12</a:t>
            </a:r>
            <a:r>
              <a:rPr lang="en-US" altLang="en-US" sz="2400" dirty="0" smtClean="0">
                <a:latin typeface="Arial" panose="020B0604020202020204" pitchFamily="34" charset="0"/>
              </a:rPr>
              <a:t>+{PC’s, other covariates}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y: disease status)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genotypes (e.g., a gene, or a pathway)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c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covariates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H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0</a:t>
            </a:r>
            <a:r>
              <a:rPr lang="en-US" altLang="en-US" sz="2400" dirty="0" smtClean="0">
                <a:latin typeface="Arial" panose="020B0604020202020204" pitchFamily="34" charset="0"/>
              </a:rPr>
              <a:t>: 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</a:t>
            </a:r>
            <a:r>
              <a:rPr lang="en-US" altLang="en-US" sz="2400" dirty="0" smtClean="0">
                <a:latin typeface="Arial" panose="020B0604020202020204" pitchFamily="34" charset="0"/>
              </a:rPr>
              <a:t>=</a:t>
            </a:r>
            <a:r>
              <a:rPr lang="en-US" altLang="en-US" sz="2400" b="1" dirty="0" smtClean="0">
                <a:latin typeface="Arial" panose="020B0604020202020204" pitchFamily="34" charset="0"/>
              </a:rPr>
              <a:t>0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Rare variant “burden” tests are along these lines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>
                <a:latin typeface="Arial" panose="020B0604020202020204" pitchFamily="34" charset="0"/>
              </a:rPr>
              <a:t>Make a lot of assumptions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34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250825" y="122238"/>
            <a:ext cx="8664575" cy="443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Pathways - how to define?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Many websites / companies provide ‘dynamic’ graphic models of molecular and biochemical pathways.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Examples: GO (Gene Ontology), KEGG, </a:t>
            </a:r>
            <a:r>
              <a:rPr lang="en-US" altLang="en-US" sz="2400" dirty="0" err="1">
                <a:latin typeface="Arial" panose="020B0604020202020204" pitchFamily="34" charset="0"/>
              </a:rPr>
              <a:t>BioCarta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Reactome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May be interested in potential joint and/or interaction effects of multiple genes in one pathway</a:t>
            </a:r>
            <a:r>
              <a:rPr lang="en-US" altLang="en-US" sz="2400" dirty="0" smtClean="0"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7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1"/>
          <p:cNvGraphicFramePr>
            <a:graphicFrameLocks noChangeAspect="1"/>
          </p:cNvGraphicFramePr>
          <p:nvPr/>
        </p:nvGraphicFramePr>
        <p:xfrm>
          <a:off x="2632075" y="2032000"/>
          <a:ext cx="38449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32000"/>
                        <a:ext cx="38449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915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Many weak associations combine to risk?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Score model (use all GWAS SNPs): 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3000" dirty="0"/>
              <a:t>where 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 err="1"/>
              <a:t>ln</a:t>
            </a:r>
            <a:r>
              <a:rPr lang="en-US" altLang="en-US" sz="2600" dirty="0"/>
              <a:t>(</a:t>
            </a:r>
            <a:r>
              <a:rPr lang="en-US" altLang="en-US" sz="2600" i="1" dirty="0" err="1"/>
              <a:t>OR</a:t>
            </a:r>
            <a:r>
              <a:rPr lang="en-US" altLang="en-US" sz="1500" i="1" dirty="0" err="1"/>
              <a:t>i</a:t>
            </a:r>
            <a:r>
              <a:rPr lang="en-US" altLang="en-US" sz="2600" dirty="0"/>
              <a:t> ) = ‘score’ for </a:t>
            </a:r>
            <a:r>
              <a:rPr lang="en-US" altLang="en-US" sz="2600" dirty="0" err="1"/>
              <a:t>SNP</a:t>
            </a:r>
            <a:r>
              <a:rPr lang="en-US" altLang="en-US" sz="1500" dirty="0" err="1"/>
              <a:t>i</a:t>
            </a:r>
            <a:r>
              <a:rPr lang="en-US" altLang="en-US" sz="2600" dirty="0"/>
              <a:t> from ‘discovery’ sample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i="1" dirty="0" err="1"/>
              <a:t>SNP</a:t>
            </a:r>
            <a:r>
              <a:rPr lang="en-US" altLang="en-US" sz="1500" i="1" dirty="0" err="1"/>
              <a:t>ij</a:t>
            </a:r>
            <a:r>
              <a:rPr lang="en-US" altLang="en-US" sz="1500" i="1" dirty="0"/>
              <a:t> </a:t>
            </a:r>
            <a:r>
              <a:rPr lang="en-US" altLang="en-US" sz="2600" dirty="0"/>
              <a:t>= # of alleles (0,1,2) for </a:t>
            </a:r>
            <a:r>
              <a:rPr lang="en-US" altLang="en-US" sz="2600" dirty="0" err="1"/>
              <a:t>SNP</a:t>
            </a:r>
            <a:r>
              <a:rPr lang="en-US" altLang="en-US" sz="1700" dirty="0" err="1"/>
              <a:t>i</a:t>
            </a:r>
            <a:r>
              <a:rPr lang="en-US" altLang="en-US" sz="2600" dirty="0"/>
              <a:t>, person j in ‘validation’ sample.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/>
              <a:t>Large number of SNPs (</a:t>
            </a:r>
            <a:r>
              <a:rPr lang="en-US" altLang="en-US" sz="2600" i="1" dirty="0"/>
              <a:t>m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i="1" dirty="0" err="1"/>
              <a:t>x</a:t>
            </a:r>
            <a:r>
              <a:rPr lang="en-US" altLang="en-US" sz="1900" i="1" dirty="0" err="1"/>
              <a:t>j</a:t>
            </a:r>
            <a:r>
              <a:rPr lang="en-US" altLang="en-US" sz="3000" dirty="0"/>
              <a:t> associated with disease?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00000"/>
                </a:solidFill>
              </a:rPr>
              <a:t>ASIDE: Genetic risk score </a:t>
            </a:r>
            <a:r>
              <a:rPr lang="en-US" altLang="en-US" sz="3000" b="1" dirty="0" smtClean="0">
                <a:solidFill>
                  <a:srgbClr val="C00000"/>
                </a:solidFill>
              </a:rPr>
              <a:t>same</a:t>
            </a:r>
            <a:r>
              <a:rPr lang="en-US" altLang="en-US" sz="3000" dirty="0" smtClean="0">
                <a:solidFill>
                  <a:srgbClr val="C00000"/>
                </a:solidFill>
              </a:rPr>
              <a:t> idea</a:t>
            </a:r>
            <a:r>
              <a:rPr lang="en-US" altLang="en-US" sz="3000" dirty="0">
                <a:solidFill>
                  <a:srgbClr val="C00000"/>
                </a:solidFill>
              </a:rPr>
              <a:t>, but only on </a:t>
            </a:r>
            <a:r>
              <a:rPr lang="en-US" altLang="en-US" sz="3000" b="1" i="1" dirty="0">
                <a:solidFill>
                  <a:srgbClr val="C00000"/>
                </a:solidFill>
              </a:rPr>
              <a:t>known hits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Other Extreme: Polygenic Models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5486400" y="6550025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ISC / Purcell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661451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5562600" y="6550025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Purcell / ISC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381000" y="3175"/>
            <a:ext cx="83978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 anchorCtr="1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SimSun" panose="02010600030101010101" pitchFamily="2" charset="-122"/>
              </a:rPr>
              <a:t>Application of Model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4200"/>
            <a:ext cx="73152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79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GWAS SNPs: </a:t>
            </a:r>
            <a:r>
              <a:rPr lang="en-US" dirty="0" err="1" smtClean="0"/>
              <a:t>Haploreg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http://archive.broadinstitute.org/mammals/haploreg/haploreg.php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96" y="2743200"/>
            <a:ext cx="664329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7" y="1600200"/>
            <a:ext cx="6751693" cy="5283200"/>
          </a:xfrm>
        </p:spPr>
      </p:pic>
    </p:spTree>
    <p:extLst>
      <p:ext uri="{BB962C8B-B14F-4D97-AF65-F5344CB8AC3E}">
        <p14:creationId xmlns:p14="http://schemas.microsoft.com/office/powerpoint/2010/main" val="270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Haploreg</a:t>
            </a:r>
            <a:r>
              <a:rPr lang="en-US" dirty="0" smtClean="0"/>
              <a:t> further options</a:t>
            </a:r>
            <a:br>
              <a:rPr lang="en-US" dirty="0" smtClean="0"/>
            </a:br>
            <a:r>
              <a:rPr lang="en-US" dirty="0" smtClean="0"/>
              <a:t>(r</a:t>
            </a:r>
            <a:r>
              <a:rPr lang="en-US" baseline="30000" dirty="0" smtClean="0"/>
              <a:t>2</a:t>
            </a:r>
            <a:r>
              <a:rPr lang="en-US" dirty="0" smtClean="0"/>
              <a:t>, 1000 Genomes population)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2514600"/>
            <a:ext cx="8558212" cy="2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Don’t know for certain, can do some exploration: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Likely will not know for certain, may prioritize for functional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2743200"/>
            <a:ext cx="8948737" cy="1643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467600" y="2057400"/>
            <a:ext cx="3810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491775" y="1129225"/>
            <a:ext cx="1549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(Talk about </a:t>
            </a:r>
            <a:r>
              <a:rPr lang="en-US" b="1" dirty="0" err="1" smtClean="0">
                <a:solidFill>
                  <a:srgbClr val="FF0000"/>
                </a:solidFill>
              </a:rPr>
              <a:t>eQTLs</a:t>
            </a:r>
            <a:r>
              <a:rPr lang="en-US" b="1" dirty="0" smtClean="0">
                <a:solidFill>
                  <a:srgbClr val="FF0000"/>
                </a:solidFill>
              </a:rPr>
              <a:t> later today)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Don’t know for certain, can do some exploration: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Likely will not know for certain, may prioritize for functional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2743200"/>
            <a:ext cx="8948737" cy="1643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467600" y="2057400"/>
            <a:ext cx="3810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491775" y="1129225"/>
            <a:ext cx="1549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(Talk about </a:t>
            </a:r>
            <a:r>
              <a:rPr lang="en-US" b="1" dirty="0" err="1" smtClean="0">
                <a:solidFill>
                  <a:srgbClr val="FF0000"/>
                </a:solidFill>
              </a:rPr>
              <a:t>eQTLs</a:t>
            </a:r>
            <a:r>
              <a:rPr lang="en-US" b="1" dirty="0" smtClean="0">
                <a:solidFill>
                  <a:srgbClr val="FF0000"/>
                </a:solidFill>
              </a:rPr>
              <a:t> later today)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294568" y="3564957"/>
            <a:ext cx="8382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8591550" y="3945958"/>
            <a:ext cx="171450" cy="70224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08473" y="461342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Maybe?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causal / biological mechanism?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" y="2895600"/>
            <a:ext cx="8939212" cy="22137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391400" y="4951920"/>
            <a:ext cx="171450" cy="70224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08322" y="5619386"/>
            <a:ext cx="208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 later… note that multiple variants are an </a:t>
            </a:r>
            <a:r>
              <a:rPr lang="en-US" dirty="0" err="1" smtClean="0">
                <a:solidFill>
                  <a:schemeClr val="accent1"/>
                </a:solidFill>
              </a:rPr>
              <a:t>eQTL</a:t>
            </a:r>
            <a:r>
              <a:rPr lang="en-US" dirty="0" smtClean="0">
                <a:solidFill>
                  <a:schemeClr val="accent1"/>
                </a:solidFill>
              </a:rPr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Following up on hits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rgbClr val="FF0000"/>
                </a:solidFill>
              </a:rPr>
              <a:t>eQTLs</a:t>
            </a:r>
            <a:r>
              <a:rPr lang="en-US" altLang="en-US" dirty="0" smtClean="0">
                <a:solidFill>
                  <a:srgbClr val="FF0000"/>
                </a:solidFill>
              </a:rPr>
              <a:t> &amp; </a:t>
            </a:r>
            <a:r>
              <a:rPr lang="en-US" altLang="en-US" dirty="0" err="1" smtClean="0">
                <a:solidFill>
                  <a:srgbClr val="FF0000"/>
                </a:solidFill>
              </a:rPr>
              <a:t>Transcriptome</a:t>
            </a:r>
            <a:r>
              <a:rPr lang="en-US" altLang="en-US" dirty="0" smtClean="0">
                <a:solidFill>
                  <a:srgbClr val="FF0000"/>
                </a:solidFill>
              </a:rPr>
              <a:t>-wide </a:t>
            </a:r>
            <a:r>
              <a:rPr lang="en-US" altLang="en-US" dirty="0">
                <a:solidFill>
                  <a:srgbClr val="FF0000"/>
                </a:solidFill>
              </a:rPr>
              <a:t>association studies (TWAS)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Limitations, heritability, and “missing heritability</a:t>
            </a:r>
            <a:r>
              <a:rPr lang="en-US" altLang="en-US" dirty="0">
                <a:solidFill>
                  <a:schemeClr val="tx1"/>
                </a:solidFill>
              </a:rPr>
              <a:t>”, </a:t>
            </a:r>
            <a:r>
              <a:rPr lang="en-US" altLang="en-US" dirty="0" smtClean="0">
                <a:solidFill>
                  <a:schemeClr val="tx1"/>
                </a:solidFill>
              </a:rPr>
              <a:t>Polygenic </a:t>
            </a:r>
            <a:r>
              <a:rPr lang="en-US" altLang="en-US" dirty="0">
                <a:solidFill>
                  <a:schemeClr val="tx1"/>
                </a:solidFill>
              </a:rPr>
              <a:t>risk </a:t>
            </a:r>
            <a:r>
              <a:rPr lang="en-US" altLang="en-US" dirty="0" smtClean="0">
                <a:solidFill>
                  <a:schemeClr val="tx1"/>
                </a:solidFill>
              </a:rPr>
              <a:t>scores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Enriching weak signals?: Gene/pathways/polygenic models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8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7181</TotalTime>
  <Words>1583</Words>
  <Application>Microsoft Office PowerPoint</Application>
  <PresentationFormat>On-screen Show (4:3)</PresentationFormat>
  <Paragraphs>255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SimSun</vt:lpstr>
      <vt:lpstr>Arial</vt:lpstr>
      <vt:lpstr>Arial Narrow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PowerPoint Presentation</vt:lpstr>
      <vt:lpstr>Outline for GWAS</vt:lpstr>
      <vt:lpstr>What after we’ve discovered (and replicated) a novel variant?</vt:lpstr>
      <vt:lpstr>Refining GWAS SNPs: Haploreg</vt:lpstr>
      <vt:lpstr>Haploreg further options (r2, 1000 Genomes population)</vt:lpstr>
      <vt:lpstr>Which one is causal / biological mechanism?</vt:lpstr>
      <vt:lpstr>Which one is causal / biological mechanism?</vt:lpstr>
      <vt:lpstr>Which one is causal / biological mechanism?</vt:lpstr>
      <vt:lpstr>Outline for GWAS</vt:lpstr>
      <vt:lpstr>What is an eQTL?</vt:lpstr>
      <vt:lpstr>Measuring the expression of a gene</vt:lpstr>
      <vt:lpstr>What is an eQTL?</vt:lpstr>
      <vt:lpstr>What is an eQTL?</vt:lpstr>
      <vt:lpstr>What is an eQTL?</vt:lpstr>
      <vt:lpstr>What is an eQTL?</vt:lpstr>
      <vt:lpstr>What is an eQTL?</vt:lpstr>
      <vt:lpstr>cis eQTLs: GTeX</vt:lpstr>
      <vt:lpstr>Transcriptome-Wide Association Studies (TWAS)</vt:lpstr>
      <vt:lpstr>Class Exercise!: Express yourself (or at least someone else)!</vt:lpstr>
      <vt:lpstr>TWAS – cis expression</vt:lpstr>
      <vt:lpstr>TWAS results</vt:lpstr>
      <vt:lpstr>Outline for GWAS</vt:lpstr>
      <vt:lpstr>PowerPoint Presentation</vt:lpstr>
      <vt:lpstr>PowerPoint Presentation</vt:lpstr>
      <vt:lpstr>Genetic Risk Score (GRS) – Overall genetic risk; tails show more sep.?</vt:lpstr>
      <vt:lpstr>What does it mean to explain little of the heritability, and where is it?</vt:lpstr>
      <vt:lpstr>Class exercise: Where is it?</vt:lpstr>
      <vt:lpstr>Revised height variance explained (really not very predictive, or?)</vt:lpstr>
      <vt:lpstr>… or is it omnigenic? …</vt:lpstr>
      <vt:lpstr>PowerPoint Presentation</vt:lpstr>
      <vt:lpstr>PowerPoint Presentation</vt:lpstr>
      <vt:lpstr>PowerPoint Presentation</vt:lpstr>
      <vt:lpstr>PowerPoint Presentation</vt:lpstr>
      <vt:lpstr>Other things than SNPs</vt:lpstr>
      <vt:lpstr>Outline for GWAS</vt:lpstr>
      <vt:lpstr>Ways to enrich weak signals?: Gene/pathway-based tests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87</cp:revision>
  <cp:lastPrinted>1601-01-01T00:00:00Z</cp:lastPrinted>
  <dcterms:created xsi:type="dcterms:W3CDTF">2013-02-05T07:04:45Z</dcterms:created>
  <dcterms:modified xsi:type="dcterms:W3CDTF">2020-02-11T07:58:35Z</dcterms:modified>
</cp:coreProperties>
</file>