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344" r:id="rId3"/>
    <p:sldId id="369" r:id="rId4"/>
    <p:sldId id="370" r:id="rId5"/>
    <p:sldId id="371" r:id="rId6"/>
    <p:sldId id="372" r:id="rId7"/>
    <p:sldId id="373" r:id="rId8"/>
    <p:sldId id="390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45" r:id="rId17"/>
    <p:sldId id="356" r:id="rId18"/>
    <p:sldId id="347" r:id="rId19"/>
    <p:sldId id="348" r:id="rId20"/>
    <p:sldId id="391" r:id="rId21"/>
    <p:sldId id="374" r:id="rId22"/>
    <p:sldId id="375" r:id="rId23"/>
    <p:sldId id="321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92" r:id="rId36"/>
    <p:sldId id="365" r:id="rId37"/>
    <p:sldId id="366" r:id="rId38"/>
    <p:sldId id="367" r:id="rId39"/>
    <p:sldId id="368" r:id="rId40"/>
    <p:sldId id="357" r:id="rId41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81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FE5D9-D5B8-4526-9A9F-438A0FFEF7A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09D7E6-2C23-42E5-AA68-8465131F9824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BB9961-CF50-4F09-A638-947DF4CD13C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5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0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80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28C3D5-CC86-409A-98FD-8C24BF43802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68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45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C6F7DF-0616-47DC-8373-1EBB5B0D378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14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7C2BDF-4E43-41F9-84D3-7E3D95B034A7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22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41B91E-42CC-4C60-AECD-0A9AD31F3FC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61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68A8E5-84D9-4B6C-8ABC-B2E279486FC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6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2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5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21EF224-D273-4B95-9106-C2C75BDE6A8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1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3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72C1CF-1021-49FE-8179-215F84F7574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E36506-8C56-4B4E-A357-703FD123FE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8F6ED7-7A35-4DA4-AE41-E8FA21D121E5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48334-9CB5-498A-B819-C5CD42C8099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96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D3ABA-23BC-4185-A797-CAA43AAAA5F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Genome-wide association studies (GWAS</a:t>
            </a:r>
            <a:r>
              <a:rPr lang="en-US" altLang="en-US" sz="4400" dirty="0" smtClean="0"/>
              <a:t>) – </a:t>
            </a:r>
            <a:r>
              <a:rPr lang="en-US" altLang="en-US" sz="4400" i="1" u="sng" dirty="0" smtClean="0"/>
              <a:t>still</a:t>
            </a:r>
            <a:r>
              <a:rPr lang="en-US" altLang="en-US" sz="4400" dirty="0" smtClean="0"/>
              <a:t> continued!</a:t>
            </a:r>
            <a:endParaRPr lang="en-US" altLang="en-US" sz="44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Harm-Jan </a:t>
            </a:r>
            <a:r>
              <a:rPr lang="en-US" sz="1400" dirty="0" err="1" smtClean="0">
                <a:solidFill>
                  <a:schemeClr val="tx1"/>
                </a:solidFill>
              </a:rPr>
              <a:t>Westra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Lude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Franke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Bichimica</a:t>
            </a:r>
            <a:r>
              <a:rPr lang="en-US" sz="1400" dirty="0" smtClean="0">
                <a:solidFill>
                  <a:schemeClr val="tx1"/>
                </a:solidFill>
              </a:rPr>
              <a:t> et </a:t>
            </a:r>
            <a:r>
              <a:rPr lang="en-US" sz="1400" dirty="0" err="1" smtClean="0">
                <a:solidFill>
                  <a:schemeClr val="tx1"/>
                </a:solidFill>
              </a:rPr>
              <a:t>Biophysica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Acta</a:t>
            </a:r>
            <a:r>
              <a:rPr lang="en-US" sz="1400" dirty="0" smtClean="0">
                <a:solidFill>
                  <a:schemeClr val="tx1"/>
                </a:solidFill>
              </a:rPr>
              <a:t> – Molecular Basis of Disease 1842(10):1892-1902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71171"/>
            <a:ext cx="4226318" cy="4906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9" y="6477782"/>
            <a:ext cx="609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W. Robb </a:t>
            </a:r>
            <a:r>
              <a:rPr lang="en-US" dirty="0" err="1" smtClean="0">
                <a:solidFill>
                  <a:schemeClr val="tx1"/>
                </a:solidFill>
              </a:rPr>
              <a:t>MacLellan</a:t>
            </a:r>
            <a:r>
              <a:rPr lang="en-US" dirty="0" smtClean="0">
                <a:solidFill>
                  <a:schemeClr val="tx1"/>
                </a:solidFill>
              </a:rPr>
              <a:t> et al, Nature Reviews Cardiology, 9:172-184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36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E.g. of </a:t>
            </a:r>
            <a:r>
              <a:rPr lang="en-US" dirty="0" err="1" smtClean="0">
                <a:solidFill>
                  <a:srgbClr val="0070C0"/>
                </a:solidFill>
              </a:rPr>
              <a:t>cis-eQTL</a:t>
            </a:r>
            <a:r>
              <a:rPr lang="en-US" dirty="0" smtClean="0">
                <a:solidFill>
                  <a:srgbClr val="0070C0"/>
                </a:solidFill>
              </a:rPr>
              <a:t> – transcription factor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Harm-Jan </a:t>
            </a:r>
            <a:r>
              <a:rPr lang="en-US" sz="1400" dirty="0" err="1" smtClean="0">
                <a:solidFill>
                  <a:schemeClr val="tx1"/>
                </a:solidFill>
              </a:rPr>
              <a:t>Westra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Lude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Franke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Bichimica</a:t>
            </a:r>
            <a:r>
              <a:rPr lang="en-US" sz="1400" dirty="0" smtClean="0">
                <a:solidFill>
                  <a:schemeClr val="tx1"/>
                </a:solidFill>
              </a:rPr>
              <a:t> et </a:t>
            </a:r>
            <a:r>
              <a:rPr lang="en-US" sz="1400" dirty="0" err="1" smtClean="0">
                <a:solidFill>
                  <a:schemeClr val="tx1"/>
                </a:solidFill>
              </a:rPr>
              <a:t>Biophysica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Acta</a:t>
            </a:r>
            <a:r>
              <a:rPr lang="en-US" sz="1400" dirty="0" smtClean="0">
                <a:solidFill>
                  <a:schemeClr val="tx1"/>
                </a:solidFill>
              </a:rPr>
              <a:t> – Molecular Basis of Disease 1842(10):1892-1902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600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CLASS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 an </a:t>
            </a:r>
            <a:r>
              <a:rPr lang="en-US" dirty="0" err="1" smtClean="0">
                <a:solidFill>
                  <a:schemeClr val="tx1"/>
                </a:solidFill>
              </a:rPr>
              <a:t>eQTL</a:t>
            </a:r>
            <a:r>
              <a:rPr lang="en-US" dirty="0" smtClean="0">
                <a:solidFill>
                  <a:schemeClr val="tx1"/>
                </a:solidFill>
              </a:rPr>
              <a:t> study!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(Assume that the expression of each gene has been quantified. Or sort of. This is expensive.)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Harm-Jan </a:t>
            </a:r>
            <a:r>
              <a:rPr lang="en-US" sz="1400" dirty="0" err="1" smtClean="0">
                <a:solidFill>
                  <a:srgbClr val="000000"/>
                </a:solidFill>
              </a:rPr>
              <a:t>Westra</a:t>
            </a:r>
            <a:r>
              <a:rPr lang="en-US" sz="1400" dirty="0" smtClean="0">
                <a:solidFill>
                  <a:srgbClr val="000000"/>
                </a:solidFill>
              </a:rPr>
              <a:t> &amp; </a:t>
            </a:r>
            <a:r>
              <a:rPr lang="en-US" sz="1400" dirty="0" err="1" smtClean="0">
                <a:solidFill>
                  <a:srgbClr val="000000"/>
                </a:solidFill>
              </a:rPr>
              <a:t>Lude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Franke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Bichimica</a:t>
            </a:r>
            <a:r>
              <a:rPr lang="en-US" sz="1400" dirty="0" smtClean="0">
                <a:solidFill>
                  <a:srgbClr val="000000"/>
                </a:solidFill>
              </a:rPr>
              <a:t> et </a:t>
            </a:r>
            <a:r>
              <a:rPr lang="en-US" sz="1400" dirty="0" err="1" smtClean="0">
                <a:solidFill>
                  <a:srgbClr val="000000"/>
                </a:solidFill>
              </a:rPr>
              <a:t>Biophysica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Acta</a:t>
            </a:r>
            <a:r>
              <a:rPr lang="en-US" sz="1400" dirty="0" smtClean="0">
                <a:solidFill>
                  <a:srgbClr val="000000"/>
                </a:solidFill>
              </a:rPr>
              <a:t> – Molecular Basis of Disease 1842(10):1892-1902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600200"/>
            <a:ext cx="2819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CLASS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Design an </a:t>
            </a:r>
            <a:r>
              <a:rPr lang="en-US" dirty="0" err="1" smtClean="0">
                <a:solidFill>
                  <a:srgbClr val="000000"/>
                </a:solidFill>
              </a:rPr>
              <a:t>eQTL</a:t>
            </a:r>
            <a:r>
              <a:rPr lang="en-US" dirty="0" smtClean="0">
                <a:solidFill>
                  <a:srgbClr val="000000"/>
                </a:solidFill>
              </a:rPr>
              <a:t> study!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(Assume </a:t>
            </a:r>
            <a:r>
              <a:rPr lang="en-US" dirty="0">
                <a:solidFill>
                  <a:schemeClr val="tx1"/>
                </a:solidFill>
              </a:rPr>
              <a:t>that the expression of each gene has been quantified</a:t>
            </a:r>
            <a:r>
              <a:rPr lang="en-US" dirty="0" smtClean="0">
                <a:solidFill>
                  <a:schemeClr val="tx1"/>
                </a:solidFill>
              </a:rPr>
              <a:t>. Or sort of. This is expensive.)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What kind of genotyping method</a:t>
            </a:r>
            <a:r>
              <a:rPr lang="en-US" dirty="0" smtClean="0">
                <a:solidFill>
                  <a:srgbClr val="000000"/>
                </a:solidFill>
              </a:rPr>
              <a:t>? </a:t>
            </a:r>
            <a:r>
              <a:rPr lang="en-US" dirty="0" smtClean="0">
                <a:solidFill>
                  <a:srgbClr val="000000"/>
                </a:solidFill>
              </a:rPr>
              <a:t>LD?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Advantages / Disadvantages to testing only </a:t>
            </a:r>
            <a:r>
              <a:rPr lang="en-US" dirty="0" err="1" smtClean="0">
                <a:solidFill>
                  <a:srgbClr val="000000"/>
                </a:solidFill>
              </a:rPr>
              <a:t>cis</a:t>
            </a:r>
            <a:r>
              <a:rPr lang="en-US" dirty="0" smtClean="0">
                <a:solidFill>
                  <a:srgbClr val="000000"/>
                </a:solidFill>
              </a:rPr>
              <a:t>, only trans, both? How many tests?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How far up/downstream of each gene?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00" y="4038600"/>
            <a:ext cx="6694488" cy="1453860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expression of a gene can be viewed as a quantitative trait.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Test the SNPs around the gene for association with the expression of the gene.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Does the SNP affect expression?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u="sng" dirty="0" smtClean="0"/>
              <a:t>The same problem still applies, don’t know causal locus!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Might differentiate between </a:t>
            </a:r>
            <a:r>
              <a:rPr lang="en-US" sz="2400" i="1" u="sng" dirty="0" smtClean="0"/>
              <a:t>which </a:t>
            </a:r>
            <a:r>
              <a:rPr lang="en-US" sz="2400" i="1" u="sng" dirty="0" smtClean="0"/>
              <a:t>gene</a:t>
            </a:r>
            <a:r>
              <a:rPr lang="en-US" sz="2400" dirty="0" smtClean="0"/>
              <a:t> is </a:t>
            </a:r>
            <a:r>
              <a:rPr lang="en-US" sz="2400" dirty="0" smtClean="0"/>
              <a:t>being </a:t>
            </a:r>
            <a:r>
              <a:rPr lang="en-US" sz="2400" dirty="0" smtClean="0"/>
              <a:t>expressed, </a:t>
            </a:r>
            <a:r>
              <a:rPr lang="en-US" sz="2400" dirty="0" smtClean="0"/>
              <a:t>if between or amongst more than one.</a:t>
            </a:r>
          </a:p>
        </p:txBody>
      </p:sp>
    </p:spTree>
    <p:extLst>
      <p:ext uri="{BB962C8B-B14F-4D97-AF65-F5344CB8AC3E}">
        <p14:creationId xmlns:p14="http://schemas.microsoft.com/office/powerpoint/2010/main" val="21832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cis</a:t>
            </a:r>
            <a:r>
              <a:rPr lang="en-US" dirty="0" smtClean="0"/>
              <a:t> </a:t>
            </a:r>
            <a:r>
              <a:rPr lang="en-US" dirty="0" err="1" smtClean="0"/>
              <a:t>eQTLs</a:t>
            </a:r>
            <a:r>
              <a:rPr lang="en-US" dirty="0" smtClean="0"/>
              <a:t>: </a:t>
            </a:r>
            <a:r>
              <a:rPr lang="en-US" dirty="0" err="1" smtClean="0"/>
              <a:t>GTeX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Database of SNP associations with gene expression in humans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67000"/>
            <a:ext cx="6019800" cy="3638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3" y="5029200"/>
            <a:ext cx="49244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Transcriptome</a:t>
            </a:r>
            <a:r>
              <a:rPr lang="en-US" dirty="0" smtClean="0"/>
              <a:t>-Wide Association Studies (TWAS)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have used reference panel sequence data to fill in missing genotypes.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have talked about </a:t>
            </a:r>
            <a:r>
              <a:rPr lang="en-US" dirty="0" err="1" smtClean="0"/>
              <a:t>eQTLs</a:t>
            </a:r>
            <a:r>
              <a:rPr lang="en-US" dirty="0" smtClean="0"/>
              <a:t>, testing for correlation between SNPs and the genotype expression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But what about predicting/imputing what the expression data was based on the genotypes?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And then test that for correlation with the trait instead?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Guided gene-based test, if you will</a:t>
            </a:r>
          </a:p>
        </p:txBody>
      </p:sp>
    </p:spTree>
    <p:extLst>
      <p:ext uri="{BB962C8B-B14F-4D97-AF65-F5344CB8AC3E}">
        <p14:creationId xmlns:p14="http://schemas.microsoft.com/office/powerpoint/2010/main" val="14815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Exercise!: Express yourself (or at least someone else)!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7874" y="3021657"/>
            <a:ext cx="4335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TT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0.98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TC TG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0.90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TC TG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0.10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CC TT TG  0.12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CC TT GG  0.05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054" y="592973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TT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GC CC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GG  ?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275851" y="552004"/>
            <a:ext cx="160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3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Expression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675" y="2717899"/>
            <a:ext cx="14254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Person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Ref-004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Ref-005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Reference population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928" y="461074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Target population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540923">
            <a:off x="4896898" y="5063063"/>
            <a:ext cx="990600" cy="31962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363" y="5578495"/>
            <a:ext cx="1752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Person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Target-001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Target-002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762005" y="3505574"/>
            <a:ext cx="160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3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Expression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28600" y="1524000"/>
            <a:ext cx="4953000" cy="3581400"/>
          </a:xfrm>
          <a:prstGeom prst="roundRect">
            <a:avLst/>
          </a:prstGeom>
          <a:solidFill>
            <a:srgbClr val="00B8FF">
              <a:alpha val="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is this similar/different to genotype imputation?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TWAS – </a:t>
            </a:r>
            <a:r>
              <a:rPr lang="en-US" dirty="0" err="1" smtClean="0"/>
              <a:t>cis</a:t>
            </a:r>
            <a:r>
              <a:rPr lang="en-US" dirty="0" smtClean="0"/>
              <a:t>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GTEx</a:t>
            </a:r>
            <a:r>
              <a:rPr lang="en-US" sz="2400" dirty="0" smtClean="0"/>
              <a:t> </a:t>
            </a:r>
            <a:r>
              <a:rPr lang="en-US" sz="2400" dirty="0" err="1" smtClean="0"/>
              <a:t>eQTL</a:t>
            </a:r>
            <a:r>
              <a:rPr lang="en-US" sz="2400" dirty="0" smtClean="0"/>
              <a:t>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Model that predicts expression data using the GWAS SNPs (instead of testing for association between those SNPs  and expression)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Test that expression for association with trait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Repeat for each of the 44 </a:t>
            </a:r>
            <a:r>
              <a:rPr lang="en-US" sz="2400" dirty="0" err="1" smtClean="0"/>
              <a:t>GTEx</a:t>
            </a:r>
            <a:r>
              <a:rPr lang="en-US" sz="2400" dirty="0" smtClean="0"/>
              <a:t> tissues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Software </a:t>
            </a:r>
            <a:r>
              <a:rPr lang="en-US" sz="2400" dirty="0" err="1" smtClean="0"/>
              <a:t>Predixcan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87306"/>
            <a:ext cx="4762500" cy="53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4390"/>
            <a:ext cx="8795037" cy="46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Following up on hits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eQTLs</a:t>
            </a:r>
            <a:r>
              <a:rPr lang="en-US" altLang="en-US" dirty="0" smtClean="0">
                <a:solidFill>
                  <a:schemeClr val="tx1"/>
                </a:solidFill>
              </a:rPr>
              <a:t> &amp; </a:t>
            </a:r>
            <a:r>
              <a:rPr lang="en-US" altLang="en-US" dirty="0" err="1" smtClean="0">
                <a:solidFill>
                  <a:schemeClr val="tx1"/>
                </a:solidFill>
              </a:rPr>
              <a:t>Transcriptome</a:t>
            </a:r>
            <a:r>
              <a:rPr lang="en-US" altLang="en-US" dirty="0" smtClean="0">
                <a:solidFill>
                  <a:schemeClr val="tx1"/>
                </a:solidFill>
              </a:rPr>
              <a:t>-wide </a:t>
            </a:r>
            <a:r>
              <a:rPr lang="en-US" altLang="en-US" dirty="0">
                <a:solidFill>
                  <a:schemeClr val="tx1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Limitations</a:t>
            </a:r>
            <a:r>
              <a:rPr lang="en-US" altLang="en-US" dirty="0" smtClean="0">
                <a:solidFill>
                  <a:schemeClr val="tx1"/>
                </a:solidFill>
              </a:rPr>
              <a:t>, heritability, and “missing heritability</a:t>
            </a:r>
            <a:r>
              <a:rPr lang="en-US" altLang="en-US" dirty="0">
                <a:solidFill>
                  <a:schemeClr val="tx1"/>
                </a:solidFill>
              </a:rPr>
              <a:t>”, Genetic risk </a:t>
            </a:r>
            <a:r>
              <a:rPr lang="en-US" altLang="en-US" dirty="0" smtClean="0">
                <a:solidFill>
                  <a:schemeClr val="tx1"/>
                </a:solidFill>
              </a:rPr>
              <a:t>scores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Enriching weak signals?: Gene/pathways/polygenic models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Following up on hits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eQTLs</a:t>
            </a:r>
            <a:r>
              <a:rPr lang="en-US" altLang="en-US" dirty="0" smtClean="0">
                <a:solidFill>
                  <a:schemeClr val="tx1"/>
                </a:solidFill>
              </a:rPr>
              <a:t> &amp; </a:t>
            </a:r>
            <a:r>
              <a:rPr lang="en-US" altLang="en-US" dirty="0" err="1" smtClean="0">
                <a:solidFill>
                  <a:schemeClr val="tx1"/>
                </a:solidFill>
              </a:rPr>
              <a:t>Transcriptome</a:t>
            </a:r>
            <a:r>
              <a:rPr lang="en-US" altLang="en-US" dirty="0" smtClean="0">
                <a:solidFill>
                  <a:schemeClr val="tx1"/>
                </a:solidFill>
              </a:rPr>
              <a:t>-wide </a:t>
            </a:r>
            <a:r>
              <a:rPr lang="en-US" altLang="en-US" dirty="0">
                <a:solidFill>
                  <a:schemeClr val="tx1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Limitations</a:t>
            </a:r>
            <a:r>
              <a:rPr lang="en-US" altLang="en-US" dirty="0" smtClean="0">
                <a:solidFill>
                  <a:srgbClr val="FF0000"/>
                </a:solidFill>
              </a:rPr>
              <a:t>, heritability, and “missing heritability</a:t>
            </a:r>
            <a:r>
              <a:rPr lang="en-US" altLang="en-US" dirty="0">
                <a:solidFill>
                  <a:srgbClr val="FF0000"/>
                </a:solidFill>
              </a:rPr>
              <a:t>”, Genetic risk </a:t>
            </a:r>
            <a:r>
              <a:rPr lang="en-US" altLang="en-US" dirty="0" smtClean="0">
                <a:solidFill>
                  <a:srgbClr val="FF0000"/>
                </a:solidFill>
              </a:rPr>
              <a:t>scores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Enriching weak signals?: Gene/pathways/polygenic models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61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Not very predictive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Explain little </a:t>
            </a:r>
            <a:r>
              <a:rPr lang="en-US" altLang="en-US" dirty="0" smtClean="0"/>
              <a:t>heritability, generally, but improving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Focus on common </a:t>
            </a:r>
            <a:r>
              <a:rPr lang="en-US" altLang="en-US" dirty="0" smtClean="0"/>
              <a:t>variation, but getting rarer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Many associated variants are not causal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06724" y="4343400"/>
            <a:ext cx="3670139" cy="797054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809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8"/>
            <a:ext cx="54864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Not very predictive </a:t>
            </a: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1588" y="6491288"/>
            <a:ext cx="26733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Witte, Nat Rev Genet 2009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62600" y="1219200"/>
            <a:ext cx="3581400" cy="509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AUC for Breast Cancer Risk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58%: Gail model (# first degree relatives w bc, age menarche, age first live birth, number of previous biopsies) + age, study, entry year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58.9%: SNPs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61.8%: Combined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Wacholder et al., NEJM 2010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>
            <a:off x="5486400" y="1295400"/>
            <a:ext cx="1588" cy="556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38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Risk Score (GRS) </a:t>
            </a:r>
            <a:r>
              <a:rPr lang="en-US" dirty="0" smtClean="0"/>
              <a:t>– Overall genetic risk; tails show more </a:t>
            </a:r>
            <a:r>
              <a:rPr lang="en-US" dirty="0" err="1" smtClean="0"/>
              <a:t>sep.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0" y="1468128"/>
            <a:ext cx="7905053" cy="464819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 dirty="0">
                <a:solidFill>
                  <a:schemeClr val="tx1"/>
                </a:solidFill>
              </a:rPr>
              <a:t>Hoffmann et. Al, Cancer Discovery 2015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567025"/>
              </p:ext>
            </p:extLst>
          </p:nvPr>
        </p:nvGraphicFramePr>
        <p:xfrm>
          <a:off x="269875" y="4777465"/>
          <a:ext cx="3082925" cy="124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7" r:id="rId4" imgW="1563840" imgH="633600" progId="">
                  <p:embed/>
                </p:oleObj>
              </mc:Choice>
              <mc:Fallback>
                <p:oleObj r:id="rId4" imgW="1563840" imgH="63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4777465"/>
                        <a:ext cx="3082925" cy="124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240" y="5454235"/>
            <a:ext cx="595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GRS</a:t>
            </a:r>
            <a:r>
              <a:rPr lang="en-US" baseline="-25000" dirty="0" err="1" smtClean="0">
                <a:solidFill>
                  <a:schemeClr val="tx1"/>
                </a:solidFill>
              </a:rPr>
              <a:t>j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8862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i.e.,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en-US" baseline="-25000" dirty="0" smtClean="0">
                <a:solidFill>
                  <a:schemeClr val="tx1"/>
                </a:solidFill>
              </a:rPr>
              <a:t>j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4953000"/>
            <a:ext cx="1066800" cy="50123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cxnSp>
        <p:nvCxnSpPr>
          <p:cNvPr id="11" name="Curved Connector 10"/>
          <p:cNvCxnSpPr>
            <a:stCxn id="8" idx="2"/>
          </p:cNvCxnSpPr>
          <p:nvPr/>
        </p:nvCxnSpPr>
        <p:spPr bwMode="auto">
          <a:xfrm rot="5400000">
            <a:off x="1469833" y="4529180"/>
            <a:ext cx="697468" cy="150172"/>
          </a:xfrm>
          <a:prstGeom prst="curvedConnector3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721" y="6188128"/>
            <a:ext cx="893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 careful of SNPs in LD… e.g., don’t want to include same SNP effectively twice if reported in two studies.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1066800" y="5562601"/>
            <a:ext cx="990600" cy="62552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What does it mean to explain little of the heritability, and where is it?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31927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505575" y="6338888"/>
            <a:ext cx="207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Visccher, AJHG 2011</a:t>
            </a:r>
          </a:p>
        </p:txBody>
      </p:sp>
    </p:spTree>
    <p:extLst>
      <p:ext uri="{BB962C8B-B14F-4D97-AF65-F5344CB8AC3E}">
        <p14:creationId xmlns:p14="http://schemas.microsoft.com/office/powerpoint/2010/main" val="2998210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8488" cy="1131887"/>
          </a:xfrm>
        </p:spPr>
        <p:txBody>
          <a:bodyPr/>
          <a:lstStyle/>
          <a:p>
            <a:r>
              <a:rPr lang="en-US" dirty="0" smtClean="0"/>
              <a:t>Revised height variance explained</a:t>
            </a:r>
            <a:br>
              <a:rPr lang="en-US" dirty="0" smtClean="0"/>
            </a:br>
            <a:r>
              <a:rPr lang="en-US" dirty="0" smtClean="0"/>
              <a:t>(really not very predictive, or?)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81" y="1368425"/>
            <a:ext cx="6105525" cy="5448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048000" y="4419600"/>
            <a:ext cx="4191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943600" y="5029200"/>
            <a:ext cx="1524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600200" y="5257800"/>
            <a:ext cx="3886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9200"/>
            <a:ext cx="5976623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exercise: Where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GWAS find more?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our analysis methods not creative enough?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we missing genetic things?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Where’s the heritability?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6565900" y="6553200"/>
            <a:ext cx="2168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McCarthy et al., 2008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848600" y="3503613"/>
            <a:ext cx="1327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Many more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of these?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5313" y="6248400"/>
            <a:ext cx="3346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See: NEJM, April 30, 2009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7388" y="1050925"/>
            <a:ext cx="7986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Common disease rare variant (CDRV) hypothesis: diseases due 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multiple rare variants with intermediate penetrances (allelic heterogeneity)</a:t>
            </a:r>
          </a:p>
        </p:txBody>
      </p:sp>
      <p:cxnSp>
        <p:nvCxnSpPr>
          <p:cNvPr id="43015" name="AutoShape 7"/>
          <p:cNvCxnSpPr>
            <a:cxnSpLocks noChangeShapeType="1"/>
          </p:cNvCxnSpPr>
          <p:nvPr/>
        </p:nvCxnSpPr>
        <p:spPr bwMode="auto">
          <a:xfrm flipH="1">
            <a:off x="4098925" y="1857375"/>
            <a:ext cx="763588" cy="3175"/>
          </a:xfrm>
          <a:prstGeom prst="straightConnector1">
            <a:avLst/>
          </a:prstGeom>
          <a:noFill/>
          <a:ln w="38160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1121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Will GWAS results explain </a:t>
            </a:r>
            <a:br>
              <a:rPr lang="en-US" altLang="en-US"/>
            </a:br>
            <a:r>
              <a:rPr lang="en-US" altLang="en-US"/>
              <a:t>more heritability? 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5984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/>
              <a:t>Possibly, if…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/>
              <a:t>Causal SNPs not yet detected due to power issues – weak effects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3200" dirty="0"/>
              <a:t>Previous GWAS designed/powered for MAF&gt;0.05/0.10; lower MAFs for newer arrays and larger reference panels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More complicated modeling necessary, e.g. gene-gene </a:t>
            </a:r>
            <a:r>
              <a:rPr lang="en-US" altLang="en-US" dirty="0" smtClean="0"/>
              <a:t>interaction (epistasis), </a:t>
            </a:r>
            <a:r>
              <a:rPr lang="en-US" altLang="en-US" dirty="0"/>
              <a:t>gene-environment interaction, etc.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71463" y="4933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How much is left to discover?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“Array” </a:t>
            </a:r>
            <a:r>
              <a:rPr lang="en-US" altLang="en-US" sz="4400" dirty="0"/>
              <a:t>heritability</a:t>
            </a: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 heritability using </a:t>
            </a:r>
            <a:r>
              <a:rPr lang="en-US" altLang="en-US" b="1" dirty="0"/>
              <a:t>all</a:t>
            </a:r>
            <a:r>
              <a:rPr lang="en-US" altLang="en-US" dirty="0"/>
              <a:t> SNPs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Be careful with QC, esp. case-control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If you adjust for the known hits, how much remains yet to be found?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Restricted to </a:t>
            </a:r>
            <a:r>
              <a:rPr lang="en-US" altLang="en-US" u="sng" dirty="0">
                <a:latin typeface="Arial Narrow" panose="020B0606020202030204" pitchFamily="34" charset="0"/>
              </a:rPr>
              <a:t>narrow</a:t>
            </a:r>
            <a:r>
              <a:rPr lang="en-US" altLang="en-US" dirty="0"/>
              <a:t> sense </a:t>
            </a:r>
            <a:r>
              <a:rPr lang="en-US" altLang="en-US" dirty="0" smtClean="0"/>
              <a:t>heritability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E.g.,</a:t>
            </a:r>
            <a:endParaRPr lang="en-US" altLang="en-US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457200" y="60198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GCTA: http</a:t>
            </a:r>
            <a:r>
              <a:rPr lang="en-US" altLang="en-US" dirty="0">
                <a:solidFill>
                  <a:srgbClr val="000000"/>
                </a:solidFill>
              </a:rPr>
              <a:t>://www.complextraitgenomics.com/software/gcta</a:t>
            </a:r>
            <a:r>
              <a:rPr lang="en-US" altLang="en-US" dirty="0" smtClean="0">
                <a:solidFill>
                  <a:srgbClr val="000000"/>
                </a:solidFill>
              </a:rPr>
              <a:t>/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LD Score (</a:t>
            </a:r>
            <a:r>
              <a:rPr lang="en-US" altLang="en-US" i="1" dirty="0" smtClean="0">
                <a:solidFill>
                  <a:srgbClr val="000000"/>
                </a:solidFill>
              </a:rPr>
              <a:t>can use summary statistics!</a:t>
            </a:r>
            <a:r>
              <a:rPr lang="en-US" altLang="en-US" dirty="0" smtClean="0">
                <a:solidFill>
                  <a:srgbClr val="000000"/>
                </a:solidFill>
              </a:rPr>
              <a:t>): https</a:t>
            </a:r>
            <a:r>
              <a:rPr lang="en-US" altLang="en-US" dirty="0">
                <a:solidFill>
                  <a:srgbClr val="000000"/>
                </a:solidFill>
              </a:rPr>
              <a:t>://github.com/bulik/ldsc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495800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Lecture 2: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rgbClr val="808080"/>
                </a:solidFill>
              </a:rPr>
              <a:t>“Broad sense”: H</a:t>
            </a:r>
            <a:r>
              <a:rPr lang="en-US" baseline="33000" dirty="0">
                <a:solidFill>
                  <a:srgbClr val="808080"/>
                </a:solidFill>
              </a:rPr>
              <a:t>2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G</a:t>
            </a:r>
            <a:r>
              <a:rPr lang="en-US" dirty="0">
                <a:solidFill>
                  <a:srgbClr val="808080"/>
                </a:solidFill>
              </a:rPr>
              <a:t>/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P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=(σ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A 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+ 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D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)/σ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P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rgbClr val="808080"/>
                </a:solidFill>
              </a:rPr>
              <a:t>“Narrow sense”: h</a:t>
            </a:r>
            <a:r>
              <a:rPr lang="en-US" baseline="30000" dirty="0">
                <a:solidFill>
                  <a:srgbClr val="808080"/>
                </a:solidFill>
              </a:rPr>
              <a:t>2</a:t>
            </a:r>
            <a:r>
              <a:rPr lang="en-US" dirty="0">
                <a:solidFill>
                  <a:srgbClr val="808080"/>
                </a:solidFill>
              </a:rPr>
              <a:t> = 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A 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/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 smtClean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 smtClean="0">
                <a:solidFill>
                  <a:srgbClr val="808080"/>
                </a:solidFill>
                <a:cs typeface="Arial" charset="0"/>
              </a:rPr>
              <a:t>P</a:t>
            </a:r>
            <a:endParaRPr lang="en-US" baseline="-33000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2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00" y="1828800"/>
            <a:ext cx="6694488" cy="1453860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after we’ve discovered (and replicated) a novel variant?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18488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Recall that we may not have the true causal locus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Fine mapping vs. imputed genotypes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UKB paper you read on # of variants to follow-up on…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Tie-in to biology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lot of work has been done to characterize SNPs and prioritize what should be followed up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Functional studies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0183"/>
            <a:ext cx="8401189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3276600" y="5105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</a:t>
            </a:r>
            <a:r>
              <a:rPr lang="en-US" dirty="0" err="1" smtClean="0"/>
              <a:t>Biobank</a:t>
            </a:r>
            <a:r>
              <a:rPr lang="en-US" dirty="0" smtClean="0"/>
              <a:t> h</a:t>
            </a:r>
            <a:r>
              <a:rPr lang="en-US" baseline="30000" dirty="0" smtClean="0"/>
              <a:t>2</a:t>
            </a:r>
            <a:r>
              <a:rPr lang="en-US" dirty="0" smtClean="0"/>
              <a:t> for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https://nealelab.github.io/UKBB_ldsc/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362200"/>
            <a:ext cx="8691562" cy="35066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7543800" y="54102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But, what about more complicated modeling? Epistasis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Epistasis – </a:t>
            </a:r>
            <a:r>
              <a:rPr lang="en-US" sz="2800" dirty="0" err="1" smtClean="0"/>
              <a:t>snp</a:t>
            </a:r>
            <a:r>
              <a:rPr lang="en-US" sz="2800" dirty="0" smtClean="0"/>
              <a:t> x </a:t>
            </a:r>
            <a:r>
              <a:rPr lang="en-US" sz="2800" dirty="0" err="1" smtClean="0"/>
              <a:t>snp</a:t>
            </a:r>
            <a:r>
              <a:rPr lang="en-US" sz="2800" dirty="0" smtClean="0"/>
              <a:t>, or gene x gene interactions</a:t>
            </a:r>
          </a:p>
          <a:p>
            <a:r>
              <a:rPr lang="en-US" sz="2800" dirty="0" smtClean="0"/>
              <a:t>Very difficult to do genome-wide</a:t>
            </a:r>
          </a:p>
          <a:p>
            <a:pPr lvl="1"/>
            <a:r>
              <a:rPr lang="en-US" sz="2400" dirty="0" smtClean="0"/>
              <a:t>Much less power to detect an interaction than a main effect in general</a:t>
            </a:r>
          </a:p>
          <a:p>
            <a:pPr lvl="1"/>
            <a:r>
              <a:rPr lang="en-US" sz="2400" dirty="0" smtClean="0"/>
              <a:t>Multiple testing burden: Correct for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tests before? Now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tests!!!</a:t>
            </a:r>
          </a:p>
          <a:p>
            <a:r>
              <a:rPr lang="en-US" sz="2800" dirty="0" smtClean="0"/>
              <a:t>Some argue not worth testing for an interaction unless a main effect…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22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42"/>
            <a:ext cx="5671000" cy="11318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Epistasis in</a:t>
            </a:r>
            <a:br>
              <a:rPr lang="en-US" b="1" dirty="0" smtClean="0"/>
            </a:br>
            <a:r>
              <a:rPr lang="en-US" b="1" dirty="0" smtClean="0"/>
              <a:t>serum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Serum lipids example</a:t>
            </a:r>
          </a:p>
          <a:p>
            <a:pPr lvl="1"/>
            <a:r>
              <a:rPr lang="en-US" sz="2400" dirty="0" smtClean="0"/>
              <a:t>Tested all pairs of known GWAS hit variants</a:t>
            </a:r>
          </a:p>
          <a:p>
            <a:pPr lvl="1"/>
            <a:r>
              <a:rPr lang="en-US" sz="2400" dirty="0" smtClean="0"/>
              <a:t>Rs2519093 (</a:t>
            </a:r>
            <a:r>
              <a:rPr lang="en-US" sz="2400" i="1" dirty="0" smtClean="0"/>
              <a:t>ABO</a:t>
            </a:r>
            <a:r>
              <a:rPr lang="en-US" sz="2400" dirty="0" smtClean="0"/>
              <a:t>) x rs492602 (</a:t>
            </a:r>
            <a:r>
              <a:rPr lang="en-US" sz="2400" i="1" dirty="0" smtClean="0"/>
              <a:t>FUT2</a:t>
            </a:r>
            <a:r>
              <a:rPr lang="en-US" sz="2400" dirty="0" smtClean="0"/>
              <a:t>): Interaction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LDL</a:t>
            </a:r>
            <a:r>
              <a:rPr lang="en-US" sz="2400" dirty="0" smtClean="0"/>
              <a:t>=8.1x10</a:t>
            </a:r>
            <a:r>
              <a:rPr lang="en-US" sz="2400" baseline="30000" dirty="0" smtClean="0"/>
              <a:t>-10</a:t>
            </a:r>
          </a:p>
          <a:p>
            <a:pPr lvl="2"/>
            <a:r>
              <a:rPr lang="en-US" sz="2100" dirty="0" smtClean="0"/>
              <a:t>Rs492602 has r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=0.992 with rs601338, a nonsense dominant variant determining </a:t>
            </a:r>
            <a:r>
              <a:rPr lang="en-US" sz="2100" i="1" dirty="0" smtClean="0"/>
              <a:t>FUT2</a:t>
            </a:r>
            <a:r>
              <a:rPr lang="en-US" sz="2100" dirty="0" smtClean="0"/>
              <a:t> non-secretor status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71815"/>
            <a:ext cx="2687632" cy="2517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00" y="4105596"/>
            <a:ext cx="2823033" cy="265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854" y="4081564"/>
            <a:ext cx="2910923" cy="2700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101" y="3655301"/>
            <a:ext cx="833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Residual LDL by genotype                 ABO locus for secretors (Se/Se or Se/se)           ABO locus plot for non-secretors</a:t>
            </a: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72" y="166240"/>
            <a:ext cx="4038599" cy="1581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12367" y="1827545"/>
            <a:ext cx="25146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rgbClr val="000000"/>
                </a:solidFill>
              </a:rPr>
              <a:t>http://genos.hr/en/laboratories/analytical-dna-laboratory-1/human-dna-analysis-1/secretor-status-dna-test-1/</a:t>
            </a:r>
          </a:p>
        </p:txBody>
      </p:sp>
    </p:spTree>
    <p:extLst>
      <p:ext uri="{BB962C8B-B14F-4D97-AF65-F5344CB8AC3E}">
        <p14:creationId xmlns:p14="http://schemas.microsoft.com/office/powerpoint/2010/main" val="10512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Other things than SNPs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Copy number variants (CNVs)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Epigenetics, e.g., methylation, histone modification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Gene expression (RNA levels) [</a:t>
            </a:r>
            <a:r>
              <a:rPr lang="en-US" altLang="en-US" u="sng" dirty="0" err="1" smtClean="0"/>
              <a:t>eQTLs</a:t>
            </a:r>
            <a:r>
              <a:rPr lang="en-US" altLang="en-US" dirty="0" smtClean="0"/>
              <a:t>! we covered these]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Proteomics (measures of proteins in cells)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...</a:t>
            </a:r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873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Following up on hits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eQTLs</a:t>
            </a:r>
            <a:r>
              <a:rPr lang="en-US" altLang="en-US" dirty="0" smtClean="0">
                <a:solidFill>
                  <a:schemeClr val="tx1"/>
                </a:solidFill>
              </a:rPr>
              <a:t> &amp; </a:t>
            </a:r>
            <a:r>
              <a:rPr lang="en-US" altLang="en-US" dirty="0" err="1" smtClean="0">
                <a:solidFill>
                  <a:schemeClr val="tx1"/>
                </a:solidFill>
              </a:rPr>
              <a:t>Transcriptome</a:t>
            </a:r>
            <a:r>
              <a:rPr lang="en-US" altLang="en-US" dirty="0" smtClean="0">
                <a:solidFill>
                  <a:schemeClr val="tx1"/>
                </a:solidFill>
              </a:rPr>
              <a:t>-wide </a:t>
            </a:r>
            <a:r>
              <a:rPr lang="en-US" altLang="en-US" dirty="0">
                <a:solidFill>
                  <a:schemeClr val="tx1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Limitations</a:t>
            </a:r>
            <a:r>
              <a:rPr lang="en-US" altLang="en-US" dirty="0" smtClean="0">
                <a:solidFill>
                  <a:schemeClr val="tx1"/>
                </a:solidFill>
              </a:rPr>
              <a:t>, heritability, and “missing heritability</a:t>
            </a:r>
            <a:r>
              <a:rPr lang="en-US" altLang="en-US" dirty="0">
                <a:solidFill>
                  <a:schemeClr val="tx1"/>
                </a:solidFill>
              </a:rPr>
              <a:t>”, Genetic risk </a:t>
            </a:r>
            <a:r>
              <a:rPr lang="en-US" altLang="en-US" dirty="0" smtClean="0">
                <a:solidFill>
                  <a:schemeClr val="tx1"/>
                </a:solidFill>
              </a:rPr>
              <a:t>scores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Enriching weak signals?: Gene/pathways/polygenic models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7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Ways to enrich weak signals?:</a:t>
            </a:r>
            <a:br>
              <a:rPr lang="en-US" altLang="en-US" dirty="0" smtClean="0"/>
            </a:br>
            <a:r>
              <a:rPr lang="en-US" altLang="en-US" dirty="0" smtClean="0"/>
              <a:t>Gene/pathway-based tests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6425" cy="5291137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Various ways of collapsing the genotype information in multiple genes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Less multiple comparison adjustment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err="1" smtClean="0">
                <a:latin typeface="Arial" panose="020B0604020202020204" pitchFamily="34" charset="0"/>
              </a:rPr>
              <a:t>logit</a:t>
            </a:r>
            <a:r>
              <a:rPr lang="en-US" altLang="en-US" sz="2400" dirty="0" smtClean="0">
                <a:latin typeface="Arial" panose="020B0604020202020204" pitchFamily="34" charset="0"/>
              </a:rPr>
              <a:t> (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Prob</a:t>
            </a:r>
            <a:r>
              <a:rPr lang="en-US" altLang="en-US" sz="2400" dirty="0" smtClean="0">
                <a:latin typeface="Arial" panose="020B0604020202020204" pitchFamily="34" charset="0"/>
              </a:rPr>
              <a:t>(y=1|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x, c</a:t>
            </a:r>
            <a:r>
              <a:rPr lang="en-US" altLang="en-US" sz="2400" dirty="0" smtClean="0">
                <a:latin typeface="Arial" panose="020B0604020202020204" pitchFamily="34" charset="0"/>
              </a:rPr>
              <a:t>)) = </a:t>
            </a:r>
            <a:r>
              <a:rPr lang="en-US" altLang="en-US" sz="2400" dirty="0" smtClean="0">
                <a:latin typeface="Symbol" panose="05050102010706020507" pitchFamily="18" charset="2"/>
              </a:rPr>
              <a:t></a:t>
            </a:r>
            <a:r>
              <a:rPr lang="en-US" altLang="en-US" sz="2400" dirty="0" smtClean="0">
                <a:latin typeface="Arial" panose="020B0604020202020204" pitchFamily="34" charset="0"/>
              </a:rPr>
              <a:t> + 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="1" dirty="0" smtClean="0">
                <a:latin typeface="Arial" panose="020B0604020202020204" pitchFamily="34" charset="0"/>
              </a:rPr>
              <a:t>x </a:t>
            </a:r>
            <a:r>
              <a:rPr lang="en-US" altLang="en-US" sz="2400" dirty="0" smtClean="0">
                <a:latin typeface="Arial" panose="020B0604020202020204" pitchFamily="34" charset="0"/>
              </a:rPr>
              <a:t>+ </a:t>
            </a:r>
            <a:r>
              <a:rPr lang="en-US" altLang="en-US" sz="2400" dirty="0" smtClean="0">
                <a:latin typeface="Symbol" panose="05050102010706020507" pitchFamily="18" charset="2"/>
              </a:rPr>
              <a:t></a:t>
            </a:r>
            <a:r>
              <a:rPr lang="en-US" altLang="en-US" sz="2400" b="1" dirty="0" smtClean="0">
                <a:latin typeface="Arial" panose="020B0604020202020204" pitchFamily="34" charset="0"/>
              </a:rPr>
              <a:t>c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    e.g.=</a:t>
            </a:r>
            <a:r>
              <a:rPr lang="en-US" altLang="en-US" sz="2400" dirty="0" smtClean="0">
                <a:latin typeface="Symbol" panose="05050102010706020507" pitchFamily="18" charset="2"/>
              </a:rPr>
              <a:t></a:t>
            </a:r>
            <a:r>
              <a:rPr lang="en-US" altLang="en-US" sz="2400" dirty="0" smtClean="0">
                <a:latin typeface="Arial" panose="020B0604020202020204" pitchFamily="34" charset="0"/>
              </a:rPr>
              <a:t>+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aseline="-25000" dirty="0" smtClean="0">
                <a:latin typeface="Symbol" panose="05050102010706020507" pitchFamily="18" charset="2"/>
              </a:rPr>
              <a:t></a:t>
            </a:r>
            <a:r>
              <a:rPr lang="en-US" altLang="en-US" sz="2400" dirty="0" smtClean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1</a:t>
            </a:r>
            <a:r>
              <a:rPr lang="en-US" altLang="en-US" sz="2400" dirty="0" smtClean="0">
                <a:latin typeface="Arial" panose="020B0604020202020204" pitchFamily="34" charset="0"/>
              </a:rPr>
              <a:t>+…+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aseline="-25000" dirty="0" smtClean="0">
                <a:latin typeface="Symbol" panose="05050102010706020507" pitchFamily="18" charset="2"/>
              </a:rPr>
              <a:t></a:t>
            </a:r>
            <a:r>
              <a:rPr lang="en-US" altLang="en-US" sz="2400" dirty="0" smtClean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12</a:t>
            </a:r>
            <a:r>
              <a:rPr lang="en-US" altLang="en-US" sz="2400" dirty="0" smtClean="0">
                <a:latin typeface="Arial" panose="020B0604020202020204" pitchFamily="34" charset="0"/>
              </a:rPr>
              <a:t>+{PC’s, other covariates}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y: disease status)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</a:rPr>
              <a:t>x </a:t>
            </a:r>
            <a:r>
              <a:rPr lang="en-US" altLang="en-US" sz="2400" dirty="0" smtClean="0">
                <a:latin typeface="Arial" panose="020B0604020202020204" pitchFamily="34" charset="0"/>
              </a:rPr>
              <a:t>is a vector of genotypes (e.g., a gene, or a pathway)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</a:rPr>
              <a:t>c </a:t>
            </a:r>
            <a:r>
              <a:rPr lang="en-US" altLang="en-US" sz="2400" dirty="0" smtClean="0">
                <a:latin typeface="Arial" panose="020B0604020202020204" pitchFamily="34" charset="0"/>
              </a:rPr>
              <a:t>is a vector of covariates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H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0</a:t>
            </a:r>
            <a:r>
              <a:rPr lang="en-US" altLang="en-US" sz="2400" dirty="0" smtClean="0">
                <a:latin typeface="Arial" panose="020B0604020202020204" pitchFamily="34" charset="0"/>
              </a:rPr>
              <a:t>: </a:t>
            </a:r>
            <a:r>
              <a:rPr lang="en-US" altLang="en-US" sz="2400" b="1" dirty="0" smtClean="0">
                <a:latin typeface="Symbol" panose="05050102010706020507" pitchFamily="18" charset="2"/>
              </a:rPr>
              <a:t></a:t>
            </a:r>
            <a:r>
              <a:rPr lang="en-US" altLang="en-US" sz="2400" dirty="0" smtClean="0">
                <a:latin typeface="Arial" panose="020B0604020202020204" pitchFamily="34" charset="0"/>
              </a:rPr>
              <a:t>=</a:t>
            </a:r>
            <a:r>
              <a:rPr lang="en-US" altLang="en-US" sz="2400" b="1" dirty="0" smtClean="0">
                <a:latin typeface="Arial" panose="020B0604020202020204" pitchFamily="34" charset="0"/>
              </a:rPr>
              <a:t>0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Rare variant “burden” tests are along these lines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>
                <a:latin typeface="Arial" panose="020B0604020202020204" pitchFamily="34" charset="0"/>
              </a:rPr>
              <a:t>Make a lot of assumptions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34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250825" y="122238"/>
            <a:ext cx="8664575" cy="443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Pathways - how to define?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Many websites / companies provide ‘dynamic’ graphic models of molecular and biochemical pathways.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Examples: GO (Gene Ontology), KEGG, </a:t>
            </a:r>
            <a:r>
              <a:rPr lang="en-US" altLang="en-US" sz="2400" dirty="0" err="1">
                <a:latin typeface="Arial" panose="020B0604020202020204" pitchFamily="34" charset="0"/>
              </a:rPr>
              <a:t>BioCarta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Reactome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May be interested in potential joint and/or interaction effects of multiple genes in one pathway</a:t>
            </a:r>
            <a:r>
              <a:rPr lang="en-US" altLang="en-US" sz="2400" dirty="0" smtClean="0">
                <a:latin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72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1"/>
          <p:cNvGraphicFramePr>
            <a:graphicFrameLocks noChangeAspect="1"/>
          </p:cNvGraphicFramePr>
          <p:nvPr/>
        </p:nvGraphicFramePr>
        <p:xfrm>
          <a:off x="2632075" y="2032000"/>
          <a:ext cx="38449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r:id="rId4" imgW="1563840" imgH="633600" progId="">
                  <p:embed/>
                </p:oleObj>
              </mc:Choice>
              <mc:Fallback>
                <p:oleObj r:id="rId4" imgW="1563840" imgH="63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032000"/>
                        <a:ext cx="3844925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9154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/>
              <a:t>Many weak associations combine to risk?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/>
              <a:t>Score model (use all GWAS SNPs): 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3000" dirty="0"/>
              <a:t>where 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dirty="0" err="1"/>
              <a:t>ln</a:t>
            </a:r>
            <a:r>
              <a:rPr lang="en-US" altLang="en-US" sz="2600" dirty="0"/>
              <a:t>(</a:t>
            </a:r>
            <a:r>
              <a:rPr lang="en-US" altLang="en-US" sz="2600" i="1" dirty="0" err="1"/>
              <a:t>OR</a:t>
            </a:r>
            <a:r>
              <a:rPr lang="en-US" altLang="en-US" sz="1500" i="1" dirty="0" err="1"/>
              <a:t>i</a:t>
            </a:r>
            <a:r>
              <a:rPr lang="en-US" altLang="en-US" sz="2600" dirty="0"/>
              <a:t> ) = ‘score’ for </a:t>
            </a:r>
            <a:r>
              <a:rPr lang="en-US" altLang="en-US" sz="2600" dirty="0" err="1"/>
              <a:t>SNP</a:t>
            </a:r>
            <a:r>
              <a:rPr lang="en-US" altLang="en-US" sz="1500" dirty="0" err="1"/>
              <a:t>i</a:t>
            </a:r>
            <a:r>
              <a:rPr lang="en-US" altLang="en-US" sz="2600" dirty="0"/>
              <a:t> from ‘discovery’ sample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i="1" dirty="0" err="1"/>
              <a:t>SNP</a:t>
            </a:r>
            <a:r>
              <a:rPr lang="en-US" altLang="en-US" sz="1500" i="1" dirty="0" err="1"/>
              <a:t>ij</a:t>
            </a:r>
            <a:r>
              <a:rPr lang="en-US" altLang="en-US" sz="1500" i="1" dirty="0"/>
              <a:t> </a:t>
            </a:r>
            <a:r>
              <a:rPr lang="en-US" altLang="en-US" sz="2600" dirty="0"/>
              <a:t>= # of alleles (0,1,2) for </a:t>
            </a:r>
            <a:r>
              <a:rPr lang="en-US" altLang="en-US" sz="2600" dirty="0" err="1"/>
              <a:t>SNP</a:t>
            </a:r>
            <a:r>
              <a:rPr lang="en-US" altLang="en-US" sz="1700" dirty="0" err="1"/>
              <a:t>i</a:t>
            </a:r>
            <a:r>
              <a:rPr lang="en-US" altLang="en-US" sz="2600" dirty="0"/>
              <a:t>, person j in ‘validation’ sample.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dirty="0"/>
              <a:t>Large number of SNPs (</a:t>
            </a:r>
            <a:r>
              <a:rPr lang="en-US" altLang="en-US" sz="2600" i="1" dirty="0"/>
              <a:t>m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i="1" dirty="0" err="1"/>
              <a:t>x</a:t>
            </a:r>
            <a:r>
              <a:rPr lang="en-US" altLang="en-US" sz="1900" i="1" dirty="0" err="1"/>
              <a:t>j</a:t>
            </a:r>
            <a:r>
              <a:rPr lang="en-US" altLang="en-US" sz="3000" dirty="0"/>
              <a:t> associated with disease?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00000"/>
                </a:solidFill>
              </a:rPr>
              <a:t>ASIDE: Genetic risk score </a:t>
            </a:r>
            <a:r>
              <a:rPr lang="en-US" altLang="en-US" sz="3000" b="1" dirty="0" smtClean="0">
                <a:solidFill>
                  <a:srgbClr val="C00000"/>
                </a:solidFill>
              </a:rPr>
              <a:t>same</a:t>
            </a:r>
            <a:r>
              <a:rPr lang="en-US" altLang="en-US" sz="3000" dirty="0" smtClean="0">
                <a:solidFill>
                  <a:srgbClr val="C00000"/>
                </a:solidFill>
              </a:rPr>
              <a:t> idea</a:t>
            </a:r>
            <a:r>
              <a:rPr lang="en-US" altLang="en-US" sz="3000" dirty="0">
                <a:solidFill>
                  <a:srgbClr val="C00000"/>
                </a:solidFill>
              </a:rPr>
              <a:t>, but only on </a:t>
            </a:r>
            <a:r>
              <a:rPr lang="en-US" altLang="en-US" sz="3000" b="1" i="1" dirty="0">
                <a:solidFill>
                  <a:srgbClr val="C00000"/>
                </a:solidFill>
              </a:rPr>
              <a:t>known hits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Other Extreme: Polygenic Models</a:t>
            </a:r>
          </a:p>
        </p:txBody>
      </p:sp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5486400" y="6550025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ISC / Purcell et al. </a:t>
            </a:r>
            <a:r>
              <a:rPr lang="en-US" altLang="en-US" sz="2000" i="1"/>
              <a:t>Nature</a:t>
            </a:r>
            <a:r>
              <a:rPr lang="en-US" altLang="en-US" sz="200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661451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5562600" y="6550025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Purcell / ISC et al. </a:t>
            </a:r>
            <a:r>
              <a:rPr lang="en-US" altLang="en-US" sz="2000" i="1"/>
              <a:t>Nature</a:t>
            </a:r>
            <a:r>
              <a:rPr lang="en-US" altLang="en-US" sz="2000"/>
              <a:t> 2009</a:t>
            </a:r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381000" y="3175"/>
            <a:ext cx="83978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 anchorCtr="1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ea typeface="SimSun" panose="02010600030101010101" pitchFamily="2" charset="-122"/>
              </a:rPr>
              <a:t>Application of Model</a:t>
            </a:r>
          </a:p>
        </p:txBody>
      </p:sp>
      <p:pic>
        <p:nvPicPr>
          <p:cNvPr id="1146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4200"/>
            <a:ext cx="73152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79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GWAS SNPs: </a:t>
            </a:r>
            <a:r>
              <a:rPr lang="en-US" dirty="0" err="1" smtClean="0"/>
              <a:t>Haploreg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http://archive.broadinstitute.org/mammals/haploreg/haploreg.php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96" y="2743200"/>
            <a:ext cx="6643296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Thanks!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97" y="1600200"/>
            <a:ext cx="6751693" cy="5283200"/>
          </a:xfrm>
        </p:spPr>
      </p:pic>
    </p:spTree>
    <p:extLst>
      <p:ext uri="{BB962C8B-B14F-4D97-AF65-F5344CB8AC3E}">
        <p14:creationId xmlns:p14="http://schemas.microsoft.com/office/powerpoint/2010/main" val="2702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Haploreg</a:t>
            </a:r>
            <a:r>
              <a:rPr lang="en-US" dirty="0" smtClean="0"/>
              <a:t> further options</a:t>
            </a:r>
            <a:br>
              <a:rPr lang="en-US" dirty="0" smtClean="0"/>
            </a:br>
            <a:r>
              <a:rPr lang="en-US" dirty="0" smtClean="0"/>
              <a:t>(r</a:t>
            </a:r>
            <a:r>
              <a:rPr lang="en-US" baseline="30000" dirty="0" smtClean="0"/>
              <a:t>2</a:t>
            </a:r>
            <a:r>
              <a:rPr lang="en-US" dirty="0" smtClean="0"/>
              <a:t>, 1000 Genomes population)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8" y="2514600"/>
            <a:ext cx="8558212" cy="28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causal / biological mechanism?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Don’t know for certain, can do some exploration: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Likely will not know for certain, may prioritize for functional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2743200"/>
            <a:ext cx="8948737" cy="16435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467600" y="2057400"/>
            <a:ext cx="38100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491775" y="1295400"/>
            <a:ext cx="1039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(Talk about </a:t>
            </a:r>
            <a:r>
              <a:rPr lang="en-US" sz="1400" dirty="0" err="1" smtClean="0">
                <a:solidFill>
                  <a:srgbClr val="FFC000"/>
                </a:solidFill>
              </a:rPr>
              <a:t>eQTLs</a:t>
            </a:r>
            <a:r>
              <a:rPr lang="en-US" sz="1400" dirty="0" smtClean="0">
                <a:solidFill>
                  <a:srgbClr val="FFC000"/>
                </a:solidFill>
              </a:rPr>
              <a:t> later today)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causal / biological mechanism?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8" y="2895600"/>
            <a:ext cx="8939212" cy="22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Following up on hits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rgbClr val="FF0000"/>
                </a:solidFill>
              </a:rPr>
              <a:t>eQTLs</a:t>
            </a:r>
            <a:r>
              <a:rPr lang="en-US" altLang="en-US" dirty="0" smtClean="0">
                <a:solidFill>
                  <a:srgbClr val="FF0000"/>
                </a:solidFill>
              </a:rPr>
              <a:t> &amp; </a:t>
            </a:r>
            <a:r>
              <a:rPr lang="en-US" altLang="en-US" dirty="0" err="1" smtClean="0">
                <a:solidFill>
                  <a:srgbClr val="FF0000"/>
                </a:solidFill>
              </a:rPr>
              <a:t>Transcriptome</a:t>
            </a:r>
            <a:r>
              <a:rPr lang="en-US" altLang="en-US" dirty="0" smtClean="0">
                <a:solidFill>
                  <a:srgbClr val="FF0000"/>
                </a:solidFill>
              </a:rPr>
              <a:t>-wide </a:t>
            </a:r>
            <a:r>
              <a:rPr lang="en-US" altLang="en-US" dirty="0">
                <a:solidFill>
                  <a:srgbClr val="FF0000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Limitations</a:t>
            </a:r>
            <a:r>
              <a:rPr lang="en-US" altLang="en-US" dirty="0" smtClean="0">
                <a:solidFill>
                  <a:schemeClr val="tx1"/>
                </a:solidFill>
              </a:rPr>
              <a:t>, heritability, and “missing heritability</a:t>
            </a:r>
            <a:r>
              <a:rPr lang="en-US" altLang="en-US" dirty="0">
                <a:solidFill>
                  <a:schemeClr val="tx1"/>
                </a:solidFill>
              </a:rPr>
              <a:t>”, Genetic risk </a:t>
            </a:r>
            <a:r>
              <a:rPr lang="en-US" altLang="en-US" dirty="0" smtClean="0">
                <a:solidFill>
                  <a:schemeClr val="tx1"/>
                </a:solidFill>
              </a:rPr>
              <a:t>scores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Enriching weak signals?: Gene/pathways/polygenic models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84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8" y="2514600"/>
            <a:ext cx="8599092" cy="3657600"/>
          </a:xfrm>
        </p:spPr>
      </p:pic>
      <p:sp>
        <p:nvSpPr>
          <p:cNvPr id="6" name="TextBox 5"/>
          <p:cNvSpPr txBox="1"/>
          <p:nvPr/>
        </p:nvSpPr>
        <p:spPr>
          <a:xfrm>
            <a:off x="2506606" y="6488668"/>
            <a:ext cx="663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Tian</a:t>
            </a:r>
            <a:r>
              <a:rPr lang="en-US" dirty="0" smtClean="0">
                <a:solidFill>
                  <a:schemeClr val="tx1"/>
                </a:solidFill>
              </a:rPr>
              <a:t> Lu et al., Tsinghua Science and Technology, 2014, 19(6): 624-634.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7096</TotalTime>
  <Words>1605</Words>
  <Application>Microsoft Office PowerPoint</Application>
  <PresentationFormat>On-screen Show (4:3)</PresentationFormat>
  <Paragraphs>251</Paragraphs>
  <Slides>40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SimSun</vt:lpstr>
      <vt:lpstr>Arial</vt:lpstr>
      <vt:lpstr>Arial Narrow</vt:lpstr>
      <vt:lpstr>Calibri</vt:lpstr>
      <vt:lpstr>Consolas</vt:lpstr>
      <vt:lpstr>DejaVu Sans</vt:lpstr>
      <vt:lpstr>Droid Sans Fallback</vt:lpstr>
      <vt:lpstr>StarSymbol</vt:lpstr>
      <vt:lpstr>Symbol</vt:lpstr>
      <vt:lpstr>Times New Roman</vt:lpstr>
      <vt:lpstr>Office Theme</vt:lpstr>
      <vt:lpstr>PowerPoint Presentation</vt:lpstr>
      <vt:lpstr>Outline for GWAS</vt:lpstr>
      <vt:lpstr>What after we’ve discovered (and replicated) a novel variant?</vt:lpstr>
      <vt:lpstr>Refining GWAS SNPs: Haploreg</vt:lpstr>
      <vt:lpstr>Haploreg further options (r2, 1000 Genomes population)</vt:lpstr>
      <vt:lpstr>Which one is causal / biological mechanism?</vt:lpstr>
      <vt:lpstr>Which one is causal / biological mechanism?</vt:lpstr>
      <vt:lpstr>Outline for GWAS</vt:lpstr>
      <vt:lpstr>What is an eQTL?</vt:lpstr>
      <vt:lpstr>What is an eQTL?</vt:lpstr>
      <vt:lpstr>What is an eQTL?</vt:lpstr>
      <vt:lpstr>What is an eQTL?</vt:lpstr>
      <vt:lpstr>What is an eQTL?</vt:lpstr>
      <vt:lpstr>What is an eQTL?</vt:lpstr>
      <vt:lpstr>cis eQTLs: GTeX</vt:lpstr>
      <vt:lpstr>Transcriptome-Wide Association Studies (TWAS)</vt:lpstr>
      <vt:lpstr>Class Exercise!: Express yourself (or at least someone else)!</vt:lpstr>
      <vt:lpstr>TWAS – cis expression</vt:lpstr>
      <vt:lpstr>TWAS results</vt:lpstr>
      <vt:lpstr>Outline for GWAS</vt:lpstr>
      <vt:lpstr>PowerPoint Presentation</vt:lpstr>
      <vt:lpstr>PowerPoint Presentation</vt:lpstr>
      <vt:lpstr>Genetic Risk Score (GRS) – Overall genetic risk; tails show more sep.?</vt:lpstr>
      <vt:lpstr>What does it mean to explain little of the heritability, and where is it?</vt:lpstr>
      <vt:lpstr>Revised height variance explained (really not very predictive, or?)</vt:lpstr>
      <vt:lpstr>Class exercise: Where is it?</vt:lpstr>
      <vt:lpstr>PowerPoint Presentation</vt:lpstr>
      <vt:lpstr>PowerPoint Presentation</vt:lpstr>
      <vt:lpstr>PowerPoint Presentation</vt:lpstr>
      <vt:lpstr>PowerPoint Presentation</vt:lpstr>
      <vt:lpstr>UK Biobank h2 for height</vt:lpstr>
      <vt:lpstr>But, what about more complicated modeling? Epistasis</vt:lpstr>
      <vt:lpstr>Epistasis in serum lipids</vt:lpstr>
      <vt:lpstr>Other things than SNPs</vt:lpstr>
      <vt:lpstr>Outline for GWAS</vt:lpstr>
      <vt:lpstr>Ways to enrich weak signals?: Gene/pathway-based tests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82</cp:revision>
  <cp:lastPrinted>1601-01-01T00:00:00Z</cp:lastPrinted>
  <dcterms:created xsi:type="dcterms:W3CDTF">2013-02-05T07:04:45Z</dcterms:created>
  <dcterms:modified xsi:type="dcterms:W3CDTF">2019-02-11T23:16:19Z</dcterms:modified>
</cp:coreProperties>
</file>