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9" r:id="rId2"/>
    <p:sldMasterId id="2147483701" r:id="rId3"/>
    <p:sldMasterId id="2147483713" r:id="rId4"/>
    <p:sldMasterId id="2147483741" r:id="rId5"/>
    <p:sldMasterId id="2147483773" r:id="rId6"/>
    <p:sldMasterId id="2147483831" r:id="rId7"/>
  </p:sldMasterIdLst>
  <p:notesMasterIdLst>
    <p:notesMasterId r:id="rId22"/>
  </p:notesMasterIdLst>
  <p:sldIdLst>
    <p:sldId id="257" r:id="rId8"/>
    <p:sldId id="259" r:id="rId9"/>
    <p:sldId id="258" r:id="rId10"/>
    <p:sldId id="260" r:id="rId11"/>
    <p:sldId id="261" r:id="rId12"/>
    <p:sldId id="262" r:id="rId13"/>
    <p:sldId id="265" r:id="rId14"/>
    <p:sldId id="267" r:id="rId15"/>
    <p:sldId id="268" r:id="rId16"/>
    <p:sldId id="269" r:id="rId17"/>
    <p:sldId id="270" r:id="rId18"/>
    <p:sldId id="256" r:id="rId19"/>
    <p:sldId id="271" r:id="rId20"/>
    <p:sldId id="27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7" clrIdx="0"/>
  <p:cmAuthor id="1" name="Chan, June Maylin" initials="CJM" lastIdx="8" clrIdx="1">
    <p:extLst>
      <p:ext uri="{19B8F6BF-5375-455C-9EA6-DF929625EA0E}">
        <p15:presenceInfo xmlns:p15="http://schemas.microsoft.com/office/powerpoint/2012/main" userId="S::june.chan@ucsf.edu::6b220169-97ed-4553-95ea-2b3c298a9f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FD"/>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4"/>
    <p:restoredTop sz="88281" autoAdjust="0"/>
  </p:normalViewPr>
  <p:slideViewPr>
    <p:cSldViewPr snapToGrid="0" snapToObjects="1">
      <p:cViewPr>
        <p:scale>
          <a:sx n="98" d="100"/>
          <a:sy n="98" d="100"/>
        </p:scale>
        <p:origin x="1872" y="-24"/>
      </p:cViewPr>
      <p:guideLst>
        <p:guide orient="horz" pos="2160"/>
        <p:guide pos="2880"/>
      </p:guideLst>
    </p:cSldViewPr>
  </p:slideViewPr>
  <p:notesTextViewPr>
    <p:cViewPr>
      <p:scale>
        <a:sx n="100" d="100"/>
        <a:sy n="100" d="100"/>
      </p:scale>
      <p:origin x="0" y="0"/>
    </p:cViewPr>
  </p:notesTextViewPr>
  <p:sorterViewPr>
    <p:cViewPr>
      <p:scale>
        <a:sx n="190" d="100"/>
        <a:sy n="190" d="100"/>
      </p:scale>
      <p:origin x="0" y="0"/>
    </p:cViewPr>
  </p:sorterViewPr>
  <p:notesViewPr>
    <p:cSldViewPr snapToGrid="0" snapToObjects="1">
      <p:cViewPr varScale="1">
        <p:scale>
          <a:sx n="84" d="100"/>
          <a:sy n="84" d="100"/>
        </p:scale>
        <p:origin x="396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F9063F-5126-3143-BD0C-0EF9C440D0BB}" type="datetimeFigureOut">
              <a:rPr lang="en-US" smtClean="0"/>
              <a:t>1/8/20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14E9A-3DE8-034F-B838-4E5D36AA9102}" type="slidenum">
              <a:rPr lang="en-US" smtClean="0"/>
              <a:t>‹#›</a:t>
            </a:fld>
            <a:endParaRPr lang="en-US"/>
          </a:p>
        </p:txBody>
      </p:sp>
    </p:spTree>
    <p:extLst>
      <p:ext uri="{BB962C8B-B14F-4D97-AF65-F5344CB8AC3E}">
        <p14:creationId xmlns:p14="http://schemas.microsoft.com/office/powerpoint/2010/main" val="358955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8550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10</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111433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801F2A-3A41-4018-A427-390F727838EC}" type="slidenum">
              <a:rPr lang="en-US">
                <a:solidFill>
                  <a:prstClr val="black"/>
                </a:solidFill>
              </a:rPr>
              <a:pPr/>
              <a:t>11</a:t>
            </a:fld>
            <a:endParaRPr lang="en-US">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7974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09" indent="-285734" eaLnBrk="0" hangingPunct="0">
              <a:defRPr sz="2400">
                <a:solidFill>
                  <a:schemeClr val="tx1"/>
                </a:solidFill>
                <a:latin typeface="Times New Roman" pitchFamily="18" charset="0"/>
              </a:defRPr>
            </a:lvl2pPr>
            <a:lvl3pPr marL="1142937" indent="-228587" eaLnBrk="0" hangingPunct="0">
              <a:defRPr sz="2400">
                <a:solidFill>
                  <a:schemeClr val="tx1"/>
                </a:solidFill>
                <a:latin typeface="Times New Roman" pitchFamily="18" charset="0"/>
              </a:defRPr>
            </a:lvl3pPr>
            <a:lvl4pPr marL="1600112" indent="-228587" eaLnBrk="0" hangingPunct="0">
              <a:defRPr sz="2400">
                <a:solidFill>
                  <a:schemeClr val="tx1"/>
                </a:solidFill>
                <a:latin typeface="Times New Roman" pitchFamily="18" charset="0"/>
              </a:defRPr>
            </a:lvl4pPr>
            <a:lvl5pPr marL="2057287" indent="-228587" eaLnBrk="0" hangingPunct="0">
              <a:defRPr sz="2400">
                <a:solidFill>
                  <a:schemeClr val="tx1"/>
                </a:solidFill>
                <a:latin typeface="Times New Roman" pitchFamily="18" charset="0"/>
              </a:defRPr>
            </a:lvl5pPr>
            <a:lvl6pPr marL="2514461" indent="-228587" eaLnBrk="0" fontAlgn="base" hangingPunct="0">
              <a:spcBef>
                <a:spcPct val="0"/>
              </a:spcBef>
              <a:spcAft>
                <a:spcPct val="0"/>
              </a:spcAft>
              <a:defRPr sz="2400">
                <a:solidFill>
                  <a:schemeClr val="tx1"/>
                </a:solidFill>
                <a:latin typeface="Times New Roman" pitchFamily="18" charset="0"/>
              </a:defRPr>
            </a:lvl6pPr>
            <a:lvl7pPr marL="2971635" indent="-228587" eaLnBrk="0" fontAlgn="base" hangingPunct="0">
              <a:spcBef>
                <a:spcPct val="0"/>
              </a:spcBef>
              <a:spcAft>
                <a:spcPct val="0"/>
              </a:spcAft>
              <a:defRPr sz="2400">
                <a:solidFill>
                  <a:schemeClr val="tx1"/>
                </a:solidFill>
                <a:latin typeface="Times New Roman" pitchFamily="18" charset="0"/>
              </a:defRPr>
            </a:lvl7pPr>
            <a:lvl8pPr marL="3428810" indent="-228587" eaLnBrk="0" fontAlgn="base" hangingPunct="0">
              <a:spcBef>
                <a:spcPct val="0"/>
              </a:spcBef>
              <a:spcAft>
                <a:spcPct val="0"/>
              </a:spcAft>
              <a:defRPr sz="2400">
                <a:solidFill>
                  <a:schemeClr val="tx1"/>
                </a:solidFill>
                <a:latin typeface="Times New Roman" pitchFamily="18" charset="0"/>
              </a:defRPr>
            </a:lvl8pPr>
            <a:lvl9pPr marL="3885985" indent="-228587" eaLnBrk="0" fontAlgn="base" hangingPunct="0">
              <a:spcBef>
                <a:spcPct val="0"/>
              </a:spcBef>
              <a:spcAft>
                <a:spcPct val="0"/>
              </a:spcAft>
              <a:defRPr sz="2400">
                <a:solidFill>
                  <a:schemeClr val="tx1"/>
                </a:solidFill>
                <a:latin typeface="Times New Roman" pitchFamily="18" charset="0"/>
              </a:defRPr>
            </a:lvl9pPr>
          </a:lstStyle>
          <a:p>
            <a:pPr eaLnBrk="1" hangingPunct="1"/>
            <a:fld id="{6BBA8789-7623-4CE6-9BDD-552B6CD6854B}" type="slidenum">
              <a:rPr lang="en-US" altLang="en-US" sz="1200"/>
              <a:pPr eaLnBrk="1" hangingPunct="1"/>
              <a:t>12</a:t>
            </a:fld>
            <a:endParaRPr lang="en-US" altLang="en-US" sz="1200"/>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r>
              <a:rPr lang="en-US" altLang="en-US" dirty="0"/>
              <a:t>RECORD</a:t>
            </a:r>
          </a:p>
          <a:p>
            <a:pPr eaLnBrk="1" hangingPunct="1"/>
            <a:endParaRPr lang="en-US" altLang="en-US" dirty="0"/>
          </a:p>
          <a:p>
            <a:pPr eaLnBrk="1" hangingPunct="1"/>
            <a:r>
              <a:rPr lang="en-US" altLang="en-US" dirty="0"/>
              <a:t>Regarding the weekly problem sets, this reminds me to clarify what we expect for</a:t>
            </a:r>
            <a:r>
              <a:rPr lang="en-US" altLang="en-US" baseline="0" dirty="0"/>
              <a:t> professional conduct in this course.  Following the overall tenets of the TICR Program Professional Conduct Statement, we ask that you maintain the highest standard of academic honesty and not use answer keys from prior years if you happen to come across them.  It is fine and, in fact, we encourage you to work with other classmates on the problem sets, but please write the final answers in your own words.  Finally, for the end of quarter final exam, please work on this entirely on your own without discussion with anyone else.  </a:t>
            </a:r>
            <a:endParaRPr lang="en-US" altLang="en-US" dirty="0"/>
          </a:p>
        </p:txBody>
      </p:sp>
    </p:spTree>
    <p:extLst>
      <p:ext uri="{BB962C8B-B14F-4D97-AF65-F5344CB8AC3E}">
        <p14:creationId xmlns:p14="http://schemas.microsoft.com/office/powerpoint/2010/main" val="3560351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319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90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0889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99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491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841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Arial" charset="0"/>
                <a:cs typeface="Arial" charset="0"/>
              </a:defRPr>
            </a:lvl1pPr>
            <a:lvl2pPr marL="716109" indent="-275426">
              <a:defRPr>
                <a:solidFill>
                  <a:schemeClr val="tx1"/>
                </a:solidFill>
                <a:latin typeface="Arial" charset="0"/>
                <a:cs typeface="Arial" charset="0"/>
              </a:defRPr>
            </a:lvl2pPr>
            <a:lvl3pPr marL="1101706" indent="-220341">
              <a:defRPr>
                <a:solidFill>
                  <a:schemeClr val="tx1"/>
                </a:solidFill>
                <a:latin typeface="Arial" charset="0"/>
                <a:cs typeface="Arial" charset="0"/>
              </a:defRPr>
            </a:lvl3pPr>
            <a:lvl4pPr marL="1542388" indent="-220341">
              <a:defRPr>
                <a:solidFill>
                  <a:schemeClr val="tx1"/>
                </a:solidFill>
                <a:latin typeface="Arial" charset="0"/>
                <a:cs typeface="Arial" charset="0"/>
              </a:defRPr>
            </a:lvl4pPr>
            <a:lvl5pPr marL="1983071" indent="-220341">
              <a:defRPr>
                <a:solidFill>
                  <a:schemeClr val="tx1"/>
                </a:solidFill>
                <a:latin typeface="Arial" charset="0"/>
                <a:cs typeface="Arial" charset="0"/>
              </a:defRPr>
            </a:lvl5pPr>
            <a:lvl6pPr marL="2423752" indent="-220341" eaLnBrk="0" fontAlgn="base" hangingPunct="0">
              <a:spcBef>
                <a:spcPct val="50000"/>
              </a:spcBef>
              <a:spcAft>
                <a:spcPct val="0"/>
              </a:spcAft>
              <a:defRPr>
                <a:solidFill>
                  <a:schemeClr val="tx1"/>
                </a:solidFill>
                <a:latin typeface="Arial" charset="0"/>
                <a:cs typeface="Arial" charset="0"/>
              </a:defRPr>
            </a:lvl6pPr>
            <a:lvl7pPr marL="2864435" indent="-220341" eaLnBrk="0" fontAlgn="base" hangingPunct="0">
              <a:spcBef>
                <a:spcPct val="50000"/>
              </a:spcBef>
              <a:spcAft>
                <a:spcPct val="0"/>
              </a:spcAft>
              <a:defRPr>
                <a:solidFill>
                  <a:schemeClr val="tx1"/>
                </a:solidFill>
                <a:latin typeface="Arial" charset="0"/>
                <a:cs typeface="Arial" charset="0"/>
              </a:defRPr>
            </a:lvl7pPr>
            <a:lvl8pPr marL="3305117" indent="-220341" eaLnBrk="0" fontAlgn="base" hangingPunct="0">
              <a:spcBef>
                <a:spcPct val="50000"/>
              </a:spcBef>
              <a:spcAft>
                <a:spcPct val="0"/>
              </a:spcAft>
              <a:defRPr>
                <a:solidFill>
                  <a:schemeClr val="tx1"/>
                </a:solidFill>
                <a:latin typeface="Arial" charset="0"/>
                <a:cs typeface="Arial" charset="0"/>
              </a:defRPr>
            </a:lvl8pPr>
            <a:lvl9pPr marL="3745800" indent="-220341" eaLnBrk="0" fontAlgn="base" hangingPunct="0">
              <a:spcBef>
                <a:spcPct val="50000"/>
              </a:spcBef>
              <a:spcAft>
                <a:spcPct val="0"/>
              </a:spcAft>
              <a:defRPr>
                <a:solidFill>
                  <a:schemeClr val="tx1"/>
                </a:solidFill>
                <a:latin typeface="Arial" charset="0"/>
                <a:cs typeface="Arial" charset="0"/>
              </a:defRPr>
            </a:lvl9pPr>
          </a:lstStyle>
          <a:p>
            <a:fld id="{EF55C63C-DA6E-469D-B666-8C375F3BEC67}" type="slidenum">
              <a:rPr lang="en-US" altLang="en-US" smtClean="0">
                <a:solidFill>
                  <a:prstClr val="black"/>
                </a:solidFill>
              </a:rPr>
              <a:pPr/>
              <a:t>6</a:t>
            </a:fld>
            <a:endParaRPr lang="en-US" altLang="en-US">
              <a:solidFill>
                <a:prstClr val="black"/>
              </a:solidFill>
            </a:endParaRPr>
          </a:p>
        </p:txBody>
      </p:sp>
      <p:sp>
        <p:nvSpPr>
          <p:cNvPr id="140291" name="Rectangle 2"/>
          <p:cNvSpPr>
            <a:spLocks noGrp="1" noRot="1" noChangeAspect="1" noChangeArrowheads="1" noTextEdit="1"/>
          </p:cNvSpPr>
          <p:nvPr>
            <p:ph type="sldImg"/>
          </p:nvPr>
        </p:nvSpPr>
        <p:spPr>
          <a:xfrm>
            <a:off x="1073150" y="663575"/>
            <a:ext cx="4425950" cy="3321050"/>
          </a:xfrm>
          <a:ln/>
        </p:spPr>
      </p:sp>
      <p:sp>
        <p:nvSpPr>
          <p:cNvPr id="140292" name="Rectangle 3"/>
          <p:cNvSpPr>
            <a:spLocks noGrp="1" noChangeArrowheads="1"/>
          </p:cNvSpPr>
          <p:nvPr>
            <p:ph type="body" idx="1"/>
          </p:nvPr>
        </p:nvSpPr>
        <p:spPr>
          <a:xfrm>
            <a:off x="876300" y="4205515"/>
            <a:ext cx="4819650" cy="3984171"/>
          </a:xfrm>
          <a:noFill/>
        </p:spPr>
        <p:txBody>
          <a:bodyPr/>
          <a:lstStyle/>
          <a:p>
            <a:pPr eaLnBrk="1" hangingPunct="1"/>
            <a:endParaRPr lang="en-US" altLang="en-US" dirty="0"/>
          </a:p>
        </p:txBody>
      </p:sp>
    </p:spTree>
    <p:extLst>
      <p:ext uri="{BB962C8B-B14F-4D97-AF65-F5344CB8AC3E}">
        <p14:creationId xmlns:p14="http://schemas.microsoft.com/office/powerpoint/2010/main" val="79570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5713" y="1089025"/>
            <a:ext cx="3917950" cy="29384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281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8</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1497787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097044-DB72-4CA9-9FC6-6710D6AA6A9D}" type="slidenum">
              <a:rPr lang="en-US">
                <a:solidFill>
                  <a:prstClr val="black"/>
                </a:solidFill>
              </a:rPr>
              <a:pPr/>
              <a:t>9</a:t>
            </a:fld>
            <a:endParaRPr lang="en-US">
              <a:solidFill>
                <a:prstClr val="black"/>
              </a:solidFill>
            </a:endParaRPr>
          </a:p>
        </p:txBody>
      </p:sp>
      <p:sp>
        <p:nvSpPr>
          <p:cNvPr id="194562" name="Rectangle 1026"/>
          <p:cNvSpPr>
            <a:spLocks noGrp="1" noRot="1" noChangeAspect="1" noChangeArrowheads="1" noTextEdit="1"/>
          </p:cNvSpPr>
          <p:nvPr>
            <p:ph type="sldImg"/>
          </p:nvPr>
        </p:nvSpPr>
        <p:spPr>
          <a:ln/>
        </p:spPr>
      </p:sp>
      <p:sp>
        <p:nvSpPr>
          <p:cNvPr id="194563" name="Rectangle 1027"/>
          <p:cNvSpPr>
            <a:spLocks noGrp="1" noChangeArrowheads="1"/>
          </p:cNvSpPr>
          <p:nvPr>
            <p:ph type="body" idx="1"/>
          </p:nvPr>
        </p:nvSpPr>
        <p:spPr>
          <a:xfrm>
            <a:off x="357187" y="4204608"/>
            <a:ext cx="6072188" cy="3985381"/>
          </a:xfrm>
        </p:spPr>
        <p:txBody>
          <a:bodyPr>
            <a:normAutofit/>
          </a:bodyPr>
          <a:lstStyle/>
          <a:p>
            <a:endParaRPr lang="en-US" dirty="0"/>
          </a:p>
        </p:txBody>
      </p:sp>
    </p:spTree>
    <p:extLst>
      <p:ext uri="{BB962C8B-B14F-4D97-AF65-F5344CB8AC3E}">
        <p14:creationId xmlns:p14="http://schemas.microsoft.com/office/powerpoint/2010/main" val="707212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0.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0.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6639585"/>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9141046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7094307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4861158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7319272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2165671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4681527"/>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337200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155340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4069531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68780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16770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5138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398513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981018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745315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7442580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45060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391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17136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6843375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378247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5476334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397568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62700257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75052045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24286111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6403885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335422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6635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6460551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2825049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6884363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7919296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153457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211334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524874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947120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235528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565724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5337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74914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788716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224978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1696328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80175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41899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72083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40670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8254923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179112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69205083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19712210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2466138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65213253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938344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9900187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9561843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882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43534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1766221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8827239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5677020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720409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56619585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8013588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095845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029247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4199749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575449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052049"/>
                </a:solidFill>
                <a:latin typeface="Garamond" charset="0"/>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01665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3029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506692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320239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4142275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313795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2190980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625652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57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079286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161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588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838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6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62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16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735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837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951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7E564-8A45-4249-94CF-0D2F653BA9EE}"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548BE6-3CAA-E54D-B215-004F58D4DA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56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5752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702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067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710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349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665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775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313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222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1771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48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fld id="{7CA65D26-67D5-4CD2-90EC-E629659F24B3}" type="datetime1">
              <a:rPr lang="en-US" smtClean="0">
                <a:solidFill>
                  <a:srgbClr val="FFFFFF"/>
                </a:solidFill>
              </a:rPr>
              <a:pPr defTabSz="914400"/>
              <a:t>1/8/20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40553017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3CEB42-2DDF-664E-A8A1-3B7B884FB77D}" type="datetimeFigureOut">
              <a:rPr lang="en-US" smtClean="0">
                <a:solidFill>
                  <a:prstClr val="black">
                    <a:tint val="75000"/>
                  </a:prstClr>
                </a:solidFill>
              </a:rPr>
              <a:pPr/>
              <a:t>1/8/20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DFD278-725D-AF4C-9A3C-84DF29CAE1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243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591354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62380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608979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55404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16113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371365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7393321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85961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590377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86860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965940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97687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46246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2222030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31780215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1845316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45006272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01158875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411276635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1381601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97398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06344163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65815859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285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4895904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42823840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895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3626076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37717759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683397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577776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596618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2951971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8604005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327787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2272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138008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9125688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3093003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04518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407398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81328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r>
              <a:rPr lang="en-US" dirty="0">
                <a:solidFill>
                  <a:srgbClr val="FFFFFF"/>
                </a:solidFill>
                <a:latin typeface="Garamond" charset="0"/>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9606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613844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1609986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7377764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24491692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142473974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56006196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23866235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9836466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63520434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541729"/>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theme" Target="../theme/theme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1944151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847E564-8A45-4249-94CF-0D2F653BA9EE}" type="datetimeFigureOut">
              <a:rPr lang="en-US" smtClean="0">
                <a:solidFill>
                  <a:prstClr val="black">
                    <a:tint val="75000"/>
                  </a:prstClr>
                </a:solidFill>
                <a:latin typeface="Calibri" panose="020F0502020204030204"/>
              </a:rPr>
              <a:pPr defTabSz="914400"/>
              <a:t>1/8/20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6548BE6-3CAA-E54D-B215-004F58D4DA9D}" type="slidenum">
              <a:rPr lang="en-US" smtClean="0">
                <a:solidFill>
                  <a:prstClr val="black">
                    <a:tint val="75000"/>
                  </a:prstClr>
                </a:solidFill>
                <a:latin typeface="Calibri" panose="020F0502020204030204"/>
              </a:rPr>
              <a:pPr defTabSz="914400"/>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6723840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fld id="{2B3CEB42-2DDF-664E-A8A1-3B7B884FB77D}" type="datetimeFigureOut">
              <a:rPr lang="en-US" smtClean="0">
                <a:solidFill>
                  <a:prstClr val="black">
                    <a:tint val="75000"/>
                  </a:prstClr>
                </a:solidFill>
                <a:latin typeface="Garamond" charset="0"/>
              </a:rPr>
              <a:pPr defTabSz="914400" eaLnBrk="0" fontAlgn="base" hangingPunct="0">
                <a:spcBef>
                  <a:spcPct val="0"/>
                </a:spcBef>
                <a:spcAft>
                  <a:spcPct val="0"/>
                </a:spcAft>
              </a:pPr>
              <a:t>1/8/20</a:t>
            </a:fld>
            <a:endParaRPr lang="en-US">
              <a:solidFill>
                <a:prstClr val="black">
                  <a:tint val="75000"/>
                </a:prstClr>
              </a:solidFill>
              <a:latin typeface="Garamond"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endParaRPr lang="en-US">
              <a:solidFill>
                <a:prstClr val="black">
                  <a:tint val="75000"/>
                </a:prstClr>
              </a:solidFill>
              <a:latin typeface="Garamond"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28DFD278-725D-AF4C-9A3C-84DF29CAE195}" type="slidenum">
              <a:rPr lang="en-US" smtClean="0">
                <a:solidFill>
                  <a:prstClr val="black">
                    <a:tint val="75000"/>
                  </a:prstClr>
                </a:solidFill>
                <a:latin typeface="Garamond" charset="0"/>
              </a:rPr>
              <a:pPr defTabSz="914400" eaLnBrk="0" fontAlgn="base" hangingPunct="0">
                <a:spcBef>
                  <a:spcPct val="0"/>
                </a:spcBef>
                <a:spcAft>
                  <a:spcPct val="0"/>
                </a:spcAft>
              </a:pPr>
              <a:t>‹#›</a:t>
            </a:fld>
            <a:endParaRPr lang="en-US">
              <a:solidFill>
                <a:prstClr val="black">
                  <a:tint val="75000"/>
                </a:prstClr>
              </a:solidFill>
              <a:latin typeface="Garamond" charset="0"/>
            </a:endParaRPr>
          </a:p>
        </p:txBody>
      </p:sp>
    </p:spTree>
    <p:extLst>
      <p:ext uri="{BB962C8B-B14F-4D97-AF65-F5344CB8AC3E}">
        <p14:creationId xmlns:p14="http://schemas.microsoft.com/office/powerpoint/2010/main" val="7473633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5011302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90249993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590612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4747263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1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19.jp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5.xml"/><Relationship Id="rId4"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7.xml"/><Relationship Id="rId7" Type="http://schemas.openxmlformats.org/officeDocument/2006/relationships/hyperlink" Target="mailto:shelley.devost@ucsf.edu"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dan.Kelly@ucsf.edu" TargetMode="External"/><Relationship Id="rId5" Type="http://schemas.openxmlformats.org/officeDocument/2006/relationships/hyperlink" Target="mailto:june.chan@ucsf.edu"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a:t>June M. Chan, ScD</a:t>
            </a:r>
          </a:p>
          <a:p>
            <a:r>
              <a:rPr lang="en-US" dirty="0"/>
              <a:t>Professor, Epidemiology &amp; Biostatistics and Urology</a:t>
            </a:r>
          </a:p>
          <a:p>
            <a:r>
              <a:rPr lang="en-US" dirty="0"/>
              <a:t>Steven &amp; Christine </a:t>
            </a:r>
            <a:r>
              <a:rPr lang="en-US" dirty="0" err="1"/>
              <a:t>Burd</a:t>
            </a:r>
            <a:r>
              <a:rPr lang="en-US" dirty="0"/>
              <a:t>-Safeway Distinguished Professor</a:t>
            </a:r>
          </a:p>
        </p:txBody>
      </p:sp>
      <p:sp>
        <p:nvSpPr>
          <p:cNvPr id="3" name="Title 2"/>
          <p:cNvSpPr>
            <a:spLocks noGrp="1"/>
          </p:cNvSpPr>
          <p:nvPr>
            <p:ph type="title"/>
          </p:nvPr>
        </p:nvSpPr>
        <p:spPr/>
        <p:txBody>
          <a:bodyPr/>
          <a:lstStyle/>
          <a:p>
            <a:r>
              <a:rPr lang="en-US" dirty="0"/>
              <a:t>Welcome!</a:t>
            </a:r>
          </a:p>
        </p:txBody>
      </p:sp>
      <p:sp>
        <p:nvSpPr>
          <p:cNvPr id="9" name="Text Placeholder 8"/>
          <p:cNvSpPr>
            <a:spLocks noGrp="1"/>
          </p:cNvSpPr>
          <p:nvPr>
            <p:ph type="body" sz="quarter" idx="15"/>
          </p:nvPr>
        </p:nvSpPr>
        <p:spPr/>
        <p:txBody>
          <a:bodyPr/>
          <a:lstStyle/>
          <a:p>
            <a:r>
              <a:rPr lang="en-US" sz="2000" dirty="0"/>
              <a:t>Epidemiology 207 - Epidemiologic Methods II</a:t>
            </a:r>
          </a:p>
        </p:txBody>
      </p:sp>
      <p:pic>
        <p:nvPicPr>
          <p:cNvPr id="7" name="Audio 6">
            <a:hlinkClick r:id="" action="ppaction://media"/>
            <a:extLst>
              <a:ext uri="{FF2B5EF4-FFF2-40B4-BE49-F238E27FC236}">
                <a16:creationId xmlns:a16="http://schemas.microsoft.com/office/drawing/2014/main" id="{A93C92B7-201A-AA46-A2B6-FF371247C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44884619"/>
      </p:ext>
    </p:extLst>
  </p:cSld>
  <p:clrMapOvr>
    <a:masterClrMapping/>
  </p:clrMapOvr>
  <p:transition advTm="117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77333" y="651934"/>
            <a:ext cx="7772400" cy="474133"/>
          </a:xfrm>
        </p:spPr>
        <p:txBody>
          <a:bodyPr>
            <a:normAutofit fontScale="90000"/>
          </a:bodyPr>
          <a:lstStyle/>
          <a:p>
            <a:r>
              <a:rPr lang="en-US" sz="3556" dirty="0"/>
              <a:t>Text Books</a:t>
            </a:r>
          </a:p>
        </p:txBody>
      </p:sp>
      <p:sp>
        <p:nvSpPr>
          <p:cNvPr id="193539" name="Rectangle 3"/>
          <p:cNvSpPr>
            <a:spLocks noGrp="1" noChangeArrowheads="1"/>
          </p:cNvSpPr>
          <p:nvPr>
            <p:ph type="body" idx="1"/>
          </p:nvPr>
        </p:nvSpPr>
        <p:spPr>
          <a:xfrm>
            <a:off x="643467" y="1329267"/>
            <a:ext cx="7941733" cy="4538133"/>
          </a:xfrm>
        </p:spPr>
        <p:txBody>
          <a:bodyPr/>
          <a:lstStyle/>
          <a:p>
            <a:pPr marL="1151481" lvl="2" indent="-338671">
              <a:lnSpc>
                <a:spcPct val="80000"/>
              </a:lnSpc>
            </a:pPr>
            <a:endParaRPr lang="en-US" sz="2000" dirty="0">
              <a:cs typeface="Times New Roman" pitchFamily="18" charset="0"/>
            </a:endParaRPr>
          </a:p>
          <a:p>
            <a:pPr marL="474139" indent="-474139">
              <a:lnSpc>
                <a:spcPct val="80000"/>
              </a:lnSpc>
            </a:pPr>
            <a:endParaRPr lang="en-US" sz="2000" b="1" dirty="0"/>
          </a:p>
          <a:p>
            <a:pPr marL="477854" indent="-406405">
              <a:buFont typeface="Arial" charset="0"/>
              <a:buChar char="•"/>
            </a:pPr>
            <a:r>
              <a:rPr lang="en-US" sz="2000" b="1" dirty="0">
                <a:cs typeface="Times New Roman" pitchFamily="18" charset="0"/>
              </a:rPr>
              <a:t>Rothman K, Greenland S, Lash T(2008), Modern Epidemiology (3rd edition). Philadelphia: Lippincott-Raven.  </a:t>
            </a:r>
          </a:p>
          <a:p>
            <a:pPr marL="1117614" lvl="2" indent="-406405">
              <a:buFont typeface="Arial" charset="0"/>
              <a:buChar char="•"/>
            </a:pPr>
            <a:r>
              <a:rPr lang="en-US" sz="2000" b="1" dirty="0">
                <a:solidFill>
                  <a:srgbClr val="339933"/>
                </a:solidFill>
                <a:cs typeface="Times New Roman" pitchFamily="18" charset="0"/>
              </a:rPr>
              <a:t>UCSF users can access an electronic version of the book online at the UCSF library through </a:t>
            </a:r>
            <a:r>
              <a:rPr lang="en-US" sz="2000" b="1" dirty="0" err="1">
                <a:solidFill>
                  <a:srgbClr val="339933"/>
                </a:solidFill>
                <a:cs typeface="Times New Roman" pitchFamily="18" charset="0"/>
              </a:rPr>
              <a:t>OvidSP</a:t>
            </a:r>
            <a:endParaRPr lang="en-US" sz="2000" b="1" dirty="0">
              <a:solidFill>
                <a:srgbClr val="339933"/>
              </a:solidFill>
              <a:cs typeface="Times New Roman" pitchFamily="18" charset="0"/>
            </a:endParaRPr>
          </a:p>
          <a:p>
            <a:pPr marL="606452" indent="-406405">
              <a:buFont typeface="Arial" charset="0"/>
              <a:buChar char="•"/>
            </a:pPr>
            <a:endParaRPr lang="en-US" sz="2000" b="1" dirty="0">
              <a:cs typeface="Times New Roman" pitchFamily="18" charset="0"/>
            </a:endParaRPr>
          </a:p>
          <a:p>
            <a:pPr marL="606452" indent="-406405">
              <a:buFont typeface="Arial" charset="0"/>
              <a:buChar char="•"/>
            </a:pPr>
            <a:r>
              <a:rPr lang="en-US" sz="2000" b="1" dirty="0" err="1">
                <a:cs typeface="Times New Roman" pitchFamily="18" charset="0"/>
              </a:rPr>
              <a:t>Hernán</a:t>
            </a:r>
            <a:r>
              <a:rPr lang="en-US" sz="2000" b="1" dirty="0">
                <a:cs typeface="Times New Roman" pitchFamily="18" charset="0"/>
              </a:rPr>
              <a:t> M A, James M. Robins J A (2019), Causal Inference. Boca Raton: Chapman &amp; Hall/CRC, forthcoming</a:t>
            </a:r>
          </a:p>
          <a:p>
            <a:pPr marL="1185348" lvl="2" indent="-474139">
              <a:buFont typeface="Arial" charset="0"/>
              <a:buChar char="•"/>
            </a:pPr>
            <a:r>
              <a:rPr lang="en-US" sz="2000" b="1" dirty="0">
                <a:solidFill>
                  <a:srgbClr val="339933"/>
                </a:solidFill>
                <a:cs typeface="Times New Roman" pitchFamily="18" charset="0"/>
              </a:rPr>
              <a:t>PDF of the book could be accessed here: http://www.hsph.harvard.edu/miguel-hernan/causal-inference-book</a:t>
            </a:r>
            <a:r>
              <a:rPr lang="en-US" sz="2000" b="1" dirty="0">
                <a:cs typeface="Times New Roman" pitchFamily="18" charset="0"/>
              </a:rPr>
              <a:t>/</a:t>
            </a:r>
          </a:p>
        </p:txBody>
      </p:sp>
      <p:pic>
        <p:nvPicPr>
          <p:cNvPr id="3" name="Audio 2">
            <a:hlinkClick r:id="" action="ppaction://media"/>
            <a:extLst>
              <a:ext uri="{FF2B5EF4-FFF2-40B4-BE49-F238E27FC236}">
                <a16:creationId xmlns:a16="http://schemas.microsoft.com/office/drawing/2014/main" id="{E59040D7-E5F0-4E4E-8C92-67EA1AA3D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83700848"/>
      </p:ext>
    </p:extLst>
  </p:cSld>
  <p:clrMapOvr>
    <a:masterClrMapping/>
  </p:clrMapOvr>
  <p:transition advTm="137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1026"/>
          <p:cNvSpPr>
            <a:spLocks noGrp="1" noChangeArrowheads="1"/>
          </p:cNvSpPr>
          <p:nvPr>
            <p:ph type="title"/>
          </p:nvPr>
        </p:nvSpPr>
        <p:spPr/>
        <p:txBody>
          <a:bodyPr/>
          <a:lstStyle/>
          <a:p>
            <a:r>
              <a:rPr lang="en-US" dirty="0"/>
              <a:t>Assessment &amp; Grading Policies</a:t>
            </a:r>
          </a:p>
        </p:txBody>
      </p:sp>
      <p:sp>
        <p:nvSpPr>
          <p:cNvPr id="300035" name="Rectangle 1027"/>
          <p:cNvSpPr>
            <a:spLocks noGrp="1" noChangeArrowheads="1"/>
          </p:cNvSpPr>
          <p:nvPr>
            <p:ph type="body" idx="1"/>
          </p:nvPr>
        </p:nvSpPr>
        <p:spPr>
          <a:xfrm>
            <a:off x="459686" y="1548385"/>
            <a:ext cx="8137665" cy="4535424"/>
          </a:xfrm>
        </p:spPr>
        <p:txBody>
          <a:bodyPr/>
          <a:lstStyle/>
          <a:p>
            <a:pPr lvl="1">
              <a:buFont typeface="Arial" charset="0"/>
              <a:buChar char="•"/>
            </a:pPr>
            <a:r>
              <a:rPr lang="en-US" dirty="0"/>
              <a:t>Overall Grade</a:t>
            </a:r>
          </a:p>
          <a:p>
            <a:pPr lvl="2">
              <a:buFont typeface="Arial" charset="0"/>
              <a:buChar char="•"/>
            </a:pPr>
            <a:r>
              <a:rPr lang="en-US" dirty="0"/>
              <a:t>70%   7 Homework assignments (drop 1 lowest score)</a:t>
            </a:r>
          </a:p>
          <a:p>
            <a:pPr lvl="2">
              <a:buFont typeface="Arial" charset="0"/>
              <a:buChar char="•"/>
            </a:pPr>
            <a:r>
              <a:rPr lang="en-US" dirty="0"/>
              <a:t>30%   Take Home Final Exam  </a:t>
            </a:r>
          </a:p>
          <a:p>
            <a:pPr lvl="1">
              <a:buFont typeface="Arial" charset="0"/>
              <a:buChar char="•"/>
            </a:pPr>
            <a:r>
              <a:rPr lang="en-US" dirty="0"/>
              <a:t>Homework Assignments</a:t>
            </a:r>
          </a:p>
          <a:p>
            <a:pPr lvl="2">
              <a:buFont typeface="Arial" charset="0"/>
              <a:buChar char="•"/>
            </a:pPr>
            <a:r>
              <a:rPr lang="en-US" dirty="0"/>
              <a:t>Late assignments NOT accepted (key posted after class on due date)</a:t>
            </a:r>
          </a:p>
          <a:p>
            <a:pPr lvl="2">
              <a:buFont typeface="Arial" charset="0"/>
              <a:buChar char="•"/>
            </a:pPr>
            <a:r>
              <a:rPr lang="en-US" dirty="0"/>
              <a:t>Files posted on website ~1 week prior to due date</a:t>
            </a:r>
          </a:p>
          <a:p>
            <a:pPr lvl="2">
              <a:buFont typeface="Arial" charset="0"/>
              <a:buChar char="•"/>
            </a:pPr>
            <a:r>
              <a:rPr lang="en-US" dirty="0"/>
              <a:t>Type responses (OK to handwrite some equations)</a:t>
            </a:r>
          </a:p>
          <a:p>
            <a:pPr lvl="2">
              <a:buFont typeface="Arial" charset="0"/>
              <a:buChar char="•"/>
            </a:pPr>
            <a:r>
              <a:rPr lang="en-US" dirty="0">
                <a:solidFill>
                  <a:srgbClr val="C00000"/>
                </a:solidFill>
              </a:rPr>
              <a:t>Due at 1:00 pm day of HW review/small group (SG); CLE will not accept assignments after 1:00</a:t>
            </a:r>
          </a:p>
          <a:p>
            <a:pPr lvl="2">
              <a:buFont typeface="Arial" charset="0"/>
              <a:buChar char="•"/>
            </a:pPr>
            <a:r>
              <a:rPr lang="en-US" dirty="0"/>
              <a:t>Any issues: </a:t>
            </a:r>
            <a:r>
              <a:rPr lang="en-US" b="1" dirty="0"/>
              <a:t>e-mail teaching assistant before 1:00 pm on due date</a:t>
            </a:r>
          </a:p>
          <a:p>
            <a:pPr lvl="1">
              <a:buFont typeface="Arial" charset="0"/>
              <a:buChar char="•"/>
            </a:pPr>
            <a:r>
              <a:rPr lang="en-US" dirty="0"/>
              <a:t>	Attendance</a:t>
            </a:r>
          </a:p>
          <a:p>
            <a:pPr lvl="2">
              <a:buFont typeface="Arial" charset="0"/>
              <a:buChar char="•"/>
            </a:pPr>
            <a:r>
              <a:rPr lang="en-US" dirty="0"/>
              <a:t>Lectures &amp; Small Group: Not required, though highly recommended. </a:t>
            </a:r>
          </a:p>
          <a:p>
            <a:pPr lvl="1">
              <a:buFont typeface="Arial" charset="0"/>
              <a:buChar char="•"/>
            </a:pPr>
            <a:endParaRPr lang="en-US" dirty="0"/>
          </a:p>
          <a:p>
            <a:pPr lvl="1">
              <a:buFont typeface="Arial" charset="0"/>
              <a:buChar char="•"/>
            </a:pPr>
            <a:endParaRPr lang="en-US" dirty="0"/>
          </a:p>
        </p:txBody>
      </p:sp>
      <p:pic>
        <p:nvPicPr>
          <p:cNvPr id="2" name="Audio 1">
            <a:hlinkClick r:id="" action="ppaction://media"/>
            <a:extLst>
              <a:ext uri="{FF2B5EF4-FFF2-40B4-BE49-F238E27FC236}">
                <a16:creationId xmlns:a16="http://schemas.microsoft.com/office/drawing/2014/main" id="{C8F89A31-D2DF-B940-9D54-E74F3C15F4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88037441"/>
      </p:ext>
    </p:extLst>
  </p:cSld>
  <p:clrMapOvr>
    <a:masterClrMapping/>
  </p:clrMapOvr>
  <p:transition advTm="945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3585" y="793630"/>
            <a:ext cx="8173580" cy="942036"/>
          </a:xfrm>
        </p:spPr>
        <p:txBody>
          <a:bodyPr>
            <a:normAutofit/>
          </a:bodyPr>
          <a:lstStyle/>
          <a:p>
            <a:pPr eaLnBrk="1" hangingPunct="1"/>
            <a:r>
              <a:rPr lang="en-US" altLang="en-US" sz="3200" b="1" dirty="0"/>
              <a:t>Professional Conduct Statement</a:t>
            </a:r>
            <a:br>
              <a:rPr lang="en-US" altLang="en-US" sz="3556" b="1" dirty="0"/>
            </a:br>
            <a:endParaRPr lang="en-US" altLang="en-US" sz="1422" b="1" dirty="0"/>
          </a:p>
        </p:txBody>
      </p:sp>
      <p:sp>
        <p:nvSpPr>
          <p:cNvPr id="8195" name="Rectangle 3"/>
          <p:cNvSpPr>
            <a:spLocks noGrp="1" noChangeArrowheads="1"/>
          </p:cNvSpPr>
          <p:nvPr>
            <p:ph type="body" idx="1"/>
          </p:nvPr>
        </p:nvSpPr>
        <p:spPr>
          <a:xfrm>
            <a:off x="237067" y="2142067"/>
            <a:ext cx="8805333" cy="4605867"/>
          </a:xfrm>
        </p:spPr>
        <p:txBody>
          <a:bodyPr/>
          <a:lstStyle/>
          <a:p>
            <a:pPr eaLnBrk="1" hangingPunct="1">
              <a:lnSpc>
                <a:spcPct val="90000"/>
              </a:lnSpc>
            </a:pPr>
            <a:r>
              <a:rPr lang="en-US" altLang="en-US" sz="2133" dirty="0"/>
              <a:t>I will maintain the highest standards of academic honesty</a:t>
            </a:r>
          </a:p>
          <a:p>
            <a:pPr eaLnBrk="1" hangingPunct="1">
              <a:lnSpc>
                <a:spcPct val="90000"/>
              </a:lnSpc>
              <a:buFontTx/>
              <a:buNone/>
            </a:pPr>
            <a:endParaRPr lang="en-US" altLang="en-US" sz="2133" dirty="0"/>
          </a:p>
          <a:p>
            <a:pPr eaLnBrk="1" hangingPunct="1">
              <a:lnSpc>
                <a:spcPct val="90000"/>
              </a:lnSpc>
            </a:pPr>
            <a:r>
              <a:rPr lang="en-US" altLang="en-US" sz="2133" dirty="0"/>
              <a:t>I will not use answer keys from prior years</a:t>
            </a:r>
          </a:p>
          <a:p>
            <a:pPr eaLnBrk="1" hangingPunct="1">
              <a:lnSpc>
                <a:spcPct val="90000"/>
              </a:lnSpc>
            </a:pPr>
            <a:endParaRPr lang="en-US" altLang="en-US" sz="2133" dirty="0"/>
          </a:p>
          <a:p>
            <a:pPr eaLnBrk="1" hangingPunct="1">
              <a:lnSpc>
                <a:spcPct val="90000"/>
              </a:lnSpc>
            </a:pPr>
            <a:r>
              <a:rPr lang="en-US" altLang="en-US" sz="2133" dirty="0"/>
              <a:t>Problem Sets: I am permitted to consult with other classmates, but I will write final answers in my own words away from other classmates</a:t>
            </a:r>
            <a:r>
              <a:rPr lang="en-US" altLang="en-US" sz="2133" dirty="0">
                <a:solidFill>
                  <a:schemeClr val="hlink"/>
                </a:solidFill>
              </a:rPr>
              <a:t> </a:t>
            </a:r>
          </a:p>
          <a:p>
            <a:pPr eaLnBrk="1" hangingPunct="1">
              <a:lnSpc>
                <a:spcPct val="90000"/>
              </a:lnSpc>
            </a:pPr>
            <a:endParaRPr lang="en-US" altLang="en-US" sz="2133" dirty="0">
              <a:solidFill>
                <a:schemeClr val="hlink"/>
              </a:solidFill>
            </a:endParaRPr>
          </a:p>
          <a:p>
            <a:pPr eaLnBrk="1" hangingPunct="1">
              <a:lnSpc>
                <a:spcPct val="90000"/>
              </a:lnSpc>
            </a:pPr>
            <a:r>
              <a:rPr lang="en-US" altLang="en-US" sz="2133" dirty="0"/>
              <a:t>Final Examination: I will neither give nor receive aid in examinations </a:t>
            </a:r>
          </a:p>
        </p:txBody>
      </p:sp>
      <p:pic>
        <p:nvPicPr>
          <p:cNvPr id="3" name="Audio 2">
            <a:hlinkClick r:id="" action="ppaction://media"/>
            <a:extLst>
              <a:ext uri="{FF2B5EF4-FFF2-40B4-BE49-F238E27FC236}">
                <a16:creationId xmlns:a16="http://schemas.microsoft.com/office/drawing/2014/main" id="{0696F5F7-E833-2A41-A618-97216AEE44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98305702"/>
      </p:ext>
    </p:extLst>
  </p:cSld>
  <p:clrMapOvr>
    <a:masterClrMapping/>
  </p:clrMapOvr>
  <p:transition advTm="153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the best way to learn in this course? </a:t>
            </a:r>
            <a:endParaRPr lang="en-US" dirty="0"/>
          </a:p>
        </p:txBody>
      </p:sp>
      <p:sp>
        <p:nvSpPr>
          <p:cNvPr id="3" name="Content Placeholder 2"/>
          <p:cNvSpPr>
            <a:spLocks noGrp="1"/>
          </p:cNvSpPr>
          <p:nvPr>
            <p:ph idx="1"/>
          </p:nvPr>
        </p:nvSpPr>
        <p:spPr>
          <a:xfrm>
            <a:off x="459686" y="1868557"/>
            <a:ext cx="8501434" cy="3909393"/>
          </a:xfrm>
        </p:spPr>
        <p:txBody>
          <a:bodyPr/>
          <a:lstStyle/>
          <a:p>
            <a:r>
              <a:rPr lang="en-US" sz="2000" dirty="0"/>
              <a:t>Watch the lectures &amp; review the slides, do assigned readings</a:t>
            </a:r>
          </a:p>
          <a:p>
            <a:r>
              <a:rPr lang="en-US" sz="2000" dirty="0"/>
              <a:t>Do the Problem Sets, engage in the small groups, review answer keys</a:t>
            </a:r>
          </a:p>
          <a:p>
            <a:r>
              <a:rPr lang="en-US" sz="2000" dirty="0"/>
              <a:t>Study with a partner or in a group</a:t>
            </a:r>
          </a:p>
          <a:p>
            <a:r>
              <a:rPr lang="en-US" sz="2000" dirty="0"/>
              <a:t>Ask questions, attend class &amp; office hours for additional discussion</a:t>
            </a:r>
          </a:p>
          <a:p>
            <a:endParaRPr lang="en-US" sz="2000"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23312"/>
          <a:stretch/>
        </p:blipFill>
        <p:spPr>
          <a:xfrm>
            <a:off x="3399091" y="3498056"/>
            <a:ext cx="2622623" cy="2279894"/>
          </a:xfrm>
          <a:prstGeom prst="rect">
            <a:avLst/>
          </a:prstGeom>
        </p:spPr>
      </p:pic>
      <p:pic>
        <p:nvPicPr>
          <p:cNvPr id="10" name="Audio 9">
            <a:hlinkClick r:id="" action="ppaction://media"/>
            <a:extLst>
              <a:ext uri="{FF2B5EF4-FFF2-40B4-BE49-F238E27FC236}">
                <a16:creationId xmlns:a16="http://schemas.microsoft.com/office/drawing/2014/main" id="{AAEF9806-6A55-4B4D-9989-9C32A63927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8404873"/>
      </p:ext>
    </p:extLst>
  </p:cSld>
  <p:clrMapOvr>
    <a:masterClrMapping/>
  </p:clrMapOvr>
  <p:transition advTm="499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267" y="1843107"/>
            <a:ext cx="8906933" cy="1210733"/>
          </a:xfrm>
        </p:spPr>
        <p:txBody>
          <a:bodyPr/>
          <a:lstStyle/>
          <a:p>
            <a:pPr algn="ctr"/>
            <a:r>
              <a:rPr lang="en-US" dirty="0"/>
              <a:t>See you in class on January 9</a:t>
            </a:r>
            <a:r>
              <a:rPr lang="en-US" baseline="30000" dirty="0"/>
              <a:t>th</a:t>
            </a:r>
            <a:r>
              <a:rPr lang="en-US" dirty="0"/>
              <a:t>!</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3727" r="1296"/>
          <a:stretch/>
        </p:blipFill>
        <p:spPr>
          <a:xfrm>
            <a:off x="16933" y="2677073"/>
            <a:ext cx="9025467" cy="2296377"/>
          </a:xfrm>
          <a:prstGeom prst="rect">
            <a:avLst/>
          </a:prstGeom>
        </p:spPr>
      </p:pic>
      <p:pic>
        <p:nvPicPr>
          <p:cNvPr id="3" name="Audio 2">
            <a:hlinkClick r:id="" action="ppaction://media"/>
            <a:extLst>
              <a:ext uri="{FF2B5EF4-FFF2-40B4-BE49-F238E27FC236}">
                <a16:creationId xmlns:a16="http://schemas.microsoft.com/office/drawing/2014/main" id="{DC924E41-B935-B64F-A2F7-ACBF6A82FC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1563850"/>
      </p:ext>
    </p:extLst>
  </p:cSld>
  <p:clrMapOvr>
    <a:masterClrMapping/>
  </p:clrMapOvr>
  <p:transition advTm="38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Disclosures</a:t>
            </a:r>
          </a:p>
        </p:txBody>
      </p:sp>
      <p:sp>
        <p:nvSpPr>
          <p:cNvPr id="8" name="Content Placeholder 7"/>
          <p:cNvSpPr>
            <a:spLocks noGrp="1"/>
          </p:cNvSpPr>
          <p:nvPr>
            <p:ph idx="1"/>
          </p:nvPr>
        </p:nvSpPr>
        <p:spPr>
          <a:xfrm>
            <a:off x="459686" y="1868557"/>
            <a:ext cx="8367322" cy="3909393"/>
          </a:xfrm>
        </p:spPr>
        <p:txBody>
          <a:bodyPr/>
          <a:lstStyle/>
          <a:p>
            <a:r>
              <a:rPr lang="en-US" dirty="0"/>
              <a:t>Research: </a:t>
            </a:r>
          </a:p>
          <a:p>
            <a:pPr lvl="1"/>
            <a:r>
              <a:rPr lang="en-US" dirty="0"/>
              <a:t>Individual: Collaborations with </a:t>
            </a:r>
            <a:r>
              <a:rPr lang="en-US" dirty="0" err="1"/>
              <a:t>GenomeDx</a:t>
            </a:r>
            <a:r>
              <a:rPr lang="en-US" dirty="0"/>
              <a:t>, federally funded grants</a:t>
            </a:r>
          </a:p>
          <a:p>
            <a:pPr lvl="1"/>
            <a:r>
              <a:rPr lang="en-US" dirty="0"/>
              <a:t>Dept. of Urology collaborates with Genomic Health Inc., Genome </a:t>
            </a:r>
            <a:r>
              <a:rPr lang="en-US" dirty="0" err="1"/>
              <a:t>Dx</a:t>
            </a:r>
            <a:r>
              <a:rPr lang="en-US" dirty="0"/>
              <a:t>, and Myriad Genetics Lab</a:t>
            </a:r>
          </a:p>
          <a:p>
            <a:pPr lvl="1"/>
            <a:endParaRPr lang="en-US" dirty="0"/>
          </a:p>
          <a:p>
            <a:r>
              <a:rPr lang="en-US" dirty="0"/>
              <a:t>Husband: full-time employee for GRAIL</a:t>
            </a:r>
          </a:p>
          <a:p>
            <a:endParaRPr lang="en-US" dirty="0"/>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2</a:t>
            </a:fld>
            <a:endParaRPr lang="en-US" dirty="0">
              <a:solidFill>
                <a:srgbClr val="052049"/>
              </a:solidFill>
            </a:endParaRPr>
          </a:p>
        </p:txBody>
      </p:sp>
      <p:pic>
        <p:nvPicPr>
          <p:cNvPr id="6" name="tmp6D4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2.266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3016402395"/>
      </p:ext>
    </p:extLst>
  </p:cSld>
  <p:clrMapOvr>
    <a:masterClrMapping/>
  </p:clrMapOvr>
  <p:transition advTm="51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220" y="428749"/>
            <a:ext cx="2729905" cy="4121480"/>
          </a:xfrm>
          <a:prstGeom prst="rect">
            <a:avLst/>
          </a:prstGeom>
          <a:noFill/>
          <a:ln>
            <a:noFill/>
          </a:ln>
        </p:spPr>
      </p:pic>
      <p:sp>
        <p:nvSpPr>
          <p:cNvPr id="5" name="TextBox 4"/>
          <p:cNvSpPr txBox="1"/>
          <p:nvPr/>
        </p:nvSpPr>
        <p:spPr>
          <a:xfrm>
            <a:off x="3091544" y="428749"/>
            <a:ext cx="6052456" cy="2492990"/>
          </a:xfrm>
          <a:prstGeom prst="rect">
            <a:avLst/>
          </a:prstGeom>
          <a:noFill/>
        </p:spPr>
        <p:txBody>
          <a:bodyPr wrap="square" rtlCol="0">
            <a:spAutoFit/>
          </a:bodyPr>
          <a:lstStyle/>
          <a:p>
            <a:pPr defTabSz="914400"/>
            <a:r>
              <a:rPr lang="en-US" dirty="0">
                <a:solidFill>
                  <a:srgbClr val="7030A0"/>
                </a:solidFill>
                <a:latin typeface="Georgia" charset="0"/>
                <a:ea typeface="Georgia" charset="0"/>
                <a:cs typeface="Georgia" charset="0"/>
              </a:rPr>
              <a:t>June M. Chan, ScD</a:t>
            </a:r>
          </a:p>
          <a:p>
            <a:pPr defTabSz="914400"/>
            <a:r>
              <a:rPr lang="en-US" dirty="0">
                <a:solidFill>
                  <a:srgbClr val="7030A0"/>
                </a:solidFill>
                <a:latin typeface="Georgia" charset="0"/>
                <a:ea typeface="Georgia" charset="0"/>
                <a:cs typeface="Georgia" charset="0"/>
              </a:rPr>
              <a:t>Professor, Epidemiology &amp; Biostatistics and Urology</a:t>
            </a:r>
          </a:p>
          <a:p>
            <a:pPr defTabSz="914400"/>
            <a:endParaRPr lang="en-US" dirty="0">
              <a:solidFill>
                <a:srgbClr val="7030A0"/>
              </a:solidFill>
              <a:latin typeface="Georgia" charset="0"/>
              <a:ea typeface="Georgia" charset="0"/>
              <a:cs typeface="Georgia" charset="0"/>
            </a:endParaRPr>
          </a:p>
          <a:p>
            <a:pPr defTabSz="914400"/>
            <a:r>
              <a:rPr lang="en-US" dirty="0">
                <a:solidFill>
                  <a:srgbClr val="7030A0"/>
                </a:solidFill>
                <a:latin typeface="Georgia" charset="0"/>
                <a:ea typeface="Georgia" charset="0"/>
                <a:cs typeface="Georgia" charset="0"/>
              </a:rPr>
              <a:t>Steven &amp; Christine </a:t>
            </a:r>
            <a:r>
              <a:rPr lang="en-US" dirty="0" err="1">
                <a:solidFill>
                  <a:srgbClr val="7030A0"/>
                </a:solidFill>
                <a:latin typeface="Georgia" charset="0"/>
                <a:ea typeface="Georgia" charset="0"/>
                <a:cs typeface="Georgia" charset="0"/>
              </a:rPr>
              <a:t>Burd</a:t>
            </a:r>
            <a:r>
              <a:rPr lang="en-US" dirty="0">
                <a:solidFill>
                  <a:srgbClr val="7030A0"/>
                </a:solidFill>
                <a:latin typeface="Georgia" charset="0"/>
                <a:ea typeface="Georgia" charset="0"/>
                <a:cs typeface="Georgia" charset="0"/>
              </a:rPr>
              <a:t>-Safeway Distinguished Professor</a:t>
            </a:r>
          </a:p>
          <a:p>
            <a:pPr defTabSz="914400"/>
            <a:r>
              <a:rPr lang="en-US" dirty="0">
                <a:solidFill>
                  <a:srgbClr val="7030A0"/>
                </a:solidFill>
                <a:latin typeface="Georgia" charset="0"/>
                <a:ea typeface="Georgia" charset="0"/>
                <a:cs typeface="Georgia" charset="0"/>
              </a:rPr>
              <a:t>Associate Chair, Clinical Research, Urology</a:t>
            </a:r>
          </a:p>
          <a:p>
            <a:pPr defTabSz="914400"/>
            <a:r>
              <a:rPr lang="en-US" dirty="0">
                <a:solidFill>
                  <a:srgbClr val="7030A0"/>
                </a:solidFill>
                <a:latin typeface="Georgia" charset="0"/>
                <a:ea typeface="Georgia" charset="0"/>
                <a:cs typeface="Georgia" charset="0"/>
              </a:rPr>
              <a:t>Vice Chair, Education, Epidemiology &amp; Biostatistics</a:t>
            </a:r>
          </a:p>
          <a:p>
            <a:pPr defTabSz="914400"/>
            <a:endParaRPr lang="en-US" sz="1600" i="1" dirty="0">
              <a:solidFill>
                <a:srgbClr val="7030A0"/>
              </a:solidFill>
              <a:latin typeface="Georgia" charset="0"/>
              <a:ea typeface="Georgia" charset="0"/>
              <a:cs typeface="Georgia" charset="0"/>
            </a:endParaRPr>
          </a:p>
          <a:p>
            <a:pPr defTabSz="914400"/>
            <a:r>
              <a:rPr lang="en-US" sz="1600" i="1" dirty="0">
                <a:solidFill>
                  <a:srgbClr val="7030A0"/>
                </a:solidFill>
                <a:latin typeface="Georgia" charset="0"/>
                <a:ea typeface="Georgia" charset="0"/>
                <a:cs typeface="Georgia" charset="0"/>
              </a:rPr>
              <a:t>Cancer Epidemiologist</a:t>
            </a:r>
          </a:p>
          <a:p>
            <a:pPr defTabSz="914400"/>
            <a:r>
              <a:rPr lang="en-US" sz="1600" i="1" dirty="0">
                <a:solidFill>
                  <a:srgbClr val="7030A0"/>
                </a:solidFill>
                <a:latin typeface="Georgia" charset="0"/>
                <a:ea typeface="Georgia" charset="0"/>
                <a:cs typeface="Georgia" charset="0"/>
              </a:rPr>
              <a:t>Educator &amp; Mentor</a:t>
            </a:r>
          </a:p>
        </p:txBody>
      </p:sp>
      <p:grpSp>
        <p:nvGrpSpPr>
          <p:cNvPr id="9" name="Group 8"/>
          <p:cNvGrpSpPr/>
          <p:nvPr/>
        </p:nvGrpSpPr>
        <p:grpSpPr>
          <a:xfrm>
            <a:off x="3476381" y="3194789"/>
            <a:ext cx="5282782" cy="3306371"/>
            <a:chOff x="5489377" y="2738415"/>
            <a:chExt cx="5832850" cy="3492445"/>
          </a:xfrm>
        </p:grpSpPr>
        <p:pic>
          <p:nvPicPr>
            <p:cNvPr id="7" name="Picture 6" descr="Screen Shot 2016-04-22 at 5.17.56 PM.png"/>
            <p:cNvPicPr>
              <a:picLocks noChangeAspect="1"/>
            </p:cNvPicPr>
            <p:nvPr/>
          </p:nvPicPr>
          <p:blipFill rotWithShape="1">
            <a:blip r:embed="rId6">
              <a:extLst>
                <a:ext uri="{28A0092B-C50C-407E-A947-70E740481C1C}">
                  <a14:useLocalDpi xmlns:a14="http://schemas.microsoft.com/office/drawing/2010/main" val="0"/>
                </a:ext>
              </a:extLst>
            </a:blip>
            <a:srcRect l="3572" t="16137" r="24405" b="25132"/>
            <a:stretch/>
          </p:blipFill>
          <p:spPr>
            <a:xfrm>
              <a:off x="5489377" y="2738415"/>
              <a:ext cx="5832850" cy="3492445"/>
            </a:xfrm>
            <a:prstGeom prst="rect">
              <a:avLst/>
            </a:prstGeom>
            <a:ln>
              <a:noFill/>
            </a:ln>
          </p:spPr>
        </p:pic>
        <p:sp>
          <p:nvSpPr>
            <p:cNvPr id="8" name="TextBox 7"/>
            <p:cNvSpPr txBox="1"/>
            <p:nvPr/>
          </p:nvSpPr>
          <p:spPr bwMode="auto">
            <a:xfrm>
              <a:off x="8781723" y="4985591"/>
              <a:ext cx="1015529" cy="753925"/>
            </a:xfrm>
            <a:prstGeom prst="rect">
              <a:avLst/>
            </a:prstGeom>
            <a:noFill/>
            <a:ln w="19050" algn="ctr">
              <a:noFill/>
              <a:miter lim="800000"/>
              <a:headEnd/>
              <a:tailEnd/>
            </a:ln>
          </p:spPr>
          <p:txBody>
            <a:bodyPr wrap="square" lIns="0" tIns="0" rIns="0" bIns="0" rtlCol="0">
              <a:spAutoFit/>
            </a:bodyPr>
            <a:lstStyle/>
            <a:p>
              <a:pPr defTabSz="914400"/>
              <a:r>
                <a:rPr lang="en-US" sz="4050" dirty="0">
                  <a:solidFill>
                    <a:srgbClr val="FFC000">
                      <a:lumMod val="50000"/>
                    </a:srgbClr>
                  </a:solidFill>
                  <a:latin typeface="Baskerville Old Face"/>
                  <a:cs typeface="Baskerville Old Face"/>
                </a:rPr>
                <a:t>diet</a:t>
              </a:r>
              <a:endParaRPr lang="en-US" sz="4500" dirty="0">
                <a:solidFill>
                  <a:srgbClr val="FFC000">
                    <a:lumMod val="50000"/>
                  </a:srgbClr>
                </a:solidFill>
                <a:latin typeface="Baskerville Old Face"/>
                <a:cs typeface="Baskerville Old Face"/>
              </a:endParaRPr>
            </a:p>
          </p:txBody>
        </p:sp>
      </p:grpSp>
      <p:pic>
        <p:nvPicPr>
          <p:cNvPr id="2" name="Audio 1">
            <a:hlinkClick r:id="" action="ppaction://media"/>
            <a:extLst>
              <a:ext uri="{FF2B5EF4-FFF2-40B4-BE49-F238E27FC236}">
                <a16:creationId xmlns:a16="http://schemas.microsoft.com/office/drawing/2014/main" id="{C0D2A5C0-7263-8742-B16F-91A692ED79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72141502"/>
      </p:ext>
    </p:extLst>
  </p:cSld>
  <p:clrMapOvr>
    <a:masterClrMapping/>
  </p:clrMapOvr>
  <mc:AlternateContent xmlns:mc="http://schemas.openxmlformats.org/markup-compatibility/2006" xmlns:p14="http://schemas.microsoft.com/office/powerpoint/2010/main">
    <mc:Choice Requires="p14">
      <p:transition spd="slow" p14:dur="2000" advTm="33210"/>
    </mc:Choice>
    <mc:Fallback xmlns="">
      <p:transition spd="slow" advTm="33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4" name="Title 3"/>
          <p:cNvSpPr>
            <a:spLocks noGrp="1"/>
          </p:cNvSpPr>
          <p:nvPr>
            <p:ph type="title"/>
          </p:nvPr>
        </p:nvSpPr>
        <p:spPr/>
        <p:txBody>
          <a:bodyPr/>
          <a:lstStyle/>
          <a:p>
            <a:r>
              <a:rPr lang="en-US" dirty="0"/>
              <a:t>Introduction to the Course</a:t>
            </a:r>
            <a:br>
              <a:rPr lang="en-US" dirty="0"/>
            </a:br>
            <a:r>
              <a:rPr lang="en-US" sz="2800" i="1" dirty="0"/>
              <a:t>EPI 207, Epidemiologic Methods II</a:t>
            </a:r>
            <a:endParaRPr lang="en-US" i="1" dirty="0"/>
          </a:p>
        </p:txBody>
      </p:sp>
      <p:pic>
        <p:nvPicPr>
          <p:cNvPr id="5" name="tmpBB7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17847.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535261231"/>
      </p:ext>
    </p:extLst>
  </p:cSld>
  <p:clrMapOvr>
    <a:masterClrMapping/>
  </p:clrMapOvr>
  <p:transition advTm="7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56" dirty="0">
                <a:solidFill>
                  <a:srgbClr val="0070C0"/>
                </a:solidFill>
              </a:rPr>
              <a:t>Outline</a:t>
            </a:r>
          </a:p>
        </p:txBody>
      </p:sp>
      <p:sp>
        <p:nvSpPr>
          <p:cNvPr id="3" name="Content Placeholder 2"/>
          <p:cNvSpPr>
            <a:spLocks noGrp="1"/>
          </p:cNvSpPr>
          <p:nvPr>
            <p:ph idx="1"/>
          </p:nvPr>
        </p:nvSpPr>
        <p:spPr/>
        <p:txBody>
          <a:bodyPr/>
          <a:lstStyle/>
          <a:p>
            <a:r>
              <a:rPr lang="en-US" dirty="0"/>
              <a:t>Course Learning Objectives</a:t>
            </a:r>
          </a:p>
          <a:p>
            <a:r>
              <a:rPr lang="en-US" dirty="0"/>
              <a:t>Schedule of Topics &amp; Format</a:t>
            </a:r>
          </a:p>
          <a:p>
            <a:r>
              <a:rPr lang="en-US" dirty="0"/>
              <a:t>Resources</a:t>
            </a:r>
          </a:p>
          <a:p>
            <a:r>
              <a:rPr lang="en-US" dirty="0"/>
              <a:t>Assessment &amp; Grades</a:t>
            </a:r>
          </a:p>
          <a:p>
            <a:r>
              <a:rPr lang="en-US" dirty="0"/>
              <a:t>Tips for learning in this course</a:t>
            </a:r>
          </a:p>
          <a:p>
            <a:endParaRPr lang="en-US" dirty="0"/>
          </a:p>
        </p:txBody>
      </p:sp>
      <p:pic>
        <p:nvPicPr>
          <p:cNvPr id="6" name="tmp842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6.510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892385214"/>
      </p:ext>
    </p:extLst>
  </p:cSld>
  <p:clrMapOvr>
    <a:masterClrMapping/>
  </p:clrMapOvr>
  <p:transition advTm="50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2"/>
          <p:cNvSpPr>
            <a:spLocks noGrp="1" noChangeArrowheads="1"/>
          </p:cNvSpPr>
          <p:nvPr>
            <p:ph type="title"/>
          </p:nvPr>
        </p:nvSpPr>
        <p:spPr>
          <a:xfrm>
            <a:off x="304800" y="516467"/>
            <a:ext cx="8153400" cy="1016000"/>
          </a:xfrm>
        </p:spPr>
        <p:txBody>
          <a:bodyPr/>
          <a:lstStyle/>
          <a:p>
            <a:pPr eaLnBrk="1" hangingPunct="1"/>
            <a:r>
              <a:rPr lang="en-US" altLang="en-US" sz="3556" dirty="0">
                <a:solidFill>
                  <a:srgbClr val="0070C0"/>
                </a:solidFill>
              </a:rPr>
              <a:t>Learning Objectives</a:t>
            </a:r>
          </a:p>
        </p:txBody>
      </p:sp>
      <p:sp>
        <p:nvSpPr>
          <p:cNvPr id="5125" name="Rectangle 7"/>
          <p:cNvSpPr>
            <a:spLocks noGrp="1" noChangeArrowheads="1"/>
          </p:cNvSpPr>
          <p:nvPr>
            <p:ph type="body" idx="1"/>
          </p:nvPr>
        </p:nvSpPr>
        <p:spPr>
          <a:xfrm>
            <a:off x="304800" y="1651926"/>
            <a:ext cx="8676362" cy="5105865"/>
          </a:xfrm>
        </p:spPr>
        <p:txBody>
          <a:bodyPr/>
          <a:lstStyle/>
          <a:p>
            <a:pPr>
              <a:spcAft>
                <a:spcPct val="20000"/>
              </a:spcAft>
              <a:buSzPct val="130000"/>
              <a:buFont typeface="Arial" charset="0"/>
              <a:buChar char="•"/>
            </a:pPr>
            <a:r>
              <a:rPr lang="en-US" altLang="en-US" sz="1778" b="1" dirty="0">
                <a:solidFill>
                  <a:srgbClr val="052049"/>
                </a:solidFill>
              </a:rPr>
              <a:t>Main objective </a:t>
            </a:r>
            <a:r>
              <a:rPr lang="mr-IN" altLang="en-US" sz="1600" dirty="0">
                <a:solidFill>
                  <a:srgbClr val="052049"/>
                </a:solidFill>
              </a:rPr>
              <a:t>–</a:t>
            </a:r>
            <a:r>
              <a:rPr lang="en-US" altLang="en-US" sz="1600" dirty="0">
                <a:solidFill>
                  <a:srgbClr val="052049"/>
                </a:solidFill>
              </a:rPr>
              <a:t> help you build skills in the design, conduct, analysis, and interpretation of epidemiologic &amp; translational research.  </a:t>
            </a:r>
          </a:p>
          <a:p>
            <a:pPr>
              <a:spcAft>
                <a:spcPct val="20000"/>
              </a:spcAft>
              <a:buSzPct val="130000"/>
              <a:buFont typeface="Arial" charset="0"/>
              <a:buChar char="•"/>
            </a:pPr>
            <a:endParaRPr lang="en-US" altLang="en-US" sz="1600" dirty="0">
              <a:solidFill>
                <a:srgbClr val="052049"/>
              </a:solidFill>
            </a:endParaRPr>
          </a:p>
          <a:p>
            <a:pPr>
              <a:spcAft>
                <a:spcPct val="20000"/>
              </a:spcAft>
              <a:buSzPct val="130000"/>
              <a:buFont typeface="Arial" charset="0"/>
              <a:buChar char="•"/>
            </a:pPr>
            <a:r>
              <a:rPr lang="en-US" altLang="en-US" sz="1778" b="1" dirty="0">
                <a:solidFill>
                  <a:srgbClr val="052049"/>
                </a:solidFill>
              </a:rPr>
              <a:t>Specific objectives:</a:t>
            </a:r>
          </a:p>
          <a:p>
            <a:pPr lvl="1"/>
            <a:r>
              <a:rPr lang="en-US" sz="1800" dirty="0"/>
              <a:t>Understand common study designs used in epidemiologic research</a:t>
            </a:r>
          </a:p>
          <a:p>
            <a:pPr lvl="1"/>
            <a:r>
              <a:rPr lang="en-US" sz="1800" dirty="0"/>
              <a:t>Identify sources of bias in observational epidemiology studies, including those arising from longitudinal studies with updated covariate and survival measurements</a:t>
            </a:r>
          </a:p>
          <a:p>
            <a:pPr lvl="1"/>
            <a:r>
              <a:rPr lang="en-US" sz="1800" dirty="0"/>
              <a:t>Understand and practice applying methods to identify and address bias in observational epidemiologic studies, including causal inference methods and quantitative bias analysis</a:t>
            </a:r>
          </a:p>
          <a:p>
            <a:pPr lvl="1"/>
            <a:r>
              <a:rPr lang="en-US" sz="1800" dirty="0"/>
              <a:t>Identify effect modification and interaction, understand how to interpret models with interaction terms, and be familiar with how to present these in results</a:t>
            </a:r>
          </a:p>
          <a:p>
            <a:pPr lvl="1"/>
            <a:r>
              <a:rPr lang="en-US" sz="1800" dirty="0"/>
              <a:t>Gain experience interpreting data &amp; critiquing results from </a:t>
            </a:r>
            <a:r>
              <a:rPr lang="en-US" sz="1800" dirty="0" err="1"/>
              <a:t>epid</a:t>
            </a:r>
            <a:r>
              <a:rPr lang="en-US" sz="1800" dirty="0"/>
              <a:t> studies</a:t>
            </a:r>
            <a:endParaRPr lang="en-US" sz="2200" dirty="0"/>
          </a:p>
          <a:p>
            <a:pPr lvl="1">
              <a:spcBef>
                <a:spcPts val="330"/>
              </a:spcBef>
              <a:spcAft>
                <a:spcPts val="330"/>
              </a:spcAft>
              <a:buSzPct val="130000"/>
              <a:buFont typeface="Arial" charset="0"/>
              <a:buChar char="•"/>
            </a:pPr>
            <a:endParaRPr lang="en-US" sz="1600" dirty="0"/>
          </a:p>
          <a:p>
            <a:pPr lvl="1">
              <a:spcBef>
                <a:spcPts val="330"/>
              </a:spcBef>
              <a:spcAft>
                <a:spcPts val="330"/>
              </a:spcAft>
              <a:buSzPct val="130000"/>
              <a:buFont typeface="Arial" charset="0"/>
              <a:buChar char="•"/>
            </a:pPr>
            <a:endParaRPr lang="en-US" altLang="en-US" sz="1400" dirty="0">
              <a:solidFill>
                <a:srgbClr val="052049"/>
              </a:solidFill>
            </a:endParaRPr>
          </a:p>
        </p:txBody>
      </p:sp>
      <p:pic>
        <p:nvPicPr>
          <p:cNvPr id="5" name="Audio 4">
            <a:hlinkClick r:id="" action="ppaction://media"/>
            <a:extLst>
              <a:ext uri="{FF2B5EF4-FFF2-40B4-BE49-F238E27FC236}">
                <a16:creationId xmlns:a16="http://schemas.microsoft.com/office/drawing/2014/main" id="{1FD918DD-EDF5-DC45-872D-62FCC5ADDC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05588488"/>
      </p:ext>
    </p:extLst>
  </p:cSld>
  <p:clrMapOvr>
    <a:masterClrMapping/>
  </p:clrMapOvr>
  <p:transition advTm="524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6117" y="33464"/>
            <a:ext cx="8049126" cy="410674"/>
          </a:xfrm>
        </p:spPr>
        <p:txBody>
          <a:bodyPr>
            <a:noAutofit/>
          </a:bodyPr>
          <a:lstStyle/>
          <a:p>
            <a:pPr algn="ctr"/>
            <a:r>
              <a:rPr lang="en-US" sz="2400" dirty="0"/>
              <a:t>EPI 207 Schedule </a:t>
            </a:r>
            <a:r>
              <a:rPr lang="mr-IN" sz="2400" dirty="0"/>
              <a:t>–</a:t>
            </a:r>
            <a:r>
              <a:rPr lang="en-US" sz="2400" dirty="0"/>
              <a:t> 2020    </a:t>
            </a:r>
            <a:r>
              <a:rPr lang="en-US" sz="2400" b="1" dirty="0"/>
              <a:t>Thursday, 1:00-3:00 pm</a:t>
            </a:r>
          </a:p>
        </p:txBody>
      </p:sp>
      <p:graphicFrame>
        <p:nvGraphicFramePr>
          <p:cNvPr id="11" name="Table 10">
            <a:extLst>
              <a:ext uri="{FF2B5EF4-FFF2-40B4-BE49-F238E27FC236}">
                <a16:creationId xmlns:a16="http://schemas.microsoft.com/office/drawing/2014/main" id="{2A40A2E7-8D73-6846-85DB-6CD8AE5AC1D9}"/>
              </a:ext>
            </a:extLst>
          </p:cNvPr>
          <p:cNvGraphicFramePr>
            <a:graphicFrameLocks noGrp="1"/>
          </p:cNvGraphicFramePr>
          <p:nvPr>
            <p:extLst>
              <p:ext uri="{D42A27DB-BD31-4B8C-83A1-F6EECF244321}">
                <p14:modId xmlns:p14="http://schemas.microsoft.com/office/powerpoint/2010/main" val="3136596744"/>
              </p:ext>
            </p:extLst>
          </p:nvPr>
        </p:nvGraphicFramePr>
        <p:xfrm>
          <a:off x="233652" y="518075"/>
          <a:ext cx="8725126" cy="6227437"/>
        </p:xfrm>
        <a:graphic>
          <a:graphicData uri="http://schemas.openxmlformats.org/drawingml/2006/table">
            <a:tbl>
              <a:tblPr/>
              <a:tblGrid>
                <a:gridCol w="495525">
                  <a:extLst>
                    <a:ext uri="{9D8B030D-6E8A-4147-A177-3AD203B41FA5}">
                      <a16:colId xmlns:a16="http://schemas.microsoft.com/office/drawing/2014/main" val="3622163799"/>
                    </a:ext>
                  </a:extLst>
                </a:gridCol>
                <a:gridCol w="712174">
                  <a:extLst>
                    <a:ext uri="{9D8B030D-6E8A-4147-A177-3AD203B41FA5}">
                      <a16:colId xmlns:a16="http://schemas.microsoft.com/office/drawing/2014/main" val="166374912"/>
                    </a:ext>
                  </a:extLst>
                </a:gridCol>
                <a:gridCol w="1014466">
                  <a:extLst>
                    <a:ext uri="{9D8B030D-6E8A-4147-A177-3AD203B41FA5}">
                      <a16:colId xmlns:a16="http://schemas.microsoft.com/office/drawing/2014/main" val="366634450"/>
                    </a:ext>
                  </a:extLst>
                </a:gridCol>
                <a:gridCol w="1476103">
                  <a:extLst>
                    <a:ext uri="{9D8B030D-6E8A-4147-A177-3AD203B41FA5}">
                      <a16:colId xmlns:a16="http://schemas.microsoft.com/office/drawing/2014/main" val="1049135067"/>
                    </a:ext>
                  </a:extLst>
                </a:gridCol>
                <a:gridCol w="2612571">
                  <a:extLst>
                    <a:ext uri="{9D8B030D-6E8A-4147-A177-3AD203B41FA5}">
                      <a16:colId xmlns:a16="http://schemas.microsoft.com/office/drawing/2014/main" val="3579845553"/>
                    </a:ext>
                  </a:extLst>
                </a:gridCol>
                <a:gridCol w="1034062">
                  <a:extLst>
                    <a:ext uri="{9D8B030D-6E8A-4147-A177-3AD203B41FA5}">
                      <a16:colId xmlns:a16="http://schemas.microsoft.com/office/drawing/2014/main" val="1785037437"/>
                    </a:ext>
                  </a:extLst>
                </a:gridCol>
                <a:gridCol w="1380225">
                  <a:extLst>
                    <a:ext uri="{9D8B030D-6E8A-4147-A177-3AD203B41FA5}">
                      <a16:colId xmlns:a16="http://schemas.microsoft.com/office/drawing/2014/main" val="3392064430"/>
                    </a:ext>
                  </a:extLst>
                </a:gridCol>
              </a:tblGrid>
              <a:tr h="186906">
                <a:tc>
                  <a:txBody>
                    <a:bodyPr/>
                    <a:lstStyle/>
                    <a:p>
                      <a:pPr algn="l" fontAlgn="b"/>
                      <a:r>
                        <a:rPr lang="en-US" sz="1400" b="1" i="0" u="none" strike="noStrike" dirty="0">
                          <a:solidFill>
                            <a:srgbClr val="000000"/>
                          </a:solidFill>
                          <a:effectLst/>
                          <a:latin typeface="Calibri" panose="020F0502020204030204" pitchFamily="34" charset="0"/>
                        </a:rPr>
                        <a:t>Day</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Date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Time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Activity</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Topic(s)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Instructor(s)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b"/>
                      <a:r>
                        <a:rPr lang="en-US" sz="1400" b="1" i="0" u="none" strike="noStrike" dirty="0">
                          <a:solidFill>
                            <a:srgbClr val="000000"/>
                          </a:solidFill>
                          <a:effectLst/>
                          <a:latin typeface="Calibri" panose="020F0502020204030204" pitchFamily="34" charset="0"/>
                        </a:rPr>
                        <a:t>Due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181597447"/>
                  </a:ext>
                </a:extLst>
              </a:tr>
              <a:tr h="241881">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9-Jan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In-Person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Intro / RCT/ Target Trial/Coh</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Chan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Intro video lecture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507213"/>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14-Jan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Intro / RCT/ Target Trial/Coh</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9109008"/>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16-Jan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1-2pm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#1 (RCTs/Target Trial/Coh)</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#1</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8543551"/>
                  </a:ext>
                </a:extLst>
              </a:tr>
              <a:tr h="331193">
                <a:tc>
                  <a:txBody>
                    <a:bodyPr/>
                    <a:lstStyle/>
                    <a:p>
                      <a:pPr algn="l" fontAlgn="b"/>
                      <a:r>
                        <a:rPr lang="en-US" sz="1400" b="0" i="0" u="none" strike="noStrike" dirty="0">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16-Jan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In-Person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Matching/Ca-Co/Case-only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Van Blarigan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Video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7358598"/>
                  </a:ext>
                </a:extLst>
              </a:tr>
              <a:tr h="186906">
                <a:tc>
                  <a:txBody>
                    <a:bodyPr/>
                    <a:lstStyle/>
                    <a:p>
                      <a:pPr algn="l" fontAlgn="b"/>
                      <a:r>
                        <a:rPr lang="en-US" sz="1400" b="0" i="0" u="none" strike="noStrike" dirty="0">
                          <a:solidFill>
                            <a:srgbClr val="000000"/>
                          </a:solidFill>
                          <a:effectLst/>
                          <a:latin typeface="Calibri" panose="020F0502020204030204" pitchFamily="34" charset="0"/>
                        </a:rPr>
                        <a:t>Tues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21-Jan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Matching/Ca-Co/Case-only</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1750573"/>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23-Jan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#2 (Matching/Ca-Co/Case-only)</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#2</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503433"/>
                  </a:ext>
                </a:extLst>
              </a:tr>
              <a:tr h="373810">
                <a:tc>
                  <a:txBody>
                    <a:bodyPr/>
                    <a:lstStyle/>
                    <a:p>
                      <a:pPr algn="l" fontAlgn="b"/>
                      <a:r>
                        <a:rPr lang="en-US" sz="1400" b="0" i="0" u="none" strike="noStrike" dirty="0">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23-Jan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Lec</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Causal Inference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Graff</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Video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034046"/>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28-Jan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Causal Inference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266978"/>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30-Jan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#3 (Causal Inference)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TA's/Graff</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#3</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749391"/>
                  </a:ext>
                </a:extLst>
              </a:tr>
              <a:tr h="186906">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30-Jan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2-3pm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Lec</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Person Time &amp; Bias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Chan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Video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2505056"/>
                  </a:ext>
                </a:extLst>
              </a:tr>
              <a:tr h="186906">
                <a:tc>
                  <a:txBody>
                    <a:bodyPr/>
                    <a:lstStyle/>
                    <a:p>
                      <a:pPr algn="l" fontAlgn="b"/>
                      <a:r>
                        <a:rPr lang="en-US" sz="1400" b="0" i="0" u="none" strike="noStrike" dirty="0">
                          <a:solidFill>
                            <a:srgbClr val="000000"/>
                          </a:solidFill>
                          <a:effectLst/>
                          <a:latin typeface="Calibri" panose="020F0502020204030204" pitchFamily="34" charset="0"/>
                        </a:rPr>
                        <a:t>Tues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4-Feb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Person Time &amp; Bias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Chan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8000132"/>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6-Feb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In-Person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DAG’s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Graff</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0707130"/>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11-Feb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9-10am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DAG’s/PT &amp; Bias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5417994"/>
                  </a:ext>
                </a:extLst>
              </a:tr>
              <a:tr h="232495">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13-Feb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Person Time &amp; Bias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HW #4</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6115778"/>
                  </a:ext>
                </a:extLst>
              </a:tr>
              <a:tr h="186906">
                <a:tc>
                  <a:txBody>
                    <a:bodyPr/>
                    <a:lstStyle/>
                    <a:p>
                      <a:pPr algn="l" fontAlgn="b"/>
                      <a:r>
                        <a:rPr lang="en-US" sz="1400" b="0" i="0" u="none" strike="noStrike" dirty="0">
                          <a:solidFill>
                            <a:srgbClr val="000000"/>
                          </a:solidFill>
                          <a:effectLst/>
                          <a:latin typeface="Calibri" panose="020F0502020204030204" pitchFamily="34" charset="0"/>
                        </a:rPr>
                        <a:t>Tues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18-Feb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DAG’s/General</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599803"/>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20-Feb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1-2pm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#5 (DAGs)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#5</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8425261"/>
                  </a:ext>
                </a:extLst>
              </a:tr>
              <a:tr h="186906">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20-Feb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2-3pm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Lec</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Interaction / Eff Mod</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Chan/</a:t>
                      </a:r>
                      <a:r>
                        <a:rPr lang="en-US" sz="1400" b="0" i="0" u="none" strike="noStrike" dirty="0" err="1">
                          <a:solidFill>
                            <a:srgbClr val="000000"/>
                          </a:solidFill>
                          <a:effectLst/>
                          <a:latin typeface="Calibri" panose="020F0502020204030204" pitchFamily="34" charset="0"/>
                        </a:rPr>
                        <a:t>Rerolle</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Video </a:t>
                      </a:r>
                      <a:r>
                        <a:rPr lang="en-US" sz="1400" b="0" i="0" u="none" strike="noStrike" dirty="0" err="1">
                          <a:solidFill>
                            <a:srgbClr val="000000"/>
                          </a:solidFill>
                          <a:effectLst/>
                          <a:latin typeface="Calibri" panose="020F0502020204030204" pitchFamily="34" charset="0"/>
                        </a:rPr>
                        <a:t>Lec</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31211"/>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25-Feb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Mini-Lab (STATA)</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Interaction / Eff Mod</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2043089"/>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27-Feb</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1-3pm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#6 (Interaction/Eff Mod)</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#6</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038850"/>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3-Mar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8:30-9:30am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General</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488143"/>
                  </a:ext>
                </a:extLst>
              </a:tr>
              <a:tr h="373810">
                <a:tc>
                  <a:txBody>
                    <a:bodyPr/>
                    <a:lstStyle/>
                    <a:p>
                      <a:pPr algn="l" fontAlgn="b"/>
                      <a:r>
                        <a:rPr lang="en-US" sz="1400" b="0" i="0" u="none" strike="noStrike">
                          <a:solidFill>
                            <a:srgbClr val="000000"/>
                          </a:solidFill>
                          <a:effectLst/>
                          <a:latin typeface="Calibri" panose="020F0502020204030204" pitchFamily="34" charset="0"/>
                        </a:rPr>
                        <a:t>Thurs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5-Mar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1-4pm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Workshop</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Quantitative Bias Analysis (QBA)</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ER </a:t>
                      </a:r>
                      <a:r>
                        <a:rPr lang="en-US" sz="1400" b="0" i="0" u="none" strike="noStrike" dirty="0" err="1">
                          <a:solidFill>
                            <a:srgbClr val="000000"/>
                          </a:solidFill>
                          <a:effectLst/>
                          <a:latin typeface="Calibri" panose="020F0502020204030204" pitchFamily="34" charset="0"/>
                        </a:rPr>
                        <a:t>Mayeda</a:t>
                      </a:r>
                      <a:endParaRPr lang="en-US" sz="1400" b="0" i="0" u="none" strike="noStrike" dirty="0">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0810720"/>
                  </a:ext>
                </a:extLst>
              </a:tr>
              <a:tr h="186906">
                <a:tc>
                  <a:txBody>
                    <a:bodyPr/>
                    <a:lstStyle/>
                    <a:p>
                      <a:pPr algn="l" fontAlgn="b"/>
                      <a:r>
                        <a:rPr lang="en-US" sz="1400" b="0" i="0" u="none" strike="noStrike" dirty="0">
                          <a:solidFill>
                            <a:srgbClr val="000000"/>
                          </a:solidFill>
                          <a:effectLst/>
                          <a:latin typeface="Calibri" panose="020F0502020204030204" pitchFamily="34" charset="0"/>
                        </a:rPr>
                        <a:t>Tues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10-Mar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9-10am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a:solidFill>
                            <a:srgbClr val="000000"/>
                          </a:solidFill>
                          <a:effectLst/>
                          <a:latin typeface="Calibri" panose="020F0502020204030204" pitchFamily="34" charset="0"/>
                        </a:rPr>
                        <a:t>Office Hours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QBA</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7739528"/>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1-2:30pm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Review</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HW #7 (QBA)</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HW #7</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5087683"/>
                  </a:ext>
                </a:extLst>
              </a:tr>
              <a:tr h="186906">
                <a:tc>
                  <a:txBody>
                    <a:bodyPr/>
                    <a:lstStyle/>
                    <a:p>
                      <a:pPr algn="l" fontAlgn="b"/>
                      <a:r>
                        <a:rPr lang="en-US" sz="1400" b="0" i="0" u="none" strike="noStrike">
                          <a:solidFill>
                            <a:srgbClr val="000000"/>
                          </a:solidFill>
                          <a:effectLst/>
                          <a:latin typeface="Calibri" panose="020F0502020204030204" pitchFamily="34" charset="0"/>
                        </a:rPr>
                        <a:t>Thurs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12-Mar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2:30-3pm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In-Person Lec</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Wrap up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Chan/TA's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5392886"/>
                  </a:ext>
                </a:extLst>
              </a:tr>
              <a:tr h="186906">
                <a:tc>
                  <a:txBody>
                    <a:bodyPr/>
                    <a:lstStyle/>
                    <a:p>
                      <a:pPr algn="l" fontAlgn="b"/>
                      <a:r>
                        <a:rPr lang="en-US" sz="1400" b="0" i="0" u="none" strike="noStrike">
                          <a:solidFill>
                            <a:srgbClr val="000000"/>
                          </a:solidFill>
                          <a:effectLst/>
                          <a:latin typeface="Calibri" panose="020F0502020204030204" pitchFamily="34" charset="0"/>
                        </a:rPr>
                        <a:t>Fri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000000"/>
                          </a:solidFill>
                          <a:effectLst/>
                          <a:latin typeface="Calibri" panose="020F0502020204030204" pitchFamily="34" charset="0"/>
                        </a:rPr>
                        <a:t>20-Mar</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000000"/>
                          </a:solidFill>
                          <a:effectLst/>
                          <a:latin typeface="Calibri" panose="020F0502020204030204" pitchFamily="34" charset="0"/>
                        </a:rPr>
                        <a:t>8pm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tc>
                  <a:txBody>
                    <a:bodyPr/>
                    <a:lstStyle/>
                    <a:p>
                      <a:pPr algn="l" fontAlgn="b"/>
                      <a:r>
                        <a:rPr lang="en-US" sz="1400" b="0" i="0" u="none" strike="noStrike" dirty="0">
                          <a:solidFill>
                            <a:srgbClr val="FF0000"/>
                          </a:solidFill>
                          <a:effectLst/>
                          <a:latin typeface="Calibri" panose="020F0502020204030204" pitchFamily="34" charset="0"/>
                        </a:rPr>
                        <a:t>Final Exam</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FD"/>
                    </a:solidFill>
                  </a:tcPr>
                </a:tc>
                <a:extLst>
                  <a:ext uri="{0D108BD9-81ED-4DB2-BD59-A6C34878D82A}">
                    <a16:rowId xmlns:a16="http://schemas.microsoft.com/office/drawing/2014/main" val="1354326315"/>
                  </a:ext>
                </a:extLst>
              </a:tr>
            </a:tbl>
          </a:graphicData>
        </a:graphic>
      </p:graphicFrame>
      <p:pic>
        <p:nvPicPr>
          <p:cNvPr id="2" name="Audio 1">
            <a:hlinkClick r:id="" action="ppaction://media"/>
            <a:extLst>
              <a:ext uri="{FF2B5EF4-FFF2-40B4-BE49-F238E27FC236}">
                <a16:creationId xmlns:a16="http://schemas.microsoft.com/office/drawing/2014/main" id="{3BB3D02E-49E2-3D42-91E0-A03E0604BD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35758908"/>
      </p:ext>
    </p:extLst>
  </p:cSld>
  <p:clrMapOvr>
    <a:masterClrMapping/>
  </p:clrMapOvr>
  <p:transition advTm="170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dirty="0"/>
              <a:t>Course Format			</a:t>
            </a:r>
          </a:p>
        </p:txBody>
      </p:sp>
      <p:sp>
        <p:nvSpPr>
          <p:cNvPr id="193539" name="Rectangle 3"/>
          <p:cNvSpPr>
            <a:spLocks noGrp="1" noChangeArrowheads="1"/>
          </p:cNvSpPr>
          <p:nvPr>
            <p:ph type="body" idx="1"/>
          </p:nvPr>
        </p:nvSpPr>
        <p:spPr>
          <a:xfrm>
            <a:off x="275165" y="1193917"/>
            <a:ext cx="8588815" cy="5234645"/>
          </a:xfrm>
        </p:spPr>
        <p:txBody>
          <a:bodyPr/>
          <a:lstStyle/>
          <a:p>
            <a:r>
              <a:rPr lang="en-US" sz="2000" dirty="0"/>
              <a:t>Lectures: </a:t>
            </a:r>
            <a:r>
              <a:rPr lang="en-US" sz="1800" dirty="0"/>
              <a:t>7 live lectures, 4 recorded lectures</a:t>
            </a:r>
          </a:p>
          <a:p>
            <a:pPr lvl="1"/>
            <a:r>
              <a:rPr lang="en-US" sz="1800" dirty="0"/>
              <a:t>4 guest live lecturers</a:t>
            </a:r>
          </a:p>
          <a:p>
            <a:pPr lvl="1"/>
            <a:r>
              <a:rPr lang="en-US" sz="1800" dirty="0" err="1"/>
              <a:t>Lec</a:t>
            </a:r>
            <a:r>
              <a:rPr lang="en-US" sz="1800" dirty="0"/>
              <a:t> recordings and slides posted ~ 1 week prior to due date of assoc. HW</a:t>
            </a:r>
          </a:p>
          <a:p>
            <a:pPr lvl="1"/>
            <a:r>
              <a:rPr lang="en-US" sz="1800" dirty="0"/>
              <a:t>Live </a:t>
            </a:r>
            <a:r>
              <a:rPr lang="en-US" sz="1800" dirty="0" err="1"/>
              <a:t>Lecs</a:t>
            </a:r>
            <a:r>
              <a:rPr lang="en-US" sz="1800" dirty="0"/>
              <a:t> ~ 1-2 </a:t>
            </a:r>
            <a:r>
              <a:rPr lang="en-US" sz="1800" dirty="0" err="1"/>
              <a:t>hrs</a:t>
            </a:r>
            <a:r>
              <a:rPr lang="en-US" sz="1800" dirty="0"/>
              <a:t> (recorded/posted after the session)</a:t>
            </a:r>
          </a:p>
          <a:p>
            <a:pPr lvl="1"/>
            <a:r>
              <a:rPr lang="en-US" sz="1800" dirty="0"/>
              <a:t>Recorded </a:t>
            </a:r>
            <a:r>
              <a:rPr lang="en-US" sz="1800" dirty="0" err="1"/>
              <a:t>Lecs</a:t>
            </a:r>
            <a:r>
              <a:rPr lang="en-US" sz="1800" dirty="0"/>
              <a:t> ~ 30-60 min per topic</a:t>
            </a:r>
          </a:p>
          <a:p>
            <a:endParaRPr lang="en-US" sz="2000" dirty="0"/>
          </a:p>
          <a:p>
            <a:r>
              <a:rPr lang="en-US" sz="2000" dirty="0"/>
              <a:t>Small Groups (SG) to Review HW: 7 In-person sessions, 1 hour</a:t>
            </a:r>
          </a:p>
          <a:p>
            <a:pPr marL="295268" lvl="1" indent="0">
              <a:buNone/>
            </a:pPr>
            <a:endParaRPr lang="en-US" sz="2000" dirty="0"/>
          </a:p>
          <a:p>
            <a:r>
              <a:rPr lang="en-US" sz="2000" dirty="0"/>
              <a:t>Instructors</a:t>
            </a:r>
          </a:p>
          <a:p>
            <a:pPr lvl="1"/>
            <a:r>
              <a:rPr lang="en-US" sz="1800" dirty="0"/>
              <a:t>Course Director: June M. Chan ScD </a:t>
            </a:r>
            <a:r>
              <a:rPr lang="en-US" sz="1800" dirty="0">
                <a:hlinkClick r:id="rId5"/>
              </a:rPr>
              <a:t>june.chan@ucsf.edu</a:t>
            </a:r>
            <a:r>
              <a:rPr lang="en-US" sz="1800" dirty="0"/>
              <a:t> </a:t>
            </a:r>
          </a:p>
          <a:p>
            <a:pPr lvl="1"/>
            <a:r>
              <a:rPr lang="en-US" sz="1800" dirty="0"/>
              <a:t>Teaching Assistants: </a:t>
            </a:r>
            <a:r>
              <a:rPr lang="en-US" sz="1800" dirty="0">
                <a:hlinkClick r:id="rId6"/>
              </a:rPr>
              <a:t>dan.Kelly@ucsf.edu</a:t>
            </a:r>
            <a:r>
              <a:rPr lang="en-US" sz="1800" dirty="0"/>
              <a:t>, </a:t>
            </a:r>
            <a:r>
              <a:rPr lang="en-US" sz="1800" dirty="0">
                <a:hlinkClick r:id="rId7"/>
              </a:rPr>
              <a:t>shelley.devost@ucsf.edu</a:t>
            </a:r>
            <a:r>
              <a:rPr lang="en-US" sz="1800" dirty="0"/>
              <a:t>	</a:t>
            </a:r>
          </a:p>
          <a:p>
            <a:pPr lvl="1"/>
            <a:r>
              <a:rPr lang="en-US" sz="1800" dirty="0"/>
              <a:t>Curriculum Team: François </a:t>
            </a:r>
            <a:r>
              <a:rPr lang="en-US" sz="1800" dirty="0" err="1"/>
              <a:t>Rerolle</a:t>
            </a:r>
            <a:r>
              <a:rPr lang="en-US" sz="1800" dirty="0"/>
              <a:t>, Rebecca Graff</a:t>
            </a:r>
          </a:p>
          <a:p>
            <a:pPr lvl="1"/>
            <a:r>
              <a:rPr lang="en-US" sz="1800" dirty="0"/>
              <a:t>Guest Lecturers: Graff, Van </a:t>
            </a:r>
            <a:r>
              <a:rPr lang="en-US" sz="1800" dirty="0" err="1"/>
              <a:t>Blarigan</a:t>
            </a:r>
            <a:r>
              <a:rPr lang="en-US" sz="1800" dirty="0"/>
              <a:t>, </a:t>
            </a:r>
            <a:r>
              <a:rPr lang="en-US" sz="1800" dirty="0" err="1"/>
              <a:t>Mayeda</a:t>
            </a:r>
            <a:endParaRPr lang="en-US" sz="1800" dirty="0"/>
          </a:p>
          <a:p>
            <a:pPr lvl="1"/>
            <a:endParaRPr lang="en-US" sz="1800" dirty="0"/>
          </a:p>
        </p:txBody>
      </p:sp>
      <p:pic>
        <p:nvPicPr>
          <p:cNvPr id="3" name="Audio 2">
            <a:hlinkClick r:id="" action="ppaction://media"/>
            <a:extLst>
              <a:ext uri="{FF2B5EF4-FFF2-40B4-BE49-F238E27FC236}">
                <a16:creationId xmlns:a16="http://schemas.microsoft.com/office/drawing/2014/main" id="{4426AD0B-5C92-8E4B-90E2-AC2BDB9D04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35354512"/>
      </p:ext>
    </p:extLst>
  </p:cSld>
  <p:clrMapOvr>
    <a:masterClrMapping/>
  </p:clrMapOvr>
  <p:transition advTm="462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t>Study Resources</a:t>
            </a:r>
            <a:endParaRPr lang="en-US" dirty="0"/>
          </a:p>
        </p:txBody>
      </p:sp>
      <p:sp>
        <p:nvSpPr>
          <p:cNvPr id="193539" name="Rectangle 3"/>
          <p:cNvSpPr>
            <a:spLocks noGrp="1" noChangeArrowheads="1"/>
          </p:cNvSpPr>
          <p:nvPr>
            <p:ph type="body" idx="1"/>
          </p:nvPr>
        </p:nvSpPr>
        <p:spPr>
          <a:xfrm>
            <a:off x="459686" y="1868557"/>
            <a:ext cx="8137665" cy="4239635"/>
          </a:xfrm>
        </p:spPr>
        <p:txBody>
          <a:bodyPr/>
          <a:lstStyle/>
          <a:p>
            <a:r>
              <a:rPr lang="en-US" dirty="0"/>
              <a:t>Lectures, Slides, &amp; Notes</a:t>
            </a:r>
          </a:p>
          <a:p>
            <a:r>
              <a:rPr lang="en-US" dirty="0"/>
              <a:t>Assigned Readings </a:t>
            </a:r>
          </a:p>
          <a:p>
            <a:pPr lvl="1"/>
            <a:r>
              <a:rPr lang="en-US" dirty="0"/>
              <a:t>Rothman/Greenland/Lash (3rd Edition, 2008) (RGL)</a:t>
            </a:r>
          </a:p>
          <a:p>
            <a:pPr lvl="1"/>
            <a:r>
              <a:rPr lang="en-US" dirty="0"/>
              <a:t>Causal Inference: What if? (Hernan M, November 2019 edition)</a:t>
            </a:r>
          </a:p>
          <a:p>
            <a:pPr lvl="1"/>
            <a:r>
              <a:rPr lang="en-US" dirty="0"/>
              <a:t>Selected articles and other chapters</a:t>
            </a:r>
          </a:p>
          <a:p>
            <a:r>
              <a:rPr lang="en-US" dirty="0"/>
              <a:t>Problem Sets, Small Groups, &amp; Answer Keys</a:t>
            </a:r>
          </a:p>
          <a:p>
            <a:r>
              <a:rPr lang="en-US" dirty="0"/>
              <a:t>Software Resources that may be used</a:t>
            </a:r>
          </a:p>
          <a:p>
            <a:pPr lvl="1"/>
            <a:r>
              <a:rPr lang="en-US" dirty="0"/>
              <a:t>Statistical software: STATA</a:t>
            </a:r>
          </a:p>
          <a:p>
            <a:pPr lvl="1"/>
            <a:r>
              <a:rPr lang="en-US" dirty="0" err="1"/>
              <a:t>dagitty.net</a:t>
            </a:r>
            <a:r>
              <a:rPr lang="en-US" dirty="0"/>
              <a:t> – free web-based software for DAGs</a:t>
            </a:r>
          </a:p>
          <a:p>
            <a:pPr lvl="1"/>
            <a:r>
              <a:rPr lang="en-US" dirty="0"/>
              <a:t>MS Office Excel</a:t>
            </a:r>
          </a:p>
          <a:p>
            <a:pPr lvl="1"/>
            <a:endParaRPr lang="en-US" dirty="0"/>
          </a:p>
          <a:p>
            <a:pPr lvl="1"/>
            <a:endParaRPr lang="en-US" dirty="0"/>
          </a:p>
        </p:txBody>
      </p:sp>
      <p:pic>
        <p:nvPicPr>
          <p:cNvPr id="2" name="Audio 1">
            <a:hlinkClick r:id="" action="ppaction://media"/>
            <a:extLst>
              <a:ext uri="{FF2B5EF4-FFF2-40B4-BE49-F238E27FC236}">
                <a16:creationId xmlns:a16="http://schemas.microsoft.com/office/drawing/2014/main" id="{D433A448-AF33-7C40-94AC-3A012FB099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67326221"/>
      </p:ext>
    </p:extLst>
  </p:cSld>
  <p:clrMapOvr>
    <a:masterClrMapping/>
  </p:clrMapOvr>
  <p:transition advTm="380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111|recordLength=5133|start=0|end=5111|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486|recordLength=125333|start=0|end=7486|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069|recordLength=5085|start=0|end=5069|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6.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7.xml><?xml version="1.0" encoding="utf-8"?>
<a:theme xmlns:a="http://schemas.openxmlformats.org/drawingml/2006/main" name="5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2101</TotalTime>
  <Words>1219</Words>
  <Application>Microsoft Macintosh PowerPoint</Application>
  <PresentationFormat>On-screen Show (4:3)</PresentationFormat>
  <Paragraphs>278</Paragraphs>
  <Slides>14</Slides>
  <Notes>14</Notes>
  <HiddenSlides>0</HiddenSlides>
  <MMClips>14</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14</vt:i4>
      </vt:variant>
    </vt:vector>
  </HeadingPairs>
  <TitlesOfParts>
    <vt:vector size="31" baseType="lpstr">
      <vt:lpstr>.AppleSystemUIFont</vt:lpstr>
      <vt:lpstr>Arial</vt:lpstr>
      <vt:lpstr>Baskerville Old Face</vt:lpstr>
      <vt:lpstr>Calibri</vt:lpstr>
      <vt:lpstr>Calibri Light</vt:lpstr>
      <vt:lpstr>Garamond</vt:lpstr>
      <vt:lpstr>Georgia</vt:lpstr>
      <vt:lpstr>LucidaGrande</vt:lpstr>
      <vt:lpstr>Times New Roman</vt:lpstr>
      <vt:lpstr>Wingdings</vt:lpstr>
      <vt:lpstr>UCSF Contemporary</vt:lpstr>
      <vt:lpstr>1_Office Theme</vt:lpstr>
      <vt:lpstr>2_Office Theme</vt:lpstr>
      <vt:lpstr>1_UCSF Contemporary</vt:lpstr>
      <vt:lpstr>2_UCSF Contemporary</vt:lpstr>
      <vt:lpstr>3_UCSF Contemporary</vt:lpstr>
      <vt:lpstr>5_UCSF Contemporary</vt:lpstr>
      <vt:lpstr>Welcome!</vt:lpstr>
      <vt:lpstr>Disclosures</vt:lpstr>
      <vt:lpstr>PowerPoint Presentation</vt:lpstr>
      <vt:lpstr>Introduction to the Course EPI 207, Epidemiologic Methods II</vt:lpstr>
      <vt:lpstr>Outline</vt:lpstr>
      <vt:lpstr>Learning Objectives</vt:lpstr>
      <vt:lpstr>EPI 207 Schedule – 2020    Thursday, 1:00-3:00 pm</vt:lpstr>
      <vt:lpstr>Course Format   </vt:lpstr>
      <vt:lpstr>Study Resources</vt:lpstr>
      <vt:lpstr>Text Books</vt:lpstr>
      <vt:lpstr>Assessment &amp; Grading Policies</vt:lpstr>
      <vt:lpstr>Professional Conduct Statement </vt:lpstr>
      <vt:lpstr>What is the best way to learn in this course? </vt:lpstr>
      <vt:lpstr>See you in class on January 9th!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Chan, June Maylin</cp:lastModifiedBy>
  <cp:revision>82</cp:revision>
  <dcterms:created xsi:type="dcterms:W3CDTF">2019-11-22T02:54:00Z</dcterms:created>
  <dcterms:modified xsi:type="dcterms:W3CDTF">2020-01-09T00:24:02Z</dcterms:modified>
</cp:coreProperties>
</file>