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4550" r:id="rId2"/>
  </p:sldMasterIdLst>
  <p:notesMasterIdLst>
    <p:notesMasterId r:id="rId16"/>
  </p:notesMasterIdLst>
  <p:sldIdLst>
    <p:sldId id="358" r:id="rId3"/>
    <p:sldId id="343" r:id="rId4"/>
    <p:sldId id="267" r:id="rId5"/>
    <p:sldId id="307" r:id="rId6"/>
    <p:sldId id="374" r:id="rId7"/>
    <p:sldId id="344" r:id="rId8"/>
    <p:sldId id="306" r:id="rId9"/>
    <p:sldId id="357" r:id="rId10"/>
    <p:sldId id="356" r:id="rId11"/>
    <p:sldId id="375" r:id="rId12"/>
    <p:sldId id="310" r:id="rId13"/>
    <p:sldId id="309" r:id="rId14"/>
    <p:sldId id="30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81" autoAdjust="0"/>
    <p:restoredTop sz="93825" autoAdjust="0"/>
  </p:normalViewPr>
  <p:slideViewPr>
    <p:cSldViewPr snapToGrid="0" snapToObjects="1">
      <p:cViewPr varScale="1">
        <p:scale>
          <a:sx n="107" d="100"/>
          <a:sy n="107" d="100"/>
        </p:scale>
        <p:origin x="113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7056"/>
    </p:cViewPr>
  </p:sorterViewPr>
  <p:notesViewPr>
    <p:cSldViewPr snapToGrid="0" snapToObjects="1">
      <p:cViewPr varScale="1">
        <p:scale>
          <a:sx n="154" d="100"/>
          <a:sy n="154" d="100"/>
        </p:scale>
        <p:origin x="-6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C5A4F-567A-B04C-A8E4-9B4BA21D8B87}" type="datetimeFigureOut">
              <a:rPr lang="en-US" smtClean="0"/>
              <a:t>4/17/22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0955E-2D55-5645-9F86-E26668306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5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#2 – if not too </a:t>
            </a:r>
            <a:r>
              <a:rPr lang="en-US" dirty="0" err="1"/>
              <a:t>hetrogiouns</a:t>
            </a:r>
            <a:r>
              <a:rPr lang="en-US" dirty="0"/>
              <a:t>, we can use random-effect model to arrive on an average effect.</a:t>
            </a:r>
            <a:r>
              <a:rPr lang="en-US" baseline="0" dirty="0"/>
              <a:t> Also, we are</a:t>
            </a:r>
            <a:r>
              <a:rPr lang="en-US" dirty="0"/>
              <a:t> sometimes interested in the effect in</a:t>
            </a:r>
            <a:r>
              <a:rPr lang="en-US" baseline="0" dirty="0"/>
              <a:t> various</a:t>
            </a:r>
            <a:r>
              <a:rPr lang="en-US" dirty="0"/>
              <a:t> settings, or dispersion</a:t>
            </a:r>
            <a:r>
              <a:rPr lang="en-US" baseline="0" dirty="0"/>
              <a:t> across studies.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1755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600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3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0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5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15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711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61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0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6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0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05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79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7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0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7822-12B3-AD4C-8C29-1F632553333B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551" r:id="rId1"/>
    <p:sldLayoutId id="2147484552" r:id="rId2"/>
    <p:sldLayoutId id="2147484553" r:id="rId3"/>
    <p:sldLayoutId id="2147484554" r:id="rId4"/>
    <p:sldLayoutId id="2147484555" r:id="rId5"/>
    <p:sldLayoutId id="2147484556" r:id="rId6"/>
    <p:sldLayoutId id="2147484557" r:id="rId7"/>
    <p:sldLayoutId id="2147484558" r:id="rId8"/>
    <p:sldLayoutId id="2147484559" r:id="rId9"/>
    <p:sldLayoutId id="2147484560" r:id="rId10"/>
    <p:sldLayoutId id="21474845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9873A86-3020-E34C-A366-7A24BC699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9255"/>
            <a:ext cx="8229600" cy="2222938"/>
          </a:xfrm>
        </p:spPr>
        <p:txBody>
          <a:bodyPr>
            <a:normAutofit fontScale="90000"/>
          </a:bodyPr>
          <a:lstStyle/>
          <a:p>
            <a:r>
              <a:rPr lang="en-US" dirty="0"/>
              <a:t>Systematic Reviews for Global Health Decision-making </a:t>
            </a:r>
            <a:br>
              <a:rPr lang="en-US" dirty="0"/>
            </a:br>
            <a:r>
              <a:rPr lang="en-US" dirty="0"/>
              <a:t>(GH 213)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35FDE6-A657-E948-AF4B-C658A107D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130566"/>
            <a:ext cx="8229600" cy="19955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FFFF00"/>
                </a:solidFill>
              </a:rPr>
              <a:t>–Meta-Analysis subtopics</a:t>
            </a:r>
          </a:p>
          <a:p>
            <a:pPr marL="0" indent="0" algn="ctr">
              <a:buNone/>
            </a:pPr>
            <a:r>
              <a:rPr lang="en-US" dirty="0"/>
              <a:t>Mohsen Malekinejad, MD, </a:t>
            </a:r>
            <a:r>
              <a:rPr lang="en-US" dirty="0" err="1"/>
              <a:t>DrPH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738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0156-794B-DE4A-A25F-15D7C9EA2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09" y="0"/>
            <a:ext cx="8918294" cy="1392397"/>
          </a:xfrm>
        </p:spPr>
        <p:txBody>
          <a:bodyPr>
            <a:normAutofit/>
          </a:bodyPr>
          <a:lstStyle/>
          <a:p>
            <a:r>
              <a:rPr lang="en-US" sz="3600" dirty="0"/>
              <a:t>Sensitivity Analysis </a:t>
            </a:r>
            <a:r>
              <a:rPr lang="en-US" sz="3600" dirty="0" err="1"/>
              <a:t>Eaample</a:t>
            </a:r>
            <a:r>
              <a:rPr lang="en-US" sz="3600" dirty="0"/>
              <a:t>: Effect of Syphilis infection on risk of HIV acquisition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56F32F-DF75-9A44-9797-75F03BEBB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56" y="1392396"/>
            <a:ext cx="5224085" cy="4403719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4C04BB4-8431-784E-BBB2-CCEBF0D6B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610293"/>
              </p:ext>
            </p:extLst>
          </p:nvPr>
        </p:nvGraphicFramePr>
        <p:xfrm>
          <a:off x="5594503" y="1695235"/>
          <a:ext cx="3492500" cy="3251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8903">
                  <a:extLst>
                    <a:ext uri="{9D8B030D-6E8A-4147-A177-3AD203B41FA5}">
                      <a16:colId xmlns:a16="http://schemas.microsoft.com/office/drawing/2014/main" val="43996674"/>
                    </a:ext>
                  </a:extLst>
                </a:gridCol>
                <a:gridCol w="545604">
                  <a:extLst>
                    <a:ext uri="{9D8B030D-6E8A-4147-A177-3AD203B41FA5}">
                      <a16:colId xmlns:a16="http://schemas.microsoft.com/office/drawing/2014/main" val="88080323"/>
                    </a:ext>
                  </a:extLst>
                </a:gridCol>
                <a:gridCol w="812062">
                  <a:extLst>
                    <a:ext uri="{9D8B030D-6E8A-4147-A177-3AD203B41FA5}">
                      <a16:colId xmlns:a16="http://schemas.microsoft.com/office/drawing/2014/main" val="3211232440"/>
                    </a:ext>
                  </a:extLst>
                </a:gridCol>
                <a:gridCol w="735931">
                  <a:extLst>
                    <a:ext uri="{9D8B030D-6E8A-4147-A177-3AD203B41FA5}">
                      <a16:colId xmlns:a16="http://schemas.microsoft.com/office/drawing/2014/main" val="1905901660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Studies Omitted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[95%  Conf.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Interval]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92377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355206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Beymer 2016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6055723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Desai 2017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5514899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Giuliani 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2565273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Jia 2015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1.66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3284902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Jin 2010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1.64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3.46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786518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Pathela 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1.66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8117379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Li 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3.42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0651420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van Griensven 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1387769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Xu 2010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8903262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Xu 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2.91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0648537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Yang 2010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79882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Zhao 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2.26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1997925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9781859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Combined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3.30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6437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425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Main Critics of Meta-analysis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Cannot combine results of various studies in one number  - Not intended</a:t>
            </a:r>
          </a:p>
          <a:p>
            <a:r>
              <a:rPr lang="en-US" dirty="0"/>
              <a:t>Combining “Apples and Oranges” – true if the goal is to always report common effect, but it is not.</a:t>
            </a:r>
          </a:p>
        </p:txBody>
      </p:sp>
    </p:spTree>
    <p:extLst>
      <p:ext uri="{BB962C8B-B14F-4D97-AF65-F5344CB8AC3E}">
        <p14:creationId xmlns:p14="http://schemas.microsoft.com/office/powerpoint/2010/main" val="1741455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220" y="4819"/>
            <a:ext cx="9004300" cy="1813557"/>
          </a:xfrm>
          <a:prstGeom prst="rect">
            <a:avLst/>
          </a:prstGeom>
        </p:spPr>
        <p:txBody>
          <a:bodyPr vert="horz" wrap="square" lIns="0" tIns="272018" rIns="0" bIns="0" rtlCol="0">
            <a:spAutoFit/>
          </a:bodyPr>
          <a:lstStyle/>
          <a:p>
            <a:pPr marL="194945">
              <a:lnSpc>
                <a:spcPct val="100000"/>
              </a:lnSpc>
            </a:pPr>
            <a:r>
              <a:rPr lang="en-US" spc="-35" dirty="0"/>
              <a:t>Not Report a Single </a:t>
            </a:r>
            <a:br>
              <a:rPr lang="en-US" spc="-35" dirty="0"/>
            </a:br>
            <a:r>
              <a:rPr lang="en-US" spc="-5" dirty="0"/>
              <a:t>Summary Effect when:</a:t>
            </a:r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7426794" y="3598585"/>
            <a:ext cx="1524802" cy="136179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09600" y="2090582"/>
            <a:ext cx="8178800" cy="3939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204" dirty="0">
                <a:latin typeface="Calibri"/>
                <a:cs typeface="Calibri"/>
              </a:rPr>
              <a:t>T</a:t>
            </a:r>
            <a:r>
              <a:rPr sz="3200" dirty="0">
                <a:latin typeface="Calibri"/>
                <a:cs typeface="Calibri"/>
              </a:rPr>
              <a:t>oo much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h</a:t>
            </a:r>
            <a:r>
              <a:rPr sz="3200" spc="-40" dirty="0">
                <a:latin typeface="Calibri"/>
                <a:cs typeface="Calibri"/>
              </a:rPr>
              <a:t>e</a:t>
            </a:r>
            <a:r>
              <a:rPr sz="3200" spc="-25" dirty="0">
                <a:latin typeface="Calibri"/>
                <a:cs typeface="Calibri"/>
              </a:rPr>
              <a:t>t</a:t>
            </a:r>
            <a:r>
              <a:rPr sz="3200" spc="-15" dirty="0">
                <a:latin typeface="Calibri"/>
                <a:cs typeface="Calibri"/>
              </a:rPr>
              <a:t>e</a:t>
            </a:r>
            <a:r>
              <a:rPr sz="3200" spc="-60" dirty="0">
                <a:latin typeface="Calibri"/>
                <a:cs typeface="Calibri"/>
              </a:rPr>
              <a:t>r</a:t>
            </a:r>
            <a:r>
              <a:rPr sz="3200" dirty="0">
                <a:latin typeface="Calibri"/>
                <a:cs typeface="Calibri"/>
              </a:rPr>
              <a:t>o</a:t>
            </a:r>
            <a:r>
              <a:rPr sz="3200" spc="-40" dirty="0">
                <a:latin typeface="Calibri"/>
                <a:cs typeface="Calibri"/>
              </a:rPr>
              <a:t>g</a:t>
            </a:r>
            <a:r>
              <a:rPr sz="3200" spc="-15" dirty="0">
                <a:latin typeface="Calibri"/>
                <a:cs typeface="Calibri"/>
              </a:rPr>
              <a:t>e</a:t>
            </a:r>
            <a:r>
              <a:rPr sz="3200" spc="-30" dirty="0">
                <a:latin typeface="Calibri"/>
                <a:cs typeface="Calibri"/>
              </a:rPr>
              <a:t>n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15" dirty="0">
                <a:latin typeface="Calibri"/>
                <a:cs typeface="Calibri"/>
              </a:rPr>
              <a:t>i</a:t>
            </a:r>
            <a:r>
              <a:rPr sz="3200" spc="-5" dirty="0">
                <a:latin typeface="Calibri"/>
                <a:cs typeface="Calibri"/>
              </a:rPr>
              <a:t>t</a:t>
            </a:r>
            <a:r>
              <a:rPr sz="3200" spc="-15" dirty="0">
                <a:latin typeface="Calibri"/>
                <a:cs typeface="Calibri"/>
              </a:rPr>
              <a:t>y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am</a:t>
            </a:r>
            <a:r>
              <a:rPr sz="3200" spc="5" dirty="0">
                <a:latin typeface="Calibri"/>
                <a:cs typeface="Calibri"/>
              </a:rPr>
              <a:t>o</a:t>
            </a:r>
            <a:r>
              <a:rPr sz="3200" spc="-10" dirty="0">
                <a:latin typeface="Calibri"/>
                <a:cs typeface="Calibri"/>
              </a:rPr>
              <a:t>n</a:t>
            </a:r>
            <a:r>
              <a:rPr sz="3200" spc="-15" dirty="0">
                <a:latin typeface="Calibri"/>
                <a:cs typeface="Calibri"/>
              </a:rPr>
              <a:t>g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s</a:t>
            </a:r>
            <a:r>
              <a:rPr sz="3200" spc="-5" dirty="0">
                <a:latin typeface="Calibri"/>
                <a:cs typeface="Calibri"/>
              </a:rPr>
              <a:t>t</a:t>
            </a:r>
            <a:r>
              <a:rPr sz="3200" spc="-10" dirty="0">
                <a:latin typeface="Calibri"/>
                <a:cs typeface="Calibri"/>
              </a:rPr>
              <a:t>udies</a:t>
            </a:r>
            <a:r>
              <a:rPr lang="en-US" sz="3200" spc="-10" dirty="0">
                <a:latin typeface="Calibri"/>
                <a:cs typeface="Calibri"/>
              </a:rPr>
              <a:t>, there could be clearly effiect modifiers (two or more sets of studies)</a:t>
            </a:r>
          </a:p>
          <a:p>
            <a:pPr marL="12700" marR="5080">
              <a:lnSpc>
                <a:spcPct val="100000"/>
              </a:lnSpc>
              <a:tabLst>
                <a:tab pos="355600" algn="l"/>
              </a:tabLst>
            </a:pPr>
            <a:endParaRPr sz="3200" dirty="0">
              <a:latin typeface="Calibri"/>
              <a:cs typeface="Calibri"/>
            </a:endParaRPr>
          </a:p>
          <a:p>
            <a:pPr marL="355600" marR="26035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3200" spc="-20" dirty="0">
                <a:latin typeface="Calibri"/>
                <a:cs typeface="Calibri"/>
              </a:rPr>
              <a:t>High risk of bias among primary </a:t>
            </a:r>
            <a:r>
              <a:rPr sz="3200" spc="-25" dirty="0">
                <a:latin typeface="Calibri"/>
                <a:cs typeface="Calibri"/>
              </a:rPr>
              <a:t>s</a:t>
            </a:r>
            <a:r>
              <a:rPr sz="3200" spc="-5" dirty="0">
                <a:latin typeface="Calibri"/>
                <a:cs typeface="Calibri"/>
              </a:rPr>
              <a:t>t</a:t>
            </a:r>
            <a:r>
              <a:rPr sz="3200" spc="-10" dirty="0">
                <a:latin typeface="Calibri"/>
                <a:cs typeface="Calibri"/>
              </a:rPr>
              <a:t>udi</a:t>
            </a:r>
            <a:r>
              <a:rPr sz="3200" spc="-15" dirty="0">
                <a:latin typeface="Calibri"/>
                <a:cs typeface="Calibri"/>
              </a:rPr>
              <a:t>es</a:t>
            </a:r>
            <a:endParaRPr lang="en-US" sz="3200" spc="-15" dirty="0">
              <a:latin typeface="Calibri"/>
              <a:cs typeface="Calibri"/>
            </a:endParaRPr>
          </a:p>
          <a:p>
            <a:pPr marL="12700" marR="260350">
              <a:lnSpc>
                <a:spcPct val="100000"/>
              </a:lnSpc>
              <a:tabLst>
                <a:tab pos="355600" algn="l"/>
              </a:tabLst>
            </a:pPr>
            <a:endParaRPr sz="3200" dirty="0">
              <a:latin typeface="Calibri"/>
              <a:cs typeface="Calibri"/>
            </a:endParaRPr>
          </a:p>
          <a:p>
            <a:pPr marL="355600" marR="2413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3200" spc="5" dirty="0">
                <a:latin typeface="Calibri"/>
                <a:cs typeface="Calibri"/>
              </a:rPr>
              <a:t>T</a:t>
            </a:r>
            <a:r>
              <a:rPr sz="3200" spc="-15" dirty="0">
                <a:latin typeface="Calibri"/>
                <a:cs typeface="Calibri"/>
              </a:rPr>
              <a:t>h</a:t>
            </a:r>
            <a:r>
              <a:rPr sz="3200" dirty="0">
                <a:latin typeface="Calibri"/>
                <a:cs typeface="Calibri"/>
              </a:rPr>
              <a:t>e </a:t>
            </a:r>
            <a:r>
              <a:rPr sz="3200" spc="-10" dirty="0">
                <a:latin typeface="Calibri"/>
                <a:cs typeface="Calibri"/>
              </a:rPr>
              <a:t>p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spc="-15" dirty="0">
                <a:latin typeface="Calibri"/>
                <a:cs typeface="Calibri"/>
              </a:rPr>
              <a:t>es</a:t>
            </a:r>
            <a:r>
              <a:rPr sz="3200" spc="-25" dirty="0">
                <a:latin typeface="Calibri"/>
                <a:cs typeface="Calibri"/>
              </a:rPr>
              <a:t>e</a:t>
            </a:r>
            <a:r>
              <a:rPr sz="3200" spc="-10" dirty="0">
                <a:latin typeface="Calibri"/>
                <a:cs typeface="Calibri"/>
              </a:rPr>
              <a:t>n</a:t>
            </a:r>
            <a:r>
              <a:rPr sz="3200" spc="-5" dirty="0">
                <a:latin typeface="Calibri"/>
                <a:cs typeface="Calibri"/>
              </a:rPr>
              <a:t>c</a:t>
            </a:r>
            <a:r>
              <a:rPr sz="3200" spc="-15" dirty="0">
                <a:latin typeface="Calibri"/>
                <a:cs typeface="Calibri"/>
              </a:rPr>
              <a:t>e</a:t>
            </a:r>
            <a:r>
              <a:rPr sz="3200" spc="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ser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dirty="0">
                <a:latin typeface="Calibri"/>
                <a:cs typeface="Calibri"/>
              </a:rPr>
              <a:t>o</a:t>
            </a:r>
            <a:r>
              <a:rPr sz="3200" spc="-10" dirty="0">
                <a:latin typeface="Calibri"/>
                <a:cs typeface="Calibri"/>
              </a:rPr>
              <a:t>u</a:t>
            </a:r>
            <a:r>
              <a:rPr sz="3200" dirty="0">
                <a:latin typeface="Calibri"/>
                <a:cs typeface="Calibri"/>
              </a:rPr>
              <a:t>s </a:t>
            </a:r>
            <a:r>
              <a:rPr sz="3200" spc="-10" dirty="0">
                <a:latin typeface="Calibri"/>
                <a:cs typeface="Calibri"/>
              </a:rPr>
              <a:t>publi</a:t>
            </a:r>
            <a:r>
              <a:rPr sz="3200" spc="-25" dirty="0">
                <a:latin typeface="Calibri"/>
                <a:cs typeface="Calibri"/>
              </a:rPr>
              <a:t>ca</a:t>
            </a:r>
            <a:r>
              <a:rPr sz="3200" spc="-5" dirty="0">
                <a:latin typeface="Calibri"/>
                <a:cs typeface="Calibri"/>
              </a:rPr>
              <a:t>t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dirty="0">
                <a:latin typeface="Calibri"/>
                <a:cs typeface="Calibri"/>
              </a:rPr>
              <a:t>on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-10" dirty="0">
                <a:latin typeface="Calibri"/>
                <a:cs typeface="Calibri"/>
              </a:rPr>
              <a:t>nd</a:t>
            </a:r>
            <a:r>
              <a:rPr sz="3200" spc="-50" dirty="0">
                <a:latin typeface="Calibri"/>
                <a:cs typeface="Calibri"/>
              </a:rPr>
              <a:t>/</a:t>
            </a:r>
            <a:r>
              <a:rPr sz="3200" dirty="0">
                <a:latin typeface="Calibri"/>
                <a:cs typeface="Calibri"/>
              </a:rPr>
              <a:t>o</a:t>
            </a:r>
            <a:r>
              <a:rPr sz="3200" spc="-10" dirty="0">
                <a:latin typeface="Calibri"/>
                <a:cs typeface="Calibri"/>
              </a:rPr>
              <a:t>r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spc="-15" dirty="0">
                <a:latin typeface="Calibri"/>
                <a:cs typeface="Calibri"/>
              </a:rPr>
              <a:t>e</a:t>
            </a:r>
            <a:r>
              <a:rPr sz="3200" spc="-30" dirty="0">
                <a:latin typeface="Calibri"/>
                <a:cs typeface="Calibri"/>
              </a:rPr>
              <a:t>p</a:t>
            </a:r>
            <a:r>
              <a:rPr sz="3200" dirty="0">
                <a:latin typeface="Calibri"/>
                <a:cs typeface="Calibri"/>
              </a:rPr>
              <a:t>orti</a:t>
            </a:r>
            <a:r>
              <a:rPr sz="3200" spc="-15" dirty="0">
                <a:latin typeface="Calibri"/>
                <a:cs typeface="Calibri"/>
              </a:rPr>
              <a:t>ng</a:t>
            </a:r>
            <a:r>
              <a:rPr sz="3200" spc="-10" dirty="0">
                <a:latin typeface="Calibri"/>
                <a:cs typeface="Calibri"/>
              </a:rPr>
              <a:t> bi</a:t>
            </a:r>
            <a:r>
              <a:rPr sz="3200" spc="-15" dirty="0">
                <a:latin typeface="Calibri"/>
                <a:cs typeface="Calibri"/>
              </a:rPr>
              <a:t>ases</a:t>
            </a:r>
            <a:endParaRPr sz="3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1627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6969759" y="73660"/>
            <a:ext cx="779779" cy="11226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87720" y="683259"/>
            <a:ext cx="779779" cy="11226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36257" y="1712595"/>
            <a:ext cx="7932420" cy="3344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122555" indent="-342900">
              <a:lnSpc>
                <a:spcPct val="100000"/>
              </a:lnSpc>
            </a:pPr>
            <a:r>
              <a:rPr sz="2800" spc="5" dirty="0">
                <a:latin typeface="Calibri"/>
                <a:cs typeface="Calibri"/>
              </a:rPr>
              <a:t>“</a:t>
            </a:r>
            <a:r>
              <a:rPr sz="2800" dirty="0">
                <a:latin typeface="Calibri"/>
                <a:cs typeface="Calibri"/>
              </a:rPr>
              <a:t>…it 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</a:t>
            </a:r>
            <a:r>
              <a:rPr sz="2800" spc="-50" dirty="0">
                <a:latin typeface="Calibri"/>
                <a:cs typeface="Calibri"/>
              </a:rPr>
              <a:t>w</a:t>
            </a:r>
            <a:r>
              <a:rPr sz="2800" spc="-65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y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5" dirty="0">
                <a:latin typeface="Calibri"/>
                <a:cs typeface="Calibri"/>
              </a:rPr>
              <a:t>pp</a:t>
            </a:r>
            <a:r>
              <a:rPr sz="2800" spc="-40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10" dirty="0">
                <a:latin typeface="Calibri"/>
                <a:cs typeface="Calibri"/>
              </a:rPr>
              <a:t>p</a:t>
            </a:r>
            <a:r>
              <a:rPr sz="2800" dirty="0">
                <a:latin typeface="Calibri"/>
                <a:cs typeface="Calibri"/>
              </a:rPr>
              <a:t>ri</a:t>
            </a:r>
            <a:r>
              <a:rPr sz="2800" spc="-25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5" dirty="0">
                <a:latin typeface="Calibri"/>
                <a:cs typeface="Calibri"/>
              </a:rPr>
              <a:t>n</a:t>
            </a:r>
            <a:r>
              <a:rPr sz="2800" dirty="0">
                <a:latin typeface="Calibri"/>
                <a:cs typeface="Calibri"/>
              </a:rPr>
              <a:t>d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10" dirty="0">
                <a:latin typeface="Calibri"/>
                <a:cs typeface="Calibri"/>
              </a:rPr>
              <a:t>d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65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5" dirty="0">
                <a:latin typeface="Calibri"/>
                <a:cs typeface="Calibri"/>
              </a:rPr>
              <a:t>b</a:t>
            </a:r>
            <a:r>
              <a:rPr sz="2800" dirty="0">
                <a:latin typeface="Calibri"/>
                <a:cs typeface="Calibri"/>
              </a:rPr>
              <a:t>le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o </a:t>
            </a:r>
            <a:r>
              <a:rPr sz="2800" spc="-60" dirty="0">
                <a:latin typeface="Calibri"/>
                <a:cs typeface="Calibri"/>
              </a:rPr>
              <a:t>s</a:t>
            </a:r>
            <a:r>
              <a:rPr sz="2800" spc="-30" dirty="0">
                <a:latin typeface="Calibri"/>
                <a:cs typeface="Calibri"/>
              </a:rPr>
              <a:t>y</a:t>
            </a:r>
            <a:r>
              <a:rPr sz="2800" spc="-40" dirty="0">
                <a:latin typeface="Calibri"/>
                <a:cs typeface="Calibri"/>
              </a:rPr>
              <a:t>st</a:t>
            </a:r>
            <a:r>
              <a:rPr sz="2800" dirty="0">
                <a:latin typeface="Calibri"/>
                <a:cs typeface="Calibri"/>
              </a:rPr>
              <a:t>em</a:t>
            </a:r>
            <a:r>
              <a:rPr sz="2800" spc="-2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ti</a:t>
            </a:r>
            <a:r>
              <a:rPr sz="2800" spc="-3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al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y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v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w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5" dirty="0">
                <a:latin typeface="Calibri"/>
                <a:cs typeface="Calibri"/>
              </a:rPr>
              <a:t>d</a:t>
            </a:r>
            <a:r>
              <a:rPr sz="2800" dirty="0">
                <a:latin typeface="Calibri"/>
                <a:cs typeface="Calibri"/>
              </a:rPr>
              <a:t>y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 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25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a,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but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</a:t>
            </a:r>
            <a:r>
              <a:rPr sz="2800" spc="-6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y 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25" dirty="0">
                <a:latin typeface="Calibri"/>
                <a:cs typeface="Calibri"/>
              </a:rPr>
              <a:t>me</a:t>
            </a:r>
            <a:r>
              <a:rPr sz="2800" spc="-15" dirty="0">
                <a:latin typeface="Calibri"/>
                <a:cs typeface="Calibri"/>
              </a:rPr>
              <a:t>times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5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5" dirty="0">
                <a:latin typeface="Calibri"/>
                <a:cs typeface="Calibri"/>
              </a:rPr>
              <a:t>n</a:t>
            </a:r>
            <a:r>
              <a:rPr sz="2800" dirty="0">
                <a:latin typeface="Calibri"/>
                <a:cs typeface="Calibri"/>
              </a:rPr>
              <a:t>ap</a:t>
            </a:r>
            <a:r>
              <a:rPr sz="2800" spc="5" dirty="0">
                <a:latin typeface="Calibri"/>
                <a:cs typeface="Calibri"/>
              </a:rPr>
              <a:t>p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10" dirty="0">
                <a:latin typeface="Calibri"/>
                <a:cs typeface="Calibri"/>
              </a:rPr>
              <a:t>p</a:t>
            </a:r>
            <a:r>
              <a:rPr sz="2800" dirty="0">
                <a:latin typeface="Calibri"/>
                <a:cs typeface="Calibri"/>
              </a:rPr>
              <a:t>ri</a:t>
            </a:r>
            <a:r>
              <a:rPr sz="2800" spc="-25" dirty="0">
                <a:latin typeface="Calibri"/>
                <a:cs typeface="Calibri"/>
              </a:rPr>
              <a:t>a</a:t>
            </a:r>
            <a:r>
              <a:rPr sz="2800" spc="-5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e,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e</a:t>
            </a:r>
            <a:r>
              <a:rPr sz="2800" spc="-40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en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mislea</a:t>
            </a:r>
            <a:r>
              <a:rPr sz="2800" spc="10" dirty="0">
                <a:latin typeface="Calibri"/>
                <a:cs typeface="Calibri"/>
              </a:rPr>
              <a:t>d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40" dirty="0">
                <a:latin typeface="Calibri"/>
                <a:cs typeface="Calibri"/>
              </a:rPr>
              <a:t>g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o </a:t>
            </a:r>
            <a:r>
              <a:rPr sz="2800" spc="-40" dirty="0">
                <a:latin typeface="Calibri"/>
                <a:cs typeface="Calibri"/>
              </a:rPr>
              <a:t>st</a:t>
            </a:r>
            <a:r>
              <a:rPr sz="2800" spc="-2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ti</a:t>
            </a:r>
            <a:r>
              <a:rPr sz="2800" spc="-40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ti</a:t>
            </a:r>
            <a:r>
              <a:rPr sz="2800" spc="-3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al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y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10" dirty="0">
                <a:latin typeface="Calibri"/>
                <a:cs typeface="Calibri"/>
              </a:rPr>
              <a:t>p</a:t>
            </a:r>
            <a:r>
              <a:rPr sz="2800" spc="-5" dirty="0">
                <a:latin typeface="Calibri"/>
                <a:cs typeface="Calibri"/>
              </a:rPr>
              <a:t>oo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ults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-35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dirty="0">
                <a:latin typeface="Calibri"/>
                <a:cs typeface="Calibri"/>
              </a:rPr>
              <a:t>m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pa</a:t>
            </a:r>
            <a:r>
              <a:rPr sz="2800" spc="-65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u</a:t>
            </a:r>
            <a:r>
              <a:rPr sz="2800" dirty="0">
                <a:latin typeface="Calibri"/>
                <a:cs typeface="Calibri"/>
              </a:rPr>
              <a:t>dies.</a:t>
            </a:r>
          </a:p>
          <a:p>
            <a:pPr marL="354965" marR="5080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In</a:t>
            </a:r>
            <a:r>
              <a:rPr sz="2800" spc="5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5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5" dirty="0">
                <a:latin typeface="Calibri"/>
                <a:cs typeface="Calibri"/>
              </a:rPr>
              <a:t> ou</a:t>
            </a:r>
            <a:r>
              <a:rPr sz="2800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imp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sio</a:t>
            </a:r>
            <a:r>
              <a:rPr sz="2800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h</a:t>
            </a:r>
            <a:r>
              <a:rPr sz="2800" spc="-2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spc="-30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v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30" dirty="0">
                <a:latin typeface="Calibri"/>
                <a:cs typeface="Calibri"/>
              </a:rPr>
              <a:t>e</a:t>
            </a:r>
            <a:r>
              <a:rPr sz="2800" spc="-45" dirty="0">
                <a:latin typeface="Calibri"/>
                <a:cs typeface="Calibri"/>
              </a:rPr>
              <a:t>w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40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5" dirty="0">
                <a:latin typeface="Calibri"/>
                <a:cs typeface="Calibri"/>
              </a:rPr>
              <a:t>f</a:t>
            </a:r>
            <a:r>
              <a:rPr sz="2800" spc="-5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en</a:t>
            </a:r>
            <a:r>
              <a:rPr sz="2800" spc="-5" dirty="0">
                <a:latin typeface="Calibri"/>
                <a:cs typeface="Calibri"/>
              </a:rPr>
              <a:t> fi</a:t>
            </a:r>
            <a:r>
              <a:rPr sz="2800" spc="5" dirty="0">
                <a:latin typeface="Calibri"/>
                <a:cs typeface="Calibri"/>
              </a:rPr>
              <a:t>n</a:t>
            </a:r>
            <a:r>
              <a:rPr sz="2800" dirty="0">
                <a:latin typeface="Calibri"/>
                <a:cs typeface="Calibri"/>
              </a:rPr>
              <a:t>d it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5" dirty="0">
                <a:latin typeface="Calibri"/>
                <a:cs typeface="Calibri"/>
              </a:rPr>
              <a:t>h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40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h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emp</a:t>
            </a:r>
            <a:r>
              <a:rPr sz="2800" spc="-50" dirty="0">
                <a:latin typeface="Calibri"/>
                <a:cs typeface="Calibri"/>
              </a:rPr>
              <a:t>t</a:t>
            </a:r>
            <a:r>
              <a:rPr sz="2800" spc="-2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tion</a:t>
            </a:r>
            <a:r>
              <a:rPr sz="2800" spc="-5" dirty="0">
                <a:latin typeface="Calibri"/>
                <a:cs typeface="Calibri"/>
              </a:rPr>
              <a:t> o</a:t>
            </a:r>
            <a:r>
              <a:rPr sz="2800" dirty="0">
                <a:latin typeface="Calibri"/>
                <a:cs typeface="Calibri"/>
              </a:rPr>
              <a:t>f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om</a:t>
            </a:r>
            <a:r>
              <a:rPr sz="2800" spc="5" dirty="0">
                <a:latin typeface="Calibri"/>
                <a:cs typeface="Calibri"/>
              </a:rPr>
              <a:t>b</a:t>
            </a:r>
            <a:r>
              <a:rPr sz="2800" dirty="0">
                <a:latin typeface="Calibri"/>
                <a:cs typeface="Calibri"/>
              </a:rPr>
              <a:t>ining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u</a:t>
            </a:r>
            <a:r>
              <a:rPr sz="2800" dirty="0">
                <a:latin typeface="Calibri"/>
                <a:cs typeface="Calibri"/>
              </a:rPr>
              <a:t>dies </a:t>
            </a:r>
            <a:r>
              <a:rPr sz="2800" spc="-30" dirty="0">
                <a:latin typeface="Calibri"/>
                <a:cs typeface="Calibri"/>
              </a:rPr>
              <a:t>e</a:t>
            </a:r>
            <a:r>
              <a:rPr sz="2800" spc="-40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en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wh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10" dirty="0">
                <a:latin typeface="Calibri"/>
                <a:cs typeface="Calibri"/>
              </a:rPr>
              <a:t>u</a:t>
            </a:r>
            <a:r>
              <a:rPr sz="2800" dirty="0">
                <a:latin typeface="Calibri"/>
                <a:cs typeface="Calibri"/>
              </a:rPr>
              <a:t>ch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me</a:t>
            </a:r>
            <a:r>
              <a:rPr sz="2800" spc="-50" dirty="0">
                <a:latin typeface="Calibri"/>
                <a:cs typeface="Calibri"/>
              </a:rPr>
              <a:t>t</a:t>
            </a:r>
            <a:r>
              <a:rPr sz="2800" spc="1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-anal</a:t>
            </a:r>
            <a:r>
              <a:rPr sz="2800" spc="-35" dirty="0">
                <a:latin typeface="Calibri"/>
                <a:cs typeface="Calibri"/>
              </a:rPr>
              <a:t>y</a:t>
            </a:r>
            <a:r>
              <a:rPr sz="2800" spc="-5" dirty="0">
                <a:latin typeface="Calibri"/>
                <a:cs typeface="Calibri"/>
              </a:rPr>
              <a:t>si</a:t>
            </a:r>
            <a:r>
              <a:rPr sz="2800" dirty="0">
                <a:latin typeface="Calibri"/>
                <a:cs typeface="Calibri"/>
              </a:rPr>
              <a:t>s 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 q</a:t>
            </a:r>
            <a:r>
              <a:rPr sz="2800" spc="5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4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tio</a:t>
            </a:r>
            <a:r>
              <a:rPr sz="2800" spc="5" dirty="0">
                <a:latin typeface="Calibri"/>
                <a:cs typeface="Calibri"/>
              </a:rPr>
              <a:t>n</a:t>
            </a:r>
            <a:r>
              <a:rPr sz="2800" dirty="0">
                <a:latin typeface="Calibri"/>
                <a:cs typeface="Calibri"/>
              </a:rPr>
              <a:t>able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or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early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ina</a:t>
            </a:r>
            <a:r>
              <a:rPr sz="2800" spc="5" dirty="0">
                <a:latin typeface="Calibri"/>
                <a:cs typeface="Calibri"/>
              </a:rPr>
              <a:t>pp</a:t>
            </a:r>
            <a:r>
              <a:rPr sz="2800" spc="-40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5" dirty="0">
                <a:latin typeface="Calibri"/>
                <a:cs typeface="Calibri"/>
              </a:rPr>
              <a:t>p</a:t>
            </a:r>
            <a:r>
              <a:rPr sz="2800" dirty="0">
                <a:latin typeface="Calibri"/>
                <a:cs typeface="Calibri"/>
              </a:rPr>
              <a:t>ri</a:t>
            </a:r>
            <a:r>
              <a:rPr sz="2800" spc="-30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04" dirty="0">
                <a:latin typeface="Calibri"/>
                <a:cs typeface="Calibri"/>
              </a:rPr>
              <a:t>.</a:t>
            </a:r>
            <a:r>
              <a:rPr sz="2800" dirty="0">
                <a:latin typeface="Calibri"/>
                <a:cs typeface="Calibri"/>
              </a:rPr>
              <a:t>”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64857" y="6059804"/>
            <a:ext cx="6858634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15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g</a:t>
            </a:r>
            <a:r>
              <a:rPr sz="1800" spc="-40" dirty="0">
                <a:latin typeface="Calibri"/>
                <a:cs typeface="Calibri"/>
              </a:rPr>
              <a:t>g</a:t>
            </a:r>
            <a:r>
              <a:rPr sz="1800" spc="-10" dirty="0">
                <a:latin typeface="Calibri"/>
                <a:cs typeface="Calibri"/>
              </a:rPr>
              <a:t>er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et </a:t>
            </a:r>
            <a:r>
              <a:rPr sz="1800" dirty="0">
                <a:latin typeface="Calibri"/>
                <a:cs typeface="Calibri"/>
              </a:rPr>
              <a:t>al. </a:t>
            </a:r>
            <a:r>
              <a:rPr sz="1800" spc="-30" dirty="0">
                <a:latin typeface="Calibri"/>
                <a:cs typeface="Calibri"/>
              </a:rPr>
              <a:t>Sy</a:t>
            </a:r>
            <a:r>
              <a:rPr sz="1800" spc="-25" dirty="0">
                <a:latin typeface="Calibri"/>
                <a:cs typeface="Calibri"/>
              </a:rPr>
              <a:t>s</a:t>
            </a:r>
            <a:r>
              <a:rPr sz="1800" spc="-35" dirty="0">
                <a:latin typeface="Calibri"/>
                <a:cs typeface="Calibri"/>
              </a:rPr>
              <a:t>t</a:t>
            </a:r>
            <a:r>
              <a:rPr sz="1800" spc="-15" dirty="0">
                <a:latin typeface="Calibri"/>
                <a:cs typeface="Calibri"/>
              </a:rPr>
              <a:t>em</a:t>
            </a:r>
            <a:r>
              <a:rPr sz="1800" spc="-30" dirty="0">
                <a:latin typeface="Calibri"/>
                <a:cs typeface="Calibri"/>
              </a:rPr>
              <a:t>a</a:t>
            </a:r>
            <a:r>
              <a:rPr sz="1800" dirty="0">
                <a:latin typeface="Calibri"/>
                <a:cs typeface="Calibri"/>
              </a:rPr>
              <a:t>tic 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i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40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healt</a:t>
            </a:r>
            <a:r>
              <a:rPr sz="1800" dirty="0">
                <a:latin typeface="Calibri"/>
                <a:cs typeface="Calibri"/>
              </a:rPr>
              <a:t>h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c</a:t>
            </a:r>
            <a:r>
              <a:rPr sz="1800" spc="-10" dirty="0">
                <a:latin typeface="Calibri"/>
                <a:cs typeface="Calibri"/>
              </a:rPr>
              <a:t>a</a:t>
            </a:r>
            <a:r>
              <a:rPr sz="1800" spc="-4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e.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Lo</a:t>
            </a:r>
            <a:r>
              <a:rPr sz="1800" spc="-10" dirty="0">
                <a:latin typeface="Calibri"/>
                <a:cs typeface="Calibri"/>
              </a:rPr>
              <a:t>n</a:t>
            </a:r>
            <a:r>
              <a:rPr sz="1800" spc="-5" dirty="0">
                <a:latin typeface="Calibri"/>
                <a:cs typeface="Calibri"/>
              </a:rPr>
              <a:t>d</a:t>
            </a:r>
            <a:r>
              <a:rPr sz="1800" spc="-15" dirty="0">
                <a:latin typeface="Calibri"/>
                <a:cs typeface="Calibri"/>
              </a:rPr>
              <a:t>on</a:t>
            </a:r>
            <a:r>
              <a:rPr sz="1800" spc="-5" dirty="0">
                <a:latin typeface="Calibri"/>
                <a:cs typeface="Calibri"/>
              </a:rPr>
              <a:t>: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BMJ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</a:t>
            </a:r>
            <a:r>
              <a:rPr sz="1800" spc="-10" dirty="0">
                <a:latin typeface="Calibri"/>
                <a:cs typeface="Calibri"/>
              </a:rPr>
              <a:t>oo</a:t>
            </a:r>
            <a:r>
              <a:rPr sz="1800" spc="-30" dirty="0">
                <a:latin typeface="Calibri"/>
                <a:cs typeface="Calibri"/>
              </a:rPr>
              <a:t>k</a:t>
            </a:r>
            <a:r>
              <a:rPr sz="1800" spc="-15" dirty="0">
                <a:latin typeface="Calibri"/>
                <a:cs typeface="Calibri"/>
              </a:rPr>
              <a:t>s</a:t>
            </a:r>
            <a:r>
              <a:rPr sz="1800" spc="-5" dirty="0">
                <a:latin typeface="Calibri"/>
                <a:cs typeface="Calibri"/>
              </a:rPr>
              <a:t>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2001</a:t>
            </a:r>
            <a:r>
              <a:rPr sz="1800" spc="-10" dirty="0">
                <a:latin typeface="Calibri"/>
                <a:cs typeface="Calibri"/>
              </a:rPr>
              <a:t>:5</a:t>
            </a:r>
            <a:endParaRPr sz="1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967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1000">
              <a:schemeClr val="bg2">
                <a:tint val="100000"/>
                <a:shade val="100000"/>
                <a:satMod val="100000"/>
              </a:schemeClr>
            </a:gs>
            <a:gs pos="100000">
              <a:schemeClr val="bg2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458200" cy="1143000"/>
          </a:xfrm>
        </p:spPr>
        <p:txBody>
          <a:bodyPr>
            <a:noAutofit/>
          </a:bodyPr>
          <a:lstStyle/>
          <a:p>
            <a:r>
              <a:rPr lang="en-US" sz="4000" dirty="0"/>
              <a:t>Meta-analysis: Other Important 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Subgroup analysis</a:t>
            </a:r>
          </a:p>
          <a:p>
            <a:r>
              <a:rPr lang="en-US" dirty="0"/>
              <a:t>Meta-regression</a:t>
            </a:r>
          </a:p>
          <a:p>
            <a:r>
              <a:rPr lang="en-US" dirty="0"/>
              <a:t>Sensitivity analysis</a:t>
            </a:r>
          </a:p>
          <a:p>
            <a:r>
              <a:rPr lang="en-US" dirty="0"/>
              <a:t>Reporting &amp; non-publication biases</a:t>
            </a:r>
          </a:p>
          <a:p>
            <a:pPr lvl="1"/>
            <a:r>
              <a:rPr lang="en-US" dirty="0"/>
              <a:t>Funnel plot: assess asymmetry in results of primary studies</a:t>
            </a:r>
          </a:p>
          <a:p>
            <a:r>
              <a:rPr lang="en-US" dirty="0"/>
              <a:t>Critics of meta-analysis</a:t>
            </a:r>
          </a:p>
        </p:txBody>
      </p:sp>
    </p:spTree>
    <p:extLst>
      <p:ext uri="{BB962C8B-B14F-4D97-AF65-F5344CB8AC3E}">
        <p14:creationId xmlns:p14="http://schemas.microsoft.com/office/powerpoint/2010/main" val="2003566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331656" y="1577945"/>
            <a:ext cx="9019178" cy="5601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12800" marR="783590" indent="-457200">
              <a:lnSpc>
                <a:spcPct val="100000"/>
              </a:lnSpc>
              <a:buFont typeface="Arial"/>
              <a:buChar char="•"/>
            </a:pPr>
            <a:r>
              <a:rPr sz="2800" spc="-9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60" dirty="0">
                <a:latin typeface="Calibri"/>
                <a:cs typeface="Calibri"/>
              </a:rPr>
              <a:t>f</a:t>
            </a:r>
            <a:r>
              <a:rPr sz="2800" dirty="0">
                <a:latin typeface="Calibri"/>
                <a:cs typeface="Calibri"/>
              </a:rPr>
              <a:t>ect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3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tim</a:t>
            </a:r>
            <a:r>
              <a:rPr sz="2800" spc="-25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es </a:t>
            </a:r>
            <a:r>
              <a:rPr sz="2800" spc="-4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al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5" dirty="0">
                <a:latin typeface="Calibri"/>
                <a:cs typeface="Calibri"/>
              </a:rPr>
              <a:t>u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30" dirty="0">
                <a:latin typeface="Calibri"/>
                <a:cs typeface="Calibri"/>
              </a:rPr>
              <a:t>a</a:t>
            </a:r>
            <a:r>
              <a:rPr sz="2800" spc="-5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ed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lang="en-US" sz="2800" spc="-5" dirty="0">
                <a:latin typeface="Calibri"/>
                <a:cs typeface="Calibri"/>
              </a:rPr>
              <a:t>for sub</a:t>
            </a:r>
            <a:r>
              <a:rPr sz="2800" spc="-10" dirty="0">
                <a:latin typeface="Calibri"/>
                <a:cs typeface="Calibri"/>
              </a:rPr>
              <a:t>g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10" dirty="0">
                <a:latin typeface="Calibri"/>
                <a:cs typeface="Calibri"/>
              </a:rPr>
              <a:t>u</a:t>
            </a:r>
            <a:r>
              <a:rPr sz="2800" dirty="0">
                <a:latin typeface="Calibri"/>
                <a:cs typeface="Calibri"/>
              </a:rPr>
              <a:t>p</a:t>
            </a:r>
            <a:r>
              <a:rPr lang="en-US" sz="2800" dirty="0">
                <a:latin typeface="Calibri"/>
                <a:cs typeface="Calibri"/>
              </a:rPr>
              <a:t>s ( sex, different ethnic groups, underlying co-morbiditties)</a:t>
            </a:r>
          </a:p>
          <a:p>
            <a:pPr marL="812800" marR="783590" indent="-457200">
              <a:lnSpc>
                <a:spcPct val="100000"/>
              </a:lnSpc>
              <a:buFont typeface="Arial"/>
              <a:buChar char="•"/>
            </a:pPr>
            <a:endParaRPr lang="en-US" sz="2800" dirty="0">
              <a:latin typeface="Calibri"/>
              <a:cs typeface="Calibri"/>
            </a:endParaRPr>
          </a:p>
          <a:p>
            <a:pPr marL="812800" marR="783590" indent="-457200">
              <a:lnSpc>
                <a:spcPct val="100000"/>
              </a:lnSpc>
              <a:buFont typeface="Arial"/>
              <a:buChar char="•"/>
            </a:pPr>
            <a:r>
              <a:rPr lang="en-US" sz="2800" dirty="0">
                <a:latin typeface="Calibri"/>
                <a:cs typeface="Calibri"/>
              </a:rPr>
              <a:t>To address anticipated heterogeneity or research question</a:t>
            </a:r>
          </a:p>
          <a:p>
            <a:pPr marL="355600" marR="783590">
              <a:lnSpc>
                <a:spcPct val="100000"/>
              </a:lnSpc>
            </a:pPr>
            <a:endParaRPr lang="en-US" sz="2800" dirty="0">
              <a:latin typeface="Calibri"/>
              <a:cs typeface="Calibri"/>
            </a:endParaRPr>
          </a:p>
          <a:p>
            <a:pPr marL="812800" marR="783590" indent="-457200">
              <a:lnSpc>
                <a:spcPct val="100000"/>
              </a:lnSpc>
              <a:buFont typeface="Arial"/>
              <a:buChar char="•"/>
            </a:pPr>
            <a:r>
              <a:rPr sz="2800" spc="-50" dirty="0">
                <a:latin typeface="Calibri"/>
                <a:cs typeface="Calibri"/>
              </a:rPr>
              <a:t>F</a:t>
            </a:r>
            <a:r>
              <a:rPr sz="2800" spc="-20" dirty="0">
                <a:latin typeface="Calibri"/>
                <a:cs typeface="Calibri"/>
              </a:rPr>
              <a:t>or</a:t>
            </a:r>
            <a:r>
              <a:rPr sz="2800" spc="-15" dirty="0">
                <a:latin typeface="Calibri"/>
                <a:cs typeface="Calibri"/>
              </a:rPr>
              <a:t>m</a:t>
            </a:r>
            <a:r>
              <a:rPr sz="2800" dirty="0">
                <a:latin typeface="Calibri"/>
                <a:cs typeface="Calibri"/>
              </a:rPr>
              <a:t>al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s</a:t>
            </a:r>
            <a:r>
              <a:rPr sz="2800" spc="-50" dirty="0">
                <a:latin typeface="Calibri"/>
                <a:cs typeface="Calibri"/>
              </a:rPr>
              <a:t>t</a:t>
            </a:r>
            <a:r>
              <a:rPr sz="2800" spc="-2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ti</a:t>
            </a:r>
            <a:r>
              <a:rPr sz="2800" spc="-40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ti</a:t>
            </a:r>
            <a:r>
              <a:rPr sz="2800" spc="-25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al </a:t>
            </a:r>
            <a:r>
              <a:rPr sz="2800" spc="-40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5" dirty="0">
                <a:latin typeface="Calibri"/>
                <a:cs typeface="Calibri"/>
              </a:rPr>
              <a:t>mp</a:t>
            </a:r>
            <a:r>
              <a:rPr sz="2800" dirty="0">
                <a:latin typeface="Calibri"/>
                <a:cs typeface="Calibri"/>
              </a:rPr>
              <a:t>ariso</a:t>
            </a:r>
            <a:r>
              <a:rPr sz="2800" spc="10" dirty="0">
                <a:latin typeface="Calibri"/>
                <a:cs typeface="Calibri"/>
              </a:rPr>
              <a:t>n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</a:t>
            </a:r>
            <a:r>
              <a:rPr sz="2800" spc="5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2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n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</a:t>
            </a:r>
            <a:r>
              <a:rPr sz="2800" spc="-40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5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dirty="0">
                <a:latin typeface="Calibri"/>
                <a:cs typeface="Calibri"/>
              </a:rPr>
              <a:t>s</a:t>
            </a:r>
            <a:endParaRPr lang="en-US" sz="2800" dirty="0">
              <a:latin typeface="Calibri"/>
              <a:cs typeface="Calibri"/>
            </a:endParaRPr>
          </a:p>
          <a:p>
            <a:pPr marL="355600" marR="783590">
              <a:lnSpc>
                <a:spcPct val="100000"/>
              </a:lnSpc>
            </a:pPr>
            <a:endParaRPr lang="en-US" sz="2800" dirty="0">
              <a:latin typeface="Calibri"/>
              <a:cs typeface="Calibri"/>
            </a:endParaRPr>
          </a:p>
          <a:p>
            <a:pPr marL="812800" marR="783590" indent="-457200">
              <a:lnSpc>
                <a:spcPct val="100000"/>
              </a:lnSpc>
              <a:buFont typeface="Arial"/>
              <a:buChar char="•"/>
            </a:pPr>
            <a:r>
              <a:rPr sz="2800" spc="-20" dirty="0">
                <a:latin typeface="Calibri"/>
                <a:cs typeface="Calibri"/>
              </a:rPr>
              <a:t>M</a:t>
            </a:r>
            <a:r>
              <a:rPr sz="2800" spc="5" dirty="0">
                <a:latin typeface="Calibri"/>
                <a:cs typeface="Calibri"/>
              </a:rPr>
              <a:t>u</a:t>
            </a:r>
            <a:r>
              <a:rPr sz="2800" spc="-35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 b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</a:t>
            </a:r>
            <a:r>
              <a:rPr sz="2800" spc="-35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-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10" dirty="0">
                <a:latin typeface="Calibri"/>
                <a:cs typeface="Calibri"/>
              </a:rPr>
              <a:t>p</a:t>
            </a:r>
            <a:r>
              <a:rPr sz="2800" dirty="0">
                <a:latin typeface="Calibri"/>
                <a:cs typeface="Calibri"/>
              </a:rPr>
              <a:t>ecified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ol</a:t>
            </a:r>
            <a:r>
              <a:rPr lang="en-US" sz="2800" spc="-5" dirty="0">
                <a:latin typeface="Calibri"/>
                <a:cs typeface="Calibri"/>
              </a:rPr>
              <a:t> unless exploratory </a:t>
            </a:r>
          </a:p>
          <a:p>
            <a:pPr marL="812800" marR="783590" indent="-457200">
              <a:lnSpc>
                <a:spcPct val="100000"/>
              </a:lnSpc>
              <a:buFont typeface="Arial"/>
              <a:buChar char="•"/>
            </a:pPr>
            <a:endParaRPr lang="en-US" sz="2800" spc="-5" dirty="0">
              <a:latin typeface="Calibri"/>
              <a:cs typeface="Calibri"/>
            </a:endParaRPr>
          </a:p>
          <a:p>
            <a:pPr marL="355600" marR="783590">
              <a:lnSpc>
                <a:spcPct val="100000"/>
              </a:lnSpc>
            </a:pPr>
            <a:endParaRPr lang="en-US" sz="2800" spc="-5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05800" y="6019800"/>
            <a:ext cx="571500" cy="666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700">
              <a:lnSpc>
                <a:spcPct val="100000"/>
              </a:lnSpc>
            </a:pPr>
            <a:r>
              <a:rPr sz="1200" spc="-20" dirty="0">
                <a:solidFill>
                  <a:srgbClr val="888888"/>
                </a:solidFill>
                <a:latin typeface="Calibri"/>
                <a:cs typeface="Calibri"/>
              </a:rPr>
              <a:t>70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spc="-5" dirty="0"/>
              <a:t>Subgroup </a:t>
            </a:r>
            <a:r>
              <a:rPr lang="en-US" sz="4200" spc="-10" dirty="0"/>
              <a:t>A</a:t>
            </a:r>
            <a:r>
              <a:rPr lang="en-US" sz="4200" spc="-20" dirty="0"/>
              <a:t>nal</a:t>
            </a:r>
            <a:r>
              <a:rPr lang="en-US" sz="4200" spc="-50" dirty="0"/>
              <a:t>y</a:t>
            </a:r>
            <a:r>
              <a:rPr lang="en-US" sz="4200" dirty="0"/>
              <a:t>sis</a:t>
            </a:r>
          </a:p>
        </p:txBody>
      </p:sp>
    </p:spTree>
    <p:extLst>
      <p:ext uri="{BB962C8B-B14F-4D97-AF65-F5344CB8AC3E}">
        <p14:creationId xmlns:p14="http://schemas.microsoft.com/office/powerpoint/2010/main" val="853184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spc="-25" dirty="0"/>
              <a:t>Sub-group</a:t>
            </a:r>
            <a:r>
              <a:rPr lang="en-US" sz="4200" spc="-15" dirty="0"/>
              <a:t> </a:t>
            </a:r>
            <a:r>
              <a:rPr lang="en-US" sz="4200" spc="-25" dirty="0"/>
              <a:t>an</a:t>
            </a:r>
            <a:r>
              <a:rPr lang="en-US" sz="4200" spc="-15" dirty="0"/>
              <a:t>al</a:t>
            </a:r>
            <a:r>
              <a:rPr lang="en-US" sz="4200" spc="-50" dirty="0"/>
              <a:t>y</a:t>
            </a:r>
            <a:r>
              <a:rPr lang="en-US" sz="4200" spc="-20" dirty="0"/>
              <a:t>sis - Example</a:t>
            </a:r>
            <a:endParaRPr lang="en-US" sz="4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" r="14735" b="7392"/>
          <a:stretch/>
        </p:blipFill>
        <p:spPr>
          <a:xfrm>
            <a:off x="787399" y="1285588"/>
            <a:ext cx="7612651" cy="470856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6" name="Rectangle 5"/>
          <p:cNvSpPr/>
          <p:nvPr/>
        </p:nvSpPr>
        <p:spPr>
          <a:xfrm>
            <a:off x="787399" y="5994154"/>
            <a:ext cx="7899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Effect of knowledge of HIV + status on condom use. </a:t>
            </a:r>
          </a:p>
          <a:p>
            <a:r>
              <a:rPr lang="en-US" dirty="0">
                <a:solidFill>
                  <a:srgbClr val="FFFF00"/>
                </a:solidFill>
              </a:rPr>
              <a:t>Examining the impact of including data extracted directly from another review. </a:t>
            </a:r>
          </a:p>
        </p:txBody>
      </p:sp>
    </p:spTree>
    <p:extLst>
      <p:ext uri="{BB962C8B-B14F-4D97-AF65-F5344CB8AC3E}">
        <p14:creationId xmlns:p14="http://schemas.microsoft.com/office/powerpoint/2010/main" val="3957194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0156-794B-DE4A-A25F-15D7C9EA2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09" y="0"/>
            <a:ext cx="8918294" cy="139239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Sub-group Analysis Example: Effect of Syphilis infection on risk of HIV acquisition by statistical adjustment of RR.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56F32F-DF75-9A44-9797-75F03BEBB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152" y="1499238"/>
            <a:ext cx="6357041" cy="535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785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666"/>
            <a:ext cx="8229600" cy="1143000"/>
          </a:xfrm>
        </p:spPr>
        <p:txBody>
          <a:bodyPr>
            <a:normAutofit/>
          </a:bodyPr>
          <a:lstStyle/>
          <a:p>
            <a:r>
              <a:rPr lang="en-US" sz="4200" dirty="0"/>
              <a:t>Meta-regression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13800" cy="4525963"/>
          </a:xfrm>
        </p:spPr>
        <p:txBody>
          <a:bodyPr>
            <a:noAutofit/>
          </a:bodyPr>
          <a:lstStyle/>
          <a:p>
            <a:r>
              <a:rPr lang="en-US" sz="2200" dirty="0"/>
              <a:t>Conceptually similar to regular regression model</a:t>
            </a:r>
          </a:p>
          <a:p>
            <a:r>
              <a:rPr lang="en-US" sz="2200" dirty="0"/>
              <a:t>Outcome variable = effect size (OR, RR, …)</a:t>
            </a:r>
          </a:p>
          <a:p>
            <a:r>
              <a:rPr lang="en-US" sz="2200" dirty="0"/>
              <a:t>Explanatory variable =  characteristics of study</a:t>
            </a:r>
          </a:p>
          <a:p>
            <a:pPr lvl="1"/>
            <a:r>
              <a:rPr lang="en-US" sz="2200" dirty="0"/>
              <a:t>E.g. population type, settings, clinical practice, etc.</a:t>
            </a:r>
          </a:p>
          <a:p>
            <a:r>
              <a:rPr lang="en-US" sz="2200" dirty="0"/>
              <a:t>Regression coefficient: reflect changes in effect size with unit changes in explanatory variable</a:t>
            </a:r>
          </a:p>
          <a:p>
            <a:r>
              <a:rPr lang="en-US" sz="2200" dirty="0"/>
              <a:t>Significance of the regression coefficient is a test of whether there is a linear relationship between intervention effect and the explanatory variable</a:t>
            </a:r>
          </a:p>
          <a:p>
            <a:pPr marL="0" indent="0">
              <a:buNone/>
            </a:pPr>
            <a:endParaRPr lang="en-US" sz="2200" dirty="0"/>
          </a:p>
          <a:p>
            <a:pPr lvl="1"/>
            <a:endParaRPr lang="en-US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134" y="6126163"/>
            <a:ext cx="70866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439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spc="-25" dirty="0"/>
              <a:t>Sen</a:t>
            </a:r>
            <a:r>
              <a:rPr lang="en-US" sz="4200" spc="-10" dirty="0"/>
              <a:t>s</a:t>
            </a:r>
            <a:r>
              <a:rPr lang="en-US" sz="4200" spc="-15" dirty="0"/>
              <a:t>itivity </a:t>
            </a:r>
            <a:r>
              <a:rPr lang="en-US" sz="4200" spc="-25" dirty="0"/>
              <a:t>An</a:t>
            </a:r>
            <a:r>
              <a:rPr lang="en-US" sz="4200" spc="-15" dirty="0"/>
              <a:t>al</a:t>
            </a:r>
            <a:r>
              <a:rPr lang="en-US" sz="4200" spc="-50" dirty="0"/>
              <a:t>y</a:t>
            </a:r>
            <a:r>
              <a:rPr lang="en-US" sz="4200" spc="-20" dirty="0"/>
              <a:t>sis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346" cy="50070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en-US" sz="2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2600" dirty="0">
                <a:latin typeface="Calibri"/>
                <a:cs typeface="Calibri"/>
              </a:rPr>
              <a:t> To assess how robust the result of meta-analysis is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2600" dirty="0">
                <a:latin typeface="Calibri"/>
                <a:cs typeface="Calibri"/>
              </a:rPr>
              <a:t>REP</a:t>
            </a:r>
            <a:r>
              <a:rPr lang="en-US" sz="2600" spc="-40" dirty="0">
                <a:latin typeface="Calibri"/>
                <a:cs typeface="Calibri"/>
              </a:rPr>
              <a:t>E</a:t>
            </a:r>
            <a:r>
              <a:rPr lang="en-US" sz="2600" spc="-285" dirty="0">
                <a:latin typeface="Calibri"/>
                <a:cs typeface="Calibri"/>
              </a:rPr>
              <a:t>A</a:t>
            </a:r>
            <a:r>
              <a:rPr lang="en-US" sz="2600" dirty="0">
                <a:latin typeface="Calibri"/>
                <a:cs typeface="Calibri"/>
              </a:rPr>
              <a:t>T</a:t>
            </a:r>
            <a:r>
              <a:rPr lang="en-US" sz="2600" spc="-5" dirty="0">
                <a:latin typeface="Calibri"/>
                <a:cs typeface="Calibri"/>
              </a:rPr>
              <a:t> </a:t>
            </a:r>
            <a:r>
              <a:rPr lang="en-US" sz="2600" spc="-15" dirty="0">
                <a:latin typeface="Calibri"/>
                <a:cs typeface="Calibri"/>
              </a:rPr>
              <a:t>t</a:t>
            </a:r>
            <a:r>
              <a:rPr lang="en-US" sz="2600" spc="-5" dirty="0">
                <a:latin typeface="Calibri"/>
                <a:cs typeface="Calibri"/>
              </a:rPr>
              <a:t>h</a:t>
            </a:r>
            <a:r>
              <a:rPr lang="en-US" sz="2600" dirty="0">
                <a:latin typeface="Calibri"/>
                <a:cs typeface="Calibri"/>
              </a:rPr>
              <a:t>e</a:t>
            </a:r>
            <a:r>
              <a:rPr lang="en-US" sz="2600" spc="-5" dirty="0">
                <a:latin typeface="Calibri"/>
                <a:cs typeface="Calibri"/>
              </a:rPr>
              <a:t> p</a:t>
            </a:r>
            <a:r>
              <a:rPr lang="en-US" sz="2600" spc="5" dirty="0">
                <a:latin typeface="Calibri"/>
                <a:cs typeface="Calibri"/>
              </a:rPr>
              <a:t>r</a:t>
            </a:r>
            <a:r>
              <a:rPr lang="en-US" sz="2600" dirty="0">
                <a:latin typeface="Calibri"/>
                <a:cs typeface="Calibri"/>
              </a:rPr>
              <a:t>im</a:t>
            </a:r>
            <a:r>
              <a:rPr lang="en-US" sz="2600" spc="-15" dirty="0">
                <a:latin typeface="Calibri"/>
                <a:cs typeface="Calibri"/>
              </a:rPr>
              <a:t>a</a:t>
            </a:r>
            <a:r>
              <a:rPr lang="en-US" sz="2600" dirty="0">
                <a:latin typeface="Calibri"/>
                <a:cs typeface="Calibri"/>
              </a:rPr>
              <a:t>r</a:t>
            </a:r>
            <a:r>
              <a:rPr lang="en-US" sz="2600" spc="-20" dirty="0">
                <a:latin typeface="Calibri"/>
                <a:cs typeface="Calibri"/>
              </a:rPr>
              <a:t>y</a:t>
            </a:r>
            <a:r>
              <a:rPr lang="en-US" sz="2600" spc="-45" dirty="0">
                <a:latin typeface="Calibri"/>
                <a:cs typeface="Calibri"/>
              </a:rPr>
              <a:t> </a:t>
            </a:r>
            <a:r>
              <a:rPr lang="en-US" sz="2600" dirty="0">
                <a:latin typeface="Calibri"/>
                <a:cs typeface="Calibri"/>
              </a:rPr>
              <a:t>m</a:t>
            </a:r>
            <a:r>
              <a:rPr lang="en-US" sz="2600" spc="-10" dirty="0">
                <a:latin typeface="Calibri"/>
                <a:cs typeface="Calibri"/>
              </a:rPr>
              <a:t>e</a:t>
            </a:r>
            <a:r>
              <a:rPr lang="en-US" sz="2600" spc="-50" dirty="0">
                <a:latin typeface="Calibri"/>
                <a:cs typeface="Calibri"/>
              </a:rPr>
              <a:t>t</a:t>
            </a:r>
            <a:r>
              <a:rPr lang="en-US" sz="2600" spc="5" dirty="0">
                <a:latin typeface="Calibri"/>
                <a:cs typeface="Calibri"/>
              </a:rPr>
              <a:t>a</a:t>
            </a:r>
            <a:r>
              <a:rPr lang="en-US" sz="2600" spc="-5" dirty="0">
                <a:latin typeface="Calibri"/>
                <a:cs typeface="Calibri"/>
              </a:rPr>
              <a:t>-</a:t>
            </a:r>
            <a:r>
              <a:rPr lang="en-US" sz="2600" dirty="0">
                <a:latin typeface="Calibri"/>
                <a:cs typeface="Calibri"/>
              </a:rPr>
              <a:t>ana</a:t>
            </a:r>
            <a:r>
              <a:rPr lang="en-US" sz="2600" spc="-15" dirty="0">
                <a:latin typeface="Calibri"/>
                <a:cs typeface="Calibri"/>
              </a:rPr>
              <a:t>l</a:t>
            </a:r>
            <a:r>
              <a:rPr lang="en-US" sz="2600" spc="-70" dirty="0">
                <a:latin typeface="Calibri"/>
                <a:cs typeface="Calibri"/>
              </a:rPr>
              <a:t>y</a:t>
            </a:r>
            <a:r>
              <a:rPr lang="en-US" sz="2600" spc="-5" dirty="0">
                <a:latin typeface="Calibri"/>
                <a:cs typeface="Calibri"/>
              </a:rPr>
              <a:t>s</a:t>
            </a:r>
            <a:r>
              <a:rPr lang="en-US" sz="2600" spc="-20" dirty="0">
                <a:latin typeface="Calibri"/>
                <a:cs typeface="Calibri"/>
              </a:rPr>
              <a:t>i</a:t>
            </a:r>
            <a:r>
              <a:rPr lang="en-US" sz="2600" dirty="0">
                <a:latin typeface="Calibri"/>
                <a:cs typeface="Calibri"/>
              </a:rPr>
              <a:t>s</a:t>
            </a:r>
            <a:r>
              <a:rPr lang="en-US" sz="2600" spc="10" dirty="0">
                <a:latin typeface="Calibri"/>
                <a:cs typeface="Calibri"/>
              </a:rPr>
              <a:t> </a:t>
            </a:r>
            <a:r>
              <a:rPr lang="en-US" sz="2600" spc="-5" dirty="0">
                <a:latin typeface="Calibri"/>
                <a:cs typeface="Calibri"/>
              </a:rPr>
              <a:t>using</a:t>
            </a:r>
            <a:r>
              <a:rPr lang="en-US" sz="2600" dirty="0">
                <a:latin typeface="Calibri"/>
                <a:cs typeface="Calibri"/>
              </a:rPr>
              <a:t> </a:t>
            </a:r>
            <a:r>
              <a:rPr lang="en-US" sz="2600" spc="-5" dirty="0">
                <a:latin typeface="Calibri"/>
                <a:cs typeface="Calibri"/>
              </a:rPr>
              <a:t>di</a:t>
            </a:r>
            <a:r>
              <a:rPr lang="en-US" sz="2600" spc="-35" dirty="0">
                <a:latin typeface="Calibri"/>
                <a:cs typeface="Calibri"/>
              </a:rPr>
              <a:t>f</a:t>
            </a:r>
            <a:r>
              <a:rPr lang="en-US" sz="2600" spc="-80" dirty="0">
                <a:latin typeface="Calibri"/>
                <a:cs typeface="Calibri"/>
              </a:rPr>
              <a:t>f</a:t>
            </a:r>
            <a:r>
              <a:rPr lang="en-US" sz="2600" spc="-20" dirty="0">
                <a:latin typeface="Calibri"/>
                <a:cs typeface="Calibri"/>
              </a:rPr>
              <a:t>e</a:t>
            </a:r>
            <a:r>
              <a:rPr lang="en-US" sz="2600" spc="-45" dirty="0">
                <a:latin typeface="Calibri"/>
                <a:cs typeface="Calibri"/>
              </a:rPr>
              <a:t>r</a:t>
            </a:r>
            <a:r>
              <a:rPr lang="en-US" sz="2600" spc="-20" dirty="0">
                <a:latin typeface="Calibri"/>
                <a:cs typeface="Calibri"/>
              </a:rPr>
              <a:t>e</a:t>
            </a:r>
            <a:r>
              <a:rPr lang="en-US" sz="2600" spc="-45" dirty="0">
                <a:latin typeface="Calibri"/>
                <a:cs typeface="Calibri"/>
              </a:rPr>
              <a:t>n</a:t>
            </a:r>
            <a:r>
              <a:rPr lang="en-US" sz="2600" spc="-15" dirty="0">
                <a:latin typeface="Calibri"/>
                <a:cs typeface="Calibri"/>
              </a:rPr>
              <a:t>t</a:t>
            </a:r>
            <a:r>
              <a:rPr lang="en-US" sz="2600" spc="-65" dirty="0">
                <a:latin typeface="Calibri"/>
                <a:cs typeface="Calibri"/>
              </a:rPr>
              <a:t> </a:t>
            </a:r>
            <a:r>
              <a:rPr lang="en-US" sz="2600" spc="-25" dirty="0">
                <a:solidFill>
                  <a:srgbClr val="FFFF00"/>
                </a:solidFill>
                <a:latin typeface="Calibri"/>
                <a:cs typeface="Calibri"/>
              </a:rPr>
              <a:t>d</a:t>
            </a:r>
            <a:r>
              <a:rPr lang="en-US" sz="2600" spc="-5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r>
              <a:rPr lang="en-US" sz="2600" dirty="0">
                <a:solidFill>
                  <a:srgbClr val="FFFF00"/>
                </a:solidFill>
                <a:latin typeface="Calibri"/>
                <a:cs typeface="Calibri"/>
              </a:rPr>
              <a:t>c</a:t>
            </a:r>
            <a:r>
              <a:rPr lang="en-US" sz="2600" spc="-10" dirty="0">
                <a:solidFill>
                  <a:srgbClr val="FFFF00"/>
                </a:solidFill>
                <a:latin typeface="Calibri"/>
                <a:cs typeface="Calibri"/>
              </a:rPr>
              <a:t>i</a:t>
            </a:r>
            <a:r>
              <a:rPr lang="en-US" sz="2600" spc="-5" dirty="0">
                <a:solidFill>
                  <a:srgbClr val="FFFF00"/>
                </a:solidFill>
                <a:latin typeface="Calibri"/>
                <a:cs typeface="Calibri"/>
              </a:rPr>
              <a:t>s</a:t>
            </a:r>
            <a:r>
              <a:rPr lang="en-US" sz="2600" spc="-15" dirty="0">
                <a:solidFill>
                  <a:srgbClr val="FFFF00"/>
                </a:solidFill>
                <a:latin typeface="Calibri"/>
                <a:cs typeface="Calibri"/>
              </a:rPr>
              <a:t>i</a:t>
            </a:r>
            <a:r>
              <a:rPr lang="en-US" sz="2600" spc="-5" dirty="0">
                <a:solidFill>
                  <a:srgbClr val="FFFF00"/>
                </a:solidFill>
                <a:latin typeface="Calibri"/>
                <a:cs typeface="Calibri"/>
              </a:rPr>
              <a:t>o</a:t>
            </a:r>
            <a:r>
              <a:rPr lang="en-US" sz="2600" dirty="0">
                <a:solidFill>
                  <a:srgbClr val="FFFF00"/>
                </a:solidFill>
                <a:latin typeface="Calibri"/>
                <a:cs typeface="Calibri"/>
              </a:rPr>
              <a:t>n</a:t>
            </a:r>
            <a:r>
              <a:rPr lang="en-US" sz="2600" spc="-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en-US" sz="2600" spc="-15" dirty="0">
                <a:solidFill>
                  <a:srgbClr val="FFFF00"/>
                </a:solidFill>
                <a:latin typeface="Calibri"/>
                <a:cs typeface="Calibri"/>
              </a:rPr>
              <a:t>cri</a:t>
            </a:r>
            <a:r>
              <a:rPr lang="en-US" sz="2600" spc="-70" dirty="0">
                <a:solidFill>
                  <a:srgbClr val="FFFF00"/>
                </a:solidFill>
                <a:latin typeface="Calibri"/>
                <a:cs typeface="Calibri"/>
              </a:rPr>
              <a:t>t</a:t>
            </a:r>
            <a:r>
              <a:rPr lang="en-US" sz="2600" spc="-20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r>
              <a:rPr lang="en-US" sz="2600" spc="-10" dirty="0">
                <a:solidFill>
                  <a:srgbClr val="FFFF00"/>
                </a:solidFill>
                <a:latin typeface="Calibri"/>
                <a:cs typeface="Calibri"/>
              </a:rPr>
              <a:t>r</a:t>
            </a:r>
            <a:r>
              <a:rPr lang="en-US" sz="2600" dirty="0">
                <a:solidFill>
                  <a:srgbClr val="FFFF00"/>
                </a:solidFill>
                <a:latin typeface="Calibri"/>
                <a:cs typeface="Calibri"/>
              </a:rPr>
              <a:t>i</a:t>
            </a:r>
            <a:r>
              <a:rPr lang="en-US" sz="2600" spc="-15" dirty="0">
                <a:solidFill>
                  <a:srgbClr val="FFFF00"/>
                </a:solidFill>
                <a:latin typeface="Calibri"/>
                <a:cs typeface="Calibri"/>
              </a:rPr>
              <a:t>a</a:t>
            </a:r>
            <a:r>
              <a:rPr lang="en-US" sz="2600" dirty="0">
                <a:latin typeface="Calibri"/>
                <a:cs typeface="Calibri"/>
              </a:rPr>
              <a:t>. For example: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6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</a:pPr>
            <a:r>
              <a:rPr lang="en-US" sz="2200" spc="-5" dirty="0">
                <a:latin typeface="Calibri"/>
                <a:cs typeface="Calibri"/>
              </a:rPr>
              <a:t>To assess effect of each study on the overall estimate. </a:t>
            </a:r>
          </a:p>
          <a:p>
            <a:pPr lvl="1">
              <a:lnSpc>
                <a:spcPct val="100000"/>
              </a:lnSpc>
            </a:pPr>
            <a:r>
              <a:rPr lang="en-US" sz="2200" spc="-5" dirty="0">
                <a:latin typeface="Calibri"/>
                <a:cs typeface="Calibri"/>
              </a:rPr>
              <a:t>To assess affect of different </a:t>
            </a:r>
            <a:r>
              <a:rPr lang="en-US" sz="2200" dirty="0">
                <a:latin typeface="Calibri"/>
                <a:cs typeface="Calibri"/>
              </a:rPr>
              <a:t>inclusion</a:t>
            </a:r>
            <a:r>
              <a:rPr lang="en-US" sz="2200" spc="-10" dirty="0">
                <a:latin typeface="Calibri"/>
                <a:cs typeface="Calibri"/>
              </a:rPr>
              <a:t> </a:t>
            </a:r>
            <a:r>
              <a:rPr lang="en-US" sz="2200" dirty="0">
                <a:latin typeface="Calibri"/>
                <a:cs typeface="Calibri"/>
              </a:rPr>
              <a:t>cri</a:t>
            </a:r>
            <a:r>
              <a:rPr lang="en-US" sz="2200" spc="-50" dirty="0">
                <a:latin typeface="Calibri"/>
                <a:cs typeface="Calibri"/>
              </a:rPr>
              <a:t>t</a:t>
            </a:r>
            <a:r>
              <a:rPr lang="en-US" sz="2200" dirty="0">
                <a:latin typeface="Calibri"/>
                <a:cs typeface="Calibri"/>
              </a:rPr>
              <a:t>eria</a:t>
            </a:r>
          </a:p>
          <a:p>
            <a:pPr lvl="1">
              <a:lnSpc>
                <a:spcPct val="100000"/>
              </a:lnSpc>
            </a:pPr>
            <a:r>
              <a:rPr lang="en-US" sz="2200" spc="-5" dirty="0">
                <a:latin typeface="Calibri"/>
                <a:cs typeface="Calibri"/>
              </a:rPr>
              <a:t>E</a:t>
            </a:r>
            <a:r>
              <a:rPr lang="en-US" sz="2200" spc="-60" dirty="0">
                <a:latin typeface="Calibri"/>
                <a:cs typeface="Calibri"/>
              </a:rPr>
              <a:t>x</a:t>
            </a:r>
            <a:r>
              <a:rPr lang="en-US" sz="2200" dirty="0">
                <a:latin typeface="Calibri"/>
                <a:cs typeface="Calibri"/>
              </a:rPr>
              <a:t>clu</a:t>
            </a:r>
            <a:r>
              <a:rPr lang="en-US" sz="2200" spc="5" dirty="0">
                <a:latin typeface="Calibri"/>
                <a:cs typeface="Calibri"/>
              </a:rPr>
              <a:t>d</a:t>
            </a:r>
            <a:r>
              <a:rPr lang="en-US" sz="2200" dirty="0">
                <a:latin typeface="Calibri"/>
                <a:cs typeface="Calibri"/>
              </a:rPr>
              <a:t>ing</a:t>
            </a:r>
            <a:r>
              <a:rPr lang="en-US" sz="2200" spc="-25" dirty="0">
                <a:latin typeface="Calibri"/>
                <a:cs typeface="Calibri"/>
              </a:rPr>
              <a:t> </a:t>
            </a:r>
            <a:r>
              <a:rPr lang="en-US" sz="2200" spc="5" dirty="0">
                <a:latin typeface="Calibri"/>
                <a:cs typeface="Calibri"/>
              </a:rPr>
              <a:t>unpub</a:t>
            </a:r>
            <a:r>
              <a:rPr lang="en-US" sz="2200" dirty="0">
                <a:latin typeface="Calibri"/>
                <a:cs typeface="Calibri"/>
              </a:rPr>
              <a:t>lish</a:t>
            </a:r>
            <a:r>
              <a:rPr lang="en-US" sz="2200" spc="5" dirty="0">
                <a:latin typeface="Calibri"/>
                <a:cs typeface="Calibri"/>
              </a:rPr>
              <a:t>e</a:t>
            </a:r>
            <a:r>
              <a:rPr lang="en-US" sz="2200" dirty="0">
                <a:latin typeface="Calibri"/>
                <a:cs typeface="Calibri"/>
              </a:rPr>
              <a:t>d</a:t>
            </a:r>
            <a:r>
              <a:rPr lang="en-US" sz="2200" spc="-15" dirty="0">
                <a:latin typeface="Calibri"/>
                <a:cs typeface="Calibri"/>
              </a:rPr>
              <a:t> </a:t>
            </a:r>
            <a:r>
              <a:rPr lang="en-US" sz="2200" spc="-35" dirty="0">
                <a:latin typeface="Calibri"/>
                <a:cs typeface="Calibri"/>
              </a:rPr>
              <a:t>s</a:t>
            </a:r>
            <a:r>
              <a:rPr lang="en-US" sz="2200" dirty="0">
                <a:latin typeface="Calibri"/>
                <a:cs typeface="Calibri"/>
              </a:rPr>
              <a:t>t</a:t>
            </a:r>
            <a:r>
              <a:rPr lang="en-US" sz="2200" spc="5" dirty="0">
                <a:latin typeface="Calibri"/>
                <a:cs typeface="Calibri"/>
              </a:rPr>
              <a:t>ud</a:t>
            </a:r>
            <a:r>
              <a:rPr lang="en-US" sz="2200" dirty="0">
                <a:latin typeface="Calibri"/>
                <a:cs typeface="Calibri"/>
              </a:rPr>
              <a:t>ies</a:t>
            </a:r>
          </a:p>
          <a:p>
            <a:pPr marL="12700" marR="5080" indent="0">
              <a:lnSpc>
                <a:spcPct val="100000"/>
              </a:lnSpc>
              <a:buNone/>
              <a:tabLst>
                <a:tab pos="355600" algn="l"/>
                <a:tab pos="4204335" algn="l"/>
              </a:tabLst>
            </a:pPr>
            <a:endParaRPr lang="en-US" sz="2600" dirty="0">
              <a:latin typeface="Calibri"/>
              <a:cs typeface="Calibri"/>
            </a:endParaRPr>
          </a:p>
          <a:p>
            <a:pPr marL="355600" marR="165417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355600" algn="l"/>
              </a:tabLst>
            </a:pPr>
            <a:r>
              <a:rPr lang="en-US" sz="2600" spc="-25" dirty="0">
                <a:latin typeface="Calibri"/>
                <a:cs typeface="Calibri"/>
              </a:rPr>
              <a:t>Better to </a:t>
            </a:r>
            <a:r>
              <a:rPr lang="en-US" sz="2600" spc="5" dirty="0">
                <a:latin typeface="Calibri"/>
                <a:cs typeface="Calibri"/>
              </a:rPr>
              <a:t>b</a:t>
            </a:r>
            <a:r>
              <a:rPr lang="en-US" sz="2600" spc="-15" dirty="0">
                <a:latin typeface="Calibri"/>
                <a:cs typeface="Calibri"/>
              </a:rPr>
              <a:t>e</a:t>
            </a:r>
            <a:r>
              <a:rPr lang="en-US" sz="2600" dirty="0">
                <a:latin typeface="Calibri"/>
                <a:cs typeface="Calibri"/>
              </a:rPr>
              <a:t> </a:t>
            </a:r>
            <a:r>
              <a:rPr lang="en-US" sz="2600" spc="-5" dirty="0">
                <a:latin typeface="Calibri"/>
                <a:cs typeface="Calibri"/>
              </a:rPr>
              <a:t>p</a:t>
            </a:r>
            <a:r>
              <a:rPr lang="en-US" sz="2600" spc="-35" dirty="0">
                <a:latin typeface="Calibri"/>
                <a:cs typeface="Calibri"/>
              </a:rPr>
              <a:t>r</a:t>
            </a:r>
            <a:r>
              <a:rPr lang="en-US" sz="2600" dirty="0">
                <a:latin typeface="Calibri"/>
                <a:cs typeface="Calibri"/>
              </a:rPr>
              <a:t>e-</a:t>
            </a:r>
            <a:r>
              <a:rPr lang="en-US" sz="2600" spc="-5" dirty="0">
                <a:latin typeface="Calibri"/>
                <a:cs typeface="Calibri"/>
              </a:rPr>
              <a:t>s</a:t>
            </a:r>
            <a:r>
              <a:rPr lang="en-US" sz="2600" spc="10" dirty="0">
                <a:latin typeface="Calibri"/>
                <a:cs typeface="Calibri"/>
              </a:rPr>
              <a:t>p</a:t>
            </a:r>
            <a:r>
              <a:rPr lang="en-US" sz="2600" dirty="0">
                <a:latin typeface="Calibri"/>
                <a:cs typeface="Calibri"/>
              </a:rPr>
              <a:t>ecified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17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6-01-28 at 9.22.1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99" y="1955801"/>
            <a:ext cx="6077253" cy="3467100"/>
          </a:xfrm>
          <a:prstGeom prst="rect">
            <a:avLst/>
          </a:prstGeom>
        </p:spPr>
      </p:pic>
      <p:pic>
        <p:nvPicPr>
          <p:cNvPr id="5" name="Picture 4" descr="Screen Shot 2016-01-28 at 9.27.35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14301"/>
            <a:ext cx="6779668" cy="1715842"/>
          </a:xfrm>
          <a:prstGeom prst="rect">
            <a:avLst/>
          </a:prstGeom>
        </p:spPr>
      </p:pic>
      <p:pic>
        <p:nvPicPr>
          <p:cNvPr id="6" name="Picture 5" descr="Screen Shot 2016-01-28 at 9.27.04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5555798"/>
            <a:ext cx="8712200" cy="54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417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800"/>
            <a:ext cx="8229600" cy="1143000"/>
          </a:xfrm>
        </p:spPr>
        <p:txBody>
          <a:bodyPr/>
          <a:lstStyle/>
          <a:p>
            <a:r>
              <a:rPr lang="en-US" dirty="0"/>
              <a:t>Sensitivity Analysis</a:t>
            </a:r>
          </a:p>
        </p:txBody>
      </p:sp>
      <p:pic>
        <p:nvPicPr>
          <p:cNvPr id="4" name="Picture 3" descr="Screen Shot 2016-01-28 at 9.23.2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9" y="1257300"/>
            <a:ext cx="8980981" cy="509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44095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4990</TotalTime>
  <Words>551</Words>
  <Application>Microsoft Macintosh PowerPoint</Application>
  <PresentationFormat>On-screen Show (4:3)</PresentationFormat>
  <Paragraphs>113</Paragraphs>
  <Slides>13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Corbel</vt:lpstr>
      <vt:lpstr>Custom Design</vt:lpstr>
      <vt:lpstr>Twilight</vt:lpstr>
      <vt:lpstr>Systematic Reviews for Global Health Decision-making  (GH 213)</vt:lpstr>
      <vt:lpstr>Meta-analysis: Other Important  Topics</vt:lpstr>
      <vt:lpstr>Subgroup Analysis</vt:lpstr>
      <vt:lpstr>Sub-group analysis - Example</vt:lpstr>
      <vt:lpstr>Sub-group Analysis Example: Effect of Syphilis infection on risk of HIV acquisition by statistical adjustment of RR.</vt:lpstr>
      <vt:lpstr>Meta-regression</vt:lpstr>
      <vt:lpstr>Sensitivity Analysis</vt:lpstr>
      <vt:lpstr>PowerPoint Presentation</vt:lpstr>
      <vt:lpstr>Sensitivity Analysis</vt:lpstr>
      <vt:lpstr>Sensitivity Analysis Eaample: Effect of Syphilis infection on risk of HIV acquisition</vt:lpstr>
      <vt:lpstr>Main Critics of Meta-analysis</vt:lpstr>
      <vt:lpstr>Not Report a Single  Summary Effect when:</vt:lpstr>
      <vt:lpstr>PowerPoint Presentation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Mohsen Malekinejad</dc:creator>
  <cp:lastModifiedBy>Malekinejad, Mohsen</cp:lastModifiedBy>
  <cp:revision>1129</cp:revision>
  <dcterms:created xsi:type="dcterms:W3CDTF">2016-01-04T14:56:55Z</dcterms:created>
  <dcterms:modified xsi:type="dcterms:W3CDTF">2022-04-18T00:00:50Z</dcterms:modified>
</cp:coreProperties>
</file>